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bin" ContentType="application/vnd.openxmlformats-officedocument.oleObject"/>
  <Override PartName="/ppt/notesSlides/notesSlide2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4.bin" ContentType="application/vnd.openxmlformats-officedocument.oleObject"/>
  <Override PartName="/ppt/notesSlides/notesSlide3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33.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34.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35.xml" ContentType="application/vnd.openxmlformats-officedocument.presentationml.notesSlide+xml"/>
  <Override PartName="/ppt/embeddings/oleObject18.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19.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20.bin" ContentType="application/vnd.openxmlformats-officedocument.oleObject"/>
  <Override PartName="/ppt/notesSlides/notesSlide42.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43.xml" ContentType="application/vnd.openxmlformats-officedocument.presentationml.notesSlide+xml"/>
  <Override PartName="/ppt/embeddings/oleObject24.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46.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9" r:id="rId5"/>
    <p:sldMasterId id="2147483721" r:id="rId6"/>
    <p:sldMasterId id="2147483733" r:id="rId7"/>
    <p:sldMasterId id="2147483746" r:id="rId8"/>
    <p:sldMasterId id="2147483758" r:id="rId9"/>
    <p:sldMasterId id="2147483770" r:id="rId10"/>
    <p:sldMasterId id="2147483782" r:id="rId11"/>
  </p:sldMasterIdLst>
  <p:notesMasterIdLst>
    <p:notesMasterId r:id="rId60"/>
  </p:notesMasterIdLst>
  <p:sldIdLst>
    <p:sldId id="256" r:id="rId12"/>
    <p:sldId id="260" r:id="rId13"/>
    <p:sldId id="261" r:id="rId14"/>
    <p:sldId id="262" r:id="rId15"/>
    <p:sldId id="263" r:id="rId16"/>
    <p:sldId id="264" r:id="rId17"/>
    <p:sldId id="265" r:id="rId18"/>
    <p:sldId id="266" r:id="rId19"/>
    <p:sldId id="268" r:id="rId20"/>
    <p:sldId id="269" r:id="rId21"/>
    <p:sldId id="270" r:id="rId22"/>
    <p:sldId id="310" r:id="rId23"/>
    <p:sldId id="311" r:id="rId24"/>
    <p:sldId id="312" r:id="rId25"/>
    <p:sldId id="313" r:id="rId26"/>
    <p:sldId id="272" r:id="rId27"/>
    <p:sldId id="273"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8" r:id="rId41"/>
    <p:sldId id="289" r:id="rId42"/>
    <p:sldId id="290" r:id="rId43"/>
    <p:sldId id="291" r:id="rId44"/>
    <p:sldId id="292" r:id="rId45"/>
    <p:sldId id="293" r:id="rId46"/>
    <p:sldId id="295" r:id="rId47"/>
    <p:sldId id="296" r:id="rId48"/>
    <p:sldId id="297" r:id="rId49"/>
    <p:sldId id="298" r:id="rId50"/>
    <p:sldId id="299" r:id="rId51"/>
    <p:sldId id="300" r:id="rId52"/>
    <p:sldId id="301" r:id="rId53"/>
    <p:sldId id="303" r:id="rId54"/>
    <p:sldId id="304" r:id="rId55"/>
    <p:sldId id="305" r:id="rId56"/>
    <p:sldId id="306" r:id="rId57"/>
    <p:sldId id="307" r:id="rId58"/>
    <p:sldId id="308"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6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47" d="100"/>
          <a:sy n="147" d="100"/>
        </p:scale>
        <p:origin x="-120" y="-2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image" Target="../media/image40.emf"/><Relationship Id="rId2"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 Id="rId3"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image" Target="../media/image20.emf"/><Relationship Id="rId2"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4A740-9542-2948-83FE-A5F5FA35F98F}" type="datetimeFigureOut">
              <a:rPr lang="en-US" smtClean="0"/>
              <a:t>12/29/13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9DC9B-3524-3C40-ADA9-11E227456898}" type="slidenum">
              <a:rPr lang="en-US" smtClean="0"/>
              <a:t>‹#›</a:t>
            </a:fld>
            <a:endParaRPr lang="en-US"/>
          </a:p>
        </p:txBody>
      </p:sp>
    </p:spTree>
    <p:extLst>
      <p:ext uri="{BB962C8B-B14F-4D97-AF65-F5344CB8AC3E}">
        <p14:creationId xmlns:p14="http://schemas.microsoft.com/office/powerpoint/2010/main" val="35485504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EDB0F-B7D4-FA42-9A2B-84BE941C61DA}" type="slidenum">
              <a:rPr lang="en-US"/>
              <a:pPr/>
              <a:t>1</a:t>
            </a:fld>
            <a:endParaRPr lang="en-US"/>
          </a:p>
        </p:txBody>
      </p:sp>
      <p:sp>
        <p:nvSpPr>
          <p:cNvPr id="444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0544E-AAA8-D34D-99DA-2305FD4362A7}" type="slidenum">
              <a:rPr lang="en-US"/>
              <a:pPr/>
              <a:t>10</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C5DB3-7939-254A-9D21-08952DDC61F0}" type="slidenum">
              <a:rPr lang="en-US"/>
              <a:pPr/>
              <a:t>11</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EB98C-6E7A-B640-9F6B-8FDAAB19A936}" type="slidenum">
              <a:rPr lang="en-US"/>
              <a:pPr/>
              <a:t>12</a:t>
            </a:fld>
            <a:endParaRPr lang="en-US"/>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9D80D-84B8-1A40-982A-CCB28FF6B67B}" type="slidenum">
              <a:rPr lang="en-US"/>
              <a:pPr/>
              <a:t>13</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925A3-C92F-9849-BD4A-662ADE9A69E0}" type="slidenum">
              <a:rPr lang="en-US"/>
              <a:pPr/>
              <a:t>14</a:t>
            </a:fld>
            <a:endParaRPr lang="en-US"/>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45BC1-32AA-8D42-862C-FD53302721DB}" type="slidenum">
              <a:rPr lang="en-US"/>
              <a:pPr/>
              <a:t>15</a:t>
            </a:fld>
            <a:endParaRPr lang="en-US"/>
          </a:p>
        </p:txBody>
      </p:sp>
      <p:sp>
        <p:nvSpPr>
          <p:cNvPr id="28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p:txBody>
          <a:bodyPr/>
          <a:lstStyle/>
          <a:p>
            <a:r>
              <a:rPr lang="en-US"/>
              <a:t>A basketball player cannot be 7 m tall (but rather 7 feet tall).  There are about 3 feet in a meter so it</a:t>
            </a:r>
            <a:r>
              <a:rPr lang="ja-JP" altLang="en-US">
                <a:latin typeface="Arial"/>
              </a:rPr>
              <a:t>’</a:t>
            </a:r>
            <a:r>
              <a:rPr lang="en-US"/>
              <a:t>s more likely that the player has a height of 2.3 m.</a:t>
            </a:r>
          </a:p>
          <a:p>
            <a:endParaRPr lang="en-US"/>
          </a:p>
          <a:p>
            <a:r>
              <a:rPr lang="en-US"/>
              <a:t>A nickel cannot be 6.5 cm thick.  There are 10 mm in every cm, so it</a:t>
            </a:r>
            <a:r>
              <a:rPr lang="ja-JP" altLang="en-US">
                <a:latin typeface="Arial"/>
              </a:rPr>
              <a:t>’</a:t>
            </a:r>
            <a:r>
              <a:rPr lang="en-US"/>
              <a:t>s more likely that the nickel could be about 3 mm thick.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E0F97-9CDA-1845-983C-E93E2304CF55}" type="slidenum">
              <a:rPr lang="en-US"/>
              <a:pPr/>
              <a:t>16</a:t>
            </a:fld>
            <a:endParaRPr lang="en-US"/>
          </a:p>
        </p:txBody>
      </p:sp>
      <p:sp>
        <p:nvSpPr>
          <p:cNvPr id="28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FA7BD-135C-4F4C-96F4-756834AF0DE3}" type="slidenum">
              <a:rPr lang="en-US"/>
              <a:pPr/>
              <a:t>17</a:t>
            </a:fld>
            <a:endParaRPr lang="en-US"/>
          </a:p>
        </p:txBody>
      </p:sp>
      <p:sp>
        <p:nvSpPr>
          <p:cNvPr id="28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1669F-8E22-3043-BED3-F808CC8E80C2}" type="slidenum">
              <a:rPr lang="en-US"/>
              <a:pPr/>
              <a:t>18</a:t>
            </a:fld>
            <a:endParaRPr lang="en-US"/>
          </a:p>
        </p:txBody>
      </p:sp>
      <p:sp>
        <p:nvSpPr>
          <p:cNvPr id="29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30104-77D2-4846-9A1F-9040DD44E4FD}" type="slidenum">
              <a:rPr lang="en-US"/>
              <a:pPr/>
              <a:t>19</a:t>
            </a:fld>
            <a:endParaRPr lang="en-US"/>
          </a:p>
        </p:txBody>
      </p:sp>
      <p:sp>
        <p:nvSpPr>
          <p:cNvPr id="29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9CF50-86D7-2849-8083-8CE1E7CDABBA}" type="slidenum">
              <a:rPr lang="en-US"/>
              <a:pPr/>
              <a:t>2</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4C557-AD3F-A44C-8A7F-EF7154C6F3D3}" type="slidenum">
              <a:rPr lang="en-US"/>
              <a:pPr/>
              <a:t>20</a:t>
            </a:fld>
            <a:endParaRPr lang="en-US"/>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68172-2721-AF4C-93AF-5A9BFD9E1455}" type="slidenum">
              <a:rPr lang="en-US"/>
              <a:pPr/>
              <a:t>21</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2531A-8A4F-874C-82A0-4CB1E7A9E163}" type="slidenum">
              <a:rPr lang="en-US"/>
              <a:pPr/>
              <a:t>22</a:t>
            </a:fld>
            <a:endParaRPr lang="en-US"/>
          </a:p>
        </p:txBody>
      </p:sp>
      <p:sp>
        <p:nvSpPr>
          <p:cNvPr id="29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AE4F2-FF06-E341-A8A8-C630170ABEEC}" type="slidenum">
              <a:rPr lang="en-US"/>
              <a:pPr/>
              <a:t>23</a:t>
            </a:fld>
            <a:endParaRPr lang="en-US"/>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34878-4446-754B-BD8A-3CC9BC216012}" type="slidenum">
              <a:rPr lang="en-US"/>
              <a:pPr/>
              <a:t>24</a:t>
            </a:fld>
            <a:endParaRPr lang="en-US"/>
          </a:p>
        </p:txBody>
      </p:sp>
      <p:sp>
        <p:nvSpPr>
          <p:cNvPr id="30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F7EE2-3FB5-544D-B1C1-DB0E0B4901E9}" type="slidenum">
              <a:rPr lang="en-US"/>
              <a:pPr/>
              <a:t>25</a:t>
            </a:fld>
            <a:endParaRPr lang="en-US"/>
          </a:p>
        </p:txBody>
      </p:sp>
      <p:sp>
        <p:nvSpPr>
          <p:cNvPr id="31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EDB22-4EBB-864D-97D4-D89F262C2E1E}" type="slidenum">
              <a:rPr lang="en-US"/>
              <a:pPr/>
              <a:t>26</a:t>
            </a:fld>
            <a:endParaRPr lang="en-US"/>
          </a:p>
        </p:txBody>
      </p:sp>
      <p:sp>
        <p:nvSpPr>
          <p:cNvPr id="31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A2C90-CB5C-EC48-BCEB-6FD4B5E8A84F}" type="slidenum">
              <a:rPr lang="en-US"/>
              <a:pPr/>
              <a:t>27</a:t>
            </a:fld>
            <a:endParaRPr lang="en-US"/>
          </a:p>
        </p:txBody>
      </p:sp>
      <p:sp>
        <p:nvSpPr>
          <p:cNvPr id="30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5F2A4-401C-8A45-B9A3-658B3B87B662}" type="slidenum">
              <a:rPr lang="en-US"/>
              <a:pPr/>
              <a:t>28</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FC40F-57EB-F943-819B-66FE9DE6B2DC}" type="slidenum">
              <a:rPr lang="en-US"/>
              <a:pPr/>
              <a:t>29</a:t>
            </a:fld>
            <a:endParaRPr lang="en-US"/>
          </a:p>
        </p:txBody>
      </p:sp>
      <p:sp>
        <p:nvSpPr>
          <p:cNvPr id="30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03" name="Rectangle 3"/>
          <p:cNvSpPr>
            <a:spLocks noGrp="1" noChangeArrowheads="1"/>
          </p:cNvSpPr>
          <p:nvPr>
            <p:ph type="body" idx="1"/>
          </p:nvPr>
        </p:nvSpPr>
        <p:spPr/>
        <p:txBody>
          <a:bodyPr/>
          <a:lstStyle/>
          <a:p>
            <a:r>
              <a:rPr lang="en-US"/>
              <a:t>The total volume is 3.1 mL.  The first graduated cylinder limits the precision of the total volume with a volume of 2.8 mL.  The second graduated cylinder has a volume of 0.28 mL.  Therefore, the final volume must be 3.1 mL since the first volume is limited to the tenths place.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FCED2-5102-FD4A-AA21-7860BC96FC56}" type="slidenum">
              <a:rPr lang="en-US"/>
              <a:pPr/>
              <a:t>3</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C9139-98C0-554F-82C3-A2FBCE9026D4}" type="slidenum">
              <a:rPr lang="en-US"/>
              <a:pPr/>
              <a:t>30</a:t>
            </a:fld>
            <a:endParaRPr lang="en-US"/>
          </a:p>
        </p:txBody>
      </p:sp>
      <p:sp>
        <p:nvSpPr>
          <p:cNvPr id="31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0C621-EA39-0F44-BF3F-4E323CA3A9FE}" type="slidenum">
              <a:rPr lang="en-US"/>
              <a:pPr/>
              <a:t>31</a:t>
            </a:fld>
            <a:endParaRPr lang="en-US"/>
          </a:p>
        </p:txBody>
      </p:sp>
      <p:sp>
        <p:nvSpPr>
          <p:cNvPr id="31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FEEBD-3FFC-E046-B474-79BFFBD71735}" type="slidenum">
              <a:rPr lang="en-US"/>
              <a:pPr/>
              <a:t>32</a:t>
            </a:fld>
            <a:endParaRPr lang="en-US"/>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F08E2-4406-7D47-8034-0C24615761D5}" type="slidenum">
              <a:rPr lang="en-US"/>
              <a:pPr/>
              <a:t>33</a:t>
            </a:fld>
            <a:endParaRPr lang="en-US"/>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F7A85-E589-BD4F-98EF-96B679BAF483}" type="slidenum">
              <a:rPr lang="en-US"/>
              <a:pPr/>
              <a:t>34</a:t>
            </a:fld>
            <a:endParaRPr lang="en-US"/>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A56B5-4796-9E4F-81FB-261A0F4960FB}" type="slidenum">
              <a:rPr lang="en-US"/>
              <a:pPr/>
              <a:t>35</a:t>
            </a:fld>
            <a:endParaRPr lang="en-US"/>
          </a:p>
        </p:txBody>
      </p:sp>
      <p:sp>
        <p:nvSpPr>
          <p:cNvPr id="32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5635" name="Rectangle 3"/>
          <p:cNvSpPr>
            <a:spLocks noGrp="1" noChangeArrowheads="1"/>
          </p:cNvSpPr>
          <p:nvPr>
            <p:ph type="body" idx="1"/>
          </p:nvPr>
        </p:nvSpPr>
        <p:spPr/>
        <p:txBody>
          <a:bodyPr/>
          <a:lstStyle/>
          <a:p>
            <a:r>
              <a:rPr lang="en-US"/>
              <a:t>This problem requires that the students think about how they will solve the problem before they can plug numbers into an equation.  A sample answer is: </a:t>
            </a:r>
          </a:p>
          <a:p>
            <a:r>
              <a:rPr lang="en-US"/>
              <a:t>Distance between New York and Los Angeles:  2500 miles</a:t>
            </a:r>
          </a:p>
          <a:p>
            <a:r>
              <a:rPr lang="en-US"/>
              <a:t>Average gas mileage: 25 miles per gallon</a:t>
            </a:r>
          </a:p>
          <a:p>
            <a:r>
              <a:rPr lang="en-US"/>
              <a:t>Average cost of gasoline: $3.25 per gallon</a:t>
            </a:r>
          </a:p>
          <a:p>
            <a:endParaRPr lang="en-US"/>
          </a:p>
          <a:p>
            <a:r>
              <a:rPr lang="en-US"/>
              <a:t>(2500 mi) × (1 gal/25 mi) × ($3.25/1 gal) = $325</a:t>
            </a:r>
            <a:endParaRPr lang="en-US" b="1"/>
          </a:p>
          <a:p>
            <a:endParaRPr lang="en-US" b="1"/>
          </a:p>
          <a:p>
            <a:r>
              <a:rPr lang="en-US"/>
              <a:t>Total cost = $325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046EB-BFE3-D545-95AD-1EE917FDE182}" type="slidenum">
              <a:rPr lang="en-US"/>
              <a:pPr/>
              <a:t>36</a:t>
            </a:fld>
            <a:endParaRPr lang="en-US"/>
          </a:p>
        </p:txBody>
      </p:sp>
      <p:sp>
        <p:nvSpPr>
          <p:cNvPr id="34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0279A-4827-CC46-A438-E1F7F68AFF9C}" type="slidenum">
              <a:rPr lang="en-US"/>
              <a:pPr/>
              <a:t>37</a:t>
            </a:fld>
            <a:endParaRPr lang="en-US"/>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F9FCC-26B4-9B4F-A963-504FD8C258B8}" type="slidenum">
              <a:rPr lang="en-US"/>
              <a:pPr/>
              <a:t>38</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14419-C239-8247-AB5A-6A804E311B60}" type="slidenum">
              <a:rPr lang="en-US"/>
              <a:pPr/>
              <a:t>39</a:t>
            </a:fld>
            <a:endParaRPr lang="en-US"/>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r>
              <a:rPr lang="en-US"/>
              <a:t>The correct answer is b.  </a:t>
            </a:r>
          </a:p>
          <a:p>
            <a:endParaRPr lang="en-US"/>
          </a:p>
          <a:p>
            <a:pPr eaLnBrk="0" hangingPunct="0">
              <a:spcBef>
                <a:spcPct val="0"/>
              </a:spcBef>
            </a:pPr>
            <a:r>
              <a:rPr lang="en-US"/>
              <a:t>(102 – 32) / 1.80 = 39°C</a:t>
            </a:r>
          </a:p>
          <a:p>
            <a:pPr eaLnBrk="0" hangingPunct="0">
              <a:spcBef>
                <a:spcPct val="0"/>
              </a:spcBef>
            </a:pPr>
            <a:endParaRPr lang="en-US"/>
          </a:p>
          <a:p>
            <a:pPr eaLnBrk="0" hangingPunct="0">
              <a:spcBef>
                <a:spcPct val="0"/>
              </a:spcBef>
            </a:pPr>
            <a:r>
              <a:rPr lang="en-US"/>
              <a:t>39 + 273 = 312 K</a:t>
            </a:r>
            <a:endParaRPr lang="en-US" baseline="30000"/>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6033F-FEC3-7A4B-B16F-4C31D632A3AF}" type="slidenum">
              <a:rPr lang="en-US"/>
              <a:pPr/>
              <a:t>4</a:t>
            </a:fld>
            <a:endParaRPr lang="en-US"/>
          </a:p>
        </p:txBody>
      </p:sp>
      <p:sp>
        <p:nvSpPr>
          <p:cNvPr id="25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DF2A0-1E23-E34E-9286-632B9435D3F0}" type="slidenum">
              <a:rPr lang="en-US"/>
              <a:pPr/>
              <a:t>40</a:t>
            </a:fld>
            <a:endParaRPr lang="en-US"/>
          </a:p>
        </p:txBody>
      </p:sp>
      <p:sp>
        <p:nvSpPr>
          <p:cNvPr id="389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23" name="Rectangle 3"/>
          <p:cNvSpPr>
            <a:spLocks noGrp="1" noChangeArrowheads="1"/>
          </p:cNvSpPr>
          <p:nvPr>
            <p:ph type="body" idx="1"/>
          </p:nvPr>
        </p:nvSpPr>
        <p:spPr/>
        <p:txBody>
          <a:bodyPr/>
          <a:lstStyle/>
          <a:p>
            <a:r>
              <a:rPr lang="en-US"/>
              <a:t>The answer is -40. Since </a:t>
            </a:r>
            <a:r>
              <a:rPr lang="en-US">
                <a:cs typeface="Times New Roman" charset="0"/>
              </a:rPr>
              <a:t>°C equals °F, they both should be the same value (designated as variable x).  Use one of the conversion equations such as °C = (°F-32)(5/9), and substitute in the value of x for both °C and °F.  Solve for x.</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4BAB8-AA69-4644-A817-5D5CC7C25D6F}" type="slidenum">
              <a:rPr lang="en-US"/>
              <a:pPr/>
              <a:t>41</a:t>
            </a:fld>
            <a:endParaRPr lang="en-US"/>
          </a:p>
        </p:txBody>
      </p:sp>
      <p:sp>
        <p:nvSpPr>
          <p:cNvPr id="35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F8D2A-1962-D740-BCE1-4B14635159BF}" type="slidenum">
              <a:rPr lang="en-US"/>
              <a:pPr/>
              <a:t>42</a:t>
            </a:fld>
            <a:endParaRPr lang="en-US"/>
          </a:p>
        </p:txBody>
      </p:sp>
      <p:sp>
        <p:nvSpPr>
          <p:cNvPr id="35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9EE7F-6A60-6F41-840A-9C3998C16601}" type="slidenum">
              <a:rPr lang="en-US"/>
              <a:pPr/>
              <a:t>43</a:t>
            </a:fld>
            <a:endParaRPr lang="en-US"/>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50FC8-CF95-AB4D-BC7A-AF929E914741}" type="slidenum">
              <a:rPr lang="en-US"/>
              <a:pPr/>
              <a:t>44</a:t>
            </a:fld>
            <a:endParaRPr lang="en-US"/>
          </a:p>
        </p:txBody>
      </p:sp>
      <p:sp>
        <p:nvSpPr>
          <p:cNvPr id="36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772E2-3144-FF4A-8D6A-C7ACB2D69DA2}" type="slidenum">
              <a:rPr lang="en-US"/>
              <a:pPr/>
              <a:t>45</a:t>
            </a:fld>
            <a:endParaRPr lang="en-US"/>
          </a:p>
        </p:txBody>
      </p:sp>
      <p:sp>
        <p:nvSpPr>
          <p:cNvPr id="35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16EE6-971A-1C46-97C3-471BDBE75149}" type="slidenum">
              <a:rPr lang="en-US"/>
              <a:pPr/>
              <a:t>46</a:t>
            </a:fld>
            <a:endParaRPr lang="en-US"/>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2D781-CE2D-2F47-9DC5-E5D500487B2A}" type="slidenum">
              <a:rPr lang="en-US"/>
              <a:pPr/>
              <a:t>47</a:t>
            </a:fld>
            <a:endParaRPr lang="en-US"/>
          </a:p>
        </p:txBody>
      </p:sp>
      <p:sp>
        <p:nvSpPr>
          <p:cNvPr id="374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4787" name="Rectangle 3"/>
          <p:cNvSpPr>
            <a:spLocks noGrp="1" noChangeArrowheads="1"/>
          </p:cNvSpPr>
          <p:nvPr>
            <p:ph type="body" idx="1"/>
          </p:nvPr>
        </p:nvSpPr>
        <p:spPr/>
        <p:txBody>
          <a:bodyPr/>
          <a:lstStyle/>
          <a:p>
            <a:r>
              <a:rPr lang="en-US"/>
              <a:t>The correct answer is b. Density = mass/volume. First convert 0.125 L to cm</a:t>
            </a:r>
            <a:r>
              <a:rPr lang="en-US" baseline="30000"/>
              <a:t>3</a:t>
            </a:r>
            <a:r>
              <a:rPr lang="en-US"/>
              <a:t>.</a:t>
            </a:r>
          </a:p>
          <a:p>
            <a:pPr eaLnBrk="0" hangingPunct="0">
              <a:spcBef>
                <a:spcPct val="0"/>
              </a:spcBef>
            </a:pPr>
            <a:endParaRPr lang="en-US"/>
          </a:p>
          <a:p>
            <a:pPr eaLnBrk="0" hangingPunct="0">
              <a:spcBef>
                <a:spcPct val="0"/>
              </a:spcBef>
            </a:pPr>
            <a:r>
              <a:rPr lang="en-US"/>
              <a:t>0.125 L × (1000 mL/1 L) × (1 cm</a:t>
            </a:r>
            <a:r>
              <a:rPr lang="en-US" baseline="30000"/>
              <a:t>3</a:t>
            </a:r>
            <a:r>
              <a:rPr lang="en-US"/>
              <a:t>/1mL) = 125 cm</a:t>
            </a:r>
            <a:r>
              <a:rPr lang="en-US" baseline="30000"/>
              <a:t>3</a:t>
            </a:r>
          </a:p>
          <a:p>
            <a:pPr eaLnBrk="0" hangingPunct="0">
              <a:spcBef>
                <a:spcPct val="0"/>
              </a:spcBef>
            </a:pPr>
            <a:endParaRPr lang="en-US"/>
          </a:p>
          <a:p>
            <a:pPr eaLnBrk="0" hangingPunct="0">
              <a:spcBef>
                <a:spcPct val="0"/>
              </a:spcBef>
            </a:pPr>
            <a:r>
              <a:rPr lang="en-US"/>
              <a:t>Density = 243.8 g / 125 cm</a:t>
            </a:r>
            <a:r>
              <a:rPr lang="en-US" baseline="30000"/>
              <a:t>3</a:t>
            </a:r>
            <a:r>
              <a:rPr lang="en-US"/>
              <a:t> = 1.95 g/cm</a:t>
            </a:r>
            <a:r>
              <a:rPr lang="en-US" baseline="30000"/>
              <a:t>3</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DFC5D-C90B-364A-9EB3-2BE8A93E902E}" type="slidenum">
              <a:rPr lang="en-US"/>
              <a:pPr/>
              <a:t>48</a:t>
            </a:fld>
            <a:endParaRPr lang="en-US"/>
          </a:p>
        </p:txBody>
      </p:sp>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6835" name="Rectangle 3"/>
          <p:cNvSpPr>
            <a:spLocks noGrp="1" noChangeArrowheads="1"/>
          </p:cNvSpPr>
          <p:nvPr>
            <p:ph type="body" idx="1"/>
          </p:nvPr>
        </p:nvSpPr>
        <p:spPr/>
        <p:txBody>
          <a:bodyPr/>
          <a:lstStyle/>
          <a:p>
            <a:r>
              <a:rPr lang="en-US"/>
              <a:t>The correct answer is c. Using the density and mass of copper, determine the volume of metal present.</a:t>
            </a:r>
          </a:p>
          <a:p>
            <a:pPr eaLnBrk="0" hangingPunct="0">
              <a:spcBef>
                <a:spcPct val="0"/>
              </a:spcBef>
            </a:pPr>
            <a:endParaRPr lang="en-US"/>
          </a:p>
          <a:p>
            <a:pPr eaLnBrk="0" hangingPunct="0">
              <a:spcBef>
                <a:spcPct val="0"/>
              </a:spcBef>
            </a:pPr>
            <a:r>
              <a:rPr lang="en-US"/>
              <a:t>75.0 g × (cm</a:t>
            </a:r>
            <a:r>
              <a:rPr lang="en-US" baseline="30000"/>
              <a:t>3</a:t>
            </a:r>
            <a:r>
              <a:rPr lang="en-US"/>
              <a:t>/8.96 g) = 8.37 cm</a:t>
            </a:r>
            <a:r>
              <a:rPr lang="en-US" baseline="30000"/>
              <a:t>3</a:t>
            </a:r>
          </a:p>
          <a:p>
            <a:pPr eaLnBrk="0" hangingPunct="0">
              <a:spcBef>
                <a:spcPct val="0"/>
              </a:spcBef>
            </a:pPr>
            <a:endParaRPr lang="en-US"/>
          </a:p>
          <a:p>
            <a:pPr eaLnBrk="0" hangingPunct="0">
              <a:spcBef>
                <a:spcPct val="0"/>
              </a:spcBef>
            </a:pPr>
            <a:r>
              <a:rPr lang="en-US"/>
              <a:t>Since the density of water is 1 g/1 mL, the volume of the metal can be determined by displacement.  Therefore, the water level will rise to 58.4 mL (50.0 + 8.37 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64FE-4A11-484D-8D3C-DCF745E50ACF}" type="slidenum">
              <a:rPr lang="en-US"/>
              <a:pPr/>
              <a:t>5</a:t>
            </a:fld>
            <a:endParaRPr lang="en-US"/>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DFAF9-B20F-9B49-88D0-049510D39A5B}" type="slidenum">
              <a:rPr lang="en-US"/>
              <a:pPr/>
              <a:t>6</a:t>
            </a:fld>
            <a:endParaRPr lang="en-US"/>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BAF86-BE3A-CE4A-9285-CFC304EC52C1}" type="slidenum">
              <a:rPr lang="en-US"/>
              <a:pPr/>
              <a:t>7</a:t>
            </a:fld>
            <a:endParaRPr lang="en-US"/>
          </a:p>
        </p:txBody>
      </p:sp>
      <p:sp>
        <p:nvSpPr>
          <p:cNvPr id="26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r>
              <a:rPr lang="en-US"/>
              <a:t>The correct answer is c.  The decimal point should be moved three places to the left to be correctly expressed in scientific notation.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3CB01-B95F-AE47-8044-7F27CEA9D613}" type="slidenum">
              <a:rPr lang="en-US"/>
              <a:pPr/>
              <a:t>8</a:t>
            </a:fld>
            <a:endParaRPr lang="en-US"/>
          </a:p>
        </p:txBody>
      </p:sp>
      <p:sp>
        <p:nvSpPr>
          <p:cNvPr id="26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147" name="Rectangle 3"/>
          <p:cNvSpPr>
            <a:spLocks noGrp="1" noChangeArrowheads="1"/>
          </p:cNvSpPr>
          <p:nvPr>
            <p:ph type="body" idx="1"/>
          </p:nvPr>
        </p:nvSpPr>
        <p:spPr/>
        <p:txBody>
          <a:bodyPr/>
          <a:lstStyle/>
          <a:p>
            <a:r>
              <a:rPr lang="en-US"/>
              <a:t>The correct answer is a.  The decimal point should be moved five places to the right to be correctly expressed in scientific notation.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648E2-DC66-4E4E-94CD-B035E0A2C9D2}" type="slidenum">
              <a:rPr lang="en-US"/>
              <a:pPr/>
              <a:t>9</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8256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00726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582648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90543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151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84655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61553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52319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62778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378153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127551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90974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46288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793281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051958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90605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892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5967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54791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475536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540360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14160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86025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288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588738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22757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19489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46015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731080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042200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909339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33569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16163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08213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059459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8967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5217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37093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361881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613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3592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7037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35562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01091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551883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15472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115410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61877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35286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77467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46932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8019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60285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72312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740271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91787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84355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16697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703814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42757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05562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14883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43230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0"/>
            <a:ext cx="8229600" cy="2027238"/>
          </a:xfrm>
        </p:spPr>
        <p:txBody>
          <a:bodyPr/>
          <a:lstStyle/>
          <a:p>
            <a:endParaRPr lang="en-US"/>
          </a:p>
        </p:txBody>
      </p:sp>
      <p:sp>
        <p:nvSpPr>
          <p:cNvPr id="4" name="Footer Placeholder 3"/>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a:xfrm>
            <a:off x="6629400" y="6629400"/>
            <a:ext cx="2438400" cy="228600"/>
          </a:xfrm>
        </p:spPr>
        <p:txBody>
          <a:bodyPr/>
          <a:lstStyle>
            <a:lvl1pPr>
              <a:defRPr/>
            </a:lvl1pPr>
          </a:lstStyle>
          <a:p>
            <a:fld id="{A245E264-94F8-7242-8463-A606FCE4B534}" type="slidenum">
              <a:rPr lang="en-US"/>
              <a:pPr/>
              <a:t>‹#›</a:t>
            </a:fld>
            <a:endParaRPr lang="en-US"/>
          </a:p>
        </p:txBody>
      </p:sp>
    </p:spTree>
    <p:extLst>
      <p:ext uri="{BB962C8B-B14F-4D97-AF65-F5344CB8AC3E}">
        <p14:creationId xmlns:p14="http://schemas.microsoft.com/office/powerpoint/2010/main" val="1853476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222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24679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80099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14278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98663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95566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85490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964675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69360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97121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33595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72382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928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7011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67442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955746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83841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61593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45977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58214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05673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998219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29689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45516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066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92773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11616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25197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05537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35979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050809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33547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64452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44332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19663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04230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394B8687-25D4-E447-AB8C-7C6CF33DD3AC}" type="slidenum">
              <a:rPr lang="en-US"/>
              <a:pPr/>
              <a:t>‹#›</a:t>
            </a:fld>
            <a:endParaRPr lang="en-US"/>
          </a:p>
        </p:txBody>
      </p:sp>
    </p:spTree>
    <p:extLst>
      <p:ext uri="{BB962C8B-B14F-4D97-AF65-F5344CB8AC3E}">
        <p14:creationId xmlns:p14="http://schemas.microsoft.com/office/powerpoint/2010/main" val="2971970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870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541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287907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274157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5485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69113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40306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65580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70976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514272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857428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41620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756728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A54D1A"/>
          </a:solidFill>
          <a:ln w="9525">
            <a:no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5787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764277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41126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890693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96694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984032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21964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402494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26766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0.xml"/><Relationship Id="rId13" Type="http://schemas.openxmlformats.org/officeDocument/2006/relationships/image" Target="../media/image1.jp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1.xml"/><Relationship Id="rId13" Type="http://schemas.openxmlformats.org/officeDocument/2006/relationships/image" Target="../media/image1.jpg"/><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4" Type="http://schemas.openxmlformats.org/officeDocument/2006/relationships/image" Target="../media/image1.jp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3" Type="http://schemas.openxmlformats.org/officeDocument/2006/relationships/image" Target="../media/image1.jpg"/><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3" Type="http://schemas.openxmlformats.org/officeDocument/2006/relationships/image" Target="../media/image1.jp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Chapter 2</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Table of Contents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239891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2.8</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Density</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3437633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2.3</a:t>
            </a:r>
          </a:p>
        </p:txBody>
      </p:sp>
      <p:sp>
        <p:nvSpPr>
          <p:cNvPr id="1040" name="Text Box 16"/>
          <p:cNvSpPr txBox="1">
            <a:spLocks noChangeArrowheads="1"/>
          </p:cNvSpPr>
          <p:nvPr userDrawn="1"/>
        </p:nvSpPr>
        <p:spPr bwMode="auto">
          <a:xfrm>
            <a:off x="457200" y="49212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Measurements of Length, Volume, and Mass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399150176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Chapter 2</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Table of Contents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880541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2.1</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Scientific Notation</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4246568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2.2</a:t>
            </a:r>
          </a:p>
        </p:txBody>
      </p:sp>
      <p:sp>
        <p:nvSpPr>
          <p:cNvPr id="1040" name="Text Box 16"/>
          <p:cNvSpPr txBox="1">
            <a:spLocks noChangeArrowheads="1"/>
          </p:cNvSpPr>
          <p:nvPr userDrawn="1"/>
        </p:nvSpPr>
        <p:spPr bwMode="auto">
          <a:xfrm>
            <a:off x="457200" y="49212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Units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4232806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2.4</a:t>
            </a:r>
          </a:p>
        </p:txBody>
      </p:sp>
      <p:sp>
        <p:nvSpPr>
          <p:cNvPr id="1040" name="Text Box 16"/>
          <p:cNvSpPr txBox="1">
            <a:spLocks noChangeArrowheads="1"/>
          </p:cNvSpPr>
          <p:nvPr userDrawn="1"/>
        </p:nvSpPr>
        <p:spPr bwMode="auto">
          <a:xfrm>
            <a:off x="457200" y="49212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Uncertainty in Measurement</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11774520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2.5</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Significant Figures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37806027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2.6</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Problem Solving and Dimensional Analysis</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52183131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2.7</a:t>
            </a:r>
          </a:p>
        </p:txBody>
      </p:sp>
      <p:sp>
        <p:nvSpPr>
          <p:cNvPr id="1040" name="Text Box 16"/>
          <p:cNvSpPr txBox="1">
            <a:spLocks noChangeArrowheads="1"/>
          </p:cNvSpPr>
          <p:nvPr userDrawn="1"/>
        </p:nvSpPr>
        <p:spPr bwMode="auto">
          <a:xfrm>
            <a:off x="457200" y="492123"/>
            <a:ext cx="8686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b="1" dirty="0">
                <a:solidFill>
                  <a:srgbClr val="FFFFFF"/>
                </a:solidFill>
                <a:latin typeface="Arial" charset="0"/>
                <a:ea typeface="ＭＳ Ｐゴシック" charset="0"/>
                <a:cs typeface="Times New Roman" charset="0"/>
              </a:rPr>
              <a:t>Temperature Conversions: An Approach to Problem Solving</a:t>
            </a:r>
            <a:r>
              <a:rPr lang="en-US" sz="22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31593581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A54D1A"/>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3" name="Picture 2" descr="screenshot_39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9" y="436563"/>
            <a:ext cx="9175752" cy="563562"/>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A54D1A"/>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2.8</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Density</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397460747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5.xml"/><Relationship Id="rId3" Type="http://schemas.openxmlformats.org/officeDocument/2006/relationships/image" Target="../media/image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bin"/><Relationship Id="rId5" Type="http://schemas.openxmlformats.org/officeDocument/2006/relationships/image" Target="../media/image13.png"/><Relationship Id="rId6" Type="http://schemas.openxmlformats.org/officeDocument/2006/relationships/oleObject" Target="../embeddings/oleObject3.bin"/><Relationship Id="rId7" Type="http://schemas.openxmlformats.org/officeDocument/2006/relationships/image" Target="../media/image14.png"/><Relationship Id="rId8" Type="http://schemas.openxmlformats.org/officeDocument/2006/relationships/image" Target="../media/image6.gif"/><Relationship Id="rId1" Type="http://schemas.openxmlformats.org/officeDocument/2006/relationships/vmlDrawing" Target="../drawings/vmlDrawing2.vml"/><Relationship Id="rId2"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4.bin"/><Relationship Id="rId5"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5.bin"/><Relationship Id="rId5" Type="http://schemas.openxmlformats.org/officeDocument/2006/relationships/image" Target="../media/image16.emf"/><Relationship Id="rId6" Type="http://schemas.openxmlformats.org/officeDocument/2006/relationships/oleObject" Target="../embeddings/oleObject6.bin"/><Relationship Id="rId7" Type="http://schemas.openxmlformats.org/officeDocument/2006/relationships/image" Target="../media/image17.emf"/><Relationship Id="rId8" Type="http://schemas.openxmlformats.org/officeDocument/2006/relationships/oleObject" Target="../embeddings/oleObject7.bin"/><Relationship Id="rId9" Type="http://schemas.openxmlformats.org/officeDocument/2006/relationships/image" Target="../media/image18.emf"/><Relationship Id="rId10" Type="http://schemas.openxmlformats.org/officeDocument/2006/relationships/oleObject" Target="../embeddings/oleObject8.bin"/><Relationship Id="rId11"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oleObject" Target="../embeddings/oleObject13.bin"/><Relationship Id="rId13" Type="http://schemas.openxmlformats.org/officeDocument/2006/relationships/image" Target="../media/image24.emf"/><Relationship Id="rId1" Type="http://schemas.openxmlformats.org/officeDocument/2006/relationships/vmlDrawing" Target="../drawings/vmlDrawing5.vml"/><Relationship Id="rId2" Type="http://schemas.openxmlformats.org/officeDocument/2006/relationships/slideLayout" Target="../slideLayouts/slideLayout69.xml"/><Relationship Id="rId3" Type="http://schemas.openxmlformats.org/officeDocument/2006/relationships/notesSlide" Target="../notesSlides/notesSlide33.xml"/><Relationship Id="rId4" Type="http://schemas.openxmlformats.org/officeDocument/2006/relationships/oleObject" Target="../embeddings/oleObject9.bin"/><Relationship Id="rId5" Type="http://schemas.openxmlformats.org/officeDocument/2006/relationships/image" Target="../media/image20.emf"/><Relationship Id="rId6" Type="http://schemas.openxmlformats.org/officeDocument/2006/relationships/oleObject" Target="../embeddings/oleObject10.bin"/><Relationship Id="rId7" Type="http://schemas.openxmlformats.org/officeDocument/2006/relationships/image" Target="../media/image21.emf"/><Relationship Id="rId8" Type="http://schemas.openxmlformats.org/officeDocument/2006/relationships/oleObject" Target="../embeddings/oleObject11.bin"/><Relationship Id="rId9" Type="http://schemas.openxmlformats.org/officeDocument/2006/relationships/image" Target="../media/image22.emf"/><Relationship Id="rId10"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4.bin"/><Relationship Id="rId5" Type="http://schemas.openxmlformats.org/officeDocument/2006/relationships/image" Target="../media/image25.emf"/><Relationship Id="rId6" Type="http://schemas.openxmlformats.org/officeDocument/2006/relationships/oleObject" Target="../embeddings/oleObject15.bin"/><Relationship Id="rId7" Type="http://schemas.openxmlformats.org/officeDocument/2006/relationships/image" Target="../media/image26.emf"/><Relationship Id="rId8" Type="http://schemas.openxmlformats.org/officeDocument/2006/relationships/oleObject" Target="../embeddings/oleObject16.bin"/><Relationship Id="rId9" Type="http://schemas.openxmlformats.org/officeDocument/2006/relationships/image" Target="../media/image27.emf"/><Relationship Id="rId10" Type="http://schemas.openxmlformats.org/officeDocument/2006/relationships/oleObject" Target="../embeddings/oleObject17.bin"/><Relationship Id="rId11"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6.gif"/><Relationship Id="rId5" Type="http://schemas.openxmlformats.org/officeDocument/2006/relationships/oleObject" Target="../embeddings/oleObject18.bin"/><Relationship Id="rId6"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9.bin"/><Relationship Id="rId5" Type="http://schemas.openxmlformats.org/officeDocument/2006/relationships/image" Target="../media/image31.emf"/><Relationship Id="rId1" Type="http://schemas.openxmlformats.org/officeDocument/2006/relationships/vmlDrawing" Target="../drawings/vmlDrawing8.vml"/><Relationship Id="rId2"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9.xml"/><Relationship Id="rId3" Type="http://schemas.openxmlformats.org/officeDocument/2006/relationships/image" Target="../media/image3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40.xml"/><Relationship Id="rId3" Type="http://schemas.openxmlformats.org/officeDocument/2006/relationships/image" Target="../media/image32.gi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34.emf"/><Relationship Id="rId5" Type="http://schemas.openxmlformats.org/officeDocument/2006/relationships/oleObject" Target="../embeddings/oleObject20.bin"/><Relationship Id="rId6" Type="http://schemas.openxmlformats.org/officeDocument/2006/relationships/image" Target="../media/image33.emf"/><Relationship Id="rId1" Type="http://schemas.openxmlformats.org/officeDocument/2006/relationships/vmlDrawing" Target="../drawings/vmlDrawing9.vml"/><Relationship Id="rId2"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34.emf"/><Relationship Id="rId5" Type="http://schemas.openxmlformats.org/officeDocument/2006/relationships/oleObject" Target="../embeddings/oleObject21.bin"/><Relationship Id="rId6" Type="http://schemas.openxmlformats.org/officeDocument/2006/relationships/image" Target="../media/image35.emf"/><Relationship Id="rId7" Type="http://schemas.openxmlformats.org/officeDocument/2006/relationships/oleObject" Target="../embeddings/oleObject22.bin"/><Relationship Id="rId8" Type="http://schemas.openxmlformats.org/officeDocument/2006/relationships/image" Target="../media/image36.emf"/><Relationship Id="rId9" Type="http://schemas.openxmlformats.org/officeDocument/2006/relationships/oleObject" Target="../embeddings/oleObject23.bin"/><Relationship Id="rId10" Type="http://schemas.openxmlformats.org/officeDocument/2006/relationships/image" Target="../media/image37.emf"/><Relationship Id="rId1" Type="http://schemas.openxmlformats.org/officeDocument/2006/relationships/vmlDrawing" Target="../drawings/vmlDrawing10.vml"/><Relationship Id="rId2"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24.bin"/><Relationship Id="rId5" Type="http://schemas.openxmlformats.org/officeDocument/2006/relationships/image" Target="../media/image38.emf"/><Relationship Id="rId1" Type="http://schemas.openxmlformats.org/officeDocument/2006/relationships/vmlDrawing" Target="../drawings/vmlDrawing11.vml"/><Relationship Id="rId2"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44.xml"/><Relationship Id="rId3"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25.bin"/><Relationship Id="rId5" Type="http://schemas.openxmlformats.org/officeDocument/2006/relationships/image" Target="../media/image40.emf"/><Relationship Id="rId6" Type="http://schemas.openxmlformats.org/officeDocument/2006/relationships/oleObject" Target="../embeddings/oleObject26.bin"/><Relationship Id="rId7" Type="http://schemas.openxmlformats.org/officeDocument/2006/relationships/image" Target="../media/image41.emf"/><Relationship Id="rId8" Type="http://schemas.openxmlformats.org/officeDocument/2006/relationships/oleObject" Target="../embeddings/oleObject27.bin"/><Relationship Id="rId9" Type="http://schemas.openxmlformats.org/officeDocument/2006/relationships/image" Target="../media/image42.emf"/><Relationship Id="rId10" Type="http://schemas.openxmlformats.org/officeDocument/2006/relationships/oleObject" Target="../embeddings/oleObject28.bin"/><Relationship Id="rId11" Type="http://schemas.openxmlformats.org/officeDocument/2006/relationships/image" Target="../media/image43.emf"/><Relationship Id="rId1" Type="http://schemas.openxmlformats.org/officeDocument/2006/relationships/vmlDrawing" Target="../drawings/vmlDrawing12.vml"/><Relationship Id="rId2"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29.bin"/><Relationship Id="rId5" Type="http://schemas.openxmlformats.org/officeDocument/2006/relationships/image" Target="../media/image44.emf"/><Relationship Id="rId6" Type="http://schemas.openxmlformats.org/officeDocument/2006/relationships/oleObject" Target="../embeddings/oleObject30.bin"/><Relationship Id="rId7" Type="http://schemas.openxmlformats.org/officeDocument/2006/relationships/image" Target="../media/image45.emf"/><Relationship Id="rId8" Type="http://schemas.openxmlformats.org/officeDocument/2006/relationships/oleObject" Target="../embeddings/oleObject31.bin"/><Relationship Id="rId9" Type="http://schemas.openxmlformats.org/officeDocument/2006/relationships/image" Target="../media/image46.emf"/><Relationship Id="rId1" Type="http://schemas.openxmlformats.org/officeDocument/2006/relationships/vmlDrawing" Target="../drawings/vmlDrawing13.vml"/><Relationship Id="rId2"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47.xml"/><Relationship Id="rId3" Type="http://schemas.openxmlformats.org/officeDocument/2006/relationships/image" Target="../media/image32.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48.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p:txBody>
          <a:bodyPr/>
          <a:lstStyle/>
          <a:p>
            <a:r>
              <a:rPr lang="en-US" dirty="0"/>
              <a:t>Chapter 2</a:t>
            </a:r>
          </a:p>
        </p:txBody>
      </p:sp>
      <p:sp>
        <p:nvSpPr>
          <p:cNvPr id="250883" name="Rectangle 3"/>
          <p:cNvSpPr>
            <a:spLocks noGrp="1" noChangeArrowheads="1"/>
          </p:cNvSpPr>
          <p:nvPr>
            <p:ph type="subTitle" idx="1"/>
          </p:nvPr>
        </p:nvSpPr>
        <p:spPr/>
        <p:txBody>
          <a:bodyPr/>
          <a:lstStyle/>
          <a:p>
            <a:r>
              <a:rPr lang="en-US" dirty="0">
                <a:solidFill>
                  <a:schemeClr val="bg1"/>
                </a:solidFill>
              </a:rPr>
              <a:t>Measurements and Calculations</a:t>
            </a:r>
          </a:p>
        </p:txBody>
      </p:sp>
    </p:spTree>
    <p:extLst>
      <p:ext uri="{BB962C8B-B14F-4D97-AF65-F5344CB8AC3E}">
        <p14:creationId xmlns:p14="http://schemas.microsoft.com/office/powerpoint/2010/main" val="3153766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The Fundamental SI Units</a:t>
            </a:r>
          </a:p>
        </p:txBody>
      </p:sp>
      <p:graphicFrame>
        <p:nvGraphicFramePr>
          <p:cNvPr id="47107" name="Group 3"/>
          <p:cNvGraphicFramePr>
            <a:graphicFrameLocks noGrp="1"/>
          </p:cNvGraphicFramePr>
          <p:nvPr>
            <p:ph type="tbl" idx="1"/>
          </p:nvPr>
        </p:nvGraphicFramePr>
        <p:xfrm>
          <a:off x="457200" y="2286000"/>
          <a:ext cx="8229600" cy="3657600"/>
        </p:xfrm>
        <a:graphic>
          <a:graphicData uri="http://schemas.openxmlformats.org/drawingml/2006/table">
            <a:tbl>
              <a:tblPr/>
              <a:tblGrid>
                <a:gridCol w="3706813"/>
                <a:gridCol w="2373312"/>
                <a:gridCol w="2149475"/>
              </a:tblGrid>
              <a:tr h="25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sng" strike="noStrike" cap="none" normalizeH="0" baseline="0">
                          <a:ln>
                            <a:noFill/>
                          </a:ln>
                          <a:solidFill>
                            <a:schemeClr val="tx1"/>
                          </a:solidFill>
                          <a:effectLst/>
                          <a:latin typeface="Times" charset="0"/>
                          <a:ea typeface="ＭＳ Ｐゴシック" charset="0"/>
                        </a:rPr>
                        <a:t>Physical Quantity</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sng" strike="noStrike" cap="none" normalizeH="0" baseline="0">
                          <a:ln>
                            <a:noFill/>
                          </a:ln>
                          <a:solidFill>
                            <a:schemeClr val="tx1"/>
                          </a:solidFill>
                          <a:effectLst/>
                          <a:latin typeface="Times" charset="0"/>
                          <a:ea typeface="ＭＳ Ｐゴシック" charset="0"/>
                        </a:rPr>
                        <a:t>Name of Unit</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sng" strike="noStrike" cap="none" normalizeH="0" baseline="0">
                          <a:ln>
                            <a:noFill/>
                          </a:ln>
                          <a:solidFill>
                            <a:schemeClr val="tx1"/>
                          </a:solidFill>
                          <a:effectLst/>
                          <a:latin typeface="Times" charset="0"/>
                          <a:ea typeface="ＭＳ Ｐゴシック" charset="0"/>
                        </a:rPr>
                        <a:t>Abbreviation</a:t>
                      </a:r>
                    </a:p>
                  </a:txBody>
                  <a:tcPr horzOverflow="overflow">
                    <a:lnL>
                      <a:noFill/>
                    </a:lnL>
                    <a:lnR cap="flat">
                      <a:noFill/>
                    </a:lnR>
                    <a:lnT cap="flat">
                      <a:noFill/>
                    </a:lnT>
                    <a:lnB>
                      <a:noFill/>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Mass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kilogram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kg</a:t>
                      </a:r>
                    </a:p>
                  </a:txBody>
                  <a:tcPr horzOverflow="overflow">
                    <a:lnL>
                      <a:noFill/>
                    </a:lnL>
                    <a:lnR cap="flat">
                      <a:noFill/>
                    </a:lnR>
                    <a:lnT>
                      <a:noFill/>
                    </a:lnT>
                    <a:lnB>
                      <a:noFill/>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Length</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meter</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m</a:t>
                      </a:r>
                    </a:p>
                  </a:txBody>
                  <a:tcPr horzOverflow="overflow">
                    <a:lnL>
                      <a:noFill/>
                    </a:lnL>
                    <a:lnR cap="flat">
                      <a:noFill/>
                    </a:lnR>
                    <a:lnT>
                      <a:noFill/>
                    </a:lnT>
                    <a:lnB>
                      <a:noFill/>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Time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second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s</a:t>
                      </a:r>
                    </a:p>
                  </a:txBody>
                  <a:tcPr horzOverflow="overflow">
                    <a:lnL>
                      <a:noFill/>
                    </a:lnL>
                    <a:lnR cap="flat">
                      <a:noFill/>
                    </a:lnR>
                    <a:lnT>
                      <a:noFill/>
                    </a:lnT>
                    <a:lnB>
                      <a:noFill/>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Temperature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kelvin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K</a:t>
                      </a:r>
                    </a:p>
                  </a:txBody>
                  <a:tcPr horzOverflow="overflow">
                    <a:lnL>
                      <a:noFill/>
                    </a:lnL>
                    <a:lnR cap="flat">
                      <a:noFill/>
                    </a:lnR>
                    <a:lnT>
                      <a:noFill/>
                    </a:lnT>
                    <a:lnB>
                      <a:noFill/>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Electric current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ampere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A</a:t>
                      </a:r>
                    </a:p>
                  </a:txBody>
                  <a:tcPr horzOverflow="overflow">
                    <a:lnL>
                      <a:noFill/>
                    </a:lnL>
                    <a:lnR cap="flat">
                      <a:noFill/>
                    </a:lnR>
                    <a:lnT>
                      <a:noFill/>
                    </a:lnT>
                    <a:lnB>
                      <a:noFill/>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Amount of substance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mole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ea typeface="ＭＳ Ｐゴシック" charset="0"/>
                        </a:rPr>
                        <a:t>mol</a:t>
                      </a:r>
                    </a:p>
                  </a:txBody>
                  <a:tcPr horzOverflow="overflow">
                    <a:lnL>
                      <a:noFill/>
                    </a:lnL>
                    <a:lnR cap="flat">
                      <a:noFill/>
                    </a:lnR>
                    <a:lnT>
                      <a:noFill/>
                    </a:lnT>
                    <a:lnB>
                      <a:noFill/>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50"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11339738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idx="1"/>
          </p:nvPr>
        </p:nvSpPr>
        <p:spPr>
          <a:xfrm>
            <a:off x="533400" y="1676400"/>
            <a:ext cx="8229600" cy="457200"/>
          </a:xfrm>
        </p:spPr>
        <p:txBody>
          <a:bodyPr/>
          <a:lstStyle/>
          <a:p>
            <a:pPr marL="533400" indent="-533400"/>
            <a:r>
              <a:rPr lang="en-US"/>
              <a:t>Prefixes are used to change the size of the unit.</a:t>
            </a:r>
            <a:endParaRPr lang="en-US">
              <a:solidFill>
                <a:srgbClr val="FF0000"/>
              </a:solidFill>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pic>
        <p:nvPicPr>
          <p:cNvPr id="3" name="Picture 2" descr="02p016_t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67" y="2743200"/>
            <a:ext cx="8658468" cy="3249812"/>
          </a:xfrm>
          <a:prstGeom prst="rect">
            <a:avLst/>
          </a:prstGeom>
        </p:spPr>
      </p:pic>
    </p:spTree>
    <p:extLst>
      <p:ext uri="{BB962C8B-B14F-4D97-AF65-F5344CB8AC3E}">
        <p14:creationId xmlns:p14="http://schemas.microsoft.com/office/powerpoint/2010/main" val="8065969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533400" y="1676400"/>
            <a:ext cx="8229600" cy="457200"/>
          </a:xfrm>
        </p:spPr>
        <p:txBody>
          <a:bodyPr/>
          <a:lstStyle/>
          <a:p>
            <a:pPr marL="533400" indent="-533400"/>
            <a:r>
              <a:rPr lang="en-US"/>
              <a:t>Fundamental SI unit of length is the meter.</a:t>
            </a:r>
            <a:endParaRPr lang="en-US">
              <a:solidFill>
                <a:srgbClr val="FF0000"/>
              </a:solidFill>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pic>
        <p:nvPicPr>
          <p:cNvPr id="2" name="Picture 1" descr="02p018_t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72" y="2480048"/>
            <a:ext cx="8054228" cy="3844552"/>
          </a:xfrm>
          <a:prstGeom prst="rect">
            <a:avLst/>
          </a:prstGeom>
        </p:spPr>
      </p:pic>
    </p:spTree>
    <p:extLst>
      <p:ext uri="{BB962C8B-B14F-4D97-AF65-F5344CB8AC3E}">
        <p14:creationId xmlns:p14="http://schemas.microsoft.com/office/powerpoint/2010/main" val="3738422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9" name="Rectangle 3"/>
          <p:cNvSpPr>
            <a:spLocks noGrp="1" noChangeArrowheads="1"/>
          </p:cNvSpPr>
          <p:nvPr>
            <p:ph type="title"/>
          </p:nvPr>
        </p:nvSpPr>
        <p:spPr/>
        <p:txBody>
          <a:bodyPr/>
          <a:lstStyle/>
          <a:p>
            <a:r>
              <a:rPr lang="en-US"/>
              <a:t>Volume</a:t>
            </a:r>
          </a:p>
        </p:txBody>
      </p:sp>
      <p:sp>
        <p:nvSpPr>
          <p:cNvPr id="265218" name="Rectangle 2"/>
          <p:cNvSpPr>
            <a:spLocks noGrp="1" noChangeArrowheads="1"/>
          </p:cNvSpPr>
          <p:nvPr>
            <p:ph sz="half" idx="1"/>
          </p:nvPr>
        </p:nvSpPr>
        <p:spPr>
          <a:xfrm>
            <a:off x="457200" y="1752600"/>
            <a:ext cx="4038600" cy="3670300"/>
          </a:xfrm>
        </p:spPr>
        <p:txBody>
          <a:bodyPr/>
          <a:lstStyle/>
          <a:p>
            <a:pPr marL="533400" indent="-533400"/>
            <a:r>
              <a:rPr lang="en-US" sz="2400"/>
              <a:t>Measure of the amount of 3-D space occupied by a substance.</a:t>
            </a:r>
          </a:p>
          <a:p>
            <a:pPr marL="533400" indent="-533400"/>
            <a:r>
              <a:rPr lang="en-US" sz="2400"/>
              <a:t>SI unit = cubic meter (m</a:t>
            </a:r>
            <a:r>
              <a:rPr lang="en-US" sz="2400" baseline="30000"/>
              <a:t>3</a:t>
            </a:r>
            <a:r>
              <a:rPr lang="en-US" sz="2400"/>
              <a:t>)</a:t>
            </a:r>
          </a:p>
          <a:p>
            <a:pPr marL="533400" indent="-533400"/>
            <a:r>
              <a:rPr lang="en-US" sz="2400"/>
              <a:t>Commonly measure solid volume in cm</a:t>
            </a:r>
            <a:r>
              <a:rPr lang="en-US" sz="2400" baseline="30000"/>
              <a:t>3</a:t>
            </a:r>
            <a:r>
              <a:rPr lang="en-US" sz="2400"/>
              <a:t>.</a:t>
            </a:r>
          </a:p>
          <a:p>
            <a:pPr marL="533400" indent="-533400"/>
            <a:r>
              <a:rPr lang="en-US" sz="2400"/>
              <a:t>1 mL = 1 cm</a:t>
            </a:r>
            <a:r>
              <a:rPr lang="en-US" sz="2400" baseline="30000"/>
              <a:t>3</a:t>
            </a:r>
            <a:endParaRPr lang="en-US" sz="2400"/>
          </a:p>
          <a:p>
            <a:pPr marL="533400" indent="-533400"/>
            <a:r>
              <a:rPr lang="en-US" sz="2400"/>
              <a:t>1 L = 1 dm</a:t>
            </a:r>
            <a:r>
              <a:rPr lang="en-US" sz="2400" baseline="30000"/>
              <a:t>3</a:t>
            </a:r>
          </a:p>
        </p:txBody>
      </p:sp>
      <p:sp>
        <p:nvSpPr>
          <p:cNvPr id="5" name="Footer Placeholder 4"/>
          <p:cNvSpPr>
            <a:spLocks noGrp="1"/>
          </p:cNvSpPr>
          <p:nvPr>
            <p:ph type="ftr" sz="quarter" idx="10"/>
          </p:nvPr>
        </p:nvSpPr>
        <p:spPr/>
        <p:txBody>
          <a:bodyPr/>
          <a:lstStyle/>
          <a:p>
            <a:r>
              <a:rPr lang="en-US"/>
              <a:t>Copyright © Cengage Learning. All rights reserved</a:t>
            </a:r>
          </a:p>
        </p:txBody>
      </p:sp>
      <p:pic>
        <p:nvPicPr>
          <p:cNvPr id="3" name="Picture 2" descr="02p018_f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137" y="1541474"/>
            <a:ext cx="4478005" cy="4684105"/>
          </a:xfrm>
          <a:prstGeom prst="rect">
            <a:avLst/>
          </a:prstGeom>
        </p:spPr>
      </p:pic>
    </p:spTree>
    <p:extLst>
      <p:ext uri="{BB962C8B-B14F-4D97-AF65-F5344CB8AC3E}">
        <p14:creationId xmlns:p14="http://schemas.microsoft.com/office/powerpoint/2010/main" val="37660937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1" name="Rectangle 3"/>
          <p:cNvSpPr>
            <a:spLocks noGrp="1" noChangeArrowheads="1"/>
          </p:cNvSpPr>
          <p:nvPr>
            <p:ph sz="half" idx="1"/>
          </p:nvPr>
        </p:nvSpPr>
        <p:spPr>
          <a:xfrm>
            <a:off x="457200" y="1752600"/>
            <a:ext cx="4038600" cy="2501900"/>
          </a:xfrm>
        </p:spPr>
        <p:txBody>
          <a:bodyPr/>
          <a:lstStyle/>
          <a:p>
            <a:pPr marL="533400" indent="-533400"/>
            <a:r>
              <a:rPr lang="en-US" sz="2400" dirty="0"/>
              <a:t>Measure of the amount of matter present in an object.</a:t>
            </a:r>
          </a:p>
          <a:p>
            <a:pPr marL="533400" indent="-533400"/>
            <a:r>
              <a:rPr lang="en-US" sz="2400" dirty="0"/>
              <a:t>SI unit = kilogram (kg)</a:t>
            </a:r>
          </a:p>
          <a:p>
            <a:pPr marL="533400" indent="-533400"/>
            <a:r>
              <a:rPr lang="en-US" sz="2400" dirty="0"/>
              <a:t>1 kg = 2.2046 </a:t>
            </a:r>
            <a:r>
              <a:rPr lang="en-US" sz="2400" dirty="0" err="1"/>
              <a:t>lbs</a:t>
            </a:r>
            <a:endParaRPr lang="en-US" sz="2400" dirty="0"/>
          </a:p>
          <a:p>
            <a:pPr marL="533400" indent="-533400"/>
            <a:r>
              <a:rPr lang="en-US" sz="2400" dirty="0"/>
              <a:t>1 </a:t>
            </a:r>
            <a:r>
              <a:rPr lang="en-US" sz="2400" dirty="0" err="1"/>
              <a:t>lb</a:t>
            </a:r>
            <a:r>
              <a:rPr lang="en-US" sz="2400" dirty="0"/>
              <a:t> = 453.59 g</a:t>
            </a:r>
          </a:p>
        </p:txBody>
      </p:sp>
      <p:sp>
        <p:nvSpPr>
          <p:cNvPr id="5" name="Footer Placeholder 4"/>
          <p:cNvSpPr>
            <a:spLocks noGrp="1"/>
          </p:cNvSpPr>
          <p:nvPr>
            <p:ph type="ftr" sz="quarter" idx="10"/>
          </p:nvPr>
        </p:nvSpPr>
        <p:spPr/>
        <p:txBody>
          <a:bodyPr/>
          <a:lstStyle/>
          <a:p>
            <a:r>
              <a:rPr lang="en-US"/>
              <a:t>Copyright © Cengage Learning. All rights reserved</a:t>
            </a:r>
          </a:p>
        </p:txBody>
      </p:sp>
      <p:pic>
        <p:nvPicPr>
          <p:cNvPr id="3" name="Picture 2" descr="02p020_f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19200"/>
            <a:ext cx="3926218" cy="5152516"/>
          </a:xfrm>
          <a:prstGeom prst="rect">
            <a:avLst/>
          </a:prstGeom>
        </p:spPr>
      </p:pic>
    </p:spTree>
    <p:extLst>
      <p:ext uri="{BB962C8B-B14F-4D97-AF65-F5344CB8AC3E}">
        <p14:creationId xmlns:p14="http://schemas.microsoft.com/office/powerpoint/2010/main" val="38515949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524000" y="1143000"/>
            <a:ext cx="6934200" cy="533400"/>
          </a:xfrm>
        </p:spPr>
        <p:txBody>
          <a:bodyPr/>
          <a:lstStyle/>
          <a:p>
            <a:r>
              <a:rPr lang="en-US"/>
              <a:t>Concept Check</a:t>
            </a:r>
          </a:p>
        </p:txBody>
      </p:sp>
      <p:sp>
        <p:nvSpPr>
          <p:cNvPr id="280579" name="Rectangle 3"/>
          <p:cNvSpPr>
            <a:spLocks noGrp="1" noChangeArrowheads="1"/>
          </p:cNvSpPr>
          <p:nvPr>
            <p:ph idx="1"/>
          </p:nvPr>
        </p:nvSpPr>
        <p:spPr>
          <a:xfrm>
            <a:off x="228600" y="2133600"/>
            <a:ext cx="8001000" cy="3937000"/>
          </a:xfrm>
        </p:spPr>
        <p:txBody>
          <a:bodyPr/>
          <a:lstStyle/>
          <a:p>
            <a:pPr>
              <a:buFontTx/>
              <a:buNone/>
            </a:pPr>
            <a:r>
              <a:rPr lang="en-US" dirty="0"/>
              <a:t>	</a:t>
            </a:r>
            <a:r>
              <a:rPr lang="en-US" sz="2800" dirty="0"/>
              <a:t>Choose the statement(s) that contain </a:t>
            </a:r>
            <a:r>
              <a:rPr lang="en-US" sz="2800" dirty="0">
                <a:solidFill>
                  <a:srgbClr val="0000FF"/>
                </a:solidFill>
              </a:rPr>
              <a:t>improper</a:t>
            </a:r>
            <a:r>
              <a:rPr lang="en-US" sz="2800" dirty="0"/>
              <a:t> use(s) of commonly used units (</a:t>
            </a:r>
            <a:r>
              <a:rPr lang="en-US" sz="2800" dirty="0" smtClean="0"/>
              <a:t>doesn</a:t>
            </a:r>
            <a:r>
              <a:rPr lang="en-US" sz="2800" dirty="0" smtClean="0">
                <a:latin typeface="Arial"/>
              </a:rPr>
              <a:t>’</a:t>
            </a:r>
            <a:r>
              <a:rPr lang="en-US" sz="2800" dirty="0" smtClean="0"/>
              <a:t>t </a:t>
            </a:r>
            <a:r>
              <a:rPr lang="en-US" sz="2800" dirty="0"/>
              <a:t>make sense)?</a:t>
            </a:r>
          </a:p>
          <a:p>
            <a:pPr>
              <a:buFontTx/>
              <a:buNone/>
            </a:pPr>
            <a:endParaRPr lang="en-US" sz="2800" dirty="0"/>
          </a:p>
          <a:p>
            <a:pPr lvl="1">
              <a:buFont typeface="Wingdings" charset="0"/>
              <a:buChar char="§"/>
            </a:pPr>
            <a:r>
              <a:rPr lang="en-US" sz="2800" dirty="0"/>
              <a:t>A gallon of milk is equal to about </a:t>
            </a:r>
            <a:r>
              <a:rPr lang="en-US" sz="2800" dirty="0" smtClean="0"/>
              <a:t>4 L </a:t>
            </a:r>
            <a:r>
              <a:rPr lang="en-US" sz="2800" dirty="0"/>
              <a:t>of milk.</a:t>
            </a:r>
          </a:p>
          <a:p>
            <a:pPr lvl="1">
              <a:buFont typeface="Wingdings" charset="0"/>
              <a:buChar char="§"/>
            </a:pPr>
            <a:r>
              <a:rPr lang="en-US" sz="2800" dirty="0"/>
              <a:t>A 200-lb man has a mass of about 90 kg.</a:t>
            </a:r>
          </a:p>
          <a:p>
            <a:pPr lvl="1">
              <a:buFont typeface="Wingdings" charset="0"/>
              <a:buChar char="§"/>
            </a:pPr>
            <a:r>
              <a:rPr lang="en-US" sz="2800" dirty="0"/>
              <a:t>A basketball player has a height of 7 m tall.</a:t>
            </a:r>
          </a:p>
          <a:p>
            <a:pPr lvl="1">
              <a:buFont typeface="Wingdings" charset="0"/>
              <a:buChar char="§"/>
            </a:pPr>
            <a:r>
              <a:rPr lang="en-US" sz="2800" dirty="0"/>
              <a:t>A nickel is 6.5 cm thick.</a:t>
            </a:r>
          </a:p>
        </p:txBody>
      </p:sp>
      <p:sp>
        <p:nvSpPr>
          <p:cNvPr id="7" name="Footer Placeholder 3"/>
          <p:cNvSpPr>
            <a:spLocks noGrp="1"/>
          </p:cNvSpPr>
          <p:nvPr>
            <p:ph type="ftr" sz="quarter" idx="10"/>
          </p:nvPr>
        </p:nvSpPr>
        <p:spPr/>
        <p:txBody>
          <a:bodyPr/>
          <a:lstStyle/>
          <a:p>
            <a:r>
              <a:rPr lang="en-US"/>
              <a:t>Copyright © Cengage Learning. All rights reserved</a:t>
            </a:r>
          </a:p>
        </p:txBody>
      </p:sp>
      <p:pic>
        <p:nvPicPr>
          <p:cNvPr id="28058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80581" name="Rectangle 5"/>
          <p:cNvSpPr>
            <a:spLocks noChangeArrowheads="1"/>
          </p:cNvSpPr>
          <p:nvPr/>
        </p:nvSpPr>
        <p:spPr bwMode="auto">
          <a:xfrm>
            <a:off x="609600" y="5029200"/>
            <a:ext cx="7315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0582" name="Rectangle 6"/>
          <p:cNvSpPr>
            <a:spLocks noChangeArrowheads="1"/>
          </p:cNvSpPr>
          <p:nvPr/>
        </p:nvSpPr>
        <p:spPr bwMode="auto">
          <a:xfrm>
            <a:off x="609600" y="5562600"/>
            <a:ext cx="41910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44759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idx="1"/>
          </p:nvPr>
        </p:nvSpPr>
        <p:spPr>
          <a:xfrm>
            <a:off x="457200" y="1714500"/>
            <a:ext cx="8229600" cy="2825750"/>
          </a:xfrm>
        </p:spPr>
        <p:txBody>
          <a:bodyPr/>
          <a:lstStyle/>
          <a:p>
            <a:pPr marL="533400" indent="-533400"/>
            <a:r>
              <a:rPr lang="en-US" sz="2800"/>
              <a:t>A digit that must be estimated is called uncertain. </a:t>
            </a:r>
          </a:p>
          <a:p>
            <a:pPr marL="533400" indent="-533400"/>
            <a:r>
              <a:rPr lang="en-US" sz="2800"/>
              <a:t>A measurement always has some degree of uncertainty.</a:t>
            </a:r>
          </a:p>
          <a:p>
            <a:pPr marL="533400" indent="-533400"/>
            <a:r>
              <a:rPr lang="en-US" sz="2800"/>
              <a:t>Record the certain digits and the first uncertain digit (the estimated number).</a:t>
            </a:r>
          </a:p>
        </p:txBody>
      </p:sp>
      <p:sp>
        <p:nvSpPr>
          <p:cNvPr id="3"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649456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381000" y="1092200"/>
            <a:ext cx="8686800" cy="533400"/>
          </a:xfrm>
        </p:spPr>
        <p:txBody>
          <a:bodyPr/>
          <a:lstStyle/>
          <a:p>
            <a:r>
              <a:rPr lang="en-US" dirty="0" smtClean="0"/>
              <a:t>Measurement </a:t>
            </a:r>
            <a:r>
              <a:rPr lang="en-US" dirty="0"/>
              <a:t>of Length Using a Ruler</a:t>
            </a:r>
          </a:p>
        </p:txBody>
      </p:sp>
      <p:sp>
        <p:nvSpPr>
          <p:cNvPr id="284675" name="Rectangle 3"/>
          <p:cNvSpPr>
            <a:spLocks noGrp="1" noChangeArrowheads="1"/>
          </p:cNvSpPr>
          <p:nvPr>
            <p:ph idx="1"/>
          </p:nvPr>
        </p:nvSpPr>
        <p:spPr>
          <a:xfrm>
            <a:off x="381000" y="1727200"/>
            <a:ext cx="7772400" cy="1333500"/>
          </a:xfrm>
        </p:spPr>
        <p:txBody>
          <a:bodyPr/>
          <a:lstStyle/>
          <a:p>
            <a:r>
              <a:rPr lang="en-US" dirty="0">
                <a:cs typeface="Times New Roman" charset="0"/>
              </a:rPr>
              <a:t>The length of the pin occurs at about 2.85 cm.</a:t>
            </a:r>
          </a:p>
          <a:p>
            <a:pPr lvl="1">
              <a:buFont typeface="Wingdings" charset="0"/>
              <a:buChar char="§"/>
            </a:pPr>
            <a:r>
              <a:rPr lang="en-US" dirty="0">
                <a:cs typeface="Times New Roman" charset="0"/>
              </a:rPr>
              <a:t>Certain digits: 2.85</a:t>
            </a:r>
          </a:p>
          <a:p>
            <a:pPr lvl="1">
              <a:buFont typeface="Wingdings" charset="0"/>
              <a:buChar char="§"/>
            </a:pPr>
            <a:r>
              <a:rPr lang="en-US" dirty="0">
                <a:cs typeface="Times New Roman" charset="0"/>
              </a:rPr>
              <a:t>Uncertain digit: 2.85</a:t>
            </a:r>
            <a:endParaRPr lang="en-US" dirty="0">
              <a:solidFill>
                <a:srgbClr val="FF0000"/>
              </a:solidFill>
            </a:endParaRP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284680" name="Oval 8"/>
          <p:cNvSpPr>
            <a:spLocks noChangeArrowheads="1"/>
          </p:cNvSpPr>
          <p:nvPr/>
        </p:nvSpPr>
        <p:spPr bwMode="auto">
          <a:xfrm>
            <a:off x="3124200" y="2209800"/>
            <a:ext cx="5334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681" name="Oval 9"/>
          <p:cNvSpPr>
            <a:spLocks noChangeArrowheads="1"/>
          </p:cNvSpPr>
          <p:nvPr/>
        </p:nvSpPr>
        <p:spPr bwMode="auto">
          <a:xfrm>
            <a:off x="3733800" y="2590800"/>
            <a:ext cx="2286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02p021_f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240676"/>
            <a:ext cx="6162842" cy="3311500"/>
          </a:xfrm>
          <a:prstGeom prst="rect">
            <a:avLst/>
          </a:prstGeom>
        </p:spPr>
      </p:pic>
    </p:spTree>
    <p:extLst>
      <p:ext uri="{BB962C8B-B14F-4D97-AF65-F5344CB8AC3E}">
        <p14:creationId xmlns:p14="http://schemas.microsoft.com/office/powerpoint/2010/main" val="2459240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Grp="1" noChangeArrowheads="1"/>
          </p:cNvSpPr>
          <p:nvPr>
            <p:ph type="title"/>
          </p:nvPr>
        </p:nvSpPr>
        <p:spPr/>
        <p:txBody>
          <a:bodyPr/>
          <a:lstStyle/>
          <a:p>
            <a:r>
              <a:rPr lang="en-US"/>
              <a:t>Rules for Counting Significant Figures</a:t>
            </a:r>
          </a:p>
        </p:txBody>
      </p:sp>
      <p:sp>
        <p:nvSpPr>
          <p:cNvPr id="289794" name="Rectangle 2"/>
          <p:cNvSpPr>
            <a:spLocks noGrp="1" noChangeArrowheads="1"/>
          </p:cNvSpPr>
          <p:nvPr>
            <p:ph idx="1"/>
          </p:nvPr>
        </p:nvSpPr>
        <p:spPr>
          <a:xfrm>
            <a:off x="457200" y="1714500"/>
            <a:ext cx="8229600" cy="1384300"/>
          </a:xfrm>
        </p:spPr>
        <p:txBody>
          <a:bodyPr/>
          <a:lstStyle/>
          <a:p>
            <a:pPr marL="533400" indent="-533400">
              <a:buFontTx/>
              <a:buNone/>
            </a:pPr>
            <a:r>
              <a:rPr lang="en-US" sz="2800" dirty="0">
                <a:solidFill>
                  <a:srgbClr val="669900"/>
                </a:solidFill>
              </a:rPr>
              <a:t>1.	Nonzero integers always count as significant figures.</a:t>
            </a:r>
          </a:p>
          <a:p>
            <a:pPr marL="914400" lvl="1" indent="-457200">
              <a:buFont typeface="Wingdings" charset="0"/>
              <a:buChar char="§"/>
            </a:pPr>
            <a:r>
              <a:rPr lang="en-US" dirty="0"/>
              <a:t>3456 has 4 sig figs (significant figures).</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956178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3" name="Rectangle 3"/>
          <p:cNvSpPr>
            <a:spLocks noGrp="1" noChangeArrowheads="1"/>
          </p:cNvSpPr>
          <p:nvPr>
            <p:ph type="title"/>
          </p:nvPr>
        </p:nvSpPr>
        <p:spPr/>
        <p:txBody>
          <a:bodyPr/>
          <a:lstStyle/>
          <a:p>
            <a:r>
              <a:rPr lang="en-US"/>
              <a:t>Rules for Counting Significant Figures</a:t>
            </a:r>
          </a:p>
        </p:txBody>
      </p:sp>
      <p:sp>
        <p:nvSpPr>
          <p:cNvPr id="291842" name="Rectangle 2"/>
          <p:cNvSpPr>
            <a:spLocks noGrp="1" noChangeArrowheads="1"/>
          </p:cNvSpPr>
          <p:nvPr>
            <p:ph idx="1"/>
          </p:nvPr>
        </p:nvSpPr>
        <p:spPr>
          <a:xfrm>
            <a:off x="457200" y="1714500"/>
            <a:ext cx="8229600" cy="2862322"/>
          </a:xfrm>
        </p:spPr>
        <p:txBody>
          <a:bodyPr/>
          <a:lstStyle/>
          <a:p>
            <a:pPr marL="0" indent="0">
              <a:buNone/>
            </a:pPr>
            <a:r>
              <a:rPr lang="en-US" sz="2800" dirty="0">
                <a:solidFill>
                  <a:srgbClr val="669900"/>
                </a:solidFill>
              </a:rPr>
              <a:t>2</a:t>
            </a:r>
            <a:r>
              <a:rPr lang="en-US" sz="2800" dirty="0" smtClean="0">
                <a:solidFill>
                  <a:srgbClr val="669900"/>
                </a:solidFill>
              </a:rPr>
              <a:t>. Zeros</a:t>
            </a:r>
            <a:endParaRPr lang="en-US" sz="2800" dirty="0" smtClean="0"/>
          </a:p>
          <a:p>
            <a:pPr marL="533400" indent="-533400"/>
            <a:r>
              <a:rPr lang="en-US" sz="2800" dirty="0" smtClean="0"/>
              <a:t>There </a:t>
            </a:r>
            <a:r>
              <a:rPr lang="en-US" sz="2800" dirty="0"/>
              <a:t>are three classes of zeros.</a:t>
            </a:r>
          </a:p>
          <a:p>
            <a:pPr marL="533400" indent="-533400">
              <a:buFontTx/>
              <a:buNone/>
            </a:pPr>
            <a:r>
              <a:rPr lang="en-US" sz="2800" dirty="0">
                <a:solidFill>
                  <a:srgbClr val="669900"/>
                </a:solidFill>
              </a:rPr>
              <a:t>a.	Leading zeros are zeros that precede all </a:t>
            </a:r>
            <a:r>
              <a:rPr lang="en-US" sz="2800" dirty="0" smtClean="0">
                <a:solidFill>
                  <a:srgbClr val="669900"/>
                </a:solidFill>
              </a:rPr>
              <a:t>of the </a:t>
            </a:r>
            <a:r>
              <a:rPr lang="en-US" sz="2800" dirty="0">
                <a:solidFill>
                  <a:srgbClr val="669900"/>
                </a:solidFill>
              </a:rPr>
              <a:t>nonzero digits. These </a:t>
            </a:r>
            <a:r>
              <a:rPr lang="en-US" sz="2800" dirty="0" smtClean="0">
                <a:solidFill>
                  <a:srgbClr val="669900"/>
                </a:solidFill>
              </a:rPr>
              <a:t>never count </a:t>
            </a:r>
            <a:r>
              <a:rPr lang="en-US" sz="2800" dirty="0">
                <a:solidFill>
                  <a:srgbClr val="669900"/>
                </a:solidFill>
              </a:rPr>
              <a:t>as significant figures.</a:t>
            </a:r>
          </a:p>
          <a:p>
            <a:pPr marL="914400" lvl="1" indent="-457200">
              <a:buFont typeface="Wingdings" charset="0"/>
              <a:buChar char="§"/>
            </a:pPr>
            <a:r>
              <a:rPr lang="en-US" dirty="0"/>
              <a:t>0.048 has 2 sig figs.</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36158314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Measurement</a:t>
            </a:r>
          </a:p>
        </p:txBody>
      </p:sp>
      <p:sp>
        <p:nvSpPr>
          <p:cNvPr id="13315" name="Rectangle 3"/>
          <p:cNvSpPr>
            <a:spLocks noGrp="1" noChangeArrowheads="1"/>
          </p:cNvSpPr>
          <p:nvPr>
            <p:ph sz="half" idx="1"/>
          </p:nvPr>
        </p:nvSpPr>
        <p:spPr>
          <a:xfrm>
            <a:off x="457200" y="1752600"/>
            <a:ext cx="4038600" cy="2501900"/>
          </a:xfrm>
        </p:spPr>
        <p:txBody>
          <a:bodyPr/>
          <a:lstStyle/>
          <a:p>
            <a:r>
              <a:rPr lang="en-US" sz="2400"/>
              <a:t>Quantitative observation</a:t>
            </a:r>
            <a:r>
              <a:rPr lang="en-US" sz="2400">
                <a:cs typeface="Times New Roman" charset="0"/>
              </a:rPr>
              <a:t>.</a:t>
            </a:r>
          </a:p>
          <a:p>
            <a:r>
              <a:rPr lang="en-US" sz="2400"/>
              <a:t>Has 2 parts – number and unit.</a:t>
            </a:r>
          </a:p>
          <a:p>
            <a:pPr lvl="1">
              <a:buFont typeface="Wingdings" charset="0"/>
              <a:buChar char="§"/>
            </a:pPr>
            <a:r>
              <a:rPr lang="en-US"/>
              <a:t>Number tells comparison.</a:t>
            </a:r>
          </a:p>
          <a:p>
            <a:pPr lvl="1">
              <a:buFont typeface="Wingdings" charset="0"/>
              <a:buChar char="§"/>
            </a:pPr>
            <a:r>
              <a:rPr lang="en-US"/>
              <a:t>Unit tells scale.</a:t>
            </a:r>
          </a:p>
        </p:txBody>
      </p:sp>
      <p:sp>
        <p:nvSpPr>
          <p:cNvPr id="5" name="Footer Placeholder 4"/>
          <p:cNvSpPr>
            <a:spLocks noGrp="1"/>
          </p:cNvSpPr>
          <p:nvPr>
            <p:ph type="ftr" sz="quarter" idx="10"/>
          </p:nvPr>
        </p:nvSpPr>
        <p:spPr/>
        <p:txBody>
          <a:bodyPr/>
          <a:lstStyle/>
          <a:p>
            <a:r>
              <a:rPr lang="en-US"/>
              <a:t>Copyright © Cengage Learning. All rights reserved</a:t>
            </a:r>
          </a:p>
        </p:txBody>
      </p:sp>
      <p:pic>
        <p:nvPicPr>
          <p:cNvPr id="3" name="Picture 2" descr="02p013_u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08" y="1098536"/>
            <a:ext cx="2520113" cy="5478506"/>
          </a:xfrm>
          <a:prstGeom prst="rect">
            <a:avLst/>
          </a:prstGeom>
        </p:spPr>
      </p:pic>
    </p:spTree>
    <p:extLst>
      <p:ext uri="{BB962C8B-B14F-4D97-AF65-F5344CB8AC3E}">
        <p14:creationId xmlns:p14="http://schemas.microsoft.com/office/powerpoint/2010/main" val="15803628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p:cNvSpPr>
            <a:spLocks noGrp="1" noChangeArrowheads="1"/>
          </p:cNvSpPr>
          <p:nvPr>
            <p:ph type="title"/>
          </p:nvPr>
        </p:nvSpPr>
        <p:spPr/>
        <p:txBody>
          <a:bodyPr/>
          <a:lstStyle/>
          <a:p>
            <a:r>
              <a:rPr lang="en-US"/>
              <a:t>Rules for Counting Significant Figures</a:t>
            </a:r>
          </a:p>
        </p:txBody>
      </p:sp>
      <p:sp>
        <p:nvSpPr>
          <p:cNvPr id="293890" name="Rectangle 2"/>
          <p:cNvSpPr>
            <a:spLocks noGrp="1" noChangeArrowheads="1"/>
          </p:cNvSpPr>
          <p:nvPr>
            <p:ph idx="1"/>
          </p:nvPr>
        </p:nvSpPr>
        <p:spPr>
          <a:xfrm>
            <a:off x="457200" y="1714500"/>
            <a:ext cx="8229600" cy="1811338"/>
          </a:xfrm>
        </p:spPr>
        <p:txBody>
          <a:bodyPr/>
          <a:lstStyle/>
          <a:p>
            <a:pPr marL="533400" indent="-533400">
              <a:buFontTx/>
              <a:buNone/>
            </a:pPr>
            <a:r>
              <a:rPr lang="en-US" sz="2800" dirty="0">
                <a:solidFill>
                  <a:srgbClr val="669900"/>
                </a:solidFill>
              </a:rPr>
              <a:t>b.	Captive zeros are </a:t>
            </a:r>
            <a:r>
              <a:rPr lang="en-US" sz="2800" dirty="0" smtClean="0">
                <a:solidFill>
                  <a:srgbClr val="669900"/>
                </a:solidFill>
              </a:rPr>
              <a:t>zeros that fall </a:t>
            </a:r>
            <a:r>
              <a:rPr lang="en-US" sz="2800" dirty="0">
                <a:solidFill>
                  <a:srgbClr val="669900"/>
                </a:solidFill>
              </a:rPr>
              <a:t>between nonzero digits. These always count as significant figures.</a:t>
            </a:r>
          </a:p>
          <a:p>
            <a:pPr marL="914400" lvl="1" indent="-457200">
              <a:buFont typeface="Wingdings" charset="0"/>
              <a:buChar char="§"/>
            </a:pPr>
            <a:r>
              <a:rPr lang="en-US" dirty="0"/>
              <a:t>16.07 has 4 sig figs.</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34321197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p:txBody>
          <a:bodyPr/>
          <a:lstStyle/>
          <a:p>
            <a:r>
              <a:rPr lang="en-US"/>
              <a:t>Rules for Counting Significant Figures</a:t>
            </a:r>
          </a:p>
        </p:txBody>
      </p:sp>
      <p:sp>
        <p:nvSpPr>
          <p:cNvPr id="295938" name="Rectangle 2"/>
          <p:cNvSpPr>
            <a:spLocks noGrp="1" noChangeArrowheads="1"/>
          </p:cNvSpPr>
          <p:nvPr>
            <p:ph idx="1"/>
          </p:nvPr>
        </p:nvSpPr>
        <p:spPr>
          <a:xfrm>
            <a:off x="457200" y="1714500"/>
            <a:ext cx="8229600" cy="2249488"/>
          </a:xfrm>
        </p:spPr>
        <p:txBody>
          <a:bodyPr/>
          <a:lstStyle/>
          <a:p>
            <a:pPr marL="533400" indent="-533400">
              <a:buFontTx/>
              <a:buNone/>
            </a:pPr>
            <a:r>
              <a:rPr lang="en-US" sz="2800">
                <a:solidFill>
                  <a:srgbClr val="669900"/>
                </a:solidFill>
              </a:rPr>
              <a:t>c.	Trailing zeros are zeros at the right end of the number. They are significant only if the number contains a decimal point.</a:t>
            </a:r>
          </a:p>
          <a:p>
            <a:pPr marL="914400" lvl="1" indent="-457200">
              <a:buFont typeface="Wingdings" charset="0"/>
              <a:buChar char="§"/>
            </a:pPr>
            <a:r>
              <a:rPr lang="en-US"/>
              <a:t>9.300 has 4 sig figs.</a:t>
            </a:r>
          </a:p>
          <a:p>
            <a:pPr marL="914400" lvl="1" indent="-457200">
              <a:buFont typeface="Wingdings" charset="0"/>
              <a:buChar char="§"/>
            </a:pPr>
            <a:r>
              <a:rPr lang="en-US"/>
              <a:t>150 has 2 sig figs.</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1097326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Rectangle 3"/>
          <p:cNvSpPr>
            <a:spLocks noGrp="1" noChangeArrowheads="1"/>
          </p:cNvSpPr>
          <p:nvPr>
            <p:ph type="title"/>
          </p:nvPr>
        </p:nvSpPr>
        <p:spPr/>
        <p:txBody>
          <a:bodyPr/>
          <a:lstStyle/>
          <a:p>
            <a:r>
              <a:rPr lang="en-US"/>
              <a:t>Rules for Counting Significant Figures</a:t>
            </a:r>
          </a:p>
        </p:txBody>
      </p:sp>
      <p:sp>
        <p:nvSpPr>
          <p:cNvPr id="297986" name="Rectangle 2"/>
          <p:cNvSpPr>
            <a:spLocks noGrp="1" noChangeArrowheads="1"/>
          </p:cNvSpPr>
          <p:nvPr>
            <p:ph idx="1"/>
          </p:nvPr>
        </p:nvSpPr>
        <p:spPr>
          <a:xfrm>
            <a:off x="457200" y="1714500"/>
            <a:ext cx="8229600" cy="1840504"/>
          </a:xfrm>
        </p:spPr>
        <p:txBody>
          <a:bodyPr/>
          <a:lstStyle/>
          <a:p>
            <a:pPr marL="533400" indent="-533400">
              <a:buFontTx/>
              <a:buNone/>
            </a:pPr>
            <a:r>
              <a:rPr lang="en-US" sz="2800" dirty="0">
                <a:solidFill>
                  <a:srgbClr val="669900"/>
                </a:solidFill>
              </a:rPr>
              <a:t>3.	Exact numbers have an </a:t>
            </a:r>
            <a:r>
              <a:rPr lang="en-US" sz="2800" dirty="0" smtClean="0">
                <a:solidFill>
                  <a:srgbClr val="669900"/>
                </a:solidFill>
              </a:rPr>
              <a:t>unlimited </a:t>
            </a:r>
            <a:r>
              <a:rPr lang="en-US" sz="2800" dirty="0">
                <a:solidFill>
                  <a:srgbClr val="669900"/>
                </a:solidFill>
              </a:rPr>
              <a:t>number of significant figures.</a:t>
            </a:r>
          </a:p>
          <a:p>
            <a:pPr marL="914400" lvl="1" indent="-457200">
              <a:buFont typeface="Wingdings" charset="0"/>
              <a:buChar char="§"/>
            </a:pPr>
            <a:r>
              <a:rPr lang="en-US" dirty="0"/>
              <a:t>1 inch = 2.54 cm, exactly.</a:t>
            </a:r>
          </a:p>
          <a:p>
            <a:pPr marL="914400" lvl="1" indent="-457200">
              <a:buFont typeface="Wingdings" charset="0"/>
              <a:buChar char="§"/>
            </a:pPr>
            <a:r>
              <a:rPr lang="en-US" dirty="0"/>
              <a:t>9 pencils (obtained by counting).</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4424334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5" name="Rectangle 3"/>
          <p:cNvSpPr>
            <a:spLocks noGrp="1" noChangeArrowheads="1"/>
          </p:cNvSpPr>
          <p:nvPr>
            <p:ph type="title"/>
          </p:nvPr>
        </p:nvSpPr>
        <p:spPr/>
        <p:txBody>
          <a:bodyPr/>
          <a:lstStyle/>
          <a:p>
            <a:r>
              <a:rPr lang="en-US"/>
              <a:t>Exponential Notation</a:t>
            </a:r>
          </a:p>
        </p:txBody>
      </p:sp>
      <p:sp>
        <p:nvSpPr>
          <p:cNvPr id="300034" name="Rectangle 2"/>
          <p:cNvSpPr>
            <a:spLocks noGrp="1" noChangeArrowheads="1"/>
          </p:cNvSpPr>
          <p:nvPr>
            <p:ph idx="1"/>
          </p:nvPr>
        </p:nvSpPr>
        <p:spPr>
          <a:xfrm>
            <a:off x="457200" y="1714500"/>
            <a:ext cx="8229600" cy="3149600"/>
          </a:xfrm>
        </p:spPr>
        <p:txBody>
          <a:bodyPr/>
          <a:lstStyle/>
          <a:p>
            <a:pPr marL="533400" indent="-533400"/>
            <a:r>
              <a:rPr lang="en-US" sz="2800"/>
              <a:t>Example</a:t>
            </a:r>
          </a:p>
          <a:p>
            <a:pPr marL="914400" lvl="1" indent="-457200">
              <a:buFont typeface="Wingdings" charset="0"/>
              <a:buChar char="§"/>
            </a:pPr>
            <a:r>
              <a:rPr lang="en-US"/>
              <a:t>300. written as 3.00 </a:t>
            </a:r>
            <a:r>
              <a:rPr lang="en-US">
                <a:cs typeface="Arial" charset="0"/>
              </a:rPr>
              <a:t>× 10</a:t>
            </a:r>
            <a:r>
              <a:rPr lang="en-US" baseline="30000">
                <a:cs typeface="Arial" charset="0"/>
              </a:rPr>
              <a:t>2</a:t>
            </a:r>
          </a:p>
          <a:p>
            <a:pPr marL="914400" lvl="1" indent="-457200">
              <a:buFont typeface="Wingdings" charset="0"/>
              <a:buChar char="§"/>
            </a:pPr>
            <a:r>
              <a:rPr lang="en-US">
                <a:cs typeface="Arial" charset="0"/>
              </a:rPr>
              <a:t>Contains three significant figures.</a:t>
            </a:r>
          </a:p>
          <a:p>
            <a:pPr marL="533400" indent="-533400"/>
            <a:r>
              <a:rPr lang="en-US" sz="2800"/>
              <a:t>Two Advantages</a:t>
            </a:r>
          </a:p>
          <a:p>
            <a:pPr marL="914400" lvl="1" indent="-457200">
              <a:buFont typeface="Wingdings" charset="0"/>
              <a:buChar char="§"/>
            </a:pPr>
            <a:r>
              <a:rPr lang="en-US"/>
              <a:t>Number of significant figures can be easily indicated.</a:t>
            </a:r>
          </a:p>
          <a:p>
            <a:pPr marL="914400" lvl="1" indent="-457200">
              <a:buFont typeface="Wingdings" charset="0"/>
              <a:buChar char="§"/>
            </a:pPr>
            <a:r>
              <a:rPr lang="en-US"/>
              <a:t>Fewer zeros are needed to write a very large or very small number.</a:t>
            </a:r>
            <a:endParaRPr lang="en-US">
              <a:solidFill>
                <a:srgbClr val="0000FF"/>
              </a:solidFill>
            </a:endParaRP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368488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7" name="Rectangle 3"/>
          <p:cNvSpPr>
            <a:spLocks noGrp="1" noChangeArrowheads="1"/>
          </p:cNvSpPr>
          <p:nvPr>
            <p:ph type="title"/>
          </p:nvPr>
        </p:nvSpPr>
        <p:spPr/>
        <p:txBody>
          <a:bodyPr/>
          <a:lstStyle/>
          <a:p>
            <a:r>
              <a:rPr lang="en-US"/>
              <a:t>Rules for Rounding Off</a:t>
            </a:r>
          </a:p>
        </p:txBody>
      </p:sp>
      <p:sp>
        <p:nvSpPr>
          <p:cNvPr id="308226" name="Rectangle 2"/>
          <p:cNvSpPr>
            <a:spLocks noGrp="1" noChangeArrowheads="1"/>
          </p:cNvSpPr>
          <p:nvPr>
            <p:ph idx="1"/>
          </p:nvPr>
        </p:nvSpPr>
        <p:spPr>
          <a:xfrm>
            <a:off x="457200" y="1714500"/>
            <a:ext cx="8229600" cy="1384300"/>
          </a:xfrm>
        </p:spPr>
        <p:txBody>
          <a:bodyPr/>
          <a:lstStyle/>
          <a:p>
            <a:pPr marL="533400" indent="-533400">
              <a:buFontTx/>
              <a:buNone/>
            </a:pPr>
            <a:r>
              <a:rPr lang="en-US" sz="2800">
                <a:solidFill>
                  <a:srgbClr val="669900"/>
                </a:solidFill>
              </a:rPr>
              <a:t>1.	If the digit to be removed is less than 5, the preceding digit stays the same.</a:t>
            </a:r>
          </a:p>
          <a:p>
            <a:pPr marL="914400" lvl="1" indent="-457200">
              <a:buFont typeface="Wingdings" charset="0"/>
              <a:buChar char="§"/>
            </a:pPr>
            <a:r>
              <a:rPr lang="en-US"/>
              <a:t>5.64 rounds to 5.6 (if final result to 2 sig figs)</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2405026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p:txBody>
          <a:bodyPr/>
          <a:lstStyle/>
          <a:p>
            <a:r>
              <a:rPr lang="en-US"/>
              <a:t>Rules for Rounding Off</a:t>
            </a:r>
          </a:p>
        </p:txBody>
      </p:sp>
      <p:sp>
        <p:nvSpPr>
          <p:cNvPr id="310274" name="Rectangle 2"/>
          <p:cNvSpPr>
            <a:spLocks noGrp="1" noChangeArrowheads="1"/>
          </p:cNvSpPr>
          <p:nvPr>
            <p:ph idx="1"/>
          </p:nvPr>
        </p:nvSpPr>
        <p:spPr>
          <a:xfrm>
            <a:off x="457200" y="1714500"/>
            <a:ext cx="8229600" cy="2260600"/>
          </a:xfrm>
        </p:spPr>
        <p:txBody>
          <a:bodyPr/>
          <a:lstStyle/>
          <a:p>
            <a:pPr marL="533400" indent="-533400">
              <a:buFontTx/>
              <a:buNone/>
            </a:pPr>
            <a:r>
              <a:rPr lang="en-US" sz="2800">
                <a:solidFill>
                  <a:srgbClr val="669900"/>
                </a:solidFill>
              </a:rPr>
              <a:t>1.	If the digit to be removed is equal to or greater than 5, the preceding digit is increased by 1.</a:t>
            </a:r>
          </a:p>
          <a:p>
            <a:pPr marL="914400" lvl="1" indent="-457200">
              <a:buFont typeface="Wingdings" charset="0"/>
              <a:buChar char="§"/>
            </a:pPr>
            <a:r>
              <a:rPr lang="en-US"/>
              <a:t>5.68 rounds to 5.7 (if final result to 2 sig figs)</a:t>
            </a:r>
          </a:p>
          <a:p>
            <a:pPr marL="914400" lvl="1" indent="-457200">
              <a:buFont typeface="Wingdings" charset="0"/>
              <a:buChar char="§"/>
            </a:pPr>
            <a:r>
              <a:rPr lang="en-US"/>
              <a:t>3.861 rounds to 3.9 (if final result to 2 sig figs)</a:t>
            </a:r>
          </a:p>
          <a:p>
            <a:pPr marL="914400" lvl="1" indent="-457200">
              <a:buFont typeface="Wingdings" charset="0"/>
              <a:buChar char="§"/>
            </a:pPr>
            <a:endParaRPr lang="en-US"/>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3547970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3" name="Rectangle 3"/>
          <p:cNvSpPr>
            <a:spLocks noGrp="1" noChangeArrowheads="1"/>
          </p:cNvSpPr>
          <p:nvPr>
            <p:ph type="title"/>
          </p:nvPr>
        </p:nvSpPr>
        <p:spPr/>
        <p:txBody>
          <a:bodyPr/>
          <a:lstStyle/>
          <a:p>
            <a:r>
              <a:rPr lang="en-US"/>
              <a:t>Rules for Rounding Off</a:t>
            </a:r>
          </a:p>
        </p:txBody>
      </p:sp>
      <p:sp>
        <p:nvSpPr>
          <p:cNvPr id="312322" name="Rectangle 2"/>
          <p:cNvSpPr>
            <a:spLocks noGrp="1" noChangeArrowheads="1"/>
          </p:cNvSpPr>
          <p:nvPr>
            <p:ph idx="1"/>
          </p:nvPr>
        </p:nvSpPr>
        <p:spPr>
          <a:xfrm>
            <a:off x="457200" y="1714500"/>
            <a:ext cx="8229600" cy="2654300"/>
          </a:xfrm>
        </p:spPr>
        <p:txBody>
          <a:bodyPr/>
          <a:lstStyle/>
          <a:p>
            <a:pPr marL="533400" indent="-533400">
              <a:buFontTx/>
              <a:buNone/>
            </a:pPr>
            <a:r>
              <a:rPr lang="en-US" sz="2800" dirty="0">
                <a:solidFill>
                  <a:srgbClr val="669900"/>
                </a:solidFill>
              </a:rPr>
              <a:t>2.	In a series of calculations, carry the extra digits through to the final result and then round off. This means that you should carry all of the digits that show on your calculator until you arrive at the final number (the answer) and then round off, using the procedures in Rule 1.</a:t>
            </a:r>
            <a:endParaRPr lang="en-US" sz="2800" dirty="0"/>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1114586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3" name="Rectangle 3"/>
          <p:cNvSpPr>
            <a:spLocks noGrp="1" noChangeArrowheads="1"/>
          </p:cNvSpPr>
          <p:nvPr>
            <p:ph type="title"/>
          </p:nvPr>
        </p:nvSpPr>
        <p:spPr/>
        <p:txBody>
          <a:bodyPr/>
          <a:lstStyle/>
          <a:p>
            <a:r>
              <a:rPr lang="en-US"/>
              <a:t>Significant Figures in Mathematical Operations</a:t>
            </a:r>
          </a:p>
        </p:txBody>
      </p:sp>
      <p:sp>
        <p:nvSpPr>
          <p:cNvPr id="302082" name="Rectangle 2"/>
          <p:cNvSpPr>
            <a:spLocks noGrp="1" noChangeArrowheads="1"/>
          </p:cNvSpPr>
          <p:nvPr>
            <p:ph idx="1"/>
          </p:nvPr>
        </p:nvSpPr>
        <p:spPr>
          <a:xfrm>
            <a:off x="457200" y="1714500"/>
            <a:ext cx="8229600" cy="2238375"/>
          </a:xfrm>
        </p:spPr>
        <p:txBody>
          <a:bodyPr/>
          <a:lstStyle/>
          <a:p>
            <a:pPr marL="533400" indent="-533400">
              <a:buFontTx/>
              <a:buNone/>
            </a:pPr>
            <a:r>
              <a:rPr lang="en-US" sz="2800">
                <a:solidFill>
                  <a:srgbClr val="669900"/>
                </a:solidFill>
              </a:rPr>
              <a:t>1.	For multiplication or division, the number of significant figures in the result is the same as that in the measurement with the smallest number of significant figures.</a:t>
            </a:r>
          </a:p>
          <a:p>
            <a:pPr marL="914400" lvl="1" indent="-457200">
              <a:buFont typeface="Wingdings" charset="0"/>
              <a:buNone/>
            </a:pPr>
            <a:r>
              <a:rPr lang="en-US">
                <a:solidFill>
                  <a:srgbClr val="0000FF"/>
                </a:solidFill>
              </a:rPr>
              <a:t>	</a:t>
            </a:r>
            <a:r>
              <a:rPr lang="en-US"/>
              <a:t>1.342 </a:t>
            </a:r>
            <a:r>
              <a:rPr lang="en-US">
                <a:cs typeface="Arial" charset="0"/>
              </a:rPr>
              <a:t>× 5.5 = 7.381 </a:t>
            </a:r>
            <a:r>
              <a:rPr lang="en-US">
                <a:cs typeface="Arial" charset="0"/>
                <a:sym typeface="Wingdings" charset="0"/>
              </a:rPr>
              <a:t> </a:t>
            </a:r>
            <a:r>
              <a:rPr lang="en-US">
                <a:cs typeface="Arial" charset="0"/>
              </a:rPr>
              <a:t>7.4</a:t>
            </a:r>
            <a:endParaRPr lang="en-US"/>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302084" name="Line 4"/>
          <p:cNvSpPr>
            <a:spLocks noChangeShapeType="1"/>
          </p:cNvSpPr>
          <p:nvPr/>
        </p:nvSpPr>
        <p:spPr bwMode="auto">
          <a:xfrm>
            <a:off x="2514600" y="3886200"/>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2085" name="Line 5"/>
          <p:cNvSpPr>
            <a:spLocks noChangeShapeType="1"/>
          </p:cNvSpPr>
          <p:nvPr/>
        </p:nvSpPr>
        <p:spPr bwMode="auto">
          <a:xfrm>
            <a:off x="4495800" y="3886200"/>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436188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1" name="Rectangle 3"/>
          <p:cNvSpPr>
            <a:spLocks noGrp="1" noChangeArrowheads="1"/>
          </p:cNvSpPr>
          <p:nvPr>
            <p:ph type="title"/>
          </p:nvPr>
        </p:nvSpPr>
        <p:spPr/>
        <p:txBody>
          <a:bodyPr/>
          <a:lstStyle/>
          <a:p>
            <a:r>
              <a:rPr lang="en-US"/>
              <a:t>Significant Figures in Mathematical Operations</a:t>
            </a:r>
          </a:p>
        </p:txBody>
      </p:sp>
      <p:sp>
        <p:nvSpPr>
          <p:cNvPr id="304130" name="Rectangle 2"/>
          <p:cNvSpPr>
            <a:spLocks noGrp="1" noChangeArrowheads="1"/>
          </p:cNvSpPr>
          <p:nvPr>
            <p:ph idx="1"/>
          </p:nvPr>
        </p:nvSpPr>
        <p:spPr>
          <a:xfrm>
            <a:off x="457200" y="1714500"/>
            <a:ext cx="8229600" cy="1885950"/>
          </a:xfrm>
        </p:spPr>
        <p:txBody>
          <a:bodyPr/>
          <a:lstStyle/>
          <a:p>
            <a:pPr marL="533400" indent="-533400">
              <a:buFontTx/>
              <a:buNone/>
              <a:tabLst>
                <a:tab pos="1203325" algn="l"/>
              </a:tabLst>
            </a:pPr>
            <a:r>
              <a:rPr lang="en-US" sz="2800">
                <a:solidFill>
                  <a:srgbClr val="669900"/>
                </a:solidFill>
              </a:rPr>
              <a:t>2.	For addition or subtraction, the limiting term is the one with the smallest number of decimal places.</a:t>
            </a:r>
          </a:p>
          <a:p>
            <a:pPr marL="914400" lvl="1" indent="-457200">
              <a:buFontTx/>
              <a:buNone/>
              <a:tabLst>
                <a:tab pos="1203325" algn="l"/>
              </a:tabLst>
            </a:pPr>
            <a:r>
              <a:rPr lang="en-US" sz="2800"/>
              <a:t>		</a:t>
            </a:r>
            <a:endParaRPr lang="en-US">
              <a:solidFill>
                <a:srgbClr val="0000FF"/>
              </a:solidFill>
              <a:sym typeface="Wingdings" charset="0"/>
            </a:endParaRPr>
          </a:p>
        </p:txBody>
      </p:sp>
      <p:sp>
        <p:nvSpPr>
          <p:cNvPr id="9" name="Footer Placeholder 3"/>
          <p:cNvSpPr>
            <a:spLocks noGrp="1"/>
          </p:cNvSpPr>
          <p:nvPr>
            <p:ph type="ftr" sz="quarter" idx="10"/>
          </p:nvPr>
        </p:nvSpPr>
        <p:spPr/>
        <p:txBody>
          <a:bodyPr/>
          <a:lstStyle/>
          <a:p>
            <a:r>
              <a:rPr lang="en-US"/>
              <a:t>Copyright © Cengage Learning. All rights reserved</a:t>
            </a:r>
          </a:p>
        </p:txBody>
      </p:sp>
      <p:sp>
        <p:nvSpPr>
          <p:cNvPr id="304132" name="Line 4"/>
          <p:cNvSpPr>
            <a:spLocks noChangeShapeType="1"/>
          </p:cNvSpPr>
          <p:nvPr/>
        </p:nvSpPr>
        <p:spPr bwMode="auto">
          <a:xfrm>
            <a:off x="2438400" y="4572000"/>
            <a:ext cx="228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41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04134" name="Object 6"/>
          <p:cNvGraphicFramePr>
            <a:graphicFrameLocks noChangeAspect="1"/>
          </p:cNvGraphicFramePr>
          <p:nvPr/>
        </p:nvGraphicFramePr>
        <p:xfrm>
          <a:off x="1371600" y="3733800"/>
          <a:ext cx="4105275" cy="1343025"/>
        </p:xfrm>
        <a:graphic>
          <a:graphicData uri="http://schemas.openxmlformats.org/presentationml/2006/ole">
            <mc:AlternateContent xmlns:mc="http://schemas.openxmlformats.org/markup-compatibility/2006">
              <mc:Choice xmlns:v="urn:schemas-microsoft-com:vml" Requires="v">
                <p:oleObj spid="_x0000_s1038" name="Equation" r:id="rId4" imgW="4102496" imgH="1346596" progId="Equation.BREE4">
                  <p:embed/>
                </p:oleObj>
              </mc:Choice>
              <mc:Fallback>
                <p:oleObj name="Equation" r:id="rId4" imgW="4102496" imgH="1346596"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733800"/>
                        <a:ext cx="4105275"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135" name="Line 7"/>
          <p:cNvSpPr>
            <a:spLocks noChangeShapeType="1"/>
          </p:cNvSpPr>
          <p:nvPr/>
        </p:nvSpPr>
        <p:spPr bwMode="auto">
          <a:xfrm>
            <a:off x="5257800" y="5029200"/>
            <a:ext cx="228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4136" name="Line 8"/>
          <p:cNvSpPr>
            <a:spLocks noChangeShapeType="1"/>
          </p:cNvSpPr>
          <p:nvPr/>
        </p:nvSpPr>
        <p:spPr bwMode="auto">
          <a:xfrm>
            <a:off x="1447800" y="46482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3858578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524000" y="1143000"/>
            <a:ext cx="7162800" cy="533400"/>
          </a:xfrm>
        </p:spPr>
        <p:txBody>
          <a:bodyPr/>
          <a:lstStyle/>
          <a:p>
            <a:r>
              <a:rPr lang="en-US"/>
              <a:t>Concept Check</a:t>
            </a:r>
          </a:p>
        </p:txBody>
      </p:sp>
      <p:sp>
        <p:nvSpPr>
          <p:cNvPr id="306179" name="Rectangle 3"/>
          <p:cNvSpPr>
            <a:spLocks noGrp="1" noChangeArrowheads="1"/>
          </p:cNvSpPr>
          <p:nvPr>
            <p:ph idx="1"/>
          </p:nvPr>
        </p:nvSpPr>
        <p:spPr>
          <a:xfrm>
            <a:off x="228600" y="1905000"/>
            <a:ext cx="4495800" cy="3868738"/>
          </a:xfrm>
        </p:spPr>
        <p:txBody>
          <a:bodyPr/>
          <a:lstStyle/>
          <a:p>
            <a:pPr>
              <a:buFontTx/>
              <a:buNone/>
            </a:pPr>
            <a:r>
              <a:rPr lang="en-US" sz="2800"/>
              <a:t>	</a:t>
            </a:r>
            <a:r>
              <a:rPr lang="en-US" sz="2000"/>
              <a:t>You have water in each graduated cylinder shown. You then add both samples to a beaker (assume that all of the liquid is transferred). </a:t>
            </a:r>
          </a:p>
          <a:p>
            <a:pPr>
              <a:buFontTx/>
              <a:buNone/>
            </a:pPr>
            <a:endParaRPr lang="en-US" sz="2000"/>
          </a:p>
          <a:p>
            <a:pPr>
              <a:buFontTx/>
              <a:buNone/>
            </a:pPr>
            <a:r>
              <a:rPr lang="en-US" sz="2000"/>
              <a:t>	How would you write the number describing the </a:t>
            </a:r>
            <a:r>
              <a:rPr lang="en-US" sz="2000">
                <a:solidFill>
                  <a:srgbClr val="0000FF"/>
                </a:solidFill>
              </a:rPr>
              <a:t>total</a:t>
            </a:r>
            <a:r>
              <a:rPr lang="en-US" sz="2000"/>
              <a:t> volume? </a:t>
            </a:r>
          </a:p>
          <a:p>
            <a:pPr>
              <a:buFontTx/>
              <a:buNone/>
            </a:pPr>
            <a:r>
              <a:rPr lang="en-US" sz="2000"/>
              <a:t>		</a:t>
            </a:r>
            <a:r>
              <a:rPr lang="en-US" sz="2000">
                <a:solidFill>
                  <a:srgbClr val="009900"/>
                </a:solidFill>
              </a:rPr>
              <a:t>3.1 mL</a:t>
            </a:r>
          </a:p>
          <a:p>
            <a:pPr>
              <a:buFontTx/>
              <a:buNone/>
            </a:pPr>
            <a:r>
              <a:rPr lang="en-US" sz="2000"/>
              <a:t>	What </a:t>
            </a:r>
            <a:r>
              <a:rPr lang="en-US" sz="2000">
                <a:solidFill>
                  <a:srgbClr val="0000FF"/>
                </a:solidFill>
              </a:rPr>
              <a:t>limits</a:t>
            </a:r>
            <a:r>
              <a:rPr lang="en-US" sz="2000"/>
              <a:t> the precision of the total volume?</a:t>
            </a:r>
          </a:p>
          <a:p>
            <a:pPr>
              <a:buFontTx/>
              <a:buNone/>
            </a:pPr>
            <a:r>
              <a:rPr lang="en-US" sz="2000"/>
              <a:t>		</a:t>
            </a:r>
            <a:r>
              <a:rPr lang="en-US" sz="2000">
                <a:solidFill>
                  <a:srgbClr val="009900"/>
                </a:solidFill>
              </a:rPr>
              <a:t>1</a:t>
            </a:r>
            <a:r>
              <a:rPr lang="en-US" sz="2000" baseline="30000">
                <a:solidFill>
                  <a:srgbClr val="009900"/>
                </a:solidFill>
              </a:rPr>
              <a:t>st</a:t>
            </a:r>
            <a:r>
              <a:rPr lang="en-US" sz="2000">
                <a:solidFill>
                  <a:srgbClr val="009900"/>
                </a:solidFill>
              </a:rPr>
              <a:t> graduated cylinder</a:t>
            </a:r>
          </a:p>
        </p:txBody>
      </p:sp>
      <p:sp>
        <p:nvSpPr>
          <p:cNvPr id="7" name="Footer Placeholder 3"/>
          <p:cNvSpPr>
            <a:spLocks noGrp="1"/>
          </p:cNvSpPr>
          <p:nvPr>
            <p:ph type="ftr" sz="quarter" idx="10"/>
          </p:nvPr>
        </p:nvSpPr>
        <p:spPr/>
        <p:txBody>
          <a:bodyPr/>
          <a:lstStyle/>
          <a:p>
            <a:r>
              <a:rPr lang="en-US"/>
              <a:t>Copyright © Cengage Learning. All rights reserved</a:t>
            </a:r>
          </a:p>
        </p:txBody>
      </p:sp>
      <p:graphicFrame>
        <p:nvGraphicFramePr>
          <p:cNvPr id="306180" name="Object 4"/>
          <p:cNvGraphicFramePr>
            <a:graphicFrameLocks noChangeAspect="1"/>
          </p:cNvGraphicFramePr>
          <p:nvPr/>
        </p:nvGraphicFramePr>
        <p:xfrm>
          <a:off x="5029200" y="1447800"/>
          <a:ext cx="1692275" cy="4892675"/>
        </p:xfrm>
        <a:graphic>
          <a:graphicData uri="http://schemas.openxmlformats.org/presentationml/2006/ole">
            <mc:AlternateContent xmlns:mc="http://schemas.openxmlformats.org/markup-compatibility/2006">
              <mc:Choice xmlns:v="urn:schemas-microsoft-com:vml" Requires="v">
                <p:oleObj spid="_x0000_s2072" name="Image" r:id="rId4" imgW="2971429" imgH="8596825" progId="PhotoshopElements.Image.2">
                  <p:embed/>
                </p:oleObj>
              </mc:Choice>
              <mc:Fallback>
                <p:oleObj name="Image" r:id="rId4" imgW="2971429" imgH="8596825"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447800"/>
                        <a:ext cx="1692275"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6181" name="Object 5"/>
          <p:cNvGraphicFramePr>
            <a:graphicFrameLocks noChangeAspect="1"/>
          </p:cNvGraphicFramePr>
          <p:nvPr/>
        </p:nvGraphicFramePr>
        <p:xfrm>
          <a:off x="7315200" y="1447800"/>
          <a:ext cx="1073150" cy="4876800"/>
        </p:xfrm>
        <a:graphic>
          <a:graphicData uri="http://schemas.openxmlformats.org/presentationml/2006/ole">
            <mc:AlternateContent xmlns:mc="http://schemas.openxmlformats.org/markup-compatibility/2006">
              <mc:Choice xmlns:v="urn:schemas-microsoft-com:vml" Requires="v">
                <p:oleObj spid="_x0000_s2073" name="Image" r:id="rId6" imgW="3494529" imgH="15858807" progId="PhotoshopElements.Image.2">
                  <p:embed/>
                </p:oleObj>
              </mc:Choice>
              <mc:Fallback>
                <p:oleObj name="Image" r:id="rId6" imgW="3494529" imgH="15858807" progId="PhotoshopElements.Image.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447800"/>
                        <a:ext cx="10731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06182" name="Picture 6" descr="MMj0254447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022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5" name="Rectangle 9"/>
          <p:cNvSpPr>
            <a:spLocks noGrp="1" noChangeArrowheads="1"/>
          </p:cNvSpPr>
          <p:nvPr>
            <p:ph idx="1"/>
          </p:nvPr>
        </p:nvSpPr>
        <p:spPr>
          <a:xfrm>
            <a:off x="0" y="1676400"/>
            <a:ext cx="8229600" cy="2312988"/>
          </a:xfrm>
          <a:noFill/>
          <a:ln/>
        </p:spPr>
        <p:txBody>
          <a:bodyPr/>
          <a:lstStyle/>
          <a:p>
            <a:pPr lvl="1">
              <a:buFontTx/>
              <a:buChar char="•"/>
            </a:pPr>
            <a:r>
              <a:rPr lang="en-US" sz="2800"/>
              <a:t>Technique used to express very large or very small numbers</a:t>
            </a:r>
            <a:r>
              <a:rPr lang="en-US" sz="2800">
                <a:cs typeface="Times New Roman" charset="0"/>
              </a:rPr>
              <a:t>.</a:t>
            </a:r>
          </a:p>
          <a:p>
            <a:pPr lvl="1">
              <a:buFontTx/>
              <a:buChar char="•"/>
            </a:pPr>
            <a:r>
              <a:rPr lang="en-US" sz="2800">
                <a:cs typeface="Times New Roman" charset="0"/>
              </a:rPr>
              <a:t>Expresses a number as a product of a number between 1 and 10 and the appropriate power of 10.</a:t>
            </a:r>
            <a:endParaRPr lang="en-US" sz="2800">
              <a:solidFill>
                <a:srgbClr val="FF0000"/>
              </a:solidFill>
              <a:cs typeface="Times New Roman" charset="0"/>
            </a:endParaRPr>
          </a:p>
        </p:txBody>
      </p:sp>
      <p:sp>
        <p:nvSpPr>
          <p:cNvPr id="4" name="Footer Placeholder 3"/>
          <p:cNvSpPr>
            <a:spLocks noGrp="1"/>
          </p:cNvSpPr>
          <p:nvPr>
            <p:ph type="ftr" sz="quarter" idx="10"/>
          </p:nvPr>
        </p:nvSpPr>
        <p:spPr/>
        <p:txBody>
          <a:bodyPr/>
          <a:lstStyle/>
          <a:p>
            <a:r>
              <a:rPr lang="en-US"/>
              <a:t>Copyright © Cengage Learning. All rights reserved</a:t>
            </a:r>
          </a:p>
        </p:txBody>
      </p:sp>
      <p:pic>
        <p:nvPicPr>
          <p:cNvPr id="14366" name="Picture 30"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800"/>
            <a:ext cx="8534400"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983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idx="1"/>
          </p:nvPr>
        </p:nvSpPr>
        <p:spPr>
          <a:xfrm>
            <a:off x="457200" y="1447800"/>
            <a:ext cx="8229600" cy="4962525"/>
          </a:xfrm>
        </p:spPr>
        <p:txBody>
          <a:bodyPr/>
          <a:lstStyle/>
          <a:p>
            <a:pPr marL="533400" indent="-533400"/>
            <a:r>
              <a:rPr lang="en-US" sz="2800"/>
              <a:t>Use when converting a given result from one system of units to another.</a:t>
            </a:r>
          </a:p>
          <a:p>
            <a:pPr marL="914400" lvl="1" indent="-457200">
              <a:buFont typeface="Arial" charset="0"/>
              <a:buAutoNum type="arabicParenR"/>
            </a:pPr>
            <a:r>
              <a:rPr lang="en-US">
                <a:solidFill>
                  <a:srgbClr val="669900"/>
                </a:solidFill>
              </a:rPr>
              <a:t>To convert from one unit to another, use the equivalence statement that relates the two units.</a:t>
            </a:r>
          </a:p>
          <a:p>
            <a:pPr marL="914400" lvl="1" indent="-457200">
              <a:buFont typeface="Arial" charset="0"/>
              <a:buAutoNum type="arabicParenR"/>
            </a:pPr>
            <a:r>
              <a:rPr lang="en-US">
                <a:solidFill>
                  <a:srgbClr val="669900"/>
                </a:solidFill>
              </a:rPr>
              <a:t>Choose the appropriate conversion factor by looking at the direction of the required change (make sure the unwanted units cancel).</a:t>
            </a:r>
          </a:p>
          <a:p>
            <a:pPr marL="914400" lvl="1" indent="-457200">
              <a:buFont typeface="Arial" charset="0"/>
              <a:buAutoNum type="arabicParenR"/>
            </a:pPr>
            <a:r>
              <a:rPr lang="en-US">
                <a:solidFill>
                  <a:srgbClr val="669900"/>
                </a:solidFill>
              </a:rPr>
              <a:t>Multiply the quantity to be converted by the conversion factor to give the quantity with the desired units.</a:t>
            </a:r>
          </a:p>
          <a:p>
            <a:pPr marL="914400" lvl="1" indent="-457200">
              <a:buFont typeface="Arial" charset="0"/>
              <a:buAutoNum type="arabicParenR"/>
            </a:pPr>
            <a:r>
              <a:rPr lang="en-US">
                <a:solidFill>
                  <a:srgbClr val="669900"/>
                </a:solidFill>
              </a:rPr>
              <a:t>Check that you have the correct number of sig figs.</a:t>
            </a:r>
          </a:p>
          <a:p>
            <a:pPr marL="914400" lvl="1" indent="-457200">
              <a:buFont typeface="Arial" charset="0"/>
              <a:buAutoNum type="arabicParenR"/>
            </a:pPr>
            <a:r>
              <a:rPr lang="en-US">
                <a:solidFill>
                  <a:srgbClr val="669900"/>
                </a:solidFill>
              </a:rPr>
              <a:t>Does my answer make sense?</a:t>
            </a:r>
          </a:p>
        </p:txBody>
      </p:sp>
      <p:sp>
        <p:nvSpPr>
          <p:cNvPr id="3"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3237646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7" name="Rectangle 3"/>
          <p:cNvSpPr>
            <a:spLocks noGrp="1" noChangeArrowheads="1"/>
          </p:cNvSpPr>
          <p:nvPr>
            <p:ph type="title"/>
          </p:nvPr>
        </p:nvSpPr>
        <p:spPr/>
        <p:txBody>
          <a:bodyPr/>
          <a:lstStyle/>
          <a:p>
            <a:r>
              <a:rPr lang="en-US"/>
              <a:t>Example #1</a:t>
            </a:r>
          </a:p>
        </p:txBody>
      </p:sp>
      <p:sp>
        <p:nvSpPr>
          <p:cNvPr id="318466" name="Rectangle 2"/>
          <p:cNvSpPr>
            <a:spLocks noGrp="1" noChangeArrowheads="1"/>
          </p:cNvSpPr>
          <p:nvPr>
            <p:ph type="body" sz="half" idx="1"/>
          </p:nvPr>
        </p:nvSpPr>
        <p:spPr>
          <a:xfrm>
            <a:off x="457200" y="1752600"/>
            <a:ext cx="8077200" cy="2806700"/>
          </a:xfrm>
        </p:spPr>
        <p:txBody>
          <a:bodyPr/>
          <a:lstStyle/>
          <a:p>
            <a:pPr marL="533400" indent="-533400"/>
            <a:endParaRPr lang="en-US" sz="2000" dirty="0">
              <a:solidFill>
                <a:srgbClr val="0000FF"/>
              </a:solidFill>
            </a:endParaRPr>
          </a:p>
          <a:p>
            <a:pPr marL="533400" indent="-533400"/>
            <a:endParaRPr lang="en-US" sz="2000" dirty="0">
              <a:solidFill>
                <a:srgbClr val="0000FF"/>
              </a:solidFill>
            </a:endParaRPr>
          </a:p>
          <a:p>
            <a:pPr marL="533400" indent="-533400"/>
            <a:endParaRPr lang="en-US" sz="2000" dirty="0">
              <a:solidFill>
                <a:srgbClr val="0000FF"/>
              </a:solidFill>
            </a:endParaRPr>
          </a:p>
          <a:p>
            <a:pPr marL="533400" indent="-533400"/>
            <a:r>
              <a:rPr lang="en-US" dirty="0">
                <a:solidFill>
                  <a:srgbClr val="0000FF"/>
                </a:solidFill>
              </a:rPr>
              <a:t>To convert from one unit to another, use the equivalence statement that relates the two units.</a:t>
            </a:r>
          </a:p>
          <a:p>
            <a:pPr marL="533400" indent="-533400">
              <a:buFontTx/>
              <a:buNone/>
            </a:pPr>
            <a:r>
              <a:rPr lang="en-US" dirty="0">
                <a:solidFill>
                  <a:srgbClr val="0000FF"/>
                </a:solidFill>
              </a:rPr>
              <a:t>		</a:t>
            </a:r>
            <a:r>
              <a:rPr lang="en-US" dirty="0"/>
              <a:t>1 </a:t>
            </a:r>
            <a:r>
              <a:rPr lang="en-US" dirty="0" err="1"/>
              <a:t>ft</a:t>
            </a:r>
            <a:r>
              <a:rPr lang="en-US" dirty="0"/>
              <a:t> = 12 in</a:t>
            </a:r>
          </a:p>
          <a:p>
            <a:pPr marL="533400" indent="-533400">
              <a:buFontTx/>
              <a:buNone/>
            </a:pPr>
            <a:r>
              <a:rPr lang="en-US" dirty="0"/>
              <a:t>	The two unit factors are:</a:t>
            </a:r>
            <a:endParaRPr lang="en-US" dirty="0">
              <a:solidFill>
                <a:srgbClr val="0000FF"/>
              </a:solidFill>
            </a:endParaRPr>
          </a:p>
        </p:txBody>
      </p:sp>
      <p:graphicFrame>
        <p:nvGraphicFramePr>
          <p:cNvPr id="318481" name="Object 17"/>
          <p:cNvGraphicFramePr>
            <a:graphicFrameLocks noGrp="1" noChangeAspect="1"/>
          </p:cNvGraphicFramePr>
          <p:nvPr>
            <p:ph sz="half" idx="2"/>
          </p:nvPr>
        </p:nvGraphicFramePr>
        <p:xfrm>
          <a:off x="1447800" y="4648200"/>
          <a:ext cx="2133600" cy="723900"/>
        </p:xfrm>
        <a:graphic>
          <a:graphicData uri="http://schemas.openxmlformats.org/presentationml/2006/ole">
            <mc:AlternateContent xmlns:mc="http://schemas.openxmlformats.org/markup-compatibility/2006">
              <mc:Choice xmlns:v="urn:schemas-microsoft-com:vml" Requires="v">
                <p:oleObj spid="_x0000_s3085" name="Equation" r:id="rId4" imgW="2133996" imgH="724297" progId="Equation.BREE4">
                  <p:embed/>
                </p:oleObj>
              </mc:Choice>
              <mc:Fallback>
                <p:oleObj name="Equation" r:id="rId4" imgW="2133996" imgH="7242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648200"/>
                        <a:ext cx="21336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2" name="Footer Placeholder 4"/>
          <p:cNvSpPr>
            <a:spLocks noGrp="1"/>
          </p:cNvSpPr>
          <p:nvPr>
            <p:ph type="ftr" sz="quarter" idx="10"/>
          </p:nvPr>
        </p:nvSpPr>
        <p:spPr/>
        <p:txBody>
          <a:bodyPr/>
          <a:lstStyle/>
          <a:p>
            <a:r>
              <a:rPr lang="en-US"/>
              <a:t>Copyright © Cengage Learning. All rights reserved</a:t>
            </a:r>
          </a:p>
        </p:txBody>
      </p:sp>
      <p:sp>
        <p:nvSpPr>
          <p:cNvPr id="318468" name="Rectangle 4"/>
          <p:cNvSpPr>
            <a:spLocks noChangeArrowheads="1"/>
          </p:cNvSpPr>
          <p:nvPr/>
        </p:nvSpPr>
        <p:spPr bwMode="auto">
          <a:xfrm>
            <a:off x="457200" y="1792288"/>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eaLnBrk="1" hangingPunct="1">
              <a:spcBef>
                <a:spcPct val="20000"/>
              </a:spcBef>
            </a:pPr>
            <a:r>
              <a:rPr lang="en-US" b="1" baseline="0">
                <a:latin typeface="Arial" charset="0"/>
              </a:rPr>
              <a:t>A golfer putted a golf ball 6.8 ft across a green. How many inches does this represent?</a:t>
            </a:r>
            <a:r>
              <a:rPr lang="en-US" baseline="0">
                <a:latin typeface="Arial" charset="0"/>
              </a:rPr>
              <a:t> </a:t>
            </a:r>
          </a:p>
        </p:txBody>
      </p:sp>
      <p:sp>
        <p:nvSpPr>
          <p:cNvPr id="318469" name="Rectangle 5"/>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8470" name="Rectangle 6"/>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8472" name="Rectangle 8"/>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8474" name="Rectangle 10"/>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8476" name="Rectangle 12"/>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8477" name="Rectangle 13"/>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106443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3" name="Rectangle 3"/>
          <p:cNvSpPr>
            <a:spLocks noGrp="1" noChangeArrowheads="1"/>
          </p:cNvSpPr>
          <p:nvPr>
            <p:ph type="title"/>
          </p:nvPr>
        </p:nvSpPr>
        <p:spPr/>
        <p:txBody>
          <a:bodyPr/>
          <a:lstStyle/>
          <a:p>
            <a:r>
              <a:rPr lang="en-US"/>
              <a:t>Example #1</a:t>
            </a:r>
          </a:p>
        </p:txBody>
      </p:sp>
      <p:sp>
        <p:nvSpPr>
          <p:cNvPr id="337922" name="Rectangle 2"/>
          <p:cNvSpPr>
            <a:spLocks noGrp="1" noChangeArrowheads="1"/>
          </p:cNvSpPr>
          <p:nvPr>
            <p:ph idx="1"/>
          </p:nvPr>
        </p:nvSpPr>
        <p:spPr>
          <a:xfrm>
            <a:off x="457200" y="2819400"/>
            <a:ext cx="8229600" cy="1187450"/>
          </a:xfrm>
        </p:spPr>
        <p:txBody>
          <a:bodyPr/>
          <a:lstStyle/>
          <a:p>
            <a:pPr marL="533400" indent="-533400"/>
            <a:r>
              <a:rPr lang="en-US">
                <a:solidFill>
                  <a:srgbClr val="0000FF"/>
                </a:solidFill>
              </a:rPr>
              <a:t>Choose the appropriate conversion factor by looking at the direction of the required change (make sure the unwanted units cancel).</a:t>
            </a:r>
          </a:p>
        </p:txBody>
      </p:sp>
      <p:sp>
        <p:nvSpPr>
          <p:cNvPr id="17" name="Footer Placeholder 3"/>
          <p:cNvSpPr>
            <a:spLocks noGrp="1"/>
          </p:cNvSpPr>
          <p:nvPr>
            <p:ph type="ftr" sz="quarter" idx="10"/>
          </p:nvPr>
        </p:nvSpPr>
        <p:spPr/>
        <p:txBody>
          <a:bodyPr/>
          <a:lstStyle/>
          <a:p>
            <a:r>
              <a:rPr lang="en-US"/>
              <a:t>Copyright © Cengage Learning. All rights reserved</a:t>
            </a:r>
          </a:p>
        </p:txBody>
      </p:sp>
      <p:sp>
        <p:nvSpPr>
          <p:cNvPr id="337924" name="Rectangle 4"/>
          <p:cNvSpPr>
            <a:spLocks noChangeArrowheads="1"/>
          </p:cNvSpPr>
          <p:nvPr/>
        </p:nvSpPr>
        <p:spPr bwMode="auto">
          <a:xfrm>
            <a:off x="457200" y="1792288"/>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eaLnBrk="1" hangingPunct="1">
              <a:spcBef>
                <a:spcPct val="20000"/>
              </a:spcBef>
            </a:pPr>
            <a:r>
              <a:rPr lang="en-US" b="1" baseline="0">
                <a:latin typeface="Arial" charset="0"/>
              </a:rPr>
              <a:t>A golfer putted a golf ball 6.8 ft across a green. How many inches does this represent?</a:t>
            </a:r>
            <a:r>
              <a:rPr lang="en-US" baseline="0">
                <a:latin typeface="Arial" charset="0"/>
              </a:rPr>
              <a:t> </a:t>
            </a:r>
          </a:p>
        </p:txBody>
      </p:sp>
      <p:sp>
        <p:nvSpPr>
          <p:cNvPr id="337925" name="Rectangle 5"/>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37926" name="Rectangle 6"/>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37927" name="Object 7"/>
          <p:cNvGraphicFramePr>
            <a:graphicFrameLocks noChangeAspect="1"/>
          </p:cNvGraphicFramePr>
          <p:nvPr/>
        </p:nvGraphicFramePr>
        <p:xfrm>
          <a:off x="1905000" y="4572000"/>
          <a:ext cx="733425" cy="295275"/>
        </p:xfrm>
        <a:graphic>
          <a:graphicData uri="http://schemas.openxmlformats.org/presentationml/2006/ole">
            <mc:AlternateContent xmlns:mc="http://schemas.openxmlformats.org/markup-compatibility/2006">
              <mc:Choice xmlns:v="urn:schemas-microsoft-com:vml" Requires="v">
                <p:oleObj spid="_x0000_s4130" name="Equation" r:id="rId4" imgW="736997" imgH="292497" progId="Equation.BREE4">
                  <p:embed/>
                </p:oleObj>
              </mc:Choice>
              <mc:Fallback>
                <p:oleObj name="Equation" r:id="rId4" imgW="736997" imgH="2924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7334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28" name="Rectangle 8"/>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37929" name="Object 9"/>
          <p:cNvGraphicFramePr>
            <a:graphicFrameLocks noChangeAspect="1"/>
          </p:cNvGraphicFramePr>
          <p:nvPr/>
        </p:nvGraphicFramePr>
        <p:xfrm>
          <a:off x="2819400" y="4343400"/>
          <a:ext cx="990600" cy="723900"/>
        </p:xfrm>
        <a:graphic>
          <a:graphicData uri="http://schemas.openxmlformats.org/presentationml/2006/ole">
            <mc:AlternateContent xmlns:mc="http://schemas.openxmlformats.org/markup-compatibility/2006">
              <mc:Choice xmlns:v="urn:schemas-microsoft-com:vml" Requires="v">
                <p:oleObj spid="_x0000_s4131" name="Equation" r:id="rId6" imgW="990567" imgH="723983" progId="Equation.BREE4">
                  <p:embed/>
                </p:oleObj>
              </mc:Choice>
              <mc:Fallback>
                <p:oleObj name="Equation" r:id="rId6" imgW="990567" imgH="723983"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343400"/>
                        <a:ext cx="990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30" name="Rectangle 10"/>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37931" name="Object 11"/>
          <p:cNvGraphicFramePr>
            <a:graphicFrameLocks noChangeAspect="1"/>
          </p:cNvGraphicFramePr>
          <p:nvPr/>
        </p:nvGraphicFramePr>
        <p:xfrm>
          <a:off x="3962400" y="4648200"/>
          <a:ext cx="200025" cy="161925"/>
        </p:xfrm>
        <a:graphic>
          <a:graphicData uri="http://schemas.openxmlformats.org/presentationml/2006/ole">
            <mc:AlternateContent xmlns:mc="http://schemas.openxmlformats.org/markup-compatibility/2006">
              <mc:Choice xmlns:v="urn:schemas-microsoft-com:vml" Requires="v">
                <p:oleObj spid="_x0000_s4132" name="Equation" r:id="rId8" imgW="203420" imgH="165353" progId="Equation.BREE4">
                  <p:embed/>
                </p:oleObj>
              </mc:Choice>
              <mc:Fallback>
                <p:oleObj name="Equation" r:id="rId8" imgW="203420" imgH="165353" progId="Equation.BREE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48200"/>
                        <a:ext cx="2000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32" name="Rectangle 12"/>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37933" name="Rectangle 13"/>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37934" name="Object 14"/>
          <p:cNvGraphicFramePr>
            <a:graphicFrameLocks noChangeAspect="1"/>
          </p:cNvGraphicFramePr>
          <p:nvPr/>
        </p:nvGraphicFramePr>
        <p:xfrm>
          <a:off x="4800600" y="4572000"/>
          <a:ext cx="257175" cy="276225"/>
        </p:xfrm>
        <a:graphic>
          <a:graphicData uri="http://schemas.openxmlformats.org/presentationml/2006/ole">
            <mc:AlternateContent xmlns:mc="http://schemas.openxmlformats.org/markup-compatibility/2006">
              <mc:Choice xmlns:v="urn:schemas-microsoft-com:vml" Requires="v">
                <p:oleObj spid="_x0000_s4133" name="Equation" r:id="rId10" imgW="254287" imgH="279675" progId="Equation.BREE4">
                  <p:embed/>
                </p:oleObj>
              </mc:Choice>
              <mc:Fallback>
                <p:oleObj name="Equation" r:id="rId10" imgW="254287" imgH="279675" progId="Equation.BREE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4572000"/>
                        <a:ext cx="2571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35" name="Line 15"/>
          <p:cNvSpPr>
            <a:spLocks noChangeShapeType="1"/>
          </p:cNvSpPr>
          <p:nvPr/>
        </p:nvSpPr>
        <p:spPr bwMode="auto">
          <a:xfrm flipV="1">
            <a:off x="2362200" y="4572000"/>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36" name="Line 16"/>
          <p:cNvSpPr>
            <a:spLocks noChangeShapeType="1"/>
          </p:cNvSpPr>
          <p:nvPr/>
        </p:nvSpPr>
        <p:spPr bwMode="auto">
          <a:xfrm flipV="1">
            <a:off x="3429000" y="4800600"/>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001184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5" name="Rectangle 3"/>
          <p:cNvSpPr>
            <a:spLocks noGrp="1" noChangeArrowheads="1"/>
          </p:cNvSpPr>
          <p:nvPr>
            <p:ph type="title"/>
          </p:nvPr>
        </p:nvSpPr>
        <p:spPr/>
        <p:txBody>
          <a:bodyPr/>
          <a:lstStyle/>
          <a:p>
            <a:r>
              <a:rPr lang="en-US"/>
              <a:t>Example #1</a:t>
            </a:r>
          </a:p>
        </p:txBody>
      </p:sp>
      <p:sp>
        <p:nvSpPr>
          <p:cNvPr id="320514" name="Rectangle 2"/>
          <p:cNvSpPr>
            <a:spLocks noGrp="1" noChangeArrowheads="1"/>
          </p:cNvSpPr>
          <p:nvPr>
            <p:ph idx="1"/>
          </p:nvPr>
        </p:nvSpPr>
        <p:spPr>
          <a:xfrm>
            <a:off x="457200" y="2819400"/>
            <a:ext cx="8229600" cy="3451225"/>
          </a:xfrm>
        </p:spPr>
        <p:txBody>
          <a:bodyPr/>
          <a:lstStyle/>
          <a:p>
            <a:pPr marL="533400" indent="-533400"/>
            <a:r>
              <a:rPr lang="en-US">
                <a:solidFill>
                  <a:srgbClr val="0000FF"/>
                </a:solidFill>
              </a:rPr>
              <a:t>Multiply the quantity to be converted by the conversion factor to give the quantity with the desired units.</a:t>
            </a:r>
          </a:p>
          <a:p>
            <a:pPr marL="533400" indent="-533400"/>
            <a:endParaRPr lang="en-US">
              <a:solidFill>
                <a:srgbClr val="0000FF"/>
              </a:solidFill>
            </a:endParaRPr>
          </a:p>
          <a:p>
            <a:pPr marL="533400" indent="-533400"/>
            <a:endParaRPr lang="en-US">
              <a:solidFill>
                <a:srgbClr val="0000FF"/>
              </a:solidFill>
            </a:endParaRPr>
          </a:p>
          <a:p>
            <a:pPr marL="533400" indent="-533400"/>
            <a:endParaRPr lang="en-US">
              <a:solidFill>
                <a:srgbClr val="0000FF"/>
              </a:solidFill>
            </a:endParaRPr>
          </a:p>
          <a:p>
            <a:pPr marL="533400" indent="-533400"/>
            <a:endParaRPr lang="en-US">
              <a:solidFill>
                <a:srgbClr val="0000FF"/>
              </a:solidFill>
            </a:endParaRPr>
          </a:p>
          <a:p>
            <a:pPr marL="533400" indent="-533400"/>
            <a:endParaRPr lang="en-US">
              <a:solidFill>
                <a:srgbClr val="0000FF"/>
              </a:solidFill>
            </a:endParaRPr>
          </a:p>
          <a:p>
            <a:pPr marL="533400" indent="-533400"/>
            <a:r>
              <a:rPr lang="en-US">
                <a:solidFill>
                  <a:srgbClr val="0000FF"/>
                </a:solidFill>
              </a:rPr>
              <a:t>Correct sig figs?  Does my answer make sense?</a:t>
            </a:r>
          </a:p>
        </p:txBody>
      </p:sp>
      <p:sp>
        <p:nvSpPr>
          <p:cNvPr id="18" name="Footer Placeholder 3"/>
          <p:cNvSpPr>
            <a:spLocks noGrp="1"/>
          </p:cNvSpPr>
          <p:nvPr>
            <p:ph type="ftr" sz="quarter" idx="10"/>
          </p:nvPr>
        </p:nvSpPr>
        <p:spPr/>
        <p:txBody>
          <a:bodyPr/>
          <a:lstStyle/>
          <a:p>
            <a:r>
              <a:rPr lang="en-US"/>
              <a:t>Copyright © Cengage Learning. All rights reserved</a:t>
            </a:r>
          </a:p>
        </p:txBody>
      </p:sp>
      <p:sp>
        <p:nvSpPr>
          <p:cNvPr id="320516" name="Rectangle 4"/>
          <p:cNvSpPr>
            <a:spLocks noChangeArrowheads="1"/>
          </p:cNvSpPr>
          <p:nvPr/>
        </p:nvSpPr>
        <p:spPr bwMode="auto">
          <a:xfrm>
            <a:off x="457200" y="1792288"/>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eaLnBrk="1" hangingPunct="1">
              <a:spcBef>
                <a:spcPct val="20000"/>
              </a:spcBef>
            </a:pPr>
            <a:r>
              <a:rPr lang="en-US" b="1" baseline="0">
                <a:latin typeface="Arial" charset="0"/>
              </a:rPr>
              <a:t>A golfer putted a golf ball 6.8 ft across a green. How many inches does this represent?</a:t>
            </a:r>
            <a:r>
              <a:rPr lang="en-US" baseline="0">
                <a:latin typeface="Arial" charset="0"/>
              </a:rPr>
              <a:t> </a:t>
            </a:r>
          </a:p>
        </p:txBody>
      </p:sp>
      <p:sp>
        <p:nvSpPr>
          <p:cNvPr id="320517" name="Rectangle 5"/>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0518" name="Rectangle 6"/>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0519" name="Object 7"/>
          <p:cNvGraphicFramePr>
            <a:graphicFrameLocks noChangeAspect="1"/>
          </p:cNvGraphicFramePr>
          <p:nvPr/>
        </p:nvGraphicFramePr>
        <p:xfrm>
          <a:off x="1905000" y="4572000"/>
          <a:ext cx="733425" cy="295275"/>
        </p:xfrm>
        <a:graphic>
          <a:graphicData uri="http://schemas.openxmlformats.org/presentationml/2006/ole">
            <mc:AlternateContent xmlns:mc="http://schemas.openxmlformats.org/markup-compatibility/2006">
              <mc:Choice xmlns:v="urn:schemas-microsoft-com:vml" Requires="v">
                <p:oleObj spid="_x0000_s5161" name="Equation" r:id="rId4" imgW="736997" imgH="292497" progId="Equation.BREE4">
                  <p:embed/>
                </p:oleObj>
              </mc:Choice>
              <mc:Fallback>
                <p:oleObj name="Equation" r:id="rId4" imgW="736997" imgH="2924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7334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20" name="Rectangle 8"/>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0521" name="Object 9"/>
          <p:cNvGraphicFramePr>
            <a:graphicFrameLocks noChangeAspect="1"/>
          </p:cNvGraphicFramePr>
          <p:nvPr/>
        </p:nvGraphicFramePr>
        <p:xfrm>
          <a:off x="2819400" y="4343400"/>
          <a:ext cx="990600" cy="723900"/>
        </p:xfrm>
        <a:graphic>
          <a:graphicData uri="http://schemas.openxmlformats.org/presentationml/2006/ole">
            <mc:AlternateContent xmlns:mc="http://schemas.openxmlformats.org/markup-compatibility/2006">
              <mc:Choice xmlns:v="urn:schemas-microsoft-com:vml" Requires="v">
                <p:oleObj spid="_x0000_s5162" name="Equation" r:id="rId6" imgW="990567" imgH="723983" progId="Equation.BREE4">
                  <p:embed/>
                </p:oleObj>
              </mc:Choice>
              <mc:Fallback>
                <p:oleObj name="Equation" r:id="rId6" imgW="990567" imgH="723983"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343400"/>
                        <a:ext cx="990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22" name="Rectangle 10"/>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0523" name="Object 11"/>
          <p:cNvGraphicFramePr>
            <a:graphicFrameLocks noChangeAspect="1"/>
          </p:cNvGraphicFramePr>
          <p:nvPr/>
        </p:nvGraphicFramePr>
        <p:xfrm>
          <a:off x="3962400" y="4648200"/>
          <a:ext cx="200025" cy="161925"/>
        </p:xfrm>
        <a:graphic>
          <a:graphicData uri="http://schemas.openxmlformats.org/presentationml/2006/ole">
            <mc:AlternateContent xmlns:mc="http://schemas.openxmlformats.org/markup-compatibility/2006">
              <mc:Choice xmlns:v="urn:schemas-microsoft-com:vml" Requires="v">
                <p:oleObj spid="_x0000_s5163" name="Equation" r:id="rId8" imgW="203420" imgH="165353" progId="Equation.BREE4">
                  <p:embed/>
                </p:oleObj>
              </mc:Choice>
              <mc:Fallback>
                <p:oleObj name="Equation" r:id="rId8" imgW="203420" imgH="165353" progId="Equation.BREE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48200"/>
                        <a:ext cx="2000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24" name="Rectangle 12"/>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0525" name="Object 13"/>
          <p:cNvGraphicFramePr>
            <a:graphicFrameLocks noChangeAspect="1"/>
          </p:cNvGraphicFramePr>
          <p:nvPr/>
        </p:nvGraphicFramePr>
        <p:xfrm>
          <a:off x="4343400" y="4572000"/>
          <a:ext cx="371475" cy="295275"/>
        </p:xfrm>
        <a:graphic>
          <a:graphicData uri="http://schemas.openxmlformats.org/presentationml/2006/ole">
            <mc:AlternateContent xmlns:mc="http://schemas.openxmlformats.org/markup-compatibility/2006">
              <mc:Choice xmlns:v="urn:schemas-microsoft-com:vml" Requires="v">
                <p:oleObj spid="_x0000_s5164" name="Equation" r:id="rId10" imgW="368537" imgH="292370" progId="Equation.BREE4">
                  <p:embed/>
                </p:oleObj>
              </mc:Choice>
              <mc:Fallback>
                <p:oleObj name="Equation" r:id="rId10" imgW="368537" imgH="292370" progId="Equation.BREE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4572000"/>
                        <a:ext cx="3714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26" name="Rectangle 14"/>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0527" name="Object 15"/>
          <p:cNvGraphicFramePr>
            <a:graphicFrameLocks noChangeAspect="1"/>
          </p:cNvGraphicFramePr>
          <p:nvPr/>
        </p:nvGraphicFramePr>
        <p:xfrm>
          <a:off x="4800600" y="4572000"/>
          <a:ext cx="257175" cy="276225"/>
        </p:xfrm>
        <a:graphic>
          <a:graphicData uri="http://schemas.openxmlformats.org/presentationml/2006/ole">
            <mc:AlternateContent xmlns:mc="http://schemas.openxmlformats.org/markup-compatibility/2006">
              <mc:Choice xmlns:v="urn:schemas-microsoft-com:vml" Requires="v">
                <p:oleObj spid="_x0000_s5165" name="Equation" r:id="rId12" imgW="254287" imgH="279675" progId="Equation.BREE4">
                  <p:embed/>
                </p:oleObj>
              </mc:Choice>
              <mc:Fallback>
                <p:oleObj name="Equation" r:id="rId12" imgW="254287" imgH="279675" progId="Equation.BREE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4572000"/>
                        <a:ext cx="2571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28" name="Line 16"/>
          <p:cNvSpPr>
            <a:spLocks noChangeShapeType="1"/>
          </p:cNvSpPr>
          <p:nvPr/>
        </p:nvSpPr>
        <p:spPr bwMode="auto">
          <a:xfrm flipV="1">
            <a:off x="3429000" y="4800600"/>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0529" name="Line 17"/>
          <p:cNvSpPr>
            <a:spLocks noChangeShapeType="1"/>
          </p:cNvSpPr>
          <p:nvPr/>
        </p:nvSpPr>
        <p:spPr bwMode="auto">
          <a:xfrm flipV="1">
            <a:off x="2362200" y="4572000"/>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7946454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t>Example #2</a:t>
            </a:r>
          </a:p>
        </p:txBody>
      </p:sp>
      <p:sp>
        <p:nvSpPr>
          <p:cNvPr id="17" name="Footer Placeholder 3"/>
          <p:cNvSpPr>
            <a:spLocks noGrp="1"/>
          </p:cNvSpPr>
          <p:nvPr>
            <p:ph type="ftr" sz="quarter" idx="10"/>
          </p:nvPr>
        </p:nvSpPr>
        <p:spPr/>
        <p:txBody>
          <a:bodyPr/>
          <a:lstStyle/>
          <a:p>
            <a:r>
              <a:rPr lang="en-US"/>
              <a:t>Copyright © Cengage Learning. All rights reserved</a:t>
            </a:r>
          </a:p>
        </p:txBody>
      </p:sp>
      <p:sp>
        <p:nvSpPr>
          <p:cNvPr id="322563" name="Rectangle 3"/>
          <p:cNvSpPr>
            <a:spLocks noChangeArrowheads="1"/>
          </p:cNvSpPr>
          <p:nvPr/>
        </p:nvSpPr>
        <p:spPr bwMode="auto">
          <a:xfrm>
            <a:off x="457200" y="1792288"/>
            <a:ext cx="8229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eaLnBrk="1" hangingPunct="1">
              <a:spcBef>
                <a:spcPct val="20000"/>
              </a:spcBef>
            </a:pPr>
            <a:r>
              <a:rPr lang="en-US" b="1" baseline="0">
                <a:latin typeface="Arial" charset="0"/>
              </a:rPr>
              <a:t>An iron sample has a mass of 4.50 lb. What is the mass of this sample in grams?</a:t>
            </a:r>
            <a:r>
              <a:rPr lang="en-US" baseline="0">
                <a:latin typeface="Arial" charset="0"/>
              </a:rPr>
              <a:t> </a:t>
            </a:r>
          </a:p>
          <a:p>
            <a:pPr lvl="1" eaLnBrk="1" hangingPunct="1">
              <a:spcBef>
                <a:spcPct val="20000"/>
              </a:spcBef>
            </a:pPr>
            <a:r>
              <a:rPr lang="en-US" baseline="0">
                <a:latin typeface="Arial" charset="0"/>
              </a:rPr>
              <a:t>	(1 kg = 2.2046 lbs; 1 kg = 1000 g)</a:t>
            </a:r>
          </a:p>
        </p:txBody>
      </p:sp>
      <p:sp>
        <p:nvSpPr>
          <p:cNvPr id="322564" name="Rectangle 4"/>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22565"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2566" name="Object 6"/>
          <p:cNvGraphicFramePr>
            <a:graphicFrameLocks noChangeAspect="1"/>
          </p:cNvGraphicFramePr>
          <p:nvPr/>
        </p:nvGraphicFramePr>
        <p:xfrm>
          <a:off x="1143000" y="4343400"/>
          <a:ext cx="1133475" cy="295275"/>
        </p:xfrm>
        <a:graphic>
          <a:graphicData uri="http://schemas.openxmlformats.org/presentationml/2006/ole">
            <mc:AlternateContent xmlns:mc="http://schemas.openxmlformats.org/markup-compatibility/2006">
              <mc:Choice xmlns:v="urn:schemas-microsoft-com:vml" Requires="v">
                <p:oleObj spid="_x0000_s6178" name="Equation" r:id="rId4" imgW="1130206" imgH="292370" progId="Equation.BREE4">
                  <p:embed/>
                </p:oleObj>
              </mc:Choice>
              <mc:Fallback>
                <p:oleObj name="Equation" r:id="rId4" imgW="1130206" imgH="292370"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343400"/>
                        <a:ext cx="11334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2567" name="Rectangle 7"/>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2568" name="Object 8"/>
          <p:cNvGraphicFramePr>
            <a:graphicFrameLocks noChangeAspect="1"/>
          </p:cNvGraphicFramePr>
          <p:nvPr/>
        </p:nvGraphicFramePr>
        <p:xfrm>
          <a:off x="2438400" y="4114800"/>
          <a:ext cx="1762125" cy="723900"/>
        </p:xfrm>
        <a:graphic>
          <a:graphicData uri="http://schemas.openxmlformats.org/presentationml/2006/ole">
            <mc:AlternateContent xmlns:mc="http://schemas.openxmlformats.org/markup-compatibility/2006">
              <mc:Choice xmlns:v="urn:schemas-microsoft-com:vml" Requires="v">
                <p:oleObj spid="_x0000_s6179" name="Equation" r:id="rId6" imgW="1765696" imgH="724297" progId="Equation.BREE4">
                  <p:embed/>
                </p:oleObj>
              </mc:Choice>
              <mc:Fallback>
                <p:oleObj name="Equation" r:id="rId6" imgW="1765696" imgH="724297"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114800"/>
                        <a:ext cx="17621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2569" name="Rectangle 9"/>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2570" name="Object 10"/>
          <p:cNvGraphicFramePr>
            <a:graphicFrameLocks noChangeAspect="1"/>
          </p:cNvGraphicFramePr>
          <p:nvPr/>
        </p:nvGraphicFramePr>
        <p:xfrm>
          <a:off x="4419600" y="4114800"/>
          <a:ext cx="1257300" cy="790575"/>
        </p:xfrm>
        <a:graphic>
          <a:graphicData uri="http://schemas.openxmlformats.org/presentationml/2006/ole">
            <mc:AlternateContent xmlns:mc="http://schemas.openxmlformats.org/markup-compatibility/2006">
              <mc:Choice xmlns:v="urn:schemas-microsoft-com:vml" Requires="v">
                <p:oleObj spid="_x0000_s6180" name="Equation" r:id="rId8" imgW="1257697" imgH="787797" progId="Equation.BREE4">
                  <p:embed/>
                </p:oleObj>
              </mc:Choice>
              <mc:Fallback>
                <p:oleObj name="Equation" r:id="rId8" imgW="1257697" imgH="787797" progId="Equation.BREE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4114800"/>
                        <a:ext cx="12573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2571" name="Rectangle 11"/>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22572" name="Object 12"/>
          <p:cNvGraphicFramePr>
            <a:graphicFrameLocks noChangeAspect="1"/>
          </p:cNvGraphicFramePr>
          <p:nvPr/>
        </p:nvGraphicFramePr>
        <p:xfrm>
          <a:off x="5867400" y="4267200"/>
          <a:ext cx="1860550" cy="428625"/>
        </p:xfrm>
        <a:graphic>
          <a:graphicData uri="http://schemas.openxmlformats.org/presentationml/2006/ole">
            <mc:AlternateContent xmlns:mc="http://schemas.openxmlformats.org/markup-compatibility/2006">
              <mc:Choice xmlns:v="urn:schemas-microsoft-com:vml" Requires="v">
                <p:oleObj spid="_x0000_s6181" name="Equation" r:id="rId10" imgW="1867296" imgH="432197" progId="Equation.BREE4">
                  <p:embed/>
                </p:oleObj>
              </mc:Choice>
              <mc:Fallback>
                <p:oleObj name="Equation" r:id="rId10" imgW="1867296" imgH="432197" progId="Equation.BREE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4267200"/>
                        <a:ext cx="18605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2573" name="Line 13"/>
          <p:cNvSpPr>
            <a:spLocks noChangeShapeType="1"/>
          </p:cNvSpPr>
          <p:nvPr/>
        </p:nvSpPr>
        <p:spPr bwMode="auto">
          <a:xfrm flipV="1">
            <a:off x="1828800" y="4343400"/>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2574" name="Line 14"/>
          <p:cNvSpPr>
            <a:spLocks noChangeShapeType="1"/>
          </p:cNvSpPr>
          <p:nvPr/>
        </p:nvSpPr>
        <p:spPr bwMode="auto">
          <a:xfrm flipV="1">
            <a:off x="3810000" y="4495800"/>
            <a:ext cx="304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2575" name="Line 15"/>
          <p:cNvSpPr>
            <a:spLocks noChangeShapeType="1"/>
          </p:cNvSpPr>
          <p:nvPr/>
        </p:nvSpPr>
        <p:spPr bwMode="auto">
          <a:xfrm flipV="1">
            <a:off x="3429000" y="4114800"/>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2576" name="Line 16"/>
          <p:cNvSpPr>
            <a:spLocks noChangeShapeType="1"/>
          </p:cNvSpPr>
          <p:nvPr/>
        </p:nvSpPr>
        <p:spPr bwMode="auto">
          <a:xfrm flipV="1">
            <a:off x="5181600" y="4572000"/>
            <a:ext cx="228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2585616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524000" y="1143000"/>
            <a:ext cx="7239000" cy="533400"/>
          </a:xfrm>
        </p:spPr>
        <p:txBody>
          <a:bodyPr/>
          <a:lstStyle/>
          <a:p>
            <a:r>
              <a:rPr lang="en-US"/>
              <a:t>Concept Check</a:t>
            </a:r>
          </a:p>
        </p:txBody>
      </p:sp>
      <p:sp>
        <p:nvSpPr>
          <p:cNvPr id="324611" name="Rectangle 3"/>
          <p:cNvSpPr>
            <a:spLocks noGrp="1" noChangeArrowheads="1"/>
          </p:cNvSpPr>
          <p:nvPr>
            <p:ph idx="1"/>
          </p:nvPr>
        </p:nvSpPr>
        <p:spPr>
          <a:xfrm>
            <a:off x="228600" y="2133600"/>
            <a:ext cx="8229600" cy="3160713"/>
          </a:xfrm>
        </p:spPr>
        <p:txBody>
          <a:bodyPr/>
          <a:lstStyle/>
          <a:p>
            <a:pPr>
              <a:buFontTx/>
              <a:buNone/>
            </a:pPr>
            <a:r>
              <a:rPr lang="en-US"/>
              <a:t>	What data would you need to estimate the money you would spend on gasoline to drive your car from New York to Los Angeles?  Provide </a:t>
            </a:r>
            <a:r>
              <a:rPr lang="en-US">
                <a:solidFill>
                  <a:srgbClr val="0000FF"/>
                </a:solidFill>
              </a:rPr>
              <a:t>estimates</a:t>
            </a:r>
            <a:r>
              <a:rPr lang="en-US"/>
              <a:t> of values and a </a:t>
            </a:r>
            <a:r>
              <a:rPr lang="en-US">
                <a:solidFill>
                  <a:srgbClr val="0000FF"/>
                </a:solidFill>
              </a:rPr>
              <a:t>sample calculation</a:t>
            </a:r>
            <a:r>
              <a:rPr lang="en-US"/>
              <a:t>.</a:t>
            </a:r>
          </a:p>
          <a:p>
            <a:pPr>
              <a:buFontTx/>
              <a:buNone/>
            </a:pPr>
            <a:r>
              <a:rPr lang="en-US" sz="2800"/>
              <a:t>	</a:t>
            </a:r>
            <a:r>
              <a:rPr lang="en-US" sz="2000" u="sng">
                <a:solidFill>
                  <a:srgbClr val="009900"/>
                </a:solidFill>
              </a:rPr>
              <a:t>Sample Answer:</a:t>
            </a:r>
          </a:p>
          <a:p>
            <a:pPr>
              <a:buFontTx/>
              <a:buNone/>
            </a:pPr>
            <a:r>
              <a:rPr lang="en-US" sz="2000">
                <a:solidFill>
                  <a:srgbClr val="009900"/>
                </a:solidFill>
              </a:rPr>
              <a:t>	Distance between New York and Los Angeles:  2500 miles</a:t>
            </a:r>
          </a:p>
          <a:p>
            <a:pPr>
              <a:buFontTx/>
              <a:buNone/>
            </a:pPr>
            <a:r>
              <a:rPr lang="en-US" sz="2000">
                <a:solidFill>
                  <a:srgbClr val="009900"/>
                </a:solidFill>
              </a:rPr>
              <a:t>	Average gas mileage: 25 miles per gallon</a:t>
            </a:r>
          </a:p>
          <a:p>
            <a:pPr>
              <a:buFontTx/>
              <a:buNone/>
            </a:pPr>
            <a:r>
              <a:rPr lang="en-US" sz="2000">
                <a:solidFill>
                  <a:srgbClr val="009900"/>
                </a:solidFill>
              </a:rPr>
              <a:t>	Average cost of gasoline: $3.25 per gallon</a:t>
            </a:r>
          </a:p>
        </p:txBody>
      </p:sp>
      <p:sp>
        <p:nvSpPr>
          <p:cNvPr id="6" name="Footer Placeholder 3"/>
          <p:cNvSpPr>
            <a:spLocks noGrp="1"/>
          </p:cNvSpPr>
          <p:nvPr>
            <p:ph type="ftr" sz="quarter" idx="10"/>
          </p:nvPr>
        </p:nvSpPr>
        <p:spPr/>
        <p:txBody>
          <a:bodyPr/>
          <a:lstStyle/>
          <a:p>
            <a:r>
              <a:rPr lang="en-US"/>
              <a:t>Copyright © Cengage Learning. All rights reserved</a:t>
            </a:r>
          </a:p>
        </p:txBody>
      </p:sp>
      <p:pic>
        <p:nvPicPr>
          <p:cNvPr id="324612" name="Picture 4" descr="MMj0254447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4613" name="Object 5"/>
          <p:cNvGraphicFramePr>
            <a:graphicFrameLocks noChangeAspect="1"/>
          </p:cNvGraphicFramePr>
          <p:nvPr/>
        </p:nvGraphicFramePr>
        <p:xfrm>
          <a:off x="2057400" y="5638800"/>
          <a:ext cx="4089400" cy="673100"/>
        </p:xfrm>
        <a:graphic>
          <a:graphicData uri="http://schemas.openxmlformats.org/presentationml/2006/ole">
            <mc:AlternateContent xmlns:mc="http://schemas.openxmlformats.org/markup-compatibility/2006">
              <mc:Choice xmlns:v="urn:schemas-microsoft-com:vml" Requires="v">
                <p:oleObj spid="_x0000_s7181" name="Equation" r:id="rId5" imgW="4089796" imgH="673497" progId="Equation.3">
                  <p:embed/>
                </p:oleObj>
              </mc:Choice>
              <mc:Fallback>
                <p:oleObj name="Equation" r:id="rId5" imgW="4089796" imgH="67349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638800"/>
                        <a:ext cx="40894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24066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type="title"/>
          </p:nvPr>
        </p:nvSpPr>
        <p:spPr/>
        <p:txBody>
          <a:bodyPr/>
          <a:lstStyle/>
          <a:p>
            <a:r>
              <a:rPr lang="en-US"/>
              <a:t>Three Systems for Measuring Temperature</a:t>
            </a:r>
          </a:p>
        </p:txBody>
      </p:sp>
      <p:sp>
        <p:nvSpPr>
          <p:cNvPr id="340994" name="Rectangle 2"/>
          <p:cNvSpPr>
            <a:spLocks noGrp="1" noChangeArrowheads="1"/>
          </p:cNvSpPr>
          <p:nvPr>
            <p:ph idx="1"/>
          </p:nvPr>
        </p:nvSpPr>
        <p:spPr>
          <a:xfrm>
            <a:off x="457200" y="1714500"/>
            <a:ext cx="8229600" cy="1544638"/>
          </a:xfrm>
        </p:spPr>
        <p:txBody>
          <a:bodyPr/>
          <a:lstStyle/>
          <a:p>
            <a:pPr marL="533400" indent="-533400"/>
            <a:r>
              <a:rPr lang="en-US" sz="2800"/>
              <a:t>Fahrenheit</a:t>
            </a:r>
          </a:p>
          <a:p>
            <a:pPr marL="533400" indent="-533400"/>
            <a:r>
              <a:rPr lang="en-US" sz="2800"/>
              <a:t>Celsius</a:t>
            </a:r>
          </a:p>
          <a:p>
            <a:pPr marL="533400" indent="-533400"/>
            <a:r>
              <a:rPr lang="en-US" sz="2800"/>
              <a:t>Kelvin</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10598027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dirty="0" smtClean="0"/>
              <a:t>The </a:t>
            </a:r>
            <a:r>
              <a:rPr lang="en-US" dirty="0"/>
              <a:t>Three Major Temperature Scales</a:t>
            </a:r>
          </a:p>
        </p:txBody>
      </p:sp>
      <p:sp>
        <p:nvSpPr>
          <p:cNvPr id="4" name="Footer Placeholder 3"/>
          <p:cNvSpPr>
            <a:spLocks noGrp="1"/>
          </p:cNvSpPr>
          <p:nvPr>
            <p:ph type="ftr" sz="quarter" idx="10"/>
          </p:nvPr>
        </p:nvSpPr>
        <p:spPr/>
        <p:txBody>
          <a:bodyPr/>
          <a:lstStyle/>
          <a:p>
            <a:r>
              <a:rPr lang="en-US"/>
              <a:t>Copyright © Cengage Learning. All rights reserved</a:t>
            </a:r>
          </a:p>
        </p:txBody>
      </p:sp>
      <p:pic>
        <p:nvPicPr>
          <p:cNvPr id="2" name="Picture 1" descr="02p033_f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803725"/>
            <a:ext cx="6870023" cy="4749475"/>
          </a:xfrm>
          <a:prstGeom prst="rect">
            <a:avLst/>
          </a:prstGeom>
        </p:spPr>
      </p:pic>
    </p:spTree>
    <p:extLst>
      <p:ext uri="{BB962C8B-B14F-4D97-AF65-F5344CB8AC3E}">
        <p14:creationId xmlns:p14="http://schemas.microsoft.com/office/powerpoint/2010/main" val="312686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1" name="Rectangle 3"/>
          <p:cNvSpPr>
            <a:spLocks noGrp="1" noChangeArrowheads="1"/>
          </p:cNvSpPr>
          <p:nvPr>
            <p:ph type="title"/>
          </p:nvPr>
        </p:nvSpPr>
        <p:spPr/>
        <p:txBody>
          <a:bodyPr/>
          <a:lstStyle/>
          <a:p>
            <a:r>
              <a:rPr lang="en-US"/>
              <a:t>Converting Between Scales</a:t>
            </a:r>
            <a:endParaRPr lang="en-US">
              <a:solidFill>
                <a:srgbClr val="FF0000"/>
              </a:solidFill>
            </a:endParaRPr>
          </a:p>
        </p:txBody>
      </p:sp>
      <p:sp>
        <p:nvSpPr>
          <p:cNvPr id="345090" name="Rectangle 2"/>
          <p:cNvSpPr>
            <a:spLocks noGrp="1" noChangeArrowheads="1"/>
          </p:cNvSpPr>
          <p:nvPr>
            <p:ph idx="1"/>
          </p:nvPr>
        </p:nvSpPr>
        <p:spPr>
          <a:xfrm>
            <a:off x="457200" y="1905000"/>
            <a:ext cx="8229600" cy="457200"/>
          </a:xfrm>
        </p:spPr>
        <p:txBody>
          <a:bodyPr/>
          <a:lstStyle/>
          <a:p>
            <a:pPr marL="533400" indent="-533400">
              <a:buFontTx/>
              <a:buNone/>
            </a:pPr>
            <a:r>
              <a:rPr lang="en-US"/>
              <a:t>	</a:t>
            </a:r>
            <a:endParaRPr lang="en-US" sz="2800">
              <a:solidFill>
                <a:srgbClr val="0000FF"/>
              </a:solidFill>
            </a:endParaRP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34509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5095" name="Rectangle 7"/>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45094" name="Object 6"/>
          <p:cNvGraphicFramePr>
            <a:graphicFrameLocks noChangeAspect="1"/>
          </p:cNvGraphicFramePr>
          <p:nvPr/>
        </p:nvGraphicFramePr>
        <p:xfrm>
          <a:off x="1371600" y="2362200"/>
          <a:ext cx="5838825" cy="2162175"/>
        </p:xfrm>
        <a:graphic>
          <a:graphicData uri="http://schemas.openxmlformats.org/presentationml/2006/ole">
            <mc:AlternateContent xmlns:mc="http://schemas.openxmlformats.org/markup-compatibility/2006">
              <mc:Choice xmlns:v="urn:schemas-microsoft-com:vml" Requires="v">
                <p:oleObj spid="_x0000_s8205" r:id="rId4" imgW="5842396" imgH="2159396" progId="Equation.BREE4">
                  <p:embed/>
                </p:oleObj>
              </mc:Choice>
              <mc:Fallback>
                <p:oleObj r:id="rId4" imgW="5842396" imgH="2159396"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362200"/>
                        <a:ext cx="5838825" cy="216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9483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524000" y="1143000"/>
            <a:ext cx="6400800" cy="533400"/>
          </a:xfrm>
        </p:spPr>
        <p:txBody>
          <a:bodyPr/>
          <a:lstStyle/>
          <a:p>
            <a:r>
              <a:rPr lang="en-US" dirty="0"/>
              <a:t>Exercise</a:t>
            </a:r>
          </a:p>
        </p:txBody>
      </p:sp>
      <p:sp>
        <p:nvSpPr>
          <p:cNvPr id="347139" name="Rectangle 3"/>
          <p:cNvSpPr>
            <a:spLocks noGrp="1" noChangeArrowheads="1"/>
          </p:cNvSpPr>
          <p:nvPr>
            <p:ph idx="1"/>
          </p:nvPr>
        </p:nvSpPr>
        <p:spPr>
          <a:xfrm>
            <a:off x="228600" y="2133600"/>
            <a:ext cx="8229600" cy="4449763"/>
          </a:xfrm>
        </p:spPr>
        <p:txBody>
          <a:bodyPr/>
          <a:lstStyle/>
          <a:p>
            <a:pPr marL="457200" indent="-457200">
              <a:buFontTx/>
              <a:buNone/>
            </a:pPr>
            <a:r>
              <a:rPr lang="en-US"/>
              <a:t>	</a:t>
            </a:r>
            <a:r>
              <a:rPr lang="en-US" sz="2800">
                <a:sym typeface="Wingdings" charset="0"/>
              </a:rPr>
              <a:t>The normal body temperature for a dog is approximately 102</a:t>
            </a:r>
            <a:r>
              <a:rPr lang="en-US" sz="2800" baseline="30000">
                <a:sym typeface="Wingdings" charset="0"/>
              </a:rPr>
              <a:t>o</a:t>
            </a:r>
            <a:r>
              <a:rPr lang="en-US" sz="2800">
                <a:sym typeface="Wingdings" charset="0"/>
              </a:rPr>
              <a:t>F.  What is this equivalent to on the </a:t>
            </a:r>
            <a:r>
              <a:rPr lang="en-US" sz="2800">
                <a:solidFill>
                  <a:srgbClr val="0000FF"/>
                </a:solidFill>
                <a:sym typeface="Wingdings" charset="0"/>
              </a:rPr>
              <a:t>Kelvin</a:t>
            </a:r>
            <a:r>
              <a:rPr lang="en-US" sz="2800">
                <a:sym typeface="Wingdings" charset="0"/>
              </a:rPr>
              <a:t> temperature scale</a:t>
            </a:r>
            <a:r>
              <a:rPr lang="en-US" sz="2800"/>
              <a:t>?</a:t>
            </a:r>
          </a:p>
          <a:p>
            <a:pPr marL="457200" indent="-457200">
              <a:buFontTx/>
              <a:buNone/>
            </a:pPr>
            <a:endParaRPr lang="en-US" sz="2800"/>
          </a:p>
          <a:p>
            <a:pPr marL="914400" lvl="1" indent="-457200">
              <a:buFontTx/>
              <a:buNone/>
            </a:pPr>
            <a:r>
              <a:rPr lang="en-US" sz="2800"/>
              <a:t>a)	373 K	</a:t>
            </a:r>
          </a:p>
          <a:p>
            <a:pPr marL="914400" lvl="1" indent="-457200">
              <a:buFontTx/>
              <a:buNone/>
            </a:pPr>
            <a:r>
              <a:rPr lang="en-US" sz="2800"/>
              <a:t>b)	312 K</a:t>
            </a:r>
          </a:p>
          <a:p>
            <a:pPr marL="914400" lvl="1" indent="-457200">
              <a:buFontTx/>
              <a:buNone/>
            </a:pPr>
            <a:r>
              <a:rPr lang="en-US" sz="2800"/>
              <a:t>c)	289 K</a:t>
            </a:r>
          </a:p>
          <a:p>
            <a:pPr marL="914400" lvl="1" indent="-457200">
              <a:buFontTx/>
              <a:buNone/>
            </a:pPr>
            <a:r>
              <a:rPr lang="en-US" sz="2800"/>
              <a:t>d)	202 K</a:t>
            </a:r>
          </a:p>
          <a:p>
            <a:pPr marL="457200" indent="-457200">
              <a:buFontTx/>
              <a:buNone/>
            </a:pP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pic>
        <p:nvPicPr>
          <p:cNvPr id="347140"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47142" name="Rectangle 6"/>
          <p:cNvSpPr>
            <a:spLocks noChangeArrowheads="1"/>
          </p:cNvSpPr>
          <p:nvPr/>
        </p:nvSpPr>
        <p:spPr bwMode="auto">
          <a:xfrm>
            <a:off x="609600" y="4495800"/>
            <a:ext cx="16764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150688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a:t>Using Scientific Notation</a:t>
            </a:r>
          </a:p>
        </p:txBody>
      </p:sp>
      <p:sp>
        <p:nvSpPr>
          <p:cNvPr id="252931" name="Rectangle 3"/>
          <p:cNvSpPr>
            <a:spLocks noGrp="1" noChangeArrowheads="1"/>
          </p:cNvSpPr>
          <p:nvPr>
            <p:ph idx="1"/>
          </p:nvPr>
        </p:nvSpPr>
        <p:spPr>
          <a:xfrm>
            <a:off x="0" y="1676400"/>
            <a:ext cx="8229600" cy="3194721"/>
          </a:xfrm>
          <a:noFill/>
          <a:ln/>
        </p:spPr>
        <p:txBody>
          <a:bodyPr/>
          <a:lstStyle/>
          <a:p>
            <a:pPr lvl="1">
              <a:buFontTx/>
              <a:buChar char="•"/>
            </a:pPr>
            <a:r>
              <a:rPr lang="en-US" sz="2800" dirty="0">
                <a:solidFill>
                  <a:srgbClr val="669900"/>
                </a:solidFill>
                <a:cs typeface="Times New Roman" charset="0"/>
              </a:rPr>
              <a:t>Any number can be represented as </a:t>
            </a:r>
            <a:r>
              <a:rPr lang="en-US" sz="2800" dirty="0" smtClean="0">
                <a:solidFill>
                  <a:srgbClr val="669900"/>
                </a:solidFill>
                <a:cs typeface="Times New Roman" charset="0"/>
              </a:rPr>
              <a:t>a </a:t>
            </a:r>
            <a:r>
              <a:rPr lang="en-US" sz="2800" dirty="0">
                <a:solidFill>
                  <a:srgbClr val="669900"/>
                </a:solidFill>
                <a:cs typeface="Times New Roman" charset="0"/>
              </a:rPr>
              <a:t>product of a number between 1 and 10 and </a:t>
            </a:r>
            <a:r>
              <a:rPr lang="en-US" sz="2800" dirty="0" smtClean="0">
                <a:solidFill>
                  <a:srgbClr val="669900"/>
                </a:solidFill>
                <a:cs typeface="Times New Roman" charset="0"/>
              </a:rPr>
              <a:t>the appropriate </a:t>
            </a:r>
            <a:r>
              <a:rPr lang="en-US" sz="2800" dirty="0">
                <a:solidFill>
                  <a:srgbClr val="669900"/>
                </a:solidFill>
                <a:cs typeface="Times New Roman" charset="0"/>
              </a:rPr>
              <a:t>power of 10 (either positive or negative).</a:t>
            </a:r>
          </a:p>
          <a:p>
            <a:pPr lvl="1">
              <a:buFontTx/>
              <a:buChar char="•"/>
            </a:pPr>
            <a:r>
              <a:rPr lang="en-US" sz="2800" dirty="0">
                <a:solidFill>
                  <a:srgbClr val="669900"/>
                </a:solidFill>
                <a:cs typeface="Times New Roman" charset="0"/>
              </a:rPr>
              <a:t>The power of 10 depends on the number of places the decimal point is moved and in which direction.</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845216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1524000" y="1143000"/>
            <a:ext cx="6400800" cy="533400"/>
          </a:xfrm>
        </p:spPr>
        <p:txBody>
          <a:bodyPr/>
          <a:lstStyle/>
          <a:p>
            <a:r>
              <a:rPr lang="en-US"/>
              <a:t>Exercise</a:t>
            </a:r>
          </a:p>
        </p:txBody>
      </p:sp>
      <p:sp>
        <p:nvSpPr>
          <p:cNvPr id="388099" name="Rectangle 3"/>
          <p:cNvSpPr>
            <a:spLocks noGrp="1" noChangeArrowheads="1"/>
          </p:cNvSpPr>
          <p:nvPr>
            <p:ph idx="1"/>
          </p:nvPr>
        </p:nvSpPr>
        <p:spPr>
          <a:xfrm>
            <a:off x="228600" y="2133600"/>
            <a:ext cx="8229600" cy="519113"/>
          </a:xfrm>
        </p:spPr>
        <p:txBody>
          <a:bodyPr/>
          <a:lstStyle/>
          <a:p>
            <a:pPr>
              <a:buFontTx/>
              <a:buNone/>
            </a:pPr>
            <a:r>
              <a:rPr lang="en-US"/>
              <a:t>	 </a:t>
            </a:r>
            <a:r>
              <a:rPr lang="en-US" sz="2800"/>
              <a:t>At what temperature does </a:t>
            </a:r>
            <a:r>
              <a:rPr lang="en-US" sz="2800">
                <a:sym typeface="Symbol" charset="0"/>
              </a:rPr>
              <a:t></a:t>
            </a:r>
            <a:r>
              <a:rPr lang="en-US" sz="2800"/>
              <a:t>C = </a:t>
            </a:r>
            <a:r>
              <a:rPr lang="en-US" sz="2800">
                <a:sym typeface="Symbol" charset="0"/>
              </a:rPr>
              <a:t></a:t>
            </a:r>
            <a:r>
              <a:rPr lang="en-US" sz="2800"/>
              <a:t>F? </a:t>
            </a:r>
          </a:p>
        </p:txBody>
      </p:sp>
      <p:sp>
        <p:nvSpPr>
          <p:cNvPr id="5" name="Footer Placeholder 3"/>
          <p:cNvSpPr>
            <a:spLocks noGrp="1"/>
          </p:cNvSpPr>
          <p:nvPr>
            <p:ph type="ftr" sz="quarter" idx="10"/>
          </p:nvPr>
        </p:nvSpPr>
        <p:spPr/>
        <p:txBody>
          <a:bodyPr/>
          <a:lstStyle/>
          <a:p>
            <a:r>
              <a:rPr lang="en-US"/>
              <a:t>Copyright © Cengage Learning. All rights reserved</a:t>
            </a:r>
          </a:p>
        </p:txBody>
      </p:sp>
      <p:pic>
        <p:nvPicPr>
          <p:cNvPr id="388100"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4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7" name="Rectangle 3"/>
          <p:cNvSpPr>
            <a:spLocks noGrp="1" noChangeArrowheads="1"/>
          </p:cNvSpPr>
          <p:nvPr>
            <p:ph type="title"/>
          </p:nvPr>
        </p:nvSpPr>
        <p:spPr>
          <a:xfrm>
            <a:off x="1524000" y="1143000"/>
            <a:ext cx="7162800" cy="533400"/>
          </a:xfrm>
        </p:spPr>
        <p:txBody>
          <a:bodyPr/>
          <a:lstStyle/>
          <a:p>
            <a:r>
              <a:rPr lang="en-US"/>
              <a:t>Solution</a:t>
            </a:r>
            <a:endParaRPr lang="en-US">
              <a:solidFill>
                <a:srgbClr val="FF0000"/>
              </a:solidFill>
            </a:endParaRPr>
          </a:p>
        </p:txBody>
      </p:sp>
      <p:sp>
        <p:nvSpPr>
          <p:cNvPr id="349186" name="Rectangle 2"/>
          <p:cNvSpPr>
            <a:spLocks noGrp="1" noChangeArrowheads="1"/>
          </p:cNvSpPr>
          <p:nvPr>
            <p:ph idx="1"/>
          </p:nvPr>
        </p:nvSpPr>
        <p:spPr>
          <a:xfrm>
            <a:off x="457200" y="1981200"/>
            <a:ext cx="8229600" cy="3890963"/>
          </a:xfrm>
        </p:spPr>
        <p:txBody>
          <a:bodyPr/>
          <a:lstStyle/>
          <a:p>
            <a:pPr marL="533400" indent="-533400"/>
            <a:r>
              <a:rPr lang="en-US"/>
              <a:t>Since </a:t>
            </a:r>
            <a:r>
              <a:rPr lang="en-US">
                <a:cs typeface="Times New Roman" charset="0"/>
              </a:rPr>
              <a:t>°C equals °F, they both should be the same value (designated as variable </a:t>
            </a:r>
            <a:r>
              <a:rPr lang="en-US" i="1">
                <a:cs typeface="Times New Roman" charset="0"/>
              </a:rPr>
              <a:t>x</a:t>
            </a:r>
            <a:r>
              <a:rPr lang="en-US">
                <a:cs typeface="Times New Roman" charset="0"/>
              </a:rPr>
              <a:t>).  </a:t>
            </a:r>
          </a:p>
          <a:p>
            <a:pPr marL="533400" indent="-533400"/>
            <a:r>
              <a:rPr lang="en-US">
                <a:cs typeface="Times New Roman" charset="0"/>
              </a:rPr>
              <a:t>Use one of the conversion equations such as:</a:t>
            </a:r>
          </a:p>
          <a:p>
            <a:pPr marL="533400" indent="-533400"/>
            <a:endParaRPr lang="en-US">
              <a:cs typeface="Times New Roman" charset="0"/>
            </a:endParaRPr>
          </a:p>
          <a:p>
            <a:pPr marL="533400" indent="-533400"/>
            <a:endParaRPr lang="en-US">
              <a:cs typeface="Times New Roman" charset="0"/>
            </a:endParaRPr>
          </a:p>
          <a:p>
            <a:pPr marL="533400" indent="-533400"/>
            <a:endParaRPr lang="en-US">
              <a:cs typeface="Times New Roman" charset="0"/>
            </a:endParaRPr>
          </a:p>
          <a:p>
            <a:pPr marL="533400" indent="-533400"/>
            <a:r>
              <a:rPr lang="en-US">
                <a:cs typeface="Times New Roman" charset="0"/>
              </a:rPr>
              <a:t>Substitute in the value of </a:t>
            </a:r>
            <a:r>
              <a:rPr lang="en-US" i="1">
                <a:cs typeface="Times New Roman" charset="0"/>
              </a:rPr>
              <a:t>x</a:t>
            </a:r>
            <a:r>
              <a:rPr lang="en-US">
                <a:cs typeface="Times New Roman" charset="0"/>
              </a:rPr>
              <a:t> for both </a:t>
            </a:r>
            <a:r>
              <a:rPr lang="en-US" i="1">
                <a:cs typeface="Times New Roman" charset="0"/>
              </a:rPr>
              <a:t>T</a:t>
            </a:r>
            <a:r>
              <a:rPr lang="en-US" i="1" baseline="-25000">
                <a:cs typeface="Arial" charset="0"/>
              </a:rPr>
              <a:t>°</a:t>
            </a:r>
            <a:r>
              <a:rPr lang="en-US" baseline="-25000">
                <a:cs typeface="Times New Roman" charset="0"/>
              </a:rPr>
              <a:t>C</a:t>
            </a:r>
            <a:r>
              <a:rPr lang="en-US">
                <a:cs typeface="Times New Roman" charset="0"/>
              </a:rPr>
              <a:t> and </a:t>
            </a:r>
            <a:r>
              <a:rPr lang="en-US" i="1">
                <a:cs typeface="Times New Roman" charset="0"/>
              </a:rPr>
              <a:t>T</a:t>
            </a:r>
            <a:r>
              <a:rPr lang="en-US" i="1" baseline="-25000">
                <a:cs typeface="Arial" charset="0"/>
              </a:rPr>
              <a:t>°</a:t>
            </a:r>
            <a:r>
              <a:rPr lang="en-US" baseline="-25000">
                <a:cs typeface="Times New Roman" charset="0"/>
              </a:rPr>
              <a:t>F</a:t>
            </a:r>
            <a:r>
              <a:rPr lang="en-US">
                <a:cs typeface="Times New Roman" charset="0"/>
              </a:rPr>
              <a:t>.  Solve for </a:t>
            </a:r>
            <a:r>
              <a:rPr lang="en-US" i="1">
                <a:cs typeface="Times New Roman" charset="0"/>
              </a:rPr>
              <a:t>x</a:t>
            </a:r>
            <a:r>
              <a:rPr lang="en-US">
                <a:cs typeface="Times New Roman" charset="0"/>
              </a:rPr>
              <a:t>.</a:t>
            </a:r>
            <a:endParaRPr lang="en-US"/>
          </a:p>
          <a:p>
            <a:pPr marL="533400" indent="-533400"/>
            <a:endParaRPr lang="en-US" sz="2800"/>
          </a:p>
        </p:txBody>
      </p:sp>
      <p:sp>
        <p:nvSpPr>
          <p:cNvPr id="9" name="Footer Placeholder 3"/>
          <p:cNvSpPr>
            <a:spLocks noGrp="1"/>
          </p:cNvSpPr>
          <p:nvPr>
            <p:ph type="ftr" sz="quarter" idx="10"/>
          </p:nvPr>
        </p:nvSpPr>
        <p:spPr/>
        <p:txBody>
          <a:bodyPr/>
          <a:lstStyle/>
          <a:p>
            <a:r>
              <a:rPr lang="en-US"/>
              <a:t>Copyright © Cengage Learning. All rights reserved</a:t>
            </a:r>
          </a:p>
        </p:txBody>
      </p:sp>
      <p:pic>
        <p:nvPicPr>
          <p:cNvPr id="349188" name="Picture 4" descr="MCj043471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066800"/>
            <a:ext cx="582612" cy="609600"/>
          </a:xfrm>
          <a:prstGeom prst="rect">
            <a:avLst/>
          </a:prstGeom>
          <a:noFill/>
          <a:extLst>
            <a:ext uri="{909E8E84-426E-40dd-AFC4-6F175D3DCCD1}">
              <a14:hiddenFill xmlns:a14="http://schemas.microsoft.com/office/drawing/2010/main">
                <a:solidFill>
                  <a:srgbClr val="FFFFFF"/>
                </a:solidFill>
              </a14:hiddenFill>
            </a:ext>
          </a:extLst>
        </p:spPr>
      </p:pic>
      <p:sp>
        <p:nvSpPr>
          <p:cNvPr id="34918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919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49194" name="Rectangle 10"/>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49193" name="Object 9"/>
          <p:cNvGraphicFramePr>
            <a:graphicFrameLocks noChangeAspect="1"/>
          </p:cNvGraphicFramePr>
          <p:nvPr/>
        </p:nvGraphicFramePr>
        <p:xfrm>
          <a:off x="2209800" y="3505200"/>
          <a:ext cx="2371725" cy="762000"/>
        </p:xfrm>
        <a:graphic>
          <a:graphicData uri="http://schemas.openxmlformats.org/presentationml/2006/ole">
            <mc:AlternateContent xmlns:mc="http://schemas.openxmlformats.org/markup-compatibility/2006">
              <mc:Choice xmlns:v="urn:schemas-microsoft-com:vml" Requires="v">
                <p:oleObj spid="_x0000_s9229" r:id="rId5" imgW="2375296" imgH="762397" progId="Equation.BREE4">
                  <p:embed/>
                </p:oleObj>
              </mc:Choice>
              <mc:Fallback>
                <p:oleObj r:id="rId5" imgW="2375296" imgH="762397" progId="Equation.BRE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505200"/>
                        <a:ext cx="23717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0763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524000" y="1143000"/>
            <a:ext cx="7162800" cy="533400"/>
          </a:xfrm>
        </p:spPr>
        <p:txBody>
          <a:bodyPr/>
          <a:lstStyle/>
          <a:p>
            <a:r>
              <a:rPr lang="en-US"/>
              <a:t>Solution</a:t>
            </a:r>
            <a:endParaRPr lang="en-US">
              <a:solidFill>
                <a:srgbClr val="FF0000"/>
              </a:solidFill>
            </a:endParaRPr>
          </a:p>
        </p:txBody>
      </p:sp>
      <p:sp>
        <p:nvSpPr>
          <p:cNvPr id="351248" name="Rectangle 16"/>
          <p:cNvSpPr>
            <a:spLocks noGrp="1" noChangeArrowheads="1"/>
          </p:cNvSpPr>
          <p:nvPr>
            <p:ph idx="1"/>
          </p:nvPr>
        </p:nvSpPr>
        <p:spPr>
          <a:xfrm>
            <a:off x="1447800" y="4876800"/>
            <a:ext cx="3352800" cy="457200"/>
          </a:xfrm>
        </p:spPr>
        <p:txBody>
          <a:bodyPr/>
          <a:lstStyle/>
          <a:p>
            <a:pPr>
              <a:buFontTx/>
              <a:buNone/>
            </a:pPr>
            <a:r>
              <a:rPr lang="en-US" dirty="0"/>
              <a:t>So </a:t>
            </a:r>
            <a:r>
              <a:rPr lang="en-US" dirty="0" smtClean="0"/>
              <a:t>–40</a:t>
            </a:r>
            <a:r>
              <a:rPr lang="en-US" dirty="0">
                <a:cs typeface="Arial" charset="0"/>
              </a:rPr>
              <a:t>°C = </a:t>
            </a:r>
            <a:r>
              <a:rPr lang="en-US" dirty="0"/>
              <a:t>–40</a:t>
            </a:r>
            <a:r>
              <a:rPr lang="en-US" dirty="0">
                <a:cs typeface="Arial" charset="0"/>
              </a:rPr>
              <a:t>°F</a:t>
            </a:r>
          </a:p>
        </p:txBody>
      </p:sp>
      <p:sp>
        <p:nvSpPr>
          <p:cNvPr id="15" name="Footer Placeholder 3"/>
          <p:cNvSpPr>
            <a:spLocks noGrp="1"/>
          </p:cNvSpPr>
          <p:nvPr>
            <p:ph type="ftr" sz="quarter" idx="10"/>
          </p:nvPr>
        </p:nvSpPr>
        <p:spPr/>
        <p:txBody>
          <a:bodyPr/>
          <a:lstStyle/>
          <a:p>
            <a:r>
              <a:rPr lang="en-US"/>
              <a:t>Copyright © Cengage Learning. All rights reserved</a:t>
            </a:r>
          </a:p>
        </p:txBody>
      </p:sp>
      <p:pic>
        <p:nvPicPr>
          <p:cNvPr id="351235" name="Picture 3" descr="MCj043471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066800"/>
            <a:ext cx="582612" cy="609600"/>
          </a:xfrm>
          <a:prstGeom prst="rect">
            <a:avLst/>
          </a:prstGeom>
          <a:noFill/>
          <a:extLst>
            <a:ext uri="{909E8E84-426E-40dd-AFC4-6F175D3DCCD1}">
              <a14:hiddenFill xmlns:a14="http://schemas.microsoft.com/office/drawing/2010/main">
                <a:solidFill>
                  <a:srgbClr val="FFFFFF"/>
                </a:solidFill>
              </a14:hiddenFill>
            </a:ext>
          </a:extLst>
        </p:spPr>
      </p:pic>
      <p:sp>
        <p:nvSpPr>
          <p:cNvPr id="3512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1238" name="Rectangle 6"/>
          <p:cNvSpPr>
            <a:spLocks noChangeArrowheads="1"/>
          </p:cNvSpPr>
          <p:nvPr/>
        </p:nvSpPr>
        <p:spPr bwMode="auto">
          <a:xfrm>
            <a:off x="0" y="3024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1240" name="Rectangle 8"/>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1243" name="Rectangle 11"/>
          <p:cNvSpPr>
            <a:spLocks noChangeArrowheads="1"/>
          </p:cNvSpPr>
          <p:nvPr/>
        </p:nvSpPr>
        <p:spPr bwMode="auto">
          <a:xfrm>
            <a:off x="4479925" y="28797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endParaRPr lang="en-US"/>
          </a:p>
        </p:txBody>
      </p:sp>
      <p:graphicFrame>
        <p:nvGraphicFramePr>
          <p:cNvPr id="351242" name="Object 10"/>
          <p:cNvGraphicFramePr>
            <a:graphicFrameLocks noChangeAspect="1"/>
          </p:cNvGraphicFramePr>
          <p:nvPr/>
        </p:nvGraphicFramePr>
        <p:xfrm>
          <a:off x="1371600" y="1981200"/>
          <a:ext cx="2371725" cy="762000"/>
        </p:xfrm>
        <a:graphic>
          <a:graphicData uri="http://schemas.openxmlformats.org/presentationml/2006/ole">
            <mc:AlternateContent xmlns:mc="http://schemas.openxmlformats.org/markup-compatibility/2006">
              <mc:Choice xmlns:v="urn:schemas-microsoft-com:vml" Requires="v">
                <p:oleObj spid="_x0000_s10267" r:id="rId5" imgW="2375296" imgH="762397" progId="Equation.BREE4">
                  <p:embed/>
                </p:oleObj>
              </mc:Choice>
              <mc:Fallback>
                <p:oleObj r:id="rId5" imgW="2375296" imgH="762397" progId="Equation.BRE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981200"/>
                        <a:ext cx="23717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4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1247" name="Rectangle 15"/>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1246" name="Object 14"/>
          <p:cNvGraphicFramePr>
            <a:graphicFrameLocks noChangeAspect="1"/>
          </p:cNvGraphicFramePr>
          <p:nvPr/>
        </p:nvGraphicFramePr>
        <p:xfrm>
          <a:off x="1600200" y="3048000"/>
          <a:ext cx="1952625" cy="762000"/>
        </p:xfrm>
        <a:graphic>
          <a:graphicData uri="http://schemas.openxmlformats.org/presentationml/2006/ole">
            <mc:AlternateContent xmlns:mc="http://schemas.openxmlformats.org/markup-compatibility/2006">
              <mc:Choice xmlns:v="urn:schemas-microsoft-com:vml" Requires="v">
                <p:oleObj spid="_x0000_s10268" r:id="rId7" imgW="1956196" imgH="762397" progId="Equation.BREE4">
                  <p:embed/>
                </p:oleObj>
              </mc:Choice>
              <mc:Fallback>
                <p:oleObj r:id="rId7" imgW="1956196" imgH="762397" progId="Equation.BREE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048000"/>
                        <a:ext cx="19526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50" name="Rectangle 18"/>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1249" name="Object 17"/>
          <p:cNvGraphicFramePr>
            <a:graphicFrameLocks noChangeAspect="1"/>
          </p:cNvGraphicFramePr>
          <p:nvPr/>
        </p:nvGraphicFramePr>
        <p:xfrm>
          <a:off x="1600200" y="4191000"/>
          <a:ext cx="1266825" cy="295275"/>
        </p:xfrm>
        <a:graphic>
          <a:graphicData uri="http://schemas.openxmlformats.org/presentationml/2006/ole">
            <mc:AlternateContent xmlns:mc="http://schemas.openxmlformats.org/markup-compatibility/2006">
              <mc:Choice xmlns:v="urn:schemas-microsoft-com:vml" Requires="v">
                <p:oleObj spid="_x0000_s10269" r:id="rId9" imgW="1269846" imgH="292370" progId="Equation.BREE4">
                  <p:embed/>
                </p:oleObj>
              </mc:Choice>
              <mc:Fallback>
                <p:oleObj r:id="rId9" imgW="1269846" imgH="292370" progId="Equation.BREE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191000"/>
                        <a:ext cx="12668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1415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idx="1"/>
          </p:nvPr>
        </p:nvSpPr>
        <p:spPr>
          <a:xfrm>
            <a:off x="457200" y="1714500"/>
            <a:ext cx="8229600" cy="1458913"/>
          </a:xfrm>
        </p:spPr>
        <p:txBody>
          <a:bodyPr/>
          <a:lstStyle/>
          <a:p>
            <a:pPr marL="533400" indent="-533400"/>
            <a:r>
              <a:rPr lang="en-US" sz="2800"/>
              <a:t>Mass of substance per unit volume of the substance.</a:t>
            </a:r>
          </a:p>
          <a:p>
            <a:pPr marL="533400" indent="-533400"/>
            <a:r>
              <a:rPr lang="en-US" sz="2800"/>
              <a:t>Common units are g/cm</a:t>
            </a:r>
            <a:r>
              <a:rPr lang="en-US" sz="2800" baseline="30000"/>
              <a:t>3</a:t>
            </a:r>
            <a:r>
              <a:rPr lang="en-US" sz="2800"/>
              <a:t> or g/mL.</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353283" name="Rectangle 3"/>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3284" name="Rectangle 4"/>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3285" name="Object 5"/>
          <p:cNvGraphicFramePr>
            <a:graphicFrameLocks noChangeAspect="1"/>
          </p:cNvGraphicFramePr>
          <p:nvPr/>
        </p:nvGraphicFramePr>
        <p:xfrm>
          <a:off x="3124200" y="3886200"/>
          <a:ext cx="2886075" cy="838200"/>
        </p:xfrm>
        <a:graphic>
          <a:graphicData uri="http://schemas.openxmlformats.org/presentationml/2006/ole">
            <mc:AlternateContent xmlns:mc="http://schemas.openxmlformats.org/markup-compatibility/2006">
              <mc:Choice xmlns:v="urn:schemas-microsoft-com:vml" Requires="v">
                <p:oleObj spid="_x0000_s11277" name="Equation" r:id="rId4" imgW="2883296" imgH="838597" progId="Equation.BREE4">
                  <p:embed/>
                </p:oleObj>
              </mc:Choice>
              <mc:Fallback>
                <p:oleObj name="Equation" r:id="rId4" imgW="2883296" imgH="8385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886200"/>
                        <a:ext cx="28860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4595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noChangeArrowheads="1"/>
          </p:cNvSpPr>
          <p:nvPr>
            <p:ph type="title"/>
          </p:nvPr>
        </p:nvSpPr>
        <p:spPr/>
        <p:txBody>
          <a:bodyPr/>
          <a:lstStyle/>
          <a:p>
            <a:r>
              <a:rPr lang="en-US" sz="2000" dirty="0" smtClean="0"/>
              <a:t>Measuring </a:t>
            </a:r>
            <a:r>
              <a:rPr lang="en-US" sz="2000" dirty="0"/>
              <a:t>the Volume of a Solid Object by Water Displacement</a:t>
            </a:r>
          </a:p>
        </p:txBody>
      </p:sp>
      <p:sp>
        <p:nvSpPr>
          <p:cNvPr id="4" name="Footer Placeholder 3"/>
          <p:cNvSpPr>
            <a:spLocks noGrp="1"/>
          </p:cNvSpPr>
          <p:nvPr>
            <p:ph type="ftr" sz="quarter" idx="10"/>
          </p:nvPr>
        </p:nvSpPr>
        <p:spPr/>
        <p:txBody>
          <a:bodyPr/>
          <a:lstStyle/>
          <a:p>
            <a:r>
              <a:rPr lang="en-US"/>
              <a:t>Copyright © Cengage Learning. All rights reserved</a:t>
            </a:r>
          </a:p>
        </p:txBody>
      </p:sp>
      <p:pic>
        <p:nvPicPr>
          <p:cNvPr id="2" name="Picture 1" descr="02p039_f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826396"/>
            <a:ext cx="7620000" cy="4582158"/>
          </a:xfrm>
          <a:prstGeom prst="rect">
            <a:avLst/>
          </a:prstGeom>
        </p:spPr>
      </p:pic>
    </p:spTree>
    <p:extLst>
      <p:ext uri="{BB962C8B-B14F-4D97-AF65-F5344CB8AC3E}">
        <p14:creationId xmlns:p14="http://schemas.microsoft.com/office/powerpoint/2010/main" val="32280358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dirty="0"/>
              <a:t>Example #1</a:t>
            </a:r>
          </a:p>
        </p:txBody>
      </p:sp>
      <p:sp>
        <p:nvSpPr>
          <p:cNvPr id="15" name="Footer Placeholder 3"/>
          <p:cNvSpPr>
            <a:spLocks noGrp="1"/>
          </p:cNvSpPr>
          <p:nvPr>
            <p:ph type="ftr" sz="quarter" idx="10"/>
          </p:nvPr>
        </p:nvSpPr>
        <p:spPr/>
        <p:txBody>
          <a:bodyPr/>
          <a:lstStyle/>
          <a:p>
            <a:r>
              <a:rPr lang="en-US"/>
              <a:t>Copyright © Cengage Learning. All rights reserved</a:t>
            </a:r>
          </a:p>
        </p:txBody>
      </p:sp>
      <p:sp>
        <p:nvSpPr>
          <p:cNvPr id="355331" name="Rectangle 3"/>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5332" name="Rectangle 4"/>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5333" name="Rectangle 5"/>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5334" name="Object 6"/>
          <p:cNvGraphicFramePr>
            <a:graphicFrameLocks noChangeAspect="1"/>
          </p:cNvGraphicFramePr>
          <p:nvPr/>
        </p:nvGraphicFramePr>
        <p:xfrm>
          <a:off x="3124200" y="3276600"/>
          <a:ext cx="2486025" cy="723900"/>
        </p:xfrm>
        <a:graphic>
          <a:graphicData uri="http://schemas.openxmlformats.org/presentationml/2006/ole">
            <mc:AlternateContent xmlns:mc="http://schemas.openxmlformats.org/markup-compatibility/2006">
              <mc:Choice xmlns:v="urn:schemas-microsoft-com:vml" Requires="v">
                <p:oleObj spid="_x0000_s12326" name="Equation" r:id="rId4" imgW="2489596" imgH="724297" progId="Equation.BREE4">
                  <p:embed/>
                </p:oleObj>
              </mc:Choice>
              <mc:Fallback>
                <p:oleObj name="Equation" r:id="rId4" imgW="2489596" imgH="7242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276600"/>
                        <a:ext cx="24860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5" name="Rectangle 7"/>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5336" name="Object 8"/>
          <p:cNvGraphicFramePr>
            <a:graphicFrameLocks noChangeAspect="1"/>
          </p:cNvGraphicFramePr>
          <p:nvPr/>
        </p:nvGraphicFramePr>
        <p:xfrm>
          <a:off x="3124200" y="4495800"/>
          <a:ext cx="2705100" cy="723900"/>
        </p:xfrm>
        <a:graphic>
          <a:graphicData uri="http://schemas.openxmlformats.org/presentationml/2006/ole">
            <mc:AlternateContent xmlns:mc="http://schemas.openxmlformats.org/markup-compatibility/2006">
              <mc:Choice xmlns:v="urn:schemas-microsoft-com:vml" Requires="v">
                <p:oleObj spid="_x0000_s12327" name="Equation" r:id="rId6" imgW="2705496" imgH="724297" progId="Equation.BREE4">
                  <p:embed/>
                </p:oleObj>
              </mc:Choice>
              <mc:Fallback>
                <p:oleObj name="Equation" r:id="rId6" imgW="2705496" imgH="724297"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495800"/>
                        <a:ext cx="27051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7" name="Rectangle 9"/>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5338" name="Rectangle 10"/>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5339" name="Object 11"/>
          <p:cNvGraphicFramePr>
            <a:graphicFrameLocks noChangeAspect="1"/>
          </p:cNvGraphicFramePr>
          <p:nvPr/>
        </p:nvGraphicFramePr>
        <p:xfrm>
          <a:off x="3124200" y="5715000"/>
          <a:ext cx="1323975" cy="352425"/>
        </p:xfrm>
        <a:graphic>
          <a:graphicData uri="http://schemas.openxmlformats.org/presentationml/2006/ole">
            <mc:AlternateContent xmlns:mc="http://schemas.openxmlformats.org/markup-compatibility/2006">
              <mc:Choice xmlns:v="urn:schemas-microsoft-com:vml" Requires="v">
                <p:oleObj spid="_x0000_s12328" name="Equation" r:id="rId8" imgW="1320624" imgH="355842" progId="Equation.BREE4">
                  <p:embed/>
                </p:oleObj>
              </mc:Choice>
              <mc:Fallback>
                <p:oleObj name="Equation" r:id="rId8" imgW="1320624" imgH="355842" progId="Equation.BREE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715000"/>
                        <a:ext cx="13239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40" name="Rectangle 12"/>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5341" name="Object 13"/>
          <p:cNvGraphicFramePr>
            <a:graphicFrameLocks noChangeAspect="1"/>
          </p:cNvGraphicFramePr>
          <p:nvPr/>
        </p:nvGraphicFramePr>
        <p:xfrm>
          <a:off x="4648200" y="5638800"/>
          <a:ext cx="1485900" cy="409575"/>
        </p:xfrm>
        <a:graphic>
          <a:graphicData uri="http://schemas.openxmlformats.org/presentationml/2006/ole">
            <mc:AlternateContent xmlns:mc="http://schemas.openxmlformats.org/markup-compatibility/2006">
              <mc:Choice xmlns:v="urn:schemas-microsoft-com:vml" Requires="v">
                <p:oleObj spid="_x0000_s12329" name="Equation" r:id="rId10" imgW="1485652" imgH="406620" progId="Equation.BREE4">
                  <p:embed/>
                </p:oleObj>
              </mc:Choice>
              <mc:Fallback>
                <p:oleObj name="Equation" r:id="rId10" imgW="1485652" imgH="406620" progId="Equation.BREE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5638800"/>
                        <a:ext cx="14859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42" name="Rectangle 14"/>
          <p:cNvSpPr>
            <a:spLocks noChangeArrowheads="1"/>
          </p:cNvSpPr>
          <p:nvPr/>
        </p:nvSpPr>
        <p:spPr bwMode="auto">
          <a:xfrm>
            <a:off x="457200" y="1792288"/>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eaLnBrk="1" hangingPunct="1">
              <a:spcBef>
                <a:spcPct val="20000"/>
              </a:spcBef>
            </a:pPr>
            <a:r>
              <a:rPr lang="en-US" baseline="0">
                <a:latin typeface="Arial" charset="0"/>
              </a:rPr>
              <a:t>A certain mineral has a mass of 17.8 g and a volume of 2.35 cm</a:t>
            </a:r>
            <a:r>
              <a:rPr lang="en-US">
                <a:latin typeface="Arial" charset="0"/>
              </a:rPr>
              <a:t>3</a:t>
            </a:r>
            <a:r>
              <a:rPr lang="en-US" baseline="0">
                <a:latin typeface="Arial" charset="0"/>
              </a:rPr>
              <a:t>.  What is the density of this mineral?</a:t>
            </a:r>
          </a:p>
        </p:txBody>
      </p:sp>
    </p:spTree>
    <p:extLst>
      <p:ext uri="{BB962C8B-B14F-4D97-AF65-F5344CB8AC3E}">
        <p14:creationId xmlns:p14="http://schemas.microsoft.com/office/powerpoint/2010/main" val="1739855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Example #2</a:t>
            </a:r>
          </a:p>
        </p:txBody>
      </p:sp>
      <p:sp>
        <p:nvSpPr>
          <p:cNvPr id="16" name="Footer Placeholder 3"/>
          <p:cNvSpPr>
            <a:spLocks noGrp="1"/>
          </p:cNvSpPr>
          <p:nvPr>
            <p:ph type="ftr" sz="quarter" idx="10"/>
          </p:nvPr>
        </p:nvSpPr>
        <p:spPr/>
        <p:txBody>
          <a:bodyPr/>
          <a:lstStyle/>
          <a:p>
            <a:r>
              <a:rPr lang="en-US"/>
              <a:t>Copyright © Cengage Learning. All rights reserved</a:t>
            </a:r>
          </a:p>
        </p:txBody>
      </p:sp>
      <p:sp>
        <p:nvSpPr>
          <p:cNvPr id="357379" name="Rectangle 3"/>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7380" name="Rectangle 4"/>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7381" name="Rectangle 5"/>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7382" name="Object 6"/>
          <p:cNvGraphicFramePr>
            <a:graphicFrameLocks noChangeAspect="1"/>
          </p:cNvGraphicFramePr>
          <p:nvPr/>
        </p:nvGraphicFramePr>
        <p:xfrm>
          <a:off x="3124200" y="3048000"/>
          <a:ext cx="2486025" cy="723900"/>
        </p:xfrm>
        <a:graphic>
          <a:graphicData uri="http://schemas.openxmlformats.org/presentationml/2006/ole">
            <mc:AlternateContent xmlns:mc="http://schemas.openxmlformats.org/markup-compatibility/2006">
              <mc:Choice xmlns:v="urn:schemas-microsoft-com:vml" Requires="v">
                <p:oleObj spid="_x0000_s13339" name="Equation" r:id="rId4" imgW="2489596" imgH="724297" progId="Equation.BREE4">
                  <p:embed/>
                </p:oleObj>
              </mc:Choice>
              <mc:Fallback>
                <p:oleObj name="Equation" r:id="rId4" imgW="2489596" imgH="7242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048000"/>
                        <a:ext cx="24860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7383" name="Rectangle 7"/>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7384" name="Rectangle 8"/>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7385" name="Rectangle 9"/>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7386" name="Rectangle 10"/>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7387" name="Rectangle 11"/>
          <p:cNvSpPr>
            <a:spLocks noChangeArrowheads="1"/>
          </p:cNvSpPr>
          <p:nvPr/>
        </p:nvSpPr>
        <p:spPr bwMode="auto">
          <a:xfrm>
            <a:off x="457200" y="1792288"/>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eaLnBrk="1" hangingPunct="1">
              <a:spcBef>
                <a:spcPct val="20000"/>
              </a:spcBef>
            </a:pPr>
            <a:r>
              <a:rPr lang="en-US" baseline="0">
                <a:latin typeface="Arial" charset="0"/>
              </a:rPr>
              <a:t>What is the mass of a 49.6 mL sample of a liquid, which has a density of 0.85 g/mL?</a:t>
            </a:r>
          </a:p>
        </p:txBody>
      </p:sp>
      <p:sp>
        <p:nvSpPr>
          <p:cNvPr id="357388" name="Rectangle 12"/>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7389" name="Object 13"/>
          <p:cNvGraphicFramePr>
            <a:graphicFrameLocks noChangeAspect="1"/>
          </p:cNvGraphicFramePr>
          <p:nvPr/>
        </p:nvGraphicFramePr>
        <p:xfrm>
          <a:off x="2743200" y="4114800"/>
          <a:ext cx="2962275" cy="723900"/>
        </p:xfrm>
        <a:graphic>
          <a:graphicData uri="http://schemas.openxmlformats.org/presentationml/2006/ole">
            <mc:AlternateContent xmlns:mc="http://schemas.openxmlformats.org/markup-compatibility/2006">
              <mc:Choice xmlns:v="urn:schemas-microsoft-com:vml" Requires="v">
                <p:oleObj spid="_x0000_s13340" name="Equation" r:id="rId6" imgW="2959496" imgH="724297" progId="Equation.BREE4">
                  <p:embed/>
                </p:oleObj>
              </mc:Choice>
              <mc:Fallback>
                <p:oleObj name="Equation" r:id="rId6" imgW="2959496" imgH="724297"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114800"/>
                        <a:ext cx="296227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7390" name="Rectangle 1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7391" name="Object 15"/>
          <p:cNvGraphicFramePr>
            <a:graphicFrameLocks noChangeAspect="1"/>
          </p:cNvGraphicFramePr>
          <p:nvPr/>
        </p:nvGraphicFramePr>
        <p:xfrm>
          <a:off x="2819400" y="5334000"/>
          <a:ext cx="2238375" cy="352425"/>
        </p:xfrm>
        <a:graphic>
          <a:graphicData uri="http://schemas.openxmlformats.org/presentationml/2006/ole">
            <mc:AlternateContent xmlns:mc="http://schemas.openxmlformats.org/markup-compatibility/2006">
              <mc:Choice xmlns:v="urn:schemas-microsoft-com:vml" Requires="v">
                <p:oleObj spid="_x0000_s13341" name="Equation" r:id="rId8" imgW="2234627" imgH="355842" progId="Equation.BREE4">
                  <p:embed/>
                </p:oleObj>
              </mc:Choice>
              <mc:Fallback>
                <p:oleObj name="Equation" r:id="rId8" imgW="2234627" imgH="355842" progId="Equation.BREE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5334000"/>
                        <a:ext cx="22383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9131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524000" y="1143000"/>
            <a:ext cx="6400800" cy="533400"/>
          </a:xfrm>
        </p:spPr>
        <p:txBody>
          <a:bodyPr/>
          <a:lstStyle/>
          <a:p>
            <a:r>
              <a:rPr lang="en-US"/>
              <a:t>Exercise</a:t>
            </a:r>
          </a:p>
        </p:txBody>
      </p:sp>
      <p:sp>
        <p:nvSpPr>
          <p:cNvPr id="373763" name="Rectangle 3"/>
          <p:cNvSpPr>
            <a:spLocks noGrp="1" noChangeArrowheads="1"/>
          </p:cNvSpPr>
          <p:nvPr>
            <p:ph idx="1"/>
          </p:nvPr>
        </p:nvSpPr>
        <p:spPr>
          <a:xfrm>
            <a:off x="228600" y="2133600"/>
            <a:ext cx="8229600" cy="3937000"/>
          </a:xfrm>
        </p:spPr>
        <p:txBody>
          <a:bodyPr/>
          <a:lstStyle/>
          <a:p>
            <a:pPr marL="457200" indent="-457200">
              <a:buFontTx/>
              <a:buNone/>
            </a:pPr>
            <a:r>
              <a:rPr lang="en-US"/>
              <a:t>	</a:t>
            </a:r>
            <a:r>
              <a:rPr lang="en-US" sz="2800">
                <a:sym typeface="Wingdings" charset="0"/>
              </a:rPr>
              <a:t>If an object has a mass of 243.8 g and occupies a volume of 0.125 L, what is the density of this object in g/cm</a:t>
            </a:r>
            <a:r>
              <a:rPr lang="en-US" sz="2800" baseline="30000">
                <a:sym typeface="Wingdings" charset="0"/>
              </a:rPr>
              <a:t>3</a:t>
            </a:r>
            <a:r>
              <a:rPr lang="en-US" sz="2800"/>
              <a:t>? </a:t>
            </a:r>
          </a:p>
          <a:p>
            <a:pPr marL="457200" indent="-457200">
              <a:buFontTx/>
              <a:buNone/>
            </a:pPr>
            <a:endParaRPr lang="en-US" sz="2800"/>
          </a:p>
          <a:p>
            <a:pPr marL="914400" lvl="1" indent="-457200">
              <a:buFontTx/>
              <a:buNone/>
            </a:pPr>
            <a:r>
              <a:rPr lang="en-US" sz="2800"/>
              <a:t>a)	0.513	</a:t>
            </a:r>
          </a:p>
          <a:p>
            <a:pPr marL="914400" lvl="1" indent="-457200">
              <a:buFontTx/>
              <a:buNone/>
            </a:pPr>
            <a:r>
              <a:rPr lang="en-US" sz="2800"/>
              <a:t>b)	1.95</a:t>
            </a:r>
          </a:p>
          <a:p>
            <a:pPr marL="914400" lvl="1" indent="-457200">
              <a:buFontTx/>
              <a:buNone/>
            </a:pPr>
            <a:r>
              <a:rPr lang="en-US" sz="2800"/>
              <a:t>c)	30.5</a:t>
            </a:r>
          </a:p>
          <a:p>
            <a:pPr marL="914400" lvl="1" indent="-457200">
              <a:buFontTx/>
              <a:buNone/>
            </a:pPr>
            <a:r>
              <a:rPr lang="en-US" sz="2800"/>
              <a:t>d)	1950</a:t>
            </a:r>
          </a:p>
        </p:txBody>
      </p:sp>
      <p:sp>
        <p:nvSpPr>
          <p:cNvPr id="6" name="Footer Placeholder 3"/>
          <p:cNvSpPr>
            <a:spLocks noGrp="1"/>
          </p:cNvSpPr>
          <p:nvPr>
            <p:ph type="ftr" sz="quarter" idx="10"/>
          </p:nvPr>
        </p:nvSpPr>
        <p:spPr/>
        <p:txBody>
          <a:bodyPr/>
          <a:lstStyle/>
          <a:p>
            <a:r>
              <a:rPr lang="en-US"/>
              <a:t>Copyright © Cengage Learning. All rights reserved</a:t>
            </a:r>
          </a:p>
        </p:txBody>
      </p:sp>
      <p:pic>
        <p:nvPicPr>
          <p:cNvPr id="37376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73765" name="Rectangle 5"/>
          <p:cNvSpPr>
            <a:spLocks noChangeArrowheads="1"/>
          </p:cNvSpPr>
          <p:nvPr/>
        </p:nvSpPr>
        <p:spPr bwMode="auto">
          <a:xfrm>
            <a:off x="609600" y="4495800"/>
            <a:ext cx="15240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6727453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524000" y="1143000"/>
            <a:ext cx="6934200" cy="533400"/>
          </a:xfrm>
        </p:spPr>
        <p:txBody>
          <a:bodyPr/>
          <a:lstStyle/>
          <a:p>
            <a:r>
              <a:rPr lang="en-US"/>
              <a:t>Concept Check</a:t>
            </a:r>
          </a:p>
        </p:txBody>
      </p:sp>
      <p:sp>
        <p:nvSpPr>
          <p:cNvPr id="375811" name="Rectangle 3"/>
          <p:cNvSpPr>
            <a:spLocks noGrp="1" noChangeArrowheads="1"/>
          </p:cNvSpPr>
          <p:nvPr>
            <p:ph idx="1"/>
          </p:nvPr>
        </p:nvSpPr>
        <p:spPr>
          <a:xfrm>
            <a:off x="228600" y="2133600"/>
            <a:ext cx="8001000" cy="4364038"/>
          </a:xfrm>
        </p:spPr>
        <p:txBody>
          <a:bodyPr/>
          <a:lstStyle/>
          <a:p>
            <a:pPr marL="457200" indent="-457200">
              <a:buFontTx/>
              <a:buNone/>
            </a:pPr>
            <a:r>
              <a:rPr lang="en-US"/>
              <a:t>	</a:t>
            </a:r>
            <a:r>
              <a:rPr lang="en-US" sz="2800">
                <a:sym typeface="Wingdings" charset="0"/>
              </a:rPr>
              <a:t>Copper has a density of 8.96 g/cm</a:t>
            </a:r>
            <a:r>
              <a:rPr lang="en-US" sz="2800" baseline="30000">
                <a:sym typeface="Wingdings" charset="0"/>
              </a:rPr>
              <a:t>3</a:t>
            </a:r>
            <a:r>
              <a:rPr lang="en-US" sz="2800">
                <a:sym typeface="Wingdings" charset="0"/>
              </a:rPr>
              <a:t>. If 75.0 g of copper is added to 50.0 mL of water in a graduated cylinder, to what volume reading will the water level in the cylinder rise</a:t>
            </a:r>
            <a:r>
              <a:rPr lang="en-US" sz="2800"/>
              <a:t>?</a:t>
            </a:r>
          </a:p>
          <a:p>
            <a:pPr marL="457200" indent="-457200">
              <a:buFontTx/>
              <a:buNone/>
            </a:pPr>
            <a:endParaRPr lang="en-US" sz="2800"/>
          </a:p>
          <a:p>
            <a:pPr marL="914400" lvl="1" indent="-457200">
              <a:buFontTx/>
              <a:buNone/>
            </a:pPr>
            <a:r>
              <a:rPr lang="en-US" sz="2800"/>
              <a:t>a)	8.4 mL	</a:t>
            </a:r>
          </a:p>
          <a:p>
            <a:pPr marL="914400" lvl="1" indent="-457200">
              <a:buFontTx/>
              <a:buNone/>
            </a:pPr>
            <a:r>
              <a:rPr lang="en-US" sz="2800"/>
              <a:t>b)	41.6 mL</a:t>
            </a:r>
          </a:p>
          <a:p>
            <a:pPr marL="914400" lvl="1" indent="-457200">
              <a:buFontTx/>
              <a:buNone/>
            </a:pPr>
            <a:r>
              <a:rPr lang="en-US" sz="2800"/>
              <a:t>c)	58.4 mL</a:t>
            </a:r>
          </a:p>
          <a:p>
            <a:pPr marL="914400" lvl="1" indent="-457200">
              <a:buFontTx/>
              <a:buNone/>
            </a:pPr>
            <a:r>
              <a:rPr lang="en-US" sz="2800"/>
              <a:t>d)	83.7 mL</a:t>
            </a:r>
          </a:p>
        </p:txBody>
      </p:sp>
      <p:sp>
        <p:nvSpPr>
          <p:cNvPr id="6" name="Footer Placeholder 3"/>
          <p:cNvSpPr>
            <a:spLocks noGrp="1"/>
          </p:cNvSpPr>
          <p:nvPr>
            <p:ph type="ftr" sz="quarter" idx="10"/>
          </p:nvPr>
        </p:nvSpPr>
        <p:spPr/>
        <p:txBody>
          <a:bodyPr/>
          <a:lstStyle/>
          <a:p>
            <a:r>
              <a:rPr lang="en-US"/>
              <a:t>Copyright © Cengage Learning. All rights reserved</a:t>
            </a:r>
          </a:p>
        </p:txBody>
      </p:sp>
      <p:pic>
        <p:nvPicPr>
          <p:cNvPr id="37581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375813" name="Rectangle 5"/>
          <p:cNvSpPr>
            <a:spLocks noChangeArrowheads="1"/>
          </p:cNvSpPr>
          <p:nvPr/>
        </p:nvSpPr>
        <p:spPr bwMode="auto">
          <a:xfrm>
            <a:off x="609600" y="5410200"/>
            <a:ext cx="2133600" cy="6096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01801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Using Scientific Notation</a:t>
            </a:r>
          </a:p>
        </p:txBody>
      </p:sp>
      <p:sp>
        <p:nvSpPr>
          <p:cNvPr id="254979" name="Rectangle 3"/>
          <p:cNvSpPr>
            <a:spLocks noGrp="1" noChangeArrowheads="1"/>
          </p:cNvSpPr>
          <p:nvPr>
            <p:ph idx="1"/>
          </p:nvPr>
        </p:nvSpPr>
        <p:spPr>
          <a:xfrm>
            <a:off x="0" y="1676400"/>
            <a:ext cx="8229600" cy="1800225"/>
          </a:xfrm>
          <a:noFill/>
          <a:ln/>
        </p:spPr>
        <p:txBody>
          <a:bodyPr/>
          <a:lstStyle/>
          <a:p>
            <a:pPr lvl="1">
              <a:buFontTx/>
              <a:buChar char="•"/>
            </a:pPr>
            <a:r>
              <a:rPr lang="en-US" sz="2800">
                <a:solidFill>
                  <a:srgbClr val="669900"/>
                </a:solidFill>
                <a:cs typeface="Times New Roman" charset="0"/>
              </a:rPr>
              <a:t>The </a:t>
            </a:r>
            <a:r>
              <a:rPr lang="en-US" sz="2800" i="1">
                <a:solidFill>
                  <a:srgbClr val="669900"/>
                </a:solidFill>
                <a:cs typeface="Times New Roman" charset="0"/>
              </a:rPr>
              <a:t>number of places</a:t>
            </a:r>
            <a:r>
              <a:rPr lang="en-US" sz="2800">
                <a:solidFill>
                  <a:srgbClr val="669900"/>
                </a:solidFill>
                <a:cs typeface="Times New Roman" charset="0"/>
              </a:rPr>
              <a:t> the decimal point is moved determines the power of 10. The </a:t>
            </a:r>
            <a:r>
              <a:rPr lang="en-US" sz="2800" i="1">
                <a:solidFill>
                  <a:srgbClr val="669900"/>
                </a:solidFill>
                <a:cs typeface="Times New Roman" charset="0"/>
              </a:rPr>
              <a:t>direction</a:t>
            </a:r>
            <a:r>
              <a:rPr lang="en-US" sz="2800">
                <a:solidFill>
                  <a:srgbClr val="669900"/>
                </a:solidFill>
                <a:cs typeface="Times New Roman" charset="0"/>
              </a:rPr>
              <a:t> of the move determines whether the power of 10 is positive or negative. </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4500868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Using Scientific Notation</a:t>
            </a:r>
          </a:p>
        </p:txBody>
      </p:sp>
      <p:sp>
        <p:nvSpPr>
          <p:cNvPr id="257027" name="Rectangle 3"/>
          <p:cNvSpPr>
            <a:spLocks noGrp="1" noChangeArrowheads="1"/>
          </p:cNvSpPr>
          <p:nvPr>
            <p:ph idx="1"/>
          </p:nvPr>
        </p:nvSpPr>
        <p:spPr>
          <a:xfrm>
            <a:off x="0" y="1676400"/>
            <a:ext cx="8229600" cy="2911475"/>
          </a:xfrm>
          <a:noFill/>
          <a:ln/>
        </p:spPr>
        <p:txBody>
          <a:bodyPr/>
          <a:lstStyle/>
          <a:p>
            <a:pPr lvl="1">
              <a:buFontTx/>
              <a:buChar char="•"/>
            </a:pPr>
            <a:r>
              <a:rPr lang="en-US" sz="2800">
                <a:solidFill>
                  <a:srgbClr val="669900"/>
                </a:solidFill>
                <a:cs typeface="Times New Roman" charset="0"/>
              </a:rPr>
              <a:t>If the decimal point is moved to the left, the power of 10 is positive.</a:t>
            </a:r>
          </a:p>
          <a:p>
            <a:pPr lvl="1">
              <a:buFontTx/>
              <a:buNone/>
            </a:pPr>
            <a:r>
              <a:rPr lang="en-US" sz="2800">
                <a:cs typeface="Times New Roman" charset="0"/>
              </a:rPr>
              <a:t>			345 = 3.45 </a:t>
            </a:r>
            <a:r>
              <a:rPr lang="en-US" sz="2800">
                <a:cs typeface="Arial" charset="0"/>
              </a:rPr>
              <a:t>× 10</a:t>
            </a:r>
            <a:r>
              <a:rPr lang="en-US" sz="2800" baseline="30000">
                <a:cs typeface="Arial" charset="0"/>
              </a:rPr>
              <a:t>2</a:t>
            </a:r>
          </a:p>
          <a:p>
            <a:pPr lvl="1">
              <a:buFontTx/>
              <a:buChar char="•"/>
            </a:pPr>
            <a:r>
              <a:rPr lang="en-US" sz="2800">
                <a:solidFill>
                  <a:srgbClr val="669900"/>
                </a:solidFill>
                <a:cs typeface="Times New Roman" charset="0"/>
              </a:rPr>
              <a:t>If the decimal point is moved to the right, the power of 10 is negative.</a:t>
            </a:r>
          </a:p>
          <a:p>
            <a:pPr lvl="1">
              <a:buFontTx/>
              <a:buNone/>
            </a:pPr>
            <a:r>
              <a:rPr lang="en-US" sz="2800">
                <a:cs typeface="Times New Roman" charset="0"/>
              </a:rPr>
              <a:t>			0.0671 = 6.71 </a:t>
            </a:r>
            <a:r>
              <a:rPr lang="en-US" sz="2800">
                <a:cs typeface="Arial" charset="0"/>
              </a:rPr>
              <a:t>× 10</a:t>
            </a:r>
            <a:r>
              <a:rPr lang="en-US" sz="2800" baseline="30000">
                <a:cs typeface="Arial" charset="0"/>
              </a:rPr>
              <a:t>–2</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21251429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524000" y="1143000"/>
            <a:ext cx="6934200" cy="533400"/>
          </a:xfrm>
        </p:spPr>
        <p:txBody>
          <a:bodyPr/>
          <a:lstStyle/>
          <a:p>
            <a:r>
              <a:rPr lang="en-US"/>
              <a:t>Concept Check</a:t>
            </a:r>
          </a:p>
        </p:txBody>
      </p:sp>
      <p:sp>
        <p:nvSpPr>
          <p:cNvPr id="259075" name="Rectangle 3"/>
          <p:cNvSpPr>
            <a:spLocks noGrp="1" noChangeArrowheads="1"/>
          </p:cNvSpPr>
          <p:nvPr>
            <p:ph idx="1"/>
          </p:nvPr>
        </p:nvSpPr>
        <p:spPr>
          <a:xfrm>
            <a:off x="228600" y="2133600"/>
            <a:ext cx="8001000" cy="3509963"/>
          </a:xfrm>
        </p:spPr>
        <p:txBody>
          <a:bodyPr/>
          <a:lstStyle/>
          <a:p>
            <a:pPr marL="457200" indent="-457200">
              <a:buFontTx/>
              <a:buNone/>
            </a:pPr>
            <a:r>
              <a:rPr lang="en-US"/>
              <a:t>	</a:t>
            </a:r>
            <a:r>
              <a:rPr lang="en-US" sz="2800"/>
              <a:t>Which of the following correctly expresses 7,882 in </a:t>
            </a:r>
            <a:r>
              <a:rPr lang="en-US" sz="2800">
                <a:solidFill>
                  <a:srgbClr val="0000FF"/>
                </a:solidFill>
              </a:rPr>
              <a:t>scientific notation</a:t>
            </a:r>
            <a:r>
              <a:rPr lang="en-US" sz="2800"/>
              <a:t>?</a:t>
            </a:r>
          </a:p>
          <a:p>
            <a:pPr marL="457200" indent="-457200">
              <a:buFontTx/>
              <a:buNone/>
            </a:pPr>
            <a:endParaRPr lang="en-US" sz="2800"/>
          </a:p>
          <a:p>
            <a:pPr marL="914400" lvl="1" indent="-457200">
              <a:buFont typeface="Arial" charset="0"/>
              <a:buAutoNum type="alphaLcParenR"/>
            </a:pPr>
            <a:r>
              <a:rPr lang="en-US" sz="2800"/>
              <a:t>7.882 </a:t>
            </a:r>
            <a:r>
              <a:rPr lang="en-US" sz="2800">
                <a:cs typeface="Arial" charset="0"/>
              </a:rPr>
              <a:t>× 10</a:t>
            </a:r>
            <a:r>
              <a:rPr lang="en-US" sz="2800" baseline="30000">
                <a:cs typeface="Arial" charset="0"/>
              </a:rPr>
              <a:t>4</a:t>
            </a:r>
            <a:endParaRPr lang="en-US" sz="2800" baseline="30000"/>
          </a:p>
          <a:p>
            <a:pPr marL="914400" lvl="1" indent="-457200">
              <a:buFont typeface="Arial" charset="0"/>
              <a:buAutoNum type="alphaLcParenR"/>
            </a:pPr>
            <a:r>
              <a:rPr lang="en-US" sz="2800"/>
              <a:t>788.2 </a:t>
            </a:r>
            <a:r>
              <a:rPr lang="en-US" sz="2800">
                <a:cs typeface="Arial" charset="0"/>
              </a:rPr>
              <a:t>×</a:t>
            </a:r>
            <a:r>
              <a:rPr lang="en-US" sz="2800"/>
              <a:t> 10</a:t>
            </a:r>
            <a:r>
              <a:rPr lang="en-US" sz="2800" baseline="30000"/>
              <a:t>3</a:t>
            </a:r>
          </a:p>
          <a:p>
            <a:pPr marL="914400" lvl="1" indent="-457200">
              <a:buFont typeface="Arial" charset="0"/>
              <a:buAutoNum type="alphaLcParenR"/>
            </a:pPr>
            <a:r>
              <a:rPr lang="en-US" sz="2800"/>
              <a:t>7.882 </a:t>
            </a:r>
            <a:r>
              <a:rPr lang="en-US" sz="2800">
                <a:cs typeface="Arial" charset="0"/>
              </a:rPr>
              <a:t>×</a:t>
            </a:r>
            <a:r>
              <a:rPr lang="en-US" sz="2800"/>
              <a:t> 10</a:t>
            </a:r>
            <a:r>
              <a:rPr lang="en-US" sz="2800" baseline="30000"/>
              <a:t>3</a:t>
            </a:r>
          </a:p>
          <a:p>
            <a:pPr marL="914400" lvl="1" indent="-457200">
              <a:buFont typeface="Arial" charset="0"/>
              <a:buAutoNum type="alphaLcParenR"/>
            </a:pPr>
            <a:r>
              <a:rPr lang="en-US" sz="2800"/>
              <a:t>7.882 </a:t>
            </a:r>
            <a:r>
              <a:rPr lang="en-US" sz="2800">
                <a:cs typeface="Arial" charset="0"/>
              </a:rPr>
              <a:t>×</a:t>
            </a:r>
            <a:r>
              <a:rPr lang="en-US" sz="2800"/>
              <a:t> 10</a:t>
            </a:r>
            <a:r>
              <a:rPr lang="en-US" sz="2800" baseline="30000"/>
              <a:t>–3</a:t>
            </a:r>
          </a:p>
        </p:txBody>
      </p:sp>
      <p:sp>
        <p:nvSpPr>
          <p:cNvPr id="6" name="Footer Placeholder 3"/>
          <p:cNvSpPr>
            <a:spLocks noGrp="1"/>
          </p:cNvSpPr>
          <p:nvPr>
            <p:ph type="ftr" sz="quarter" idx="10"/>
          </p:nvPr>
        </p:nvSpPr>
        <p:spPr/>
        <p:txBody>
          <a:bodyPr/>
          <a:lstStyle/>
          <a:p>
            <a:r>
              <a:rPr lang="en-US"/>
              <a:t>Copyright © Cengage Learning. All rights reserved</a:t>
            </a:r>
          </a:p>
        </p:txBody>
      </p:sp>
      <p:pic>
        <p:nvPicPr>
          <p:cNvPr id="25907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59077" name="Rectangle 5"/>
          <p:cNvSpPr>
            <a:spLocks noChangeArrowheads="1"/>
          </p:cNvSpPr>
          <p:nvPr/>
        </p:nvSpPr>
        <p:spPr bwMode="auto">
          <a:xfrm>
            <a:off x="685800" y="4572000"/>
            <a:ext cx="2514600" cy="6096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817437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524000" y="1143000"/>
            <a:ext cx="6934200" cy="533400"/>
          </a:xfrm>
        </p:spPr>
        <p:txBody>
          <a:bodyPr/>
          <a:lstStyle/>
          <a:p>
            <a:r>
              <a:rPr lang="en-US"/>
              <a:t>Concept Check</a:t>
            </a:r>
          </a:p>
        </p:txBody>
      </p:sp>
      <p:sp>
        <p:nvSpPr>
          <p:cNvPr id="261123" name="Rectangle 3"/>
          <p:cNvSpPr>
            <a:spLocks noGrp="1" noChangeArrowheads="1"/>
          </p:cNvSpPr>
          <p:nvPr>
            <p:ph idx="1"/>
          </p:nvPr>
        </p:nvSpPr>
        <p:spPr>
          <a:xfrm>
            <a:off x="228600" y="2133600"/>
            <a:ext cx="8001000" cy="3509963"/>
          </a:xfrm>
        </p:spPr>
        <p:txBody>
          <a:bodyPr/>
          <a:lstStyle/>
          <a:p>
            <a:pPr marL="457200" indent="-457200">
              <a:buFontTx/>
              <a:buNone/>
            </a:pPr>
            <a:r>
              <a:rPr lang="en-US"/>
              <a:t>	</a:t>
            </a:r>
            <a:r>
              <a:rPr lang="en-US" sz="2800"/>
              <a:t>Which of the following correctly expresses 0.0000496 in </a:t>
            </a:r>
            <a:r>
              <a:rPr lang="en-US" sz="2800">
                <a:solidFill>
                  <a:srgbClr val="0000FF"/>
                </a:solidFill>
              </a:rPr>
              <a:t>scientific notation</a:t>
            </a:r>
            <a:r>
              <a:rPr lang="en-US" sz="2800"/>
              <a:t>?</a:t>
            </a:r>
          </a:p>
          <a:p>
            <a:pPr marL="457200" indent="-457200">
              <a:buFontTx/>
              <a:buNone/>
            </a:pPr>
            <a:endParaRPr lang="en-US" sz="2800"/>
          </a:p>
          <a:p>
            <a:pPr marL="914400" lvl="1" indent="-457200">
              <a:buFont typeface="Arial" charset="0"/>
              <a:buAutoNum type="alphaLcParenR"/>
            </a:pPr>
            <a:r>
              <a:rPr lang="en-US" sz="2800"/>
              <a:t>4.96 </a:t>
            </a:r>
            <a:r>
              <a:rPr lang="en-US" sz="2800">
                <a:cs typeface="Arial" charset="0"/>
              </a:rPr>
              <a:t>× 10</a:t>
            </a:r>
            <a:r>
              <a:rPr lang="en-US" sz="2800" baseline="30000"/>
              <a:t>–5</a:t>
            </a:r>
          </a:p>
          <a:p>
            <a:pPr marL="914400" lvl="1" indent="-457200">
              <a:buFont typeface="Arial" charset="0"/>
              <a:buAutoNum type="alphaLcParenR"/>
            </a:pPr>
            <a:r>
              <a:rPr lang="en-US" sz="2800"/>
              <a:t>4.96 </a:t>
            </a:r>
            <a:r>
              <a:rPr lang="en-US" sz="2800">
                <a:cs typeface="Arial" charset="0"/>
              </a:rPr>
              <a:t>× 10</a:t>
            </a:r>
            <a:r>
              <a:rPr lang="en-US" sz="2800" baseline="30000"/>
              <a:t>–6</a:t>
            </a:r>
          </a:p>
          <a:p>
            <a:pPr marL="914400" lvl="1" indent="-457200">
              <a:buFont typeface="Arial" charset="0"/>
              <a:buAutoNum type="alphaLcParenR"/>
            </a:pPr>
            <a:r>
              <a:rPr lang="en-US" sz="2800"/>
              <a:t>4.96 </a:t>
            </a:r>
            <a:r>
              <a:rPr lang="en-US" sz="2800">
                <a:cs typeface="Arial" charset="0"/>
              </a:rPr>
              <a:t>× 10</a:t>
            </a:r>
            <a:r>
              <a:rPr lang="en-US" sz="2800" baseline="30000"/>
              <a:t>–7</a:t>
            </a:r>
          </a:p>
          <a:p>
            <a:pPr marL="914400" lvl="1" indent="-457200">
              <a:buFont typeface="Arial" charset="0"/>
              <a:buAutoNum type="alphaLcParenR"/>
            </a:pPr>
            <a:r>
              <a:rPr lang="en-US" sz="2800"/>
              <a:t>496 </a:t>
            </a:r>
            <a:r>
              <a:rPr lang="en-US" sz="2800">
                <a:cs typeface="Arial" charset="0"/>
              </a:rPr>
              <a:t>× 10</a:t>
            </a:r>
            <a:r>
              <a:rPr lang="en-US" sz="2800" baseline="30000"/>
              <a:t>7</a:t>
            </a:r>
            <a:r>
              <a:rPr lang="en-US" sz="2800"/>
              <a:t> </a:t>
            </a:r>
            <a:endParaRPr lang="en-US" sz="2800" baseline="30000"/>
          </a:p>
        </p:txBody>
      </p:sp>
      <p:sp>
        <p:nvSpPr>
          <p:cNvPr id="6" name="Footer Placeholder 3"/>
          <p:cNvSpPr>
            <a:spLocks noGrp="1"/>
          </p:cNvSpPr>
          <p:nvPr>
            <p:ph type="ftr" sz="quarter" idx="10"/>
          </p:nvPr>
        </p:nvSpPr>
        <p:spPr/>
        <p:txBody>
          <a:bodyPr/>
          <a:lstStyle/>
          <a:p>
            <a:r>
              <a:rPr lang="en-US"/>
              <a:t>Copyright © Cengage Learning. All rights reserved</a:t>
            </a:r>
          </a:p>
        </p:txBody>
      </p:sp>
      <p:pic>
        <p:nvPicPr>
          <p:cNvPr id="26112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61125" name="Rectangle 5"/>
          <p:cNvSpPr>
            <a:spLocks noChangeArrowheads="1"/>
          </p:cNvSpPr>
          <p:nvPr/>
        </p:nvSpPr>
        <p:spPr bwMode="auto">
          <a:xfrm>
            <a:off x="685800" y="3581400"/>
            <a:ext cx="25146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892790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a:t>Nature of Measurement</a:t>
            </a:r>
          </a:p>
        </p:txBody>
      </p:sp>
      <p:sp>
        <p:nvSpPr>
          <p:cNvPr id="45058" name="Rectangle 2"/>
          <p:cNvSpPr>
            <a:spLocks noGrp="1" noChangeArrowheads="1"/>
          </p:cNvSpPr>
          <p:nvPr>
            <p:ph idx="1"/>
          </p:nvPr>
        </p:nvSpPr>
        <p:spPr>
          <a:xfrm>
            <a:off x="914400" y="2362200"/>
            <a:ext cx="8229600" cy="1348061"/>
          </a:xfrm>
        </p:spPr>
        <p:txBody>
          <a:bodyPr/>
          <a:lstStyle/>
          <a:p>
            <a:pPr marL="533400" indent="-533400"/>
            <a:r>
              <a:rPr lang="en-US" dirty="0"/>
              <a:t>Quantitative observation consisting of two parts.</a:t>
            </a:r>
          </a:p>
          <a:p>
            <a:pPr marL="914400" lvl="1" indent="-457200">
              <a:buFont typeface="Wingdings" charset="0"/>
              <a:buChar char="§"/>
            </a:pPr>
            <a:r>
              <a:rPr lang="en-US" dirty="0" smtClean="0"/>
              <a:t>Number</a:t>
            </a:r>
            <a:endParaRPr lang="en-US" dirty="0"/>
          </a:p>
          <a:p>
            <a:pPr marL="914400" lvl="1" indent="-457200">
              <a:buFont typeface="Wingdings" charset="0"/>
              <a:buChar char="§"/>
            </a:pPr>
            <a:r>
              <a:rPr lang="en-US" dirty="0" smtClean="0"/>
              <a:t>Unit</a:t>
            </a:r>
            <a:endParaRPr lang="en-US" dirty="0"/>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45060" name="Rectangle 4"/>
          <p:cNvSpPr>
            <a:spLocks noChangeArrowheads="1"/>
          </p:cNvSpPr>
          <p:nvPr/>
        </p:nvSpPr>
        <p:spPr bwMode="auto">
          <a:xfrm>
            <a:off x="457200" y="1792288"/>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742950" lvl="1" indent="-285750" eaLnBrk="1" hangingPunct="1">
              <a:spcBef>
                <a:spcPct val="20000"/>
              </a:spcBef>
            </a:pPr>
            <a:r>
              <a:rPr lang="en-US" sz="2400" b="1" baseline="0" dirty="0">
                <a:latin typeface="Arial" charset="0"/>
                <a:cs typeface="Times New Roman" charset="0"/>
              </a:rPr>
              <a:t>Measurement</a:t>
            </a:r>
          </a:p>
        </p:txBody>
      </p:sp>
      <p:sp>
        <p:nvSpPr>
          <p:cNvPr id="45061" name="Rectangle 5"/>
          <p:cNvSpPr>
            <a:spLocks noChangeArrowheads="1"/>
          </p:cNvSpPr>
          <p:nvPr/>
        </p:nvSpPr>
        <p:spPr bwMode="auto">
          <a:xfrm>
            <a:off x="914400" y="4038600"/>
            <a:ext cx="8229600"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533400" indent="-533400" eaLnBrk="1" hangingPunct="1">
              <a:spcBef>
                <a:spcPct val="20000"/>
              </a:spcBef>
              <a:buFontTx/>
              <a:buChar char="•"/>
            </a:pPr>
            <a:r>
              <a:rPr lang="en-US" sz="2400" baseline="0">
                <a:latin typeface="Arial" charset="0"/>
              </a:rPr>
              <a:t>Examples</a:t>
            </a:r>
          </a:p>
          <a:p>
            <a:pPr marL="914400" lvl="1" indent="-457200" eaLnBrk="1" hangingPunct="1">
              <a:spcBef>
                <a:spcPct val="20000"/>
              </a:spcBef>
              <a:buFont typeface="Wingdings" charset="0"/>
              <a:buChar char="§"/>
            </a:pPr>
            <a:r>
              <a:rPr lang="en-US" sz="2400" baseline="0">
                <a:latin typeface="Arial" charset="0"/>
              </a:rPr>
              <a:t>20 grams</a:t>
            </a:r>
          </a:p>
          <a:p>
            <a:pPr marL="914400" lvl="1" indent="-457200" eaLnBrk="1" hangingPunct="1">
              <a:spcBef>
                <a:spcPct val="20000"/>
              </a:spcBef>
              <a:buFont typeface="Wingdings" charset="0"/>
              <a:buChar char="§"/>
            </a:pPr>
            <a:r>
              <a:rPr lang="en-US" sz="2400" baseline="0">
                <a:latin typeface="Arial" charset="0"/>
              </a:rPr>
              <a:t>6.63 </a:t>
            </a:r>
            <a:r>
              <a:rPr lang="en-US" sz="2400" baseline="0">
                <a:latin typeface="Arial" charset="0"/>
                <a:cs typeface="Arial" charset="0"/>
              </a:rPr>
              <a:t>× 10</a:t>
            </a:r>
            <a:r>
              <a:rPr lang="en-US" sz="2400">
                <a:latin typeface="Arial" charset="0"/>
                <a:cs typeface="Arial" charset="0"/>
              </a:rPr>
              <a:t>–34</a:t>
            </a:r>
            <a:r>
              <a:rPr lang="en-US" sz="2400" baseline="0">
                <a:latin typeface="Arial" charset="0"/>
                <a:cs typeface="Arial" charset="0"/>
              </a:rPr>
              <a:t> joule·seconds</a:t>
            </a:r>
            <a:endParaRPr lang="en-US" sz="2400" baseline="0">
              <a:latin typeface="Arial" charset="0"/>
            </a:endParaRPr>
          </a:p>
        </p:txBody>
      </p:sp>
      <p:sp>
        <p:nvSpPr>
          <p:cNvPr id="45062" name="Rectangle 6"/>
          <p:cNvSpPr>
            <a:spLocks noChangeArrowheads="1"/>
          </p:cNvSpPr>
          <p:nvPr/>
        </p:nvSpPr>
        <p:spPr bwMode="auto">
          <a:xfrm>
            <a:off x="484188" y="1906588"/>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eaLnBrk="1" hangingPunct="1">
              <a:spcBef>
                <a:spcPct val="20000"/>
              </a:spcBef>
            </a:pPr>
            <a:endParaRPr lang="en-US" b="1" baseline="0">
              <a:latin typeface="Arial" charset="0"/>
              <a:cs typeface="Times New Roman" charset="0"/>
            </a:endParaRPr>
          </a:p>
        </p:txBody>
      </p:sp>
    </p:spTree>
    <p:extLst>
      <p:ext uri="{BB962C8B-B14F-4D97-AF65-F5344CB8AC3E}">
        <p14:creationId xmlns:p14="http://schemas.microsoft.com/office/powerpoint/2010/main" val="1082748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hapter">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ection 2.8">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ection 2.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hapter">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2.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2.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2.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2.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2.6">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2.7">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2.8">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145</TotalTime>
  <Words>1802</Words>
  <Application>Microsoft Macintosh PowerPoint</Application>
  <PresentationFormat>On-screen Show (4:3)</PresentationFormat>
  <Paragraphs>343</Paragraphs>
  <Slides>48</Slides>
  <Notes>48</Notes>
  <HiddenSlides>0</HiddenSlides>
  <MMClips>0</MMClips>
  <ScaleCrop>false</ScaleCrop>
  <HeadingPairs>
    <vt:vector size="6" baseType="variant">
      <vt:variant>
        <vt:lpstr>Theme</vt:lpstr>
      </vt:variant>
      <vt:variant>
        <vt:i4>11</vt:i4>
      </vt:variant>
      <vt:variant>
        <vt:lpstr>Embedded OLE Servers</vt:lpstr>
      </vt:variant>
      <vt:variant>
        <vt:i4>3</vt:i4>
      </vt:variant>
      <vt:variant>
        <vt:lpstr>Slide Titles</vt:lpstr>
      </vt:variant>
      <vt:variant>
        <vt:i4>48</vt:i4>
      </vt:variant>
    </vt:vector>
  </HeadingPairs>
  <TitlesOfParts>
    <vt:vector size="62" baseType="lpstr">
      <vt:lpstr>chapter</vt:lpstr>
      <vt:lpstr>1_chapter</vt:lpstr>
      <vt:lpstr>Section 2.1</vt:lpstr>
      <vt:lpstr>Section 2.2</vt:lpstr>
      <vt:lpstr>Section 2.4</vt:lpstr>
      <vt:lpstr>Section 2.5</vt:lpstr>
      <vt:lpstr>Section 2.6</vt:lpstr>
      <vt:lpstr>Section 2.7</vt:lpstr>
      <vt:lpstr>Section 2.8</vt:lpstr>
      <vt:lpstr>1_Section 2.8</vt:lpstr>
      <vt:lpstr>Section 2.3</vt:lpstr>
      <vt:lpstr>Equation</vt:lpstr>
      <vt:lpstr>Image</vt:lpstr>
      <vt:lpstr>Equation.BREE4</vt:lpstr>
      <vt:lpstr>Chapter 2</vt:lpstr>
      <vt:lpstr>Measurement</vt:lpstr>
      <vt:lpstr>PowerPoint Presentation</vt:lpstr>
      <vt:lpstr>Using Scientific Notation</vt:lpstr>
      <vt:lpstr>Using Scientific Notation</vt:lpstr>
      <vt:lpstr>Using Scientific Notation</vt:lpstr>
      <vt:lpstr>Concept Check</vt:lpstr>
      <vt:lpstr>Concept Check</vt:lpstr>
      <vt:lpstr>Nature of Measurement</vt:lpstr>
      <vt:lpstr>The Fundamental SI Units</vt:lpstr>
      <vt:lpstr>PowerPoint Presentation</vt:lpstr>
      <vt:lpstr>PowerPoint Presentation</vt:lpstr>
      <vt:lpstr>Volume</vt:lpstr>
      <vt:lpstr>PowerPoint Presentation</vt:lpstr>
      <vt:lpstr>Concept Check</vt:lpstr>
      <vt:lpstr>PowerPoint Presentation</vt:lpstr>
      <vt:lpstr>Measurement of Length Using a Ruler</vt:lpstr>
      <vt:lpstr>Rules for Counting Significant Figures</vt:lpstr>
      <vt:lpstr>Rules for Counting Significant Figures</vt:lpstr>
      <vt:lpstr>Rules for Counting Significant Figures</vt:lpstr>
      <vt:lpstr>Rules for Counting Significant Figures</vt:lpstr>
      <vt:lpstr>Rules for Counting Significant Figures</vt:lpstr>
      <vt:lpstr>Exponential Notation</vt:lpstr>
      <vt:lpstr>Rules for Rounding Off</vt:lpstr>
      <vt:lpstr>Rules for Rounding Off</vt:lpstr>
      <vt:lpstr>Rules for Rounding Off</vt:lpstr>
      <vt:lpstr>Significant Figures in Mathematical Operations</vt:lpstr>
      <vt:lpstr>Significant Figures in Mathematical Operations</vt:lpstr>
      <vt:lpstr>Concept Check</vt:lpstr>
      <vt:lpstr>PowerPoint Presentation</vt:lpstr>
      <vt:lpstr>Example #1</vt:lpstr>
      <vt:lpstr>Example #1</vt:lpstr>
      <vt:lpstr>Example #1</vt:lpstr>
      <vt:lpstr>Example #2</vt:lpstr>
      <vt:lpstr>Concept Check</vt:lpstr>
      <vt:lpstr>Three Systems for Measuring Temperature</vt:lpstr>
      <vt:lpstr>The Three Major Temperature Scales</vt:lpstr>
      <vt:lpstr>Converting Between Scales</vt:lpstr>
      <vt:lpstr>Exercise</vt:lpstr>
      <vt:lpstr>Exercise</vt:lpstr>
      <vt:lpstr>Solution</vt:lpstr>
      <vt:lpstr>Solution</vt:lpstr>
      <vt:lpstr>PowerPoint Presentation</vt:lpstr>
      <vt:lpstr>Measuring the Volume of a Solid Object by Water Displacement</vt:lpstr>
      <vt:lpstr>Example #1</vt:lpstr>
      <vt:lpstr>Example #2</vt:lpstr>
      <vt:lpstr>Exercise</vt:lpstr>
      <vt:lpstr>Concept Check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Melinda Jensen</dc:creator>
  <cp:lastModifiedBy>Laura Perry</cp:lastModifiedBy>
  <cp:revision>12</cp:revision>
  <dcterms:created xsi:type="dcterms:W3CDTF">2013-12-25T02:42:31Z</dcterms:created>
  <dcterms:modified xsi:type="dcterms:W3CDTF">2013-12-30T00:01:53Z</dcterms:modified>
</cp:coreProperties>
</file>