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22"/>
  </p:notesMasterIdLst>
  <p:sldIdLst>
    <p:sldId id="257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11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E856-D425-B440-B348-21DAB0346421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E88BB-206A-F843-ABDC-7F98D527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2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5DD9F-7B6C-6147-A84E-4CADE7B334D9}" type="slidenum">
              <a:rPr lang="en-US"/>
              <a:pPr/>
              <a:t>2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CA9F7-C16B-884B-A9C9-7C7FF9A60297}" type="slidenum">
              <a:rPr lang="en-US"/>
              <a:pPr/>
              <a:t>11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3+ charge on the ion means that the ion has lost 3 electrons, therefore the number of protons is 26 (23+3).  The ion is Fe</a:t>
            </a:r>
            <a:r>
              <a:rPr lang="en-US" baseline="30000"/>
              <a:t>3+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84B53-9338-0648-8D12-C9EF03DB6A9A}" type="slidenum">
              <a:rPr lang="en-US"/>
              <a:pPr/>
              <a:t>12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mass number is 133. The plus charge in X+ means that the ion has lost an electron, therefore the number of protons is 55 (54+1).  The ion is Cs</a:t>
            </a:r>
            <a:r>
              <a:rPr lang="en-US" baseline="30000"/>
              <a:t>+</a:t>
            </a:r>
            <a:r>
              <a:rPr lang="en-US"/>
              <a:t> with a mass number of 133 (55+78).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CF137-DD0D-134A-8F69-66C47CA4A34A}" type="slidenum">
              <a:rPr lang="en-US"/>
              <a:pPr/>
              <a:t>13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DCF27-9EFE-CD46-8256-A068BFC5360B}" type="slidenum">
              <a:rPr lang="en-US"/>
              <a:pPr/>
              <a:t>14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06B45-9411-8043-AAA3-26505C915FC1}" type="slidenum">
              <a:rPr lang="en-US"/>
              <a:pPr/>
              <a:t>15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A90AE-7F17-924C-B2BB-B02CBE5D78D5}" type="slidenum">
              <a:rPr lang="en-US"/>
              <a:pPr/>
              <a:t>16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charge on the cation must be +2 since there are two Cl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each with a </a:t>
            </a:r>
            <a:r>
              <a:rPr lang="en-US">
                <a:sym typeface="Wingdings" charset="0"/>
              </a:rPr>
              <a:t>–</a:t>
            </a:r>
            <a:r>
              <a:rPr lang="en-US"/>
              <a:t>1 charge (giving an overall charge of </a:t>
            </a:r>
            <a:r>
              <a:rPr lang="en-US">
                <a:sym typeface="Wingdings" charset="0"/>
              </a:rPr>
              <a:t>–</a:t>
            </a:r>
            <a:r>
              <a:rPr lang="en-US"/>
              <a:t>2 for the anion side).  The cation can now be represented as X</a:t>
            </a:r>
            <a:r>
              <a:rPr lang="en-US" baseline="30000"/>
              <a:t>2+</a:t>
            </a:r>
            <a:r>
              <a:rPr lang="en-US"/>
              <a:t>, containing 20 electrons.  Therefore, 22 protons must be present to give a charge of +2 (+22p – 20e = +2).  The element with 22 protons is titanium.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6CEE2-E621-A648-9A07-362959798585}" type="slidenum">
              <a:rPr lang="en-US"/>
              <a:pPr/>
              <a:t>17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element in the alkaline earth metal family (Group 2) forms a +2 charge when forming a compound.  Therefore two Br</a:t>
            </a:r>
            <a:r>
              <a:rPr lang="en-US" baseline="30000"/>
              <a:t>–</a:t>
            </a:r>
            <a:r>
              <a:rPr lang="en-US"/>
              <a:t> ions will be required to give a net zero charge overall. 38 protons must be present to give a charge of +2 (+38p – 36e = +2).  The element with 38 protons is strontium.  The compound is therefore SrBr</a:t>
            </a:r>
            <a:r>
              <a:rPr lang="en-US" baseline="-25000"/>
              <a:t>2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37D41-CD16-494F-9B22-89E8CC29734E}" type="slidenum">
              <a:rPr lang="en-US"/>
              <a:pPr/>
              <a:t>3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ED5C5-CED7-6441-B67D-7BEBC11830DE}" type="slidenum">
              <a:rPr lang="en-US"/>
              <a:pPr/>
              <a:t>4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AF55D-0D0C-414C-9FED-AF2F2382B914}" type="slidenum">
              <a:rPr lang="en-US"/>
              <a:pPr/>
              <a:t>5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910F5-15BC-9D4F-9C89-99E56D7D740A}" type="slidenum">
              <a:rPr lang="en-US"/>
              <a:pPr/>
              <a:t>6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FA7CE-9F00-D94B-92C9-E769AD1A006F}" type="slidenum">
              <a:rPr lang="en-US"/>
              <a:pPr/>
              <a:t>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5275E-F7FE-E749-BA11-9A74874F82BA}" type="slidenum">
              <a:rPr lang="en-US"/>
              <a:pPr/>
              <a:t>8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83233-642B-304A-893B-81E3B792EDAA}" type="slidenum">
              <a:rPr lang="en-US"/>
              <a:pPr/>
              <a:t>9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86C4A-85F2-8C4C-9710-A9FF5727AD09}" type="slidenum">
              <a:rPr lang="en-US"/>
              <a:pPr/>
              <a:t>10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6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9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4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1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7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2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96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9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05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7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4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9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7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71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1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52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7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0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1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627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9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11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09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94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899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7313" y="6618288"/>
            <a:ext cx="5867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29400" y="6629400"/>
            <a:ext cx="2438400" cy="228600"/>
          </a:xfrm>
        </p:spPr>
        <p:txBody>
          <a:bodyPr/>
          <a:lstStyle>
            <a:lvl1pPr>
              <a:defRPr/>
            </a:lvl1pPr>
          </a:lstStyle>
          <a:p>
            <a:fld id="{7061AD2D-04D6-A549-A30C-CFF3AA38D8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28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7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6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81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816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63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88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8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0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3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38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0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836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31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64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Table of Contents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225286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Natural States of the Elements </a:t>
            </a:r>
          </a:p>
        </p:txBody>
      </p:sp>
      <p:sp>
        <p:nvSpPr>
          <p:cNvPr id="16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4.9</a:t>
            </a:r>
          </a:p>
        </p:txBody>
      </p:sp>
    </p:spTree>
    <p:extLst>
      <p:ext uri="{BB962C8B-B14F-4D97-AF65-F5344CB8AC3E}">
        <p14:creationId xmlns:p14="http://schemas.microsoft.com/office/powerpoint/2010/main" val="264278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Ions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4.10</a:t>
            </a:r>
          </a:p>
        </p:txBody>
      </p:sp>
    </p:spTree>
    <p:extLst>
      <p:ext uri="{BB962C8B-B14F-4D97-AF65-F5344CB8AC3E}">
        <p14:creationId xmlns:p14="http://schemas.microsoft.com/office/powerpoint/2010/main" val="337430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Compounds That Contain Ions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4.11</a:t>
            </a:r>
          </a:p>
        </p:txBody>
      </p:sp>
    </p:spTree>
    <p:extLst>
      <p:ext uri="{BB962C8B-B14F-4D97-AF65-F5344CB8AC3E}">
        <p14:creationId xmlns:p14="http://schemas.microsoft.com/office/powerpoint/2010/main" val="204766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br>
              <a:rPr lang="en-US" dirty="0" smtClean="0"/>
            </a:br>
            <a:r>
              <a:rPr lang="en-US" sz="1800" i="1" dirty="0" smtClean="0"/>
              <a:t>(part 2)</a:t>
            </a:r>
            <a:endParaRPr lang="en-US" sz="1800" i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Chemical Foundations: Elements, Atoms, and 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18288"/>
            <a:ext cx="5867400" cy="2286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629400"/>
            <a:ext cx="2438400" cy="228600"/>
          </a:xfrm>
        </p:spPr>
        <p:txBody>
          <a:bodyPr/>
          <a:lstStyle/>
          <a:p>
            <a:fld id="{46092B02-CF88-894A-8A99-22CE79F0C308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9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Ion </a:t>
            </a:r>
            <a:r>
              <a:rPr lang="en-US" dirty="0"/>
              <a:t>Charges and the Periodic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795792-EDE9-2D40-BF7E-5A22ADE81443}" type="slidenum">
              <a:rPr lang="en-US"/>
              <a:pPr/>
              <a:t>10</a:t>
            </a:fld>
            <a:endParaRPr lang="en-US"/>
          </a:p>
        </p:txBody>
      </p:sp>
      <p:pic>
        <p:nvPicPr>
          <p:cNvPr id="2" name="Picture 1" descr="04p080_f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057400"/>
            <a:ext cx="8312727" cy="37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>
            <a:normAutofit/>
          </a:bodyPr>
          <a:lstStyle/>
          <a:p>
            <a:r>
              <a:rPr lang="en-US"/>
              <a:t>Exercise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229600" cy="3435350"/>
          </a:xfrm>
        </p:spPr>
        <p:txBody>
          <a:bodyPr>
            <a:normAutofit/>
          </a:bodyPr>
          <a:lstStyle/>
          <a:p>
            <a:pPr marL="457200" indent="-457200">
              <a:buFontTx/>
              <a:buNone/>
            </a:pPr>
            <a:r>
              <a:rPr lang="en-US" sz="2800"/>
              <a:t>	</a:t>
            </a:r>
            <a:r>
              <a:rPr lang="en-US" sz="2800">
                <a:sym typeface="Wingdings" charset="0"/>
              </a:rPr>
              <a:t>An ion with a 3+ charge contains 23 electrons.  Which </a:t>
            </a:r>
            <a:r>
              <a:rPr lang="en-US" sz="2800">
                <a:solidFill>
                  <a:srgbClr val="0000FF"/>
                </a:solidFill>
                <a:sym typeface="Wingdings" charset="0"/>
              </a:rPr>
              <a:t>ion</a:t>
            </a:r>
            <a:r>
              <a:rPr lang="en-US" sz="2800">
                <a:sym typeface="Wingdings" charset="0"/>
              </a:rPr>
              <a:t> is it?</a:t>
            </a:r>
            <a:r>
              <a:rPr lang="en-US" sz="2800"/>
              <a:t>  </a:t>
            </a:r>
            <a:r>
              <a:rPr lang="en-US"/>
              <a:t> </a:t>
            </a:r>
          </a:p>
          <a:p>
            <a:pPr marL="457200" indent="-457200">
              <a:buFontTx/>
              <a:buNone/>
            </a:pPr>
            <a:r>
              <a:rPr lang="en-US"/>
              <a:t>	</a:t>
            </a:r>
            <a:endParaRPr lang="en-US" sz="2800"/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a)	Fe</a:t>
            </a:r>
            <a:r>
              <a:rPr lang="en-US" sz="2800" baseline="30000">
                <a:sym typeface="Wingdings" charset="0"/>
              </a:rPr>
              <a:t>3+</a:t>
            </a: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b)	V</a:t>
            </a:r>
            <a:r>
              <a:rPr lang="en-US" sz="2800" baseline="30000">
                <a:sym typeface="Wingdings" charset="0"/>
              </a:rPr>
              <a:t>3+</a:t>
            </a:r>
            <a:endParaRPr lang="en-US" sz="2800">
              <a:sym typeface="Wingdings" charset="0"/>
            </a:endParaRP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c)	Ca</a:t>
            </a:r>
            <a:r>
              <a:rPr lang="en-US" sz="2800" baseline="30000">
                <a:sym typeface="Wingdings" charset="0"/>
              </a:rPr>
              <a:t>3+</a:t>
            </a:r>
            <a:r>
              <a:rPr lang="en-US" sz="2800">
                <a:sym typeface="Wingdings" charset="0"/>
              </a:rPr>
              <a:t> </a:t>
            </a:r>
          </a:p>
          <a:p>
            <a:pPr marL="914400" lvl="1" indent="-457200">
              <a:buFontTx/>
              <a:buNone/>
            </a:pPr>
            <a:r>
              <a:rPr lang="en-US" sz="2800">
                <a:sym typeface="Wingdings" charset="0"/>
              </a:rPr>
              <a:t>d)	Sc</a:t>
            </a:r>
            <a:r>
              <a:rPr lang="en-US" sz="2800" baseline="30000">
                <a:sym typeface="Wingdings" charset="0"/>
              </a:rPr>
              <a:t>3+</a:t>
            </a:r>
            <a:r>
              <a:rPr lang="en-US" sz="2800">
                <a:sym typeface="Wingdings" charset="0"/>
              </a:rPr>
              <a:t> </a:t>
            </a:r>
            <a:endParaRPr lang="en-US" sz="280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9ED9C0-EFEB-574E-BC98-8F26487DB921}" type="slidenum">
              <a:rPr lang="en-US"/>
              <a:pPr/>
              <a:t>11</a:t>
            </a:fld>
            <a:endParaRPr lang="en-US"/>
          </a:p>
        </p:txBody>
      </p:sp>
      <p:pic>
        <p:nvPicPr>
          <p:cNvPr id="353284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762000" y="3505200"/>
            <a:ext cx="16002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>
            <a:normAutofit/>
          </a:bodyPr>
          <a:lstStyle/>
          <a:p>
            <a:r>
              <a:rPr lang="en-US"/>
              <a:t>Exercise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229600" cy="292258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/>
              <a:t>	A certain ion X</a:t>
            </a:r>
            <a:r>
              <a:rPr lang="en-US" sz="2800" baseline="30000"/>
              <a:t>+</a:t>
            </a:r>
            <a:r>
              <a:rPr lang="en-US" sz="2800"/>
              <a:t> contains 54 electrons and 78 neutrons.  </a:t>
            </a:r>
            <a:r>
              <a:rPr lang="en-US"/>
              <a:t> 	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sz="2800"/>
              <a:t>	What is the </a:t>
            </a:r>
            <a:r>
              <a:rPr lang="en-US" sz="2800">
                <a:solidFill>
                  <a:srgbClr val="0000FF"/>
                </a:solidFill>
              </a:rPr>
              <a:t>mass number</a:t>
            </a:r>
            <a:r>
              <a:rPr lang="en-US" sz="2800"/>
              <a:t> of this ion?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2800"/>
              <a:t>					</a:t>
            </a:r>
            <a:r>
              <a:rPr lang="en-US">
                <a:solidFill>
                  <a:srgbClr val="009900"/>
                </a:solidFill>
              </a:rPr>
              <a:t>133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4E7364-5FA0-6E42-95F3-3A6AF3666730}" type="slidenum">
              <a:rPr lang="en-US"/>
              <a:pPr/>
              <a:t>12</a:t>
            </a:fld>
            <a:endParaRPr lang="en-US"/>
          </a:p>
        </p:txBody>
      </p:sp>
      <p:pic>
        <p:nvPicPr>
          <p:cNvPr id="362500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2711450"/>
          </a:xfrm>
        </p:spPr>
        <p:txBody>
          <a:bodyPr>
            <a:normAutofit lnSpcReduction="10000"/>
          </a:bodyPr>
          <a:lstStyle/>
          <a:p>
            <a:pPr marL="533400" indent="-533400"/>
            <a:r>
              <a:rPr lang="en-US" sz="2800"/>
              <a:t>Ions combine to form ionic compounds. </a:t>
            </a:r>
          </a:p>
          <a:p>
            <a:pPr marL="533400" indent="-533400"/>
            <a:r>
              <a:rPr lang="en-US" sz="2800"/>
              <a:t>Properties of ionic compounds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/>
              <a:t>High melting points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/>
              <a:t>Conduct electricity </a:t>
            </a:r>
          </a:p>
          <a:p>
            <a:pPr marL="1333500" lvl="2" indent="-419100"/>
            <a:r>
              <a:rPr lang="en-US"/>
              <a:t>If melted</a:t>
            </a:r>
          </a:p>
          <a:p>
            <a:pPr marL="1333500" lvl="2" indent="-419100"/>
            <a:r>
              <a:rPr lang="en-US"/>
              <a:t>If dissolved in water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7E4A4-A83A-A849-AA6F-80B2D671EF60}" type="slidenum">
              <a:rPr lang="en-US"/>
              <a:pPr/>
              <a:t>13</a:t>
            </a:fld>
            <a:endParaRPr lang="en-US"/>
          </a:p>
        </p:txBody>
      </p:sp>
      <p:pic>
        <p:nvPicPr>
          <p:cNvPr id="3" name="Picture 2" descr="04p082_f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29547"/>
            <a:ext cx="4242990" cy="35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1458913"/>
          </a:xfrm>
        </p:spPr>
        <p:txBody>
          <a:bodyPr/>
          <a:lstStyle/>
          <a:p>
            <a:pPr marL="533400" indent="-533400"/>
            <a:r>
              <a:rPr lang="en-US" sz="2800"/>
              <a:t>Ionic compounds are electrically neutral.</a:t>
            </a:r>
          </a:p>
          <a:p>
            <a:pPr marL="533400" indent="-533400"/>
            <a:r>
              <a:rPr lang="en-US" sz="2800"/>
              <a:t>The charges on the anions and cations in the compound must sum to zero.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BBCB6F-71F7-C843-B095-A8013E1CE243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Formulas </a:t>
            </a:r>
            <a:r>
              <a:rPr lang="en-US" dirty="0"/>
              <a:t>for Ionic Compounds</a:t>
            </a:r>
          </a:p>
        </p:txBody>
      </p:sp>
      <p:sp>
        <p:nvSpPr>
          <p:cNvPr id="22835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229600" cy="1625600"/>
          </a:xfrm>
        </p:spPr>
        <p:txBody>
          <a:bodyPr>
            <a:normAutofit lnSpcReduction="10000"/>
          </a:bodyPr>
          <a:lstStyle/>
          <a:p>
            <a:pPr marL="533400" indent="-533400"/>
            <a:r>
              <a:rPr lang="en-US"/>
              <a:t>Write the cation element symbol followed by the anion element symbol.</a:t>
            </a:r>
          </a:p>
          <a:p>
            <a:pPr marL="533400" indent="-533400"/>
            <a:r>
              <a:rPr lang="en-US"/>
              <a:t>The number of cations and anions must be correct for their charges to sum to zero.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A2BF8-7200-624A-848E-C2FDE0EEAF91}" type="slidenum">
              <a:rPr lang="en-US"/>
              <a:pPr/>
              <a:t>15</a:t>
            </a:fld>
            <a:endParaRPr lang="en-US"/>
          </a:p>
        </p:txBody>
      </p:sp>
      <p:pic>
        <p:nvPicPr>
          <p:cNvPr id="2" name="Picture 1" descr="04p083_u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406308"/>
            <a:ext cx="7924800" cy="26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934200" cy="533400"/>
          </a:xfrm>
        </p:spPr>
        <p:txBody>
          <a:bodyPr>
            <a:normAutofit/>
          </a:bodyPr>
          <a:lstStyle/>
          <a:p>
            <a:r>
              <a:rPr lang="en-US"/>
              <a:t>Concept Check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001000" cy="3937000"/>
          </a:xfrm>
        </p:spPr>
        <p:txBody>
          <a:bodyPr>
            <a:normAutofit/>
          </a:bodyPr>
          <a:lstStyle/>
          <a:p>
            <a:pPr marL="457200" indent="-457200">
              <a:buFontTx/>
              <a:buNone/>
            </a:pPr>
            <a:r>
              <a:rPr lang="en-US"/>
              <a:t>	</a:t>
            </a:r>
            <a:r>
              <a:rPr lang="en-US" sz="2800"/>
              <a:t>A compound contains an unknown ion X and has the formula XCl</a:t>
            </a:r>
            <a:r>
              <a:rPr lang="en-US" sz="2800" baseline="-25000"/>
              <a:t>2</a:t>
            </a:r>
            <a:r>
              <a:rPr lang="en-US" sz="2800"/>
              <a:t>. Ion X contains 20 electrons. What is the </a:t>
            </a:r>
            <a:r>
              <a:rPr lang="en-US" sz="2800">
                <a:solidFill>
                  <a:srgbClr val="0000FF"/>
                </a:solidFill>
              </a:rPr>
              <a:t>identity of X</a:t>
            </a:r>
            <a:r>
              <a:rPr lang="en-US" sz="2800"/>
              <a:t>?</a:t>
            </a:r>
          </a:p>
          <a:p>
            <a:pPr marL="457200" indent="-457200">
              <a:buFontTx/>
              <a:buNone/>
            </a:pPr>
            <a:endParaRPr lang="en-US" sz="2800"/>
          </a:p>
          <a:p>
            <a:pPr marL="914400" lvl="1" indent="-457200">
              <a:buFontTx/>
              <a:buNone/>
            </a:pPr>
            <a:r>
              <a:rPr lang="es-ES_tradnl" sz="2800"/>
              <a:t>a)	Ti</a:t>
            </a:r>
            <a:r>
              <a:rPr lang="es-ES_tradnl" sz="2800" baseline="30000"/>
              <a:t>2+</a:t>
            </a:r>
            <a:endParaRPr lang="en-US" sz="2800" baseline="30000"/>
          </a:p>
          <a:p>
            <a:pPr marL="914400" lvl="1" indent="-457200">
              <a:buFontTx/>
              <a:buNone/>
            </a:pPr>
            <a:r>
              <a:rPr lang="es-ES_tradnl" sz="2800"/>
              <a:t>b)	Sc</a:t>
            </a:r>
            <a:r>
              <a:rPr lang="es-ES_tradnl" sz="2800" baseline="30000"/>
              <a:t>+</a:t>
            </a:r>
            <a:endParaRPr lang="en-US" sz="2800" baseline="-25000"/>
          </a:p>
          <a:p>
            <a:pPr marL="914400" lvl="1" indent="-457200">
              <a:buFontTx/>
              <a:buNone/>
            </a:pPr>
            <a:r>
              <a:rPr lang="es-ES_tradnl" sz="2800"/>
              <a:t>c)	Ca</a:t>
            </a:r>
            <a:r>
              <a:rPr lang="es-ES_tradnl" sz="2800" baseline="30000"/>
              <a:t>2+</a:t>
            </a:r>
            <a:r>
              <a:rPr lang="en-US" sz="2800"/>
              <a:t> </a:t>
            </a:r>
            <a:endParaRPr lang="en-US" sz="2800" baseline="-25000"/>
          </a:p>
          <a:p>
            <a:pPr marL="914400" lvl="1" indent="-457200">
              <a:buFontTx/>
              <a:buNone/>
            </a:pPr>
            <a:r>
              <a:rPr lang="es-ES_tradnl" sz="2800"/>
              <a:t>d)	Cr</a:t>
            </a:r>
            <a:r>
              <a:rPr lang="es-ES_tradnl" sz="2800" baseline="30000"/>
              <a:t>2+</a:t>
            </a:r>
            <a:r>
              <a:rPr lang="en-US" sz="2800"/>
              <a:t>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DBD7D7-9A53-8949-ACAE-535C0AEB2D40}" type="slidenum">
              <a:rPr lang="en-US"/>
              <a:pPr/>
              <a:t>16</a:t>
            </a:fld>
            <a:endParaRPr lang="en-US"/>
          </a:p>
        </p:txBody>
      </p:sp>
      <p:pic>
        <p:nvPicPr>
          <p:cNvPr id="358404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609600" y="4038600"/>
            <a:ext cx="13716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934200" cy="533400"/>
          </a:xfrm>
        </p:spPr>
        <p:txBody>
          <a:bodyPr/>
          <a:lstStyle/>
          <a:p>
            <a:r>
              <a:rPr lang="en-US"/>
              <a:t>Concept Check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001000" cy="4364038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dirty="0"/>
              <a:t>	</a:t>
            </a:r>
            <a:r>
              <a:rPr lang="en-US" sz="2800" dirty="0"/>
              <a:t>A member of the alkaline earth metal family whose most stable ion contains 36 electrons forms a compound with bromine. What is the </a:t>
            </a:r>
            <a:r>
              <a:rPr lang="en-US" sz="2800" dirty="0">
                <a:solidFill>
                  <a:srgbClr val="0000FF"/>
                </a:solidFill>
              </a:rPr>
              <a:t>correct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formula</a:t>
            </a:r>
            <a:r>
              <a:rPr lang="en-US" sz="2800" dirty="0"/>
              <a:t> for this compound</a:t>
            </a:r>
            <a:r>
              <a:rPr lang="en-US" sz="2800" dirty="0" smtClean="0"/>
              <a:t>?</a:t>
            </a:r>
          </a:p>
          <a:p>
            <a:pPr marL="457200" indent="-457200">
              <a:buFontTx/>
              <a:buNone/>
            </a:pPr>
            <a:endParaRPr lang="en-US" sz="2800" dirty="0" smtClean="0"/>
          </a:p>
          <a:p>
            <a:pPr marL="914400" lvl="1" indent="-457200">
              <a:buFontTx/>
              <a:buNone/>
            </a:pPr>
            <a:r>
              <a:rPr lang="es-ES_tradnl" sz="2800" dirty="0" smtClean="0"/>
              <a:t>a</a:t>
            </a:r>
            <a:r>
              <a:rPr lang="es-ES_tradnl" sz="2800" dirty="0"/>
              <a:t>)	</a:t>
            </a:r>
            <a:r>
              <a:rPr lang="en-US" sz="2800" dirty="0"/>
              <a:t>CaBr</a:t>
            </a:r>
            <a:r>
              <a:rPr lang="en-US" sz="2800" baseline="-25000" dirty="0"/>
              <a:t>2</a:t>
            </a:r>
          </a:p>
          <a:p>
            <a:pPr marL="914400" lvl="1" indent="-457200">
              <a:buFontTx/>
              <a:buNone/>
            </a:pPr>
            <a:r>
              <a:rPr lang="es-ES_tradnl" sz="2800" dirty="0"/>
              <a:t>b)	</a:t>
            </a:r>
            <a:r>
              <a:rPr lang="en-US" sz="2800" dirty="0" err="1"/>
              <a:t>KrBr</a:t>
            </a:r>
            <a:endParaRPr lang="en-US" sz="2800" baseline="-25000" dirty="0"/>
          </a:p>
          <a:p>
            <a:pPr marL="914400" lvl="1" indent="-457200">
              <a:buFontTx/>
              <a:buNone/>
            </a:pPr>
            <a:r>
              <a:rPr lang="es-ES_tradnl" sz="2800" dirty="0"/>
              <a:t>c)	</a:t>
            </a:r>
            <a:r>
              <a:rPr lang="en-US" sz="2800" dirty="0" err="1"/>
              <a:t>RbBr</a:t>
            </a:r>
            <a:r>
              <a:rPr lang="en-US" sz="2800" dirty="0"/>
              <a:t> </a:t>
            </a:r>
            <a:endParaRPr lang="en-US" sz="2800" baseline="-25000" dirty="0"/>
          </a:p>
          <a:p>
            <a:pPr marL="914400" lvl="1" indent="-457200">
              <a:buFontTx/>
              <a:buNone/>
            </a:pPr>
            <a:r>
              <a:rPr lang="es-ES_tradnl" sz="2800" dirty="0"/>
              <a:t>d)	Sr</a:t>
            </a:r>
            <a:r>
              <a:rPr lang="en-US" sz="2800" dirty="0"/>
              <a:t>Br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9E7A1-C706-FA4E-9FC9-DA38321232AE}" type="slidenum">
              <a:rPr lang="en-US"/>
              <a:pPr/>
              <a:t>17</a:t>
            </a:fld>
            <a:endParaRPr lang="en-US"/>
          </a:p>
        </p:txBody>
      </p:sp>
      <p:pic>
        <p:nvPicPr>
          <p:cNvPr id="360452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609600" y="6019800"/>
            <a:ext cx="16764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229600" cy="2997200"/>
          </a:xfrm>
        </p:spPr>
        <p:txBody>
          <a:bodyPr/>
          <a:lstStyle/>
          <a:p>
            <a:pPr marL="533400" indent="-533400"/>
            <a:r>
              <a:rPr lang="en-US" sz="2800"/>
              <a:t>Most elements are very reactive.</a:t>
            </a:r>
          </a:p>
          <a:p>
            <a:pPr marL="533400" indent="-533400"/>
            <a:r>
              <a:rPr lang="en-US" sz="2800"/>
              <a:t>Elements are not generally found in uncombined form.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/>
              <a:t>Exceptions are:</a:t>
            </a:r>
          </a:p>
          <a:p>
            <a:pPr marL="1333500" lvl="2" indent="-419100"/>
            <a:r>
              <a:rPr lang="en-US" sz="2800"/>
              <a:t>Noble metals – gold, platinum and silver</a:t>
            </a:r>
          </a:p>
          <a:p>
            <a:pPr marL="1333500" lvl="2" indent="-419100"/>
            <a:r>
              <a:rPr lang="en-US" sz="2800"/>
              <a:t>Noble gases – Group 8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1E4F97-AAA7-E845-A79C-B4688446B931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Diatomic </a:t>
            </a:r>
            <a:r>
              <a:rPr lang="en-US" dirty="0"/>
              <a:t>Molecules</a:t>
            </a:r>
          </a:p>
        </p:txBody>
      </p:sp>
      <p:sp>
        <p:nvSpPr>
          <p:cNvPr id="33792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752600"/>
            <a:ext cx="4038600" cy="4632325"/>
          </a:xfrm>
        </p:spPr>
        <p:txBody>
          <a:bodyPr>
            <a:normAutofit lnSpcReduction="10000"/>
          </a:bodyPr>
          <a:lstStyle/>
          <a:p>
            <a:pPr marL="533400" indent="-533400"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 marL="533400" indent="-533400"/>
            <a:r>
              <a:rPr lang="en-US" sz="2000"/>
              <a:t>Nitrogen gas contains N</a:t>
            </a:r>
            <a:r>
              <a:rPr lang="en-US" sz="2000" baseline="-25000"/>
              <a:t>2</a:t>
            </a:r>
            <a:r>
              <a:rPr lang="en-US" sz="2000"/>
              <a:t> molecules.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953000" y="1898650"/>
            <a:ext cx="3733800" cy="45593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000"/>
          </a:p>
          <a:p>
            <a:r>
              <a:rPr lang="en-US" sz="2000"/>
              <a:t>Oxygen gas contains O</a:t>
            </a:r>
            <a:r>
              <a:rPr lang="en-US" sz="2000" baseline="-25000"/>
              <a:t>2</a:t>
            </a:r>
            <a:r>
              <a:rPr lang="en-US" sz="2000"/>
              <a:t> molecules.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476A06-BB03-0940-A90D-0DFCFD58D8F9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Picture 2" descr="04p075_f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2010478"/>
            <a:ext cx="7557025" cy="31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Diatomic </a:t>
            </a:r>
            <a:r>
              <a:rPr lang="en-US" dirty="0"/>
              <a:t>Molecules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5F8B7E-0788-D343-B569-F7333045ACDF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04p076_t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1752600"/>
            <a:ext cx="7557025" cy="48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Allotropes</a:t>
            </a:r>
          </a:p>
        </p:txBody>
      </p:sp>
      <p:sp>
        <p:nvSpPr>
          <p:cNvPr id="3430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229600" cy="2973388"/>
          </a:xfrm>
        </p:spPr>
        <p:txBody>
          <a:bodyPr/>
          <a:lstStyle/>
          <a:p>
            <a:pPr marL="533400" indent="-533400"/>
            <a:r>
              <a:rPr lang="en-US" sz="2800"/>
              <a:t>Different forms of a given element.</a:t>
            </a:r>
          </a:p>
          <a:p>
            <a:pPr marL="533400" indent="-533400"/>
            <a:r>
              <a:rPr lang="en-US" sz="2800"/>
              <a:t>Example: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sz="2800"/>
              <a:t>Solid carbon occurs in three forms.</a:t>
            </a:r>
          </a:p>
          <a:p>
            <a:pPr marL="1333500" lvl="2" indent="-419100"/>
            <a:r>
              <a:rPr lang="en-US" sz="2600">
                <a:solidFill>
                  <a:srgbClr val="0000FF"/>
                </a:solidFill>
              </a:rPr>
              <a:t>Diamond</a:t>
            </a:r>
          </a:p>
          <a:p>
            <a:pPr marL="1333500" lvl="2" indent="-419100"/>
            <a:r>
              <a:rPr lang="en-US" sz="2600">
                <a:solidFill>
                  <a:srgbClr val="0000FF"/>
                </a:solidFill>
              </a:rPr>
              <a:t>Graphite</a:t>
            </a:r>
          </a:p>
          <a:p>
            <a:pPr marL="1333500" lvl="2" indent="-419100"/>
            <a:r>
              <a:rPr lang="en-US" sz="2600">
                <a:solidFill>
                  <a:srgbClr val="0000FF"/>
                </a:solidFill>
              </a:rPr>
              <a:t>Buckminsterfullerene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0C49A-5095-7B4E-A3DE-70BE12D68972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Carbon </a:t>
            </a:r>
            <a:r>
              <a:rPr lang="en-US" dirty="0"/>
              <a:t>Allotropes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CB243-D9A0-6A42-8B78-47FE8A7EED1F}" type="slidenum">
              <a:rPr lang="en-US"/>
              <a:pPr/>
              <a:t>6</a:t>
            </a:fld>
            <a:endParaRPr lang="en-US"/>
          </a:p>
        </p:txBody>
      </p:sp>
      <p:pic>
        <p:nvPicPr>
          <p:cNvPr id="2" name="Picture 1" descr="04p077_f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6" y="2047973"/>
            <a:ext cx="8768948" cy="36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1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30800"/>
          </a:xfrm>
        </p:spPr>
        <p:txBody>
          <a:bodyPr>
            <a:normAutofit lnSpcReduction="10000"/>
          </a:bodyPr>
          <a:lstStyle/>
          <a:p>
            <a:pPr marL="533400" indent="-533400"/>
            <a:r>
              <a:rPr lang="en-US" dirty="0"/>
              <a:t>Atoms can form ions by gaining or losing electrons.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 dirty="0"/>
              <a:t>Metals tend to lose one or more electrons to form positive ions called </a:t>
            </a:r>
            <a:r>
              <a:rPr lang="en-US" dirty="0" err="1"/>
              <a:t>cations</a:t>
            </a:r>
            <a:r>
              <a:rPr lang="en-US" dirty="0"/>
              <a:t>.</a:t>
            </a:r>
          </a:p>
          <a:p>
            <a:pPr marL="914400" lvl="1" indent="-457200">
              <a:buFont typeface="Wingdings" charset="0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914400" lvl="1" indent="-457200">
              <a:buFont typeface="Wingdings" charset="0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914400" lvl="1" indent="-457200">
              <a:buFont typeface="Wingdings" charset="0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914400" lvl="1" indent="-457200">
              <a:buFont typeface="Wingdings" charset="0"/>
              <a:buChar char="§"/>
            </a:pPr>
            <a:endParaRPr lang="en-US" dirty="0"/>
          </a:p>
          <a:p>
            <a:pPr marL="914400" lvl="1" indent="-457200">
              <a:buFont typeface="Wingdings" charset="0"/>
              <a:buChar char="§"/>
            </a:pPr>
            <a:endParaRPr lang="en-US" dirty="0"/>
          </a:p>
          <a:p>
            <a:pPr marL="914400" lvl="1" indent="-457200">
              <a:buFont typeface="Wingdings" charset="0"/>
              <a:buChar char="§"/>
            </a:pPr>
            <a:endParaRPr lang="en-US" dirty="0"/>
          </a:p>
          <a:p>
            <a:pPr marL="914400" lvl="1" indent="-457200">
              <a:buFont typeface="Wingdings" charset="0"/>
              <a:buChar char="§"/>
            </a:pPr>
            <a:endParaRPr lang="en-US" dirty="0"/>
          </a:p>
          <a:p>
            <a:pPr marL="914400" lvl="1" indent="-457200">
              <a:buFont typeface="Wingdings" charset="0"/>
              <a:buChar char="§"/>
            </a:pPr>
            <a:r>
              <a:rPr lang="en-US" dirty="0" err="1"/>
              <a:t>Cations</a:t>
            </a:r>
            <a:r>
              <a:rPr lang="en-US" dirty="0"/>
              <a:t> are generally named by using the name of the parent atom.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F5754D-AA18-A945-8B4A-68DEBDA93E87}" type="slidenum">
              <a:rPr lang="en-US"/>
              <a:pPr/>
              <a:t>7</a:t>
            </a:fld>
            <a:endParaRPr lang="en-US"/>
          </a:p>
        </p:txBody>
      </p:sp>
      <p:pic>
        <p:nvPicPr>
          <p:cNvPr id="3" name="Picture 2" descr="04p079_u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87714"/>
            <a:ext cx="5181600" cy="26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30800"/>
          </a:xfrm>
        </p:spPr>
        <p:txBody>
          <a:bodyPr>
            <a:normAutofit lnSpcReduction="10000"/>
          </a:bodyPr>
          <a:lstStyle/>
          <a:p>
            <a:pPr marL="533400" indent="-533400"/>
            <a:r>
              <a:rPr lang="en-US" dirty="0" smtClean="0"/>
              <a:t>Nonmetals tend to gain one or more electrons to form negative ions called anions.</a:t>
            </a:r>
          </a:p>
          <a:p>
            <a:pPr marL="533400" indent="-533400">
              <a:buFontTx/>
              <a:buNone/>
            </a:pPr>
            <a:endParaRPr lang="en-US" dirty="0" smtClean="0"/>
          </a:p>
          <a:p>
            <a:pPr marL="533400" indent="-533400">
              <a:buFontTx/>
              <a:buNone/>
            </a:pPr>
            <a:endParaRPr lang="en-US" dirty="0" smtClean="0"/>
          </a:p>
          <a:p>
            <a:pPr marL="533400" indent="-533400">
              <a:buFontTx/>
              <a:buNone/>
            </a:pPr>
            <a:endParaRPr lang="en-US" dirty="0" smtClean="0"/>
          </a:p>
          <a:p>
            <a:pPr marL="533400" indent="-533400">
              <a:buFontTx/>
              <a:buNone/>
            </a:pPr>
            <a:endParaRPr lang="en-US" dirty="0" smtClean="0"/>
          </a:p>
          <a:p>
            <a:pPr marL="533400" indent="-533400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dirty="0" smtClean="0"/>
          </a:p>
          <a:p>
            <a:pPr marL="533400" indent="-533400"/>
            <a:r>
              <a:rPr lang="en-US" dirty="0" smtClean="0"/>
              <a:t>Anions are named by using the root of the atom name  followed by the suffix –</a:t>
            </a:r>
            <a:r>
              <a:rPr lang="en-US" i="1" dirty="0" smtClean="0"/>
              <a:t>ide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95CF82-D277-D541-9B42-5B617EA49685}" type="slidenum">
              <a:rPr lang="en-US"/>
              <a:pPr/>
              <a:t>8</a:t>
            </a:fld>
            <a:endParaRPr lang="en-US"/>
          </a:p>
        </p:txBody>
      </p:sp>
      <p:pic>
        <p:nvPicPr>
          <p:cNvPr id="6" name="Picture 5" descr="04p079_u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48" y="2313470"/>
            <a:ext cx="5677705" cy="30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Ion Charges and the Periodic Table</a:t>
            </a:r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7772400" cy="946150"/>
          </a:xfrm>
        </p:spPr>
        <p:txBody>
          <a:bodyPr/>
          <a:lstStyle/>
          <a:p>
            <a:pPr marL="533400" indent="-533400"/>
            <a:r>
              <a:rPr lang="en-US" sz="2800"/>
              <a:t>The ion that a particular atom will form can be predicted from the periodic table.</a:t>
            </a:r>
          </a:p>
        </p:txBody>
      </p:sp>
      <p:graphicFrame>
        <p:nvGraphicFramePr>
          <p:cNvPr id="349211" name="Group 27"/>
          <p:cNvGraphicFramePr>
            <a:graphicFrameLocks noGrp="1"/>
          </p:cNvGraphicFramePr>
          <p:nvPr>
            <p:ph sz="half" idx="2"/>
          </p:nvPr>
        </p:nvGraphicFramePr>
        <p:xfrm>
          <a:off x="2286000" y="3352800"/>
          <a:ext cx="4419600" cy="2286000"/>
        </p:xfrm>
        <a:graphic>
          <a:graphicData uri="http://schemas.openxmlformats.org/drawingml/2006/table">
            <a:tbl>
              <a:tblPr/>
              <a:tblGrid>
                <a:gridCol w="2701925"/>
                <a:gridCol w="1717675"/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D6000E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Group or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D6000E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Alkali Metals (1A)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Alkaline Earth Metals (2A)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Halogens (7A)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Noble Gases (8A)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FC2286-C533-D54B-B864-5112D9EDC8A0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 4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4.9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4.10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4.11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701</Words>
  <Application>Microsoft Macintosh PowerPoint</Application>
  <PresentationFormat>On-screen Show (4:3)</PresentationFormat>
  <Paragraphs>163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Chapter 4</vt:lpstr>
      <vt:lpstr>Section 4.9</vt:lpstr>
      <vt:lpstr>Section 4.10</vt:lpstr>
      <vt:lpstr>Section 4.11</vt:lpstr>
      <vt:lpstr>Chapter 4 (part 2)</vt:lpstr>
      <vt:lpstr>PowerPoint Presentation</vt:lpstr>
      <vt:lpstr>Diatomic Molecules</vt:lpstr>
      <vt:lpstr>Diatomic Molecules</vt:lpstr>
      <vt:lpstr>Allotropes</vt:lpstr>
      <vt:lpstr>Carbon Allotropes</vt:lpstr>
      <vt:lpstr>PowerPoint Presentation</vt:lpstr>
      <vt:lpstr>PowerPoint Presentation</vt:lpstr>
      <vt:lpstr>Ion Charges and the Periodic Table</vt:lpstr>
      <vt:lpstr>Ion Charges and the Periodic Table</vt:lpstr>
      <vt:lpstr>Exercise</vt:lpstr>
      <vt:lpstr>Exercise</vt:lpstr>
      <vt:lpstr>PowerPoint Presentation</vt:lpstr>
      <vt:lpstr>PowerPoint Presentation</vt:lpstr>
      <vt:lpstr>Formulas for Ionic Compounds</vt:lpstr>
      <vt:lpstr>Concept Check</vt:lpstr>
      <vt:lpstr>Concept Check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Jensen</dc:creator>
  <cp:lastModifiedBy>Laura Perry</cp:lastModifiedBy>
  <cp:revision>8</cp:revision>
  <dcterms:created xsi:type="dcterms:W3CDTF">2013-12-25T07:28:20Z</dcterms:created>
  <dcterms:modified xsi:type="dcterms:W3CDTF">2013-12-29T23:59:01Z</dcterms:modified>
</cp:coreProperties>
</file>