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</p:sldMasterIdLst>
  <p:notesMasterIdLst>
    <p:notesMasterId r:id="rId43"/>
  </p:notesMasterIdLst>
  <p:sldIdLst>
    <p:sldId id="257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B3724-07AC-2240-9035-19BE27C4BB17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EFBE1-3F69-F240-9CC3-13A5ACF90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BA87E-7016-9048-9DE4-305E0E9B2ED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E31DD-9FB1-B146-ABAB-E91746D2894E}" type="slidenum">
              <a:rPr lang="en-US"/>
              <a:pPr/>
              <a:t>10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3A0B1-50BB-7E4F-BBBE-31E14695FDB9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71AB7-6B38-2540-B018-F34355C8D98B}" type="slidenum">
              <a:rPr lang="en-US"/>
              <a:pPr/>
              <a:t>12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Chromium(IV) oxide.  Cr is the symbol for chromium.  O is the symbol for oxygen, but t</a:t>
            </a:r>
            <a:r>
              <a:rPr lang="en-US">
                <a:solidFill>
                  <a:srgbClr val="669900"/>
                </a:solidFill>
              </a:rPr>
              <a:t>ake the first part of the element name (the root) and add –</a:t>
            </a:r>
            <a:r>
              <a:rPr lang="en-US" i="1">
                <a:solidFill>
                  <a:srgbClr val="669900"/>
                </a:solidFill>
              </a:rPr>
              <a:t>ide</a:t>
            </a:r>
            <a:r>
              <a:rPr lang="en-US">
                <a:solidFill>
                  <a:srgbClr val="669900"/>
                </a:solidFill>
              </a:rPr>
              <a:t> to get the name oxide.  Since chromium can have more than one charge, a Roman numeral must be used to identify that charge.  There are two oxygen ions each with a 2– charge, giving an overall charge of –4.  Therefore, the charge on chromium must be +4. </a:t>
            </a:r>
            <a:endParaRPr lang="en-US" i="1">
              <a:solidFill>
                <a:srgbClr val="6699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78080-5B01-FF49-B6BA-462554D61557}" type="slidenum">
              <a:rPr lang="en-US"/>
              <a:pPr/>
              <a:t>13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669900"/>
                </a:solidFill>
              </a:rPr>
              <a:t>Iron(II) sulfide.  For sulfur, </a:t>
            </a:r>
            <a:r>
              <a:rPr lang="en-US"/>
              <a:t>t</a:t>
            </a:r>
            <a:r>
              <a:rPr lang="en-US">
                <a:solidFill>
                  <a:srgbClr val="669900"/>
                </a:solidFill>
              </a:rPr>
              <a:t>ake the first part of the element name (the root) and add –</a:t>
            </a:r>
            <a:r>
              <a:rPr lang="en-US" i="1">
                <a:solidFill>
                  <a:srgbClr val="669900"/>
                </a:solidFill>
              </a:rPr>
              <a:t>ide</a:t>
            </a:r>
            <a:r>
              <a:rPr lang="en-US">
                <a:solidFill>
                  <a:srgbClr val="669900"/>
                </a:solidFill>
              </a:rPr>
              <a:t> to get the name sulfide.  Iron with a +2 charge (as the Roman numeral indicates) contains 24 electrons (26p – 24e = +2 charge).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8FC83-CCFA-1C47-BDD4-4521E0DD449C}" type="slidenum">
              <a:rPr lang="en-US"/>
              <a:pPr/>
              <a:t>14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9F57-CF03-B54B-A700-D3EF95EE5FC6}" type="slidenum">
              <a:rPr lang="en-US"/>
              <a:pPr/>
              <a:t>15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EFF72-DAD3-5243-A091-CD584DD72DC0}" type="slidenum">
              <a:rPr lang="en-US"/>
              <a:pPr/>
              <a:t>16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4BC39-69FF-EC41-98D4-12206F9807DC}" type="slidenum">
              <a:rPr lang="en-US"/>
              <a:pPr/>
              <a:t>17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Selenium dioxide.  Se is the symbol for selenium.  O is the symbol for oxygen, but t</a:t>
            </a:r>
            <a:r>
              <a:rPr lang="en-US">
                <a:solidFill>
                  <a:srgbClr val="669900"/>
                </a:solidFill>
              </a:rPr>
              <a:t>ake the first part of the element name (the root) and add –</a:t>
            </a:r>
            <a:r>
              <a:rPr lang="en-US" i="1">
                <a:solidFill>
                  <a:srgbClr val="669900"/>
                </a:solidFill>
              </a:rPr>
              <a:t>ide</a:t>
            </a:r>
            <a:r>
              <a:rPr lang="en-US">
                <a:solidFill>
                  <a:srgbClr val="669900"/>
                </a:solidFill>
              </a:rPr>
              <a:t> to get the name oxide.  Since they are both nonmetals, prefixes are used to identify the elements (except mono- is not used for the first element).  Two oxygen atoms require the use of the prefix di-, making the name dioxide. </a:t>
            </a:r>
            <a:endParaRPr lang="en-US" i="1">
              <a:solidFill>
                <a:srgbClr val="6699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15D01-F60F-894C-AB3E-CE50FFE1DD7C}" type="slidenum">
              <a:rPr lang="en-US"/>
              <a:pPr/>
              <a:t>18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8026F-0E2D-8944-B07C-548E67514C8B}" type="slidenum">
              <a:rPr lang="en-US"/>
              <a:pPr/>
              <a:t>19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D12AD-9D92-AE48-AEB0-297C55F1095A}" type="slidenum">
              <a:rPr lang="en-US"/>
              <a:pPr/>
              <a:t>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F7621-4891-4B47-A762-977C9FFAF86D}" type="slidenum">
              <a:rPr lang="en-US"/>
              <a:pPr/>
              <a:t>20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2CB97-7A82-2447-82F0-521D24C7AD2A}" type="slidenum">
              <a:rPr lang="en-US"/>
              <a:pPr/>
              <a:t>21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7D0A5-D1B4-304F-B899-A1AA07200342}" type="slidenum">
              <a:rPr lang="en-US"/>
              <a:pPr/>
              <a:t>22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E150A-14F4-A94C-9305-47414A3BC5C1}" type="slidenum">
              <a:rPr lang="en-US"/>
              <a:pPr/>
              <a:t>23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E0E45-1F14-8743-88D2-FF862A761051}" type="slidenum">
              <a:rPr lang="en-US"/>
              <a:pPr/>
              <a:t>24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 is the polyatomic ion chlorate.</a:t>
            </a:r>
            <a:endParaRPr lang="en-US" i="1">
              <a:solidFill>
                <a:srgbClr val="6699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91EE4-2FD3-A04D-BEA3-4BFE50BAFC66}" type="slidenum">
              <a:rPr lang="en-US"/>
              <a:pPr/>
              <a:t>25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Formula I is named correctly.  Formula II is chlorine dioxide.  Formula III is lead(IV) iodide.  Formula IV is copper(II) sulfate.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4F693-DB29-D748-9C99-07DCDD8BD34D}" type="slidenum">
              <a:rPr lang="en-US"/>
              <a:pPr/>
              <a:t>26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0843F-29CA-1C4B-A0C9-A4B5138021B9}" type="slidenum">
              <a:rPr lang="en-US"/>
              <a:pPr/>
              <a:t>27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9BDBB-35D1-6E4B-8BB8-A2AB345CDE65}" type="slidenum">
              <a:rPr lang="en-US"/>
              <a:pPr/>
              <a:t>28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0928F-F98E-864B-B426-E8710FB390EF}" type="slidenum">
              <a:rPr lang="en-US"/>
              <a:pPr/>
              <a:t>29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94C44-D430-F14F-91FB-FA363E7CDFAF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9D4AD-BF3F-B94D-A8FB-EEFB5CFF335A}" type="slidenum">
              <a:rPr lang="en-US"/>
              <a:pPr/>
              <a:t>30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5D18E-FA94-F646-81AD-F05702E6EB92}" type="slidenum">
              <a:rPr lang="en-US"/>
              <a:pPr/>
              <a:t>31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475FF-EF61-4644-B11E-6D7B3FC15F75}" type="slidenum">
              <a:rPr lang="en-US"/>
              <a:pPr/>
              <a:t>32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D6774-C77E-244A-95C0-2E2391B5ADBE}" type="slidenum">
              <a:rPr lang="en-US"/>
              <a:pPr/>
              <a:t>33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correct answer is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b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.  The charge on oxygen is 2–.  Since there are two oxygen atoms, the overall charge is 4–.  Therefore, the charge on titanium must be 4+ (not 2+ as the Roman numeral indicates).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6EA87-5604-DD4D-A600-EDC53541F720}" type="slidenum">
              <a:rPr lang="en-US"/>
              <a:pPr/>
              <a:t>34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3D896-4CE7-8047-8B2C-9DEB3A790901}" type="slidenum">
              <a:rPr lang="en-US"/>
              <a:pPr/>
              <a:t>35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Phosphorus trichloride.  Carbon monochloride has the formula CCl.  Tin(IV) chloride has the formula SnCl</a:t>
            </a:r>
            <a:r>
              <a:rPr lang="en-US" baseline="-25000"/>
              <a:t>4</a:t>
            </a:r>
            <a:r>
              <a:rPr lang="en-US"/>
              <a:t>.  Magnesium chloride has the formula MgCl</a:t>
            </a:r>
            <a:r>
              <a:rPr lang="en-US" baseline="-25000"/>
              <a:t>2</a:t>
            </a:r>
            <a:r>
              <a:rPr lang="en-US"/>
              <a:t>.  Phosphorus trichloride has the formula PCl</a:t>
            </a:r>
            <a:r>
              <a:rPr lang="en-US" baseline="-25000"/>
              <a:t>3</a:t>
            </a:r>
            <a:r>
              <a:rPr lang="en-US"/>
              <a:t> and is therefore the correct answer.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2DB88-1B75-E24F-BB84-3ED73555ED2C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11541-AAA8-7C42-8B78-4521811FCE5F}" type="slidenum">
              <a:rPr lang="en-US"/>
              <a:pPr/>
              <a:t>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66522-4AB3-654D-B898-7FEFEC0CFAFF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62903-069E-034C-BBD5-DE97133E15C8}" type="slidenum">
              <a:rPr lang="en-US"/>
              <a:pPr/>
              <a:t>7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Strontium bromide.  Sr is the symbol for strontium.  Br is the symbol for bromine, but t</a:t>
            </a:r>
            <a:r>
              <a:rPr lang="en-US">
                <a:solidFill>
                  <a:srgbClr val="669900"/>
                </a:solidFill>
              </a:rPr>
              <a:t>ake the first part of the element name (the root) and add –</a:t>
            </a:r>
            <a:r>
              <a:rPr lang="en-US" i="1">
                <a:solidFill>
                  <a:srgbClr val="669900"/>
                </a:solidFill>
              </a:rPr>
              <a:t>ide</a:t>
            </a:r>
            <a:r>
              <a:rPr lang="en-US">
                <a:solidFill>
                  <a:srgbClr val="669900"/>
                </a:solidFill>
              </a:rPr>
              <a:t> to get the name bromide.</a:t>
            </a:r>
            <a:endParaRPr lang="en-US" i="1">
              <a:solidFill>
                <a:srgbClr val="6699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2D129-9215-7B45-A8B3-352D5AD4B69B}" type="slidenum">
              <a:rPr lang="en-US"/>
              <a:pPr/>
              <a:t>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7BD5A-A08D-F545-9151-5253F9D24AC3}" type="slidenum">
              <a:rPr lang="en-US"/>
              <a:pPr/>
              <a:t>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A54D1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4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A54D1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3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3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4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5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6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5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4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9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0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5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A54D1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7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6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3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6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7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3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9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3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A54D1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0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9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3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7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9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7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5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2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5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A54D1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7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4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3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1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6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0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2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1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5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5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A54D1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9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1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8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0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8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3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0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9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9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1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</p:spPr>
        <p:txBody>
          <a:bodyPr/>
          <a:lstStyle>
            <a:lvl1pPr>
              <a:defRPr/>
            </a:lvl1pPr>
          </a:lstStyle>
          <a:p>
            <a:fld id="{FA61E4FA-917C-1F48-83FD-0C8C64685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A54D1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9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76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7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3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9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9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9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4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6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5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5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9" y="436563"/>
            <a:ext cx="9175752" cy="563562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5.1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Naming Compounds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0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9" y="436563"/>
            <a:ext cx="9175752" cy="563562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5.1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Naming Compounds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9" y="436563"/>
            <a:ext cx="9175752" cy="563562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5.2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Naming Binary Compounds That Contain a Metal and a Nonmetal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(Types I and II)</a:t>
            </a:r>
            <a:endParaRPr lang="en-US" sz="16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5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9" y="436563"/>
            <a:ext cx="9175752" cy="563562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5.3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Naming Binary Compounds That Contain Only Nonmetals (Type III)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3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9" y="436563"/>
            <a:ext cx="9175752" cy="563562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5.4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Naming Binary Compounds: A Review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5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9" y="436563"/>
            <a:ext cx="9175752" cy="563562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5.5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Naming Compounds That Contain Polyatomic Ions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9" y="436563"/>
            <a:ext cx="9175752" cy="563562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A54D1A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5.6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Naming Acids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4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</p:spTree>
    <p:extLst>
      <p:ext uri="{BB962C8B-B14F-4D97-AF65-F5344CB8AC3E}">
        <p14:creationId xmlns:p14="http://schemas.microsoft.com/office/powerpoint/2010/main" val="41301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1AFBD-6D88-AA44-8D61-8A57F456F044}" type="slidenum">
              <a:rPr lang="en-US"/>
              <a:pPr/>
              <a:t>10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162800" cy="199072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>
                <a:solidFill>
                  <a:srgbClr val="669900"/>
                </a:solidFill>
              </a:rPr>
              <a:t>1.	The cation is always named first and the anion second.</a:t>
            </a:r>
          </a:p>
          <a:p>
            <a:pPr marL="533400" indent="-533400">
              <a:buFontTx/>
              <a:buNone/>
            </a:pPr>
            <a:r>
              <a:rPr lang="en-US">
                <a:solidFill>
                  <a:srgbClr val="669900"/>
                </a:solidFill>
              </a:rPr>
              <a:t>2.	Because the cation can assume more than one charge, the charge is specified by a Roman numeral in parentheses.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</a:t>
            </a:r>
            <a:r>
              <a:rPr lang="en-US" dirty="0"/>
              <a:t>for Naming Type II Ionic Compounds</a:t>
            </a:r>
          </a:p>
        </p:txBody>
      </p:sp>
      <p:pic>
        <p:nvPicPr>
          <p:cNvPr id="7" name="Picture 6" descr="screenshot_39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10" y="3933819"/>
            <a:ext cx="5853780" cy="23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2FE54-9DC4-4C44-9618-5F2DCD5303D3}" type="slidenum">
              <a:rPr lang="en-US"/>
              <a:pPr/>
              <a:t>11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595688"/>
          </a:xfrm>
        </p:spPr>
        <p:txBody>
          <a:bodyPr/>
          <a:lstStyle/>
          <a:p>
            <a:pPr marL="533400" indent="-533400"/>
            <a:r>
              <a:rPr lang="en-US" sz="2800"/>
              <a:t>Examples:</a:t>
            </a:r>
          </a:p>
          <a:p>
            <a:pPr marL="533400" indent="-533400">
              <a:buFontTx/>
              <a:buNone/>
            </a:pPr>
            <a:r>
              <a:rPr lang="en-US" sz="2800"/>
              <a:t>		</a:t>
            </a:r>
            <a:r>
              <a:rPr lang="en-US" sz="2800">
                <a:solidFill>
                  <a:srgbClr val="0000FF"/>
                </a:solidFill>
              </a:rPr>
              <a:t>CuBr		Copper(I) bromide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FeS		Iron(II) sulfide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PbO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		Lead(IV) oxide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Ionic Compounds (Type II)</a:t>
            </a:r>
          </a:p>
        </p:txBody>
      </p:sp>
    </p:spTree>
    <p:extLst>
      <p:ext uri="{BB962C8B-B14F-4D97-AF65-F5344CB8AC3E}">
        <p14:creationId xmlns:p14="http://schemas.microsoft.com/office/powerpoint/2010/main" val="21907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8FCEE-B4AA-F842-AECD-E8F8971DF1D7}" type="slidenum">
              <a:rPr lang="en-US"/>
              <a:pPr/>
              <a:t>12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008313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800"/>
              <a:t>	What is the </a:t>
            </a:r>
            <a:r>
              <a:rPr lang="en-US" sz="2800">
                <a:solidFill>
                  <a:srgbClr val="0000FF"/>
                </a:solidFill>
              </a:rPr>
              <a:t>name</a:t>
            </a:r>
            <a:r>
              <a:rPr lang="en-US" sz="2800"/>
              <a:t> of the compound CrO</a:t>
            </a:r>
            <a:r>
              <a:rPr lang="en-US" sz="2800" baseline="-25000"/>
              <a:t>2</a:t>
            </a:r>
            <a:r>
              <a:rPr lang="en-US" sz="2800"/>
              <a:t>?  </a:t>
            </a:r>
            <a:r>
              <a:rPr lang="en-US"/>
              <a:t> </a:t>
            </a:r>
          </a:p>
          <a:p>
            <a:pPr marL="457200" indent="-457200">
              <a:buFontTx/>
              <a:buNone/>
            </a:pPr>
            <a:r>
              <a:rPr lang="en-US"/>
              <a:t>	</a:t>
            </a:r>
            <a:endParaRPr lang="en-US" sz="2800"/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a)	chromium oxide</a:t>
            </a:r>
            <a:endParaRPr lang="en-US" sz="2800" baseline="30000">
              <a:sym typeface="Wingdings" charset="0"/>
            </a:endParaRP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b)	chromium(II) oxide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c)	chromium(IV) oxide 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d)	chromium dioxide </a:t>
            </a:r>
          </a:p>
        </p:txBody>
      </p:sp>
      <p:pic>
        <p:nvPicPr>
          <p:cNvPr id="29491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838200" y="4114800"/>
            <a:ext cx="37338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627CB-0954-A14D-B895-EE225B72C4E9}" type="slidenum">
              <a:rPr lang="en-US"/>
              <a:pPr/>
              <a:t>13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862388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800"/>
              <a:t>	What is the </a:t>
            </a:r>
            <a:r>
              <a:rPr lang="en-US" sz="2800">
                <a:solidFill>
                  <a:srgbClr val="0000FF"/>
                </a:solidFill>
              </a:rPr>
              <a:t>correct name</a:t>
            </a:r>
            <a:r>
              <a:rPr lang="en-US" sz="2800"/>
              <a:t> of the compound that results from the most stable ion for sulfur and the metal ion that contains 24 electrons?  </a:t>
            </a:r>
            <a:r>
              <a:rPr lang="en-US"/>
              <a:t> </a:t>
            </a:r>
          </a:p>
          <a:p>
            <a:pPr marL="457200" indent="-457200">
              <a:buFontTx/>
              <a:buNone/>
            </a:pPr>
            <a:r>
              <a:rPr lang="en-US"/>
              <a:t>	</a:t>
            </a:r>
            <a:endParaRPr lang="en-US" sz="2800"/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a)	iron(III) sulfide </a:t>
            </a:r>
            <a:endParaRPr lang="en-US" sz="2800" baseline="30000">
              <a:sym typeface="Wingdings" charset="0"/>
            </a:endParaRP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b)	chromium(II) sulfide 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c)	nickel(III) sulfate 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d)	iron(II) sulfide </a:t>
            </a:r>
          </a:p>
        </p:txBody>
      </p:sp>
      <p:pic>
        <p:nvPicPr>
          <p:cNvPr id="30618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838200" y="5486400"/>
            <a:ext cx="28194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17E6A-0572-B140-A566-FA80BF25C98A}" type="slidenum">
              <a:rPr lang="en-US"/>
              <a:pPr/>
              <a:t>14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391400" cy="427831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Formed between two nonmetals.</a:t>
            </a:r>
          </a:p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1.	The first element in the formula is named first, and the full element name is used.</a:t>
            </a:r>
          </a:p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2.	The second element is named as though  it were an anion.</a:t>
            </a:r>
          </a:p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3.	Prefixes are used to denote the numbers of atoms present.</a:t>
            </a:r>
          </a:p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4.	The prefix </a:t>
            </a:r>
            <a:r>
              <a:rPr lang="en-US" sz="2800" i="1" dirty="0">
                <a:solidFill>
                  <a:srgbClr val="669900"/>
                </a:solidFill>
              </a:rPr>
              <a:t>mono</a:t>
            </a:r>
            <a:r>
              <a:rPr lang="en-US" sz="2800" dirty="0">
                <a:solidFill>
                  <a:srgbClr val="669900"/>
                </a:solidFill>
              </a:rPr>
              <a:t>- is never used for naming the first element.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Naming Type III Binary Compounds</a:t>
            </a:r>
          </a:p>
        </p:txBody>
      </p:sp>
    </p:spTree>
    <p:extLst>
      <p:ext uri="{BB962C8B-B14F-4D97-AF65-F5344CB8AC3E}">
        <p14:creationId xmlns:p14="http://schemas.microsoft.com/office/powerpoint/2010/main" val="40319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E5826-F1E9-E840-BB87-32CF3B0E026A}" type="slidenum">
              <a:rPr lang="en-US"/>
              <a:pPr/>
              <a:t>15</a:t>
            </a:fld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657600" cy="1981200"/>
          </a:xfrm>
        </p:spPr>
        <p:txBody>
          <a:bodyPr/>
          <a:lstStyle/>
          <a:p>
            <a:r>
              <a:rPr lang="en-US" dirty="0" smtClean="0"/>
              <a:t>Prefixes </a:t>
            </a:r>
            <a:r>
              <a:rPr lang="en-US" dirty="0"/>
              <a:t>Used to Indicate Numbers in Chemical Names</a:t>
            </a:r>
          </a:p>
        </p:txBody>
      </p:sp>
      <p:pic>
        <p:nvPicPr>
          <p:cNvPr id="2" name="Picture 1" descr="05p095_t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34" y="1278578"/>
            <a:ext cx="4376205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8B95B-CC12-1840-9016-D7B390774C0D}" type="slidenum">
              <a:rPr lang="en-US"/>
              <a:pPr/>
              <a:t>16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595688"/>
          </a:xfrm>
        </p:spPr>
        <p:txBody>
          <a:bodyPr/>
          <a:lstStyle/>
          <a:p>
            <a:pPr marL="533400" indent="-533400"/>
            <a:r>
              <a:rPr lang="en-US" sz="2800"/>
              <a:t>Examples:</a:t>
            </a:r>
          </a:p>
          <a:p>
            <a:pPr marL="533400" indent="-533400">
              <a:buFontTx/>
              <a:buNone/>
            </a:pPr>
            <a:r>
              <a:rPr lang="en-US" sz="2800"/>
              <a:t>		</a:t>
            </a:r>
            <a:r>
              <a:rPr lang="en-US" sz="2800">
                <a:solidFill>
                  <a:srgbClr val="0000FF"/>
                </a:solidFill>
              </a:rPr>
              <a:t>CO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		Carbon dioxide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SF</a:t>
            </a:r>
            <a:r>
              <a:rPr lang="en-US" sz="2800" baseline="-25000">
                <a:solidFill>
                  <a:srgbClr val="0000FF"/>
                </a:solidFill>
              </a:rPr>
              <a:t>6</a:t>
            </a:r>
            <a:r>
              <a:rPr lang="en-US" sz="2800">
                <a:solidFill>
                  <a:srgbClr val="0000FF"/>
                </a:solidFill>
              </a:rPr>
              <a:t>		Sulfur hexafluoride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N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O</a:t>
            </a:r>
            <a:r>
              <a:rPr lang="en-US" sz="2800" baseline="-25000">
                <a:solidFill>
                  <a:srgbClr val="0000FF"/>
                </a:solidFill>
              </a:rPr>
              <a:t>4</a:t>
            </a:r>
            <a:r>
              <a:rPr lang="en-US" sz="2800">
                <a:solidFill>
                  <a:srgbClr val="0000FF"/>
                </a:solidFill>
              </a:rPr>
              <a:t>		Dinitrogen tetroxide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Covalent Compounds (Type III)</a:t>
            </a:r>
          </a:p>
        </p:txBody>
      </p:sp>
    </p:spTree>
    <p:extLst>
      <p:ext uri="{BB962C8B-B14F-4D97-AF65-F5344CB8AC3E}">
        <p14:creationId xmlns:p14="http://schemas.microsoft.com/office/powerpoint/2010/main" val="14169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452C0-572E-A54D-8C7B-FD913E6C83D1}" type="slidenum">
              <a:rPr lang="en-US"/>
              <a:pPr/>
              <a:t>17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008313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800"/>
              <a:t>	What is the </a:t>
            </a:r>
            <a:r>
              <a:rPr lang="en-US" sz="2800">
                <a:solidFill>
                  <a:srgbClr val="0000FF"/>
                </a:solidFill>
              </a:rPr>
              <a:t>name</a:t>
            </a:r>
            <a:r>
              <a:rPr lang="en-US" sz="2800"/>
              <a:t> of the compound SeO</a:t>
            </a:r>
            <a:r>
              <a:rPr lang="en-US" sz="2800" baseline="-25000"/>
              <a:t>2</a:t>
            </a:r>
            <a:r>
              <a:rPr lang="en-US" sz="2800"/>
              <a:t>?  </a:t>
            </a:r>
            <a:r>
              <a:rPr lang="en-US"/>
              <a:t> </a:t>
            </a:r>
          </a:p>
          <a:p>
            <a:pPr marL="457200" indent="-457200">
              <a:buFontTx/>
              <a:buNone/>
            </a:pPr>
            <a:r>
              <a:rPr lang="en-US"/>
              <a:t>	</a:t>
            </a:r>
            <a:endParaRPr lang="en-US" sz="2800"/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a)	selenium oxide</a:t>
            </a:r>
            <a:endParaRPr lang="en-US" sz="2800" baseline="30000">
              <a:sym typeface="Wingdings" charset="0"/>
            </a:endParaRP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b)	selenium dioxide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c)	selenium(II) oxide 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d)	selenium(IV) dioxide </a:t>
            </a:r>
          </a:p>
        </p:txBody>
      </p:sp>
      <p:pic>
        <p:nvPicPr>
          <p:cNvPr id="29696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762000" y="3581400"/>
            <a:ext cx="3505200" cy="609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F55DF-38F2-3047-9D48-F927345DC316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</a:t>
            </a:r>
            <a:r>
              <a:rPr lang="en-US" dirty="0"/>
              <a:t>Chart for Naming Binary Compounds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48461" y="1707750"/>
            <a:ext cx="5496932" cy="4843414"/>
            <a:chOff x="2048461" y="1707750"/>
            <a:chExt cx="5496932" cy="4843414"/>
          </a:xfrm>
        </p:grpSpPr>
        <p:pic>
          <p:nvPicPr>
            <p:cNvPr id="3" name="Picture 2" descr="screenshot_3924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61" y="1707750"/>
              <a:ext cx="5333226" cy="4780646"/>
            </a:xfrm>
            <a:prstGeom prst="rect">
              <a:avLst/>
            </a:prstGeom>
          </p:spPr>
        </p:pic>
        <p:pic>
          <p:nvPicPr>
            <p:cNvPr id="6" name="Picture 5" descr="05p092_u01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55" t="81111"/>
            <a:stretch/>
          </p:blipFill>
          <p:spPr>
            <a:xfrm>
              <a:off x="7381687" y="5255764"/>
              <a:ext cx="163706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0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755A6-F91F-4D4B-9A7C-75A2FFF61283}" type="slidenum">
              <a:rPr lang="en-US"/>
              <a:pPr/>
              <a:t>19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1885950"/>
          </a:xfrm>
        </p:spPr>
        <p:txBody>
          <a:bodyPr/>
          <a:lstStyle/>
          <a:p>
            <a:pPr marL="533400" indent="-533400"/>
            <a:r>
              <a:rPr lang="en-US" sz="2800">
                <a:cs typeface="Times New Roman" charset="0"/>
              </a:rPr>
              <a:t>Polyatomic ions are charged entities composed of several atoms bound together. </a:t>
            </a:r>
            <a:endParaRPr lang="en-US" sz="2800"/>
          </a:p>
          <a:p>
            <a:pPr marL="533400" indent="-533400"/>
            <a:r>
              <a:rPr lang="en-US" sz="2800">
                <a:cs typeface="Times New Roman" charset="0"/>
              </a:rPr>
              <a:t>They have special names and must be memorized.</a:t>
            </a:r>
          </a:p>
        </p:txBody>
      </p:sp>
    </p:spTree>
    <p:extLst>
      <p:ext uri="{BB962C8B-B14F-4D97-AF65-F5344CB8AC3E}">
        <p14:creationId xmlns:p14="http://schemas.microsoft.com/office/powerpoint/2010/main" val="5676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A5C1E-B3E9-A146-8D09-7B8D2EE0F1B8}" type="slidenum">
              <a:rPr lang="en-US"/>
              <a:pPr/>
              <a:t>2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859088"/>
          </a:xfrm>
        </p:spPr>
        <p:txBody>
          <a:bodyPr/>
          <a:lstStyle/>
          <a:p>
            <a:pPr marL="533400" indent="-533400"/>
            <a:r>
              <a:rPr lang="en-US" sz="2800"/>
              <a:t>Binary Compounds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/>
              <a:t>Composed of two elements</a:t>
            </a:r>
          </a:p>
          <a:p>
            <a:pPr marL="533400" indent="-533400"/>
            <a:r>
              <a:rPr lang="en-US" sz="2800"/>
              <a:t>Binary Ionic Compounds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/>
              <a:t>Metal—nonmetal</a:t>
            </a:r>
          </a:p>
          <a:p>
            <a:pPr marL="533400" indent="-533400"/>
            <a:r>
              <a:rPr lang="en-US" sz="2800"/>
              <a:t>Binary Covalent Compounds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/>
              <a:t>Nonmetal—nonmetal</a:t>
            </a:r>
          </a:p>
        </p:txBody>
      </p:sp>
    </p:spTree>
    <p:extLst>
      <p:ext uri="{BB962C8B-B14F-4D97-AF65-F5344CB8AC3E}">
        <p14:creationId xmlns:p14="http://schemas.microsoft.com/office/powerpoint/2010/main" val="10380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DB8438-92A1-8C45-97BB-14AFEE32A16A}" type="slidenum">
              <a:rPr lang="en-US"/>
              <a:pPr/>
              <a:t>20</a:t>
            </a:fld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Names </a:t>
            </a:r>
            <a:r>
              <a:rPr lang="en-US" dirty="0"/>
              <a:t>of Common Polyatomic Ions</a:t>
            </a:r>
          </a:p>
        </p:txBody>
      </p:sp>
      <p:pic>
        <p:nvPicPr>
          <p:cNvPr id="2" name="Picture 1" descr="05p101_t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752600"/>
            <a:ext cx="8312727" cy="48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272302-9787-D840-BE80-BC28F4845988}" type="slidenum">
              <a:rPr lang="en-US"/>
              <a:pPr/>
              <a:t>21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398713"/>
          </a:xfrm>
        </p:spPr>
        <p:txBody>
          <a:bodyPr/>
          <a:lstStyle/>
          <a:p>
            <a:pPr marL="533400" indent="-533400"/>
            <a:r>
              <a:rPr lang="en-US" sz="2800">
                <a:cs typeface="Times New Roman" charset="0"/>
              </a:rPr>
              <a:t>Naming ionic compounds containing polyatomic ions follows rules similar to those for binary compounds.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>
                <a:solidFill>
                  <a:srgbClr val="0000FF"/>
                </a:solidFill>
              </a:rPr>
              <a:t>Ammonium acetate</a:t>
            </a:r>
          </a:p>
          <a:p>
            <a:pPr marL="914400" lvl="1" indent="-457200">
              <a:buFont typeface="Wingdings" charset="0"/>
              <a:buNone/>
            </a:pP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" name="Picture 2" descr="05p102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26" y="3888936"/>
            <a:ext cx="3877949" cy="24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8270-A656-4E4E-AD32-891EC9748762}" type="slidenum">
              <a:rPr lang="en-US"/>
              <a:pPr/>
              <a:t>22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595688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NaOH		Sodium hydroxide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Mg(NO</a:t>
            </a:r>
            <a:r>
              <a:rPr lang="en-US" sz="2800" baseline="-25000">
                <a:solidFill>
                  <a:srgbClr val="0000FF"/>
                </a:solidFill>
              </a:rPr>
              <a:t>3</a:t>
            </a:r>
            <a:r>
              <a:rPr lang="en-US" sz="2800">
                <a:solidFill>
                  <a:srgbClr val="0000FF"/>
                </a:solidFill>
              </a:rPr>
              <a:t>)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		Magnesium nitrate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(NH</a:t>
            </a:r>
            <a:r>
              <a:rPr lang="en-US" sz="2800" baseline="-25000">
                <a:solidFill>
                  <a:srgbClr val="0000FF"/>
                </a:solidFill>
              </a:rPr>
              <a:t>4</a:t>
            </a:r>
            <a:r>
              <a:rPr lang="en-US" sz="2800">
                <a:solidFill>
                  <a:srgbClr val="0000FF"/>
                </a:solidFill>
              </a:rPr>
              <a:t>)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SO</a:t>
            </a:r>
            <a:r>
              <a:rPr lang="en-US" sz="2800" baseline="-25000">
                <a:solidFill>
                  <a:srgbClr val="0000FF"/>
                </a:solidFill>
              </a:rPr>
              <a:t>4</a:t>
            </a:r>
            <a:r>
              <a:rPr lang="en-US" sz="2800">
                <a:solidFill>
                  <a:srgbClr val="0000FF"/>
                </a:solidFill>
              </a:rPr>
              <a:t>		Ammonium sulfate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FePO</a:t>
            </a:r>
            <a:r>
              <a:rPr lang="en-US" sz="2800" baseline="-25000">
                <a:solidFill>
                  <a:srgbClr val="0000FF"/>
                </a:solidFill>
              </a:rPr>
              <a:t>4</a:t>
            </a:r>
            <a:r>
              <a:rPr lang="en-US" sz="2800">
                <a:solidFill>
                  <a:srgbClr val="0000FF"/>
                </a:solidFill>
              </a:rPr>
              <a:t>		Iron(III) phosphate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6857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7F3FCA-C044-1D4C-9F1C-48820C5BDE3B}" type="slidenum">
              <a:rPr lang="en-US"/>
              <a:pPr/>
              <a:t>23</a:t>
            </a:fld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</a:t>
            </a:r>
            <a:r>
              <a:rPr lang="en-US" dirty="0"/>
              <a:t>Strategy for Naming Chemical Compounds</a:t>
            </a:r>
          </a:p>
        </p:txBody>
      </p:sp>
      <p:pic>
        <p:nvPicPr>
          <p:cNvPr id="2" name="Picture 1" descr="05p106_u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5" y="1952751"/>
            <a:ext cx="6673874" cy="45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0EDDF-CA09-7C45-AB61-D4F8E1DD86BB}" type="slidenum">
              <a:rPr lang="en-US"/>
              <a:pPr/>
              <a:t>24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008313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800"/>
              <a:t>	What is the </a:t>
            </a:r>
            <a:r>
              <a:rPr lang="en-US" sz="2800">
                <a:solidFill>
                  <a:srgbClr val="0000FF"/>
                </a:solidFill>
              </a:rPr>
              <a:t>name</a:t>
            </a:r>
            <a:r>
              <a:rPr lang="en-US" sz="2800"/>
              <a:t> of the compound KClO</a:t>
            </a:r>
            <a:r>
              <a:rPr lang="en-US" sz="2800" baseline="-25000"/>
              <a:t>3</a:t>
            </a:r>
            <a:r>
              <a:rPr lang="en-US" sz="2800"/>
              <a:t>?  </a:t>
            </a:r>
            <a:r>
              <a:rPr lang="en-US"/>
              <a:t> </a:t>
            </a:r>
          </a:p>
          <a:p>
            <a:pPr marL="457200" indent="-457200">
              <a:buFontTx/>
              <a:buNone/>
            </a:pPr>
            <a:r>
              <a:rPr lang="en-US"/>
              <a:t>	</a:t>
            </a:r>
            <a:endParaRPr lang="en-US" sz="2800"/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a)	potassium chlorite</a:t>
            </a:r>
            <a:endParaRPr lang="en-US" sz="2800" baseline="30000">
              <a:sym typeface="Wingdings" charset="0"/>
            </a:endParaRP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b)	potassium chlorate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c)	potassium perchlorate 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d)	potassium carbonate</a:t>
            </a:r>
            <a:endParaRPr lang="en-US" sz="2800"/>
          </a:p>
        </p:txBody>
      </p:sp>
      <p:pic>
        <p:nvPicPr>
          <p:cNvPr id="30106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762000" y="3581400"/>
            <a:ext cx="3733800" cy="609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8E74DA-20E0-4644-BF57-184030AA793A}" type="slidenum">
              <a:rPr lang="en-US"/>
              <a:pPr/>
              <a:t>25</a:t>
            </a:fld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43000"/>
            <a:ext cx="7315200" cy="533400"/>
          </a:xfrm>
        </p:spPr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7848600" cy="4327525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/>
              <a:t>	Examine the following table of formulas and names.  Which of the compounds are named </a:t>
            </a:r>
            <a:r>
              <a:rPr lang="en-US">
                <a:solidFill>
                  <a:srgbClr val="0000FF"/>
                </a:solidFill>
              </a:rPr>
              <a:t>correctly</a:t>
            </a:r>
            <a:r>
              <a:rPr lang="en-US"/>
              <a:t>?   </a:t>
            </a:r>
          </a:p>
          <a:p>
            <a:pPr marL="457200" indent="-457200">
              <a:buFontTx/>
              <a:buNone/>
            </a:pPr>
            <a:r>
              <a:rPr lang="en-US"/>
              <a:t>	</a:t>
            </a:r>
          </a:p>
          <a:p>
            <a:pPr marL="457200" indent="-457200">
              <a:buFontTx/>
              <a:buNone/>
            </a:pPr>
            <a:endParaRPr lang="en-US"/>
          </a:p>
          <a:p>
            <a:pPr marL="457200" indent="-457200">
              <a:buFontTx/>
              <a:buNone/>
            </a:pPr>
            <a:endParaRPr lang="en-US"/>
          </a:p>
          <a:p>
            <a:pPr marL="457200" indent="-457200">
              <a:buFontTx/>
              <a:buNone/>
            </a:pPr>
            <a:endParaRPr lang="en-US"/>
          </a:p>
          <a:p>
            <a:pPr marL="914400" lvl="1" indent="-457200">
              <a:buFontTx/>
              <a:buNone/>
            </a:pPr>
            <a:r>
              <a:rPr lang="en-US">
                <a:sym typeface="Wingdings" charset="0"/>
              </a:rPr>
              <a:t>a)	I, II </a:t>
            </a:r>
            <a:endParaRPr lang="en-US" baseline="30000">
              <a:sym typeface="Wingdings" charset="0"/>
            </a:endParaRPr>
          </a:p>
          <a:p>
            <a:pPr marL="914400" lvl="1" indent="-457200">
              <a:buFontTx/>
              <a:buNone/>
            </a:pPr>
            <a:r>
              <a:rPr lang="en-US">
                <a:sym typeface="Wingdings" charset="0"/>
              </a:rPr>
              <a:t>b)	I, III, IV </a:t>
            </a:r>
          </a:p>
          <a:p>
            <a:pPr marL="914400" lvl="1" indent="-457200">
              <a:buFontTx/>
              <a:buNone/>
            </a:pPr>
            <a:r>
              <a:rPr lang="en-US">
                <a:sym typeface="Wingdings" charset="0"/>
              </a:rPr>
              <a:t>c)	I, IV </a:t>
            </a:r>
          </a:p>
          <a:p>
            <a:pPr marL="914400" lvl="1" indent="-457200">
              <a:buFontTx/>
              <a:buNone/>
            </a:pPr>
            <a:r>
              <a:rPr lang="en-US">
                <a:sym typeface="Wingdings" charset="0"/>
              </a:rPr>
              <a:t>d)	I only </a:t>
            </a:r>
          </a:p>
        </p:txBody>
      </p:sp>
      <p:pic>
        <p:nvPicPr>
          <p:cNvPr id="30310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838200" y="6172200"/>
            <a:ext cx="1447800" cy="381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3210" name="Group 106"/>
          <p:cNvGraphicFramePr>
            <a:graphicFrameLocks noGrp="1"/>
          </p:cNvGraphicFramePr>
          <p:nvPr>
            <p:ph sz="half" idx="2"/>
          </p:nvPr>
        </p:nvGraphicFramePr>
        <p:xfrm>
          <a:off x="3124200" y="3352800"/>
          <a:ext cx="5410200" cy="2121535"/>
        </p:xfrm>
        <a:graphic>
          <a:graphicData uri="http://schemas.openxmlformats.org/drawingml/2006/table">
            <a:tbl>
              <a:tblPr/>
              <a:tblGrid>
                <a:gridCol w="876300"/>
                <a:gridCol w="1641475"/>
                <a:gridCol w="2892425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Formula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Name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Diphosphorus pentoxide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Chlorine oxide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III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PbI</a:t>
                      </a:r>
                      <a:r>
                        <a:rPr kumimoji="0" lang="en-US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Lead iodide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IV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CuSO</a:t>
                      </a:r>
                      <a:r>
                        <a:rPr kumimoji="0" lang="en-US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l"/>
                          <a:tab pos="1314450" algn="l"/>
                          <a:tab pos="2057400" algn="l"/>
                          <a:tab pos="2286000" algn="l"/>
                          <a:tab pos="3028950" algn="l"/>
                          <a:tab pos="3257550" algn="l"/>
                          <a:tab pos="4171950" algn="l"/>
                          <a:tab pos="44005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Copper(I) sulfate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7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23372-141D-1F43-9A07-FD44D982E361}" type="slidenum">
              <a:rPr lang="en-US"/>
              <a:pPr/>
              <a:t>26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1885950"/>
          </a:xfrm>
        </p:spPr>
        <p:txBody>
          <a:bodyPr/>
          <a:lstStyle/>
          <a:p>
            <a:pPr marL="533400" indent="-533400"/>
            <a:r>
              <a:rPr lang="en-US" sz="2800"/>
              <a:t>Acids can be recognized by the hydrogen that appears first in the formula—HCl.</a:t>
            </a:r>
          </a:p>
          <a:p>
            <a:pPr marL="533400" indent="-533400"/>
            <a:r>
              <a:rPr lang="en-US" sz="2800"/>
              <a:t>Molecule with one or more H</a:t>
            </a:r>
            <a:r>
              <a:rPr lang="en-US" sz="2800" baseline="30000"/>
              <a:t>+</a:t>
            </a:r>
            <a:r>
              <a:rPr lang="en-US" sz="2800"/>
              <a:t> ions attached to an anion.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Acids</a:t>
            </a:r>
          </a:p>
        </p:txBody>
      </p:sp>
    </p:spTree>
    <p:extLst>
      <p:ext uri="{BB962C8B-B14F-4D97-AF65-F5344CB8AC3E}">
        <p14:creationId xmlns:p14="http://schemas.microsoft.com/office/powerpoint/2010/main" val="101518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ABB97-B641-DC40-BF0F-4EF156F81339}" type="slidenum">
              <a:rPr lang="en-US"/>
              <a:pPr/>
              <a:t>27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96200" cy="4364038"/>
          </a:xfrm>
        </p:spPr>
        <p:txBody>
          <a:bodyPr/>
          <a:lstStyle/>
          <a:p>
            <a:pPr marL="533400" indent="-533400"/>
            <a:r>
              <a:rPr lang="en-US" sz="2800">
                <a:solidFill>
                  <a:srgbClr val="669900"/>
                </a:solidFill>
              </a:rPr>
              <a:t>If the </a:t>
            </a:r>
            <a:r>
              <a:rPr lang="en-US" sz="2800" i="1">
                <a:solidFill>
                  <a:srgbClr val="669900"/>
                </a:solidFill>
              </a:rPr>
              <a:t>anion does not contain oxygen</a:t>
            </a:r>
            <a:r>
              <a:rPr lang="en-US" sz="2800">
                <a:solidFill>
                  <a:srgbClr val="669900"/>
                </a:solidFill>
              </a:rPr>
              <a:t>, the acid is named with the prefix </a:t>
            </a:r>
            <a:r>
              <a:rPr lang="en-US" sz="2800" i="1">
                <a:solidFill>
                  <a:srgbClr val="669900"/>
                </a:solidFill>
              </a:rPr>
              <a:t>hydro–</a:t>
            </a:r>
            <a:r>
              <a:rPr lang="en-US" sz="2800">
                <a:solidFill>
                  <a:srgbClr val="669900"/>
                </a:solidFill>
              </a:rPr>
              <a:t> and the suffix </a:t>
            </a:r>
            <a:r>
              <a:rPr lang="en-US" sz="2800" i="1">
                <a:solidFill>
                  <a:srgbClr val="669900"/>
                </a:solidFill>
              </a:rPr>
              <a:t>–ic</a:t>
            </a:r>
            <a:r>
              <a:rPr lang="en-US" sz="2800">
                <a:solidFill>
                  <a:srgbClr val="669900"/>
                </a:solidFill>
              </a:rPr>
              <a:t> attached to the root name for the element.</a:t>
            </a:r>
          </a:p>
          <a:p>
            <a:pPr marL="533400" indent="-533400"/>
            <a:r>
              <a:rPr lang="en-US" sz="2800"/>
              <a:t>Examples:</a:t>
            </a:r>
          </a:p>
          <a:p>
            <a:pPr marL="533400" indent="-533400">
              <a:buFontTx/>
              <a:buNone/>
            </a:pPr>
            <a:r>
              <a:rPr lang="en-US" sz="2800"/>
              <a:t>		</a:t>
            </a:r>
            <a:r>
              <a:rPr lang="en-US" sz="2800">
                <a:solidFill>
                  <a:srgbClr val="0000FF"/>
                </a:solidFill>
              </a:rPr>
              <a:t>HCl		Hydrochloric acid</a:t>
            </a: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HCN		Hydrocyanic acid</a:t>
            </a: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H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S		Hydrosulfuric acid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Naming Acids</a:t>
            </a:r>
          </a:p>
        </p:txBody>
      </p:sp>
    </p:spTree>
    <p:extLst>
      <p:ext uri="{BB962C8B-B14F-4D97-AF65-F5344CB8AC3E}">
        <p14:creationId xmlns:p14="http://schemas.microsoft.com/office/powerpoint/2010/main" val="4354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0B8F1-9411-1241-AF93-459D21016E78}" type="slidenum">
              <a:rPr lang="en-US"/>
              <a:pPr/>
              <a:t>28</a:t>
            </a:fld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</a:t>
            </a:r>
            <a:r>
              <a:rPr lang="en-US" dirty="0"/>
              <a:t>That Do Not Contain Oxygen</a:t>
            </a:r>
          </a:p>
        </p:txBody>
      </p:sp>
      <p:pic>
        <p:nvPicPr>
          <p:cNvPr id="2" name="Picture 1" descr="05p104_t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48" y="1734141"/>
            <a:ext cx="5375104" cy="48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2ABC-3E92-BF48-867C-6BA4331E31B0}" type="slidenum">
              <a:rPr lang="en-US"/>
              <a:pPr/>
              <a:t>29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96200" cy="4022725"/>
          </a:xfrm>
        </p:spPr>
        <p:txBody>
          <a:bodyPr/>
          <a:lstStyle/>
          <a:p>
            <a:pPr marL="533400" indent="-533400"/>
            <a:r>
              <a:rPr lang="en-US" sz="2800">
                <a:solidFill>
                  <a:srgbClr val="669900"/>
                </a:solidFill>
              </a:rPr>
              <a:t>If the </a:t>
            </a:r>
            <a:r>
              <a:rPr lang="en-US" sz="2800" i="1">
                <a:solidFill>
                  <a:srgbClr val="669900"/>
                </a:solidFill>
              </a:rPr>
              <a:t>anion contains oxygen</a:t>
            </a:r>
            <a:r>
              <a:rPr lang="en-US" sz="2800">
                <a:solidFill>
                  <a:srgbClr val="669900"/>
                </a:solidFill>
              </a:rPr>
              <a:t>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>
                <a:solidFill>
                  <a:srgbClr val="669900"/>
                </a:solidFill>
              </a:rPr>
              <a:t>The suffix </a:t>
            </a:r>
            <a:r>
              <a:rPr lang="en-US" sz="2800" i="1">
                <a:solidFill>
                  <a:srgbClr val="669900"/>
                </a:solidFill>
              </a:rPr>
              <a:t>–ic</a:t>
            </a:r>
            <a:r>
              <a:rPr lang="en-US" sz="2800">
                <a:solidFill>
                  <a:srgbClr val="669900"/>
                </a:solidFill>
              </a:rPr>
              <a:t> is added to the root name if the anion name ends in </a:t>
            </a:r>
            <a:r>
              <a:rPr lang="en-US" sz="2800" i="1">
                <a:solidFill>
                  <a:srgbClr val="669900"/>
                </a:solidFill>
              </a:rPr>
              <a:t>–ate</a:t>
            </a:r>
            <a:r>
              <a:rPr lang="en-US" sz="2800">
                <a:solidFill>
                  <a:srgbClr val="669900"/>
                </a:solidFill>
              </a:rPr>
              <a:t>.</a:t>
            </a:r>
          </a:p>
          <a:p>
            <a:pPr marL="533400" indent="-533400"/>
            <a:r>
              <a:rPr lang="en-US" sz="2800"/>
              <a:t>Examples:</a:t>
            </a:r>
          </a:p>
          <a:p>
            <a:pPr marL="533400" indent="-533400">
              <a:buFontTx/>
              <a:buNone/>
            </a:pPr>
            <a:r>
              <a:rPr lang="en-US" sz="2800"/>
              <a:t>		</a:t>
            </a:r>
            <a:r>
              <a:rPr lang="en-US" sz="2800">
                <a:solidFill>
                  <a:srgbClr val="0000FF"/>
                </a:solidFill>
              </a:rPr>
              <a:t>HNO</a:t>
            </a:r>
            <a:r>
              <a:rPr lang="en-US" sz="2800" baseline="-25000">
                <a:solidFill>
                  <a:srgbClr val="0000FF"/>
                </a:solidFill>
              </a:rPr>
              <a:t>3</a:t>
            </a:r>
            <a:r>
              <a:rPr lang="en-US" sz="2800">
                <a:solidFill>
                  <a:srgbClr val="0000FF"/>
                </a:solidFill>
              </a:rPr>
              <a:t>	Nitric acid</a:t>
            </a: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H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SO</a:t>
            </a:r>
            <a:r>
              <a:rPr lang="en-US" sz="2800" baseline="-25000">
                <a:solidFill>
                  <a:srgbClr val="0000FF"/>
                </a:solidFill>
              </a:rPr>
              <a:t>4</a:t>
            </a:r>
            <a:r>
              <a:rPr lang="en-US" sz="2800">
                <a:solidFill>
                  <a:srgbClr val="0000FF"/>
                </a:solidFill>
              </a:rPr>
              <a:t>	Sulfuric acid</a:t>
            </a: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HC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H</a:t>
            </a:r>
            <a:r>
              <a:rPr lang="en-US" sz="2800" baseline="-25000">
                <a:solidFill>
                  <a:srgbClr val="0000FF"/>
                </a:solidFill>
              </a:rPr>
              <a:t>3</a:t>
            </a:r>
            <a:r>
              <a:rPr lang="en-US" sz="2800">
                <a:solidFill>
                  <a:srgbClr val="0000FF"/>
                </a:solidFill>
              </a:rPr>
              <a:t>O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	Acetic acid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Naming Acids</a:t>
            </a:r>
          </a:p>
        </p:txBody>
      </p:sp>
    </p:spTree>
    <p:extLst>
      <p:ext uri="{BB962C8B-B14F-4D97-AF65-F5344CB8AC3E}">
        <p14:creationId xmlns:p14="http://schemas.microsoft.com/office/powerpoint/2010/main" val="30543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3DF3-A7D0-7F4A-885D-67755A6D2DCC}" type="slidenum">
              <a:rPr lang="en-US"/>
              <a:pPr/>
              <a:t>3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206875"/>
          </a:xfrm>
        </p:spPr>
        <p:txBody>
          <a:bodyPr/>
          <a:lstStyle/>
          <a:p>
            <a:pPr marL="533400" indent="-533400"/>
            <a:r>
              <a:rPr lang="en-US" sz="2400">
                <a:cs typeface="Times New Roman" charset="0"/>
              </a:rPr>
              <a:t>Binary ionic compounds contain positive cations and negative anions. </a:t>
            </a:r>
            <a:endParaRPr lang="en-US" sz="2400"/>
          </a:p>
          <a:p>
            <a:pPr marL="914400" lvl="1" indent="-457200">
              <a:buFont typeface="Wingdings" charset="0"/>
              <a:buChar char="§"/>
            </a:pPr>
            <a:r>
              <a:rPr lang="en-US">
                <a:cs typeface="Times New Roman" charset="0"/>
              </a:rPr>
              <a:t>Type I compounds </a:t>
            </a:r>
          </a:p>
          <a:p>
            <a:pPr marL="1333500" lvl="2" indent="-419100"/>
            <a:r>
              <a:rPr lang="en-US" sz="2200">
                <a:cs typeface="Times New Roman" charset="0"/>
              </a:rPr>
              <a:t>Metal present forms only one cation.</a:t>
            </a:r>
            <a:r>
              <a:rPr lang="en-US" sz="2500"/>
              <a:t> 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>
                <a:cs typeface="Times New Roman" charset="0"/>
              </a:rPr>
              <a:t>Type II compounds </a:t>
            </a:r>
          </a:p>
          <a:p>
            <a:pPr marL="1333500" lvl="2" indent="-419100"/>
            <a:r>
              <a:rPr lang="en-US" sz="2200">
                <a:cs typeface="Times New Roman" charset="0"/>
              </a:rPr>
              <a:t>Metal present can form 2 or more cations with different charges.</a:t>
            </a:r>
            <a:r>
              <a:rPr lang="en-US" sz="2500">
                <a:cs typeface="Times New Roman" charset="0"/>
              </a:rPr>
              <a:t> </a:t>
            </a:r>
          </a:p>
        </p:txBody>
      </p:sp>
      <p:pic>
        <p:nvPicPr>
          <p:cNvPr id="3" name="Picture 2" descr="05p088_u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3988048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CD97C-9B4B-4A40-8C40-45C69F94E181}" type="slidenum">
              <a:rPr lang="en-US"/>
              <a:pPr/>
              <a:t>30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022725"/>
          </a:xfrm>
        </p:spPr>
        <p:txBody>
          <a:bodyPr/>
          <a:lstStyle/>
          <a:p>
            <a:pPr marL="533400" indent="-533400"/>
            <a:r>
              <a:rPr lang="en-US" sz="2800">
                <a:solidFill>
                  <a:srgbClr val="669900"/>
                </a:solidFill>
              </a:rPr>
              <a:t>If the </a:t>
            </a:r>
            <a:r>
              <a:rPr lang="en-US" sz="2800" i="1">
                <a:solidFill>
                  <a:srgbClr val="669900"/>
                </a:solidFill>
              </a:rPr>
              <a:t>anion contains oxygen</a:t>
            </a:r>
            <a:r>
              <a:rPr lang="en-US" sz="2800">
                <a:solidFill>
                  <a:srgbClr val="669900"/>
                </a:solidFill>
              </a:rPr>
              <a:t>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>
                <a:solidFill>
                  <a:srgbClr val="669900"/>
                </a:solidFill>
              </a:rPr>
              <a:t>The suffix </a:t>
            </a:r>
            <a:r>
              <a:rPr lang="en-US" sz="2800" i="1">
                <a:solidFill>
                  <a:srgbClr val="669900"/>
                </a:solidFill>
              </a:rPr>
              <a:t>–ous</a:t>
            </a:r>
            <a:r>
              <a:rPr lang="en-US" sz="2800">
                <a:solidFill>
                  <a:srgbClr val="669900"/>
                </a:solidFill>
              </a:rPr>
              <a:t> is added to the root name if the anion name ends in </a:t>
            </a:r>
            <a:r>
              <a:rPr lang="en-US" sz="2800" i="1">
                <a:solidFill>
                  <a:srgbClr val="669900"/>
                </a:solidFill>
              </a:rPr>
              <a:t>–ite</a:t>
            </a:r>
            <a:r>
              <a:rPr lang="en-US" sz="2800">
                <a:solidFill>
                  <a:srgbClr val="669900"/>
                </a:solidFill>
              </a:rPr>
              <a:t>.</a:t>
            </a:r>
          </a:p>
          <a:p>
            <a:pPr marL="533400" indent="-533400"/>
            <a:r>
              <a:rPr lang="en-US" sz="2800"/>
              <a:t>Examples:</a:t>
            </a:r>
          </a:p>
          <a:p>
            <a:pPr marL="533400" indent="-533400">
              <a:buFontTx/>
              <a:buNone/>
            </a:pPr>
            <a:r>
              <a:rPr lang="en-US" sz="2800"/>
              <a:t>		</a:t>
            </a:r>
            <a:r>
              <a:rPr lang="en-US" sz="2800">
                <a:solidFill>
                  <a:srgbClr val="0000FF"/>
                </a:solidFill>
              </a:rPr>
              <a:t>HNO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	Nitrous acid</a:t>
            </a: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H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SO</a:t>
            </a:r>
            <a:r>
              <a:rPr lang="en-US" sz="2800" baseline="-25000">
                <a:solidFill>
                  <a:srgbClr val="0000FF"/>
                </a:solidFill>
              </a:rPr>
              <a:t>3</a:t>
            </a:r>
            <a:r>
              <a:rPr lang="en-US" sz="2800">
                <a:solidFill>
                  <a:srgbClr val="0000FF"/>
                </a:solidFill>
              </a:rPr>
              <a:t>	Sulfurous acid</a:t>
            </a: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HClO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	Chlorous acid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Naming Acids</a:t>
            </a:r>
          </a:p>
        </p:txBody>
      </p:sp>
    </p:spTree>
    <p:extLst>
      <p:ext uri="{BB962C8B-B14F-4D97-AF65-F5344CB8AC3E}">
        <p14:creationId xmlns:p14="http://schemas.microsoft.com/office/powerpoint/2010/main" val="31708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F8EDC-EEC8-DF48-B4DF-A083EA73A807}" type="slidenum">
              <a:rPr lang="en-US"/>
              <a:pPr/>
              <a:t>31</a:t>
            </a:fld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Oxygen-Containing Acids</a:t>
            </a:r>
          </a:p>
        </p:txBody>
      </p:sp>
      <p:pic>
        <p:nvPicPr>
          <p:cNvPr id="2" name="Picture 1" descr="05p104_t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10" y="1828800"/>
            <a:ext cx="5226222" cy="47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18CA51-4243-0C46-A683-76654C4E0421}" type="slidenum">
              <a:rPr lang="en-US"/>
              <a:pPr/>
              <a:t>32</a:t>
            </a:fld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</a:t>
            </a:r>
            <a:r>
              <a:rPr lang="en-US" dirty="0"/>
              <a:t>for Naming Acids</a:t>
            </a:r>
          </a:p>
        </p:txBody>
      </p:sp>
      <p:pic>
        <p:nvPicPr>
          <p:cNvPr id="2" name="Picture 1" descr="05p106_u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58979"/>
            <a:ext cx="6248400" cy="46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8B7B22-FEB6-C44B-804F-758372E6902D}" type="slidenum">
              <a:rPr lang="en-US"/>
              <a:pPr/>
              <a:t>33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649663"/>
          </a:xfrm>
        </p:spPr>
        <p:txBody>
          <a:bodyPr/>
          <a:lstStyle/>
          <a:p>
            <a:pPr marL="457200" indent="-60325">
              <a:buFontTx/>
              <a:buNone/>
            </a:pPr>
            <a:r>
              <a:rPr lang="en-US" sz="2800"/>
              <a:t>	Which of the following compounds is named </a:t>
            </a:r>
            <a:r>
              <a:rPr lang="en-US" sz="2800">
                <a:solidFill>
                  <a:srgbClr val="0000FF"/>
                </a:solidFill>
              </a:rPr>
              <a:t>incorrectly</a:t>
            </a:r>
            <a:r>
              <a:rPr lang="en-US" sz="2800"/>
              <a:t>?</a:t>
            </a:r>
          </a:p>
          <a:p>
            <a:pPr marL="457200" indent="-60325">
              <a:buFontTx/>
              <a:buNone/>
            </a:pPr>
            <a:endParaRPr lang="en-US" sz="2800"/>
          </a:p>
          <a:p>
            <a:pPr marL="457200" indent="-60325">
              <a:buFontTx/>
              <a:buAutoNum type="alphaLcParenR"/>
            </a:pPr>
            <a:r>
              <a:rPr lang="en-US"/>
              <a:t> KNO</a:t>
            </a:r>
            <a:r>
              <a:rPr lang="en-US" baseline="-25000"/>
              <a:t>3		</a:t>
            </a:r>
            <a:r>
              <a:rPr lang="en-US"/>
              <a:t>potassium nitrate  </a:t>
            </a:r>
          </a:p>
          <a:p>
            <a:pPr marL="457200" indent="-60325">
              <a:buFontTx/>
              <a:buAutoNum type="alphaLcParenR"/>
            </a:pPr>
            <a:r>
              <a:rPr lang="en-US"/>
              <a:t> TiO</a:t>
            </a:r>
            <a:r>
              <a:rPr lang="en-US" baseline="-25000"/>
              <a:t>2</a:t>
            </a:r>
            <a:r>
              <a:rPr lang="en-US"/>
              <a:t>		titanium(II) oxide</a:t>
            </a:r>
          </a:p>
          <a:p>
            <a:pPr marL="457200" indent="-60325">
              <a:buFontTx/>
              <a:buAutoNum type="alphaLcParenR"/>
            </a:pPr>
            <a:r>
              <a:rPr lang="en-US"/>
              <a:t> Sn(OH)</a:t>
            </a:r>
            <a:r>
              <a:rPr lang="en-US" baseline="-25000"/>
              <a:t>4</a:t>
            </a:r>
            <a:r>
              <a:rPr lang="en-US"/>
              <a:t>	tin(IV) hydroxide </a:t>
            </a:r>
          </a:p>
          <a:p>
            <a:pPr marL="457200" indent="-60325">
              <a:buFontTx/>
              <a:buAutoNum type="alphaLcParenR"/>
            </a:pPr>
            <a:r>
              <a:rPr lang="en-US"/>
              <a:t> PBr</a:t>
            </a:r>
            <a:r>
              <a:rPr lang="en-US" baseline="-25000"/>
              <a:t>5</a:t>
            </a:r>
            <a:r>
              <a:rPr lang="en-US"/>
              <a:t>		phosphorus pentabromide </a:t>
            </a:r>
          </a:p>
          <a:p>
            <a:pPr marL="457200" indent="-60325">
              <a:buFontTx/>
              <a:buAutoNum type="alphaLcParenR"/>
            </a:pPr>
            <a:r>
              <a:rPr lang="en-US"/>
              <a:t>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3</a:t>
            </a:r>
            <a:r>
              <a:rPr lang="en-US"/>
              <a:t>		sulfurous acid</a:t>
            </a:r>
          </a:p>
        </p:txBody>
      </p:sp>
      <p:pic>
        <p:nvPicPr>
          <p:cNvPr id="28058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762000" y="4038600"/>
            <a:ext cx="48006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85078-9594-9841-8ED9-17016C748E04}" type="slidenum">
              <a:rPr lang="en-US"/>
              <a:pPr/>
              <a:t>34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400550"/>
          </a:xfrm>
        </p:spPr>
        <p:txBody>
          <a:bodyPr/>
          <a:lstStyle/>
          <a:p>
            <a:pPr marL="533400" indent="-533400"/>
            <a:r>
              <a:rPr lang="en-US">
                <a:cs typeface="Times New Roman" charset="0"/>
              </a:rPr>
              <a:t>Sodium hydroxide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>
                <a:cs typeface="Times New Roman" charset="0"/>
              </a:rPr>
              <a:t>NaOH</a:t>
            </a:r>
            <a:endParaRPr lang="en-US"/>
          </a:p>
          <a:p>
            <a:pPr marL="533400" indent="-533400"/>
            <a:r>
              <a:rPr lang="en-US">
                <a:cs typeface="Times New Roman" charset="0"/>
              </a:rPr>
              <a:t>Potassium carbonate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>
                <a:cs typeface="Times New Roman" charset="0"/>
              </a:rPr>
              <a:t>K</a:t>
            </a:r>
            <a:r>
              <a:rPr lang="en-US" baseline="-30000">
                <a:cs typeface="Times New Roman" charset="0"/>
              </a:rPr>
              <a:t>2</a:t>
            </a:r>
            <a:r>
              <a:rPr lang="en-US">
                <a:cs typeface="Times New Roman" charset="0"/>
              </a:rPr>
              <a:t>CO</a:t>
            </a:r>
            <a:r>
              <a:rPr lang="en-US" baseline="-30000">
                <a:cs typeface="Times New Roman" charset="0"/>
              </a:rPr>
              <a:t>3</a:t>
            </a:r>
            <a:r>
              <a:rPr lang="en-US">
                <a:cs typeface="Times New Roman" charset="0"/>
              </a:rPr>
              <a:t>  </a:t>
            </a:r>
          </a:p>
          <a:p>
            <a:pPr marL="533400" indent="-533400"/>
            <a:r>
              <a:rPr lang="en-US">
                <a:cs typeface="Times New Roman" charset="0"/>
              </a:rPr>
              <a:t>Sulfuric acid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>
                <a:cs typeface="Times New Roman" charset="0"/>
              </a:rPr>
              <a:t>H</a:t>
            </a:r>
            <a:r>
              <a:rPr lang="en-US" baseline="-30000">
                <a:cs typeface="Times New Roman" charset="0"/>
              </a:rPr>
              <a:t>2</a:t>
            </a:r>
            <a:r>
              <a:rPr lang="en-US">
                <a:cs typeface="Times New Roman" charset="0"/>
              </a:rPr>
              <a:t>SO</a:t>
            </a:r>
            <a:r>
              <a:rPr lang="en-US" baseline="-30000">
                <a:cs typeface="Times New Roman" charset="0"/>
              </a:rPr>
              <a:t>4</a:t>
            </a:r>
            <a:r>
              <a:rPr lang="en-US">
                <a:cs typeface="Times New Roman" charset="0"/>
              </a:rPr>
              <a:t> </a:t>
            </a:r>
          </a:p>
          <a:p>
            <a:pPr marL="533400" indent="-533400"/>
            <a:r>
              <a:rPr lang="en-US">
                <a:cs typeface="Times New Roman" charset="0"/>
              </a:rPr>
              <a:t>Dinitrogen pentoxide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>
                <a:cs typeface="Times New Roman" charset="0"/>
              </a:rPr>
              <a:t>N</a:t>
            </a:r>
            <a:r>
              <a:rPr lang="en-US" baseline="-30000">
                <a:cs typeface="Times New Roman" charset="0"/>
              </a:rPr>
              <a:t>2</a:t>
            </a:r>
            <a:r>
              <a:rPr lang="en-US">
                <a:cs typeface="Times New Roman" charset="0"/>
              </a:rPr>
              <a:t>O</a:t>
            </a:r>
            <a:r>
              <a:rPr lang="en-US" baseline="-30000">
                <a:cs typeface="Times New Roman" charset="0"/>
              </a:rPr>
              <a:t>5</a:t>
            </a:r>
            <a:r>
              <a:rPr lang="en-US">
                <a:cs typeface="Times New Roman" charset="0"/>
              </a:rPr>
              <a:t> </a:t>
            </a:r>
          </a:p>
          <a:p>
            <a:pPr marL="533400" indent="-533400"/>
            <a:r>
              <a:rPr lang="en-US">
                <a:cs typeface="Times New Roman" charset="0"/>
              </a:rPr>
              <a:t>Cobalt(III) nitrate </a:t>
            </a:r>
            <a:endParaRPr lang="en-US"/>
          </a:p>
          <a:p>
            <a:pPr marL="914400" lvl="1" indent="-457200">
              <a:buFont typeface="Wingdings" charset="0"/>
              <a:buChar char="§"/>
            </a:pPr>
            <a:r>
              <a:rPr lang="en-US">
                <a:cs typeface="Times New Roman" charset="0"/>
              </a:rPr>
              <a:t>Co(NO</a:t>
            </a:r>
            <a:r>
              <a:rPr lang="en-US" baseline="-30000">
                <a:cs typeface="Times New Roman" charset="0"/>
              </a:rPr>
              <a:t>3</a:t>
            </a:r>
            <a:r>
              <a:rPr lang="en-US">
                <a:cs typeface="Times New Roman" charset="0"/>
              </a:rPr>
              <a:t>)</a:t>
            </a:r>
            <a:r>
              <a:rPr lang="en-US" baseline="-30000">
                <a:cs typeface="Times New Roman" charset="0"/>
              </a:rPr>
              <a:t>3</a:t>
            </a:r>
            <a:r>
              <a:rPr lang="en-US">
                <a:cs typeface="Times New Roman" charset="0"/>
              </a:rPr>
              <a:t> 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5947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B1850-AC19-3147-A128-86E4BC58B73D}" type="slidenum">
              <a:rPr lang="en-US"/>
              <a:pPr/>
              <a:t>35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9370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sym typeface="Wingdings" charset="0"/>
              </a:rPr>
              <a:t>	</a:t>
            </a:r>
            <a:r>
              <a:rPr lang="en-US" sz="2800">
                <a:sym typeface="Wingdings" charset="0"/>
              </a:rPr>
              <a:t>A compound has the formula XCl</a:t>
            </a:r>
            <a:r>
              <a:rPr lang="en-US" sz="2800" baseline="-25000">
                <a:sym typeface="Wingdings" charset="0"/>
              </a:rPr>
              <a:t>3</a:t>
            </a:r>
            <a:r>
              <a:rPr lang="en-US" sz="2800">
                <a:sym typeface="Wingdings" charset="0"/>
              </a:rPr>
              <a:t> where X could represent a metal or nonmetal. What could the </a:t>
            </a:r>
            <a:r>
              <a:rPr lang="en-US" sz="2800">
                <a:solidFill>
                  <a:srgbClr val="0000FF"/>
                </a:solidFill>
                <a:sym typeface="Wingdings" charset="0"/>
              </a:rPr>
              <a:t>name</a:t>
            </a:r>
            <a:r>
              <a:rPr lang="en-US" sz="2800">
                <a:sym typeface="Wingdings" charset="0"/>
              </a:rPr>
              <a:t> of this compound be?</a:t>
            </a:r>
          </a:p>
          <a:p>
            <a:pPr marL="457200" indent="-457200"/>
            <a:endParaRPr lang="en-US" sz="2800">
              <a:sym typeface="Wingdings" charset="0"/>
            </a:endParaRPr>
          </a:p>
          <a:p>
            <a:pPr marL="457200" indent="-457200">
              <a:buFontTx/>
              <a:buNone/>
            </a:pPr>
            <a:r>
              <a:rPr lang="en-US" sz="2800">
                <a:sym typeface="Wingdings" charset="0"/>
              </a:rPr>
              <a:t>	a)	phosphorus trichloride</a:t>
            </a:r>
          </a:p>
          <a:p>
            <a:pPr marL="457200" indent="-457200">
              <a:buFontTx/>
              <a:buNone/>
            </a:pPr>
            <a:r>
              <a:rPr lang="en-US" sz="2800">
                <a:sym typeface="Wingdings" charset="0"/>
              </a:rPr>
              <a:t>	b)	carbon monochloride</a:t>
            </a:r>
          </a:p>
          <a:p>
            <a:pPr marL="457200" indent="-457200">
              <a:buFontTx/>
              <a:buNone/>
            </a:pPr>
            <a:r>
              <a:rPr lang="en-US" sz="2800">
                <a:sym typeface="Wingdings" charset="0"/>
              </a:rPr>
              <a:t>	c)	tin(IV) chloride </a:t>
            </a:r>
          </a:p>
          <a:p>
            <a:pPr marL="457200" indent="-457200">
              <a:buFontTx/>
              <a:buNone/>
            </a:pPr>
            <a:r>
              <a:rPr lang="en-US" sz="2800">
                <a:sym typeface="Wingdings" charset="0"/>
              </a:rPr>
              <a:t>	d)	magnesium chloride</a:t>
            </a:r>
          </a:p>
        </p:txBody>
      </p:sp>
      <p:pic>
        <p:nvPicPr>
          <p:cNvPr id="299012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762000" y="4038600"/>
            <a:ext cx="42672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113D7-59B0-AD4A-AA14-89FEFD7AA64A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Simple </a:t>
            </a:r>
            <a:r>
              <a:rPr lang="en-US" dirty="0" err="1"/>
              <a:t>Cations</a:t>
            </a:r>
            <a:r>
              <a:rPr lang="en-US" dirty="0"/>
              <a:t> and Anions</a:t>
            </a:r>
          </a:p>
        </p:txBody>
      </p:sp>
      <p:pic>
        <p:nvPicPr>
          <p:cNvPr id="3" name="Picture 2" descr="05p089_t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88" y="1821673"/>
            <a:ext cx="5192112" cy="46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409E2-66A2-D44C-85C4-D27A0027342F}" type="slidenum">
              <a:rPr lang="en-US"/>
              <a:pPr/>
              <a:t>5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162800" cy="242887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>
                <a:solidFill>
                  <a:srgbClr val="669900"/>
                </a:solidFill>
              </a:rPr>
              <a:t>1.	The cation is always named first and the anion second.</a:t>
            </a:r>
          </a:p>
          <a:p>
            <a:pPr marL="533400" indent="-533400">
              <a:buFontTx/>
              <a:buNone/>
            </a:pPr>
            <a:r>
              <a:rPr lang="en-US">
                <a:solidFill>
                  <a:srgbClr val="669900"/>
                </a:solidFill>
              </a:rPr>
              <a:t>2.	A simple cation takes its name from the name of the element.</a:t>
            </a:r>
          </a:p>
          <a:p>
            <a:pPr marL="533400" indent="-533400">
              <a:buFontTx/>
              <a:buAutoNum type="arabicPeriod" startAt="3"/>
            </a:pPr>
            <a:r>
              <a:rPr lang="en-US">
                <a:solidFill>
                  <a:srgbClr val="669900"/>
                </a:solidFill>
              </a:rPr>
              <a:t>A simple anion is named by taking the first part of the element name (the root) and adding –</a:t>
            </a:r>
            <a:r>
              <a:rPr lang="en-US" i="1">
                <a:solidFill>
                  <a:srgbClr val="669900"/>
                </a:solidFill>
              </a:rPr>
              <a:t>ide</a:t>
            </a:r>
            <a:r>
              <a:rPr lang="en-US">
                <a:solidFill>
                  <a:srgbClr val="669900"/>
                </a:solidFill>
              </a:rPr>
              <a:t>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</a:t>
            </a:r>
            <a:r>
              <a:rPr lang="en-US" dirty="0"/>
              <a:t>for Naming Type I Ionic Compounds</a:t>
            </a:r>
          </a:p>
        </p:txBody>
      </p:sp>
      <p:pic>
        <p:nvPicPr>
          <p:cNvPr id="3" name="Picture 2" descr="screenshot_39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1" y="4250413"/>
            <a:ext cx="7166458" cy="18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777F81-7954-744E-8F3E-267B49FC1590}" type="slidenum">
              <a:rPr lang="en-US"/>
              <a:pPr/>
              <a:t>6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595688"/>
          </a:xfrm>
        </p:spPr>
        <p:txBody>
          <a:bodyPr/>
          <a:lstStyle/>
          <a:p>
            <a:pPr marL="533400" indent="-533400"/>
            <a:r>
              <a:rPr lang="en-US" sz="2800"/>
              <a:t>Examples:</a:t>
            </a:r>
          </a:p>
          <a:p>
            <a:pPr marL="533400" indent="-533400">
              <a:buFontTx/>
              <a:buNone/>
            </a:pPr>
            <a:r>
              <a:rPr lang="en-US" sz="2800"/>
              <a:t>		</a:t>
            </a:r>
            <a:r>
              <a:rPr lang="en-US" sz="2800">
                <a:solidFill>
                  <a:srgbClr val="0000FF"/>
                </a:solidFill>
              </a:rPr>
              <a:t>KCl		Potassium chloride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MgBr</a:t>
            </a:r>
            <a:r>
              <a:rPr lang="en-US" sz="2800" baseline="-25000">
                <a:solidFill>
                  <a:srgbClr val="0000FF"/>
                </a:solidFill>
              </a:rPr>
              <a:t>2</a:t>
            </a:r>
            <a:r>
              <a:rPr lang="en-US" sz="2800">
                <a:solidFill>
                  <a:srgbClr val="0000FF"/>
                </a:solidFill>
              </a:rPr>
              <a:t>	Magnesium bromide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	CaO		Calcium oxide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Ionic Compounds (Type I)</a:t>
            </a:r>
          </a:p>
        </p:txBody>
      </p:sp>
    </p:spTree>
    <p:extLst>
      <p:ext uri="{BB962C8B-B14F-4D97-AF65-F5344CB8AC3E}">
        <p14:creationId xmlns:p14="http://schemas.microsoft.com/office/powerpoint/2010/main" val="36390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EDC0C-5DF0-E04C-A8D1-6F24A47EC47B}" type="slidenum">
              <a:rPr lang="en-US"/>
              <a:pPr/>
              <a:t>7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008313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800"/>
              <a:t>	What is the </a:t>
            </a:r>
            <a:r>
              <a:rPr lang="en-US" sz="2800">
                <a:solidFill>
                  <a:srgbClr val="0000FF"/>
                </a:solidFill>
              </a:rPr>
              <a:t>name</a:t>
            </a:r>
            <a:r>
              <a:rPr lang="en-US" sz="2800"/>
              <a:t> of the compound SrBr</a:t>
            </a:r>
            <a:r>
              <a:rPr lang="en-US" sz="2800" baseline="-25000"/>
              <a:t>2</a:t>
            </a:r>
            <a:r>
              <a:rPr lang="en-US" sz="2800"/>
              <a:t>?  </a:t>
            </a:r>
            <a:r>
              <a:rPr lang="en-US"/>
              <a:t> </a:t>
            </a:r>
          </a:p>
          <a:p>
            <a:pPr marL="457200" indent="-457200">
              <a:buFontTx/>
              <a:buNone/>
            </a:pPr>
            <a:r>
              <a:rPr lang="en-US"/>
              <a:t>	</a:t>
            </a:r>
            <a:endParaRPr lang="en-US" sz="2800"/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a)	strontium bromine</a:t>
            </a:r>
            <a:endParaRPr lang="en-US" sz="2800" baseline="30000">
              <a:sym typeface="Wingdings" charset="0"/>
            </a:endParaRP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b)	sulfur bromide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c)	strontium dibromide 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d)	strontium bromide </a:t>
            </a:r>
            <a:endParaRPr lang="en-US" sz="2800"/>
          </a:p>
        </p:txBody>
      </p:sp>
      <p:pic>
        <p:nvPicPr>
          <p:cNvPr id="28262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762000" y="4648200"/>
            <a:ext cx="36576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p091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78" y="1676400"/>
            <a:ext cx="3637306" cy="46953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996BAA-F9C1-464A-8566-7F6DD0A1F484}" type="slidenum">
              <a:rPr lang="en-US"/>
              <a:pPr/>
              <a:t>8</a:t>
            </a:fld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/>
              <a:t>Ionic Compounds (Type II)</a:t>
            </a: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692650"/>
          </a:xfrm>
        </p:spPr>
        <p:txBody>
          <a:bodyPr/>
          <a:lstStyle/>
          <a:p>
            <a:pPr marL="533400" indent="-533400"/>
            <a:r>
              <a:rPr lang="en-US" sz="2400" dirty="0"/>
              <a:t>Metals in these compounds can form more than one type of positive charge.</a:t>
            </a:r>
          </a:p>
          <a:p>
            <a:pPr marL="533400" indent="-533400"/>
            <a:r>
              <a:rPr lang="en-US" sz="2400" dirty="0"/>
              <a:t>Charge on the metal ion must be specified.</a:t>
            </a:r>
          </a:p>
          <a:p>
            <a:pPr marL="533400" indent="-533400"/>
            <a:r>
              <a:rPr lang="en-US" sz="2400" dirty="0"/>
              <a:t>Roman numeral indicates the charge of the metal </a:t>
            </a:r>
            <a:r>
              <a:rPr lang="en-US" sz="2400" dirty="0" err="1"/>
              <a:t>cation</a:t>
            </a:r>
            <a:r>
              <a:rPr lang="en-US" sz="2400" dirty="0"/>
              <a:t>.</a:t>
            </a:r>
          </a:p>
          <a:p>
            <a:pPr marL="533400" indent="-533400"/>
            <a:r>
              <a:rPr lang="en-US" sz="2400" dirty="0"/>
              <a:t>Transition metal </a:t>
            </a:r>
            <a:r>
              <a:rPr lang="en-US" sz="2400" dirty="0" err="1"/>
              <a:t>cations</a:t>
            </a:r>
            <a:r>
              <a:rPr lang="en-US" sz="2400" dirty="0"/>
              <a:t> usually require a Roman numeral.</a:t>
            </a:r>
          </a:p>
        </p:txBody>
      </p:sp>
    </p:spTree>
    <p:extLst>
      <p:ext uri="{BB962C8B-B14F-4D97-AF65-F5344CB8AC3E}">
        <p14:creationId xmlns:p14="http://schemas.microsoft.com/office/powerpoint/2010/main" val="27484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1813C2-D0C3-6F49-8B0F-7E4505766169}" type="slidenum">
              <a:rPr lang="en-US"/>
              <a:pPr/>
              <a:t>9</a:t>
            </a:fld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033037" cy="533400"/>
          </a:xfrm>
        </p:spPr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Type II </a:t>
            </a:r>
            <a:r>
              <a:rPr lang="en-US" dirty="0" err="1"/>
              <a:t>Cations</a:t>
            </a:r>
            <a:endParaRPr lang="en-US" dirty="0"/>
          </a:p>
        </p:txBody>
      </p:sp>
      <p:pic>
        <p:nvPicPr>
          <p:cNvPr id="2" name="Picture 1" descr="05p092_t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90" y="1124910"/>
            <a:ext cx="5194178" cy="522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5.1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ction 5.1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5.2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5.3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5.4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5.5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5.6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1179</Words>
  <Application>Microsoft Macintosh PowerPoint</Application>
  <PresentationFormat>On-screen Show (4:3)</PresentationFormat>
  <Paragraphs>292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Section 5.1</vt:lpstr>
      <vt:lpstr>1_Section 5.1</vt:lpstr>
      <vt:lpstr>Section 5.2</vt:lpstr>
      <vt:lpstr>Section 5.3</vt:lpstr>
      <vt:lpstr>Section 5.4</vt:lpstr>
      <vt:lpstr>Section 5.5</vt:lpstr>
      <vt:lpstr>Section 5.6</vt:lpstr>
      <vt:lpstr>Chapter 5</vt:lpstr>
      <vt:lpstr>PowerPoint Presentation</vt:lpstr>
      <vt:lpstr>PowerPoint Presentation</vt:lpstr>
      <vt:lpstr>Common Simple Cations and Anions</vt:lpstr>
      <vt:lpstr>Rules for Naming Type I Ionic Compounds</vt:lpstr>
      <vt:lpstr>Binary Ionic Compounds (Type I)</vt:lpstr>
      <vt:lpstr>Exercise</vt:lpstr>
      <vt:lpstr>Binary Ionic Compounds (Type II)</vt:lpstr>
      <vt:lpstr>Common Type II Cations</vt:lpstr>
      <vt:lpstr>Rules for Naming Type II Ionic Compounds</vt:lpstr>
      <vt:lpstr>Binary Ionic Compounds (Type II)</vt:lpstr>
      <vt:lpstr>Exercise</vt:lpstr>
      <vt:lpstr>Exercise</vt:lpstr>
      <vt:lpstr>Rules for Naming Type III Binary Compounds</vt:lpstr>
      <vt:lpstr>Prefixes Used to Indicate Numbers in Chemical Names</vt:lpstr>
      <vt:lpstr>Binary Covalent Compounds (Type III)</vt:lpstr>
      <vt:lpstr>Exercise</vt:lpstr>
      <vt:lpstr>Flow Chart for Naming Binary Compounds</vt:lpstr>
      <vt:lpstr>PowerPoint Presentation</vt:lpstr>
      <vt:lpstr> Names of Common Polyatomic Ions</vt:lpstr>
      <vt:lpstr>PowerPoint Presentation</vt:lpstr>
      <vt:lpstr>Examples</vt:lpstr>
      <vt:lpstr>Overall Strategy for Naming Chemical Compounds</vt:lpstr>
      <vt:lpstr>Exercise</vt:lpstr>
      <vt:lpstr>Exercise</vt:lpstr>
      <vt:lpstr>Acids</vt:lpstr>
      <vt:lpstr>Rules for Naming Acids</vt:lpstr>
      <vt:lpstr>Acids That Do Not Contain Oxygen</vt:lpstr>
      <vt:lpstr>Rules for Naming Acids</vt:lpstr>
      <vt:lpstr>Rules for Naming Acids</vt:lpstr>
      <vt:lpstr>Some Oxygen-Containing Acids</vt:lpstr>
      <vt:lpstr>Flowchart for Naming Acids</vt:lpstr>
      <vt:lpstr>Exercise</vt:lpstr>
      <vt:lpstr>Examples</vt:lpstr>
      <vt:lpstr>Exercise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Jensen</dc:creator>
  <cp:lastModifiedBy>Laura Perry</cp:lastModifiedBy>
  <cp:revision>9</cp:revision>
  <dcterms:created xsi:type="dcterms:W3CDTF">2013-12-25T19:22:57Z</dcterms:created>
  <dcterms:modified xsi:type="dcterms:W3CDTF">2013-12-29T23:58:28Z</dcterms:modified>
</cp:coreProperties>
</file>