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Lst>
  <p:notesMasterIdLst>
    <p:notesMasterId r:id="rId28"/>
  </p:notesMasterIdLst>
  <p:sldIdLst>
    <p:sldId id="257" r:id="rId5"/>
    <p:sldId id="260" r:id="rId6"/>
    <p:sldId id="261" r:id="rId7"/>
    <p:sldId id="262" r:id="rId8"/>
    <p:sldId id="263" r:id="rId9"/>
    <p:sldId id="264"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2" d="100"/>
          <a:sy n="142" d="100"/>
        </p:scale>
        <p:origin x="-96"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6099EB-5EE0-EB4A-A19E-5516E73BA9C0}" type="datetimeFigureOut">
              <a:rPr lang="en-US" smtClean="0"/>
              <a:t>12/29/13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16C4D2-9FF1-DB4D-AA5E-794EDBF7404F}" type="slidenum">
              <a:rPr lang="en-US" smtClean="0"/>
              <a:t>‹#›</a:t>
            </a:fld>
            <a:endParaRPr lang="en-US"/>
          </a:p>
        </p:txBody>
      </p:sp>
    </p:spTree>
    <p:extLst>
      <p:ext uri="{BB962C8B-B14F-4D97-AF65-F5344CB8AC3E}">
        <p14:creationId xmlns:p14="http://schemas.microsoft.com/office/powerpoint/2010/main" val="30701588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2B7958-D159-B74C-9504-166091246992}" type="slidenum">
              <a:rPr lang="en-US">
                <a:solidFill>
                  <a:prstClr val="black"/>
                </a:solidFill>
              </a:rPr>
              <a:pPr>
                <a:defRPr/>
              </a:pPr>
              <a:t>1</a:t>
            </a:fld>
            <a:endParaRPr lang="en-US">
              <a:solidFill>
                <a:prstClr val="black"/>
              </a:solidFill>
            </a:endParaRPr>
          </a:p>
        </p:txBody>
      </p:sp>
      <p:sp>
        <p:nvSpPr>
          <p:cNvPr id="408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8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57C6C-498E-6341-855C-4515CE47922C}" type="slidenum">
              <a:rPr lang="en-US"/>
              <a:pPr/>
              <a:t>10</a:t>
            </a:fld>
            <a:endParaRPr lang="en-US"/>
          </a:p>
        </p:txBody>
      </p:sp>
      <p:sp>
        <p:nvSpPr>
          <p:cNvPr id="297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268E8F-E46A-3444-AC94-9557312ECD5B}" type="slidenum">
              <a:rPr lang="en-US"/>
              <a:pPr/>
              <a:t>11</a:t>
            </a:fld>
            <a:endParaRPr lang="en-US"/>
          </a:p>
        </p:txBody>
      </p:sp>
      <p:sp>
        <p:nvSpPr>
          <p:cNvPr id="300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043D1-A1A2-DF46-83CA-04C9EEBF2854}" type="slidenum">
              <a:rPr lang="en-US"/>
              <a:pPr/>
              <a:t>12</a:t>
            </a:fld>
            <a:endParaRPr lang="en-US"/>
          </a:p>
        </p:txBody>
      </p:sp>
      <p:sp>
        <p:nvSpPr>
          <p:cNvPr id="328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8707" name="Rectangle 3"/>
          <p:cNvSpPr>
            <a:spLocks noGrp="1" noChangeArrowheads="1"/>
          </p:cNvSpPr>
          <p:nvPr>
            <p:ph type="body" idx="1"/>
          </p:nvPr>
        </p:nvSpPr>
        <p:spPr/>
        <p:txBody>
          <a:bodyPr/>
          <a:lstStyle/>
          <a:p>
            <a:r>
              <a:rPr lang="en-US"/>
              <a:t>The answer is d. Notice that the reactants, hydrogen and chlorine, are both diatomic gases. We have only one product (hydrochloric acid).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50E312-214F-AE46-800D-A0BCEB97CEAB}" type="slidenum">
              <a:rPr lang="en-US"/>
              <a:pPr/>
              <a:t>13</a:t>
            </a:fld>
            <a:endParaRPr lang="en-US"/>
          </a:p>
        </p:txBody>
      </p:sp>
      <p:sp>
        <p:nvSpPr>
          <p:cNvPr id="302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B327E-73C8-964D-B0AD-F3AEC0ADF0B6}" type="slidenum">
              <a:rPr lang="en-US"/>
              <a:pPr/>
              <a:t>14</a:t>
            </a:fld>
            <a:endParaRPr lang="en-US"/>
          </a:p>
        </p:txBody>
      </p:sp>
      <p:sp>
        <p:nvSpPr>
          <p:cNvPr id="304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522A45-EDE4-8449-AD84-EF1517062898}" type="slidenum">
              <a:rPr lang="en-US"/>
              <a:pPr/>
              <a:t>15</a:t>
            </a:fld>
            <a:endParaRPr lang="en-US"/>
          </a:p>
        </p:txBody>
      </p:sp>
      <p:sp>
        <p:nvSpPr>
          <p:cNvPr id="182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C7DAC-E757-D541-A281-F0CC1B332635}" type="slidenum">
              <a:rPr lang="en-US"/>
              <a:pPr/>
              <a:t>16</a:t>
            </a:fld>
            <a:endParaRPr lang="en-US"/>
          </a:p>
        </p:txBody>
      </p:sp>
      <p:sp>
        <p:nvSpPr>
          <p:cNvPr id="306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96A744-05A9-A345-9308-DEF9D74DA199}" type="slidenum">
              <a:rPr lang="en-US"/>
              <a:pPr/>
              <a:t>17</a:t>
            </a:fld>
            <a:endParaRPr lang="en-US"/>
          </a:p>
        </p:txBody>
      </p:sp>
      <p:sp>
        <p:nvSpPr>
          <p:cNvPr id="308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B5BA3-C29B-5342-9DDA-AE26E4430F2A}" type="slidenum">
              <a:rPr lang="en-US"/>
              <a:pPr/>
              <a:t>18</a:t>
            </a:fld>
            <a:endParaRPr lang="en-US"/>
          </a:p>
        </p:txBody>
      </p:sp>
      <p:sp>
        <p:nvSpPr>
          <p:cNvPr id="310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0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271739-DE32-8341-AAF1-F8269E5CBCA0}" type="slidenum">
              <a:rPr lang="en-US"/>
              <a:pPr/>
              <a:t>19</a:t>
            </a:fld>
            <a:endParaRPr lang="en-US"/>
          </a:p>
        </p:txBody>
      </p:sp>
      <p:sp>
        <p:nvSpPr>
          <p:cNvPr id="330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0755" name="Rectangle 3"/>
          <p:cNvSpPr>
            <a:spLocks noGrp="1" noChangeArrowheads="1"/>
          </p:cNvSpPr>
          <p:nvPr>
            <p:ph type="body" idx="1"/>
          </p:nvPr>
        </p:nvSpPr>
        <p:spPr/>
        <p:txBody>
          <a:bodyPr/>
          <a:lstStyle/>
          <a:p>
            <a:r>
              <a:rPr lang="en-US" dirty="0"/>
              <a:t>The answer is c. The balanced equation is:</a:t>
            </a:r>
          </a:p>
          <a:p>
            <a:r>
              <a:rPr lang="en-US" dirty="0"/>
              <a:t>4FeO(</a:t>
            </a:r>
            <a:r>
              <a:rPr lang="en-US" i="1" dirty="0"/>
              <a:t>s</a:t>
            </a:r>
            <a:r>
              <a:rPr lang="en-US" dirty="0"/>
              <a:t>)  +  O</a:t>
            </a:r>
            <a:r>
              <a:rPr lang="en-US" baseline="-25000" dirty="0"/>
              <a:t>2</a:t>
            </a:r>
            <a:r>
              <a:rPr lang="en-US" dirty="0"/>
              <a:t>(</a:t>
            </a:r>
            <a:r>
              <a:rPr lang="en-US" i="1" dirty="0"/>
              <a:t>g</a:t>
            </a:r>
            <a:r>
              <a:rPr lang="en-US" dirty="0"/>
              <a:t>)  </a:t>
            </a:r>
            <a:r>
              <a:rPr lang="en-US" dirty="0">
                <a:sym typeface="Symbol" charset="0"/>
              </a:rPr>
              <a:t></a:t>
            </a:r>
            <a:r>
              <a:rPr lang="en-US" dirty="0"/>
              <a:t>  2Fe</a:t>
            </a:r>
            <a:r>
              <a:rPr lang="en-US" baseline="-25000" dirty="0"/>
              <a:t>2</a:t>
            </a:r>
            <a:r>
              <a:rPr lang="en-US" dirty="0"/>
              <a:t>O</a:t>
            </a:r>
            <a:r>
              <a:rPr lang="en-US" baseline="-25000" dirty="0"/>
              <a:t>3</a:t>
            </a:r>
            <a:r>
              <a:rPr lang="en-US" dirty="0"/>
              <a:t>(</a:t>
            </a:r>
            <a:r>
              <a:rPr lang="en-US" i="1" dirty="0"/>
              <a:t>s</a:t>
            </a:r>
            <a:r>
              <a:rPr lang="en-US" dirty="0"/>
              <a:t>).</a:t>
            </a:r>
            <a:r>
              <a:rPr lang="es-ES_tradnl" dirty="0"/>
              <a:t> </a:t>
            </a:r>
            <a:r>
              <a:rPr lang="en-US" dirty="0"/>
              <a:t>The sum of the coefficients is therefore 4 + 1 + 2 = 7.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919E40-A573-6C49-9C4A-608E0C7140BA}" type="slidenum">
              <a:rPr lang="en-US"/>
              <a:pPr/>
              <a:t>2</a:t>
            </a:fld>
            <a:endParaRPr lang="en-US"/>
          </a:p>
        </p:txBody>
      </p:sp>
      <p:sp>
        <p:nvSpPr>
          <p:cNvPr id="266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D51D5-BC4B-F541-92C2-3757C43C7130}" type="slidenum">
              <a:rPr lang="en-US"/>
              <a:pPr/>
              <a:t>20</a:t>
            </a:fld>
            <a:endParaRPr lang="en-US"/>
          </a:p>
        </p:txBody>
      </p:sp>
      <p:sp>
        <p:nvSpPr>
          <p:cNvPr id="186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6371" name="Rectangle 3"/>
          <p:cNvSpPr>
            <a:spLocks noGrp="1" noChangeArrowheads="1"/>
          </p:cNvSpPr>
          <p:nvPr>
            <p:ph type="body" idx="1"/>
          </p:nvPr>
        </p:nvSpPr>
        <p:spPr/>
        <p:txBody>
          <a:bodyPr/>
          <a:lstStyle/>
          <a:p>
            <a:r>
              <a:rPr lang="en-US"/>
              <a:t>II, III, and IV are correct. I is not correct because you cannot use subscripts to balance a chemical equation.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1530D9-6278-6F41-B06D-6A2300607765}" type="slidenum">
              <a:rPr lang="en-US"/>
              <a:pPr/>
              <a:t>21</a:t>
            </a:fld>
            <a:endParaRPr lang="en-US"/>
          </a:p>
        </p:txBody>
      </p:sp>
      <p:sp>
        <p:nvSpPr>
          <p:cNvPr id="326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6659" name="Rectangle 3"/>
          <p:cNvSpPr>
            <a:spLocks noGrp="1" noChangeArrowheads="1"/>
          </p:cNvSpPr>
          <p:nvPr>
            <p:ph type="body" idx="1"/>
          </p:nvPr>
        </p:nvSpPr>
        <p:spPr/>
        <p:txBody>
          <a:bodyPr/>
          <a:lstStyle/>
          <a:p>
            <a:r>
              <a:rPr lang="en-US"/>
              <a:t>II is preferred most (most accepted convention) because it is the balanced equation with the smallest integers (whole numbers).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575AD-E9C0-3245-BFB9-1874E4DED9B9}" type="slidenum">
              <a:rPr lang="en-US"/>
              <a:pPr/>
              <a:t>22</a:t>
            </a:fld>
            <a:endParaRPr lang="en-US"/>
          </a:p>
        </p:txBody>
      </p:sp>
      <p:sp>
        <p:nvSpPr>
          <p:cNvPr id="188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8419" name="Rectangle 3"/>
          <p:cNvSpPr>
            <a:spLocks noGrp="1" noChangeArrowheads="1"/>
          </p:cNvSpPr>
          <p:nvPr>
            <p:ph type="body" idx="1"/>
          </p:nvPr>
        </p:nvSpPr>
        <p:spPr/>
        <p:txBody>
          <a:bodyPr/>
          <a:lstStyle/>
          <a:p>
            <a:r>
              <a:rPr lang="en-US"/>
              <a:t>The answer is a. Subscripts in the reactants do not have to be conserved in the products in order to make the equation balance. Coefficients are used to balance the atoms on both sides. For example:</a:t>
            </a:r>
          </a:p>
          <a:p>
            <a:r>
              <a:rPr lang="en-US"/>
              <a:t>2H</a:t>
            </a:r>
            <a:r>
              <a:rPr lang="en-US" baseline="-25000"/>
              <a:t>2</a:t>
            </a:r>
            <a:r>
              <a:rPr lang="en-US"/>
              <a:t>(</a:t>
            </a:r>
            <a:r>
              <a:rPr lang="en-US" i="1"/>
              <a:t>g</a:t>
            </a:r>
            <a:r>
              <a:rPr lang="en-US"/>
              <a:t>)  +  O</a:t>
            </a:r>
            <a:r>
              <a:rPr lang="en-US" baseline="-25000"/>
              <a:t>2</a:t>
            </a:r>
            <a:r>
              <a:rPr lang="en-US"/>
              <a:t>(</a:t>
            </a:r>
            <a:r>
              <a:rPr lang="en-US" i="1"/>
              <a:t>g</a:t>
            </a:r>
            <a:r>
              <a:rPr lang="en-US"/>
              <a:t>)   </a:t>
            </a:r>
            <a:r>
              <a:rPr lang="en-US">
                <a:sym typeface="Symbol" charset="0"/>
              </a:rPr>
              <a:t></a:t>
            </a:r>
            <a:r>
              <a:rPr lang="en-US"/>
              <a:t>   2H</a:t>
            </a:r>
            <a:r>
              <a:rPr lang="en-US" baseline="-25000"/>
              <a:t>2</a:t>
            </a:r>
            <a:r>
              <a:rPr lang="en-US"/>
              <a:t>O(</a:t>
            </a:r>
            <a:r>
              <a:rPr lang="en-US" i="1"/>
              <a:t>g</a:t>
            </a:r>
            <a:r>
              <a:rPr lang="en-US"/>
              <a:t>).</a:t>
            </a:r>
          </a:p>
          <a:p>
            <a:r>
              <a:rPr lang="en-US"/>
              <a:t>Balancing using subscripts will change the compounds.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81679-E13E-5A4D-977E-6C8A23CF5A72}" type="slidenum">
              <a:rPr lang="en-US"/>
              <a:pPr/>
              <a:t>23</a:t>
            </a:fld>
            <a:endParaRPr lang="en-US"/>
          </a:p>
        </p:txBody>
      </p:sp>
      <p:sp>
        <p:nvSpPr>
          <p:cNvPr id="190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C02551-0C2C-7447-A959-BA378B0FB4E0}" type="slidenum">
              <a:rPr lang="en-US"/>
              <a:pPr/>
              <a:t>3</a:t>
            </a:fld>
            <a:endParaRPr lang="en-US"/>
          </a:p>
        </p:txBody>
      </p:sp>
      <p:sp>
        <p:nvSpPr>
          <p:cNvPr id="268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860A6-7819-4A41-A241-C23F53EFDD7B}" type="slidenum">
              <a:rPr lang="en-US"/>
              <a:pPr/>
              <a:t>4</a:t>
            </a:fld>
            <a:endParaRPr lang="en-US"/>
          </a:p>
        </p:txBody>
      </p:sp>
      <p:sp>
        <p:nvSpPr>
          <p:cNvPr id="10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p:txBody>
          <a:bodyPr/>
          <a:lstStyle/>
          <a:p>
            <a:r>
              <a:rPr lang="en-US"/>
              <a:t>The answer is c. The formation of bubbles (a gas) is a sign that a chemical reaction has taken place.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92959D-671C-D149-8BAD-C7989C1144F5}" type="slidenum">
              <a:rPr lang="en-US"/>
              <a:pPr/>
              <a:t>5</a:t>
            </a:fld>
            <a:endParaRPr lang="en-US"/>
          </a:p>
        </p:txBody>
      </p:sp>
      <p:sp>
        <p:nvSpPr>
          <p:cNvPr id="283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3651" name="Rectangle 3"/>
          <p:cNvSpPr>
            <a:spLocks noGrp="1" noChangeArrowheads="1"/>
          </p:cNvSpPr>
          <p:nvPr>
            <p:ph type="body" idx="1"/>
          </p:nvPr>
        </p:nvSpPr>
        <p:spPr/>
        <p:txBody>
          <a:bodyPr/>
          <a:lstStyle/>
          <a:p>
            <a:r>
              <a:rPr lang="en-US"/>
              <a:t>The answer is a. The solution turning blue is a sign that a chemical reaction has taken place.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6E4F10-C9C9-4C4D-9120-3417CD66AA64}" type="slidenum">
              <a:rPr lang="en-US"/>
              <a:pPr/>
              <a:t>6</a:t>
            </a:fld>
            <a:endParaRPr lang="en-US"/>
          </a:p>
        </p:txBody>
      </p:sp>
      <p:sp>
        <p:nvSpPr>
          <p:cNvPr id="285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5699" name="Rectangle 3"/>
          <p:cNvSpPr>
            <a:spLocks noGrp="1" noChangeArrowheads="1"/>
          </p:cNvSpPr>
          <p:nvPr>
            <p:ph type="body" idx="1"/>
          </p:nvPr>
        </p:nvSpPr>
        <p:spPr/>
        <p:txBody>
          <a:bodyPr/>
          <a:lstStyle/>
          <a:p>
            <a:r>
              <a:rPr lang="en-US"/>
              <a:t>The answer is b. The formation of a yellow solid is a sign that a chemical reaction has taken place.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067C39-B664-8E4F-B3FE-6417B736068B}" type="slidenum">
              <a:rPr lang="en-US"/>
              <a:pPr/>
              <a:t>7</a:t>
            </a:fld>
            <a:endParaRPr lang="en-US"/>
          </a:p>
        </p:txBody>
      </p:sp>
      <p:sp>
        <p:nvSpPr>
          <p:cNvPr id="287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45FF3-6F87-6D4A-AEA1-B7BB95175DCF}" type="slidenum">
              <a:rPr lang="en-US"/>
              <a:pPr/>
              <a:t>8</a:t>
            </a:fld>
            <a:endParaRPr lang="en-US"/>
          </a:p>
        </p:txBody>
      </p:sp>
      <p:sp>
        <p:nvSpPr>
          <p:cNvPr id="289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E58F8-AFAB-5D41-8E12-660EFCC26EE3}" type="slidenum">
              <a:rPr lang="en-US"/>
              <a:pPr/>
              <a:t>9</a:t>
            </a:fld>
            <a:endParaRPr lang="en-US"/>
          </a:p>
        </p:txBody>
      </p:sp>
      <p:sp>
        <p:nvSpPr>
          <p:cNvPr id="29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59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3704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290400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5870273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5580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718562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806068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018558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768551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240679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1804814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359625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264299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482921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808209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7394781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3610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735459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19727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778643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7592357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6845656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6866523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09549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29229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613952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73911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3961459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2666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3578555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596289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052454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3912294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872457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40239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6780326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587823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5780862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893476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399069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5013481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361807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516988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027827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53743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6.1</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Evidence for a Chemical Reaction</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2039883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6.1</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Evidence for a Chemical Reaction</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7420554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6.2</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Chemical Equations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42085638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6.3</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Balancing Chemical Equations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22396896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eg"/><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5.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3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 Id="rId3" Type="http://schemas.openxmlformats.org/officeDocument/2006/relationships/image" Target="../media/image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0.xml"/><Relationship Id="rId3" Type="http://schemas.openxmlformats.org/officeDocument/2006/relationships/image" Target="../media/image5.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 Id="rId3" Type="http://schemas.openxmlformats.org/officeDocument/2006/relationships/image" Target="../media/image5.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 Id="rId3" Type="http://schemas.openxmlformats.org/officeDocument/2006/relationships/image" Target="../media/image17.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7.jp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7.jp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4" name="Rectangle 6"/>
          <p:cNvSpPr>
            <a:spLocks noGrp="1" noChangeArrowheads="1"/>
          </p:cNvSpPr>
          <p:nvPr>
            <p:ph type="ctrTitle"/>
          </p:nvPr>
        </p:nvSpPr>
        <p:spPr/>
        <p:txBody>
          <a:bodyPr/>
          <a:lstStyle/>
          <a:p>
            <a:pPr eaLnBrk="1" hangingPunct="1">
              <a:defRPr/>
            </a:pPr>
            <a:r>
              <a:rPr lang="en-US" sz="2800" dirty="0" smtClean="0">
                <a:cs typeface="+mj-cs"/>
              </a:rPr>
              <a:t>Chapter 6</a:t>
            </a:r>
            <a:endParaRPr lang="en-US" dirty="0" smtClean="0">
              <a:cs typeface="+mj-cs"/>
            </a:endParaRPr>
          </a:p>
        </p:txBody>
      </p:sp>
      <p:sp>
        <p:nvSpPr>
          <p:cNvPr id="191495" name="Rectangle 7"/>
          <p:cNvSpPr>
            <a:spLocks noGrp="1" noChangeArrowheads="1"/>
          </p:cNvSpPr>
          <p:nvPr>
            <p:ph type="subTitle" idx="1"/>
          </p:nvPr>
        </p:nvSpPr>
        <p:spPr>
          <a:xfrm>
            <a:off x="5257800" y="3276600"/>
            <a:ext cx="3200400" cy="830997"/>
          </a:xfrm>
        </p:spPr>
        <p:txBody>
          <a:bodyPr/>
          <a:lstStyle/>
          <a:p>
            <a:r>
              <a:rPr lang="en-US" dirty="0"/>
              <a:t>Chemical Reactions: An Introduction</a:t>
            </a:r>
            <a:endParaRPr lang="en-US" dirty="0">
              <a:solidFill>
                <a:srgbClr val="FF0000"/>
              </a:solidFill>
            </a:endParaRPr>
          </a:p>
        </p:txBody>
      </p:sp>
    </p:spTree>
    <p:extLst>
      <p:ext uri="{BB962C8B-B14F-4D97-AF65-F5344CB8AC3E}">
        <p14:creationId xmlns:p14="http://schemas.microsoft.com/office/powerpoint/2010/main" val="33642992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48A35EB3-BB7D-B94A-B1E6-E10BB4067F94}" type="slidenum">
              <a:rPr lang="en-US"/>
              <a:pPr/>
              <a:t>10</a:t>
            </a:fld>
            <a:endParaRPr lang="en-US"/>
          </a:p>
        </p:txBody>
      </p:sp>
      <p:sp>
        <p:nvSpPr>
          <p:cNvPr id="296962" name="Rectangle 2"/>
          <p:cNvSpPr>
            <a:spLocks noGrp="1" noChangeArrowheads="1"/>
          </p:cNvSpPr>
          <p:nvPr>
            <p:ph type="body" idx="1"/>
          </p:nvPr>
        </p:nvSpPr>
        <p:spPr>
          <a:xfrm>
            <a:off x="533400" y="1676400"/>
            <a:ext cx="7543800" cy="946150"/>
          </a:xfrm>
        </p:spPr>
        <p:txBody>
          <a:bodyPr/>
          <a:lstStyle/>
          <a:p>
            <a:pPr marL="533400" indent="-533400"/>
            <a:r>
              <a:rPr lang="en-US" sz="2800">
                <a:cs typeface="Times New Roman" charset="0"/>
              </a:rPr>
              <a:t>Physical states of compounds are often given in a chemical equation.</a:t>
            </a:r>
            <a:endParaRPr lang="en-US">
              <a:solidFill>
                <a:srgbClr val="FF0000"/>
              </a:solidFill>
            </a:endParaRPr>
          </a:p>
        </p:txBody>
      </p:sp>
      <p:sp>
        <p:nvSpPr>
          <p:cNvPr id="296963" name="Rectangle 3"/>
          <p:cNvSpPr>
            <a:spLocks noGrp="1" noChangeArrowheads="1"/>
          </p:cNvSpPr>
          <p:nvPr>
            <p:ph type="title"/>
          </p:nvPr>
        </p:nvSpPr>
        <p:spPr/>
        <p:txBody>
          <a:bodyPr/>
          <a:lstStyle/>
          <a:p>
            <a:r>
              <a:rPr lang="en-US"/>
              <a:t>Physical States</a:t>
            </a:r>
          </a:p>
        </p:txBody>
      </p:sp>
      <p:pic>
        <p:nvPicPr>
          <p:cNvPr id="296964" name="Picture 4"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7888288" cy="237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9099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06p112_f05.jpg"/>
          <p:cNvPicPr>
            <a:picLocks noChangeAspect="1"/>
          </p:cNvPicPr>
          <p:nvPr/>
        </p:nvPicPr>
        <p:blipFill rotWithShape="1">
          <a:blip r:embed="rId3">
            <a:extLst>
              <a:ext uri="{28A0092B-C50C-407E-A947-70E740481C1C}">
                <a14:useLocalDpi xmlns:a14="http://schemas.microsoft.com/office/drawing/2010/main" val="0"/>
              </a:ext>
            </a:extLst>
          </a:blip>
          <a:srcRect b="24657"/>
          <a:stretch/>
        </p:blipFill>
        <p:spPr>
          <a:xfrm>
            <a:off x="511465" y="3276600"/>
            <a:ext cx="8121072" cy="3071580"/>
          </a:xfrm>
          <a:prstGeom prst="rect">
            <a:avLst/>
          </a:prstGeom>
        </p:spPr>
      </p:pic>
      <p:sp>
        <p:nvSpPr>
          <p:cNvPr id="7" name="Footer Placeholder 3"/>
          <p:cNvSpPr>
            <a:spLocks noGrp="1"/>
          </p:cNvSpPr>
          <p:nvPr>
            <p:ph type="ftr" sz="quarter" idx="10"/>
          </p:nvPr>
        </p:nvSpPr>
        <p:spPr/>
        <p:txBody>
          <a:bodyPr/>
          <a:lstStyle/>
          <a:p>
            <a:r>
              <a:rPr lang="en-US"/>
              <a:t>Copyright © Cengage Learning. All rights reserved</a:t>
            </a:r>
          </a:p>
        </p:txBody>
      </p:sp>
      <p:sp>
        <p:nvSpPr>
          <p:cNvPr id="8" name="Slide Number Placeholder 4"/>
          <p:cNvSpPr>
            <a:spLocks noGrp="1"/>
          </p:cNvSpPr>
          <p:nvPr>
            <p:ph type="sldNum" sz="quarter" idx="11"/>
          </p:nvPr>
        </p:nvSpPr>
        <p:spPr/>
        <p:txBody>
          <a:bodyPr/>
          <a:lstStyle/>
          <a:p>
            <a:fld id="{BCF99306-74C3-B64E-8AF6-0C46E0E064EC}" type="slidenum">
              <a:rPr lang="en-US"/>
              <a:pPr/>
              <a:t>11</a:t>
            </a:fld>
            <a:endParaRPr lang="en-US"/>
          </a:p>
        </p:txBody>
      </p:sp>
      <p:sp>
        <p:nvSpPr>
          <p:cNvPr id="299011" name="Rectangle 3"/>
          <p:cNvSpPr>
            <a:spLocks noGrp="1" noChangeArrowheads="1"/>
          </p:cNvSpPr>
          <p:nvPr>
            <p:ph type="title"/>
          </p:nvPr>
        </p:nvSpPr>
        <p:spPr/>
        <p:txBody>
          <a:bodyPr/>
          <a:lstStyle/>
          <a:p>
            <a:r>
              <a:rPr lang="en-US" dirty="0" smtClean="0"/>
              <a:t>Example</a:t>
            </a:r>
            <a:endParaRPr lang="en-US" dirty="0"/>
          </a:p>
        </p:txBody>
      </p:sp>
      <p:pic>
        <p:nvPicPr>
          <p:cNvPr id="299013" name="Picture 5" descr="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828800"/>
            <a:ext cx="7202488" cy="116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5902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r>
              <a:rPr lang="en-US"/>
              <a:t>Copyright © Cengage Learning. All rights reserved</a:t>
            </a:r>
          </a:p>
        </p:txBody>
      </p:sp>
      <p:sp>
        <p:nvSpPr>
          <p:cNvPr id="14" name="Slide Number Placeholder 4"/>
          <p:cNvSpPr>
            <a:spLocks noGrp="1"/>
          </p:cNvSpPr>
          <p:nvPr>
            <p:ph type="sldNum" sz="quarter" idx="11"/>
          </p:nvPr>
        </p:nvSpPr>
        <p:spPr/>
        <p:txBody>
          <a:bodyPr/>
          <a:lstStyle/>
          <a:p>
            <a:fld id="{BD2F9CA2-D870-3443-BB93-71E72D0A83CC}" type="slidenum">
              <a:rPr lang="en-US"/>
              <a:pPr/>
              <a:t>12</a:t>
            </a:fld>
            <a:endParaRPr lang="en-US"/>
          </a:p>
        </p:txBody>
      </p:sp>
      <p:sp>
        <p:nvSpPr>
          <p:cNvPr id="327682" name="Rectangle 2"/>
          <p:cNvSpPr>
            <a:spLocks noGrp="1" noChangeArrowheads="1"/>
          </p:cNvSpPr>
          <p:nvPr>
            <p:ph type="title"/>
          </p:nvPr>
        </p:nvSpPr>
        <p:spPr>
          <a:xfrm>
            <a:off x="1524000" y="1143000"/>
            <a:ext cx="7086600" cy="533400"/>
          </a:xfrm>
        </p:spPr>
        <p:txBody>
          <a:bodyPr/>
          <a:lstStyle/>
          <a:p>
            <a:r>
              <a:rPr lang="en-US"/>
              <a:t>Exercise</a:t>
            </a:r>
          </a:p>
        </p:txBody>
      </p:sp>
      <p:sp>
        <p:nvSpPr>
          <p:cNvPr id="327683" name="Rectangle 3"/>
          <p:cNvSpPr>
            <a:spLocks noGrp="1" noChangeArrowheads="1"/>
          </p:cNvSpPr>
          <p:nvPr>
            <p:ph type="body" idx="1"/>
          </p:nvPr>
        </p:nvSpPr>
        <p:spPr>
          <a:xfrm>
            <a:off x="381000" y="2133600"/>
            <a:ext cx="8229600" cy="3979863"/>
          </a:xfrm>
        </p:spPr>
        <p:txBody>
          <a:bodyPr/>
          <a:lstStyle/>
          <a:p>
            <a:pPr marL="568325" indent="-171450">
              <a:buFontTx/>
              <a:buNone/>
            </a:pPr>
            <a:r>
              <a:rPr lang="en-US" sz="2800"/>
              <a:t>	When blue light shines on a mixture of hydrogen and chlorine gas, the elements react explosively to form gaseous hydrochloric acid. What is the </a:t>
            </a:r>
            <a:r>
              <a:rPr lang="en-US" sz="2800">
                <a:solidFill>
                  <a:srgbClr val="0000FF"/>
                </a:solidFill>
              </a:rPr>
              <a:t>unbalanced equation</a:t>
            </a:r>
            <a:r>
              <a:rPr lang="en-US" sz="2800"/>
              <a:t> for this process?</a:t>
            </a:r>
          </a:p>
          <a:p>
            <a:pPr marL="1370013" lvl="1" indent="-457200">
              <a:buFontTx/>
              <a:buNone/>
            </a:pPr>
            <a:r>
              <a:rPr lang="en-US"/>
              <a:t>a)	H</a:t>
            </a:r>
            <a:r>
              <a:rPr lang="en-US" baseline="-25000"/>
              <a:t>2</a:t>
            </a:r>
            <a:r>
              <a:rPr lang="en-US"/>
              <a:t>(</a:t>
            </a:r>
            <a:r>
              <a:rPr lang="en-US" i="1"/>
              <a:t>g</a:t>
            </a:r>
            <a:r>
              <a:rPr lang="en-US"/>
              <a:t>)  +  CH</a:t>
            </a:r>
            <a:r>
              <a:rPr lang="en-US" baseline="-25000"/>
              <a:t>4</a:t>
            </a:r>
            <a:r>
              <a:rPr lang="en-US"/>
              <a:t>(</a:t>
            </a:r>
            <a:r>
              <a:rPr lang="en-US" i="1"/>
              <a:t>g</a:t>
            </a:r>
            <a:r>
              <a:rPr lang="en-US"/>
              <a:t>)             HCl(</a:t>
            </a:r>
            <a:r>
              <a:rPr lang="en-US" i="1"/>
              <a:t>g</a:t>
            </a:r>
            <a:r>
              <a:rPr lang="en-US"/>
              <a:t>) </a:t>
            </a:r>
          </a:p>
          <a:p>
            <a:pPr marL="1370013" lvl="1" indent="-457200">
              <a:buFontTx/>
              <a:buNone/>
            </a:pPr>
            <a:r>
              <a:rPr lang="en-US"/>
              <a:t>b)	HCl(</a:t>
            </a:r>
            <a:r>
              <a:rPr lang="en-US" i="1"/>
              <a:t>g</a:t>
            </a:r>
            <a:r>
              <a:rPr lang="en-US"/>
              <a:t>)            H(</a:t>
            </a:r>
            <a:r>
              <a:rPr lang="en-US" i="1"/>
              <a:t>g</a:t>
            </a:r>
            <a:r>
              <a:rPr lang="en-US"/>
              <a:t>)  +  Cl(</a:t>
            </a:r>
            <a:r>
              <a:rPr lang="en-US" i="1"/>
              <a:t>g</a:t>
            </a:r>
            <a:r>
              <a:rPr lang="en-US"/>
              <a:t>)</a:t>
            </a:r>
          </a:p>
          <a:p>
            <a:pPr marL="1370013" lvl="1" indent="-457200">
              <a:buFontTx/>
              <a:buNone/>
            </a:pPr>
            <a:r>
              <a:rPr lang="en-US"/>
              <a:t>c)	H(</a:t>
            </a:r>
            <a:r>
              <a:rPr lang="en-US" i="1"/>
              <a:t>g</a:t>
            </a:r>
            <a:r>
              <a:rPr lang="en-US"/>
              <a:t>)  +  Cl(</a:t>
            </a:r>
            <a:r>
              <a:rPr lang="en-US" i="1"/>
              <a:t>g</a:t>
            </a:r>
            <a:r>
              <a:rPr lang="en-US"/>
              <a:t>)             HCl(</a:t>
            </a:r>
            <a:r>
              <a:rPr lang="en-US" i="1"/>
              <a:t>g</a:t>
            </a:r>
            <a:r>
              <a:rPr lang="en-US"/>
              <a:t>) </a:t>
            </a:r>
          </a:p>
          <a:p>
            <a:pPr marL="1370013" lvl="1" indent="-457200">
              <a:buFontTx/>
              <a:buNone/>
            </a:pPr>
            <a:r>
              <a:rPr lang="en-US"/>
              <a:t>d)	H</a:t>
            </a:r>
            <a:r>
              <a:rPr lang="en-US" baseline="-25000"/>
              <a:t>2</a:t>
            </a:r>
            <a:r>
              <a:rPr lang="en-US"/>
              <a:t>(</a:t>
            </a:r>
            <a:r>
              <a:rPr lang="en-US" i="1"/>
              <a:t>g</a:t>
            </a:r>
            <a:r>
              <a:rPr lang="en-US"/>
              <a:t>)  +  Cl</a:t>
            </a:r>
            <a:r>
              <a:rPr lang="en-US" baseline="-25000"/>
              <a:t>2</a:t>
            </a:r>
            <a:r>
              <a:rPr lang="en-US"/>
              <a:t>(</a:t>
            </a:r>
            <a:r>
              <a:rPr lang="en-US" i="1"/>
              <a:t>g</a:t>
            </a:r>
            <a:r>
              <a:rPr lang="en-US"/>
              <a:t>)            HCl(</a:t>
            </a:r>
            <a:r>
              <a:rPr lang="en-US" i="1"/>
              <a:t>g</a:t>
            </a:r>
            <a:r>
              <a:rPr lang="en-US"/>
              <a:t>)</a:t>
            </a:r>
          </a:p>
        </p:txBody>
      </p:sp>
      <p:pic>
        <p:nvPicPr>
          <p:cNvPr id="327684"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2768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27686" name="Rectangle 6"/>
          <p:cNvSpPr>
            <a:spLocks noChangeArrowheads="1"/>
          </p:cNvSpPr>
          <p:nvPr/>
        </p:nvSpPr>
        <p:spPr bwMode="auto">
          <a:xfrm>
            <a:off x="0" y="3171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27687" name="Rectangle 7"/>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27688" name="Rectangle 8"/>
          <p:cNvSpPr>
            <a:spLocks noChangeArrowheads="1"/>
          </p:cNvSpPr>
          <p:nvPr/>
        </p:nvSpPr>
        <p:spPr bwMode="auto">
          <a:xfrm>
            <a:off x="1219200" y="5638800"/>
            <a:ext cx="4648200" cy="5334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689" name="Line 9"/>
          <p:cNvSpPr>
            <a:spLocks noChangeShapeType="1"/>
          </p:cNvSpPr>
          <p:nvPr/>
        </p:nvSpPr>
        <p:spPr bwMode="auto">
          <a:xfrm>
            <a:off x="4114800" y="45720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7690" name="Line 10"/>
          <p:cNvSpPr>
            <a:spLocks noChangeShapeType="1"/>
          </p:cNvSpPr>
          <p:nvPr/>
        </p:nvSpPr>
        <p:spPr bwMode="auto">
          <a:xfrm>
            <a:off x="2819400" y="50292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7691" name="Line 11"/>
          <p:cNvSpPr>
            <a:spLocks noChangeShapeType="1"/>
          </p:cNvSpPr>
          <p:nvPr/>
        </p:nvSpPr>
        <p:spPr bwMode="auto">
          <a:xfrm>
            <a:off x="3733800" y="54864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7692" name="Line 12"/>
          <p:cNvSpPr>
            <a:spLocks noChangeShapeType="1"/>
          </p:cNvSpPr>
          <p:nvPr/>
        </p:nvSpPr>
        <p:spPr bwMode="auto">
          <a:xfrm>
            <a:off x="3886200" y="59436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7431094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r>
              <a:rPr lang="en-US"/>
              <a:t>Copyright © Cengage Learning. All rights reserved</a:t>
            </a:r>
          </a:p>
        </p:txBody>
      </p:sp>
      <p:sp>
        <p:nvSpPr>
          <p:cNvPr id="4" name="Slide Number Placeholder 4"/>
          <p:cNvSpPr>
            <a:spLocks noGrp="1"/>
          </p:cNvSpPr>
          <p:nvPr>
            <p:ph type="sldNum" sz="quarter" idx="11"/>
          </p:nvPr>
        </p:nvSpPr>
        <p:spPr/>
        <p:txBody>
          <a:bodyPr/>
          <a:lstStyle/>
          <a:p>
            <a:fld id="{0823EC68-4111-E748-A696-D00C419AC085}" type="slidenum">
              <a:rPr lang="en-US"/>
              <a:pPr/>
              <a:t>13</a:t>
            </a:fld>
            <a:endParaRPr lang="en-US"/>
          </a:p>
        </p:txBody>
      </p:sp>
      <p:sp>
        <p:nvSpPr>
          <p:cNvPr id="301058" name="Rectangle 2"/>
          <p:cNvSpPr>
            <a:spLocks noGrp="1" noChangeArrowheads="1"/>
          </p:cNvSpPr>
          <p:nvPr>
            <p:ph type="body" idx="1"/>
          </p:nvPr>
        </p:nvSpPr>
        <p:spPr>
          <a:xfrm>
            <a:off x="533400" y="1676400"/>
            <a:ext cx="7543800" cy="3252788"/>
          </a:xfrm>
        </p:spPr>
        <p:txBody>
          <a:bodyPr/>
          <a:lstStyle/>
          <a:p>
            <a:pPr marL="533400" indent="-533400"/>
            <a:r>
              <a:rPr lang="en-US" sz="2800">
                <a:cs typeface="Times New Roman" charset="0"/>
              </a:rPr>
              <a:t>The principle that lies at the heart of the balancing process is that atoms are conserved in a chemical reaction.</a:t>
            </a:r>
          </a:p>
          <a:p>
            <a:pPr marL="533400" indent="-533400"/>
            <a:r>
              <a:rPr lang="en-US" sz="2800">
                <a:cs typeface="Times New Roman" charset="0"/>
              </a:rPr>
              <a:t>Atoms are neither created nor destroyed.</a:t>
            </a:r>
          </a:p>
          <a:p>
            <a:pPr marL="533400" indent="-533400"/>
            <a:r>
              <a:rPr lang="en-US" sz="2800">
                <a:cs typeface="Times New Roman" charset="0"/>
              </a:rPr>
              <a:t>The same number of each type of atom is found among the reactants and among the products.</a:t>
            </a:r>
            <a:endParaRPr lang="en-US" sz="2800"/>
          </a:p>
        </p:txBody>
      </p:sp>
    </p:spTree>
    <p:extLst>
      <p:ext uri="{BB962C8B-B14F-4D97-AF65-F5344CB8AC3E}">
        <p14:creationId xmlns:p14="http://schemas.microsoft.com/office/powerpoint/2010/main" val="19832889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r>
              <a:rPr lang="en-US"/>
              <a:t>Copyright © Cengage Learning. All rights reserved</a:t>
            </a:r>
          </a:p>
        </p:txBody>
      </p:sp>
      <p:sp>
        <p:nvSpPr>
          <p:cNvPr id="4" name="Slide Number Placeholder 4"/>
          <p:cNvSpPr>
            <a:spLocks noGrp="1"/>
          </p:cNvSpPr>
          <p:nvPr>
            <p:ph type="sldNum" sz="quarter" idx="11"/>
          </p:nvPr>
        </p:nvSpPr>
        <p:spPr/>
        <p:txBody>
          <a:bodyPr/>
          <a:lstStyle/>
          <a:p>
            <a:fld id="{09C7A7CE-574D-6A47-BECB-12D269FE4F74}" type="slidenum">
              <a:rPr lang="en-US"/>
              <a:pPr/>
              <a:t>14</a:t>
            </a:fld>
            <a:endParaRPr lang="en-US"/>
          </a:p>
        </p:txBody>
      </p:sp>
      <p:sp>
        <p:nvSpPr>
          <p:cNvPr id="303106" name="Rectangle 2"/>
          <p:cNvSpPr>
            <a:spLocks noGrp="1" noChangeArrowheads="1"/>
          </p:cNvSpPr>
          <p:nvPr>
            <p:ph type="body" idx="1"/>
          </p:nvPr>
        </p:nvSpPr>
        <p:spPr>
          <a:xfrm>
            <a:off x="533400" y="1676400"/>
            <a:ext cx="7543800" cy="2740025"/>
          </a:xfrm>
        </p:spPr>
        <p:txBody>
          <a:bodyPr/>
          <a:lstStyle/>
          <a:p>
            <a:pPr marL="533400" indent="-533400"/>
            <a:r>
              <a:rPr lang="en-US" sz="2800">
                <a:cs typeface="Times New Roman" charset="0"/>
              </a:rPr>
              <a:t>Chemists determine the identity of the reactants and products of a reaction by experimental observation.</a:t>
            </a:r>
          </a:p>
          <a:p>
            <a:pPr marL="533400" indent="-533400"/>
            <a:r>
              <a:rPr lang="en-US" sz="2800">
                <a:cs typeface="Times New Roman" charset="0"/>
              </a:rPr>
              <a:t>The identities (formulas) of the compounds must never be changed in balancing a chemical equation.</a:t>
            </a:r>
          </a:p>
        </p:txBody>
      </p:sp>
    </p:spTree>
    <p:extLst>
      <p:ext uri="{BB962C8B-B14F-4D97-AF65-F5344CB8AC3E}">
        <p14:creationId xmlns:p14="http://schemas.microsoft.com/office/powerpoint/2010/main" val="11711540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6EF97F6E-AB9F-FC4E-99BE-84D4C413E5C7}" type="slidenum">
              <a:rPr lang="en-US"/>
              <a:pPr/>
              <a:t>15</a:t>
            </a:fld>
            <a:endParaRPr lang="en-US"/>
          </a:p>
        </p:txBody>
      </p:sp>
      <p:sp>
        <p:nvSpPr>
          <p:cNvPr id="181250" name="Rectangle 2"/>
          <p:cNvSpPr>
            <a:spLocks noGrp="1" noChangeArrowheads="1"/>
          </p:cNvSpPr>
          <p:nvPr>
            <p:ph type="body" idx="1"/>
          </p:nvPr>
        </p:nvSpPr>
        <p:spPr>
          <a:xfrm>
            <a:off x="533400" y="1676400"/>
            <a:ext cx="7315200" cy="4056063"/>
          </a:xfrm>
        </p:spPr>
        <p:txBody>
          <a:bodyPr/>
          <a:lstStyle/>
          <a:p>
            <a:pPr marL="533400" indent="-533400">
              <a:buFontTx/>
              <a:buAutoNum type="arabicPeriod"/>
            </a:pPr>
            <a:r>
              <a:rPr lang="en-US" sz="2800">
                <a:solidFill>
                  <a:srgbClr val="669900"/>
                </a:solidFill>
              </a:rPr>
              <a:t>Read the description of the chemical reaction. What are the reactants, the products, and their states? Write the appropriate formulas.</a:t>
            </a:r>
          </a:p>
          <a:p>
            <a:pPr marL="533400" indent="-533400">
              <a:buFontTx/>
              <a:buNone/>
            </a:pPr>
            <a:r>
              <a:rPr lang="en-US"/>
              <a:t>		</a:t>
            </a:r>
            <a:r>
              <a:rPr lang="en-US">
                <a:solidFill>
                  <a:srgbClr val="0000FF"/>
                </a:solidFill>
              </a:rPr>
              <a:t>Hydrogen gas (H</a:t>
            </a:r>
            <a:r>
              <a:rPr lang="en-US" baseline="-25000">
                <a:solidFill>
                  <a:srgbClr val="0000FF"/>
                </a:solidFill>
              </a:rPr>
              <a:t>2</a:t>
            </a:r>
            <a:r>
              <a:rPr lang="en-US">
                <a:solidFill>
                  <a:srgbClr val="0000FF"/>
                </a:solidFill>
              </a:rPr>
              <a:t>) and oxygen gas (O</a:t>
            </a:r>
            <a:r>
              <a:rPr lang="en-US" baseline="-25000">
                <a:solidFill>
                  <a:srgbClr val="0000FF"/>
                </a:solidFill>
              </a:rPr>
              <a:t>2</a:t>
            </a:r>
            <a:r>
              <a:rPr lang="en-US">
                <a:solidFill>
                  <a:srgbClr val="0000FF"/>
                </a:solidFill>
              </a:rPr>
              <a:t>) 	combine to form liquid water (H</a:t>
            </a:r>
            <a:r>
              <a:rPr lang="en-US" baseline="-25000">
                <a:solidFill>
                  <a:srgbClr val="0000FF"/>
                </a:solidFill>
              </a:rPr>
              <a:t>2</a:t>
            </a:r>
            <a:r>
              <a:rPr lang="en-US">
                <a:solidFill>
                  <a:srgbClr val="0000FF"/>
                </a:solidFill>
              </a:rPr>
              <a:t>O).</a:t>
            </a:r>
            <a:endParaRPr lang="en-US" sz="2800">
              <a:solidFill>
                <a:srgbClr val="0000FF"/>
              </a:solidFill>
            </a:endParaRPr>
          </a:p>
          <a:p>
            <a:pPr marL="533400" indent="-533400">
              <a:buFontTx/>
              <a:buAutoNum type="arabicPeriod" startAt="2"/>
            </a:pPr>
            <a:r>
              <a:rPr lang="en-US" sz="2800">
                <a:solidFill>
                  <a:srgbClr val="669900"/>
                </a:solidFill>
              </a:rPr>
              <a:t>Write the </a:t>
            </a:r>
            <a:r>
              <a:rPr lang="en-US" sz="2800" i="1">
                <a:solidFill>
                  <a:srgbClr val="669900"/>
                </a:solidFill>
              </a:rPr>
              <a:t>unbalanced</a:t>
            </a:r>
            <a:r>
              <a:rPr lang="en-US" sz="2800">
                <a:solidFill>
                  <a:srgbClr val="669900"/>
                </a:solidFill>
              </a:rPr>
              <a:t> equation that summarizes the information from step 1.</a:t>
            </a:r>
          </a:p>
          <a:p>
            <a:pPr marL="533400" indent="-533400">
              <a:buFontTx/>
              <a:buNone/>
            </a:pPr>
            <a:r>
              <a:rPr lang="en-US" sz="2800">
                <a:solidFill>
                  <a:srgbClr val="669900"/>
                </a:solidFill>
              </a:rPr>
              <a:t>		 </a:t>
            </a:r>
            <a:r>
              <a:rPr lang="en-US">
                <a:solidFill>
                  <a:srgbClr val="0000FF"/>
                </a:solidFill>
              </a:rPr>
              <a:t>H</a:t>
            </a:r>
            <a:r>
              <a:rPr lang="en-US" baseline="-25000">
                <a:solidFill>
                  <a:srgbClr val="0000FF"/>
                </a:solidFill>
              </a:rPr>
              <a:t>2</a:t>
            </a:r>
            <a:r>
              <a:rPr lang="en-US" i="1">
                <a:solidFill>
                  <a:srgbClr val="0000FF"/>
                </a:solidFill>
              </a:rPr>
              <a:t>(g)</a:t>
            </a:r>
            <a:r>
              <a:rPr lang="en-US">
                <a:solidFill>
                  <a:srgbClr val="0000FF"/>
                </a:solidFill>
              </a:rPr>
              <a:t>  +  O</a:t>
            </a:r>
            <a:r>
              <a:rPr lang="en-US" baseline="-25000">
                <a:solidFill>
                  <a:srgbClr val="0000FF"/>
                </a:solidFill>
              </a:rPr>
              <a:t>2</a:t>
            </a:r>
            <a:r>
              <a:rPr lang="en-US" i="1">
                <a:solidFill>
                  <a:srgbClr val="0000FF"/>
                </a:solidFill>
              </a:rPr>
              <a:t>(g)</a:t>
            </a:r>
            <a:r>
              <a:rPr lang="en-US">
                <a:solidFill>
                  <a:srgbClr val="0000FF"/>
                </a:solidFill>
              </a:rPr>
              <a:t>  </a:t>
            </a:r>
            <a:r>
              <a:rPr lang="en-US">
                <a:solidFill>
                  <a:srgbClr val="0000FF"/>
                </a:solidFill>
                <a:sym typeface="Symbol" charset="0"/>
              </a:rPr>
              <a:t></a:t>
            </a:r>
            <a:r>
              <a:rPr lang="en-US">
                <a:solidFill>
                  <a:srgbClr val="0000FF"/>
                </a:solidFill>
              </a:rPr>
              <a:t>  H</a:t>
            </a:r>
            <a:r>
              <a:rPr lang="en-US" baseline="-25000">
                <a:solidFill>
                  <a:srgbClr val="0000FF"/>
                </a:solidFill>
              </a:rPr>
              <a:t>2</a:t>
            </a:r>
            <a:r>
              <a:rPr lang="en-US">
                <a:solidFill>
                  <a:srgbClr val="0000FF"/>
                </a:solidFill>
              </a:rPr>
              <a:t>O</a:t>
            </a:r>
            <a:r>
              <a:rPr lang="en-US" i="1">
                <a:solidFill>
                  <a:srgbClr val="0000FF"/>
                </a:solidFill>
              </a:rPr>
              <a:t>(l)</a:t>
            </a:r>
            <a:r>
              <a:rPr lang="en-US"/>
              <a:t> 	</a:t>
            </a:r>
          </a:p>
        </p:txBody>
      </p:sp>
      <p:sp>
        <p:nvSpPr>
          <p:cNvPr id="181251" name="Rectangle 3"/>
          <p:cNvSpPr>
            <a:spLocks noGrp="1" noChangeArrowheads="1"/>
          </p:cNvSpPr>
          <p:nvPr>
            <p:ph type="title"/>
          </p:nvPr>
        </p:nvSpPr>
        <p:spPr>
          <a:xfrm>
            <a:off x="457200" y="1143000"/>
            <a:ext cx="7924800" cy="533400"/>
          </a:xfrm>
        </p:spPr>
        <p:txBody>
          <a:bodyPr/>
          <a:lstStyle/>
          <a:p>
            <a:r>
              <a:rPr lang="en-US"/>
              <a:t>How to Write and Balance Equations</a:t>
            </a:r>
          </a:p>
        </p:txBody>
      </p:sp>
    </p:spTree>
    <p:extLst>
      <p:ext uri="{BB962C8B-B14F-4D97-AF65-F5344CB8AC3E}">
        <p14:creationId xmlns:p14="http://schemas.microsoft.com/office/powerpoint/2010/main" val="14615843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86927DB0-51EC-5B42-A607-A3F856C7E60B}" type="slidenum">
              <a:rPr lang="en-US"/>
              <a:pPr/>
              <a:t>16</a:t>
            </a:fld>
            <a:endParaRPr lang="en-US"/>
          </a:p>
        </p:txBody>
      </p:sp>
      <p:sp>
        <p:nvSpPr>
          <p:cNvPr id="305154" name="Rectangle 2"/>
          <p:cNvSpPr>
            <a:spLocks noGrp="1" noChangeArrowheads="1"/>
          </p:cNvSpPr>
          <p:nvPr>
            <p:ph type="body" idx="1"/>
          </p:nvPr>
        </p:nvSpPr>
        <p:spPr>
          <a:xfrm>
            <a:off x="533400" y="1676400"/>
            <a:ext cx="7315200" cy="2251075"/>
          </a:xfrm>
        </p:spPr>
        <p:txBody>
          <a:bodyPr/>
          <a:lstStyle/>
          <a:p>
            <a:pPr marL="533400" indent="-533400">
              <a:buFontTx/>
              <a:buAutoNum type="arabicPeriod" startAt="3"/>
            </a:pPr>
            <a:r>
              <a:rPr lang="en-US" sz="2800">
                <a:solidFill>
                  <a:srgbClr val="669900"/>
                </a:solidFill>
              </a:rPr>
              <a:t>Balance the equation by inspection, starting with the most complicated molecule.</a:t>
            </a:r>
          </a:p>
          <a:p>
            <a:pPr marL="533400" indent="-533400">
              <a:buFontTx/>
              <a:buNone/>
            </a:pPr>
            <a:r>
              <a:rPr lang="en-US" sz="2800">
                <a:solidFill>
                  <a:srgbClr val="669900"/>
                </a:solidFill>
              </a:rPr>
              <a:t>		</a:t>
            </a:r>
            <a:r>
              <a:rPr lang="en-US">
                <a:solidFill>
                  <a:srgbClr val="0000FF"/>
                </a:solidFill>
              </a:rPr>
              <a:t>Equation is unbalanced by counting the 	atoms on both sides of the arrow.</a:t>
            </a:r>
            <a:endParaRPr lang="en-US"/>
          </a:p>
        </p:txBody>
      </p:sp>
      <p:sp>
        <p:nvSpPr>
          <p:cNvPr id="305155" name="Rectangle 3"/>
          <p:cNvSpPr>
            <a:spLocks noGrp="1" noChangeArrowheads="1"/>
          </p:cNvSpPr>
          <p:nvPr>
            <p:ph type="title"/>
          </p:nvPr>
        </p:nvSpPr>
        <p:spPr>
          <a:xfrm>
            <a:off x="457200" y="1143000"/>
            <a:ext cx="7924800" cy="533400"/>
          </a:xfrm>
        </p:spPr>
        <p:txBody>
          <a:bodyPr/>
          <a:lstStyle/>
          <a:p>
            <a:r>
              <a:rPr lang="en-US" dirty="0" smtClean="0"/>
              <a:t>How </a:t>
            </a:r>
            <a:r>
              <a:rPr lang="en-US" dirty="0"/>
              <a:t>to Write and Balance Equations</a:t>
            </a:r>
          </a:p>
        </p:txBody>
      </p:sp>
      <p:pic>
        <p:nvPicPr>
          <p:cNvPr id="2" name="Picture 1" descr="06p114_u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128" y="4114800"/>
            <a:ext cx="4265744" cy="2135715"/>
          </a:xfrm>
          <a:prstGeom prst="rect">
            <a:avLst/>
          </a:prstGeom>
        </p:spPr>
      </p:pic>
    </p:spTree>
    <p:extLst>
      <p:ext uri="{BB962C8B-B14F-4D97-AF65-F5344CB8AC3E}">
        <p14:creationId xmlns:p14="http://schemas.microsoft.com/office/powerpoint/2010/main" val="14534449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1381DE2B-5EA4-7D44-9C5C-0FD5F70CCFA5}" type="slidenum">
              <a:rPr lang="en-US"/>
              <a:pPr/>
              <a:t>17</a:t>
            </a:fld>
            <a:endParaRPr lang="en-US"/>
          </a:p>
        </p:txBody>
      </p:sp>
      <p:sp>
        <p:nvSpPr>
          <p:cNvPr id="307202" name="Rectangle 2"/>
          <p:cNvSpPr>
            <a:spLocks noGrp="1" noChangeArrowheads="1"/>
          </p:cNvSpPr>
          <p:nvPr>
            <p:ph type="body" idx="1"/>
          </p:nvPr>
        </p:nvSpPr>
        <p:spPr>
          <a:xfrm>
            <a:off x="533400" y="1676400"/>
            <a:ext cx="7315200" cy="2251075"/>
          </a:xfrm>
        </p:spPr>
        <p:txBody>
          <a:bodyPr/>
          <a:lstStyle/>
          <a:p>
            <a:pPr marL="533400" indent="-533400">
              <a:buFontTx/>
              <a:buAutoNum type="arabicPeriod" startAt="3"/>
            </a:pPr>
            <a:r>
              <a:rPr lang="en-US" sz="2800">
                <a:solidFill>
                  <a:srgbClr val="669900"/>
                </a:solidFill>
              </a:rPr>
              <a:t>Balance the equation by inspection, starting with the most complicated molecule.</a:t>
            </a:r>
          </a:p>
          <a:p>
            <a:pPr marL="533400" indent="-533400">
              <a:buFontTx/>
              <a:buNone/>
            </a:pPr>
            <a:r>
              <a:rPr lang="en-US" sz="2800">
                <a:solidFill>
                  <a:srgbClr val="669900"/>
                </a:solidFill>
              </a:rPr>
              <a:t>		</a:t>
            </a:r>
            <a:r>
              <a:rPr lang="en-US">
                <a:solidFill>
                  <a:srgbClr val="0000FF"/>
                </a:solidFill>
              </a:rPr>
              <a:t>We must balance the equation by adding 	more molecules of reactants and/or products.</a:t>
            </a:r>
            <a:endParaRPr lang="en-US"/>
          </a:p>
        </p:txBody>
      </p:sp>
      <p:sp>
        <p:nvSpPr>
          <p:cNvPr id="307203" name="Rectangle 3"/>
          <p:cNvSpPr>
            <a:spLocks noGrp="1" noChangeArrowheads="1"/>
          </p:cNvSpPr>
          <p:nvPr>
            <p:ph type="title"/>
          </p:nvPr>
        </p:nvSpPr>
        <p:spPr>
          <a:xfrm>
            <a:off x="381000" y="1219200"/>
            <a:ext cx="7924800" cy="533400"/>
          </a:xfrm>
        </p:spPr>
        <p:txBody>
          <a:bodyPr/>
          <a:lstStyle/>
          <a:p>
            <a:r>
              <a:rPr lang="en-US" dirty="0" smtClean="0"/>
              <a:t>How </a:t>
            </a:r>
            <a:r>
              <a:rPr lang="en-US" dirty="0"/>
              <a:t>to Write and Balance Equations</a:t>
            </a:r>
          </a:p>
        </p:txBody>
      </p:sp>
      <p:pic>
        <p:nvPicPr>
          <p:cNvPr id="2" name="Picture 1" descr="06p114_u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495416"/>
            <a:ext cx="3733800" cy="1560728"/>
          </a:xfrm>
          <a:prstGeom prst="rect">
            <a:avLst/>
          </a:prstGeom>
        </p:spPr>
      </p:pic>
      <p:pic>
        <p:nvPicPr>
          <p:cNvPr id="3" name="Picture 2" descr="06p115_u0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495800"/>
            <a:ext cx="4214005" cy="1480521"/>
          </a:xfrm>
          <a:prstGeom prst="rect">
            <a:avLst/>
          </a:prstGeom>
        </p:spPr>
      </p:pic>
    </p:spTree>
    <p:extLst>
      <p:ext uri="{BB962C8B-B14F-4D97-AF65-F5344CB8AC3E}">
        <p14:creationId xmlns:p14="http://schemas.microsoft.com/office/powerpoint/2010/main" val="42538483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Copyright © Cengage Learning. All rights reserved</a:t>
            </a:r>
          </a:p>
        </p:txBody>
      </p:sp>
      <p:sp>
        <p:nvSpPr>
          <p:cNvPr id="7" name="Slide Number Placeholder 5"/>
          <p:cNvSpPr>
            <a:spLocks noGrp="1"/>
          </p:cNvSpPr>
          <p:nvPr>
            <p:ph type="sldNum" sz="quarter" idx="11"/>
          </p:nvPr>
        </p:nvSpPr>
        <p:spPr/>
        <p:txBody>
          <a:bodyPr/>
          <a:lstStyle/>
          <a:p>
            <a:fld id="{1D4BB14E-C7CC-C24A-9568-1849858B232E}" type="slidenum">
              <a:rPr lang="en-US"/>
              <a:pPr/>
              <a:t>18</a:t>
            </a:fld>
            <a:endParaRPr lang="en-US"/>
          </a:p>
        </p:txBody>
      </p:sp>
      <p:sp>
        <p:nvSpPr>
          <p:cNvPr id="309251" name="Rectangle 3"/>
          <p:cNvSpPr>
            <a:spLocks noGrp="1" noChangeArrowheads="1"/>
          </p:cNvSpPr>
          <p:nvPr>
            <p:ph type="title"/>
          </p:nvPr>
        </p:nvSpPr>
        <p:spPr/>
        <p:txBody>
          <a:bodyPr/>
          <a:lstStyle/>
          <a:p>
            <a:r>
              <a:rPr lang="en-US"/>
              <a:t>How to Write and Balance Equations</a:t>
            </a:r>
          </a:p>
        </p:txBody>
      </p:sp>
      <p:sp>
        <p:nvSpPr>
          <p:cNvPr id="309250" name="Rectangle 2"/>
          <p:cNvSpPr>
            <a:spLocks noGrp="1" noChangeArrowheads="1"/>
          </p:cNvSpPr>
          <p:nvPr>
            <p:ph type="body" sz="half" idx="1"/>
          </p:nvPr>
        </p:nvSpPr>
        <p:spPr>
          <a:xfrm>
            <a:off x="457200" y="1752600"/>
            <a:ext cx="7848600" cy="3979863"/>
          </a:xfrm>
        </p:spPr>
        <p:txBody>
          <a:bodyPr/>
          <a:lstStyle/>
          <a:p>
            <a:pPr marL="533400" indent="-533400">
              <a:buFontTx/>
              <a:buNone/>
            </a:pPr>
            <a:r>
              <a:rPr lang="en-US">
                <a:solidFill>
                  <a:srgbClr val="669900"/>
                </a:solidFill>
              </a:rPr>
              <a:t>4.	Check to see that the coefficients used give the same number of each type of atom on both sides of the arrow. Also check to see that the coefficients used are the smallest integers that give the balanced equation.</a:t>
            </a:r>
          </a:p>
          <a:p>
            <a:pPr marL="533400" indent="-533400">
              <a:buFontTx/>
              <a:buNone/>
            </a:pPr>
            <a:r>
              <a:rPr lang="en-US" sz="2400">
                <a:solidFill>
                  <a:srgbClr val="669900"/>
                </a:solidFill>
              </a:rPr>
              <a:t>		</a:t>
            </a:r>
            <a:r>
              <a:rPr lang="en-US" sz="2400">
                <a:solidFill>
                  <a:srgbClr val="0000FF"/>
                </a:solidFill>
              </a:rPr>
              <a:t>The balanced equation is:</a:t>
            </a:r>
          </a:p>
          <a:p>
            <a:pPr marL="533400" indent="-533400">
              <a:buFontTx/>
              <a:buNone/>
            </a:pPr>
            <a:r>
              <a:rPr lang="en-US" sz="2400">
                <a:solidFill>
                  <a:srgbClr val="0000FF"/>
                </a:solidFill>
              </a:rPr>
              <a:t>		 2H</a:t>
            </a:r>
            <a:r>
              <a:rPr lang="en-US" sz="2400" baseline="-25000">
                <a:solidFill>
                  <a:srgbClr val="0000FF"/>
                </a:solidFill>
              </a:rPr>
              <a:t>2</a:t>
            </a:r>
            <a:r>
              <a:rPr lang="en-US" sz="2400" i="1">
                <a:solidFill>
                  <a:srgbClr val="0000FF"/>
                </a:solidFill>
              </a:rPr>
              <a:t>(g)</a:t>
            </a:r>
            <a:r>
              <a:rPr lang="en-US" sz="2400">
                <a:solidFill>
                  <a:srgbClr val="0000FF"/>
                </a:solidFill>
              </a:rPr>
              <a:t>  +  O</a:t>
            </a:r>
            <a:r>
              <a:rPr lang="en-US" sz="2400" baseline="-25000">
                <a:solidFill>
                  <a:srgbClr val="0000FF"/>
                </a:solidFill>
              </a:rPr>
              <a:t>2</a:t>
            </a:r>
            <a:r>
              <a:rPr lang="en-US" sz="2400" i="1">
                <a:solidFill>
                  <a:srgbClr val="0000FF"/>
                </a:solidFill>
              </a:rPr>
              <a:t>(g)</a:t>
            </a:r>
            <a:r>
              <a:rPr lang="en-US" sz="2400">
                <a:solidFill>
                  <a:srgbClr val="0000FF"/>
                </a:solidFill>
              </a:rPr>
              <a:t>  </a:t>
            </a:r>
            <a:r>
              <a:rPr lang="en-US" sz="2400">
                <a:solidFill>
                  <a:srgbClr val="0000FF"/>
                </a:solidFill>
                <a:sym typeface="Symbol" charset="0"/>
              </a:rPr>
              <a:t></a:t>
            </a:r>
            <a:r>
              <a:rPr lang="en-US" sz="2400">
                <a:solidFill>
                  <a:srgbClr val="0000FF"/>
                </a:solidFill>
              </a:rPr>
              <a:t>  2H</a:t>
            </a:r>
            <a:r>
              <a:rPr lang="en-US" sz="2400" baseline="-25000">
                <a:solidFill>
                  <a:srgbClr val="0000FF"/>
                </a:solidFill>
              </a:rPr>
              <a:t>2</a:t>
            </a:r>
            <a:r>
              <a:rPr lang="en-US" sz="2400">
                <a:solidFill>
                  <a:srgbClr val="0000FF"/>
                </a:solidFill>
              </a:rPr>
              <a:t>O</a:t>
            </a:r>
            <a:r>
              <a:rPr lang="en-US" sz="2400" i="1">
                <a:solidFill>
                  <a:srgbClr val="0000FF"/>
                </a:solidFill>
              </a:rPr>
              <a:t>(l)</a:t>
            </a:r>
            <a:r>
              <a:rPr lang="en-US" sz="2400"/>
              <a:t>    </a:t>
            </a:r>
          </a:p>
          <a:p>
            <a:pPr marL="533400" indent="-533400">
              <a:buFontTx/>
              <a:buNone/>
            </a:pPr>
            <a:r>
              <a:rPr lang="en-US" sz="2400"/>
              <a:t>		</a:t>
            </a:r>
            <a:r>
              <a:rPr lang="en-US" sz="2400">
                <a:solidFill>
                  <a:srgbClr val="0000FF"/>
                </a:solidFill>
              </a:rPr>
              <a:t>or could be:</a:t>
            </a:r>
          </a:p>
          <a:p>
            <a:pPr marL="533400" indent="-533400">
              <a:buFontTx/>
              <a:buNone/>
            </a:pPr>
            <a:r>
              <a:rPr lang="en-US" sz="2400"/>
              <a:t>		 </a:t>
            </a:r>
            <a:r>
              <a:rPr lang="en-US" sz="2400">
                <a:solidFill>
                  <a:srgbClr val="0000FF"/>
                </a:solidFill>
              </a:rPr>
              <a:t>4H</a:t>
            </a:r>
            <a:r>
              <a:rPr lang="en-US" sz="2400" baseline="-25000">
                <a:solidFill>
                  <a:srgbClr val="0000FF"/>
                </a:solidFill>
              </a:rPr>
              <a:t>2</a:t>
            </a:r>
            <a:r>
              <a:rPr lang="en-US" sz="2400" i="1">
                <a:solidFill>
                  <a:srgbClr val="0000FF"/>
                </a:solidFill>
              </a:rPr>
              <a:t>(g)</a:t>
            </a:r>
            <a:r>
              <a:rPr lang="en-US" sz="2400">
                <a:solidFill>
                  <a:srgbClr val="0000FF"/>
                </a:solidFill>
              </a:rPr>
              <a:t>  +  2O</a:t>
            </a:r>
            <a:r>
              <a:rPr lang="en-US" sz="2400" baseline="-25000">
                <a:solidFill>
                  <a:srgbClr val="0000FF"/>
                </a:solidFill>
              </a:rPr>
              <a:t>2</a:t>
            </a:r>
            <a:r>
              <a:rPr lang="en-US" sz="2400" i="1">
                <a:solidFill>
                  <a:srgbClr val="0000FF"/>
                </a:solidFill>
              </a:rPr>
              <a:t>(g)</a:t>
            </a:r>
            <a:r>
              <a:rPr lang="en-US" sz="2400">
                <a:solidFill>
                  <a:srgbClr val="0000FF"/>
                </a:solidFill>
              </a:rPr>
              <a:t>  </a:t>
            </a:r>
            <a:r>
              <a:rPr lang="en-US" sz="2400">
                <a:solidFill>
                  <a:srgbClr val="0000FF"/>
                </a:solidFill>
                <a:sym typeface="Symbol" charset="0"/>
              </a:rPr>
              <a:t></a:t>
            </a:r>
            <a:r>
              <a:rPr lang="en-US" sz="2400">
                <a:solidFill>
                  <a:srgbClr val="0000FF"/>
                </a:solidFill>
              </a:rPr>
              <a:t>  4H</a:t>
            </a:r>
            <a:r>
              <a:rPr lang="en-US" sz="2400" baseline="-25000">
                <a:solidFill>
                  <a:srgbClr val="0000FF"/>
                </a:solidFill>
              </a:rPr>
              <a:t>2</a:t>
            </a:r>
            <a:r>
              <a:rPr lang="en-US" sz="2400">
                <a:solidFill>
                  <a:srgbClr val="0000FF"/>
                </a:solidFill>
              </a:rPr>
              <a:t>O</a:t>
            </a:r>
            <a:r>
              <a:rPr lang="en-US" sz="2400" i="1">
                <a:solidFill>
                  <a:srgbClr val="0000FF"/>
                </a:solidFill>
              </a:rPr>
              <a:t>(l)</a:t>
            </a:r>
            <a:r>
              <a:rPr lang="en-US" sz="2400"/>
              <a:t> </a:t>
            </a:r>
            <a:endParaRPr lang="en-US" sz="2000"/>
          </a:p>
        </p:txBody>
      </p:sp>
      <p:sp>
        <p:nvSpPr>
          <p:cNvPr id="309252" name="Rectangle 4"/>
          <p:cNvSpPr>
            <a:spLocks noGrp="1" noChangeArrowheads="1"/>
          </p:cNvSpPr>
          <p:nvPr>
            <p:ph type="body" sz="half" idx="2"/>
          </p:nvPr>
        </p:nvSpPr>
        <p:spPr>
          <a:xfrm>
            <a:off x="5867400" y="4419600"/>
            <a:ext cx="1600200" cy="457200"/>
          </a:xfrm>
        </p:spPr>
        <p:txBody>
          <a:bodyPr/>
          <a:lstStyle/>
          <a:p>
            <a:pPr>
              <a:buFontTx/>
              <a:buNone/>
            </a:pPr>
            <a:r>
              <a:rPr lang="en-US" sz="2400">
                <a:solidFill>
                  <a:srgbClr val="FF0000"/>
                </a:solidFill>
              </a:rPr>
              <a:t>preferred</a:t>
            </a:r>
          </a:p>
        </p:txBody>
      </p:sp>
      <p:sp>
        <p:nvSpPr>
          <p:cNvPr id="309254" name="Rectangle 6"/>
          <p:cNvSpPr>
            <a:spLocks noChangeArrowheads="1"/>
          </p:cNvSpPr>
          <p:nvPr/>
        </p:nvSpPr>
        <p:spPr bwMode="auto">
          <a:xfrm>
            <a:off x="1447800" y="4419600"/>
            <a:ext cx="3962400" cy="4572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4259526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a:t>Copyright © Cengage Learning. All rights reserved</a:t>
            </a:r>
          </a:p>
        </p:txBody>
      </p:sp>
      <p:sp>
        <p:nvSpPr>
          <p:cNvPr id="10" name="Slide Number Placeholder 4"/>
          <p:cNvSpPr>
            <a:spLocks noGrp="1"/>
          </p:cNvSpPr>
          <p:nvPr>
            <p:ph type="sldNum" sz="quarter" idx="11"/>
          </p:nvPr>
        </p:nvSpPr>
        <p:spPr/>
        <p:txBody>
          <a:bodyPr/>
          <a:lstStyle/>
          <a:p>
            <a:fld id="{E56B2616-88D0-4240-9A98-5E9E75649223}" type="slidenum">
              <a:rPr lang="en-US"/>
              <a:pPr/>
              <a:t>19</a:t>
            </a:fld>
            <a:endParaRPr lang="en-US"/>
          </a:p>
        </p:txBody>
      </p:sp>
      <p:sp>
        <p:nvSpPr>
          <p:cNvPr id="329730" name="Rectangle 2"/>
          <p:cNvSpPr>
            <a:spLocks noGrp="1" noChangeArrowheads="1"/>
          </p:cNvSpPr>
          <p:nvPr>
            <p:ph type="title"/>
          </p:nvPr>
        </p:nvSpPr>
        <p:spPr>
          <a:xfrm>
            <a:off x="1524000" y="1143000"/>
            <a:ext cx="7086600" cy="533400"/>
          </a:xfrm>
        </p:spPr>
        <p:txBody>
          <a:bodyPr/>
          <a:lstStyle/>
          <a:p>
            <a:r>
              <a:rPr lang="en-US"/>
              <a:t>Exercise</a:t>
            </a:r>
          </a:p>
        </p:txBody>
      </p:sp>
      <p:sp>
        <p:nvSpPr>
          <p:cNvPr id="329731" name="Rectangle 3"/>
          <p:cNvSpPr>
            <a:spLocks noGrp="1" noChangeArrowheads="1"/>
          </p:cNvSpPr>
          <p:nvPr>
            <p:ph type="body" idx="1"/>
          </p:nvPr>
        </p:nvSpPr>
        <p:spPr>
          <a:xfrm>
            <a:off x="381000" y="2133600"/>
            <a:ext cx="8229600" cy="4295775"/>
          </a:xfrm>
        </p:spPr>
        <p:txBody>
          <a:bodyPr/>
          <a:lstStyle/>
          <a:p>
            <a:pPr marL="568325" indent="-171450">
              <a:buFontTx/>
              <a:buNone/>
            </a:pPr>
            <a:r>
              <a:rPr lang="en-US" sz="2800"/>
              <a:t>	Balance the following equation in standard form (lowest multiple integers) and determine the </a:t>
            </a:r>
            <a:r>
              <a:rPr lang="en-US" sz="2800">
                <a:solidFill>
                  <a:srgbClr val="0000FF"/>
                </a:solidFill>
              </a:rPr>
              <a:t>sum of the coefficients</a:t>
            </a:r>
            <a:r>
              <a:rPr lang="en-US" sz="2800"/>
              <a:t>?</a:t>
            </a:r>
          </a:p>
          <a:p>
            <a:pPr marL="568325" indent="-171450">
              <a:buFontTx/>
              <a:buNone/>
            </a:pPr>
            <a:r>
              <a:rPr lang="en-US"/>
              <a:t>		</a:t>
            </a:r>
            <a:r>
              <a:rPr lang="en-US" sz="1600"/>
              <a:t>	</a:t>
            </a:r>
          </a:p>
          <a:p>
            <a:pPr marL="568325" indent="-171450">
              <a:buFontTx/>
              <a:buNone/>
            </a:pPr>
            <a:r>
              <a:rPr lang="en-US"/>
              <a:t>			</a:t>
            </a:r>
            <a:r>
              <a:rPr lang="en-US">
                <a:solidFill>
                  <a:srgbClr val="0000FF"/>
                </a:solidFill>
              </a:rPr>
              <a:t>FeO(</a:t>
            </a:r>
            <a:r>
              <a:rPr lang="en-US" i="1">
                <a:solidFill>
                  <a:srgbClr val="0000FF"/>
                </a:solidFill>
              </a:rPr>
              <a:t>s</a:t>
            </a:r>
            <a:r>
              <a:rPr lang="en-US">
                <a:solidFill>
                  <a:srgbClr val="0000FF"/>
                </a:solidFill>
              </a:rPr>
              <a:t>)   +   O</a:t>
            </a:r>
            <a:r>
              <a:rPr lang="en-US" baseline="-25000">
                <a:solidFill>
                  <a:srgbClr val="0000FF"/>
                </a:solidFill>
              </a:rPr>
              <a:t>2</a:t>
            </a:r>
            <a:r>
              <a:rPr lang="en-US">
                <a:solidFill>
                  <a:srgbClr val="0000FF"/>
                </a:solidFill>
              </a:rPr>
              <a:t>(</a:t>
            </a:r>
            <a:r>
              <a:rPr lang="en-US" i="1">
                <a:solidFill>
                  <a:srgbClr val="0000FF"/>
                </a:solidFill>
              </a:rPr>
              <a:t>g</a:t>
            </a:r>
            <a:r>
              <a:rPr lang="en-US">
                <a:solidFill>
                  <a:srgbClr val="0000FF"/>
                </a:solidFill>
              </a:rPr>
              <a:t>)   </a:t>
            </a:r>
            <a:r>
              <a:rPr lang="en-US">
                <a:solidFill>
                  <a:srgbClr val="0000FF"/>
                </a:solidFill>
                <a:sym typeface="Symbol" charset="0"/>
              </a:rPr>
              <a:t></a:t>
            </a:r>
            <a:r>
              <a:rPr lang="en-US">
                <a:solidFill>
                  <a:srgbClr val="0000FF"/>
                </a:solidFill>
              </a:rPr>
              <a:t>   Fe</a:t>
            </a:r>
            <a:r>
              <a:rPr lang="en-US" baseline="-25000">
                <a:solidFill>
                  <a:srgbClr val="0000FF"/>
                </a:solidFill>
              </a:rPr>
              <a:t>2</a:t>
            </a:r>
            <a:r>
              <a:rPr lang="en-US">
                <a:solidFill>
                  <a:srgbClr val="0000FF"/>
                </a:solidFill>
              </a:rPr>
              <a:t>O</a:t>
            </a:r>
            <a:r>
              <a:rPr lang="en-US" baseline="-25000">
                <a:solidFill>
                  <a:srgbClr val="0000FF"/>
                </a:solidFill>
              </a:rPr>
              <a:t>3</a:t>
            </a:r>
            <a:r>
              <a:rPr lang="en-US">
                <a:solidFill>
                  <a:srgbClr val="0000FF"/>
                </a:solidFill>
              </a:rPr>
              <a:t>(</a:t>
            </a:r>
            <a:r>
              <a:rPr lang="en-US" i="1">
                <a:solidFill>
                  <a:srgbClr val="0000FF"/>
                </a:solidFill>
              </a:rPr>
              <a:t>s</a:t>
            </a:r>
            <a:r>
              <a:rPr lang="en-US">
                <a:solidFill>
                  <a:srgbClr val="0000FF"/>
                </a:solidFill>
              </a:rPr>
              <a:t>)</a:t>
            </a:r>
            <a:endParaRPr lang="en-US" sz="2800">
              <a:solidFill>
                <a:srgbClr val="0000FF"/>
              </a:solidFill>
            </a:endParaRPr>
          </a:p>
          <a:p>
            <a:pPr marL="1370013" lvl="1" indent="-457200">
              <a:buFontTx/>
              <a:buNone/>
            </a:pPr>
            <a:endParaRPr lang="en-US" sz="1600"/>
          </a:p>
          <a:p>
            <a:pPr marL="1370013" lvl="1" indent="-457200">
              <a:buFontTx/>
              <a:buNone/>
            </a:pPr>
            <a:r>
              <a:rPr lang="en-US"/>
              <a:t>a)	3 </a:t>
            </a:r>
          </a:p>
          <a:p>
            <a:pPr marL="1370013" lvl="1" indent="-457200">
              <a:buFontTx/>
              <a:buNone/>
            </a:pPr>
            <a:r>
              <a:rPr lang="en-US"/>
              <a:t>b)	4</a:t>
            </a:r>
          </a:p>
          <a:p>
            <a:pPr marL="1370013" lvl="1" indent="-457200">
              <a:buFontTx/>
              <a:buNone/>
            </a:pPr>
            <a:r>
              <a:rPr lang="en-US"/>
              <a:t>c)	7 </a:t>
            </a:r>
          </a:p>
          <a:p>
            <a:pPr marL="1370013" lvl="1" indent="-457200">
              <a:buFontTx/>
              <a:buNone/>
            </a:pPr>
            <a:r>
              <a:rPr lang="en-US"/>
              <a:t>d)	14</a:t>
            </a:r>
          </a:p>
        </p:txBody>
      </p:sp>
      <p:pic>
        <p:nvPicPr>
          <p:cNvPr id="329732"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2973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29734" name="Rectangle 6"/>
          <p:cNvSpPr>
            <a:spLocks noChangeArrowheads="1"/>
          </p:cNvSpPr>
          <p:nvPr/>
        </p:nvSpPr>
        <p:spPr bwMode="auto">
          <a:xfrm>
            <a:off x="0" y="3171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29735" name="Rectangle 7"/>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29736" name="Rectangle 8"/>
          <p:cNvSpPr>
            <a:spLocks noChangeArrowheads="1"/>
          </p:cNvSpPr>
          <p:nvPr/>
        </p:nvSpPr>
        <p:spPr bwMode="auto">
          <a:xfrm>
            <a:off x="1219200" y="5562600"/>
            <a:ext cx="106680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0307226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E1F16848-4163-3F46-AF44-127D2C83021A}" type="slidenum">
              <a:rPr lang="en-US"/>
              <a:pPr/>
              <a:t>2</a:t>
            </a:fld>
            <a:endParaRPr lang="en-US"/>
          </a:p>
        </p:txBody>
      </p:sp>
      <p:sp>
        <p:nvSpPr>
          <p:cNvPr id="265218" name="Rectangle 2"/>
          <p:cNvSpPr>
            <a:spLocks noGrp="1" noChangeArrowheads="1"/>
          </p:cNvSpPr>
          <p:nvPr>
            <p:ph type="body" idx="1"/>
          </p:nvPr>
        </p:nvSpPr>
        <p:spPr>
          <a:xfrm>
            <a:off x="533400" y="1676400"/>
            <a:ext cx="7543800" cy="1458913"/>
          </a:xfrm>
        </p:spPr>
        <p:txBody>
          <a:bodyPr/>
          <a:lstStyle/>
          <a:p>
            <a:pPr marL="533400" indent="-533400"/>
            <a:r>
              <a:rPr lang="en-US" sz="2800"/>
              <a:t>Chemical reactions often give a visual signal.</a:t>
            </a:r>
          </a:p>
          <a:p>
            <a:pPr marL="533400" indent="-533400"/>
            <a:r>
              <a:rPr lang="en-US" sz="2800"/>
              <a:t>But reactions are not always visible.</a:t>
            </a:r>
            <a:endParaRPr lang="en-US"/>
          </a:p>
        </p:txBody>
      </p:sp>
      <p:sp>
        <p:nvSpPr>
          <p:cNvPr id="265219" name="Rectangle 3"/>
          <p:cNvSpPr>
            <a:spLocks noGrp="1" noChangeArrowheads="1"/>
          </p:cNvSpPr>
          <p:nvPr>
            <p:ph type="title"/>
          </p:nvPr>
        </p:nvSpPr>
        <p:spPr/>
        <p:txBody>
          <a:bodyPr/>
          <a:lstStyle/>
          <a:p>
            <a:r>
              <a:rPr lang="en-US" sz="2000" dirty="0"/>
              <a:t>What are the clues that a chemical change has taken place?</a:t>
            </a:r>
          </a:p>
        </p:txBody>
      </p:sp>
    </p:spTree>
    <p:extLst>
      <p:ext uri="{BB962C8B-B14F-4D97-AF65-F5344CB8AC3E}">
        <p14:creationId xmlns:p14="http://schemas.microsoft.com/office/powerpoint/2010/main" val="30490464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t>Copyright © Cengage Learning. All rights reserved</a:t>
            </a:r>
          </a:p>
        </p:txBody>
      </p:sp>
      <p:sp>
        <p:nvSpPr>
          <p:cNvPr id="9" name="Slide Number Placeholder 4"/>
          <p:cNvSpPr>
            <a:spLocks noGrp="1"/>
          </p:cNvSpPr>
          <p:nvPr>
            <p:ph type="sldNum" sz="quarter" idx="11"/>
          </p:nvPr>
        </p:nvSpPr>
        <p:spPr/>
        <p:txBody>
          <a:bodyPr/>
          <a:lstStyle/>
          <a:p>
            <a:fld id="{2EAB1DC6-6D87-F041-BE6F-94CF1F6C83B6}" type="slidenum">
              <a:rPr lang="en-US"/>
              <a:pPr/>
              <a:t>20</a:t>
            </a:fld>
            <a:endParaRPr lang="en-US"/>
          </a:p>
        </p:txBody>
      </p:sp>
      <p:sp>
        <p:nvSpPr>
          <p:cNvPr id="185346" name="Rectangle 2"/>
          <p:cNvSpPr>
            <a:spLocks noGrp="1" noChangeArrowheads="1"/>
          </p:cNvSpPr>
          <p:nvPr>
            <p:ph type="title"/>
          </p:nvPr>
        </p:nvSpPr>
        <p:spPr>
          <a:xfrm>
            <a:off x="1524000" y="1143000"/>
            <a:ext cx="7391400" cy="533400"/>
          </a:xfrm>
        </p:spPr>
        <p:txBody>
          <a:bodyPr/>
          <a:lstStyle/>
          <a:p>
            <a:r>
              <a:rPr lang="en-US"/>
              <a:t>Exercise</a:t>
            </a:r>
          </a:p>
        </p:txBody>
      </p:sp>
      <p:sp>
        <p:nvSpPr>
          <p:cNvPr id="185347" name="Rectangle 3"/>
          <p:cNvSpPr>
            <a:spLocks noGrp="1" noChangeArrowheads="1"/>
          </p:cNvSpPr>
          <p:nvPr>
            <p:ph type="body" idx="1"/>
          </p:nvPr>
        </p:nvSpPr>
        <p:spPr>
          <a:xfrm>
            <a:off x="381000" y="1828800"/>
            <a:ext cx="8229600" cy="4854575"/>
          </a:xfrm>
        </p:spPr>
        <p:txBody>
          <a:bodyPr/>
          <a:lstStyle/>
          <a:p>
            <a:pPr marL="854075" indent="-3175">
              <a:buFontTx/>
              <a:buNone/>
            </a:pPr>
            <a:r>
              <a:rPr lang="en-US" sz="2800"/>
              <a:t>	</a:t>
            </a:r>
            <a:r>
              <a:rPr lang="en-US"/>
              <a:t>Which of the following </a:t>
            </a:r>
            <a:r>
              <a:rPr lang="en-US">
                <a:solidFill>
                  <a:srgbClr val="0000FF"/>
                </a:solidFill>
              </a:rPr>
              <a:t>correctly</a:t>
            </a:r>
            <a:r>
              <a:rPr lang="en-US"/>
              <a:t> balances the chemical equation given below? There may be </a:t>
            </a:r>
            <a:r>
              <a:rPr lang="en-US">
                <a:solidFill>
                  <a:srgbClr val="0000FF"/>
                </a:solidFill>
              </a:rPr>
              <a:t>more than one</a:t>
            </a:r>
            <a:r>
              <a:rPr lang="en-US"/>
              <a:t> correct balanced equation.  If a balanced equation is incorrect, explain what is incorrect about it.</a:t>
            </a:r>
          </a:p>
          <a:p>
            <a:pPr marL="1958975" lvl="2" indent="-419100">
              <a:buFontTx/>
              <a:buNone/>
            </a:pPr>
            <a:r>
              <a:rPr lang="en-US" sz="3100">
                <a:solidFill>
                  <a:srgbClr val="0000FF"/>
                </a:solidFill>
              </a:rPr>
              <a:t>CaO + C </a:t>
            </a:r>
            <a:r>
              <a:rPr lang="en-US" sz="3100">
                <a:solidFill>
                  <a:srgbClr val="0000FF"/>
                </a:solidFill>
                <a:sym typeface="Symbol" charset="0"/>
              </a:rPr>
              <a:t></a:t>
            </a:r>
            <a:r>
              <a:rPr lang="en-US" sz="3100">
                <a:solidFill>
                  <a:srgbClr val="0000FF"/>
                </a:solidFill>
              </a:rPr>
              <a:t> CaC</a:t>
            </a:r>
            <a:r>
              <a:rPr lang="en-US" sz="3100" baseline="-25000">
                <a:solidFill>
                  <a:srgbClr val="0000FF"/>
                </a:solidFill>
              </a:rPr>
              <a:t>2</a:t>
            </a:r>
            <a:r>
              <a:rPr lang="en-US" sz="3100">
                <a:solidFill>
                  <a:srgbClr val="0000FF"/>
                </a:solidFill>
              </a:rPr>
              <a:t> + CO</a:t>
            </a:r>
            <a:r>
              <a:rPr lang="en-US" sz="3100" baseline="-25000">
                <a:solidFill>
                  <a:srgbClr val="0000FF"/>
                </a:solidFill>
              </a:rPr>
              <a:t>2</a:t>
            </a:r>
            <a:endParaRPr lang="en-US" sz="3100">
              <a:solidFill>
                <a:srgbClr val="0000FF"/>
              </a:solidFill>
            </a:endParaRPr>
          </a:p>
          <a:p>
            <a:pPr marL="1958975" lvl="2" indent="-419100">
              <a:buFontTx/>
              <a:buNone/>
            </a:pPr>
            <a:r>
              <a:rPr lang="en-US" sz="2600"/>
              <a:t>	I. 	 CaO</a:t>
            </a:r>
            <a:r>
              <a:rPr lang="en-US" sz="2600" baseline="-25000"/>
              <a:t>2 </a:t>
            </a:r>
            <a:r>
              <a:rPr lang="en-US" sz="2600"/>
              <a:t>+ 3C </a:t>
            </a:r>
            <a:r>
              <a:rPr lang="en-US" sz="2600">
                <a:sym typeface="Symbol" charset="0"/>
              </a:rPr>
              <a:t></a:t>
            </a:r>
            <a:r>
              <a:rPr lang="en-US" sz="2600"/>
              <a:t> CaC</a:t>
            </a:r>
            <a:r>
              <a:rPr lang="en-US" sz="2600" baseline="-25000"/>
              <a:t>2</a:t>
            </a:r>
            <a:r>
              <a:rPr lang="en-US" sz="2600"/>
              <a:t> + CO</a:t>
            </a:r>
            <a:r>
              <a:rPr lang="en-US" sz="2600" baseline="-25000"/>
              <a:t>2</a:t>
            </a:r>
            <a:endParaRPr lang="en-US" sz="2600"/>
          </a:p>
          <a:p>
            <a:pPr marL="1958975" lvl="2" indent="-419100">
              <a:buFontTx/>
              <a:buNone/>
            </a:pPr>
            <a:r>
              <a:rPr lang="en-US" sz="2600"/>
              <a:t>	II.	 2CaO + 5C </a:t>
            </a:r>
            <a:r>
              <a:rPr lang="en-US" sz="2600">
                <a:sym typeface="Symbol" charset="0"/>
              </a:rPr>
              <a:t></a:t>
            </a:r>
            <a:r>
              <a:rPr lang="en-US" sz="2600"/>
              <a:t> 2CaC</a:t>
            </a:r>
            <a:r>
              <a:rPr lang="en-US" sz="2600" baseline="-25000"/>
              <a:t>2</a:t>
            </a:r>
            <a:r>
              <a:rPr lang="en-US" sz="2600"/>
              <a:t> + CO</a:t>
            </a:r>
            <a:r>
              <a:rPr lang="en-US" sz="2600" baseline="-25000"/>
              <a:t>2</a:t>
            </a:r>
            <a:endParaRPr lang="en-US" sz="2600"/>
          </a:p>
          <a:p>
            <a:pPr marL="1958975" lvl="2" indent="-419100">
              <a:buFontTx/>
              <a:buNone/>
            </a:pPr>
            <a:r>
              <a:rPr lang="en-US" sz="2600"/>
              <a:t>	III.	 CaO + (2.5)C </a:t>
            </a:r>
            <a:r>
              <a:rPr lang="en-US" sz="2600">
                <a:sym typeface="Symbol" charset="0"/>
              </a:rPr>
              <a:t></a:t>
            </a:r>
            <a:r>
              <a:rPr lang="en-US" sz="2600"/>
              <a:t> CaC</a:t>
            </a:r>
            <a:r>
              <a:rPr lang="en-US" sz="2600" baseline="-25000"/>
              <a:t>2</a:t>
            </a:r>
            <a:r>
              <a:rPr lang="en-US" sz="2600"/>
              <a:t> + (0.5)CO</a:t>
            </a:r>
            <a:r>
              <a:rPr lang="en-US" sz="2600" baseline="-25000"/>
              <a:t>2</a:t>
            </a:r>
          </a:p>
          <a:p>
            <a:pPr marL="1958975" lvl="2" indent="-419100">
              <a:buFontTx/>
              <a:buNone/>
            </a:pPr>
            <a:r>
              <a:rPr lang="en-US" sz="2600"/>
              <a:t>	IV.	 4CaO + 10C </a:t>
            </a:r>
            <a:r>
              <a:rPr lang="en-US" sz="2600">
                <a:sym typeface="Symbol" charset="0"/>
              </a:rPr>
              <a:t></a:t>
            </a:r>
            <a:r>
              <a:rPr lang="en-US" sz="2600"/>
              <a:t> 4CaC</a:t>
            </a:r>
            <a:r>
              <a:rPr lang="en-US" sz="2600" baseline="-25000"/>
              <a:t>2</a:t>
            </a:r>
            <a:r>
              <a:rPr lang="en-US" sz="2600"/>
              <a:t> + 2CO</a:t>
            </a:r>
            <a:r>
              <a:rPr lang="en-US" sz="2600" baseline="-25000"/>
              <a:t>2</a:t>
            </a:r>
          </a:p>
          <a:p>
            <a:pPr marL="1958975" lvl="2" indent="-419100">
              <a:buFontTx/>
              <a:buNone/>
            </a:pPr>
            <a:endParaRPr lang="en-US">
              <a:solidFill>
                <a:srgbClr val="009900"/>
              </a:solidFill>
            </a:endParaRPr>
          </a:p>
        </p:txBody>
      </p:sp>
      <p:pic>
        <p:nvPicPr>
          <p:cNvPr id="185348"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85349" name="Rectangle 5"/>
          <p:cNvSpPr>
            <a:spLocks noChangeArrowheads="1"/>
          </p:cNvSpPr>
          <p:nvPr/>
        </p:nvSpPr>
        <p:spPr bwMode="auto">
          <a:xfrm>
            <a:off x="2286000" y="4876800"/>
            <a:ext cx="5257800" cy="48895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50" name="Rectangle 6"/>
          <p:cNvSpPr>
            <a:spLocks noChangeArrowheads="1"/>
          </p:cNvSpPr>
          <p:nvPr/>
        </p:nvSpPr>
        <p:spPr bwMode="auto">
          <a:xfrm>
            <a:off x="2286000" y="5367338"/>
            <a:ext cx="6019800" cy="460375"/>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51" name="Rectangle 7"/>
          <p:cNvSpPr>
            <a:spLocks noChangeArrowheads="1"/>
          </p:cNvSpPr>
          <p:nvPr/>
        </p:nvSpPr>
        <p:spPr bwMode="auto">
          <a:xfrm>
            <a:off x="2286000" y="5827713"/>
            <a:ext cx="5638800" cy="496887"/>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0251046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1C6FAEA8-5921-4E49-A8C8-DAF80C32C377}" type="slidenum">
              <a:rPr lang="en-US"/>
              <a:pPr/>
              <a:t>21</a:t>
            </a:fld>
            <a:endParaRPr lang="en-US"/>
          </a:p>
        </p:txBody>
      </p:sp>
      <p:sp>
        <p:nvSpPr>
          <p:cNvPr id="325634" name="Rectangle 2"/>
          <p:cNvSpPr>
            <a:spLocks noGrp="1" noChangeArrowheads="1"/>
          </p:cNvSpPr>
          <p:nvPr>
            <p:ph type="title"/>
          </p:nvPr>
        </p:nvSpPr>
        <p:spPr>
          <a:xfrm>
            <a:off x="1524000" y="1143000"/>
            <a:ext cx="7391400" cy="533400"/>
          </a:xfrm>
        </p:spPr>
        <p:txBody>
          <a:bodyPr/>
          <a:lstStyle/>
          <a:p>
            <a:r>
              <a:rPr lang="en-US"/>
              <a:t>Exercise</a:t>
            </a:r>
          </a:p>
        </p:txBody>
      </p:sp>
      <p:sp>
        <p:nvSpPr>
          <p:cNvPr id="325635" name="Rectangle 3"/>
          <p:cNvSpPr>
            <a:spLocks noGrp="1" noChangeArrowheads="1"/>
          </p:cNvSpPr>
          <p:nvPr>
            <p:ph type="body" idx="1"/>
          </p:nvPr>
        </p:nvSpPr>
        <p:spPr>
          <a:xfrm>
            <a:off x="381000" y="1828800"/>
            <a:ext cx="8229600" cy="4635500"/>
          </a:xfrm>
        </p:spPr>
        <p:txBody>
          <a:bodyPr/>
          <a:lstStyle/>
          <a:p>
            <a:pPr marL="854075" indent="-3175">
              <a:buFontTx/>
              <a:buNone/>
            </a:pPr>
            <a:r>
              <a:rPr lang="en-US" sz="2800"/>
              <a:t>	</a:t>
            </a:r>
            <a:r>
              <a:rPr lang="en-US"/>
              <a:t>Of the three that are correct, which one is </a:t>
            </a:r>
            <a:r>
              <a:rPr lang="en-US">
                <a:solidFill>
                  <a:srgbClr val="0000FF"/>
                </a:solidFill>
              </a:rPr>
              <a:t>preferred</a:t>
            </a:r>
            <a:r>
              <a:rPr lang="en-US"/>
              <a:t> most (the most accepted convention)?  Why?</a:t>
            </a:r>
          </a:p>
          <a:p>
            <a:pPr marL="854075" indent="-3175">
              <a:buFontTx/>
              <a:buNone/>
            </a:pPr>
            <a:endParaRPr lang="en-US"/>
          </a:p>
          <a:p>
            <a:pPr marL="854075" indent="-3175">
              <a:buFontTx/>
              <a:buNone/>
            </a:pPr>
            <a:endParaRPr lang="en-US"/>
          </a:p>
          <a:p>
            <a:pPr marL="1958975" lvl="2" indent="-419100">
              <a:buFontTx/>
              <a:buNone/>
            </a:pPr>
            <a:r>
              <a:rPr lang="en-US" sz="3100">
                <a:solidFill>
                  <a:srgbClr val="0000FF"/>
                </a:solidFill>
              </a:rPr>
              <a:t>CaO + C </a:t>
            </a:r>
            <a:r>
              <a:rPr lang="en-US" sz="3100">
                <a:solidFill>
                  <a:srgbClr val="0000FF"/>
                </a:solidFill>
                <a:sym typeface="Symbol" charset="0"/>
              </a:rPr>
              <a:t></a:t>
            </a:r>
            <a:r>
              <a:rPr lang="en-US" sz="3100">
                <a:solidFill>
                  <a:srgbClr val="0000FF"/>
                </a:solidFill>
              </a:rPr>
              <a:t> CaC</a:t>
            </a:r>
            <a:r>
              <a:rPr lang="en-US" sz="3100" baseline="-25000">
                <a:solidFill>
                  <a:srgbClr val="0000FF"/>
                </a:solidFill>
              </a:rPr>
              <a:t>2</a:t>
            </a:r>
            <a:r>
              <a:rPr lang="en-US" sz="3100">
                <a:solidFill>
                  <a:srgbClr val="0000FF"/>
                </a:solidFill>
              </a:rPr>
              <a:t> + CO</a:t>
            </a:r>
            <a:r>
              <a:rPr lang="en-US" sz="3100" baseline="-25000">
                <a:solidFill>
                  <a:srgbClr val="0000FF"/>
                </a:solidFill>
              </a:rPr>
              <a:t>2</a:t>
            </a:r>
            <a:endParaRPr lang="en-US" sz="3100">
              <a:solidFill>
                <a:srgbClr val="0000FF"/>
              </a:solidFill>
            </a:endParaRPr>
          </a:p>
          <a:p>
            <a:pPr marL="1958975" lvl="2" indent="-419100">
              <a:buFontTx/>
              <a:buNone/>
            </a:pPr>
            <a:r>
              <a:rPr lang="en-US" sz="2600"/>
              <a:t>	I. 	 CaO</a:t>
            </a:r>
            <a:r>
              <a:rPr lang="en-US" sz="2600" baseline="-25000"/>
              <a:t>2 </a:t>
            </a:r>
            <a:r>
              <a:rPr lang="en-US" sz="2600"/>
              <a:t>+ 3C </a:t>
            </a:r>
            <a:r>
              <a:rPr lang="en-US" sz="2600">
                <a:sym typeface="Symbol" charset="0"/>
              </a:rPr>
              <a:t></a:t>
            </a:r>
            <a:r>
              <a:rPr lang="en-US" sz="2600"/>
              <a:t> CaC</a:t>
            </a:r>
            <a:r>
              <a:rPr lang="en-US" sz="2600" baseline="-25000"/>
              <a:t>2</a:t>
            </a:r>
            <a:r>
              <a:rPr lang="en-US" sz="2600"/>
              <a:t> + CO</a:t>
            </a:r>
            <a:r>
              <a:rPr lang="en-US" sz="2600" baseline="-25000"/>
              <a:t>2</a:t>
            </a:r>
            <a:endParaRPr lang="en-US" sz="2600"/>
          </a:p>
          <a:p>
            <a:pPr marL="1958975" lvl="2" indent="-419100">
              <a:buFontTx/>
              <a:buNone/>
            </a:pPr>
            <a:r>
              <a:rPr lang="en-US" sz="2600"/>
              <a:t>	II.	 2CaO + 5C </a:t>
            </a:r>
            <a:r>
              <a:rPr lang="en-US" sz="2600">
                <a:sym typeface="Symbol" charset="0"/>
              </a:rPr>
              <a:t></a:t>
            </a:r>
            <a:r>
              <a:rPr lang="en-US" sz="2600"/>
              <a:t> 2CaC</a:t>
            </a:r>
            <a:r>
              <a:rPr lang="en-US" sz="2600" baseline="-25000"/>
              <a:t>2</a:t>
            </a:r>
            <a:r>
              <a:rPr lang="en-US" sz="2600"/>
              <a:t> + CO</a:t>
            </a:r>
            <a:r>
              <a:rPr lang="en-US" sz="2600" baseline="-25000"/>
              <a:t>2</a:t>
            </a:r>
            <a:endParaRPr lang="en-US" sz="2600"/>
          </a:p>
          <a:p>
            <a:pPr marL="1958975" lvl="2" indent="-419100">
              <a:buFontTx/>
              <a:buNone/>
            </a:pPr>
            <a:r>
              <a:rPr lang="en-US" sz="2600"/>
              <a:t>	III.	 CaO + (2.5)C </a:t>
            </a:r>
            <a:r>
              <a:rPr lang="en-US" sz="2600">
                <a:sym typeface="Symbol" charset="0"/>
              </a:rPr>
              <a:t></a:t>
            </a:r>
            <a:r>
              <a:rPr lang="en-US" sz="2600"/>
              <a:t> CaC</a:t>
            </a:r>
            <a:r>
              <a:rPr lang="en-US" sz="2600" baseline="-25000"/>
              <a:t>2</a:t>
            </a:r>
            <a:r>
              <a:rPr lang="en-US" sz="2600"/>
              <a:t> + (0.5)CO</a:t>
            </a:r>
            <a:r>
              <a:rPr lang="en-US" sz="2600" baseline="-25000"/>
              <a:t>2</a:t>
            </a:r>
          </a:p>
          <a:p>
            <a:pPr marL="1958975" lvl="2" indent="-419100">
              <a:buFontTx/>
              <a:buNone/>
            </a:pPr>
            <a:r>
              <a:rPr lang="en-US" sz="2600"/>
              <a:t>	IV.	 4CaO + 10C </a:t>
            </a:r>
            <a:r>
              <a:rPr lang="en-US" sz="2600">
                <a:sym typeface="Symbol" charset="0"/>
              </a:rPr>
              <a:t></a:t>
            </a:r>
            <a:r>
              <a:rPr lang="en-US" sz="2600"/>
              <a:t> 4CaC</a:t>
            </a:r>
            <a:r>
              <a:rPr lang="en-US" sz="2600" baseline="-25000"/>
              <a:t>2</a:t>
            </a:r>
            <a:r>
              <a:rPr lang="en-US" sz="2600"/>
              <a:t> + 2CO</a:t>
            </a:r>
            <a:r>
              <a:rPr lang="en-US" sz="2600" baseline="-25000"/>
              <a:t>2</a:t>
            </a:r>
          </a:p>
          <a:p>
            <a:pPr marL="1958975" lvl="2" indent="-419100">
              <a:buFontTx/>
              <a:buNone/>
            </a:pPr>
            <a:endParaRPr lang="en-US">
              <a:solidFill>
                <a:srgbClr val="009900"/>
              </a:solidFill>
            </a:endParaRPr>
          </a:p>
        </p:txBody>
      </p:sp>
      <p:pic>
        <p:nvPicPr>
          <p:cNvPr id="325636"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25637" name="Rectangle 5"/>
          <p:cNvSpPr>
            <a:spLocks noChangeArrowheads="1"/>
          </p:cNvSpPr>
          <p:nvPr/>
        </p:nvSpPr>
        <p:spPr bwMode="auto">
          <a:xfrm>
            <a:off x="2286000" y="4648200"/>
            <a:ext cx="5257800" cy="48895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676449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7CC130ED-37E9-FB4E-A11E-83EE6A1878B9}" type="slidenum">
              <a:rPr lang="en-US"/>
              <a:pPr/>
              <a:t>22</a:t>
            </a:fld>
            <a:endParaRPr lang="en-US"/>
          </a:p>
        </p:txBody>
      </p:sp>
      <p:sp>
        <p:nvSpPr>
          <p:cNvPr id="187394" name="Rectangle 2"/>
          <p:cNvSpPr>
            <a:spLocks noGrp="1" noChangeArrowheads="1"/>
          </p:cNvSpPr>
          <p:nvPr>
            <p:ph type="title"/>
          </p:nvPr>
        </p:nvSpPr>
        <p:spPr>
          <a:xfrm>
            <a:off x="1524000" y="1143000"/>
            <a:ext cx="7239000" cy="533400"/>
          </a:xfrm>
        </p:spPr>
        <p:txBody>
          <a:bodyPr/>
          <a:lstStyle/>
          <a:p>
            <a:r>
              <a:rPr lang="en-US"/>
              <a:t>Concept Check</a:t>
            </a:r>
          </a:p>
        </p:txBody>
      </p:sp>
      <p:sp>
        <p:nvSpPr>
          <p:cNvPr id="187395" name="Rectangle 3"/>
          <p:cNvSpPr>
            <a:spLocks noGrp="1" noChangeArrowheads="1"/>
          </p:cNvSpPr>
          <p:nvPr>
            <p:ph type="body" idx="1"/>
          </p:nvPr>
        </p:nvSpPr>
        <p:spPr>
          <a:xfrm>
            <a:off x="228600" y="2133600"/>
            <a:ext cx="8229600" cy="4400550"/>
          </a:xfrm>
        </p:spPr>
        <p:txBody>
          <a:bodyPr/>
          <a:lstStyle/>
          <a:p>
            <a:pPr indent="-53975">
              <a:buFontTx/>
              <a:buNone/>
            </a:pPr>
            <a:r>
              <a:rPr lang="en-US"/>
              <a:t>	When balancing a chemical equation, which of the following statements is </a:t>
            </a:r>
            <a:r>
              <a:rPr lang="en-US">
                <a:solidFill>
                  <a:srgbClr val="0000FF"/>
                </a:solidFill>
              </a:rPr>
              <a:t>false</a:t>
            </a:r>
            <a:r>
              <a:rPr lang="en-US"/>
              <a:t>?	</a:t>
            </a:r>
          </a:p>
          <a:p>
            <a:pPr marL="914400" lvl="1" indent="-457200">
              <a:buFontTx/>
              <a:buNone/>
            </a:pPr>
            <a:r>
              <a:rPr lang="en-US"/>
              <a:t>a)	Subscripts in the reactants must be conserved in the products.</a:t>
            </a:r>
          </a:p>
          <a:p>
            <a:pPr marL="914400" lvl="1" indent="-457200">
              <a:buFontTx/>
              <a:buNone/>
            </a:pPr>
            <a:r>
              <a:rPr lang="en-US"/>
              <a:t>b)	Coefficients are used to balance the atoms on both sides.</a:t>
            </a:r>
          </a:p>
          <a:p>
            <a:pPr marL="914400" lvl="1" indent="-457200">
              <a:buFontTx/>
              <a:buNone/>
            </a:pPr>
            <a:r>
              <a:rPr lang="en-US"/>
              <a:t>c)	When one coefficient is doubled, the rest of the coefficients in the balanced equation must also be doubled.</a:t>
            </a:r>
          </a:p>
          <a:p>
            <a:pPr marL="914400" lvl="1" indent="-457200">
              <a:buFontTx/>
              <a:buNone/>
            </a:pPr>
            <a:r>
              <a:rPr lang="en-US"/>
              <a:t>d)	Phases are often shown for each compound but are not critical to balancing an equation.</a:t>
            </a:r>
          </a:p>
        </p:txBody>
      </p:sp>
      <p:pic>
        <p:nvPicPr>
          <p:cNvPr id="187396"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187397" name="Rectangle 5"/>
          <p:cNvSpPr>
            <a:spLocks noChangeArrowheads="1"/>
          </p:cNvSpPr>
          <p:nvPr/>
        </p:nvSpPr>
        <p:spPr bwMode="auto">
          <a:xfrm>
            <a:off x="609600" y="2971800"/>
            <a:ext cx="7848600" cy="7620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5147093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517370BE-C297-4A47-A1CA-F69781726361}" type="slidenum">
              <a:rPr lang="en-US"/>
              <a:pPr/>
              <a:t>23</a:t>
            </a:fld>
            <a:endParaRPr lang="en-US"/>
          </a:p>
        </p:txBody>
      </p:sp>
      <p:sp>
        <p:nvSpPr>
          <p:cNvPr id="189442" name="Rectangle 2"/>
          <p:cNvSpPr>
            <a:spLocks noGrp="1" noChangeArrowheads="1"/>
          </p:cNvSpPr>
          <p:nvPr>
            <p:ph type="body" idx="1"/>
          </p:nvPr>
        </p:nvSpPr>
        <p:spPr>
          <a:xfrm>
            <a:off x="533400" y="1676400"/>
            <a:ext cx="7315200" cy="4400550"/>
          </a:xfrm>
        </p:spPr>
        <p:txBody>
          <a:bodyPr/>
          <a:lstStyle/>
          <a:p>
            <a:pPr marL="533400" indent="-533400"/>
            <a:r>
              <a:rPr lang="en-US"/>
              <a:t>The number of atoms of each type of element must be the same on both sides of a balanced equation.</a:t>
            </a:r>
          </a:p>
          <a:p>
            <a:pPr marL="533400" indent="-533400"/>
            <a:r>
              <a:rPr lang="en-US"/>
              <a:t>Subscripts must not be changed to balance an equation.</a:t>
            </a:r>
          </a:p>
          <a:p>
            <a:pPr marL="533400" indent="-533400"/>
            <a:r>
              <a:rPr lang="en-US"/>
              <a:t>A balanced equation tells us the ratio of the number of molecules which react and are produced in a chemical reaction.</a:t>
            </a:r>
          </a:p>
          <a:p>
            <a:pPr marL="533400" indent="-533400"/>
            <a:r>
              <a:rPr lang="en-US"/>
              <a:t>Coefficients can be fractions, although they are usually given as lowest integer multiples.</a:t>
            </a:r>
          </a:p>
          <a:p>
            <a:pPr marL="533400" indent="-533400">
              <a:buFontTx/>
              <a:buNone/>
            </a:pPr>
            <a:endParaRPr lang="en-US"/>
          </a:p>
        </p:txBody>
      </p:sp>
      <p:sp>
        <p:nvSpPr>
          <p:cNvPr id="189443" name="Rectangle 3"/>
          <p:cNvSpPr>
            <a:spLocks noGrp="1" noChangeArrowheads="1"/>
          </p:cNvSpPr>
          <p:nvPr>
            <p:ph type="title"/>
          </p:nvPr>
        </p:nvSpPr>
        <p:spPr>
          <a:xfrm>
            <a:off x="457200" y="1143000"/>
            <a:ext cx="7924800" cy="533400"/>
          </a:xfrm>
        </p:spPr>
        <p:txBody>
          <a:bodyPr/>
          <a:lstStyle/>
          <a:p>
            <a:r>
              <a:rPr lang="en-US"/>
              <a:t>Notice</a:t>
            </a:r>
          </a:p>
        </p:txBody>
      </p:sp>
    </p:spTree>
    <p:extLst>
      <p:ext uri="{BB962C8B-B14F-4D97-AF65-F5344CB8AC3E}">
        <p14:creationId xmlns:p14="http://schemas.microsoft.com/office/powerpoint/2010/main" val="15548156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7B5D5DEC-D208-4B44-86C2-28A7FD6BB255}" type="slidenum">
              <a:rPr lang="en-US"/>
              <a:pPr/>
              <a:t>3</a:t>
            </a:fld>
            <a:endParaRPr lang="en-US"/>
          </a:p>
        </p:txBody>
      </p:sp>
      <p:sp>
        <p:nvSpPr>
          <p:cNvPr id="267267" name="Rectangle 3"/>
          <p:cNvSpPr>
            <a:spLocks noGrp="1" noChangeArrowheads="1"/>
          </p:cNvSpPr>
          <p:nvPr>
            <p:ph type="title"/>
          </p:nvPr>
        </p:nvSpPr>
        <p:spPr/>
        <p:txBody>
          <a:bodyPr/>
          <a:lstStyle/>
          <a:p>
            <a:r>
              <a:rPr lang="en-US" dirty="0" smtClean="0"/>
              <a:t>Some </a:t>
            </a:r>
            <a:r>
              <a:rPr lang="en-US" dirty="0"/>
              <a:t>Clues That a Chemical Reaction Has Occurred</a:t>
            </a:r>
          </a:p>
        </p:txBody>
      </p:sp>
      <p:pic>
        <p:nvPicPr>
          <p:cNvPr id="2" name="Picture 1" descr="06p109_t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989" y="1828800"/>
            <a:ext cx="6870023" cy="4694515"/>
          </a:xfrm>
          <a:prstGeom prst="rect">
            <a:avLst/>
          </a:prstGeom>
        </p:spPr>
      </p:pic>
    </p:spTree>
    <p:extLst>
      <p:ext uri="{BB962C8B-B14F-4D97-AF65-F5344CB8AC3E}">
        <p14:creationId xmlns:p14="http://schemas.microsoft.com/office/powerpoint/2010/main" val="28393990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US"/>
              <a:t>Copyright © Cengage Learning. All rights reserved</a:t>
            </a:r>
          </a:p>
        </p:txBody>
      </p:sp>
      <p:sp>
        <p:nvSpPr>
          <p:cNvPr id="11" name="Slide Number Placeholder 4"/>
          <p:cNvSpPr>
            <a:spLocks noGrp="1"/>
          </p:cNvSpPr>
          <p:nvPr>
            <p:ph type="sldNum" sz="quarter" idx="11"/>
          </p:nvPr>
        </p:nvSpPr>
        <p:spPr/>
        <p:txBody>
          <a:bodyPr/>
          <a:lstStyle/>
          <a:p>
            <a:fld id="{6D818E92-5208-8141-B3CA-D8690D958509}" type="slidenum">
              <a:rPr lang="en-US"/>
              <a:pPr/>
              <a:t>4</a:t>
            </a:fld>
            <a:endParaRPr lang="en-US"/>
          </a:p>
        </p:txBody>
      </p:sp>
      <p:sp>
        <p:nvSpPr>
          <p:cNvPr id="107522" name="Rectangle 2"/>
          <p:cNvSpPr>
            <a:spLocks noGrp="1" noChangeArrowheads="1"/>
          </p:cNvSpPr>
          <p:nvPr>
            <p:ph type="title"/>
          </p:nvPr>
        </p:nvSpPr>
        <p:spPr>
          <a:xfrm>
            <a:off x="1524000" y="1143000"/>
            <a:ext cx="7086600" cy="533400"/>
          </a:xfrm>
        </p:spPr>
        <p:txBody>
          <a:bodyPr/>
          <a:lstStyle/>
          <a:p>
            <a:r>
              <a:rPr lang="en-US"/>
              <a:t>Exercise</a:t>
            </a:r>
          </a:p>
        </p:txBody>
      </p:sp>
      <p:sp>
        <p:nvSpPr>
          <p:cNvPr id="107523" name="Rectangle 3"/>
          <p:cNvSpPr>
            <a:spLocks noGrp="1" noChangeArrowheads="1"/>
          </p:cNvSpPr>
          <p:nvPr>
            <p:ph type="body" idx="1"/>
          </p:nvPr>
        </p:nvSpPr>
        <p:spPr>
          <a:xfrm>
            <a:off x="381000" y="2133600"/>
            <a:ext cx="8229600" cy="4162425"/>
          </a:xfrm>
        </p:spPr>
        <p:txBody>
          <a:bodyPr/>
          <a:lstStyle/>
          <a:p>
            <a:pPr marL="739775" indent="7938">
              <a:buFontTx/>
              <a:buNone/>
            </a:pPr>
            <a:r>
              <a:rPr lang="en-US" sz="2800"/>
              <a:t>What is a </a:t>
            </a:r>
            <a:r>
              <a:rPr lang="en-US" sz="2800">
                <a:solidFill>
                  <a:srgbClr val="0000FF"/>
                </a:solidFill>
              </a:rPr>
              <a:t>clue</a:t>
            </a:r>
            <a:r>
              <a:rPr lang="en-US" sz="2800"/>
              <a:t> that a chemical reaction has occurred?</a:t>
            </a:r>
          </a:p>
          <a:p>
            <a:pPr marL="739775" indent="7938">
              <a:buFontTx/>
              <a:buNone/>
            </a:pPr>
            <a:endParaRPr lang="en-US" sz="2800">
              <a:solidFill>
                <a:srgbClr val="FF0000"/>
              </a:solidFill>
            </a:endParaRPr>
          </a:p>
          <a:p>
            <a:pPr marL="739775" indent="7938">
              <a:buFontTx/>
              <a:buNone/>
            </a:pPr>
            <a:endParaRPr lang="en-US" sz="2800">
              <a:solidFill>
                <a:srgbClr val="FF0000"/>
              </a:solidFill>
            </a:endParaRPr>
          </a:p>
          <a:p>
            <a:pPr marL="1376363" lvl="1" indent="-514350">
              <a:buFontTx/>
              <a:buNone/>
            </a:pPr>
            <a:r>
              <a:rPr lang="en-US"/>
              <a:t>a)	The color changes.</a:t>
            </a:r>
          </a:p>
          <a:p>
            <a:pPr marL="1376363" lvl="1" indent="-514350">
              <a:buFontTx/>
              <a:buNone/>
            </a:pPr>
            <a:r>
              <a:rPr lang="en-US"/>
              <a:t>b)	A solid forms.</a:t>
            </a:r>
          </a:p>
          <a:p>
            <a:pPr marL="1376363" lvl="1" indent="-514350">
              <a:buFontTx/>
              <a:buNone/>
            </a:pPr>
            <a:r>
              <a:rPr lang="en-US"/>
              <a:t>c)	Bubbles are present.</a:t>
            </a:r>
          </a:p>
          <a:p>
            <a:pPr marL="1376363" lvl="1" indent="-514350">
              <a:buFontTx/>
              <a:buNone/>
            </a:pPr>
            <a:r>
              <a:rPr lang="en-US"/>
              <a:t>d)	A flame is produced.</a:t>
            </a:r>
          </a:p>
          <a:p>
            <a:pPr marL="739775" indent="7938">
              <a:buFontTx/>
              <a:buNone/>
            </a:pPr>
            <a:endParaRPr lang="en-US">
              <a:solidFill>
                <a:srgbClr val="009900"/>
              </a:solidFill>
            </a:endParaRPr>
          </a:p>
        </p:txBody>
      </p:sp>
      <p:pic>
        <p:nvPicPr>
          <p:cNvPr id="107524"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0752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07529" name="Rectangle 9"/>
          <p:cNvSpPr>
            <a:spLocks noChangeArrowheads="1"/>
          </p:cNvSpPr>
          <p:nvPr/>
        </p:nvSpPr>
        <p:spPr bwMode="auto">
          <a:xfrm>
            <a:off x="0" y="3171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07531" name="Rectangle 11"/>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07533" name="Rectangle 13"/>
          <p:cNvSpPr>
            <a:spLocks noChangeArrowheads="1"/>
          </p:cNvSpPr>
          <p:nvPr/>
        </p:nvSpPr>
        <p:spPr bwMode="auto">
          <a:xfrm>
            <a:off x="1219200" y="4953000"/>
            <a:ext cx="358140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06p109_f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2895600"/>
            <a:ext cx="3733800" cy="2872537"/>
          </a:xfrm>
          <a:prstGeom prst="rect">
            <a:avLst/>
          </a:prstGeom>
        </p:spPr>
      </p:pic>
    </p:spTree>
    <p:extLst>
      <p:ext uri="{BB962C8B-B14F-4D97-AF65-F5344CB8AC3E}">
        <p14:creationId xmlns:p14="http://schemas.microsoft.com/office/powerpoint/2010/main" val="41846439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US"/>
              <a:t>Copyright © Cengage Learning. All rights reserved</a:t>
            </a:r>
          </a:p>
        </p:txBody>
      </p:sp>
      <p:sp>
        <p:nvSpPr>
          <p:cNvPr id="11" name="Slide Number Placeholder 4"/>
          <p:cNvSpPr>
            <a:spLocks noGrp="1"/>
          </p:cNvSpPr>
          <p:nvPr>
            <p:ph type="sldNum" sz="quarter" idx="11"/>
          </p:nvPr>
        </p:nvSpPr>
        <p:spPr/>
        <p:txBody>
          <a:bodyPr/>
          <a:lstStyle/>
          <a:p>
            <a:fld id="{F951F10F-1D68-214C-BAA6-54A323C0B864}" type="slidenum">
              <a:rPr lang="en-US"/>
              <a:pPr/>
              <a:t>5</a:t>
            </a:fld>
            <a:endParaRPr lang="en-US"/>
          </a:p>
        </p:txBody>
      </p:sp>
      <p:sp>
        <p:nvSpPr>
          <p:cNvPr id="282626" name="Rectangle 2"/>
          <p:cNvSpPr>
            <a:spLocks noGrp="1" noChangeArrowheads="1"/>
          </p:cNvSpPr>
          <p:nvPr>
            <p:ph type="title"/>
          </p:nvPr>
        </p:nvSpPr>
        <p:spPr>
          <a:xfrm>
            <a:off x="1524000" y="1143000"/>
            <a:ext cx="7086600" cy="533400"/>
          </a:xfrm>
        </p:spPr>
        <p:txBody>
          <a:bodyPr/>
          <a:lstStyle/>
          <a:p>
            <a:r>
              <a:rPr lang="en-US"/>
              <a:t>Exercise</a:t>
            </a:r>
          </a:p>
        </p:txBody>
      </p:sp>
      <p:sp>
        <p:nvSpPr>
          <p:cNvPr id="282627" name="Rectangle 3"/>
          <p:cNvSpPr>
            <a:spLocks noGrp="1" noChangeArrowheads="1"/>
          </p:cNvSpPr>
          <p:nvPr>
            <p:ph type="body" idx="1"/>
          </p:nvPr>
        </p:nvSpPr>
        <p:spPr>
          <a:xfrm>
            <a:off x="381000" y="2133600"/>
            <a:ext cx="8229600" cy="3940175"/>
          </a:xfrm>
        </p:spPr>
        <p:txBody>
          <a:bodyPr/>
          <a:lstStyle/>
          <a:p>
            <a:pPr marL="747713" indent="-1588">
              <a:buFontTx/>
              <a:buNone/>
            </a:pPr>
            <a:r>
              <a:rPr lang="en-US" sz="2800"/>
              <a:t>What is a </a:t>
            </a:r>
            <a:r>
              <a:rPr lang="en-US" sz="2800">
                <a:solidFill>
                  <a:srgbClr val="0000FF"/>
                </a:solidFill>
              </a:rPr>
              <a:t>clue</a:t>
            </a:r>
            <a:r>
              <a:rPr lang="en-US" sz="2800"/>
              <a:t> that a chemical reaction has occurred?</a:t>
            </a:r>
          </a:p>
          <a:p>
            <a:pPr marL="747713" indent="-1588">
              <a:buFontTx/>
              <a:buNone/>
            </a:pPr>
            <a:r>
              <a:rPr lang="ja-JP" altLang="en-US">
                <a:latin typeface="Arial"/>
              </a:rPr>
              <a:t>“</a:t>
            </a:r>
            <a:r>
              <a:rPr lang="en-US"/>
              <a:t>Colorless hydrochloric acid is added to a red solution of cobalt(II) nitrate, turning the solution blue.</a:t>
            </a:r>
            <a:r>
              <a:rPr lang="ja-JP" altLang="en-US">
                <a:latin typeface="Arial"/>
              </a:rPr>
              <a:t>”</a:t>
            </a:r>
            <a:endParaRPr lang="en-US">
              <a:solidFill>
                <a:srgbClr val="FF0000"/>
              </a:solidFill>
            </a:endParaRPr>
          </a:p>
          <a:p>
            <a:pPr marL="747713" indent="-1588">
              <a:buFontTx/>
              <a:buNone/>
            </a:pPr>
            <a:endParaRPr lang="en-US">
              <a:solidFill>
                <a:srgbClr val="FF0000"/>
              </a:solidFill>
            </a:endParaRPr>
          </a:p>
          <a:p>
            <a:pPr marL="1314450" lvl="1" indent="-452438">
              <a:buFontTx/>
              <a:buNone/>
            </a:pPr>
            <a:r>
              <a:rPr lang="en-US"/>
              <a:t>a)	The color changes.</a:t>
            </a:r>
          </a:p>
          <a:p>
            <a:pPr marL="1314450" lvl="1" indent="-452438">
              <a:buFontTx/>
              <a:buNone/>
            </a:pPr>
            <a:r>
              <a:rPr lang="en-US"/>
              <a:t>b)	A solid forms.</a:t>
            </a:r>
          </a:p>
          <a:p>
            <a:pPr marL="1314450" lvl="1" indent="-452438">
              <a:buFontTx/>
              <a:buNone/>
            </a:pPr>
            <a:r>
              <a:rPr lang="en-US"/>
              <a:t>c)	Bubbles are present.</a:t>
            </a:r>
          </a:p>
          <a:p>
            <a:pPr marL="1314450" lvl="1" indent="-452438">
              <a:buFontTx/>
              <a:buNone/>
            </a:pPr>
            <a:r>
              <a:rPr lang="en-US"/>
              <a:t>d)	A flame is produced.</a:t>
            </a:r>
            <a:endParaRPr lang="en-US">
              <a:solidFill>
                <a:srgbClr val="FF0000"/>
              </a:solidFill>
            </a:endParaRPr>
          </a:p>
        </p:txBody>
      </p:sp>
      <p:pic>
        <p:nvPicPr>
          <p:cNvPr id="282628"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28262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82630" name="Rectangle 6"/>
          <p:cNvSpPr>
            <a:spLocks noChangeArrowheads="1"/>
          </p:cNvSpPr>
          <p:nvPr/>
        </p:nvSpPr>
        <p:spPr bwMode="auto">
          <a:xfrm>
            <a:off x="0" y="3171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82631" name="Rectangle 7"/>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82632" name="Rectangle 8"/>
          <p:cNvSpPr>
            <a:spLocks noChangeArrowheads="1"/>
          </p:cNvSpPr>
          <p:nvPr/>
        </p:nvSpPr>
        <p:spPr bwMode="auto">
          <a:xfrm>
            <a:off x="1219200" y="4343400"/>
            <a:ext cx="3276600" cy="3810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 name="Group 2"/>
          <p:cNvGrpSpPr/>
          <p:nvPr/>
        </p:nvGrpSpPr>
        <p:grpSpPr>
          <a:xfrm>
            <a:off x="5147450" y="3886200"/>
            <a:ext cx="2895600" cy="2725359"/>
            <a:chOff x="5147450" y="3886200"/>
            <a:chExt cx="2895600" cy="2725359"/>
          </a:xfrm>
        </p:grpSpPr>
        <p:pic>
          <p:nvPicPr>
            <p:cNvPr id="2" name="Picture 1" descr="06p110_f03.jpg"/>
            <p:cNvPicPr>
              <a:picLocks noChangeAspect="1"/>
            </p:cNvPicPr>
            <p:nvPr/>
          </p:nvPicPr>
          <p:blipFill rotWithShape="1">
            <a:blip r:embed="rId4">
              <a:extLst>
                <a:ext uri="{28A0092B-C50C-407E-A947-70E740481C1C}">
                  <a14:useLocalDpi xmlns:a14="http://schemas.microsoft.com/office/drawing/2010/main" val="0"/>
                </a:ext>
              </a:extLst>
            </a:blip>
            <a:srcRect r="69167" b="25859"/>
            <a:stretch/>
          </p:blipFill>
          <p:spPr>
            <a:xfrm>
              <a:off x="5147450" y="3886200"/>
              <a:ext cx="2819400" cy="2725359"/>
            </a:xfrm>
            <a:prstGeom prst="rect">
              <a:avLst/>
            </a:prstGeom>
          </p:spPr>
        </p:pic>
        <p:pic>
          <p:nvPicPr>
            <p:cNvPr id="13" name="Picture 12" descr="06p110_f03.jpg"/>
            <p:cNvPicPr>
              <a:picLocks noChangeAspect="1"/>
            </p:cNvPicPr>
            <p:nvPr/>
          </p:nvPicPr>
          <p:blipFill rotWithShape="1">
            <a:blip r:embed="rId4">
              <a:extLst>
                <a:ext uri="{28A0092B-C50C-407E-A947-70E740481C1C}">
                  <a14:useLocalDpi xmlns:a14="http://schemas.microsoft.com/office/drawing/2010/main" val="0"/>
                </a:ext>
              </a:extLst>
            </a:blip>
            <a:srcRect l="98778" t="39356" r="-334" b="23762"/>
            <a:stretch/>
          </p:blipFill>
          <p:spPr>
            <a:xfrm>
              <a:off x="7890650" y="5046516"/>
              <a:ext cx="152400" cy="1452578"/>
            </a:xfrm>
            <a:prstGeom prst="rect">
              <a:avLst/>
            </a:prstGeom>
          </p:spPr>
        </p:pic>
      </p:grpSp>
    </p:spTree>
    <p:extLst>
      <p:ext uri="{BB962C8B-B14F-4D97-AF65-F5344CB8AC3E}">
        <p14:creationId xmlns:p14="http://schemas.microsoft.com/office/powerpoint/2010/main" val="2639949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US"/>
              <a:t>Copyright © Cengage Learning. All rights reserved</a:t>
            </a:r>
          </a:p>
        </p:txBody>
      </p:sp>
      <p:sp>
        <p:nvSpPr>
          <p:cNvPr id="11" name="Slide Number Placeholder 4"/>
          <p:cNvSpPr>
            <a:spLocks noGrp="1"/>
          </p:cNvSpPr>
          <p:nvPr>
            <p:ph type="sldNum" sz="quarter" idx="11"/>
          </p:nvPr>
        </p:nvSpPr>
        <p:spPr/>
        <p:txBody>
          <a:bodyPr/>
          <a:lstStyle/>
          <a:p>
            <a:fld id="{400655BC-581B-544E-91A5-8FB9F93401D9}" type="slidenum">
              <a:rPr lang="en-US"/>
              <a:pPr/>
              <a:t>6</a:t>
            </a:fld>
            <a:endParaRPr lang="en-US"/>
          </a:p>
        </p:txBody>
      </p:sp>
      <p:sp>
        <p:nvSpPr>
          <p:cNvPr id="284674" name="Rectangle 2"/>
          <p:cNvSpPr>
            <a:spLocks noGrp="1" noChangeArrowheads="1"/>
          </p:cNvSpPr>
          <p:nvPr>
            <p:ph type="title"/>
          </p:nvPr>
        </p:nvSpPr>
        <p:spPr>
          <a:xfrm>
            <a:off x="1524000" y="1143000"/>
            <a:ext cx="7086600" cy="533400"/>
          </a:xfrm>
        </p:spPr>
        <p:txBody>
          <a:bodyPr/>
          <a:lstStyle/>
          <a:p>
            <a:r>
              <a:rPr lang="en-US"/>
              <a:t>Exercise</a:t>
            </a:r>
          </a:p>
        </p:txBody>
      </p:sp>
      <p:sp>
        <p:nvSpPr>
          <p:cNvPr id="284675" name="Rectangle 3"/>
          <p:cNvSpPr>
            <a:spLocks noGrp="1" noChangeArrowheads="1"/>
          </p:cNvSpPr>
          <p:nvPr>
            <p:ph type="body" idx="1"/>
          </p:nvPr>
        </p:nvSpPr>
        <p:spPr>
          <a:xfrm>
            <a:off x="381000" y="2133600"/>
            <a:ext cx="8229600" cy="3940175"/>
          </a:xfrm>
        </p:spPr>
        <p:txBody>
          <a:bodyPr/>
          <a:lstStyle/>
          <a:p>
            <a:pPr marL="457200" indent="-60325">
              <a:buFontTx/>
              <a:buNone/>
            </a:pPr>
            <a:r>
              <a:rPr lang="en-US" sz="2800"/>
              <a:t>	What is a </a:t>
            </a:r>
            <a:r>
              <a:rPr lang="en-US" sz="2800">
                <a:solidFill>
                  <a:srgbClr val="0000FF"/>
                </a:solidFill>
              </a:rPr>
              <a:t>clue</a:t>
            </a:r>
            <a:r>
              <a:rPr lang="en-US" sz="2800"/>
              <a:t> that a chemical reaction has occurred?</a:t>
            </a:r>
          </a:p>
          <a:p>
            <a:pPr marL="457200" indent="-60325">
              <a:buFontTx/>
              <a:buNone/>
            </a:pPr>
            <a:r>
              <a:rPr lang="ja-JP" altLang="en-US">
                <a:latin typeface="Arial"/>
              </a:rPr>
              <a:t>“</a:t>
            </a:r>
            <a:r>
              <a:rPr lang="en-US"/>
              <a:t>A solid forms when a solution of sodium dichromate is added to a solution of lead nitrate.</a:t>
            </a:r>
            <a:r>
              <a:rPr lang="ja-JP" altLang="en-US">
                <a:latin typeface="Arial"/>
              </a:rPr>
              <a:t>”</a:t>
            </a:r>
            <a:endParaRPr lang="en-US"/>
          </a:p>
          <a:p>
            <a:pPr marL="1028700" lvl="1" indent="-457200">
              <a:buFontTx/>
              <a:buNone/>
            </a:pPr>
            <a:endParaRPr lang="en-US"/>
          </a:p>
          <a:p>
            <a:pPr marL="1028700" lvl="1" indent="-457200">
              <a:buFontTx/>
              <a:buNone/>
            </a:pPr>
            <a:r>
              <a:rPr lang="en-US"/>
              <a:t>a)	A gas forms.</a:t>
            </a:r>
          </a:p>
          <a:p>
            <a:pPr marL="1028700" lvl="1" indent="-457200">
              <a:buFontTx/>
              <a:buNone/>
            </a:pPr>
            <a:r>
              <a:rPr lang="en-US"/>
              <a:t>b)	A solid forms.</a:t>
            </a:r>
          </a:p>
          <a:p>
            <a:pPr marL="1028700" lvl="1" indent="-457200">
              <a:buFontTx/>
              <a:buNone/>
            </a:pPr>
            <a:r>
              <a:rPr lang="en-US"/>
              <a:t>c)	Bubbles are present.</a:t>
            </a:r>
          </a:p>
          <a:p>
            <a:pPr marL="1028700" lvl="1" indent="-457200">
              <a:buFontTx/>
              <a:buNone/>
            </a:pPr>
            <a:r>
              <a:rPr lang="en-US"/>
              <a:t>d)	A flame is produced.</a:t>
            </a:r>
          </a:p>
        </p:txBody>
      </p:sp>
      <p:pic>
        <p:nvPicPr>
          <p:cNvPr id="284676"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28467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84678" name="Rectangle 6"/>
          <p:cNvSpPr>
            <a:spLocks noChangeArrowheads="1"/>
          </p:cNvSpPr>
          <p:nvPr/>
        </p:nvSpPr>
        <p:spPr bwMode="auto">
          <a:xfrm>
            <a:off x="0" y="3171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84679" name="Rectangle 7"/>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84680" name="Rectangle 8"/>
          <p:cNvSpPr>
            <a:spLocks noChangeArrowheads="1"/>
          </p:cNvSpPr>
          <p:nvPr/>
        </p:nvSpPr>
        <p:spPr bwMode="auto">
          <a:xfrm>
            <a:off x="914400" y="4724400"/>
            <a:ext cx="259080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 name="Group 1"/>
          <p:cNvGrpSpPr/>
          <p:nvPr/>
        </p:nvGrpSpPr>
        <p:grpSpPr>
          <a:xfrm>
            <a:off x="5867400" y="3691031"/>
            <a:ext cx="2286000" cy="2920028"/>
            <a:chOff x="5867400" y="3691031"/>
            <a:chExt cx="2286000" cy="2920028"/>
          </a:xfrm>
        </p:grpSpPr>
        <p:pic>
          <p:nvPicPr>
            <p:cNvPr id="13" name="Picture 12" descr="06p110_f03.jpg"/>
            <p:cNvPicPr>
              <a:picLocks noChangeAspect="1"/>
            </p:cNvPicPr>
            <p:nvPr/>
          </p:nvPicPr>
          <p:blipFill rotWithShape="1">
            <a:blip r:embed="rId4">
              <a:extLst>
                <a:ext uri="{28A0092B-C50C-407E-A947-70E740481C1C}">
                  <a14:useLocalDpi xmlns:a14="http://schemas.microsoft.com/office/drawing/2010/main" val="0"/>
                </a:ext>
              </a:extLst>
            </a:blip>
            <a:srcRect l="31718" r="44949" b="25859"/>
            <a:stretch/>
          </p:blipFill>
          <p:spPr>
            <a:xfrm>
              <a:off x="5867400" y="3691031"/>
              <a:ext cx="2286000" cy="2920028"/>
            </a:xfrm>
            <a:prstGeom prst="rect">
              <a:avLst/>
            </a:prstGeom>
          </p:spPr>
        </p:pic>
        <p:pic>
          <p:nvPicPr>
            <p:cNvPr id="14" name="Picture 13" descr="06p110_f03.jpg"/>
            <p:cNvPicPr>
              <a:picLocks noChangeAspect="1"/>
            </p:cNvPicPr>
            <p:nvPr/>
          </p:nvPicPr>
          <p:blipFill rotWithShape="1">
            <a:blip r:embed="rId4">
              <a:extLst>
                <a:ext uri="{28A0092B-C50C-407E-A947-70E740481C1C}">
                  <a14:useLocalDpi xmlns:a14="http://schemas.microsoft.com/office/drawing/2010/main" val="0"/>
                </a:ext>
              </a:extLst>
            </a:blip>
            <a:srcRect l="98778" t="39356" r="-334" b="23762"/>
            <a:stretch/>
          </p:blipFill>
          <p:spPr>
            <a:xfrm>
              <a:off x="8001000" y="5046516"/>
              <a:ext cx="152400" cy="1452578"/>
            </a:xfrm>
            <a:prstGeom prst="rect">
              <a:avLst/>
            </a:prstGeom>
          </p:spPr>
        </p:pic>
      </p:grpSp>
    </p:spTree>
    <p:extLst>
      <p:ext uri="{BB962C8B-B14F-4D97-AF65-F5344CB8AC3E}">
        <p14:creationId xmlns:p14="http://schemas.microsoft.com/office/powerpoint/2010/main" val="11757471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12315548-F444-A04A-B744-17EC853C44C2}" type="slidenum">
              <a:rPr lang="en-US"/>
              <a:pPr/>
              <a:t>7</a:t>
            </a:fld>
            <a:endParaRPr lang="en-US"/>
          </a:p>
        </p:txBody>
      </p:sp>
      <p:sp>
        <p:nvSpPr>
          <p:cNvPr id="286722" name="Rectangle 2"/>
          <p:cNvSpPr>
            <a:spLocks noGrp="1" noChangeArrowheads="1"/>
          </p:cNvSpPr>
          <p:nvPr>
            <p:ph type="body" idx="1"/>
          </p:nvPr>
        </p:nvSpPr>
        <p:spPr>
          <a:xfrm>
            <a:off x="481013" y="1241425"/>
            <a:ext cx="8229600" cy="830997"/>
          </a:xfrm>
        </p:spPr>
        <p:txBody>
          <a:bodyPr/>
          <a:lstStyle/>
          <a:p>
            <a:r>
              <a:rPr lang="en-US" dirty="0">
                <a:cs typeface="Times New Roman" charset="0"/>
              </a:rPr>
              <a:t>Chemical reactions involve </a:t>
            </a:r>
            <a:r>
              <a:rPr lang="en-US" dirty="0" smtClean="0">
                <a:cs typeface="Times New Roman" charset="0"/>
              </a:rPr>
              <a:t>changing the </a:t>
            </a:r>
            <a:r>
              <a:rPr lang="en-US" dirty="0">
                <a:cs typeface="Times New Roman" charset="0"/>
              </a:rPr>
              <a:t>ways atoms are </a:t>
            </a:r>
            <a:r>
              <a:rPr lang="en-US" dirty="0" smtClean="0">
                <a:cs typeface="Times New Roman" charset="0"/>
              </a:rPr>
              <a:t>grouped. </a:t>
            </a:r>
            <a:endParaRPr lang="en-US" dirty="0">
              <a:cs typeface="Times New Roman" charset="0"/>
            </a:endParaRPr>
          </a:p>
        </p:txBody>
      </p:sp>
      <p:sp>
        <p:nvSpPr>
          <p:cNvPr id="286724" name="Rectangle 4"/>
          <p:cNvSpPr>
            <a:spLocks noChangeArrowheads="1"/>
          </p:cNvSpPr>
          <p:nvPr/>
        </p:nvSpPr>
        <p:spPr bwMode="auto">
          <a:xfrm>
            <a:off x="471488" y="2162175"/>
            <a:ext cx="82296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42900" indent="-342900" eaLnBrk="1" hangingPunct="1">
              <a:spcBef>
                <a:spcPct val="20000"/>
              </a:spcBef>
              <a:buFontTx/>
              <a:buChar char="•"/>
            </a:pPr>
            <a:r>
              <a:rPr lang="en-US" baseline="0" dirty="0">
                <a:latin typeface="Arial" charset="0"/>
                <a:cs typeface="Times New Roman" charset="0"/>
              </a:rPr>
              <a:t>A chemical equation represents a chemical reaction. </a:t>
            </a:r>
            <a:endParaRPr lang="en-US" baseline="0" dirty="0">
              <a:latin typeface="Arial" charset="0"/>
            </a:endParaRPr>
          </a:p>
          <a:p>
            <a:pPr marL="742950" lvl="1" indent="-285750" eaLnBrk="1" hangingPunct="1">
              <a:spcBef>
                <a:spcPct val="20000"/>
              </a:spcBef>
              <a:buFont typeface="Wingdings" charset="0"/>
              <a:buChar char="§"/>
            </a:pPr>
            <a:r>
              <a:rPr lang="en-US" baseline="0" dirty="0">
                <a:latin typeface="Arial" charset="0"/>
                <a:cs typeface="Times New Roman" charset="0"/>
              </a:rPr>
              <a:t>Reactants are shown to the left of the arrow. </a:t>
            </a:r>
            <a:r>
              <a:rPr lang="en-US" baseline="0" dirty="0">
                <a:latin typeface="Arial" charset="0"/>
              </a:rPr>
              <a:t> </a:t>
            </a:r>
          </a:p>
          <a:p>
            <a:pPr marL="742950" lvl="1" indent="-285750" eaLnBrk="1" hangingPunct="1">
              <a:spcBef>
                <a:spcPct val="20000"/>
              </a:spcBef>
              <a:buFont typeface="Wingdings" charset="0"/>
              <a:buChar char="§"/>
            </a:pPr>
            <a:r>
              <a:rPr lang="en-US" baseline="0" dirty="0">
                <a:latin typeface="Arial" charset="0"/>
                <a:cs typeface="Times New Roman" charset="0"/>
              </a:rPr>
              <a:t>Products are shown to the right of the arrow.</a:t>
            </a:r>
            <a:endParaRPr lang="en-US" baseline="0" dirty="0">
              <a:solidFill>
                <a:srgbClr val="FF0000"/>
              </a:solidFill>
              <a:latin typeface="Arial" charset="0"/>
              <a:cs typeface="Times New Roman" charset="0"/>
            </a:endParaRPr>
          </a:p>
        </p:txBody>
      </p:sp>
      <p:pic>
        <p:nvPicPr>
          <p:cNvPr id="3" name="Picture 2" descr="06p110_u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6" y="3429000"/>
            <a:ext cx="8312728" cy="2887287"/>
          </a:xfrm>
          <a:prstGeom prst="rect">
            <a:avLst/>
          </a:prstGeom>
        </p:spPr>
      </p:pic>
    </p:spTree>
    <p:extLst>
      <p:ext uri="{BB962C8B-B14F-4D97-AF65-F5344CB8AC3E}">
        <p14:creationId xmlns:p14="http://schemas.microsoft.com/office/powerpoint/2010/main" val="27380671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5F35B9FE-D261-9443-A39B-9AA1F8DA87C2}" type="slidenum">
              <a:rPr lang="en-US"/>
              <a:pPr/>
              <a:t>8</a:t>
            </a:fld>
            <a:endParaRPr lang="en-US"/>
          </a:p>
        </p:txBody>
      </p:sp>
      <p:sp>
        <p:nvSpPr>
          <p:cNvPr id="288770" name="Rectangle 2"/>
          <p:cNvSpPr>
            <a:spLocks noGrp="1" noChangeArrowheads="1"/>
          </p:cNvSpPr>
          <p:nvPr>
            <p:ph type="body" idx="1"/>
          </p:nvPr>
        </p:nvSpPr>
        <p:spPr>
          <a:xfrm>
            <a:off x="457200" y="1255713"/>
            <a:ext cx="8662988" cy="457200"/>
          </a:xfrm>
        </p:spPr>
        <p:txBody>
          <a:bodyPr/>
          <a:lstStyle/>
          <a:p>
            <a:pPr marL="0" indent="0">
              <a:buNone/>
            </a:pPr>
            <a:r>
              <a:rPr lang="en-US" dirty="0">
                <a:cs typeface="Times New Roman" charset="0"/>
              </a:rPr>
              <a:t>In a chemical reaction atoms are not created or destroyed. </a:t>
            </a:r>
            <a:endParaRPr lang="en-US" dirty="0"/>
          </a:p>
        </p:txBody>
      </p:sp>
      <p:sp>
        <p:nvSpPr>
          <p:cNvPr id="288771" name="Rectangle 3"/>
          <p:cNvSpPr>
            <a:spLocks noChangeArrowheads="1"/>
          </p:cNvSpPr>
          <p:nvPr/>
        </p:nvSpPr>
        <p:spPr bwMode="auto">
          <a:xfrm>
            <a:off x="457200" y="1828800"/>
            <a:ext cx="8662988"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42900" indent="-342900" eaLnBrk="1" hangingPunct="1">
              <a:spcBef>
                <a:spcPct val="20000"/>
              </a:spcBef>
              <a:buFontTx/>
              <a:buChar char="•"/>
            </a:pPr>
            <a:r>
              <a:rPr lang="en-US" baseline="0">
                <a:latin typeface="Arial" charset="0"/>
                <a:cs typeface="Times New Roman" charset="0"/>
              </a:rPr>
              <a:t>All atoms present in the reactants must be accounted for in the products. </a:t>
            </a:r>
            <a:endParaRPr lang="en-US" baseline="0">
              <a:latin typeface="Arial" charset="0"/>
            </a:endParaRPr>
          </a:p>
          <a:p>
            <a:pPr marL="742950" lvl="1" indent="-285750" eaLnBrk="1" hangingPunct="1">
              <a:spcBef>
                <a:spcPct val="20000"/>
              </a:spcBef>
              <a:buFont typeface="Wingdings" charset="0"/>
              <a:buChar char="§"/>
            </a:pPr>
            <a:r>
              <a:rPr lang="en-US" baseline="0">
                <a:latin typeface="Arial" charset="0"/>
                <a:cs typeface="Times New Roman" charset="0"/>
              </a:rPr>
              <a:t>Same number of each type of atom on both sides of the arrow. </a:t>
            </a:r>
            <a:endParaRPr lang="en-US" baseline="0">
              <a:latin typeface="Arial" charset="0"/>
            </a:endParaRPr>
          </a:p>
        </p:txBody>
      </p:sp>
    </p:spTree>
    <p:extLst>
      <p:ext uri="{BB962C8B-B14F-4D97-AF65-F5344CB8AC3E}">
        <p14:creationId xmlns:p14="http://schemas.microsoft.com/office/powerpoint/2010/main" val="2627932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A0BE9CF5-645B-7D44-A468-442424B7820B}" type="slidenum">
              <a:rPr lang="en-US"/>
              <a:pPr/>
              <a:t>9</a:t>
            </a:fld>
            <a:endParaRPr lang="en-US"/>
          </a:p>
        </p:txBody>
      </p:sp>
      <p:sp>
        <p:nvSpPr>
          <p:cNvPr id="294914" name="Rectangle 2"/>
          <p:cNvSpPr>
            <a:spLocks noGrp="1" noChangeArrowheads="1"/>
          </p:cNvSpPr>
          <p:nvPr>
            <p:ph type="body" idx="1"/>
          </p:nvPr>
        </p:nvSpPr>
        <p:spPr>
          <a:xfrm>
            <a:off x="533400" y="1358900"/>
            <a:ext cx="7543800" cy="5203825"/>
          </a:xfrm>
        </p:spPr>
        <p:txBody>
          <a:bodyPr/>
          <a:lstStyle/>
          <a:p>
            <a:pPr marL="533400" indent="-533400"/>
            <a:r>
              <a:rPr lang="en-US"/>
              <a:t>Unbalanced Equation:</a:t>
            </a:r>
          </a:p>
          <a:p>
            <a:pPr marL="533400" indent="-533400">
              <a:buFontTx/>
              <a:buNone/>
            </a:pPr>
            <a:endParaRPr lang="en-US">
              <a:solidFill>
                <a:srgbClr val="FF0000"/>
              </a:solidFill>
            </a:endParaRPr>
          </a:p>
          <a:p>
            <a:pPr marL="533400" indent="-533400">
              <a:buFontTx/>
              <a:buNone/>
            </a:pPr>
            <a:endParaRPr lang="en-US">
              <a:solidFill>
                <a:srgbClr val="FF0000"/>
              </a:solidFill>
            </a:endParaRPr>
          </a:p>
          <a:p>
            <a:pPr marL="533400" indent="-533400">
              <a:buFontTx/>
              <a:buNone/>
            </a:pPr>
            <a:endParaRPr lang="en-US">
              <a:solidFill>
                <a:srgbClr val="FF0000"/>
              </a:solidFill>
            </a:endParaRPr>
          </a:p>
          <a:p>
            <a:pPr marL="533400" indent="-533400">
              <a:buFontTx/>
              <a:buNone/>
            </a:pPr>
            <a:endParaRPr lang="en-US">
              <a:solidFill>
                <a:srgbClr val="FF0000"/>
              </a:solidFill>
            </a:endParaRPr>
          </a:p>
          <a:p>
            <a:pPr marL="533400" indent="-533400"/>
            <a:r>
              <a:rPr lang="en-US"/>
              <a:t>Balancing the Equation:</a:t>
            </a:r>
          </a:p>
          <a:p>
            <a:pPr marL="533400" indent="-533400">
              <a:buFontTx/>
              <a:buNone/>
            </a:pPr>
            <a:endParaRPr lang="en-US">
              <a:solidFill>
                <a:srgbClr val="FF0000"/>
              </a:solidFill>
            </a:endParaRPr>
          </a:p>
          <a:p>
            <a:pPr marL="533400" indent="-533400">
              <a:buFontTx/>
              <a:buNone/>
            </a:pPr>
            <a:endParaRPr lang="en-US">
              <a:solidFill>
                <a:srgbClr val="FF0000"/>
              </a:solidFill>
            </a:endParaRPr>
          </a:p>
          <a:p>
            <a:pPr marL="533400" indent="-533400">
              <a:buFontTx/>
              <a:buNone/>
            </a:pPr>
            <a:endParaRPr lang="en-US">
              <a:solidFill>
                <a:srgbClr val="FF0000"/>
              </a:solidFill>
            </a:endParaRPr>
          </a:p>
          <a:p>
            <a:pPr marL="533400" indent="-533400">
              <a:buFontTx/>
              <a:buNone/>
            </a:pPr>
            <a:endParaRPr lang="en-US">
              <a:solidFill>
                <a:srgbClr val="FF0000"/>
              </a:solidFill>
            </a:endParaRPr>
          </a:p>
          <a:p>
            <a:pPr marL="533400" indent="-533400"/>
            <a:r>
              <a:rPr lang="en-US"/>
              <a:t>The balanced equation: </a:t>
            </a:r>
            <a:br>
              <a:rPr lang="en-US"/>
            </a:br>
            <a:r>
              <a:rPr lang="en-US"/>
              <a:t>CH</a:t>
            </a:r>
            <a:r>
              <a:rPr lang="en-US" baseline="-25000"/>
              <a:t>4</a:t>
            </a:r>
            <a:r>
              <a:rPr lang="en-US"/>
              <a:t>  +  2O</a:t>
            </a:r>
            <a:r>
              <a:rPr lang="en-US" baseline="-25000"/>
              <a:t>2</a:t>
            </a:r>
            <a:r>
              <a:rPr lang="en-US"/>
              <a:t>  </a:t>
            </a:r>
            <a:r>
              <a:rPr lang="en-US">
                <a:sym typeface="Symbol" charset="0"/>
              </a:rPr>
              <a:t></a:t>
            </a:r>
            <a:r>
              <a:rPr lang="en-US"/>
              <a:t>  CO</a:t>
            </a:r>
            <a:r>
              <a:rPr lang="en-US" baseline="-25000"/>
              <a:t>2</a:t>
            </a:r>
            <a:r>
              <a:rPr lang="en-US"/>
              <a:t>  +  2H</a:t>
            </a:r>
            <a:r>
              <a:rPr lang="en-US" baseline="-25000"/>
              <a:t>2</a:t>
            </a:r>
            <a:r>
              <a:rPr lang="en-US"/>
              <a:t>O</a:t>
            </a:r>
          </a:p>
        </p:txBody>
      </p:sp>
      <p:sp>
        <p:nvSpPr>
          <p:cNvPr id="294915" name="Rectangle 3"/>
          <p:cNvSpPr>
            <a:spLocks noGrp="1" noChangeArrowheads="1"/>
          </p:cNvSpPr>
          <p:nvPr>
            <p:ph type="title"/>
          </p:nvPr>
        </p:nvSpPr>
        <p:spPr>
          <a:xfrm>
            <a:off x="457200" y="914400"/>
            <a:ext cx="8229600" cy="533400"/>
          </a:xfrm>
        </p:spPr>
        <p:txBody>
          <a:bodyPr/>
          <a:lstStyle/>
          <a:p>
            <a:r>
              <a:rPr lang="en-US" dirty="0" smtClean="0"/>
              <a:t>Balancing </a:t>
            </a:r>
            <a:r>
              <a:rPr lang="en-US" dirty="0"/>
              <a:t>a Chemical Equation</a:t>
            </a:r>
          </a:p>
        </p:txBody>
      </p:sp>
      <p:pic>
        <p:nvPicPr>
          <p:cNvPr id="2" name="Picture 1" descr="06p111_u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835586"/>
            <a:ext cx="4575221" cy="1814838"/>
          </a:xfrm>
          <a:prstGeom prst="rect">
            <a:avLst/>
          </a:prstGeom>
        </p:spPr>
      </p:pic>
      <p:pic>
        <p:nvPicPr>
          <p:cNvPr id="3" name="Picture 2" descr="06p111_u0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4085590"/>
            <a:ext cx="6019800" cy="1665478"/>
          </a:xfrm>
          <a:prstGeom prst="rect">
            <a:avLst/>
          </a:prstGeom>
        </p:spPr>
      </p:pic>
    </p:spTree>
    <p:extLst>
      <p:ext uri="{BB962C8B-B14F-4D97-AF65-F5344CB8AC3E}">
        <p14:creationId xmlns:p14="http://schemas.microsoft.com/office/powerpoint/2010/main" val="3600361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ection 6.1">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ection 6.1">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6.2">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6.3">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TotalTime>
  <Words>901</Words>
  <Application>Microsoft Macintosh PowerPoint</Application>
  <PresentationFormat>On-screen Show (4:3)</PresentationFormat>
  <Paragraphs>195</Paragraphs>
  <Slides>23</Slides>
  <Notes>23</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Section 6.1</vt:lpstr>
      <vt:lpstr>1_Section 6.1</vt:lpstr>
      <vt:lpstr>Section 6.2</vt:lpstr>
      <vt:lpstr>Section 6.3</vt:lpstr>
      <vt:lpstr>Chapter 6</vt:lpstr>
      <vt:lpstr>What are the clues that a chemical change has taken place?</vt:lpstr>
      <vt:lpstr>Some Clues That a Chemical Reaction Has Occurred</vt:lpstr>
      <vt:lpstr>Exercise</vt:lpstr>
      <vt:lpstr>Exercise</vt:lpstr>
      <vt:lpstr>Exercise</vt:lpstr>
      <vt:lpstr>PowerPoint Presentation</vt:lpstr>
      <vt:lpstr>PowerPoint Presentation</vt:lpstr>
      <vt:lpstr>Balancing a Chemical Equation</vt:lpstr>
      <vt:lpstr>Physical States</vt:lpstr>
      <vt:lpstr>Example</vt:lpstr>
      <vt:lpstr>Exercise</vt:lpstr>
      <vt:lpstr>PowerPoint Presentation</vt:lpstr>
      <vt:lpstr>PowerPoint Presentation</vt:lpstr>
      <vt:lpstr>How to Write and Balance Equations</vt:lpstr>
      <vt:lpstr>How to Write and Balance Equations</vt:lpstr>
      <vt:lpstr>How to Write and Balance Equations</vt:lpstr>
      <vt:lpstr>How to Write and Balance Equations</vt:lpstr>
      <vt:lpstr>Exercise</vt:lpstr>
      <vt:lpstr>Exercise</vt:lpstr>
      <vt:lpstr>Exercise</vt:lpstr>
      <vt:lpstr>Concept Check</vt:lpstr>
      <vt:lpstr>Notice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 Jensen</dc:creator>
  <cp:lastModifiedBy>Laura Perry</cp:lastModifiedBy>
  <cp:revision>8</cp:revision>
  <dcterms:created xsi:type="dcterms:W3CDTF">2013-12-25T19:48:19Z</dcterms:created>
  <dcterms:modified xsi:type="dcterms:W3CDTF">2013-12-29T23:57:36Z</dcterms:modified>
</cp:coreProperties>
</file>