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48"/>
  </p:notesMasterIdLst>
  <p:sldIdLst>
    <p:sldId id="257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2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BB9C3-5BA5-6542-BD5E-37B36B19F504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A9FB0-32DA-5342-8A31-6BF51FA87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4DB7F-2CA4-5046-A6F5-B3AF4B390DC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79FC3-C9A2-F44A-B02E-ED3B9D4AD4C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The answer is c).  a), b), and d) all form precipitates with </a:t>
            </a:r>
            <a:r>
              <a:rPr lang="en-US" sz="1400" dirty="0"/>
              <a:t>Pb</a:t>
            </a:r>
            <a:r>
              <a:rPr lang="en-US" sz="1400" baseline="30000" dirty="0"/>
              <a:t>2+</a:t>
            </a:r>
            <a:r>
              <a:rPr lang="en-US" dirty="0">
                <a:cs typeface="Arial" charset="0"/>
              </a:rPr>
              <a:t>.  A compound cannot form between only </a:t>
            </a:r>
            <a:r>
              <a:rPr lang="en-US" sz="1400" dirty="0"/>
              <a:t>Pb</a:t>
            </a:r>
            <a:r>
              <a:rPr lang="en-US" sz="1400" baseline="30000" dirty="0"/>
              <a:t>2+</a:t>
            </a:r>
            <a:r>
              <a:rPr lang="en-US" dirty="0">
                <a:cs typeface="Arial" charset="0"/>
              </a:rPr>
              <a:t> and </a:t>
            </a:r>
            <a:r>
              <a:rPr lang="en-US" sz="1400" dirty="0"/>
              <a:t>Na</a:t>
            </a:r>
            <a:r>
              <a:rPr lang="en-US" sz="1400" baseline="30000" dirty="0"/>
              <a:t>+</a:t>
            </a:r>
            <a:r>
              <a:rPr lang="en-US" dirty="0"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2B7FB-5D21-E54B-8AFB-1435A320CBC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The correct answer is a.  Following the solubility rules, the chemical equation is 2Na</a:t>
            </a:r>
            <a:r>
              <a:rPr lang="en-US" baseline="-25000" dirty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PO</a:t>
            </a:r>
            <a:r>
              <a:rPr lang="en-US" baseline="-25000" dirty="0">
                <a:cs typeface="Arial" charset="0"/>
              </a:rPr>
              <a:t>4</a:t>
            </a:r>
            <a:r>
              <a:rPr lang="en-US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aq</a:t>
            </a:r>
            <a:r>
              <a:rPr lang="en-US" dirty="0">
                <a:cs typeface="Arial" charset="0"/>
              </a:rPr>
              <a:t>) + 3Pb(NO</a:t>
            </a:r>
            <a:r>
              <a:rPr lang="en-US" baseline="-25000" dirty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)</a:t>
            </a:r>
            <a:r>
              <a:rPr lang="en-US" baseline="-25000" dirty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aq</a:t>
            </a:r>
            <a:r>
              <a:rPr lang="en-US" dirty="0">
                <a:cs typeface="Arial" charset="0"/>
              </a:rPr>
              <a:t>) → Pb</a:t>
            </a:r>
            <a:r>
              <a:rPr lang="en-US" baseline="-25000" dirty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(PO</a:t>
            </a:r>
            <a:r>
              <a:rPr lang="en-US" baseline="-25000" dirty="0">
                <a:cs typeface="Arial" charset="0"/>
              </a:rPr>
              <a:t>4</a:t>
            </a:r>
            <a:r>
              <a:rPr lang="en-US" dirty="0">
                <a:cs typeface="Arial" charset="0"/>
              </a:rPr>
              <a:t>)</a:t>
            </a:r>
            <a:r>
              <a:rPr lang="en-US" baseline="-25000" dirty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s</a:t>
            </a:r>
            <a:r>
              <a:rPr lang="en-US" dirty="0">
                <a:cs typeface="Arial" charset="0"/>
              </a:rPr>
              <a:t>) + 6NaNO</a:t>
            </a:r>
            <a:r>
              <a:rPr lang="en-US" baseline="-25000" dirty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aq</a:t>
            </a:r>
            <a:r>
              <a:rPr lang="en-US" dirty="0">
                <a:cs typeface="Arial" charset="0"/>
              </a:rPr>
              <a:t>).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18C81-5818-0E4F-B24C-71B1BEA2E41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8000"/>
                </a:solidFill>
              </a:rPr>
              <a:t>Five</a:t>
            </a:r>
            <a:r>
              <a:rPr lang="en-US" dirty="0">
                <a:solidFill>
                  <a:srgbClr val="008000"/>
                </a:solidFill>
              </a:rPr>
              <a:t> different solids will form.</a:t>
            </a:r>
          </a:p>
          <a:p>
            <a:r>
              <a:rPr lang="en-US" dirty="0">
                <a:solidFill>
                  <a:srgbClr val="008000"/>
                </a:solidFill>
              </a:rPr>
              <a:t>PbCl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, PbSO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 Pb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(PO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, AgCl, Ag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PO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A6C7E-4BD4-AA4D-B303-53BE0D0CDE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27B10-033B-644B-B9B8-2D0EC3A9171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60395-67C9-9245-A139-C8373FF656D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D2C98-4D04-3847-BAA3-E30291B21AF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349B1-2483-6A44-9A75-AD078E85ECCA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BE0A8-B583-7F43-84B6-89F158C51442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E967C-FA0E-1542-9F22-6CB3A110091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E163A-D4B2-4E4E-A0F3-C036F344F2F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2707B-4FD0-B14B-A4FC-FF317EDA3681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86B55-D6C8-8346-934D-8DD8E413B8A3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DC7EE-6660-CE42-A1D6-206E0967B68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BF80A-D32B-9E44-936E-55EFBFD5EBB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089E2-DC28-1B4F-BA7A-B2E0FFEAA95F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5FB0B-883C-5E4B-A971-A0ED24684AA3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The correct answer is c. </a:t>
            </a:r>
            <a:r>
              <a:rPr lang="en-US" dirty="0"/>
              <a:t>Li</a:t>
            </a:r>
            <a:r>
              <a:rPr lang="en-US" baseline="30000" dirty="0"/>
              <a:t>+</a:t>
            </a:r>
            <a:r>
              <a:rPr lang="en-US" dirty="0"/>
              <a:t> and NO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are spectator ions.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5EC17-CD88-B54F-99C9-19BA4C54ED1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1D130-8042-314A-B950-253FAD2D596F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The correct answer is d.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74E80-B1E0-054B-944A-CA7E2CD3AB82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062A4-9594-FA4D-B838-CA881CFEDE22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E1B97-3513-2A47-9E43-5A49A2CFCEF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575CC-6B50-FD4F-BC20-159340C6E1DD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98FBE-8A9F-1847-AD51-F0212F19DE60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383E5-213C-824C-83E7-C3BD6E8564C1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87500-C164-814D-AB08-9D9378D272FD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E4204-9BC3-A241-BACC-842F7C4680B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37828-98AB-9F40-AECF-E40E2AB0251C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08595-6195-B743-AFF4-529A6E4BE44B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E5A47-2AC7-4D46-A164-3ED14A303BCD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54B38-0DE7-4942-BAC2-3D7761B1C753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The answer is d.  Hydrogen is oxidized in a combustion reaction to synthesize the compound water.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8CB69-10D8-0342-BB3C-85C31086496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968A-D62C-9045-B5EC-0B3394AF465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4A0B3-4195-B946-910D-BF4A6B9B184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6218F-DC7D-1E47-BA2B-9E499EF589A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1D3EA-0EC0-A245-AE6F-6B494B83B8E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24C06-C38F-A849-880D-559A7EAB063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6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0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2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9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6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6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0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92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9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2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4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4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2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9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2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5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69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2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9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9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7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1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2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3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3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3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4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2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4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1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3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9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9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5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6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1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4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9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3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7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5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9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1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2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7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4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0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8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5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7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1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0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1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3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1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8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0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4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0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5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3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9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61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1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09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6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9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4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6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1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0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1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3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2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8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4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Table of Contents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1584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Predicting Whether a Reaction Will Occur</a:t>
            </a:r>
          </a:p>
        </p:txBody>
      </p:sp>
      <p:sp>
        <p:nvSpPr>
          <p:cNvPr id="16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7.1</a:t>
            </a:r>
          </a:p>
        </p:txBody>
      </p:sp>
    </p:spTree>
    <p:extLst>
      <p:ext uri="{BB962C8B-B14F-4D97-AF65-F5344CB8AC3E}">
        <p14:creationId xmlns:p14="http://schemas.microsoft.com/office/powerpoint/2010/main" val="398905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Reactions in Which a Solid Forms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7.2</a:t>
            </a:r>
          </a:p>
        </p:txBody>
      </p:sp>
    </p:spTree>
    <p:extLst>
      <p:ext uri="{BB962C8B-B14F-4D97-AF65-F5344CB8AC3E}">
        <p14:creationId xmlns:p14="http://schemas.microsoft.com/office/powerpoint/2010/main" val="268650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Describing Reactions in Aqueous Solutions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7.3</a:t>
            </a:r>
          </a:p>
        </p:txBody>
      </p:sp>
    </p:spTree>
    <p:extLst>
      <p:ext uri="{BB962C8B-B14F-4D97-AF65-F5344CB8AC3E}">
        <p14:creationId xmlns:p14="http://schemas.microsoft.com/office/powerpoint/2010/main" val="227217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Reactions That Form Water: Acids and Bases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7.4</a:t>
            </a:r>
          </a:p>
        </p:txBody>
      </p:sp>
    </p:spTree>
    <p:extLst>
      <p:ext uri="{BB962C8B-B14F-4D97-AF65-F5344CB8AC3E}">
        <p14:creationId xmlns:p14="http://schemas.microsoft.com/office/powerpoint/2010/main" val="232827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Reactions of Metals with Nonmetals (Oxidation–Reduction)</a:t>
            </a:r>
            <a:endParaRPr lang="en-US" sz="22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7.5</a:t>
            </a:r>
          </a:p>
        </p:txBody>
      </p:sp>
    </p:spTree>
    <p:extLst>
      <p:ext uri="{BB962C8B-B14F-4D97-AF65-F5344CB8AC3E}">
        <p14:creationId xmlns:p14="http://schemas.microsoft.com/office/powerpoint/2010/main" val="92302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Ways to Classify Reactions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7.6</a:t>
            </a:r>
          </a:p>
        </p:txBody>
      </p:sp>
    </p:spTree>
    <p:extLst>
      <p:ext uri="{BB962C8B-B14F-4D97-AF65-F5344CB8AC3E}">
        <p14:creationId xmlns:p14="http://schemas.microsoft.com/office/powerpoint/2010/main" val="183746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Other Ways to Classify Reactions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7.7</a:t>
            </a:r>
          </a:p>
        </p:txBody>
      </p:sp>
    </p:spTree>
    <p:extLst>
      <p:ext uri="{BB962C8B-B14F-4D97-AF65-F5344CB8AC3E}">
        <p14:creationId xmlns:p14="http://schemas.microsoft.com/office/powerpoint/2010/main" val="327336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1.gi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Reactions in Aqueous Solutions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18288"/>
            <a:ext cx="5867400" cy="2286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629400"/>
            <a:ext cx="2438400" cy="228600"/>
          </a:xfrm>
        </p:spPr>
        <p:txBody>
          <a:bodyPr/>
          <a:lstStyle/>
          <a:p>
            <a:fld id="{46092B02-CF88-894A-8A99-22CE79F0C308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B1AE4-FED7-1F48-AE51-4BE291484E4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41068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Write the reactants as they actually exist before any reaction occurs. Remember that when a salt dissolves, its ions separate.</a:t>
            </a:r>
          </a:p>
          <a:p>
            <a:pPr marL="533400" indent="-5334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Consider the various solids that could form. To do this, simply exchange the anions of the added salts.</a:t>
            </a:r>
          </a:p>
          <a:p>
            <a:pPr marL="533400" indent="-5334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Use the solubility </a:t>
            </a:r>
            <a:r>
              <a:rPr lang="en-US" sz="2800" dirty="0" smtClean="0">
                <a:solidFill>
                  <a:srgbClr val="669900"/>
                </a:solidFill>
              </a:rPr>
              <a:t>rules (Table 7.1) </a:t>
            </a:r>
            <a:r>
              <a:rPr lang="en-US" sz="2800" dirty="0">
                <a:solidFill>
                  <a:srgbClr val="669900"/>
                </a:solidFill>
              </a:rPr>
              <a:t>to decide whether a solid forms and, if so, to predict the identity of the solid.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How to Predict Precipitates When Solutions of Two Ionic Compounds Are Mixed</a:t>
            </a:r>
          </a:p>
        </p:txBody>
      </p:sp>
    </p:spTree>
    <p:extLst>
      <p:ext uri="{BB962C8B-B14F-4D97-AF65-F5344CB8AC3E}">
        <p14:creationId xmlns:p14="http://schemas.microsoft.com/office/powerpoint/2010/main" val="3816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F485F6-B626-ED48-BCC1-272064EF50B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781800" cy="533400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022725"/>
          </a:xfrm>
        </p:spPr>
        <p:txBody>
          <a:bodyPr/>
          <a:lstStyle/>
          <a:p>
            <a:pPr marL="744538" indent="1588">
              <a:buFontTx/>
              <a:buNone/>
            </a:pPr>
            <a:r>
              <a:rPr lang="en-US" sz="2800" dirty="0"/>
              <a:t>Which of the following ions form compounds with Pb</a:t>
            </a:r>
            <a:r>
              <a:rPr lang="en-US" sz="2800" baseline="30000" dirty="0"/>
              <a:t>2+</a:t>
            </a:r>
            <a:r>
              <a:rPr lang="en-US" sz="2800" dirty="0"/>
              <a:t> that are generally </a:t>
            </a:r>
            <a:r>
              <a:rPr lang="en-US" sz="2800" dirty="0">
                <a:solidFill>
                  <a:srgbClr val="0000FF"/>
                </a:solidFill>
              </a:rPr>
              <a:t>soluble</a:t>
            </a:r>
            <a:r>
              <a:rPr lang="en-US" sz="2800" dirty="0"/>
              <a:t> in water?</a:t>
            </a:r>
          </a:p>
          <a:p>
            <a:pPr marL="744538" indent="1588">
              <a:buFontTx/>
              <a:buNone/>
            </a:pPr>
            <a:endParaRPr lang="en-US" sz="2800" dirty="0"/>
          </a:p>
          <a:p>
            <a:pPr marL="744538" indent="1588">
              <a:buFontTx/>
              <a:buNone/>
            </a:pPr>
            <a:r>
              <a:rPr lang="en-US" sz="2800" dirty="0"/>
              <a:t>		a)	S</a:t>
            </a:r>
            <a:r>
              <a:rPr lang="en-US" sz="2800" baseline="30000" dirty="0"/>
              <a:t>2–</a:t>
            </a:r>
          </a:p>
          <a:p>
            <a:pPr marL="744538" indent="1588">
              <a:buFontTx/>
              <a:buNone/>
            </a:pPr>
            <a:r>
              <a:rPr lang="en-US" sz="2800" dirty="0"/>
              <a:t>		b)	Cl</a:t>
            </a:r>
            <a:r>
              <a:rPr lang="en-US" sz="2800" baseline="30000" dirty="0"/>
              <a:t>–</a:t>
            </a:r>
          </a:p>
          <a:p>
            <a:pPr marL="744538" indent="1588">
              <a:buFontTx/>
              <a:buNone/>
            </a:pPr>
            <a:r>
              <a:rPr lang="en-US" sz="2800" dirty="0"/>
              <a:t>		c)	NO</a:t>
            </a:r>
            <a:r>
              <a:rPr lang="en-US" sz="2800" baseline="-25000" dirty="0"/>
              <a:t>3</a:t>
            </a:r>
            <a:r>
              <a:rPr lang="en-US" sz="2800" baseline="30000" dirty="0"/>
              <a:t>–</a:t>
            </a:r>
          </a:p>
          <a:p>
            <a:pPr marL="744538" indent="1588">
              <a:buFontTx/>
              <a:buNone/>
            </a:pPr>
            <a:r>
              <a:rPr lang="en-US" sz="2800" dirty="0"/>
              <a:t>		d)	SO</a:t>
            </a:r>
            <a:r>
              <a:rPr lang="en-US" sz="2800" baseline="-25000" dirty="0"/>
              <a:t>4</a:t>
            </a:r>
            <a:r>
              <a:rPr lang="en-US" sz="2800" baseline="30000" dirty="0"/>
              <a:t>2–</a:t>
            </a:r>
          </a:p>
          <a:p>
            <a:pPr marL="744538" indent="1588">
              <a:buFontTx/>
              <a:buNone/>
            </a:pPr>
            <a:r>
              <a:rPr lang="en-US" sz="2800" dirty="0"/>
              <a:t>		e)	Na</a:t>
            </a:r>
            <a:r>
              <a:rPr lang="en-US" sz="2800" baseline="30000" dirty="0"/>
              <a:t>+</a:t>
            </a:r>
          </a:p>
        </p:txBody>
      </p:sp>
      <p:pic>
        <p:nvPicPr>
          <p:cNvPr id="24371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1981200" y="4648200"/>
            <a:ext cx="19812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EA04A-5932-5E41-91DB-034B2DA54F6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781800" cy="533400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386138"/>
          </a:xfrm>
        </p:spPr>
        <p:txBody>
          <a:bodyPr/>
          <a:lstStyle/>
          <a:p>
            <a:pPr marL="744538" indent="1588">
              <a:buFontTx/>
              <a:buNone/>
            </a:pPr>
            <a:r>
              <a:rPr lang="en-US" dirty="0"/>
              <a:t>A sodium phosphate solution reacts with a lead(II) nitrate solution. What </a:t>
            </a:r>
            <a:r>
              <a:rPr lang="en-US" dirty="0">
                <a:solidFill>
                  <a:srgbClr val="0000FF"/>
                </a:solidFill>
              </a:rPr>
              <a:t>precipitate</a:t>
            </a:r>
            <a:r>
              <a:rPr lang="en-US" dirty="0"/>
              <a:t>, if any, will form?</a:t>
            </a:r>
            <a:endParaRPr lang="en-US" sz="2800" dirty="0"/>
          </a:p>
          <a:p>
            <a:pPr marL="744538" indent="1588">
              <a:buFontTx/>
              <a:buNone/>
            </a:pPr>
            <a:endParaRPr lang="en-US" sz="2800" dirty="0"/>
          </a:p>
          <a:p>
            <a:pPr marL="744538" indent="1588">
              <a:buFontTx/>
              <a:buNone/>
            </a:pPr>
            <a:r>
              <a:rPr lang="en-US" sz="2800" dirty="0"/>
              <a:t>		a)	Pb</a:t>
            </a:r>
            <a:r>
              <a:rPr lang="en-US" sz="2800" baseline="-25000" dirty="0"/>
              <a:t>3</a:t>
            </a:r>
            <a:r>
              <a:rPr lang="en-US" sz="2800" dirty="0"/>
              <a:t>(PO</a:t>
            </a:r>
            <a:r>
              <a:rPr lang="en-US" sz="2800" baseline="-25000" dirty="0"/>
              <a:t>4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</a:p>
          <a:p>
            <a:pPr marL="744538" indent="1588">
              <a:buFontTx/>
              <a:buNone/>
            </a:pPr>
            <a:r>
              <a:rPr lang="en-US" sz="2800" dirty="0"/>
              <a:t>		b)	NaNO</a:t>
            </a:r>
            <a:r>
              <a:rPr lang="en-US" sz="2800" baseline="-25000" dirty="0"/>
              <a:t>3</a:t>
            </a:r>
            <a:r>
              <a:rPr lang="en-US" sz="2800" dirty="0"/>
              <a:t> </a:t>
            </a:r>
            <a:endParaRPr lang="en-US" sz="2800" baseline="30000" dirty="0"/>
          </a:p>
          <a:p>
            <a:pPr marL="744538" indent="1588">
              <a:buFontTx/>
              <a:buNone/>
            </a:pPr>
            <a:r>
              <a:rPr lang="en-US" sz="2800" dirty="0"/>
              <a:t>		c)	Pb(NO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endParaRPr lang="en-US" sz="2800" baseline="30000" dirty="0"/>
          </a:p>
          <a:p>
            <a:pPr marL="744538" indent="1588">
              <a:buFontTx/>
              <a:buNone/>
            </a:pPr>
            <a:r>
              <a:rPr lang="en-US" sz="2800" dirty="0"/>
              <a:t>		d)	No precipitate will form.</a:t>
            </a:r>
          </a:p>
        </p:txBody>
      </p:sp>
      <p:pic>
        <p:nvPicPr>
          <p:cNvPr id="29389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1905000" y="3505200"/>
            <a:ext cx="2895600" cy="609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0747B-4F44-A848-9E73-C8E59342E7A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781800" cy="533400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708400"/>
          </a:xfrm>
        </p:spPr>
        <p:txBody>
          <a:bodyPr/>
          <a:lstStyle/>
          <a:p>
            <a:pPr marL="744538" indent="1588">
              <a:buFontTx/>
              <a:buNone/>
            </a:pPr>
            <a:r>
              <a:rPr lang="en-US" dirty="0"/>
              <a:t>Consider a solution with the following ions present:</a:t>
            </a:r>
          </a:p>
          <a:p>
            <a:pPr marL="744538" indent="1588">
              <a:buFontTx/>
              <a:buNone/>
            </a:pPr>
            <a:r>
              <a:rPr lang="en-US" dirty="0"/>
              <a:t> </a:t>
            </a:r>
            <a:endParaRPr lang="en-US" sz="2800" dirty="0"/>
          </a:p>
          <a:p>
            <a:pPr marL="744538" indent="1588">
              <a:buFontTx/>
              <a:buNone/>
            </a:pPr>
            <a:endParaRPr lang="en-US" sz="1800" dirty="0"/>
          </a:p>
          <a:p>
            <a:pPr marL="744538" indent="1588">
              <a:buFontTx/>
              <a:buNone/>
            </a:pPr>
            <a:r>
              <a:rPr lang="en-US" dirty="0"/>
              <a:t>When all are allowed to react (and there is plenty available of each), how many </a:t>
            </a:r>
            <a:r>
              <a:rPr lang="en-US" dirty="0">
                <a:solidFill>
                  <a:srgbClr val="0000FF"/>
                </a:solidFill>
              </a:rPr>
              <a:t>different solids</a:t>
            </a:r>
            <a:r>
              <a:rPr lang="en-US" dirty="0"/>
              <a:t> will form?  List them. </a:t>
            </a:r>
          </a:p>
          <a:p>
            <a:pPr marL="744538" indent="1588">
              <a:buFontTx/>
              <a:buNone/>
            </a:pPr>
            <a:endParaRPr lang="en-US" u="sng" dirty="0">
              <a:solidFill>
                <a:srgbClr val="009900"/>
              </a:solidFill>
            </a:endParaRPr>
          </a:p>
          <a:p>
            <a:pPr marL="744538" indent="1588">
              <a:buFontTx/>
              <a:buNone/>
            </a:pPr>
            <a:r>
              <a:rPr lang="en-US" u="sng" dirty="0">
                <a:solidFill>
                  <a:srgbClr val="008000"/>
                </a:solidFill>
              </a:rPr>
              <a:t>Five</a:t>
            </a:r>
            <a:r>
              <a:rPr lang="en-US" dirty="0">
                <a:solidFill>
                  <a:srgbClr val="008000"/>
                </a:solidFill>
              </a:rPr>
              <a:t> different solids will form.</a:t>
            </a:r>
          </a:p>
          <a:p>
            <a:pPr marL="744538" indent="1588">
              <a:buFontTx/>
              <a:buNone/>
            </a:pPr>
            <a:r>
              <a:rPr lang="en-US" dirty="0">
                <a:solidFill>
                  <a:srgbClr val="008000"/>
                </a:solidFill>
              </a:rPr>
              <a:t>PbCl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, PbSO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 Pb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(PO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, AgCl, Ag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PO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</a:p>
        </p:txBody>
      </p:sp>
      <p:pic>
        <p:nvPicPr>
          <p:cNvPr id="295940" name="Picture 4" descr="MMj0254447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295942" name="Object 6"/>
          <p:cNvGraphicFramePr>
            <a:graphicFrameLocks noChangeAspect="1"/>
          </p:cNvGraphicFramePr>
          <p:nvPr/>
        </p:nvGraphicFramePr>
        <p:xfrm>
          <a:off x="1852613" y="2590800"/>
          <a:ext cx="51323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2210196" imgH="241697" progId="Equation.3">
                  <p:embed/>
                </p:oleObj>
              </mc:Choice>
              <mc:Fallback>
                <p:oleObj name="Equation" r:id="rId5" imgW="2210196" imgH="2416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590800"/>
                        <a:ext cx="5132387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9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574D17-3B02-094E-A6CC-DCB88844E99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2911475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Molecular Equation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dirty="0"/>
              <a:t>Shows the complete formulas of all reactants and products.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dirty="0"/>
              <a:t>It does not give a very clear picture of what actually occurs in solution.</a:t>
            </a:r>
          </a:p>
          <a:p>
            <a:pPr marL="914400" lvl="1" indent="-457200">
              <a:buFont typeface="Wingdings" charset="0"/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Types of Equations for Reactions in Aqueous Solutions</a:t>
            </a:r>
          </a:p>
        </p:txBody>
      </p:sp>
      <p:pic>
        <p:nvPicPr>
          <p:cNvPr id="60420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7019925" cy="4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AB8B99-6D6E-9745-81BE-DBCF93E68F53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38862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669900"/>
                </a:solidFill>
              </a:rPr>
              <a:t>2.	Complete Ionic Equation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dirty="0">
                <a:cs typeface="Times New Roman" charset="0"/>
              </a:rPr>
              <a:t>All strong electrolytes are shown as ions</a:t>
            </a:r>
            <a:r>
              <a:rPr lang="en-US" sz="2800" dirty="0"/>
              <a:t>.</a:t>
            </a:r>
          </a:p>
          <a:p>
            <a:pPr marL="914400" lvl="1" indent="-457200">
              <a:buFont typeface="Wingdings" charset="0"/>
              <a:buNone/>
            </a:pPr>
            <a:endParaRPr lang="en-US" sz="2800" dirty="0"/>
          </a:p>
          <a:p>
            <a:pPr marL="914400" lvl="1" indent="-457200">
              <a:buFont typeface="Wingdings" charset="0"/>
              <a:buNone/>
            </a:pPr>
            <a:endParaRPr lang="en-US" sz="2800" dirty="0"/>
          </a:p>
          <a:p>
            <a:pPr marL="914400" lvl="1" indent="-457200">
              <a:buFont typeface="Wingdings" charset="0"/>
              <a:buNone/>
            </a:pPr>
            <a:endParaRPr lang="en-US" sz="2800" dirty="0"/>
          </a:p>
          <a:p>
            <a:pPr marL="914400" lvl="1" indent="-457200">
              <a:buFont typeface="Wingdings" charset="0"/>
              <a:buNone/>
            </a:pPr>
            <a:endParaRPr lang="en-US" sz="2800" dirty="0"/>
          </a:p>
          <a:p>
            <a:pPr marL="914400" lvl="1" indent="-457200">
              <a:buFont typeface="Wingdings" charset="0"/>
              <a:buChar char="§"/>
            </a:pPr>
            <a:r>
              <a:rPr lang="en-US" dirty="0"/>
              <a:t>Notice: K</a:t>
            </a:r>
            <a:r>
              <a:rPr lang="en-US" baseline="30000" dirty="0"/>
              <a:t>+</a:t>
            </a:r>
            <a:r>
              <a:rPr lang="en-US" dirty="0"/>
              <a:t> and NO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ions are present in solution both before and after the reaction.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Types </a:t>
            </a:r>
            <a:r>
              <a:rPr lang="en-US" sz="2000" dirty="0"/>
              <a:t>of Equations for Reactions in Aqueous Solutions</a:t>
            </a:r>
          </a:p>
        </p:txBody>
      </p:sp>
      <p:pic>
        <p:nvPicPr>
          <p:cNvPr id="3" name="Picture 2" descr="screenshot_39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3" y="3097189"/>
            <a:ext cx="8697794" cy="121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5DAB1-82FE-9641-9181-E920E566B71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188595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669900"/>
                </a:solidFill>
              </a:rPr>
              <a:t>2.	Complete Ionic Equation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dirty="0">
                <a:cs typeface="Times New Roman" charset="0"/>
              </a:rPr>
              <a:t>Spectator ions – ions which do not participate directly in a reaction in solution</a:t>
            </a:r>
            <a:r>
              <a:rPr lang="en-US" sz="2800" dirty="0"/>
              <a:t>.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Types of Equations for Reactions in Aqueous Solutions</a:t>
            </a:r>
          </a:p>
        </p:txBody>
      </p:sp>
    </p:spTree>
    <p:extLst>
      <p:ext uri="{BB962C8B-B14F-4D97-AF65-F5344CB8AC3E}">
        <p14:creationId xmlns:p14="http://schemas.microsoft.com/office/powerpoint/2010/main" val="6132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9BFBF-71B2-C54A-8A70-FBABD8A70ED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3800475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669900"/>
                </a:solidFill>
              </a:rPr>
              <a:t>3.	Net Ionic Equation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dirty="0">
                <a:cs typeface="Times New Roman" charset="0"/>
              </a:rPr>
              <a:t>Only those components of the solution that undergo a change</a:t>
            </a:r>
            <a:r>
              <a:rPr lang="en-US" sz="2800" dirty="0"/>
              <a:t>.</a:t>
            </a:r>
          </a:p>
          <a:p>
            <a:pPr marL="914400" lvl="1" indent="-457200">
              <a:buFont typeface="Wingdings" charset="0"/>
              <a:buNone/>
            </a:pPr>
            <a:endParaRPr lang="en-US" sz="2800" dirty="0"/>
          </a:p>
          <a:p>
            <a:pPr marL="914400" lvl="1" indent="-457200">
              <a:buFont typeface="Wingdings" charset="0"/>
              <a:buNone/>
            </a:pPr>
            <a:endParaRPr lang="en-US" sz="2800" dirty="0"/>
          </a:p>
          <a:p>
            <a:pPr marL="914400" lvl="1" indent="-457200">
              <a:buFont typeface="Wingdings" charset="0"/>
              <a:buNone/>
            </a:pPr>
            <a:endParaRPr lang="en-US" sz="2800" dirty="0"/>
          </a:p>
          <a:p>
            <a:pPr marL="914400" lvl="1" indent="-457200">
              <a:buFont typeface="Wingdings" charset="0"/>
              <a:buChar char="§"/>
            </a:pPr>
            <a:r>
              <a:rPr lang="en-US" dirty="0"/>
              <a:t>Notice: Spectator ions are not shown in the net ionic equation.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Types </a:t>
            </a:r>
            <a:r>
              <a:rPr lang="en-US" sz="2000" dirty="0"/>
              <a:t>of Equations for Reactions in Aqueous Solutions</a:t>
            </a:r>
          </a:p>
        </p:txBody>
      </p:sp>
      <p:pic>
        <p:nvPicPr>
          <p:cNvPr id="2" name="Picture 1" descr="screenshot_39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0" y="3456298"/>
            <a:ext cx="7393500" cy="7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0072FE-373A-1D4C-ABB5-5883719CBEDD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162800" cy="533400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52613"/>
            <a:ext cx="8915400" cy="5005387"/>
          </a:xfrm>
        </p:spPr>
        <p:txBody>
          <a:bodyPr/>
          <a:lstStyle/>
          <a:p>
            <a:pPr marL="512763" indent="0">
              <a:buFontTx/>
              <a:buNone/>
            </a:pPr>
            <a:r>
              <a:rPr lang="en-US" dirty="0"/>
              <a:t>Write the correct molecular equation, complete ionic equation, and net ionic equation for the reaction between cobalt(II) chloride and sodium hydroxide.</a:t>
            </a:r>
          </a:p>
          <a:p>
            <a:pPr marL="512763" indent="0">
              <a:buFontTx/>
              <a:buNone/>
            </a:pPr>
            <a:endParaRPr lang="en-US" sz="2000" u="sng" dirty="0"/>
          </a:p>
          <a:p>
            <a:pPr marL="512763" indent="0">
              <a:buFontTx/>
              <a:buNone/>
            </a:pPr>
            <a:r>
              <a:rPr lang="en-US" sz="2000" u="sng" dirty="0"/>
              <a:t>Molecular Equation</a:t>
            </a:r>
            <a:r>
              <a:rPr lang="en-US" sz="2000" dirty="0"/>
              <a:t>:</a:t>
            </a:r>
          </a:p>
          <a:p>
            <a:pPr marL="512763" indent="0"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CoCl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i="1" dirty="0">
                <a:solidFill>
                  <a:srgbClr val="0000FF"/>
                </a:solidFill>
              </a:rPr>
              <a:t>(aq)</a:t>
            </a:r>
            <a:r>
              <a:rPr lang="en-US" sz="2000" dirty="0">
                <a:solidFill>
                  <a:srgbClr val="0000FF"/>
                </a:solidFill>
              </a:rPr>
              <a:t> + 2NaOH</a:t>
            </a:r>
            <a:r>
              <a:rPr lang="en-US" sz="2000" i="1" dirty="0">
                <a:solidFill>
                  <a:srgbClr val="0000FF"/>
                </a:solidFill>
              </a:rPr>
              <a:t>(aq)</a:t>
            </a:r>
            <a:r>
              <a:rPr lang="en-US" sz="2000" dirty="0">
                <a:solidFill>
                  <a:srgbClr val="0000FF"/>
                </a:solidFill>
              </a:rPr>
              <a:t>  </a:t>
            </a:r>
            <a:r>
              <a:rPr lang="en-US" sz="2000" dirty="0">
                <a:solidFill>
                  <a:srgbClr val="0000FF"/>
                </a:solidFill>
                <a:sym typeface="Symbol" charset="0"/>
              </a:rPr>
              <a:t></a:t>
            </a:r>
            <a:r>
              <a:rPr lang="en-US" sz="2000" dirty="0">
                <a:solidFill>
                  <a:srgbClr val="0000FF"/>
                </a:solidFill>
              </a:rPr>
              <a:t> Co(OH)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i="1" dirty="0">
                <a:solidFill>
                  <a:srgbClr val="0000FF"/>
                </a:solidFill>
              </a:rPr>
              <a:t>(s)</a:t>
            </a:r>
            <a:r>
              <a:rPr lang="en-US" sz="2000" dirty="0">
                <a:solidFill>
                  <a:srgbClr val="0000FF"/>
                </a:solidFill>
              </a:rPr>
              <a:t> + 2NaCl</a:t>
            </a:r>
            <a:r>
              <a:rPr lang="en-US" sz="2000" i="1" dirty="0">
                <a:solidFill>
                  <a:srgbClr val="0000FF"/>
                </a:solidFill>
              </a:rPr>
              <a:t>(aq)</a:t>
            </a:r>
          </a:p>
          <a:p>
            <a:pPr marL="512763" indent="0">
              <a:buFontTx/>
              <a:buNone/>
            </a:pPr>
            <a:endParaRPr lang="en-US" sz="2000" i="1" dirty="0">
              <a:solidFill>
                <a:srgbClr val="0000FF"/>
              </a:solidFill>
            </a:endParaRPr>
          </a:p>
          <a:p>
            <a:pPr marL="512763" indent="0">
              <a:buFontTx/>
              <a:buNone/>
            </a:pPr>
            <a:r>
              <a:rPr lang="en-US" sz="2000" u="sng" dirty="0"/>
              <a:t>Complete Ionic Equation</a:t>
            </a:r>
            <a:r>
              <a:rPr lang="en-US" sz="2000" dirty="0"/>
              <a:t>:</a:t>
            </a:r>
          </a:p>
          <a:p>
            <a:pPr marL="512763" indent="0">
              <a:spcBef>
                <a:spcPct val="4000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Co</a:t>
            </a:r>
            <a:r>
              <a:rPr lang="en-US" sz="2000" baseline="30000" dirty="0">
                <a:solidFill>
                  <a:srgbClr val="0000FF"/>
                </a:solidFill>
              </a:rPr>
              <a:t>2+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aq</a:t>
            </a:r>
            <a:r>
              <a:rPr lang="en-US" sz="2000" dirty="0">
                <a:solidFill>
                  <a:srgbClr val="0000FF"/>
                </a:solidFill>
              </a:rPr>
              <a:t>) + 2Cl</a:t>
            </a:r>
            <a:r>
              <a:rPr lang="en-US" sz="2000" baseline="30000" dirty="0">
                <a:solidFill>
                  <a:srgbClr val="0000FF"/>
                </a:solidFill>
                <a:latin typeface="Symbol" charset="0"/>
              </a:rPr>
              <a:t>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aq</a:t>
            </a:r>
            <a:r>
              <a:rPr lang="en-US" sz="2000" dirty="0">
                <a:solidFill>
                  <a:srgbClr val="0000FF"/>
                </a:solidFill>
              </a:rPr>
              <a:t>) + 2Na</a:t>
            </a:r>
            <a:r>
              <a:rPr lang="en-US" sz="2000" baseline="30000" dirty="0">
                <a:solidFill>
                  <a:srgbClr val="0000FF"/>
                </a:solidFill>
              </a:rPr>
              <a:t>+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aq</a:t>
            </a:r>
            <a:r>
              <a:rPr lang="en-US" sz="2000" dirty="0">
                <a:solidFill>
                  <a:srgbClr val="0000FF"/>
                </a:solidFill>
              </a:rPr>
              <a:t>) + 2OH</a:t>
            </a:r>
            <a:r>
              <a:rPr lang="en-US" sz="2000" baseline="30000" dirty="0">
                <a:solidFill>
                  <a:srgbClr val="0000FF"/>
                </a:solidFill>
                <a:latin typeface="Symbol" charset="0"/>
              </a:rPr>
              <a:t>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aq</a:t>
            </a:r>
            <a:r>
              <a:rPr lang="en-US" sz="2000" dirty="0">
                <a:solidFill>
                  <a:srgbClr val="0000FF"/>
                </a:solidFill>
              </a:rPr>
              <a:t>)  </a:t>
            </a:r>
            <a:r>
              <a:rPr lang="en-US" sz="2000" dirty="0">
                <a:solidFill>
                  <a:srgbClr val="0000FF"/>
                </a:solidFill>
                <a:latin typeface="Symbol" charset="0"/>
              </a:rPr>
              <a:t>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pPr marL="512763" indent="0">
              <a:spcBef>
                <a:spcPct val="4000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					Co(OH)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FF"/>
                </a:solidFill>
              </a:rPr>
              <a:t>) + 2Na</a:t>
            </a:r>
            <a:r>
              <a:rPr lang="en-US" sz="2000" baseline="30000" dirty="0">
                <a:solidFill>
                  <a:srgbClr val="0000FF"/>
                </a:solidFill>
              </a:rPr>
              <a:t>+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aq</a:t>
            </a:r>
            <a:r>
              <a:rPr lang="en-US" sz="2000" dirty="0">
                <a:solidFill>
                  <a:srgbClr val="0000FF"/>
                </a:solidFill>
              </a:rPr>
              <a:t>) + 2Cl</a:t>
            </a:r>
            <a:r>
              <a:rPr lang="en-US" sz="2000" baseline="30000" dirty="0">
                <a:solidFill>
                  <a:srgbClr val="0000FF"/>
                </a:solidFill>
                <a:latin typeface="Symbol" charset="0"/>
              </a:rPr>
              <a:t>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aq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marL="512763" indent="0">
              <a:spcBef>
                <a:spcPct val="40000"/>
              </a:spcBef>
              <a:buFontTx/>
              <a:buNone/>
            </a:pPr>
            <a:r>
              <a:rPr lang="en-US" sz="2000" u="sng" dirty="0"/>
              <a:t>Net Ionic Equation</a:t>
            </a:r>
            <a:r>
              <a:rPr lang="en-US" sz="2000" dirty="0"/>
              <a:t>:</a:t>
            </a:r>
          </a:p>
          <a:p>
            <a:pPr marL="512763" indent="0"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Co</a:t>
            </a:r>
            <a:r>
              <a:rPr lang="en-US" sz="2000" baseline="30000" dirty="0">
                <a:solidFill>
                  <a:srgbClr val="0000FF"/>
                </a:solidFill>
              </a:rPr>
              <a:t>2+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aq</a:t>
            </a:r>
            <a:r>
              <a:rPr lang="en-US" sz="2000" dirty="0">
                <a:solidFill>
                  <a:srgbClr val="0000FF"/>
                </a:solidFill>
              </a:rPr>
              <a:t>) + 2OH</a:t>
            </a:r>
            <a:r>
              <a:rPr lang="en-US" sz="2000" baseline="30000" dirty="0">
                <a:solidFill>
                  <a:srgbClr val="0000FF"/>
                </a:solidFill>
                <a:latin typeface="Symbol" charset="0"/>
              </a:rPr>
              <a:t>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aq</a:t>
            </a:r>
            <a:r>
              <a:rPr lang="en-US" sz="2000" dirty="0">
                <a:solidFill>
                  <a:srgbClr val="0000FF"/>
                </a:solidFill>
              </a:rPr>
              <a:t>)  </a:t>
            </a:r>
            <a:r>
              <a:rPr lang="en-US" sz="2000" dirty="0">
                <a:solidFill>
                  <a:srgbClr val="0000FF"/>
                </a:solidFill>
                <a:latin typeface="Symbol" charset="0"/>
              </a:rPr>
              <a:t></a:t>
            </a:r>
            <a:r>
              <a:rPr lang="en-US" sz="2000" dirty="0">
                <a:solidFill>
                  <a:srgbClr val="0000FF"/>
                </a:solidFill>
              </a:rPr>
              <a:t> Co(OH)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s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endParaRPr lang="en-US" sz="2000" dirty="0"/>
          </a:p>
          <a:p>
            <a:pPr marL="512763" indent="0">
              <a:buFontTx/>
              <a:buNone/>
            </a:pPr>
            <a:endParaRPr lang="en-US" sz="2800" baseline="30000" dirty="0"/>
          </a:p>
        </p:txBody>
      </p:sp>
      <p:pic>
        <p:nvPicPr>
          <p:cNvPr id="245764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A2F2C5-CB3F-E84E-A304-BEC88ECC855E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239000" cy="1373188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A strong acid is one in which virtually every molecule dissociates (ionizes) in water to an H</a:t>
            </a:r>
            <a:r>
              <a:rPr lang="en-US" sz="2800" baseline="30000" dirty="0">
                <a:cs typeface="Times New Roman" charset="0"/>
              </a:rPr>
              <a:t>+</a:t>
            </a:r>
            <a:r>
              <a:rPr lang="en-US" sz="2800" dirty="0">
                <a:cs typeface="Times New Roman" charset="0"/>
              </a:rPr>
              <a:t> ion and an anion.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Arrhenius </a:t>
            </a:r>
            <a:r>
              <a:rPr lang="en-US" dirty="0"/>
              <a:t>Acids and Bases</a:t>
            </a:r>
          </a:p>
        </p:txBody>
      </p:sp>
      <p:pic>
        <p:nvPicPr>
          <p:cNvPr id="2" name="Picture 1" descr="07p135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3277563"/>
            <a:ext cx="6870023" cy="28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E585E-83A4-D84E-92B2-0CDED24AF16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2057400"/>
          </a:xfrm>
        </p:spPr>
        <p:txBody>
          <a:bodyPr/>
          <a:lstStyle/>
          <a:p>
            <a:pPr marL="855663" lvl="1" indent="-566738">
              <a:buFontTx/>
              <a:buAutoNum type="arabicPeriod"/>
            </a:pPr>
            <a:r>
              <a:rPr lang="en-US" sz="2800" dirty="0">
                <a:cs typeface="Times New Roman" charset="0"/>
              </a:rPr>
              <a:t>Formation of a solid</a:t>
            </a:r>
            <a:r>
              <a:rPr lang="en-US" sz="2800" dirty="0"/>
              <a:t> </a:t>
            </a:r>
          </a:p>
          <a:p>
            <a:pPr marL="855663" lvl="1" indent="-566738">
              <a:buFontTx/>
              <a:buAutoNum type="arabicPeriod"/>
            </a:pPr>
            <a:r>
              <a:rPr lang="en-US" sz="2800" dirty="0">
                <a:cs typeface="Times New Roman" charset="0"/>
              </a:rPr>
              <a:t>Formation of water </a:t>
            </a:r>
          </a:p>
          <a:p>
            <a:pPr marL="855663" lvl="1" indent="-566738">
              <a:buFontTx/>
              <a:buAutoNum type="arabicPeriod"/>
            </a:pPr>
            <a:r>
              <a:rPr lang="en-US" sz="2800" dirty="0">
                <a:cs typeface="Times New Roman" charset="0"/>
              </a:rPr>
              <a:t>Transfer of electrons </a:t>
            </a:r>
          </a:p>
          <a:p>
            <a:pPr marL="855663" lvl="1" indent="-566738">
              <a:buFontTx/>
              <a:buAutoNum type="arabicPeriod"/>
            </a:pPr>
            <a:r>
              <a:rPr lang="en-US" sz="2800" dirty="0">
                <a:cs typeface="Times New Roman" charset="0"/>
              </a:rPr>
              <a:t>Formation of a gas</a:t>
            </a:r>
            <a:r>
              <a:rPr lang="en-US" dirty="0">
                <a:cs typeface="Times New Roman" charset="0"/>
              </a:rPr>
              <a:t>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Four Driving Forces Favor Chemical Change</a:t>
            </a:r>
          </a:p>
        </p:txBody>
      </p:sp>
    </p:spTree>
    <p:extLst>
      <p:ext uri="{BB962C8B-B14F-4D97-AF65-F5344CB8AC3E}">
        <p14:creationId xmlns:p14="http://schemas.microsoft.com/office/powerpoint/2010/main" val="19961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DD57F-BD01-D345-A2B8-514DDD5E6F3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</a:t>
            </a:r>
            <a:r>
              <a:rPr lang="en-US" dirty="0"/>
              <a:t>Acids Behave as Strong Electrolytes</a:t>
            </a:r>
          </a:p>
        </p:txBody>
      </p:sp>
      <p:pic>
        <p:nvPicPr>
          <p:cNvPr id="2" name="Picture 1" descr="07p135_f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981200"/>
            <a:ext cx="7557025" cy="38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03C01-F56A-924A-8102-5C4DE4DE9E7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848600" cy="2398713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A strong base is a metal hydroxide that is completely soluble in water, giving separate OH</a:t>
            </a:r>
            <a:r>
              <a:rPr lang="en-US" sz="2800" baseline="30000" dirty="0">
                <a:latin typeface="Times New Roman" charset="0"/>
                <a:cs typeface="Times New Roman" charset="0"/>
                <a:sym typeface="Symbol" charset="0"/>
              </a:rPr>
              <a:t></a:t>
            </a:r>
            <a:r>
              <a:rPr lang="en-US" sz="2800" dirty="0">
                <a:cs typeface="Times New Roman" charset="0"/>
              </a:rPr>
              <a:t> ions and cations. 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dirty="0">
                <a:solidFill>
                  <a:srgbClr val="0000FF"/>
                </a:solidFill>
              </a:rPr>
              <a:t>Most common examples: NaOH and KOH</a:t>
            </a:r>
          </a:p>
          <a:p>
            <a:pPr marL="533400" indent="-533400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Arrhenius </a:t>
            </a:r>
            <a:r>
              <a:rPr lang="en-US" dirty="0"/>
              <a:t>Acids and Bases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5637" y="5033042"/>
            <a:ext cx="8312727" cy="1285683"/>
            <a:chOff x="415637" y="5047394"/>
            <a:chExt cx="8312727" cy="1285683"/>
          </a:xfrm>
        </p:grpSpPr>
        <p:pic>
          <p:nvPicPr>
            <p:cNvPr id="3" name="Picture 2" descr="screenshot_115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37" y="5047394"/>
              <a:ext cx="8312727" cy="1213827"/>
            </a:xfrm>
            <a:prstGeom prst="rect">
              <a:avLst/>
            </a:prstGeom>
          </p:spPr>
        </p:pic>
        <p:pic>
          <p:nvPicPr>
            <p:cNvPr id="12" name="Picture 11" descr="screenshot_115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092512" y="6004488"/>
              <a:ext cx="84677" cy="57250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25902" y="3581400"/>
            <a:ext cx="8689498" cy="1335920"/>
            <a:chOff x="337296" y="3578880"/>
            <a:chExt cx="8251460" cy="1268576"/>
          </a:xfrm>
        </p:grpSpPr>
        <p:pic>
          <p:nvPicPr>
            <p:cNvPr id="2" name="Picture 1" descr="screenshot_1150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96" y="3578880"/>
              <a:ext cx="8251460" cy="1214939"/>
            </a:xfrm>
            <a:prstGeom prst="rect">
              <a:avLst/>
            </a:prstGeom>
          </p:spPr>
        </p:pic>
        <p:pic>
          <p:nvPicPr>
            <p:cNvPr id="4" name="Picture 3" descr="screenshot_115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034862" y="4518867"/>
              <a:ext cx="84677" cy="572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89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0F83A9-B871-0847-BB4F-5DD9DF8C266C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848600" cy="4151313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The products of the reaction of a strong acid and a strong base are water and a salt.</a:t>
            </a:r>
            <a:r>
              <a:rPr lang="en-US" sz="2800" dirty="0"/>
              <a:t> 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/>
              <a:t>Salt </a:t>
            </a:r>
            <a:r>
              <a:rPr lang="en-US" dirty="0">
                <a:sym typeface="Symbol" charset="0"/>
              </a:rPr>
              <a:t></a:t>
            </a:r>
            <a:r>
              <a:rPr lang="en-US" dirty="0"/>
              <a:t>  Ionic compound</a:t>
            </a:r>
            <a:endParaRPr lang="en-US" sz="2800" dirty="0"/>
          </a:p>
          <a:p>
            <a:pPr marL="533400" indent="-533400"/>
            <a:r>
              <a:rPr lang="en-US" sz="2800" dirty="0"/>
              <a:t>Net ionic equation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i="1" dirty="0"/>
              <a:t>(aq)</a:t>
            </a:r>
            <a:r>
              <a:rPr lang="en-US" dirty="0"/>
              <a:t>  +  OH</a:t>
            </a:r>
            <a:r>
              <a:rPr lang="en-US" baseline="30000" dirty="0"/>
              <a:t>−</a:t>
            </a:r>
            <a:r>
              <a:rPr lang="en-US" i="1" dirty="0"/>
              <a:t>(aq)</a:t>
            </a:r>
            <a:r>
              <a:rPr lang="en-US" dirty="0"/>
              <a:t> 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i="1" dirty="0"/>
              <a:t>(l)</a:t>
            </a:r>
            <a:endParaRPr lang="en-US" dirty="0"/>
          </a:p>
          <a:p>
            <a:pPr marL="533400" indent="-533400"/>
            <a:r>
              <a:rPr lang="en-US" sz="2800" dirty="0"/>
              <a:t>Reaction of H</a:t>
            </a:r>
            <a:r>
              <a:rPr lang="en-US" sz="2800" baseline="30000" dirty="0"/>
              <a:t>+</a:t>
            </a:r>
            <a:r>
              <a:rPr lang="en-US" sz="2800" dirty="0"/>
              <a:t> and OH</a:t>
            </a:r>
            <a:r>
              <a:rPr lang="en-US" sz="2800" baseline="30000" dirty="0"/>
              <a:t>−</a:t>
            </a:r>
            <a:r>
              <a:rPr lang="en-US" sz="2800" dirty="0"/>
              <a:t> is called an acid-base reaction. 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</a:t>
            </a:r>
            <a:r>
              <a:rPr lang="en-US" dirty="0"/>
              <a:t> acidic ion 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/>
              <a:t>OH</a:t>
            </a:r>
            <a:r>
              <a:rPr lang="en-US" baseline="30000" dirty="0"/>
              <a:t>−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</a:t>
            </a:r>
            <a:r>
              <a:rPr lang="en-US" dirty="0"/>
              <a:t> basic ion 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Arrhenius Acids and Bases</a:t>
            </a:r>
          </a:p>
        </p:txBody>
      </p:sp>
    </p:spTree>
    <p:extLst>
      <p:ext uri="{BB962C8B-B14F-4D97-AF65-F5344CB8AC3E}">
        <p14:creationId xmlns:p14="http://schemas.microsoft.com/office/powerpoint/2010/main" val="22627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B386F-3433-3A4C-8E6D-0ADFF030CF5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3679825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The common strong acids are aqueous solutions of HCl, HNO</a:t>
            </a:r>
            <a:r>
              <a:rPr lang="en-US" sz="2800" baseline="-25000" dirty="0">
                <a:solidFill>
                  <a:srgbClr val="669900"/>
                </a:solidFill>
              </a:rPr>
              <a:t>3</a:t>
            </a:r>
            <a:r>
              <a:rPr lang="en-US" sz="2800" dirty="0">
                <a:solidFill>
                  <a:srgbClr val="669900"/>
                </a:solidFill>
              </a:rPr>
              <a:t>, and H</a:t>
            </a:r>
            <a:r>
              <a:rPr lang="en-US" sz="2800" baseline="-25000" dirty="0">
                <a:solidFill>
                  <a:srgbClr val="669900"/>
                </a:solidFill>
              </a:rPr>
              <a:t>2</a:t>
            </a:r>
            <a:r>
              <a:rPr lang="en-US" sz="2800" dirty="0">
                <a:solidFill>
                  <a:srgbClr val="669900"/>
                </a:solidFill>
              </a:rPr>
              <a:t>SO</a:t>
            </a:r>
            <a:r>
              <a:rPr lang="en-US" sz="2800" baseline="-25000" dirty="0">
                <a:solidFill>
                  <a:srgbClr val="669900"/>
                </a:solidFill>
              </a:rPr>
              <a:t>4</a:t>
            </a:r>
            <a:r>
              <a:rPr lang="en-US" sz="2800" dirty="0">
                <a:solidFill>
                  <a:srgbClr val="669900"/>
                </a:solidFill>
              </a:rPr>
              <a:t>.</a:t>
            </a:r>
          </a:p>
          <a:p>
            <a:pPr marL="533400" indent="-5334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A strong acid is a substance that completely dissociates (ionizes) in water (into H</a:t>
            </a:r>
            <a:r>
              <a:rPr lang="en-US" sz="2800" baseline="30000" dirty="0">
                <a:solidFill>
                  <a:srgbClr val="669900"/>
                </a:solidFill>
              </a:rPr>
              <a:t>+</a:t>
            </a:r>
            <a:r>
              <a:rPr lang="en-US" sz="2800" dirty="0">
                <a:solidFill>
                  <a:srgbClr val="669900"/>
                </a:solidFill>
              </a:rPr>
              <a:t> ions and anions).</a:t>
            </a:r>
          </a:p>
          <a:p>
            <a:pPr marL="533400" indent="-5334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A strong base is a metal hydroxide compound that is very soluble in water (and dissociates into OH</a:t>
            </a:r>
            <a:r>
              <a:rPr lang="en-US" sz="2800" baseline="30000" dirty="0">
                <a:solidFill>
                  <a:srgbClr val="669900"/>
                </a:solidFill>
              </a:rPr>
              <a:t>–</a:t>
            </a:r>
            <a:r>
              <a:rPr lang="en-US" sz="2800" dirty="0">
                <a:solidFill>
                  <a:srgbClr val="669900"/>
                </a:solidFill>
              </a:rPr>
              <a:t> ions and cations).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Strong Acids and Strong Bases</a:t>
            </a:r>
          </a:p>
        </p:txBody>
      </p:sp>
    </p:spTree>
    <p:extLst>
      <p:ext uri="{BB962C8B-B14F-4D97-AF65-F5344CB8AC3E}">
        <p14:creationId xmlns:p14="http://schemas.microsoft.com/office/powerpoint/2010/main" val="42057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580DE-300B-F048-AB31-A3EBD33C586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021138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669900"/>
                </a:solidFill>
              </a:rPr>
              <a:t>4.	The net ionic equation for the reaction of a strong acid and a strong base is always the same: it shows the production of water.</a:t>
            </a:r>
          </a:p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669900"/>
                </a:solidFill>
              </a:rPr>
              <a:t>5.	In the reaction of a strong acid and a strong base, one product is always water and the other is always an ionic compound called a salt, which remains dissolved in the water. This salt can be obtained as a solid by evaporating the water.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Strong Acids and Strong Bases</a:t>
            </a:r>
          </a:p>
        </p:txBody>
      </p:sp>
    </p:spTree>
    <p:extLst>
      <p:ext uri="{BB962C8B-B14F-4D97-AF65-F5344CB8AC3E}">
        <p14:creationId xmlns:p14="http://schemas.microsoft.com/office/powerpoint/2010/main" val="12582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F961B-5C23-644C-B867-82A638320D2F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1373188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dirty="0">
                <a:solidFill>
                  <a:srgbClr val="669900"/>
                </a:solidFill>
              </a:rPr>
              <a:t>6.	The reaction of H</a:t>
            </a:r>
            <a:r>
              <a:rPr lang="en-US" sz="2800" baseline="30000" dirty="0">
                <a:solidFill>
                  <a:srgbClr val="669900"/>
                </a:solidFill>
              </a:rPr>
              <a:t>+</a:t>
            </a:r>
            <a:r>
              <a:rPr lang="en-US" sz="2800" dirty="0">
                <a:solidFill>
                  <a:srgbClr val="669900"/>
                </a:solidFill>
              </a:rPr>
              <a:t> and OH</a:t>
            </a:r>
            <a:r>
              <a:rPr lang="en-US" sz="2800" baseline="30000" dirty="0">
                <a:solidFill>
                  <a:srgbClr val="669900"/>
                </a:solidFill>
              </a:rPr>
              <a:t>–</a:t>
            </a:r>
            <a:r>
              <a:rPr lang="en-US" sz="2800" dirty="0">
                <a:solidFill>
                  <a:srgbClr val="669900"/>
                </a:solidFill>
              </a:rPr>
              <a:t> is often called an acid-base reaction, where H</a:t>
            </a:r>
            <a:r>
              <a:rPr lang="en-US" sz="2800" baseline="30000" dirty="0">
                <a:solidFill>
                  <a:srgbClr val="669900"/>
                </a:solidFill>
              </a:rPr>
              <a:t>+</a:t>
            </a:r>
            <a:r>
              <a:rPr lang="en-US" sz="2800" dirty="0">
                <a:solidFill>
                  <a:srgbClr val="669900"/>
                </a:solidFill>
              </a:rPr>
              <a:t> is the acidic ion and OH</a:t>
            </a:r>
            <a:r>
              <a:rPr lang="en-US" sz="2800" baseline="30000" dirty="0">
                <a:solidFill>
                  <a:srgbClr val="669900"/>
                </a:solidFill>
              </a:rPr>
              <a:t>–</a:t>
            </a:r>
            <a:r>
              <a:rPr lang="en-US" sz="2800" dirty="0">
                <a:solidFill>
                  <a:srgbClr val="669900"/>
                </a:solidFill>
              </a:rPr>
              <a:t> is the basic ion.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Strong Acids and Strong Bases</a:t>
            </a:r>
          </a:p>
        </p:txBody>
      </p:sp>
    </p:spTree>
    <p:extLst>
      <p:ext uri="{BB962C8B-B14F-4D97-AF65-F5344CB8AC3E}">
        <p14:creationId xmlns:p14="http://schemas.microsoft.com/office/powerpoint/2010/main" val="27669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6E8B6-6ADF-B442-95C3-6378E42DFF9C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781800" cy="533400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087688"/>
          </a:xfrm>
        </p:spPr>
        <p:txBody>
          <a:bodyPr/>
          <a:lstStyle/>
          <a:p>
            <a:pPr marL="744538" indent="1588">
              <a:buFontTx/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net ionic equation</a:t>
            </a:r>
            <a:r>
              <a:rPr lang="en-US" dirty="0"/>
              <a:t> for the reaction of HNO</a:t>
            </a:r>
            <a:r>
              <a:rPr lang="en-US" baseline="-25000" dirty="0"/>
              <a:t>3</a:t>
            </a:r>
            <a:r>
              <a:rPr lang="en-US" dirty="0"/>
              <a:t> and LiOH is</a:t>
            </a:r>
            <a:endParaRPr lang="en-US" sz="2800" dirty="0"/>
          </a:p>
          <a:p>
            <a:pPr marL="744538" indent="1588">
              <a:buFontTx/>
              <a:buNone/>
            </a:pPr>
            <a:endParaRPr lang="en-US" sz="2800" dirty="0"/>
          </a:p>
          <a:p>
            <a:pPr marL="744538" indent="1588">
              <a:buFontTx/>
              <a:buNone/>
            </a:pPr>
            <a:r>
              <a:rPr lang="en-US" dirty="0"/>
              <a:t>	a)	H</a:t>
            </a:r>
            <a:r>
              <a:rPr lang="en-US" baseline="30000" dirty="0"/>
              <a:t>+</a:t>
            </a:r>
            <a:r>
              <a:rPr lang="en-US" dirty="0"/>
              <a:t> + NO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+ LiOH </a:t>
            </a:r>
            <a:r>
              <a:rPr lang="en-US" dirty="0">
                <a:cs typeface="Arial" charset="0"/>
              </a:rPr>
              <a:t>→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+ LiNO</a:t>
            </a:r>
            <a:r>
              <a:rPr lang="en-US" baseline="-25000" dirty="0"/>
              <a:t>3</a:t>
            </a:r>
          </a:p>
          <a:p>
            <a:pPr marL="744538" indent="1588">
              <a:buFontTx/>
              <a:buNone/>
            </a:pPr>
            <a:r>
              <a:rPr lang="en-US" dirty="0"/>
              <a:t>	b)	HNO</a:t>
            </a:r>
            <a:r>
              <a:rPr lang="en-US" baseline="-25000" dirty="0"/>
              <a:t>3</a:t>
            </a:r>
            <a:r>
              <a:rPr lang="en-US" dirty="0"/>
              <a:t> + LiOH </a:t>
            </a:r>
            <a:r>
              <a:rPr lang="en-US" dirty="0">
                <a:cs typeface="Arial" charset="0"/>
              </a:rPr>
              <a:t>→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+ LiNO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endParaRPr lang="en-US" baseline="30000" dirty="0"/>
          </a:p>
          <a:p>
            <a:pPr marL="744538" indent="1588">
              <a:buFontTx/>
              <a:buNone/>
            </a:pPr>
            <a:r>
              <a:rPr lang="en-US" dirty="0"/>
              <a:t>	c)	H</a:t>
            </a:r>
            <a:r>
              <a:rPr lang="en-US" baseline="30000" dirty="0"/>
              <a:t>+</a:t>
            </a:r>
            <a:r>
              <a:rPr lang="en-US" dirty="0"/>
              <a:t> + OH</a:t>
            </a:r>
            <a:r>
              <a:rPr lang="en-US" baseline="30000" dirty="0"/>
              <a:t>–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→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endParaRPr lang="en-US" baseline="30000" dirty="0"/>
          </a:p>
          <a:p>
            <a:pPr marL="744538" indent="1588">
              <a:buFontTx/>
              <a:buNone/>
            </a:pPr>
            <a:r>
              <a:rPr lang="en-US" dirty="0"/>
              <a:t>	d)	Li</a:t>
            </a:r>
            <a:r>
              <a:rPr lang="en-US" baseline="30000" dirty="0"/>
              <a:t>+</a:t>
            </a:r>
            <a:r>
              <a:rPr lang="en-US" dirty="0"/>
              <a:t> + NO</a:t>
            </a:r>
            <a:r>
              <a:rPr lang="en-US" baseline="-25000" dirty="0"/>
              <a:t>3</a:t>
            </a:r>
            <a:r>
              <a:rPr lang="en-US" baseline="30000" dirty="0"/>
              <a:t>–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→ </a:t>
            </a:r>
            <a:r>
              <a:rPr lang="en-US" dirty="0"/>
              <a:t>LiNO</a:t>
            </a:r>
            <a:r>
              <a:rPr lang="en-US" baseline="-25000" dirty="0"/>
              <a:t>3</a:t>
            </a:r>
          </a:p>
        </p:txBody>
      </p:sp>
      <p:pic>
        <p:nvPicPr>
          <p:cNvPr id="30925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1143000" y="4419600"/>
            <a:ext cx="34290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7A646-3AC8-1D4C-89C4-453D7C4E846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2324100"/>
          </a:xfrm>
        </p:spPr>
        <p:txBody>
          <a:bodyPr/>
          <a:lstStyle/>
          <a:p>
            <a:pPr marL="533400" indent="-533400"/>
            <a:r>
              <a:rPr lang="en-US" sz="2800" dirty="0"/>
              <a:t>Reactions between metals and nonmetals involve a transfer of electrons from the metal to the nonmetal.</a:t>
            </a:r>
          </a:p>
          <a:p>
            <a:pPr marL="533400" indent="-533400"/>
            <a:r>
              <a:rPr lang="en-US" sz="2800" dirty="0"/>
              <a:t>A reaction that involves a </a:t>
            </a:r>
            <a:r>
              <a:rPr lang="en-US" sz="2800" i="1" dirty="0"/>
              <a:t>transfer of electrons</a:t>
            </a:r>
            <a:r>
              <a:rPr lang="en-US" sz="2800" dirty="0"/>
              <a:t>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solidFill>
                  <a:srgbClr val="0000FF"/>
                </a:solidFill>
              </a:rPr>
              <a:t>2Mg</a:t>
            </a:r>
            <a:r>
              <a:rPr lang="en-US" i="1" dirty="0">
                <a:solidFill>
                  <a:srgbClr val="0000FF"/>
                </a:solidFill>
              </a:rPr>
              <a:t>(s)</a:t>
            </a:r>
            <a:r>
              <a:rPr lang="en-US" dirty="0">
                <a:solidFill>
                  <a:srgbClr val="0000FF"/>
                </a:solidFill>
              </a:rPr>
              <a:t> + 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(g)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0000FF"/>
                </a:solidFill>
              </a:rPr>
              <a:t>  2MgO</a:t>
            </a:r>
            <a:r>
              <a:rPr lang="en-US" i="1" dirty="0">
                <a:solidFill>
                  <a:srgbClr val="0000FF"/>
                </a:solidFill>
              </a:rPr>
              <a:t>(s)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</a:t>
            </a:r>
            <a:r>
              <a:rPr lang="en-US" dirty="0"/>
              <a:t>–Reduction Reaction</a:t>
            </a:r>
          </a:p>
        </p:txBody>
      </p:sp>
      <p:pic>
        <p:nvPicPr>
          <p:cNvPr id="2" name="Picture 1" descr="07p138_u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8" y="4191000"/>
            <a:ext cx="5677705" cy="22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E27308-0EC6-E14A-81AB-A334D32300D4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781800" cy="533400"/>
          </a:xfrm>
        </p:spPr>
        <p:txBody>
          <a:bodyPr/>
          <a:lstStyle/>
          <a:p>
            <a:r>
              <a:rPr lang="en-US" dirty="0" smtClean="0"/>
              <a:t>Concept </a:t>
            </a:r>
            <a:r>
              <a:rPr lang="en-US" dirty="0"/>
              <a:t>Check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254500"/>
          </a:xfrm>
        </p:spPr>
        <p:txBody>
          <a:bodyPr/>
          <a:lstStyle/>
          <a:p>
            <a:pPr marL="744538" indent="1588">
              <a:buFontTx/>
              <a:buNone/>
              <a:tabLst>
                <a:tab pos="1320800" algn="l"/>
              </a:tabLst>
            </a:pPr>
            <a:r>
              <a:rPr lang="en-US" dirty="0"/>
              <a:t>Which of the following </a:t>
            </a:r>
            <a:r>
              <a:rPr lang="en-US" dirty="0">
                <a:solidFill>
                  <a:srgbClr val="0000FF"/>
                </a:solidFill>
              </a:rPr>
              <a:t>best</a:t>
            </a:r>
            <a:r>
              <a:rPr lang="en-US" dirty="0"/>
              <a:t> describes what is happening in the following representation of an oxidation–reduction reaction:</a:t>
            </a:r>
          </a:p>
          <a:p>
            <a:pPr marL="744538" indent="1588">
              <a:buFontTx/>
              <a:buNone/>
              <a:tabLst>
                <a:tab pos="1320800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744538" indent="1588">
              <a:buFontTx/>
              <a:buNone/>
              <a:tabLst>
                <a:tab pos="1320800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744538" indent="1588">
              <a:buFontTx/>
              <a:buNone/>
              <a:tabLst>
                <a:tab pos="1320800" algn="l"/>
              </a:tabLst>
            </a:pPr>
            <a:endParaRPr lang="en-US" sz="2000" dirty="0"/>
          </a:p>
          <a:p>
            <a:pPr marL="744538" indent="1588">
              <a:buFontTx/>
              <a:buNone/>
              <a:tabLst>
                <a:tab pos="1320800" algn="l"/>
              </a:tabLst>
            </a:pPr>
            <a:endParaRPr lang="en-US" sz="2000" dirty="0"/>
          </a:p>
          <a:p>
            <a:pPr marL="744538" indent="1588">
              <a:buFontTx/>
              <a:buNone/>
              <a:tabLst>
                <a:tab pos="1320800" algn="l"/>
              </a:tabLst>
            </a:pPr>
            <a:r>
              <a:rPr lang="en-US" sz="2000" dirty="0"/>
              <a:t>a)	Metal Al gains 3 e</a:t>
            </a:r>
            <a:r>
              <a:rPr lang="en-US" sz="2000" baseline="30000" dirty="0"/>
              <a:t>–</a:t>
            </a:r>
            <a:r>
              <a:rPr lang="en-US" sz="2000" dirty="0"/>
              <a:t> and O</a:t>
            </a:r>
            <a:r>
              <a:rPr lang="en-US" sz="2000" baseline="30000" dirty="0"/>
              <a:t>2 –</a:t>
            </a:r>
            <a:r>
              <a:rPr lang="en-US" sz="2000" dirty="0"/>
              <a:t> in 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loses these 3e</a:t>
            </a:r>
            <a:r>
              <a:rPr lang="en-US" sz="2000" baseline="30000" dirty="0"/>
              <a:t>–</a:t>
            </a:r>
            <a:r>
              <a:rPr lang="en-US" sz="2000" dirty="0"/>
              <a:t>.</a:t>
            </a:r>
          </a:p>
          <a:p>
            <a:pPr marL="744538" indent="1588">
              <a:buFontTx/>
              <a:buNone/>
              <a:tabLst>
                <a:tab pos="1320800" algn="l"/>
              </a:tabLst>
            </a:pPr>
            <a:r>
              <a:rPr lang="en-US" sz="2000" dirty="0"/>
              <a:t>b)	Metal Al gains 3 e</a:t>
            </a:r>
            <a:r>
              <a:rPr lang="en-US" sz="2000" baseline="30000" dirty="0"/>
              <a:t>–</a:t>
            </a:r>
            <a:r>
              <a:rPr lang="en-US" sz="2000" dirty="0"/>
              <a:t> and Fe</a:t>
            </a:r>
            <a:r>
              <a:rPr lang="en-US" sz="2000" baseline="30000" dirty="0"/>
              <a:t>3+</a:t>
            </a:r>
            <a:r>
              <a:rPr lang="en-US" sz="2000" dirty="0"/>
              <a:t> in 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loses these 3e</a:t>
            </a:r>
            <a:r>
              <a:rPr lang="en-US" sz="2000" baseline="30000" dirty="0"/>
              <a:t>–</a:t>
            </a:r>
            <a:r>
              <a:rPr lang="en-US" sz="2000" dirty="0"/>
              <a:t>.</a:t>
            </a:r>
            <a:endParaRPr lang="en-US" sz="2000" baseline="30000" dirty="0"/>
          </a:p>
          <a:p>
            <a:pPr marL="744538" indent="1588">
              <a:buFontTx/>
              <a:buNone/>
              <a:tabLst>
                <a:tab pos="1320800" algn="l"/>
              </a:tabLst>
            </a:pPr>
            <a:r>
              <a:rPr lang="en-US" sz="2000" dirty="0"/>
              <a:t>c)	Metal Al loses 3 e</a:t>
            </a:r>
            <a:r>
              <a:rPr lang="en-US" sz="2000" baseline="30000" dirty="0"/>
              <a:t>–</a:t>
            </a:r>
            <a:r>
              <a:rPr lang="en-US" sz="2000" dirty="0"/>
              <a:t> and O</a:t>
            </a:r>
            <a:r>
              <a:rPr lang="en-US" sz="2000" baseline="30000" dirty="0"/>
              <a:t>2 –</a:t>
            </a:r>
            <a:r>
              <a:rPr lang="en-US" sz="2000" dirty="0"/>
              <a:t> in 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gains these 3e</a:t>
            </a:r>
            <a:r>
              <a:rPr lang="en-US" sz="2000" baseline="30000" dirty="0"/>
              <a:t>–</a:t>
            </a:r>
            <a:r>
              <a:rPr lang="en-US" sz="2000" dirty="0"/>
              <a:t>.</a:t>
            </a:r>
          </a:p>
          <a:p>
            <a:pPr marL="744538" indent="1588">
              <a:buFontTx/>
              <a:buNone/>
              <a:tabLst>
                <a:tab pos="1320800" algn="l"/>
              </a:tabLst>
            </a:pPr>
            <a:r>
              <a:rPr lang="en-US" sz="2000" dirty="0"/>
              <a:t>d)	Metal Al loses 3 e</a:t>
            </a:r>
            <a:r>
              <a:rPr lang="en-US" sz="2000" baseline="30000" dirty="0"/>
              <a:t>–</a:t>
            </a:r>
            <a:r>
              <a:rPr lang="en-US" sz="2000" dirty="0"/>
              <a:t> and Fe</a:t>
            </a:r>
            <a:r>
              <a:rPr lang="en-US" sz="2000" baseline="30000" dirty="0"/>
              <a:t>3+</a:t>
            </a:r>
            <a:r>
              <a:rPr lang="en-US" sz="2000" dirty="0"/>
              <a:t> in 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gains these 3e</a:t>
            </a:r>
            <a:r>
              <a:rPr lang="en-US" sz="2000" baseline="30000" dirty="0"/>
              <a:t>–</a:t>
            </a:r>
            <a:r>
              <a:rPr lang="en-US" sz="2000" dirty="0"/>
              <a:t>.</a:t>
            </a:r>
          </a:p>
        </p:txBody>
      </p:sp>
      <p:pic>
        <p:nvPicPr>
          <p:cNvPr id="26010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914400" y="6019800"/>
            <a:ext cx="6858000" cy="381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 descr="07p139_u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1" y="3373362"/>
            <a:ext cx="4692318" cy="15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6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52ECDD-19EC-304A-883F-491B1401412A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021138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A metal–nonmetal reaction can always be assumed to be an oxidation–reduction reaction, which involves electron transfer.</a:t>
            </a:r>
          </a:p>
          <a:p>
            <a:pPr marL="533400" indent="-5334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Two nonmetals can also undergo an oxidation–reduction reaction. At this point we can recognize these cases only by looking for O</a:t>
            </a:r>
            <a:r>
              <a:rPr lang="en-US" sz="2800" baseline="-25000" dirty="0">
                <a:solidFill>
                  <a:srgbClr val="669900"/>
                </a:solidFill>
              </a:rPr>
              <a:t>2</a:t>
            </a:r>
            <a:r>
              <a:rPr lang="en-US" sz="2800" dirty="0">
                <a:solidFill>
                  <a:srgbClr val="669900"/>
                </a:solidFill>
              </a:rPr>
              <a:t> as a reactant or product. When two nonmetals react, the compound formed is not ionic.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Oxidation–Reduction Reactions</a:t>
            </a:r>
          </a:p>
        </p:txBody>
      </p:sp>
    </p:spTree>
    <p:extLst>
      <p:ext uri="{BB962C8B-B14F-4D97-AF65-F5344CB8AC3E}">
        <p14:creationId xmlns:p14="http://schemas.microsoft.com/office/powerpoint/2010/main" val="41510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670BC-7696-DC49-97B7-3108BE3E66C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1458913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A reaction in which a solid forms is called a precipitation reaction</a:t>
            </a:r>
            <a:r>
              <a:rPr lang="en-US" sz="2800" dirty="0"/>
              <a:t>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 dirty="0">
                <a:cs typeface="Times New Roman" charset="0"/>
              </a:rPr>
              <a:t>Solid  =  precipitate</a:t>
            </a:r>
            <a:r>
              <a:rPr lang="en-US" sz="2800" dirty="0"/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pic>
        <p:nvPicPr>
          <p:cNvPr id="2" name="Picture 1" descr="07p124_f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3200"/>
            <a:ext cx="241157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F4F76-9FC2-F64D-AB6A-2C4BBAB72783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057400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Formation of a solid</a:t>
            </a:r>
            <a:endParaRPr lang="en-US" sz="2800" dirty="0"/>
          </a:p>
          <a:p>
            <a:pPr marL="533400" indent="-533400"/>
            <a:r>
              <a:rPr lang="en-US" sz="2800" dirty="0">
                <a:cs typeface="Times New Roman" charset="0"/>
              </a:rPr>
              <a:t>Formation of water</a:t>
            </a:r>
            <a:endParaRPr lang="en-US" dirty="0">
              <a:cs typeface="Times New Roman" charset="0"/>
            </a:endParaRPr>
          </a:p>
          <a:p>
            <a:pPr marL="533400" indent="-533400"/>
            <a:r>
              <a:rPr lang="en-US" sz="2800" dirty="0">
                <a:cs typeface="Times New Roman" charset="0"/>
              </a:rPr>
              <a:t>Transfer of electrons</a:t>
            </a:r>
          </a:p>
          <a:p>
            <a:pPr marL="533400" indent="-533400"/>
            <a:r>
              <a:rPr lang="en-US" sz="2800" dirty="0">
                <a:cs typeface="Times New Roman" charset="0"/>
              </a:rPr>
              <a:t>Formation of a gas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Forces for a Reaction</a:t>
            </a:r>
          </a:p>
        </p:txBody>
      </p:sp>
    </p:spTree>
    <p:extLst>
      <p:ext uri="{BB962C8B-B14F-4D97-AF65-F5344CB8AC3E}">
        <p14:creationId xmlns:p14="http://schemas.microsoft.com/office/powerpoint/2010/main" val="12700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B8F60-0FA8-DC47-842F-DBAECF42C2BE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3862388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Formation of a solid when two solutions are mixed.</a:t>
            </a:r>
          </a:p>
          <a:p>
            <a:pPr marL="533400" indent="-533400"/>
            <a:endParaRPr lang="en-US" sz="2800" dirty="0">
              <a:cs typeface="Times New Roman" charset="0"/>
            </a:endParaRPr>
          </a:p>
          <a:p>
            <a:pPr marL="533400" indent="-533400">
              <a:buFontTx/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533400" indent="-533400"/>
            <a:r>
              <a:rPr lang="en-US" sz="2800" dirty="0">
                <a:cs typeface="Times New Roman" charset="0"/>
              </a:rPr>
              <a:t>Notice this is also a double–displacement reaction.</a:t>
            </a:r>
            <a:endParaRPr lang="en-US" sz="2800" dirty="0"/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cs typeface="Times New Roman" charset="0"/>
              </a:rPr>
              <a:t>AB  + CD  </a:t>
            </a:r>
            <a:r>
              <a:rPr lang="en-US" dirty="0"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dirty="0">
                <a:cs typeface="Times New Roman" charset="0"/>
              </a:rPr>
              <a:t>  AD  + CB </a:t>
            </a:r>
            <a:endParaRPr lang="en-US" i="1" dirty="0">
              <a:cs typeface="Times New Roman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</a:t>
            </a:r>
            <a:r>
              <a:rPr lang="en-US" dirty="0"/>
              <a:t>Reaction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5637" y="2803160"/>
            <a:ext cx="8312727" cy="1278843"/>
            <a:chOff x="415637" y="2803160"/>
            <a:chExt cx="8312727" cy="1278843"/>
          </a:xfrm>
        </p:grpSpPr>
        <p:pic>
          <p:nvPicPr>
            <p:cNvPr id="2" name="Picture 1" descr="screenshot_115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37" y="2803160"/>
              <a:ext cx="8312727" cy="1224772"/>
            </a:xfrm>
            <a:prstGeom prst="rect">
              <a:avLst/>
            </a:prstGeom>
          </p:spPr>
        </p:pic>
        <p:pic>
          <p:nvPicPr>
            <p:cNvPr id="7" name="Picture 6" descr="screenshot_115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299587" y="3753414"/>
              <a:ext cx="84677" cy="572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0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0DECE-EFD7-704A-89A9-1D6F8F807226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1822450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Involves an H</a:t>
            </a:r>
            <a:r>
              <a:rPr lang="en-US" sz="2800" baseline="30000" dirty="0">
                <a:cs typeface="Times New Roman" charset="0"/>
              </a:rPr>
              <a:t>+</a:t>
            </a:r>
            <a:r>
              <a:rPr lang="en-US" sz="2800" dirty="0">
                <a:cs typeface="Times New Roman" charset="0"/>
              </a:rPr>
              <a:t> ion that ends up in the product water.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solidFill>
                  <a:srgbClr val="0000FF"/>
                </a:solidFill>
                <a:cs typeface="Times New Roman" charset="0"/>
              </a:rPr>
              <a:t>H</a:t>
            </a:r>
            <a:r>
              <a:rPr lang="en-US" baseline="30000" dirty="0">
                <a:solidFill>
                  <a:srgbClr val="0000FF"/>
                </a:solidFill>
                <a:cs typeface="Times New Roman" charset="0"/>
              </a:rPr>
              <a:t>+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(aq)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+  OH</a:t>
            </a:r>
            <a:r>
              <a:rPr lang="en-US" baseline="30000" dirty="0">
                <a:solidFill>
                  <a:srgbClr val="0000FF"/>
                </a:solidFill>
                <a:cs typeface="Times New Roman" charset="0"/>
              </a:rPr>
              <a:t>−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(aq)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H</a:t>
            </a:r>
            <a:r>
              <a:rPr lang="en-US" baseline="-30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O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(l)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solidFill>
                  <a:srgbClr val="0000FF"/>
                </a:solidFill>
                <a:cs typeface="Times New Roman" charset="0"/>
              </a:rPr>
              <a:t>HCl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(aq)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+  KOH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(aq)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H</a:t>
            </a:r>
            <a:r>
              <a:rPr lang="en-US" baseline="-30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O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(l)  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+  KCl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(aq)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Acid–Base Reaction</a:t>
            </a:r>
          </a:p>
        </p:txBody>
      </p:sp>
    </p:spTree>
    <p:extLst>
      <p:ext uri="{BB962C8B-B14F-4D97-AF65-F5344CB8AC3E}">
        <p14:creationId xmlns:p14="http://schemas.microsoft.com/office/powerpoint/2010/main" val="3924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4BCAB0-628B-B245-B718-AE93B1DED066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957263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Transfer of electrons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solidFill>
                  <a:srgbClr val="0000FF"/>
                </a:solidFill>
                <a:cs typeface="Times New Roman" charset="0"/>
              </a:rPr>
              <a:t>2Li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(s)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+  F</a:t>
            </a:r>
            <a:r>
              <a:rPr lang="en-US" baseline="-25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(g)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2LiF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(s)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Oxidation–Reduction Reaction</a:t>
            </a:r>
          </a:p>
        </p:txBody>
      </p:sp>
    </p:spTree>
    <p:extLst>
      <p:ext uri="{BB962C8B-B14F-4D97-AF65-F5344CB8AC3E}">
        <p14:creationId xmlns:p14="http://schemas.microsoft.com/office/powerpoint/2010/main" val="18611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FCD55F-1021-8B4E-95FB-18FE11486029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1470025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Oxidation–reduction reaction</a:t>
            </a:r>
          </a:p>
          <a:p>
            <a:pPr marL="533400" indent="-533400"/>
            <a:r>
              <a:rPr lang="en-US" sz="2800" dirty="0">
                <a:cs typeface="Times New Roman" charset="0"/>
              </a:rPr>
              <a:t>Single–replacement reaction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cs typeface="Times New Roman" charset="0"/>
              </a:rPr>
              <a:t>A  + BC  </a:t>
            </a:r>
            <a:r>
              <a:rPr lang="en-US" dirty="0"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dirty="0">
                <a:cs typeface="Times New Roman" charset="0"/>
              </a:rPr>
              <a:t>  B  + AC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</a:t>
            </a:r>
            <a:r>
              <a:rPr lang="en-US" dirty="0"/>
              <a:t>of a Gas</a:t>
            </a:r>
          </a:p>
        </p:txBody>
      </p:sp>
      <p:pic>
        <p:nvPicPr>
          <p:cNvPr id="2" name="Picture 1" descr="07p143_u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3200400"/>
            <a:ext cx="6870023" cy="998443"/>
          </a:xfrm>
          <a:prstGeom prst="rect">
            <a:avLst/>
          </a:prstGeom>
        </p:spPr>
      </p:pic>
      <p:pic>
        <p:nvPicPr>
          <p:cNvPr id="3" name="Picture 2" descr="07p143_u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4267200"/>
            <a:ext cx="6245475" cy="23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793DD4-8C63-3149-8AA8-E442386AAC5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1822450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Involve oxygen and produce energy (heat) so rapidly that a flame results.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solidFill>
                  <a:srgbClr val="0000FF"/>
                </a:solidFill>
                <a:cs typeface="Times New Roman" charset="0"/>
              </a:rPr>
              <a:t>CH</a:t>
            </a:r>
            <a:r>
              <a:rPr lang="en-US" baseline="-30000" dirty="0">
                <a:solidFill>
                  <a:srgbClr val="0000FF"/>
                </a:solidFill>
                <a:cs typeface="Times New Roman" charset="0"/>
              </a:rPr>
              <a:t>4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(g)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+  2O</a:t>
            </a:r>
            <a:r>
              <a:rPr lang="en-US" baseline="-30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(g)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CO</a:t>
            </a:r>
            <a:r>
              <a:rPr lang="en-US" baseline="-30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(g)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  +  2H</a:t>
            </a:r>
            <a:r>
              <a:rPr lang="en-US" baseline="-30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O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(g)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cs typeface="Times New Roman" charset="0"/>
              </a:rPr>
              <a:t>Special class of oxidation–reduction reactions.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</a:t>
            </a:r>
            <a:r>
              <a:rPr lang="en-US" dirty="0"/>
              <a:t>Reactions</a:t>
            </a:r>
          </a:p>
        </p:txBody>
      </p:sp>
      <p:pic>
        <p:nvPicPr>
          <p:cNvPr id="2" name="Picture 1" descr="07p144_f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2" y="3602928"/>
            <a:ext cx="7380278" cy="29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EE3670-5B57-B044-953C-BEFF783DBEFB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1395413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A compound forms from simpler materials.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solidFill>
                  <a:srgbClr val="0000FF"/>
                </a:solidFill>
                <a:cs typeface="Times New Roman" charset="0"/>
              </a:rPr>
              <a:t>C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(s)  +  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O</a:t>
            </a:r>
            <a:r>
              <a:rPr lang="en-US" baseline="-30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(g)  </a:t>
            </a:r>
            <a:r>
              <a:rPr lang="en-US" i="1" dirty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CO</a:t>
            </a:r>
            <a:r>
              <a:rPr lang="en-US" baseline="-30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(g)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cs typeface="Times New Roman" charset="0"/>
              </a:rPr>
              <a:t>Special class of oxidation–reduction reactions.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(Combination) Reactions</a:t>
            </a:r>
          </a:p>
        </p:txBody>
      </p:sp>
    </p:spTree>
    <p:extLst>
      <p:ext uri="{BB962C8B-B14F-4D97-AF65-F5344CB8AC3E}">
        <p14:creationId xmlns:p14="http://schemas.microsoft.com/office/powerpoint/2010/main" val="12813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53D1A-B430-3A47-A20D-2C711F6EFC0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1822450"/>
          </a:xfrm>
        </p:spPr>
        <p:txBody>
          <a:bodyPr/>
          <a:lstStyle/>
          <a:p>
            <a:pPr marL="533400" indent="-533400"/>
            <a:r>
              <a:rPr lang="en-US" sz="2800" dirty="0">
                <a:cs typeface="Times New Roman" charset="0"/>
              </a:rPr>
              <a:t>Occurs when a compound is broken down into simpler substances.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solidFill>
                  <a:srgbClr val="0000FF"/>
                </a:solidFill>
                <a:cs typeface="Times New Roman" charset="0"/>
              </a:rPr>
              <a:t>2H</a:t>
            </a:r>
            <a:r>
              <a:rPr lang="en-US" baseline="-25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O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(l) </a:t>
            </a:r>
            <a:r>
              <a:rPr lang="en-US" i="1" dirty="0">
                <a:solidFill>
                  <a:srgbClr val="0000FF"/>
                </a:solidFill>
                <a:latin typeface="Times New Roman" charset="0"/>
                <a:cs typeface="Times New Roman" charset="0"/>
                <a:sym typeface="Symbol" charset="0"/>
              </a:rPr>
              <a:t>  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2H</a:t>
            </a:r>
            <a:r>
              <a:rPr lang="en-US" baseline="-30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(g)  +  </a:t>
            </a:r>
            <a:r>
              <a:rPr lang="en-US" dirty="0">
                <a:solidFill>
                  <a:srgbClr val="0000FF"/>
                </a:solidFill>
                <a:cs typeface="Times New Roman" charset="0"/>
              </a:rPr>
              <a:t>O</a:t>
            </a:r>
            <a:r>
              <a:rPr lang="en-US" baseline="-30000" dirty="0">
                <a:solidFill>
                  <a:srgbClr val="0000FF"/>
                </a:solidFill>
                <a:cs typeface="Times New Roman" charset="0"/>
              </a:rPr>
              <a:t>2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(g)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>
                <a:cs typeface="Times New Roman" charset="0"/>
              </a:rPr>
              <a:t>Special class of oxidation–reduction reactions.</a:t>
            </a:r>
            <a:endParaRPr lang="en-US" i="1" dirty="0">
              <a:cs typeface="Times New Roman" charset="0"/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Reactions</a:t>
            </a:r>
          </a:p>
        </p:txBody>
      </p:sp>
    </p:spTree>
    <p:extLst>
      <p:ext uri="{BB962C8B-B14F-4D97-AF65-F5344CB8AC3E}">
        <p14:creationId xmlns:p14="http://schemas.microsoft.com/office/powerpoint/2010/main" val="32047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8D6E7-A773-E44D-A542-EF23F1C2EBE1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2" name="Picture 1" descr="07p146_f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014433"/>
            <a:ext cx="8312728" cy="41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2CD644-5412-134D-935A-B82AD77059BD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086600" cy="533400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26551"/>
            <a:ext cx="8686800" cy="4450449"/>
          </a:xfrm>
        </p:spPr>
        <p:txBody>
          <a:bodyPr/>
          <a:lstStyle/>
          <a:p>
            <a:pPr marL="744538" indent="-6350">
              <a:buFontTx/>
              <a:buNone/>
            </a:pPr>
            <a:r>
              <a:rPr lang="en-US" dirty="0"/>
              <a:t>The reaction between hydrogen and oxygen to </a:t>
            </a:r>
            <a:r>
              <a:rPr lang="en-US" dirty="0" smtClean="0"/>
              <a:t>form water</a:t>
            </a:r>
            <a:endParaRPr lang="en-US" dirty="0"/>
          </a:p>
          <a:p>
            <a:pPr marL="1195388" indent="-457200">
              <a:buFontTx/>
              <a:buNone/>
            </a:pPr>
            <a:r>
              <a:rPr lang="en-US" sz="2800" dirty="0"/>
              <a:t>		 </a:t>
            </a:r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→ </a:t>
            </a:r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1195388" indent="-457200">
              <a:buFontTx/>
              <a:buNone/>
            </a:pPr>
            <a:endParaRPr lang="en-US" dirty="0"/>
          </a:p>
          <a:p>
            <a:pPr marL="1195388" indent="-457200">
              <a:buFontTx/>
              <a:buNone/>
            </a:pPr>
            <a:r>
              <a:rPr lang="en-US" dirty="0"/>
              <a:t>can be classified as a(n) ___________ reaction.</a:t>
            </a:r>
          </a:p>
          <a:p>
            <a:pPr marL="1195388" indent="-457200">
              <a:buFontTx/>
              <a:buNone/>
            </a:pPr>
            <a:endParaRPr lang="en-US" dirty="0"/>
          </a:p>
          <a:p>
            <a:pPr marL="1195388" indent="-457200">
              <a:buFontTx/>
              <a:buAutoNum type="alphaLcParenR"/>
            </a:pPr>
            <a:r>
              <a:rPr lang="en-US" dirty="0"/>
              <a:t>oxidation–reduction</a:t>
            </a:r>
          </a:p>
          <a:p>
            <a:pPr marL="1195388" indent="-457200">
              <a:buFontTx/>
              <a:buAutoNum type="alphaLcParenR"/>
            </a:pPr>
            <a:r>
              <a:rPr lang="en-US" dirty="0"/>
              <a:t>synthesis</a:t>
            </a:r>
          </a:p>
          <a:p>
            <a:pPr marL="1195388" indent="-457200">
              <a:buFontTx/>
              <a:buAutoNum type="alphaLcParenR"/>
            </a:pPr>
            <a:r>
              <a:rPr lang="en-US" dirty="0"/>
              <a:t>combustion</a:t>
            </a:r>
          </a:p>
          <a:p>
            <a:pPr marL="1195388" indent="-457200">
              <a:buFontTx/>
              <a:buAutoNum type="alphaLcParenR"/>
            </a:pPr>
            <a:r>
              <a:rPr lang="en-US" dirty="0"/>
              <a:t>All of the above</a:t>
            </a:r>
            <a:endParaRPr lang="en-US" sz="2800" dirty="0"/>
          </a:p>
        </p:txBody>
      </p:sp>
      <p:pic>
        <p:nvPicPr>
          <p:cNvPr id="31130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914400" y="5988951"/>
            <a:ext cx="28956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8A2B73-6C72-7C49-B558-259E333C9B7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260475"/>
          </a:xfrm>
        </p:spPr>
        <p:txBody>
          <a:bodyPr/>
          <a:lstStyle/>
          <a:p>
            <a:pPr marL="533400" indent="-533400"/>
            <a:r>
              <a:rPr lang="en-US" dirty="0">
                <a:cs typeface="Times New Roman" charset="0"/>
              </a:rPr>
              <a:t>The ions separate and move around independently</a:t>
            </a:r>
            <a:r>
              <a:rPr lang="en-US" dirty="0"/>
              <a:t>.</a:t>
            </a:r>
          </a:p>
          <a:p>
            <a:pPr marL="533400" indent="-533400"/>
            <a:r>
              <a:rPr lang="en-US" dirty="0"/>
              <a:t>Strong electrolyte – each unit of the substance that dissolves in water produces separated ions.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What </a:t>
            </a:r>
            <a:r>
              <a:rPr lang="en-US" sz="2000" dirty="0"/>
              <a:t>Happens When an Ionic Compound Dissolves in Water?</a:t>
            </a:r>
          </a:p>
        </p:txBody>
      </p:sp>
      <p:pic>
        <p:nvPicPr>
          <p:cNvPr id="2" name="Picture 1" descr="07p124_f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24200"/>
            <a:ext cx="6400800" cy="34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FAAAC-0271-824C-822E-13A0A703E75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457200"/>
          </a:xfrm>
        </p:spPr>
        <p:txBody>
          <a:bodyPr/>
          <a:lstStyle/>
          <a:p>
            <a:pPr marL="533400" indent="-533400"/>
            <a:r>
              <a:rPr lang="en-US" dirty="0">
                <a:cs typeface="Times New Roman" charset="0"/>
              </a:rPr>
              <a:t>K</a:t>
            </a:r>
            <a:r>
              <a:rPr lang="en-US" baseline="-30000" dirty="0">
                <a:cs typeface="Times New Roman" charset="0"/>
              </a:rPr>
              <a:t>2</a:t>
            </a:r>
            <a:r>
              <a:rPr lang="en-US" dirty="0">
                <a:cs typeface="Times New Roman" charset="0"/>
              </a:rPr>
              <a:t>CrO</a:t>
            </a:r>
            <a:r>
              <a:rPr lang="en-US" baseline="-30000" dirty="0">
                <a:cs typeface="Times New Roman" charset="0"/>
              </a:rPr>
              <a:t>4</a:t>
            </a:r>
            <a:r>
              <a:rPr lang="en-US" i="1" dirty="0">
                <a:cs typeface="Times New Roman" charset="0"/>
              </a:rPr>
              <a:t>(aq)</a:t>
            </a:r>
            <a:r>
              <a:rPr lang="en-US" dirty="0">
                <a:cs typeface="Times New Roman" charset="0"/>
              </a:rPr>
              <a:t>  +  Ba(NO</a:t>
            </a:r>
            <a:r>
              <a:rPr lang="en-US" baseline="-30000" dirty="0">
                <a:cs typeface="Times New Roman" charset="0"/>
              </a:rPr>
              <a:t>3</a:t>
            </a:r>
            <a:r>
              <a:rPr lang="en-US" dirty="0">
                <a:cs typeface="Times New Roman" charset="0"/>
              </a:rPr>
              <a:t>)</a:t>
            </a:r>
            <a:r>
              <a:rPr lang="en-US" baseline="-30000" dirty="0">
                <a:cs typeface="Times New Roman" charset="0"/>
              </a:rPr>
              <a:t>2</a:t>
            </a:r>
            <a:r>
              <a:rPr lang="en-US" i="1" dirty="0">
                <a:cs typeface="Times New Roman" charset="0"/>
              </a:rPr>
              <a:t>(aq)</a:t>
            </a:r>
            <a:r>
              <a:rPr lang="en-US" dirty="0">
                <a:cs typeface="Times New Roman" charset="0"/>
              </a:rPr>
              <a:t>  </a:t>
            </a:r>
            <a:r>
              <a:rPr lang="en-US" dirty="0"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dirty="0">
                <a:cs typeface="Times New Roman" charset="0"/>
              </a:rPr>
              <a:t>  Products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What </a:t>
            </a:r>
            <a:r>
              <a:rPr lang="en-US" sz="2000" dirty="0"/>
              <a:t>Happens When an Ionic Compound Dissolves in Water?</a:t>
            </a:r>
          </a:p>
        </p:txBody>
      </p:sp>
      <p:pic>
        <p:nvPicPr>
          <p:cNvPr id="2" name="Picture 1" descr="07p125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2404394"/>
            <a:ext cx="7557025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E23A5-BAE2-E84F-BBEB-5A488BB088C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529923"/>
          </a:xfrm>
        </p:spPr>
        <p:txBody>
          <a:bodyPr/>
          <a:lstStyle/>
          <a:p>
            <a:pPr marL="533400" indent="-533400"/>
            <a:r>
              <a:rPr lang="en-US" dirty="0">
                <a:cs typeface="Times New Roman" charset="0"/>
              </a:rPr>
              <a:t>K</a:t>
            </a:r>
            <a:r>
              <a:rPr lang="en-US" baseline="-30000" dirty="0">
                <a:cs typeface="Times New Roman" charset="0"/>
              </a:rPr>
              <a:t>2</a:t>
            </a:r>
            <a:r>
              <a:rPr lang="en-US" dirty="0">
                <a:cs typeface="Times New Roman" charset="0"/>
              </a:rPr>
              <a:t>CrO</a:t>
            </a:r>
            <a:r>
              <a:rPr lang="en-US" baseline="-30000" dirty="0">
                <a:cs typeface="Times New Roman" charset="0"/>
              </a:rPr>
              <a:t>4</a:t>
            </a:r>
            <a:r>
              <a:rPr lang="en-US" i="1" dirty="0">
                <a:cs typeface="Times New Roman" charset="0"/>
              </a:rPr>
              <a:t>(aq)</a:t>
            </a:r>
            <a:r>
              <a:rPr lang="en-US" dirty="0">
                <a:cs typeface="Times New Roman" charset="0"/>
              </a:rPr>
              <a:t>  +  Ba(NO</a:t>
            </a:r>
            <a:r>
              <a:rPr lang="en-US" baseline="-30000" dirty="0">
                <a:cs typeface="Times New Roman" charset="0"/>
              </a:rPr>
              <a:t>3</a:t>
            </a:r>
            <a:r>
              <a:rPr lang="en-US" dirty="0">
                <a:cs typeface="Times New Roman" charset="0"/>
              </a:rPr>
              <a:t>)</a:t>
            </a:r>
            <a:r>
              <a:rPr lang="en-US" baseline="-30000" dirty="0">
                <a:cs typeface="Times New Roman" charset="0"/>
              </a:rPr>
              <a:t>2</a:t>
            </a:r>
            <a:r>
              <a:rPr lang="en-US" i="1" dirty="0">
                <a:cs typeface="Times New Roman" charset="0"/>
              </a:rPr>
              <a:t>(aq)</a:t>
            </a:r>
            <a:r>
              <a:rPr lang="en-US" dirty="0">
                <a:cs typeface="Times New Roman" charset="0"/>
              </a:rPr>
              <a:t>  </a:t>
            </a:r>
            <a:r>
              <a:rPr lang="en-US" dirty="0">
                <a:latin typeface="Times New Roman" charset="0"/>
                <a:cs typeface="Times New Roman" charset="0"/>
                <a:sym typeface="Symbol" charset="0"/>
              </a:rPr>
              <a:t></a:t>
            </a:r>
            <a:r>
              <a:rPr lang="en-US" dirty="0">
                <a:cs typeface="Times New Roman" charset="0"/>
              </a:rPr>
              <a:t>  Products</a:t>
            </a:r>
          </a:p>
          <a:p>
            <a:pPr marL="533400" indent="-533400"/>
            <a:r>
              <a:rPr lang="en-US" dirty="0">
                <a:cs typeface="Times New Roman" charset="0"/>
              </a:rPr>
              <a:t>The mixed solution contains four types of ions: K</a:t>
            </a:r>
            <a:r>
              <a:rPr lang="en-US" baseline="30000" dirty="0">
                <a:cs typeface="Times New Roman" charset="0"/>
              </a:rPr>
              <a:t>+</a:t>
            </a:r>
            <a:r>
              <a:rPr lang="en-US" dirty="0">
                <a:cs typeface="Times New Roman" charset="0"/>
              </a:rPr>
              <a:t>, CrO</a:t>
            </a:r>
            <a:r>
              <a:rPr lang="en-US" baseline="-25000" dirty="0">
                <a:cs typeface="Times New Roman" charset="0"/>
              </a:rPr>
              <a:t>4</a:t>
            </a:r>
            <a:r>
              <a:rPr lang="en-US" baseline="30000" dirty="0">
                <a:cs typeface="Times New Roman" charset="0"/>
              </a:rPr>
              <a:t>2–</a:t>
            </a:r>
            <a:r>
              <a:rPr lang="en-US" dirty="0">
                <a:cs typeface="Times New Roman" charset="0"/>
              </a:rPr>
              <a:t>, Ba</a:t>
            </a:r>
            <a:r>
              <a:rPr lang="en-US" baseline="30000" dirty="0">
                <a:cs typeface="Times New Roman" charset="0"/>
              </a:rPr>
              <a:t>2+</a:t>
            </a:r>
            <a:r>
              <a:rPr lang="en-US" dirty="0">
                <a:cs typeface="Times New Roman" charset="0"/>
              </a:rPr>
              <a:t>, and NO</a:t>
            </a:r>
            <a:r>
              <a:rPr lang="en-US" baseline="-25000" dirty="0">
                <a:cs typeface="Times New Roman" charset="0"/>
              </a:rPr>
              <a:t>3</a:t>
            </a:r>
            <a:r>
              <a:rPr lang="en-US" baseline="30000" dirty="0">
                <a:cs typeface="Times New Roman" charset="0"/>
              </a:rPr>
              <a:t>–</a:t>
            </a:r>
            <a:r>
              <a:rPr lang="en-US" dirty="0">
                <a:cs typeface="Times New Roman" charset="0"/>
              </a:rPr>
              <a:t>.</a:t>
            </a:r>
          </a:p>
          <a:p>
            <a:pPr marL="533400" indent="-533400"/>
            <a:r>
              <a:rPr lang="en-US" dirty="0"/>
              <a:t>Determine the possible products from the ions in the reactants. The possible ion combinations are:</a:t>
            </a:r>
          </a:p>
          <a:p>
            <a:pPr marL="533400" indent="-53340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Decide What Products Form</a:t>
            </a:r>
          </a:p>
        </p:txBody>
      </p:sp>
      <p:pic>
        <p:nvPicPr>
          <p:cNvPr id="2" name="Picture 1" descr="07p126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3962400"/>
            <a:ext cx="6245475" cy="26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837AFD-A28E-D44D-A7A0-6BCEC471AB9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451225"/>
          </a:xfrm>
        </p:spPr>
        <p:txBody>
          <a:bodyPr/>
          <a:lstStyle/>
          <a:p>
            <a:pPr marL="533400" indent="-533400">
              <a:tabLst>
                <a:tab pos="2627313" algn="l"/>
              </a:tabLst>
            </a:pPr>
            <a:r>
              <a:rPr lang="en-US" dirty="0"/>
              <a:t>Decide which is most likely to be the yellow solid formed in the reaction.</a:t>
            </a:r>
            <a:endParaRPr lang="en-US" dirty="0">
              <a:cs typeface="Times New Roman" charset="0"/>
            </a:endParaRPr>
          </a:p>
          <a:p>
            <a:pPr marL="533400" indent="-533400">
              <a:tabLst>
                <a:tab pos="2627313" algn="l"/>
              </a:tabLst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CrO</a:t>
            </a:r>
            <a:r>
              <a:rPr lang="en-US" baseline="-25000" dirty="0"/>
              <a:t>4</a:t>
            </a:r>
            <a:r>
              <a:rPr lang="en-US" i="1" dirty="0"/>
              <a:t>(aq)</a:t>
            </a:r>
            <a:r>
              <a:rPr lang="en-US" dirty="0"/>
              <a:t>      	reactant</a:t>
            </a:r>
          </a:p>
          <a:p>
            <a:pPr marL="533400" indent="-533400">
              <a:tabLst>
                <a:tab pos="2627313" algn="l"/>
              </a:tabLst>
            </a:pPr>
            <a:r>
              <a:rPr lang="en-US" dirty="0"/>
              <a:t>Ba(NO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i="1" dirty="0"/>
              <a:t>(aq)</a:t>
            </a:r>
            <a:r>
              <a:rPr lang="en-US" dirty="0"/>
              <a:t>   	reactant</a:t>
            </a:r>
            <a:endParaRPr lang="en-US" dirty="0">
              <a:cs typeface="Times New Roman" charset="0"/>
            </a:endParaRPr>
          </a:p>
          <a:p>
            <a:pPr marL="533400" indent="-533400">
              <a:tabLst>
                <a:tab pos="2627313" algn="l"/>
              </a:tabLst>
            </a:pPr>
            <a:r>
              <a:rPr lang="en-US" dirty="0"/>
              <a:t>The possible combinations are KNO</a:t>
            </a:r>
            <a:r>
              <a:rPr lang="en-US" baseline="-25000" dirty="0"/>
              <a:t>3</a:t>
            </a:r>
            <a:r>
              <a:rPr lang="en-US" dirty="0"/>
              <a:t> and BaCrO</a:t>
            </a:r>
            <a:r>
              <a:rPr lang="en-US" baseline="-25000" dirty="0"/>
              <a:t>4</a:t>
            </a:r>
            <a:r>
              <a:rPr lang="en-US" dirty="0"/>
              <a:t>.</a:t>
            </a:r>
          </a:p>
          <a:p>
            <a:pPr marL="914400" lvl="1" indent="-457200">
              <a:buFont typeface="Wingdings" charset="0"/>
              <a:buChar char="§"/>
              <a:tabLst>
                <a:tab pos="2627313" algn="l"/>
              </a:tabLst>
            </a:pPr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	white solid </a:t>
            </a:r>
          </a:p>
          <a:p>
            <a:pPr marL="914400" lvl="1" indent="-457200">
              <a:buFont typeface="Wingdings" charset="0"/>
              <a:buChar char="§"/>
              <a:tabLst>
                <a:tab pos="2627313" algn="l"/>
              </a:tabLst>
            </a:pPr>
            <a:r>
              <a:rPr lang="en-US" dirty="0"/>
              <a:t>BaCrO</a:t>
            </a:r>
            <a:r>
              <a:rPr lang="en-US" baseline="-25000" dirty="0"/>
              <a:t>4</a:t>
            </a:r>
            <a:r>
              <a:rPr lang="en-US" dirty="0"/>
              <a:t>	yellow solid</a:t>
            </a:r>
            <a:endParaRPr lang="en-US" dirty="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  <a:tabLst>
                <a:tab pos="2627313" algn="l"/>
              </a:tabLst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Decide What Products Form</a:t>
            </a:r>
          </a:p>
        </p:txBody>
      </p:sp>
      <p:pic>
        <p:nvPicPr>
          <p:cNvPr id="2" name="Picture 1" descr="07p126_u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4343400"/>
            <a:ext cx="3983621" cy="19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C6D19-F158-D142-819C-5C9C2BC7CC5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/>
              <a:t>Solubility Rules</a:t>
            </a:r>
          </a:p>
        </p:txBody>
      </p:sp>
      <p:pic>
        <p:nvPicPr>
          <p:cNvPr id="2" name="Picture 1" descr="07p127_t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133600"/>
            <a:ext cx="8312727" cy="34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4E79E5-6E0D-5947-86F7-BC3785E5A86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/>
              <a:t>Solubility Rules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1771650"/>
          </a:xfrm>
        </p:spPr>
        <p:txBody>
          <a:bodyPr/>
          <a:lstStyle/>
          <a:p>
            <a:pPr marL="533400" indent="-533400">
              <a:tabLst>
                <a:tab pos="2627313" algn="l"/>
              </a:tabLst>
            </a:pPr>
            <a:r>
              <a:rPr lang="en-US" sz="2400" dirty="0"/>
              <a:t>Predicting Precipitates</a:t>
            </a:r>
          </a:p>
          <a:p>
            <a:pPr marL="914400" lvl="1" indent="-457200">
              <a:buFont typeface="Wingdings" charset="0"/>
              <a:buChar char="§"/>
              <a:tabLst>
                <a:tab pos="2627313" algn="l"/>
              </a:tabLst>
            </a:pPr>
            <a:r>
              <a:rPr lang="en-US" dirty="0"/>
              <a:t>Soluble solid </a:t>
            </a:r>
          </a:p>
          <a:p>
            <a:pPr marL="914400" lvl="1" indent="-457200">
              <a:buFont typeface="Wingdings" charset="0"/>
              <a:buChar char="§"/>
              <a:tabLst>
                <a:tab pos="2627313" algn="l"/>
              </a:tabLst>
            </a:pPr>
            <a:r>
              <a:rPr lang="en-US" dirty="0"/>
              <a:t>Insoluble solid </a:t>
            </a:r>
          </a:p>
          <a:p>
            <a:pPr marL="914400" lvl="1" indent="-457200">
              <a:buFont typeface="Wingdings" charset="0"/>
              <a:buChar char="§"/>
              <a:tabLst>
                <a:tab pos="2627313" algn="l"/>
              </a:tabLst>
            </a:pPr>
            <a:r>
              <a:rPr lang="en-US" dirty="0"/>
              <a:t>Slightly soluble solid</a:t>
            </a:r>
            <a:endParaRPr lang="en-US" dirty="0">
              <a:cs typeface="Times New Roman" charset="0"/>
            </a:endParaRPr>
          </a:p>
        </p:txBody>
      </p:sp>
      <p:pic>
        <p:nvPicPr>
          <p:cNvPr id="2" name="Picture 1" descr="07p128_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16" y="1086948"/>
            <a:ext cx="4031184" cy="53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7.1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7.2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7.3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7.4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7.5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7.6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7.7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1702</Words>
  <Application>Microsoft Macintosh PowerPoint</Application>
  <PresentationFormat>On-screen Show (4:3)</PresentationFormat>
  <Paragraphs>308</Paragraphs>
  <Slides>39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Chapter </vt:lpstr>
      <vt:lpstr>Section 7.1</vt:lpstr>
      <vt:lpstr>Section 7.2</vt:lpstr>
      <vt:lpstr>Section 7.3</vt:lpstr>
      <vt:lpstr>Section 7.4</vt:lpstr>
      <vt:lpstr>Section 7.5</vt:lpstr>
      <vt:lpstr>Section 7.6</vt:lpstr>
      <vt:lpstr>Section 7.7</vt:lpstr>
      <vt:lpstr>Equation</vt:lpstr>
      <vt:lpstr>Chapter 7</vt:lpstr>
      <vt:lpstr>Four Driving Forces Favor Chemical Change</vt:lpstr>
      <vt:lpstr>Precipitation</vt:lpstr>
      <vt:lpstr>What Happens When an Ionic Compound Dissolves in Water?</vt:lpstr>
      <vt:lpstr>What Happens When an Ionic Compound Dissolves in Water?</vt:lpstr>
      <vt:lpstr>How to Decide What Products Form</vt:lpstr>
      <vt:lpstr>How to Decide What Products Form</vt:lpstr>
      <vt:lpstr>Using Solubility Rules</vt:lpstr>
      <vt:lpstr>Using Solubility Rules</vt:lpstr>
      <vt:lpstr>How to Predict Precipitates When Solutions of Two Ionic Compounds Are Mixed</vt:lpstr>
      <vt:lpstr>Concept Check</vt:lpstr>
      <vt:lpstr>Concept Check</vt:lpstr>
      <vt:lpstr>Concept Check</vt:lpstr>
      <vt:lpstr>Types of Equations for Reactions in Aqueous Solutions</vt:lpstr>
      <vt:lpstr>Types of Equations for Reactions in Aqueous Solutions</vt:lpstr>
      <vt:lpstr>Types of Equations for Reactions in Aqueous Solutions</vt:lpstr>
      <vt:lpstr>Types of Equations for Reactions in Aqueous Solutions</vt:lpstr>
      <vt:lpstr>Concept Check</vt:lpstr>
      <vt:lpstr>Arrhenius Acids and Bases</vt:lpstr>
      <vt:lpstr>Strong Acids Behave as Strong Electrolytes</vt:lpstr>
      <vt:lpstr>Arrhenius Acids and Bases</vt:lpstr>
      <vt:lpstr>Arrhenius Acids and Bases</vt:lpstr>
      <vt:lpstr>Summary of Strong Acids and Strong Bases</vt:lpstr>
      <vt:lpstr>Summary of Strong Acids and Strong Bases</vt:lpstr>
      <vt:lpstr>Summary of Strong Acids and Strong Bases</vt:lpstr>
      <vt:lpstr>Concept Check</vt:lpstr>
      <vt:lpstr>Oxidation–Reduction Reaction</vt:lpstr>
      <vt:lpstr>Concept Check</vt:lpstr>
      <vt:lpstr>Characteristics of Oxidation–Reduction Reactions</vt:lpstr>
      <vt:lpstr>Driving Forces for a Reaction</vt:lpstr>
      <vt:lpstr>Precipitation Reaction</vt:lpstr>
      <vt:lpstr>Acid–Base Reaction</vt:lpstr>
      <vt:lpstr>Oxidation–Reduction Reaction</vt:lpstr>
      <vt:lpstr>Formation of a Gas</vt:lpstr>
      <vt:lpstr>Combustion Reactions</vt:lpstr>
      <vt:lpstr>Synthesis (Combination) Reactions</vt:lpstr>
      <vt:lpstr>Decomposition Reactions</vt:lpstr>
      <vt:lpstr>Summary</vt:lpstr>
      <vt:lpstr>Concept Check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Melinda Jensen</dc:creator>
  <cp:lastModifiedBy>Laura Perry</cp:lastModifiedBy>
  <cp:revision>10</cp:revision>
  <dcterms:created xsi:type="dcterms:W3CDTF">2013-12-25T20:02:18Z</dcterms:created>
  <dcterms:modified xsi:type="dcterms:W3CDTF">2013-12-29T23:57:02Z</dcterms:modified>
</cp:coreProperties>
</file>