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notesSlides/notesSlide1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8.bin" ContentType="application/vnd.openxmlformats-officedocument.oleObject"/>
  <Override PartName="/ppt/notesSlides/notesSlide14.xml" ContentType="application/vnd.openxmlformats-officedocument.presentationml.notesSlide+xml"/>
  <Override PartName="/ppt/embeddings/oleObject9.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3.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4.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5.bin" ContentType="application/vnd.openxmlformats-officedocument.oleObject"/>
  <Override PartName="/ppt/notesSlides/notesSlide32.xml" ContentType="application/vnd.openxmlformats-officedocument.presentationml.notesSlide+xml"/>
  <Override PartName="/ppt/embeddings/oleObject16.bin" ContentType="application/vnd.openxmlformats-officedocument.oleObject"/>
  <Override PartName="/ppt/notesSlides/notesSlide33.xml" ContentType="application/vnd.openxmlformats-officedocument.presentationml.notesSlide+xml"/>
  <Override PartName="/ppt/embeddings/oleObject17.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18.bin" ContentType="application/vnd.openxmlformats-officedocument.oleObject"/>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 id="2147483697" r:id="rId4"/>
    <p:sldMasterId id="2147483710" r:id="rId5"/>
    <p:sldMasterId id="2147483722" r:id="rId6"/>
    <p:sldMasterId id="2147483735" r:id="rId7"/>
    <p:sldMasterId id="2147483748" r:id="rId8"/>
    <p:sldMasterId id="2147483760" r:id="rId9"/>
    <p:sldMasterId id="2147483772" r:id="rId10"/>
  </p:sldMasterIdLst>
  <p:notesMasterIdLst>
    <p:notesMasterId r:id="rId48"/>
  </p:notesMasterIdLst>
  <p:sldIdLst>
    <p:sldId id="257" r:id="rId11"/>
    <p:sldId id="260" r:id="rId12"/>
    <p:sldId id="261" r:id="rId13"/>
    <p:sldId id="262" r:id="rId14"/>
    <p:sldId id="263" r:id="rId15"/>
    <p:sldId id="265" r:id="rId16"/>
    <p:sldId id="266" r:id="rId17"/>
    <p:sldId id="267" r:id="rId18"/>
    <p:sldId id="268" r:id="rId19"/>
    <p:sldId id="270" r:id="rId20"/>
    <p:sldId id="271" r:id="rId21"/>
    <p:sldId id="272" r:id="rId22"/>
    <p:sldId id="273" r:id="rId23"/>
    <p:sldId id="274" r:id="rId24"/>
    <p:sldId id="275" r:id="rId25"/>
    <p:sldId id="276" r:id="rId26"/>
    <p:sldId id="277" r:id="rId27"/>
    <p:sldId id="279" r:id="rId28"/>
    <p:sldId id="281" r:id="rId29"/>
    <p:sldId id="282" r:id="rId30"/>
    <p:sldId id="283" r:id="rId31"/>
    <p:sldId id="284" r:id="rId32"/>
    <p:sldId id="285" r:id="rId33"/>
    <p:sldId id="286" r:id="rId34"/>
    <p:sldId id="288" r:id="rId35"/>
    <p:sldId id="289" r:id="rId36"/>
    <p:sldId id="290" r:id="rId37"/>
    <p:sldId id="292" r:id="rId38"/>
    <p:sldId id="293" r:id="rId39"/>
    <p:sldId id="295" r:id="rId40"/>
    <p:sldId id="296" r:id="rId41"/>
    <p:sldId id="297" r:id="rId42"/>
    <p:sldId id="298" r:id="rId43"/>
    <p:sldId id="299" r:id="rId44"/>
    <p:sldId id="301" r:id="rId45"/>
    <p:sldId id="302" r:id="rId46"/>
    <p:sldId id="30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krystynia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8" d="100"/>
          <a:sy n="148" d="100"/>
        </p:scale>
        <p:origin x="-96"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60594-4F56-514A-8BB8-C4463D83F947}" type="datetimeFigureOut">
              <a:rPr lang="en-US" smtClean="0"/>
              <a:t>12/29/13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96263-A373-DC4A-8162-90298FCA234D}" type="slidenum">
              <a:rPr lang="en-US" smtClean="0"/>
              <a:t>‹#›</a:t>
            </a:fld>
            <a:endParaRPr lang="en-US"/>
          </a:p>
        </p:txBody>
      </p:sp>
    </p:spTree>
    <p:extLst>
      <p:ext uri="{BB962C8B-B14F-4D97-AF65-F5344CB8AC3E}">
        <p14:creationId xmlns:p14="http://schemas.microsoft.com/office/powerpoint/2010/main" val="27400151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BA87E-7016-9048-9DE4-305E0E9B2EDB}" type="slidenum">
              <a:rPr lang="en-US">
                <a:solidFill>
                  <a:prstClr val="black"/>
                </a:solidFill>
              </a:rPr>
              <a:pPr/>
              <a:t>1</a:t>
            </a:fld>
            <a:endParaRPr lang="en-US">
              <a:solidFill>
                <a:prstClr val="black"/>
              </a:solidFill>
            </a:endParaRPr>
          </a:p>
        </p:txBody>
      </p:sp>
      <p:sp>
        <p:nvSpPr>
          <p:cNvPr id="431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563A3-902B-734F-9DDD-613CB79EB278}" type="slidenum">
              <a:rPr lang="en-US"/>
              <a:pPr/>
              <a:t>10</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C4149-9857-3340-A11F-0645FA6F0628}" type="slidenum">
              <a:rPr lang="en-US"/>
              <a:pPr/>
              <a:t>11</a:t>
            </a:fld>
            <a:endParaRPr lang="en-US"/>
          </a:p>
        </p:txBody>
      </p:sp>
      <p:sp>
        <p:nvSpPr>
          <p:cNvPr id="28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8EC3A-913B-CF48-8487-5F1330E3697A}" type="slidenum">
              <a:rPr lang="en-US"/>
              <a:pPr/>
              <a:t>12</a:t>
            </a:fld>
            <a:endParaRPr lang="en-US"/>
          </a:p>
        </p:txBody>
      </p:sp>
      <p:sp>
        <p:nvSpPr>
          <p:cNvPr id="35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r>
              <a:rPr lang="en-US">
                <a:cs typeface="Arial" charset="0"/>
              </a:rPr>
              <a:t>6.022×10</a:t>
            </a:r>
            <a:r>
              <a:rPr lang="en-US" baseline="30000">
                <a:cs typeface="Arial" charset="0"/>
              </a:rPr>
              <a:t>23</a:t>
            </a:r>
            <a:r>
              <a:rPr lang="en-US">
                <a:cs typeface="Arial" charset="0"/>
              </a:rPr>
              <a:t> Cu atoms; 63.55 g of Cu is 1 mole of Cu, which is equal to Avogadro</a:t>
            </a:r>
            <a:r>
              <a:rPr lang="ja-JP" altLang="en-US">
                <a:latin typeface="Arial"/>
                <a:cs typeface="Arial" charset="0"/>
              </a:rPr>
              <a:t>’</a:t>
            </a:r>
            <a:r>
              <a:rPr lang="en-US">
                <a:cs typeface="Arial" charset="0"/>
              </a:rPr>
              <a:t>s number.</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DCFC4-9F06-D346-B1BC-539092C9D523}" type="slidenum">
              <a:rPr lang="en-US"/>
              <a:pPr/>
              <a:t>13</a:t>
            </a:fld>
            <a:endParaRPr lang="en-US"/>
          </a:p>
        </p:txBody>
      </p:sp>
      <p:sp>
        <p:nvSpPr>
          <p:cNvPr id="35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p:txBody>
          <a:bodyPr/>
          <a:lstStyle/>
          <a:p>
            <a:r>
              <a:rPr lang="en-US"/>
              <a:t>The correct answer is e.  The mass of one atom of copper is going to be extremely small, so only letter </a:t>
            </a:r>
            <a:r>
              <a:rPr lang="ja-JP" altLang="en-US">
                <a:latin typeface="Arial"/>
              </a:rPr>
              <a:t>“</a:t>
            </a:r>
            <a:r>
              <a:rPr lang="en-US"/>
              <a:t>e</a:t>
            </a:r>
            <a:r>
              <a:rPr lang="ja-JP" altLang="en-US">
                <a:latin typeface="Arial"/>
              </a:rPr>
              <a:t>”</a:t>
            </a:r>
            <a:r>
              <a:rPr lang="en-US"/>
              <a:t> makes sense.  The calculated solution is (1 Cu atom) </a:t>
            </a:r>
            <a:r>
              <a:rPr lang="en-US">
                <a:cs typeface="Arial" charset="0"/>
              </a:rPr>
              <a:t>× (1 mol Cu/6.022×10</a:t>
            </a:r>
            <a:r>
              <a:rPr lang="en-US" baseline="30000">
                <a:cs typeface="Arial" charset="0"/>
              </a:rPr>
              <a:t>23</a:t>
            </a:r>
            <a:r>
              <a:rPr lang="en-US">
                <a:cs typeface="Arial" charset="0"/>
              </a:rPr>
              <a:t> Cu atoms) × (63.55 g Cu/1 mol Cu). </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825C1-D005-4944-AB07-8A0864FD31D6}" type="slidenum">
              <a:rPr lang="en-US"/>
              <a:pPr/>
              <a:t>14</a:t>
            </a:fld>
            <a:endParaRPr lang="en-US"/>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p:txBody>
          <a:bodyPr/>
          <a:lstStyle/>
          <a:p>
            <a:r>
              <a:rPr lang="en-US">
                <a:cs typeface="Arial" charset="0"/>
              </a:rPr>
              <a:t>(4.48 mol Fe) × (6.022×10</a:t>
            </a:r>
            <a:r>
              <a:rPr lang="en-US" baseline="30000">
                <a:cs typeface="Arial" charset="0"/>
              </a:rPr>
              <a:t>23</a:t>
            </a:r>
            <a:r>
              <a:rPr lang="en-US">
                <a:cs typeface="Arial" charset="0"/>
              </a:rPr>
              <a:t> Fe atoms / 1 mol Fe) = 2.70×10</a:t>
            </a:r>
            <a:r>
              <a:rPr lang="en-US" baseline="30000">
                <a:cs typeface="Arial" charset="0"/>
              </a:rPr>
              <a:t>24</a:t>
            </a:r>
            <a:r>
              <a:rPr lang="en-US">
                <a:cs typeface="Arial" charset="0"/>
              </a:rPr>
              <a:t> Fe atoms.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292F4-6814-A045-8D81-CBA16EDC7572}" type="slidenum">
              <a:rPr lang="en-US"/>
              <a:pPr/>
              <a:t>15</a:t>
            </a:fld>
            <a:endParaRPr lang="en-US"/>
          </a:p>
        </p:txBody>
      </p:sp>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r>
              <a:rPr lang="en-US">
                <a:cs typeface="Arial" charset="0"/>
              </a:rPr>
              <a:t>The correct answer is c. That is </a:t>
            </a:r>
            <a:r>
              <a:rPr lang="en-US"/>
              <a:t>the mass of 1 mole of gold. The 26.98 g of Al represents 1 mole of Al. Thus both samples contain Avogadro</a:t>
            </a:r>
            <a:r>
              <a:rPr lang="ja-JP" altLang="en-US">
                <a:latin typeface="Arial"/>
              </a:rPr>
              <a:t>’</a:t>
            </a:r>
            <a:r>
              <a:rPr lang="en-US"/>
              <a:t>s number, 6.022 </a:t>
            </a:r>
            <a:r>
              <a:rPr lang="en-US">
                <a:cs typeface="Times New Roman" charset="0"/>
              </a:rPr>
              <a:t>× </a:t>
            </a:r>
            <a:r>
              <a:rPr lang="en-US"/>
              <a:t>10</a:t>
            </a:r>
            <a:r>
              <a:rPr lang="en-US" baseline="30000"/>
              <a:t>23</a:t>
            </a:r>
            <a:r>
              <a:rPr lang="en-US"/>
              <a:t> atoms.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84272-AFCE-674F-8835-588081CF97DF}" type="slidenum">
              <a:rPr lang="en-US"/>
              <a:pPr/>
              <a:t>16</a:t>
            </a:fld>
            <a:endParaRPr lang="en-US"/>
          </a:p>
        </p:txBody>
      </p:sp>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r>
              <a:rPr lang="en-US"/>
              <a:t>The correct answer is a.  Magnesium has the smallest average atomic mass (24.31 amu).  Since magnesium is lighter than zinc and silver, it will take more atoms to reach 100.0 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129B0-58B1-E146-AF42-86EFFEA61DBC}" type="slidenum">
              <a:rPr lang="en-US"/>
              <a:pPr/>
              <a:t>17</a:t>
            </a:fld>
            <a:endParaRPr lang="en-US"/>
          </a:p>
        </p:txBody>
      </p:sp>
      <p:sp>
        <p:nvSpPr>
          <p:cNvPr id="35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p:txBody>
          <a:bodyPr/>
          <a:lstStyle/>
          <a:p>
            <a:r>
              <a:rPr lang="en-US"/>
              <a:t>b, a, c; The greater the number of moles, the greater the number of atoms present.  Zinc contains 1.07 mol, Ag contains 1.000 mol, and Mg contains 0.864 mol.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9FC8E-8E88-244B-B53F-D2D3ACFBFAB3}" type="slidenum">
              <a:rPr lang="en-US"/>
              <a:pPr/>
              <a:t>18</a:t>
            </a:fld>
            <a:endParaRPr lang="en-US"/>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CD1E1-64DF-3945-89F6-207625CAF854}" type="slidenum">
              <a:rPr lang="en-US"/>
              <a:pPr/>
              <a:t>19</a:t>
            </a:fld>
            <a:endParaRPr lang="en-US"/>
          </a:p>
        </p:txBody>
      </p:sp>
      <p:sp>
        <p:nvSpPr>
          <p:cNvPr id="31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49304-9820-1E4A-8FD0-F158EFFB1B90}" type="slidenum">
              <a:rPr lang="en-US"/>
              <a:pPr/>
              <a:t>2</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193D7-272C-1C4F-A23F-75C588630AEF}" type="slidenum">
              <a:rPr lang="en-US"/>
              <a:pPr/>
              <a:t>20</a:t>
            </a:fld>
            <a:endParaRPr lang="en-US"/>
          </a:p>
        </p:txBody>
      </p:sp>
      <p:sp>
        <p:nvSpPr>
          <p:cNvPr id="31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F1A4E-4025-F944-B3D9-E0906B411E03}" type="slidenum">
              <a:rPr lang="en-US"/>
              <a:pPr/>
              <a:t>21</a:t>
            </a:fld>
            <a:endParaRPr lang="en-US"/>
          </a:p>
        </p:txBody>
      </p:sp>
      <p:sp>
        <p:nvSpPr>
          <p:cNvPr id="34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r>
              <a:rPr lang="en-US">
                <a:solidFill>
                  <a:srgbClr val="009900"/>
                </a:solidFill>
                <a:cs typeface="Arial" charset="0"/>
              </a:rPr>
              <a:t>The correct answer is a.  The formula for nickel(II) carbonate is NiCO</a:t>
            </a:r>
            <a:r>
              <a:rPr lang="en-US" baseline="-25000">
                <a:solidFill>
                  <a:srgbClr val="009900"/>
                </a:solidFill>
                <a:cs typeface="Arial" charset="0"/>
              </a:rPr>
              <a:t>3</a:t>
            </a:r>
            <a:r>
              <a:rPr lang="en-US">
                <a:solidFill>
                  <a:srgbClr val="009900"/>
                </a:solidFill>
                <a:cs typeface="Arial" charset="0"/>
              </a:rPr>
              <a:t>.  Therefore the molar mass is: 58.69 + 12.01 + 3(16.00) = 118.7 g/mol.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C5C6-752B-3949-8FC7-0773A753C1B8}" type="slidenum">
              <a:rPr lang="en-US"/>
              <a:pPr/>
              <a:t>22</a:t>
            </a:fld>
            <a:endParaRPr lang="en-US"/>
          </a:p>
        </p:txBody>
      </p:sp>
      <p:sp>
        <p:nvSpPr>
          <p:cNvPr id="36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0451" name="Rectangle 3"/>
          <p:cNvSpPr>
            <a:spLocks noGrp="1" noChangeArrowheads="1"/>
          </p:cNvSpPr>
          <p:nvPr>
            <p:ph type="body" idx="1"/>
          </p:nvPr>
        </p:nvSpPr>
        <p:spPr/>
        <p:txBody>
          <a:bodyPr/>
          <a:lstStyle/>
          <a:p>
            <a:r>
              <a:rPr lang="en-US">
                <a:solidFill>
                  <a:srgbClr val="009900"/>
                </a:solidFill>
                <a:cs typeface="Arial" charset="0"/>
              </a:rPr>
              <a:t>The correct answer is c. </a:t>
            </a:r>
            <a:r>
              <a:rPr lang="en-US"/>
              <a:t>Assume you have one mole of each sample</a:t>
            </a:r>
            <a:r>
              <a:rPr lang="en-US">
                <a:cs typeface="Arial" charset="0"/>
              </a:rPr>
              <a:t>. This means you have 1 mole of N in KCN, 2 moles of N in </a:t>
            </a:r>
            <a:r>
              <a:rPr lang="en-US"/>
              <a:t>N</a:t>
            </a:r>
            <a:r>
              <a:rPr lang="en-US" baseline="-25000"/>
              <a:t>2</a:t>
            </a:r>
            <a:r>
              <a:rPr lang="en-US"/>
              <a:t>O and 3 moles of N in Al(NO</a:t>
            </a:r>
            <a:r>
              <a:rPr lang="en-US" baseline="-25000"/>
              <a:t>3</a:t>
            </a:r>
            <a:r>
              <a:rPr lang="en-US"/>
              <a:t>)</a:t>
            </a:r>
            <a:r>
              <a:rPr lang="en-US" baseline="-25000"/>
              <a:t>3</a:t>
            </a:r>
            <a:r>
              <a:rPr lang="en-US"/>
              <a:t>. Moles are directly related through Avogadro</a:t>
            </a:r>
            <a:r>
              <a:rPr lang="ja-JP" altLang="en-US">
                <a:latin typeface="Arial"/>
              </a:rPr>
              <a:t>’</a:t>
            </a:r>
            <a:r>
              <a:rPr lang="en-US"/>
              <a:t>s number.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8BC6F-276B-DB4A-8945-34592A1DA696}" type="slidenum">
              <a:rPr lang="en-US"/>
              <a:pPr/>
              <a:t>23</a:t>
            </a:fld>
            <a:endParaRPr lang="en-US"/>
          </a:p>
        </p:txBody>
      </p:sp>
      <p:sp>
        <p:nvSpPr>
          <p:cNvPr id="31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p:txBody>
          <a:bodyPr/>
          <a:lstStyle/>
          <a:p>
            <a:r>
              <a:rPr lang="en-US" sz="1400"/>
              <a:t>H</a:t>
            </a:r>
            <a:r>
              <a:rPr lang="en-US" sz="1400" baseline="-25000"/>
              <a:t>2</a:t>
            </a:r>
            <a:r>
              <a:rPr lang="en-US" sz="1400"/>
              <a:t>O, CO</a:t>
            </a:r>
            <a:r>
              <a:rPr lang="en-US" sz="1400" baseline="-25000"/>
              <a:t>2</a:t>
            </a:r>
            <a:r>
              <a:rPr lang="en-US" sz="1400"/>
              <a:t>, C</a:t>
            </a:r>
            <a:r>
              <a:rPr lang="en-US" sz="1400" baseline="-25000"/>
              <a:t>3</a:t>
            </a:r>
            <a:r>
              <a:rPr lang="en-US" sz="1400"/>
              <a:t>H</a:t>
            </a:r>
            <a:r>
              <a:rPr lang="en-US" sz="1400" baseline="-25000"/>
              <a:t>6</a:t>
            </a:r>
            <a:r>
              <a:rPr lang="en-US" sz="1400"/>
              <a:t>O</a:t>
            </a:r>
            <a:r>
              <a:rPr lang="en-US" sz="1400" baseline="-25000"/>
              <a:t>2</a:t>
            </a:r>
            <a:r>
              <a:rPr lang="en-US" sz="1400"/>
              <a:t>, N</a:t>
            </a:r>
            <a:r>
              <a:rPr lang="en-US" sz="1400" baseline="-25000"/>
              <a:t>2</a:t>
            </a:r>
            <a:r>
              <a:rPr lang="en-US" sz="1400"/>
              <a:t>O; The number of oxygen atoms in each is:</a:t>
            </a:r>
          </a:p>
          <a:p>
            <a:r>
              <a:rPr lang="en-US" sz="1400"/>
              <a:t>H</a:t>
            </a:r>
            <a:r>
              <a:rPr lang="en-US" sz="1400" baseline="-25000"/>
              <a:t>2</a:t>
            </a:r>
            <a:r>
              <a:rPr lang="en-US" sz="1400"/>
              <a:t>O = 3.343</a:t>
            </a:r>
            <a:r>
              <a:rPr lang="en-US" sz="1400">
                <a:cs typeface="Arial" charset="0"/>
              </a:rPr>
              <a:t>×10</a:t>
            </a:r>
            <a:r>
              <a:rPr lang="en-US" sz="1400" baseline="30000">
                <a:cs typeface="Arial" charset="0"/>
              </a:rPr>
              <a:t>24</a:t>
            </a:r>
          </a:p>
          <a:p>
            <a:r>
              <a:rPr lang="en-US" sz="1400"/>
              <a:t>CO</a:t>
            </a:r>
            <a:r>
              <a:rPr lang="en-US" sz="1400" baseline="-25000"/>
              <a:t>2</a:t>
            </a:r>
            <a:r>
              <a:rPr lang="en-US" sz="1400"/>
              <a:t> = 2.737</a:t>
            </a:r>
            <a:r>
              <a:rPr lang="en-US" sz="1400">
                <a:cs typeface="Arial" charset="0"/>
              </a:rPr>
              <a:t>×10</a:t>
            </a:r>
            <a:r>
              <a:rPr lang="en-US" sz="1400" baseline="30000">
                <a:cs typeface="Arial" charset="0"/>
              </a:rPr>
              <a:t>24</a:t>
            </a:r>
          </a:p>
          <a:p>
            <a:r>
              <a:rPr lang="en-US" sz="1400"/>
              <a:t>C</a:t>
            </a:r>
            <a:r>
              <a:rPr lang="en-US" sz="1400" baseline="-25000"/>
              <a:t>3</a:t>
            </a:r>
            <a:r>
              <a:rPr lang="en-US" sz="1400"/>
              <a:t>H</a:t>
            </a:r>
            <a:r>
              <a:rPr lang="en-US" sz="1400" baseline="-25000"/>
              <a:t>6</a:t>
            </a:r>
            <a:r>
              <a:rPr lang="en-US" sz="1400"/>
              <a:t>O</a:t>
            </a:r>
            <a:r>
              <a:rPr lang="en-US" sz="1400" baseline="-25000"/>
              <a:t>2</a:t>
            </a:r>
            <a:r>
              <a:rPr lang="en-US" sz="1400"/>
              <a:t> = 1.626</a:t>
            </a:r>
            <a:r>
              <a:rPr lang="en-US" sz="1400">
                <a:cs typeface="Arial" charset="0"/>
              </a:rPr>
              <a:t>×10</a:t>
            </a:r>
            <a:r>
              <a:rPr lang="en-US" sz="1400" baseline="30000">
                <a:cs typeface="Arial" charset="0"/>
              </a:rPr>
              <a:t>24</a:t>
            </a:r>
          </a:p>
          <a:p>
            <a:r>
              <a:rPr lang="en-US" sz="1400"/>
              <a:t>N</a:t>
            </a:r>
            <a:r>
              <a:rPr lang="en-US" sz="1400" baseline="-25000"/>
              <a:t>2</a:t>
            </a:r>
            <a:r>
              <a:rPr lang="en-US" sz="1400"/>
              <a:t>O = 1.368</a:t>
            </a:r>
            <a:r>
              <a:rPr lang="en-US" sz="1400">
                <a:cs typeface="Arial" charset="0"/>
              </a:rPr>
              <a:t>×10</a:t>
            </a:r>
            <a:r>
              <a:rPr lang="en-US" sz="1400" baseline="30000">
                <a:cs typeface="Arial" charset="0"/>
              </a:rPr>
              <a:t>24</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8EF37-483A-4C49-8261-F945C9B082B1}" type="slidenum">
              <a:rPr lang="en-US"/>
              <a:pPr/>
              <a:t>24</a:t>
            </a:fld>
            <a:endParaRPr lang="en-US"/>
          </a:p>
        </p:txBody>
      </p:sp>
      <p:sp>
        <p:nvSpPr>
          <p:cNvPr id="36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p:txBody>
          <a:bodyPr/>
          <a:lstStyle/>
          <a:p>
            <a:r>
              <a:rPr lang="en-US">
                <a:solidFill>
                  <a:srgbClr val="009900"/>
                </a:solidFill>
                <a:cs typeface="Arial" charset="0"/>
              </a:rPr>
              <a:t>The correct answer is b. </a:t>
            </a:r>
          </a:p>
          <a:p>
            <a:endParaRPr lang="en-US">
              <a:solidFill>
                <a:srgbClr val="009900"/>
              </a:solidFill>
              <a:cs typeface="Arial" charset="0"/>
            </a:endParaRPr>
          </a:p>
          <a:p>
            <a:r>
              <a:rPr lang="en-US">
                <a:solidFill>
                  <a:srgbClr val="009900"/>
                </a:solidFill>
                <a:cs typeface="Arial" charset="0"/>
              </a:rPr>
              <a:t>1 molecule BF</a:t>
            </a:r>
            <a:r>
              <a:rPr lang="en-US" baseline="-25000">
                <a:solidFill>
                  <a:srgbClr val="009900"/>
                </a:solidFill>
                <a:cs typeface="Arial" charset="0"/>
              </a:rPr>
              <a:t>3</a:t>
            </a:r>
            <a:r>
              <a:rPr lang="en-US">
                <a:solidFill>
                  <a:srgbClr val="009900"/>
                </a:solidFill>
                <a:cs typeface="Arial" charset="0"/>
              </a:rPr>
              <a:t> × (3 atoms F/1 molecule BF</a:t>
            </a:r>
            <a:r>
              <a:rPr lang="en-US" baseline="-25000">
                <a:solidFill>
                  <a:srgbClr val="009900"/>
                </a:solidFill>
                <a:cs typeface="Arial" charset="0"/>
              </a:rPr>
              <a:t>3</a:t>
            </a:r>
            <a:r>
              <a:rPr lang="en-US">
                <a:solidFill>
                  <a:srgbClr val="009900"/>
                </a:solidFill>
                <a:cs typeface="Arial" charset="0"/>
              </a:rPr>
              <a:t>) × (1 mol F/6.022×10</a:t>
            </a:r>
            <a:r>
              <a:rPr lang="en-US" baseline="30000">
                <a:solidFill>
                  <a:srgbClr val="009900"/>
                </a:solidFill>
                <a:cs typeface="Arial" charset="0"/>
              </a:rPr>
              <a:t>23</a:t>
            </a:r>
            <a:r>
              <a:rPr lang="en-US">
                <a:solidFill>
                  <a:srgbClr val="009900"/>
                </a:solidFill>
                <a:cs typeface="Arial" charset="0"/>
              </a:rPr>
              <a:t> atoms F) × (19.00 g F/1 mol F) = </a:t>
            </a:r>
            <a:r>
              <a:rPr lang="en-US"/>
              <a:t>9.465 × 10</a:t>
            </a:r>
            <a:r>
              <a:rPr lang="en-US" baseline="30000"/>
              <a:t>–23</a:t>
            </a:r>
            <a:r>
              <a:rPr lang="en-US"/>
              <a:t> g F</a:t>
            </a:r>
            <a:endParaRPr lang="en-US">
              <a:solidFill>
                <a:srgbClr val="009900"/>
              </a:solidFill>
              <a:cs typeface="Arial" charset="0"/>
            </a:endParaRPr>
          </a:p>
          <a:p>
            <a:endParaRPr lang="en-US">
              <a:solidFill>
                <a:srgbClr val="009900"/>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7D6E5-0247-7B4C-B02C-B37AA85A0E7C}" type="slidenum">
              <a:rPr lang="en-US"/>
              <a:pPr/>
              <a:t>25</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F6806-92C1-EC44-9242-114306BCBC52}" type="slidenum">
              <a:rPr lang="en-US"/>
              <a:pPr/>
              <a:t>26</a:t>
            </a:fld>
            <a:endParaRPr lang="en-US"/>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p:txBody>
          <a:bodyPr/>
          <a:lstStyle/>
          <a:p>
            <a:r>
              <a:rPr lang="en-US"/>
              <a:t>The correct answer is d. First determine the molar mass of the compound, then divide that into the total mass of carbon present, and finally multiply that by 100 to convert from a fraction into a percentage.</a:t>
            </a:r>
          </a:p>
          <a:p>
            <a:endParaRPr lang="en-US"/>
          </a:p>
          <a:p>
            <a:r>
              <a:rPr lang="en-US"/>
              <a:t>(17 </a:t>
            </a:r>
            <a:r>
              <a:rPr lang="en-US">
                <a:sym typeface="Symbol" charset="0"/>
              </a:rPr>
              <a:t></a:t>
            </a:r>
            <a:r>
              <a:rPr lang="en-US"/>
              <a:t> 12.01) / [(17 </a:t>
            </a:r>
            <a:r>
              <a:rPr lang="en-US">
                <a:sym typeface="Symbol" charset="0"/>
              </a:rPr>
              <a:t></a:t>
            </a:r>
            <a:r>
              <a:rPr lang="en-US"/>
              <a:t> 12.01) + (19 </a:t>
            </a:r>
            <a:r>
              <a:rPr lang="en-US">
                <a:sym typeface="Symbol" charset="0"/>
              </a:rPr>
              <a:t></a:t>
            </a:r>
            <a:r>
              <a:rPr lang="en-US"/>
              <a:t> 1.01) + (1 </a:t>
            </a:r>
            <a:r>
              <a:rPr lang="en-US">
                <a:sym typeface="Symbol" charset="0"/>
              </a:rPr>
              <a:t></a:t>
            </a:r>
            <a:r>
              <a:rPr lang="en-US"/>
              <a:t> 14.01) + (3 </a:t>
            </a:r>
            <a:r>
              <a:rPr lang="en-US">
                <a:sym typeface="Symbol" charset="0"/>
              </a:rPr>
              <a:t></a:t>
            </a:r>
            <a:r>
              <a:rPr lang="en-US"/>
              <a:t> 16.00)] = 0.716</a:t>
            </a:r>
          </a:p>
          <a:p>
            <a:r>
              <a:rPr lang="en-US"/>
              <a:t>0.716 </a:t>
            </a:r>
            <a:r>
              <a:rPr lang="en-US">
                <a:sym typeface="Symbol" charset="0"/>
              </a:rPr>
              <a:t></a:t>
            </a:r>
            <a:r>
              <a:rPr lang="en-US"/>
              <a:t> 100 = 71.6 %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043BC-8111-7F40-AC41-40B53CD3B953}" type="slidenum">
              <a:rPr lang="en-US"/>
              <a:pPr/>
              <a:t>27</a:t>
            </a:fld>
            <a:endParaRPr lang="en-US"/>
          </a:p>
        </p:txBody>
      </p:sp>
      <p:sp>
        <p:nvSpPr>
          <p:cNvPr id="36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r>
              <a:rPr lang="en-US" sz="1400"/>
              <a:t>H</a:t>
            </a:r>
            <a:r>
              <a:rPr lang="en-US" sz="1400" baseline="-25000"/>
              <a:t>2</a:t>
            </a:r>
            <a:r>
              <a:rPr lang="en-US" sz="1400"/>
              <a:t>O, CO</a:t>
            </a:r>
            <a:r>
              <a:rPr lang="en-US" sz="1400" baseline="-25000"/>
              <a:t>2</a:t>
            </a:r>
            <a:r>
              <a:rPr lang="en-US" sz="1400"/>
              <a:t>, C</a:t>
            </a:r>
            <a:r>
              <a:rPr lang="en-US" sz="1400" baseline="-25000"/>
              <a:t>3</a:t>
            </a:r>
            <a:r>
              <a:rPr lang="en-US" sz="1400"/>
              <a:t>H</a:t>
            </a:r>
            <a:r>
              <a:rPr lang="en-US" sz="1400" baseline="-25000"/>
              <a:t>6</a:t>
            </a:r>
            <a:r>
              <a:rPr lang="en-US" sz="1400"/>
              <a:t>O</a:t>
            </a:r>
            <a:r>
              <a:rPr lang="en-US" sz="1400" baseline="-25000"/>
              <a:t>2</a:t>
            </a:r>
            <a:r>
              <a:rPr lang="en-US" sz="1400"/>
              <a:t>, N</a:t>
            </a:r>
            <a:r>
              <a:rPr lang="en-US" sz="1400" baseline="-25000"/>
              <a:t>2</a:t>
            </a:r>
            <a:r>
              <a:rPr lang="en-US" sz="1400"/>
              <a:t>O; The percent oxygen by mass in each is:</a:t>
            </a:r>
          </a:p>
          <a:p>
            <a:r>
              <a:rPr lang="en-US" sz="1400"/>
              <a:t>H</a:t>
            </a:r>
            <a:r>
              <a:rPr lang="en-US" sz="1400" baseline="-25000"/>
              <a:t>2</a:t>
            </a:r>
            <a:r>
              <a:rPr lang="en-US" sz="1400"/>
              <a:t>O = 88.81%</a:t>
            </a:r>
            <a:endParaRPr lang="en-US" sz="1400" baseline="30000">
              <a:cs typeface="Arial" charset="0"/>
            </a:endParaRPr>
          </a:p>
          <a:p>
            <a:r>
              <a:rPr lang="en-US" sz="1400"/>
              <a:t>CO</a:t>
            </a:r>
            <a:r>
              <a:rPr lang="en-US" sz="1400" baseline="-25000"/>
              <a:t>2</a:t>
            </a:r>
            <a:r>
              <a:rPr lang="en-US" sz="1400"/>
              <a:t> = 72.71%</a:t>
            </a:r>
            <a:endParaRPr lang="en-US" sz="1400" baseline="30000">
              <a:cs typeface="Arial" charset="0"/>
            </a:endParaRPr>
          </a:p>
          <a:p>
            <a:r>
              <a:rPr lang="en-US" sz="1400"/>
              <a:t>C</a:t>
            </a:r>
            <a:r>
              <a:rPr lang="en-US" sz="1400" baseline="-25000"/>
              <a:t>3</a:t>
            </a:r>
            <a:r>
              <a:rPr lang="en-US" sz="1400"/>
              <a:t>H</a:t>
            </a:r>
            <a:r>
              <a:rPr lang="en-US" sz="1400" baseline="-25000"/>
              <a:t>6</a:t>
            </a:r>
            <a:r>
              <a:rPr lang="en-US" sz="1400"/>
              <a:t>O</a:t>
            </a:r>
            <a:r>
              <a:rPr lang="en-US" sz="1400" baseline="-25000"/>
              <a:t>2</a:t>
            </a:r>
            <a:r>
              <a:rPr lang="en-US" sz="1400"/>
              <a:t> = 43.20%</a:t>
            </a:r>
            <a:endParaRPr lang="en-US" sz="1400" baseline="30000">
              <a:cs typeface="Arial" charset="0"/>
            </a:endParaRPr>
          </a:p>
          <a:p>
            <a:r>
              <a:rPr lang="en-US" sz="1400"/>
              <a:t>N</a:t>
            </a:r>
            <a:r>
              <a:rPr lang="en-US" sz="1400" baseline="-25000"/>
              <a:t>2</a:t>
            </a:r>
            <a:r>
              <a:rPr lang="en-US" sz="1400"/>
              <a:t>O = 36.35%</a:t>
            </a:r>
            <a:endParaRPr 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C85AE-3410-4F44-8904-D06C0E4A338D}" type="slidenum">
              <a:rPr lang="en-US"/>
              <a:pPr/>
              <a:t>28</a:t>
            </a:fld>
            <a:endParaRPr lang="en-US"/>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AC802-1E42-3442-8650-C17E1A1F031D}" type="slidenum">
              <a:rPr lang="en-US"/>
              <a:pPr/>
              <a:t>29</a:t>
            </a:fld>
            <a:endParaRPr lang="en-US"/>
          </a:p>
        </p:txBody>
      </p:sp>
      <p:sp>
        <p:nvSpPr>
          <p:cNvPr id="32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04423-BDE5-AF44-A257-68D7615AE97A}" type="slidenum">
              <a:rPr lang="en-US"/>
              <a:pPr/>
              <a:t>3</a:t>
            </a:fld>
            <a:endParaRPr lang="en-US"/>
          </a:p>
        </p:txBody>
      </p:sp>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1FD1D-603E-6A4A-B1C1-9A9A2F10C7EF}" type="slidenum">
              <a:rPr lang="en-US"/>
              <a:pPr/>
              <a:t>30</a:t>
            </a:fld>
            <a:endParaRPr lang="en-US"/>
          </a:p>
        </p:txBody>
      </p:sp>
      <p:sp>
        <p:nvSpPr>
          <p:cNvPr id="32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3D5FD-5E23-B241-B7F2-F0A4E625E0D4}" type="slidenum">
              <a:rPr lang="en-US"/>
              <a:pPr/>
              <a:t>31</a:t>
            </a:fld>
            <a:endParaRPr lang="en-US"/>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0755D-2EEE-1D46-83A6-19937C01B683}" type="slidenum">
              <a:rPr lang="en-US"/>
              <a:pPr/>
              <a:t>32</a:t>
            </a:fld>
            <a:endParaRPr lang="en-US"/>
          </a:p>
        </p:txBody>
      </p:sp>
      <p:sp>
        <p:nvSpPr>
          <p:cNvPr id="32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DCC32-3B54-BF44-8B65-7BC1F30D5635}" type="slidenum">
              <a:rPr lang="en-US"/>
              <a:pPr/>
              <a:t>33</a:t>
            </a:fld>
            <a:endParaRPr lang="en-US"/>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50A21-B1C6-B348-B62E-347B1E7C850A}" type="slidenum">
              <a:rPr lang="en-US"/>
              <a:pPr/>
              <a:t>34</a:t>
            </a:fld>
            <a:endParaRPr lang="en-US"/>
          </a:p>
        </p:txBody>
      </p:sp>
      <p:sp>
        <p:nvSpPr>
          <p:cNvPr id="33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3827" name="Rectangle 3"/>
          <p:cNvSpPr>
            <a:spLocks noGrp="1" noChangeArrowheads="1"/>
          </p:cNvSpPr>
          <p:nvPr>
            <p:ph type="body" idx="1"/>
          </p:nvPr>
        </p:nvSpPr>
        <p:spPr/>
        <p:txBody>
          <a:bodyPr/>
          <a:lstStyle/>
          <a:p>
            <a:r>
              <a:rPr lang="en-US" dirty="0">
                <a:sym typeface="Wingdings" charset="0"/>
              </a:rPr>
              <a:t>Assume 100.0g.  49.3 g of carbon is 4.105 </a:t>
            </a:r>
            <a:r>
              <a:rPr lang="en-US" dirty="0" err="1">
                <a:sym typeface="Wingdings" charset="0"/>
              </a:rPr>
              <a:t>mol</a:t>
            </a:r>
            <a:r>
              <a:rPr lang="en-US" dirty="0">
                <a:sym typeface="Wingdings" charset="0"/>
              </a:rPr>
              <a:t> C (49.3/12.01).  6.9 g of hydrogen is 6.845 </a:t>
            </a:r>
            <a:r>
              <a:rPr lang="en-US" dirty="0" err="1">
                <a:sym typeface="Wingdings" charset="0"/>
              </a:rPr>
              <a:t>mol</a:t>
            </a:r>
            <a:r>
              <a:rPr lang="en-US" dirty="0">
                <a:sym typeface="Wingdings" charset="0"/>
              </a:rPr>
              <a:t> H (6.9/1.008).  43.8 g of oxygen is 2.7375 </a:t>
            </a:r>
            <a:r>
              <a:rPr lang="en-US" dirty="0" err="1">
                <a:sym typeface="Wingdings" charset="0"/>
              </a:rPr>
              <a:t>mol</a:t>
            </a:r>
            <a:r>
              <a:rPr lang="en-US" dirty="0">
                <a:sym typeface="Wingdings" charset="0"/>
              </a:rPr>
              <a:t> O (43.8/16.00).  The ratio of C:H:O is 1.5:2.5:1 (C: 4.105/2.7375 = 1.5; H: 6.845/2.7375 = 2.5).  Multiplying each by 2 to get a whole number becomes a ratio of 3:5:2.  The empirical formula is therefore </a:t>
            </a:r>
            <a:r>
              <a:rPr lang="en-US" sz="1400" dirty="0">
                <a:solidFill>
                  <a:srgbClr val="009900"/>
                </a:solidFill>
              </a:rPr>
              <a:t>C</a:t>
            </a:r>
            <a:r>
              <a:rPr lang="en-US" sz="1400" baseline="-25000" dirty="0">
                <a:solidFill>
                  <a:srgbClr val="009900"/>
                </a:solidFill>
              </a:rPr>
              <a:t>3</a:t>
            </a:r>
            <a:r>
              <a:rPr lang="en-US" sz="1400" dirty="0">
                <a:solidFill>
                  <a:srgbClr val="009900"/>
                </a:solidFill>
              </a:rPr>
              <a:t>H</a:t>
            </a:r>
            <a:r>
              <a:rPr lang="en-US" sz="1400" baseline="-25000" dirty="0">
                <a:solidFill>
                  <a:srgbClr val="009900"/>
                </a:solidFill>
              </a:rPr>
              <a:t>5</a:t>
            </a:r>
            <a:r>
              <a:rPr lang="en-US" sz="1400" dirty="0">
                <a:solidFill>
                  <a:srgbClr val="009900"/>
                </a:solidFill>
              </a:rPr>
              <a:t>O</a:t>
            </a:r>
            <a:r>
              <a:rPr lang="en-US" sz="1400" baseline="-25000" dirty="0">
                <a:solidFill>
                  <a:srgbClr val="009900"/>
                </a:solidFill>
              </a:rPr>
              <a:t>2</a:t>
            </a:r>
            <a:r>
              <a:rPr lang="en-US" dirty="0">
                <a:sym typeface="Wingdings"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72DC0-0EEA-1E43-9CBC-B4B86E751E42}" type="slidenum">
              <a:rPr lang="en-US"/>
              <a:pPr/>
              <a:t>35</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2162C-7936-0949-9557-E73C272F773B}" type="slidenum">
              <a:rPr lang="en-US"/>
              <a:pPr/>
              <a:t>36</a:t>
            </a:fld>
            <a:endParaRPr lang="en-US"/>
          </a:p>
        </p:txBody>
      </p:sp>
      <p:sp>
        <p:nvSpPr>
          <p:cNvPr id="33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481E6-0C83-A042-A965-0BA44B401499}" type="slidenum">
              <a:rPr lang="en-US"/>
              <a:pPr/>
              <a:t>37</a:t>
            </a:fld>
            <a:endParaRPr lang="en-US"/>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p:txBody>
          <a:bodyPr/>
          <a:lstStyle/>
          <a:p>
            <a:r>
              <a:rPr lang="en-US">
                <a:sym typeface="Wingdings" charset="0"/>
              </a:rPr>
              <a:t>The molar mass of the empirical formula is 73.07 g/mol, which goes into the molar mass of the molecular formula 2 times (146/73.07).  The molecular formula is therefore </a:t>
            </a:r>
            <a:r>
              <a:rPr lang="en-US" sz="1400">
                <a:solidFill>
                  <a:srgbClr val="009900"/>
                </a:solidFill>
              </a:rPr>
              <a:t>C</a:t>
            </a:r>
            <a:r>
              <a:rPr lang="en-US" sz="1400" baseline="-25000">
                <a:solidFill>
                  <a:srgbClr val="009900"/>
                </a:solidFill>
              </a:rPr>
              <a:t>6</a:t>
            </a:r>
            <a:r>
              <a:rPr lang="en-US" sz="1400">
                <a:solidFill>
                  <a:srgbClr val="009900"/>
                </a:solidFill>
              </a:rPr>
              <a:t>H</a:t>
            </a:r>
            <a:r>
              <a:rPr lang="en-US" sz="1400" baseline="-25000">
                <a:solidFill>
                  <a:srgbClr val="009900"/>
                </a:solidFill>
              </a:rPr>
              <a:t>10</a:t>
            </a:r>
            <a:r>
              <a:rPr lang="en-US" sz="1400">
                <a:solidFill>
                  <a:srgbClr val="009900"/>
                </a:solidFill>
              </a:rPr>
              <a:t>O</a:t>
            </a:r>
            <a:r>
              <a:rPr lang="en-US" sz="1400" baseline="-25000">
                <a:solidFill>
                  <a:srgbClr val="009900"/>
                </a:solidFill>
              </a:rPr>
              <a:t>4</a:t>
            </a:r>
            <a:r>
              <a:rPr lang="en-US">
                <a:sym typeface="Wingdings"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B887C-4266-0647-BE3F-4A58B49AB3A4}" type="slidenum">
              <a:rPr lang="en-US"/>
              <a:pPr/>
              <a:t>4</a:t>
            </a:fld>
            <a:endParaRPr lang="en-US"/>
          </a:p>
        </p:txBody>
      </p:sp>
      <p:sp>
        <p:nvSpPr>
          <p:cNvPr id="28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6578-041B-1D46-843C-50228FC869F9}" type="slidenum">
              <a:rPr lang="en-US"/>
              <a:pPr/>
              <a:t>5</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r>
              <a:rPr lang="en-US"/>
              <a:t>Average mass of one marble = 37.60 g / 10 marbles = 3.76 g / marble</a:t>
            </a:r>
          </a:p>
          <a:p>
            <a:r>
              <a:rPr lang="en-US"/>
              <a:t>394.80 g / 3.76 g = 105 marbles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7DCB0-8A75-2744-9546-DABA8EE22EAB}" type="slidenum">
              <a:rPr lang="en-US"/>
              <a:pPr/>
              <a:t>6</a:t>
            </a:fld>
            <a:endParaRPr lang="en-US"/>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AE6BB-8B03-484A-A33A-60876950CE7E}" type="slidenum">
              <a:rPr lang="en-US"/>
              <a:pPr/>
              <a:t>7</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AB510-8F59-7D43-B2D0-1A716283D2D0}" type="slidenum">
              <a:rPr lang="en-US"/>
              <a:pPr/>
              <a:t>8</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8B149-E91F-FC4C-AD3D-7B5D9DBF5C01}" type="slidenum">
              <a:rPr lang="en-US"/>
              <a:pPr/>
              <a:t>9</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r>
              <a:rPr lang="en-US"/>
              <a:t>Determine the mass of 1 Al atom. </a:t>
            </a:r>
            <a:r>
              <a:rPr lang="en-US" sz="1400">
                <a:solidFill>
                  <a:schemeClr val="tx2"/>
                </a:solidFill>
              </a:rPr>
              <a:t>1 atom of Al = 26.98 amu</a:t>
            </a:r>
          </a:p>
          <a:p>
            <a:endParaRPr lang="en-US" sz="1400">
              <a:solidFill>
                <a:schemeClr val="tx2"/>
              </a:solidFill>
            </a:endParaRPr>
          </a:p>
          <a:p>
            <a:r>
              <a:rPr lang="en-US"/>
              <a:t>Use the relationship as a conversion factor.  75 Al atoms × (26.98 amu/1 Al atom) = 2024 amu</a:t>
            </a:r>
            <a:endParaRPr lang="en-US">
              <a:solidFill>
                <a:srgbClr val="0099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7202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651366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99779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813684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35054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351447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040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575841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82618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69325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58498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220208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53989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845263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43964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762741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813944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0002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21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340798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72387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73333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46543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45465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941912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56165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849060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53290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40444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19424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E4A442A9-EA71-EE41-A30A-44C2A8288429}" type="slidenum">
              <a:rPr lang="en-US"/>
              <a:pPr/>
              <a:t>‹#›</a:t>
            </a:fld>
            <a:endParaRPr lang="en-US"/>
          </a:p>
        </p:txBody>
      </p:sp>
    </p:spTree>
    <p:extLst>
      <p:ext uri="{BB962C8B-B14F-4D97-AF65-F5344CB8AC3E}">
        <p14:creationId xmlns:p14="http://schemas.microsoft.com/office/powerpoint/2010/main" val="4066441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028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34937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591449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81966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74190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697867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600766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64068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854411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51409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427808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67527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2658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729803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704425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77959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83351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52162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166624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834024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75613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179211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58938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413592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E4A442A9-EA71-EE41-A30A-44C2A8288429}" type="slidenum">
              <a:rPr lang="en-US"/>
              <a:pPr/>
              <a:t>‹#›</a:t>
            </a:fld>
            <a:endParaRPr lang="en-US"/>
          </a:p>
        </p:txBody>
      </p:sp>
    </p:spTree>
    <p:extLst>
      <p:ext uri="{BB962C8B-B14F-4D97-AF65-F5344CB8AC3E}">
        <p14:creationId xmlns:p14="http://schemas.microsoft.com/office/powerpoint/2010/main" val="1998976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269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304320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75931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41357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279151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51835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25667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740774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904793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275412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75953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29826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32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7492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99442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577439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69121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94453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21308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820420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577523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0667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93590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85041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E4A442A9-EA71-EE41-A30A-44C2A8288429}" type="slidenum">
              <a:rPr lang="en-US"/>
              <a:pPr/>
              <a:t>‹#›</a:t>
            </a:fld>
            <a:endParaRPr lang="en-US"/>
          </a:p>
        </p:txBody>
      </p:sp>
    </p:spTree>
    <p:extLst>
      <p:ext uri="{BB962C8B-B14F-4D97-AF65-F5344CB8AC3E}">
        <p14:creationId xmlns:p14="http://schemas.microsoft.com/office/powerpoint/2010/main" val="480415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80399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732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80462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34082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875794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32071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195296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10263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891862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387507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355678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91570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15522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E4A442A9-EA71-EE41-A30A-44C2A8288429}" type="slidenum">
              <a:rPr lang="en-US"/>
              <a:pPr/>
              <a:t>‹#›</a:t>
            </a:fld>
            <a:endParaRPr lang="en-US"/>
          </a:p>
        </p:txBody>
      </p:sp>
    </p:spTree>
    <p:extLst>
      <p:ext uri="{BB962C8B-B14F-4D97-AF65-F5344CB8AC3E}">
        <p14:creationId xmlns:p14="http://schemas.microsoft.com/office/powerpoint/2010/main" val="2774446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547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46843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95050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805089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754250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201038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468120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42916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37514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8911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885218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359889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99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57185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974562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310190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936690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783098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440283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0.xml"/><Relationship Id="rId13" Type="http://schemas.openxmlformats.org/officeDocument/2006/relationships/image" Target="../media/image1.jp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1.jp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1.jp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theme" Target="../theme/theme6.xml"/><Relationship Id="rId14" Type="http://schemas.openxmlformats.org/officeDocument/2006/relationships/image" Target="../media/image1.jp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theme" Target="../theme/theme7.xml"/><Relationship Id="rId14" Type="http://schemas.openxmlformats.org/officeDocument/2006/relationships/image" Target="../media/image1.jp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8.xml"/><Relationship Id="rId13" Type="http://schemas.openxmlformats.org/officeDocument/2006/relationships/image" Target="../media/image1.jpg"/><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9.xml"/><Relationship Id="rId13" Type="http://schemas.openxmlformats.org/officeDocument/2006/relationships/image" Target="../media/image1.jp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Chapter 8</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Table of Contents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3398365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8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a:t>
            </a:r>
            <a:r>
              <a:rPr lang="en-US" dirty="0" smtClean="0"/>
              <a:t>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8.9</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Calculation of Molecular Formulas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45954300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8.1</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Counting by Weighing</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10238778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8.2</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Atomic Masses: Counting Atoms by Weighing</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326206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8.3</a:t>
            </a:r>
          </a:p>
        </p:txBody>
      </p:sp>
      <p:sp>
        <p:nvSpPr>
          <p:cNvPr id="1040" name="Text Box 16"/>
          <p:cNvSpPr txBox="1">
            <a:spLocks noChangeArrowheads="1"/>
          </p:cNvSpPr>
          <p:nvPr userDrawn="1"/>
        </p:nvSpPr>
        <p:spPr bwMode="auto">
          <a:xfrm>
            <a:off x="457200" y="492123"/>
            <a:ext cx="868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000" b="1" dirty="0">
                <a:solidFill>
                  <a:srgbClr val="FFFFFF"/>
                </a:solidFill>
                <a:latin typeface="Arial" charset="0"/>
                <a:ea typeface="ＭＳ Ｐゴシック" charset="0"/>
                <a:cs typeface="Times New Roman" charset="0"/>
              </a:rPr>
              <a:t>The Mole</a:t>
            </a:r>
            <a:endParaRPr lang="en-US" sz="20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3233885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8.4</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Learning to Solve Problems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92790376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8.5</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Molar Mass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18637752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8.6</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Percent Composition of Compounds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48050351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8.7</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Formulas of Compounds </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50028027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8.8</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Calculation of Empirical Formulas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71820167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5" Type="http://schemas.openxmlformats.org/officeDocument/2006/relationships/image" Target="../media/image11.emf"/><Relationship Id="rId6" Type="http://schemas.openxmlformats.org/officeDocument/2006/relationships/oleObject" Target="../embeddings/oleObject6.bin"/><Relationship Id="rId7" Type="http://schemas.openxmlformats.org/officeDocument/2006/relationships/image" Target="../media/image12.emf"/><Relationship Id="rId8" Type="http://schemas.openxmlformats.org/officeDocument/2006/relationships/oleObject" Target="../embeddings/oleObject7.bin"/><Relationship Id="rId9"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8.bin"/><Relationship Id="rId5" Type="http://schemas.openxmlformats.org/officeDocument/2006/relationships/image" Target="../media/image16.emf"/><Relationship Id="rId6" Type="http://schemas.openxmlformats.org/officeDocument/2006/relationships/image" Target="../media/image15.gif"/><Relationship Id="rId1" Type="http://schemas.openxmlformats.org/officeDocument/2006/relationships/vmlDrawing" Target="../drawings/vmlDrawing5.vml"/><Relationship Id="rId2"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9.bin"/><Relationship Id="rId5" Type="http://schemas.openxmlformats.org/officeDocument/2006/relationships/image" Target="../media/image17.emf"/><Relationship Id="rId6" Type="http://schemas.openxmlformats.org/officeDocument/2006/relationships/image" Target="../media/image15.gif"/><Relationship Id="rId1" Type="http://schemas.openxmlformats.org/officeDocument/2006/relationships/vmlDrawing" Target="../drawings/vmlDrawing6.vml"/><Relationship Id="rId2"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 Id="rId3"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 Id="rId3" Type="http://schemas.openxmlformats.org/officeDocument/2006/relationships/image" Target="../media/image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0.bin"/><Relationship Id="rId5" Type="http://schemas.openxmlformats.org/officeDocument/2006/relationships/image" Target="../media/image18.emf"/><Relationship Id="rId6" Type="http://schemas.openxmlformats.org/officeDocument/2006/relationships/oleObject" Target="../embeddings/oleObject11.bin"/><Relationship Id="rId7" Type="http://schemas.openxmlformats.org/officeDocument/2006/relationships/image" Target="../media/image19.emf"/><Relationship Id="rId8" Type="http://schemas.openxmlformats.org/officeDocument/2006/relationships/oleObject" Target="../embeddings/oleObject12.bin"/><Relationship Id="rId9"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Relationship Id="rId3" Type="http://schemas.openxmlformats.org/officeDocument/2006/relationships/image" Target="../media/image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2.xml"/><Relationship Id="rId3" Type="http://schemas.openxmlformats.org/officeDocument/2006/relationships/image" Target="../media/image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3.xml"/><Relationship Id="rId3"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3.bin"/><Relationship Id="rId5" Type="http://schemas.openxmlformats.org/officeDocument/2006/relationships/image" Target="../media/image21.emf"/><Relationship Id="rId6" Type="http://schemas.openxmlformats.org/officeDocument/2006/relationships/image" Target="../media/image8.gif"/><Relationship Id="rId1" Type="http://schemas.openxmlformats.org/officeDocument/2006/relationships/vmlDrawing" Target="../drawings/vmlDrawing8.vml"/><Relationship Id="rId2"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7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4.bin"/><Relationship Id="rId5" Type="http://schemas.openxmlformats.org/officeDocument/2006/relationships/image" Target="../media/image24.emf"/><Relationship Id="rId6" Type="http://schemas.openxmlformats.org/officeDocument/2006/relationships/image" Target="../media/image8.gif"/><Relationship Id="rId1" Type="http://schemas.openxmlformats.org/officeDocument/2006/relationships/vmlDrawing" Target="../drawings/vmlDrawing9.vml"/><Relationship Id="rId2"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27.xml"/><Relationship Id="rId3" Type="http://schemas.openxmlformats.org/officeDocument/2006/relationships/image" Target="../media/image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5.bin"/><Relationship Id="rId5"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6.bin"/><Relationship Id="rId5"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7.bin"/><Relationship Id="rId5" Type="http://schemas.openxmlformats.org/officeDocument/2006/relationships/image" Target="../media/image27.emf"/><Relationship Id="rId1" Type="http://schemas.openxmlformats.org/officeDocument/2006/relationships/vmlDrawing" Target="../drawings/vmlDrawing12.vml"/><Relationship Id="rId2"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34.xml"/><Relationship Id="rId3" Type="http://schemas.openxmlformats.org/officeDocument/2006/relationships/image" Target="../media/image8.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18.bin"/><Relationship Id="rId5" Type="http://schemas.openxmlformats.org/officeDocument/2006/relationships/image" Target="../media/image28.emf"/><Relationship Id="rId1" Type="http://schemas.openxmlformats.org/officeDocument/2006/relationships/vmlDrawing" Target="../drawings/vmlDrawing13.vml"/><Relationship Id="rId2"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37.xml"/><Relationship Id="rId3"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gif"/><Relationship Id="rId5" Type="http://schemas.openxmlformats.org/officeDocument/2006/relationships/oleObject" Target="../embeddings/oleObject1.bin"/><Relationship Id="rId6" Type="http://schemas.openxmlformats.org/officeDocument/2006/relationships/image" Target="../media/image6.emf"/><Relationship Id="rId7" Type="http://schemas.openxmlformats.org/officeDocument/2006/relationships/oleObject" Target="../embeddings/oleObject2.bin"/><Relationship Id="rId8"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8.gif"/><Relationship Id="rId5" Type="http://schemas.openxmlformats.org/officeDocument/2006/relationships/oleObject" Target="../embeddings/oleObject4.bin"/><Relationship Id="rId6"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a:t>
            </a:r>
            <a:r>
              <a:rPr lang="en-US" dirty="0" smtClean="0"/>
              <a:t>8</a:t>
            </a:r>
            <a:endParaRPr lang="en-US" dirty="0"/>
          </a:p>
        </p:txBody>
      </p:sp>
      <p:sp>
        <p:nvSpPr>
          <p:cNvPr id="3" name="Subtitle 2"/>
          <p:cNvSpPr>
            <a:spLocks noGrp="1"/>
          </p:cNvSpPr>
          <p:nvPr>
            <p:ph type="subTitle" idx="1"/>
          </p:nvPr>
        </p:nvSpPr>
        <p:spPr/>
        <p:txBody>
          <a:bodyPr/>
          <a:lstStyle/>
          <a:p>
            <a:r>
              <a:rPr lang="en-US" dirty="0"/>
              <a:t>Chemical Composition</a:t>
            </a:r>
            <a:endParaRPr lang="en-US" dirty="0">
              <a:solidFill>
                <a:srgbClr val="FF0000"/>
              </a:solidFill>
            </a:endParaRPr>
          </a:p>
        </p:txBody>
      </p:sp>
    </p:spTree>
    <p:extLst>
      <p:ext uri="{BB962C8B-B14F-4D97-AF65-F5344CB8AC3E}">
        <p14:creationId xmlns:p14="http://schemas.microsoft.com/office/powerpoint/2010/main" val="18488299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idx="1"/>
          </p:nvPr>
        </p:nvSpPr>
        <p:spPr>
          <a:xfrm>
            <a:off x="457200" y="1714500"/>
            <a:ext cx="8229600" cy="2398713"/>
          </a:xfrm>
        </p:spPr>
        <p:txBody>
          <a:bodyPr/>
          <a:lstStyle/>
          <a:p>
            <a:pPr marL="533400" indent="-533400"/>
            <a:r>
              <a:rPr lang="en-US" sz="2800"/>
              <a:t>The number equal to the number of carbon atoms in 12.01 grams of carbon.</a:t>
            </a:r>
          </a:p>
          <a:p>
            <a:pPr marL="533400" indent="-533400"/>
            <a:r>
              <a:rPr lang="en-US" sz="2800"/>
              <a:t>1 mole of anything = 6.022 x 10</a:t>
            </a:r>
            <a:r>
              <a:rPr lang="en-US" sz="2800" baseline="30000"/>
              <a:t>23</a:t>
            </a:r>
            <a:r>
              <a:rPr lang="en-US" sz="2800"/>
              <a:t> units of that thing (Avogadro</a:t>
            </a:r>
            <a:r>
              <a:rPr lang="ja-JP" altLang="en-US" sz="2800">
                <a:latin typeface="Arial"/>
              </a:rPr>
              <a:t>’</a:t>
            </a:r>
            <a:r>
              <a:rPr lang="en-US" sz="2800"/>
              <a:t>s number).</a:t>
            </a:r>
          </a:p>
          <a:p>
            <a:pPr marL="533400" indent="-533400"/>
            <a:r>
              <a:rPr lang="en-US" sz="2800"/>
              <a:t>1 mole C = 6.022 x 10</a:t>
            </a:r>
            <a:r>
              <a:rPr lang="en-US" sz="2800" baseline="30000"/>
              <a:t>23</a:t>
            </a:r>
            <a:r>
              <a:rPr lang="en-US" sz="2800"/>
              <a:t> C atoms = 12.01 g C</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3DD34036-79E5-8447-ABC7-2792DD1FE338}" type="slidenum">
              <a:rPr lang="en-US"/>
              <a:pPr/>
              <a:t>10</a:t>
            </a:fld>
            <a:endParaRPr lang="en-US"/>
          </a:p>
        </p:txBody>
      </p:sp>
      <p:graphicFrame>
        <p:nvGraphicFramePr>
          <p:cNvPr id="146435" name="Object 3"/>
          <p:cNvGraphicFramePr>
            <a:graphicFrameLocks noChangeAspect="1"/>
          </p:cNvGraphicFramePr>
          <p:nvPr/>
        </p:nvGraphicFramePr>
        <p:xfrm>
          <a:off x="685800" y="4419600"/>
          <a:ext cx="3962400" cy="495300"/>
        </p:xfrm>
        <a:graphic>
          <a:graphicData uri="http://schemas.openxmlformats.org/presentationml/2006/ole">
            <mc:AlternateContent xmlns:mc="http://schemas.openxmlformats.org/markup-compatibility/2006">
              <mc:Choice xmlns:v="urn:schemas-microsoft-com:vml" Requires="v">
                <p:oleObj spid="_x0000_s4105" name="Equation" r:id="rId4" imgW="3962796" imgH="495697" progId="Equation.DSMT4">
                  <p:embed/>
                </p:oleObj>
              </mc:Choice>
              <mc:Fallback>
                <p:oleObj name="Equation" r:id="rId4" imgW="3962796" imgH="4956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19600"/>
                        <a:ext cx="3962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6442" name="Object 10"/>
          <p:cNvGraphicFramePr>
            <a:graphicFrameLocks noChangeAspect="1"/>
          </p:cNvGraphicFramePr>
          <p:nvPr/>
        </p:nvGraphicFramePr>
        <p:xfrm>
          <a:off x="685800" y="5334000"/>
          <a:ext cx="3962400" cy="533400"/>
        </p:xfrm>
        <a:graphic>
          <a:graphicData uri="http://schemas.openxmlformats.org/presentationml/2006/ole">
            <mc:AlternateContent xmlns:mc="http://schemas.openxmlformats.org/markup-compatibility/2006">
              <mc:Choice xmlns:v="urn:schemas-microsoft-com:vml" Requires="v">
                <p:oleObj spid="_x0000_s4106" name="Equation" r:id="rId6" imgW="3962796" imgH="533797" progId="Equation.DSMT4">
                  <p:embed/>
                </p:oleObj>
              </mc:Choice>
              <mc:Fallback>
                <p:oleObj name="Equation" r:id="rId6" imgW="3962796" imgH="53379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334000"/>
                        <a:ext cx="3962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6443" name="Object 11"/>
          <p:cNvGraphicFramePr>
            <a:graphicFrameLocks noChangeAspect="1"/>
          </p:cNvGraphicFramePr>
          <p:nvPr/>
        </p:nvGraphicFramePr>
        <p:xfrm>
          <a:off x="5638800" y="4800600"/>
          <a:ext cx="2032000" cy="520700"/>
        </p:xfrm>
        <a:graphic>
          <a:graphicData uri="http://schemas.openxmlformats.org/presentationml/2006/ole">
            <mc:AlternateContent xmlns:mc="http://schemas.openxmlformats.org/markup-compatibility/2006">
              <mc:Choice xmlns:v="urn:schemas-microsoft-com:vml" Requires="v">
                <p:oleObj spid="_x0000_s4107" name="Equation" r:id="rId8" imgW="2032396" imgH="521097" progId="Equation.3">
                  <p:embed/>
                </p:oleObj>
              </mc:Choice>
              <mc:Fallback>
                <p:oleObj name="Equation" r:id="rId8" imgW="2032396" imgH="52109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800600"/>
                        <a:ext cx="2032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25710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idx="1"/>
          </p:nvPr>
        </p:nvSpPr>
        <p:spPr>
          <a:xfrm>
            <a:off x="457200" y="1714500"/>
            <a:ext cx="8229600" cy="1625600"/>
          </a:xfrm>
        </p:spPr>
        <p:txBody>
          <a:bodyPr/>
          <a:lstStyle/>
          <a:p>
            <a:pPr marL="533400" indent="-533400"/>
            <a:r>
              <a:rPr lang="en-US">
                <a:cs typeface="Times New Roman" charset="0"/>
              </a:rPr>
              <a:t>A sample of an element with a mass equal to that element</a:t>
            </a:r>
            <a:r>
              <a:rPr lang="ja-JP" altLang="en-US">
                <a:latin typeface="Arial"/>
                <a:cs typeface="Times New Roman" charset="0"/>
              </a:rPr>
              <a:t>’</a:t>
            </a:r>
            <a:r>
              <a:rPr lang="en-US">
                <a:cs typeface="Times New Roman" charset="0"/>
              </a:rPr>
              <a:t>s average atomic mass (expressed in g) contains one mole of atoms (6.022 </a:t>
            </a:r>
            <a:r>
              <a:rPr lang="en-US">
                <a:cs typeface="Arial" charset="0"/>
              </a:rPr>
              <a:t>× 10</a:t>
            </a:r>
            <a:r>
              <a:rPr lang="en-US" baseline="30000">
                <a:cs typeface="Arial" charset="0"/>
              </a:rPr>
              <a:t>23</a:t>
            </a:r>
            <a:r>
              <a:rPr lang="en-US">
                <a:cs typeface="Arial" charset="0"/>
              </a:rPr>
              <a:t> atoms)</a:t>
            </a:r>
            <a:r>
              <a:rPr lang="en-US"/>
              <a:t>.</a:t>
            </a:r>
          </a:p>
          <a:p>
            <a:pPr marL="533400" indent="-533400"/>
            <a:r>
              <a:rPr lang="en-US"/>
              <a:t>Comparison of 1-Mol Samples of Various Elements</a:t>
            </a:r>
            <a:endParaRPr lang="en-US">
              <a:solidFill>
                <a:srgbClr val="FF0000"/>
              </a:solidFill>
            </a:endParaRP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B6A3111C-4ADD-B54B-8B77-ACBC371B7579}" type="slidenum">
              <a:rPr lang="en-US"/>
              <a:pPr/>
              <a:t>11</a:t>
            </a:fld>
            <a:endParaRPr lang="en-US"/>
          </a:p>
        </p:txBody>
      </p:sp>
      <p:pic>
        <p:nvPicPr>
          <p:cNvPr id="3" name="Picture 2" descr="08p155_t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778" y="3657601"/>
            <a:ext cx="6600446" cy="2833790"/>
          </a:xfrm>
          <a:prstGeom prst="rect">
            <a:avLst/>
          </a:prstGeom>
        </p:spPr>
      </p:pic>
    </p:spTree>
    <p:extLst>
      <p:ext uri="{BB962C8B-B14F-4D97-AF65-F5344CB8AC3E}">
        <p14:creationId xmlns:p14="http://schemas.microsoft.com/office/powerpoint/2010/main" val="11490395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524000" y="1143000"/>
            <a:ext cx="7391400" cy="533400"/>
          </a:xfrm>
        </p:spPr>
        <p:txBody>
          <a:bodyPr/>
          <a:lstStyle/>
          <a:p>
            <a:r>
              <a:rPr lang="en-US"/>
              <a:t>Concept Check</a:t>
            </a:r>
          </a:p>
        </p:txBody>
      </p:sp>
      <p:sp>
        <p:nvSpPr>
          <p:cNvPr id="351235" name="Rectangle 3"/>
          <p:cNvSpPr>
            <a:spLocks noGrp="1" noChangeArrowheads="1"/>
          </p:cNvSpPr>
          <p:nvPr>
            <p:ph idx="1"/>
          </p:nvPr>
        </p:nvSpPr>
        <p:spPr>
          <a:xfrm>
            <a:off x="228600" y="2133600"/>
            <a:ext cx="8229600" cy="1971675"/>
          </a:xfrm>
        </p:spPr>
        <p:txBody>
          <a:bodyPr/>
          <a:lstStyle/>
          <a:p>
            <a:pPr indent="3175">
              <a:buFontTx/>
              <a:buNone/>
            </a:pPr>
            <a:r>
              <a:rPr lang="en-US" sz="2800"/>
              <a:t>Determine the number of copper </a:t>
            </a:r>
            <a:r>
              <a:rPr lang="en-US" sz="2800">
                <a:solidFill>
                  <a:srgbClr val="0000FF"/>
                </a:solidFill>
              </a:rPr>
              <a:t>atoms</a:t>
            </a:r>
            <a:r>
              <a:rPr lang="en-US" sz="2800"/>
              <a:t> in a 63.55 g sample of copper.</a:t>
            </a:r>
          </a:p>
          <a:p>
            <a:pPr indent="3175">
              <a:buFontTx/>
              <a:buNone/>
            </a:pPr>
            <a:endParaRPr lang="en-US" sz="2800"/>
          </a:p>
          <a:p>
            <a:pPr indent="3175">
              <a:buFontTx/>
              <a:buNone/>
            </a:pPr>
            <a:r>
              <a:rPr lang="en-US" sz="2800"/>
              <a:t>			 </a:t>
            </a:r>
            <a:r>
              <a:rPr lang="en-US">
                <a:solidFill>
                  <a:srgbClr val="009900"/>
                </a:solidFill>
                <a:cs typeface="Arial" charset="0"/>
              </a:rPr>
              <a:t>6.022×10</a:t>
            </a:r>
            <a:r>
              <a:rPr lang="en-US" baseline="30000">
                <a:solidFill>
                  <a:srgbClr val="009900"/>
                </a:solidFill>
                <a:cs typeface="Arial" charset="0"/>
              </a:rPr>
              <a:t>23</a:t>
            </a:r>
            <a:r>
              <a:rPr lang="en-US">
                <a:solidFill>
                  <a:srgbClr val="009900"/>
                </a:solidFill>
                <a:cs typeface="Arial" charset="0"/>
              </a:rPr>
              <a:t> Cu atoms</a:t>
            </a:r>
            <a:endParaRPr lang="en-US" sz="2800"/>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3C5BF727-7F74-344F-81A8-241DDBF20173}" type="slidenum">
              <a:rPr lang="en-US"/>
              <a:pPr/>
              <a:t>12</a:t>
            </a:fld>
            <a:endParaRPr lang="en-US"/>
          </a:p>
        </p:txBody>
      </p:sp>
      <p:pic>
        <p:nvPicPr>
          <p:cNvPr id="35123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030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371600" y="1143000"/>
            <a:ext cx="7315200" cy="533400"/>
          </a:xfrm>
        </p:spPr>
        <p:txBody>
          <a:bodyPr/>
          <a:lstStyle/>
          <a:p>
            <a:r>
              <a:rPr lang="en-US"/>
              <a:t>Concept Check</a:t>
            </a:r>
          </a:p>
        </p:txBody>
      </p:sp>
      <p:sp>
        <p:nvSpPr>
          <p:cNvPr id="349187" name="Rectangle 3"/>
          <p:cNvSpPr>
            <a:spLocks noGrp="1" noChangeArrowheads="1"/>
          </p:cNvSpPr>
          <p:nvPr>
            <p:ph type="body" sz="half" idx="1"/>
          </p:nvPr>
        </p:nvSpPr>
        <p:spPr>
          <a:xfrm>
            <a:off x="457200" y="2057400"/>
            <a:ext cx="7772400" cy="4087813"/>
          </a:xfrm>
        </p:spPr>
        <p:txBody>
          <a:bodyPr/>
          <a:lstStyle/>
          <a:p>
            <a:pPr indent="-53975">
              <a:buFontTx/>
              <a:buNone/>
            </a:pPr>
            <a:r>
              <a:rPr lang="en-US" sz="2800"/>
              <a:t>	Which of the following is closest to the average mass of </a:t>
            </a:r>
            <a:r>
              <a:rPr lang="en-US" sz="2800">
                <a:solidFill>
                  <a:srgbClr val="0000FF"/>
                </a:solidFill>
              </a:rPr>
              <a:t>one atom </a:t>
            </a:r>
            <a:r>
              <a:rPr lang="en-US" sz="2800"/>
              <a:t>of copper?</a:t>
            </a:r>
          </a:p>
          <a:p>
            <a:pPr indent="-53975">
              <a:buFontTx/>
              <a:buNone/>
            </a:pPr>
            <a:endParaRPr lang="en-US" sz="2800"/>
          </a:p>
          <a:p>
            <a:pPr indent="-53975">
              <a:buFontTx/>
              <a:buNone/>
            </a:pPr>
            <a:r>
              <a:rPr lang="en-US"/>
              <a:t>a)  63.55 g	 	 	</a:t>
            </a:r>
          </a:p>
          <a:p>
            <a:pPr indent="-53975">
              <a:buFontTx/>
              <a:buNone/>
            </a:pPr>
            <a:r>
              <a:rPr lang="en-US"/>
              <a:t>b)  52.00 g</a:t>
            </a:r>
          </a:p>
          <a:p>
            <a:pPr indent="-53975">
              <a:buFontTx/>
              <a:buNone/>
            </a:pPr>
            <a:r>
              <a:rPr lang="en-US"/>
              <a:t>c)  58.93 g</a:t>
            </a:r>
          </a:p>
          <a:p>
            <a:pPr indent="-53975">
              <a:buFontTx/>
              <a:buNone/>
            </a:pPr>
            <a:r>
              <a:rPr lang="en-US"/>
              <a:t>d)  65.38 g       </a:t>
            </a:r>
          </a:p>
          <a:p>
            <a:pPr indent="-53975">
              <a:buFontTx/>
              <a:buNone/>
            </a:pPr>
            <a:r>
              <a:rPr lang="en-US"/>
              <a:t>e)  1.055 x 10</a:t>
            </a:r>
            <a:r>
              <a:rPr lang="en-US" baseline="30000"/>
              <a:t>-22</a:t>
            </a:r>
            <a:r>
              <a:rPr lang="en-US"/>
              <a:t> g</a:t>
            </a:r>
          </a:p>
          <a:p>
            <a:pPr indent="-53975">
              <a:buFontTx/>
              <a:buNone/>
            </a:pPr>
            <a:endParaRPr lang="en-US"/>
          </a:p>
        </p:txBody>
      </p:sp>
      <p:graphicFrame>
        <p:nvGraphicFramePr>
          <p:cNvPr id="349190" name="Object 6"/>
          <p:cNvGraphicFramePr>
            <a:graphicFrameLocks noGrp="1" noChangeAspect="1"/>
          </p:cNvGraphicFramePr>
          <p:nvPr>
            <p:ph sz="half" idx="2"/>
          </p:nvPr>
        </p:nvGraphicFramePr>
        <p:xfrm>
          <a:off x="1373188" y="5943600"/>
          <a:ext cx="5481637" cy="422275"/>
        </p:xfrm>
        <a:graphic>
          <a:graphicData uri="http://schemas.openxmlformats.org/presentationml/2006/ole">
            <mc:AlternateContent xmlns:mc="http://schemas.openxmlformats.org/markup-compatibility/2006">
              <mc:Choice xmlns:v="urn:schemas-microsoft-com:vml" Requires="v">
                <p:oleObj spid="_x0000_s5125" name="Equation" r:id="rId4" imgW="7315591" imgH="563098" progId="Equation.3">
                  <p:embed/>
                </p:oleObj>
              </mc:Choice>
              <mc:Fallback>
                <p:oleObj name="Equation" r:id="rId4" imgW="7315591" imgH="56309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8" y="5943600"/>
                        <a:ext cx="548163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5B8A73F6-897D-214F-A912-094A8E2A2CA6}" type="slidenum">
              <a:rPr lang="en-US"/>
              <a:pPr/>
              <a:t>13</a:t>
            </a:fld>
            <a:endParaRPr lang="en-US"/>
          </a:p>
        </p:txBody>
      </p:sp>
      <p:pic>
        <p:nvPicPr>
          <p:cNvPr id="349188" name="Picture 4" descr="MMj0254447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349189" name="Rectangle 5"/>
          <p:cNvSpPr>
            <a:spLocks noChangeArrowheads="1"/>
          </p:cNvSpPr>
          <p:nvPr/>
        </p:nvSpPr>
        <p:spPr bwMode="auto">
          <a:xfrm>
            <a:off x="685800" y="5257800"/>
            <a:ext cx="27432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01734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371600" y="1143000"/>
            <a:ext cx="7315200" cy="533400"/>
          </a:xfrm>
        </p:spPr>
        <p:txBody>
          <a:bodyPr/>
          <a:lstStyle/>
          <a:p>
            <a:r>
              <a:rPr lang="en-US"/>
              <a:t>Concept Check</a:t>
            </a:r>
          </a:p>
        </p:txBody>
      </p:sp>
      <p:sp>
        <p:nvSpPr>
          <p:cNvPr id="148483" name="Rectangle 3"/>
          <p:cNvSpPr>
            <a:spLocks noGrp="1" noChangeArrowheads="1"/>
          </p:cNvSpPr>
          <p:nvPr>
            <p:ph type="body" sz="half" idx="1"/>
          </p:nvPr>
        </p:nvSpPr>
        <p:spPr>
          <a:xfrm>
            <a:off x="457200" y="1981200"/>
            <a:ext cx="8153400" cy="3013075"/>
          </a:xfrm>
        </p:spPr>
        <p:txBody>
          <a:bodyPr/>
          <a:lstStyle/>
          <a:p>
            <a:pPr indent="3175">
              <a:buFontTx/>
              <a:buNone/>
            </a:pPr>
            <a:r>
              <a:rPr lang="en-US"/>
              <a:t>Calculate the number of iron </a:t>
            </a:r>
            <a:r>
              <a:rPr lang="en-US">
                <a:solidFill>
                  <a:srgbClr val="0000FF"/>
                </a:solidFill>
              </a:rPr>
              <a:t>atoms</a:t>
            </a:r>
            <a:r>
              <a:rPr lang="en-US"/>
              <a:t> in a 4.48 mole sample of iron.</a:t>
            </a:r>
          </a:p>
          <a:p>
            <a:pPr indent="3175">
              <a:buFontTx/>
              <a:buNone/>
            </a:pPr>
            <a:endParaRPr lang="en-US"/>
          </a:p>
          <a:p>
            <a:pPr indent="3175">
              <a:buFontTx/>
              <a:buNone/>
            </a:pPr>
            <a:r>
              <a:rPr lang="en-US"/>
              <a:t>			 </a:t>
            </a:r>
          </a:p>
          <a:p>
            <a:pPr indent="3175">
              <a:buFontTx/>
              <a:buNone/>
            </a:pPr>
            <a:endParaRPr lang="en-US"/>
          </a:p>
          <a:p>
            <a:pPr indent="3175">
              <a:buFontTx/>
              <a:buNone/>
            </a:pPr>
            <a:r>
              <a:rPr lang="en-US"/>
              <a:t>			</a:t>
            </a:r>
          </a:p>
          <a:p>
            <a:pPr indent="3175">
              <a:buFontTx/>
              <a:buNone/>
            </a:pPr>
            <a:r>
              <a:rPr lang="en-US"/>
              <a:t>			</a:t>
            </a:r>
            <a:r>
              <a:rPr lang="en-US" sz="2000">
                <a:solidFill>
                  <a:srgbClr val="009900"/>
                </a:solidFill>
                <a:cs typeface="Arial" charset="0"/>
              </a:rPr>
              <a:t>2.70 × 10</a:t>
            </a:r>
            <a:r>
              <a:rPr lang="en-US" sz="2000" baseline="30000">
                <a:solidFill>
                  <a:srgbClr val="009900"/>
                </a:solidFill>
                <a:cs typeface="Arial" charset="0"/>
              </a:rPr>
              <a:t>24</a:t>
            </a:r>
            <a:r>
              <a:rPr lang="en-US" sz="2000">
                <a:solidFill>
                  <a:srgbClr val="009900"/>
                </a:solidFill>
                <a:cs typeface="Arial" charset="0"/>
              </a:rPr>
              <a:t> Fe atoms</a:t>
            </a:r>
          </a:p>
        </p:txBody>
      </p:sp>
      <p:graphicFrame>
        <p:nvGraphicFramePr>
          <p:cNvPr id="148485" name="Object 5"/>
          <p:cNvGraphicFramePr>
            <a:graphicFrameLocks noGrp="1" noChangeAspect="1"/>
          </p:cNvGraphicFramePr>
          <p:nvPr>
            <p:ph sz="half" idx="2"/>
          </p:nvPr>
        </p:nvGraphicFramePr>
        <p:xfrm>
          <a:off x="2438400" y="3276600"/>
          <a:ext cx="4460875" cy="695325"/>
        </p:xfrm>
        <a:graphic>
          <a:graphicData uri="http://schemas.openxmlformats.org/presentationml/2006/ole">
            <mc:AlternateContent xmlns:mc="http://schemas.openxmlformats.org/markup-compatibility/2006">
              <mc:Choice xmlns:v="urn:schemas-microsoft-com:vml" Requires="v">
                <p:oleObj spid="_x0000_s6149" name="Equation" r:id="rId4" imgW="3911996" imgH="609997" progId="Equation.3">
                  <p:embed/>
                </p:oleObj>
              </mc:Choice>
              <mc:Fallback>
                <p:oleObj name="Equation" r:id="rId4" imgW="3911996" imgH="6099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276600"/>
                        <a:ext cx="44608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Footer Placeholder 4"/>
          <p:cNvSpPr>
            <a:spLocks noGrp="1"/>
          </p:cNvSpPr>
          <p:nvPr>
            <p:ph type="ftr" sz="quarter" idx="10"/>
          </p:nvPr>
        </p:nvSpPr>
        <p:spPr/>
        <p:txBody>
          <a:bodyPr/>
          <a:lstStyle/>
          <a:p>
            <a:r>
              <a:rPr lang="en-US"/>
              <a:t>Copyright © Cengage Learning. All rights reserved</a:t>
            </a:r>
          </a:p>
        </p:txBody>
      </p:sp>
      <p:sp>
        <p:nvSpPr>
          <p:cNvPr id="7" name="Slide Number Placeholder 5"/>
          <p:cNvSpPr>
            <a:spLocks noGrp="1"/>
          </p:cNvSpPr>
          <p:nvPr>
            <p:ph type="sldNum" sz="quarter" idx="11"/>
          </p:nvPr>
        </p:nvSpPr>
        <p:spPr/>
        <p:txBody>
          <a:bodyPr/>
          <a:lstStyle/>
          <a:p>
            <a:fld id="{C6F66B3A-3930-6547-9F76-CDCF7EA889BD}" type="slidenum">
              <a:rPr lang="en-US"/>
              <a:pPr/>
              <a:t>14</a:t>
            </a:fld>
            <a:endParaRPr lang="en-US"/>
          </a:p>
        </p:txBody>
      </p:sp>
      <p:pic>
        <p:nvPicPr>
          <p:cNvPr id="148484" name="Picture 4" descr="MMj0254447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7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524000" y="1143000"/>
            <a:ext cx="7162800" cy="533400"/>
          </a:xfrm>
        </p:spPr>
        <p:txBody>
          <a:bodyPr/>
          <a:lstStyle/>
          <a:p>
            <a:r>
              <a:rPr lang="en-US"/>
              <a:t>Concept Check</a:t>
            </a:r>
          </a:p>
        </p:txBody>
      </p:sp>
      <p:sp>
        <p:nvSpPr>
          <p:cNvPr id="357379" name="Rectangle 3"/>
          <p:cNvSpPr>
            <a:spLocks noGrp="1" noChangeArrowheads="1"/>
          </p:cNvSpPr>
          <p:nvPr>
            <p:ph idx="1"/>
          </p:nvPr>
        </p:nvSpPr>
        <p:spPr>
          <a:xfrm>
            <a:off x="228600" y="2133600"/>
            <a:ext cx="8229600" cy="3211513"/>
          </a:xfrm>
        </p:spPr>
        <p:txBody>
          <a:bodyPr/>
          <a:lstStyle/>
          <a:p>
            <a:pPr indent="3175">
              <a:buFontTx/>
              <a:buNone/>
            </a:pPr>
            <a:r>
              <a:rPr lang="en-US" sz="2800"/>
              <a:t>A sample of 26.98 grams of Al has the same number of atoms as _______ grams of Au.</a:t>
            </a:r>
          </a:p>
          <a:p>
            <a:pPr indent="3175">
              <a:buFontTx/>
              <a:buNone/>
            </a:pPr>
            <a:endParaRPr lang="en-US" sz="2800"/>
          </a:p>
          <a:p>
            <a:pPr marL="746125" lvl="1">
              <a:buFontTx/>
              <a:buNone/>
            </a:pPr>
            <a:r>
              <a:rPr lang="en-US"/>
              <a:t>a)		26.98 g</a:t>
            </a:r>
          </a:p>
          <a:p>
            <a:pPr marL="746125" lvl="1">
              <a:buFontTx/>
              <a:buNone/>
            </a:pPr>
            <a:r>
              <a:rPr lang="en-US"/>
              <a:t>b)		13.49 g</a:t>
            </a:r>
          </a:p>
          <a:p>
            <a:pPr marL="746125" lvl="1">
              <a:buFontTx/>
              <a:buNone/>
            </a:pPr>
            <a:r>
              <a:rPr lang="en-US"/>
              <a:t>c)		197.0 g</a:t>
            </a:r>
          </a:p>
          <a:p>
            <a:pPr marL="746125" lvl="1">
              <a:buFontTx/>
              <a:buNone/>
            </a:pPr>
            <a:r>
              <a:rPr lang="en-US"/>
              <a:t>d)		256.5 g</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19C158AF-9219-5F4E-ADE1-F3BF825D0CC9}" type="slidenum">
              <a:rPr lang="en-US"/>
              <a:pPr/>
              <a:t>15</a:t>
            </a:fld>
            <a:endParaRPr lang="en-US"/>
          </a:p>
        </p:txBody>
      </p:sp>
      <p:pic>
        <p:nvPicPr>
          <p:cNvPr id="357380"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357381" name="Rectangle 5"/>
          <p:cNvSpPr>
            <a:spLocks noChangeArrowheads="1"/>
          </p:cNvSpPr>
          <p:nvPr/>
        </p:nvSpPr>
        <p:spPr bwMode="auto">
          <a:xfrm>
            <a:off x="685800" y="4495800"/>
            <a:ext cx="1752600" cy="381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812046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1524000" y="1143000"/>
            <a:ext cx="7391400" cy="533400"/>
          </a:xfrm>
        </p:spPr>
        <p:txBody>
          <a:bodyPr/>
          <a:lstStyle/>
          <a:p>
            <a:r>
              <a:rPr lang="en-US"/>
              <a:t>Concept Check</a:t>
            </a:r>
          </a:p>
        </p:txBody>
      </p:sp>
      <p:sp>
        <p:nvSpPr>
          <p:cNvPr id="353283" name="Rectangle 3"/>
          <p:cNvSpPr>
            <a:spLocks noGrp="1" noChangeArrowheads="1"/>
          </p:cNvSpPr>
          <p:nvPr>
            <p:ph idx="1"/>
          </p:nvPr>
        </p:nvSpPr>
        <p:spPr>
          <a:xfrm>
            <a:off x="228600" y="2133600"/>
            <a:ext cx="8229600" cy="3211513"/>
          </a:xfrm>
        </p:spPr>
        <p:txBody>
          <a:bodyPr/>
          <a:lstStyle/>
          <a:p>
            <a:pPr marL="746125" indent="-4763">
              <a:buFontTx/>
              <a:buNone/>
            </a:pPr>
            <a:r>
              <a:rPr lang="en-US"/>
              <a:t>	</a:t>
            </a:r>
            <a:r>
              <a:rPr lang="en-US" sz="2800"/>
              <a:t>Which of the following 100.0 g samples contains the </a:t>
            </a:r>
            <a:r>
              <a:rPr lang="en-US" sz="2800">
                <a:solidFill>
                  <a:srgbClr val="0000FF"/>
                </a:solidFill>
              </a:rPr>
              <a:t>greatest</a:t>
            </a:r>
            <a:r>
              <a:rPr lang="en-US" sz="2800"/>
              <a:t> number of atoms?</a:t>
            </a:r>
          </a:p>
          <a:p>
            <a:pPr marL="746125" indent="-4763">
              <a:buFontTx/>
              <a:buNone/>
            </a:pPr>
            <a:endParaRPr lang="en-US"/>
          </a:p>
          <a:p>
            <a:pPr marL="746125" indent="-4763">
              <a:buFontTx/>
              <a:buAutoNum type="alphaLcParenR"/>
            </a:pPr>
            <a:r>
              <a:rPr lang="en-US"/>
              <a:t>  Magnesium</a:t>
            </a:r>
          </a:p>
          <a:p>
            <a:pPr marL="746125" indent="-4763">
              <a:buFontTx/>
              <a:buAutoNum type="alphaLcParenR"/>
            </a:pPr>
            <a:r>
              <a:rPr lang="en-US"/>
              <a:t>  Zinc</a:t>
            </a:r>
          </a:p>
          <a:p>
            <a:pPr marL="746125" indent="-4763">
              <a:buFontTx/>
              <a:buAutoNum type="alphaLcParenR"/>
            </a:pPr>
            <a:r>
              <a:rPr lang="en-US"/>
              <a:t>  Silver</a:t>
            </a:r>
          </a:p>
          <a:p>
            <a:pPr marL="746125" indent="-4763">
              <a:buFontTx/>
              <a:buNone/>
            </a:pP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9B8A7E2B-6F19-5142-BBA6-B3738AA7A523}" type="slidenum">
              <a:rPr lang="en-US"/>
              <a:pPr/>
              <a:t>16</a:t>
            </a:fld>
            <a:endParaRPr lang="en-US"/>
          </a:p>
        </p:txBody>
      </p:sp>
      <p:pic>
        <p:nvPicPr>
          <p:cNvPr id="35328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353285" name="Rectangle 5"/>
          <p:cNvSpPr>
            <a:spLocks noChangeArrowheads="1"/>
          </p:cNvSpPr>
          <p:nvPr/>
        </p:nvSpPr>
        <p:spPr bwMode="auto">
          <a:xfrm>
            <a:off x="914400" y="3505200"/>
            <a:ext cx="22860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5064093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1524000" y="1143000"/>
            <a:ext cx="7391400" cy="533400"/>
          </a:xfrm>
        </p:spPr>
        <p:txBody>
          <a:bodyPr/>
          <a:lstStyle/>
          <a:p>
            <a:r>
              <a:rPr lang="en-US"/>
              <a:t>Exercise</a:t>
            </a:r>
          </a:p>
        </p:txBody>
      </p:sp>
      <p:sp>
        <p:nvSpPr>
          <p:cNvPr id="355331" name="Rectangle 3"/>
          <p:cNvSpPr>
            <a:spLocks noGrp="1" noChangeArrowheads="1"/>
          </p:cNvSpPr>
          <p:nvPr>
            <p:ph idx="1"/>
          </p:nvPr>
        </p:nvSpPr>
        <p:spPr>
          <a:xfrm>
            <a:off x="381000" y="2133600"/>
            <a:ext cx="8229600" cy="3649663"/>
          </a:xfrm>
        </p:spPr>
        <p:txBody>
          <a:bodyPr/>
          <a:lstStyle/>
          <a:p>
            <a:pPr marL="854075" indent="-3175">
              <a:buFontTx/>
              <a:buNone/>
            </a:pPr>
            <a:r>
              <a:rPr lang="en-US" sz="2800"/>
              <a:t>	</a:t>
            </a:r>
            <a:r>
              <a:rPr lang="en-US" sz="2800">
                <a:cs typeface="Arial Unicode MS" charset="0"/>
              </a:rPr>
              <a:t>Rank the following according to number of atoms (</a:t>
            </a:r>
            <a:r>
              <a:rPr lang="en-US" sz="2800">
                <a:solidFill>
                  <a:srgbClr val="0000FF"/>
                </a:solidFill>
              </a:rPr>
              <a:t>greatest to least</a:t>
            </a:r>
            <a:r>
              <a:rPr lang="en-US" sz="2800">
                <a:cs typeface="Arial Unicode MS" charset="0"/>
              </a:rPr>
              <a:t>):</a:t>
            </a:r>
          </a:p>
          <a:p>
            <a:pPr marL="854075" indent="-3175">
              <a:buFontTx/>
              <a:buNone/>
            </a:pPr>
            <a:endParaRPr lang="en-US" sz="2800">
              <a:cs typeface="Arial Unicode MS" charset="0"/>
            </a:endParaRPr>
          </a:p>
          <a:p>
            <a:pPr marL="854075" indent="-3175">
              <a:buFontTx/>
              <a:buAutoNum type="alphaLcParenR"/>
            </a:pPr>
            <a:r>
              <a:rPr lang="en-US">
                <a:cs typeface="Arial Unicode MS" charset="0"/>
              </a:rPr>
              <a:t> 107.9 g of silver</a:t>
            </a:r>
          </a:p>
          <a:p>
            <a:pPr marL="854075" indent="-3175">
              <a:buFontTx/>
              <a:buAutoNum type="alphaLcParenR"/>
            </a:pPr>
            <a:r>
              <a:rPr lang="en-US">
                <a:cs typeface="Arial Unicode MS" charset="0"/>
              </a:rPr>
              <a:t> 70.0 g of zinc</a:t>
            </a:r>
          </a:p>
          <a:p>
            <a:pPr marL="854075" indent="-3175">
              <a:buFontTx/>
              <a:buAutoNum type="alphaLcParenR"/>
            </a:pPr>
            <a:r>
              <a:rPr lang="en-US">
                <a:cs typeface="Arial Unicode MS" charset="0"/>
              </a:rPr>
              <a:t> 21.0 g of magnesium</a:t>
            </a:r>
            <a:r>
              <a:rPr lang="en-US"/>
              <a:t> </a:t>
            </a:r>
          </a:p>
          <a:p>
            <a:pPr marL="854075" indent="-3175">
              <a:buFontTx/>
              <a:buAutoNum type="alphaLcParenR"/>
            </a:pPr>
            <a:endParaRPr lang="en-US"/>
          </a:p>
          <a:p>
            <a:pPr marL="854075" indent="-3175">
              <a:buFontTx/>
              <a:buNone/>
            </a:pPr>
            <a:r>
              <a:rPr lang="en-US"/>
              <a:t>			</a:t>
            </a:r>
            <a:r>
              <a:rPr lang="en-US">
                <a:solidFill>
                  <a:srgbClr val="009900"/>
                </a:solidFill>
              </a:rPr>
              <a:t>b)          a)          c)</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B04F6844-F46B-ED4A-A1CA-757D519B045B}" type="slidenum">
              <a:rPr lang="en-US"/>
              <a:pPr/>
              <a:t>17</a:t>
            </a:fld>
            <a:endParaRPr lang="en-US"/>
          </a:p>
        </p:txBody>
      </p:sp>
      <p:pic>
        <p:nvPicPr>
          <p:cNvPr id="35533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31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9" name="Rectangle 3"/>
          <p:cNvSpPr>
            <a:spLocks noGrp="1" noChangeArrowheads="1"/>
          </p:cNvSpPr>
          <p:nvPr>
            <p:ph type="title"/>
          </p:nvPr>
        </p:nvSpPr>
        <p:spPr/>
        <p:txBody>
          <a:bodyPr/>
          <a:lstStyle/>
          <a:p>
            <a:r>
              <a:rPr lang="en-US"/>
              <a:t>Conceptual Problem Solving</a:t>
            </a:r>
          </a:p>
        </p:txBody>
      </p:sp>
      <p:sp>
        <p:nvSpPr>
          <p:cNvPr id="301058" name="Rectangle 2"/>
          <p:cNvSpPr>
            <a:spLocks noGrp="1" noChangeArrowheads="1"/>
          </p:cNvSpPr>
          <p:nvPr>
            <p:ph idx="1"/>
          </p:nvPr>
        </p:nvSpPr>
        <p:spPr>
          <a:xfrm>
            <a:off x="914400" y="1676400"/>
            <a:ext cx="7391400" cy="3954463"/>
          </a:xfrm>
        </p:spPr>
        <p:txBody>
          <a:bodyPr/>
          <a:lstStyle/>
          <a:p>
            <a:pPr marL="533400" indent="-533400"/>
            <a:r>
              <a:rPr lang="en-US" sz="2800">
                <a:solidFill>
                  <a:srgbClr val="669900"/>
                </a:solidFill>
              </a:rPr>
              <a:t>Where are we going?</a:t>
            </a:r>
          </a:p>
          <a:p>
            <a:pPr marL="914400" lvl="1" indent="-457200">
              <a:buFont typeface="Wingdings" charset="0"/>
              <a:buChar char="§"/>
            </a:pPr>
            <a:r>
              <a:rPr lang="en-US"/>
              <a:t>Read the problem and decide on the final goal.</a:t>
            </a:r>
          </a:p>
          <a:p>
            <a:pPr marL="533400" indent="-533400"/>
            <a:r>
              <a:rPr lang="en-US" sz="2800">
                <a:solidFill>
                  <a:srgbClr val="669900"/>
                </a:solidFill>
              </a:rPr>
              <a:t>How do we get there?</a:t>
            </a:r>
          </a:p>
          <a:p>
            <a:pPr marL="914400" lvl="1" indent="-457200">
              <a:buFont typeface="Wingdings" charset="0"/>
              <a:buChar char="§"/>
            </a:pPr>
            <a:r>
              <a:rPr lang="en-US"/>
              <a:t>Work backwards from the final goal to decide where to start.</a:t>
            </a:r>
          </a:p>
          <a:p>
            <a:pPr marL="533400" indent="-533400"/>
            <a:r>
              <a:rPr lang="en-US" sz="2800">
                <a:solidFill>
                  <a:srgbClr val="669900"/>
                </a:solidFill>
              </a:rPr>
              <a:t>Reality check.</a:t>
            </a:r>
          </a:p>
          <a:p>
            <a:pPr marL="914400" lvl="1" indent="-457200">
              <a:buFont typeface="Wingdings" charset="0"/>
              <a:buChar char="§"/>
            </a:pPr>
            <a:r>
              <a:rPr lang="en-US">
                <a:cs typeface="Arial" charset="0"/>
              </a:rPr>
              <a:t>Does my answer make sense?  Is it reasonable?</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1F463DDD-C0B6-CE4E-93BA-D9C40718D251}" type="slidenum">
              <a:rPr lang="en-US"/>
              <a:pPr/>
              <a:t>18</a:t>
            </a:fld>
            <a:endParaRPr lang="en-US"/>
          </a:p>
        </p:txBody>
      </p:sp>
    </p:spTree>
    <p:extLst>
      <p:ext uri="{BB962C8B-B14F-4D97-AF65-F5344CB8AC3E}">
        <p14:creationId xmlns:p14="http://schemas.microsoft.com/office/powerpoint/2010/main" val="5934976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idx="1"/>
          </p:nvPr>
        </p:nvSpPr>
        <p:spPr>
          <a:xfrm>
            <a:off x="533400" y="1676400"/>
            <a:ext cx="8229600" cy="3513138"/>
          </a:xfrm>
        </p:spPr>
        <p:txBody>
          <a:bodyPr/>
          <a:lstStyle/>
          <a:p>
            <a:pPr marL="533400" indent="-533400"/>
            <a:r>
              <a:rPr lang="en-US" sz="2800" dirty="0"/>
              <a:t>Mass in grams of one mole of the substance:</a:t>
            </a:r>
          </a:p>
          <a:p>
            <a:pPr marL="533400" indent="-533400">
              <a:buFontTx/>
              <a:buNone/>
            </a:pPr>
            <a:r>
              <a:rPr lang="en-US" dirty="0"/>
              <a:t>		Molar Mass of N = 14.01 g/</a:t>
            </a:r>
            <a:r>
              <a:rPr lang="en-US" dirty="0" err="1"/>
              <a:t>mol</a:t>
            </a:r>
            <a:endParaRPr lang="en-US" dirty="0"/>
          </a:p>
          <a:p>
            <a:pPr marL="533400" indent="-533400">
              <a:buFontTx/>
              <a:buNone/>
            </a:pPr>
            <a:endParaRPr lang="en-US" dirty="0"/>
          </a:p>
          <a:p>
            <a:pPr marL="533400" indent="-533400">
              <a:buFontTx/>
              <a:buNone/>
            </a:pPr>
            <a:r>
              <a:rPr lang="en-US" dirty="0"/>
              <a:t>		Molar Mass of H</a:t>
            </a:r>
            <a:r>
              <a:rPr lang="en-US" baseline="-25000" dirty="0"/>
              <a:t>2</a:t>
            </a:r>
            <a:r>
              <a:rPr lang="en-US" dirty="0"/>
              <a:t>O = 18.02 g/</a:t>
            </a:r>
            <a:r>
              <a:rPr lang="en-US" dirty="0" err="1"/>
              <a:t>mol</a:t>
            </a:r>
            <a:endParaRPr lang="en-US" dirty="0"/>
          </a:p>
          <a:p>
            <a:pPr marL="533400" indent="-533400">
              <a:buFontTx/>
              <a:buNone/>
            </a:pPr>
            <a:r>
              <a:rPr lang="en-US" dirty="0"/>
              <a:t>			</a:t>
            </a:r>
            <a:r>
              <a:rPr lang="en-US" sz="2000" dirty="0">
                <a:solidFill>
                  <a:srgbClr val="0000FF"/>
                </a:solidFill>
              </a:rPr>
              <a:t>(2 </a:t>
            </a:r>
            <a:r>
              <a:rPr lang="en-US" sz="2000" dirty="0">
                <a:solidFill>
                  <a:srgbClr val="0000FF"/>
                </a:solidFill>
                <a:cs typeface="Arial" charset="0"/>
              </a:rPr>
              <a:t>× 1.008 g) + 16.00 g</a:t>
            </a:r>
          </a:p>
          <a:p>
            <a:pPr marL="533400" indent="-533400">
              <a:buFontTx/>
              <a:buNone/>
            </a:pPr>
            <a:endParaRPr lang="en-US" sz="2000" dirty="0">
              <a:cs typeface="Arial" charset="0"/>
            </a:endParaRPr>
          </a:p>
          <a:p>
            <a:pPr marL="533400" indent="-533400">
              <a:buFontTx/>
              <a:buNone/>
            </a:pPr>
            <a:r>
              <a:rPr lang="en-US" dirty="0">
                <a:cs typeface="Arial" charset="0"/>
              </a:rPr>
              <a:t>		Molar Mass of Ba(NO</a:t>
            </a:r>
            <a:r>
              <a:rPr lang="en-US" baseline="-25000" dirty="0">
                <a:cs typeface="Arial" charset="0"/>
              </a:rPr>
              <a:t>3</a:t>
            </a:r>
            <a:r>
              <a:rPr lang="en-US" dirty="0">
                <a:cs typeface="Arial" charset="0"/>
              </a:rPr>
              <a:t>)</a:t>
            </a:r>
            <a:r>
              <a:rPr lang="en-US" baseline="-25000" dirty="0">
                <a:cs typeface="Arial" charset="0"/>
              </a:rPr>
              <a:t>2</a:t>
            </a:r>
            <a:r>
              <a:rPr lang="en-US" dirty="0">
                <a:cs typeface="Arial" charset="0"/>
              </a:rPr>
              <a:t> = 261.35 g/</a:t>
            </a:r>
            <a:r>
              <a:rPr lang="en-US" dirty="0" err="1">
                <a:cs typeface="Arial" charset="0"/>
              </a:rPr>
              <a:t>mol</a:t>
            </a:r>
            <a:endParaRPr lang="en-US" dirty="0">
              <a:cs typeface="Arial" charset="0"/>
            </a:endParaRPr>
          </a:p>
          <a:p>
            <a:pPr marL="533400" indent="-533400">
              <a:buFontTx/>
              <a:buNone/>
            </a:pPr>
            <a:r>
              <a:rPr lang="en-US" dirty="0">
                <a:cs typeface="Arial" charset="0"/>
              </a:rPr>
              <a:t>			</a:t>
            </a:r>
            <a:r>
              <a:rPr lang="en-US" sz="2000" dirty="0">
                <a:solidFill>
                  <a:srgbClr val="0000FF"/>
                </a:solidFill>
                <a:cs typeface="Arial" charset="0"/>
              </a:rPr>
              <a:t>137.33 g + (2 × 14.01 g) + (6 × 16.00 g)</a:t>
            </a:r>
          </a:p>
        </p:txBody>
      </p:sp>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A3F611C7-46CC-F04C-876C-583068E4285F}" type="slidenum">
              <a:rPr lang="en-US"/>
              <a:pPr/>
              <a:t>19</a:t>
            </a:fld>
            <a:endParaRPr lang="en-US"/>
          </a:p>
        </p:txBody>
      </p:sp>
    </p:spTree>
    <p:extLst>
      <p:ext uri="{BB962C8B-B14F-4D97-AF65-F5344CB8AC3E}">
        <p14:creationId xmlns:p14="http://schemas.microsoft.com/office/powerpoint/2010/main" val="3244057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EAF763E6-B1DA-D940-96B2-CB0D7782CA30}" type="slidenum">
              <a:rPr lang="en-US"/>
              <a:pPr/>
              <a:t>2</a:t>
            </a:fld>
            <a:endParaRPr lang="en-US"/>
          </a:p>
        </p:txBody>
      </p:sp>
      <p:sp>
        <p:nvSpPr>
          <p:cNvPr id="34818" name="Rectangle 2"/>
          <p:cNvSpPr>
            <a:spLocks noGrp="1" noChangeArrowheads="1"/>
          </p:cNvSpPr>
          <p:nvPr>
            <p:ph type="body" idx="1"/>
          </p:nvPr>
        </p:nvSpPr>
        <p:spPr>
          <a:xfrm>
            <a:off x="533400" y="1676400"/>
            <a:ext cx="8229600" cy="3679825"/>
          </a:xfrm>
        </p:spPr>
        <p:txBody>
          <a:bodyPr/>
          <a:lstStyle/>
          <a:p>
            <a:pPr marL="533400" indent="-533400"/>
            <a:r>
              <a:rPr lang="en-US" sz="2800">
                <a:cs typeface="Times New Roman" charset="0"/>
              </a:rPr>
              <a:t>Objects do not need to have identical masses to be counted by weighing. </a:t>
            </a:r>
          </a:p>
          <a:p>
            <a:pPr marL="914400" lvl="1" indent="-457200">
              <a:buFont typeface="Wingdings" charset="0"/>
              <a:buChar char="§"/>
            </a:pPr>
            <a:r>
              <a:rPr lang="en-US" sz="2800">
                <a:cs typeface="Times New Roman" charset="0"/>
              </a:rPr>
              <a:t>All we need to know is the average mass of the objects.</a:t>
            </a:r>
            <a:r>
              <a:rPr lang="en-US" sz="2800"/>
              <a:t> </a:t>
            </a:r>
          </a:p>
          <a:p>
            <a:pPr marL="533400" indent="-533400"/>
            <a:r>
              <a:rPr lang="en-US" sz="2800">
                <a:cs typeface="Times New Roman" charset="0"/>
              </a:rPr>
              <a:t>To count the atoms in a sample of a given element by weighing we must know the mass of the sample and the average mass for that element.</a:t>
            </a:r>
          </a:p>
        </p:txBody>
      </p:sp>
    </p:spTree>
    <p:extLst>
      <p:ext uri="{BB962C8B-B14F-4D97-AF65-F5344CB8AC3E}">
        <p14:creationId xmlns:p14="http://schemas.microsoft.com/office/powerpoint/2010/main" val="18454211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3" name="Rectangle 3"/>
          <p:cNvSpPr>
            <a:spLocks noGrp="1" noChangeArrowheads="1"/>
          </p:cNvSpPr>
          <p:nvPr>
            <p:ph type="title"/>
          </p:nvPr>
        </p:nvSpPr>
        <p:spPr/>
        <p:txBody>
          <a:bodyPr/>
          <a:lstStyle/>
          <a:p>
            <a:r>
              <a:rPr lang="en-US"/>
              <a:t>Calculations Using Molar Mass</a:t>
            </a:r>
          </a:p>
        </p:txBody>
      </p:sp>
      <p:sp>
        <p:nvSpPr>
          <p:cNvPr id="317442" name="Rectangle 2"/>
          <p:cNvSpPr>
            <a:spLocks noGrp="1" noChangeArrowheads="1"/>
          </p:cNvSpPr>
          <p:nvPr>
            <p:ph type="body" sz="half" idx="1"/>
          </p:nvPr>
        </p:nvSpPr>
        <p:spPr>
          <a:xfrm>
            <a:off x="457200" y="1752600"/>
            <a:ext cx="8229600" cy="2587625"/>
          </a:xfrm>
        </p:spPr>
        <p:txBody>
          <a:bodyPr/>
          <a:lstStyle/>
          <a:p>
            <a:pPr marL="533400" indent="-533400" eaLnBrk="0" hangingPunct="0">
              <a:spcBef>
                <a:spcPct val="0"/>
              </a:spcBef>
            </a:pPr>
            <a:endParaRPr lang="en-US">
              <a:cs typeface="Times New Roman" charset="0"/>
            </a:endParaRPr>
          </a:p>
          <a:p>
            <a:pPr marL="533400" indent="-533400" eaLnBrk="0" hangingPunct="0">
              <a:spcBef>
                <a:spcPct val="0"/>
              </a:spcBef>
            </a:pPr>
            <a:r>
              <a:rPr lang="en-US">
                <a:cs typeface="Times New Roman" charset="0"/>
              </a:rPr>
              <a:t>Moles of a compound =</a:t>
            </a:r>
          </a:p>
          <a:p>
            <a:pPr marL="533400" indent="-533400" eaLnBrk="0" hangingPunct="0">
              <a:spcBef>
                <a:spcPct val="0"/>
              </a:spcBef>
            </a:pPr>
            <a:endParaRPr lang="en-US">
              <a:cs typeface="Times New Roman" charset="0"/>
            </a:endParaRPr>
          </a:p>
          <a:p>
            <a:pPr marL="533400" indent="-533400" eaLnBrk="0" hangingPunct="0">
              <a:spcBef>
                <a:spcPct val="0"/>
              </a:spcBef>
            </a:pPr>
            <a:endParaRPr lang="en-US" sz="2000">
              <a:cs typeface="Times New Roman" charset="0"/>
            </a:endParaRPr>
          </a:p>
          <a:p>
            <a:pPr marL="533400" indent="-533400" eaLnBrk="0" hangingPunct="0">
              <a:spcBef>
                <a:spcPct val="0"/>
              </a:spcBef>
            </a:pPr>
            <a:endParaRPr lang="en-US"/>
          </a:p>
          <a:p>
            <a:pPr marL="533400" indent="-533400" eaLnBrk="0" hangingPunct="0">
              <a:spcBef>
                <a:spcPct val="0"/>
              </a:spcBef>
            </a:pPr>
            <a:endParaRPr lang="en-US"/>
          </a:p>
          <a:p>
            <a:pPr marL="533400" indent="-533400" eaLnBrk="0" hangingPunct="0">
              <a:spcBef>
                <a:spcPct val="0"/>
              </a:spcBef>
            </a:pPr>
            <a:r>
              <a:rPr lang="en-US"/>
              <a:t>Mass of a sample (g) =</a:t>
            </a:r>
            <a:r>
              <a:rPr lang="en-US" sz="1600"/>
              <a:t> (moles of sample)(molar mass of compound)</a:t>
            </a:r>
          </a:p>
        </p:txBody>
      </p:sp>
      <p:graphicFrame>
        <p:nvGraphicFramePr>
          <p:cNvPr id="317444" name="Object 4"/>
          <p:cNvGraphicFramePr>
            <a:graphicFrameLocks noGrp="1" noChangeAspect="1"/>
          </p:cNvGraphicFramePr>
          <p:nvPr>
            <p:ph sz="half" idx="2"/>
          </p:nvPr>
        </p:nvGraphicFramePr>
        <p:xfrm>
          <a:off x="4495800" y="2133600"/>
          <a:ext cx="2971800" cy="673100"/>
        </p:xfrm>
        <a:graphic>
          <a:graphicData uri="http://schemas.openxmlformats.org/presentationml/2006/ole">
            <mc:AlternateContent xmlns:mc="http://schemas.openxmlformats.org/markup-compatibility/2006">
              <mc:Choice xmlns:v="urn:schemas-microsoft-com:vml" Requires="v">
                <p:oleObj spid="_x0000_s7177" name="Equation" r:id="rId4" imgW="4877196" imgH="1105297" progId="Equation.DSMT4">
                  <p:embed/>
                </p:oleObj>
              </mc:Choice>
              <mc:Fallback>
                <p:oleObj name="Equation" r:id="rId4" imgW="4877196" imgH="11052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133600"/>
                        <a:ext cx="29718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1" name="Footer Placeholder 4"/>
          <p:cNvSpPr>
            <a:spLocks noGrp="1"/>
          </p:cNvSpPr>
          <p:nvPr>
            <p:ph type="ftr" sz="quarter" idx="10"/>
          </p:nvPr>
        </p:nvSpPr>
        <p:spPr/>
        <p:txBody>
          <a:bodyPr/>
          <a:lstStyle/>
          <a:p>
            <a:r>
              <a:rPr lang="en-US"/>
              <a:t>Copyright © Cengage Learning. All rights reserved</a:t>
            </a:r>
          </a:p>
        </p:txBody>
      </p:sp>
      <p:sp>
        <p:nvSpPr>
          <p:cNvPr id="12" name="Slide Number Placeholder 5"/>
          <p:cNvSpPr>
            <a:spLocks noGrp="1"/>
          </p:cNvSpPr>
          <p:nvPr>
            <p:ph type="sldNum" sz="quarter" idx="11"/>
          </p:nvPr>
        </p:nvSpPr>
        <p:spPr/>
        <p:txBody>
          <a:bodyPr/>
          <a:lstStyle/>
          <a:p>
            <a:fld id="{4820B601-ED5B-E340-BF17-48E41BDA0525}" type="slidenum">
              <a:rPr lang="en-US"/>
              <a:pPr/>
              <a:t>20</a:t>
            </a:fld>
            <a:endParaRPr lang="en-US"/>
          </a:p>
        </p:txBody>
      </p:sp>
      <p:graphicFrame>
        <p:nvGraphicFramePr>
          <p:cNvPr id="317446" name="Object 6"/>
          <p:cNvGraphicFramePr>
            <a:graphicFrameLocks noChangeAspect="1"/>
          </p:cNvGraphicFramePr>
          <p:nvPr/>
        </p:nvGraphicFramePr>
        <p:xfrm>
          <a:off x="3505200" y="2971800"/>
          <a:ext cx="2070100" cy="787400"/>
        </p:xfrm>
        <a:graphic>
          <a:graphicData uri="http://schemas.openxmlformats.org/presentationml/2006/ole">
            <mc:AlternateContent xmlns:mc="http://schemas.openxmlformats.org/markup-compatibility/2006">
              <mc:Choice xmlns:v="urn:schemas-microsoft-com:vml" Requires="v">
                <p:oleObj spid="_x0000_s7178" name="Equation" r:id="rId6" imgW="2070496" imgH="787797" progId="Equation.DSMT4">
                  <p:embed/>
                </p:oleObj>
              </mc:Choice>
              <mc:Fallback>
                <p:oleObj name="Equation" r:id="rId6" imgW="2070496" imgH="78779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971800"/>
                        <a:ext cx="20701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47" name="Object 7"/>
          <p:cNvGraphicFramePr>
            <a:graphicFrameLocks noChangeAspect="1"/>
          </p:cNvGraphicFramePr>
          <p:nvPr/>
        </p:nvGraphicFramePr>
        <p:xfrm>
          <a:off x="3733800" y="4648200"/>
          <a:ext cx="2082800" cy="736600"/>
        </p:xfrm>
        <a:graphic>
          <a:graphicData uri="http://schemas.openxmlformats.org/presentationml/2006/ole">
            <mc:AlternateContent xmlns:mc="http://schemas.openxmlformats.org/markup-compatibility/2006">
              <mc:Choice xmlns:v="urn:schemas-microsoft-com:vml" Requires="v">
                <p:oleObj spid="_x0000_s7179" name="Equation" r:id="rId8" imgW="2083196" imgH="736997" progId="Equation.3">
                  <p:embed/>
                </p:oleObj>
              </mc:Choice>
              <mc:Fallback>
                <p:oleObj name="Equation" r:id="rId8" imgW="2083196" imgH="73699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648200"/>
                        <a:ext cx="20828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7448" name="Line 8"/>
          <p:cNvSpPr>
            <a:spLocks noChangeShapeType="1"/>
          </p:cNvSpPr>
          <p:nvPr/>
        </p:nvSpPr>
        <p:spPr bwMode="auto">
          <a:xfrm flipV="1">
            <a:off x="4343400" y="3200400"/>
            <a:ext cx="228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449" name="Line 9"/>
          <p:cNvSpPr>
            <a:spLocks noChangeShapeType="1"/>
          </p:cNvSpPr>
          <p:nvPr/>
        </p:nvSpPr>
        <p:spPr bwMode="auto">
          <a:xfrm flipV="1">
            <a:off x="5181600" y="3429000"/>
            <a:ext cx="228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450" name="Line 10"/>
          <p:cNvSpPr>
            <a:spLocks noChangeShapeType="1"/>
          </p:cNvSpPr>
          <p:nvPr/>
        </p:nvSpPr>
        <p:spPr bwMode="auto">
          <a:xfrm flipV="1">
            <a:off x="4267200" y="4876800"/>
            <a:ext cx="5334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451" name="Line 11"/>
          <p:cNvSpPr>
            <a:spLocks noChangeShapeType="1"/>
          </p:cNvSpPr>
          <p:nvPr/>
        </p:nvSpPr>
        <p:spPr bwMode="auto">
          <a:xfrm flipV="1">
            <a:off x="5257800" y="5105400"/>
            <a:ext cx="5334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7827908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447800" y="1143000"/>
            <a:ext cx="7239000" cy="533400"/>
          </a:xfrm>
        </p:spPr>
        <p:txBody>
          <a:bodyPr/>
          <a:lstStyle/>
          <a:p>
            <a:r>
              <a:rPr lang="en-US"/>
              <a:t>Exercise</a:t>
            </a:r>
            <a:endParaRPr lang="en-US">
              <a:solidFill>
                <a:srgbClr val="FF0000"/>
              </a:solidFill>
            </a:endParaRPr>
          </a:p>
        </p:txBody>
      </p:sp>
      <p:sp>
        <p:nvSpPr>
          <p:cNvPr id="347139" name="Rectangle 3"/>
          <p:cNvSpPr>
            <a:spLocks noGrp="1" noChangeArrowheads="1"/>
          </p:cNvSpPr>
          <p:nvPr>
            <p:ph sz="half" idx="1"/>
          </p:nvPr>
        </p:nvSpPr>
        <p:spPr>
          <a:xfrm>
            <a:off x="457200" y="2133600"/>
            <a:ext cx="8153400" cy="3286125"/>
          </a:xfrm>
        </p:spPr>
        <p:txBody>
          <a:bodyPr/>
          <a:lstStyle/>
          <a:p>
            <a:pPr marL="746125" indent="-349250">
              <a:buFontTx/>
              <a:buNone/>
              <a:tabLst>
                <a:tab pos="1200150" algn="l"/>
              </a:tabLst>
            </a:pPr>
            <a:r>
              <a:rPr lang="en-US"/>
              <a:t>	What is the </a:t>
            </a:r>
            <a:r>
              <a:rPr lang="en-US">
                <a:solidFill>
                  <a:srgbClr val="0000FF"/>
                </a:solidFill>
              </a:rPr>
              <a:t>molar mass</a:t>
            </a:r>
            <a:r>
              <a:rPr lang="en-US"/>
              <a:t> of nickel(II) carbonate?</a:t>
            </a:r>
          </a:p>
          <a:p>
            <a:pPr marL="746125" indent="-349250">
              <a:buFontTx/>
              <a:buNone/>
              <a:tabLst>
                <a:tab pos="1200150" algn="l"/>
              </a:tabLst>
            </a:pPr>
            <a:endParaRPr lang="en-US"/>
          </a:p>
          <a:p>
            <a:pPr marL="746125" indent="-349250">
              <a:buFontTx/>
              <a:buNone/>
              <a:tabLst>
                <a:tab pos="1200150" algn="l"/>
              </a:tabLst>
            </a:pPr>
            <a:r>
              <a:rPr lang="en-US"/>
              <a:t>	</a:t>
            </a:r>
            <a:r>
              <a:rPr lang="en-US" sz="2400"/>
              <a:t>a)	118.7 g/mol</a:t>
            </a:r>
          </a:p>
          <a:p>
            <a:pPr marL="746125" indent="-349250">
              <a:buFontTx/>
              <a:buNone/>
              <a:tabLst>
                <a:tab pos="1200150" algn="l"/>
              </a:tabLst>
            </a:pPr>
            <a:r>
              <a:rPr lang="en-US" sz="2400"/>
              <a:t>	b)	134.7 g/mol </a:t>
            </a:r>
          </a:p>
          <a:p>
            <a:pPr marL="746125" indent="-349250">
              <a:buFontTx/>
              <a:buNone/>
              <a:tabLst>
                <a:tab pos="1200150" algn="l"/>
              </a:tabLst>
            </a:pPr>
            <a:r>
              <a:rPr lang="es-ES_tradnl" sz="2400"/>
              <a:t>	c)	178.71 g/mol</a:t>
            </a:r>
          </a:p>
          <a:p>
            <a:pPr marL="746125" indent="-349250">
              <a:buFontTx/>
              <a:buNone/>
              <a:tabLst>
                <a:tab pos="1200150" algn="l"/>
              </a:tabLst>
            </a:pPr>
            <a:r>
              <a:rPr lang="es-ES_tradnl" sz="2400"/>
              <a:t>	d)	296.09 g/mol</a:t>
            </a:r>
            <a:endParaRPr lang="en-US" sz="2400"/>
          </a:p>
        </p:txBody>
      </p:sp>
      <p:sp>
        <p:nvSpPr>
          <p:cNvPr id="347143" name="Rectangle 7"/>
          <p:cNvSpPr>
            <a:spLocks noGrp="1" noChangeArrowheads="1"/>
          </p:cNvSpPr>
          <p:nvPr>
            <p:ph sz="half" idx="2"/>
          </p:nvPr>
        </p:nvSpPr>
        <p:spPr>
          <a:xfrm>
            <a:off x="4648200" y="3505200"/>
            <a:ext cx="4038600" cy="1676400"/>
          </a:xfrm>
        </p:spPr>
        <p:txBody>
          <a:bodyPr/>
          <a:lstStyle/>
          <a:p>
            <a:pPr>
              <a:buFontTx/>
              <a:buNone/>
            </a:pPr>
            <a:r>
              <a:rPr lang="en-US" sz="2000">
                <a:solidFill>
                  <a:srgbClr val="009900"/>
                </a:solidFill>
                <a:cs typeface="Arial" charset="0"/>
              </a:rPr>
              <a:t>	The formula for nickel(II) carbonate is NiCO</a:t>
            </a:r>
            <a:r>
              <a:rPr lang="en-US" sz="2000" baseline="-25000">
                <a:solidFill>
                  <a:srgbClr val="009900"/>
                </a:solidFill>
                <a:cs typeface="Arial" charset="0"/>
              </a:rPr>
              <a:t>3</a:t>
            </a:r>
            <a:r>
              <a:rPr lang="en-US" sz="2000">
                <a:solidFill>
                  <a:srgbClr val="009900"/>
                </a:solidFill>
                <a:cs typeface="Arial" charset="0"/>
              </a:rPr>
              <a:t>.  Therefore the molar mass is: </a:t>
            </a:r>
          </a:p>
          <a:p>
            <a:pPr>
              <a:buFontTx/>
              <a:buNone/>
            </a:pPr>
            <a:r>
              <a:rPr lang="en-US" sz="2000">
                <a:solidFill>
                  <a:srgbClr val="009900"/>
                </a:solidFill>
                <a:cs typeface="Arial" charset="0"/>
              </a:rPr>
              <a:t>	58.69 + 12.01 + 3(16.00) = 118.7 g/mol.</a:t>
            </a:r>
          </a:p>
        </p:txBody>
      </p:sp>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CE00001C-BA5F-FF41-B4F8-FF3379CE3657}" type="slidenum">
              <a:rPr lang="en-US"/>
              <a:pPr/>
              <a:t>21</a:t>
            </a:fld>
            <a:endParaRPr lang="en-US"/>
          </a:p>
        </p:txBody>
      </p:sp>
      <p:pic>
        <p:nvPicPr>
          <p:cNvPr id="347140"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47142" name="Rectangle 6"/>
          <p:cNvSpPr>
            <a:spLocks noChangeArrowheads="1"/>
          </p:cNvSpPr>
          <p:nvPr/>
        </p:nvSpPr>
        <p:spPr bwMode="auto">
          <a:xfrm>
            <a:off x="1143000" y="3581400"/>
            <a:ext cx="23622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4513908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524000" y="1143000"/>
            <a:ext cx="7239000" cy="533400"/>
          </a:xfrm>
        </p:spPr>
        <p:txBody>
          <a:bodyPr/>
          <a:lstStyle/>
          <a:p>
            <a:r>
              <a:rPr lang="en-US"/>
              <a:t>Exercise</a:t>
            </a:r>
            <a:endParaRPr lang="en-US">
              <a:solidFill>
                <a:srgbClr val="FF0000"/>
              </a:solidFill>
            </a:endParaRPr>
          </a:p>
        </p:txBody>
      </p:sp>
      <p:sp>
        <p:nvSpPr>
          <p:cNvPr id="359427" name="Rectangle 3"/>
          <p:cNvSpPr>
            <a:spLocks noGrp="1" noChangeArrowheads="1"/>
          </p:cNvSpPr>
          <p:nvPr>
            <p:ph idx="1"/>
          </p:nvPr>
        </p:nvSpPr>
        <p:spPr>
          <a:xfrm>
            <a:off x="381000" y="2133600"/>
            <a:ext cx="8153400" cy="3588674"/>
          </a:xfrm>
        </p:spPr>
        <p:txBody>
          <a:bodyPr/>
          <a:lstStyle/>
          <a:p>
            <a:pPr marL="746125" indent="-349250">
              <a:buFontTx/>
              <a:buNone/>
              <a:tabLst>
                <a:tab pos="1200150" algn="l"/>
              </a:tabLst>
            </a:pPr>
            <a:r>
              <a:rPr lang="en-US" sz="2800" dirty="0"/>
              <a:t>	Consider equal mole samples of N</a:t>
            </a:r>
            <a:r>
              <a:rPr lang="en-US" sz="2800" baseline="-25000" dirty="0"/>
              <a:t>2</a:t>
            </a:r>
            <a:r>
              <a:rPr lang="en-US" sz="2800" dirty="0"/>
              <a:t>O, </a:t>
            </a:r>
            <a:r>
              <a:rPr lang="en-US" sz="2800" dirty="0" smtClean="0"/>
              <a:t>         Al</a:t>
            </a:r>
            <a:r>
              <a:rPr lang="en-US" sz="2800" dirty="0"/>
              <a:t>(NO</a:t>
            </a:r>
            <a:r>
              <a:rPr lang="en-US" sz="2800" baseline="-25000" dirty="0"/>
              <a:t>3</a:t>
            </a:r>
            <a:r>
              <a:rPr lang="en-US" sz="2800" dirty="0"/>
              <a:t>)</a:t>
            </a:r>
            <a:r>
              <a:rPr lang="en-US" sz="2800" baseline="-25000" dirty="0"/>
              <a:t>3</a:t>
            </a:r>
            <a:r>
              <a:rPr lang="en-US" sz="2800" dirty="0"/>
              <a:t>, and KCN.  Rank these from </a:t>
            </a:r>
            <a:r>
              <a:rPr lang="en-US" sz="2800" dirty="0">
                <a:solidFill>
                  <a:srgbClr val="0000FF"/>
                </a:solidFill>
              </a:rPr>
              <a:t>least to most</a:t>
            </a:r>
            <a:r>
              <a:rPr lang="en-US" sz="2800" dirty="0"/>
              <a:t> number of nitrogen atoms in each sample.</a:t>
            </a:r>
          </a:p>
          <a:p>
            <a:pPr marL="746125" indent="-349250">
              <a:buFontTx/>
              <a:buNone/>
              <a:tabLst>
                <a:tab pos="1200150" algn="l"/>
              </a:tabLst>
            </a:pPr>
            <a:r>
              <a:rPr lang="en-US" dirty="0"/>
              <a:t>	a)	KCN, Al(NO</a:t>
            </a:r>
            <a:r>
              <a:rPr lang="en-US" baseline="-25000" dirty="0"/>
              <a:t>3</a:t>
            </a:r>
            <a:r>
              <a:rPr lang="en-US" dirty="0"/>
              <a:t>)</a:t>
            </a:r>
            <a:r>
              <a:rPr lang="en-US" baseline="-25000" dirty="0"/>
              <a:t>3</a:t>
            </a:r>
            <a:r>
              <a:rPr lang="en-US" dirty="0"/>
              <a:t>, N</a:t>
            </a:r>
            <a:r>
              <a:rPr lang="en-US" baseline="-25000" dirty="0"/>
              <a:t>2</a:t>
            </a:r>
            <a:r>
              <a:rPr lang="en-US" dirty="0"/>
              <a:t>O</a:t>
            </a:r>
          </a:p>
          <a:p>
            <a:pPr marL="746125" indent="-349250">
              <a:buFontTx/>
              <a:buNone/>
              <a:tabLst>
                <a:tab pos="1200150" algn="l"/>
              </a:tabLst>
            </a:pPr>
            <a:r>
              <a:rPr lang="en-US" dirty="0"/>
              <a:t>	b)	Al(NO</a:t>
            </a:r>
            <a:r>
              <a:rPr lang="en-US" baseline="-25000" dirty="0"/>
              <a:t>3</a:t>
            </a:r>
            <a:r>
              <a:rPr lang="en-US" dirty="0"/>
              <a:t>)</a:t>
            </a:r>
            <a:r>
              <a:rPr lang="en-US" baseline="-25000" dirty="0"/>
              <a:t>3</a:t>
            </a:r>
            <a:r>
              <a:rPr lang="en-US" dirty="0"/>
              <a:t>, N</a:t>
            </a:r>
            <a:r>
              <a:rPr lang="en-US" baseline="-25000" dirty="0"/>
              <a:t>2</a:t>
            </a:r>
            <a:r>
              <a:rPr lang="en-US" dirty="0"/>
              <a:t>O, KCN</a:t>
            </a:r>
          </a:p>
          <a:p>
            <a:pPr marL="746125" indent="-349250">
              <a:buFontTx/>
              <a:buNone/>
              <a:tabLst>
                <a:tab pos="1200150" algn="l"/>
              </a:tabLst>
            </a:pPr>
            <a:r>
              <a:rPr lang="en-US" dirty="0"/>
              <a:t>	c)	KCN, N</a:t>
            </a:r>
            <a:r>
              <a:rPr lang="en-US" baseline="-25000" dirty="0"/>
              <a:t>2</a:t>
            </a:r>
            <a:r>
              <a:rPr lang="en-US" dirty="0"/>
              <a:t>O, Al(NO</a:t>
            </a:r>
            <a:r>
              <a:rPr lang="en-US" baseline="-25000" dirty="0"/>
              <a:t>3</a:t>
            </a:r>
            <a:r>
              <a:rPr lang="en-US" dirty="0"/>
              <a:t>)</a:t>
            </a:r>
            <a:r>
              <a:rPr lang="en-US" baseline="-25000" dirty="0"/>
              <a:t>3</a:t>
            </a:r>
            <a:endParaRPr lang="es-ES_tradnl" dirty="0"/>
          </a:p>
          <a:p>
            <a:pPr marL="746125" indent="-349250">
              <a:buFontTx/>
              <a:buNone/>
              <a:tabLst>
                <a:tab pos="1200150" algn="l"/>
              </a:tabLst>
            </a:pPr>
            <a:r>
              <a:rPr lang="en-US" dirty="0"/>
              <a:t>	d)	Al(NO</a:t>
            </a:r>
            <a:r>
              <a:rPr lang="en-US" baseline="-25000" dirty="0"/>
              <a:t>3</a:t>
            </a:r>
            <a:r>
              <a:rPr lang="en-US" dirty="0"/>
              <a:t>)</a:t>
            </a:r>
            <a:r>
              <a:rPr lang="en-US" baseline="-25000" dirty="0"/>
              <a:t>3</a:t>
            </a:r>
            <a:r>
              <a:rPr lang="es-ES_tradnl" dirty="0"/>
              <a:t>, </a:t>
            </a:r>
            <a:r>
              <a:rPr lang="en-US" dirty="0"/>
              <a:t>KCN</a:t>
            </a:r>
            <a:r>
              <a:rPr lang="es-ES_tradnl" dirty="0"/>
              <a:t>, </a:t>
            </a:r>
            <a:r>
              <a:rPr lang="en-US" dirty="0"/>
              <a:t>N</a:t>
            </a:r>
            <a:r>
              <a:rPr lang="en-US" baseline="-25000" dirty="0"/>
              <a:t>2</a:t>
            </a:r>
            <a:r>
              <a:rPr lang="en-US" dirty="0"/>
              <a:t>O</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60C8F381-9090-CC40-B32E-4B54D536A434}" type="slidenum">
              <a:rPr lang="en-US"/>
              <a:pPr/>
              <a:t>22</a:t>
            </a:fld>
            <a:endParaRPr lang="en-US"/>
          </a:p>
        </p:txBody>
      </p:sp>
      <p:pic>
        <p:nvPicPr>
          <p:cNvPr id="359428"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59429" name="Rectangle 5"/>
          <p:cNvSpPr>
            <a:spLocks noChangeArrowheads="1"/>
          </p:cNvSpPr>
          <p:nvPr/>
        </p:nvSpPr>
        <p:spPr bwMode="auto">
          <a:xfrm>
            <a:off x="1066800" y="4800600"/>
            <a:ext cx="35052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7680023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524000" y="1143000"/>
            <a:ext cx="7162800" cy="533400"/>
          </a:xfrm>
        </p:spPr>
        <p:txBody>
          <a:bodyPr/>
          <a:lstStyle/>
          <a:p>
            <a:r>
              <a:rPr lang="en-US"/>
              <a:t>Exercise</a:t>
            </a:r>
          </a:p>
        </p:txBody>
      </p:sp>
      <p:sp>
        <p:nvSpPr>
          <p:cNvPr id="313347" name="Rectangle 3"/>
          <p:cNvSpPr>
            <a:spLocks noGrp="1" noChangeArrowheads="1"/>
          </p:cNvSpPr>
          <p:nvPr>
            <p:ph idx="1"/>
          </p:nvPr>
        </p:nvSpPr>
        <p:spPr>
          <a:xfrm>
            <a:off x="381000" y="2133600"/>
            <a:ext cx="8229600" cy="4211638"/>
          </a:xfrm>
        </p:spPr>
        <p:txBody>
          <a:bodyPr/>
          <a:lstStyle/>
          <a:p>
            <a:pPr marL="854075" indent="-3175">
              <a:buFontTx/>
              <a:buNone/>
            </a:pPr>
            <a:r>
              <a:rPr lang="en-US" sz="2800"/>
              <a:t>	Consider separate 100.0 gram samples of each of the following: </a:t>
            </a:r>
          </a:p>
          <a:p>
            <a:pPr marL="854075" indent="-3175">
              <a:buFontTx/>
              <a:buNone/>
            </a:pPr>
            <a:endParaRPr lang="en-US" sz="2800"/>
          </a:p>
          <a:p>
            <a:pPr marL="1958975" lvl="2" indent="-419100">
              <a:buFontTx/>
              <a:buNone/>
            </a:pPr>
            <a:r>
              <a:rPr lang="en-US" sz="2600"/>
              <a:t>H</a:t>
            </a:r>
            <a:r>
              <a:rPr lang="en-US" sz="2600" baseline="-25000"/>
              <a:t>2</a:t>
            </a:r>
            <a:r>
              <a:rPr lang="en-US" sz="2600"/>
              <a:t>O, N</a:t>
            </a:r>
            <a:r>
              <a:rPr lang="en-US" sz="2600" baseline="-25000"/>
              <a:t>2</a:t>
            </a:r>
            <a:r>
              <a:rPr lang="en-US" sz="2600"/>
              <a:t>O, C</a:t>
            </a:r>
            <a:r>
              <a:rPr lang="en-US" sz="2600" baseline="-25000"/>
              <a:t>3</a:t>
            </a:r>
            <a:r>
              <a:rPr lang="en-US" sz="2600"/>
              <a:t>H</a:t>
            </a:r>
            <a:r>
              <a:rPr lang="en-US" sz="2600" baseline="-25000"/>
              <a:t>6</a:t>
            </a:r>
            <a:r>
              <a:rPr lang="en-US" sz="2600"/>
              <a:t>O</a:t>
            </a:r>
            <a:r>
              <a:rPr lang="en-US" sz="2600" baseline="-25000"/>
              <a:t>2</a:t>
            </a:r>
            <a:r>
              <a:rPr lang="en-US" sz="2600"/>
              <a:t>, CO</a:t>
            </a:r>
            <a:r>
              <a:rPr lang="en-US" sz="2600" baseline="-25000"/>
              <a:t>2</a:t>
            </a:r>
          </a:p>
          <a:p>
            <a:pPr marL="1958975" lvl="2" indent="-419100">
              <a:buFontTx/>
              <a:buNone/>
            </a:pPr>
            <a:endParaRPr lang="en-US" sz="2600" baseline="-25000"/>
          </a:p>
          <a:p>
            <a:pPr marL="1425575" lvl="1" indent="-457200">
              <a:buFont typeface="Wingdings" charset="0"/>
              <a:buChar char="§"/>
            </a:pPr>
            <a:r>
              <a:rPr lang="en-US" sz="2800"/>
              <a:t>Rank them from </a:t>
            </a:r>
            <a:r>
              <a:rPr lang="en-US" sz="2800">
                <a:solidFill>
                  <a:srgbClr val="0000FF"/>
                </a:solidFill>
              </a:rPr>
              <a:t>greatest to least</a:t>
            </a:r>
            <a:r>
              <a:rPr lang="en-US" sz="2800"/>
              <a:t> number of oxygen atoms.</a:t>
            </a:r>
          </a:p>
          <a:p>
            <a:pPr marL="1425575" lvl="1" indent="-457200">
              <a:buFontTx/>
              <a:buNone/>
            </a:pPr>
            <a:r>
              <a:rPr lang="en-US" sz="2800"/>
              <a:t> </a:t>
            </a:r>
          </a:p>
          <a:p>
            <a:pPr marL="1425575" lvl="1" indent="-457200">
              <a:buFontTx/>
              <a:buNone/>
            </a:pPr>
            <a:r>
              <a:rPr lang="en-US" sz="2800"/>
              <a:t>		     </a:t>
            </a:r>
            <a:r>
              <a:rPr lang="en-US" sz="2800">
                <a:solidFill>
                  <a:srgbClr val="009900"/>
                </a:solidFill>
              </a:rPr>
              <a:t>H</a:t>
            </a:r>
            <a:r>
              <a:rPr lang="en-US" sz="2800" baseline="-25000">
                <a:solidFill>
                  <a:srgbClr val="009900"/>
                </a:solidFill>
              </a:rPr>
              <a:t>2</a:t>
            </a:r>
            <a:r>
              <a:rPr lang="en-US" sz="2800">
                <a:solidFill>
                  <a:srgbClr val="009900"/>
                </a:solidFill>
              </a:rPr>
              <a:t>O, CO</a:t>
            </a:r>
            <a:r>
              <a:rPr lang="en-US" sz="2800" baseline="-25000">
                <a:solidFill>
                  <a:srgbClr val="009900"/>
                </a:solidFill>
              </a:rPr>
              <a:t>2</a:t>
            </a:r>
            <a:r>
              <a:rPr lang="en-US" sz="2800">
                <a:solidFill>
                  <a:srgbClr val="009900"/>
                </a:solidFill>
              </a:rPr>
              <a:t>, C</a:t>
            </a:r>
            <a:r>
              <a:rPr lang="en-US" sz="2800" baseline="-25000">
                <a:solidFill>
                  <a:srgbClr val="009900"/>
                </a:solidFill>
              </a:rPr>
              <a:t>3</a:t>
            </a:r>
            <a:r>
              <a:rPr lang="en-US" sz="2800">
                <a:solidFill>
                  <a:srgbClr val="009900"/>
                </a:solidFill>
              </a:rPr>
              <a:t>H</a:t>
            </a:r>
            <a:r>
              <a:rPr lang="en-US" sz="2800" baseline="-25000">
                <a:solidFill>
                  <a:srgbClr val="009900"/>
                </a:solidFill>
              </a:rPr>
              <a:t>6</a:t>
            </a:r>
            <a:r>
              <a:rPr lang="en-US" sz="2800">
                <a:solidFill>
                  <a:srgbClr val="009900"/>
                </a:solidFill>
              </a:rPr>
              <a:t>O</a:t>
            </a:r>
            <a:r>
              <a:rPr lang="en-US" sz="2800" baseline="-25000">
                <a:solidFill>
                  <a:srgbClr val="009900"/>
                </a:solidFill>
              </a:rPr>
              <a:t>2</a:t>
            </a:r>
            <a:r>
              <a:rPr lang="en-US" sz="2800">
                <a:solidFill>
                  <a:srgbClr val="009900"/>
                </a:solidFill>
              </a:rPr>
              <a:t>, N</a:t>
            </a:r>
            <a:r>
              <a:rPr lang="en-US" sz="2800" baseline="-25000">
                <a:solidFill>
                  <a:srgbClr val="009900"/>
                </a:solidFill>
              </a:rPr>
              <a:t>2</a:t>
            </a:r>
            <a:r>
              <a:rPr lang="en-US" sz="2800">
                <a:solidFill>
                  <a:srgbClr val="009900"/>
                </a:solidFill>
              </a:rPr>
              <a:t>O</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D6DBCBEA-16FA-774A-952A-80E5F0308F8F}" type="slidenum">
              <a:rPr lang="en-US"/>
              <a:pPr/>
              <a:t>23</a:t>
            </a:fld>
            <a:endParaRPr lang="en-US"/>
          </a:p>
        </p:txBody>
      </p:sp>
      <p:pic>
        <p:nvPicPr>
          <p:cNvPr id="313348"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20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371600" y="1143000"/>
            <a:ext cx="7315200" cy="533400"/>
          </a:xfrm>
        </p:spPr>
        <p:txBody>
          <a:bodyPr/>
          <a:lstStyle/>
          <a:p>
            <a:r>
              <a:rPr lang="en-US"/>
              <a:t>Exercise</a:t>
            </a:r>
            <a:endParaRPr lang="en-US">
              <a:solidFill>
                <a:srgbClr val="FF0000"/>
              </a:solidFill>
            </a:endParaRPr>
          </a:p>
        </p:txBody>
      </p:sp>
      <p:sp>
        <p:nvSpPr>
          <p:cNvPr id="361475" name="Rectangle 3"/>
          <p:cNvSpPr>
            <a:spLocks noGrp="1" noChangeArrowheads="1"/>
          </p:cNvSpPr>
          <p:nvPr>
            <p:ph type="body" sz="half" idx="1"/>
          </p:nvPr>
        </p:nvSpPr>
        <p:spPr>
          <a:xfrm>
            <a:off x="457200" y="2133600"/>
            <a:ext cx="7924800" cy="3211513"/>
          </a:xfrm>
        </p:spPr>
        <p:txBody>
          <a:bodyPr/>
          <a:lstStyle/>
          <a:p>
            <a:pPr marL="746125" indent="-349250">
              <a:buFontTx/>
              <a:buNone/>
              <a:tabLst>
                <a:tab pos="1200150" algn="l"/>
              </a:tabLst>
            </a:pPr>
            <a:r>
              <a:rPr lang="en-US"/>
              <a:t>	</a:t>
            </a:r>
            <a:r>
              <a:rPr lang="en-US" sz="2800"/>
              <a:t>How many </a:t>
            </a:r>
            <a:r>
              <a:rPr lang="en-US" sz="2800">
                <a:solidFill>
                  <a:srgbClr val="0000FF"/>
                </a:solidFill>
              </a:rPr>
              <a:t>grams</a:t>
            </a:r>
            <a:r>
              <a:rPr lang="en-US" sz="2800"/>
              <a:t> of fluorine are contained in one molecule of boron trifluoride?</a:t>
            </a:r>
          </a:p>
          <a:p>
            <a:pPr marL="746125" indent="-349250">
              <a:buFontTx/>
              <a:buNone/>
              <a:tabLst>
                <a:tab pos="1200150" algn="l"/>
              </a:tabLst>
            </a:pPr>
            <a:endParaRPr lang="en-US" sz="2800"/>
          </a:p>
          <a:p>
            <a:pPr marL="746125" indent="-349250">
              <a:buFontTx/>
              <a:buNone/>
              <a:tabLst>
                <a:tab pos="1200150" algn="l"/>
              </a:tabLst>
            </a:pPr>
            <a:r>
              <a:rPr lang="en-US"/>
              <a:t>	a)	3.155 × 10</a:t>
            </a:r>
            <a:r>
              <a:rPr lang="en-US" baseline="30000"/>
              <a:t>–23</a:t>
            </a:r>
            <a:r>
              <a:rPr lang="en-US"/>
              <a:t> g</a:t>
            </a:r>
            <a:endParaRPr lang="en-US" u="sng"/>
          </a:p>
          <a:p>
            <a:pPr marL="746125" indent="-349250">
              <a:buFontTx/>
              <a:buNone/>
              <a:tabLst>
                <a:tab pos="1200150" algn="l"/>
              </a:tabLst>
            </a:pPr>
            <a:r>
              <a:rPr lang="en-US"/>
              <a:t>	b)	9.465 × 10</a:t>
            </a:r>
            <a:r>
              <a:rPr lang="en-US" baseline="30000"/>
              <a:t>–23</a:t>
            </a:r>
            <a:r>
              <a:rPr lang="en-US"/>
              <a:t> g</a:t>
            </a:r>
          </a:p>
          <a:p>
            <a:pPr marL="746125" indent="-349250">
              <a:buFontTx/>
              <a:buNone/>
              <a:tabLst>
                <a:tab pos="1200150" algn="l"/>
              </a:tabLst>
            </a:pPr>
            <a:r>
              <a:rPr lang="en-US"/>
              <a:t>	c)	6.022 × 10</a:t>
            </a:r>
            <a:r>
              <a:rPr lang="en-US" baseline="30000"/>
              <a:t>23</a:t>
            </a:r>
            <a:r>
              <a:rPr lang="en-US"/>
              <a:t> g</a:t>
            </a:r>
          </a:p>
          <a:p>
            <a:pPr marL="746125" indent="-349250">
              <a:buFontTx/>
              <a:buNone/>
              <a:tabLst>
                <a:tab pos="1200150" algn="l"/>
              </a:tabLst>
            </a:pPr>
            <a:r>
              <a:rPr lang="en-US"/>
              <a:t>	d)	3.433 × 10</a:t>
            </a:r>
            <a:r>
              <a:rPr lang="en-US" baseline="30000"/>
              <a:t>25</a:t>
            </a:r>
            <a:r>
              <a:rPr lang="en-US"/>
              <a:t> g</a:t>
            </a:r>
          </a:p>
        </p:txBody>
      </p:sp>
      <p:graphicFrame>
        <p:nvGraphicFramePr>
          <p:cNvPr id="361478" name="Object 6"/>
          <p:cNvGraphicFramePr>
            <a:graphicFrameLocks noGrp="1" noChangeAspect="1"/>
          </p:cNvGraphicFramePr>
          <p:nvPr>
            <p:ph sz="half" idx="2"/>
          </p:nvPr>
        </p:nvGraphicFramePr>
        <p:xfrm>
          <a:off x="1762125" y="5638800"/>
          <a:ext cx="6684963" cy="606425"/>
        </p:xfrm>
        <a:graphic>
          <a:graphicData uri="http://schemas.openxmlformats.org/presentationml/2006/ole">
            <mc:AlternateContent xmlns:mc="http://schemas.openxmlformats.org/markup-compatibility/2006">
              <mc:Choice xmlns:v="urn:schemas-microsoft-com:vml" Requires="v">
                <p:oleObj spid="_x0000_s8197" name="Equation" r:id="rId4" imgW="7315591" imgH="663135" progId="Equation.3">
                  <p:embed/>
                </p:oleObj>
              </mc:Choice>
              <mc:Fallback>
                <p:oleObj name="Equation" r:id="rId4" imgW="7315591" imgH="66313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638800"/>
                        <a:ext cx="6684963"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B7457F76-170E-4741-A0F2-A5F463F74137}" type="slidenum">
              <a:rPr lang="en-US"/>
              <a:pPr/>
              <a:t>24</a:t>
            </a:fld>
            <a:endParaRPr lang="en-US"/>
          </a:p>
        </p:txBody>
      </p:sp>
      <p:pic>
        <p:nvPicPr>
          <p:cNvPr id="361476"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61477" name="Rectangle 5"/>
          <p:cNvSpPr>
            <a:spLocks noChangeArrowheads="1"/>
          </p:cNvSpPr>
          <p:nvPr/>
        </p:nvSpPr>
        <p:spPr bwMode="auto">
          <a:xfrm>
            <a:off x="1066800" y="4038600"/>
            <a:ext cx="28194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6535657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idx="1"/>
          </p:nvPr>
        </p:nvSpPr>
        <p:spPr>
          <a:xfrm>
            <a:off x="914400" y="1676400"/>
            <a:ext cx="8229600" cy="2933700"/>
          </a:xfrm>
        </p:spPr>
        <p:txBody>
          <a:bodyPr/>
          <a:lstStyle/>
          <a:p>
            <a:pPr marL="533400" indent="-533400"/>
            <a:r>
              <a:rPr lang="en-US" sz="2800" dirty="0"/>
              <a:t>Mass percent of an element:</a:t>
            </a:r>
          </a:p>
          <a:p>
            <a:pPr marL="533400" indent="-533400"/>
            <a:endParaRPr lang="en-US" sz="2800" dirty="0"/>
          </a:p>
          <a:p>
            <a:pPr marL="533400" indent="-533400"/>
            <a:endParaRPr lang="en-US" dirty="0"/>
          </a:p>
          <a:p>
            <a:pPr marL="533400" indent="-533400"/>
            <a:endParaRPr lang="en-US" dirty="0"/>
          </a:p>
          <a:p>
            <a:pPr marL="533400" indent="-533400"/>
            <a:r>
              <a:rPr lang="en-US" sz="2800" dirty="0"/>
              <a:t>For </a:t>
            </a:r>
            <a:r>
              <a:rPr lang="en-US" sz="2800" dirty="0" smtClean="0"/>
              <a:t>Carbon in C</a:t>
            </a:r>
            <a:r>
              <a:rPr lang="en-US" sz="2800" baseline="-25000" dirty="0" smtClean="0"/>
              <a:t>2</a:t>
            </a:r>
            <a:r>
              <a:rPr lang="en-US" sz="2800" dirty="0" smtClean="0"/>
              <a:t>H</a:t>
            </a:r>
            <a:r>
              <a:rPr lang="en-US" sz="2800" baseline="-25000" dirty="0" smtClean="0"/>
              <a:t>5</a:t>
            </a:r>
            <a:r>
              <a:rPr lang="en-US" sz="2800" dirty="0" smtClean="0"/>
              <a:t>OH:</a:t>
            </a:r>
            <a:endParaRPr lang="en-US" sz="2800" dirty="0"/>
          </a:p>
          <a:p>
            <a:pPr marL="533400" indent="-533400"/>
            <a:endParaRPr lang="en-US" sz="2800" dirty="0"/>
          </a:p>
        </p:txBody>
      </p:sp>
      <p:sp>
        <p:nvSpPr>
          <p:cNvPr id="8" name="Footer Placeholder 3"/>
          <p:cNvSpPr>
            <a:spLocks noGrp="1"/>
          </p:cNvSpPr>
          <p:nvPr>
            <p:ph type="ftr" sz="quarter" idx="10"/>
          </p:nvPr>
        </p:nvSpPr>
        <p:spPr/>
        <p:txBody>
          <a:bodyPr/>
          <a:lstStyle/>
          <a:p>
            <a:r>
              <a:rPr lang="en-US"/>
              <a:t>Copyright © Cengage Learning. All rights reserved</a:t>
            </a:r>
          </a:p>
        </p:txBody>
      </p:sp>
      <p:sp>
        <p:nvSpPr>
          <p:cNvPr id="9" name="Slide Number Placeholder 4"/>
          <p:cNvSpPr>
            <a:spLocks noGrp="1"/>
          </p:cNvSpPr>
          <p:nvPr>
            <p:ph type="sldNum" sz="quarter" idx="11"/>
          </p:nvPr>
        </p:nvSpPr>
        <p:spPr/>
        <p:txBody>
          <a:bodyPr/>
          <a:lstStyle/>
          <a:p>
            <a:fld id="{BE80A28B-66DF-8D41-82AA-C8008FF745D2}" type="slidenum">
              <a:rPr lang="en-US"/>
              <a:pPr/>
              <a:t>25</a:t>
            </a:fld>
            <a:endParaRPr lang="en-US"/>
          </a:p>
        </p:txBody>
      </p:sp>
      <p:sp>
        <p:nvSpPr>
          <p:cNvPr id="16486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6486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6487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4" name="Picture 3" descr="screenshot_39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353" y="2475380"/>
            <a:ext cx="6947294" cy="874626"/>
          </a:xfrm>
          <a:prstGeom prst="rect">
            <a:avLst/>
          </a:prstGeom>
        </p:spPr>
      </p:pic>
      <p:pic>
        <p:nvPicPr>
          <p:cNvPr id="5" name="Picture 4" descr="screenshot_39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308" y="4170523"/>
            <a:ext cx="5471384" cy="2041416"/>
          </a:xfrm>
          <a:prstGeom prst="rect">
            <a:avLst/>
          </a:prstGeom>
        </p:spPr>
      </p:pic>
    </p:spTree>
    <p:extLst>
      <p:ext uri="{BB962C8B-B14F-4D97-AF65-F5344CB8AC3E}">
        <p14:creationId xmlns:p14="http://schemas.microsoft.com/office/powerpoint/2010/main" val="4903809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371600" y="1143000"/>
            <a:ext cx="7315200" cy="533400"/>
          </a:xfrm>
        </p:spPr>
        <p:txBody>
          <a:bodyPr/>
          <a:lstStyle/>
          <a:p>
            <a:r>
              <a:rPr lang="en-US"/>
              <a:t>Exercise</a:t>
            </a:r>
          </a:p>
        </p:txBody>
      </p:sp>
      <p:sp>
        <p:nvSpPr>
          <p:cNvPr id="166915" name="Rectangle 3"/>
          <p:cNvSpPr>
            <a:spLocks noGrp="1" noChangeArrowheads="1"/>
          </p:cNvSpPr>
          <p:nvPr>
            <p:ph type="body" sz="half" idx="1"/>
          </p:nvPr>
        </p:nvSpPr>
        <p:spPr>
          <a:xfrm>
            <a:off x="457200" y="2057400"/>
            <a:ext cx="8001000" cy="3785651"/>
          </a:xfrm>
        </p:spPr>
        <p:txBody>
          <a:bodyPr/>
          <a:lstStyle/>
          <a:p>
            <a:pPr marL="854075" indent="-3175">
              <a:buFontTx/>
              <a:buNone/>
            </a:pPr>
            <a:r>
              <a:rPr lang="en-US" dirty="0"/>
              <a:t>	Morphine, derived from opium plants, has the potential for use and abuse.  </a:t>
            </a:r>
            <a:r>
              <a:rPr lang="en-US" dirty="0" smtClean="0"/>
              <a:t>It</a:t>
            </a:r>
            <a:r>
              <a:rPr lang="en-US" dirty="0" smtClean="0">
                <a:latin typeface="Arial"/>
              </a:rPr>
              <a:t>’</a:t>
            </a:r>
            <a:r>
              <a:rPr lang="en-US" dirty="0" smtClean="0"/>
              <a:t>s </a:t>
            </a:r>
            <a:r>
              <a:rPr lang="en-US" dirty="0"/>
              <a:t>formula is C</a:t>
            </a:r>
            <a:r>
              <a:rPr lang="en-US" baseline="-25000" dirty="0"/>
              <a:t>17</a:t>
            </a:r>
            <a:r>
              <a:rPr lang="en-US" dirty="0"/>
              <a:t>H</a:t>
            </a:r>
            <a:r>
              <a:rPr lang="en-US" baseline="-25000" dirty="0"/>
              <a:t>19</a:t>
            </a:r>
            <a:r>
              <a:rPr lang="en-US" dirty="0"/>
              <a:t>NO</a:t>
            </a:r>
            <a:r>
              <a:rPr lang="en-US" baseline="-25000" dirty="0"/>
              <a:t>3</a:t>
            </a:r>
            <a:r>
              <a:rPr lang="en-US" dirty="0"/>
              <a:t>.  What </a:t>
            </a:r>
            <a:r>
              <a:rPr lang="en-US" dirty="0">
                <a:solidFill>
                  <a:srgbClr val="0000FF"/>
                </a:solidFill>
              </a:rPr>
              <a:t>percent</a:t>
            </a:r>
            <a:r>
              <a:rPr lang="en-US" dirty="0"/>
              <a:t>, by mass, is the </a:t>
            </a:r>
            <a:r>
              <a:rPr lang="en-US" dirty="0">
                <a:solidFill>
                  <a:srgbClr val="0000FF"/>
                </a:solidFill>
              </a:rPr>
              <a:t>carbon</a:t>
            </a:r>
            <a:r>
              <a:rPr lang="en-US" dirty="0"/>
              <a:t> in this compound?</a:t>
            </a:r>
          </a:p>
          <a:p>
            <a:pPr marL="854075" indent="-3175">
              <a:buFontTx/>
              <a:buNone/>
            </a:pPr>
            <a:endParaRPr lang="en-US" dirty="0"/>
          </a:p>
          <a:p>
            <a:pPr marL="1425575" lvl="1" indent="-457200">
              <a:buFontTx/>
              <a:buNone/>
            </a:pPr>
            <a:r>
              <a:rPr lang="en-US" dirty="0"/>
              <a:t>a)	12.0 %</a:t>
            </a:r>
          </a:p>
          <a:p>
            <a:pPr marL="1425575" lvl="1" indent="-457200">
              <a:buFontTx/>
              <a:buNone/>
            </a:pPr>
            <a:r>
              <a:rPr lang="en-US" dirty="0"/>
              <a:t>b)	54.8 %	</a:t>
            </a:r>
          </a:p>
          <a:p>
            <a:pPr marL="1425575" lvl="1" indent="-457200">
              <a:buFontTx/>
              <a:buNone/>
            </a:pPr>
            <a:r>
              <a:rPr lang="en-US" dirty="0"/>
              <a:t>c)	67.9 %</a:t>
            </a:r>
          </a:p>
          <a:p>
            <a:pPr marL="1425575" lvl="1" indent="-457200">
              <a:buFontTx/>
              <a:buNone/>
            </a:pPr>
            <a:r>
              <a:rPr lang="en-US" dirty="0"/>
              <a:t>d)	71.6 %</a:t>
            </a:r>
            <a:endParaRPr lang="en-US" dirty="0">
              <a:solidFill>
                <a:srgbClr val="009900"/>
              </a:solidFill>
            </a:endParaRPr>
          </a:p>
        </p:txBody>
      </p:sp>
      <p:graphicFrame>
        <p:nvGraphicFramePr>
          <p:cNvPr id="166918" name="Object 6"/>
          <p:cNvGraphicFramePr>
            <a:graphicFrameLocks noGrp="1" noChangeAspect="1"/>
          </p:cNvGraphicFramePr>
          <p:nvPr>
            <p:ph sz="half" idx="2"/>
          </p:nvPr>
        </p:nvGraphicFramePr>
        <p:xfrm>
          <a:off x="3352800" y="5334000"/>
          <a:ext cx="5332413" cy="482600"/>
        </p:xfrm>
        <a:graphic>
          <a:graphicData uri="http://schemas.openxmlformats.org/presentationml/2006/ole">
            <mc:AlternateContent xmlns:mc="http://schemas.openxmlformats.org/markup-compatibility/2006">
              <mc:Choice xmlns:v="urn:schemas-microsoft-com:vml" Requires="v">
                <p:oleObj spid="_x0000_s9221" name="Equation" r:id="rId4" imgW="7315570" imgH="662165" progId="Equation.3">
                  <p:embed/>
                </p:oleObj>
              </mc:Choice>
              <mc:Fallback>
                <p:oleObj name="Equation" r:id="rId4" imgW="7315570" imgH="66216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334000"/>
                        <a:ext cx="53324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2F6016F4-C36D-0941-9FBC-D692DB03661C}" type="slidenum">
              <a:rPr lang="en-US"/>
              <a:pPr/>
              <a:t>26</a:t>
            </a:fld>
            <a:endParaRPr lang="en-US"/>
          </a:p>
        </p:txBody>
      </p:sp>
      <p:pic>
        <p:nvPicPr>
          <p:cNvPr id="166916"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66917" name="Rectangle 5"/>
          <p:cNvSpPr>
            <a:spLocks noChangeArrowheads="1"/>
          </p:cNvSpPr>
          <p:nvPr/>
        </p:nvSpPr>
        <p:spPr bwMode="auto">
          <a:xfrm>
            <a:off x="1371600" y="5334000"/>
            <a:ext cx="16764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44113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1524000" y="1143000"/>
            <a:ext cx="7467600" cy="533400"/>
          </a:xfrm>
        </p:spPr>
        <p:txBody>
          <a:bodyPr/>
          <a:lstStyle/>
          <a:p>
            <a:r>
              <a:rPr lang="en-US"/>
              <a:t>Exercise</a:t>
            </a:r>
          </a:p>
        </p:txBody>
      </p:sp>
      <p:sp>
        <p:nvSpPr>
          <p:cNvPr id="363523" name="Rectangle 3"/>
          <p:cNvSpPr>
            <a:spLocks noGrp="1" noChangeArrowheads="1"/>
          </p:cNvSpPr>
          <p:nvPr>
            <p:ph idx="1"/>
          </p:nvPr>
        </p:nvSpPr>
        <p:spPr>
          <a:xfrm>
            <a:off x="381000" y="2133600"/>
            <a:ext cx="8229600" cy="4081463"/>
          </a:xfrm>
        </p:spPr>
        <p:txBody>
          <a:bodyPr/>
          <a:lstStyle/>
          <a:p>
            <a:pPr marL="854075" indent="-3175">
              <a:buFontTx/>
              <a:buNone/>
            </a:pPr>
            <a:r>
              <a:rPr lang="en-US" sz="2800"/>
              <a:t>	Consider separate 100.0 gram samples of each of the following: </a:t>
            </a:r>
          </a:p>
          <a:p>
            <a:pPr marL="1425575" lvl="1" indent="-457200">
              <a:buFontTx/>
              <a:buNone/>
            </a:pPr>
            <a:endParaRPr lang="en-US"/>
          </a:p>
          <a:p>
            <a:pPr marL="1425575" lvl="1" indent="-457200">
              <a:buFontTx/>
              <a:buNone/>
            </a:pPr>
            <a:r>
              <a:rPr lang="en-US"/>
              <a:t>		</a:t>
            </a:r>
            <a:r>
              <a:rPr lang="en-US" sz="2800"/>
              <a:t>H</a:t>
            </a:r>
            <a:r>
              <a:rPr lang="en-US" sz="2800" baseline="-25000"/>
              <a:t>2</a:t>
            </a:r>
            <a:r>
              <a:rPr lang="en-US" sz="2800"/>
              <a:t>O, N</a:t>
            </a:r>
            <a:r>
              <a:rPr lang="en-US" sz="2800" baseline="-25000"/>
              <a:t>2</a:t>
            </a:r>
            <a:r>
              <a:rPr lang="en-US" sz="2800"/>
              <a:t>O, C</a:t>
            </a:r>
            <a:r>
              <a:rPr lang="en-US" sz="2800" baseline="-25000"/>
              <a:t>3</a:t>
            </a:r>
            <a:r>
              <a:rPr lang="en-US" sz="2800"/>
              <a:t>H</a:t>
            </a:r>
            <a:r>
              <a:rPr lang="en-US" sz="2800" baseline="-25000"/>
              <a:t>6</a:t>
            </a:r>
            <a:r>
              <a:rPr lang="en-US" sz="2800"/>
              <a:t>O</a:t>
            </a:r>
            <a:r>
              <a:rPr lang="en-US" sz="2800" baseline="-25000"/>
              <a:t>2</a:t>
            </a:r>
            <a:r>
              <a:rPr lang="en-US" sz="2800"/>
              <a:t>, CO</a:t>
            </a:r>
            <a:r>
              <a:rPr lang="en-US" sz="2800" baseline="-25000"/>
              <a:t>2</a:t>
            </a:r>
            <a:endParaRPr lang="en-US" sz="2800"/>
          </a:p>
          <a:p>
            <a:pPr marL="854075" indent="-3175">
              <a:buFontTx/>
              <a:buNone/>
            </a:pPr>
            <a:endParaRPr lang="en-US"/>
          </a:p>
          <a:p>
            <a:pPr marL="1425575" lvl="1" indent="-457200">
              <a:buFont typeface="Wingdings" charset="0"/>
              <a:buChar char="§"/>
            </a:pPr>
            <a:r>
              <a:rPr lang="en-US" sz="2800"/>
              <a:t>Rank them from </a:t>
            </a:r>
            <a:r>
              <a:rPr lang="en-US" sz="2800">
                <a:solidFill>
                  <a:srgbClr val="0000FF"/>
                </a:solidFill>
              </a:rPr>
              <a:t>highest to lowest</a:t>
            </a:r>
            <a:r>
              <a:rPr lang="en-US" sz="2800"/>
              <a:t> percent oxygen by mass. </a:t>
            </a:r>
          </a:p>
          <a:p>
            <a:pPr marL="854075" indent="-3175">
              <a:buFontTx/>
              <a:buNone/>
            </a:pPr>
            <a:endParaRPr lang="en-US" sz="1600">
              <a:solidFill>
                <a:srgbClr val="0000FF"/>
              </a:solidFill>
              <a:cs typeface="Arial" charset="0"/>
            </a:endParaRPr>
          </a:p>
          <a:p>
            <a:pPr marL="854075" indent="-3175">
              <a:buFontTx/>
              <a:buNone/>
            </a:pPr>
            <a:r>
              <a:rPr lang="en-US" sz="2800"/>
              <a:t>            </a:t>
            </a:r>
            <a:r>
              <a:rPr lang="en-US" sz="2800">
                <a:solidFill>
                  <a:srgbClr val="009900"/>
                </a:solidFill>
              </a:rPr>
              <a:t>H</a:t>
            </a:r>
            <a:r>
              <a:rPr lang="en-US" sz="2800" baseline="-25000">
                <a:solidFill>
                  <a:srgbClr val="009900"/>
                </a:solidFill>
              </a:rPr>
              <a:t>2</a:t>
            </a:r>
            <a:r>
              <a:rPr lang="en-US" sz="2800">
                <a:solidFill>
                  <a:srgbClr val="009900"/>
                </a:solidFill>
              </a:rPr>
              <a:t>O, CO</a:t>
            </a:r>
            <a:r>
              <a:rPr lang="en-US" sz="2800" baseline="-25000">
                <a:solidFill>
                  <a:srgbClr val="009900"/>
                </a:solidFill>
              </a:rPr>
              <a:t>2</a:t>
            </a:r>
            <a:r>
              <a:rPr lang="en-US" sz="2800">
                <a:solidFill>
                  <a:srgbClr val="009900"/>
                </a:solidFill>
              </a:rPr>
              <a:t>, C</a:t>
            </a:r>
            <a:r>
              <a:rPr lang="en-US" sz="2800" baseline="-25000">
                <a:solidFill>
                  <a:srgbClr val="009900"/>
                </a:solidFill>
              </a:rPr>
              <a:t>3</a:t>
            </a:r>
            <a:r>
              <a:rPr lang="en-US" sz="2800">
                <a:solidFill>
                  <a:srgbClr val="009900"/>
                </a:solidFill>
              </a:rPr>
              <a:t>H</a:t>
            </a:r>
            <a:r>
              <a:rPr lang="en-US" sz="2800" baseline="-25000">
                <a:solidFill>
                  <a:srgbClr val="009900"/>
                </a:solidFill>
              </a:rPr>
              <a:t>6</a:t>
            </a:r>
            <a:r>
              <a:rPr lang="en-US" sz="2800">
                <a:solidFill>
                  <a:srgbClr val="009900"/>
                </a:solidFill>
              </a:rPr>
              <a:t>O</a:t>
            </a:r>
            <a:r>
              <a:rPr lang="en-US" sz="2800" baseline="-25000">
                <a:solidFill>
                  <a:srgbClr val="009900"/>
                </a:solidFill>
              </a:rPr>
              <a:t>2</a:t>
            </a:r>
            <a:r>
              <a:rPr lang="en-US" sz="2800">
                <a:solidFill>
                  <a:srgbClr val="009900"/>
                </a:solidFill>
              </a:rPr>
              <a:t>, N</a:t>
            </a:r>
            <a:r>
              <a:rPr lang="en-US" sz="2800" baseline="-25000">
                <a:solidFill>
                  <a:srgbClr val="009900"/>
                </a:solidFill>
              </a:rPr>
              <a:t>2</a:t>
            </a:r>
            <a:r>
              <a:rPr lang="en-US" sz="2800">
                <a:solidFill>
                  <a:srgbClr val="009900"/>
                </a:solidFill>
              </a:rPr>
              <a:t>O</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BC80850D-D248-F943-8EAA-BE7644C61352}" type="slidenum">
              <a:rPr lang="en-US"/>
              <a:pPr/>
              <a:t>27</a:t>
            </a:fld>
            <a:endParaRPr lang="en-US"/>
          </a:p>
        </p:txBody>
      </p:sp>
      <p:pic>
        <p:nvPicPr>
          <p:cNvPr id="36352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1650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p:txBody>
          <a:bodyPr/>
          <a:lstStyle/>
          <a:p>
            <a:r>
              <a:rPr lang="en-US"/>
              <a:t>Empirical Formulas</a:t>
            </a:r>
          </a:p>
        </p:txBody>
      </p:sp>
      <p:sp>
        <p:nvSpPr>
          <p:cNvPr id="168962" name="Rectangle 2"/>
          <p:cNvSpPr>
            <a:spLocks noGrp="1" noChangeArrowheads="1"/>
          </p:cNvSpPr>
          <p:nvPr>
            <p:ph idx="1"/>
          </p:nvPr>
        </p:nvSpPr>
        <p:spPr>
          <a:xfrm>
            <a:off x="533400" y="1676400"/>
            <a:ext cx="8229600" cy="2312988"/>
          </a:xfrm>
        </p:spPr>
        <p:txBody>
          <a:bodyPr/>
          <a:lstStyle/>
          <a:p>
            <a:pPr marL="533400" indent="-533400"/>
            <a:r>
              <a:rPr lang="en-US" sz="2800">
                <a:cs typeface="Times New Roman" charset="0"/>
              </a:rPr>
              <a:t>The empirical formula of a compound is the simplest whole number ratio of the atoms present in the compound.</a:t>
            </a:r>
            <a:endParaRPr lang="en-US" sz="2800"/>
          </a:p>
          <a:p>
            <a:pPr marL="533400" indent="-533400"/>
            <a:r>
              <a:rPr lang="en-US" sz="2800">
                <a:cs typeface="Times New Roman" charset="0"/>
              </a:rPr>
              <a:t>The empirical formula can be found from the percent composition of the compound.</a:t>
            </a:r>
            <a:r>
              <a:rPr lang="en-US" sz="2800" i="1" baseline="-25000"/>
              <a:t> </a:t>
            </a:r>
            <a:endParaRPr lang="en-US" sz="2800"/>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BFAF44F8-2A84-EA4B-9EC7-F17E780F7E67}" type="slidenum">
              <a:rPr lang="en-US"/>
              <a:pPr/>
              <a:t>28</a:t>
            </a:fld>
            <a:endParaRPr lang="en-US"/>
          </a:p>
        </p:txBody>
      </p:sp>
      <p:sp>
        <p:nvSpPr>
          <p:cNvPr id="16896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6896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6896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065884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3" name="Rectangle 3"/>
          <p:cNvSpPr>
            <a:spLocks noGrp="1" noChangeArrowheads="1"/>
          </p:cNvSpPr>
          <p:nvPr>
            <p:ph type="title"/>
          </p:nvPr>
        </p:nvSpPr>
        <p:spPr/>
        <p:txBody>
          <a:bodyPr/>
          <a:lstStyle/>
          <a:p>
            <a:r>
              <a:rPr lang="en-US"/>
              <a:t>Formulas</a:t>
            </a:r>
          </a:p>
        </p:txBody>
      </p:sp>
      <p:sp>
        <p:nvSpPr>
          <p:cNvPr id="322562" name="Rectangle 2"/>
          <p:cNvSpPr>
            <a:spLocks noGrp="1" noChangeArrowheads="1"/>
          </p:cNvSpPr>
          <p:nvPr>
            <p:ph idx="1"/>
          </p:nvPr>
        </p:nvSpPr>
        <p:spPr>
          <a:xfrm>
            <a:off x="533400" y="1676400"/>
            <a:ext cx="8229600" cy="2997200"/>
          </a:xfrm>
        </p:spPr>
        <p:txBody>
          <a:bodyPr/>
          <a:lstStyle/>
          <a:p>
            <a:pPr marL="533400" indent="-533400"/>
            <a:r>
              <a:rPr lang="en-US" sz="2800"/>
              <a:t>Empirical formula  =  CH</a:t>
            </a:r>
          </a:p>
          <a:p>
            <a:pPr marL="914400" lvl="1" indent="-457200">
              <a:buFont typeface="Wingdings" charset="0"/>
              <a:buChar char="§"/>
            </a:pPr>
            <a:r>
              <a:rPr lang="en-US" sz="2800"/>
              <a:t>Simplest whole-number ratio</a:t>
            </a:r>
          </a:p>
          <a:p>
            <a:pPr marL="533400" indent="-533400"/>
            <a:r>
              <a:rPr lang="en-US" sz="2800"/>
              <a:t>Molecular formula  = (empirical formula)</a:t>
            </a:r>
            <a:r>
              <a:rPr lang="en-US" sz="2800" i="1" baseline="-25000"/>
              <a:t>n 					        </a:t>
            </a:r>
            <a:r>
              <a:rPr lang="en-US" sz="2800"/>
              <a:t>[</a:t>
            </a:r>
            <a:r>
              <a:rPr lang="en-US" sz="2800" i="1"/>
              <a:t>n</a:t>
            </a:r>
            <a:r>
              <a:rPr lang="en-US" sz="2800"/>
              <a:t> = integer]</a:t>
            </a:r>
          </a:p>
          <a:p>
            <a:pPr marL="533400" indent="-533400"/>
            <a:r>
              <a:rPr lang="en-US" sz="2800"/>
              <a:t>Molecular formula  = C</a:t>
            </a:r>
            <a:r>
              <a:rPr lang="en-US" sz="2800" baseline="-25000"/>
              <a:t>6</a:t>
            </a:r>
            <a:r>
              <a:rPr lang="en-US" sz="2800"/>
              <a:t>H</a:t>
            </a:r>
            <a:r>
              <a:rPr lang="en-US" sz="2800" baseline="-25000"/>
              <a:t>6</a:t>
            </a:r>
            <a:r>
              <a:rPr lang="en-US" sz="2800"/>
              <a:t>  =  (CH)</a:t>
            </a:r>
            <a:r>
              <a:rPr lang="en-US" sz="2800" baseline="-25000"/>
              <a:t>6</a:t>
            </a:r>
            <a:endParaRPr lang="en-US" sz="2800"/>
          </a:p>
          <a:p>
            <a:pPr marL="914400" lvl="1" indent="-457200">
              <a:buFont typeface="Wingdings" charset="0"/>
              <a:buChar char="§"/>
            </a:pPr>
            <a:r>
              <a:rPr lang="en-US" sz="2800"/>
              <a:t>Actual formula of the compound</a:t>
            </a: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566327C2-D9E8-B642-8C84-964CE3A20472}" type="slidenum">
              <a:rPr lang="en-US"/>
              <a:pPr/>
              <a:t>29</a:t>
            </a:fld>
            <a:endParaRPr lang="en-US"/>
          </a:p>
        </p:txBody>
      </p:sp>
      <p:sp>
        <p:nvSpPr>
          <p:cNvPr id="32256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256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256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897394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 name="Footer Placeholder 4"/>
          <p:cNvSpPr>
            <a:spLocks noGrp="1"/>
          </p:cNvSpPr>
          <p:nvPr>
            <p:ph type="ftr" sz="quarter" idx="10"/>
          </p:nvPr>
        </p:nvSpPr>
        <p:spPr/>
        <p:txBody>
          <a:bodyPr/>
          <a:lstStyle/>
          <a:p>
            <a:r>
              <a:rPr lang="en-US"/>
              <a:t>Copyright © Cengage Learning. All rights reserved</a:t>
            </a:r>
          </a:p>
        </p:txBody>
      </p:sp>
      <p:sp>
        <p:nvSpPr>
          <p:cNvPr id="44" name="Slide Number Placeholder 5"/>
          <p:cNvSpPr>
            <a:spLocks noGrp="1"/>
          </p:cNvSpPr>
          <p:nvPr>
            <p:ph type="sldNum" sz="quarter" idx="11"/>
          </p:nvPr>
        </p:nvSpPr>
        <p:spPr/>
        <p:txBody>
          <a:bodyPr/>
          <a:lstStyle/>
          <a:p>
            <a:fld id="{21B80B93-3B72-294B-9B1D-5AE2A75A74FF}" type="slidenum">
              <a:rPr lang="en-US"/>
              <a:pPr/>
              <a:t>3</a:t>
            </a:fld>
            <a:endParaRPr lang="en-US"/>
          </a:p>
        </p:txBody>
      </p:sp>
      <p:sp>
        <p:nvSpPr>
          <p:cNvPr id="278531" name="Rectangle 3"/>
          <p:cNvSpPr>
            <a:spLocks noGrp="1" noChangeArrowheads="1"/>
          </p:cNvSpPr>
          <p:nvPr>
            <p:ph type="title"/>
          </p:nvPr>
        </p:nvSpPr>
        <p:spPr/>
        <p:txBody>
          <a:bodyPr/>
          <a:lstStyle/>
          <a:p>
            <a:r>
              <a:rPr lang="en-US" dirty="0" smtClean="0"/>
              <a:t>Averaging </a:t>
            </a:r>
            <a:r>
              <a:rPr lang="en-US" dirty="0"/>
              <a:t>the Mass of Similar Objects</a:t>
            </a:r>
          </a:p>
        </p:txBody>
      </p:sp>
      <p:sp>
        <p:nvSpPr>
          <p:cNvPr id="278530" name="Rectangle 2"/>
          <p:cNvSpPr>
            <a:spLocks noGrp="1" noChangeArrowheads="1"/>
          </p:cNvSpPr>
          <p:nvPr>
            <p:ph type="body" sz="half" idx="1"/>
          </p:nvPr>
        </p:nvSpPr>
        <p:spPr>
          <a:xfrm>
            <a:off x="457200" y="1752600"/>
            <a:ext cx="8153400" cy="4893647"/>
          </a:xfrm>
        </p:spPr>
        <p:txBody>
          <a:bodyPr/>
          <a:lstStyle/>
          <a:p>
            <a:pPr marL="533400" indent="-533400"/>
            <a:r>
              <a:rPr lang="en-US" dirty="0"/>
              <a:t>Example: What is the mass of 1000 jelly beans?</a:t>
            </a:r>
          </a:p>
          <a:p>
            <a:pPr marL="914400" lvl="1" indent="-457200">
              <a:buFontTx/>
              <a:buAutoNum type="arabicPeriod"/>
            </a:pPr>
            <a:r>
              <a:rPr lang="en-US" sz="2000" dirty="0"/>
              <a:t>Not all jelly beans have the same mass. </a:t>
            </a:r>
          </a:p>
          <a:p>
            <a:pPr marL="914400" lvl="1" indent="-457200">
              <a:buFontTx/>
              <a:buAutoNum type="arabicPeriod"/>
            </a:pPr>
            <a:r>
              <a:rPr lang="en-US" sz="2000" dirty="0"/>
              <a:t>Suppose we weigh 10 jelly beans and find:</a:t>
            </a:r>
          </a:p>
          <a:p>
            <a:pPr marL="914400" lvl="1" indent="-457200">
              <a:buFontTx/>
              <a:buNone/>
            </a:pPr>
            <a:endParaRPr lang="en-US" sz="2000" dirty="0"/>
          </a:p>
          <a:p>
            <a:pPr marL="914400" lvl="1" indent="-457200">
              <a:buFontTx/>
              <a:buNone/>
            </a:pPr>
            <a:endParaRPr lang="en-US" sz="2000" dirty="0"/>
          </a:p>
          <a:p>
            <a:pPr marL="914400" lvl="1" indent="-457200">
              <a:buFontTx/>
              <a:buNone/>
            </a:pPr>
            <a:endParaRPr lang="en-US" sz="2000" dirty="0"/>
          </a:p>
          <a:p>
            <a:pPr marL="457200" lvl="1" indent="0">
              <a:buNone/>
            </a:pPr>
            <a:r>
              <a:rPr lang="en-US" sz="2000" dirty="0" smtClean="0"/>
              <a:t>3.	Now we can find the average mass of a bean.</a:t>
            </a:r>
          </a:p>
          <a:p>
            <a:pPr marL="914400" lvl="1" indent="-457200">
              <a:buFontTx/>
              <a:buNone/>
            </a:pPr>
            <a:endParaRPr lang="en-US" sz="2000" dirty="0"/>
          </a:p>
          <a:p>
            <a:pPr marL="914400" lvl="1" indent="-457200">
              <a:buFontTx/>
              <a:buNone/>
            </a:pPr>
            <a:endParaRPr lang="en-US" sz="2000" dirty="0"/>
          </a:p>
          <a:p>
            <a:pPr marL="914400" lvl="1" indent="-457200">
              <a:buFontTx/>
              <a:buNone/>
            </a:pPr>
            <a:endParaRPr lang="en-US" sz="2000" dirty="0"/>
          </a:p>
          <a:p>
            <a:pPr marL="914400" lvl="1" indent="-457200">
              <a:buFontTx/>
              <a:buNone/>
            </a:pPr>
            <a:endParaRPr lang="en-US" sz="2000" dirty="0"/>
          </a:p>
          <a:p>
            <a:pPr marL="914400" lvl="1" indent="-457200">
              <a:buFontTx/>
              <a:buNone/>
            </a:pPr>
            <a:endParaRPr lang="en-US" sz="2000" dirty="0" smtClean="0"/>
          </a:p>
          <a:p>
            <a:pPr marL="914400" lvl="1" indent="-457200">
              <a:buFontTx/>
              <a:buNone/>
            </a:pPr>
            <a:r>
              <a:rPr lang="en-US" sz="2000" dirty="0" smtClean="0"/>
              <a:t>4.	Finally we can multiply to find the mass of 1000 beans!</a:t>
            </a:r>
            <a:endParaRPr lang="en-US" dirty="0"/>
          </a:p>
        </p:txBody>
      </p:sp>
      <p:graphicFrame>
        <p:nvGraphicFramePr>
          <p:cNvPr id="278584" name="Group 56"/>
          <p:cNvGraphicFramePr>
            <a:graphicFrameLocks noGrp="1"/>
          </p:cNvGraphicFramePr>
          <p:nvPr>
            <p:ph sz="half" idx="2"/>
          </p:nvPr>
        </p:nvGraphicFramePr>
        <p:xfrm>
          <a:off x="1524000" y="3048000"/>
          <a:ext cx="6781800" cy="838200"/>
        </p:xfrm>
        <a:graphic>
          <a:graphicData uri="http://schemas.openxmlformats.org/drawingml/2006/table">
            <a:tbl>
              <a:tblPr/>
              <a:tblGrid>
                <a:gridCol w="615950"/>
                <a:gridCol w="617538"/>
                <a:gridCol w="615950"/>
                <a:gridCol w="615950"/>
                <a:gridCol w="615950"/>
                <a:gridCol w="619125"/>
                <a:gridCol w="615950"/>
                <a:gridCol w="615950"/>
                <a:gridCol w="615950"/>
                <a:gridCol w="617537"/>
                <a:gridCol w="615950"/>
              </a:tblGrid>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Bean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Mass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5.1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5.2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5.0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4.8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4.9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5.0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5.0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5.1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4.9 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rPr>
                        <a:t>5.0 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 name="Group 2"/>
          <p:cNvGrpSpPr/>
          <p:nvPr/>
        </p:nvGrpSpPr>
        <p:grpSpPr>
          <a:xfrm>
            <a:off x="1524000" y="4410046"/>
            <a:ext cx="7345328" cy="1762154"/>
            <a:chOff x="1524000" y="4410046"/>
            <a:chExt cx="7345328" cy="1762154"/>
          </a:xfrm>
        </p:grpSpPr>
        <p:pic>
          <p:nvPicPr>
            <p:cNvPr id="2" name="Picture 1" descr="screenshot_11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410046"/>
              <a:ext cx="7345328" cy="1762154"/>
            </a:xfrm>
            <a:prstGeom prst="rect">
              <a:avLst/>
            </a:prstGeom>
          </p:spPr>
        </p:pic>
        <p:pic>
          <p:nvPicPr>
            <p:cNvPr id="8" name="Picture 7" descr="screenshot_115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940112" y="5775888"/>
              <a:ext cx="84677" cy="572502"/>
            </a:xfrm>
            <a:prstGeom prst="rect">
              <a:avLst/>
            </a:prstGeom>
          </p:spPr>
        </p:pic>
      </p:grpSp>
    </p:spTree>
    <p:extLst>
      <p:ext uri="{BB962C8B-B14F-4D97-AF65-F5344CB8AC3E}">
        <p14:creationId xmlns:p14="http://schemas.microsoft.com/office/powerpoint/2010/main" val="19076525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1" name="Rectangle 3"/>
          <p:cNvSpPr>
            <a:spLocks noGrp="1" noChangeArrowheads="1"/>
          </p:cNvSpPr>
          <p:nvPr>
            <p:ph type="title"/>
          </p:nvPr>
        </p:nvSpPr>
        <p:spPr>
          <a:xfrm>
            <a:off x="457200" y="1143000"/>
            <a:ext cx="7924800" cy="533400"/>
          </a:xfrm>
        </p:spPr>
        <p:txBody>
          <a:bodyPr/>
          <a:lstStyle/>
          <a:p>
            <a:r>
              <a:rPr lang="en-US" sz="2000"/>
              <a:t>Steps for Determining the Empirical Formula of a Compound</a:t>
            </a:r>
          </a:p>
        </p:txBody>
      </p:sp>
      <p:sp>
        <p:nvSpPr>
          <p:cNvPr id="324610" name="Rectangle 2"/>
          <p:cNvSpPr>
            <a:spLocks noGrp="1" noChangeArrowheads="1"/>
          </p:cNvSpPr>
          <p:nvPr>
            <p:ph idx="1"/>
          </p:nvPr>
        </p:nvSpPr>
        <p:spPr>
          <a:xfrm>
            <a:off x="533400" y="1676400"/>
            <a:ext cx="8077200" cy="4585871"/>
          </a:xfrm>
        </p:spPr>
        <p:txBody>
          <a:bodyPr/>
          <a:lstStyle/>
          <a:p>
            <a:pPr marL="533400" indent="-533400">
              <a:buFontTx/>
              <a:buNone/>
            </a:pPr>
            <a:r>
              <a:rPr lang="en-US" dirty="0"/>
              <a:t>	</a:t>
            </a:r>
            <a:r>
              <a:rPr lang="en-US" i="1" dirty="0">
                <a:solidFill>
                  <a:srgbClr val="0000FF"/>
                </a:solidFill>
              </a:rPr>
              <a:t>A gaseous compound containing carbon and hydrogen was analyzed and found to consist of 83.65% carbon by mass.</a:t>
            </a:r>
            <a:r>
              <a:rPr lang="en-US" dirty="0">
                <a:solidFill>
                  <a:srgbClr val="0000FF"/>
                </a:solidFill>
              </a:rPr>
              <a:t> </a:t>
            </a:r>
            <a:r>
              <a:rPr lang="en-US" i="1" dirty="0">
                <a:solidFill>
                  <a:srgbClr val="0000FF"/>
                </a:solidFill>
              </a:rPr>
              <a:t>Determine the empirical formula of the compound.</a:t>
            </a:r>
            <a:endParaRPr lang="en-US" sz="2800" i="1" dirty="0">
              <a:solidFill>
                <a:srgbClr val="0000FF"/>
              </a:solidFill>
            </a:endParaRPr>
          </a:p>
          <a:p>
            <a:pPr marL="533400" indent="-533400">
              <a:buFont typeface="+mj-lt"/>
              <a:buAutoNum type="arabicPeriod"/>
            </a:pPr>
            <a:r>
              <a:rPr lang="en-US" sz="2800" dirty="0">
                <a:solidFill>
                  <a:srgbClr val="669900"/>
                </a:solidFill>
              </a:rPr>
              <a:t>Obtain the mass of each element present (in grams).</a:t>
            </a:r>
          </a:p>
          <a:p>
            <a:pPr marL="533400" indent="-533400">
              <a:buFontTx/>
              <a:buNone/>
            </a:pPr>
            <a:r>
              <a:rPr lang="en-US" sz="2800" dirty="0">
                <a:solidFill>
                  <a:srgbClr val="669900"/>
                </a:solidFill>
              </a:rPr>
              <a:t>		</a:t>
            </a:r>
            <a:r>
              <a:rPr lang="en-US" dirty="0"/>
              <a:t>Assume you have 100 g of the compound.</a:t>
            </a:r>
          </a:p>
          <a:p>
            <a:pPr marL="533400" indent="-533400">
              <a:buFontTx/>
              <a:buNone/>
            </a:pPr>
            <a:endParaRPr lang="en-US" sz="1200" dirty="0"/>
          </a:p>
          <a:p>
            <a:pPr marL="533400" indent="-533400">
              <a:buFontTx/>
              <a:buNone/>
            </a:pPr>
            <a:r>
              <a:rPr lang="en-US" dirty="0"/>
              <a:t>		83.65% C = 83.65 g C </a:t>
            </a:r>
          </a:p>
          <a:p>
            <a:pPr marL="533400" indent="-533400">
              <a:buFontTx/>
              <a:buNone/>
            </a:pPr>
            <a:r>
              <a:rPr lang="en-US" dirty="0"/>
              <a:t>		(100.00 – 83.65)</a:t>
            </a:r>
          </a:p>
          <a:p>
            <a:pPr marL="533400" indent="-533400">
              <a:buFontTx/>
              <a:buNone/>
            </a:pPr>
            <a:r>
              <a:rPr lang="en-US" dirty="0"/>
              <a:t>		16.35% H = 16.35 g H </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387AFECB-8AFB-B147-9A14-D4AB51ED9944}" type="slidenum">
              <a:rPr lang="en-US"/>
              <a:pPr/>
              <a:t>30</a:t>
            </a:fld>
            <a:endParaRPr lang="en-US"/>
          </a:p>
        </p:txBody>
      </p:sp>
    </p:spTree>
    <p:extLst>
      <p:ext uri="{BB962C8B-B14F-4D97-AF65-F5344CB8AC3E}">
        <p14:creationId xmlns:p14="http://schemas.microsoft.com/office/powerpoint/2010/main" val="279479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9" name="Rectangle 3"/>
          <p:cNvSpPr>
            <a:spLocks noGrp="1" noChangeArrowheads="1"/>
          </p:cNvSpPr>
          <p:nvPr>
            <p:ph type="title"/>
          </p:nvPr>
        </p:nvSpPr>
        <p:spPr>
          <a:xfrm>
            <a:off x="457200" y="1143000"/>
            <a:ext cx="7924800" cy="533400"/>
          </a:xfrm>
        </p:spPr>
        <p:txBody>
          <a:bodyPr/>
          <a:lstStyle/>
          <a:p>
            <a:r>
              <a:rPr lang="en-US" sz="2000"/>
              <a:t>Steps for Determining the Empirical Formula of a Compound</a:t>
            </a:r>
          </a:p>
        </p:txBody>
      </p:sp>
      <p:sp>
        <p:nvSpPr>
          <p:cNvPr id="326658" name="Rectangle 2"/>
          <p:cNvSpPr>
            <a:spLocks noGrp="1" noChangeArrowheads="1"/>
          </p:cNvSpPr>
          <p:nvPr>
            <p:ph idx="1"/>
          </p:nvPr>
        </p:nvSpPr>
        <p:spPr>
          <a:xfrm>
            <a:off x="533400" y="1676400"/>
            <a:ext cx="8077200" cy="1311275"/>
          </a:xfrm>
        </p:spPr>
        <p:txBody>
          <a:bodyPr/>
          <a:lstStyle/>
          <a:p>
            <a:pPr marL="533400" indent="-533400">
              <a:buFontTx/>
              <a:buNone/>
            </a:pPr>
            <a:r>
              <a:rPr lang="en-US" sz="2800">
                <a:solidFill>
                  <a:srgbClr val="669900"/>
                </a:solidFill>
              </a:rPr>
              <a:t>2.	Determine the number of moles of each type of atom present.</a:t>
            </a:r>
          </a:p>
          <a:p>
            <a:pPr marL="533400" indent="-533400">
              <a:buFontTx/>
              <a:buNone/>
            </a:pPr>
            <a:r>
              <a:rPr lang="en-US" sz="2000">
                <a:solidFill>
                  <a:srgbClr val="0000FF"/>
                </a:solidFill>
                <a:cs typeface="Arial" charset="0"/>
              </a:rPr>
              <a:t>	</a:t>
            </a:r>
            <a:endParaRPr lang="en-US"/>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C6EF6013-A8C8-CB46-991A-318179460C97}" type="slidenum">
              <a:rPr lang="en-US"/>
              <a:pPr/>
              <a:t>31</a:t>
            </a:fld>
            <a:endParaRPr lang="en-US"/>
          </a:p>
        </p:txBody>
      </p:sp>
      <p:graphicFrame>
        <p:nvGraphicFramePr>
          <p:cNvPr id="326660" name="Object 4"/>
          <p:cNvGraphicFramePr>
            <a:graphicFrameLocks noChangeAspect="1"/>
          </p:cNvGraphicFramePr>
          <p:nvPr/>
        </p:nvGraphicFramePr>
        <p:xfrm>
          <a:off x="1676400" y="2895600"/>
          <a:ext cx="5283200" cy="1676400"/>
        </p:xfrm>
        <a:graphic>
          <a:graphicData uri="http://schemas.openxmlformats.org/presentationml/2006/ole">
            <mc:AlternateContent xmlns:mc="http://schemas.openxmlformats.org/markup-compatibility/2006">
              <mc:Choice xmlns:v="urn:schemas-microsoft-com:vml" Requires="v">
                <p:oleObj spid="_x0000_s10245" name="Equation" r:id="rId4" imgW="5283596" imgH="1676796" progId="Equation.3">
                  <p:embed/>
                </p:oleObj>
              </mc:Choice>
              <mc:Fallback>
                <p:oleObj name="Equation" r:id="rId4" imgW="5283596" imgH="16767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895600"/>
                        <a:ext cx="52832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76727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7" name="Rectangle 3"/>
          <p:cNvSpPr>
            <a:spLocks noGrp="1" noChangeArrowheads="1"/>
          </p:cNvSpPr>
          <p:nvPr>
            <p:ph type="title"/>
          </p:nvPr>
        </p:nvSpPr>
        <p:spPr>
          <a:xfrm>
            <a:off x="457200" y="1143000"/>
            <a:ext cx="7924800" cy="533400"/>
          </a:xfrm>
        </p:spPr>
        <p:txBody>
          <a:bodyPr/>
          <a:lstStyle/>
          <a:p>
            <a:r>
              <a:rPr lang="en-US" sz="2000"/>
              <a:t>Steps for Determining the Empirical Formula of a Compound</a:t>
            </a:r>
          </a:p>
        </p:txBody>
      </p:sp>
      <p:sp>
        <p:nvSpPr>
          <p:cNvPr id="328706" name="Rectangle 2"/>
          <p:cNvSpPr>
            <a:spLocks noGrp="1" noChangeArrowheads="1"/>
          </p:cNvSpPr>
          <p:nvPr>
            <p:ph idx="1"/>
          </p:nvPr>
        </p:nvSpPr>
        <p:spPr>
          <a:xfrm>
            <a:off x="533400" y="1676400"/>
            <a:ext cx="8077200" cy="3081338"/>
          </a:xfrm>
        </p:spPr>
        <p:txBody>
          <a:bodyPr/>
          <a:lstStyle/>
          <a:p>
            <a:pPr marL="533400" indent="-533400">
              <a:buFontTx/>
              <a:buNone/>
            </a:pPr>
            <a:r>
              <a:rPr lang="en-US" sz="2800" dirty="0">
                <a:solidFill>
                  <a:srgbClr val="669900"/>
                </a:solidFill>
              </a:rPr>
              <a:t>3.	Divide the number of moles of each element by the smallest number of moles to convert the smallest number to 1. If all of the numbers so obtained are </a:t>
            </a:r>
            <a:r>
              <a:rPr lang="en-US" sz="2800" dirty="0" smtClean="0">
                <a:solidFill>
                  <a:srgbClr val="669900"/>
                </a:solidFill>
              </a:rPr>
              <a:t>integers (whole numbers), </a:t>
            </a:r>
            <a:r>
              <a:rPr lang="en-US" sz="2800" dirty="0">
                <a:solidFill>
                  <a:srgbClr val="669900"/>
                </a:solidFill>
              </a:rPr>
              <a:t>these are the subscripts in the empirical formula. If one or more of these numbers are not integers, go on to step 4.</a:t>
            </a:r>
            <a:endParaRPr lang="en-US" sz="2000" dirty="0">
              <a:solidFill>
                <a:srgbClr val="0000FF"/>
              </a:solidFill>
              <a:cs typeface="Arial" charset="0"/>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590ED5C8-DD85-394F-BD0D-67830D57DE28}" type="slidenum">
              <a:rPr lang="en-US"/>
              <a:pPr/>
              <a:t>32</a:t>
            </a:fld>
            <a:endParaRPr lang="en-US"/>
          </a:p>
        </p:txBody>
      </p:sp>
      <p:graphicFrame>
        <p:nvGraphicFramePr>
          <p:cNvPr id="328708" name="Object 4"/>
          <p:cNvGraphicFramePr>
            <a:graphicFrameLocks noChangeAspect="1"/>
          </p:cNvGraphicFramePr>
          <p:nvPr>
            <p:extLst>
              <p:ext uri="{D42A27DB-BD31-4B8C-83A1-F6EECF244321}">
                <p14:modId xmlns:p14="http://schemas.microsoft.com/office/powerpoint/2010/main" val="1209497560"/>
              </p:ext>
            </p:extLst>
          </p:nvPr>
        </p:nvGraphicFramePr>
        <p:xfrm>
          <a:off x="2819400" y="4851400"/>
          <a:ext cx="2705100" cy="1549400"/>
        </p:xfrm>
        <a:graphic>
          <a:graphicData uri="http://schemas.openxmlformats.org/presentationml/2006/ole">
            <mc:AlternateContent xmlns:mc="http://schemas.openxmlformats.org/markup-compatibility/2006">
              <mc:Choice xmlns:v="urn:schemas-microsoft-com:vml" Requires="v">
                <p:oleObj spid="_x0000_s11269" name="Equation" r:id="rId4" imgW="2705496" imgH="1549796" progId="Equation.3">
                  <p:embed/>
                </p:oleObj>
              </mc:Choice>
              <mc:Fallback>
                <p:oleObj name="Equation" r:id="rId4" imgW="2705496" imgH="15497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851400"/>
                        <a:ext cx="2705100"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4745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5" name="Rectangle 3"/>
          <p:cNvSpPr>
            <a:spLocks noGrp="1" noChangeArrowheads="1"/>
          </p:cNvSpPr>
          <p:nvPr>
            <p:ph type="title"/>
          </p:nvPr>
        </p:nvSpPr>
        <p:spPr>
          <a:xfrm>
            <a:off x="457200" y="1143000"/>
            <a:ext cx="7924800" cy="533400"/>
          </a:xfrm>
        </p:spPr>
        <p:txBody>
          <a:bodyPr/>
          <a:lstStyle/>
          <a:p>
            <a:r>
              <a:rPr lang="en-US" sz="2000"/>
              <a:t>Steps for Determining the Empirical Formula of a Compound</a:t>
            </a:r>
          </a:p>
        </p:txBody>
      </p:sp>
      <p:sp>
        <p:nvSpPr>
          <p:cNvPr id="330754" name="Rectangle 2"/>
          <p:cNvSpPr>
            <a:spLocks noGrp="1" noChangeArrowheads="1"/>
          </p:cNvSpPr>
          <p:nvPr>
            <p:ph idx="1"/>
          </p:nvPr>
        </p:nvSpPr>
        <p:spPr>
          <a:xfrm>
            <a:off x="533400" y="1676400"/>
            <a:ext cx="8077200" cy="2227263"/>
          </a:xfrm>
        </p:spPr>
        <p:txBody>
          <a:bodyPr/>
          <a:lstStyle/>
          <a:p>
            <a:pPr marL="533400" indent="-533400">
              <a:buFontTx/>
              <a:buNone/>
            </a:pPr>
            <a:r>
              <a:rPr lang="en-US" sz="2800">
                <a:solidFill>
                  <a:srgbClr val="669900"/>
                </a:solidFill>
              </a:rPr>
              <a:t>4.	Multiply the numbers you derived in step 3 by the smallest integer that will convert all of them to whole numbers. This set of whole numbers represents the subscripts in the empirical formula.</a:t>
            </a:r>
            <a:endParaRPr lang="en-US" sz="2000">
              <a:solidFill>
                <a:srgbClr val="0000FF"/>
              </a:solidFill>
              <a:cs typeface="Arial" charset="0"/>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8D16AC0A-4810-8B4D-A85D-C9389BD9549F}" type="slidenum">
              <a:rPr lang="en-US"/>
              <a:pPr/>
              <a:t>33</a:t>
            </a:fld>
            <a:endParaRPr lang="en-US"/>
          </a:p>
        </p:txBody>
      </p:sp>
      <p:graphicFrame>
        <p:nvGraphicFramePr>
          <p:cNvPr id="330756" name="Object 4"/>
          <p:cNvGraphicFramePr>
            <a:graphicFrameLocks noChangeAspect="1"/>
          </p:cNvGraphicFramePr>
          <p:nvPr/>
        </p:nvGraphicFramePr>
        <p:xfrm>
          <a:off x="2438400" y="4191000"/>
          <a:ext cx="4127500" cy="1358900"/>
        </p:xfrm>
        <a:graphic>
          <a:graphicData uri="http://schemas.openxmlformats.org/presentationml/2006/ole">
            <mc:AlternateContent xmlns:mc="http://schemas.openxmlformats.org/markup-compatibility/2006">
              <mc:Choice xmlns:v="urn:schemas-microsoft-com:vml" Requires="v">
                <p:oleObj spid="_x0000_s12293" name="Equation" r:id="rId4" imgW="4127896" imgH="1359296" progId="Equation.3">
                  <p:embed/>
                </p:oleObj>
              </mc:Choice>
              <mc:Fallback>
                <p:oleObj name="Equation" r:id="rId4" imgW="4127896" imgH="13592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191000"/>
                        <a:ext cx="41275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206314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1524000" y="1143000"/>
            <a:ext cx="7391400" cy="533400"/>
          </a:xfrm>
        </p:spPr>
        <p:txBody>
          <a:bodyPr/>
          <a:lstStyle/>
          <a:p>
            <a:r>
              <a:rPr lang="en-US"/>
              <a:t>Exercise</a:t>
            </a:r>
          </a:p>
        </p:txBody>
      </p:sp>
      <p:sp>
        <p:nvSpPr>
          <p:cNvPr id="332803" name="Rectangle 3"/>
          <p:cNvSpPr>
            <a:spLocks noGrp="1" noChangeArrowheads="1"/>
          </p:cNvSpPr>
          <p:nvPr>
            <p:ph idx="1"/>
          </p:nvPr>
        </p:nvSpPr>
        <p:spPr>
          <a:xfrm>
            <a:off x="381000" y="2133600"/>
            <a:ext cx="8229600" cy="2398713"/>
          </a:xfrm>
        </p:spPr>
        <p:txBody>
          <a:bodyPr/>
          <a:lstStyle/>
          <a:p>
            <a:pPr marL="854075" indent="-3175">
              <a:buFontTx/>
              <a:buNone/>
            </a:pPr>
            <a:r>
              <a:rPr lang="en-US" sz="2800"/>
              <a:t>	The composition of adipic acid is 49.3% C, 6.9% H, and 43.8% O (by mass). What is the </a:t>
            </a:r>
            <a:r>
              <a:rPr lang="en-US" sz="2800">
                <a:solidFill>
                  <a:srgbClr val="0000FF"/>
                </a:solidFill>
              </a:rPr>
              <a:t>empirical formula</a:t>
            </a:r>
            <a:r>
              <a:rPr lang="en-US" sz="2800"/>
              <a:t>?</a:t>
            </a:r>
          </a:p>
          <a:p>
            <a:pPr marL="854075" indent="-3175">
              <a:buFontTx/>
              <a:buNone/>
            </a:pPr>
            <a:r>
              <a:rPr lang="en-US" sz="2800"/>
              <a:t> </a:t>
            </a:r>
          </a:p>
          <a:p>
            <a:pPr marL="1425575" lvl="1" indent="-457200">
              <a:buFontTx/>
              <a:buNone/>
            </a:pPr>
            <a:r>
              <a:rPr lang="en-US" sz="2800"/>
              <a:t>			       </a:t>
            </a:r>
            <a:r>
              <a:rPr lang="en-US" sz="2800">
                <a:solidFill>
                  <a:srgbClr val="009900"/>
                </a:solidFill>
              </a:rPr>
              <a:t>C</a:t>
            </a:r>
            <a:r>
              <a:rPr lang="en-US" sz="2800" baseline="-25000">
                <a:solidFill>
                  <a:srgbClr val="009900"/>
                </a:solidFill>
              </a:rPr>
              <a:t>3</a:t>
            </a:r>
            <a:r>
              <a:rPr lang="en-US" sz="2800">
                <a:solidFill>
                  <a:srgbClr val="009900"/>
                </a:solidFill>
              </a:rPr>
              <a:t>H</a:t>
            </a:r>
            <a:r>
              <a:rPr lang="en-US" sz="2800" baseline="-25000">
                <a:solidFill>
                  <a:srgbClr val="009900"/>
                </a:solidFill>
              </a:rPr>
              <a:t>5</a:t>
            </a:r>
            <a:r>
              <a:rPr lang="en-US" sz="2800">
                <a:solidFill>
                  <a:srgbClr val="009900"/>
                </a:solidFill>
              </a:rPr>
              <a:t>O</a:t>
            </a:r>
            <a:r>
              <a:rPr lang="en-US" sz="2800" baseline="-25000">
                <a:solidFill>
                  <a:srgbClr val="009900"/>
                </a:solidFill>
              </a:rPr>
              <a:t>2</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E71BDAAE-43FA-6148-ABA6-BA5FED618C48}" type="slidenum">
              <a:rPr lang="en-US"/>
              <a:pPr/>
              <a:t>34</a:t>
            </a:fld>
            <a:endParaRPr lang="en-US"/>
          </a:p>
        </p:txBody>
      </p:sp>
      <p:pic>
        <p:nvPicPr>
          <p:cNvPr id="33280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7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idx="1"/>
          </p:nvPr>
        </p:nvSpPr>
        <p:spPr>
          <a:xfrm>
            <a:off x="533400" y="1676400"/>
            <a:ext cx="7315200" cy="3968750"/>
          </a:xfrm>
        </p:spPr>
        <p:txBody>
          <a:bodyPr/>
          <a:lstStyle/>
          <a:p>
            <a:pPr marL="533400" indent="-533400"/>
            <a:r>
              <a:rPr lang="en-US" sz="2800">
                <a:cs typeface="Times New Roman" charset="0"/>
              </a:rPr>
              <a:t>The molecular formula is the exact formula of the molecules present in a substance.</a:t>
            </a:r>
          </a:p>
          <a:p>
            <a:pPr marL="533400" indent="-533400"/>
            <a:r>
              <a:rPr lang="en-US" sz="2800">
                <a:cs typeface="Times New Roman" charset="0"/>
              </a:rPr>
              <a:t>The molecular formula is always an integer multiple of the empirical formula. </a:t>
            </a:r>
            <a:br>
              <a:rPr lang="en-US" sz="2800">
                <a:cs typeface="Times New Roman" charset="0"/>
              </a:rPr>
            </a:br>
            <a:r>
              <a:rPr lang="en-US" sz="2800">
                <a:cs typeface="Times New Roman" charset="0"/>
              </a:rPr>
              <a:t/>
            </a:r>
            <a:br>
              <a:rPr lang="en-US" sz="2800">
                <a:cs typeface="Times New Roman" charset="0"/>
              </a:rPr>
            </a:br>
            <a:r>
              <a:rPr lang="en-US" sz="2800">
                <a:cs typeface="Times New Roman" charset="0"/>
              </a:rPr>
              <a:t>Molecular formula = (empirical formula)</a:t>
            </a:r>
            <a:r>
              <a:rPr lang="en-US" sz="2800" i="1" baseline="-30000">
                <a:cs typeface="Times New Roman" charset="0"/>
              </a:rPr>
              <a:t>n</a:t>
            </a:r>
            <a:r>
              <a:rPr lang="en-US" sz="2800" baseline="-30000">
                <a:cs typeface="Times New Roman" charset="0"/>
              </a:rPr>
              <a:t/>
            </a:r>
            <a:br>
              <a:rPr lang="en-US" sz="2800" baseline="-30000">
                <a:cs typeface="Times New Roman" charset="0"/>
              </a:rPr>
            </a:br>
            <a:endParaRPr lang="en-US" sz="2800" baseline="-30000">
              <a:cs typeface="Times New Roman" charset="0"/>
            </a:endParaRPr>
          </a:p>
          <a:p>
            <a:pPr marL="533400" indent="-533400">
              <a:buFontTx/>
              <a:buNone/>
            </a:pPr>
            <a:r>
              <a:rPr lang="en-US" sz="2800">
                <a:cs typeface="Times New Roman" charset="0"/>
              </a:rPr>
              <a:t>             where </a:t>
            </a:r>
            <a:r>
              <a:rPr lang="en-US" sz="2800" i="1">
                <a:cs typeface="Times New Roman" charset="0"/>
              </a:rPr>
              <a:t>n</a:t>
            </a:r>
            <a:r>
              <a:rPr lang="en-US" sz="2800">
                <a:cs typeface="Times New Roman" charset="0"/>
              </a:rPr>
              <a:t> is a whole number</a:t>
            </a:r>
            <a:endParaRPr lang="en-US" sz="2800" baseline="-30000">
              <a:cs typeface="Times New Roman" charset="0"/>
            </a:endParaRPr>
          </a:p>
        </p:txBody>
      </p:sp>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6DBFF01D-C944-1843-BEA8-4895D46B9C5D}" type="slidenum">
              <a:rPr lang="en-US"/>
              <a:pPr/>
              <a:t>35</a:t>
            </a:fld>
            <a:endParaRPr lang="en-US"/>
          </a:p>
        </p:txBody>
      </p:sp>
    </p:spTree>
    <p:extLst>
      <p:ext uri="{BB962C8B-B14F-4D97-AF65-F5344CB8AC3E}">
        <p14:creationId xmlns:p14="http://schemas.microsoft.com/office/powerpoint/2010/main" val="1711283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1" name="Rectangle 3"/>
          <p:cNvSpPr>
            <a:spLocks noGrp="1" noChangeArrowheads="1"/>
          </p:cNvSpPr>
          <p:nvPr>
            <p:ph type="title"/>
          </p:nvPr>
        </p:nvSpPr>
        <p:spPr>
          <a:xfrm>
            <a:off x="457200" y="1143000"/>
            <a:ext cx="7924800" cy="533400"/>
          </a:xfrm>
        </p:spPr>
        <p:txBody>
          <a:bodyPr/>
          <a:lstStyle/>
          <a:p>
            <a:r>
              <a:rPr lang="en-US"/>
              <a:t>Continued Example…</a:t>
            </a:r>
          </a:p>
        </p:txBody>
      </p:sp>
      <p:sp>
        <p:nvSpPr>
          <p:cNvPr id="334850" name="Rectangle 2"/>
          <p:cNvSpPr>
            <a:spLocks noGrp="1" noChangeArrowheads="1"/>
          </p:cNvSpPr>
          <p:nvPr>
            <p:ph idx="1"/>
          </p:nvPr>
        </p:nvSpPr>
        <p:spPr>
          <a:xfrm>
            <a:off x="533400" y="1676400"/>
            <a:ext cx="8077200" cy="4548188"/>
          </a:xfrm>
        </p:spPr>
        <p:txBody>
          <a:bodyPr/>
          <a:lstStyle/>
          <a:p>
            <a:pPr marL="533400" indent="-533400">
              <a:buFontTx/>
              <a:buNone/>
            </a:pPr>
            <a:r>
              <a:rPr lang="en-US"/>
              <a:t>	</a:t>
            </a:r>
            <a:r>
              <a:rPr lang="en-US" i="1">
                <a:solidFill>
                  <a:srgbClr val="0000FF"/>
                </a:solidFill>
              </a:rPr>
              <a:t>A gaseous compound containing carbon and hydrogen was analyzed and found to consist of 83.65% carbon by mass. The molar mass of the compound is 86.2 g/mol.  You determined the empirical formula to be C</a:t>
            </a:r>
            <a:r>
              <a:rPr lang="en-US" i="1" baseline="-25000">
                <a:solidFill>
                  <a:srgbClr val="0000FF"/>
                </a:solidFill>
              </a:rPr>
              <a:t>3</a:t>
            </a:r>
            <a:r>
              <a:rPr lang="en-US" i="1">
                <a:solidFill>
                  <a:srgbClr val="0000FF"/>
                </a:solidFill>
              </a:rPr>
              <a:t>H</a:t>
            </a:r>
            <a:r>
              <a:rPr lang="en-US" i="1" baseline="-25000">
                <a:solidFill>
                  <a:srgbClr val="0000FF"/>
                </a:solidFill>
              </a:rPr>
              <a:t>7</a:t>
            </a:r>
            <a:r>
              <a:rPr lang="en-US" i="1">
                <a:solidFill>
                  <a:srgbClr val="0000FF"/>
                </a:solidFill>
              </a:rPr>
              <a:t>.  What is the molecular formula of the compound?</a:t>
            </a:r>
            <a:endParaRPr lang="en-US" sz="2800" i="1">
              <a:solidFill>
                <a:srgbClr val="0000FF"/>
              </a:solidFill>
            </a:endParaRPr>
          </a:p>
          <a:p>
            <a:pPr marL="533400" indent="-533400">
              <a:buFontTx/>
              <a:buNone/>
            </a:pPr>
            <a:r>
              <a:rPr lang="en-US" sz="2800">
                <a:solidFill>
                  <a:srgbClr val="669900"/>
                </a:solidFill>
              </a:rPr>
              <a:t>		</a:t>
            </a:r>
            <a:r>
              <a:rPr lang="en-US"/>
              <a:t>Molar mass of C</a:t>
            </a:r>
            <a:r>
              <a:rPr lang="en-US" baseline="-25000"/>
              <a:t>3</a:t>
            </a:r>
            <a:r>
              <a:rPr lang="en-US"/>
              <a:t>H</a:t>
            </a:r>
            <a:r>
              <a:rPr lang="en-US" baseline="-25000"/>
              <a:t>7</a:t>
            </a:r>
            <a:r>
              <a:rPr lang="en-US"/>
              <a:t> = 43.086 g/mol</a:t>
            </a:r>
          </a:p>
          <a:p>
            <a:pPr marL="533400" indent="-533400">
              <a:buFontTx/>
              <a:buNone/>
            </a:pPr>
            <a:endParaRPr lang="en-US"/>
          </a:p>
          <a:p>
            <a:pPr marL="533400" indent="-533400">
              <a:buFontTx/>
              <a:buNone/>
            </a:pPr>
            <a:endParaRPr lang="en-US"/>
          </a:p>
          <a:p>
            <a:pPr marL="533400" indent="-533400">
              <a:buFontTx/>
              <a:buNone/>
            </a:pPr>
            <a:r>
              <a:rPr lang="en-US"/>
              <a:t>		</a:t>
            </a:r>
          </a:p>
          <a:p>
            <a:pPr marL="533400" indent="-533400">
              <a:buFontTx/>
              <a:buNone/>
            </a:pPr>
            <a:r>
              <a:rPr lang="en-US"/>
              <a:t>		C</a:t>
            </a:r>
            <a:r>
              <a:rPr lang="en-US" baseline="-25000"/>
              <a:t>3</a:t>
            </a:r>
            <a:r>
              <a:rPr lang="en-US"/>
              <a:t>H</a:t>
            </a:r>
            <a:r>
              <a:rPr lang="en-US" baseline="-25000"/>
              <a:t>7</a:t>
            </a:r>
            <a:r>
              <a:rPr lang="en-US"/>
              <a:t> </a:t>
            </a:r>
            <a:r>
              <a:rPr lang="en-US">
                <a:cs typeface="Arial" charset="0"/>
              </a:rPr>
              <a:t>× 2 </a:t>
            </a:r>
            <a:r>
              <a:rPr lang="en-US"/>
              <a:t>= C</a:t>
            </a:r>
            <a:r>
              <a:rPr lang="en-US" baseline="-25000"/>
              <a:t>6</a:t>
            </a:r>
            <a:r>
              <a:rPr lang="en-US"/>
              <a:t>H</a:t>
            </a:r>
            <a:r>
              <a:rPr lang="en-US" baseline="-25000"/>
              <a:t>14</a:t>
            </a:r>
            <a:r>
              <a:rPr lang="en-US"/>
              <a:t> </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101D6C05-5761-2A40-B60E-6BD0B322EBEF}" type="slidenum">
              <a:rPr lang="en-US"/>
              <a:pPr/>
              <a:t>36</a:t>
            </a:fld>
            <a:endParaRPr lang="en-US"/>
          </a:p>
        </p:txBody>
      </p:sp>
      <p:graphicFrame>
        <p:nvGraphicFramePr>
          <p:cNvPr id="334852" name="Object 4"/>
          <p:cNvGraphicFramePr>
            <a:graphicFrameLocks noChangeAspect="1"/>
          </p:cNvGraphicFramePr>
          <p:nvPr/>
        </p:nvGraphicFramePr>
        <p:xfrm>
          <a:off x="1600200" y="4724400"/>
          <a:ext cx="2425700" cy="787400"/>
        </p:xfrm>
        <a:graphic>
          <a:graphicData uri="http://schemas.openxmlformats.org/presentationml/2006/ole">
            <mc:AlternateContent xmlns:mc="http://schemas.openxmlformats.org/markup-compatibility/2006">
              <mc:Choice xmlns:v="urn:schemas-microsoft-com:vml" Requires="v">
                <p:oleObj spid="_x0000_s14341" name="Equation" r:id="rId4" imgW="2426096" imgH="787797" progId="Equation.3">
                  <p:embed/>
                </p:oleObj>
              </mc:Choice>
              <mc:Fallback>
                <p:oleObj name="Equation" r:id="rId4" imgW="2426096" imgH="7877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724400"/>
                        <a:ext cx="24257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32523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524000" y="1143000"/>
            <a:ext cx="7391400" cy="533400"/>
          </a:xfrm>
        </p:spPr>
        <p:txBody>
          <a:bodyPr/>
          <a:lstStyle/>
          <a:p>
            <a:r>
              <a:rPr lang="en-US"/>
              <a:t>Exercise</a:t>
            </a:r>
          </a:p>
        </p:txBody>
      </p:sp>
      <p:sp>
        <p:nvSpPr>
          <p:cNvPr id="343043" name="Rectangle 3"/>
          <p:cNvSpPr>
            <a:spLocks noGrp="1" noChangeArrowheads="1"/>
          </p:cNvSpPr>
          <p:nvPr>
            <p:ph idx="1"/>
          </p:nvPr>
        </p:nvSpPr>
        <p:spPr>
          <a:xfrm>
            <a:off x="381000" y="2133600"/>
            <a:ext cx="8229600" cy="3252788"/>
          </a:xfrm>
        </p:spPr>
        <p:txBody>
          <a:bodyPr/>
          <a:lstStyle/>
          <a:p>
            <a:pPr marL="854075" indent="-3175">
              <a:buFontTx/>
              <a:buNone/>
            </a:pPr>
            <a:r>
              <a:rPr lang="en-US" sz="2800"/>
              <a:t>	The composition of adipic acid is 49.3% C, 6.9% H, and 43.8% O (by mass). The molar mass of the compound is about 146 g/mol. The empirical formula is C</a:t>
            </a:r>
            <a:r>
              <a:rPr lang="en-US" sz="2800" baseline="-25000"/>
              <a:t>3</a:t>
            </a:r>
            <a:r>
              <a:rPr lang="en-US" sz="2800"/>
              <a:t>H</a:t>
            </a:r>
            <a:r>
              <a:rPr lang="en-US" sz="2800" baseline="-25000"/>
              <a:t>5</a:t>
            </a:r>
            <a:r>
              <a:rPr lang="en-US" sz="2800"/>
              <a:t>O</a:t>
            </a:r>
            <a:r>
              <a:rPr lang="en-US" sz="2800" baseline="-25000"/>
              <a:t>2</a:t>
            </a:r>
            <a:r>
              <a:rPr lang="en-US" sz="2800"/>
              <a:t>. What is the </a:t>
            </a:r>
            <a:r>
              <a:rPr lang="en-US" sz="2800">
                <a:solidFill>
                  <a:srgbClr val="0000FF"/>
                </a:solidFill>
              </a:rPr>
              <a:t>molecular formula</a:t>
            </a:r>
            <a:r>
              <a:rPr lang="en-US" sz="2800"/>
              <a:t>?</a:t>
            </a:r>
          </a:p>
          <a:p>
            <a:pPr marL="854075" indent="-3175">
              <a:buFontTx/>
              <a:buNone/>
            </a:pPr>
            <a:endParaRPr lang="en-US" sz="2800"/>
          </a:p>
          <a:p>
            <a:pPr marL="1425575" lvl="1" indent="-457200">
              <a:buFontTx/>
              <a:buNone/>
            </a:pPr>
            <a:r>
              <a:rPr lang="en-US"/>
              <a:t>			       </a:t>
            </a:r>
            <a:r>
              <a:rPr lang="en-US" sz="2800">
                <a:solidFill>
                  <a:srgbClr val="009900"/>
                </a:solidFill>
              </a:rPr>
              <a:t>C</a:t>
            </a:r>
            <a:r>
              <a:rPr lang="en-US" sz="2800" baseline="-25000">
                <a:solidFill>
                  <a:srgbClr val="009900"/>
                </a:solidFill>
              </a:rPr>
              <a:t>6</a:t>
            </a:r>
            <a:r>
              <a:rPr lang="en-US" sz="2800">
                <a:solidFill>
                  <a:srgbClr val="009900"/>
                </a:solidFill>
              </a:rPr>
              <a:t>H</a:t>
            </a:r>
            <a:r>
              <a:rPr lang="en-US" sz="2800" baseline="-25000">
                <a:solidFill>
                  <a:srgbClr val="009900"/>
                </a:solidFill>
              </a:rPr>
              <a:t>10</a:t>
            </a:r>
            <a:r>
              <a:rPr lang="en-US" sz="2800">
                <a:solidFill>
                  <a:srgbClr val="009900"/>
                </a:solidFill>
              </a:rPr>
              <a:t>O</a:t>
            </a:r>
            <a:r>
              <a:rPr lang="en-US" sz="2800" baseline="-25000">
                <a:solidFill>
                  <a:srgbClr val="009900"/>
                </a:solidFill>
              </a:rPr>
              <a:t>4</a:t>
            </a:r>
            <a:r>
              <a:rPr lang="en-US"/>
              <a:t> </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F0779144-B198-AB4B-BC81-A9839CA51970}" type="slidenum">
              <a:rPr lang="en-US"/>
              <a:pPr/>
              <a:t>37</a:t>
            </a:fld>
            <a:endParaRPr lang="en-US"/>
          </a:p>
        </p:txBody>
      </p:sp>
      <p:pic>
        <p:nvPicPr>
          <p:cNvPr id="34304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753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 Cengage Learning. All rights reserved</a:t>
            </a:r>
          </a:p>
        </p:txBody>
      </p:sp>
      <p:sp>
        <p:nvSpPr>
          <p:cNvPr id="5" name="Slide Number Placeholder 5"/>
          <p:cNvSpPr>
            <a:spLocks noGrp="1"/>
          </p:cNvSpPr>
          <p:nvPr>
            <p:ph type="sldNum" sz="quarter" idx="11"/>
          </p:nvPr>
        </p:nvSpPr>
        <p:spPr/>
        <p:txBody>
          <a:bodyPr/>
          <a:lstStyle/>
          <a:p>
            <a:fld id="{393A25DA-DAC4-6E41-A776-4DF76C5BF490}" type="slidenum">
              <a:rPr lang="en-US"/>
              <a:pPr/>
              <a:t>4</a:t>
            </a:fld>
            <a:endParaRPr lang="en-US"/>
          </a:p>
        </p:txBody>
      </p:sp>
      <p:sp>
        <p:nvSpPr>
          <p:cNvPr id="281602" name="Rectangle 2"/>
          <p:cNvSpPr>
            <a:spLocks noGrp="1" noChangeArrowheads="1"/>
          </p:cNvSpPr>
          <p:nvPr>
            <p:ph type="title"/>
          </p:nvPr>
        </p:nvSpPr>
        <p:spPr/>
        <p:txBody>
          <a:bodyPr/>
          <a:lstStyle/>
          <a:p>
            <a:r>
              <a:rPr lang="en-US"/>
              <a:t>Averaging the Mass of Different Objects</a:t>
            </a:r>
          </a:p>
        </p:txBody>
      </p:sp>
      <p:sp>
        <p:nvSpPr>
          <p:cNvPr id="281603" name="Rectangle 3"/>
          <p:cNvSpPr>
            <a:spLocks noGrp="1" noChangeArrowheads="1"/>
          </p:cNvSpPr>
          <p:nvPr>
            <p:ph type="body" sz="half" idx="1"/>
          </p:nvPr>
        </p:nvSpPr>
        <p:spPr>
          <a:xfrm>
            <a:off x="457200" y="1752600"/>
            <a:ext cx="8153400" cy="2227263"/>
          </a:xfrm>
        </p:spPr>
        <p:txBody>
          <a:bodyPr/>
          <a:lstStyle/>
          <a:p>
            <a:pPr marL="533400" indent="-533400"/>
            <a:r>
              <a:rPr lang="en-US" sz="2800"/>
              <a:t>Two samples containing different types of components (A and B), both contain the same number of components if the ratio of the sample masses is the same as the ratio of the masses of the individual components.</a:t>
            </a:r>
          </a:p>
        </p:txBody>
      </p:sp>
    </p:spTree>
    <p:extLst>
      <p:ext uri="{BB962C8B-B14F-4D97-AF65-F5344CB8AC3E}">
        <p14:creationId xmlns:p14="http://schemas.microsoft.com/office/powerpoint/2010/main" val="1065646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Copyright © Cengage Learning. All rights reserved</a:t>
            </a:r>
          </a:p>
        </p:txBody>
      </p:sp>
      <p:sp>
        <p:nvSpPr>
          <p:cNvPr id="12" name="Slide Number Placeholder 4"/>
          <p:cNvSpPr>
            <a:spLocks noGrp="1"/>
          </p:cNvSpPr>
          <p:nvPr>
            <p:ph type="sldNum" sz="quarter" idx="11"/>
          </p:nvPr>
        </p:nvSpPr>
        <p:spPr/>
        <p:txBody>
          <a:bodyPr/>
          <a:lstStyle/>
          <a:p>
            <a:fld id="{D903FFBF-CA98-7C4A-A861-21D05A72C68E}" type="slidenum">
              <a:rPr lang="en-US"/>
              <a:pPr/>
              <a:t>5</a:t>
            </a:fld>
            <a:endParaRPr lang="en-US"/>
          </a:p>
        </p:txBody>
      </p:sp>
      <p:sp>
        <p:nvSpPr>
          <p:cNvPr id="107522" name="Rectangle 2"/>
          <p:cNvSpPr>
            <a:spLocks noGrp="1" noChangeArrowheads="1"/>
          </p:cNvSpPr>
          <p:nvPr>
            <p:ph type="title"/>
          </p:nvPr>
        </p:nvSpPr>
        <p:spPr>
          <a:xfrm>
            <a:off x="1524000" y="1143000"/>
            <a:ext cx="7086600" cy="533400"/>
          </a:xfrm>
        </p:spPr>
        <p:txBody>
          <a:bodyPr/>
          <a:lstStyle/>
          <a:p>
            <a:r>
              <a:rPr lang="en-US"/>
              <a:t>Exercise</a:t>
            </a:r>
          </a:p>
        </p:txBody>
      </p:sp>
      <p:sp>
        <p:nvSpPr>
          <p:cNvPr id="107523" name="Rectangle 3"/>
          <p:cNvSpPr>
            <a:spLocks noGrp="1" noChangeArrowheads="1"/>
          </p:cNvSpPr>
          <p:nvPr>
            <p:ph type="body" idx="1"/>
          </p:nvPr>
        </p:nvSpPr>
        <p:spPr>
          <a:xfrm>
            <a:off x="381000" y="2133600"/>
            <a:ext cx="8229600" cy="1373188"/>
          </a:xfrm>
        </p:spPr>
        <p:txBody>
          <a:bodyPr/>
          <a:lstStyle/>
          <a:p>
            <a:pPr marL="457200" indent="-60325">
              <a:buFontTx/>
              <a:buNone/>
            </a:pPr>
            <a:r>
              <a:rPr lang="en-US" sz="2800"/>
              <a:t>	A pile of marbles weigh 394.80 g. 10 marbles weigh 37.60 g. How many marbles are in the pile?</a:t>
            </a:r>
          </a:p>
        </p:txBody>
      </p:sp>
      <p:pic>
        <p:nvPicPr>
          <p:cNvPr id="107524" name="Picture 4" descr="MMj018925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075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107526" name="Object 6"/>
          <p:cNvGraphicFramePr>
            <a:graphicFrameLocks noChangeAspect="1"/>
          </p:cNvGraphicFramePr>
          <p:nvPr/>
        </p:nvGraphicFramePr>
        <p:xfrm>
          <a:off x="1676400" y="3886200"/>
          <a:ext cx="6181725" cy="533400"/>
        </p:xfrm>
        <a:graphic>
          <a:graphicData uri="http://schemas.openxmlformats.org/presentationml/2006/ole">
            <mc:AlternateContent xmlns:mc="http://schemas.openxmlformats.org/markup-compatibility/2006">
              <mc:Choice xmlns:v="urn:schemas-microsoft-com:vml" Requires="v">
                <p:oleObj spid="_x0000_s1031" name="Equation" r:id="rId5" imgW="6185296" imgH="533797" progId="Equation.BREE4">
                  <p:embed/>
                </p:oleObj>
              </mc:Choice>
              <mc:Fallback>
                <p:oleObj name="Equation" r:id="rId5" imgW="6185296" imgH="533797" progId="Equation.BREE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886200"/>
                        <a:ext cx="6181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29" name="Rectangle 9"/>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07531" name="Rectangle 11"/>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107530" name="Object 10"/>
          <p:cNvGraphicFramePr>
            <a:graphicFrameLocks noChangeAspect="1"/>
          </p:cNvGraphicFramePr>
          <p:nvPr/>
        </p:nvGraphicFramePr>
        <p:xfrm>
          <a:off x="3048000" y="4800600"/>
          <a:ext cx="2943225" cy="609600"/>
        </p:xfrm>
        <a:graphic>
          <a:graphicData uri="http://schemas.openxmlformats.org/presentationml/2006/ole">
            <mc:AlternateContent xmlns:mc="http://schemas.openxmlformats.org/markup-compatibility/2006">
              <mc:Choice xmlns:v="urn:schemas-microsoft-com:vml" Requires="v">
                <p:oleObj spid="_x0000_s1032" name="Equation" r:id="rId7" imgW="3315096" imgH="686197" progId="Equation.BREE4">
                  <p:embed/>
                </p:oleObj>
              </mc:Choice>
              <mc:Fallback>
                <p:oleObj name="Equation" r:id="rId7" imgW="3315096" imgH="686197" progId="Equation.BREE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800600"/>
                        <a:ext cx="29432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32" name="Rectangle 12"/>
          <p:cNvSpPr>
            <a:spLocks noChangeArrowheads="1"/>
          </p:cNvSpPr>
          <p:nvPr/>
        </p:nvSpPr>
        <p:spPr bwMode="auto">
          <a:xfrm>
            <a:off x="1066800" y="3657600"/>
            <a:ext cx="7391400" cy="1905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943367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idx="1"/>
          </p:nvPr>
        </p:nvSpPr>
        <p:spPr>
          <a:xfrm>
            <a:off x="533400" y="1676400"/>
            <a:ext cx="8229600" cy="4315028"/>
          </a:xfrm>
        </p:spPr>
        <p:txBody>
          <a:bodyPr/>
          <a:lstStyle/>
          <a:p>
            <a:pPr marL="533400" indent="-533400"/>
            <a:r>
              <a:rPr lang="en-US" sz="2800" dirty="0">
                <a:cs typeface="Times New Roman" charset="0"/>
              </a:rPr>
              <a:t>Atoms have very tiny masses so scientists </a:t>
            </a:r>
            <a:r>
              <a:rPr lang="en-US" sz="2800" dirty="0" smtClean="0">
                <a:cs typeface="Times New Roman" charset="0"/>
              </a:rPr>
              <a:t>created </a:t>
            </a:r>
            <a:r>
              <a:rPr lang="en-US" sz="2800" dirty="0">
                <a:cs typeface="Times New Roman" charset="0"/>
              </a:rPr>
              <a:t>a unit to avoid using very small numbers</a:t>
            </a:r>
            <a:r>
              <a:rPr lang="en-US" sz="2800" dirty="0"/>
              <a:t>.</a:t>
            </a:r>
          </a:p>
          <a:p>
            <a:pPr marL="533400" indent="-533400">
              <a:buFontTx/>
              <a:buNone/>
            </a:pPr>
            <a:endParaRPr lang="en-US" sz="2800" dirty="0"/>
          </a:p>
          <a:p>
            <a:pPr marL="533400" indent="-533400">
              <a:buFontTx/>
              <a:buNone/>
            </a:pPr>
            <a:r>
              <a:rPr lang="en-US" sz="2800" dirty="0"/>
              <a:t>		</a:t>
            </a:r>
            <a:r>
              <a:rPr lang="en-US" sz="2800" dirty="0">
                <a:cs typeface="Times New Roman" charset="0"/>
              </a:rPr>
              <a:t>1 atomic mass unit (</a:t>
            </a:r>
            <a:r>
              <a:rPr lang="en-US" sz="2800" dirty="0" err="1">
                <a:cs typeface="Times New Roman" charset="0"/>
              </a:rPr>
              <a:t>amu</a:t>
            </a:r>
            <a:r>
              <a:rPr lang="en-US" sz="2800" dirty="0">
                <a:cs typeface="Times New Roman" charset="0"/>
              </a:rPr>
              <a:t>) = 1.66 </a:t>
            </a:r>
            <a:r>
              <a:rPr lang="en-US" sz="2800" dirty="0">
                <a:latin typeface="Times New Roman" charset="0"/>
                <a:cs typeface="Times New Roman" charset="0"/>
                <a:sym typeface="Symbol" charset="0"/>
              </a:rPr>
              <a:t></a:t>
            </a:r>
            <a:r>
              <a:rPr lang="en-US" sz="2800" dirty="0">
                <a:cs typeface="Times New Roman" charset="0"/>
              </a:rPr>
              <a:t>10</a:t>
            </a:r>
            <a:r>
              <a:rPr lang="en-US" sz="2800" baseline="30000" dirty="0">
                <a:cs typeface="Times New Roman" charset="0"/>
              </a:rPr>
              <a:t>–24 </a:t>
            </a:r>
            <a:r>
              <a:rPr lang="en-US" sz="2800" dirty="0">
                <a:cs typeface="Times New Roman" charset="0"/>
              </a:rPr>
              <a:t>g </a:t>
            </a:r>
            <a:endParaRPr lang="en-US" sz="2800" dirty="0"/>
          </a:p>
          <a:p>
            <a:pPr marL="533400" indent="-533400">
              <a:buFontTx/>
              <a:buNone/>
            </a:pPr>
            <a:endParaRPr lang="en-US" sz="2800" dirty="0"/>
          </a:p>
          <a:p>
            <a:pPr marL="533400" indent="-533400"/>
            <a:r>
              <a:rPr lang="en-US" sz="2800" dirty="0">
                <a:cs typeface="Times New Roman" charset="0"/>
              </a:rPr>
              <a:t>The average atomic mass for an element is the weighted average of the masses of all the isotopes of an element.</a:t>
            </a:r>
          </a:p>
        </p:txBody>
      </p:sp>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C5B97AE5-F477-B141-9835-2525CAC14C65}" type="slidenum">
              <a:rPr lang="en-US"/>
              <a:pPr/>
              <a:t>6</a:t>
            </a:fld>
            <a:endParaRPr lang="en-US"/>
          </a:p>
        </p:txBody>
      </p:sp>
    </p:spTree>
    <p:extLst>
      <p:ext uri="{BB962C8B-B14F-4D97-AF65-F5344CB8AC3E}">
        <p14:creationId xmlns:p14="http://schemas.microsoft.com/office/powerpoint/2010/main" val="15480229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title"/>
          </p:nvPr>
        </p:nvSpPr>
        <p:spPr/>
        <p:txBody>
          <a:bodyPr/>
          <a:lstStyle/>
          <a:p>
            <a:r>
              <a:rPr lang="en-US"/>
              <a:t>Average Atomic Mass for Carbon</a:t>
            </a:r>
          </a:p>
        </p:txBody>
      </p:sp>
      <p:sp>
        <p:nvSpPr>
          <p:cNvPr id="128002" name="Rectangle 2"/>
          <p:cNvSpPr>
            <a:spLocks noGrp="1" noChangeArrowheads="1"/>
          </p:cNvSpPr>
          <p:nvPr>
            <p:ph idx="1"/>
          </p:nvPr>
        </p:nvSpPr>
        <p:spPr>
          <a:xfrm>
            <a:off x="533400" y="1676400"/>
            <a:ext cx="7543800" cy="3167063"/>
          </a:xfrm>
        </p:spPr>
        <p:txBody>
          <a:bodyPr/>
          <a:lstStyle/>
          <a:p>
            <a:pPr marL="533400" indent="-533400"/>
            <a:r>
              <a:rPr lang="en-US" sz="2800" dirty="0"/>
              <a:t>Even though natural carbon does not contain a single atom with mass 12.01, for our purposes, we can </a:t>
            </a:r>
            <a:r>
              <a:rPr lang="en-US" sz="2800" dirty="0" smtClean="0"/>
              <a:t>treat </a:t>
            </a:r>
            <a:r>
              <a:rPr lang="en-US" sz="2800" dirty="0"/>
              <a:t>carbon </a:t>
            </a:r>
            <a:r>
              <a:rPr lang="en-US" sz="2800" dirty="0" smtClean="0"/>
              <a:t>as though it is composed </a:t>
            </a:r>
            <a:r>
              <a:rPr lang="en-US" sz="2800" dirty="0"/>
              <a:t>of only one type of atom with a mass of 12.01.</a:t>
            </a:r>
          </a:p>
          <a:p>
            <a:pPr marL="533400" indent="-533400"/>
            <a:r>
              <a:rPr lang="en-US" sz="2800" dirty="0"/>
              <a:t>This enables us to count atoms of natural carbon by weighing a sample of carbon.</a:t>
            </a:r>
            <a:endParaRPr lang="en-US" dirty="0"/>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D3046A64-4594-CA4B-8430-AE60A8D6037D}" type="slidenum">
              <a:rPr lang="en-US"/>
              <a:pPr/>
              <a:t>7</a:t>
            </a:fld>
            <a:endParaRPr lang="en-US"/>
          </a:p>
        </p:txBody>
      </p:sp>
    </p:spTree>
    <p:extLst>
      <p:ext uri="{BB962C8B-B14F-4D97-AF65-F5344CB8AC3E}">
        <p14:creationId xmlns:p14="http://schemas.microsoft.com/office/powerpoint/2010/main" val="2445559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1" name="Rectangle 3"/>
          <p:cNvSpPr>
            <a:spLocks noGrp="1" noChangeArrowheads="1"/>
          </p:cNvSpPr>
          <p:nvPr>
            <p:ph type="title"/>
          </p:nvPr>
        </p:nvSpPr>
        <p:spPr/>
        <p:txBody>
          <a:bodyPr/>
          <a:lstStyle/>
          <a:p>
            <a:r>
              <a:rPr lang="en-US"/>
              <a:t>Example Using Atomic Mass Units</a:t>
            </a:r>
          </a:p>
        </p:txBody>
      </p:sp>
      <p:sp>
        <p:nvSpPr>
          <p:cNvPr id="345090" name="Rectangle 2"/>
          <p:cNvSpPr>
            <a:spLocks noGrp="1" noChangeArrowheads="1"/>
          </p:cNvSpPr>
          <p:nvPr>
            <p:ph idx="1"/>
          </p:nvPr>
        </p:nvSpPr>
        <p:spPr>
          <a:xfrm>
            <a:off x="533400" y="1676400"/>
            <a:ext cx="7543800" cy="2335213"/>
          </a:xfrm>
        </p:spPr>
        <p:txBody>
          <a:bodyPr/>
          <a:lstStyle/>
          <a:p>
            <a:pPr marL="533400" indent="-533400">
              <a:buFontTx/>
              <a:buNone/>
            </a:pPr>
            <a:r>
              <a:rPr lang="en-US" sz="2800">
                <a:solidFill>
                  <a:schemeClr val="tx2"/>
                </a:solidFill>
              </a:rPr>
              <a:t>	</a:t>
            </a:r>
            <a:r>
              <a:rPr lang="en-US" sz="2800" i="1">
                <a:solidFill>
                  <a:srgbClr val="0000FF"/>
                </a:solidFill>
              </a:rPr>
              <a:t>Calculate the mass (in amu) of 431 atoms of carbon.</a:t>
            </a:r>
          </a:p>
          <a:p>
            <a:pPr marL="533400" indent="-533400">
              <a:buFontTx/>
              <a:buNone/>
            </a:pPr>
            <a:r>
              <a:rPr lang="en-US" sz="2800"/>
              <a:t>		</a:t>
            </a:r>
            <a:r>
              <a:rPr lang="en-US"/>
              <a:t>The mass of 1 carbon atom = 12.01 amu.</a:t>
            </a:r>
          </a:p>
          <a:p>
            <a:pPr marL="533400" indent="-533400">
              <a:buFontTx/>
              <a:buNone/>
            </a:pPr>
            <a:endParaRPr lang="en-US"/>
          </a:p>
          <a:p>
            <a:pPr marL="533400" indent="-533400">
              <a:buFontTx/>
              <a:buNone/>
            </a:pPr>
            <a:r>
              <a:rPr lang="en-US"/>
              <a:t>		Use the relationship as a conversion factor.</a:t>
            </a:r>
            <a:endParaRPr lang="en-US" sz="2800"/>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1F23BD00-FEB3-1F48-9157-3702AA96ECE2}" type="slidenum">
              <a:rPr lang="en-US"/>
              <a:pPr/>
              <a:t>8</a:t>
            </a:fld>
            <a:endParaRPr lang="en-US"/>
          </a:p>
        </p:txBody>
      </p:sp>
      <p:graphicFrame>
        <p:nvGraphicFramePr>
          <p:cNvPr id="345092" name="Object 4"/>
          <p:cNvGraphicFramePr>
            <a:graphicFrameLocks noChangeAspect="1"/>
          </p:cNvGraphicFramePr>
          <p:nvPr/>
        </p:nvGraphicFramePr>
        <p:xfrm>
          <a:off x="1995488" y="4267200"/>
          <a:ext cx="4772025" cy="661988"/>
        </p:xfrm>
        <a:graphic>
          <a:graphicData uri="http://schemas.openxmlformats.org/presentationml/2006/ole">
            <mc:AlternateContent xmlns:mc="http://schemas.openxmlformats.org/markup-compatibility/2006">
              <mc:Choice xmlns:v="urn:schemas-microsoft-com:vml" Requires="v">
                <p:oleObj spid="_x0000_s2053" name="Equation" r:id="rId4" imgW="4115196" imgH="571897" progId="Equation.3">
                  <p:embed/>
                </p:oleObj>
              </mc:Choice>
              <mc:Fallback>
                <p:oleObj name="Equation" r:id="rId4" imgW="4115196" imgH="5718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4267200"/>
                        <a:ext cx="4772025" cy="66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5093" name="Line 5"/>
          <p:cNvSpPr>
            <a:spLocks noChangeShapeType="1"/>
          </p:cNvSpPr>
          <p:nvPr/>
        </p:nvSpPr>
        <p:spPr bwMode="auto">
          <a:xfrm flipV="1">
            <a:off x="2819400" y="4419600"/>
            <a:ext cx="533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5094" name="Line 6"/>
          <p:cNvSpPr>
            <a:spLocks noChangeShapeType="1"/>
          </p:cNvSpPr>
          <p:nvPr/>
        </p:nvSpPr>
        <p:spPr bwMode="auto">
          <a:xfrm flipV="1">
            <a:off x="4572000" y="4572000"/>
            <a:ext cx="533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7451466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524000" y="1143000"/>
            <a:ext cx="7239000" cy="533400"/>
          </a:xfrm>
        </p:spPr>
        <p:txBody>
          <a:bodyPr/>
          <a:lstStyle/>
          <a:p>
            <a:r>
              <a:rPr lang="en-US"/>
              <a:t>Exercise</a:t>
            </a:r>
            <a:endParaRPr lang="en-US">
              <a:solidFill>
                <a:srgbClr val="FF0000"/>
              </a:solidFill>
            </a:endParaRPr>
          </a:p>
        </p:txBody>
      </p:sp>
      <p:sp>
        <p:nvSpPr>
          <p:cNvPr id="132099" name="Rectangle 3"/>
          <p:cNvSpPr>
            <a:spLocks noGrp="1" noChangeArrowheads="1"/>
          </p:cNvSpPr>
          <p:nvPr>
            <p:ph idx="1"/>
          </p:nvPr>
        </p:nvSpPr>
        <p:spPr>
          <a:xfrm>
            <a:off x="381000" y="2133600"/>
            <a:ext cx="8229600" cy="3286125"/>
          </a:xfrm>
        </p:spPr>
        <p:txBody>
          <a:bodyPr/>
          <a:lstStyle/>
          <a:p>
            <a:pPr marL="746125" indent="-349250">
              <a:buFontTx/>
              <a:buNone/>
            </a:pPr>
            <a:r>
              <a:rPr lang="en-US" sz="2800"/>
              <a:t>	</a:t>
            </a:r>
            <a:r>
              <a:rPr lang="en-US" sz="2800">
                <a:solidFill>
                  <a:schemeClr val="tx2"/>
                </a:solidFill>
              </a:rPr>
              <a:t>Calculate the </a:t>
            </a:r>
            <a:r>
              <a:rPr lang="en-US" sz="2800">
                <a:solidFill>
                  <a:srgbClr val="0000FF"/>
                </a:solidFill>
              </a:rPr>
              <a:t>mass (in amu)</a:t>
            </a:r>
            <a:r>
              <a:rPr lang="en-US" sz="2800">
                <a:solidFill>
                  <a:schemeClr val="tx2"/>
                </a:solidFill>
              </a:rPr>
              <a:t> of 75 atoms of aluminum.</a:t>
            </a:r>
            <a:endParaRPr lang="en-US" sz="2800"/>
          </a:p>
          <a:p>
            <a:pPr marL="746125" indent="-349250">
              <a:buFontTx/>
              <a:buNone/>
            </a:pPr>
            <a:endParaRPr lang="en-US" sz="2800"/>
          </a:p>
          <a:p>
            <a:pPr marL="746125" indent="-349250">
              <a:buFontTx/>
              <a:buNone/>
            </a:pPr>
            <a:r>
              <a:rPr lang="en-US" sz="2800"/>
              <a:t>			     </a:t>
            </a:r>
            <a:r>
              <a:rPr lang="en-US">
                <a:solidFill>
                  <a:srgbClr val="009900"/>
                </a:solidFill>
              </a:rPr>
              <a:t>	     </a:t>
            </a:r>
          </a:p>
          <a:p>
            <a:pPr marL="746125" indent="-349250">
              <a:buFontTx/>
              <a:buNone/>
            </a:pPr>
            <a:endParaRPr lang="en-US">
              <a:solidFill>
                <a:srgbClr val="009900"/>
              </a:solidFill>
            </a:endParaRPr>
          </a:p>
          <a:p>
            <a:pPr marL="746125" indent="-349250">
              <a:buFontTx/>
              <a:buNone/>
            </a:pPr>
            <a:endParaRPr lang="en-US">
              <a:solidFill>
                <a:srgbClr val="009900"/>
              </a:solidFill>
            </a:endParaRPr>
          </a:p>
          <a:p>
            <a:pPr marL="746125" indent="-349250">
              <a:buFontTx/>
              <a:buNone/>
            </a:pPr>
            <a:r>
              <a:rPr lang="en-US">
                <a:solidFill>
                  <a:srgbClr val="009900"/>
                </a:solidFill>
              </a:rPr>
              <a:t>				     </a:t>
            </a:r>
            <a:r>
              <a:rPr lang="en-US">
                <a:solidFill>
                  <a:srgbClr val="009900"/>
                </a:solidFill>
                <a:cs typeface="Arial" charset="0"/>
              </a:rPr>
              <a:t>2024 amu</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D1AF2D83-30DD-3C40-B9D7-D8A947459A4C}" type="slidenum">
              <a:rPr lang="en-US"/>
              <a:pPr/>
              <a:t>9</a:t>
            </a:fld>
            <a:endParaRPr lang="en-US"/>
          </a:p>
        </p:txBody>
      </p:sp>
      <p:pic>
        <p:nvPicPr>
          <p:cNvPr id="132100" name="Picture 4" descr="MMj018925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2101" name="Object 5"/>
          <p:cNvGraphicFramePr>
            <a:graphicFrameLocks noChangeAspect="1"/>
          </p:cNvGraphicFramePr>
          <p:nvPr/>
        </p:nvGraphicFramePr>
        <p:xfrm>
          <a:off x="2514600" y="3657600"/>
          <a:ext cx="3962400" cy="736600"/>
        </p:xfrm>
        <a:graphic>
          <a:graphicData uri="http://schemas.openxmlformats.org/presentationml/2006/ole">
            <mc:AlternateContent xmlns:mc="http://schemas.openxmlformats.org/markup-compatibility/2006">
              <mc:Choice xmlns:v="urn:schemas-microsoft-com:vml" Requires="v">
                <p:oleObj spid="_x0000_s3077" name="Equation" r:id="rId5" imgW="3962796" imgH="736997" progId="Equation.3">
                  <p:embed/>
                </p:oleObj>
              </mc:Choice>
              <mc:Fallback>
                <p:oleObj name="Equation" r:id="rId5" imgW="3962796" imgH="73699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657600"/>
                        <a:ext cx="39624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372732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hapter ">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ection 8.9">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8.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8.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8.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8.4">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8.5">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8.6">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8.7">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8.8">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TotalTime>
  <Words>1708</Words>
  <Application>Microsoft Macintosh PowerPoint</Application>
  <PresentationFormat>On-screen Show (4:3)</PresentationFormat>
  <Paragraphs>366</Paragraphs>
  <Slides>37</Slides>
  <Notes>37</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37</vt:i4>
      </vt:variant>
    </vt:vector>
  </HeadingPairs>
  <TitlesOfParts>
    <vt:vector size="48" baseType="lpstr">
      <vt:lpstr>chapter </vt:lpstr>
      <vt:lpstr>Section 8.1</vt:lpstr>
      <vt:lpstr>Section 8.2</vt:lpstr>
      <vt:lpstr>Section 8.3</vt:lpstr>
      <vt:lpstr>Section 8.4</vt:lpstr>
      <vt:lpstr>Section 8.5</vt:lpstr>
      <vt:lpstr>Section 8.6</vt:lpstr>
      <vt:lpstr>Section 8.7</vt:lpstr>
      <vt:lpstr>Section 8.8</vt:lpstr>
      <vt:lpstr>Section 8.9</vt:lpstr>
      <vt:lpstr>Equation</vt:lpstr>
      <vt:lpstr>Chapter 8</vt:lpstr>
      <vt:lpstr>PowerPoint Presentation</vt:lpstr>
      <vt:lpstr>Averaging the Mass of Similar Objects</vt:lpstr>
      <vt:lpstr>Averaging the Mass of Different Objects</vt:lpstr>
      <vt:lpstr>Exercise</vt:lpstr>
      <vt:lpstr>PowerPoint Presentation</vt:lpstr>
      <vt:lpstr>Average Atomic Mass for Carbon</vt:lpstr>
      <vt:lpstr>Example Using Atomic Mass Units</vt:lpstr>
      <vt:lpstr>Exercise</vt:lpstr>
      <vt:lpstr>PowerPoint Presentation</vt:lpstr>
      <vt:lpstr>PowerPoint Presentation</vt:lpstr>
      <vt:lpstr>Concept Check</vt:lpstr>
      <vt:lpstr>Concept Check</vt:lpstr>
      <vt:lpstr>Concept Check</vt:lpstr>
      <vt:lpstr>Concept Check</vt:lpstr>
      <vt:lpstr>Concept Check</vt:lpstr>
      <vt:lpstr>Exercise</vt:lpstr>
      <vt:lpstr>Conceptual Problem Solving</vt:lpstr>
      <vt:lpstr>PowerPoint Presentation</vt:lpstr>
      <vt:lpstr>Calculations Using Molar Mass</vt:lpstr>
      <vt:lpstr>Exercise</vt:lpstr>
      <vt:lpstr>Exercise</vt:lpstr>
      <vt:lpstr>Exercise</vt:lpstr>
      <vt:lpstr>Exercise</vt:lpstr>
      <vt:lpstr>PowerPoint Presentation</vt:lpstr>
      <vt:lpstr>Exercise</vt:lpstr>
      <vt:lpstr>Exercise</vt:lpstr>
      <vt:lpstr>Empirical Formulas</vt:lpstr>
      <vt:lpstr>Formulas</vt:lpstr>
      <vt:lpstr>Steps for Determining the Empirical Formula of a Compound</vt:lpstr>
      <vt:lpstr>Steps for Determining the Empirical Formula of a Compound</vt:lpstr>
      <vt:lpstr>Steps for Determining the Empirical Formula of a Compound</vt:lpstr>
      <vt:lpstr>Steps for Determining the Empirical Formula of a Compound</vt:lpstr>
      <vt:lpstr>Exercise</vt:lpstr>
      <vt:lpstr>PowerPoint Presentation</vt:lpstr>
      <vt:lpstr>Continued Example…</vt:lpstr>
      <vt:lpstr>Exercise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Melinda Jensen</dc:creator>
  <cp:lastModifiedBy>Laura Perry</cp:lastModifiedBy>
  <cp:revision>3</cp:revision>
  <dcterms:created xsi:type="dcterms:W3CDTF">2013-12-25T21:03:35Z</dcterms:created>
  <dcterms:modified xsi:type="dcterms:W3CDTF">2013-12-29T23:51:56Z</dcterms:modified>
</cp:coreProperties>
</file>