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2.bin" ContentType="application/vnd.openxmlformats-officedocument.oleObject"/>
  <Override PartName="/ppt/notesSlides/notesSlide29.xml" ContentType="application/vnd.openxmlformats-officedocument.presentationml.notesSlide+xml"/>
  <Override PartName="/ppt/embeddings/oleObject3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4.bin" ContentType="application/vnd.openxmlformats-officedocument.oleObject"/>
  <Override PartName="/ppt/notesSlides/notesSlide36.xml" ContentType="application/vnd.openxmlformats-officedocument.presentationml.notesSlide+xml"/>
  <Override PartName="/ppt/embeddings/oleObject5.bin" ContentType="application/vnd.openxmlformats-officedocument.oleObject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</p:sldMasterIdLst>
  <p:notesMasterIdLst>
    <p:notesMasterId r:id="rId46"/>
  </p:notesMasterIdLst>
  <p:sldIdLst>
    <p:sldId id="257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9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B525B-3D12-A24D-BEB3-759CF3C9B244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33FC0-A73F-1346-9B2F-46897868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BC695-0F85-054D-813F-5D625E24D2D9}" type="slidenum">
              <a:rPr lang="en-US"/>
              <a:pPr/>
              <a:t>2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CBE11-03F0-F047-9085-97FB28C851E3}" type="slidenum">
              <a:rPr lang="en-US"/>
              <a:pPr/>
              <a:t>11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3F199-9441-414E-94CC-C4ADB8E8FAE2}" type="slidenum">
              <a:rPr lang="en-US"/>
              <a:pPr/>
              <a:t>12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4CAD1-DACF-4C48-8088-A484A3F4F9E1}" type="slidenum">
              <a:rPr lang="en-US"/>
              <a:pPr/>
              <a:t>13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Exothermic process because you must remove energy in order to slow the molecules down to form a solid.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7E97D-2BB4-904A-A446-7FF768DE67FC}" type="slidenum">
              <a:rPr lang="en-US"/>
              <a:pPr/>
              <a:t>14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US"/>
              <a:t> Exothermic (heat energy leaves your hand and moves to the ice)</a:t>
            </a:r>
          </a:p>
          <a:p>
            <a:pPr marL="228600" indent="-228600">
              <a:buFontTx/>
              <a:buAutoNum type="alphaLcParenR"/>
            </a:pPr>
            <a:r>
              <a:rPr lang="en-US"/>
              <a:t> Endothermic (heat energy flows into the ice)</a:t>
            </a:r>
          </a:p>
          <a:p>
            <a:pPr marL="228600" indent="-228600">
              <a:buFontTx/>
              <a:buAutoNum type="alphaLcParenR"/>
            </a:pPr>
            <a:r>
              <a:rPr lang="en-US"/>
              <a:t> Endothermic (heat energy flows into the water to boil it)</a:t>
            </a:r>
          </a:p>
          <a:p>
            <a:pPr marL="228600" indent="-228600">
              <a:buFontTx/>
              <a:buAutoNum type="alphaLcParenR"/>
            </a:pPr>
            <a:r>
              <a:rPr lang="en-US"/>
              <a:t> Exothermic (heat energy leaves to condense the water from a gas to a liquid)</a:t>
            </a:r>
          </a:p>
          <a:p>
            <a:pPr marL="228600" indent="-228600">
              <a:buFontTx/>
              <a:buAutoNum type="alphaLcParenR"/>
            </a:pPr>
            <a:r>
              <a:rPr lang="en-US"/>
              <a:t> Endothermic (heat energy flows into the ice cream to melt it)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098ED-1157-9F41-A9CA-A651E9C5E9F6}" type="slidenum">
              <a:rPr lang="en-US"/>
              <a:pPr/>
              <a:t>15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US"/>
              <a:t> System – methane and oxygen to produce carbon dioxide and water; Surroundings – everything else around it; Direction of energy  transfer – energy transfers from the system to the surroundings (exothermic)</a:t>
            </a:r>
          </a:p>
          <a:p>
            <a:pPr marL="228600" indent="-228600">
              <a:buFontTx/>
              <a:buAutoNum type="alphaLcParenR"/>
            </a:pPr>
            <a:r>
              <a:rPr lang="en-US"/>
              <a:t> System – water drops; Surroundings – everything else around it; Direction of energy transfer – energy transfers from the surroundings (your body) to the system (water drops) (endothermic)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038A1-2AC6-5245-B567-E96B0B36DB79}" type="slidenum">
              <a:rPr lang="en-US"/>
              <a:pPr/>
              <a:t>16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Water is lower in energy because a lot of energy was released in the process when hydrogen and oxygen gases reacted.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979C4-2453-3A47-8D80-4896800E1DDE}" type="slidenum">
              <a:rPr lang="en-US"/>
              <a:pPr/>
              <a:t>17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2B72D-5887-C547-A883-661943EFDBAF}" type="slidenum">
              <a:rPr lang="en-US"/>
              <a:pPr/>
              <a:t>18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FA83C-262D-BA4B-AD6D-6CA501DA2DE2}" type="slidenum">
              <a:rPr lang="en-US"/>
              <a:pPr/>
              <a:t>19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93F4E-6F67-2347-81AB-2D341AEB2828}" type="slidenum">
              <a:rPr lang="en-US"/>
              <a:pPr/>
              <a:t>20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9B50-523C-3144-B0A3-31335C546FCC}" type="slidenum">
              <a:rPr lang="en-US"/>
              <a:pPr/>
              <a:t>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AB00D-584D-114D-82CA-B36AD9D88C38}" type="slidenum">
              <a:rPr lang="en-US"/>
              <a:pPr/>
              <a:t>21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0F515-AA2B-034C-B7D2-837BCEF5EA95}" type="slidenum">
              <a:rPr lang="en-US"/>
              <a:pPr/>
              <a:t>22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a) </a:t>
            </a:r>
            <a:r>
              <a:rPr lang="en-US" i="1"/>
              <a:t>q</a:t>
            </a:r>
            <a:r>
              <a:rPr lang="en-US"/>
              <a:t> is positive for endothermic processes and </a:t>
            </a:r>
            <a:r>
              <a:rPr lang="en-US" i="1"/>
              <a:t>w</a:t>
            </a:r>
            <a:r>
              <a:rPr lang="en-US"/>
              <a:t> is negative when system does work on surroundings; first condition – </a:t>
            </a:r>
            <a:r>
              <a:rPr lang="el-GR">
                <a:cs typeface="Arial" charset="0"/>
              </a:rPr>
              <a:t>Δ</a:t>
            </a:r>
            <a:r>
              <a:rPr lang="en-US">
                <a:cs typeface="Arial" charset="0"/>
              </a:rPr>
              <a:t>E is negative; second condition – </a:t>
            </a:r>
            <a:r>
              <a:rPr lang="el-GR">
                <a:cs typeface="Arial" charset="0"/>
              </a:rPr>
              <a:t>Δ</a:t>
            </a:r>
            <a:r>
              <a:rPr lang="en-US">
                <a:cs typeface="Arial" charset="0"/>
              </a:rPr>
              <a:t>E is positive</a:t>
            </a:r>
          </a:p>
          <a:p>
            <a:pPr marL="228600" indent="-228600"/>
            <a:r>
              <a:rPr lang="en-US">
                <a:cs typeface="Arial" charset="0"/>
              </a:rPr>
              <a:t>b) </a:t>
            </a:r>
            <a:r>
              <a:rPr lang="en-US" i="1"/>
              <a:t>q</a:t>
            </a:r>
            <a:r>
              <a:rPr lang="en-US"/>
              <a:t> is negative for exothermic processes and </a:t>
            </a:r>
            <a:r>
              <a:rPr lang="en-US" i="1"/>
              <a:t>w</a:t>
            </a:r>
            <a:r>
              <a:rPr lang="en-US"/>
              <a:t> is positive when surroundings does work on system; first condition – </a:t>
            </a:r>
            <a:r>
              <a:rPr lang="el-GR">
                <a:cs typeface="Arial" charset="0"/>
              </a:rPr>
              <a:t>Δ</a:t>
            </a:r>
            <a:r>
              <a:rPr lang="en-US">
                <a:cs typeface="Arial" charset="0"/>
              </a:rPr>
              <a:t>E is positive; second condition – </a:t>
            </a:r>
            <a:r>
              <a:rPr lang="el-GR">
                <a:cs typeface="Arial" charset="0"/>
              </a:rPr>
              <a:t>Δ</a:t>
            </a:r>
            <a:r>
              <a:rPr lang="en-US">
                <a:cs typeface="Arial" charset="0"/>
              </a:rPr>
              <a:t>E is negative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6288A-D0B7-4E4B-B737-0F0C374A73A6}" type="slidenum">
              <a:rPr lang="en-US"/>
              <a:pPr/>
              <a:t>23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267A9-3CA2-4240-8568-D0F683B02111}" type="slidenum">
              <a:rPr lang="en-US"/>
              <a:pPr/>
              <a:t>24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9DAE9-71AA-0149-820E-E672E9336B48}" type="slidenum">
              <a:rPr lang="en-US"/>
              <a:pPr/>
              <a:t>25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27E0A-457A-B045-B634-520C46AD51B3}" type="slidenum">
              <a:rPr lang="en-US"/>
              <a:pPr/>
              <a:t>26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698AB-A3F4-4643-9A83-5B681B42429E}" type="slidenum">
              <a:rPr lang="en-US"/>
              <a:pPr/>
              <a:t>27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155EA-7ECC-204E-AC3C-0B1B85400FB9}" type="slidenum">
              <a:rPr lang="en-US"/>
              <a:pPr/>
              <a:t>28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A17BD-30EB-5041-B9CC-4009BD7B180F}" type="slidenum">
              <a:rPr lang="en-US"/>
              <a:pPr/>
              <a:t>29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B930B-D032-344B-93C1-E0528787265B}" type="slidenum">
              <a:rPr lang="en-US"/>
              <a:pPr/>
              <a:t>30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correct answer is c.  </a:t>
            </a:r>
          </a:p>
          <a:p>
            <a:endParaRPr lang="en-US"/>
          </a:p>
          <a:p>
            <a:r>
              <a:rPr lang="en-US"/>
              <a:t>Q = s</a:t>
            </a:r>
            <a:r>
              <a:rPr lang="en-US">
                <a:cs typeface="Times" charset="0"/>
              </a:rPr>
              <a:t>×</a:t>
            </a:r>
            <a:r>
              <a:rPr lang="en-US"/>
              <a:t>m</a:t>
            </a:r>
            <a:r>
              <a:rPr lang="en-US">
                <a:cs typeface="Times" charset="0"/>
              </a:rPr>
              <a:t>×</a:t>
            </a:r>
            <a:r>
              <a:rPr lang="el-GR">
                <a:cs typeface="Times" charset="0"/>
              </a:rPr>
              <a:t>Δ</a:t>
            </a:r>
            <a:r>
              <a:rPr lang="en-US">
                <a:cs typeface="Times" charset="0"/>
              </a:rPr>
              <a:t>T</a:t>
            </a:r>
          </a:p>
          <a:p>
            <a:r>
              <a:rPr lang="en-US">
                <a:cs typeface="Times" charset="0"/>
              </a:rPr>
              <a:t>m = Q/ </a:t>
            </a:r>
            <a:r>
              <a:rPr lang="en-US"/>
              <a:t>s</a:t>
            </a:r>
            <a:r>
              <a:rPr lang="en-US">
                <a:cs typeface="Times" charset="0"/>
              </a:rPr>
              <a:t>×</a:t>
            </a:r>
            <a:r>
              <a:rPr lang="el-GR">
                <a:cs typeface="Times" charset="0"/>
              </a:rPr>
              <a:t>Δ</a:t>
            </a:r>
            <a:r>
              <a:rPr lang="en-US">
                <a:cs typeface="Times" charset="0"/>
              </a:rPr>
              <a:t>T</a:t>
            </a:r>
          </a:p>
          <a:p>
            <a:r>
              <a:rPr lang="en-US">
                <a:cs typeface="Times" charset="0"/>
              </a:rPr>
              <a:t>m = {(142 cal)(4.184 J/1 cal)} / {(0.45 J/g°C)(92°C–23°C)}</a:t>
            </a:r>
          </a:p>
          <a:p>
            <a:r>
              <a:rPr lang="en-US">
                <a:cs typeface="Times" charset="0"/>
              </a:rPr>
              <a:t>m = 19 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91D6B-88B3-F948-ADF9-2E592FCC507A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19C68-F6BD-3447-91C7-22E083316F08}" type="slidenum">
              <a:rPr lang="en-US"/>
              <a:pPr/>
              <a:t>31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The correct answer is b).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9E94F-2DC0-2D4F-9417-7BC20B476C2E}" type="slidenum">
              <a:rPr lang="en-US"/>
              <a:pPr/>
              <a:t>32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The correct answer is c). The final temperature of the water is 23</a:t>
            </a:r>
            <a:r>
              <a:rPr lang="en-US">
                <a:cs typeface="Arial" charset="0"/>
              </a:rPr>
              <a:t>°C.</a:t>
            </a:r>
          </a:p>
          <a:p>
            <a:pPr marL="228600" indent="-228600"/>
            <a:r>
              <a:rPr lang="en-US">
                <a:cs typeface="Arial" charset="0"/>
              </a:rPr>
              <a:t>- (100.0 g)(4.18 J/°C·g)(T</a:t>
            </a:r>
            <a:r>
              <a:rPr lang="en-US" baseline="-25000">
                <a:cs typeface="Arial" charset="0"/>
              </a:rPr>
              <a:t>f</a:t>
            </a:r>
            <a:r>
              <a:rPr lang="en-US">
                <a:cs typeface="Arial" charset="0"/>
              </a:rPr>
              <a:t> – 90.) = (500.0 g)(4.18 J/°C·g)(T</a:t>
            </a:r>
            <a:r>
              <a:rPr lang="en-US" baseline="-25000">
                <a:cs typeface="Arial" charset="0"/>
              </a:rPr>
              <a:t>f</a:t>
            </a:r>
            <a:r>
              <a:rPr lang="en-US">
                <a:cs typeface="Arial" charset="0"/>
              </a:rPr>
              <a:t> – 10.) </a:t>
            </a:r>
          </a:p>
          <a:p>
            <a:pPr marL="228600" indent="-228600"/>
            <a:r>
              <a:rPr lang="en-US">
                <a:cs typeface="Arial" charset="0"/>
              </a:rPr>
              <a:t>T</a:t>
            </a:r>
            <a:r>
              <a:rPr lang="en-US" baseline="-25000">
                <a:cs typeface="Arial" charset="0"/>
              </a:rPr>
              <a:t>f</a:t>
            </a:r>
            <a:r>
              <a:rPr lang="en-US">
                <a:cs typeface="Arial" charset="0"/>
              </a:rPr>
              <a:t> = 23°C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DB6F4-82E0-294C-A43B-78BD043ED84A}" type="slidenum">
              <a:rPr lang="en-US"/>
              <a:pPr/>
              <a:t>33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The correct answer is c). The final temperature of the water is 18</a:t>
            </a:r>
            <a:r>
              <a:rPr lang="en-US">
                <a:cs typeface="Arial" charset="0"/>
              </a:rPr>
              <a:t>°C.</a:t>
            </a:r>
          </a:p>
          <a:p>
            <a:pPr marL="228600" indent="-228600"/>
            <a:r>
              <a:rPr lang="en-US">
                <a:cs typeface="Arial" charset="0"/>
              </a:rPr>
              <a:t>- (50.0 g)(0.45 J/°C·g)(T</a:t>
            </a:r>
            <a:r>
              <a:rPr lang="en-US" baseline="-25000">
                <a:cs typeface="Arial" charset="0"/>
              </a:rPr>
              <a:t>f</a:t>
            </a:r>
            <a:r>
              <a:rPr lang="en-US">
                <a:cs typeface="Arial" charset="0"/>
              </a:rPr>
              <a:t> – 90.) = (50.0 g)(4.18 J/°C·g)(T</a:t>
            </a:r>
            <a:r>
              <a:rPr lang="en-US" baseline="-25000">
                <a:cs typeface="Arial" charset="0"/>
              </a:rPr>
              <a:t>f</a:t>
            </a:r>
            <a:r>
              <a:rPr lang="en-US">
                <a:cs typeface="Arial" charset="0"/>
              </a:rPr>
              <a:t> – 10.) </a:t>
            </a:r>
          </a:p>
          <a:p>
            <a:pPr marL="228600" indent="-228600"/>
            <a:r>
              <a:rPr lang="en-US">
                <a:cs typeface="Arial" charset="0"/>
              </a:rPr>
              <a:t>T</a:t>
            </a:r>
            <a:r>
              <a:rPr lang="en-US" baseline="-25000">
                <a:cs typeface="Arial" charset="0"/>
              </a:rPr>
              <a:t>f</a:t>
            </a:r>
            <a:r>
              <a:rPr lang="en-US">
                <a:cs typeface="Arial" charset="0"/>
              </a:rPr>
              <a:t> = 18°C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A063-C41A-3749-93F0-236B3F4783BC}" type="slidenum">
              <a:rPr lang="en-US"/>
              <a:pPr/>
              <a:t>34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790E7-51AB-EC48-9BAE-43140D6D29EA}" type="slidenum">
              <a:rPr lang="en-US"/>
              <a:pPr/>
              <a:t>35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D9B38-DFD4-BA4E-A2BF-7CC569BFF129}" type="slidenum">
              <a:rPr lang="en-US"/>
              <a:pPr/>
              <a:t>36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47183-8CF2-A04D-A899-3C9C04B978BD}" type="slidenum">
              <a:rPr lang="en-US"/>
              <a:pPr/>
              <a:t>37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(5.00 g C</a:t>
            </a:r>
            <a:r>
              <a:rPr lang="en-US" baseline="-25000"/>
              <a:t>3</a:t>
            </a:r>
            <a:r>
              <a:rPr lang="en-US"/>
              <a:t>H</a:t>
            </a:r>
            <a:r>
              <a:rPr lang="en-US" baseline="-25000"/>
              <a:t>8</a:t>
            </a:r>
            <a:r>
              <a:rPr lang="en-US"/>
              <a:t>)(1 mol / 44.094 g C</a:t>
            </a:r>
            <a:r>
              <a:rPr lang="en-US" baseline="-25000"/>
              <a:t>3</a:t>
            </a:r>
            <a:r>
              <a:rPr lang="en-US"/>
              <a:t>H</a:t>
            </a:r>
            <a:r>
              <a:rPr lang="en-US" baseline="-25000"/>
              <a:t>8</a:t>
            </a:r>
            <a:r>
              <a:rPr lang="en-US"/>
              <a:t>)(-2221 kJ / mol C</a:t>
            </a:r>
            <a:r>
              <a:rPr lang="en-US" baseline="-25000"/>
              <a:t>3</a:t>
            </a:r>
            <a:r>
              <a:rPr lang="en-US"/>
              <a:t>H</a:t>
            </a:r>
            <a:r>
              <a:rPr lang="en-US" baseline="-25000"/>
              <a:t>8</a:t>
            </a:r>
            <a:r>
              <a:rPr lang="en-US"/>
              <a:t>)</a:t>
            </a:r>
          </a:p>
          <a:p>
            <a:r>
              <a:rPr lang="el-GR"/>
              <a:t>Δ</a:t>
            </a:r>
            <a:r>
              <a:rPr lang="en-US" i="1"/>
              <a:t>H</a:t>
            </a:r>
            <a:r>
              <a:rPr lang="en-US"/>
              <a:t> = -252 kJ</a:t>
            </a:r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26938-57B5-3B45-8401-28267B068E8B}" type="slidenum">
              <a:rPr lang="en-US"/>
              <a:pPr/>
              <a:t>38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027FE-937B-304B-9A32-881E49C46A46}" type="slidenum">
              <a:rPr lang="en-US"/>
              <a:pPr/>
              <a:t>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0A3B4-2829-5A46-906B-D4050BD290E6}" type="slidenum">
              <a:rPr lang="en-US"/>
              <a:pPr/>
              <a:t>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67E52-E696-EC43-BAA7-AA3BCE8061DE}" type="slidenum">
              <a:rPr lang="en-US"/>
              <a:pPr/>
              <a:t>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B1DAB-2D79-A345-9947-2478F766AF5D}" type="slidenum">
              <a:rPr lang="en-US"/>
              <a:pPr/>
              <a:t>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1BF77-84ED-2242-84DB-30941A6491CC}" type="slidenum">
              <a:rPr lang="en-US"/>
              <a:pPr/>
              <a:t>9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181FD-7DE8-1E4F-AADC-9C612CB15E4A}" type="slidenum">
              <a:rPr lang="en-US"/>
              <a:pPr/>
              <a:t>10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2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9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5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2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7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0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0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1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9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3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7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4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0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4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8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1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0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5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5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5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1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7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1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9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3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4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9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6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31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4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0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1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4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9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4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2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1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1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3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8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9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5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6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8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4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3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4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4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7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6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9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3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5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</p:spPr>
        <p:txBody>
          <a:bodyPr/>
          <a:lstStyle>
            <a:lvl1pPr>
              <a:defRPr/>
            </a:lvl1pPr>
          </a:lstStyle>
          <a:p>
            <a:fld id="{C530970E-26BA-D04D-AFE9-7AD79E1F2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0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36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9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2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3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2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2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1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4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3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</p:spPr>
        <p:txBody>
          <a:bodyPr/>
          <a:lstStyle>
            <a:lvl1pPr>
              <a:defRPr/>
            </a:lvl1pPr>
          </a:lstStyle>
          <a:p>
            <a:fld id="{C530970E-26BA-D04D-AFE9-7AD79E1F2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8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2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Table of Contents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23694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The Nature of Energy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10.1</a:t>
            </a:r>
          </a:p>
        </p:txBody>
      </p:sp>
    </p:spTree>
    <p:extLst>
      <p:ext uri="{BB962C8B-B14F-4D97-AF65-F5344CB8AC3E}">
        <p14:creationId xmlns:p14="http://schemas.microsoft.com/office/powerpoint/2010/main" val="293656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Temperature and Heat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10.2</a:t>
            </a:r>
          </a:p>
        </p:txBody>
      </p:sp>
    </p:spTree>
    <p:extLst>
      <p:ext uri="{BB962C8B-B14F-4D97-AF65-F5344CB8AC3E}">
        <p14:creationId xmlns:p14="http://schemas.microsoft.com/office/powerpoint/2010/main" val="14023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Exothermic and Endothermic Processes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10.3</a:t>
            </a:r>
          </a:p>
        </p:txBody>
      </p:sp>
    </p:spTree>
    <p:extLst>
      <p:ext uri="{BB962C8B-B14F-4D97-AF65-F5344CB8AC3E}">
        <p14:creationId xmlns:p14="http://schemas.microsoft.com/office/powerpoint/2010/main" val="319697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Thermodynamics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10.4</a:t>
            </a:r>
          </a:p>
        </p:txBody>
      </p:sp>
    </p:spTree>
    <p:extLst>
      <p:ext uri="{BB962C8B-B14F-4D97-AF65-F5344CB8AC3E}">
        <p14:creationId xmlns:p14="http://schemas.microsoft.com/office/powerpoint/2010/main" val="15517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Measuring Energy Changes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10.5</a:t>
            </a:r>
          </a:p>
        </p:txBody>
      </p:sp>
    </p:spTree>
    <p:extLst>
      <p:ext uri="{BB962C8B-B14F-4D97-AF65-F5344CB8AC3E}">
        <p14:creationId xmlns:p14="http://schemas.microsoft.com/office/powerpoint/2010/main" val="37312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Thermochemistry (Enthalpy)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10.6</a:t>
            </a:r>
          </a:p>
        </p:txBody>
      </p:sp>
    </p:spTree>
    <p:extLst>
      <p:ext uri="{BB962C8B-B14F-4D97-AF65-F5344CB8AC3E}">
        <p14:creationId xmlns:p14="http://schemas.microsoft.com/office/powerpoint/2010/main" val="158691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5.gi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5.gi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10</a:t>
            </a:r>
            <a:br>
              <a:rPr lang="en-US" dirty="0" smtClean="0"/>
            </a:br>
            <a:r>
              <a:rPr lang="en-US" sz="1800" i="1" dirty="0" smtClean="0"/>
              <a:t>(part 1)</a:t>
            </a:r>
            <a:endParaRPr lang="en-US" sz="1800" i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5867400" cy="2286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629400"/>
            <a:ext cx="2438400" cy="228600"/>
          </a:xfrm>
        </p:spPr>
        <p:txBody>
          <a:bodyPr/>
          <a:lstStyle/>
          <a:p>
            <a:fld id="{46092B02-CF88-894A-8A99-22CE79F0C308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5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9F386-56D8-7949-AD81-7032563F282A}" type="slidenum">
              <a:rPr lang="en-US"/>
              <a:pPr/>
              <a:t>10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467600" cy="1885950"/>
          </a:xfrm>
        </p:spPr>
        <p:txBody>
          <a:bodyPr/>
          <a:lstStyle/>
          <a:p>
            <a:pPr marL="533400" indent="-533400"/>
            <a:r>
              <a:rPr lang="en-US" sz="2800">
                <a:solidFill>
                  <a:srgbClr val="0000FF"/>
                </a:solidFill>
              </a:rPr>
              <a:t>System</a:t>
            </a:r>
            <a:r>
              <a:rPr lang="en-US" sz="2800"/>
              <a:t> – part of the universe on which we wish to focus attention.</a:t>
            </a:r>
          </a:p>
          <a:p>
            <a:pPr marL="533400" indent="-533400"/>
            <a:r>
              <a:rPr lang="en-US" sz="2800">
                <a:solidFill>
                  <a:srgbClr val="0000FF"/>
                </a:solidFill>
              </a:rPr>
              <a:t>Surroundings</a:t>
            </a:r>
            <a:r>
              <a:rPr lang="en-US" sz="2800"/>
              <a:t> – include everything else in the universe.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p214_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981200"/>
            <a:ext cx="8312727" cy="420624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D7B2E-FE95-1748-AFBE-8F85CC07B406}" type="slidenum">
              <a:rPr lang="en-US"/>
              <a:pPr/>
              <a:t>11</a:t>
            </a:fld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Energy </a:t>
            </a:r>
            <a:r>
              <a:rPr lang="en-US" sz="2000" dirty="0"/>
              <a:t>Changes Accompanying the Burning of a Match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4FF4CC-AC66-5047-BFD1-9EABB6D33253}" type="slidenum">
              <a:rPr lang="en-US"/>
              <a:pPr/>
              <a:t>12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467600" cy="3509963"/>
          </a:xfrm>
        </p:spPr>
        <p:txBody>
          <a:bodyPr/>
          <a:lstStyle/>
          <a:p>
            <a:pPr marL="533400" indent="-533400"/>
            <a:r>
              <a:rPr lang="en-US" sz="2800">
                <a:solidFill>
                  <a:srgbClr val="0000FF"/>
                </a:solidFill>
              </a:rPr>
              <a:t>Endothermic</a:t>
            </a:r>
            <a:r>
              <a:rPr lang="en-US" sz="2800"/>
              <a:t> Process: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/>
              <a:t>Heat flow is into a system.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/>
              <a:t>Absorb energy from the surroundings.</a:t>
            </a:r>
          </a:p>
          <a:p>
            <a:pPr marL="533400" indent="-533400"/>
            <a:r>
              <a:rPr lang="en-US" sz="2800">
                <a:solidFill>
                  <a:srgbClr val="0000FF"/>
                </a:solidFill>
              </a:rPr>
              <a:t>Exothermic</a:t>
            </a:r>
            <a:r>
              <a:rPr lang="en-US" sz="2800"/>
              <a:t> Process: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/>
              <a:t>Energy flows out of the system.</a:t>
            </a:r>
          </a:p>
          <a:p>
            <a:pPr marL="533400" indent="-533400"/>
            <a:r>
              <a:rPr lang="en-US" sz="2800"/>
              <a:t>Energy gained by the surroundings must be equal to the energy lost by the system.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92139-944B-2248-B9A0-7625B727FB24}" type="slidenum">
              <a:rPr lang="en-US"/>
              <a:pPr/>
              <a:t>13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77200" cy="946150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sz="2800"/>
              <a:t>Is the freezing of water an </a:t>
            </a:r>
            <a:r>
              <a:rPr lang="en-US" sz="2800">
                <a:solidFill>
                  <a:srgbClr val="0000FF"/>
                </a:solidFill>
              </a:rPr>
              <a:t>endothermic</a:t>
            </a:r>
            <a:r>
              <a:rPr lang="en-US" sz="2800"/>
              <a:t> or </a:t>
            </a:r>
            <a:r>
              <a:rPr lang="en-US" sz="2800">
                <a:solidFill>
                  <a:srgbClr val="0000FF"/>
                </a:solidFill>
              </a:rPr>
              <a:t>exothermic</a:t>
            </a:r>
            <a:r>
              <a:rPr lang="en-US" sz="2800"/>
              <a:t> process? Explain.</a:t>
            </a:r>
          </a:p>
        </p:txBody>
      </p:sp>
      <p:pic>
        <p:nvPicPr>
          <p:cNvPr id="343044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1143000" y="2590800"/>
            <a:ext cx="19050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047D3-0B87-B94C-A5D5-29956DA46906}" type="slidenum">
              <a:rPr lang="en-US"/>
              <a:pPr/>
              <a:t>14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1628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7696200" cy="4806950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/>
              <a:t>Classify each process as </a:t>
            </a:r>
            <a:r>
              <a:rPr lang="en-US">
                <a:solidFill>
                  <a:srgbClr val="FF0000"/>
                </a:solidFill>
              </a:rPr>
              <a:t>exothermic</a:t>
            </a:r>
            <a:r>
              <a:rPr lang="en-US"/>
              <a:t> or </a:t>
            </a:r>
            <a:r>
              <a:rPr lang="en-US">
                <a:solidFill>
                  <a:srgbClr val="0000FF"/>
                </a:solidFill>
              </a:rPr>
              <a:t>endothermic</a:t>
            </a:r>
            <a:r>
              <a:rPr lang="en-US"/>
              <a:t>. Explain. The system is underlined in each example.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endParaRPr lang="en-US"/>
          </a:p>
          <a:p>
            <a:pPr marL="2035175" lvl="1" indent="-609600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u="sng"/>
              <a:t>Your hand</a:t>
            </a:r>
            <a:r>
              <a:rPr lang="en-US"/>
              <a:t> gets cold when you touch ice.</a:t>
            </a:r>
          </a:p>
          <a:p>
            <a:pPr marL="2035175" lvl="1" indent="-609600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u="sng"/>
              <a:t>The ice</a:t>
            </a:r>
            <a:r>
              <a:rPr lang="en-US"/>
              <a:t> gets warmer when you touch it.</a:t>
            </a:r>
          </a:p>
          <a:p>
            <a:pPr marL="2035175" lvl="1" indent="-609600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u="sng"/>
              <a:t>Water</a:t>
            </a:r>
            <a:r>
              <a:rPr lang="en-US"/>
              <a:t> boils in a kettle being heated on a stove.</a:t>
            </a:r>
          </a:p>
          <a:p>
            <a:pPr marL="2035175" lvl="1" indent="-609600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u="sng"/>
              <a:t>Water vapor</a:t>
            </a:r>
            <a:r>
              <a:rPr lang="en-US"/>
              <a:t> condenses on a cold pipe.</a:t>
            </a:r>
          </a:p>
          <a:p>
            <a:pPr marL="2035175" lvl="1" indent="-609600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u="sng"/>
              <a:t>Ice cream</a:t>
            </a:r>
            <a:r>
              <a:rPr lang="en-US"/>
              <a:t> melts.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657600"/>
            <a:ext cx="1066800" cy="286861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Exo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Endo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Endo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Exo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Endo</a:t>
            </a:r>
          </a:p>
        </p:txBody>
      </p:sp>
      <p:pic>
        <p:nvPicPr>
          <p:cNvPr id="345093" name="Picture 5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1F8E1-36C7-C745-A4CE-69734B29D7D2}" type="slidenum">
              <a:rPr lang="en-US"/>
              <a:pPr/>
              <a:t>15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1628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77200" cy="3492500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 sz="2800"/>
              <a:t>For each of the following, define a </a:t>
            </a:r>
            <a:r>
              <a:rPr lang="en-US" sz="2800">
                <a:solidFill>
                  <a:srgbClr val="0000FF"/>
                </a:solidFill>
              </a:rPr>
              <a:t>system</a:t>
            </a:r>
            <a:r>
              <a:rPr lang="en-US" sz="2800"/>
              <a:t> and its </a:t>
            </a:r>
            <a:r>
              <a:rPr lang="en-US" sz="2800">
                <a:solidFill>
                  <a:srgbClr val="0000FF"/>
                </a:solidFill>
              </a:rPr>
              <a:t>surroundings</a:t>
            </a:r>
            <a:r>
              <a:rPr lang="en-US" sz="2800"/>
              <a:t> and give the </a:t>
            </a:r>
            <a:r>
              <a:rPr lang="en-US" sz="2800">
                <a:solidFill>
                  <a:srgbClr val="0000FF"/>
                </a:solidFill>
              </a:rPr>
              <a:t>direction</a:t>
            </a:r>
            <a:r>
              <a:rPr lang="en-US" sz="2800"/>
              <a:t> of energy transfer. 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endParaRPr lang="en-US" sz="2800"/>
          </a:p>
          <a:p>
            <a:pPr marL="2035175" lvl="1" indent="-609600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/>
              <a:t>Methane is burning in a Bunsen burner in a laboratory.</a:t>
            </a:r>
          </a:p>
          <a:p>
            <a:pPr marL="2035175" lvl="1" indent="-609600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/>
              <a:t>Water drops, sitting on your skin after swimming, evaporate.</a:t>
            </a:r>
          </a:p>
        </p:txBody>
      </p:sp>
      <p:pic>
        <p:nvPicPr>
          <p:cNvPr id="34714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0442-5E28-0741-A87E-8D33AAA91403}" type="slidenum">
              <a:rPr lang="en-US"/>
              <a:pPr/>
              <a:t>16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77200" cy="2825750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 sz="2800"/>
              <a:t>Hydrogen gas and oxygen gas react violently to form water. 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endParaRPr lang="en-US" sz="2800"/>
          </a:p>
          <a:p>
            <a:pPr marL="2035175" lvl="1" indent="-609600">
              <a:buFont typeface="Wingdings" charset="0"/>
              <a:buChar char="§"/>
              <a:tabLst>
                <a:tab pos="914400" algn="l"/>
                <a:tab pos="1431925" algn="l"/>
              </a:tabLst>
            </a:pPr>
            <a:r>
              <a:rPr lang="en-US" sz="2800"/>
              <a:t>Which is </a:t>
            </a:r>
            <a:r>
              <a:rPr lang="en-US" sz="2800">
                <a:solidFill>
                  <a:srgbClr val="0000FF"/>
                </a:solidFill>
              </a:rPr>
              <a:t>lower</a:t>
            </a:r>
            <a:r>
              <a:rPr lang="en-US" sz="2800"/>
              <a:t> in energy: a mixture of hydrogen and oxygen gases, or water? Explain.</a:t>
            </a:r>
          </a:p>
        </p:txBody>
      </p:sp>
      <p:pic>
        <p:nvPicPr>
          <p:cNvPr id="34918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2209800" y="4495800"/>
            <a:ext cx="12192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C77A1-A4A3-2C40-B7BB-078B6F829A5D}" type="slidenum">
              <a:rPr lang="en-US"/>
              <a:pPr/>
              <a:t>17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1971675"/>
          </a:xfrm>
        </p:spPr>
        <p:txBody>
          <a:bodyPr/>
          <a:lstStyle/>
          <a:p>
            <a:pPr marL="533400" indent="-533400"/>
            <a:r>
              <a:rPr lang="en-US" sz="2800"/>
              <a:t>Study of energy</a:t>
            </a:r>
          </a:p>
          <a:p>
            <a:pPr marL="533400" indent="-533400"/>
            <a:r>
              <a:rPr lang="en-US" sz="2800"/>
              <a:t>Law of conservation of energy is often called the first law of thermodynamics.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/>
              <a:t>The energy of the universe is constant.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AC606-26AE-4348-A355-161E6DB0F4CF}" type="slidenum">
              <a:rPr lang="en-US"/>
              <a:pPr/>
              <a:t>18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3338513"/>
          </a:xfrm>
        </p:spPr>
        <p:txBody>
          <a:bodyPr/>
          <a:lstStyle/>
          <a:p>
            <a:pPr marL="533400" indent="-533400"/>
            <a:r>
              <a:rPr lang="en-US" sz="2800"/>
              <a:t>Internal energy </a:t>
            </a:r>
            <a:r>
              <a:rPr lang="en-US" sz="2800" i="1"/>
              <a:t>E</a:t>
            </a:r>
            <a:r>
              <a:rPr lang="en-US" sz="2800"/>
              <a:t> of a system is the sum of the kinetic and potential energies of all the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particles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in the system.</a:t>
            </a:r>
          </a:p>
          <a:p>
            <a:pPr marL="533400" indent="-533400"/>
            <a:r>
              <a:rPr lang="en-US" sz="2800">
                <a:cs typeface="Arial" charset="0"/>
              </a:rPr>
              <a:t>To change the internal energy of a system:		</a:t>
            </a:r>
            <a:r>
              <a:rPr lang="el-GR" sz="2800">
                <a:solidFill>
                  <a:srgbClr val="0000FF"/>
                </a:solidFill>
                <a:cs typeface="Arial" charset="0"/>
              </a:rPr>
              <a:t>Δ</a:t>
            </a:r>
            <a:r>
              <a:rPr lang="en-US" sz="2800" i="1">
                <a:solidFill>
                  <a:srgbClr val="0000FF"/>
                </a:solidFill>
                <a:cs typeface="Arial" charset="0"/>
              </a:rPr>
              <a:t>E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 = </a:t>
            </a:r>
            <a:r>
              <a:rPr lang="en-US" sz="2800" i="1">
                <a:solidFill>
                  <a:srgbClr val="0000FF"/>
                </a:solidFill>
                <a:cs typeface="Arial" charset="0"/>
              </a:rPr>
              <a:t>q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 + </a:t>
            </a:r>
            <a:r>
              <a:rPr lang="en-US" sz="2800" i="1">
                <a:solidFill>
                  <a:srgbClr val="0000FF"/>
                </a:solidFill>
                <a:cs typeface="Arial" charset="0"/>
              </a:rPr>
              <a:t>w</a:t>
            </a:r>
            <a:endParaRPr lang="en-US" sz="2800">
              <a:solidFill>
                <a:srgbClr val="0000FF"/>
              </a:solidFill>
              <a:cs typeface="Arial" charset="0"/>
            </a:endParaRPr>
          </a:p>
          <a:p>
            <a:pPr marL="914400" lvl="1" indent="-457200">
              <a:buFontTx/>
              <a:buNone/>
            </a:pPr>
            <a:r>
              <a:rPr lang="en-US" sz="2800" i="1"/>
              <a:t>	q</a:t>
            </a:r>
            <a:r>
              <a:rPr lang="en-US" sz="2800"/>
              <a:t> represents heat</a:t>
            </a:r>
          </a:p>
          <a:p>
            <a:pPr marL="914400" lvl="1" indent="-457200">
              <a:buFontTx/>
              <a:buNone/>
            </a:pPr>
            <a:r>
              <a:rPr lang="en-US" sz="2800" i="1"/>
              <a:t>	w</a:t>
            </a:r>
            <a:r>
              <a:rPr lang="en-US" sz="2800"/>
              <a:t> represents work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Energy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BFF31-B155-E446-9EF4-894267A5B9B8}" type="slidenum">
              <a:rPr lang="en-US"/>
              <a:pPr/>
              <a:t>19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2570163"/>
          </a:xfrm>
        </p:spPr>
        <p:txBody>
          <a:bodyPr/>
          <a:lstStyle/>
          <a:p>
            <a:pPr marL="533400" indent="-533400"/>
            <a:r>
              <a:rPr lang="en-US" sz="2800" dirty="0"/>
              <a:t>Sign reflects </a:t>
            </a:r>
            <a:r>
              <a:rPr lang="en-US" sz="2800"/>
              <a:t>the </a:t>
            </a:r>
            <a:r>
              <a:rPr lang="en-US" sz="2800" smtClean="0"/>
              <a:t>system</a:t>
            </a:r>
            <a:r>
              <a:rPr lang="en-US" sz="2800" smtClean="0">
                <a:latin typeface="Arial"/>
              </a:rPr>
              <a:t>'</a:t>
            </a:r>
            <a:r>
              <a:rPr lang="en-US" sz="2800" smtClean="0"/>
              <a:t>s </a:t>
            </a:r>
            <a:r>
              <a:rPr lang="en-US" sz="2800" dirty="0"/>
              <a:t>point of view.</a:t>
            </a:r>
          </a:p>
          <a:p>
            <a:pPr marL="533400" indent="-533400"/>
            <a:r>
              <a:rPr lang="en-US" sz="2800" dirty="0"/>
              <a:t>Endothermic Process: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i="1" dirty="0"/>
              <a:t>q</a:t>
            </a:r>
            <a:r>
              <a:rPr lang="en-US" sz="2800" dirty="0"/>
              <a:t> is positive</a:t>
            </a:r>
          </a:p>
          <a:p>
            <a:pPr marL="533400" indent="-533400"/>
            <a:r>
              <a:rPr lang="en-US" sz="2800" dirty="0"/>
              <a:t>Exothermic Process: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i="1" dirty="0"/>
              <a:t>q</a:t>
            </a:r>
            <a:r>
              <a:rPr lang="en-US" sz="2800" dirty="0"/>
              <a:t> is negative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Energy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34C8A5-204F-B747-A216-D3738B61BEE7}" type="slidenum">
              <a:rPr lang="en-US"/>
              <a:pPr/>
              <a:t>2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192588"/>
          </a:xfrm>
        </p:spPr>
        <p:txBody>
          <a:bodyPr/>
          <a:lstStyle/>
          <a:p>
            <a:pPr marL="533400" indent="-533400"/>
            <a:r>
              <a:rPr lang="en-US" sz="2800"/>
              <a:t>Ability to do work or produce heat.</a:t>
            </a:r>
          </a:p>
          <a:p>
            <a:pPr marL="533400" indent="-533400"/>
            <a:r>
              <a:rPr lang="en-US" sz="2800"/>
              <a:t>That which is needed to oppose natural attractions.</a:t>
            </a:r>
          </a:p>
          <a:p>
            <a:pPr marL="533400" indent="-533400"/>
            <a:r>
              <a:rPr lang="en-US" sz="2800"/>
              <a:t>Law of conservation of energy – energy can be converted from one form to another but can be neither created nor destroyed.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/>
              <a:t>The total energy content of the universe is constant.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52C2A-D668-1849-94F8-9CC6C592FCEE}" type="slidenum">
              <a:rPr lang="en-US"/>
              <a:pPr/>
              <a:t>20</a:t>
            </a:fld>
            <a:endParaRPr lang="en-US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" name="Picture 2" descr="10p215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4" y="1981200"/>
            <a:ext cx="8772294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A35C2A-B9FF-BD44-AB83-925A5CF97EC1}" type="slidenum">
              <a:rPr lang="en-US"/>
              <a:pPr/>
              <a:t>21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2570163"/>
          </a:xfrm>
        </p:spPr>
        <p:txBody>
          <a:bodyPr/>
          <a:lstStyle/>
          <a:p>
            <a:pPr marL="533400" indent="-533400"/>
            <a:r>
              <a:rPr lang="en-US" sz="2800" dirty="0"/>
              <a:t>Sign reflects the </a:t>
            </a:r>
            <a:r>
              <a:rPr lang="en-US" sz="2800" dirty="0" smtClean="0"/>
              <a:t>system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/>
              <a:t>s </a:t>
            </a:r>
            <a:r>
              <a:rPr lang="en-US" sz="2800" dirty="0"/>
              <a:t>point of view.</a:t>
            </a:r>
          </a:p>
          <a:p>
            <a:pPr marL="533400" indent="-533400"/>
            <a:r>
              <a:rPr lang="en-US" sz="2800" dirty="0"/>
              <a:t>System does work on surroundings: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i="1" dirty="0"/>
              <a:t>w</a:t>
            </a:r>
            <a:r>
              <a:rPr lang="en-US" sz="2800" dirty="0"/>
              <a:t> is negative</a:t>
            </a:r>
          </a:p>
          <a:p>
            <a:pPr marL="533400" indent="-533400"/>
            <a:r>
              <a:rPr lang="en-US" sz="2800" dirty="0"/>
              <a:t>Surroundings do work on the system: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i="1" dirty="0"/>
              <a:t>w</a:t>
            </a:r>
            <a:r>
              <a:rPr lang="en-US" sz="2800" dirty="0"/>
              <a:t> is positive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Energy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530DDE-FED2-9C47-8706-E88E6817B084}" type="slidenum">
              <a:rPr lang="en-US"/>
              <a:pPr/>
              <a:t>22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143000"/>
            <a:ext cx="72390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7696200" cy="3940175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/>
              <a:t>Determine the sign of </a:t>
            </a:r>
            <a:r>
              <a:rPr lang="en-US">
                <a:sym typeface="Symbol" charset="0"/>
              </a:rPr>
              <a:t></a:t>
            </a:r>
            <a:r>
              <a:rPr lang="en-US" i="1"/>
              <a:t>E</a:t>
            </a:r>
            <a:r>
              <a:rPr lang="en-US"/>
              <a:t> for each of the following with the listed conditions: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 sz="2400"/>
              <a:t>a)	An endothermic process that performs work.</a:t>
            </a:r>
          </a:p>
          <a:p>
            <a:pPr marL="2035175" lvl="1" indent="-609600">
              <a:buFont typeface="Wingdings" charset="0"/>
              <a:buChar char="§"/>
              <a:tabLst>
                <a:tab pos="914400" algn="l"/>
                <a:tab pos="1431925" algn="l"/>
              </a:tabLst>
            </a:pPr>
            <a:r>
              <a:rPr lang="en-US"/>
              <a:t> </a:t>
            </a:r>
            <a:r>
              <a:rPr lang="en-US">
                <a:solidFill>
                  <a:srgbClr val="FC0128"/>
                </a:solidFill>
              </a:rPr>
              <a:t>|work| &gt; |heat|</a:t>
            </a:r>
          </a:p>
          <a:p>
            <a:pPr marL="2035175" lvl="1" indent="-609600">
              <a:buFont typeface="Wingdings" charset="0"/>
              <a:buChar char="§"/>
              <a:tabLst>
                <a:tab pos="914400" algn="l"/>
                <a:tab pos="1431925" algn="l"/>
              </a:tabLst>
            </a:pP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|work| &lt; |heat|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 sz="2400"/>
              <a:t>b)	Work is done on a gas and the process is 	exothermic.</a:t>
            </a:r>
          </a:p>
          <a:p>
            <a:pPr marL="2035175" lvl="1" indent="-609600">
              <a:buFont typeface="Wingdings" charset="0"/>
              <a:buChar char="§"/>
              <a:tabLst>
                <a:tab pos="914400" algn="l"/>
                <a:tab pos="1431925" algn="l"/>
              </a:tabLst>
            </a:pPr>
            <a:r>
              <a:rPr lang="en-US"/>
              <a:t> </a:t>
            </a:r>
            <a:r>
              <a:rPr lang="en-US">
                <a:solidFill>
                  <a:srgbClr val="FC0128"/>
                </a:solidFill>
              </a:rPr>
              <a:t>|work| &gt; |heat|</a:t>
            </a:r>
          </a:p>
          <a:p>
            <a:pPr marL="2035175" lvl="1" indent="-609600">
              <a:buFont typeface="Wingdings" charset="0"/>
              <a:buChar char="§"/>
              <a:tabLst>
                <a:tab pos="914400" algn="l"/>
                <a:tab pos="1431925" algn="l"/>
              </a:tabLst>
            </a:pP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|work| &lt; |heat|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3581400"/>
            <a:ext cx="2286000" cy="2574925"/>
          </a:xfrm>
        </p:spPr>
        <p:txBody>
          <a:bodyPr/>
          <a:lstStyle/>
          <a:p>
            <a:pPr>
              <a:buFontTx/>
              <a:buNone/>
            </a:pPr>
            <a:r>
              <a:rPr lang="el-GR" sz="2400">
                <a:solidFill>
                  <a:srgbClr val="009900"/>
                </a:solidFill>
                <a:cs typeface="Arial" charset="0"/>
              </a:rPr>
              <a:t>Δ</a:t>
            </a:r>
            <a:r>
              <a:rPr lang="en-US" sz="240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2400" i="1">
                <a:solidFill>
                  <a:srgbClr val="009900"/>
                </a:solidFill>
                <a:cs typeface="Arial" charset="0"/>
              </a:rPr>
              <a:t>E</a:t>
            </a:r>
            <a:r>
              <a:rPr lang="en-US" sz="2400">
                <a:solidFill>
                  <a:srgbClr val="009900"/>
                </a:solidFill>
                <a:cs typeface="Arial" charset="0"/>
              </a:rPr>
              <a:t> = negative</a:t>
            </a:r>
          </a:p>
          <a:p>
            <a:pPr>
              <a:buFontTx/>
              <a:buNone/>
            </a:pPr>
            <a:r>
              <a:rPr lang="el-GR" sz="2400">
                <a:solidFill>
                  <a:srgbClr val="009900"/>
                </a:solidFill>
                <a:cs typeface="Arial" charset="0"/>
              </a:rPr>
              <a:t>Δ</a:t>
            </a:r>
            <a:r>
              <a:rPr lang="en-US" sz="240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2400" i="1">
                <a:solidFill>
                  <a:srgbClr val="009900"/>
                </a:solidFill>
                <a:cs typeface="Arial" charset="0"/>
              </a:rPr>
              <a:t>E</a:t>
            </a:r>
            <a:r>
              <a:rPr lang="en-US" sz="2400">
                <a:solidFill>
                  <a:srgbClr val="009900"/>
                </a:solidFill>
                <a:cs typeface="Arial" charset="0"/>
              </a:rPr>
              <a:t> = positive</a:t>
            </a:r>
          </a:p>
          <a:p>
            <a:pPr>
              <a:buFontTx/>
              <a:buNone/>
            </a:pPr>
            <a:endParaRPr lang="en-US" sz="2400">
              <a:solidFill>
                <a:srgbClr val="009900"/>
              </a:solidFill>
              <a:cs typeface="Arial" charset="0"/>
            </a:endParaRPr>
          </a:p>
          <a:p>
            <a:pPr>
              <a:buFontTx/>
              <a:buNone/>
            </a:pPr>
            <a:endParaRPr lang="en-US" sz="2000">
              <a:solidFill>
                <a:srgbClr val="0099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400">
                <a:solidFill>
                  <a:srgbClr val="009900"/>
                </a:solidFill>
                <a:cs typeface="Arial" charset="0"/>
              </a:rPr>
              <a:t>Δ</a:t>
            </a:r>
            <a:r>
              <a:rPr lang="en-US" sz="240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2400" i="1">
                <a:solidFill>
                  <a:srgbClr val="009900"/>
                </a:solidFill>
                <a:cs typeface="Arial" charset="0"/>
              </a:rPr>
              <a:t>E</a:t>
            </a:r>
            <a:r>
              <a:rPr lang="en-US" sz="2400">
                <a:solidFill>
                  <a:srgbClr val="009900"/>
                </a:solidFill>
                <a:cs typeface="Arial" charset="0"/>
              </a:rPr>
              <a:t> = positive</a:t>
            </a:r>
          </a:p>
          <a:p>
            <a:pPr>
              <a:buFontTx/>
              <a:buNone/>
            </a:pPr>
            <a:r>
              <a:rPr lang="el-GR" sz="2400">
                <a:solidFill>
                  <a:srgbClr val="009900"/>
                </a:solidFill>
                <a:cs typeface="Arial" charset="0"/>
              </a:rPr>
              <a:t>Δ</a:t>
            </a:r>
            <a:r>
              <a:rPr lang="en-US" sz="240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2400" i="1">
                <a:solidFill>
                  <a:srgbClr val="009900"/>
                </a:solidFill>
                <a:cs typeface="Arial" charset="0"/>
              </a:rPr>
              <a:t>E</a:t>
            </a:r>
            <a:r>
              <a:rPr lang="en-US" sz="2400">
                <a:solidFill>
                  <a:srgbClr val="009900"/>
                </a:solidFill>
                <a:cs typeface="Arial" charset="0"/>
              </a:rPr>
              <a:t> = negative</a:t>
            </a:r>
            <a:endParaRPr lang="el-GR" sz="2400">
              <a:solidFill>
                <a:srgbClr val="009900"/>
              </a:solidFill>
              <a:cs typeface="Arial" charset="0"/>
            </a:endParaRPr>
          </a:p>
        </p:txBody>
      </p:sp>
      <p:pic>
        <p:nvPicPr>
          <p:cNvPr id="359429" name="Picture 5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D0360-F6BC-9841-84D5-791BAA00B95A}" type="slidenum">
              <a:rPr lang="en-US"/>
              <a:pPr/>
              <a:t>23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2825750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en-US" sz="2800">
                <a:cs typeface="Times New Roman" charset="0"/>
              </a:rPr>
              <a:t>The common energy units for heat are the calorie and the joule.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>
                <a:solidFill>
                  <a:srgbClr val="0000FF"/>
                </a:solidFill>
              </a:rPr>
              <a:t>calorie</a:t>
            </a:r>
            <a:r>
              <a:rPr lang="en-US" sz="2800"/>
              <a:t> – the amount of energy (heat) required to raise the temperature of one gram of water 1</a:t>
            </a:r>
            <a:r>
              <a:rPr lang="en-US" sz="2800" baseline="30000"/>
              <a:t>o</a:t>
            </a:r>
            <a:r>
              <a:rPr lang="en-US" sz="2800"/>
              <a:t>C.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>
                <a:solidFill>
                  <a:srgbClr val="0000FF"/>
                </a:solidFill>
              </a:rPr>
              <a:t>Joule</a:t>
            </a:r>
            <a:r>
              <a:rPr lang="en-US" sz="2800"/>
              <a:t> – 1 calorie = 4.184 joules </a:t>
            </a:r>
            <a:r>
              <a:rPr lang="en-US" sz="2800">
                <a:cs typeface="Times New Roman" charset="0"/>
              </a:rPr>
              <a:t> </a:t>
            </a: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D9679-2646-D043-BFF6-E6EA76EF8D22}" type="slidenum">
              <a:rPr lang="en-US"/>
              <a:pPr/>
              <a:t>24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9572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i="1">
                <a:solidFill>
                  <a:srgbClr val="0000FF"/>
                </a:solidFill>
                <a:cs typeface="Times New Roman" charset="0"/>
              </a:rPr>
              <a:t>	 </a:t>
            </a:r>
            <a:r>
              <a:rPr lang="en-US" sz="2800" i="1">
                <a:solidFill>
                  <a:srgbClr val="0000FF"/>
                </a:solidFill>
              </a:rPr>
              <a:t>Convert 60.1 cal to joules.</a:t>
            </a:r>
            <a:r>
              <a:rPr lang="en-US" i="1">
                <a:solidFill>
                  <a:srgbClr val="0000FF"/>
                </a:solidFill>
              </a:rPr>
              <a:t> </a:t>
            </a:r>
          </a:p>
          <a:p>
            <a:pPr marL="533400" indent="-533400">
              <a:buFontTx/>
              <a:buNone/>
            </a:pPr>
            <a:endParaRPr lang="en-US" b="1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371716" name="Object 4"/>
          <p:cNvGraphicFramePr>
            <a:graphicFrameLocks noChangeAspect="1"/>
          </p:cNvGraphicFramePr>
          <p:nvPr/>
        </p:nvGraphicFramePr>
        <p:xfrm>
          <a:off x="2057400" y="3200400"/>
          <a:ext cx="3759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3759596" imgH="736997" progId="Equation.3">
                  <p:embed/>
                </p:oleObj>
              </mc:Choice>
              <mc:Fallback>
                <p:oleObj name="Equation" r:id="rId4" imgW="3759596" imgH="736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3759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17" name="Line 5"/>
          <p:cNvSpPr>
            <a:spLocks noChangeShapeType="1"/>
          </p:cNvSpPr>
          <p:nvPr/>
        </p:nvSpPr>
        <p:spPr bwMode="auto">
          <a:xfrm flipV="1">
            <a:off x="2743200" y="3352800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18" name="Line 6"/>
          <p:cNvSpPr>
            <a:spLocks noChangeShapeType="1"/>
          </p:cNvSpPr>
          <p:nvPr/>
        </p:nvSpPr>
        <p:spPr bwMode="auto">
          <a:xfrm flipV="1">
            <a:off x="4114800" y="3581400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17F4A-52CD-CB4C-A394-B6144FEC7062}" type="slidenum">
              <a:rPr lang="en-US"/>
              <a:pPr/>
              <a:t>25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391400" cy="356711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dirty="0"/>
              <a:t>The amount of substance being heated (number of grams).</a:t>
            </a:r>
          </a:p>
          <a:p>
            <a:pPr marL="533400" indent="-533400">
              <a:buFontTx/>
              <a:buAutoNum type="arabicPeriod"/>
            </a:pPr>
            <a:r>
              <a:rPr lang="en-US" sz="2800" dirty="0"/>
              <a:t>The temperature change (number of degrees).</a:t>
            </a:r>
          </a:p>
          <a:p>
            <a:pPr marL="533400" indent="-533400">
              <a:buFontTx/>
              <a:buAutoNum type="arabicPeriod"/>
            </a:pPr>
            <a:r>
              <a:rPr lang="en-US" sz="2800" dirty="0"/>
              <a:t>The identity of the substance.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cs typeface="Times New Roman" charset="0"/>
              </a:rPr>
              <a:t>Specific heat capacity is the energy required to change the temperature of </a:t>
            </a:r>
            <a:r>
              <a:rPr lang="en-US" dirty="0" smtClean="0">
                <a:cs typeface="Times New Roman" charset="0"/>
              </a:rPr>
              <a:t>one </a:t>
            </a:r>
            <a:r>
              <a:rPr lang="en-US" dirty="0">
                <a:cs typeface="Times New Roman" charset="0"/>
              </a:rPr>
              <a:t>gram of a substance by one Celsius degree.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cs typeface="Arial" charset="0"/>
              </a:rPr>
              <a:t>Energy (Heat) Required to Change the Temperature of a Substance Depends On:</a:t>
            </a: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41D8A-C32C-A246-AF4D-6A40221E91BA}" type="slidenum">
              <a:rPr lang="en-US"/>
              <a:pPr/>
              <a:t>26</a:t>
            </a:fld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962774" cy="14478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Specific </a:t>
            </a:r>
            <a:r>
              <a:rPr lang="en-US" dirty="0">
                <a:cs typeface="Arial" charset="0"/>
              </a:rPr>
              <a:t>Heat Capacities of Some Common Substances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18_t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32608"/>
            <a:ext cx="3429000" cy="5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1654E-B4E6-4944-ABFF-B0F144E3704C}" type="slidenum">
              <a:rPr lang="en-US"/>
              <a:pPr/>
              <a:t>27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391400" cy="3082925"/>
          </a:xfrm>
        </p:spPr>
        <p:txBody>
          <a:bodyPr/>
          <a:lstStyle/>
          <a:p>
            <a:pPr marL="533400" indent="-533400"/>
            <a:r>
              <a:rPr lang="en-US" sz="2800">
                <a:solidFill>
                  <a:srgbClr val="0000FF"/>
                </a:solidFill>
              </a:rPr>
              <a:t>Energy (heat) required, Q = </a:t>
            </a:r>
            <a:r>
              <a:rPr lang="en-US" sz="2800" i="1">
                <a:solidFill>
                  <a:srgbClr val="0000FF"/>
                </a:solidFill>
              </a:rPr>
              <a:t>s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× </a:t>
            </a:r>
            <a:r>
              <a:rPr lang="en-US" sz="2800" i="1">
                <a:solidFill>
                  <a:srgbClr val="0000FF"/>
                </a:solidFill>
                <a:cs typeface="Arial" charset="0"/>
              </a:rPr>
              <a:t>m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 × </a:t>
            </a:r>
            <a:r>
              <a:rPr lang="el-GR" sz="2800">
                <a:solidFill>
                  <a:srgbClr val="0000FF"/>
                </a:solidFill>
                <a:cs typeface="Arial" charset="0"/>
              </a:rPr>
              <a:t>Δ</a:t>
            </a:r>
            <a:r>
              <a:rPr lang="en-US" sz="2800" i="1">
                <a:solidFill>
                  <a:srgbClr val="0000FF"/>
                </a:solidFill>
                <a:cs typeface="Arial" charset="0"/>
              </a:rPr>
              <a:t>T</a:t>
            </a:r>
            <a:endParaRPr lang="en-US" sz="2800">
              <a:solidFill>
                <a:srgbClr val="0000FF"/>
              </a:solidFill>
              <a:cs typeface="Arial" charset="0"/>
            </a:endParaRPr>
          </a:p>
          <a:p>
            <a:pPr marL="533400" indent="-533400">
              <a:buFontTx/>
              <a:buNone/>
            </a:pPr>
            <a:endParaRPr lang="en-US" sz="2800" i="1">
              <a:solidFill>
                <a:srgbClr val="0000FF"/>
              </a:solidFill>
              <a:cs typeface="Arial" charset="0"/>
            </a:endParaRPr>
          </a:p>
          <a:p>
            <a:pPr marL="533400" indent="-533400">
              <a:buFontTx/>
              <a:buNone/>
            </a:pPr>
            <a:r>
              <a:rPr lang="en-US" sz="2800" i="1">
                <a:cs typeface="Arial" charset="0"/>
              </a:rPr>
              <a:t>		</a:t>
            </a:r>
            <a:r>
              <a:rPr lang="en-US" sz="2800">
                <a:cs typeface="Arial" charset="0"/>
              </a:rPr>
              <a:t>Q = energy (heat) required (J)</a:t>
            </a:r>
            <a:endParaRPr lang="en-US" sz="2800" i="1">
              <a:cs typeface="Arial" charset="0"/>
            </a:endParaRPr>
          </a:p>
          <a:p>
            <a:pPr marL="533400" indent="-533400">
              <a:buFontTx/>
              <a:buNone/>
            </a:pPr>
            <a:r>
              <a:rPr lang="en-US" sz="2800" i="1">
                <a:cs typeface="Arial" charset="0"/>
              </a:rPr>
              <a:t>		s </a:t>
            </a:r>
            <a:r>
              <a:rPr lang="en-US" sz="2800">
                <a:cs typeface="Arial" charset="0"/>
              </a:rPr>
              <a:t>= specific heat capacity (J/°C·g)</a:t>
            </a:r>
          </a:p>
          <a:p>
            <a:pPr marL="533400" indent="-533400">
              <a:buFontTx/>
              <a:buNone/>
            </a:pPr>
            <a:r>
              <a:rPr lang="en-US" sz="2800">
                <a:cs typeface="Arial" charset="0"/>
              </a:rPr>
              <a:t>		</a:t>
            </a:r>
            <a:r>
              <a:rPr lang="en-US" sz="2800" i="1">
                <a:cs typeface="Arial" charset="0"/>
              </a:rPr>
              <a:t>m</a:t>
            </a:r>
            <a:r>
              <a:rPr lang="en-US" sz="2800">
                <a:cs typeface="Arial" charset="0"/>
              </a:rPr>
              <a:t> = mass (g)</a:t>
            </a:r>
          </a:p>
          <a:p>
            <a:pPr marL="533400" indent="-533400">
              <a:buFontTx/>
              <a:buNone/>
            </a:pPr>
            <a:r>
              <a:rPr lang="en-US" sz="2800">
                <a:cs typeface="Arial" charset="0"/>
              </a:rPr>
              <a:t>		</a:t>
            </a:r>
            <a:r>
              <a:rPr lang="el-GR" sz="2800">
                <a:cs typeface="Arial" charset="0"/>
              </a:rPr>
              <a:t>Δ</a:t>
            </a:r>
            <a:r>
              <a:rPr lang="en-US" sz="2800" i="1">
                <a:cs typeface="Arial" charset="0"/>
              </a:rPr>
              <a:t>T</a:t>
            </a:r>
            <a:r>
              <a:rPr lang="en-US" sz="2800">
                <a:cs typeface="Arial" charset="0"/>
              </a:rPr>
              <a:t> = change in temperature (°C)</a:t>
            </a:r>
            <a:endParaRPr lang="el-GR" sz="2800">
              <a:cs typeface="Arial" charset="0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To Calculate the Energy Required for a Reaction: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9943B-9319-9B46-AB64-7FA035958181}" type="slidenum">
              <a:rPr lang="en-US"/>
              <a:pPr/>
              <a:t>28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407511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i="1">
                <a:solidFill>
                  <a:srgbClr val="0000FF"/>
                </a:solidFill>
                <a:cs typeface="Times New Roman" charset="0"/>
              </a:rPr>
              <a:t>	</a:t>
            </a:r>
            <a:r>
              <a:rPr lang="en-US" sz="2800" i="1">
                <a:solidFill>
                  <a:srgbClr val="0000FF"/>
                </a:solidFill>
              </a:rPr>
              <a:t>Calculate the amount of heat energy (in joules) needed to raise the temperature of 6.25 g of water from 21.0°C to 39.0°C.</a:t>
            </a:r>
            <a:r>
              <a:rPr lang="en-US" i="1">
                <a:solidFill>
                  <a:srgbClr val="0000FF"/>
                </a:solidFill>
              </a:rPr>
              <a:t> </a:t>
            </a:r>
          </a:p>
          <a:p>
            <a:pPr marL="533400" indent="-533400">
              <a:buFontTx/>
              <a:buNone/>
            </a:pPr>
            <a:endParaRPr lang="en-US" sz="1200" b="1"/>
          </a:p>
          <a:p>
            <a:pPr marL="533400" indent="-533400">
              <a:buFontTx/>
              <a:buNone/>
            </a:pPr>
            <a:r>
              <a:rPr lang="en-US" b="1"/>
              <a:t>Where are we going?</a:t>
            </a:r>
          </a:p>
          <a:p>
            <a:pPr marL="533400" indent="-533400"/>
            <a:r>
              <a:rPr lang="en-US"/>
              <a:t>We want to determine the amount of energy needed to increase the temperature of 6.25 g of water from 21.0°C to 39.0°C.</a:t>
            </a:r>
          </a:p>
          <a:p>
            <a:pPr marL="533400" indent="-533400">
              <a:buFontTx/>
              <a:buNone/>
            </a:pPr>
            <a:r>
              <a:rPr lang="en-US" b="1"/>
              <a:t>What do we know?</a:t>
            </a:r>
          </a:p>
          <a:p>
            <a:pPr marL="533400" indent="-533400"/>
            <a:r>
              <a:rPr lang="en-US"/>
              <a:t>The mass of water and the temperature increase.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4611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3F04E-1CB4-EA4D-8C5B-5F0CB40D3D5C}" type="slidenum">
              <a:rPr lang="en-US"/>
              <a:pPr/>
              <a:t>29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33448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i="1">
                <a:solidFill>
                  <a:srgbClr val="0000FF"/>
                </a:solidFill>
                <a:cs typeface="Times New Roman" charset="0"/>
              </a:rPr>
              <a:t>	</a:t>
            </a:r>
            <a:r>
              <a:rPr lang="en-US" sz="2800" i="1">
                <a:solidFill>
                  <a:srgbClr val="0000FF"/>
                </a:solidFill>
              </a:rPr>
              <a:t>Calculate the amount of heat energy (in joules) needed to raise the temperature of 6.25 g of water from 21.0°C to 39.0°C.</a:t>
            </a:r>
            <a:r>
              <a:rPr lang="en-US" i="1">
                <a:solidFill>
                  <a:srgbClr val="0000FF"/>
                </a:solidFill>
              </a:rPr>
              <a:t> </a:t>
            </a:r>
          </a:p>
          <a:p>
            <a:pPr marL="533400" indent="-533400">
              <a:buFontTx/>
              <a:buNone/>
            </a:pPr>
            <a:endParaRPr lang="en-US" sz="1200" b="1"/>
          </a:p>
          <a:p>
            <a:pPr marL="533400" indent="-533400">
              <a:buFontTx/>
              <a:buNone/>
            </a:pPr>
            <a:r>
              <a:rPr lang="en-US" b="1"/>
              <a:t>What information do we need?</a:t>
            </a:r>
          </a:p>
          <a:p>
            <a:pPr marL="533400" indent="-533400"/>
            <a:r>
              <a:rPr lang="en-US"/>
              <a:t>We need the specific heat capacity of water.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/>
              <a:t>4.184 J/g</a:t>
            </a:r>
            <a:r>
              <a:rPr lang="en-US">
                <a:cs typeface="Arial" charset="0"/>
              </a:rPr>
              <a:t>°C</a:t>
            </a:r>
          </a:p>
          <a:p>
            <a:pPr marL="533400" indent="-533400">
              <a:buFontTx/>
              <a:buNone/>
            </a:pPr>
            <a:r>
              <a:rPr lang="en-US" b="1"/>
              <a:t>How do we get there?</a:t>
            </a:r>
            <a:endParaRPr lang="en-US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382980" name="Object 4"/>
          <p:cNvGraphicFramePr>
            <a:graphicFrameLocks noChangeAspect="1"/>
          </p:cNvGraphicFramePr>
          <p:nvPr/>
        </p:nvGraphicFramePr>
        <p:xfrm>
          <a:off x="1625600" y="5105400"/>
          <a:ext cx="59055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5905896" imgH="1321196" progId="Equation.3">
                  <p:embed/>
                </p:oleObj>
              </mc:Choice>
              <mc:Fallback>
                <p:oleObj name="Equation" r:id="rId4" imgW="5905896" imgH="1321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105400"/>
                        <a:ext cx="59055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5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DA79D-121B-FA48-A5F4-A131C87ED098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2312988"/>
          </a:xfrm>
        </p:spPr>
        <p:txBody>
          <a:bodyPr/>
          <a:lstStyle/>
          <a:p>
            <a:pPr marL="533400" indent="-533400"/>
            <a:r>
              <a:rPr lang="en-US" sz="2800">
                <a:solidFill>
                  <a:srgbClr val="0000FF"/>
                </a:solidFill>
              </a:rPr>
              <a:t>Potential energy</a:t>
            </a:r>
            <a:r>
              <a:rPr lang="en-US" sz="2800"/>
              <a:t> – energy due to position or composition.</a:t>
            </a:r>
          </a:p>
          <a:p>
            <a:pPr marL="533400" indent="-533400"/>
            <a:r>
              <a:rPr lang="en-US" sz="2800">
                <a:solidFill>
                  <a:srgbClr val="0000FF"/>
                </a:solidFill>
              </a:rPr>
              <a:t>Kinetic energy</a:t>
            </a:r>
            <a:r>
              <a:rPr lang="en-US" sz="2800"/>
              <a:t> – energy due to motion of the object and depends on the mass of the object and its velocity.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B45A8-76D8-214D-A912-3E22E23DCA76}" type="slidenum">
              <a:rPr lang="en-US"/>
              <a:pPr/>
              <a:t>30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143000"/>
            <a:ext cx="7239000" cy="533400"/>
          </a:xfrm>
        </p:spPr>
        <p:txBody>
          <a:bodyPr/>
          <a:lstStyle/>
          <a:p>
            <a:r>
              <a:rPr lang="en-US"/>
              <a:t>Exercise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7924800" cy="2832100"/>
          </a:xfrm>
        </p:spPr>
        <p:txBody>
          <a:bodyPr/>
          <a:lstStyle/>
          <a:p>
            <a:pPr marL="400050" indent="-3175">
              <a:buFontTx/>
              <a:buNone/>
            </a:pPr>
            <a:r>
              <a:rPr lang="en-US" sz="2000"/>
              <a:t>A sample of pure iron requires 142 cal of energy to raise its temperature from 23</a:t>
            </a:r>
            <a:r>
              <a:rPr lang="en-US" sz="2000">
                <a:cs typeface="Times New Roman" charset="0"/>
              </a:rPr>
              <a:t>º</a:t>
            </a:r>
            <a:r>
              <a:rPr lang="en-US" sz="2000"/>
              <a:t>C to 92</a:t>
            </a:r>
            <a:r>
              <a:rPr lang="en-US" sz="2000">
                <a:cs typeface="Times New Roman" charset="0"/>
              </a:rPr>
              <a:t>º</a:t>
            </a:r>
            <a:r>
              <a:rPr lang="en-US" sz="2000"/>
              <a:t>C. What is the </a:t>
            </a:r>
            <a:r>
              <a:rPr lang="en-US" sz="2000">
                <a:solidFill>
                  <a:srgbClr val="0000FF"/>
                </a:solidFill>
              </a:rPr>
              <a:t>mass</a:t>
            </a:r>
            <a:r>
              <a:rPr lang="en-US" sz="2000"/>
              <a:t> of the sample? (The specific heat capacity of iron is 0.45 J/g</a:t>
            </a:r>
            <a:r>
              <a:rPr lang="en-US" sz="2000">
                <a:cs typeface="Times New Roman" charset="0"/>
              </a:rPr>
              <a:t>º</a:t>
            </a:r>
            <a:r>
              <a:rPr lang="en-US" sz="2000"/>
              <a:t>C.)</a:t>
            </a:r>
          </a:p>
          <a:p>
            <a:pPr marL="400050" indent="-3175"/>
            <a:endParaRPr lang="en-US" sz="2000"/>
          </a:p>
          <a:p>
            <a:pPr marL="1317625" lvl="1" indent="-457200">
              <a:buFontTx/>
              <a:buNone/>
            </a:pPr>
            <a:r>
              <a:rPr lang="en-US" sz="2000"/>
              <a:t>a)	0.052 g</a:t>
            </a:r>
          </a:p>
          <a:p>
            <a:pPr marL="1317625" lvl="1" indent="-457200">
              <a:buFontTx/>
              <a:buNone/>
            </a:pPr>
            <a:r>
              <a:rPr lang="en-US" sz="2000"/>
              <a:t>b)	4.6 g</a:t>
            </a:r>
          </a:p>
          <a:p>
            <a:pPr marL="1317625" lvl="1" indent="-457200">
              <a:buFontTx/>
              <a:buNone/>
            </a:pPr>
            <a:r>
              <a:rPr lang="en-US" sz="2000"/>
              <a:t>c)	19 g</a:t>
            </a:r>
          </a:p>
          <a:p>
            <a:pPr marL="1317625" lvl="1" indent="-457200">
              <a:buFontTx/>
              <a:buNone/>
            </a:pPr>
            <a:r>
              <a:rPr lang="en-US" sz="2000"/>
              <a:t>d)	590 g</a:t>
            </a:r>
          </a:p>
        </p:txBody>
      </p:sp>
      <p:pic>
        <p:nvPicPr>
          <p:cNvPr id="392196" name="Picture 4" descr="MMj0189251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1295400" y="4114800"/>
            <a:ext cx="1219200" cy="381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21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267200" y="3886200"/>
          <a:ext cx="403860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5156596" imgH="2553096" progId="Equation.3">
                  <p:embed/>
                </p:oleObj>
              </mc:Choice>
              <mc:Fallback>
                <p:oleObj name="Equation" r:id="rId5" imgW="5156596" imgH="25530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86200"/>
                        <a:ext cx="4038600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8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4DC97C-324F-584D-932B-E71F630B5B12}" type="slidenum">
              <a:rPr lang="en-US"/>
              <a:pPr/>
              <a:t>31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0866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77200" cy="3509963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sz="2800"/>
              <a:t>A 100.0 g sample of water at 90°C is added to a 100.0 g sample of water at 10°C.</a:t>
            </a:r>
          </a:p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endParaRPr lang="en-US" sz="2800"/>
          </a:p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sz="2800"/>
              <a:t>The </a:t>
            </a:r>
            <a:r>
              <a:rPr lang="en-US" sz="2800">
                <a:solidFill>
                  <a:srgbClr val="0000FF"/>
                </a:solidFill>
              </a:rPr>
              <a:t>final temperature</a:t>
            </a:r>
            <a:r>
              <a:rPr lang="en-US" sz="2800"/>
              <a:t> of the water is:</a:t>
            </a:r>
          </a:p>
          <a:p>
            <a:pPr marL="1984375" lvl="1" indent="-609600">
              <a:buFontTx/>
              <a:buNone/>
              <a:tabLst>
                <a:tab pos="914400" algn="l"/>
                <a:tab pos="1308100" algn="l"/>
              </a:tabLst>
            </a:pPr>
            <a:r>
              <a:rPr lang="en-US" sz="2800"/>
              <a:t>a) Between 50°C and 90°C</a:t>
            </a:r>
          </a:p>
          <a:p>
            <a:pPr marL="1984375" lvl="1" indent="-609600">
              <a:buFontTx/>
              <a:buNone/>
              <a:tabLst>
                <a:tab pos="914400" algn="l"/>
                <a:tab pos="1308100" algn="l"/>
              </a:tabLst>
            </a:pPr>
            <a:r>
              <a:rPr lang="en-US" sz="2800"/>
              <a:t>b) 50°C</a:t>
            </a:r>
          </a:p>
          <a:p>
            <a:pPr marL="1984375" lvl="1" indent="-609600">
              <a:buFontTx/>
              <a:buNone/>
              <a:tabLst>
                <a:tab pos="914400" algn="l"/>
                <a:tab pos="1308100" algn="l"/>
              </a:tabLst>
            </a:pPr>
            <a:r>
              <a:rPr lang="en-US" sz="2800"/>
              <a:t>c) Between 10°C and 50°C</a:t>
            </a:r>
          </a:p>
        </p:txBody>
      </p:sp>
      <p:pic>
        <p:nvPicPr>
          <p:cNvPr id="36557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1524000" y="4648200"/>
            <a:ext cx="15240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1FDA3-DBA8-0542-BCDF-0A87405D4EB8}" type="slidenum">
              <a:rPr lang="en-US"/>
              <a:pPr/>
              <a:t>32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4676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77200" cy="4327525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/>
              <a:t>A 100.0 g sample of water at 90.°C is added to a 500.0 g sample of water at 10.°C.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endParaRPr lang="en-US"/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/>
              <a:t>The </a:t>
            </a:r>
            <a:r>
              <a:rPr lang="en-US">
                <a:solidFill>
                  <a:srgbClr val="0000FF"/>
                </a:solidFill>
              </a:rPr>
              <a:t>final temperature</a:t>
            </a:r>
            <a:r>
              <a:rPr lang="en-US"/>
              <a:t> of the water is:</a:t>
            </a:r>
          </a:p>
          <a:p>
            <a:pPr marL="2035175" lvl="1" indent="-609600">
              <a:buFontTx/>
              <a:buNone/>
              <a:tabLst>
                <a:tab pos="914400" algn="l"/>
                <a:tab pos="1431925" algn="l"/>
              </a:tabLst>
            </a:pPr>
            <a:r>
              <a:rPr lang="en-US"/>
              <a:t>a) Between 50°C and 90°C</a:t>
            </a:r>
          </a:p>
          <a:p>
            <a:pPr marL="2035175" lvl="1" indent="-609600">
              <a:buFontTx/>
              <a:buNone/>
              <a:tabLst>
                <a:tab pos="914400" algn="l"/>
                <a:tab pos="1431925" algn="l"/>
              </a:tabLst>
            </a:pPr>
            <a:r>
              <a:rPr lang="en-US"/>
              <a:t>b) 50°C</a:t>
            </a:r>
          </a:p>
          <a:p>
            <a:pPr marL="2035175" lvl="1" indent="-609600">
              <a:buFontTx/>
              <a:buNone/>
              <a:tabLst>
                <a:tab pos="914400" algn="l"/>
                <a:tab pos="1431925" algn="l"/>
              </a:tabLst>
            </a:pPr>
            <a:r>
              <a:rPr lang="en-US"/>
              <a:t>c) Between 10°C and 50°C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endParaRPr lang="en-US"/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/>
              <a:t>Calculate the final temperature of the water.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/>
              <a:t>				 </a:t>
            </a:r>
            <a:r>
              <a:rPr lang="en-US">
                <a:solidFill>
                  <a:srgbClr val="009900"/>
                </a:solidFill>
                <a:cs typeface="Arial" charset="0"/>
              </a:rPr>
              <a:t>23°C</a:t>
            </a:r>
          </a:p>
        </p:txBody>
      </p:sp>
      <p:pic>
        <p:nvPicPr>
          <p:cNvPr id="36762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1524000" y="4648200"/>
            <a:ext cx="41148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D219D-9995-A94D-ABB8-D81FC2DE03B4}" type="slidenum">
              <a:rPr lang="en-US"/>
              <a:pPr/>
              <a:t>33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43000"/>
            <a:ext cx="74676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76450"/>
            <a:ext cx="8077200" cy="4476750"/>
          </a:xfrm>
        </p:spPr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 dirty="0"/>
              <a:t>You have a Styrofoam cup with 50.0 g of water at 10.</a:t>
            </a:r>
            <a:r>
              <a:rPr lang="en-US" dirty="0">
                <a:sym typeface="Symbol" charset="0"/>
              </a:rPr>
              <a:t></a:t>
            </a:r>
            <a:r>
              <a:rPr lang="en-US" dirty="0"/>
              <a:t>C.  You add a 50.0 g iron ball at 90.</a:t>
            </a:r>
            <a:r>
              <a:rPr lang="en-US" dirty="0">
                <a:sym typeface="Symbol" charset="0"/>
              </a:rPr>
              <a:t></a:t>
            </a:r>
            <a:r>
              <a:rPr lang="en-US" dirty="0"/>
              <a:t>C to the water. (</a:t>
            </a:r>
            <a:r>
              <a:rPr lang="en-US" i="1" dirty="0"/>
              <a:t>s</a:t>
            </a:r>
            <a:r>
              <a:rPr lang="en-US" baseline="-25000" dirty="0"/>
              <a:t>H2O</a:t>
            </a:r>
            <a:r>
              <a:rPr lang="en-US" dirty="0"/>
              <a:t> = 4.18 J/</a:t>
            </a:r>
            <a:r>
              <a:rPr lang="en-US" dirty="0">
                <a:cs typeface="Arial" charset="0"/>
              </a:rPr>
              <a:t>°</a:t>
            </a:r>
            <a:r>
              <a:rPr lang="en-US" dirty="0" err="1">
                <a:cs typeface="Arial" charset="0"/>
              </a:rPr>
              <a:t>C·g</a:t>
            </a:r>
            <a:r>
              <a:rPr lang="en-US" dirty="0">
                <a:cs typeface="Arial" charset="0"/>
              </a:rPr>
              <a:t> and </a:t>
            </a:r>
            <a:r>
              <a:rPr lang="en-US" i="1" dirty="0" err="1">
                <a:cs typeface="Arial" charset="0"/>
              </a:rPr>
              <a:t>s</a:t>
            </a:r>
            <a:r>
              <a:rPr lang="en-US" baseline="-25000" dirty="0" err="1">
                <a:cs typeface="Arial" charset="0"/>
              </a:rPr>
              <a:t>Fe</a:t>
            </a:r>
            <a:r>
              <a:rPr lang="en-US" dirty="0">
                <a:cs typeface="Arial" charset="0"/>
              </a:rPr>
              <a:t> = 0.45 </a:t>
            </a:r>
            <a:r>
              <a:rPr lang="en-US" dirty="0"/>
              <a:t>J/</a:t>
            </a:r>
            <a:r>
              <a:rPr lang="en-US" dirty="0">
                <a:cs typeface="Arial" charset="0"/>
              </a:rPr>
              <a:t>°</a:t>
            </a:r>
            <a:r>
              <a:rPr lang="en-US" dirty="0" err="1">
                <a:cs typeface="Arial" charset="0"/>
              </a:rPr>
              <a:t>C·g</a:t>
            </a:r>
            <a:r>
              <a:rPr lang="en-US" dirty="0">
                <a:cs typeface="Arial" charset="0"/>
              </a:rPr>
              <a:t>)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endParaRPr lang="en-US" sz="1800" dirty="0">
              <a:cs typeface="Arial" charset="0"/>
            </a:endParaRP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final temperature</a:t>
            </a:r>
            <a:r>
              <a:rPr lang="en-US" dirty="0"/>
              <a:t> of the water is:</a:t>
            </a:r>
          </a:p>
          <a:p>
            <a:pPr marL="2035175" lvl="1" indent="-609600">
              <a:buFontTx/>
              <a:buNone/>
              <a:tabLst>
                <a:tab pos="914400" algn="l"/>
                <a:tab pos="1431925" algn="l"/>
              </a:tabLst>
            </a:pPr>
            <a:r>
              <a:rPr lang="en-US" dirty="0"/>
              <a:t>a) Between 50°C and 90°C</a:t>
            </a:r>
          </a:p>
          <a:p>
            <a:pPr marL="2035175" lvl="1" indent="-609600">
              <a:buFontTx/>
              <a:buNone/>
              <a:tabLst>
                <a:tab pos="914400" algn="l"/>
                <a:tab pos="1431925" algn="l"/>
              </a:tabLst>
            </a:pPr>
            <a:r>
              <a:rPr lang="en-US" dirty="0"/>
              <a:t>b) 50°C</a:t>
            </a:r>
          </a:p>
          <a:p>
            <a:pPr marL="2035175" lvl="1" indent="-609600">
              <a:buFontTx/>
              <a:buNone/>
              <a:tabLst>
                <a:tab pos="914400" algn="l"/>
                <a:tab pos="1431925" algn="l"/>
              </a:tabLst>
            </a:pPr>
            <a:r>
              <a:rPr lang="en-US" dirty="0"/>
              <a:t>c) Between 10°C and 50°C</a:t>
            </a:r>
          </a:p>
          <a:p>
            <a:pPr marL="2035175" lvl="1" indent="-609600">
              <a:buFontTx/>
              <a:buNone/>
              <a:tabLst>
                <a:tab pos="914400" algn="l"/>
                <a:tab pos="1431925" algn="l"/>
              </a:tabLst>
            </a:pPr>
            <a:endParaRPr lang="en-US" sz="1800" dirty="0"/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 dirty="0"/>
              <a:t>Calculate the final temperature of the water.</a:t>
            </a:r>
          </a:p>
          <a:p>
            <a:pPr marL="914400" indent="0">
              <a:buFontTx/>
              <a:buNone/>
              <a:tabLst>
                <a:tab pos="914400" algn="l"/>
                <a:tab pos="1431925" algn="l"/>
              </a:tabLst>
            </a:pPr>
            <a:r>
              <a:rPr lang="en-US" dirty="0"/>
              <a:t>				</a:t>
            </a:r>
            <a:r>
              <a:rPr lang="en-US" dirty="0">
                <a:solidFill>
                  <a:srgbClr val="009900"/>
                </a:solidFill>
              </a:rPr>
              <a:t>18</a:t>
            </a:r>
            <a:r>
              <a:rPr lang="en-US" dirty="0">
                <a:solidFill>
                  <a:srgbClr val="009900"/>
                </a:solidFill>
                <a:cs typeface="Arial" charset="0"/>
              </a:rPr>
              <a:t>°C</a:t>
            </a:r>
          </a:p>
        </p:txBody>
      </p:sp>
      <p:pic>
        <p:nvPicPr>
          <p:cNvPr id="36966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1600200" y="4895850"/>
            <a:ext cx="39624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5D9B96-C861-D840-96B1-328967E4F3EF}" type="slidenum">
              <a:rPr lang="en-US"/>
              <a:pPr/>
              <a:t>34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1031875"/>
          </a:xfrm>
        </p:spPr>
        <p:txBody>
          <a:bodyPr/>
          <a:lstStyle/>
          <a:p>
            <a:pPr marL="533400" indent="-533400"/>
            <a:r>
              <a:rPr lang="en-US" sz="2800"/>
              <a:t>State function</a:t>
            </a:r>
          </a:p>
          <a:p>
            <a:pPr marL="533400" indent="-533400"/>
            <a:r>
              <a:rPr lang="el-GR" sz="2800">
                <a:cs typeface="Arial" charset="0"/>
              </a:rPr>
              <a:t>Δ</a:t>
            </a:r>
            <a:r>
              <a:rPr lang="en-US" sz="2800" i="1">
                <a:cs typeface="Arial" charset="0"/>
              </a:rPr>
              <a:t>H</a:t>
            </a:r>
            <a:r>
              <a:rPr lang="en-US" sz="2800">
                <a:cs typeface="Arial" charset="0"/>
              </a:rPr>
              <a:t> = </a:t>
            </a:r>
            <a:r>
              <a:rPr lang="en-US" sz="2800" i="1">
                <a:cs typeface="Arial" charset="0"/>
              </a:rPr>
              <a:t>q</a:t>
            </a:r>
            <a:r>
              <a:rPr lang="en-US" sz="2800">
                <a:cs typeface="Arial" charset="0"/>
              </a:rPr>
              <a:t> at constant pressure (</a:t>
            </a:r>
            <a:r>
              <a:rPr lang="el-GR" sz="2800">
                <a:cs typeface="Arial" charset="0"/>
              </a:rPr>
              <a:t>Δ</a:t>
            </a:r>
            <a:r>
              <a:rPr lang="en-US" sz="2800" i="1">
                <a:cs typeface="Arial" charset="0"/>
              </a:rPr>
              <a:t>H</a:t>
            </a:r>
            <a:r>
              <a:rPr lang="en-US" sz="2800" i="1" baseline="-25000">
                <a:cs typeface="Arial" charset="0"/>
              </a:rPr>
              <a:t>p</a:t>
            </a:r>
            <a:r>
              <a:rPr lang="en-US" sz="2800">
                <a:cs typeface="Arial" charset="0"/>
              </a:rPr>
              <a:t> = heat)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in Enthalpy</a:t>
            </a: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0934A-1146-424B-9BFF-D6F1ED641ABC}" type="slidenum">
              <a:rPr lang="en-US"/>
              <a:pPr/>
              <a:t>35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4814888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i="1">
                <a:solidFill>
                  <a:srgbClr val="0000FF"/>
                </a:solidFill>
                <a:cs typeface="Times New Roman" charset="0"/>
              </a:rPr>
              <a:t>	</a:t>
            </a:r>
            <a:r>
              <a:rPr lang="en-US" i="1">
                <a:solidFill>
                  <a:srgbClr val="0000FF"/>
                </a:solidFill>
              </a:rPr>
              <a:t>Consider the reaction:</a:t>
            </a:r>
          </a:p>
          <a:p>
            <a:pPr marL="533400" indent="-533400">
              <a:buFontTx/>
              <a:buNone/>
            </a:pPr>
            <a:r>
              <a:rPr lang="en-US" i="1">
                <a:solidFill>
                  <a:srgbClr val="0000FF"/>
                </a:solidFill>
              </a:rPr>
              <a:t>			</a:t>
            </a:r>
            <a:r>
              <a:rPr lang="en-US">
                <a:solidFill>
                  <a:srgbClr val="0000FF"/>
                </a:solidFill>
              </a:rPr>
              <a:t>S(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>
                <a:solidFill>
                  <a:srgbClr val="0000FF"/>
                </a:solidFill>
              </a:rPr>
              <a:t>) + O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(</a:t>
            </a:r>
            <a:r>
              <a:rPr lang="en-US" i="1">
                <a:solidFill>
                  <a:srgbClr val="0000FF"/>
                </a:solidFill>
              </a:rPr>
              <a:t>g</a:t>
            </a:r>
            <a:r>
              <a:rPr lang="en-US">
                <a:solidFill>
                  <a:srgbClr val="0000FF"/>
                </a:solidFill>
              </a:rPr>
              <a:t>) </a:t>
            </a:r>
            <a:r>
              <a:rPr lang="en-US">
                <a:solidFill>
                  <a:srgbClr val="0000FF"/>
                </a:solidFill>
                <a:cs typeface="Arial" charset="0"/>
              </a:rPr>
              <a:t>→ SO</a:t>
            </a:r>
            <a:r>
              <a:rPr lang="en-US" baseline="-25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i="1">
                <a:solidFill>
                  <a:srgbClr val="0000FF"/>
                </a:solidFill>
                <a:cs typeface="Arial" charset="0"/>
              </a:rPr>
              <a:t>g</a:t>
            </a:r>
            <a:r>
              <a:rPr lang="en-US">
                <a:solidFill>
                  <a:srgbClr val="0000FF"/>
                </a:solidFill>
                <a:cs typeface="Arial" charset="0"/>
              </a:rPr>
              <a:t>)</a:t>
            </a:r>
          </a:p>
          <a:p>
            <a:pPr marL="533400" indent="-533400">
              <a:buFontTx/>
              <a:buNone/>
            </a:pPr>
            <a:r>
              <a:rPr lang="en-US">
                <a:solidFill>
                  <a:srgbClr val="0000FF"/>
                </a:solidFill>
                <a:cs typeface="Arial" charset="0"/>
              </a:rPr>
              <a:t>	</a:t>
            </a:r>
            <a:r>
              <a:rPr lang="el-GR" i="1">
                <a:solidFill>
                  <a:srgbClr val="0000FF"/>
                </a:solidFill>
                <a:cs typeface="Arial" charset="0"/>
              </a:rPr>
              <a:t>Δ</a:t>
            </a:r>
            <a:r>
              <a:rPr lang="en-US" i="1">
                <a:solidFill>
                  <a:srgbClr val="0000FF"/>
                </a:solidFill>
                <a:cs typeface="Arial" charset="0"/>
              </a:rPr>
              <a:t>H = –296 kJ per mole of SO</a:t>
            </a:r>
            <a:r>
              <a:rPr lang="en-US" i="1" baseline="-25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i="1">
                <a:solidFill>
                  <a:srgbClr val="0000FF"/>
                </a:solidFill>
                <a:cs typeface="Arial" charset="0"/>
              </a:rPr>
              <a:t> formed.</a:t>
            </a:r>
            <a:r>
              <a:rPr lang="en-US" i="1">
                <a:solidFill>
                  <a:srgbClr val="0000FF"/>
                </a:solidFill>
              </a:rPr>
              <a:t> Calculate the quantity of heat released when 2.10 g of sulfur is burned in oxygen at constant pressure.</a:t>
            </a:r>
          </a:p>
          <a:p>
            <a:pPr marL="533400" indent="-533400">
              <a:buFontTx/>
              <a:buNone/>
            </a:pPr>
            <a:r>
              <a:rPr lang="en-US" b="1"/>
              <a:t>Where are we going?</a:t>
            </a:r>
          </a:p>
          <a:p>
            <a:pPr marL="533400" indent="-533400"/>
            <a:r>
              <a:rPr lang="en-US" sz="2200"/>
              <a:t>We want to determine </a:t>
            </a:r>
            <a:r>
              <a:rPr lang="el-GR" sz="2200">
                <a:cs typeface="Arial" charset="0"/>
              </a:rPr>
              <a:t>Δ</a:t>
            </a:r>
            <a:r>
              <a:rPr lang="en-US" sz="2200" i="1">
                <a:cs typeface="Arial" charset="0"/>
              </a:rPr>
              <a:t>H</a:t>
            </a:r>
            <a:r>
              <a:rPr lang="en-US" sz="2200">
                <a:cs typeface="Arial" charset="0"/>
              </a:rPr>
              <a:t> for the reaction of 2.10 g of S with oxygen at constant pressure</a:t>
            </a:r>
            <a:r>
              <a:rPr lang="en-US" sz="2200"/>
              <a:t>.</a:t>
            </a:r>
          </a:p>
          <a:p>
            <a:pPr marL="533400" indent="-533400">
              <a:buFontTx/>
              <a:buNone/>
            </a:pPr>
            <a:r>
              <a:rPr lang="en-US" b="1"/>
              <a:t>What do we know?</a:t>
            </a:r>
          </a:p>
          <a:p>
            <a:pPr marL="533400" indent="-533400"/>
            <a:r>
              <a:rPr lang="en-US" sz="2200"/>
              <a:t>When 1 mol </a:t>
            </a:r>
            <a:r>
              <a:rPr lang="en-US" sz="2200">
                <a:cs typeface="Arial" charset="0"/>
              </a:rPr>
              <a:t>SO</a:t>
            </a:r>
            <a:r>
              <a:rPr lang="en-US" sz="2200" baseline="-25000">
                <a:cs typeface="Arial" charset="0"/>
              </a:rPr>
              <a:t>2</a:t>
            </a:r>
            <a:r>
              <a:rPr lang="en-US" sz="2200"/>
              <a:t> is formed, </a:t>
            </a:r>
            <a:r>
              <a:rPr lang="en-US" sz="2200">
                <a:cs typeface="Arial" charset="0"/>
              </a:rPr>
              <a:t>–296 kJ</a:t>
            </a:r>
            <a:r>
              <a:rPr lang="en-US" sz="2200" i="1">
                <a:cs typeface="Arial" charset="0"/>
              </a:rPr>
              <a:t> </a:t>
            </a:r>
            <a:r>
              <a:rPr lang="en-US" sz="2200"/>
              <a:t>of energy is released.</a:t>
            </a:r>
          </a:p>
          <a:p>
            <a:pPr marL="533400" indent="-533400"/>
            <a:r>
              <a:rPr lang="en-US" sz="2200"/>
              <a:t>We have 2.10 g S.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4946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59879-896F-194A-A000-DFB6F5D27304}" type="slidenum">
              <a:rPr lang="en-US"/>
              <a:pPr/>
              <a:t>36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25019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i="1">
                <a:solidFill>
                  <a:srgbClr val="0000FF"/>
                </a:solidFill>
                <a:cs typeface="Times New Roman" charset="0"/>
              </a:rPr>
              <a:t>	</a:t>
            </a:r>
            <a:r>
              <a:rPr lang="en-US" i="1">
                <a:solidFill>
                  <a:srgbClr val="0000FF"/>
                </a:solidFill>
              </a:rPr>
              <a:t>Consider the reaction:</a:t>
            </a:r>
          </a:p>
          <a:p>
            <a:pPr marL="533400" indent="-533400">
              <a:buFontTx/>
              <a:buNone/>
            </a:pPr>
            <a:r>
              <a:rPr lang="en-US" i="1">
                <a:solidFill>
                  <a:srgbClr val="0000FF"/>
                </a:solidFill>
              </a:rPr>
              <a:t>			</a:t>
            </a:r>
            <a:r>
              <a:rPr lang="en-US">
                <a:solidFill>
                  <a:srgbClr val="0000FF"/>
                </a:solidFill>
              </a:rPr>
              <a:t>S(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>
                <a:solidFill>
                  <a:srgbClr val="0000FF"/>
                </a:solidFill>
              </a:rPr>
              <a:t>) + O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(</a:t>
            </a:r>
            <a:r>
              <a:rPr lang="en-US" i="1">
                <a:solidFill>
                  <a:srgbClr val="0000FF"/>
                </a:solidFill>
              </a:rPr>
              <a:t>g</a:t>
            </a:r>
            <a:r>
              <a:rPr lang="en-US">
                <a:solidFill>
                  <a:srgbClr val="0000FF"/>
                </a:solidFill>
              </a:rPr>
              <a:t>) </a:t>
            </a:r>
            <a:r>
              <a:rPr lang="en-US">
                <a:solidFill>
                  <a:srgbClr val="0000FF"/>
                </a:solidFill>
                <a:cs typeface="Arial" charset="0"/>
              </a:rPr>
              <a:t>→ SO</a:t>
            </a:r>
            <a:r>
              <a:rPr lang="en-US" baseline="-25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i="1">
                <a:solidFill>
                  <a:srgbClr val="0000FF"/>
                </a:solidFill>
                <a:cs typeface="Arial" charset="0"/>
              </a:rPr>
              <a:t>g</a:t>
            </a:r>
            <a:r>
              <a:rPr lang="en-US">
                <a:solidFill>
                  <a:srgbClr val="0000FF"/>
                </a:solidFill>
                <a:cs typeface="Arial" charset="0"/>
              </a:rPr>
              <a:t>)</a:t>
            </a:r>
          </a:p>
          <a:p>
            <a:pPr marL="533400" indent="-533400">
              <a:buFontTx/>
              <a:buNone/>
            </a:pPr>
            <a:r>
              <a:rPr lang="en-US">
                <a:solidFill>
                  <a:srgbClr val="0000FF"/>
                </a:solidFill>
                <a:cs typeface="Arial" charset="0"/>
              </a:rPr>
              <a:t>	</a:t>
            </a:r>
            <a:r>
              <a:rPr lang="el-GR" i="1">
                <a:solidFill>
                  <a:srgbClr val="0000FF"/>
                </a:solidFill>
                <a:cs typeface="Arial" charset="0"/>
              </a:rPr>
              <a:t>Δ</a:t>
            </a:r>
            <a:r>
              <a:rPr lang="en-US" i="1">
                <a:solidFill>
                  <a:srgbClr val="0000FF"/>
                </a:solidFill>
                <a:cs typeface="Arial" charset="0"/>
              </a:rPr>
              <a:t>H = –296 kJ per mole of SO</a:t>
            </a:r>
            <a:r>
              <a:rPr lang="en-US" i="1" baseline="-25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i="1">
                <a:solidFill>
                  <a:srgbClr val="0000FF"/>
                </a:solidFill>
                <a:cs typeface="Arial" charset="0"/>
              </a:rPr>
              <a:t> formed.</a:t>
            </a:r>
            <a:r>
              <a:rPr lang="en-US" i="1">
                <a:solidFill>
                  <a:srgbClr val="0000FF"/>
                </a:solidFill>
              </a:rPr>
              <a:t> Calculate the quantity of heat released when 2.10 g of sulfur is burned in oxygen at constant pressure.</a:t>
            </a:r>
          </a:p>
          <a:p>
            <a:pPr marL="533400" indent="-533400">
              <a:buFontTx/>
              <a:buNone/>
            </a:pPr>
            <a:r>
              <a:rPr lang="en-US" b="1"/>
              <a:t>How do we get there?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1066800" y="4419600"/>
          <a:ext cx="7404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7315592" imgH="1681759" progId="Equation.3">
                  <p:embed/>
                </p:oleObj>
              </mc:Choice>
              <mc:Fallback>
                <p:oleObj name="Equation" r:id="rId4" imgW="7315592" imgH="16817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7404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0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83CC27-14AB-DD4D-8A8F-13420F92C8AE}" type="slidenum">
              <a:rPr lang="en-US"/>
              <a:pPr/>
              <a:t>37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43000"/>
            <a:ext cx="7315200" cy="533400"/>
          </a:xfrm>
        </p:spPr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8001000" cy="3646488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/>
              <a:t>	</a:t>
            </a:r>
            <a:r>
              <a:rPr lang="en-US" sz="2000"/>
              <a:t>Consider the combustion of propane:</a:t>
            </a:r>
          </a:p>
          <a:p>
            <a:pPr marL="854075" indent="-3175">
              <a:buFontTx/>
              <a:buNone/>
            </a:pPr>
            <a:endParaRPr lang="en-US" sz="2000"/>
          </a:p>
          <a:p>
            <a:pPr marL="854075" indent="-3175">
              <a:buFontTx/>
              <a:buNone/>
            </a:pPr>
            <a:r>
              <a:rPr lang="en-US"/>
              <a:t>		</a:t>
            </a:r>
            <a:r>
              <a:rPr lang="en-US" sz="2000"/>
              <a:t>C</a:t>
            </a:r>
            <a:r>
              <a:rPr lang="en-US" sz="2000" baseline="-25000"/>
              <a:t>3</a:t>
            </a:r>
            <a:r>
              <a:rPr lang="en-US" sz="2000"/>
              <a:t>H</a:t>
            </a:r>
            <a:r>
              <a:rPr lang="en-US" sz="2000" baseline="-25000"/>
              <a:t>8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+ 5O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 3CO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+ 4H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O(</a:t>
            </a:r>
            <a:r>
              <a:rPr lang="en-US" sz="2000" i="1">
                <a:cs typeface="Arial" charset="0"/>
              </a:rPr>
              <a:t>l</a:t>
            </a:r>
            <a:r>
              <a:rPr lang="en-US" sz="2000">
                <a:cs typeface="Arial" charset="0"/>
              </a:rPr>
              <a:t>)</a:t>
            </a:r>
          </a:p>
          <a:p>
            <a:pPr marL="854075" indent="-3175">
              <a:buFontTx/>
              <a:buNone/>
            </a:pPr>
            <a:endParaRPr lang="en-US" sz="1400">
              <a:cs typeface="Arial" charset="0"/>
            </a:endParaRPr>
          </a:p>
          <a:p>
            <a:pPr marL="854075" indent="-3175">
              <a:buFontTx/>
              <a:buNone/>
            </a:pPr>
            <a:r>
              <a:rPr lang="en-US" sz="2000">
                <a:cs typeface="Arial" charset="0"/>
              </a:rPr>
              <a:t>						</a:t>
            </a:r>
            <a:r>
              <a:rPr lang="el-GR" sz="2000">
                <a:cs typeface="Arial" charset="0"/>
              </a:rPr>
              <a:t>Δ</a:t>
            </a:r>
            <a:r>
              <a:rPr lang="en-US" sz="2000" i="1">
                <a:cs typeface="Arial" charset="0"/>
              </a:rPr>
              <a:t>H</a:t>
            </a:r>
            <a:r>
              <a:rPr lang="en-US" sz="2000">
                <a:cs typeface="Arial" charset="0"/>
              </a:rPr>
              <a:t> = –2221 kJ</a:t>
            </a:r>
          </a:p>
          <a:p>
            <a:pPr marL="854075" indent="-3175">
              <a:buFontTx/>
              <a:buNone/>
            </a:pPr>
            <a:endParaRPr lang="en-US" sz="2000">
              <a:cs typeface="Arial" charset="0"/>
            </a:endParaRPr>
          </a:p>
          <a:p>
            <a:pPr marL="854075" indent="-3175">
              <a:buFontTx/>
              <a:buNone/>
            </a:pPr>
            <a:r>
              <a:rPr lang="en-US" sz="2000">
                <a:cs typeface="Arial" charset="0"/>
              </a:rPr>
              <a:t>Assume that all of the heat comes from the combustion of propane. Calculate </a:t>
            </a:r>
            <a:r>
              <a:rPr lang="el-GR" sz="2000">
                <a:solidFill>
                  <a:srgbClr val="0000FF"/>
                </a:solidFill>
                <a:cs typeface="Arial" charset="0"/>
              </a:rPr>
              <a:t>Δ</a:t>
            </a:r>
            <a:r>
              <a:rPr lang="en-US" sz="2000" i="1">
                <a:solidFill>
                  <a:srgbClr val="0000FF"/>
                </a:solidFill>
                <a:cs typeface="Arial" charset="0"/>
              </a:rPr>
              <a:t>H</a:t>
            </a:r>
            <a:r>
              <a:rPr lang="en-US" sz="2000">
                <a:cs typeface="Arial" charset="0"/>
              </a:rPr>
              <a:t> in which 5.00 g of propane is burned in excess oxygen at constant pressure.</a:t>
            </a:r>
            <a:r>
              <a:rPr lang="en-US"/>
              <a:t>  </a:t>
            </a:r>
          </a:p>
          <a:p>
            <a:pPr marL="854075" indent="-3175">
              <a:buFontTx/>
              <a:buNone/>
            </a:pPr>
            <a:r>
              <a:rPr lang="en-US" sz="2000"/>
              <a:t>					</a:t>
            </a:r>
            <a:r>
              <a:rPr lang="en-US" sz="2000">
                <a:solidFill>
                  <a:srgbClr val="009900"/>
                </a:solidFill>
              </a:rPr>
              <a:t>–252 kJ</a:t>
            </a:r>
          </a:p>
        </p:txBody>
      </p:sp>
      <p:pic>
        <p:nvPicPr>
          <p:cNvPr id="387076" name="Picture 4" descr="MMj0189251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7077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6436306"/>
              </p:ext>
            </p:extLst>
          </p:nvPr>
        </p:nvGraphicFramePr>
        <p:xfrm>
          <a:off x="2286000" y="5821048"/>
          <a:ext cx="4124325" cy="552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6159896" imgH="825897" progId="Equation.3">
                  <p:embed/>
                </p:oleObj>
              </mc:Choice>
              <mc:Fallback>
                <p:oleObj name="Equation" r:id="rId5" imgW="6159896" imgH="8258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821048"/>
                        <a:ext cx="4124325" cy="552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4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71B5B-B8AC-ED40-BDFB-B04FE9712341}" type="slidenum">
              <a:rPr lang="en-US"/>
              <a:pPr/>
              <a:t>38</a:t>
            </a:fld>
            <a:endParaRPr lang="en-US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1373188"/>
          </a:xfrm>
        </p:spPr>
        <p:txBody>
          <a:bodyPr/>
          <a:lstStyle/>
          <a:p>
            <a:pPr marL="533400" indent="-533400" eaLnBrk="0" hangingPunct="0">
              <a:spcBef>
                <a:spcPct val="0"/>
              </a:spcBef>
            </a:pPr>
            <a:r>
              <a:rPr lang="en-US">
                <a:cs typeface="Times New Roman" charset="0"/>
              </a:rPr>
              <a:t>Enthalpy, </a:t>
            </a:r>
            <a:r>
              <a:rPr lang="en-US" i="1">
                <a:cs typeface="Times New Roman" charset="0"/>
              </a:rPr>
              <a:t>H</a:t>
            </a:r>
            <a:r>
              <a:rPr lang="en-US">
                <a:cs typeface="Times New Roman" charset="0"/>
              </a:rPr>
              <a:t> is measured using a calorimeter.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24_f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1281"/>
            <a:ext cx="3429000" cy="54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06806-6E5A-EB44-B980-6F69CD9F7596}" type="slidenum">
              <a:rPr lang="en-US"/>
              <a:pPr/>
              <a:t>4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946150"/>
          </a:xfrm>
        </p:spPr>
        <p:txBody>
          <a:bodyPr/>
          <a:lstStyle/>
          <a:p>
            <a:pPr marL="533400" indent="-533400"/>
            <a:r>
              <a:rPr lang="en-US" sz="2800"/>
              <a:t>In the initial position, ball A has a higher potential energy than ball B.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/>
              <a:t>Position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12_f0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45" y="2682949"/>
            <a:ext cx="3463310" cy="39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4C5E2-7B56-4C4E-882C-65F4C4BA74C8}" type="slidenum">
              <a:rPr lang="en-US"/>
              <a:pPr/>
              <a:t>5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1917700"/>
          </a:xfrm>
        </p:spPr>
        <p:txBody>
          <a:bodyPr/>
          <a:lstStyle/>
          <a:p>
            <a:pPr marL="533400" indent="-533400"/>
            <a:r>
              <a:rPr lang="en-US"/>
              <a:t>After A has rolled down the hill, the potential energy lost by A has been converted to random motions of the components of the hill (frictional heating) and to the increase in the potential energy of B.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Position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12_f01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4"/>
          <a:stretch/>
        </p:blipFill>
        <p:spPr>
          <a:xfrm>
            <a:off x="3352800" y="3429000"/>
            <a:ext cx="3657600" cy="31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84FCC6-76A2-1C43-950C-AADD35B0B2BD}" type="slidenum">
              <a:rPr lang="en-US"/>
              <a:pPr/>
              <a:t>6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241800"/>
          </a:xfrm>
        </p:spPr>
        <p:txBody>
          <a:bodyPr/>
          <a:lstStyle/>
          <a:p>
            <a:pPr marL="533400" indent="-533400"/>
            <a:r>
              <a:rPr lang="en-US" sz="2800" dirty="0"/>
              <a:t>Heat involves the transfer of energy between two objects due to a temperature difference.</a:t>
            </a:r>
          </a:p>
          <a:p>
            <a:pPr marL="533400" indent="-533400"/>
            <a:r>
              <a:rPr lang="en-US" sz="2800" dirty="0"/>
              <a:t>Work – force acting over a distance.</a:t>
            </a:r>
          </a:p>
          <a:p>
            <a:pPr marL="533400" indent="-533400"/>
            <a:r>
              <a:rPr lang="en-US" sz="2800" dirty="0"/>
              <a:t>Energy is a state function; work and heat are not: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>
                <a:solidFill>
                  <a:srgbClr val="0000FF"/>
                </a:solidFill>
              </a:rPr>
              <a:t>State Function</a:t>
            </a:r>
            <a:r>
              <a:rPr lang="en-US" sz="2800" dirty="0"/>
              <a:t> – property that does not depend in any way on the system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past or future (only depends on </a:t>
            </a:r>
            <a:r>
              <a:rPr lang="en-US" sz="2800" i="1" dirty="0"/>
              <a:t>present</a:t>
            </a:r>
            <a:r>
              <a:rPr lang="en-US" sz="2800" dirty="0"/>
              <a:t> state).</a:t>
            </a:r>
          </a:p>
          <a:p>
            <a:pPr marL="1333500" lvl="2" indent="-419100">
              <a:buFont typeface="Wingdings" charset="0"/>
              <a:buChar char="§"/>
            </a:pPr>
            <a:r>
              <a:rPr lang="en-US" sz="2600" dirty="0"/>
              <a:t>Changes independently of its pathway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75CD5-B593-5146-9502-AAF40C94E35C}" type="slidenum">
              <a:rPr lang="en-US"/>
              <a:pPr/>
              <a:t>7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467600" cy="3765550"/>
          </a:xfrm>
        </p:spPr>
        <p:txBody>
          <a:bodyPr/>
          <a:lstStyle/>
          <a:p>
            <a:pPr marL="533400" indent="-533400"/>
            <a:r>
              <a:rPr lang="en-US" sz="2800" dirty="0"/>
              <a:t>Distance traveled from one location to another.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>
                <a:solidFill>
                  <a:srgbClr val="0000FF"/>
                </a:solidFill>
              </a:rPr>
              <a:t>Not a state function</a:t>
            </a:r>
            <a:r>
              <a:rPr lang="en-US" sz="2800" dirty="0"/>
              <a:t> – depends on route taken</a:t>
            </a:r>
          </a:p>
          <a:p>
            <a:pPr marL="533400" indent="-533400"/>
            <a:r>
              <a:rPr lang="en-US" sz="2800" dirty="0"/>
              <a:t>Change in elevation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>
                <a:solidFill>
                  <a:srgbClr val="0000FF"/>
                </a:solidFill>
              </a:rPr>
              <a:t>State function</a:t>
            </a:r>
            <a:r>
              <a:rPr lang="en-US" sz="2800" dirty="0"/>
              <a:t> – change in elevation is always the same (</a:t>
            </a:r>
            <a:r>
              <a:rPr lang="en-US" sz="2800" dirty="0" smtClean="0"/>
              <a:t>doesn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/>
              <a:t>t </a:t>
            </a:r>
            <a:r>
              <a:rPr lang="en-US" sz="2800" dirty="0"/>
              <a:t>depend on the route taken)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Functions?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848AC-6CD1-4D42-893B-838766841E22}" type="slidenum">
              <a:rPr lang="en-US"/>
              <a:pPr/>
              <a:t>8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822325"/>
          </a:xfrm>
        </p:spPr>
        <p:txBody>
          <a:bodyPr/>
          <a:lstStyle/>
          <a:p>
            <a:pPr marL="533400" indent="-533400" eaLnBrk="0" hangingPunct="0">
              <a:spcBef>
                <a:spcPct val="0"/>
              </a:spcBef>
            </a:pPr>
            <a:r>
              <a:rPr lang="en-US">
                <a:cs typeface="Times New Roman" charset="0"/>
              </a:rPr>
              <a:t>A measure of the random motions of the components of a substance.</a:t>
            </a:r>
            <a:endParaRPr lang="el-GR" sz="280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13_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06" y="2693141"/>
            <a:ext cx="4571894" cy="38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1B757-5DD8-F747-B40E-9065A8A9BFF8}" type="slidenum">
              <a:rPr lang="en-US"/>
              <a:pPr/>
              <a:t>9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1552575"/>
          </a:xfrm>
        </p:spPr>
        <p:txBody>
          <a:bodyPr/>
          <a:lstStyle/>
          <a:p>
            <a:pPr marL="533400" indent="-533400" eaLnBrk="0" hangingPunct="0">
              <a:spcBef>
                <a:spcPct val="0"/>
              </a:spcBef>
            </a:pPr>
            <a:r>
              <a:rPr lang="en-US">
                <a:cs typeface="Times New Roman" charset="0"/>
              </a:rPr>
              <a:t>A </a:t>
            </a:r>
            <a:r>
              <a:rPr lang="en-US" i="1">
                <a:cs typeface="Times New Roman" charset="0"/>
              </a:rPr>
              <a:t>flow</a:t>
            </a:r>
            <a:r>
              <a:rPr lang="en-US">
                <a:cs typeface="Times New Roman" charset="0"/>
              </a:rPr>
              <a:t> of energy between two objects due to a temperature difference between the objects.</a:t>
            </a:r>
          </a:p>
          <a:p>
            <a:pPr marL="914400" lvl="1" indent="-457200" eaLnBrk="0" hangingPunct="0">
              <a:spcBef>
                <a:spcPct val="0"/>
              </a:spcBef>
              <a:buFont typeface="Wingdings" charset="0"/>
              <a:buChar char="§"/>
            </a:pPr>
            <a:r>
              <a:rPr lang="en-US">
                <a:cs typeface="Times New Roman" charset="0"/>
              </a:rPr>
              <a:t>Heat is the way in which thermal energy is transferred from a hot object to a colder object.</a:t>
            </a:r>
            <a:endParaRPr lang="el-GR" sz="280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" name="Picture 9" descr="10p213_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199"/>
            <a:ext cx="3595079" cy="2988709"/>
          </a:xfrm>
          <a:prstGeom prst="rect">
            <a:avLst/>
          </a:prstGeom>
        </p:spPr>
      </p:pic>
      <p:pic>
        <p:nvPicPr>
          <p:cNvPr id="2" name="Picture 1" descr="10p213_f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3689005" cy="30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10.1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10.2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0.3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0.4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10.5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10.6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1949</Words>
  <Application>Microsoft Macintosh PowerPoint</Application>
  <PresentationFormat>On-screen Show (4:3)</PresentationFormat>
  <Paragraphs>332</Paragraphs>
  <Slides>38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Chapter </vt:lpstr>
      <vt:lpstr>Section 10.1</vt:lpstr>
      <vt:lpstr>Section 10.2</vt:lpstr>
      <vt:lpstr>Section 10.3</vt:lpstr>
      <vt:lpstr>Section 10.4</vt:lpstr>
      <vt:lpstr>Section 10.5</vt:lpstr>
      <vt:lpstr>Section 10.6</vt:lpstr>
      <vt:lpstr>Equation</vt:lpstr>
      <vt:lpstr>Chapter 10 (part 1)</vt:lpstr>
      <vt:lpstr>Energy</vt:lpstr>
      <vt:lpstr>Energy</vt:lpstr>
      <vt:lpstr>Initial Position</vt:lpstr>
      <vt:lpstr>Final Position</vt:lpstr>
      <vt:lpstr>Energy</vt:lpstr>
      <vt:lpstr>State Functions?</vt:lpstr>
      <vt:lpstr>Temperature</vt:lpstr>
      <vt:lpstr>Heat</vt:lpstr>
      <vt:lpstr>PowerPoint Presentation</vt:lpstr>
      <vt:lpstr>Energy Changes Accompanying the Burning of a Match</vt:lpstr>
      <vt:lpstr>PowerPoint Presentation</vt:lpstr>
      <vt:lpstr>Concept Check</vt:lpstr>
      <vt:lpstr>Concept Check</vt:lpstr>
      <vt:lpstr>Concept Check</vt:lpstr>
      <vt:lpstr>Concept Check</vt:lpstr>
      <vt:lpstr>PowerPoint Presentation</vt:lpstr>
      <vt:lpstr>Internal Energy</vt:lpstr>
      <vt:lpstr>Internal Energy</vt:lpstr>
      <vt:lpstr>PowerPoint Presentation</vt:lpstr>
      <vt:lpstr>Internal Energy</vt:lpstr>
      <vt:lpstr>Concept Check</vt:lpstr>
      <vt:lpstr>PowerPoint Presentation</vt:lpstr>
      <vt:lpstr>Example</vt:lpstr>
      <vt:lpstr>Energy (Heat) Required to Change the Temperature of a Substance Depends On:</vt:lpstr>
      <vt:lpstr>Specific Heat Capacities of Some Common Substances</vt:lpstr>
      <vt:lpstr>To Calculate the Energy Required for a Reaction:</vt:lpstr>
      <vt:lpstr>Example</vt:lpstr>
      <vt:lpstr>Example</vt:lpstr>
      <vt:lpstr>Exercise</vt:lpstr>
      <vt:lpstr>Concept Check</vt:lpstr>
      <vt:lpstr>Concept Check</vt:lpstr>
      <vt:lpstr>Concept Check</vt:lpstr>
      <vt:lpstr>Change in Enthalpy</vt:lpstr>
      <vt:lpstr>Example</vt:lpstr>
      <vt:lpstr>Example</vt:lpstr>
      <vt:lpstr>Exercise</vt:lpstr>
      <vt:lpstr>Calorimetry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Melinda Jensen</dc:creator>
  <cp:lastModifiedBy>Laura Perry</cp:lastModifiedBy>
  <cp:revision>4</cp:revision>
  <dcterms:created xsi:type="dcterms:W3CDTF">2013-12-25T21:48:29Z</dcterms:created>
  <dcterms:modified xsi:type="dcterms:W3CDTF">2013-12-30T00:30:17Z</dcterms:modified>
</cp:coreProperties>
</file>