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7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8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32"/>
  </p:notesMasterIdLst>
  <p:sldIdLst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8" d="100"/>
          <a:sy n="148" d="100"/>
        </p:scale>
        <p:origin x="-96" y="-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0BD22-C0B6-3A49-8EB9-0A14705BE0C9}" type="datetimeFigureOut">
              <a:rPr lang="en-US" smtClean="0"/>
              <a:t>12/29/13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FD7AA-8733-6245-93E3-D9BD205CE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53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E43F7-7EBA-0E42-A5EF-78B37DCB9965}" type="slidenum">
              <a:rPr lang="en-US"/>
              <a:pPr/>
              <a:t>2</a:t>
            </a:fld>
            <a:endParaRPr lang="en-US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70733C-83E1-5D46-8359-6113C8143155}" type="slidenum">
              <a:rPr lang="en-US"/>
              <a:pPr/>
              <a:t>11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A4DB8F-56CA-B646-80E5-32EA97447078}" type="slidenum">
              <a:rPr lang="en-US"/>
              <a:pPr/>
              <a:t>12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0C253A-E06A-7248-ADF7-9E7186E54FEE}" type="slidenum">
              <a:rPr lang="en-US"/>
              <a:pPr/>
              <a:t>13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311CCD-0FEC-514C-A45E-BEB448C27430}" type="slidenum">
              <a:rPr lang="en-US"/>
              <a:pPr/>
              <a:t>14</a:t>
            </a:fld>
            <a:endParaRPr lang="en-US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63C7DB-4F57-6146-BDF2-61C769C2CB9C}" type="slidenum">
              <a:rPr lang="en-US"/>
              <a:pPr/>
              <a:t>15</a:t>
            </a:fld>
            <a:endParaRPr lang="en-US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A668A0-1527-A94B-8AA0-9540FD65ED54}" type="slidenum">
              <a:rPr lang="en-US"/>
              <a:pPr/>
              <a:t>16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28A35F-EC11-A047-93CD-86E0B331CA00}" type="slidenum">
              <a:rPr lang="en-US"/>
              <a:pPr/>
              <a:t>17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968E27-A62D-EC49-BAA7-2286178B25A3}" type="slidenum">
              <a:rPr lang="en-US"/>
              <a:pPr/>
              <a:t>18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91710C-3B3A-0148-9565-E2CE27E8651B}" type="slidenum">
              <a:rPr lang="en-US"/>
              <a:pPr/>
              <a:t>19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485C0-DD3E-2343-87B3-37EFEA44065A}" type="slidenum">
              <a:rPr lang="en-US"/>
              <a:pPr/>
              <a:t>20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8C0C78-9D22-6740-BB9C-97B1C985DC68}" type="slidenum">
              <a:rPr lang="en-US"/>
              <a:pPr/>
              <a:t>3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B8A31B-C6C5-AB4D-8324-C5591257909C}" type="slidenum">
              <a:rPr lang="en-US"/>
              <a:pPr/>
              <a:t>21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32F43A-276D-E341-9482-6D983E2EC3F2}" type="slidenum">
              <a:rPr lang="en-US"/>
              <a:pPr/>
              <a:t>22</a:t>
            </a:fld>
            <a:endParaRPr lang="en-US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75DD15-2F87-F942-9CAB-C33D609AB7FF}" type="slidenum">
              <a:rPr lang="en-US"/>
              <a:pPr/>
              <a:t>23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9CF1D2-429C-DC46-9E8B-F317C78DFE4F}" type="slidenum">
              <a:rPr lang="en-US"/>
              <a:pPr/>
              <a:t>24</a:t>
            </a:fld>
            <a:endParaRPr lang="en-US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8E4AA8-3DAC-CC47-9AC0-CDBC2D6A5336}" type="slidenum">
              <a:rPr lang="en-US"/>
              <a:pPr/>
              <a:t>25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013363-20CA-F942-9A39-55AB4E9CA220}" type="slidenum">
              <a:rPr lang="en-US"/>
              <a:pPr/>
              <a:t>26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1A8B83-8FCD-CC47-A7EB-32F063776CAD}" type="slidenum">
              <a:rPr lang="en-US"/>
              <a:pPr/>
              <a:t>4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3D692C-995E-D54C-B678-BAACD264A856}" type="slidenum">
              <a:rPr lang="en-US"/>
              <a:pPr/>
              <a:t>5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9923E1-3391-C54B-A5DE-B7631BF5E1EE}" type="slidenum">
              <a:rPr lang="en-US"/>
              <a:pPr/>
              <a:t>6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B7A683-8ADB-6A4F-942F-E4EF5C83982B}" type="slidenum">
              <a:rPr lang="en-US"/>
              <a:pPr/>
              <a:t>7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01C377-6F34-9549-9F1A-3F17EB108239}" type="slidenum">
              <a:rPr lang="en-US"/>
              <a:pPr/>
              <a:t>8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4B11B8-485D-7E46-BF47-4E60EE77656D}" type="slidenum">
              <a:rPr lang="en-US"/>
              <a:pPr/>
              <a:t>9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2C0C71-4744-684B-B495-14D2DF3BCF18}" type="slidenum">
              <a:rPr lang="en-US"/>
              <a:pPr/>
              <a:t>10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/>
              <a:t>The correct answer is d.</a:t>
            </a:r>
          </a:p>
          <a:p>
            <a:pPr marL="228600" indent="-228600"/>
            <a:endParaRPr lang="en-US"/>
          </a:p>
          <a:p>
            <a:pPr marL="228600" indent="-228600"/>
            <a:r>
              <a:rPr lang="en-US"/>
              <a:t>We have to rearrange the equations so that they add up to the desired equation. </a:t>
            </a:r>
          </a:p>
          <a:p>
            <a:pPr marL="228600" indent="-228600"/>
            <a:endParaRPr lang="en-US"/>
          </a:p>
          <a:p>
            <a:pPr marL="228600" indent="-228600"/>
            <a:r>
              <a:rPr lang="en-US"/>
              <a:t>First, reverse equation (1) to give :  SO</a:t>
            </a:r>
            <a:r>
              <a:rPr lang="en-US" baseline="-25000"/>
              <a:t>2</a:t>
            </a:r>
            <a:r>
              <a:rPr lang="en-US"/>
              <a:t> </a:t>
            </a:r>
            <a:r>
              <a:rPr lang="en-US">
                <a:cs typeface="Lucida Grande" charset="0"/>
              </a:rPr>
              <a:t>→</a:t>
            </a:r>
            <a:r>
              <a:rPr lang="en-US">
                <a:cs typeface="Times" charset="0"/>
              </a:rPr>
              <a:t> </a:t>
            </a:r>
            <a:r>
              <a:rPr lang="en-US"/>
              <a:t>S  +  O</a:t>
            </a:r>
            <a:r>
              <a:rPr lang="en-US" baseline="-25000"/>
              <a:t>2</a:t>
            </a:r>
            <a:r>
              <a:rPr lang="en-US"/>
              <a:t>       </a:t>
            </a:r>
            <a:r>
              <a:rPr lang="el-GR"/>
              <a:t>Δ</a:t>
            </a:r>
            <a:r>
              <a:rPr lang="en-US"/>
              <a:t>H = +297 kJ  </a:t>
            </a:r>
          </a:p>
          <a:p>
            <a:pPr marL="228600" indent="-228600"/>
            <a:r>
              <a:rPr lang="en-US"/>
              <a:t>Then add ½ equation (2) :  S + 3/2O</a:t>
            </a:r>
            <a:r>
              <a:rPr lang="en-US" baseline="-25000"/>
              <a:t>2</a:t>
            </a:r>
            <a:r>
              <a:rPr lang="en-US"/>
              <a:t> </a:t>
            </a:r>
            <a:r>
              <a:rPr lang="en-US">
                <a:cs typeface="Lucida Grande" charset="0"/>
              </a:rPr>
              <a:t>→</a:t>
            </a:r>
            <a:r>
              <a:rPr lang="en-US">
                <a:cs typeface="Times" charset="0"/>
              </a:rPr>
              <a:t>  </a:t>
            </a:r>
            <a:r>
              <a:rPr lang="en-US"/>
              <a:t>SO</a:t>
            </a:r>
            <a:r>
              <a:rPr lang="en-US" baseline="-25000"/>
              <a:t>3</a:t>
            </a:r>
            <a:r>
              <a:rPr lang="en-US"/>
              <a:t>     		</a:t>
            </a:r>
            <a:r>
              <a:rPr lang="el-GR"/>
              <a:t>Δ</a:t>
            </a:r>
            <a:r>
              <a:rPr lang="en-US"/>
              <a:t>H = –</a:t>
            </a:r>
            <a:r>
              <a:rPr lang="en-US" u="sng"/>
              <a:t>396 kJ</a:t>
            </a:r>
          </a:p>
          <a:p>
            <a:pPr marL="228600" indent="-228600"/>
            <a:r>
              <a:rPr lang="en-US"/>
              <a:t>The two new eqns add up:  SO</a:t>
            </a:r>
            <a:r>
              <a:rPr lang="en-US" baseline="-25000"/>
              <a:t>2</a:t>
            </a:r>
            <a:r>
              <a:rPr lang="en-US"/>
              <a:t>  + ½O</a:t>
            </a:r>
            <a:r>
              <a:rPr lang="en-US" baseline="-25000"/>
              <a:t>2</a:t>
            </a:r>
            <a:r>
              <a:rPr lang="en-US"/>
              <a:t> </a:t>
            </a:r>
            <a:r>
              <a:rPr lang="en-US">
                <a:cs typeface="Lucida Grande" charset="0"/>
              </a:rPr>
              <a:t>→</a:t>
            </a:r>
            <a:r>
              <a:rPr lang="en-US"/>
              <a:t>  SO</a:t>
            </a:r>
            <a:r>
              <a:rPr lang="en-US" baseline="-25000"/>
              <a:t>3</a:t>
            </a:r>
            <a:r>
              <a:rPr lang="en-US"/>
              <a:t>   	</a:t>
            </a:r>
            <a:r>
              <a:rPr lang="el-GR"/>
              <a:t>Δ</a:t>
            </a:r>
            <a:r>
              <a:rPr lang="en-US"/>
              <a:t>H = –99 kJ</a:t>
            </a:r>
            <a:endParaRPr lang="el-GR"/>
          </a:p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02" name="Rectangle 14"/>
          <p:cNvSpPr>
            <a:spLocks noChangeArrowheads="1"/>
          </p:cNvSpPr>
          <p:nvPr userDrawn="1"/>
        </p:nvSpPr>
        <p:spPr bwMode="auto">
          <a:xfrm>
            <a:off x="1" y="1981200"/>
            <a:ext cx="9144000" cy="2528888"/>
          </a:xfrm>
          <a:prstGeom prst="rect">
            <a:avLst/>
          </a:prstGeom>
          <a:solidFill>
            <a:srgbClr val="00285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2190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876800" y="2133600"/>
            <a:ext cx="388620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190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276600"/>
            <a:ext cx="32004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" name="Picture 7" descr="covercropp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4114800" cy="5486400"/>
          </a:xfrm>
          <a:prstGeom prst="rect">
            <a:avLst/>
          </a:prstGeom>
        </p:spPr>
      </p:pic>
      <p:pic>
        <p:nvPicPr>
          <p:cNvPr id="6" name="Picture 13" descr="BrooksCol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6388390"/>
            <a:ext cx="1141413" cy="46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60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3B72C4-3618-084E-8BAA-A790291FF0A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53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3E223-6943-9741-92C6-46845804409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30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02" name="Rectangle 14"/>
          <p:cNvSpPr>
            <a:spLocks noChangeArrowheads="1"/>
          </p:cNvSpPr>
          <p:nvPr userDrawn="1"/>
        </p:nvSpPr>
        <p:spPr bwMode="auto">
          <a:xfrm>
            <a:off x="1" y="1981200"/>
            <a:ext cx="9144000" cy="2528888"/>
          </a:xfrm>
          <a:prstGeom prst="rect">
            <a:avLst/>
          </a:prstGeom>
          <a:solidFill>
            <a:srgbClr val="00285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2190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876800" y="2133600"/>
            <a:ext cx="388620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190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276600"/>
            <a:ext cx="32004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" name="Picture 7" descr="covercropp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4114800" cy="5486400"/>
          </a:xfrm>
          <a:prstGeom prst="rect">
            <a:avLst/>
          </a:prstGeom>
        </p:spPr>
      </p:pic>
      <p:pic>
        <p:nvPicPr>
          <p:cNvPr id="6" name="Picture 13" descr="BrooksCol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6388390"/>
            <a:ext cx="1141413" cy="46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64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092B02-CF88-894A-8A99-22CE79F0C30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397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81403-8F11-0E42-9125-A97D7273BE9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042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5D6A3B-D815-2A46-8AAA-52AB28E15A3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571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2F0933-F9D3-8A47-B0CB-908DB3BA0F9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34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CAA2D9-10F7-3A41-8F18-841F8379194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141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A91BA0-4E16-544B-B0D6-96D0CBD2E54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353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8B5BD9-43DE-AF48-8E88-B13660CCCE3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79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092B02-CF88-894A-8A99-22CE79F0C30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176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518561-BA9E-634F-9CD7-86BE11D374C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269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3B72C4-3618-084E-8BAA-A790291FF0A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145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3E223-6943-9741-92C6-46845804409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51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02" name="Rectangle 14"/>
          <p:cNvSpPr>
            <a:spLocks noChangeArrowheads="1"/>
          </p:cNvSpPr>
          <p:nvPr userDrawn="1"/>
        </p:nvSpPr>
        <p:spPr bwMode="auto">
          <a:xfrm>
            <a:off x="1" y="1981200"/>
            <a:ext cx="9144000" cy="2528888"/>
          </a:xfrm>
          <a:prstGeom prst="rect">
            <a:avLst/>
          </a:prstGeom>
          <a:solidFill>
            <a:srgbClr val="00285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2190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876800" y="2133600"/>
            <a:ext cx="388620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190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276600"/>
            <a:ext cx="32004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" name="Picture 7" descr="covercropp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4114800" cy="5486400"/>
          </a:xfrm>
          <a:prstGeom prst="rect">
            <a:avLst/>
          </a:prstGeom>
        </p:spPr>
      </p:pic>
      <p:pic>
        <p:nvPicPr>
          <p:cNvPr id="6" name="Picture 13" descr="BrooksCol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6388390"/>
            <a:ext cx="1141413" cy="46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31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092B02-CF88-894A-8A99-22CE79F0C30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643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81403-8F11-0E42-9125-A97D7273BE9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817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5D6A3B-D815-2A46-8AAA-52AB28E15A3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327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2F0933-F9D3-8A47-B0CB-908DB3BA0F9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80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CAA2D9-10F7-3A41-8F18-841F8379194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239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A91BA0-4E16-544B-B0D6-96D0CBD2E54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784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81403-8F11-0E42-9125-A97D7273BE9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230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8B5BD9-43DE-AF48-8E88-B13660CCCE3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38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518561-BA9E-634F-9CD7-86BE11D374C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497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3B72C4-3618-084E-8BAA-A790291FF0A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394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3E223-6943-9741-92C6-46845804409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144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02" name="Rectangle 14"/>
          <p:cNvSpPr>
            <a:spLocks noChangeArrowheads="1"/>
          </p:cNvSpPr>
          <p:nvPr userDrawn="1"/>
        </p:nvSpPr>
        <p:spPr bwMode="auto">
          <a:xfrm>
            <a:off x="1" y="1981200"/>
            <a:ext cx="9144000" cy="2528888"/>
          </a:xfrm>
          <a:prstGeom prst="rect">
            <a:avLst/>
          </a:prstGeom>
          <a:solidFill>
            <a:srgbClr val="00285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2190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876800" y="2133600"/>
            <a:ext cx="388620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190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276600"/>
            <a:ext cx="32004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" name="Picture 7" descr="covercropp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4114800" cy="5486400"/>
          </a:xfrm>
          <a:prstGeom prst="rect">
            <a:avLst/>
          </a:prstGeom>
        </p:spPr>
      </p:pic>
      <p:pic>
        <p:nvPicPr>
          <p:cNvPr id="6" name="Picture 13" descr="BrooksCol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6388390"/>
            <a:ext cx="1141413" cy="46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01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092B02-CF88-894A-8A99-22CE79F0C30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791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81403-8F11-0E42-9125-A97D7273BE9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207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5D6A3B-D815-2A46-8AAA-52AB28E15A3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1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2F0933-F9D3-8A47-B0CB-908DB3BA0F9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716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CAA2D9-10F7-3A41-8F18-841F8379194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981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5D6A3B-D815-2A46-8AAA-52AB28E15A3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335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A91BA0-4E16-544B-B0D6-96D0CBD2E54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82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8B5BD9-43DE-AF48-8E88-B13660CCCE3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884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518561-BA9E-634F-9CD7-86BE11D374C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131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3B72C4-3618-084E-8BAA-A790291FF0A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166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3E223-6943-9741-92C6-46845804409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664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02" name="Rectangle 14"/>
          <p:cNvSpPr>
            <a:spLocks noChangeArrowheads="1"/>
          </p:cNvSpPr>
          <p:nvPr userDrawn="1"/>
        </p:nvSpPr>
        <p:spPr bwMode="auto">
          <a:xfrm>
            <a:off x="1" y="1981200"/>
            <a:ext cx="9144000" cy="2528888"/>
          </a:xfrm>
          <a:prstGeom prst="rect">
            <a:avLst/>
          </a:prstGeom>
          <a:solidFill>
            <a:srgbClr val="00285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2190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876800" y="2133600"/>
            <a:ext cx="388620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1904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276600"/>
            <a:ext cx="32004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" name="Picture 7" descr="covercropp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4114800" cy="5486400"/>
          </a:xfrm>
          <a:prstGeom prst="rect">
            <a:avLst/>
          </a:prstGeom>
        </p:spPr>
      </p:pic>
      <p:pic>
        <p:nvPicPr>
          <p:cNvPr id="6" name="Picture 13" descr="BrooksCol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6388390"/>
            <a:ext cx="1141413" cy="46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48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092B02-CF88-894A-8A99-22CE79F0C30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36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81403-8F11-0E42-9125-A97D7273BE9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01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5D6A3B-D815-2A46-8AAA-52AB28E15A3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93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2F0933-F9D3-8A47-B0CB-908DB3BA0F9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603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2F0933-F9D3-8A47-B0CB-908DB3BA0F9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91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CAA2D9-10F7-3A41-8F18-841F8379194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73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A91BA0-4E16-544B-B0D6-96D0CBD2E54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976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8B5BD9-43DE-AF48-8E88-B13660CCCE3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018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518561-BA9E-634F-9CD7-86BE11D374C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485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3B72C4-3618-084E-8BAA-A790291FF0A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681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63E223-6943-9741-92C6-46845804409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591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CAA2D9-10F7-3A41-8F18-841F8379194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086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A91BA0-4E16-544B-B0D6-96D0CBD2E54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462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8B5BD9-43DE-AF48-8E88-B13660CCCE3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498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518561-BA9E-634F-9CD7-86BE11D374C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360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457200" cy="515938"/>
          </a:xfrm>
          <a:prstGeom prst="rect">
            <a:avLst/>
          </a:prstGeom>
          <a:solidFill>
            <a:srgbClr val="0050A3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2" name="Picture 1" descr="screenshot_3899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23"/>
            <a:ext cx="9144000" cy="558801"/>
          </a:xfrm>
          <a:prstGeom prst="rect">
            <a:avLst/>
          </a:prstGeom>
        </p:spPr>
      </p:pic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0" y="6629399"/>
            <a:ext cx="9144000" cy="225425"/>
          </a:xfrm>
          <a:prstGeom prst="rect">
            <a:avLst/>
          </a:prstGeom>
          <a:solidFill>
            <a:srgbClr val="0050A3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57200" y="492123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Table of Contents</a:t>
            </a:r>
            <a:endParaRPr lang="en-US" sz="2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Copyright © </a:t>
            </a:r>
            <a:r>
              <a:rPr lang="en-US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Cengage</a:t>
            </a: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47926A21-7C55-2E43-BE77-D1E75D93BE7E}" type="slidenum">
              <a:rPr lang="en-US">
                <a:solidFill>
                  <a:srgbClr val="000000"/>
                </a:solidFill>
                <a:latin typeface="Arial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6F662E"/>
                </a:solidFill>
                <a:latin typeface="Arial" charset="0"/>
                <a:ea typeface="ＭＳ Ｐゴシック" charset="0"/>
              </a:rPr>
              <a:t>Chapter 10</a:t>
            </a:r>
          </a:p>
        </p:txBody>
      </p:sp>
    </p:spTree>
    <p:extLst>
      <p:ext uri="{BB962C8B-B14F-4D97-AF65-F5344CB8AC3E}">
        <p14:creationId xmlns:p14="http://schemas.microsoft.com/office/powerpoint/2010/main" val="253876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50A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457200" cy="515938"/>
          </a:xfrm>
          <a:prstGeom prst="rect">
            <a:avLst/>
          </a:prstGeom>
          <a:solidFill>
            <a:srgbClr val="0050A3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2" name="Picture 1" descr="screenshot_3899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23"/>
            <a:ext cx="9144000" cy="558801"/>
          </a:xfrm>
          <a:prstGeom prst="rect">
            <a:avLst/>
          </a:prstGeom>
        </p:spPr>
      </p:pic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0" y="6629399"/>
            <a:ext cx="9144000" cy="225425"/>
          </a:xfrm>
          <a:prstGeom prst="rect">
            <a:avLst/>
          </a:prstGeom>
          <a:solidFill>
            <a:srgbClr val="0050A3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57200" y="492123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Hess</a:t>
            </a:r>
            <a:r>
              <a:rPr lang="ja-JP" altLang="en-US" sz="2400" b="1" dirty="0">
                <a:solidFill>
                  <a:srgbClr val="FFFFFF"/>
                </a:solidFill>
                <a:latin typeface="Arial"/>
                <a:ea typeface="ＭＳ Ｐゴシック" charset="0"/>
                <a:cs typeface="Times New Roman" charset="0"/>
              </a:rPr>
              <a:t>’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s Law</a:t>
            </a:r>
            <a:endParaRPr lang="en-US" sz="2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Copyright © </a:t>
            </a:r>
            <a:r>
              <a:rPr lang="en-US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Cengage</a:t>
            </a: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47926A21-7C55-2E43-BE77-D1E75D93BE7E}" type="slidenum">
              <a:rPr lang="en-US">
                <a:solidFill>
                  <a:srgbClr val="000000"/>
                </a:solidFill>
                <a:latin typeface="Arial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6F662E"/>
                </a:solidFill>
                <a:latin typeface="Arial" charset="0"/>
                <a:ea typeface="ＭＳ Ｐゴシック" charset="0"/>
              </a:rPr>
              <a:t>Section 10.7</a:t>
            </a:r>
          </a:p>
        </p:txBody>
      </p:sp>
    </p:spTree>
    <p:extLst>
      <p:ext uri="{BB962C8B-B14F-4D97-AF65-F5344CB8AC3E}">
        <p14:creationId xmlns:p14="http://schemas.microsoft.com/office/powerpoint/2010/main" val="202640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50A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457200" cy="515938"/>
          </a:xfrm>
          <a:prstGeom prst="rect">
            <a:avLst/>
          </a:prstGeom>
          <a:solidFill>
            <a:srgbClr val="0050A3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2" name="Picture 1" descr="screenshot_3899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23"/>
            <a:ext cx="9144000" cy="558801"/>
          </a:xfrm>
          <a:prstGeom prst="rect">
            <a:avLst/>
          </a:prstGeom>
        </p:spPr>
      </p:pic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0" y="6629399"/>
            <a:ext cx="9144000" cy="225425"/>
          </a:xfrm>
          <a:prstGeom prst="rect">
            <a:avLst/>
          </a:prstGeom>
          <a:solidFill>
            <a:srgbClr val="0050A3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4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57200" y="492123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Quality Versus Quantity of Energy</a:t>
            </a:r>
            <a:endParaRPr lang="en-US" sz="2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Copyright © </a:t>
            </a:r>
            <a:r>
              <a:rPr lang="en-US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Cengage</a:t>
            </a: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47926A21-7C55-2E43-BE77-D1E75D93BE7E}" type="slidenum">
              <a:rPr lang="en-US">
                <a:solidFill>
                  <a:srgbClr val="000000"/>
                </a:solidFill>
                <a:latin typeface="Arial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6F662E"/>
                </a:solidFill>
                <a:latin typeface="Arial" charset="0"/>
                <a:ea typeface="ＭＳ Ｐゴシック" charset="0"/>
              </a:rPr>
              <a:t>Section 10.8</a:t>
            </a:r>
          </a:p>
        </p:txBody>
      </p:sp>
    </p:spTree>
    <p:extLst>
      <p:ext uri="{BB962C8B-B14F-4D97-AF65-F5344CB8AC3E}">
        <p14:creationId xmlns:p14="http://schemas.microsoft.com/office/powerpoint/2010/main" val="260813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50A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457200" cy="515938"/>
          </a:xfrm>
          <a:prstGeom prst="rect">
            <a:avLst/>
          </a:prstGeom>
          <a:solidFill>
            <a:srgbClr val="0050A3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2" name="Picture 1" descr="screenshot_3899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23"/>
            <a:ext cx="9144000" cy="558801"/>
          </a:xfrm>
          <a:prstGeom prst="rect">
            <a:avLst/>
          </a:prstGeom>
        </p:spPr>
      </p:pic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0" y="6629399"/>
            <a:ext cx="9144000" cy="225425"/>
          </a:xfrm>
          <a:prstGeom prst="rect">
            <a:avLst/>
          </a:prstGeom>
          <a:solidFill>
            <a:srgbClr val="0050A3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4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57200" y="492123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Energy and Our World</a:t>
            </a:r>
            <a:endParaRPr lang="en-US" sz="2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Copyright © </a:t>
            </a:r>
            <a:r>
              <a:rPr lang="en-US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Cengage</a:t>
            </a: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47926A21-7C55-2E43-BE77-D1E75D93BE7E}" type="slidenum">
              <a:rPr lang="en-US">
                <a:solidFill>
                  <a:srgbClr val="000000"/>
                </a:solidFill>
                <a:latin typeface="Arial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6F662E"/>
                </a:solidFill>
                <a:latin typeface="Arial" charset="0"/>
                <a:ea typeface="ＭＳ Ｐゴシック" charset="0"/>
              </a:rPr>
              <a:t>Section 10.9</a:t>
            </a:r>
          </a:p>
        </p:txBody>
      </p:sp>
    </p:spTree>
    <p:extLst>
      <p:ext uri="{BB962C8B-B14F-4D97-AF65-F5344CB8AC3E}">
        <p14:creationId xmlns:p14="http://schemas.microsoft.com/office/powerpoint/2010/main" val="58350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50A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457200" cy="515938"/>
          </a:xfrm>
          <a:prstGeom prst="rect">
            <a:avLst/>
          </a:prstGeom>
          <a:solidFill>
            <a:srgbClr val="0050A3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2" name="Picture 1" descr="screenshot_3899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23"/>
            <a:ext cx="9144000" cy="558801"/>
          </a:xfrm>
          <a:prstGeom prst="rect">
            <a:avLst/>
          </a:prstGeom>
        </p:spPr>
      </p:pic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0" y="6629399"/>
            <a:ext cx="9144000" cy="225425"/>
          </a:xfrm>
          <a:prstGeom prst="rect">
            <a:avLst/>
          </a:prstGeom>
          <a:solidFill>
            <a:srgbClr val="0050A3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30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4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57200" y="492123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Times New Roman" charset="0"/>
              </a:rPr>
              <a:t>Energy as a Driving Force</a:t>
            </a:r>
            <a:endParaRPr lang="en-US" sz="2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Copyright © </a:t>
            </a:r>
            <a:r>
              <a:rPr lang="en-US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Cengage</a:t>
            </a:r>
            <a:r>
              <a:rPr lang="en-US" dirty="0">
                <a:solidFill>
                  <a:srgbClr val="000000"/>
                </a:solidFill>
                <a:latin typeface="Arial"/>
                <a:ea typeface="ＭＳ Ｐゴシック" charset="0"/>
              </a:rPr>
              <a:t>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47926A21-7C55-2E43-BE77-D1E75D93BE7E}" type="slidenum">
              <a:rPr lang="en-US">
                <a:solidFill>
                  <a:srgbClr val="000000"/>
                </a:solidFill>
                <a:latin typeface="Arial"/>
                <a:ea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6F662E"/>
                </a:solidFill>
                <a:latin typeface="Arial" charset="0"/>
                <a:ea typeface="ＭＳ Ｐゴシック" charset="0"/>
              </a:rPr>
              <a:t>Section 10.10</a:t>
            </a:r>
          </a:p>
        </p:txBody>
      </p:sp>
    </p:spTree>
    <p:extLst>
      <p:ext uri="{BB962C8B-B14F-4D97-AF65-F5344CB8AC3E}">
        <p14:creationId xmlns:p14="http://schemas.microsoft.com/office/powerpoint/2010/main" val="288765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50A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991B1E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8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/>
              <a:t>10</a:t>
            </a:r>
            <a:br>
              <a:rPr lang="en-US" dirty="0" smtClean="0"/>
            </a:br>
            <a:r>
              <a:rPr lang="en-US" sz="1800" i="1" dirty="0" smtClean="0"/>
              <a:t>(part 2)</a:t>
            </a:r>
            <a:endParaRPr lang="en-US" sz="1800" i="1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Energy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618288"/>
            <a:ext cx="5867400" cy="22860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Copyright © Cengage Learning. All rights reserved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05600" y="6629400"/>
            <a:ext cx="2438400" cy="228600"/>
          </a:xfrm>
        </p:spPr>
        <p:txBody>
          <a:bodyPr/>
          <a:lstStyle/>
          <a:p>
            <a:fld id="{46092B02-CF88-894A-8A99-22CE79F0C308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554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8A551D-10E7-E645-A900-B72A85B6CDAE}" type="slidenum">
              <a:rPr lang="en-US"/>
              <a:pPr/>
              <a:t>10</a:t>
            </a:fld>
            <a:endParaRPr lang="en-US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7239000" cy="533400"/>
          </a:xfrm>
        </p:spPr>
        <p:txBody>
          <a:bodyPr/>
          <a:lstStyle/>
          <a:p>
            <a:r>
              <a:rPr lang="en-US"/>
              <a:t>Concept Check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077200" cy="4327525"/>
          </a:xfrm>
        </p:spPr>
        <p:txBody>
          <a:bodyPr/>
          <a:lstStyle/>
          <a:p>
            <a:pPr marL="406400" indent="0">
              <a:buFontTx/>
              <a:buNone/>
            </a:pPr>
            <a:r>
              <a:rPr lang="en-US"/>
              <a:t>Calculate </a:t>
            </a:r>
            <a:r>
              <a:rPr lang="el-GR">
                <a:solidFill>
                  <a:srgbClr val="0000FF"/>
                </a:solidFill>
              </a:rPr>
              <a:t>Δ</a:t>
            </a:r>
            <a:r>
              <a:rPr lang="en-US" i="1">
                <a:solidFill>
                  <a:srgbClr val="0000FF"/>
                </a:solidFill>
              </a:rPr>
              <a:t>H</a:t>
            </a:r>
            <a:r>
              <a:rPr lang="en-US"/>
              <a:t> for the reaction: </a:t>
            </a:r>
          </a:p>
          <a:p>
            <a:pPr marL="406400" indent="0">
              <a:buFontTx/>
              <a:buNone/>
            </a:pPr>
            <a:r>
              <a:rPr lang="en-US"/>
              <a:t>		SO</a:t>
            </a:r>
            <a:r>
              <a:rPr lang="en-US" baseline="-25000"/>
              <a:t>2</a:t>
            </a:r>
            <a:r>
              <a:rPr lang="en-US"/>
              <a:t> + ½O</a:t>
            </a:r>
            <a:r>
              <a:rPr lang="en-US" baseline="-25000"/>
              <a:t>2</a:t>
            </a:r>
            <a:r>
              <a:rPr lang="en-US"/>
              <a:t> </a:t>
            </a:r>
            <a:r>
              <a:rPr lang="en-US">
                <a:cs typeface="Arial" charset="0"/>
              </a:rPr>
              <a:t>→</a:t>
            </a:r>
            <a:r>
              <a:rPr lang="en-US"/>
              <a:t> SO</a:t>
            </a:r>
            <a:r>
              <a:rPr lang="en-US" baseline="-25000"/>
              <a:t>3</a:t>
            </a:r>
            <a:r>
              <a:rPr lang="en-US"/>
              <a:t>   </a:t>
            </a:r>
            <a:r>
              <a:rPr lang="el-GR"/>
              <a:t>Δ</a:t>
            </a:r>
            <a:r>
              <a:rPr lang="en-US"/>
              <a:t>H = ?               </a:t>
            </a:r>
          </a:p>
          <a:p>
            <a:pPr marL="406400" indent="0">
              <a:buFontTx/>
              <a:buNone/>
            </a:pPr>
            <a:endParaRPr lang="en-US"/>
          </a:p>
          <a:p>
            <a:pPr marL="406400" indent="0">
              <a:buFontTx/>
              <a:buNone/>
            </a:pPr>
            <a:r>
              <a:rPr lang="en-US"/>
              <a:t>Given:	</a:t>
            </a:r>
            <a:r>
              <a:rPr lang="en-US">
                <a:sym typeface="Wingdings" charset="0"/>
              </a:rPr>
              <a:t>(1)</a:t>
            </a:r>
            <a:r>
              <a:rPr lang="en-US"/>
              <a:t>  S + O</a:t>
            </a:r>
            <a:r>
              <a:rPr lang="en-US" baseline="-25000"/>
              <a:t>2</a:t>
            </a:r>
            <a:r>
              <a:rPr lang="en-US"/>
              <a:t> </a:t>
            </a:r>
            <a:r>
              <a:rPr lang="en-US">
                <a:cs typeface="Arial" charset="0"/>
              </a:rPr>
              <a:t>→ </a:t>
            </a:r>
            <a:r>
              <a:rPr lang="en-US"/>
              <a:t>SO</a:t>
            </a:r>
            <a:r>
              <a:rPr lang="en-US" baseline="-25000"/>
              <a:t>2</a:t>
            </a:r>
            <a:r>
              <a:rPr lang="en-US"/>
              <a:t>            	</a:t>
            </a:r>
            <a:r>
              <a:rPr lang="el-GR"/>
              <a:t>Δ</a:t>
            </a:r>
            <a:r>
              <a:rPr lang="en-US"/>
              <a:t>H = –297 kJ                 		(2)  2S + 3O</a:t>
            </a:r>
            <a:r>
              <a:rPr lang="en-US" baseline="-25000"/>
              <a:t>2</a:t>
            </a:r>
            <a:r>
              <a:rPr lang="en-US"/>
              <a:t> </a:t>
            </a:r>
            <a:r>
              <a:rPr lang="en-US">
                <a:cs typeface="Arial" charset="0"/>
              </a:rPr>
              <a:t>→</a:t>
            </a:r>
            <a:r>
              <a:rPr lang="en-US"/>
              <a:t> 2SO</a:t>
            </a:r>
            <a:r>
              <a:rPr lang="en-US" baseline="-25000"/>
              <a:t>3</a:t>
            </a:r>
            <a:r>
              <a:rPr lang="en-US"/>
              <a:t>        </a:t>
            </a:r>
            <a:r>
              <a:rPr lang="el-GR"/>
              <a:t>Δ</a:t>
            </a:r>
            <a:r>
              <a:rPr lang="en-US"/>
              <a:t>H = –792 kJ</a:t>
            </a:r>
          </a:p>
          <a:p>
            <a:pPr marL="406400" indent="0"/>
            <a:endParaRPr lang="en-US"/>
          </a:p>
          <a:p>
            <a:pPr marL="1984375" lvl="1" indent="-609600">
              <a:buFontTx/>
              <a:buNone/>
            </a:pPr>
            <a:r>
              <a:rPr lang="en-US"/>
              <a:t>a)	–693 kJ</a:t>
            </a:r>
          </a:p>
          <a:p>
            <a:pPr marL="1984375" lvl="1" indent="-609600">
              <a:buFontTx/>
              <a:buNone/>
            </a:pPr>
            <a:r>
              <a:rPr lang="en-US"/>
              <a:t>b)	101 kJ</a:t>
            </a:r>
          </a:p>
          <a:p>
            <a:pPr marL="1984375" lvl="1" indent="-609600">
              <a:buFontTx/>
              <a:buNone/>
            </a:pPr>
            <a:r>
              <a:rPr lang="en-US"/>
              <a:t>c)	693 kJ</a:t>
            </a:r>
          </a:p>
          <a:p>
            <a:pPr marL="1984375" lvl="1" indent="-609600">
              <a:buFontTx/>
              <a:buNone/>
            </a:pPr>
            <a:r>
              <a:rPr lang="en-US"/>
              <a:t>d)	–99  kJ</a:t>
            </a:r>
          </a:p>
        </p:txBody>
      </p:sp>
      <p:pic>
        <p:nvPicPr>
          <p:cNvPr id="384004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4005" name="Rectangle 5"/>
          <p:cNvSpPr>
            <a:spLocks noChangeArrowheads="1"/>
          </p:cNvSpPr>
          <p:nvPr/>
        </p:nvSpPr>
        <p:spPr bwMode="auto">
          <a:xfrm>
            <a:off x="1524000" y="6019800"/>
            <a:ext cx="1905000" cy="4572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3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305800" cy="2654300"/>
          </a:xfrm>
        </p:spPr>
        <p:txBody>
          <a:bodyPr/>
          <a:lstStyle/>
          <a:p>
            <a:pPr marL="533400" indent="-533400" eaLnBrk="0" hangingPunct="0">
              <a:spcBef>
                <a:spcPct val="0"/>
              </a:spcBef>
            </a:pPr>
            <a:r>
              <a:rPr lang="en-US" sz="2800">
                <a:cs typeface="Times New Roman" charset="0"/>
              </a:rPr>
              <a:t>When we use energy to do work we degrade its usefulness.</a:t>
            </a:r>
          </a:p>
          <a:p>
            <a:pPr marL="533400" indent="-533400" eaLnBrk="0" hangingPunct="0">
              <a:spcBef>
                <a:spcPct val="0"/>
              </a:spcBef>
            </a:pPr>
            <a:r>
              <a:rPr lang="en-US" sz="2800"/>
              <a:t>While the total amount or quantity of energy in the universe is constant </a:t>
            </a:r>
            <a:r>
              <a:rPr lang="en-US" sz="2800">
                <a:solidFill>
                  <a:schemeClr val="tx2"/>
                </a:solidFill>
              </a:rPr>
              <a:t>(1st Law) </a:t>
            </a:r>
            <a:r>
              <a:rPr lang="en-US" sz="2800"/>
              <a:t>the quality of energy is degraded as it is used.</a:t>
            </a:r>
          </a:p>
          <a:p>
            <a:pPr marL="533400" indent="-533400" eaLnBrk="0" hangingPunct="0">
              <a:spcBef>
                <a:spcPct val="0"/>
              </a:spcBef>
            </a:pPr>
            <a:r>
              <a:rPr lang="en-US" sz="2800"/>
              <a:t>Burning of petroleum:</a:t>
            </a:r>
            <a:endParaRPr lang="en-US" sz="2800">
              <a:cs typeface="Times New Roman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9C0759-46C4-8B4D-B5A3-C5D74B09DD21}" type="slidenum">
              <a:rPr lang="en-US"/>
              <a:pPr/>
              <a:t>11</a:t>
            </a:fld>
            <a:endParaRPr lang="en-US"/>
          </a:p>
        </p:txBody>
      </p:sp>
      <p:sp>
        <p:nvSpPr>
          <p:cNvPr id="267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72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" name="Picture 2" descr="10p227_u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4553860"/>
            <a:ext cx="8312727" cy="129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1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 </a:t>
            </a:r>
            <a:r>
              <a:rPr lang="en-US" dirty="0"/>
              <a:t>Fuels</a:t>
            </a:r>
            <a:endParaRPr lang="el-GR" dirty="0">
              <a:cs typeface="Arial" charset="0"/>
            </a:endParaRPr>
          </a:p>
        </p:txBody>
      </p:sp>
      <p:sp>
        <p:nvSpPr>
          <p:cNvPr id="293890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924800" cy="1260475"/>
          </a:xfrm>
        </p:spPr>
        <p:txBody>
          <a:bodyPr/>
          <a:lstStyle/>
          <a:p>
            <a:pPr marL="533400" indent="-533400">
              <a:buClr>
                <a:schemeClr val="tx1"/>
              </a:buClr>
            </a:pPr>
            <a:r>
              <a:rPr lang="en-US">
                <a:cs typeface="Times New Roman" charset="0"/>
              </a:rPr>
              <a:t>Carbon based molecules from decomposing plants and animals </a:t>
            </a:r>
          </a:p>
          <a:p>
            <a:pPr marL="914400" lvl="1" indent="-457200">
              <a:buClr>
                <a:schemeClr val="tx1"/>
              </a:buClr>
              <a:buFont typeface="Wingdings" charset="0"/>
              <a:buChar char="§"/>
            </a:pPr>
            <a:r>
              <a:rPr lang="en-US">
                <a:cs typeface="Times New Roman" charset="0"/>
              </a:rPr>
              <a:t>Energy source for United States</a:t>
            </a:r>
            <a:endParaRPr lang="en-US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A7F692-3304-5245-924E-A20CDE40AFEF}" type="slidenum">
              <a:rPr lang="en-US"/>
              <a:pPr/>
              <a:t>12</a:t>
            </a:fld>
            <a:endParaRPr lang="en-US"/>
          </a:p>
        </p:txBody>
      </p:sp>
      <p:sp>
        <p:nvSpPr>
          <p:cNvPr id="2938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38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 descr="10p228_f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63" y="3033648"/>
            <a:ext cx="6245475" cy="358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9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Petroleum</a:t>
            </a:r>
            <a:endParaRPr lang="el-GR" dirty="0">
              <a:cs typeface="Arial" charset="0"/>
            </a:endParaRPr>
          </a:p>
        </p:txBody>
      </p:sp>
      <p:sp>
        <p:nvSpPr>
          <p:cNvPr id="359426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924800" cy="895350"/>
          </a:xfrm>
        </p:spPr>
        <p:txBody>
          <a:bodyPr/>
          <a:lstStyle/>
          <a:p>
            <a:pPr marL="533400" indent="-533400">
              <a:buClr>
                <a:schemeClr val="tx1"/>
              </a:buClr>
            </a:pPr>
            <a:r>
              <a:rPr lang="en-US">
                <a:cs typeface="Times New Roman" charset="0"/>
              </a:rPr>
              <a:t>Thick liquids composed of mainly hydrocarbons.</a:t>
            </a:r>
          </a:p>
          <a:p>
            <a:pPr marL="914400" lvl="1" indent="-457200">
              <a:buClr>
                <a:schemeClr val="tx1"/>
              </a:buClr>
              <a:buFont typeface="Wingdings" charset="0"/>
              <a:buChar char="§"/>
            </a:pPr>
            <a:r>
              <a:rPr lang="en-US"/>
              <a:t>Hydrocarbon – compound composed of C and H.</a:t>
            </a:r>
            <a:endParaRPr lang="en-US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77CF4-787A-A041-979F-9E452C5E1761}" type="slidenum">
              <a:rPr lang="en-US"/>
              <a:pPr/>
              <a:t>13</a:t>
            </a:fld>
            <a:endParaRPr lang="en-US"/>
          </a:p>
        </p:txBody>
      </p:sp>
      <p:sp>
        <p:nvSpPr>
          <p:cNvPr id="3594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94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 descr="10p228_t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095" y="2815962"/>
            <a:ext cx="4189810" cy="375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</a:t>
            </a:r>
            <a:r>
              <a:rPr lang="en-US" dirty="0"/>
              <a:t>Gas</a:t>
            </a:r>
            <a:endParaRPr lang="el-GR" dirty="0">
              <a:cs typeface="Arial" charset="0"/>
            </a:endParaRPr>
          </a:p>
        </p:txBody>
      </p:sp>
      <p:sp>
        <p:nvSpPr>
          <p:cNvPr id="361474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924800" cy="457200"/>
          </a:xfrm>
        </p:spPr>
        <p:txBody>
          <a:bodyPr/>
          <a:lstStyle/>
          <a:p>
            <a:pPr marL="533400" indent="-533400">
              <a:buClr>
                <a:schemeClr val="tx1"/>
              </a:buClr>
            </a:pPr>
            <a:r>
              <a:rPr lang="en-US">
                <a:cs typeface="Times New Roman" charset="0"/>
              </a:rPr>
              <a:t>Gas composed of hydrocarbons.</a:t>
            </a:r>
            <a:endParaRPr lang="en-US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A4269B-A98D-AE46-B687-C773935A7BE6}" type="slidenum">
              <a:rPr lang="en-US"/>
              <a:pPr/>
              <a:t>14</a:t>
            </a:fld>
            <a:endParaRPr lang="en-US"/>
          </a:p>
        </p:txBody>
      </p:sp>
      <p:sp>
        <p:nvSpPr>
          <p:cNvPr id="3614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14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 descr="10p228_t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52" y="2362200"/>
            <a:ext cx="3832496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1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</a:t>
            </a:r>
            <a:endParaRPr lang="el-GR" dirty="0">
              <a:cs typeface="Arial" charset="0"/>
            </a:endParaRPr>
          </a:p>
        </p:txBody>
      </p:sp>
      <p:sp>
        <p:nvSpPr>
          <p:cNvPr id="363522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924800" cy="822325"/>
          </a:xfrm>
        </p:spPr>
        <p:txBody>
          <a:bodyPr/>
          <a:lstStyle/>
          <a:p>
            <a:pPr marL="533400" indent="-533400">
              <a:buClr>
                <a:schemeClr val="tx1"/>
              </a:buClr>
            </a:pPr>
            <a:r>
              <a:rPr lang="en-US">
                <a:cs typeface="Times New Roman" charset="0"/>
              </a:rPr>
              <a:t>Formed from the remains of plants under high pressure and heat over time.</a:t>
            </a:r>
            <a:endParaRPr lang="en-US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534780-0F2B-8848-AF16-A9E56B35FC08}" type="slidenum">
              <a:rPr lang="en-US"/>
              <a:pPr/>
              <a:t>15</a:t>
            </a:fld>
            <a:endParaRPr lang="en-US"/>
          </a:p>
        </p:txBody>
      </p:sp>
      <p:sp>
        <p:nvSpPr>
          <p:cNvPr id="3635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35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 descr="10p229_t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89" y="2667000"/>
            <a:ext cx="6870023" cy="386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7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</a:t>
            </a:r>
            <a:r>
              <a:rPr lang="en-US" dirty="0"/>
              <a:t>of Carbon Dioxide on Climate</a:t>
            </a:r>
            <a:endParaRPr lang="el-GR" dirty="0">
              <a:cs typeface="Arial" charset="0"/>
            </a:endParaRPr>
          </a:p>
        </p:txBody>
      </p:sp>
      <p:sp>
        <p:nvSpPr>
          <p:cNvPr id="365570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924800" cy="457200"/>
          </a:xfrm>
        </p:spPr>
        <p:txBody>
          <a:bodyPr/>
          <a:lstStyle/>
          <a:p>
            <a:pPr marL="533400" indent="-533400">
              <a:buClr>
                <a:schemeClr val="tx1"/>
              </a:buClr>
            </a:pPr>
            <a:r>
              <a:rPr lang="en-US">
                <a:cs typeface="Times New Roman" charset="0"/>
              </a:rPr>
              <a:t>Greenhouse Effect</a:t>
            </a:r>
            <a:endParaRPr lang="en-US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292CC-7620-254F-BEA2-CE1C2443D9A6}" type="slidenum">
              <a:rPr lang="en-US"/>
              <a:pPr/>
              <a:t>16</a:t>
            </a:fld>
            <a:endParaRPr lang="en-US"/>
          </a:p>
        </p:txBody>
      </p:sp>
      <p:sp>
        <p:nvSpPr>
          <p:cNvPr id="3655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55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 descr="10p230_f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2" y="2365956"/>
            <a:ext cx="7162798" cy="42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0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</a:t>
            </a:r>
            <a:r>
              <a:rPr lang="en-US" dirty="0"/>
              <a:t>of Carbon Dioxide on Climate</a:t>
            </a:r>
            <a:endParaRPr lang="el-GR" dirty="0">
              <a:cs typeface="Arial" charset="0"/>
            </a:endParaRPr>
          </a:p>
        </p:txBody>
      </p:sp>
      <p:sp>
        <p:nvSpPr>
          <p:cNvPr id="367618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924800" cy="1333500"/>
          </a:xfrm>
        </p:spPr>
        <p:txBody>
          <a:bodyPr/>
          <a:lstStyle/>
          <a:p>
            <a:pPr marL="533400" indent="-533400">
              <a:buClr>
                <a:schemeClr val="tx1"/>
              </a:buClr>
            </a:pPr>
            <a:r>
              <a:rPr lang="en-US"/>
              <a:t>Atmospheric CO</a:t>
            </a:r>
            <a:r>
              <a:rPr lang="en-US" baseline="-25000"/>
              <a:t>2</a:t>
            </a:r>
            <a:r>
              <a:rPr lang="en-US"/>
              <a:t> 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/>
              <a:t>Controlled by water cycle </a:t>
            </a:r>
          </a:p>
          <a:p>
            <a:pPr marL="914400" lvl="1" indent="-457200">
              <a:buFont typeface="Wingdings" charset="0"/>
              <a:buChar char="§"/>
            </a:pPr>
            <a:r>
              <a:rPr lang="en-US"/>
              <a:t>Could increase temperature by 10</a:t>
            </a:r>
            <a:r>
              <a:rPr lang="en-US" baseline="30000"/>
              <a:t>o</a:t>
            </a:r>
            <a:r>
              <a:rPr lang="en-US"/>
              <a:t>C</a:t>
            </a:r>
            <a:endParaRPr lang="en-US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6C635C-A25F-F440-8770-04B7857F6D97}" type="slidenum">
              <a:rPr lang="en-US"/>
              <a:pPr/>
              <a:t>17</a:t>
            </a:fld>
            <a:endParaRPr lang="en-US"/>
          </a:p>
        </p:txBody>
      </p:sp>
      <p:sp>
        <p:nvSpPr>
          <p:cNvPr id="3676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76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 descr="10p232_f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851" y="3267202"/>
            <a:ext cx="5088298" cy="321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2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Energy Sources</a:t>
            </a:r>
            <a:endParaRPr lang="el-GR">
              <a:cs typeface="Arial" charset="0"/>
            </a:endParaRPr>
          </a:p>
        </p:txBody>
      </p:sp>
      <p:sp>
        <p:nvSpPr>
          <p:cNvPr id="369666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924800" cy="2570163"/>
          </a:xfrm>
        </p:spPr>
        <p:txBody>
          <a:bodyPr/>
          <a:lstStyle/>
          <a:p>
            <a:pPr marL="749300" lvl="1" indent="-635000">
              <a:buFontTx/>
              <a:buChar char="•"/>
            </a:pPr>
            <a:r>
              <a:rPr lang="en-US" sz="2800"/>
              <a:t>Solar </a:t>
            </a:r>
          </a:p>
          <a:p>
            <a:pPr marL="749300" lvl="1" indent="-635000">
              <a:buFontTx/>
              <a:buChar char="•"/>
            </a:pPr>
            <a:r>
              <a:rPr lang="en-US" sz="2800"/>
              <a:t>Nuclear </a:t>
            </a:r>
          </a:p>
          <a:p>
            <a:pPr marL="749300" lvl="1" indent="-635000">
              <a:buFontTx/>
              <a:buChar char="•"/>
            </a:pPr>
            <a:r>
              <a:rPr lang="en-US" sz="2800"/>
              <a:t>Biomass </a:t>
            </a:r>
          </a:p>
          <a:p>
            <a:pPr marL="749300" lvl="1" indent="-635000">
              <a:buFontTx/>
              <a:buChar char="•"/>
            </a:pPr>
            <a:r>
              <a:rPr lang="en-US" sz="2800"/>
              <a:t>Wind </a:t>
            </a:r>
          </a:p>
          <a:p>
            <a:pPr marL="749300" lvl="1" indent="-635000">
              <a:buFontTx/>
              <a:buChar char="•"/>
            </a:pPr>
            <a:r>
              <a:rPr lang="en-US" sz="2800"/>
              <a:t>Synthetic fuels</a:t>
            </a:r>
            <a:r>
              <a:rPr lang="en-US"/>
              <a:t> 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3A4E47-4C63-4341-B2BB-E93D4B449486}" type="slidenum">
              <a:rPr lang="en-US"/>
              <a:pPr/>
              <a:t>18</a:t>
            </a:fld>
            <a:endParaRPr lang="en-US"/>
          </a:p>
        </p:txBody>
      </p:sp>
      <p:sp>
        <p:nvSpPr>
          <p:cNvPr id="3696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96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7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391400" cy="2063750"/>
          </a:xfrm>
        </p:spPr>
        <p:txBody>
          <a:bodyPr/>
          <a:lstStyle/>
          <a:p>
            <a:pPr marL="533400" indent="-533400">
              <a:buClr>
                <a:schemeClr val="tx1"/>
              </a:buClr>
            </a:pPr>
            <a:r>
              <a:rPr lang="en-US">
                <a:cs typeface="Times New Roman" charset="0"/>
              </a:rPr>
              <a:t>Natural processes occur in the direction that leads to an increase in the disorder of the universe. </a:t>
            </a:r>
          </a:p>
          <a:p>
            <a:pPr marL="533400" indent="-533400">
              <a:buClr>
                <a:schemeClr val="tx1"/>
              </a:buClr>
            </a:pPr>
            <a:r>
              <a:rPr lang="en-US">
                <a:cs typeface="Times New Roman" charset="0"/>
              </a:rPr>
              <a:t>Example</a:t>
            </a:r>
          </a:p>
          <a:p>
            <a:pPr marL="914400" lvl="1" indent="-457200">
              <a:buClr>
                <a:schemeClr val="tx1"/>
              </a:buClr>
              <a:buFont typeface="Wingdings" charset="0"/>
              <a:buChar char="§"/>
            </a:pPr>
            <a:r>
              <a:rPr lang="en-US">
                <a:cs typeface="Times New Roman" charset="0"/>
              </a:rPr>
              <a:t>Consider a gas trapped as shown</a:t>
            </a:r>
            <a:endParaRPr lang="en-US">
              <a:solidFill>
                <a:srgbClr val="FF0000"/>
              </a:solidFill>
              <a:cs typeface="Times New Roman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201A75-60EA-3F4A-91FE-5CB3471EBD53}" type="slidenum">
              <a:rPr lang="en-US"/>
              <a:pPr/>
              <a:t>19</a:t>
            </a:fld>
            <a:endParaRPr lang="en-US"/>
          </a:p>
        </p:txBody>
      </p:sp>
      <p:sp>
        <p:nvSpPr>
          <p:cNvPr id="3123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23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 descr="10p233_u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8" y="4038600"/>
            <a:ext cx="7557025" cy="214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3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F23895-F7C3-2C44-80DE-E97ABAD78FA9}" type="slidenum">
              <a:rPr lang="en-US"/>
              <a:pPr/>
              <a:t>2</a:t>
            </a:fld>
            <a:endParaRPr lang="en-US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391400" cy="2227263"/>
          </a:xfrm>
        </p:spPr>
        <p:txBody>
          <a:bodyPr/>
          <a:lstStyle/>
          <a:p>
            <a:pPr marL="533400" indent="-533400"/>
            <a:r>
              <a:rPr lang="en-US" sz="2800"/>
              <a:t>In going from a particular set of reactants to a particular set of products, the change in enthalpy is the same whether the reaction takes place in one step or in a series of steps.</a:t>
            </a:r>
          </a:p>
        </p:txBody>
      </p:sp>
      <p:sp>
        <p:nvSpPr>
          <p:cNvPr id="3348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48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391400" cy="457200"/>
          </a:xfrm>
        </p:spPr>
        <p:txBody>
          <a:bodyPr/>
          <a:lstStyle/>
          <a:p>
            <a:pPr marL="533400" indent="-533400">
              <a:buClr>
                <a:schemeClr val="tx1"/>
              </a:buClr>
            </a:pPr>
            <a:r>
              <a:rPr lang="en-US">
                <a:cs typeface="Times New Roman" charset="0"/>
              </a:rPr>
              <a:t>What happens when the valve is opened? </a:t>
            </a:r>
            <a:endParaRPr lang="en-US">
              <a:solidFill>
                <a:srgbClr val="FF0000"/>
              </a:solidFill>
              <a:cs typeface="Times New Roman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DB45E7-D6DD-EA4C-BC8B-AB794972CDEF}" type="slidenum">
              <a:rPr lang="en-US"/>
              <a:pPr/>
              <a:t>20</a:t>
            </a:fld>
            <a:endParaRPr lang="en-US"/>
          </a:p>
        </p:txBody>
      </p:sp>
      <p:sp>
        <p:nvSpPr>
          <p:cNvPr id="3717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17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 descr="10p233_u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2667000"/>
            <a:ext cx="8312727" cy="320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8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Driving Forces</a:t>
            </a:r>
          </a:p>
        </p:txBody>
      </p:sp>
      <p:sp>
        <p:nvSpPr>
          <p:cNvPr id="314370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391400" cy="1031875"/>
          </a:xfrm>
        </p:spPr>
        <p:txBody>
          <a:bodyPr/>
          <a:lstStyle/>
          <a:p>
            <a:pPr marL="533400" indent="-533400"/>
            <a:r>
              <a:rPr lang="en-US" sz="2800"/>
              <a:t>Energy spread</a:t>
            </a:r>
          </a:p>
          <a:p>
            <a:pPr marL="533400" indent="-533400"/>
            <a:r>
              <a:rPr lang="en-US" sz="2800"/>
              <a:t>Matter spread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995134-8550-BC45-8956-E721974EF848}" type="slidenum">
              <a:rPr lang="en-US"/>
              <a:pPr/>
              <a:t>21</a:t>
            </a:fld>
            <a:endParaRPr lang="en-US"/>
          </a:p>
        </p:txBody>
      </p:sp>
      <p:sp>
        <p:nvSpPr>
          <p:cNvPr id="3143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3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0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 Spread</a:t>
            </a:r>
          </a:p>
        </p:txBody>
      </p:sp>
      <p:sp>
        <p:nvSpPr>
          <p:cNvPr id="373762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772400" cy="4551363"/>
          </a:xfrm>
        </p:spPr>
        <p:txBody>
          <a:bodyPr/>
          <a:lstStyle/>
          <a:p>
            <a:pPr marL="533400" indent="-533400"/>
            <a:r>
              <a:rPr lang="en-US" dirty="0"/>
              <a:t>In a given process concentrated energy is dispersed widely.</a:t>
            </a:r>
          </a:p>
          <a:p>
            <a:pPr marL="533400" indent="-533400"/>
            <a:endParaRPr lang="en-US" dirty="0"/>
          </a:p>
          <a:p>
            <a:pPr marL="533400" indent="-533400">
              <a:buFontTx/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533400" indent="-533400">
              <a:buFontTx/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533400" indent="-533400">
              <a:buFontTx/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533400" indent="-533400"/>
            <a:endParaRPr lang="en-US" sz="2800" dirty="0">
              <a:solidFill>
                <a:srgbClr val="FF0000"/>
              </a:solidFill>
            </a:endParaRPr>
          </a:p>
          <a:p>
            <a:pPr marL="533400" indent="-533400"/>
            <a:endParaRPr lang="en-US" sz="2800" dirty="0">
              <a:solidFill>
                <a:srgbClr val="FF0000"/>
              </a:solidFill>
            </a:endParaRPr>
          </a:p>
          <a:p>
            <a:pPr marL="533400" indent="-533400">
              <a:buFontTx/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533400" indent="-533400"/>
            <a:r>
              <a:rPr lang="en-US" dirty="0"/>
              <a:t>This happens in every exothermic process.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7BD91-7D22-7E42-A227-C301576F4421}" type="slidenum">
              <a:rPr lang="en-US"/>
              <a:pPr/>
              <a:t>22</a:t>
            </a:fld>
            <a:endParaRPr lang="en-US"/>
          </a:p>
        </p:txBody>
      </p:sp>
      <p:sp>
        <p:nvSpPr>
          <p:cNvPr id="3737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37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 descr="10p234_u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319867"/>
            <a:ext cx="2987040" cy="331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3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Matter Spread</a:t>
            </a:r>
          </a:p>
        </p:txBody>
      </p:sp>
      <p:sp>
        <p:nvSpPr>
          <p:cNvPr id="375810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772400" cy="4767263"/>
          </a:xfrm>
        </p:spPr>
        <p:txBody>
          <a:bodyPr/>
          <a:lstStyle/>
          <a:p>
            <a:pPr marL="533400" indent="-533400" eaLnBrk="0" hangingPunct="0">
              <a:spcBef>
                <a:spcPct val="0"/>
              </a:spcBef>
            </a:pPr>
            <a:r>
              <a:rPr lang="en-US"/>
              <a:t>Molecules of a substance spread out to occupy a larger volume.</a:t>
            </a:r>
          </a:p>
          <a:p>
            <a:pPr marL="533400" indent="-533400">
              <a:buFontTx/>
              <a:buNone/>
            </a:pPr>
            <a:endParaRPr lang="en-US">
              <a:solidFill>
                <a:srgbClr val="FF0000"/>
              </a:solidFill>
            </a:endParaRPr>
          </a:p>
          <a:p>
            <a:pPr marL="533400" indent="-533400">
              <a:buFontTx/>
              <a:buNone/>
            </a:pPr>
            <a:endParaRPr lang="en-US">
              <a:solidFill>
                <a:srgbClr val="FF0000"/>
              </a:solidFill>
            </a:endParaRPr>
          </a:p>
          <a:p>
            <a:pPr marL="533400" indent="-533400">
              <a:buFontTx/>
              <a:buNone/>
            </a:pPr>
            <a:endParaRPr lang="en-US">
              <a:solidFill>
                <a:srgbClr val="FF0000"/>
              </a:solidFill>
            </a:endParaRPr>
          </a:p>
          <a:p>
            <a:pPr marL="533400" indent="-533400">
              <a:buFontTx/>
              <a:buNone/>
            </a:pPr>
            <a:endParaRPr lang="en-US">
              <a:solidFill>
                <a:srgbClr val="FF0000"/>
              </a:solidFill>
            </a:endParaRPr>
          </a:p>
          <a:p>
            <a:pPr marL="533400" indent="-533400">
              <a:buFontTx/>
              <a:buNone/>
            </a:pPr>
            <a:endParaRPr lang="en-US">
              <a:solidFill>
                <a:srgbClr val="FF0000"/>
              </a:solidFill>
            </a:endParaRPr>
          </a:p>
          <a:p>
            <a:pPr marL="533400" indent="-533400">
              <a:buFontTx/>
              <a:buNone/>
            </a:pPr>
            <a:endParaRPr lang="en-US">
              <a:solidFill>
                <a:srgbClr val="FF0000"/>
              </a:solidFill>
            </a:endParaRPr>
          </a:p>
          <a:p>
            <a:pPr marL="533400" indent="-533400">
              <a:buFontTx/>
              <a:buNone/>
            </a:pPr>
            <a:endParaRPr lang="en-US" sz="2800">
              <a:solidFill>
                <a:srgbClr val="FF0000"/>
              </a:solidFill>
            </a:endParaRPr>
          </a:p>
          <a:p>
            <a:pPr marL="533400" indent="-533400"/>
            <a:r>
              <a:rPr lang="en-US"/>
              <a:t>Processes are favored if they involve energy and matter spread.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C75BFB-DB11-A446-B69D-E0251DF4BC6F}" type="slidenum">
              <a:rPr lang="en-US"/>
              <a:pPr/>
              <a:t>23</a:t>
            </a:fld>
            <a:endParaRPr lang="en-US"/>
          </a:p>
        </p:txBody>
      </p:sp>
      <p:sp>
        <p:nvSpPr>
          <p:cNvPr id="3758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58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 descr="10p234_u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363318"/>
            <a:ext cx="3715435" cy="323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7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</a:t>
            </a:r>
            <a:r>
              <a:rPr lang="en-US" dirty="0"/>
              <a:t>, </a:t>
            </a:r>
            <a:r>
              <a:rPr lang="en-US" i="1" dirty="0"/>
              <a:t>S</a:t>
            </a:r>
          </a:p>
        </p:txBody>
      </p:sp>
      <p:sp>
        <p:nvSpPr>
          <p:cNvPr id="377858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772400" cy="1643527"/>
          </a:xfrm>
        </p:spPr>
        <p:txBody>
          <a:bodyPr/>
          <a:lstStyle/>
          <a:p>
            <a:pPr marL="533400" indent="-533400" eaLnBrk="0" hangingPunct="0">
              <a:spcBef>
                <a:spcPct val="0"/>
              </a:spcBef>
            </a:pPr>
            <a:r>
              <a:rPr lang="en-US" dirty="0">
                <a:cs typeface="Times New Roman" charset="0"/>
              </a:rPr>
              <a:t>Function which keeps track of the tendency for the components of the universe to become disordered</a:t>
            </a:r>
            <a:r>
              <a:rPr lang="en-US" dirty="0"/>
              <a:t>.</a:t>
            </a:r>
          </a:p>
          <a:p>
            <a:pPr marL="533400" indent="-533400" eaLnBrk="0" hangingPunct="0">
              <a:spcBef>
                <a:spcPct val="0"/>
              </a:spcBef>
            </a:pPr>
            <a:r>
              <a:rPr lang="en-US" dirty="0"/>
              <a:t>Measure of disorder or </a:t>
            </a:r>
            <a:r>
              <a:rPr lang="en-US" dirty="0" smtClean="0"/>
              <a:t>randomness</a:t>
            </a:r>
            <a:endParaRPr lang="en-US" dirty="0"/>
          </a:p>
          <a:p>
            <a:pPr marL="533400" indent="-533400">
              <a:buFontTx/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C73E5A-F4F4-1646-B388-ABD5D39C781C}" type="slidenum">
              <a:rPr lang="en-US"/>
              <a:pPr/>
              <a:t>24</a:t>
            </a:fld>
            <a:endParaRPr lang="en-US"/>
          </a:p>
        </p:txBody>
      </p:sp>
      <p:sp>
        <p:nvSpPr>
          <p:cNvPr id="3778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78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 descr="10p235_f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004" y="2994308"/>
            <a:ext cx="3041796" cy="361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</a:t>
            </a:r>
            <a:r>
              <a:rPr lang="en-US" dirty="0"/>
              <a:t>, </a:t>
            </a:r>
            <a:r>
              <a:rPr lang="en-US" i="1" dirty="0"/>
              <a:t>S</a:t>
            </a:r>
          </a:p>
        </p:txBody>
      </p:sp>
      <p:sp>
        <p:nvSpPr>
          <p:cNvPr id="379906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772400" cy="1260475"/>
          </a:xfrm>
        </p:spPr>
        <p:txBody>
          <a:bodyPr/>
          <a:lstStyle/>
          <a:p>
            <a:pPr marL="533400" indent="-533400" eaLnBrk="0" hangingPunct="0">
              <a:spcBef>
                <a:spcPct val="0"/>
              </a:spcBef>
            </a:pPr>
            <a:r>
              <a:rPr lang="en-US">
                <a:cs typeface="Times New Roman" charset="0"/>
              </a:rPr>
              <a:t>What happens to the disorder in the universe as energy and matter spread?</a:t>
            </a:r>
            <a:endParaRPr lang="en-US"/>
          </a:p>
          <a:p>
            <a:pPr marL="533400" indent="-533400">
              <a:buFontTx/>
              <a:buNone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C650F-EC18-9844-96D5-1E88BE72B2DE}" type="slidenum">
              <a:rPr lang="en-US"/>
              <a:pPr/>
              <a:t>25</a:t>
            </a:fld>
            <a:endParaRPr lang="en-US"/>
          </a:p>
        </p:txBody>
      </p:sp>
      <p:sp>
        <p:nvSpPr>
          <p:cNvPr id="3799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99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 descr="10p235_u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864338"/>
            <a:ext cx="8229600" cy="296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0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 Law of Thermodynamics</a:t>
            </a:r>
            <a:endParaRPr lang="en-US" i="1"/>
          </a:p>
        </p:txBody>
      </p:sp>
      <p:sp>
        <p:nvSpPr>
          <p:cNvPr id="381954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772400" cy="1458913"/>
          </a:xfrm>
        </p:spPr>
        <p:txBody>
          <a:bodyPr/>
          <a:lstStyle/>
          <a:p>
            <a:pPr marL="533400" indent="-533400" eaLnBrk="0" hangingPunct="0">
              <a:spcBef>
                <a:spcPct val="0"/>
              </a:spcBef>
            </a:pPr>
            <a:r>
              <a:rPr lang="en-US" sz="2800"/>
              <a:t>The entropy of the universe is always increasing.</a:t>
            </a:r>
          </a:p>
          <a:p>
            <a:pPr marL="533400" indent="-533400">
              <a:buFontTx/>
              <a:buNone/>
            </a:pP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31F1E7-6953-DA45-9319-EBACF962E3B6}" type="slidenum">
              <a:rPr lang="en-US"/>
              <a:pPr/>
              <a:t>26</a:t>
            </a:fld>
            <a:endParaRPr lang="en-US"/>
          </a:p>
        </p:txBody>
      </p:sp>
      <p:sp>
        <p:nvSpPr>
          <p:cNvPr id="3819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19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4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D15A1D-3F74-7A4B-89C2-5A908F013B08}" type="slidenum">
              <a:rPr lang="en-US"/>
              <a:pPr/>
              <a:t>3</a:t>
            </a:fld>
            <a:endParaRPr lang="en-US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391400" cy="4514850"/>
          </a:xfrm>
        </p:spPr>
        <p:txBody>
          <a:bodyPr/>
          <a:lstStyle/>
          <a:p>
            <a:pPr marL="533400" indent="-533400"/>
            <a:r>
              <a:rPr lang="en-US" sz="2800"/>
              <a:t>This reaction also can be carried out in two distinct steps, with enthalpy changes designated by </a:t>
            </a:r>
            <a:r>
              <a:rPr lang="el-GR" sz="2800">
                <a:cs typeface="Arial" charset="0"/>
              </a:rPr>
              <a:t>Δ</a:t>
            </a:r>
            <a:r>
              <a:rPr lang="en-US" sz="2800" i="1">
                <a:cs typeface="Arial" charset="0"/>
              </a:rPr>
              <a:t>H</a:t>
            </a:r>
            <a:r>
              <a:rPr lang="en-US" sz="2800" baseline="-25000">
                <a:cs typeface="Arial" charset="0"/>
              </a:rPr>
              <a:t>2</a:t>
            </a:r>
            <a:r>
              <a:rPr lang="en-US" sz="2800">
                <a:cs typeface="Arial" charset="0"/>
              </a:rPr>
              <a:t> </a:t>
            </a:r>
            <a:r>
              <a:rPr lang="en-US" sz="2800"/>
              <a:t>and </a:t>
            </a:r>
            <a:r>
              <a:rPr lang="el-GR" sz="2800">
                <a:cs typeface="Arial" charset="0"/>
              </a:rPr>
              <a:t>Δ</a:t>
            </a:r>
            <a:r>
              <a:rPr lang="en-US" sz="2800" i="1">
                <a:cs typeface="Arial" charset="0"/>
              </a:rPr>
              <a:t>H</a:t>
            </a:r>
            <a:r>
              <a:rPr lang="en-US" sz="2800" baseline="-25000">
                <a:cs typeface="Arial" charset="0"/>
              </a:rPr>
              <a:t>3</a:t>
            </a:r>
            <a:r>
              <a:rPr lang="en-US" sz="2800"/>
              <a:t>.</a:t>
            </a:r>
          </a:p>
          <a:p>
            <a:pPr marL="533400" indent="-533400">
              <a:buFontTx/>
              <a:buNone/>
            </a:pPr>
            <a:endParaRPr lang="en-US" sz="2800"/>
          </a:p>
          <a:p>
            <a:pPr marL="533400" indent="-533400">
              <a:buFontTx/>
              <a:buNone/>
            </a:pPr>
            <a:r>
              <a:rPr lang="en-US"/>
              <a:t>   N</a:t>
            </a:r>
            <a:r>
              <a:rPr lang="en-US" baseline="-25000"/>
              <a:t>2</a:t>
            </a:r>
            <a:r>
              <a:rPr lang="en-US"/>
              <a:t>(</a:t>
            </a:r>
            <a:r>
              <a:rPr lang="en-US" i="1"/>
              <a:t>g</a:t>
            </a:r>
            <a:r>
              <a:rPr lang="en-US"/>
              <a:t>) + O</a:t>
            </a:r>
            <a:r>
              <a:rPr lang="en-US" baseline="-25000"/>
              <a:t>2</a:t>
            </a:r>
            <a:r>
              <a:rPr lang="en-US"/>
              <a:t>(</a:t>
            </a:r>
            <a:r>
              <a:rPr lang="en-US" i="1"/>
              <a:t>g</a:t>
            </a:r>
            <a:r>
              <a:rPr lang="en-US"/>
              <a:t>) </a:t>
            </a:r>
            <a:r>
              <a:rPr lang="en-US">
                <a:cs typeface="Arial" charset="0"/>
              </a:rPr>
              <a:t>→ 2NO(</a:t>
            </a:r>
            <a:r>
              <a:rPr lang="en-US" i="1">
                <a:cs typeface="Arial" charset="0"/>
              </a:rPr>
              <a:t>g</a:t>
            </a:r>
            <a:r>
              <a:rPr lang="en-US">
                <a:cs typeface="Arial" charset="0"/>
              </a:rPr>
              <a:t>)	              </a:t>
            </a:r>
            <a:r>
              <a:rPr lang="el-GR">
                <a:cs typeface="Arial" charset="0"/>
              </a:rPr>
              <a:t>Δ</a:t>
            </a:r>
            <a:r>
              <a:rPr lang="en-US" i="1">
                <a:cs typeface="Arial" charset="0"/>
              </a:rPr>
              <a:t>H</a:t>
            </a:r>
            <a:r>
              <a:rPr lang="en-US" baseline="-25000">
                <a:cs typeface="Arial" charset="0"/>
              </a:rPr>
              <a:t>2</a:t>
            </a:r>
            <a:r>
              <a:rPr lang="en-US">
                <a:cs typeface="Arial" charset="0"/>
              </a:rPr>
              <a:t> = 180 kJ</a:t>
            </a:r>
          </a:p>
          <a:p>
            <a:pPr marL="533400" indent="-533400">
              <a:buFontTx/>
              <a:buNone/>
            </a:pPr>
            <a:r>
              <a:rPr lang="en-US" u="sng"/>
              <a:t>2NO(</a:t>
            </a:r>
            <a:r>
              <a:rPr lang="en-US" i="1" u="sng"/>
              <a:t>g</a:t>
            </a:r>
            <a:r>
              <a:rPr lang="en-US" u="sng"/>
              <a:t>) + O</a:t>
            </a:r>
            <a:r>
              <a:rPr lang="en-US" u="sng" baseline="-25000"/>
              <a:t>2</a:t>
            </a:r>
            <a:r>
              <a:rPr lang="en-US" u="sng"/>
              <a:t>(</a:t>
            </a:r>
            <a:r>
              <a:rPr lang="en-US" i="1" u="sng"/>
              <a:t>g</a:t>
            </a:r>
            <a:r>
              <a:rPr lang="en-US" u="sng"/>
              <a:t>) </a:t>
            </a:r>
            <a:r>
              <a:rPr lang="en-US" u="sng">
                <a:cs typeface="Arial" charset="0"/>
              </a:rPr>
              <a:t>→ 2NO</a:t>
            </a:r>
            <a:r>
              <a:rPr lang="en-US" u="sng" baseline="-25000">
                <a:cs typeface="Arial" charset="0"/>
              </a:rPr>
              <a:t>2</a:t>
            </a:r>
            <a:r>
              <a:rPr lang="en-US" u="sng">
                <a:cs typeface="Arial" charset="0"/>
              </a:rPr>
              <a:t>(</a:t>
            </a:r>
            <a:r>
              <a:rPr lang="en-US" i="1" u="sng">
                <a:cs typeface="Arial" charset="0"/>
              </a:rPr>
              <a:t>g</a:t>
            </a:r>
            <a:r>
              <a:rPr lang="en-US" u="sng">
                <a:cs typeface="Arial" charset="0"/>
              </a:rPr>
              <a:t>)	              </a:t>
            </a:r>
            <a:r>
              <a:rPr lang="el-GR" u="sng">
                <a:cs typeface="Arial" charset="0"/>
              </a:rPr>
              <a:t>Δ</a:t>
            </a:r>
            <a:r>
              <a:rPr lang="en-US" i="1" u="sng">
                <a:cs typeface="Arial" charset="0"/>
              </a:rPr>
              <a:t>H</a:t>
            </a:r>
            <a:r>
              <a:rPr lang="en-US" u="sng" baseline="-25000">
                <a:cs typeface="Arial" charset="0"/>
              </a:rPr>
              <a:t>3</a:t>
            </a:r>
            <a:r>
              <a:rPr lang="en-US" u="sng">
                <a:cs typeface="Arial" charset="0"/>
              </a:rPr>
              <a:t> = – 112 kJ</a:t>
            </a:r>
          </a:p>
          <a:p>
            <a:pPr marL="533400" indent="-533400">
              <a:buFontTx/>
              <a:buNone/>
            </a:pPr>
            <a:r>
              <a:rPr lang="en-US"/>
              <a:t> N</a:t>
            </a:r>
            <a:r>
              <a:rPr lang="en-US" baseline="-25000"/>
              <a:t>2</a:t>
            </a:r>
            <a:r>
              <a:rPr lang="en-US"/>
              <a:t>(</a:t>
            </a:r>
            <a:r>
              <a:rPr lang="en-US" i="1"/>
              <a:t>g</a:t>
            </a:r>
            <a:r>
              <a:rPr lang="en-US"/>
              <a:t>) + 2O</a:t>
            </a:r>
            <a:r>
              <a:rPr lang="en-US" baseline="-25000"/>
              <a:t>2</a:t>
            </a:r>
            <a:r>
              <a:rPr lang="en-US"/>
              <a:t>(</a:t>
            </a:r>
            <a:r>
              <a:rPr lang="en-US" i="1"/>
              <a:t>g</a:t>
            </a:r>
            <a:r>
              <a:rPr lang="en-US"/>
              <a:t>) </a:t>
            </a:r>
            <a:r>
              <a:rPr lang="en-US">
                <a:cs typeface="Arial" charset="0"/>
              </a:rPr>
              <a:t>→ 2NO</a:t>
            </a:r>
            <a:r>
              <a:rPr lang="en-US" baseline="-25000">
                <a:cs typeface="Arial" charset="0"/>
              </a:rPr>
              <a:t>2</a:t>
            </a:r>
            <a:r>
              <a:rPr lang="en-US">
                <a:cs typeface="Arial" charset="0"/>
              </a:rPr>
              <a:t>(</a:t>
            </a:r>
            <a:r>
              <a:rPr lang="en-US" i="1">
                <a:cs typeface="Arial" charset="0"/>
              </a:rPr>
              <a:t>g</a:t>
            </a:r>
            <a:r>
              <a:rPr lang="en-US">
                <a:cs typeface="Arial" charset="0"/>
              </a:rPr>
              <a:t>)     </a:t>
            </a:r>
            <a:r>
              <a:rPr lang="el-GR">
                <a:cs typeface="Arial" charset="0"/>
              </a:rPr>
              <a:t>Δ</a:t>
            </a:r>
            <a:r>
              <a:rPr lang="en-US" i="1">
                <a:cs typeface="Arial" charset="0"/>
              </a:rPr>
              <a:t>H</a:t>
            </a:r>
            <a:r>
              <a:rPr lang="en-US" baseline="-25000">
                <a:cs typeface="Arial" charset="0"/>
              </a:rPr>
              <a:t>2</a:t>
            </a:r>
            <a:r>
              <a:rPr lang="en-US">
                <a:cs typeface="Arial" charset="0"/>
              </a:rPr>
              <a:t> + </a:t>
            </a:r>
            <a:r>
              <a:rPr lang="el-GR">
                <a:cs typeface="Arial" charset="0"/>
              </a:rPr>
              <a:t>Δ</a:t>
            </a:r>
            <a:r>
              <a:rPr lang="en-US" i="1">
                <a:cs typeface="Arial" charset="0"/>
              </a:rPr>
              <a:t>H</a:t>
            </a:r>
            <a:r>
              <a:rPr lang="en-US" baseline="-25000">
                <a:cs typeface="Arial" charset="0"/>
              </a:rPr>
              <a:t>3 </a:t>
            </a:r>
            <a:r>
              <a:rPr lang="en-US">
                <a:cs typeface="Arial" charset="0"/>
              </a:rPr>
              <a:t>= 68 kJ</a:t>
            </a:r>
          </a:p>
          <a:p>
            <a:pPr marL="533400" indent="-533400">
              <a:buFontTx/>
              <a:buNone/>
            </a:pPr>
            <a:endParaRPr lang="en-US">
              <a:cs typeface="Arial" charset="0"/>
            </a:endParaRPr>
          </a:p>
          <a:p>
            <a:pPr marL="533400" indent="-533400">
              <a:buFontTx/>
              <a:buNone/>
            </a:pPr>
            <a:r>
              <a:rPr lang="en-US">
                <a:cs typeface="Arial" charset="0"/>
              </a:rPr>
              <a:t>			</a:t>
            </a:r>
            <a:r>
              <a:rPr lang="el-GR">
                <a:cs typeface="Arial" charset="0"/>
              </a:rPr>
              <a:t>Δ</a:t>
            </a:r>
            <a:r>
              <a:rPr lang="en-US" i="1">
                <a:cs typeface="Arial" charset="0"/>
              </a:rPr>
              <a:t>H</a:t>
            </a:r>
            <a:r>
              <a:rPr lang="en-US" baseline="-25000">
                <a:cs typeface="Arial" charset="0"/>
              </a:rPr>
              <a:t>1</a:t>
            </a:r>
            <a:r>
              <a:rPr lang="en-US">
                <a:cs typeface="Arial" charset="0"/>
              </a:rPr>
              <a:t> = </a:t>
            </a:r>
            <a:r>
              <a:rPr lang="el-GR">
                <a:cs typeface="Arial" charset="0"/>
              </a:rPr>
              <a:t>Δ</a:t>
            </a:r>
            <a:r>
              <a:rPr lang="en-US" i="1">
                <a:cs typeface="Arial" charset="0"/>
              </a:rPr>
              <a:t>H</a:t>
            </a:r>
            <a:r>
              <a:rPr lang="en-US" baseline="-25000">
                <a:cs typeface="Arial" charset="0"/>
              </a:rPr>
              <a:t>2</a:t>
            </a:r>
            <a:r>
              <a:rPr lang="en-US">
                <a:cs typeface="Arial" charset="0"/>
              </a:rPr>
              <a:t> + </a:t>
            </a:r>
            <a:r>
              <a:rPr lang="el-GR">
                <a:cs typeface="Arial" charset="0"/>
              </a:rPr>
              <a:t>Δ</a:t>
            </a:r>
            <a:r>
              <a:rPr lang="en-US" i="1">
                <a:cs typeface="Arial" charset="0"/>
              </a:rPr>
              <a:t>H</a:t>
            </a:r>
            <a:r>
              <a:rPr lang="en-US" baseline="-25000">
                <a:cs typeface="Arial" charset="0"/>
              </a:rPr>
              <a:t>3 </a:t>
            </a:r>
            <a:r>
              <a:rPr lang="en-US">
                <a:cs typeface="Arial" charset="0"/>
              </a:rPr>
              <a:t>= 68 kJ</a:t>
            </a:r>
          </a:p>
          <a:p>
            <a:pPr marL="533400" indent="-533400">
              <a:buFontTx/>
              <a:buNone/>
            </a:pPr>
            <a:endParaRPr lang="en-US">
              <a:cs typeface="Arial" charset="0"/>
            </a:endParaRP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</a:t>
            </a:r>
            <a:r>
              <a:rPr lang="en-US" baseline="-25000"/>
              <a:t>2</a:t>
            </a:r>
            <a:r>
              <a:rPr lang="en-US"/>
              <a:t>(</a:t>
            </a:r>
            <a:r>
              <a:rPr lang="en-US" i="1"/>
              <a:t>g</a:t>
            </a:r>
            <a:r>
              <a:rPr lang="en-US"/>
              <a:t>) + 2O</a:t>
            </a:r>
            <a:r>
              <a:rPr lang="en-US" baseline="-25000"/>
              <a:t>2</a:t>
            </a:r>
            <a:r>
              <a:rPr lang="en-US"/>
              <a:t>(</a:t>
            </a:r>
            <a:r>
              <a:rPr lang="en-US" i="1"/>
              <a:t>g</a:t>
            </a:r>
            <a:r>
              <a:rPr lang="en-US"/>
              <a:t>) </a:t>
            </a:r>
            <a:r>
              <a:rPr lang="en-US">
                <a:cs typeface="Arial" charset="0"/>
              </a:rPr>
              <a:t>→ 2NO</a:t>
            </a:r>
            <a:r>
              <a:rPr lang="en-US" baseline="-25000">
                <a:cs typeface="Arial" charset="0"/>
              </a:rPr>
              <a:t>2</a:t>
            </a:r>
            <a:r>
              <a:rPr lang="en-US">
                <a:cs typeface="Arial" charset="0"/>
              </a:rPr>
              <a:t>(</a:t>
            </a:r>
            <a:r>
              <a:rPr lang="en-US" i="1">
                <a:cs typeface="Arial" charset="0"/>
              </a:rPr>
              <a:t>g</a:t>
            </a:r>
            <a:r>
              <a:rPr lang="en-US">
                <a:cs typeface="Arial" charset="0"/>
              </a:rPr>
              <a:t>)	              </a:t>
            </a:r>
            <a:r>
              <a:rPr lang="el-GR">
                <a:cs typeface="Arial" charset="0"/>
              </a:rPr>
              <a:t>Δ</a:t>
            </a:r>
            <a:r>
              <a:rPr lang="en-US" i="1">
                <a:cs typeface="Arial" charset="0"/>
              </a:rPr>
              <a:t>H</a:t>
            </a:r>
            <a:r>
              <a:rPr lang="en-US" baseline="-25000">
                <a:cs typeface="Arial" charset="0"/>
              </a:rPr>
              <a:t>1</a:t>
            </a:r>
            <a:r>
              <a:rPr lang="en-US">
                <a:cs typeface="Arial" charset="0"/>
              </a:rPr>
              <a:t> = 68 kJ</a:t>
            </a:r>
            <a:endParaRPr lang="el-GR">
              <a:cs typeface="Arial" charset="0"/>
            </a:endParaRPr>
          </a:p>
        </p:txBody>
      </p:sp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69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6902" name="Line 6"/>
          <p:cNvSpPr>
            <a:spLocks noChangeShapeType="1"/>
          </p:cNvSpPr>
          <p:nvPr/>
        </p:nvSpPr>
        <p:spPr bwMode="auto">
          <a:xfrm flipV="1">
            <a:off x="609600" y="4114800"/>
            <a:ext cx="9144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03" name="Line 7"/>
          <p:cNvSpPr>
            <a:spLocks noChangeShapeType="1"/>
          </p:cNvSpPr>
          <p:nvPr/>
        </p:nvSpPr>
        <p:spPr bwMode="auto">
          <a:xfrm flipV="1">
            <a:off x="3124200" y="3657600"/>
            <a:ext cx="9144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7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FF24E4-CE78-4D4C-AA45-230E16456046}" type="slidenum">
              <a:rPr lang="en-US"/>
              <a:pPr/>
              <a:t>4</a:t>
            </a:fld>
            <a:endParaRPr lang="en-US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391400" cy="3594100"/>
          </a:xfrm>
        </p:spPr>
        <p:txBody>
          <a:bodyPr/>
          <a:lstStyle/>
          <a:p>
            <a:pPr marL="533400" indent="-533400"/>
            <a:r>
              <a:rPr lang="en-US" sz="2800"/>
              <a:t>If a reaction is reversed, the sign of </a:t>
            </a:r>
            <a:r>
              <a:rPr lang="el-GR" sz="2800">
                <a:cs typeface="Arial" charset="0"/>
              </a:rPr>
              <a:t>Δ</a:t>
            </a:r>
            <a:r>
              <a:rPr lang="en-US" sz="2800" i="1">
                <a:cs typeface="Arial" charset="0"/>
              </a:rPr>
              <a:t>H</a:t>
            </a:r>
            <a:r>
              <a:rPr lang="en-US" sz="2800">
                <a:cs typeface="Arial" charset="0"/>
              </a:rPr>
              <a:t> is also reversed.</a:t>
            </a:r>
          </a:p>
          <a:p>
            <a:pPr marL="533400" indent="-533400"/>
            <a:r>
              <a:rPr lang="en-US" sz="2800">
                <a:cs typeface="Arial" charset="0"/>
              </a:rPr>
              <a:t>The magnitude of </a:t>
            </a:r>
            <a:r>
              <a:rPr lang="el-GR" sz="2800">
                <a:cs typeface="Arial" charset="0"/>
              </a:rPr>
              <a:t>Δ</a:t>
            </a:r>
            <a:r>
              <a:rPr lang="en-US" sz="2800" i="1">
                <a:cs typeface="Arial" charset="0"/>
              </a:rPr>
              <a:t>H</a:t>
            </a:r>
            <a:r>
              <a:rPr lang="en-US" sz="2800">
                <a:cs typeface="Arial" charset="0"/>
              </a:rPr>
              <a:t> is directly proportional to the quantities of reactants and products in a reaction. If the coefficients in a balanced reaction are multiplied by an integer, the value of </a:t>
            </a:r>
            <a:r>
              <a:rPr lang="el-GR" sz="2800">
                <a:cs typeface="Arial" charset="0"/>
              </a:rPr>
              <a:t>Δ</a:t>
            </a:r>
            <a:r>
              <a:rPr lang="en-US" sz="2800" i="1">
                <a:cs typeface="Arial" charset="0"/>
              </a:rPr>
              <a:t>H</a:t>
            </a:r>
            <a:r>
              <a:rPr lang="en-US" sz="2800">
                <a:cs typeface="Arial" charset="0"/>
              </a:rPr>
              <a:t> is multiplied by the same integer.</a:t>
            </a:r>
            <a:endParaRPr lang="el-GR" sz="2800">
              <a:cs typeface="Arial" charset="0"/>
            </a:endParaRP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Characteristics of Enthalpy Changes</a:t>
            </a:r>
          </a:p>
        </p:txBody>
      </p:sp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3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E6BCA9-64F0-4442-86BD-D77F899A9C27}" type="slidenum">
              <a:rPr lang="en-US"/>
              <a:pPr/>
              <a:t>5</a:t>
            </a:fld>
            <a:endParaRPr lang="en-US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391400" cy="3082925"/>
          </a:xfrm>
        </p:spPr>
        <p:txBody>
          <a:bodyPr/>
          <a:lstStyle/>
          <a:p>
            <a:pPr marL="533400" indent="-533400"/>
            <a:r>
              <a:rPr lang="en-US" sz="2800"/>
              <a:t>Consider the following data:</a:t>
            </a:r>
          </a:p>
          <a:p>
            <a:pPr marL="533400" indent="-533400"/>
            <a:endParaRPr lang="en-US" sz="2800"/>
          </a:p>
          <a:p>
            <a:pPr marL="533400" indent="-533400"/>
            <a:endParaRPr lang="en-US" sz="2800"/>
          </a:p>
          <a:p>
            <a:pPr marL="533400" indent="-533400"/>
            <a:endParaRPr lang="en-US" sz="2800">
              <a:cs typeface="Arial" charset="0"/>
            </a:endParaRPr>
          </a:p>
          <a:p>
            <a:pPr marL="533400" indent="-533400"/>
            <a:endParaRPr lang="en-US" sz="2800">
              <a:cs typeface="Arial" charset="0"/>
            </a:endParaRPr>
          </a:p>
          <a:p>
            <a:pPr marL="533400" indent="-533400"/>
            <a:r>
              <a:rPr lang="en-US" sz="2800">
                <a:cs typeface="Arial" charset="0"/>
              </a:rPr>
              <a:t>Calculate </a:t>
            </a:r>
            <a:r>
              <a:rPr lang="el-GR" sz="2800">
                <a:cs typeface="Arial" charset="0"/>
              </a:rPr>
              <a:t>Δ</a:t>
            </a:r>
            <a:r>
              <a:rPr lang="en-US" sz="2800">
                <a:cs typeface="Arial" charset="0"/>
              </a:rPr>
              <a:t>H for the reaction</a:t>
            </a:r>
            <a:endParaRPr lang="el-GR" sz="2800">
              <a:cs typeface="Arial" charset="0"/>
            </a:endParaRP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50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5094" name="Rectangle 6"/>
          <p:cNvSpPr>
            <a:spLocks noChangeArrowheads="1"/>
          </p:cNvSpPr>
          <p:nvPr/>
        </p:nvSpPr>
        <p:spPr bwMode="auto">
          <a:xfrm>
            <a:off x="0" y="2947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5096" name="Rectangle 8"/>
          <p:cNvSpPr>
            <a:spLocks noChangeArrowheads="1"/>
          </p:cNvSpPr>
          <p:nvPr/>
        </p:nvSpPr>
        <p:spPr bwMode="auto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45097" name="Object 9"/>
          <p:cNvGraphicFramePr>
            <a:graphicFrameLocks noChangeAspect="1"/>
          </p:cNvGraphicFramePr>
          <p:nvPr/>
        </p:nvGraphicFramePr>
        <p:xfrm>
          <a:off x="1219200" y="2590800"/>
          <a:ext cx="667702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4" imgW="6680596" imgH="1168797" progId="Equation.BREE4">
                  <p:embed/>
                </p:oleObj>
              </mc:Choice>
              <mc:Fallback>
                <p:oleObj name="Equation" r:id="rId4" imgW="6680596" imgH="1168797" progId="Equation.BREE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590800"/>
                        <a:ext cx="6677025" cy="117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098" name="Rectangle 1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45099" name="Object 11"/>
          <p:cNvGraphicFramePr>
            <a:graphicFrameLocks noChangeAspect="1"/>
          </p:cNvGraphicFramePr>
          <p:nvPr/>
        </p:nvGraphicFramePr>
        <p:xfrm>
          <a:off x="1219200" y="5181600"/>
          <a:ext cx="59912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6" imgW="5994796" imgH="432197" progId="Equation.BREE4">
                  <p:embed/>
                </p:oleObj>
              </mc:Choice>
              <mc:Fallback>
                <p:oleObj name="Equation" r:id="rId6" imgW="5994796" imgH="432197" progId="Equation.BREE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81600"/>
                        <a:ext cx="59912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703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ECA-6B46-974D-858D-027859AC0A60}" type="slidenum">
              <a:rPr lang="en-US"/>
              <a:pPr/>
              <a:t>6</a:t>
            </a:fld>
            <a:endParaRPr lang="en-US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391400" cy="3679825"/>
          </a:xfrm>
        </p:spPr>
        <p:txBody>
          <a:bodyPr/>
          <a:lstStyle/>
          <a:p>
            <a:pPr marL="533400" indent="-533400"/>
            <a:r>
              <a:rPr lang="en-US" sz="2800">
                <a:cs typeface="Arial" charset="0"/>
              </a:rPr>
              <a:t>Work </a:t>
            </a:r>
            <a:r>
              <a:rPr lang="en-US" sz="2800" i="1">
                <a:cs typeface="Arial" charset="0"/>
              </a:rPr>
              <a:t>backward</a:t>
            </a:r>
            <a:r>
              <a:rPr lang="en-US" sz="2800">
                <a:cs typeface="Arial" charset="0"/>
              </a:rPr>
              <a:t> from the required reaction, using the reactants and products to decide how to manipulate the other given reactions at your disposal.</a:t>
            </a:r>
          </a:p>
          <a:p>
            <a:pPr marL="533400" indent="-533400"/>
            <a:r>
              <a:rPr lang="en-US" sz="2800">
                <a:cs typeface="Arial" charset="0"/>
              </a:rPr>
              <a:t>Reverse any reactions as needed to give the required reactants and products.</a:t>
            </a:r>
          </a:p>
          <a:p>
            <a:pPr marL="533400" indent="-533400"/>
            <a:r>
              <a:rPr lang="en-US" sz="2800">
                <a:cs typeface="Arial" charset="0"/>
              </a:rPr>
              <a:t>Multiply reactions to give the correct numbers of reactants and products.</a:t>
            </a:r>
            <a:endParaRPr lang="el-GR" sz="2800">
              <a:cs typeface="Arial" charset="0"/>
            </a:endParaRP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Problem-Solving Strategy</a:t>
            </a:r>
          </a:p>
        </p:txBody>
      </p:sp>
      <p:sp>
        <p:nvSpPr>
          <p:cNvPr id="3471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71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4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D2E340-AA25-DE48-8659-16D88AF3C468}" type="slidenum">
              <a:rPr lang="en-US"/>
              <a:pPr/>
              <a:t>7</a:t>
            </a:fld>
            <a:endParaRPr lang="en-US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391400" cy="3082925"/>
          </a:xfrm>
        </p:spPr>
        <p:txBody>
          <a:bodyPr/>
          <a:lstStyle/>
          <a:p>
            <a:pPr marL="533400" indent="-533400"/>
            <a:r>
              <a:rPr lang="en-US" sz="2800"/>
              <a:t>Reverse the two reactions:</a:t>
            </a:r>
          </a:p>
          <a:p>
            <a:pPr marL="533400" indent="-533400"/>
            <a:endParaRPr lang="en-US" sz="2800"/>
          </a:p>
          <a:p>
            <a:pPr marL="533400" indent="-533400"/>
            <a:endParaRPr lang="en-US" sz="2800"/>
          </a:p>
          <a:p>
            <a:pPr marL="533400" indent="-533400"/>
            <a:endParaRPr lang="en-US" sz="2800">
              <a:cs typeface="Arial" charset="0"/>
            </a:endParaRPr>
          </a:p>
          <a:p>
            <a:pPr marL="533400" indent="-533400"/>
            <a:endParaRPr lang="en-US" sz="2800">
              <a:cs typeface="Arial" charset="0"/>
            </a:endParaRPr>
          </a:p>
          <a:p>
            <a:pPr marL="533400" indent="-533400"/>
            <a:r>
              <a:rPr lang="en-US" sz="2800">
                <a:cs typeface="Arial" charset="0"/>
              </a:rPr>
              <a:t>Desired reaction:</a:t>
            </a:r>
            <a:endParaRPr lang="el-GR" sz="2800">
              <a:cs typeface="Arial" charset="0"/>
            </a:endParaRP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3491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91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9190" name="Rectangle 6"/>
          <p:cNvSpPr>
            <a:spLocks noChangeArrowheads="1"/>
          </p:cNvSpPr>
          <p:nvPr/>
        </p:nvSpPr>
        <p:spPr bwMode="auto">
          <a:xfrm>
            <a:off x="4479925" y="2757488"/>
            <a:ext cx="1841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49191" name="Rectangle 7"/>
          <p:cNvSpPr>
            <a:spLocks noChangeArrowheads="1"/>
          </p:cNvSpPr>
          <p:nvPr/>
        </p:nvSpPr>
        <p:spPr bwMode="auto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9192" name="Rectangle 8"/>
          <p:cNvSpPr>
            <a:spLocks noChangeArrowheads="1"/>
          </p:cNvSpPr>
          <p:nvPr/>
        </p:nvSpPr>
        <p:spPr bwMode="auto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9193" name="Rectangle 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49194" name="Object 10"/>
          <p:cNvGraphicFramePr>
            <a:graphicFrameLocks noChangeAspect="1"/>
          </p:cNvGraphicFramePr>
          <p:nvPr/>
        </p:nvGraphicFramePr>
        <p:xfrm>
          <a:off x="1219200" y="5181600"/>
          <a:ext cx="59912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4" imgW="5994796" imgH="432197" progId="Equation.BREE4">
                  <p:embed/>
                </p:oleObj>
              </mc:Choice>
              <mc:Fallback>
                <p:oleObj name="Equation" r:id="rId4" imgW="5994796" imgH="432197" progId="Equation.BREE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81600"/>
                        <a:ext cx="59912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919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49196" name="Object 12"/>
          <p:cNvGraphicFramePr>
            <a:graphicFrameLocks noChangeAspect="1"/>
          </p:cNvGraphicFramePr>
          <p:nvPr/>
        </p:nvGraphicFramePr>
        <p:xfrm>
          <a:off x="1219200" y="2514600"/>
          <a:ext cx="656272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6" imgW="6566296" imgH="1168797" progId="Equation.BREE4">
                  <p:embed/>
                </p:oleObj>
              </mc:Choice>
              <mc:Fallback>
                <p:oleObj name="Equation" r:id="rId6" imgW="6566296" imgH="1168797" progId="Equation.BREE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514600"/>
                        <a:ext cx="6562725" cy="117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571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BC3FF1-077C-4F46-BAF0-433BE820C701}" type="slidenum">
              <a:rPr lang="en-US"/>
              <a:pPr/>
              <a:t>8</a:t>
            </a:fld>
            <a:endParaRPr lang="en-US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01000" cy="3652838"/>
          </a:xfrm>
        </p:spPr>
        <p:txBody>
          <a:bodyPr/>
          <a:lstStyle/>
          <a:p>
            <a:pPr marL="533400" indent="-533400"/>
            <a:r>
              <a:rPr lang="en-US" sz="2800">
                <a:cs typeface="Arial" charset="0"/>
              </a:rPr>
              <a:t>Multiply reactions to give the correct numbers of reactants and products</a:t>
            </a:r>
            <a:r>
              <a:rPr lang="en-US" sz="2800"/>
              <a:t>:</a:t>
            </a:r>
          </a:p>
          <a:p>
            <a:pPr marL="533400" indent="-533400">
              <a:buFontTx/>
              <a:buNone/>
            </a:pPr>
            <a:endParaRPr lang="en-US" sz="2800"/>
          </a:p>
          <a:p>
            <a:pPr marL="533400" indent="-533400">
              <a:buFontTx/>
              <a:buNone/>
            </a:pPr>
            <a:r>
              <a:rPr lang="en-US" sz="2800"/>
              <a:t> </a:t>
            </a:r>
            <a:r>
              <a:rPr lang="en-US" sz="3200" b="1">
                <a:solidFill>
                  <a:srgbClr val="009900"/>
                </a:solidFill>
              </a:rPr>
              <a:t>4(                                    )  4(                 )</a:t>
            </a:r>
          </a:p>
          <a:p>
            <a:pPr marL="533400" indent="-533400">
              <a:buFontTx/>
              <a:buNone/>
            </a:pPr>
            <a:r>
              <a:rPr lang="en-US" sz="3200" b="1">
                <a:solidFill>
                  <a:srgbClr val="009900"/>
                </a:solidFill>
              </a:rPr>
              <a:t> 3(                                     ) 3(                 )</a:t>
            </a:r>
          </a:p>
          <a:p>
            <a:pPr marL="533400" indent="-533400"/>
            <a:endParaRPr lang="en-US" sz="2800">
              <a:solidFill>
                <a:srgbClr val="009900"/>
              </a:solidFill>
            </a:endParaRPr>
          </a:p>
          <a:p>
            <a:pPr marL="533400" indent="-533400"/>
            <a:r>
              <a:rPr lang="en-US" sz="2800">
                <a:cs typeface="Arial" charset="0"/>
              </a:rPr>
              <a:t>Desired reaction:</a:t>
            </a:r>
            <a:endParaRPr lang="el-GR" sz="2800">
              <a:cs typeface="Arial" charset="0"/>
            </a:endParaRP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3512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12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1238" name="Rectangle 6"/>
          <p:cNvSpPr>
            <a:spLocks noChangeArrowheads="1"/>
          </p:cNvSpPr>
          <p:nvPr/>
        </p:nvSpPr>
        <p:spPr bwMode="auto">
          <a:xfrm>
            <a:off x="4479925" y="2757488"/>
            <a:ext cx="1841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1239" name="Rectangle 7"/>
          <p:cNvSpPr>
            <a:spLocks noChangeArrowheads="1"/>
          </p:cNvSpPr>
          <p:nvPr/>
        </p:nvSpPr>
        <p:spPr bwMode="auto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1240" name="Rectangle 8"/>
          <p:cNvSpPr>
            <a:spLocks noChangeArrowheads="1"/>
          </p:cNvSpPr>
          <p:nvPr/>
        </p:nvSpPr>
        <p:spPr bwMode="auto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1241" name="Rectangle 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51242" name="Object 10"/>
          <p:cNvGraphicFramePr>
            <a:graphicFrameLocks noChangeAspect="1"/>
          </p:cNvGraphicFramePr>
          <p:nvPr/>
        </p:nvGraphicFramePr>
        <p:xfrm>
          <a:off x="1143000" y="5562600"/>
          <a:ext cx="59912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4" imgW="5994796" imgH="432197" progId="Equation.BREE4">
                  <p:embed/>
                </p:oleObj>
              </mc:Choice>
              <mc:Fallback>
                <p:oleObj name="Equation" r:id="rId4" imgW="5994796" imgH="432197" progId="Equation.BREE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562600"/>
                        <a:ext cx="59912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124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51244" name="Object 12"/>
          <p:cNvGraphicFramePr>
            <a:graphicFrameLocks noChangeAspect="1"/>
          </p:cNvGraphicFramePr>
          <p:nvPr/>
        </p:nvGraphicFramePr>
        <p:xfrm>
          <a:off x="1143000" y="3048000"/>
          <a:ext cx="656272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6" imgW="6566296" imgH="1168797" progId="Equation.BREE4">
                  <p:embed/>
                </p:oleObj>
              </mc:Choice>
              <mc:Fallback>
                <p:oleObj name="Equation" r:id="rId6" imgW="6566296" imgH="1168797" progId="Equation.BREE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048000"/>
                        <a:ext cx="6562725" cy="117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304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Cengage Learning. All rights reserved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A12F5E-5ABD-8448-B2DA-551BB52940CC}" type="slidenum">
              <a:rPr lang="en-US"/>
              <a:pPr/>
              <a:t>9</a:t>
            </a:fld>
            <a:endParaRPr lang="en-US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5048250"/>
          </a:xfrm>
        </p:spPr>
        <p:txBody>
          <a:bodyPr/>
          <a:lstStyle/>
          <a:p>
            <a:pPr marL="533400" indent="-533400"/>
            <a:r>
              <a:rPr lang="en-US" sz="2800"/>
              <a:t>Final reactions:</a:t>
            </a:r>
          </a:p>
          <a:p>
            <a:pPr marL="533400" indent="-533400"/>
            <a:endParaRPr lang="en-US" sz="2800"/>
          </a:p>
          <a:p>
            <a:pPr marL="533400" indent="-533400"/>
            <a:endParaRPr lang="en-US" sz="2800"/>
          </a:p>
          <a:p>
            <a:pPr marL="533400" indent="-533400"/>
            <a:endParaRPr lang="en-US" sz="2800">
              <a:cs typeface="Arial" charset="0"/>
            </a:endParaRPr>
          </a:p>
          <a:p>
            <a:pPr marL="533400" indent="-533400"/>
            <a:endParaRPr lang="en-US" sz="2800">
              <a:cs typeface="Arial" charset="0"/>
            </a:endParaRPr>
          </a:p>
          <a:p>
            <a:pPr marL="533400" indent="-533400"/>
            <a:r>
              <a:rPr lang="en-US" sz="2800">
                <a:cs typeface="Arial" charset="0"/>
              </a:rPr>
              <a:t>Desired reaction:</a:t>
            </a:r>
          </a:p>
          <a:p>
            <a:pPr marL="533400" indent="-533400">
              <a:buFontTx/>
              <a:buNone/>
            </a:pPr>
            <a:endParaRPr lang="en-US" sz="2800">
              <a:cs typeface="Arial" charset="0"/>
            </a:endParaRPr>
          </a:p>
          <a:p>
            <a:pPr marL="533400" indent="-533400">
              <a:buFontTx/>
              <a:buNone/>
            </a:pPr>
            <a:endParaRPr lang="en-US" sz="2800">
              <a:cs typeface="Arial" charset="0"/>
            </a:endParaRPr>
          </a:p>
          <a:p>
            <a:pPr marL="533400" indent="-533400">
              <a:buFontTx/>
              <a:buNone/>
            </a:pPr>
            <a:r>
              <a:rPr lang="en-US" sz="2800">
                <a:cs typeface="Arial" charset="0"/>
              </a:rPr>
              <a:t>							 </a:t>
            </a:r>
            <a:r>
              <a:rPr lang="el-GR" sz="2800" b="1">
                <a:solidFill>
                  <a:srgbClr val="0000FF"/>
                </a:solidFill>
                <a:cs typeface="Arial" charset="0"/>
              </a:rPr>
              <a:t>Δ</a:t>
            </a:r>
            <a:r>
              <a:rPr lang="en-US" sz="2800" b="1">
                <a:solidFill>
                  <a:srgbClr val="0000FF"/>
                </a:solidFill>
                <a:cs typeface="Arial" charset="0"/>
              </a:rPr>
              <a:t>H = +1268 kJ</a:t>
            </a:r>
            <a:r>
              <a:rPr lang="en-US" sz="2800">
                <a:cs typeface="Arial" charset="0"/>
              </a:rPr>
              <a:t> 		</a:t>
            </a:r>
            <a:endParaRPr lang="el-GR" sz="2800">
              <a:cs typeface="Arial" charset="0"/>
            </a:endParaRP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3532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32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3286" name="Rectangle 6"/>
          <p:cNvSpPr>
            <a:spLocks noChangeArrowheads="1"/>
          </p:cNvSpPr>
          <p:nvPr/>
        </p:nvSpPr>
        <p:spPr bwMode="auto">
          <a:xfrm>
            <a:off x="4479925" y="2757488"/>
            <a:ext cx="1841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3287" name="Rectangle 7"/>
          <p:cNvSpPr>
            <a:spLocks noChangeArrowheads="1"/>
          </p:cNvSpPr>
          <p:nvPr/>
        </p:nvSpPr>
        <p:spPr bwMode="auto">
          <a:xfrm>
            <a:off x="0" y="2843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3288" name="Rectangle 8"/>
          <p:cNvSpPr>
            <a:spLocks noChangeArrowheads="1"/>
          </p:cNvSpPr>
          <p:nvPr/>
        </p:nvSpPr>
        <p:spPr bwMode="auto">
          <a:xfrm>
            <a:off x="4479925" y="2652713"/>
            <a:ext cx="1841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3289" name="Rectangle 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53290" name="Object 10"/>
          <p:cNvGraphicFramePr>
            <a:graphicFrameLocks noChangeAspect="1"/>
          </p:cNvGraphicFramePr>
          <p:nvPr/>
        </p:nvGraphicFramePr>
        <p:xfrm>
          <a:off x="1219200" y="5181600"/>
          <a:ext cx="59912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4" imgW="5994796" imgH="432197" progId="Equation.BREE4">
                  <p:embed/>
                </p:oleObj>
              </mc:Choice>
              <mc:Fallback>
                <p:oleObj name="Equation" r:id="rId4" imgW="5994796" imgH="432197" progId="Equation.BREE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81600"/>
                        <a:ext cx="59912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32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329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53293" name="Object 13"/>
          <p:cNvGraphicFramePr>
            <a:graphicFrameLocks noChangeAspect="1"/>
          </p:cNvGraphicFramePr>
          <p:nvPr/>
        </p:nvGraphicFramePr>
        <p:xfrm>
          <a:off x="1143000" y="2667000"/>
          <a:ext cx="72390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6" imgW="7239396" imgH="965597" progId="Equation.BREE4">
                  <p:embed/>
                </p:oleObj>
              </mc:Choice>
              <mc:Fallback>
                <p:oleObj name="Equation" r:id="rId6" imgW="7239396" imgH="965597" progId="Equation.BREE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667000"/>
                        <a:ext cx="7239000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3294" name="Line 14"/>
          <p:cNvSpPr>
            <a:spLocks noChangeShapeType="1"/>
          </p:cNvSpPr>
          <p:nvPr/>
        </p:nvSpPr>
        <p:spPr bwMode="auto">
          <a:xfrm flipV="1">
            <a:off x="2438400" y="2667000"/>
            <a:ext cx="9906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3295" name="Line 15"/>
          <p:cNvSpPr>
            <a:spLocks noChangeShapeType="1"/>
          </p:cNvSpPr>
          <p:nvPr/>
        </p:nvSpPr>
        <p:spPr bwMode="auto">
          <a:xfrm flipV="1">
            <a:off x="3276600" y="3200400"/>
            <a:ext cx="9906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6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hapter ">
  <a:themeElements>
    <a:clrScheme name="Section 6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Section 6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ection 10.7">
  <a:themeElements>
    <a:clrScheme name="Section 6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Section 6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ction 10.8">
  <a:themeElements>
    <a:clrScheme name="Section 6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Section 6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ection 10.9">
  <a:themeElements>
    <a:clrScheme name="Section 6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Section 6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ection 10.10">
  <a:themeElements>
    <a:clrScheme name="Section 6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6.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Section 6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6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6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856</Words>
  <Application>Microsoft Macintosh PowerPoint</Application>
  <PresentationFormat>On-screen Show (4:3)</PresentationFormat>
  <Paragraphs>202</Paragraphs>
  <Slides>26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Chapter </vt:lpstr>
      <vt:lpstr>Section 10.7</vt:lpstr>
      <vt:lpstr>Section 10.8</vt:lpstr>
      <vt:lpstr>Section 10.9</vt:lpstr>
      <vt:lpstr>Section 10.10</vt:lpstr>
      <vt:lpstr>Equation</vt:lpstr>
      <vt:lpstr>Chapter 10 (part 2)</vt:lpstr>
      <vt:lpstr>PowerPoint Presentation</vt:lpstr>
      <vt:lpstr>N2(g) + 2O2(g) → 2NO2(g)               ΔH1 = 68 kJ</vt:lpstr>
      <vt:lpstr>Characteristics of Enthalpy Changes</vt:lpstr>
      <vt:lpstr>Example</vt:lpstr>
      <vt:lpstr>Problem-Solving Strategy</vt:lpstr>
      <vt:lpstr>Example</vt:lpstr>
      <vt:lpstr>Example</vt:lpstr>
      <vt:lpstr>Example</vt:lpstr>
      <vt:lpstr>Concept Check</vt:lpstr>
      <vt:lpstr>PowerPoint Presentation</vt:lpstr>
      <vt:lpstr>Fossil Fuels</vt:lpstr>
      <vt:lpstr>Petroleum</vt:lpstr>
      <vt:lpstr>Natural Gas</vt:lpstr>
      <vt:lpstr>Coal</vt:lpstr>
      <vt:lpstr>Effects of Carbon Dioxide on Climate</vt:lpstr>
      <vt:lpstr>Effects of Carbon Dioxide on Climate</vt:lpstr>
      <vt:lpstr>New Energy Sources</vt:lpstr>
      <vt:lpstr>PowerPoint Presentation</vt:lpstr>
      <vt:lpstr>PowerPoint Presentation</vt:lpstr>
      <vt:lpstr>Two Driving Forces</vt:lpstr>
      <vt:lpstr>Energy Spread</vt:lpstr>
      <vt:lpstr>Matter Spread</vt:lpstr>
      <vt:lpstr>Entropy, S</vt:lpstr>
      <vt:lpstr>Entropy, S</vt:lpstr>
      <vt:lpstr>Second Law of Thermodynamics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</dc:title>
  <dc:creator>Melinda Jensen</dc:creator>
  <cp:lastModifiedBy>Laura Perry</cp:lastModifiedBy>
  <cp:revision>3</cp:revision>
  <dcterms:created xsi:type="dcterms:W3CDTF">2013-12-25T22:03:26Z</dcterms:created>
  <dcterms:modified xsi:type="dcterms:W3CDTF">2013-12-30T00:32:31Z</dcterms:modified>
</cp:coreProperties>
</file>