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4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4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43.xml" ContentType="application/vnd.openxmlformats-officedocument.presentationml.notesSlide+xml"/>
  <Override PartName="/ppt/embeddings/oleObject8.bin" ContentType="application/vnd.openxmlformats-officedocument.oleObject"/>
  <Override PartName="/ppt/notesSlides/notesSlide4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45.xml" ContentType="application/vnd.openxmlformats-officedocument.presentationml.notesSlide+xml"/>
  <Override PartName="/ppt/embeddings/oleObject12.bin" ContentType="application/vnd.openxmlformats-officedocument.oleObject"/>
  <Override PartName="/ppt/notesSlides/notesSlide46.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3" r:id="rId7"/>
    <p:sldMasterId id="2147483747" r:id="rId8"/>
  </p:sldMasterIdLst>
  <p:notesMasterIdLst>
    <p:notesMasterId r:id="rId61"/>
  </p:notesMasterIdLst>
  <p:sldIdLst>
    <p:sldId id="257" r:id="rId9"/>
    <p:sldId id="259" r:id="rId10"/>
    <p:sldId id="261" r:id="rId11"/>
    <p:sldId id="262" r:id="rId12"/>
    <p:sldId id="263"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5" r:id="rId50"/>
    <p:sldId id="307" r:id="rId51"/>
    <p:sldId id="308" r:id="rId52"/>
    <p:sldId id="309" r:id="rId53"/>
    <p:sldId id="310" r:id="rId54"/>
    <p:sldId id="311" r:id="rId55"/>
    <p:sldId id="312" r:id="rId56"/>
    <p:sldId id="314" r:id="rId57"/>
    <p:sldId id="315" r:id="rId58"/>
    <p:sldId id="316" r:id="rId59"/>
    <p:sldId id="31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8" d="100"/>
          <a:sy n="148" d="100"/>
        </p:scale>
        <p:origin x="-9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image" Target="../media/image35.emf"/><Relationship Id="rId2"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D1453-65A0-8A48-98C2-E79454164988}"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51742-C4CC-874B-B17E-5CC4AF740247}" type="slidenum">
              <a:rPr lang="en-US" smtClean="0"/>
              <a:t>‹#›</a:t>
            </a:fld>
            <a:endParaRPr lang="en-US"/>
          </a:p>
        </p:txBody>
      </p:sp>
    </p:spTree>
    <p:extLst>
      <p:ext uri="{BB962C8B-B14F-4D97-AF65-F5344CB8AC3E}">
        <p14:creationId xmlns:p14="http://schemas.microsoft.com/office/powerpoint/2010/main" val="518993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B7958-D159-B74C-9504-166091246992}" type="slidenum">
              <a:rPr lang="en-US">
                <a:solidFill>
                  <a:prstClr val="black"/>
                </a:solidFill>
              </a:rPr>
              <a:pPr>
                <a:defRPr/>
              </a:pPr>
              <a:t>1</a:t>
            </a:fld>
            <a:endParaRPr lang="en-US">
              <a:solidFill>
                <a:prstClr val="black"/>
              </a:solidFill>
            </a:endParaRPr>
          </a:p>
        </p:txBody>
      </p:sp>
      <p:sp>
        <p:nvSpPr>
          <p:cNvPr id="40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9721D-869A-ED4F-9AB2-53CC440EB60F}" type="slidenum">
              <a:rPr lang="en-US"/>
              <a:pPr/>
              <a:t>10</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6144A-4F97-0649-B0E3-42CBDCE312AF}" type="slidenum">
              <a:rPr lang="en-US"/>
              <a:pPr/>
              <a:t>11</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r>
              <a:rPr lang="en-US"/>
              <a:t>The fluorine has more attraction for an electron than does lithium. Both have valence electrons in the same principal energy level (the 2nd), but fluorine has a greater number of protons in the nucleus. Electrons are more attracted to a larger nucleus (if the principal energy level is the same).</a:t>
            </a:r>
          </a:p>
          <a:p>
            <a:endParaRPr lang="en-US"/>
          </a:p>
          <a:p>
            <a:r>
              <a:rPr lang="en-US"/>
              <a:t>The fluorine also has more attraction for an electron than does iodine. In this case the nuclear charge of iodine is greater, but the valence electrons are at a much higher principal energy level (and the inner electrons shield the outer electrons). </a:t>
            </a:r>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0ECA7-3F2F-1341-987A-B2A3B1BA1126}" type="slidenum">
              <a:rPr lang="en-US"/>
              <a:pPr/>
              <a:t>12</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r>
              <a:rPr lang="en-US"/>
              <a:t>Generally speaking, the electronegativity increases in going from left to right across a period because the number of protons increases which increases the effective nuclear charge.  The electronegativity decreases going down a group because the size of the atoms increases as you go down so when other electrons approach the larger atoms, the effective nuclear charge is not as great due to shielding from the current electrons present.</a:t>
            </a:r>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B8551-651D-CA46-867A-51728234DEA0}" type="slidenum">
              <a:rPr lang="en-US"/>
              <a:pPr/>
              <a:t>13</a:t>
            </a:fld>
            <a:endParaRPr lang="en-US"/>
          </a:p>
        </p:txBody>
      </p:sp>
      <p:sp>
        <p:nvSpPr>
          <p:cNvPr id="35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F75A2-4747-8544-B581-0D6583163F03}" type="slidenum">
              <a:rPr lang="en-US"/>
              <a:pPr/>
              <a:t>14</a:t>
            </a:fld>
            <a:endParaRPr lang="en-US"/>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44C9C-E0DE-314C-99FB-99FF7CA912EF}" type="slidenum">
              <a:rPr lang="en-US"/>
              <a:pPr/>
              <a:t>15</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marL="228600" indent="-228600"/>
            <a:r>
              <a:rPr lang="en-US"/>
              <a:t>The greater the electronegativity difference between the atoms, the more polar the bond.</a:t>
            </a:r>
          </a:p>
          <a:p>
            <a:pPr marL="228600" indent="-228600"/>
            <a:endParaRPr lang="en-US"/>
          </a:p>
          <a:p>
            <a:pPr marL="228600" indent="-228600">
              <a:buFontTx/>
              <a:buAutoNum type="alphaLcParenR"/>
            </a:pPr>
            <a:r>
              <a:rPr lang="en-US"/>
              <a:t>C-F, N-F, O-F</a:t>
            </a:r>
          </a:p>
          <a:p>
            <a:pPr marL="228600" indent="-228600">
              <a:buFontTx/>
              <a:buAutoNum type="alphaLcParenR"/>
            </a:pPr>
            <a:r>
              <a:rPr lang="en-US"/>
              <a:t>Si-F, C-F, N-O</a:t>
            </a:r>
          </a:p>
          <a:p>
            <a:pPr marL="228600" indent="-228600">
              <a:buFontTx/>
              <a:buAutoNum type="alphaLcParenR"/>
            </a:pPr>
            <a:r>
              <a:rPr lang="en-US"/>
              <a:t>B-Cl, S-Cl, Cl-Cl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C585D-D798-224C-98E9-A0D97E98F2F0}" type="slidenum">
              <a:rPr lang="en-US"/>
              <a:pPr/>
              <a:t>16</a:t>
            </a:fld>
            <a:endParaRPr lang="en-US"/>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r>
              <a:rPr lang="en-US"/>
              <a:t>The correct answer is N-O. To be considered polar covalent, unequal sharing of electrons must still occur.  Choose the bond with the least difference in electronegativity yet there is still some unequal sharing of electrons.</a:t>
            </a:r>
          </a:p>
          <a:p>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965EA-7260-4041-95DA-A8A14168C013}" type="slidenum">
              <a:rPr lang="en-US"/>
              <a:pPr/>
              <a:t>17</a:t>
            </a:fld>
            <a:endParaRPr lang="en-US"/>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p:txBody>
          <a:bodyPr/>
          <a:lstStyle/>
          <a:p>
            <a:r>
              <a:rPr lang="en-US"/>
              <a:t>The correct answer is Si-O. To not be considered ionic, generally the bond needs to be between two nonmetals. The most polar bond between the nonmetals occurs with the bond that has the greatest difference in electronegativity.</a:t>
            </a:r>
          </a:p>
          <a:p>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BB047-CEF2-3B41-98EB-466BE58BDF35}" type="slidenum">
              <a:rPr lang="en-US"/>
              <a:pPr/>
              <a:t>18</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3F9A8-0DC1-1B48-A5C9-4E253FC4F677}" type="slidenum">
              <a:rPr lang="en-US"/>
              <a:pPr/>
              <a:t>19</a:t>
            </a:fld>
            <a:endParaRPr lang="en-US"/>
          </a:p>
        </p:txBody>
      </p:sp>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29CB0-E905-A445-80D9-1F82493C2DB1}" type="slidenum">
              <a:rPr lang="en-US"/>
              <a:pPr/>
              <a:t>2</a:t>
            </a:fld>
            <a:endParaRPr lang="en-US"/>
          </a:p>
        </p:txBody>
      </p:sp>
      <p:sp>
        <p:nvSpPr>
          <p:cNvPr id="50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30BEE-C4DF-C744-9E30-CCF7F345620A}" type="slidenum">
              <a:rPr lang="en-US"/>
              <a:pPr/>
              <a:t>20</a:t>
            </a:fld>
            <a:endParaRPr lang="en-US"/>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2460E-8689-9843-AA19-78CC089A7133}" type="slidenum">
              <a:rPr lang="en-US"/>
              <a:pPr/>
              <a:t>21</a:t>
            </a:fld>
            <a:endParaRPr lang="en-US"/>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768AB-4941-3849-886E-4243D0159469}" type="slidenum">
              <a:rPr lang="en-US"/>
              <a:pPr/>
              <a:t>22</a:t>
            </a:fld>
            <a:endParaRPr lang="en-US"/>
          </a:p>
        </p:txBody>
      </p:sp>
      <p:sp>
        <p:nvSpPr>
          <p:cNvPr id="35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1427E-71F7-4A46-811C-BED7A5969B32}" type="slidenum">
              <a:rPr lang="en-US"/>
              <a:pPr/>
              <a:t>23</a:t>
            </a:fld>
            <a:endParaRPr lang="en-US"/>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990BD-13AD-2440-9390-D7EF0BBEA9F3}" type="slidenum">
              <a:rPr lang="en-US"/>
              <a:pPr/>
              <a:t>24</a:t>
            </a:fld>
            <a:endParaRPr lang="en-US"/>
          </a:p>
        </p:txBody>
      </p:sp>
      <p:sp>
        <p:nvSpPr>
          <p:cNvPr id="36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09C76-710A-E34C-8E16-464526684A3F}" type="slidenum">
              <a:rPr lang="en-US"/>
              <a:pPr/>
              <a:t>25</a:t>
            </a:fld>
            <a:endParaRPr lang="en-US"/>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90BDE-3C7F-3A43-ABF6-DEFA225D975D}" type="slidenum">
              <a:rPr lang="en-US"/>
              <a:pPr/>
              <a:t>26</a:t>
            </a:fld>
            <a:endParaRPr lang="en-US"/>
          </a:p>
        </p:txBody>
      </p:sp>
      <p:sp>
        <p:nvSpPr>
          <p:cNvPr id="36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55B6B-8990-7C4D-88A6-DCF8DCF8AFA0}" type="slidenum">
              <a:rPr lang="en-US"/>
              <a:pPr/>
              <a:t>27</a:t>
            </a:fld>
            <a:endParaRPr lang="en-US"/>
          </a:p>
        </p:txBody>
      </p:sp>
      <p:sp>
        <p:nvSpPr>
          <p:cNvPr id="404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4483" name="Rectangle 3"/>
          <p:cNvSpPr>
            <a:spLocks noGrp="1" noChangeArrowheads="1"/>
          </p:cNvSpPr>
          <p:nvPr>
            <p:ph type="body" idx="1"/>
          </p:nvPr>
        </p:nvSpPr>
        <p:spPr/>
        <p:txBody>
          <a:bodyPr/>
          <a:lstStyle/>
          <a:p>
            <a:r>
              <a:rPr lang="en-US"/>
              <a:t>The correct answer is c. Te</a:t>
            </a:r>
            <a:r>
              <a:rPr lang="en-US" baseline="30000"/>
              <a:t>2–</a:t>
            </a:r>
            <a:r>
              <a:rPr lang="en-US"/>
              <a:t> contains 54 electrons and has the noble gas configuration of Xe.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9C541-5990-A24E-8BC7-0BFC73310E93}" type="slidenum">
              <a:rPr lang="en-US"/>
              <a:pPr/>
              <a:t>28</a:t>
            </a:fld>
            <a:endParaRPr lang="en-US"/>
          </a:p>
        </p:txBody>
      </p:sp>
      <p:sp>
        <p:nvSpPr>
          <p:cNvPr id="40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6531" name="Rectangle 3"/>
          <p:cNvSpPr>
            <a:spLocks noGrp="1" noChangeArrowheads="1"/>
          </p:cNvSpPr>
          <p:nvPr>
            <p:ph type="body" idx="1"/>
          </p:nvPr>
        </p:nvSpPr>
        <p:spPr/>
        <p:txBody>
          <a:bodyPr/>
          <a:lstStyle/>
          <a:p>
            <a:r>
              <a:rPr lang="en-US"/>
              <a:t>The correct answer is d. S</a:t>
            </a:r>
            <a:r>
              <a:rPr lang="en-US" baseline="30000"/>
              <a:t>2–</a:t>
            </a:r>
            <a:r>
              <a:rPr lang="en-US"/>
              <a:t> is the most stable form of the sulfur ion in an ionic compound.  It contains 18 electrons and has the noble gas configuration of Ar.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936C1-47A4-4B41-824C-7C4181C70185}" type="slidenum">
              <a:rPr lang="en-US"/>
              <a:pPr/>
              <a:t>29</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E35B2-989A-334E-8EC8-1785F0E814BE}" type="slidenum">
              <a:rPr lang="en-US"/>
              <a:pPr/>
              <a:t>3</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96385-B6D6-3F45-81E3-CDC89BAB5693}" type="slidenum">
              <a:rPr lang="en-US"/>
              <a:pPr/>
              <a:t>30</a:t>
            </a:fld>
            <a:endParaRPr lang="en-US"/>
          </a:p>
        </p:txBody>
      </p:sp>
      <p:sp>
        <p:nvSpPr>
          <p:cNvPr id="36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1F231-0CCA-4144-B256-5B3C391687E1}" type="slidenum">
              <a:rPr lang="en-US"/>
              <a:pPr/>
              <a:t>31</a:t>
            </a:fld>
            <a:endParaRPr lang="en-US"/>
          </a:p>
        </p:txBody>
      </p:sp>
      <p:sp>
        <p:nvSpPr>
          <p:cNvPr id="382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79EC6-8867-1848-8A24-32E5153BB249}" type="slidenum">
              <a:rPr lang="en-US"/>
              <a:pPr/>
              <a:t>32</a:t>
            </a:fld>
            <a:endParaRPr lang="en-US"/>
          </a:p>
        </p:txBody>
      </p:sp>
      <p:sp>
        <p:nvSpPr>
          <p:cNvPr id="38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r>
              <a:rPr lang="en-US"/>
              <a:t>One example could be:</a:t>
            </a:r>
          </a:p>
          <a:p>
            <a:r>
              <a:rPr lang="en-US"/>
              <a:t>K</a:t>
            </a:r>
            <a:r>
              <a:rPr lang="en-US" baseline="30000"/>
              <a:t>+</a:t>
            </a:r>
            <a:r>
              <a:rPr lang="en-US"/>
              <a:t>, Ca</a:t>
            </a:r>
            <a:r>
              <a:rPr lang="en-US" baseline="30000"/>
              <a:t>2+</a:t>
            </a:r>
            <a:r>
              <a:rPr lang="en-US"/>
              <a:t>, Ar, and Cl</a:t>
            </a:r>
            <a:r>
              <a:rPr lang="en-US" baseline="30000"/>
              <a:t>-</a:t>
            </a:r>
          </a:p>
          <a:p>
            <a:endParaRPr lang="en-US"/>
          </a:p>
          <a:p>
            <a:r>
              <a:rPr lang="en-US"/>
              <a:t>The electron configuration for each species is 1s</a:t>
            </a:r>
            <a:r>
              <a:rPr lang="en-US" baseline="30000"/>
              <a:t>2</a:t>
            </a:r>
            <a:r>
              <a:rPr lang="en-US"/>
              <a:t>2s</a:t>
            </a:r>
            <a:r>
              <a:rPr lang="en-US" baseline="30000"/>
              <a:t>2</a:t>
            </a:r>
            <a:r>
              <a:rPr lang="en-US"/>
              <a:t>2p</a:t>
            </a:r>
            <a:r>
              <a:rPr lang="en-US" baseline="30000"/>
              <a:t>6</a:t>
            </a:r>
            <a:r>
              <a:rPr lang="en-US"/>
              <a:t>3s</a:t>
            </a:r>
            <a:r>
              <a:rPr lang="en-US" baseline="30000"/>
              <a:t>2</a:t>
            </a:r>
            <a:r>
              <a:rPr lang="en-US"/>
              <a:t>3p</a:t>
            </a:r>
            <a:r>
              <a:rPr lang="en-US" baseline="30000"/>
              <a:t>6</a:t>
            </a:r>
            <a:r>
              <a:rPr lang="en-US"/>
              <a:t>.</a:t>
            </a:r>
          </a:p>
          <a:p>
            <a:r>
              <a:rPr lang="en-US"/>
              <a:t>The number of electrons for each species is 18.</a:t>
            </a:r>
          </a:p>
          <a:p>
            <a:r>
              <a:rPr lang="en-US"/>
              <a:t>K</a:t>
            </a:r>
            <a:r>
              <a:rPr lang="en-US" baseline="30000"/>
              <a:t>+</a:t>
            </a:r>
            <a:r>
              <a:rPr lang="en-US"/>
              <a:t> has 19 protons, Ca</a:t>
            </a:r>
            <a:r>
              <a:rPr lang="en-US" baseline="30000"/>
              <a:t>2+</a:t>
            </a:r>
            <a:r>
              <a:rPr lang="en-US"/>
              <a:t> has 20 protons, Ar has 18 protons, and Cl</a:t>
            </a:r>
            <a:r>
              <a:rPr lang="en-US" baseline="30000"/>
              <a:t>-</a:t>
            </a:r>
            <a:r>
              <a:rPr lang="en-US"/>
              <a:t> has 17 protons.</a:t>
            </a:r>
          </a:p>
          <a:p>
            <a:r>
              <a:rPr lang="en-US"/>
              <a:t>Increasing Radius: Ca</a:t>
            </a:r>
            <a:r>
              <a:rPr lang="en-US" baseline="30000"/>
              <a:t>2+</a:t>
            </a:r>
            <a:r>
              <a:rPr lang="en-US"/>
              <a:t>, K</a:t>
            </a:r>
            <a:r>
              <a:rPr lang="en-US" baseline="30000"/>
              <a:t>+</a:t>
            </a:r>
            <a:r>
              <a:rPr lang="en-US"/>
              <a:t>, Ar, Cl</a:t>
            </a:r>
            <a:r>
              <a:rPr lang="en-US" baseline="30000"/>
              <a:t>-</a:t>
            </a:r>
          </a:p>
          <a:p>
            <a:r>
              <a:rPr lang="en-US"/>
              <a:t>Increasing Ionization Energy: Cl</a:t>
            </a:r>
            <a:r>
              <a:rPr lang="en-US" baseline="30000"/>
              <a:t>-</a:t>
            </a:r>
            <a:r>
              <a:rPr lang="en-US"/>
              <a:t>, Ar, K</a:t>
            </a:r>
            <a:r>
              <a:rPr lang="en-US" baseline="30000"/>
              <a:t>+</a:t>
            </a:r>
            <a:r>
              <a:rPr lang="en-US"/>
              <a:t>, Ca</a:t>
            </a:r>
            <a:r>
              <a:rPr lang="en-US" baseline="30000"/>
              <a:t>2+</a:t>
            </a:r>
          </a:p>
          <a:p>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336AB-0B6B-234C-9F7B-39FA445FBE8F}" type="slidenum">
              <a:rPr lang="en-US"/>
              <a:pPr/>
              <a:t>33</a:t>
            </a:fld>
            <a:endParaRPr lang="en-US"/>
          </a:p>
        </p:txBody>
      </p:sp>
      <p:sp>
        <p:nvSpPr>
          <p:cNvPr id="40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r>
              <a:rPr lang="en-US">
                <a:cs typeface="Arial" charset="0"/>
              </a:rPr>
              <a:t>The correct answer is b. </a:t>
            </a:r>
            <a:r>
              <a:rPr lang="en-US"/>
              <a:t>They all have the same electron configuration of the noble gas Ar.  Therefore, nuclear charge becomes very important in determining the sizes relative to each other.  The higher the nuclear charge, the smaller the ion/atom.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62990-73E6-2F49-841A-E1ED141925CF}" type="slidenum">
              <a:rPr lang="en-US"/>
              <a:pPr/>
              <a:t>34</a:t>
            </a:fld>
            <a:endParaRPr lang="en-US"/>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0627" name="Rectangle 3"/>
          <p:cNvSpPr>
            <a:spLocks noGrp="1" noChangeArrowheads="1"/>
          </p:cNvSpPr>
          <p:nvPr>
            <p:ph type="body" idx="1"/>
          </p:nvPr>
        </p:nvSpPr>
        <p:spPr/>
        <p:txBody>
          <a:bodyPr/>
          <a:lstStyle/>
          <a:p>
            <a:r>
              <a:rPr lang="en-US">
                <a:cs typeface="Arial" charset="0"/>
              </a:rPr>
              <a:t>The correct answer is a.  </a:t>
            </a:r>
            <a:r>
              <a:rPr lang="en-US"/>
              <a:t>As electrons are removed, the effective nuclear charge has a stronger effect and thus makes the ion, </a:t>
            </a:r>
            <a:r>
              <a:rPr lang="es-ES_tradnl"/>
              <a:t>O</a:t>
            </a:r>
            <a:r>
              <a:rPr lang="es-ES_tradnl" baseline="30000"/>
              <a:t>2+</a:t>
            </a:r>
            <a:r>
              <a:rPr lang="en-US"/>
              <a:t>, the smallest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4C05B-567E-C64D-B839-C8040068AABB}" type="slidenum">
              <a:rPr lang="en-US"/>
              <a:pPr/>
              <a:t>35</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13CBC-1BC5-C741-9311-E1C5146E2209}" type="slidenum">
              <a:rPr lang="en-US"/>
              <a:pPr/>
              <a:t>36</a:t>
            </a:fld>
            <a:endParaRPr lang="en-US"/>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E7DD7-FE35-0049-A42B-A99811D3EE10}" type="slidenum">
              <a:rPr lang="en-US"/>
              <a:pPr/>
              <a:t>37</a:t>
            </a:fld>
            <a:endParaRPr lang="en-US"/>
          </a:p>
        </p:txBody>
      </p:sp>
      <p:sp>
        <p:nvSpPr>
          <p:cNvPr id="38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2593-2CDD-C941-9F38-61B1420C27F5}" type="slidenum">
              <a:rPr lang="en-US"/>
              <a:pPr/>
              <a:t>38</a:t>
            </a:fld>
            <a:endParaRPr lang="en-US"/>
          </a:p>
        </p:txBody>
      </p:sp>
      <p:sp>
        <p:nvSpPr>
          <p:cNvPr id="24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3C207-AFED-8B49-9421-C3FF3A065F1F}" type="slidenum">
              <a:rPr lang="en-US"/>
              <a:pPr/>
              <a:t>39</a:t>
            </a:fld>
            <a:endParaRPr lang="en-US"/>
          </a:p>
        </p:txBody>
      </p:sp>
      <p:sp>
        <p:nvSpPr>
          <p:cNvPr id="25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C90BA-774B-D34D-9E87-38A24534EE34}" type="slidenum">
              <a:rPr lang="en-US"/>
              <a:pPr/>
              <a:t>4</a:t>
            </a:fld>
            <a:endParaRPr lang="en-US"/>
          </a:p>
        </p:txBody>
      </p:sp>
      <p:sp>
        <p:nvSpPr>
          <p:cNvPr id="34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98F6A-CF58-5640-80F3-FC6B66282D7E}" type="slidenum">
              <a:rPr lang="en-US"/>
              <a:pPr/>
              <a:t>40</a:t>
            </a:fld>
            <a:endParaRPr lang="en-US"/>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48EE3-6ECE-BD41-80ED-33DF1484CF5E}" type="slidenum">
              <a:rPr lang="en-US"/>
              <a:pPr/>
              <a:t>41</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E3BB8-ADBD-8D43-A2F9-FEBB56F13912}" type="slidenum">
              <a:rPr lang="en-US"/>
              <a:pPr/>
              <a:t>42</a:t>
            </a:fld>
            <a:endParaRPr lang="en-US"/>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732DA-4256-4948-9A53-2CEECBD26E77}" type="slidenum">
              <a:rPr lang="en-US"/>
              <a:pPr/>
              <a:t>43</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7DF48-1E4D-7645-AAA8-08275D42A1BD}" type="slidenum">
              <a:rPr lang="en-US"/>
              <a:pPr/>
              <a:t>44</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598D1-87F7-FF40-93E0-E7C9676D2378}" type="slidenum">
              <a:rPr lang="en-US"/>
              <a:pPr/>
              <a:t>45</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5810A-DFC8-2445-A403-19E95C5AFD61}" type="slidenum">
              <a:rPr lang="en-US"/>
              <a:pPr/>
              <a:t>46</a:t>
            </a:fld>
            <a:endParaRPr lang="en-US"/>
          </a:p>
        </p:txBody>
      </p:sp>
      <p:sp>
        <p:nvSpPr>
          <p:cNvPr id="26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5219" name="Rectangle 3"/>
          <p:cNvSpPr>
            <a:spLocks noGrp="1" noChangeArrowheads="1"/>
          </p:cNvSpPr>
          <p:nvPr>
            <p:ph type="body" idx="1"/>
          </p:nvPr>
        </p:nvSpPr>
        <p:spPr/>
        <p:txBody>
          <a:bodyPr/>
          <a:lstStyle/>
          <a:p>
            <a:endParaRPr 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A96F6-CEC7-1B4E-B52B-4B4CBFB80A15}" type="slidenum">
              <a:rPr lang="en-US"/>
              <a:pPr/>
              <a:t>47</a:t>
            </a:fld>
            <a:endParaRPr lang="en-US"/>
          </a:p>
        </p:txBody>
      </p:sp>
      <p:sp>
        <p:nvSpPr>
          <p:cNvPr id="41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6771" name="Rectangle 3"/>
          <p:cNvSpPr>
            <a:spLocks noGrp="1" noChangeArrowheads="1"/>
          </p:cNvSpPr>
          <p:nvPr>
            <p:ph type="body" idx="1"/>
          </p:nvPr>
        </p:nvSpPr>
        <p:spPr/>
        <p:txBody>
          <a:bodyPr/>
          <a:lstStyle/>
          <a:p>
            <a:r>
              <a:rPr lang="en-US">
                <a:cs typeface="Arial" charset="0"/>
              </a:rPr>
              <a:t>The correct answer is a. </a:t>
            </a:r>
            <a:r>
              <a:rPr lang="en-US"/>
              <a:t>Only CO</a:t>
            </a:r>
            <a:r>
              <a:rPr lang="en-US" baseline="-25000"/>
              <a:t>2 </a:t>
            </a:r>
            <a:r>
              <a:rPr lang="en-US"/>
              <a:t>exhibits resonance.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4E6BC-64B4-C649-9866-B06A89AEA842}" type="slidenum">
              <a:rPr lang="en-US"/>
              <a:pPr/>
              <a:t>48</a:t>
            </a:fld>
            <a:endParaRPr lang="en-US"/>
          </a:p>
        </p:txBody>
      </p:sp>
      <p:sp>
        <p:nvSpPr>
          <p:cNvPr id="418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p:txBody>
          <a:bodyPr/>
          <a:lstStyle/>
          <a:p>
            <a:r>
              <a:rPr lang="en-US">
                <a:cs typeface="Arial" charset="0"/>
              </a:rPr>
              <a:t>The correct answer is 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35B72-4D55-7940-899B-AE5724BBA1E3}" type="slidenum">
              <a:rPr lang="en-US"/>
              <a:pPr/>
              <a:t>49</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91330-F719-F246-85C9-31FCDDB9A602}" type="slidenum">
              <a:rPr lang="en-US"/>
              <a:pPr/>
              <a:t>5</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C0C9D-CB96-D541-B4D0-27414A59BFB2}" type="slidenum">
              <a:rPr lang="en-US"/>
              <a:pPr/>
              <a:t>50</a:t>
            </a:fld>
            <a:endParaRPr lang="en-US"/>
          </a:p>
        </p:txBody>
      </p:sp>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9FC4C-B667-2646-BDB9-04C61378AED3}" type="slidenum">
              <a:rPr lang="en-US"/>
              <a:pPr/>
              <a:t>51</a:t>
            </a:fld>
            <a:endParaRPr lang="en-US"/>
          </a:p>
        </p:txBody>
      </p:sp>
      <p:sp>
        <p:nvSpPr>
          <p:cNvPr id="40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47A3A-628A-4E43-A218-A6CEF2026B3D}" type="slidenum">
              <a:rPr lang="en-US"/>
              <a:pPr/>
              <a:t>52</a:t>
            </a:fld>
            <a:endParaRPr lang="en-US"/>
          </a:p>
        </p:txBody>
      </p:sp>
      <p:sp>
        <p:nvSpPr>
          <p:cNvPr id="40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F9FCF-0580-0447-809C-974E27BC38B6}" type="slidenum">
              <a:rPr lang="en-US"/>
              <a:pPr/>
              <a:t>6</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07F89-41E9-894C-879C-FD68573A7A13}" type="slidenum">
              <a:rPr lang="en-US"/>
              <a:pPr/>
              <a:t>7</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r>
              <a:rPr lang="en-US"/>
              <a:t>A chemical bond is difficult to define but in general it can be described as </a:t>
            </a:r>
            <a:r>
              <a:rPr lang="en-US" sz="1400"/>
              <a:t>forces that hold groups of atoms together and make them function as a unit.</a:t>
            </a:r>
          </a:p>
          <a:p>
            <a:r>
              <a:rPr lang="en-US" sz="1400"/>
              <a:t>Atoms will bond with each other to form molecules if the energy of the aggregate is lower than that of the separated atoms.</a:t>
            </a:r>
          </a:p>
          <a:p>
            <a:r>
              <a:rPr lang="en-US" sz="1400"/>
              <a:t>Atoms bond with each other by either sharing electrons or transferring electrons to form oppositely charged ions which then attract each other.</a:t>
            </a:r>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DA5B8-8014-084E-9F22-05901502196C}" type="slidenum">
              <a:rPr lang="en-US"/>
              <a:pPr/>
              <a:t>8</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048F8-76A4-114B-917A-7A5A690B675B}" type="slidenum">
              <a:rPr lang="en-US"/>
              <a:pPr/>
              <a:t>9</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53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80803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69274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077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25376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53688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06146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191371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69846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11531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587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28743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54266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409885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39247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583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02468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5918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4610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86245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08681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69867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27026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45323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53675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40569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82696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1143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3678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87043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03283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95919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94259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491053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3579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50886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643226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1225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12252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410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9040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39937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91773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43531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590906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01077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33485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86821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92506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76411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59084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14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11557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64783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36528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55432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48902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30112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35396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44162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359721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639596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043176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41625"/>
            <a:ext cx="4038600" cy="93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7" name="Slide Number Placeholder 6"/>
          <p:cNvSpPr>
            <a:spLocks noGrp="1"/>
          </p:cNvSpPr>
          <p:nvPr>
            <p:ph type="sldNum" sz="quarter" idx="11"/>
          </p:nvPr>
        </p:nvSpPr>
        <p:spPr>
          <a:xfrm>
            <a:off x="6629400" y="6629400"/>
            <a:ext cx="2438400" cy="228600"/>
          </a:xfrm>
        </p:spPr>
        <p:txBody>
          <a:bodyPr/>
          <a:lstStyle>
            <a:lvl1pPr>
              <a:defRPr/>
            </a:lvl1pPr>
          </a:lstStyle>
          <a:p>
            <a:fld id="{146CC6E3-C455-174C-A128-60F0603898C5}" type="slidenum">
              <a:rPr lang="en-US"/>
              <a:pPr/>
              <a:t>‹#›</a:t>
            </a:fld>
            <a:endParaRPr lang="en-US"/>
          </a:p>
        </p:txBody>
      </p:sp>
    </p:spTree>
    <p:extLst>
      <p:ext uri="{BB962C8B-B14F-4D97-AF65-F5344CB8AC3E}">
        <p14:creationId xmlns:p14="http://schemas.microsoft.com/office/powerpoint/2010/main" val="38749557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5782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59731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685969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567453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87106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7544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935350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132350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44051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33887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80572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30865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0CC3BC6B-98F1-FB47-9934-E140A3FB15D9}" type="slidenum">
              <a:rPr lang="en-US"/>
              <a:pPr/>
              <a:t>‹#›</a:t>
            </a:fld>
            <a:endParaRPr lang="en-US"/>
          </a:p>
        </p:txBody>
      </p:sp>
    </p:spTree>
    <p:extLst>
      <p:ext uri="{BB962C8B-B14F-4D97-AF65-F5344CB8AC3E}">
        <p14:creationId xmlns:p14="http://schemas.microsoft.com/office/powerpoint/2010/main" val="1133297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52418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41625"/>
            <a:ext cx="4038600" cy="93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7" name="Slide Number Placeholder 6"/>
          <p:cNvSpPr>
            <a:spLocks noGrp="1"/>
          </p:cNvSpPr>
          <p:nvPr>
            <p:ph type="sldNum" sz="quarter" idx="11"/>
          </p:nvPr>
        </p:nvSpPr>
        <p:spPr>
          <a:xfrm>
            <a:off x="6629400" y="6629400"/>
            <a:ext cx="2438400" cy="228600"/>
          </a:xfrm>
        </p:spPr>
        <p:txBody>
          <a:bodyPr/>
          <a:lstStyle>
            <a:lvl1pPr>
              <a:defRPr/>
            </a:lvl1pPr>
          </a:lstStyle>
          <a:p>
            <a:fld id="{146CC6E3-C455-174C-A128-60F0603898C5}" type="slidenum">
              <a:rPr lang="en-US"/>
              <a:pPr/>
              <a:t>‹#›</a:t>
            </a:fld>
            <a:endParaRPr lang="en-US"/>
          </a:p>
        </p:txBody>
      </p:sp>
    </p:spTree>
    <p:extLst>
      <p:ext uri="{BB962C8B-B14F-4D97-AF65-F5344CB8AC3E}">
        <p14:creationId xmlns:p14="http://schemas.microsoft.com/office/powerpoint/2010/main" val="2467580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417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0257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13386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1577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22519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999871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21333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18441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56454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58367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219345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33233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6.xml"/><Relationship Id="rId14" Type="http://schemas.openxmlformats.org/officeDocument/2006/relationships/image" Target="../media/image1.jp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slideLayout" Target="../slideLayouts/slideLayout80.xml"/><Relationship Id="rId14" Type="http://schemas.openxmlformats.org/officeDocument/2006/relationships/theme" Target="../theme/theme7.xml"/><Relationship Id="rId15" Type="http://schemas.openxmlformats.org/officeDocument/2006/relationships/image" Target="../media/image1.jp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Chapter 12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Table of Contents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54466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Electronegativity</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783963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12.3</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Bond Polarity and Dipole Moments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077192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12.4</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Stable Electron Configurations and Charges on Ions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872688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12.5</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Ionic Bonding and Structures of Ionic Compounds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18393235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12.6</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Lewis Structures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7921736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12.7</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Lewis Structures of Molecules with Multiple Bonds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18485309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12.8</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rPr>
              <a:t>Molecular Structure</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87608899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8.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2.xml"/><Relationship Id="rId3" Type="http://schemas.openxmlformats.org/officeDocument/2006/relationships/image" Target="../media/image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3.xml"/><Relationship Id="rId3" Type="http://schemas.openxmlformats.org/officeDocument/2006/relationships/image" Target="../media/image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4.xml"/><Relationship Id="rId3" Type="http://schemas.openxmlformats.org/officeDocument/2006/relationships/image" Target="../media/image8.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bin"/><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2.bin"/><Relationship Id="rId5" Type="http://schemas.openxmlformats.org/officeDocument/2006/relationships/image" Target="../media/image24.emf"/><Relationship Id="rId6" Type="http://schemas.openxmlformats.org/officeDocument/2006/relationships/oleObject" Target="../embeddings/oleObject3.bin"/><Relationship Id="rId7"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29.emf"/><Relationship Id="rId1" Type="http://schemas.openxmlformats.org/officeDocument/2006/relationships/vmlDrawing" Target="../drawings/vmlDrawing3.vml"/><Relationship Id="rId2" Type="http://schemas.openxmlformats.org/officeDocument/2006/relationships/slideLayout" Target="../slideLayouts/slideLayout67.xml"/><Relationship Id="rId3" Type="http://schemas.openxmlformats.org/officeDocument/2006/relationships/notesSlide" Target="../notesSlides/notesSlide42.xml"/><Relationship Id="rId4" Type="http://schemas.openxmlformats.org/officeDocument/2006/relationships/oleObject" Target="../embeddings/oleObject4.bin"/><Relationship Id="rId5" Type="http://schemas.openxmlformats.org/officeDocument/2006/relationships/image" Target="../media/image26.emf"/><Relationship Id="rId6" Type="http://schemas.openxmlformats.org/officeDocument/2006/relationships/oleObject" Target="../embeddings/oleObject5.bin"/><Relationship Id="rId7" Type="http://schemas.openxmlformats.org/officeDocument/2006/relationships/image" Target="../media/image27.emf"/><Relationship Id="rId8" Type="http://schemas.openxmlformats.org/officeDocument/2006/relationships/image" Target="../media/image8.gif"/><Relationship Id="rId9" Type="http://schemas.openxmlformats.org/officeDocument/2006/relationships/oleObject" Target="../embeddings/oleObject6.bin"/><Relationship Id="rId10" Type="http://schemas.openxmlformats.org/officeDocument/2006/relationships/image" Target="../media/image28.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8.bin"/><Relationship Id="rId5" Type="http://schemas.openxmlformats.org/officeDocument/2006/relationships/image" Target="../media/image30.emf"/><Relationship Id="rId1" Type="http://schemas.openxmlformats.org/officeDocument/2006/relationships/vmlDrawing" Target="../drawings/vmlDrawing4.vml"/><Relationship Id="rId2"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9.bin"/><Relationship Id="rId5" Type="http://schemas.openxmlformats.org/officeDocument/2006/relationships/image" Target="../media/image31.emf"/><Relationship Id="rId6" Type="http://schemas.openxmlformats.org/officeDocument/2006/relationships/oleObject" Target="../embeddings/oleObject10.bin"/><Relationship Id="rId7" Type="http://schemas.openxmlformats.org/officeDocument/2006/relationships/image" Target="../media/image32.emf"/><Relationship Id="rId8" Type="http://schemas.openxmlformats.org/officeDocument/2006/relationships/oleObject" Target="../embeddings/oleObject11.bin"/><Relationship Id="rId9"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2.bin"/><Relationship Id="rId5" Type="http://schemas.openxmlformats.org/officeDocument/2006/relationships/image" Target="../media/image34.emf"/><Relationship Id="rId1" Type="http://schemas.openxmlformats.org/officeDocument/2006/relationships/vmlDrawing" Target="../drawings/vmlDrawing6.vml"/><Relationship Id="rId2"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38.emf"/><Relationship Id="rId1" Type="http://schemas.openxmlformats.org/officeDocument/2006/relationships/vmlDrawing" Target="../drawings/vmlDrawing7.vml"/><Relationship Id="rId2" Type="http://schemas.openxmlformats.org/officeDocument/2006/relationships/slideLayout" Target="../slideLayouts/slideLayout80.xml"/><Relationship Id="rId3" Type="http://schemas.openxmlformats.org/officeDocument/2006/relationships/notesSlide" Target="../notesSlides/notesSlide46.xml"/><Relationship Id="rId4" Type="http://schemas.openxmlformats.org/officeDocument/2006/relationships/oleObject" Target="../embeddings/oleObject13.bin"/><Relationship Id="rId5" Type="http://schemas.openxmlformats.org/officeDocument/2006/relationships/image" Target="../media/image35.emf"/><Relationship Id="rId6" Type="http://schemas.openxmlformats.org/officeDocument/2006/relationships/oleObject" Target="../embeddings/oleObject14.bin"/><Relationship Id="rId7" Type="http://schemas.openxmlformats.org/officeDocument/2006/relationships/image" Target="../media/image36.emf"/><Relationship Id="rId8" Type="http://schemas.openxmlformats.org/officeDocument/2006/relationships/image" Target="../media/image8.gif"/><Relationship Id="rId9" Type="http://schemas.openxmlformats.org/officeDocument/2006/relationships/oleObject" Target="../embeddings/oleObject15.bin"/><Relationship Id="rId10" Type="http://schemas.openxmlformats.org/officeDocument/2006/relationships/image" Target="../media/image3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7.xml"/><Relationship Id="rId3" Type="http://schemas.openxmlformats.org/officeDocument/2006/relationships/image" Target="../media/image8.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8.xml"/><Relationship Id="rId3" Type="http://schemas.openxmlformats.org/officeDocument/2006/relationships/image" Target="../media/image8.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49.xml"/><Relationship Id="rId3"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1" Type="http://schemas.openxmlformats.org/officeDocument/2006/relationships/slideLayout" Target="../slideLayouts/slideLayout8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1" Type="http://schemas.openxmlformats.org/officeDocument/2006/relationships/slideLayout" Target="../slideLayouts/slideLayout8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8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ctrTitle"/>
          </p:nvPr>
        </p:nvSpPr>
        <p:spPr/>
        <p:txBody>
          <a:bodyPr/>
          <a:lstStyle/>
          <a:p>
            <a:pPr eaLnBrk="1" hangingPunct="1">
              <a:defRPr/>
            </a:pPr>
            <a:r>
              <a:rPr lang="en-US" dirty="0" smtClean="0">
                <a:cs typeface="+mj-cs"/>
              </a:rPr>
              <a:t>Chapter </a:t>
            </a:r>
            <a:r>
              <a:rPr lang="en-US" dirty="0" smtClean="0">
                <a:cs typeface="+mj-cs"/>
              </a:rPr>
              <a:t>12</a:t>
            </a:r>
            <a:br>
              <a:rPr lang="en-US" dirty="0" smtClean="0">
                <a:cs typeface="+mj-cs"/>
              </a:rPr>
            </a:br>
            <a:r>
              <a:rPr lang="en-US" sz="1800" i="1" dirty="0" smtClean="0"/>
              <a:t>(part 1)</a:t>
            </a:r>
            <a:endParaRPr lang="en-US" sz="1800" i="1" dirty="0" smtClean="0"/>
          </a:p>
        </p:txBody>
      </p:sp>
      <p:sp>
        <p:nvSpPr>
          <p:cNvPr id="191495" name="Rectangle 7"/>
          <p:cNvSpPr>
            <a:spLocks noGrp="1" noChangeArrowheads="1"/>
          </p:cNvSpPr>
          <p:nvPr>
            <p:ph type="subTitle" idx="1"/>
          </p:nvPr>
        </p:nvSpPr>
        <p:spPr/>
        <p:txBody>
          <a:bodyPr/>
          <a:lstStyle/>
          <a:p>
            <a:r>
              <a:rPr lang="en-US" dirty="0">
                <a:latin typeface="Arial" charset="0"/>
              </a:rPr>
              <a:t>Chemical Bonding</a:t>
            </a:r>
          </a:p>
        </p:txBody>
      </p:sp>
    </p:spTree>
    <p:extLst>
      <p:ext uri="{BB962C8B-B14F-4D97-AF65-F5344CB8AC3E}">
        <p14:creationId xmlns:p14="http://schemas.microsoft.com/office/powerpoint/2010/main" val="1178752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dirty="0" smtClean="0"/>
              <a:t>Electronegativity </a:t>
            </a:r>
            <a:r>
              <a:rPr lang="en-US" dirty="0"/>
              <a:t>Values for Selected Elements</a:t>
            </a: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D657EC0E-9341-7C4A-9812-F2CEE200926D}" type="slidenum">
              <a:rPr lang="en-US"/>
              <a:pPr/>
              <a:t>10</a:t>
            </a:fld>
            <a:endParaRPr lang="en-US"/>
          </a:p>
        </p:txBody>
      </p:sp>
      <p:sp>
        <p:nvSpPr>
          <p:cNvPr id="345092"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5093"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5094" name="Rectangle 6"/>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2p271_f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76" y="1752600"/>
            <a:ext cx="7853250" cy="4869014"/>
          </a:xfrm>
          <a:prstGeom prst="rect">
            <a:avLst/>
          </a:prstGeom>
        </p:spPr>
      </p:pic>
    </p:spTree>
    <p:extLst>
      <p:ext uri="{BB962C8B-B14F-4D97-AF65-F5344CB8AC3E}">
        <p14:creationId xmlns:p14="http://schemas.microsoft.com/office/powerpoint/2010/main" val="1969881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0" y="1143000"/>
            <a:ext cx="7162800" cy="533400"/>
          </a:xfrm>
        </p:spPr>
        <p:txBody>
          <a:bodyPr/>
          <a:lstStyle/>
          <a:p>
            <a:r>
              <a:rPr lang="en-US"/>
              <a:t>Concept Check</a:t>
            </a:r>
          </a:p>
        </p:txBody>
      </p:sp>
      <p:sp>
        <p:nvSpPr>
          <p:cNvPr id="80899" name="Rectangle 3"/>
          <p:cNvSpPr>
            <a:spLocks noGrp="1" noChangeArrowheads="1"/>
          </p:cNvSpPr>
          <p:nvPr>
            <p:ph idx="1"/>
          </p:nvPr>
        </p:nvSpPr>
        <p:spPr>
          <a:xfrm>
            <a:off x="228600" y="2133600"/>
            <a:ext cx="8229600" cy="2398713"/>
          </a:xfrm>
        </p:spPr>
        <p:txBody>
          <a:bodyPr/>
          <a:lstStyle/>
          <a:p>
            <a:pPr marL="744538" indent="1588">
              <a:buFontTx/>
              <a:buNone/>
            </a:pPr>
            <a:r>
              <a:rPr lang="en-US" sz="2800"/>
              <a:t>If lithium and fluorine react, which has </a:t>
            </a:r>
            <a:r>
              <a:rPr lang="en-US" sz="2800">
                <a:solidFill>
                  <a:srgbClr val="0000FF"/>
                </a:solidFill>
              </a:rPr>
              <a:t>more attraction</a:t>
            </a:r>
            <a:r>
              <a:rPr lang="en-US" sz="2800"/>
              <a:t> for an electron?  Why?</a:t>
            </a:r>
          </a:p>
          <a:p>
            <a:pPr marL="744538" indent="1588">
              <a:buFontTx/>
              <a:buNone/>
            </a:pPr>
            <a:endParaRPr lang="en-US" sz="2800"/>
          </a:p>
          <a:p>
            <a:pPr marL="744538" indent="1588">
              <a:buFontTx/>
              <a:buNone/>
            </a:pPr>
            <a:r>
              <a:rPr lang="en-US" sz="2800"/>
              <a:t>In a bond between fluorine and iodine, which has </a:t>
            </a:r>
            <a:r>
              <a:rPr lang="en-US" sz="2800">
                <a:solidFill>
                  <a:srgbClr val="0000FF"/>
                </a:solidFill>
              </a:rPr>
              <a:t>more attraction</a:t>
            </a:r>
            <a:r>
              <a:rPr lang="en-US" sz="2800"/>
              <a:t> for an electron?  Why?</a:t>
            </a: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744A9E09-3560-B440-93E6-3B3B2945C3F8}" type="slidenum">
              <a:rPr lang="en-US"/>
              <a:pPr/>
              <a:t>11</a:t>
            </a:fld>
            <a:endParaRPr lang="en-US"/>
          </a:p>
        </p:txBody>
      </p:sp>
      <p:pic>
        <p:nvPicPr>
          <p:cNvPr id="8090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80901" name="Rectangle 5"/>
          <p:cNvSpPr>
            <a:spLocks noChangeArrowheads="1"/>
          </p:cNvSpPr>
          <p:nvPr/>
        </p:nvSpPr>
        <p:spPr bwMode="auto">
          <a:xfrm>
            <a:off x="3162300" y="2133600"/>
            <a:ext cx="1219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02" name="Rectangle 6"/>
          <p:cNvSpPr>
            <a:spLocks noChangeArrowheads="1"/>
          </p:cNvSpPr>
          <p:nvPr/>
        </p:nvSpPr>
        <p:spPr bwMode="auto">
          <a:xfrm>
            <a:off x="4051300" y="3581400"/>
            <a:ext cx="12446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701595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0" y="1143000"/>
            <a:ext cx="6553200" cy="533400"/>
          </a:xfrm>
        </p:spPr>
        <p:txBody>
          <a:bodyPr/>
          <a:lstStyle/>
          <a:p>
            <a:r>
              <a:rPr lang="en-US"/>
              <a:t>Concept Check</a:t>
            </a:r>
          </a:p>
        </p:txBody>
      </p:sp>
      <p:sp>
        <p:nvSpPr>
          <p:cNvPr id="82947" name="Rectangle 3"/>
          <p:cNvSpPr>
            <a:spLocks noGrp="1" noChangeArrowheads="1"/>
          </p:cNvSpPr>
          <p:nvPr>
            <p:ph idx="1"/>
          </p:nvPr>
        </p:nvSpPr>
        <p:spPr>
          <a:xfrm>
            <a:off x="228600" y="2133600"/>
            <a:ext cx="8229600" cy="2398713"/>
          </a:xfrm>
        </p:spPr>
        <p:txBody>
          <a:bodyPr/>
          <a:lstStyle/>
          <a:p>
            <a:pPr marL="744538" indent="1588">
              <a:buFontTx/>
              <a:buNone/>
            </a:pPr>
            <a:r>
              <a:rPr lang="en-US" sz="2800"/>
              <a:t>What is the </a:t>
            </a:r>
            <a:r>
              <a:rPr lang="en-US" sz="2800">
                <a:solidFill>
                  <a:srgbClr val="0000FF"/>
                </a:solidFill>
              </a:rPr>
              <a:t>general trend</a:t>
            </a:r>
            <a:r>
              <a:rPr lang="en-US" sz="2800"/>
              <a:t> for electronegativity across rows and down columns on the periodic table?</a:t>
            </a:r>
          </a:p>
          <a:p>
            <a:pPr marL="744538" indent="1588">
              <a:buFontTx/>
              <a:buNone/>
            </a:pPr>
            <a:endParaRPr lang="en-US" sz="2800"/>
          </a:p>
          <a:p>
            <a:pPr marL="744538" indent="1588">
              <a:buFontTx/>
              <a:buNone/>
            </a:pPr>
            <a:r>
              <a:rPr lang="en-US" sz="2800"/>
              <a:t>Explain the trend.</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97B91C10-D1CF-FC4E-9DB3-AD4F87CF5B37}" type="slidenum">
              <a:rPr lang="en-US"/>
              <a:pPr/>
              <a:t>12</a:t>
            </a:fld>
            <a:endParaRPr lang="en-US"/>
          </a:p>
        </p:txBody>
      </p:sp>
      <p:pic>
        <p:nvPicPr>
          <p:cNvPr id="8294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499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a:xfrm>
            <a:off x="457200" y="1219200"/>
            <a:ext cx="8229600" cy="1187450"/>
          </a:xfrm>
        </p:spPr>
        <p:txBody>
          <a:bodyPr/>
          <a:lstStyle/>
          <a:p>
            <a:r>
              <a:rPr lang="en-US">
                <a:cs typeface="Times New Roman" charset="0"/>
              </a:rPr>
              <a:t>The polarity of a bond depends on the difference between the electronegativity values of the atoms forming the bond.</a:t>
            </a:r>
            <a:endParaRPr lang="en-US">
              <a:solidFill>
                <a:srgbClr val="FF0000"/>
              </a:solidFill>
            </a:endParaRP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EC89E576-C9FA-5840-B7BB-4982C39ABA47}" type="slidenum">
              <a:rPr lang="en-US"/>
              <a:pPr/>
              <a:t>13</a:t>
            </a:fld>
            <a:endParaRPr lang="en-US"/>
          </a:p>
        </p:txBody>
      </p:sp>
      <p:sp>
        <p:nvSpPr>
          <p:cNvPr id="349188"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9189"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9190" name="Rectangle 6"/>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1_f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819400"/>
            <a:ext cx="8312727" cy="2571404"/>
          </a:xfrm>
          <a:prstGeom prst="rect">
            <a:avLst/>
          </a:prstGeom>
        </p:spPr>
      </p:pic>
    </p:spTree>
    <p:extLst>
      <p:ext uri="{BB962C8B-B14F-4D97-AF65-F5344CB8AC3E}">
        <p14:creationId xmlns:p14="http://schemas.microsoft.com/office/powerpoint/2010/main" val="2466737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sz="2000" dirty="0" smtClean="0"/>
              <a:t>The </a:t>
            </a:r>
            <a:r>
              <a:rPr lang="en-US" sz="2000" dirty="0"/>
              <a:t>Relationship Between Electronegativity and Bond Type</a:t>
            </a: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2DE67A0D-5E4D-E84A-97A6-697AFE35953B}" type="slidenum">
              <a:rPr lang="en-US"/>
              <a:pPr/>
              <a:t>14</a:t>
            </a:fld>
            <a:endParaRPr lang="en-US"/>
          </a:p>
        </p:txBody>
      </p:sp>
      <p:sp>
        <p:nvSpPr>
          <p:cNvPr id="347140"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7141"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7142" name="Rectangle 6"/>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9" name="Picture 8" descr="12p271_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133600"/>
            <a:ext cx="8312727" cy="3513513"/>
          </a:xfrm>
          <a:prstGeom prst="rect">
            <a:avLst/>
          </a:prstGeom>
        </p:spPr>
      </p:pic>
    </p:spTree>
    <p:extLst>
      <p:ext uri="{BB962C8B-B14F-4D97-AF65-F5344CB8AC3E}">
        <p14:creationId xmlns:p14="http://schemas.microsoft.com/office/powerpoint/2010/main" val="2187072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24000" y="1143000"/>
            <a:ext cx="6858000" cy="533400"/>
          </a:xfrm>
        </p:spPr>
        <p:txBody>
          <a:bodyPr/>
          <a:lstStyle/>
          <a:p>
            <a:r>
              <a:rPr lang="en-US"/>
              <a:t>Exercise</a:t>
            </a:r>
          </a:p>
        </p:txBody>
      </p:sp>
      <p:sp>
        <p:nvSpPr>
          <p:cNvPr id="87043" name="Rectangle 3"/>
          <p:cNvSpPr>
            <a:spLocks noGrp="1" noChangeArrowheads="1"/>
          </p:cNvSpPr>
          <p:nvPr>
            <p:ph idx="1"/>
          </p:nvPr>
        </p:nvSpPr>
        <p:spPr>
          <a:xfrm>
            <a:off x="381000" y="2133600"/>
            <a:ext cx="8229600" cy="4386263"/>
          </a:xfrm>
        </p:spPr>
        <p:txBody>
          <a:bodyPr/>
          <a:lstStyle/>
          <a:p>
            <a:pPr>
              <a:buFontTx/>
              <a:buNone/>
            </a:pPr>
            <a:r>
              <a:rPr lang="en-US"/>
              <a:t>	</a:t>
            </a:r>
            <a:r>
              <a:rPr lang="en-US" sz="2800"/>
              <a:t>Arrange the following bonds from </a:t>
            </a:r>
            <a:r>
              <a:rPr lang="en-US" sz="2800">
                <a:solidFill>
                  <a:srgbClr val="0000FF"/>
                </a:solidFill>
              </a:rPr>
              <a:t>most to least polar</a:t>
            </a:r>
            <a:r>
              <a:rPr lang="en-US" sz="2800"/>
              <a:t>: </a:t>
            </a:r>
          </a:p>
          <a:p>
            <a:pPr>
              <a:buFontTx/>
              <a:buNone/>
            </a:pPr>
            <a:endParaRPr lang="en-US" sz="2800"/>
          </a:p>
          <a:p>
            <a:pPr>
              <a:buFontTx/>
              <a:buNone/>
            </a:pPr>
            <a:r>
              <a:rPr lang="en-US" sz="2800"/>
              <a:t>	a) 	N–F		O–F		C–F</a:t>
            </a:r>
          </a:p>
          <a:p>
            <a:pPr>
              <a:buFontTx/>
              <a:buNone/>
            </a:pPr>
            <a:r>
              <a:rPr lang="fr-FR" sz="2800"/>
              <a:t>	b)	C</a:t>
            </a:r>
            <a:r>
              <a:rPr lang="en-US" sz="2800"/>
              <a:t>–</a:t>
            </a:r>
            <a:r>
              <a:rPr lang="fr-FR" sz="2800"/>
              <a:t>F		N</a:t>
            </a:r>
            <a:r>
              <a:rPr lang="en-US" sz="2800"/>
              <a:t>–</a:t>
            </a:r>
            <a:r>
              <a:rPr lang="fr-FR" sz="2800"/>
              <a:t>O		Si</a:t>
            </a:r>
            <a:r>
              <a:rPr lang="en-US" sz="2800"/>
              <a:t>–</a:t>
            </a:r>
            <a:r>
              <a:rPr lang="fr-FR" sz="2800"/>
              <a:t>F</a:t>
            </a:r>
            <a:endParaRPr lang="en-US" sz="2800"/>
          </a:p>
          <a:p>
            <a:pPr>
              <a:buFontTx/>
              <a:buNone/>
            </a:pPr>
            <a:r>
              <a:rPr lang="en-US" sz="2800"/>
              <a:t>	c)	Cl–Cl		B–Cl		S–Cl</a:t>
            </a:r>
          </a:p>
          <a:p>
            <a:pPr>
              <a:buFontTx/>
              <a:buNone/>
            </a:pPr>
            <a:r>
              <a:rPr lang="en-US" sz="2800"/>
              <a:t>	</a:t>
            </a:r>
            <a:r>
              <a:rPr lang="en-US">
                <a:solidFill>
                  <a:srgbClr val="009900"/>
                </a:solidFill>
              </a:rPr>
              <a:t>a)	 C–F, 		N–F, 		O–F</a:t>
            </a:r>
          </a:p>
          <a:p>
            <a:pPr>
              <a:buFontTx/>
              <a:buNone/>
            </a:pPr>
            <a:r>
              <a:rPr lang="en-US">
                <a:solidFill>
                  <a:srgbClr val="009900"/>
                </a:solidFill>
              </a:rPr>
              <a:t>	b)	 Si–F, 		C–F, 		N–O</a:t>
            </a:r>
          </a:p>
          <a:p>
            <a:pPr>
              <a:buFontTx/>
              <a:buNone/>
            </a:pPr>
            <a:r>
              <a:rPr lang="en-US">
                <a:solidFill>
                  <a:srgbClr val="009900"/>
                </a:solidFill>
              </a:rPr>
              <a:t>	c)	 B–Cl, 	S–Cl, 		Cl–Cl</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7BCA2C72-804E-7D4D-9CFC-D7D3D3E43BF8}" type="slidenum">
              <a:rPr lang="en-US"/>
              <a:pPr/>
              <a:t>15</a:t>
            </a:fld>
            <a:endParaRPr lang="en-US"/>
          </a:p>
        </p:txBody>
      </p:sp>
      <p:pic>
        <p:nvPicPr>
          <p:cNvPr id="8704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75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524000" y="1143000"/>
            <a:ext cx="7315200" cy="533400"/>
          </a:xfrm>
        </p:spPr>
        <p:txBody>
          <a:bodyPr/>
          <a:lstStyle/>
          <a:p>
            <a:r>
              <a:rPr lang="en-US"/>
              <a:t>Concept Check</a:t>
            </a:r>
          </a:p>
        </p:txBody>
      </p:sp>
      <p:sp>
        <p:nvSpPr>
          <p:cNvPr id="89091" name="Rectangle 3"/>
          <p:cNvSpPr>
            <a:spLocks noGrp="1" noChangeArrowheads="1"/>
          </p:cNvSpPr>
          <p:nvPr>
            <p:ph idx="1"/>
          </p:nvPr>
        </p:nvSpPr>
        <p:spPr>
          <a:xfrm>
            <a:off x="228600" y="2133600"/>
            <a:ext cx="8229600" cy="2312988"/>
          </a:xfrm>
        </p:spPr>
        <p:txBody>
          <a:bodyPr/>
          <a:lstStyle/>
          <a:p>
            <a:pPr marL="744538" indent="1588">
              <a:buFontTx/>
              <a:buNone/>
            </a:pPr>
            <a:r>
              <a:rPr lang="en-US" sz="2800"/>
              <a:t>Which of the following bonds would be the </a:t>
            </a:r>
            <a:r>
              <a:rPr lang="en-US" sz="2800">
                <a:solidFill>
                  <a:srgbClr val="0000FF"/>
                </a:solidFill>
              </a:rPr>
              <a:t>least polar</a:t>
            </a:r>
            <a:r>
              <a:rPr lang="en-US" sz="2800"/>
              <a:t> </a:t>
            </a:r>
            <a:r>
              <a:rPr lang="en-US" sz="2800">
                <a:solidFill>
                  <a:srgbClr val="0000FF"/>
                </a:solidFill>
              </a:rPr>
              <a:t>yet still be</a:t>
            </a:r>
            <a:r>
              <a:rPr lang="en-US" sz="2800"/>
              <a:t> considered polar covalent?</a:t>
            </a:r>
            <a:br>
              <a:rPr lang="en-US" sz="2800"/>
            </a:br>
            <a:endParaRPr lang="en-US" sz="2800"/>
          </a:p>
          <a:p>
            <a:pPr marL="744538" indent="1588" algn="ctr">
              <a:buFontTx/>
              <a:buNone/>
            </a:pPr>
            <a:r>
              <a:rPr lang="fr-FR" sz="2800"/>
              <a:t>Mg</a:t>
            </a:r>
            <a:r>
              <a:rPr lang="en-US" sz="2800"/>
              <a:t>–</a:t>
            </a:r>
            <a:r>
              <a:rPr lang="fr-FR" sz="2800"/>
              <a:t>O   C</a:t>
            </a:r>
            <a:r>
              <a:rPr lang="en-US" sz="2800"/>
              <a:t>–</a:t>
            </a:r>
            <a:r>
              <a:rPr lang="fr-FR" sz="2800"/>
              <a:t>O   O</a:t>
            </a:r>
            <a:r>
              <a:rPr lang="en-US" sz="2800"/>
              <a:t>–</a:t>
            </a:r>
            <a:r>
              <a:rPr lang="fr-FR" sz="2800"/>
              <a:t>O   Si</a:t>
            </a:r>
            <a:r>
              <a:rPr lang="en-US" sz="2800"/>
              <a:t>–</a:t>
            </a:r>
            <a:r>
              <a:rPr lang="fr-FR" sz="2800"/>
              <a:t>O   N</a:t>
            </a:r>
            <a:r>
              <a:rPr lang="en-US" sz="2800"/>
              <a:t>–</a:t>
            </a:r>
            <a:r>
              <a:rPr lang="fr-FR" sz="2800"/>
              <a:t>O</a:t>
            </a: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FD13D92A-3600-A94A-B972-D2ED95D24603}" type="slidenum">
              <a:rPr lang="en-US"/>
              <a:pPr/>
              <a:t>16</a:t>
            </a:fld>
            <a:endParaRPr lang="en-US"/>
          </a:p>
        </p:txBody>
      </p:sp>
      <p:pic>
        <p:nvPicPr>
          <p:cNvPr id="8909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89093" name="Rectangle 5"/>
          <p:cNvSpPr>
            <a:spLocks noChangeArrowheads="1"/>
          </p:cNvSpPr>
          <p:nvPr/>
        </p:nvSpPr>
        <p:spPr bwMode="auto">
          <a:xfrm>
            <a:off x="6515100" y="3962400"/>
            <a:ext cx="8382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663445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524000" y="1143000"/>
            <a:ext cx="7315200" cy="533400"/>
          </a:xfrm>
        </p:spPr>
        <p:txBody>
          <a:bodyPr/>
          <a:lstStyle/>
          <a:p>
            <a:r>
              <a:rPr lang="en-US"/>
              <a:t>Concept Check</a:t>
            </a:r>
          </a:p>
        </p:txBody>
      </p:sp>
      <p:sp>
        <p:nvSpPr>
          <p:cNvPr id="91139" name="Rectangle 3"/>
          <p:cNvSpPr>
            <a:spLocks noGrp="1" noChangeArrowheads="1"/>
          </p:cNvSpPr>
          <p:nvPr>
            <p:ph idx="1"/>
          </p:nvPr>
        </p:nvSpPr>
        <p:spPr>
          <a:xfrm>
            <a:off x="228600" y="2133600"/>
            <a:ext cx="8229600" cy="1885950"/>
          </a:xfrm>
        </p:spPr>
        <p:txBody>
          <a:bodyPr/>
          <a:lstStyle/>
          <a:p>
            <a:pPr marL="744538" indent="1588">
              <a:buFontTx/>
              <a:buNone/>
            </a:pPr>
            <a:r>
              <a:rPr lang="en-US" sz="2800"/>
              <a:t>Which of the following bonds would be the </a:t>
            </a:r>
            <a:r>
              <a:rPr lang="en-US" sz="2800">
                <a:solidFill>
                  <a:srgbClr val="0000FF"/>
                </a:solidFill>
              </a:rPr>
              <a:t>most polar without</a:t>
            </a:r>
            <a:r>
              <a:rPr lang="en-US" sz="2800"/>
              <a:t> being considered ionic?</a:t>
            </a:r>
            <a:br>
              <a:rPr lang="en-US" sz="2800"/>
            </a:br>
            <a:endParaRPr lang="en-US" sz="2800"/>
          </a:p>
          <a:p>
            <a:pPr marL="744538" indent="1588" algn="ctr">
              <a:buFontTx/>
              <a:buNone/>
            </a:pPr>
            <a:r>
              <a:rPr lang="fr-FR" sz="2800"/>
              <a:t>Mg</a:t>
            </a:r>
            <a:r>
              <a:rPr lang="en-US" sz="2800"/>
              <a:t>–</a:t>
            </a:r>
            <a:r>
              <a:rPr lang="fr-FR" sz="2800"/>
              <a:t>O   C</a:t>
            </a:r>
            <a:r>
              <a:rPr lang="en-US" sz="2800"/>
              <a:t>–</a:t>
            </a:r>
            <a:r>
              <a:rPr lang="fr-FR" sz="2800"/>
              <a:t>O   O</a:t>
            </a:r>
            <a:r>
              <a:rPr lang="en-US" sz="2800"/>
              <a:t>–</a:t>
            </a:r>
            <a:r>
              <a:rPr lang="fr-FR" sz="2800"/>
              <a:t>O   Si</a:t>
            </a:r>
            <a:r>
              <a:rPr lang="en-US" sz="2800"/>
              <a:t>–</a:t>
            </a:r>
            <a:r>
              <a:rPr lang="fr-FR" sz="2800"/>
              <a:t>O   N</a:t>
            </a:r>
            <a:r>
              <a:rPr lang="en-US" sz="2800"/>
              <a:t>–</a:t>
            </a:r>
            <a:r>
              <a:rPr lang="fr-FR" sz="2800"/>
              <a:t>O</a:t>
            </a: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E2711348-181A-2442-AD3D-E9071AB6EF1A}" type="slidenum">
              <a:rPr lang="en-US"/>
              <a:pPr/>
              <a:t>17</a:t>
            </a:fld>
            <a:endParaRPr lang="en-US"/>
          </a:p>
        </p:txBody>
      </p:sp>
      <p:pic>
        <p:nvPicPr>
          <p:cNvPr id="9114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91141" name="Rectangle 5"/>
          <p:cNvSpPr>
            <a:spLocks noChangeArrowheads="1"/>
          </p:cNvSpPr>
          <p:nvPr/>
        </p:nvSpPr>
        <p:spPr bwMode="auto">
          <a:xfrm>
            <a:off x="5410200" y="3505200"/>
            <a:ext cx="9144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49447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72_u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1" y="4648200"/>
            <a:ext cx="3597114" cy="1952034"/>
          </a:xfrm>
          <a:prstGeom prst="rect">
            <a:avLst/>
          </a:prstGeom>
        </p:spPr>
      </p:pic>
      <p:sp>
        <p:nvSpPr>
          <p:cNvPr id="93186" name="Rectangle 2"/>
          <p:cNvSpPr>
            <a:spLocks noGrp="1" noChangeArrowheads="1"/>
          </p:cNvSpPr>
          <p:nvPr>
            <p:ph type="title"/>
          </p:nvPr>
        </p:nvSpPr>
        <p:spPr/>
        <p:txBody>
          <a:bodyPr/>
          <a:lstStyle/>
          <a:p>
            <a:r>
              <a:rPr lang="en-US" dirty="0" smtClean="0"/>
              <a:t>Dipole </a:t>
            </a:r>
            <a:r>
              <a:rPr lang="en-US" dirty="0"/>
              <a:t>Moment</a:t>
            </a:r>
          </a:p>
        </p:txBody>
      </p:sp>
      <p:sp>
        <p:nvSpPr>
          <p:cNvPr id="93187" name="Rectangle 3"/>
          <p:cNvSpPr>
            <a:spLocks noGrp="1" noChangeArrowheads="1"/>
          </p:cNvSpPr>
          <p:nvPr>
            <p:ph idx="1"/>
          </p:nvPr>
        </p:nvSpPr>
        <p:spPr>
          <a:xfrm>
            <a:off x="457200" y="1752600"/>
            <a:ext cx="8229600" cy="3252788"/>
          </a:xfrm>
        </p:spPr>
        <p:txBody>
          <a:bodyPr/>
          <a:lstStyle/>
          <a:p>
            <a:r>
              <a:rPr lang="en-US" sz="2800"/>
              <a:t>Property of a molecule whose charge distribution can be represented by a center of positive charge and a center of negative charge.</a:t>
            </a:r>
          </a:p>
          <a:p>
            <a:r>
              <a:rPr lang="en-US" sz="2800"/>
              <a:t>Use an arrow to represent a dipole moment.</a:t>
            </a:r>
          </a:p>
          <a:p>
            <a:pPr lvl="1">
              <a:buFont typeface="Wingdings" charset="0"/>
              <a:buChar char="§"/>
            </a:pPr>
            <a:r>
              <a:rPr lang="en-US" sz="2800"/>
              <a:t>Point to the negative charge center with the tail of the arrow indicating the positive center of charge.</a:t>
            </a:r>
            <a:endParaRPr lang="en-US" sz="2800">
              <a:solidFill>
                <a:srgbClr val="FF0000"/>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4A87AD0E-2469-D340-AFB4-00077A81C130}" type="slidenum">
              <a:rPr lang="en-US"/>
              <a:pPr/>
              <a:t>18</a:t>
            </a:fld>
            <a:endParaRPr lang="en-US"/>
          </a:p>
        </p:txBody>
      </p:sp>
      <p:sp>
        <p:nvSpPr>
          <p:cNvPr id="9318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3401788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1143000"/>
            <a:ext cx="7715446" cy="533400"/>
          </a:xfrm>
        </p:spPr>
        <p:txBody>
          <a:bodyPr/>
          <a:lstStyle/>
          <a:p>
            <a:r>
              <a:rPr lang="en-US" dirty="0" smtClean="0"/>
              <a:t>Dipole </a:t>
            </a:r>
            <a:r>
              <a:rPr lang="en-US" dirty="0"/>
              <a:t>Moment in a Water Molecule</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969B2484-94E7-A741-B3AF-4189C594F439}" type="slidenum">
              <a:rPr lang="en-US"/>
              <a:pPr/>
              <a:t>19</a:t>
            </a:fld>
            <a:endParaRPr lang="en-US"/>
          </a:p>
        </p:txBody>
      </p:sp>
      <p:sp>
        <p:nvSpPr>
          <p:cNvPr id="35123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2p273_f0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0"/>
            <a:ext cx="3959098" cy="4191000"/>
          </a:xfrm>
          <a:prstGeom prst="rect">
            <a:avLst/>
          </a:prstGeom>
        </p:spPr>
      </p:pic>
      <p:pic>
        <p:nvPicPr>
          <p:cNvPr id="4" name="Picture 3" descr="12p273_f05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27922"/>
            <a:ext cx="3880866" cy="4191000"/>
          </a:xfrm>
          <a:prstGeom prst="rect">
            <a:avLst/>
          </a:prstGeom>
        </p:spPr>
      </p:pic>
    </p:spTree>
    <p:extLst>
      <p:ext uri="{BB962C8B-B14F-4D97-AF65-F5344CB8AC3E}">
        <p14:creationId xmlns:p14="http://schemas.microsoft.com/office/powerpoint/2010/main" val="28257644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457200" y="1265238"/>
            <a:ext cx="8229600" cy="563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a:t>Questions to Consider</a:t>
            </a:r>
          </a:p>
        </p:txBody>
      </p:sp>
      <p:sp>
        <p:nvSpPr>
          <p:cNvPr id="202755" name="Rectangle 3"/>
          <p:cNvSpPr>
            <a:spLocks noGrp="1" noChangeArrowheads="1"/>
          </p:cNvSpPr>
          <p:nvPr>
            <p:ph idx="1"/>
          </p:nvPr>
        </p:nvSpPr>
        <p:spPr>
          <a:xfrm>
            <a:off x="457200" y="2133600"/>
            <a:ext cx="8229600" cy="2501900"/>
          </a:xfrm>
        </p:spPr>
        <p:txBody>
          <a:bodyPr/>
          <a:lstStyle/>
          <a:p>
            <a:r>
              <a:rPr lang="en-US"/>
              <a:t>What is meant by the term </a:t>
            </a:r>
            <a:r>
              <a:rPr lang="ja-JP" altLang="en-US">
                <a:latin typeface="Arial"/>
              </a:rPr>
              <a:t>“</a:t>
            </a:r>
            <a:r>
              <a:rPr lang="en-US"/>
              <a:t>chemical bond</a:t>
            </a:r>
            <a:r>
              <a:rPr lang="ja-JP" altLang="en-US">
                <a:latin typeface="Arial"/>
              </a:rPr>
              <a:t>”</a:t>
            </a:r>
            <a:r>
              <a:rPr lang="en-US"/>
              <a:t>?</a:t>
            </a:r>
          </a:p>
          <a:p>
            <a:r>
              <a:rPr lang="en-US"/>
              <a:t>Why do atoms bond with each other to form compounds?</a:t>
            </a:r>
          </a:p>
          <a:p>
            <a:r>
              <a:rPr lang="en-US"/>
              <a:t>How do atoms bond with each other to form compounds?</a:t>
            </a:r>
          </a:p>
          <a:p>
            <a:endParaRPr lang="en-US"/>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226A6530-3308-2A4A-968C-E89029EE2292}" type="slidenum">
              <a:rPr lang="en-US"/>
              <a:pPr/>
              <a:t>2</a:t>
            </a:fld>
            <a:endParaRPr lang="en-US"/>
          </a:p>
        </p:txBody>
      </p:sp>
    </p:spTree>
    <p:extLst>
      <p:ext uri="{BB962C8B-B14F-4D97-AF65-F5344CB8AC3E}">
        <p14:creationId xmlns:p14="http://schemas.microsoft.com/office/powerpoint/2010/main" val="917348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457200" y="1066800"/>
            <a:ext cx="8229600" cy="5276850"/>
          </a:xfrm>
        </p:spPr>
        <p:txBody>
          <a:bodyPr/>
          <a:lstStyle/>
          <a:p>
            <a:r>
              <a:rPr lang="en-US" dirty="0">
                <a:cs typeface="Times New Roman" charset="0"/>
              </a:rPr>
              <a:t>The polarity of water affects its properties. </a:t>
            </a:r>
          </a:p>
          <a:p>
            <a:pPr lvl="1">
              <a:buFont typeface="Wingdings" charset="0"/>
              <a:buChar char="§"/>
            </a:pPr>
            <a:r>
              <a:rPr lang="en-US" dirty="0"/>
              <a:t>Permits ionic compounds to dissolve in it. </a:t>
            </a:r>
          </a:p>
          <a:p>
            <a:pPr lvl="1">
              <a:buFont typeface="Wingdings" charset="0"/>
              <a:buChar char="§"/>
            </a:pPr>
            <a:endParaRPr lang="en-US" dirty="0"/>
          </a:p>
          <a:p>
            <a:pPr lvl="1">
              <a:buFontTx/>
              <a:buNone/>
            </a:pPr>
            <a:endParaRPr lang="en-US" dirty="0">
              <a:solidFill>
                <a:srgbClr val="FF0000"/>
              </a:solidFill>
            </a:endParaRPr>
          </a:p>
          <a:p>
            <a:pPr lvl="1">
              <a:buFontTx/>
              <a:buNone/>
            </a:pPr>
            <a:endParaRPr lang="en-US" dirty="0">
              <a:solidFill>
                <a:srgbClr val="FF0000"/>
              </a:solidFill>
            </a:endParaRPr>
          </a:p>
          <a:p>
            <a:pPr lvl="1">
              <a:buFontTx/>
              <a:buNone/>
            </a:pPr>
            <a:endParaRPr lang="en-US" dirty="0">
              <a:solidFill>
                <a:srgbClr val="FF0000"/>
              </a:solidFill>
            </a:endParaRPr>
          </a:p>
          <a:p>
            <a:pPr lvl="1">
              <a:buFontTx/>
              <a:buNone/>
            </a:pPr>
            <a:endParaRPr lang="en-US" dirty="0">
              <a:solidFill>
                <a:srgbClr val="FF0000"/>
              </a:solidFill>
            </a:endParaRPr>
          </a:p>
          <a:p>
            <a:pPr lvl="1">
              <a:buFontTx/>
              <a:buNone/>
            </a:pPr>
            <a:endParaRPr lang="en-US" dirty="0">
              <a:solidFill>
                <a:srgbClr val="FF0000"/>
              </a:solidFill>
            </a:endParaRPr>
          </a:p>
          <a:p>
            <a:pPr lvl="1">
              <a:buFontTx/>
              <a:buNone/>
            </a:pPr>
            <a:endParaRPr lang="en-US" dirty="0">
              <a:solidFill>
                <a:srgbClr val="FF0000"/>
              </a:solidFill>
            </a:endParaRPr>
          </a:p>
          <a:p>
            <a:pPr lvl="1">
              <a:buFontTx/>
              <a:buNone/>
            </a:pPr>
            <a:endParaRPr lang="en-US" dirty="0">
              <a:solidFill>
                <a:srgbClr val="FF0000"/>
              </a:solidFill>
            </a:endParaRPr>
          </a:p>
          <a:p>
            <a:pPr lvl="1">
              <a:buFontTx/>
              <a:buNone/>
            </a:pPr>
            <a:endParaRPr lang="en-US" dirty="0">
              <a:solidFill>
                <a:srgbClr val="FF0000"/>
              </a:solidFill>
            </a:endParaRPr>
          </a:p>
          <a:p>
            <a:pPr lvl="1">
              <a:buFont typeface="Wingdings" charset="0"/>
              <a:buChar char="§"/>
            </a:pPr>
            <a:r>
              <a:rPr lang="en-US" dirty="0"/>
              <a:t>Causes water to remain liquid at higher temperature.</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09BA7C4E-6227-704A-9C10-2DD253B10136}" type="slidenum">
              <a:rPr lang="en-US"/>
              <a:pPr/>
              <a:t>20</a:t>
            </a:fld>
            <a:endParaRPr lang="en-US"/>
          </a:p>
        </p:txBody>
      </p:sp>
      <p:sp>
        <p:nvSpPr>
          <p:cNvPr id="35328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2p273_f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148" y="2057400"/>
            <a:ext cx="5677705" cy="3830558"/>
          </a:xfrm>
          <a:prstGeom prst="rect">
            <a:avLst/>
          </a:prstGeom>
        </p:spPr>
      </p:pic>
    </p:spTree>
    <p:extLst>
      <p:ext uri="{BB962C8B-B14F-4D97-AF65-F5344CB8AC3E}">
        <p14:creationId xmlns:p14="http://schemas.microsoft.com/office/powerpoint/2010/main" val="2016387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Review</a:t>
            </a:r>
          </a:p>
        </p:txBody>
      </p:sp>
      <p:sp>
        <p:nvSpPr>
          <p:cNvPr id="99331" name="Rectangle 3"/>
          <p:cNvSpPr>
            <a:spLocks noGrp="1" noChangeArrowheads="1"/>
          </p:cNvSpPr>
          <p:nvPr>
            <p:ph idx="1"/>
          </p:nvPr>
        </p:nvSpPr>
        <p:spPr>
          <a:xfrm>
            <a:off x="457200" y="1752600"/>
            <a:ext cx="8229600" cy="2227263"/>
          </a:xfrm>
        </p:spPr>
        <p:txBody>
          <a:bodyPr/>
          <a:lstStyle/>
          <a:p>
            <a:pPr eaLnBrk="0" hangingPunct="0">
              <a:spcBef>
                <a:spcPct val="0"/>
              </a:spcBef>
            </a:pPr>
            <a:r>
              <a:rPr lang="en-US" sz="2800"/>
              <a:t>Group 1 metals always form 1+ cations.</a:t>
            </a:r>
          </a:p>
          <a:p>
            <a:pPr eaLnBrk="0" hangingPunct="0">
              <a:spcBef>
                <a:spcPct val="0"/>
              </a:spcBef>
            </a:pPr>
            <a:r>
              <a:rPr lang="en-US" sz="2800"/>
              <a:t>Group 2 metals always form 2+ cations.</a:t>
            </a:r>
          </a:p>
          <a:p>
            <a:pPr eaLnBrk="0" hangingPunct="0">
              <a:spcBef>
                <a:spcPct val="0"/>
              </a:spcBef>
            </a:pPr>
            <a:r>
              <a:rPr lang="en-US" sz="2800"/>
              <a:t>Aluminum in Group 3 always forms a 3+ cation.</a:t>
            </a:r>
          </a:p>
          <a:p>
            <a:pPr eaLnBrk="0" hangingPunct="0">
              <a:spcBef>
                <a:spcPct val="0"/>
              </a:spcBef>
            </a:pPr>
            <a:r>
              <a:rPr lang="en-US" sz="2800"/>
              <a:t>Group 7 nonmetals form 1– anions.</a:t>
            </a:r>
          </a:p>
          <a:p>
            <a:pPr eaLnBrk="0" hangingPunct="0">
              <a:spcBef>
                <a:spcPct val="0"/>
              </a:spcBef>
            </a:pPr>
            <a:r>
              <a:rPr lang="en-US" sz="2800"/>
              <a:t>Group 6 elements always form 2– anions.</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C24805C8-802A-1B44-A1E1-6FF168ACC0BC}" type="slidenum">
              <a:rPr lang="en-US"/>
              <a:pPr/>
              <a:t>21</a:t>
            </a:fld>
            <a:endParaRPr lang="en-US"/>
          </a:p>
        </p:txBody>
      </p:sp>
      <p:sp>
        <p:nvSpPr>
          <p:cNvPr id="9933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094553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Stable Compounds</a:t>
            </a:r>
          </a:p>
        </p:txBody>
      </p:sp>
      <p:sp>
        <p:nvSpPr>
          <p:cNvPr id="355331" name="Rectangle 3"/>
          <p:cNvSpPr>
            <a:spLocks noGrp="1" noChangeArrowheads="1"/>
          </p:cNvSpPr>
          <p:nvPr>
            <p:ph idx="1"/>
          </p:nvPr>
        </p:nvSpPr>
        <p:spPr>
          <a:xfrm>
            <a:off x="457200" y="1752600"/>
            <a:ext cx="8229600" cy="2979738"/>
          </a:xfrm>
        </p:spPr>
        <p:txBody>
          <a:bodyPr/>
          <a:lstStyle/>
          <a:p>
            <a:pPr eaLnBrk="0" hangingPunct="0">
              <a:spcBef>
                <a:spcPct val="0"/>
              </a:spcBef>
            </a:pPr>
            <a:r>
              <a:rPr lang="en-US" sz="2800"/>
              <a:t>Atoms in stable compounds usually have a noble gas electron configuration.</a:t>
            </a:r>
          </a:p>
          <a:p>
            <a:pPr lvl="1">
              <a:buFont typeface="Wingdings" charset="0"/>
              <a:buChar char="§"/>
            </a:pPr>
            <a:r>
              <a:rPr lang="en-US"/>
              <a:t>Metals lose electrons to reach a noble gas configuration. </a:t>
            </a:r>
          </a:p>
          <a:p>
            <a:pPr lvl="1">
              <a:buFont typeface="Wingdings" charset="0"/>
              <a:buChar char="§"/>
            </a:pPr>
            <a:r>
              <a:rPr lang="en-US"/>
              <a:t>Nonmetals gain electrons to reach a noble gas configuration. </a:t>
            </a:r>
          </a:p>
          <a:p>
            <a:pPr eaLnBrk="0" hangingPunct="0">
              <a:spcBef>
                <a:spcPct val="0"/>
              </a:spcBef>
            </a:pPr>
            <a:endParaRPr lang="en-US" sz="2800"/>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760B2D7B-A8A7-7F49-B4D5-CD474100EA1B}" type="slidenum">
              <a:rPr lang="en-US"/>
              <a:pPr/>
              <a:t>22</a:t>
            </a:fld>
            <a:endParaRPr lang="en-US"/>
          </a:p>
        </p:txBody>
      </p:sp>
      <p:sp>
        <p:nvSpPr>
          <p:cNvPr id="35533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144747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dirty="0" smtClean="0"/>
              <a:t>The </a:t>
            </a:r>
            <a:r>
              <a:rPr lang="en-US" dirty="0"/>
              <a:t>Formation of Ions by Metals and Nonmetals</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439E4BAF-975B-2D4D-BFE4-92748E0491DF}" type="slidenum">
              <a:rPr lang="en-US"/>
              <a:pPr/>
              <a:t>23</a:t>
            </a:fld>
            <a:endParaRPr lang="en-US"/>
          </a:p>
        </p:txBody>
      </p:sp>
      <p:sp>
        <p:nvSpPr>
          <p:cNvPr id="35738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4_t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905000"/>
            <a:ext cx="8312727" cy="4178531"/>
          </a:xfrm>
          <a:prstGeom prst="rect">
            <a:avLst/>
          </a:prstGeom>
        </p:spPr>
      </p:pic>
    </p:spTree>
    <p:extLst>
      <p:ext uri="{BB962C8B-B14F-4D97-AF65-F5344CB8AC3E}">
        <p14:creationId xmlns:p14="http://schemas.microsoft.com/office/powerpoint/2010/main" val="31969553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Electron Configurations of Ions</a:t>
            </a:r>
          </a:p>
        </p:txBody>
      </p:sp>
      <p:sp>
        <p:nvSpPr>
          <p:cNvPr id="359427" name="Rectangle 3"/>
          <p:cNvSpPr>
            <a:spLocks noGrp="1" noChangeArrowheads="1"/>
          </p:cNvSpPr>
          <p:nvPr>
            <p:ph idx="1"/>
          </p:nvPr>
        </p:nvSpPr>
        <p:spPr>
          <a:xfrm>
            <a:off x="457200" y="1752600"/>
            <a:ext cx="8229600" cy="2654300"/>
          </a:xfrm>
        </p:spPr>
        <p:txBody>
          <a:bodyPr/>
          <a:lstStyle/>
          <a:p>
            <a:pPr marL="457200" indent="-457200" eaLnBrk="0" hangingPunct="0">
              <a:spcBef>
                <a:spcPct val="0"/>
              </a:spcBef>
              <a:buFontTx/>
              <a:buAutoNum type="arabicPeriod"/>
            </a:pPr>
            <a:r>
              <a:rPr lang="en-US" sz="2800">
                <a:solidFill>
                  <a:srgbClr val="669900"/>
                </a:solidFill>
              </a:rPr>
              <a:t>Representative (main-group) metals form ions by losing enough electrons to achieve the configuration of the previous noble gas.</a:t>
            </a:r>
          </a:p>
          <a:p>
            <a:pPr marL="457200" indent="-457200" eaLnBrk="0" hangingPunct="0">
              <a:spcBef>
                <a:spcPct val="0"/>
              </a:spcBef>
              <a:buFontTx/>
              <a:buAutoNum type="arabicPeriod"/>
            </a:pPr>
            <a:r>
              <a:rPr lang="en-US" sz="2800">
                <a:solidFill>
                  <a:srgbClr val="669900"/>
                </a:solidFill>
              </a:rPr>
              <a:t>Nonmetals form ions by gaining enough electrons to achieve the configuration of the next noble gas.</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DFC189AC-4AF8-2543-ADB4-0D9186FF7062}" type="slidenum">
              <a:rPr lang="en-US"/>
              <a:pPr/>
              <a:t>24</a:t>
            </a:fld>
            <a:endParaRPr lang="en-US"/>
          </a:p>
        </p:txBody>
      </p:sp>
      <p:sp>
        <p:nvSpPr>
          <p:cNvPr id="35942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60982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Electron Configurations and Bonding</a:t>
            </a:r>
          </a:p>
        </p:txBody>
      </p:sp>
      <p:sp>
        <p:nvSpPr>
          <p:cNvPr id="101379" name="Rectangle 3"/>
          <p:cNvSpPr>
            <a:spLocks noGrp="1" noChangeArrowheads="1"/>
          </p:cNvSpPr>
          <p:nvPr>
            <p:ph idx="1"/>
          </p:nvPr>
        </p:nvSpPr>
        <p:spPr>
          <a:xfrm>
            <a:off x="457200" y="1752600"/>
            <a:ext cx="8229600" cy="4753097"/>
          </a:xfrm>
        </p:spPr>
        <p:txBody>
          <a:bodyPr/>
          <a:lstStyle/>
          <a:p>
            <a:pPr marL="457200" indent="-457200" eaLnBrk="0" hangingPunct="0">
              <a:lnSpc>
                <a:spcPct val="90000"/>
              </a:lnSpc>
              <a:spcBef>
                <a:spcPct val="0"/>
              </a:spcBef>
              <a:buFontTx/>
              <a:buAutoNum type="arabicPeriod"/>
            </a:pPr>
            <a:r>
              <a:rPr lang="en-US" sz="2800" dirty="0">
                <a:solidFill>
                  <a:srgbClr val="669900"/>
                </a:solidFill>
              </a:rPr>
              <a:t>When a </a:t>
            </a:r>
            <a:r>
              <a:rPr lang="en-US" sz="2800" i="1" dirty="0">
                <a:solidFill>
                  <a:srgbClr val="669900"/>
                </a:solidFill>
              </a:rPr>
              <a:t>nonmetal and a Group 1, 2, or 3 metal</a:t>
            </a:r>
            <a:r>
              <a:rPr lang="en-US" sz="2800" dirty="0">
                <a:solidFill>
                  <a:srgbClr val="669900"/>
                </a:solidFill>
              </a:rPr>
              <a:t> react to form a binary ionic compound, the ions form </a:t>
            </a:r>
            <a:r>
              <a:rPr lang="en-US" sz="2800" dirty="0" smtClean="0">
                <a:solidFill>
                  <a:srgbClr val="669900"/>
                </a:solidFill>
              </a:rPr>
              <a:t>in such a way that </a:t>
            </a:r>
            <a:r>
              <a:rPr lang="en-US" sz="2800" dirty="0">
                <a:solidFill>
                  <a:srgbClr val="669900"/>
                </a:solidFill>
              </a:rPr>
              <a:t>the valence-electron configuration of the nonmetal </a:t>
            </a:r>
            <a:r>
              <a:rPr lang="en-US" sz="2800" dirty="0" smtClean="0">
                <a:solidFill>
                  <a:srgbClr val="669900"/>
                </a:solidFill>
              </a:rPr>
              <a:t>is completed to achieve </a:t>
            </a:r>
            <a:r>
              <a:rPr lang="en-US" sz="2800" dirty="0">
                <a:solidFill>
                  <a:srgbClr val="669900"/>
                </a:solidFill>
              </a:rPr>
              <a:t>the </a:t>
            </a:r>
            <a:r>
              <a:rPr lang="en-US" sz="2800" dirty="0" smtClean="0">
                <a:solidFill>
                  <a:srgbClr val="669900"/>
                </a:solidFill>
              </a:rPr>
              <a:t>configuration </a:t>
            </a:r>
            <a:r>
              <a:rPr lang="en-US" sz="2800" dirty="0">
                <a:solidFill>
                  <a:srgbClr val="669900"/>
                </a:solidFill>
              </a:rPr>
              <a:t>of the next noble </a:t>
            </a:r>
            <a:r>
              <a:rPr lang="en-US" sz="2800" dirty="0" smtClean="0">
                <a:solidFill>
                  <a:srgbClr val="669900"/>
                </a:solidFill>
              </a:rPr>
              <a:t>gas and the </a:t>
            </a:r>
            <a:r>
              <a:rPr lang="en-US" sz="2800" dirty="0">
                <a:solidFill>
                  <a:srgbClr val="669900"/>
                </a:solidFill>
              </a:rPr>
              <a:t>valence orbitals of the metal are emptied to achieve the configuration of the previous noble gas.</a:t>
            </a:r>
          </a:p>
          <a:p>
            <a:pPr marL="457200" indent="-457200" eaLnBrk="0" hangingPunct="0">
              <a:lnSpc>
                <a:spcPct val="90000"/>
              </a:lnSpc>
              <a:spcBef>
                <a:spcPct val="0"/>
              </a:spcBef>
              <a:buFontTx/>
              <a:buAutoNum type="arabicPeriod"/>
            </a:pPr>
            <a:r>
              <a:rPr lang="en-US" sz="2800" dirty="0">
                <a:solidFill>
                  <a:srgbClr val="669900"/>
                </a:solidFill>
              </a:rPr>
              <a:t>When </a:t>
            </a:r>
            <a:r>
              <a:rPr lang="en-US" sz="2800" i="1" dirty="0">
                <a:solidFill>
                  <a:srgbClr val="669900"/>
                </a:solidFill>
              </a:rPr>
              <a:t>two nonmetals</a:t>
            </a:r>
            <a:r>
              <a:rPr lang="en-US" sz="2800" dirty="0">
                <a:solidFill>
                  <a:srgbClr val="669900"/>
                </a:solidFill>
              </a:rPr>
              <a:t> react to form a covalent bond, they share electrons in a way that completes the valence-electron configurations of both atoms.</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760C85BC-DB2D-3146-92E6-F2D10710CCB3}" type="slidenum">
              <a:rPr lang="en-US"/>
              <a:pPr/>
              <a:t>25</a:t>
            </a:fld>
            <a:endParaRPr lang="en-US"/>
          </a:p>
        </p:txBody>
      </p:sp>
      <p:sp>
        <p:nvSpPr>
          <p:cNvPr id="10138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227614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dirty="0" smtClean="0"/>
              <a:t>Predicting </a:t>
            </a:r>
            <a:r>
              <a:rPr lang="en-US" dirty="0"/>
              <a:t>Formulas of Ionic Compounds</a:t>
            </a:r>
          </a:p>
        </p:txBody>
      </p:sp>
      <p:sp>
        <p:nvSpPr>
          <p:cNvPr id="361475" name="Rectangle 3"/>
          <p:cNvSpPr>
            <a:spLocks noGrp="1" noChangeArrowheads="1"/>
          </p:cNvSpPr>
          <p:nvPr>
            <p:ph idx="1"/>
          </p:nvPr>
        </p:nvSpPr>
        <p:spPr>
          <a:xfrm>
            <a:off x="457200" y="1752600"/>
            <a:ext cx="8229600" cy="457200"/>
          </a:xfrm>
        </p:spPr>
        <p:txBody>
          <a:bodyPr/>
          <a:lstStyle/>
          <a:p>
            <a:pPr marL="457200" indent="-457200">
              <a:buClr>
                <a:schemeClr val="tx1"/>
              </a:buClr>
            </a:pPr>
            <a:r>
              <a:rPr lang="en-US">
                <a:cs typeface="Times New Roman" charset="0"/>
              </a:rPr>
              <a:t>Chemical compounds are always electrically neutral</a:t>
            </a:r>
            <a:r>
              <a:rPr lang="en-US"/>
              <a:t>.</a:t>
            </a:r>
            <a:endParaRPr lang="en-US">
              <a:solidFill>
                <a:srgbClr val="FF0000"/>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D7E73E49-B19C-274C-9586-F44DF0D43C17}" type="slidenum">
              <a:rPr lang="en-US"/>
              <a:pPr/>
              <a:t>26</a:t>
            </a:fld>
            <a:endParaRPr lang="en-US"/>
          </a:p>
        </p:txBody>
      </p:sp>
      <p:sp>
        <p:nvSpPr>
          <p:cNvPr id="36147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6_t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819400"/>
            <a:ext cx="8312727" cy="2931622"/>
          </a:xfrm>
          <a:prstGeom prst="rect">
            <a:avLst/>
          </a:prstGeom>
        </p:spPr>
      </p:pic>
    </p:spTree>
    <p:extLst>
      <p:ext uri="{BB962C8B-B14F-4D97-AF65-F5344CB8AC3E}">
        <p14:creationId xmlns:p14="http://schemas.microsoft.com/office/powerpoint/2010/main" val="1905117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1524000" y="1143000"/>
            <a:ext cx="7315200" cy="533400"/>
          </a:xfrm>
        </p:spPr>
        <p:txBody>
          <a:bodyPr/>
          <a:lstStyle/>
          <a:p>
            <a:r>
              <a:rPr lang="en-US"/>
              <a:t>Concept Check</a:t>
            </a:r>
          </a:p>
        </p:txBody>
      </p:sp>
      <p:sp>
        <p:nvSpPr>
          <p:cNvPr id="403459" name="Rectangle 3"/>
          <p:cNvSpPr>
            <a:spLocks noGrp="1" noChangeArrowheads="1"/>
          </p:cNvSpPr>
          <p:nvPr>
            <p:ph idx="1"/>
          </p:nvPr>
        </p:nvSpPr>
        <p:spPr>
          <a:xfrm>
            <a:off x="228600" y="2133600"/>
            <a:ext cx="8229600" cy="3013075"/>
          </a:xfrm>
        </p:spPr>
        <p:txBody>
          <a:bodyPr/>
          <a:lstStyle/>
          <a:p>
            <a:pPr marL="744538" indent="1588">
              <a:buFontTx/>
              <a:buNone/>
              <a:tabLst>
                <a:tab pos="1428750" algn="l"/>
              </a:tabLst>
            </a:pPr>
            <a:r>
              <a:rPr lang="en-US"/>
              <a:t>What is the expected ground state </a:t>
            </a:r>
            <a:r>
              <a:rPr lang="en-US">
                <a:solidFill>
                  <a:srgbClr val="0000FF"/>
                </a:solidFill>
              </a:rPr>
              <a:t>electron configuration</a:t>
            </a:r>
            <a:r>
              <a:rPr lang="en-US"/>
              <a:t> for Te</a:t>
            </a:r>
            <a:r>
              <a:rPr lang="en-US" baseline="30000"/>
              <a:t>2–</a:t>
            </a:r>
            <a:r>
              <a:rPr lang="en-US"/>
              <a:t>?</a:t>
            </a:r>
          </a:p>
          <a:p>
            <a:pPr marL="744538" indent="1588">
              <a:tabLst>
                <a:tab pos="1428750" algn="l"/>
              </a:tabLst>
            </a:pPr>
            <a:endParaRPr lang="en-US"/>
          </a:p>
          <a:p>
            <a:pPr marL="744538" indent="1588">
              <a:buFontTx/>
              <a:buNone/>
              <a:tabLst>
                <a:tab pos="1428750" algn="l"/>
              </a:tabLst>
            </a:pPr>
            <a:r>
              <a:rPr lang="en-US"/>
              <a:t>a)	[Kr]5</a:t>
            </a:r>
            <a:r>
              <a:rPr lang="en-US" i="1"/>
              <a:t>s</a:t>
            </a:r>
            <a:r>
              <a:rPr lang="en-US" baseline="30000"/>
              <a:t>2</a:t>
            </a:r>
            <a:r>
              <a:rPr lang="en-US"/>
              <a:t>4</a:t>
            </a:r>
            <a:r>
              <a:rPr lang="en-US" i="1"/>
              <a:t>d</a:t>
            </a:r>
            <a:r>
              <a:rPr lang="en-US" baseline="30000"/>
              <a:t>10</a:t>
            </a:r>
            <a:r>
              <a:rPr lang="en-US"/>
              <a:t>5</a:t>
            </a:r>
            <a:r>
              <a:rPr lang="en-US" i="1"/>
              <a:t>p</a:t>
            </a:r>
            <a:r>
              <a:rPr lang="en-US" baseline="30000"/>
              <a:t>4</a:t>
            </a:r>
          </a:p>
          <a:p>
            <a:pPr marL="744538" indent="1588">
              <a:buFontTx/>
              <a:buNone/>
              <a:tabLst>
                <a:tab pos="1428750" algn="l"/>
              </a:tabLst>
            </a:pPr>
            <a:r>
              <a:rPr lang="en-US"/>
              <a:t>b)	[Kr]5</a:t>
            </a:r>
            <a:r>
              <a:rPr lang="en-US" i="1"/>
              <a:t>s</a:t>
            </a:r>
            <a:r>
              <a:rPr lang="en-US" baseline="30000"/>
              <a:t>2</a:t>
            </a:r>
            <a:r>
              <a:rPr lang="en-US"/>
              <a:t>4</a:t>
            </a:r>
            <a:r>
              <a:rPr lang="en-US" i="1"/>
              <a:t>d</a:t>
            </a:r>
            <a:r>
              <a:rPr lang="en-US" baseline="30000"/>
              <a:t>10</a:t>
            </a:r>
            <a:r>
              <a:rPr lang="en-US"/>
              <a:t>4</a:t>
            </a:r>
            <a:r>
              <a:rPr lang="en-US" i="1"/>
              <a:t>f</a:t>
            </a:r>
            <a:r>
              <a:rPr lang="en-US" baseline="30000"/>
              <a:t>14</a:t>
            </a:r>
            <a:r>
              <a:rPr lang="en-US"/>
              <a:t>5</a:t>
            </a:r>
            <a:r>
              <a:rPr lang="en-US" i="1"/>
              <a:t>p</a:t>
            </a:r>
            <a:r>
              <a:rPr lang="en-US" baseline="30000"/>
              <a:t>6</a:t>
            </a:r>
          </a:p>
          <a:p>
            <a:pPr marL="744538" indent="1588">
              <a:buFontTx/>
              <a:buNone/>
              <a:tabLst>
                <a:tab pos="1428750" algn="l"/>
              </a:tabLst>
            </a:pPr>
            <a:r>
              <a:rPr lang="en-US"/>
              <a:t>c)	[Kr]5</a:t>
            </a:r>
            <a:r>
              <a:rPr lang="en-US" i="1"/>
              <a:t>s</a:t>
            </a:r>
            <a:r>
              <a:rPr lang="en-US" baseline="30000"/>
              <a:t>2</a:t>
            </a:r>
            <a:r>
              <a:rPr lang="en-US"/>
              <a:t>4</a:t>
            </a:r>
            <a:r>
              <a:rPr lang="en-US" i="1"/>
              <a:t>d</a:t>
            </a:r>
            <a:r>
              <a:rPr lang="en-US" baseline="30000"/>
              <a:t>10</a:t>
            </a:r>
            <a:r>
              <a:rPr lang="en-US"/>
              <a:t>5</a:t>
            </a:r>
            <a:r>
              <a:rPr lang="en-US" i="1"/>
              <a:t>p</a:t>
            </a:r>
            <a:r>
              <a:rPr lang="en-US" baseline="30000"/>
              <a:t>6</a:t>
            </a:r>
          </a:p>
          <a:p>
            <a:pPr marL="744538" indent="1588">
              <a:buFontTx/>
              <a:buNone/>
              <a:tabLst>
                <a:tab pos="1428750" algn="l"/>
              </a:tabLst>
            </a:pPr>
            <a:r>
              <a:rPr lang="en-US"/>
              <a:t>d)	[Ar]5</a:t>
            </a:r>
            <a:r>
              <a:rPr lang="en-US" i="1"/>
              <a:t>s</a:t>
            </a:r>
            <a:r>
              <a:rPr lang="en-US" baseline="30000"/>
              <a:t>2</a:t>
            </a:r>
            <a:r>
              <a:rPr lang="en-US"/>
              <a:t>4</a:t>
            </a:r>
            <a:r>
              <a:rPr lang="en-US" i="1"/>
              <a:t>d</a:t>
            </a:r>
            <a:r>
              <a:rPr lang="en-US" baseline="30000"/>
              <a:t>10</a:t>
            </a:r>
            <a:r>
              <a:rPr lang="en-US"/>
              <a:t>5</a:t>
            </a:r>
            <a:r>
              <a:rPr lang="en-US" i="1"/>
              <a:t>p</a:t>
            </a:r>
            <a:r>
              <a:rPr lang="en-US" baseline="30000"/>
              <a:t>2</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B1BD1E81-668A-A147-8616-801D42B96789}" type="slidenum">
              <a:rPr lang="en-US"/>
              <a:pPr/>
              <a:t>27</a:t>
            </a:fld>
            <a:endParaRPr lang="en-US"/>
          </a:p>
        </p:txBody>
      </p:sp>
      <p:pic>
        <p:nvPicPr>
          <p:cNvPr id="40346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03461" name="Rectangle 5"/>
          <p:cNvSpPr>
            <a:spLocks noChangeArrowheads="1"/>
          </p:cNvSpPr>
          <p:nvPr/>
        </p:nvSpPr>
        <p:spPr bwMode="auto">
          <a:xfrm>
            <a:off x="914400" y="4267200"/>
            <a:ext cx="28956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748750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524000" y="1143000"/>
            <a:ext cx="7315200" cy="533400"/>
          </a:xfrm>
        </p:spPr>
        <p:txBody>
          <a:bodyPr/>
          <a:lstStyle/>
          <a:p>
            <a:r>
              <a:rPr lang="en-US"/>
              <a:t>Concept Check</a:t>
            </a:r>
          </a:p>
        </p:txBody>
      </p:sp>
      <p:sp>
        <p:nvSpPr>
          <p:cNvPr id="405507" name="Rectangle 3"/>
          <p:cNvSpPr>
            <a:spLocks noGrp="1" noChangeArrowheads="1"/>
          </p:cNvSpPr>
          <p:nvPr>
            <p:ph idx="1"/>
          </p:nvPr>
        </p:nvSpPr>
        <p:spPr>
          <a:xfrm>
            <a:off x="228600" y="2133600"/>
            <a:ext cx="8229600" cy="3013075"/>
          </a:xfrm>
        </p:spPr>
        <p:txBody>
          <a:bodyPr/>
          <a:lstStyle/>
          <a:p>
            <a:pPr marL="744538" indent="1588">
              <a:buFontTx/>
              <a:buNone/>
              <a:tabLst>
                <a:tab pos="1428750" algn="l"/>
              </a:tabLst>
            </a:pPr>
            <a:r>
              <a:rPr lang="en-US"/>
              <a:t>What is the correct electron configuration for the most stable form of the </a:t>
            </a:r>
            <a:r>
              <a:rPr lang="en-US">
                <a:solidFill>
                  <a:srgbClr val="0000FF"/>
                </a:solidFill>
              </a:rPr>
              <a:t>sulfur ion</a:t>
            </a:r>
            <a:r>
              <a:rPr lang="en-US"/>
              <a:t> in an ionic compound?</a:t>
            </a:r>
          </a:p>
          <a:p>
            <a:pPr marL="744538" indent="1588">
              <a:tabLst>
                <a:tab pos="1428750" algn="l"/>
              </a:tabLst>
            </a:pPr>
            <a:endParaRPr lang="en-US"/>
          </a:p>
          <a:p>
            <a:pPr marL="744538" indent="1588">
              <a:buFontTx/>
              <a:buNone/>
              <a:tabLst>
                <a:tab pos="1428750" algn="l"/>
              </a:tabLst>
            </a:pPr>
            <a:r>
              <a:rPr lang="en-US"/>
              <a:t>a)	1</a:t>
            </a:r>
            <a:r>
              <a:rPr lang="en-US" i="1"/>
              <a:t>s</a:t>
            </a:r>
            <a:r>
              <a:rPr lang="en-US" baseline="30000"/>
              <a:t>2</a:t>
            </a:r>
            <a:r>
              <a:rPr lang="en-US"/>
              <a:t>2</a:t>
            </a:r>
            <a:r>
              <a:rPr lang="en-US" i="1"/>
              <a:t>s</a:t>
            </a:r>
            <a:r>
              <a:rPr lang="en-US" baseline="30000"/>
              <a:t>2</a:t>
            </a:r>
            <a:r>
              <a:rPr lang="en-US"/>
              <a:t>2</a:t>
            </a:r>
            <a:r>
              <a:rPr lang="en-US" i="1"/>
              <a:t>p</a:t>
            </a:r>
            <a:r>
              <a:rPr lang="en-US" baseline="30000"/>
              <a:t>6</a:t>
            </a:r>
            <a:r>
              <a:rPr lang="en-US"/>
              <a:t>3</a:t>
            </a:r>
            <a:r>
              <a:rPr lang="en-US" i="1"/>
              <a:t>s</a:t>
            </a:r>
            <a:r>
              <a:rPr lang="en-US" baseline="30000"/>
              <a:t>2</a:t>
            </a:r>
            <a:endParaRPr lang="en-US"/>
          </a:p>
          <a:p>
            <a:pPr marL="744538" indent="1588">
              <a:buFontTx/>
              <a:buNone/>
              <a:tabLst>
                <a:tab pos="1428750" algn="l"/>
              </a:tabLst>
            </a:pPr>
            <a:r>
              <a:rPr lang="en-US"/>
              <a:t>b)	1</a:t>
            </a:r>
            <a:r>
              <a:rPr lang="en-US" i="1"/>
              <a:t>s</a:t>
            </a:r>
            <a:r>
              <a:rPr lang="en-US" baseline="30000"/>
              <a:t>2</a:t>
            </a:r>
            <a:r>
              <a:rPr lang="en-US"/>
              <a:t>2</a:t>
            </a:r>
            <a:r>
              <a:rPr lang="en-US" i="1"/>
              <a:t>s</a:t>
            </a:r>
            <a:r>
              <a:rPr lang="en-US" baseline="30000"/>
              <a:t>2</a:t>
            </a:r>
            <a:r>
              <a:rPr lang="en-US"/>
              <a:t>2</a:t>
            </a:r>
            <a:r>
              <a:rPr lang="en-US" i="1"/>
              <a:t>p</a:t>
            </a:r>
            <a:r>
              <a:rPr lang="en-US" baseline="30000"/>
              <a:t>6</a:t>
            </a:r>
            <a:r>
              <a:rPr lang="en-US"/>
              <a:t>3</a:t>
            </a:r>
            <a:r>
              <a:rPr lang="en-US" i="1"/>
              <a:t>s</a:t>
            </a:r>
            <a:r>
              <a:rPr lang="en-US" baseline="30000"/>
              <a:t>2</a:t>
            </a:r>
            <a:r>
              <a:rPr lang="en-US"/>
              <a:t>3</a:t>
            </a:r>
            <a:r>
              <a:rPr lang="en-US" i="1"/>
              <a:t>p</a:t>
            </a:r>
            <a:r>
              <a:rPr lang="en-US" baseline="30000"/>
              <a:t>2</a:t>
            </a:r>
            <a:endParaRPr lang="en-US"/>
          </a:p>
          <a:p>
            <a:pPr marL="744538" indent="1588">
              <a:buFontTx/>
              <a:buNone/>
              <a:tabLst>
                <a:tab pos="1428750" algn="l"/>
              </a:tabLst>
            </a:pPr>
            <a:r>
              <a:rPr lang="en-US"/>
              <a:t>c)	1</a:t>
            </a:r>
            <a:r>
              <a:rPr lang="en-US" i="1"/>
              <a:t>s</a:t>
            </a:r>
            <a:r>
              <a:rPr lang="en-US" baseline="30000"/>
              <a:t>2</a:t>
            </a:r>
            <a:r>
              <a:rPr lang="en-US"/>
              <a:t>2</a:t>
            </a:r>
            <a:r>
              <a:rPr lang="en-US" i="1"/>
              <a:t>s</a:t>
            </a:r>
            <a:r>
              <a:rPr lang="en-US" baseline="30000"/>
              <a:t>2</a:t>
            </a:r>
            <a:r>
              <a:rPr lang="en-US"/>
              <a:t>2</a:t>
            </a:r>
            <a:r>
              <a:rPr lang="en-US" i="1"/>
              <a:t>p</a:t>
            </a:r>
            <a:r>
              <a:rPr lang="en-US" baseline="30000"/>
              <a:t>6</a:t>
            </a:r>
            <a:r>
              <a:rPr lang="en-US"/>
              <a:t>3</a:t>
            </a:r>
            <a:r>
              <a:rPr lang="en-US" i="1"/>
              <a:t>s</a:t>
            </a:r>
            <a:r>
              <a:rPr lang="en-US" baseline="30000"/>
              <a:t>2</a:t>
            </a:r>
            <a:r>
              <a:rPr lang="en-US"/>
              <a:t>3</a:t>
            </a:r>
            <a:r>
              <a:rPr lang="en-US" i="1"/>
              <a:t>p</a:t>
            </a:r>
            <a:r>
              <a:rPr lang="en-US" baseline="30000"/>
              <a:t>4</a:t>
            </a:r>
          </a:p>
          <a:p>
            <a:pPr marL="744538" indent="1588">
              <a:buFontTx/>
              <a:buNone/>
              <a:tabLst>
                <a:tab pos="1428750" algn="l"/>
              </a:tabLst>
            </a:pPr>
            <a:r>
              <a:rPr lang="en-US"/>
              <a:t>d)	1</a:t>
            </a:r>
            <a:r>
              <a:rPr lang="en-US" i="1"/>
              <a:t>s</a:t>
            </a:r>
            <a:r>
              <a:rPr lang="en-US" baseline="30000"/>
              <a:t>2</a:t>
            </a:r>
            <a:r>
              <a:rPr lang="en-US"/>
              <a:t>2</a:t>
            </a:r>
            <a:r>
              <a:rPr lang="en-US" i="1"/>
              <a:t>s</a:t>
            </a:r>
            <a:r>
              <a:rPr lang="en-US" baseline="30000"/>
              <a:t>2</a:t>
            </a:r>
            <a:r>
              <a:rPr lang="en-US"/>
              <a:t>2</a:t>
            </a:r>
            <a:r>
              <a:rPr lang="en-US" i="1"/>
              <a:t>p</a:t>
            </a:r>
            <a:r>
              <a:rPr lang="en-US" baseline="30000"/>
              <a:t>6</a:t>
            </a:r>
            <a:r>
              <a:rPr lang="en-US"/>
              <a:t>3</a:t>
            </a:r>
            <a:r>
              <a:rPr lang="en-US" i="1"/>
              <a:t>s</a:t>
            </a:r>
            <a:r>
              <a:rPr lang="en-US" baseline="30000"/>
              <a:t>2</a:t>
            </a:r>
            <a:r>
              <a:rPr lang="en-US"/>
              <a:t>3</a:t>
            </a:r>
            <a:r>
              <a:rPr lang="en-US" i="1"/>
              <a:t>p</a:t>
            </a:r>
            <a:r>
              <a:rPr lang="en-US" baseline="30000"/>
              <a:t>6</a:t>
            </a:r>
            <a:r>
              <a:rPr lang="en-US"/>
              <a:t>	</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9205F9A8-B15F-E148-800C-2CAE4F886868}" type="slidenum">
              <a:rPr lang="en-US"/>
              <a:pPr/>
              <a:t>28</a:t>
            </a:fld>
            <a:endParaRPr lang="en-US"/>
          </a:p>
        </p:txBody>
      </p:sp>
      <p:pic>
        <p:nvPicPr>
          <p:cNvPr id="40550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05509" name="Rectangle 5"/>
          <p:cNvSpPr>
            <a:spLocks noChangeArrowheads="1"/>
          </p:cNvSpPr>
          <p:nvPr/>
        </p:nvSpPr>
        <p:spPr bwMode="auto">
          <a:xfrm>
            <a:off x="914400" y="4648200"/>
            <a:ext cx="32004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36245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Structures </a:t>
            </a:r>
            <a:r>
              <a:rPr lang="en-US" dirty="0"/>
              <a:t>of Ionic Compounds</a:t>
            </a:r>
          </a:p>
        </p:txBody>
      </p:sp>
      <p:sp>
        <p:nvSpPr>
          <p:cNvPr id="113667" name="Rectangle 3"/>
          <p:cNvSpPr>
            <a:spLocks noGrp="1" noChangeArrowheads="1"/>
          </p:cNvSpPr>
          <p:nvPr>
            <p:ph idx="1"/>
          </p:nvPr>
        </p:nvSpPr>
        <p:spPr>
          <a:xfrm>
            <a:off x="457200" y="1600200"/>
            <a:ext cx="8229600" cy="822325"/>
          </a:xfrm>
        </p:spPr>
        <p:txBody>
          <a:bodyPr/>
          <a:lstStyle/>
          <a:p>
            <a:r>
              <a:rPr lang="en-US">
                <a:cs typeface="Times New Roman" charset="0"/>
              </a:rPr>
              <a:t>Ions are packed together to maximize the attractions between ions.</a:t>
            </a:r>
            <a:endParaRPr lang="en-US" sz="2800"/>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1A68FC48-D867-8D42-925C-D62DBE930288}" type="slidenum">
              <a:rPr lang="en-US"/>
              <a:pPr/>
              <a:t>29</a:t>
            </a:fld>
            <a:endParaRPr lang="en-US"/>
          </a:p>
        </p:txBody>
      </p:sp>
      <p:sp>
        <p:nvSpPr>
          <p:cNvPr id="11366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669" name="Rectangle 5"/>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7_f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2514600"/>
            <a:ext cx="6870023" cy="4117434"/>
          </a:xfrm>
          <a:prstGeom prst="rect">
            <a:avLst/>
          </a:prstGeom>
        </p:spPr>
      </p:pic>
    </p:spTree>
    <p:extLst>
      <p:ext uri="{BB962C8B-B14F-4D97-AF65-F5344CB8AC3E}">
        <p14:creationId xmlns:p14="http://schemas.microsoft.com/office/powerpoint/2010/main" val="2684196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8294E463-22CC-E44E-B43A-7872B3E94D91}" type="slidenum">
              <a:rPr lang="en-US"/>
              <a:pPr/>
              <a:t>3</a:t>
            </a:fld>
            <a:endParaRPr lang="en-US"/>
          </a:p>
        </p:txBody>
      </p:sp>
      <p:sp>
        <p:nvSpPr>
          <p:cNvPr id="20485" name="Rectangle 5"/>
          <p:cNvSpPr>
            <a:spLocks noGrp="1" noChangeArrowheads="1"/>
          </p:cNvSpPr>
          <p:nvPr>
            <p:ph type="title"/>
          </p:nvPr>
        </p:nvSpPr>
        <p:spPr/>
        <p:txBody>
          <a:bodyPr/>
          <a:lstStyle/>
          <a:p>
            <a:r>
              <a:rPr lang="en-US"/>
              <a:t>A Chemical Bond</a:t>
            </a:r>
          </a:p>
        </p:txBody>
      </p:sp>
      <p:sp>
        <p:nvSpPr>
          <p:cNvPr id="20487" name="Rectangle 7"/>
          <p:cNvSpPr>
            <a:spLocks noGrp="1" noChangeArrowheads="1"/>
          </p:cNvSpPr>
          <p:nvPr>
            <p:ph type="body" idx="1"/>
          </p:nvPr>
        </p:nvSpPr>
        <p:spPr>
          <a:xfrm>
            <a:off x="457200" y="1752600"/>
            <a:ext cx="8229600" cy="2529923"/>
          </a:xfrm>
        </p:spPr>
        <p:txBody>
          <a:bodyPr/>
          <a:lstStyle/>
          <a:p>
            <a:r>
              <a:rPr lang="en-US" dirty="0"/>
              <a:t>No simple, and yet complete, way to define this.</a:t>
            </a:r>
          </a:p>
          <a:p>
            <a:r>
              <a:rPr lang="en-US" dirty="0"/>
              <a:t>Forces that hold groups of </a:t>
            </a:r>
            <a:r>
              <a:rPr lang="en-US" dirty="0" smtClean="0"/>
              <a:t>two or more atoms </a:t>
            </a:r>
            <a:r>
              <a:rPr lang="en-US" dirty="0"/>
              <a:t>together and make them function as a unit.</a:t>
            </a:r>
          </a:p>
          <a:p>
            <a:r>
              <a:rPr lang="en-US" dirty="0"/>
              <a:t>A bond will form if the energy of the aggregate is lower than that of the separated atoms.</a:t>
            </a:r>
          </a:p>
          <a:p>
            <a:pPr>
              <a:buClr>
                <a:schemeClr val="tx1"/>
              </a:buClr>
            </a:pPr>
            <a:r>
              <a:rPr lang="en-US" dirty="0">
                <a:solidFill>
                  <a:srgbClr val="0000FF"/>
                </a:solidFill>
                <a:cs typeface="Times New Roman" charset="0"/>
              </a:rPr>
              <a:t>Bond energy </a:t>
            </a:r>
            <a:r>
              <a:rPr lang="en-US" dirty="0">
                <a:cs typeface="Times New Roman" charset="0"/>
              </a:rPr>
              <a:t>– energy required to break a chemical bond</a:t>
            </a:r>
            <a:endParaRPr lang="en-US" dirty="0">
              <a:solidFill>
                <a:srgbClr val="FF0000"/>
              </a:solidFill>
              <a:cs typeface="Times New Roman" charset="0"/>
            </a:endParaRPr>
          </a:p>
        </p:txBody>
      </p:sp>
      <p:sp>
        <p:nvSpPr>
          <p:cNvPr id="20489" name="Rectangle 9"/>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68_u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189" y="4419600"/>
            <a:ext cx="2715622" cy="2185169"/>
          </a:xfrm>
          <a:prstGeom prst="rect">
            <a:avLst/>
          </a:prstGeom>
        </p:spPr>
      </p:pic>
    </p:spTree>
    <p:extLst>
      <p:ext uri="{BB962C8B-B14F-4D97-AF65-F5344CB8AC3E}">
        <p14:creationId xmlns:p14="http://schemas.microsoft.com/office/powerpoint/2010/main" val="4261769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dirty="0" smtClean="0"/>
              <a:t>Structures </a:t>
            </a:r>
            <a:r>
              <a:rPr lang="en-US" dirty="0"/>
              <a:t>of Ionic Compounds</a:t>
            </a:r>
          </a:p>
        </p:txBody>
      </p:sp>
      <p:sp>
        <p:nvSpPr>
          <p:cNvPr id="363523" name="Rectangle 3"/>
          <p:cNvSpPr>
            <a:spLocks noGrp="1" noChangeArrowheads="1"/>
          </p:cNvSpPr>
          <p:nvPr>
            <p:ph sz="half" idx="1"/>
          </p:nvPr>
        </p:nvSpPr>
        <p:spPr>
          <a:xfrm>
            <a:off x="457200" y="1752600"/>
            <a:ext cx="4038600" cy="1990725"/>
          </a:xfrm>
        </p:spPr>
        <p:txBody>
          <a:bodyPr/>
          <a:lstStyle/>
          <a:p>
            <a:r>
              <a:rPr lang="en-US" sz="2400">
                <a:cs typeface="Times New Roman" charset="0"/>
              </a:rPr>
              <a:t>Cations are always smaller than the parent atom.</a:t>
            </a:r>
          </a:p>
          <a:p>
            <a:r>
              <a:rPr lang="en-US" sz="2400"/>
              <a:t>Anions are always larger than the parent atom.</a:t>
            </a:r>
          </a:p>
        </p:txBody>
      </p:sp>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A8983BC2-6182-CB40-A35C-1AA2F91646DD}" type="slidenum">
              <a:rPr lang="en-US"/>
              <a:pPr/>
              <a:t>30</a:t>
            </a:fld>
            <a:endParaRPr lang="en-US"/>
          </a:p>
        </p:txBody>
      </p:sp>
      <p:sp>
        <p:nvSpPr>
          <p:cNvPr id="36352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63525" name="Rectangle 5"/>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8_f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259403"/>
            <a:ext cx="3942879" cy="4095787"/>
          </a:xfrm>
          <a:prstGeom prst="rect">
            <a:avLst/>
          </a:prstGeom>
        </p:spPr>
      </p:pic>
    </p:spTree>
    <p:extLst>
      <p:ext uri="{BB962C8B-B14F-4D97-AF65-F5344CB8AC3E}">
        <p14:creationId xmlns:p14="http://schemas.microsoft.com/office/powerpoint/2010/main" val="358900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Isoelectronic Series</a:t>
            </a:r>
          </a:p>
        </p:txBody>
      </p:sp>
      <p:sp>
        <p:nvSpPr>
          <p:cNvPr id="381955" name="Rectangle 3"/>
          <p:cNvSpPr>
            <a:spLocks noGrp="1" noChangeArrowheads="1"/>
          </p:cNvSpPr>
          <p:nvPr>
            <p:ph idx="1"/>
          </p:nvPr>
        </p:nvSpPr>
        <p:spPr>
          <a:xfrm>
            <a:off x="457200" y="1752600"/>
            <a:ext cx="8229600" cy="1971675"/>
          </a:xfrm>
        </p:spPr>
        <p:txBody>
          <a:bodyPr/>
          <a:lstStyle/>
          <a:p>
            <a:r>
              <a:rPr lang="en-US" sz="2800"/>
              <a:t>A series of ions/atoms containing the same number of electrons.</a:t>
            </a:r>
          </a:p>
          <a:p>
            <a:pPr>
              <a:buFontTx/>
              <a:buNone/>
            </a:pPr>
            <a:endParaRPr lang="en-US" sz="2800"/>
          </a:p>
          <a:p>
            <a:pPr>
              <a:buFontTx/>
              <a:buNone/>
            </a:pPr>
            <a:r>
              <a:rPr lang="en-US" sz="2800"/>
              <a:t>		O</a:t>
            </a:r>
            <a:r>
              <a:rPr lang="en-US" sz="2800" baseline="30000"/>
              <a:t>2–</a:t>
            </a:r>
            <a:r>
              <a:rPr lang="en-US" sz="2800"/>
              <a:t>, F</a:t>
            </a:r>
            <a:r>
              <a:rPr lang="en-US" sz="2800" baseline="30000"/>
              <a:t>–</a:t>
            </a:r>
            <a:r>
              <a:rPr lang="en-US" sz="2800"/>
              <a:t>, Ne, Na</a:t>
            </a:r>
            <a:r>
              <a:rPr lang="en-US" sz="2800" baseline="30000"/>
              <a:t>+</a:t>
            </a:r>
            <a:r>
              <a:rPr lang="en-US" sz="2800"/>
              <a:t>, Mg</a:t>
            </a:r>
            <a:r>
              <a:rPr lang="en-US" sz="2800" baseline="30000"/>
              <a:t>2+</a:t>
            </a:r>
            <a:r>
              <a:rPr lang="en-US" sz="2800"/>
              <a:t>, and Al</a:t>
            </a:r>
            <a:r>
              <a:rPr lang="en-US" sz="2800" baseline="30000"/>
              <a:t>3+</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E3858979-2CA7-364D-A84F-CEDE7BEC56A0}" type="slidenum">
              <a:rPr lang="en-US"/>
              <a:pPr/>
              <a:t>31</a:t>
            </a:fld>
            <a:endParaRPr lang="en-US"/>
          </a:p>
        </p:txBody>
      </p:sp>
      <p:sp>
        <p:nvSpPr>
          <p:cNvPr id="38195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596511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524000" y="1143000"/>
            <a:ext cx="7239000" cy="533400"/>
          </a:xfrm>
        </p:spPr>
        <p:txBody>
          <a:bodyPr/>
          <a:lstStyle/>
          <a:p>
            <a:r>
              <a:rPr lang="en-US"/>
              <a:t>Concept Check</a:t>
            </a:r>
          </a:p>
        </p:txBody>
      </p:sp>
      <p:sp>
        <p:nvSpPr>
          <p:cNvPr id="384003" name="Rectangle 3"/>
          <p:cNvSpPr>
            <a:spLocks noGrp="1" noChangeArrowheads="1"/>
          </p:cNvSpPr>
          <p:nvPr>
            <p:ph idx="1"/>
          </p:nvPr>
        </p:nvSpPr>
        <p:spPr>
          <a:xfrm>
            <a:off x="228600" y="2133600"/>
            <a:ext cx="8229600" cy="4121150"/>
          </a:xfrm>
        </p:spPr>
        <p:txBody>
          <a:bodyPr/>
          <a:lstStyle/>
          <a:p>
            <a:pPr marL="744538" indent="1588">
              <a:buFontTx/>
              <a:buNone/>
            </a:pPr>
            <a:r>
              <a:rPr lang="en-US"/>
              <a:t>Choose an alkali metal, an alkaline earth metal, a noble gas, and a halogen so that they constitute an isoelectronic series when the metals and halogen are written as their most stable ions.</a:t>
            </a:r>
          </a:p>
          <a:p>
            <a:pPr marL="744538" indent="1588">
              <a:buFontTx/>
              <a:buNone/>
            </a:pPr>
            <a:endParaRPr lang="en-US"/>
          </a:p>
          <a:p>
            <a:pPr marL="1765300" lvl="1" indent="-457200">
              <a:buFont typeface="Wingdings" charset="0"/>
              <a:buChar char="§"/>
            </a:pPr>
            <a:r>
              <a:rPr lang="en-US" sz="2000"/>
              <a:t>What is the </a:t>
            </a:r>
            <a:r>
              <a:rPr lang="en-US" sz="2000">
                <a:solidFill>
                  <a:srgbClr val="0000FF"/>
                </a:solidFill>
              </a:rPr>
              <a:t>electron configuration</a:t>
            </a:r>
            <a:r>
              <a:rPr lang="en-US" sz="2000"/>
              <a:t> for each species?</a:t>
            </a:r>
          </a:p>
          <a:p>
            <a:pPr marL="1765300" lvl="1" indent="-457200">
              <a:buFont typeface="Wingdings" charset="0"/>
              <a:buChar char="§"/>
            </a:pPr>
            <a:r>
              <a:rPr lang="en-US" sz="2000"/>
              <a:t>Determine the </a:t>
            </a:r>
            <a:r>
              <a:rPr lang="en-US" sz="2000">
                <a:solidFill>
                  <a:srgbClr val="0000FF"/>
                </a:solidFill>
              </a:rPr>
              <a:t>number of</a:t>
            </a:r>
            <a:r>
              <a:rPr lang="en-US" sz="2000"/>
              <a:t> </a:t>
            </a:r>
            <a:r>
              <a:rPr lang="en-US" sz="2000">
                <a:solidFill>
                  <a:srgbClr val="0000FF"/>
                </a:solidFill>
              </a:rPr>
              <a:t>electrons</a:t>
            </a:r>
            <a:r>
              <a:rPr lang="en-US" sz="2000"/>
              <a:t> for each species.</a:t>
            </a:r>
          </a:p>
          <a:p>
            <a:pPr marL="1765300" lvl="1" indent="-457200">
              <a:buFont typeface="Wingdings" charset="0"/>
              <a:buChar char="§"/>
            </a:pPr>
            <a:r>
              <a:rPr lang="en-US" sz="2000"/>
              <a:t>Determine the </a:t>
            </a:r>
            <a:r>
              <a:rPr lang="en-US" sz="2000">
                <a:solidFill>
                  <a:srgbClr val="0000FF"/>
                </a:solidFill>
              </a:rPr>
              <a:t>number of</a:t>
            </a:r>
            <a:r>
              <a:rPr lang="en-US" sz="2000"/>
              <a:t> </a:t>
            </a:r>
            <a:r>
              <a:rPr lang="en-US" sz="2000">
                <a:solidFill>
                  <a:srgbClr val="0000FF"/>
                </a:solidFill>
              </a:rPr>
              <a:t>protons</a:t>
            </a:r>
            <a:r>
              <a:rPr lang="en-US" sz="2000"/>
              <a:t> for each species.</a:t>
            </a:r>
          </a:p>
          <a:p>
            <a:pPr marL="1765300" lvl="1" indent="-457200">
              <a:buFont typeface="Wingdings" charset="0"/>
              <a:buChar char="§"/>
            </a:pPr>
            <a:r>
              <a:rPr lang="en-US" sz="2000"/>
              <a:t>Rank the species according to </a:t>
            </a:r>
            <a:r>
              <a:rPr lang="en-US" sz="2000">
                <a:solidFill>
                  <a:srgbClr val="0000FF"/>
                </a:solidFill>
              </a:rPr>
              <a:t>increasing radius</a:t>
            </a:r>
            <a:r>
              <a:rPr lang="en-US" sz="2000"/>
              <a:t>.</a:t>
            </a:r>
          </a:p>
          <a:p>
            <a:pPr marL="1765300" lvl="1" indent="-457200">
              <a:buFont typeface="Wingdings" charset="0"/>
              <a:buChar char="§"/>
            </a:pPr>
            <a:r>
              <a:rPr lang="en-US" sz="2000"/>
              <a:t>Rank the species according to </a:t>
            </a:r>
            <a:r>
              <a:rPr lang="en-US" sz="2000">
                <a:solidFill>
                  <a:srgbClr val="0000FF"/>
                </a:solidFill>
              </a:rPr>
              <a:t>increasing ionization energy</a:t>
            </a:r>
            <a:r>
              <a:rPr lang="en-US" sz="2000"/>
              <a:t>.</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CCDFE9A5-F501-1145-8FB1-59DDD3FDBCAA}" type="slidenum">
              <a:rPr lang="en-US"/>
              <a:pPr/>
              <a:t>32</a:t>
            </a:fld>
            <a:endParaRPr lang="en-US"/>
          </a:p>
        </p:txBody>
      </p:sp>
      <p:pic>
        <p:nvPicPr>
          <p:cNvPr id="38400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32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524000" y="1143000"/>
            <a:ext cx="7239000" cy="533400"/>
          </a:xfrm>
        </p:spPr>
        <p:txBody>
          <a:bodyPr/>
          <a:lstStyle/>
          <a:p>
            <a:r>
              <a:rPr lang="en-US"/>
              <a:t>Concept Check</a:t>
            </a:r>
          </a:p>
        </p:txBody>
      </p:sp>
      <p:sp>
        <p:nvSpPr>
          <p:cNvPr id="407555" name="Rectangle 3"/>
          <p:cNvSpPr>
            <a:spLocks noGrp="1" noChangeArrowheads="1"/>
          </p:cNvSpPr>
          <p:nvPr>
            <p:ph idx="1"/>
          </p:nvPr>
        </p:nvSpPr>
        <p:spPr>
          <a:xfrm>
            <a:off x="228600" y="2133600"/>
            <a:ext cx="8229600" cy="3451225"/>
          </a:xfrm>
        </p:spPr>
        <p:txBody>
          <a:bodyPr/>
          <a:lstStyle/>
          <a:p>
            <a:pPr marL="744538" indent="1588">
              <a:buFontTx/>
              <a:buNone/>
              <a:tabLst>
                <a:tab pos="1371600" algn="l"/>
              </a:tabLst>
            </a:pPr>
            <a:r>
              <a:rPr lang="en-US"/>
              <a:t>Rank the following from </a:t>
            </a:r>
            <a:r>
              <a:rPr lang="en-US">
                <a:solidFill>
                  <a:srgbClr val="0000FF"/>
                </a:solidFill>
              </a:rPr>
              <a:t>smallest to largest</a:t>
            </a:r>
            <a:r>
              <a:rPr lang="en-US"/>
              <a:t> atomic radius:   </a:t>
            </a:r>
          </a:p>
          <a:p>
            <a:pPr marL="744538" indent="1588">
              <a:buFontTx/>
              <a:buNone/>
              <a:tabLst>
                <a:tab pos="1371600" algn="l"/>
              </a:tabLst>
            </a:pPr>
            <a:r>
              <a:rPr lang="en-US"/>
              <a:t>		Ar, S</a:t>
            </a:r>
            <a:r>
              <a:rPr lang="en-US" baseline="30000"/>
              <a:t>2–</a:t>
            </a:r>
            <a:r>
              <a:rPr lang="en-US"/>
              <a:t>, Ca</a:t>
            </a:r>
            <a:r>
              <a:rPr lang="en-US" baseline="30000"/>
              <a:t>2+</a:t>
            </a:r>
            <a:r>
              <a:rPr lang="en-US"/>
              <a:t>, K</a:t>
            </a:r>
            <a:r>
              <a:rPr lang="en-US" baseline="30000"/>
              <a:t>+</a:t>
            </a:r>
            <a:r>
              <a:rPr lang="en-US"/>
              <a:t>, Cl</a:t>
            </a:r>
            <a:r>
              <a:rPr lang="en-US" baseline="30000"/>
              <a:t>–</a:t>
            </a:r>
            <a:endParaRPr lang="en-US" u="sng"/>
          </a:p>
          <a:p>
            <a:pPr marL="744538" indent="1588">
              <a:tabLst>
                <a:tab pos="1371600" algn="l"/>
              </a:tabLst>
            </a:pPr>
            <a:endParaRPr lang="en-US" u="sng"/>
          </a:p>
          <a:p>
            <a:pPr marL="744538" indent="1588">
              <a:buFontTx/>
              <a:buNone/>
              <a:tabLst>
                <a:tab pos="1371600" algn="l"/>
              </a:tabLst>
            </a:pPr>
            <a:r>
              <a:rPr lang="en-US"/>
              <a:t>a)	Ar &lt; K</a:t>
            </a:r>
            <a:r>
              <a:rPr lang="en-US" baseline="30000"/>
              <a:t>+</a:t>
            </a:r>
            <a:r>
              <a:rPr lang="en-US"/>
              <a:t> &lt; Ca</a:t>
            </a:r>
            <a:r>
              <a:rPr lang="en-US" baseline="30000"/>
              <a:t>2+</a:t>
            </a:r>
            <a:r>
              <a:rPr lang="en-US"/>
              <a:t> &lt; S</a:t>
            </a:r>
            <a:r>
              <a:rPr lang="en-US" baseline="30000"/>
              <a:t>2–</a:t>
            </a:r>
            <a:r>
              <a:rPr lang="en-US"/>
              <a:t> &lt; Cl</a:t>
            </a:r>
            <a:r>
              <a:rPr lang="en-US" baseline="30000"/>
              <a:t>–</a:t>
            </a:r>
            <a:r>
              <a:rPr lang="en-US"/>
              <a:t> </a:t>
            </a:r>
          </a:p>
          <a:p>
            <a:pPr marL="744538" indent="1588">
              <a:buFontTx/>
              <a:buNone/>
              <a:tabLst>
                <a:tab pos="1371600" algn="l"/>
              </a:tabLst>
            </a:pPr>
            <a:r>
              <a:rPr lang="en-US"/>
              <a:t>b)	Ca</a:t>
            </a:r>
            <a:r>
              <a:rPr lang="en-US" baseline="30000"/>
              <a:t>2+</a:t>
            </a:r>
            <a:r>
              <a:rPr lang="en-US"/>
              <a:t> &lt;  K</a:t>
            </a:r>
            <a:r>
              <a:rPr lang="en-US" baseline="30000"/>
              <a:t>+</a:t>
            </a:r>
            <a:r>
              <a:rPr lang="en-US"/>
              <a:t> &lt; Ar &lt; Cl</a:t>
            </a:r>
            <a:r>
              <a:rPr lang="en-US" baseline="30000"/>
              <a:t>–</a:t>
            </a:r>
            <a:r>
              <a:rPr lang="en-US"/>
              <a:t> &lt; S</a:t>
            </a:r>
            <a:r>
              <a:rPr lang="en-US" baseline="30000"/>
              <a:t>2–</a:t>
            </a:r>
            <a:endParaRPr lang="en-US"/>
          </a:p>
          <a:p>
            <a:pPr marL="744538" indent="1588">
              <a:buFontTx/>
              <a:buNone/>
              <a:tabLst>
                <a:tab pos="1371600" algn="l"/>
              </a:tabLst>
            </a:pPr>
            <a:r>
              <a:rPr lang="en-US"/>
              <a:t>c)	Ar &lt; Cl</a:t>
            </a:r>
            <a:r>
              <a:rPr lang="en-US" baseline="30000"/>
              <a:t>–</a:t>
            </a:r>
            <a:r>
              <a:rPr lang="en-US"/>
              <a:t> &lt; S</a:t>
            </a:r>
            <a:r>
              <a:rPr lang="en-US" baseline="30000"/>
              <a:t>2–</a:t>
            </a:r>
            <a:r>
              <a:rPr lang="en-US"/>
              <a:t> &lt; Ca</a:t>
            </a:r>
            <a:r>
              <a:rPr lang="en-US" baseline="30000"/>
              <a:t>2+</a:t>
            </a:r>
            <a:r>
              <a:rPr lang="en-US"/>
              <a:t> &lt; K</a:t>
            </a:r>
            <a:r>
              <a:rPr lang="en-US" baseline="30000"/>
              <a:t>+</a:t>
            </a:r>
            <a:endParaRPr lang="en-US"/>
          </a:p>
          <a:p>
            <a:pPr marL="744538" indent="1588">
              <a:buFontTx/>
              <a:buNone/>
              <a:tabLst>
                <a:tab pos="1371600" algn="l"/>
              </a:tabLst>
            </a:pPr>
            <a:r>
              <a:rPr lang="en-US"/>
              <a:t>d)	S</a:t>
            </a:r>
            <a:r>
              <a:rPr lang="en-US" baseline="30000"/>
              <a:t>2–</a:t>
            </a:r>
            <a:r>
              <a:rPr lang="en-US"/>
              <a:t> &lt; Cl</a:t>
            </a:r>
            <a:r>
              <a:rPr lang="en-US" baseline="30000"/>
              <a:t>–</a:t>
            </a:r>
            <a:r>
              <a:rPr lang="en-US"/>
              <a:t> &lt; Ar &lt; K</a:t>
            </a:r>
            <a:r>
              <a:rPr lang="en-US" baseline="30000"/>
              <a:t>+</a:t>
            </a:r>
            <a:r>
              <a:rPr lang="en-US"/>
              <a:t> &lt; Ca</a:t>
            </a:r>
            <a:r>
              <a:rPr lang="en-US" baseline="30000"/>
              <a:t>2+</a:t>
            </a:r>
            <a:r>
              <a:rPr lang="en-US"/>
              <a:t> </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0EB21814-6880-EF4C-9C06-B05A52927029}" type="slidenum">
              <a:rPr lang="en-US"/>
              <a:pPr/>
              <a:t>33</a:t>
            </a:fld>
            <a:endParaRPr lang="en-US"/>
          </a:p>
        </p:txBody>
      </p:sp>
      <p:pic>
        <p:nvPicPr>
          <p:cNvPr id="40755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07557" name="Rectangle 5"/>
          <p:cNvSpPr>
            <a:spLocks noChangeArrowheads="1"/>
          </p:cNvSpPr>
          <p:nvPr/>
        </p:nvSpPr>
        <p:spPr bwMode="auto">
          <a:xfrm>
            <a:off x="914400" y="4267200"/>
            <a:ext cx="44196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808333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1524000" y="1143000"/>
            <a:ext cx="7239000" cy="533400"/>
          </a:xfrm>
        </p:spPr>
        <p:txBody>
          <a:bodyPr/>
          <a:lstStyle/>
          <a:p>
            <a:r>
              <a:rPr lang="en-US"/>
              <a:t>Concept Check</a:t>
            </a:r>
          </a:p>
        </p:txBody>
      </p:sp>
      <p:sp>
        <p:nvSpPr>
          <p:cNvPr id="409603" name="Rectangle 3"/>
          <p:cNvSpPr>
            <a:spLocks noGrp="1" noChangeArrowheads="1"/>
          </p:cNvSpPr>
          <p:nvPr>
            <p:ph idx="1"/>
          </p:nvPr>
        </p:nvSpPr>
        <p:spPr>
          <a:xfrm>
            <a:off x="228600" y="2133600"/>
            <a:ext cx="8229600" cy="2647950"/>
          </a:xfrm>
        </p:spPr>
        <p:txBody>
          <a:bodyPr/>
          <a:lstStyle/>
          <a:p>
            <a:pPr marL="744538" indent="1588">
              <a:buFontTx/>
              <a:buNone/>
              <a:tabLst>
                <a:tab pos="1371600" algn="l"/>
              </a:tabLst>
            </a:pPr>
            <a:r>
              <a:rPr lang="en-US"/>
              <a:t>Which atom or ion has the </a:t>
            </a:r>
            <a:r>
              <a:rPr lang="en-US">
                <a:solidFill>
                  <a:srgbClr val="0000FF"/>
                </a:solidFill>
              </a:rPr>
              <a:t>smallest</a:t>
            </a:r>
            <a:r>
              <a:rPr lang="en-US"/>
              <a:t> radius?</a:t>
            </a:r>
          </a:p>
          <a:p>
            <a:pPr marL="744538" indent="1588">
              <a:tabLst>
                <a:tab pos="1371600" algn="l"/>
              </a:tabLst>
            </a:pPr>
            <a:endParaRPr lang="en-US"/>
          </a:p>
          <a:p>
            <a:pPr marL="744538" indent="1588">
              <a:buFontTx/>
              <a:buNone/>
              <a:tabLst>
                <a:tab pos="1371600" algn="l"/>
              </a:tabLst>
            </a:pPr>
            <a:r>
              <a:rPr lang="es-ES_tradnl"/>
              <a:t>a)	O</a:t>
            </a:r>
            <a:r>
              <a:rPr lang="es-ES_tradnl" baseline="30000"/>
              <a:t>2+</a:t>
            </a:r>
            <a:r>
              <a:rPr lang="es-ES_tradnl"/>
              <a:t>	</a:t>
            </a:r>
          </a:p>
          <a:p>
            <a:pPr marL="744538" indent="1588">
              <a:buFontTx/>
              <a:buNone/>
              <a:tabLst>
                <a:tab pos="1371600" algn="l"/>
              </a:tabLst>
            </a:pPr>
            <a:r>
              <a:rPr lang="es-ES_tradnl"/>
              <a:t>b)	O</a:t>
            </a:r>
            <a:r>
              <a:rPr lang="es-ES_tradnl" baseline="30000"/>
              <a:t>+</a:t>
            </a:r>
            <a:r>
              <a:rPr lang="es-ES_tradnl"/>
              <a:t>	</a:t>
            </a:r>
          </a:p>
          <a:p>
            <a:pPr marL="744538" indent="1588">
              <a:buFontTx/>
              <a:buNone/>
              <a:tabLst>
                <a:tab pos="1371600" algn="l"/>
              </a:tabLst>
            </a:pPr>
            <a:r>
              <a:rPr lang="es-ES_tradnl"/>
              <a:t>c)	O	</a:t>
            </a:r>
          </a:p>
          <a:p>
            <a:pPr marL="744538" indent="1588">
              <a:buFontTx/>
              <a:buNone/>
              <a:tabLst>
                <a:tab pos="1371600" algn="l"/>
              </a:tabLst>
            </a:pPr>
            <a:r>
              <a:rPr lang="es-ES_tradnl"/>
              <a:t>d)	O</a:t>
            </a:r>
            <a:r>
              <a:rPr lang="es-ES_tradnl" baseline="30000"/>
              <a:t>2–</a:t>
            </a:r>
            <a:endParaRPr lang="en-US" baseline="300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52AFF787-47C5-A94C-8AD9-48E51F24BED5}" type="slidenum">
              <a:rPr lang="en-US"/>
              <a:pPr/>
              <a:t>34</a:t>
            </a:fld>
            <a:endParaRPr lang="en-US"/>
          </a:p>
        </p:txBody>
      </p:sp>
      <p:pic>
        <p:nvPicPr>
          <p:cNvPr id="40960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09605" name="Rectangle 5"/>
          <p:cNvSpPr>
            <a:spLocks noChangeArrowheads="1"/>
          </p:cNvSpPr>
          <p:nvPr/>
        </p:nvSpPr>
        <p:spPr bwMode="auto">
          <a:xfrm>
            <a:off x="838200" y="2971800"/>
            <a:ext cx="14478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401729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Ionic Compounds Containing Polyatomic Ions</a:t>
            </a:r>
          </a:p>
        </p:txBody>
      </p:sp>
      <p:sp>
        <p:nvSpPr>
          <p:cNvPr id="117763" name="Rectangle 3"/>
          <p:cNvSpPr>
            <a:spLocks noGrp="1" noChangeArrowheads="1"/>
          </p:cNvSpPr>
          <p:nvPr>
            <p:ph idx="1"/>
          </p:nvPr>
        </p:nvSpPr>
        <p:spPr>
          <a:xfrm>
            <a:off x="457200" y="1752600"/>
            <a:ext cx="8229600" cy="1885950"/>
          </a:xfrm>
        </p:spPr>
        <p:txBody>
          <a:bodyPr/>
          <a:lstStyle/>
          <a:p>
            <a:r>
              <a:rPr lang="en-US" sz="2800">
                <a:cs typeface="Times New Roman" charset="0"/>
              </a:rPr>
              <a:t>Polyatomic ions work in the same way as simple ions.</a:t>
            </a:r>
          </a:p>
          <a:p>
            <a:pPr lvl="1">
              <a:buFont typeface="Wingdings" charset="0"/>
              <a:buChar char="§"/>
            </a:pPr>
            <a:r>
              <a:rPr lang="en-US" sz="2800">
                <a:cs typeface="Times New Roman" charset="0"/>
              </a:rPr>
              <a:t>The covalent bonds hold the polyatomic ion together so it behaves as a unit.</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8E24D7D2-1C33-8A4A-9AC5-B568E2267833}" type="slidenum">
              <a:rPr lang="en-US"/>
              <a:pPr/>
              <a:t>35</a:t>
            </a:fld>
            <a:endParaRPr lang="en-US"/>
          </a:p>
        </p:txBody>
      </p:sp>
      <p:sp>
        <p:nvSpPr>
          <p:cNvPr id="11776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420414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dirty="0" smtClean="0"/>
              <a:t>Lewis </a:t>
            </a:r>
            <a:r>
              <a:rPr lang="en-US" dirty="0"/>
              <a:t>Structure</a:t>
            </a:r>
          </a:p>
        </p:txBody>
      </p:sp>
      <p:sp>
        <p:nvSpPr>
          <p:cNvPr id="235523" name="Rectangle 3"/>
          <p:cNvSpPr>
            <a:spLocks noGrp="1" noChangeArrowheads="1"/>
          </p:cNvSpPr>
          <p:nvPr>
            <p:ph idx="1"/>
          </p:nvPr>
        </p:nvSpPr>
        <p:spPr>
          <a:xfrm>
            <a:off x="457200" y="1752600"/>
            <a:ext cx="8229600" cy="2063750"/>
          </a:xfrm>
        </p:spPr>
        <p:txBody>
          <a:bodyPr/>
          <a:lstStyle/>
          <a:p>
            <a:r>
              <a:rPr lang="en-US"/>
              <a:t>Shows how valence electrons are arranged among atoms in a molecule.</a:t>
            </a:r>
          </a:p>
          <a:p>
            <a:pPr>
              <a:buClr>
                <a:schemeClr val="tx1"/>
              </a:buClr>
            </a:pPr>
            <a:r>
              <a:rPr lang="en-US">
                <a:cs typeface="Times New Roman" charset="0"/>
              </a:rPr>
              <a:t>Most important requirement</a:t>
            </a:r>
          </a:p>
          <a:p>
            <a:pPr lvl="1">
              <a:buFont typeface="Wingdings" charset="0"/>
              <a:buChar char="§"/>
            </a:pPr>
            <a:r>
              <a:rPr lang="en-US">
                <a:cs typeface="Times New Roman" charset="0"/>
              </a:rPr>
              <a:t>Atoms achieve noble gas electron configuration (octet rule, duet rule).</a:t>
            </a:r>
            <a:endParaRPr lang="en-US">
              <a:solidFill>
                <a:srgbClr val="FF0000"/>
              </a:solidFill>
              <a:cs typeface="Times New Roman" charset="0"/>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B36AAE72-6CFC-2E4C-9108-94304F6E188D}" type="slidenum">
              <a:rPr lang="en-US"/>
              <a:pPr/>
              <a:t>36</a:t>
            </a:fld>
            <a:endParaRPr lang="en-US"/>
          </a:p>
        </p:txBody>
      </p:sp>
      <p:sp>
        <p:nvSpPr>
          <p:cNvPr id="23552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8_u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4046933"/>
            <a:ext cx="7557025" cy="2181461"/>
          </a:xfrm>
          <a:prstGeom prst="rect">
            <a:avLst/>
          </a:prstGeom>
        </p:spPr>
      </p:pic>
    </p:spTree>
    <p:extLst>
      <p:ext uri="{BB962C8B-B14F-4D97-AF65-F5344CB8AC3E}">
        <p14:creationId xmlns:p14="http://schemas.microsoft.com/office/powerpoint/2010/main" val="2396189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dirty="0" smtClean="0"/>
              <a:t>Writing </a:t>
            </a:r>
            <a:r>
              <a:rPr lang="en-US" dirty="0"/>
              <a:t>Lewis Structures</a:t>
            </a:r>
          </a:p>
        </p:txBody>
      </p:sp>
      <p:sp>
        <p:nvSpPr>
          <p:cNvPr id="386051" name="Rectangle 3"/>
          <p:cNvSpPr>
            <a:spLocks noGrp="1" noChangeArrowheads="1"/>
          </p:cNvSpPr>
          <p:nvPr>
            <p:ph idx="1"/>
          </p:nvPr>
        </p:nvSpPr>
        <p:spPr>
          <a:xfrm>
            <a:off x="457200" y="1752600"/>
            <a:ext cx="8229600" cy="1260475"/>
          </a:xfrm>
        </p:spPr>
        <p:txBody>
          <a:bodyPr/>
          <a:lstStyle/>
          <a:p>
            <a:pPr>
              <a:buClr>
                <a:schemeClr val="tx1"/>
              </a:buClr>
            </a:pPr>
            <a:r>
              <a:rPr lang="en-US">
                <a:cs typeface="Times New Roman" charset="0"/>
              </a:rPr>
              <a:t>Bonding pairs are shared between 2 atoms.</a:t>
            </a:r>
          </a:p>
          <a:p>
            <a:pPr>
              <a:buClr>
                <a:schemeClr val="tx1"/>
              </a:buClr>
            </a:pPr>
            <a:r>
              <a:rPr lang="en-US"/>
              <a:t>Unshared pairs (lone pairs) are not shared and not involved in bonding.</a:t>
            </a:r>
            <a:endParaRPr lang="en-US">
              <a:solidFill>
                <a:srgbClr val="FF0000"/>
              </a:solidFill>
              <a:cs typeface="Times New Roman" charset="0"/>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428F5A76-FA17-864D-B55B-059DC8BA0F87}" type="slidenum">
              <a:rPr lang="en-US"/>
              <a:pPr/>
              <a:t>37</a:t>
            </a:fld>
            <a:endParaRPr lang="en-US"/>
          </a:p>
        </p:txBody>
      </p:sp>
      <p:sp>
        <p:nvSpPr>
          <p:cNvPr id="38605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79_u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3450755"/>
            <a:ext cx="7557025" cy="1637355"/>
          </a:xfrm>
          <a:prstGeom prst="rect">
            <a:avLst/>
          </a:prstGeom>
        </p:spPr>
      </p:pic>
    </p:spTree>
    <p:extLst>
      <p:ext uri="{BB962C8B-B14F-4D97-AF65-F5344CB8AC3E}">
        <p14:creationId xmlns:p14="http://schemas.microsoft.com/office/powerpoint/2010/main" val="180065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Steps for Writing Lewis Structures</a:t>
            </a:r>
          </a:p>
        </p:txBody>
      </p:sp>
      <p:sp>
        <p:nvSpPr>
          <p:cNvPr id="247811" name="Rectangle 3"/>
          <p:cNvSpPr>
            <a:spLocks noGrp="1" noChangeArrowheads="1"/>
          </p:cNvSpPr>
          <p:nvPr>
            <p:ph idx="1"/>
          </p:nvPr>
        </p:nvSpPr>
        <p:spPr>
          <a:xfrm>
            <a:off x="457200" y="1752600"/>
            <a:ext cx="8229600" cy="2419124"/>
          </a:xfrm>
        </p:spPr>
        <p:txBody>
          <a:bodyPr/>
          <a:lstStyle/>
          <a:p>
            <a:pPr marL="457200" indent="-457200">
              <a:buFontTx/>
              <a:buAutoNum type="arabicPeriod"/>
            </a:pPr>
            <a:r>
              <a:rPr lang="en-US" sz="2800" dirty="0">
                <a:solidFill>
                  <a:srgbClr val="669900"/>
                </a:solidFill>
              </a:rPr>
              <a:t>Sum the valence electrons from all the atoms.</a:t>
            </a:r>
          </a:p>
          <a:p>
            <a:pPr marL="457200" indent="-457200">
              <a:buFontTx/>
              <a:buAutoNum type="arabicPeriod"/>
            </a:pPr>
            <a:r>
              <a:rPr lang="en-US" sz="2800" dirty="0">
                <a:solidFill>
                  <a:srgbClr val="669900"/>
                </a:solidFill>
              </a:rPr>
              <a:t>Use </a:t>
            </a:r>
            <a:r>
              <a:rPr lang="en-US" sz="2800" dirty="0" smtClean="0">
                <a:solidFill>
                  <a:srgbClr val="669900"/>
                </a:solidFill>
              </a:rPr>
              <a:t>one </a:t>
            </a:r>
            <a:r>
              <a:rPr lang="en-US" sz="2800" dirty="0">
                <a:solidFill>
                  <a:srgbClr val="669900"/>
                </a:solidFill>
              </a:rPr>
              <a:t>pair of electrons to form a bond between each pair of bound atoms.</a:t>
            </a:r>
          </a:p>
          <a:p>
            <a:pPr marL="457200" indent="-457200">
              <a:buFontTx/>
              <a:buAutoNum type="arabicPeriod"/>
            </a:pPr>
            <a:r>
              <a:rPr lang="en-US" sz="2800" dirty="0" smtClean="0">
                <a:solidFill>
                  <a:srgbClr val="669900"/>
                </a:solidFill>
              </a:rPr>
              <a:t>Arrange </a:t>
            </a:r>
            <a:r>
              <a:rPr lang="en-US" sz="2800" dirty="0">
                <a:solidFill>
                  <a:srgbClr val="669900"/>
                </a:solidFill>
              </a:rPr>
              <a:t>the remaining electrons to satisfy the octet rule (or duet rule for hydrogen).</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B77091DA-40C2-DC42-B9E1-D1A2634F9269}" type="slidenum">
              <a:rPr lang="en-US"/>
              <a:pPr/>
              <a:t>38</a:t>
            </a:fld>
            <a:endParaRPr lang="en-US"/>
          </a:p>
        </p:txBody>
      </p:sp>
      <p:sp>
        <p:nvSpPr>
          <p:cNvPr id="24781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038146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Steps for Writing Lewis Structures</a:t>
            </a:r>
          </a:p>
        </p:txBody>
      </p:sp>
      <p:sp>
        <p:nvSpPr>
          <p:cNvPr id="249859" name="Rectangle 3"/>
          <p:cNvSpPr>
            <a:spLocks noGrp="1" noChangeArrowheads="1"/>
          </p:cNvSpPr>
          <p:nvPr>
            <p:ph idx="1"/>
          </p:nvPr>
        </p:nvSpPr>
        <p:spPr>
          <a:xfrm>
            <a:off x="457200" y="1752600"/>
            <a:ext cx="8229600" cy="1971675"/>
          </a:xfrm>
        </p:spPr>
        <p:txBody>
          <a:bodyPr/>
          <a:lstStyle/>
          <a:p>
            <a:pPr marL="457200" indent="-457200">
              <a:buFontTx/>
              <a:buAutoNum type="arabicPeriod"/>
            </a:pPr>
            <a:r>
              <a:rPr lang="en-US" sz="2800">
                <a:solidFill>
                  <a:srgbClr val="669900"/>
                </a:solidFill>
              </a:rPr>
              <a:t>Sum the valence electrons from all the atoms. (Use the periodic table.)</a:t>
            </a:r>
          </a:p>
          <a:p>
            <a:pPr marL="457200" indent="-457200">
              <a:buFontTx/>
              <a:buNone/>
            </a:pPr>
            <a:r>
              <a:rPr lang="en-US" sz="2800">
                <a:solidFill>
                  <a:srgbClr val="669900"/>
                </a:solidFill>
              </a:rPr>
              <a:t>		</a:t>
            </a:r>
            <a:r>
              <a:rPr lang="en-US" sz="2800">
                <a:solidFill>
                  <a:srgbClr val="0000FF"/>
                </a:solidFill>
              </a:rPr>
              <a:t>Example: 	H</a:t>
            </a:r>
            <a:r>
              <a:rPr lang="en-US" sz="2800" baseline="-25000">
                <a:solidFill>
                  <a:srgbClr val="0000FF"/>
                </a:solidFill>
              </a:rPr>
              <a:t>2</a:t>
            </a:r>
            <a:r>
              <a:rPr lang="en-US" sz="2800">
                <a:solidFill>
                  <a:srgbClr val="0000FF"/>
                </a:solidFill>
              </a:rPr>
              <a:t>O</a:t>
            </a:r>
          </a:p>
          <a:p>
            <a:pPr marL="457200" indent="-457200">
              <a:buFontTx/>
              <a:buNone/>
            </a:pPr>
            <a:r>
              <a:rPr lang="en-US" sz="2800">
                <a:solidFill>
                  <a:srgbClr val="0000FF"/>
                </a:solidFill>
              </a:rPr>
              <a:t>				2 (1 e</a:t>
            </a:r>
            <a:r>
              <a:rPr lang="en-US" sz="2800" baseline="30000">
                <a:solidFill>
                  <a:srgbClr val="0000FF"/>
                </a:solidFill>
              </a:rPr>
              <a:t>–</a:t>
            </a:r>
            <a:r>
              <a:rPr lang="en-US" sz="2800">
                <a:solidFill>
                  <a:srgbClr val="0000FF"/>
                </a:solidFill>
              </a:rPr>
              <a:t>) + 6 e</a:t>
            </a:r>
            <a:r>
              <a:rPr lang="en-US" sz="2800" baseline="30000">
                <a:solidFill>
                  <a:srgbClr val="0000FF"/>
                </a:solidFill>
              </a:rPr>
              <a:t>–</a:t>
            </a:r>
            <a:r>
              <a:rPr lang="en-US" sz="2800">
                <a:solidFill>
                  <a:srgbClr val="0000FF"/>
                </a:solidFill>
              </a:rPr>
              <a:t> = 8 e</a:t>
            </a:r>
            <a:r>
              <a:rPr lang="en-US" sz="2800" baseline="30000">
                <a:solidFill>
                  <a:srgbClr val="0000FF"/>
                </a:solidFill>
              </a:rPr>
              <a:t>– </a:t>
            </a:r>
            <a:r>
              <a:rPr lang="en-US" sz="2800">
                <a:solidFill>
                  <a:srgbClr val="0000FF"/>
                </a:solidFill>
              </a:rPr>
              <a:t>total</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0FBCC017-5659-BB4D-82E0-E0FACE4B9D84}" type="slidenum">
              <a:rPr lang="en-US"/>
              <a:pPr/>
              <a:t>39</a:t>
            </a:fld>
            <a:endParaRPr lang="en-US"/>
          </a:p>
        </p:txBody>
      </p:sp>
      <p:sp>
        <p:nvSpPr>
          <p:cNvPr id="24986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59871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63A3FBDD-9A68-C045-B70E-6E2674DADB57}" type="slidenum">
              <a:rPr lang="en-US"/>
              <a:pPr/>
              <a:t>4</a:t>
            </a:fld>
            <a:endParaRPr lang="en-US"/>
          </a:p>
        </p:txBody>
      </p:sp>
      <p:sp>
        <p:nvSpPr>
          <p:cNvPr id="340994" name="Rectangle 2"/>
          <p:cNvSpPr>
            <a:spLocks noGrp="1" noChangeArrowheads="1"/>
          </p:cNvSpPr>
          <p:nvPr>
            <p:ph type="title"/>
          </p:nvPr>
        </p:nvSpPr>
        <p:spPr/>
        <p:txBody>
          <a:bodyPr/>
          <a:lstStyle/>
          <a:p>
            <a:r>
              <a:rPr lang="en-US" dirty="0" smtClean="0"/>
              <a:t>Ionic </a:t>
            </a:r>
            <a:r>
              <a:rPr lang="en-US" dirty="0"/>
              <a:t>Bonding</a:t>
            </a:r>
          </a:p>
        </p:txBody>
      </p:sp>
      <p:sp>
        <p:nvSpPr>
          <p:cNvPr id="340995" name="Rectangle 3"/>
          <p:cNvSpPr>
            <a:spLocks noGrp="1" noChangeArrowheads="1"/>
          </p:cNvSpPr>
          <p:nvPr>
            <p:ph type="body" idx="1"/>
          </p:nvPr>
        </p:nvSpPr>
        <p:spPr>
          <a:xfrm>
            <a:off x="457200" y="1752600"/>
            <a:ext cx="8229600" cy="1260475"/>
          </a:xfrm>
        </p:spPr>
        <p:txBody>
          <a:bodyPr/>
          <a:lstStyle/>
          <a:p>
            <a:pPr>
              <a:buClr>
                <a:schemeClr val="tx1"/>
              </a:buClr>
            </a:pPr>
            <a:r>
              <a:rPr lang="en-US">
                <a:cs typeface="Times New Roman" charset="0"/>
              </a:rPr>
              <a:t>Ionic compound results when a metal reacts with a nonmetal. </a:t>
            </a:r>
          </a:p>
          <a:p>
            <a:pPr>
              <a:buClr>
                <a:schemeClr val="tx1"/>
              </a:buClr>
            </a:pPr>
            <a:r>
              <a:rPr lang="en-US">
                <a:cs typeface="Times New Roman" charset="0"/>
              </a:rPr>
              <a:t>Electrons are transferred.</a:t>
            </a:r>
            <a:endParaRPr lang="en-US">
              <a:solidFill>
                <a:srgbClr val="FF0000"/>
              </a:solidFill>
              <a:cs typeface="Times New Roman" charset="0"/>
            </a:endParaRPr>
          </a:p>
        </p:txBody>
      </p:sp>
      <p:sp>
        <p:nvSpPr>
          <p:cNvPr id="34099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69_u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3276852"/>
            <a:ext cx="7557025" cy="3053038"/>
          </a:xfrm>
          <a:prstGeom prst="rect">
            <a:avLst/>
          </a:prstGeom>
        </p:spPr>
      </p:pic>
    </p:spTree>
    <p:extLst>
      <p:ext uri="{BB962C8B-B14F-4D97-AF65-F5344CB8AC3E}">
        <p14:creationId xmlns:p14="http://schemas.microsoft.com/office/powerpoint/2010/main" val="2652146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Steps for Writing Lewis Structures</a:t>
            </a:r>
          </a:p>
        </p:txBody>
      </p:sp>
      <p:sp>
        <p:nvSpPr>
          <p:cNvPr id="251907" name="Rectangle 3"/>
          <p:cNvSpPr>
            <a:spLocks noGrp="1" noChangeArrowheads="1"/>
          </p:cNvSpPr>
          <p:nvPr>
            <p:ph idx="1"/>
          </p:nvPr>
        </p:nvSpPr>
        <p:spPr>
          <a:xfrm>
            <a:off x="457200" y="1752600"/>
            <a:ext cx="8229600" cy="1458913"/>
          </a:xfrm>
        </p:spPr>
        <p:txBody>
          <a:bodyPr/>
          <a:lstStyle/>
          <a:p>
            <a:pPr marL="457200" indent="-457200">
              <a:buFontTx/>
              <a:buAutoNum type="arabicPeriod" startAt="2"/>
            </a:pPr>
            <a:r>
              <a:rPr lang="en-US" sz="2800">
                <a:solidFill>
                  <a:srgbClr val="669900"/>
                </a:solidFill>
              </a:rPr>
              <a:t>Use a pair of electrons to form a bond between each pair of bound atoms.</a:t>
            </a:r>
          </a:p>
          <a:p>
            <a:pPr marL="914400" lvl="1" indent="-457200">
              <a:buFont typeface="Wingdings" charset="0"/>
              <a:buNone/>
            </a:pPr>
            <a:r>
              <a:rPr lang="en-US" sz="2800">
                <a:solidFill>
                  <a:srgbClr val="0000FF"/>
                </a:solidFill>
              </a:rPr>
              <a:t>	Example: 	H</a:t>
            </a:r>
            <a:r>
              <a:rPr lang="en-US" sz="2800" baseline="-25000">
                <a:solidFill>
                  <a:srgbClr val="0000FF"/>
                </a:solidFill>
              </a:rPr>
              <a:t>2</a:t>
            </a:r>
            <a:r>
              <a:rPr lang="en-US" sz="2800">
                <a:solidFill>
                  <a:srgbClr val="0000FF"/>
                </a:solidFill>
              </a:rPr>
              <a:t>O</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49DA4547-45EC-5F4F-A1EB-958FFD422969}" type="slidenum">
              <a:rPr lang="en-US"/>
              <a:pPr/>
              <a:t>40</a:t>
            </a:fld>
            <a:endParaRPr lang="en-US"/>
          </a:p>
        </p:txBody>
      </p:sp>
      <p:sp>
        <p:nvSpPr>
          <p:cNvPr id="25190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251909" name="Object 5"/>
          <p:cNvGraphicFramePr>
            <a:graphicFrameLocks noChangeAspect="1"/>
          </p:cNvGraphicFramePr>
          <p:nvPr/>
        </p:nvGraphicFramePr>
        <p:xfrm>
          <a:off x="3657600" y="3581400"/>
          <a:ext cx="1603375" cy="336550"/>
        </p:xfrm>
        <a:graphic>
          <a:graphicData uri="http://schemas.openxmlformats.org/presentationml/2006/ole">
            <mc:AlternateContent xmlns:mc="http://schemas.openxmlformats.org/markup-compatibility/2006">
              <mc:Choice xmlns:v="urn:schemas-microsoft-com:vml" Requires="v">
                <p:oleObj spid="_x0000_s1034" name="CS ChemDraw Drawing" r:id="rId4" imgW="1907822" imgH="406400" progId="ChemDraw.Document.6.0">
                  <p:embed/>
                </p:oleObj>
              </mc:Choice>
              <mc:Fallback>
                <p:oleObj name="CS ChemDraw Drawing" r:id="rId4" imgW="1907822" imgH="4064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581400"/>
                        <a:ext cx="1603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46815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Steps for Writing Lewis Structures</a:t>
            </a:r>
          </a:p>
        </p:txBody>
      </p:sp>
      <p:sp>
        <p:nvSpPr>
          <p:cNvPr id="253955" name="Rectangle 3"/>
          <p:cNvSpPr>
            <a:spLocks noGrp="1" noChangeArrowheads="1"/>
          </p:cNvSpPr>
          <p:nvPr>
            <p:ph idx="1"/>
          </p:nvPr>
        </p:nvSpPr>
        <p:spPr>
          <a:xfrm>
            <a:off x="457200" y="1752600"/>
            <a:ext cx="8229600" cy="1471172"/>
          </a:xfrm>
        </p:spPr>
        <p:txBody>
          <a:bodyPr/>
          <a:lstStyle/>
          <a:p>
            <a:pPr marL="457200" indent="-457200">
              <a:buFontTx/>
              <a:buAutoNum type="arabicPeriod" startAt="3"/>
            </a:pPr>
            <a:r>
              <a:rPr lang="en-US" sz="2800" dirty="0" smtClean="0">
                <a:solidFill>
                  <a:srgbClr val="669900"/>
                </a:solidFill>
              </a:rPr>
              <a:t>Arrange </a:t>
            </a:r>
            <a:r>
              <a:rPr lang="en-US" sz="2800" dirty="0">
                <a:solidFill>
                  <a:srgbClr val="669900"/>
                </a:solidFill>
              </a:rPr>
              <a:t>the remaining electrons to satisfy the octet rule (or duet rule for hydrogen).</a:t>
            </a:r>
          </a:p>
          <a:p>
            <a:pPr marL="457200" indent="-457200">
              <a:buFontTx/>
              <a:buNone/>
            </a:pPr>
            <a:r>
              <a:rPr lang="en-US" sz="2800" dirty="0">
                <a:solidFill>
                  <a:srgbClr val="669900"/>
                </a:solidFill>
              </a:rPr>
              <a:t>		 </a:t>
            </a:r>
            <a:r>
              <a:rPr lang="en-US" sz="2800" dirty="0">
                <a:solidFill>
                  <a:srgbClr val="0000FF"/>
                </a:solidFill>
              </a:rPr>
              <a:t>Examples:  H</a:t>
            </a:r>
            <a:r>
              <a:rPr lang="en-US" sz="2800" baseline="-25000" dirty="0">
                <a:solidFill>
                  <a:srgbClr val="0000FF"/>
                </a:solidFill>
              </a:rPr>
              <a:t>2</a:t>
            </a:r>
            <a:r>
              <a:rPr lang="en-US" sz="2800" dirty="0">
                <a:solidFill>
                  <a:srgbClr val="0000FF"/>
                </a:solidFill>
              </a:rPr>
              <a:t>O and PBr</a:t>
            </a:r>
            <a:r>
              <a:rPr lang="en-US" sz="2800" baseline="-25000" dirty="0">
                <a:solidFill>
                  <a:srgbClr val="0000FF"/>
                </a:solidFill>
              </a:rPr>
              <a:t>3</a:t>
            </a: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A8CBA3E0-DF05-4B49-99C9-61B155DB5744}" type="slidenum">
              <a:rPr lang="en-US"/>
              <a:pPr/>
              <a:t>41</a:t>
            </a:fld>
            <a:endParaRPr lang="en-US"/>
          </a:p>
        </p:txBody>
      </p:sp>
      <p:sp>
        <p:nvSpPr>
          <p:cNvPr id="25395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253957" name="Object 5"/>
          <p:cNvGraphicFramePr>
            <a:graphicFrameLocks noChangeAspect="1"/>
          </p:cNvGraphicFramePr>
          <p:nvPr/>
        </p:nvGraphicFramePr>
        <p:xfrm>
          <a:off x="1905000" y="4419600"/>
          <a:ext cx="1603375" cy="630238"/>
        </p:xfrm>
        <a:graphic>
          <a:graphicData uri="http://schemas.openxmlformats.org/presentationml/2006/ole">
            <mc:AlternateContent xmlns:mc="http://schemas.openxmlformats.org/markup-compatibility/2006">
              <mc:Choice xmlns:v="urn:schemas-microsoft-com:vml" Requires="v">
                <p:oleObj spid="_x0000_s2064" name="CS ChemDraw Drawing" r:id="rId4" imgW="1907822" imgH="756356" progId="ChemDraw.Document.6.0">
                  <p:embed/>
                </p:oleObj>
              </mc:Choice>
              <mc:Fallback>
                <p:oleObj name="CS ChemDraw Drawing" r:id="rId4" imgW="1907822" imgH="756356"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19600"/>
                        <a:ext cx="160337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3958" name="Object 6"/>
          <p:cNvGraphicFramePr>
            <a:graphicFrameLocks noChangeAspect="1"/>
          </p:cNvGraphicFramePr>
          <p:nvPr/>
        </p:nvGraphicFramePr>
        <p:xfrm>
          <a:off x="5029200" y="4038600"/>
          <a:ext cx="2193925" cy="1336675"/>
        </p:xfrm>
        <a:graphic>
          <a:graphicData uri="http://schemas.openxmlformats.org/presentationml/2006/ole">
            <mc:AlternateContent xmlns:mc="http://schemas.openxmlformats.org/markup-compatibility/2006">
              <mc:Choice xmlns:v="urn:schemas-microsoft-com:vml" Requires="v">
                <p:oleObj spid="_x0000_s2065" name="CS ChemDraw Drawing" r:id="rId6" imgW="2619022" imgH="1591733" progId="ChemDraw.Document.6.0">
                  <p:embed/>
                </p:oleObj>
              </mc:Choice>
              <mc:Fallback>
                <p:oleObj name="CS ChemDraw Drawing" r:id="rId6" imgW="2619022" imgH="1591733"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038600"/>
                        <a:ext cx="21939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559846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295400" y="1143000"/>
            <a:ext cx="7391400" cy="533400"/>
          </a:xfrm>
        </p:spPr>
        <p:txBody>
          <a:bodyPr/>
          <a:lstStyle/>
          <a:p>
            <a:r>
              <a:rPr lang="en-US"/>
              <a:t>Concept Check</a:t>
            </a:r>
          </a:p>
        </p:txBody>
      </p:sp>
      <p:sp>
        <p:nvSpPr>
          <p:cNvPr id="256003" name="Rectangle 3"/>
          <p:cNvSpPr>
            <a:spLocks noGrp="1" noChangeArrowheads="1"/>
          </p:cNvSpPr>
          <p:nvPr>
            <p:ph type="body" sz="half" idx="1"/>
          </p:nvPr>
        </p:nvSpPr>
        <p:spPr>
          <a:xfrm>
            <a:off x="457200" y="2133600"/>
            <a:ext cx="7696200" cy="3167063"/>
          </a:xfrm>
        </p:spPr>
        <p:txBody>
          <a:bodyPr/>
          <a:lstStyle/>
          <a:p>
            <a:pPr marL="633413" indent="1588">
              <a:buFontTx/>
              <a:buNone/>
            </a:pPr>
            <a:r>
              <a:rPr lang="en-US" sz="2800"/>
              <a:t>Draw a Lewis structure for each of the following molecules:</a:t>
            </a:r>
          </a:p>
          <a:p>
            <a:pPr marL="633413" indent="1588">
              <a:buFontTx/>
              <a:buNone/>
            </a:pPr>
            <a:endParaRPr lang="en-US" sz="2800"/>
          </a:p>
          <a:p>
            <a:pPr marL="1206500" lvl="1" indent="-457200" eaLnBrk="0" hangingPunct="0">
              <a:spcBef>
                <a:spcPct val="0"/>
              </a:spcBef>
              <a:buFontTx/>
              <a:buNone/>
            </a:pPr>
            <a:r>
              <a:rPr lang="en-US" sz="2800"/>
              <a:t>	H</a:t>
            </a:r>
            <a:r>
              <a:rPr lang="en-US" sz="2800" baseline="-25000"/>
              <a:t>2</a:t>
            </a:r>
            <a:r>
              <a:rPr lang="en-US" sz="2800"/>
              <a:t>          </a:t>
            </a:r>
          </a:p>
          <a:p>
            <a:pPr marL="1206500" lvl="1" indent="-457200" eaLnBrk="0" hangingPunct="0">
              <a:spcBef>
                <a:spcPct val="0"/>
              </a:spcBef>
              <a:buFontTx/>
              <a:buNone/>
            </a:pPr>
            <a:r>
              <a:rPr lang="en-US" sz="2800"/>
              <a:t>	F</a:t>
            </a:r>
            <a:r>
              <a:rPr lang="en-US" sz="2800" baseline="-25000"/>
              <a:t>2</a:t>
            </a:r>
          </a:p>
          <a:p>
            <a:pPr marL="1206500" lvl="1" indent="-457200" eaLnBrk="0" hangingPunct="0">
              <a:spcBef>
                <a:spcPct val="0"/>
              </a:spcBef>
              <a:buFontTx/>
              <a:buNone/>
            </a:pPr>
            <a:r>
              <a:rPr lang="en-US" sz="2800" baseline="-25000"/>
              <a:t>	</a:t>
            </a:r>
            <a:r>
              <a:rPr lang="en-US" sz="2800"/>
              <a:t>HF</a:t>
            </a:r>
          </a:p>
          <a:p>
            <a:pPr marL="1206500" lvl="1" indent="-457200" eaLnBrk="0" hangingPunct="0">
              <a:spcBef>
                <a:spcPct val="0"/>
              </a:spcBef>
              <a:buFontTx/>
              <a:buNone/>
            </a:pPr>
            <a:r>
              <a:rPr lang="en-US" sz="2800"/>
              <a:t>	CH</a:t>
            </a:r>
            <a:r>
              <a:rPr lang="en-US" sz="2800" baseline="-25000"/>
              <a:t>4</a:t>
            </a:r>
          </a:p>
        </p:txBody>
      </p:sp>
      <p:graphicFrame>
        <p:nvGraphicFramePr>
          <p:cNvPr id="256005" name="Object 5"/>
          <p:cNvGraphicFramePr>
            <a:graphicFrameLocks noGrp="1" noChangeAspect="1"/>
          </p:cNvGraphicFramePr>
          <p:nvPr>
            <p:ph sz="quarter" idx="2"/>
          </p:nvPr>
        </p:nvGraphicFramePr>
        <p:xfrm>
          <a:off x="4054475" y="3657600"/>
          <a:ext cx="609600" cy="260350"/>
        </p:xfrm>
        <a:graphic>
          <a:graphicData uri="http://schemas.openxmlformats.org/presentationml/2006/ole">
            <mc:AlternateContent xmlns:mc="http://schemas.openxmlformats.org/markup-compatibility/2006">
              <mc:Choice xmlns:v="urn:schemas-microsoft-com:vml" Requires="v">
                <p:oleObj spid="_x0000_s3100" name="CS ChemDraw Drawing" r:id="rId4" imgW="545431" imgH="232611" progId="ChemDraw.Document.6.0">
                  <p:embed/>
                </p:oleObj>
              </mc:Choice>
              <mc:Fallback>
                <p:oleObj name="CS ChemDraw Drawing" r:id="rId4" imgW="545431" imgH="232611"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475" y="3657600"/>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07" name="Object 7"/>
          <p:cNvGraphicFramePr>
            <a:graphicFrameLocks noGrp="1" noChangeAspect="1"/>
          </p:cNvGraphicFramePr>
          <p:nvPr>
            <p:ph sz="quarter" idx="3"/>
          </p:nvPr>
        </p:nvGraphicFramePr>
        <p:xfrm>
          <a:off x="6172200" y="3505200"/>
          <a:ext cx="776288" cy="450850"/>
        </p:xfrm>
        <a:graphic>
          <a:graphicData uri="http://schemas.openxmlformats.org/presentationml/2006/ole">
            <mc:AlternateContent xmlns:mc="http://schemas.openxmlformats.org/markup-compatibility/2006">
              <mc:Choice xmlns:v="urn:schemas-microsoft-com:vml" Requires="v">
                <p:oleObj spid="_x0000_s3101" name="CS ChemDraw Drawing" r:id="rId6" imgW="665747" imgH="385011" progId="ChemDraw.Document.6.0">
                  <p:embed/>
                </p:oleObj>
              </mc:Choice>
              <mc:Fallback>
                <p:oleObj name="CS ChemDraw Drawing" r:id="rId6" imgW="665747" imgH="385011"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05200"/>
                        <a:ext cx="7762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Footer Placeholder 5"/>
          <p:cNvSpPr>
            <a:spLocks noGrp="1"/>
          </p:cNvSpPr>
          <p:nvPr>
            <p:ph type="ftr" sz="quarter" idx="10"/>
          </p:nvPr>
        </p:nvSpPr>
        <p:spPr/>
        <p:txBody>
          <a:bodyPr/>
          <a:lstStyle/>
          <a:p>
            <a:r>
              <a:rPr lang="en-US"/>
              <a:t>Copyright © Cengage Learning. All rights reserved</a:t>
            </a:r>
          </a:p>
        </p:txBody>
      </p:sp>
      <p:sp>
        <p:nvSpPr>
          <p:cNvPr id="10" name="Slide Number Placeholder 6"/>
          <p:cNvSpPr>
            <a:spLocks noGrp="1"/>
          </p:cNvSpPr>
          <p:nvPr>
            <p:ph type="sldNum" sz="quarter" idx="11"/>
          </p:nvPr>
        </p:nvSpPr>
        <p:spPr/>
        <p:txBody>
          <a:bodyPr/>
          <a:lstStyle/>
          <a:p>
            <a:fld id="{1EB65E1A-5289-0640-B767-C092F45A7924}" type="slidenum">
              <a:rPr lang="en-US"/>
              <a:pPr/>
              <a:t>42</a:t>
            </a:fld>
            <a:endParaRPr lang="en-US"/>
          </a:p>
        </p:txBody>
      </p:sp>
      <p:pic>
        <p:nvPicPr>
          <p:cNvPr id="256004" name="Picture 4" descr="MMj0254447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6009" name="Object 9"/>
          <p:cNvGraphicFramePr>
            <a:graphicFrameLocks noChangeAspect="1"/>
          </p:cNvGraphicFramePr>
          <p:nvPr/>
        </p:nvGraphicFramePr>
        <p:xfrm>
          <a:off x="4038600" y="4495800"/>
          <a:ext cx="685800" cy="452438"/>
        </p:xfrm>
        <a:graphic>
          <a:graphicData uri="http://schemas.openxmlformats.org/presentationml/2006/ole">
            <mc:AlternateContent xmlns:mc="http://schemas.openxmlformats.org/markup-compatibility/2006">
              <mc:Choice xmlns:v="urn:schemas-microsoft-com:vml" Requires="v">
                <p:oleObj spid="_x0000_s3102" name="CS ChemDraw Drawing" r:id="rId9" imgW="585537" imgH="385011" progId="ChemDraw.Document.6.0">
                  <p:embed/>
                </p:oleObj>
              </mc:Choice>
              <mc:Fallback>
                <p:oleObj name="CS ChemDraw Drawing" r:id="rId9" imgW="585537" imgH="385011"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4495800"/>
                        <a:ext cx="6858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10" name="Object 10"/>
          <p:cNvGraphicFramePr>
            <a:graphicFrameLocks noChangeAspect="1"/>
          </p:cNvGraphicFramePr>
          <p:nvPr/>
        </p:nvGraphicFramePr>
        <p:xfrm>
          <a:off x="6172200" y="4495800"/>
          <a:ext cx="922338" cy="833438"/>
        </p:xfrm>
        <a:graphic>
          <a:graphicData uri="http://schemas.openxmlformats.org/presentationml/2006/ole">
            <mc:AlternateContent xmlns:mc="http://schemas.openxmlformats.org/markup-compatibility/2006">
              <mc:Choice xmlns:v="urn:schemas-microsoft-com:vml" Requires="v">
                <p:oleObj spid="_x0000_s3103" name="CS ChemDraw Drawing" r:id="rId11" imgW="786063" imgH="713874" progId="ChemDraw.Document.6.0">
                  <p:embed/>
                </p:oleObj>
              </mc:Choice>
              <mc:Fallback>
                <p:oleObj name="CS ChemDraw Drawing" r:id="rId11" imgW="786063" imgH="713874"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4495800"/>
                        <a:ext cx="92233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55538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body" sz="half" idx="1"/>
          </p:nvPr>
        </p:nvSpPr>
        <p:spPr>
          <a:xfrm>
            <a:off x="457200" y="1752600"/>
            <a:ext cx="8077200" cy="3637919"/>
          </a:xfrm>
        </p:spPr>
        <p:txBody>
          <a:bodyPr/>
          <a:lstStyle/>
          <a:p>
            <a:pPr>
              <a:buClr>
                <a:schemeClr val="tx1"/>
              </a:buClr>
            </a:pPr>
            <a:r>
              <a:rPr lang="en-US" dirty="0">
                <a:solidFill>
                  <a:srgbClr val="0000FF"/>
                </a:solidFill>
                <a:cs typeface="Times New Roman" charset="0"/>
              </a:rPr>
              <a:t>Single bond</a:t>
            </a:r>
            <a:r>
              <a:rPr lang="en-US" dirty="0">
                <a:cs typeface="Times New Roman" charset="0"/>
              </a:rPr>
              <a:t> – covalent bond in which 1 pair of electrons is shared by 2 </a:t>
            </a:r>
            <a:r>
              <a:rPr lang="en-US" dirty="0" smtClean="0">
                <a:cs typeface="Times New Roman" charset="0"/>
              </a:rPr>
              <a:t>atoms </a:t>
            </a:r>
            <a:endParaRPr lang="en-US" dirty="0">
              <a:cs typeface="Times New Roman" charset="0"/>
            </a:endParaRPr>
          </a:p>
          <a:p>
            <a:pPr>
              <a:buClr>
                <a:schemeClr val="tx1"/>
              </a:buClr>
              <a:buFontTx/>
              <a:buNone/>
            </a:pPr>
            <a:r>
              <a:rPr lang="en-US" dirty="0">
                <a:cs typeface="Times New Roman" charset="0"/>
              </a:rPr>
              <a:t>					 </a:t>
            </a:r>
            <a:r>
              <a:rPr lang="en-US" sz="3200" dirty="0"/>
              <a:t>H–H</a:t>
            </a:r>
            <a:endParaRPr lang="en-US" sz="3200" dirty="0">
              <a:cs typeface="Times New Roman" charset="0"/>
            </a:endParaRPr>
          </a:p>
          <a:p>
            <a:pPr>
              <a:buClr>
                <a:schemeClr val="tx1"/>
              </a:buClr>
            </a:pPr>
            <a:r>
              <a:rPr lang="en-US" dirty="0">
                <a:solidFill>
                  <a:srgbClr val="0000FF"/>
                </a:solidFill>
                <a:cs typeface="Times New Roman" charset="0"/>
              </a:rPr>
              <a:t>Double bond</a:t>
            </a:r>
            <a:r>
              <a:rPr lang="en-US" dirty="0">
                <a:cs typeface="Times New Roman" charset="0"/>
              </a:rPr>
              <a:t> – covalent bond in which 2 pairs of electrons are shared by 2 </a:t>
            </a:r>
            <a:r>
              <a:rPr lang="en-US" dirty="0" smtClean="0">
                <a:cs typeface="Times New Roman" charset="0"/>
              </a:rPr>
              <a:t>atoms </a:t>
            </a:r>
            <a:endParaRPr lang="en-US" dirty="0">
              <a:cs typeface="Times New Roman" charset="0"/>
            </a:endParaRPr>
          </a:p>
          <a:p>
            <a:pPr>
              <a:buClr>
                <a:schemeClr val="tx1"/>
              </a:buClr>
              <a:buFontTx/>
              <a:buNone/>
            </a:pPr>
            <a:r>
              <a:rPr lang="en-US" dirty="0"/>
              <a:t>					</a:t>
            </a:r>
            <a:r>
              <a:rPr lang="en-US" sz="3200" dirty="0"/>
              <a:t>O=C=O</a:t>
            </a:r>
            <a:endParaRPr lang="en-US" sz="3200" dirty="0">
              <a:cs typeface="Times New Roman" charset="0"/>
            </a:endParaRPr>
          </a:p>
          <a:p>
            <a:pPr>
              <a:buClr>
                <a:schemeClr val="tx1"/>
              </a:buClr>
            </a:pPr>
            <a:r>
              <a:rPr lang="en-US" dirty="0">
                <a:solidFill>
                  <a:srgbClr val="0000FF"/>
                </a:solidFill>
                <a:cs typeface="Times New Roman" charset="0"/>
              </a:rPr>
              <a:t>Triple bond</a:t>
            </a:r>
            <a:r>
              <a:rPr lang="en-US" dirty="0">
                <a:cs typeface="Times New Roman" charset="0"/>
              </a:rPr>
              <a:t> – covalent bond in which 3 pairs of electrons are shared by 2 </a:t>
            </a:r>
            <a:r>
              <a:rPr lang="en-US" dirty="0" smtClean="0">
                <a:cs typeface="Times New Roman" charset="0"/>
              </a:rPr>
              <a:t>atoms </a:t>
            </a:r>
            <a:endParaRPr lang="en-US" dirty="0">
              <a:cs typeface="Times New Roman" charset="0"/>
            </a:endParaRPr>
          </a:p>
        </p:txBody>
      </p:sp>
      <p:graphicFrame>
        <p:nvGraphicFramePr>
          <p:cNvPr id="260101" name="Object 5"/>
          <p:cNvGraphicFramePr>
            <a:graphicFrameLocks noGrp="1" noChangeAspect="1"/>
          </p:cNvGraphicFramePr>
          <p:nvPr>
            <p:ph sz="half" idx="2"/>
          </p:nvPr>
        </p:nvGraphicFramePr>
        <p:xfrm>
          <a:off x="4343400" y="5486400"/>
          <a:ext cx="965200" cy="342900"/>
        </p:xfrm>
        <a:graphic>
          <a:graphicData uri="http://schemas.openxmlformats.org/presentationml/2006/ole">
            <mc:AlternateContent xmlns:mc="http://schemas.openxmlformats.org/markup-compatibility/2006">
              <mc:Choice xmlns:v="urn:schemas-microsoft-com:vml" Requires="v">
                <p:oleObj spid="_x0000_s4106" name="Equation" r:id="rId4" imgW="965597" imgH="343297" progId="Equation.BREE4">
                  <p:embed/>
                </p:oleObj>
              </mc:Choice>
              <mc:Fallback>
                <p:oleObj name="Equation" r:id="rId4" imgW="965597" imgH="3432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486400"/>
                        <a:ext cx="965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 name="Footer Placeholder 4"/>
          <p:cNvSpPr>
            <a:spLocks noGrp="1"/>
          </p:cNvSpPr>
          <p:nvPr>
            <p:ph type="ftr" sz="quarter" idx="10"/>
          </p:nvPr>
        </p:nvSpPr>
        <p:spPr/>
        <p:txBody>
          <a:bodyPr/>
          <a:lstStyle/>
          <a:p>
            <a:r>
              <a:rPr lang="en-US"/>
              <a:t>Copyright © Cengage Learning. All rights reserved</a:t>
            </a:r>
          </a:p>
        </p:txBody>
      </p:sp>
      <p:sp>
        <p:nvSpPr>
          <p:cNvPr id="6" name="Slide Number Placeholder 5"/>
          <p:cNvSpPr>
            <a:spLocks noGrp="1"/>
          </p:cNvSpPr>
          <p:nvPr>
            <p:ph type="sldNum" sz="quarter" idx="11"/>
          </p:nvPr>
        </p:nvSpPr>
        <p:spPr/>
        <p:txBody>
          <a:bodyPr/>
          <a:lstStyle/>
          <a:p>
            <a:fld id="{BC9AA03F-3562-FE4B-916B-93ADB8154E4A}" type="slidenum">
              <a:rPr lang="en-US"/>
              <a:pPr/>
              <a:t>43</a:t>
            </a:fld>
            <a:endParaRPr lang="en-US"/>
          </a:p>
        </p:txBody>
      </p:sp>
      <p:sp>
        <p:nvSpPr>
          <p:cNvPr id="260099"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288865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Resonance</a:t>
            </a:r>
          </a:p>
        </p:txBody>
      </p:sp>
      <p:sp>
        <p:nvSpPr>
          <p:cNvPr id="266243" name="Rectangle 3"/>
          <p:cNvSpPr>
            <a:spLocks noGrp="1" noChangeArrowheads="1"/>
          </p:cNvSpPr>
          <p:nvPr>
            <p:ph type="body" sz="half" idx="1"/>
          </p:nvPr>
        </p:nvSpPr>
        <p:spPr>
          <a:xfrm>
            <a:off x="457200" y="1752600"/>
            <a:ext cx="8001000" cy="2286000"/>
          </a:xfrm>
        </p:spPr>
        <p:txBody>
          <a:bodyPr/>
          <a:lstStyle/>
          <a:p>
            <a:r>
              <a:rPr lang="en-US">
                <a:cs typeface="Times New Roman" charset="0"/>
              </a:rPr>
              <a:t>A molecule shows resonance when more than one Lewis structure can be drawn for the molecule</a:t>
            </a:r>
            <a:r>
              <a:rPr lang="en-US">
                <a:solidFill>
                  <a:srgbClr val="669900"/>
                </a:solidFill>
              </a:rPr>
              <a:t>.</a:t>
            </a:r>
          </a:p>
          <a:p>
            <a:endParaRPr lang="en-US">
              <a:solidFill>
                <a:srgbClr val="669900"/>
              </a:solidFill>
            </a:endParaRPr>
          </a:p>
          <a:p>
            <a:pPr>
              <a:buFontTx/>
              <a:buNone/>
            </a:pPr>
            <a:r>
              <a:rPr lang="en-US">
                <a:solidFill>
                  <a:srgbClr val="0000FF"/>
                </a:solidFill>
              </a:rPr>
              <a:t>			</a:t>
            </a:r>
            <a:r>
              <a:rPr lang="en-US" sz="2800">
                <a:solidFill>
                  <a:srgbClr val="0000FF"/>
                </a:solidFill>
              </a:rPr>
              <a:t>	  NO</a:t>
            </a:r>
            <a:r>
              <a:rPr lang="en-US" sz="2800" baseline="-25000">
                <a:solidFill>
                  <a:srgbClr val="0000FF"/>
                </a:solidFill>
              </a:rPr>
              <a:t>3</a:t>
            </a:r>
            <a:r>
              <a:rPr lang="en-US" sz="2800" baseline="30000">
                <a:solidFill>
                  <a:srgbClr val="0000FF"/>
                </a:solidFill>
              </a:rPr>
              <a:t>–</a:t>
            </a:r>
            <a:r>
              <a:rPr lang="en-US" sz="2800">
                <a:solidFill>
                  <a:srgbClr val="0000FF"/>
                </a:solidFill>
              </a:rPr>
              <a:t> = 24e</a:t>
            </a:r>
            <a:r>
              <a:rPr lang="en-US" sz="2800" baseline="30000">
                <a:solidFill>
                  <a:srgbClr val="0000FF"/>
                </a:solidFill>
              </a:rPr>
              <a:t>–</a:t>
            </a:r>
          </a:p>
          <a:p>
            <a:endParaRPr lang="en-US" sz="2800">
              <a:solidFill>
                <a:srgbClr val="669900"/>
              </a:solidFill>
            </a:endParaRPr>
          </a:p>
        </p:txBody>
      </p:sp>
      <p:graphicFrame>
        <p:nvGraphicFramePr>
          <p:cNvPr id="266245" name="Object 5"/>
          <p:cNvGraphicFramePr>
            <a:graphicFrameLocks noGrp="1" noChangeAspect="1"/>
          </p:cNvGraphicFramePr>
          <p:nvPr>
            <p:ph sz="quarter" idx="2"/>
          </p:nvPr>
        </p:nvGraphicFramePr>
        <p:xfrm>
          <a:off x="1085850" y="3962400"/>
          <a:ext cx="7200900" cy="2044700"/>
        </p:xfrm>
        <a:graphic>
          <a:graphicData uri="http://schemas.openxmlformats.org/presentationml/2006/ole">
            <mc:AlternateContent xmlns:mc="http://schemas.openxmlformats.org/markup-compatibility/2006">
              <mc:Choice xmlns:v="urn:schemas-microsoft-com:vml" Requires="v">
                <p:oleObj spid="_x0000_s5142" name="CS ChemDraw Drawing" r:id="rId4" imgW="5143500" imgH="1460500" progId="ChemDraw.Document.6.0">
                  <p:embed/>
                </p:oleObj>
              </mc:Choice>
              <mc:Fallback>
                <p:oleObj name="CS ChemDraw Drawing" r:id="rId4" imgW="5143500" imgH="14605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3962400"/>
                        <a:ext cx="72009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6247" name="Object 7"/>
          <p:cNvGraphicFramePr>
            <a:graphicFrameLocks noGrp="1" noChangeAspect="1"/>
          </p:cNvGraphicFramePr>
          <p:nvPr>
            <p:ph sz="quarter" idx="3"/>
          </p:nvPr>
        </p:nvGraphicFramePr>
        <p:xfrm>
          <a:off x="3048000" y="4876800"/>
          <a:ext cx="406400" cy="241300"/>
        </p:xfrm>
        <a:graphic>
          <a:graphicData uri="http://schemas.openxmlformats.org/presentationml/2006/ole">
            <mc:AlternateContent xmlns:mc="http://schemas.openxmlformats.org/markup-compatibility/2006">
              <mc:Choice xmlns:v="urn:schemas-microsoft-com:vml" Requires="v">
                <p:oleObj spid="_x0000_s5143" name="Equation" r:id="rId6" imgW="406620" imgH="241592" progId="Equation.BREE4">
                  <p:embed/>
                </p:oleObj>
              </mc:Choice>
              <mc:Fallback>
                <p:oleObj name="Equation" r:id="rId6" imgW="406620" imgH="241592"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876800"/>
                        <a:ext cx="4064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8" name="Footer Placeholder 5"/>
          <p:cNvSpPr>
            <a:spLocks noGrp="1"/>
          </p:cNvSpPr>
          <p:nvPr>
            <p:ph type="ftr" sz="quarter" idx="10"/>
          </p:nvPr>
        </p:nvSpPr>
        <p:spPr/>
        <p:txBody>
          <a:bodyPr/>
          <a:lstStyle/>
          <a:p>
            <a:r>
              <a:rPr lang="en-US"/>
              <a:t>Copyright © Cengage Learning. All rights reserved</a:t>
            </a:r>
          </a:p>
        </p:txBody>
      </p:sp>
      <p:sp>
        <p:nvSpPr>
          <p:cNvPr id="9" name="Slide Number Placeholder 6"/>
          <p:cNvSpPr>
            <a:spLocks noGrp="1"/>
          </p:cNvSpPr>
          <p:nvPr>
            <p:ph type="sldNum" sz="quarter" idx="11"/>
          </p:nvPr>
        </p:nvSpPr>
        <p:spPr/>
        <p:txBody>
          <a:bodyPr/>
          <a:lstStyle/>
          <a:p>
            <a:fld id="{3BD2676F-06EF-A24B-823C-92D722A425C0}" type="slidenum">
              <a:rPr lang="en-US"/>
              <a:pPr/>
              <a:t>44</a:t>
            </a:fld>
            <a:endParaRPr lang="en-US"/>
          </a:p>
        </p:txBody>
      </p:sp>
      <p:sp>
        <p:nvSpPr>
          <p:cNvPr id="26624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266249" name="Object 9"/>
          <p:cNvGraphicFramePr>
            <a:graphicFrameLocks noChangeAspect="1"/>
          </p:cNvGraphicFramePr>
          <p:nvPr/>
        </p:nvGraphicFramePr>
        <p:xfrm>
          <a:off x="5638800" y="4876800"/>
          <a:ext cx="409575" cy="238125"/>
        </p:xfrm>
        <a:graphic>
          <a:graphicData uri="http://schemas.openxmlformats.org/presentationml/2006/ole">
            <mc:AlternateContent xmlns:mc="http://schemas.openxmlformats.org/markup-compatibility/2006">
              <mc:Choice xmlns:v="urn:schemas-microsoft-com:vml" Requires="v">
                <p:oleObj spid="_x0000_s5144" name="Equation" r:id="rId8" imgW="406620" imgH="241592" progId="Equation.BREE4">
                  <p:embed/>
                </p:oleObj>
              </mc:Choice>
              <mc:Fallback>
                <p:oleObj name="Equation" r:id="rId8" imgW="406620" imgH="241592" progId="Equation.BREE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876800"/>
                        <a:ext cx="4095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8781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Some Exceptions to the Octet Rule</a:t>
            </a:r>
          </a:p>
        </p:txBody>
      </p:sp>
      <p:sp>
        <p:nvSpPr>
          <p:cNvPr id="395267" name="Rectangle 3"/>
          <p:cNvSpPr>
            <a:spLocks noGrp="1" noChangeArrowheads="1"/>
          </p:cNvSpPr>
          <p:nvPr>
            <p:ph type="body" sz="half" idx="1"/>
          </p:nvPr>
        </p:nvSpPr>
        <p:spPr>
          <a:xfrm>
            <a:off x="457200" y="1752600"/>
            <a:ext cx="8001000" cy="4191000"/>
          </a:xfrm>
        </p:spPr>
        <p:txBody>
          <a:bodyPr/>
          <a:lstStyle/>
          <a:p>
            <a:r>
              <a:rPr lang="en-US" dirty="0"/>
              <a:t>Boron tends to form compounds in which the boron atom has fewer than eight electrons around it (it does not have a complete octet).</a:t>
            </a:r>
          </a:p>
          <a:p>
            <a:pPr>
              <a:buFontTx/>
              <a:buNone/>
            </a:pPr>
            <a:r>
              <a:rPr lang="en-US" dirty="0"/>
              <a:t>				   </a:t>
            </a:r>
            <a:r>
              <a:rPr lang="en-US" dirty="0">
                <a:solidFill>
                  <a:srgbClr val="0000FF"/>
                </a:solidFill>
              </a:rPr>
              <a:t>BH</a:t>
            </a:r>
            <a:r>
              <a:rPr lang="en-US" baseline="-25000" dirty="0">
                <a:solidFill>
                  <a:srgbClr val="0000FF"/>
                </a:solidFill>
              </a:rPr>
              <a:t>3</a:t>
            </a:r>
            <a:r>
              <a:rPr lang="en-US" dirty="0">
                <a:solidFill>
                  <a:srgbClr val="0000FF"/>
                </a:solidFill>
              </a:rPr>
              <a:t> = 6e</a:t>
            </a:r>
            <a:r>
              <a:rPr lang="en-US" baseline="30000" dirty="0">
                <a:solidFill>
                  <a:srgbClr val="0000FF"/>
                </a:solidFill>
              </a:rPr>
              <a:t>–</a:t>
            </a:r>
          </a:p>
          <a:p>
            <a:pPr>
              <a:buFontTx/>
              <a:buNone/>
            </a:pPr>
            <a:endParaRPr lang="en-US" baseline="30000" dirty="0">
              <a:solidFill>
                <a:srgbClr val="0000FF"/>
              </a:solidFill>
            </a:endParaRPr>
          </a:p>
          <a:p>
            <a:pPr>
              <a:buFontTx/>
              <a:buNone/>
            </a:pPr>
            <a:endParaRPr lang="en-US" baseline="30000" dirty="0">
              <a:solidFill>
                <a:srgbClr val="0000FF"/>
              </a:solidFill>
            </a:endParaRPr>
          </a:p>
          <a:p>
            <a:pPr>
              <a:buFontTx/>
              <a:buNone/>
            </a:pPr>
            <a:endParaRPr lang="en-US" baseline="30000" dirty="0">
              <a:solidFill>
                <a:srgbClr val="0000FF"/>
              </a:solidFill>
            </a:endParaRPr>
          </a:p>
          <a:p>
            <a:pPr>
              <a:buFontTx/>
              <a:buNone/>
            </a:pPr>
            <a:endParaRPr lang="en-US" baseline="30000" dirty="0">
              <a:solidFill>
                <a:srgbClr val="0000FF"/>
              </a:solidFill>
            </a:endParaRPr>
          </a:p>
          <a:p>
            <a:pPr>
              <a:buFontTx/>
              <a:buNone/>
            </a:pPr>
            <a:endParaRPr lang="en-US" baseline="30000" dirty="0">
              <a:solidFill>
                <a:srgbClr val="0000FF"/>
              </a:solidFill>
            </a:endParaRPr>
          </a:p>
          <a:p>
            <a:pPr>
              <a:buFontTx/>
              <a:buNone/>
            </a:pPr>
            <a:endParaRPr lang="en-US" baseline="30000" dirty="0">
              <a:solidFill>
                <a:srgbClr val="0000FF"/>
              </a:solidFill>
            </a:endParaRPr>
          </a:p>
          <a:p>
            <a:r>
              <a:rPr lang="en-US" dirty="0"/>
              <a:t>Molecules containing odd numbers of electrons like NO and NO</a:t>
            </a:r>
            <a:r>
              <a:rPr lang="en-US" baseline="-25000" dirty="0"/>
              <a:t>2</a:t>
            </a:r>
            <a:r>
              <a:rPr lang="en-US" dirty="0"/>
              <a:t>.</a:t>
            </a:r>
            <a:endParaRPr lang="en-US" baseline="-25000" dirty="0"/>
          </a:p>
        </p:txBody>
      </p:sp>
      <p:graphicFrame>
        <p:nvGraphicFramePr>
          <p:cNvPr id="395274" name="Object 10"/>
          <p:cNvGraphicFramePr>
            <a:graphicFrameLocks noGrp="1" noChangeAspect="1"/>
          </p:cNvGraphicFramePr>
          <p:nvPr>
            <p:ph sz="quarter" idx="2"/>
          </p:nvPr>
        </p:nvGraphicFramePr>
        <p:xfrm>
          <a:off x="3505200" y="3733800"/>
          <a:ext cx="1501775" cy="935038"/>
        </p:xfrm>
        <a:graphic>
          <a:graphicData uri="http://schemas.openxmlformats.org/presentationml/2006/ole">
            <mc:AlternateContent xmlns:mc="http://schemas.openxmlformats.org/markup-compatibility/2006">
              <mc:Choice xmlns:v="urn:schemas-microsoft-com:vml" Requires="v">
                <p:oleObj spid="_x0000_s6154" name="CS ChemDraw Drawing" r:id="rId4" imgW="1975556" imgH="1230489" progId="ChemDraw.Document.6.0">
                  <p:embed/>
                </p:oleObj>
              </mc:Choice>
              <mc:Fallback>
                <p:oleObj name="CS ChemDraw Drawing" r:id="rId4" imgW="1975556" imgH="1230489" progId="ChemDraw.Document.6.0">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733800"/>
                        <a:ext cx="150177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Footer Placeholder 5"/>
          <p:cNvSpPr>
            <a:spLocks noGrp="1"/>
          </p:cNvSpPr>
          <p:nvPr>
            <p:ph type="ftr" sz="quarter" idx="10"/>
          </p:nvPr>
        </p:nvSpPr>
        <p:spPr/>
        <p:txBody>
          <a:bodyPr/>
          <a:lstStyle/>
          <a:p>
            <a:r>
              <a:rPr lang="en-US"/>
              <a:t>Copyright © Cengage Learning. All rights reserved</a:t>
            </a:r>
          </a:p>
        </p:txBody>
      </p:sp>
      <p:sp>
        <p:nvSpPr>
          <p:cNvPr id="7" name="Slide Number Placeholder 6"/>
          <p:cNvSpPr>
            <a:spLocks noGrp="1"/>
          </p:cNvSpPr>
          <p:nvPr>
            <p:ph type="sldNum" sz="quarter" idx="11"/>
          </p:nvPr>
        </p:nvSpPr>
        <p:spPr/>
        <p:txBody>
          <a:bodyPr/>
          <a:lstStyle/>
          <a:p>
            <a:fld id="{4BAD8784-7CD2-E345-8754-A45CE4AF9FC2}" type="slidenum">
              <a:rPr lang="en-US"/>
              <a:pPr/>
              <a:t>45</a:t>
            </a:fld>
            <a:endParaRPr lang="en-US"/>
          </a:p>
        </p:txBody>
      </p:sp>
      <p:sp>
        <p:nvSpPr>
          <p:cNvPr id="395269"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949663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371600" y="1143000"/>
            <a:ext cx="7315200" cy="533400"/>
          </a:xfrm>
        </p:spPr>
        <p:txBody>
          <a:bodyPr/>
          <a:lstStyle/>
          <a:p>
            <a:r>
              <a:rPr lang="en-US"/>
              <a:t>Concept Check</a:t>
            </a:r>
          </a:p>
        </p:txBody>
      </p:sp>
      <p:sp>
        <p:nvSpPr>
          <p:cNvPr id="264195" name="Rectangle 3"/>
          <p:cNvSpPr>
            <a:spLocks noGrp="1" noChangeArrowheads="1"/>
          </p:cNvSpPr>
          <p:nvPr>
            <p:ph type="body" sz="half" idx="1"/>
          </p:nvPr>
        </p:nvSpPr>
        <p:spPr>
          <a:xfrm>
            <a:off x="457200" y="2133600"/>
            <a:ext cx="7696200" cy="3509963"/>
          </a:xfrm>
        </p:spPr>
        <p:txBody>
          <a:bodyPr/>
          <a:lstStyle/>
          <a:p>
            <a:pPr marL="744538" indent="1588">
              <a:buFontTx/>
              <a:buNone/>
            </a:pPr>
            <a:r>
              <a:rPr lang="en-US" sz="2800"/>
              <a:t>Draw a Lewis structure for each of the following molecules: </a:t>
            </a:r>
          </a:p>
          <a:p>
            <a:pPr marL="744538" indent="1588">
              <a:buFontTx/>
              <a:buNone/>
            </a:pPr>
            <a:endParaRPr lang="en-US" sz="2800"/>
          </a:p>
          <a:p>
            <a:pPr marL="744538" indent="1588">
              <a:buFontTx/>
              <a:buNone/>
            </a:pPr>
            <a:r>
              <a:rPr lang="en-US" sz="2800"/>
              <a:t>	BF</a:t>
            </a:r>
            <a:r>
              <a:rPr lang="en-US" sz="2800" baseline="-25000"/>
              <a:t>3</a:t>
            </a:r>
          </a:p>
          <a:p>
            <a:pPr marL="744538" indent="1588">
              <a:buFontTx/>
              <a:buNone/>
            </a:pPr>
            <a:r>
              <a:rPr lang="en-US" sz="2800"/>
              <a:t>	CO</a:t>
            </a:r>
            <a:r>
              <a:rPr lang="en-US" sz="2800" baseline="-25000"/>
              <a:t>2</a:t>
            </a:r>
          </a:p>
          <a:p>
            <a:pPr marL="744538" indent="1588">
              <a:buFontTx/>
              <a:buNone/>
            </a:pPr>
            <a:r>
              <a:rPr lang="en-US" sz="2800" baseline="-25000"/>
              <a:t>	</a:t>
            </a:r>
            <a:r>
              <a:rPr lang="en-US" sz="2800"/>
              <a:t>CCl</a:t>
            </a:r>
            <a:r>
              <a:rPr lang="en-US" sz="2800" baseline="-25000"/>
              <a:t>4</a:t>
            </a:r>
          </a:p>
          <a:p>
            <a:pPr marL="744538" indent="1588">
              <a:buFontTx/>
              <a:buNone/>
            </a:pPr>
            <a:r>
              <a:rPr lang="en-US" sz="2800" baseline="-25000"/>
              <a:t>	</a:t>
            </a:r>
            <a:r>
              <a:rPr lang="en-US" sz="2800"/>
              <a:t>CN</a:t>
            </a:r>
            <a:r>
              <a:rPr lang="en-US" sz="2800" baseline="30000"/>
              <a:t>–</a:t>
            </a:r>
          </a:p>
        </p:txBody>
      </p:sp>
      <p:graphicFrame>
        <p:nvGraphicFramePr>
          <p:cNvPr id="264197" name="Object 5"/>
          <p:cNvGraphicFramePr>
            <a:graphicFrameLocks noGrp="1" noChangeAspect="1"/>
          </p:cNvGraphicFramePr>
          <p:nvPr>
            <p:ph sz="quarter" idx="2"/>
          </p:nvPr>
        </p:nvGraphicFramePr>
        <p:xfrm>
          <a:off x="4267200" y="3432175"/>
          <a:ext cx="955675" cy="930275"/>
        </p:xfrm>
        <a:graphic>
          <a:graphicData uri="http://schemas.openxmlformats.org/presentationml/2006/ole">
            <mc:AlternateContent xmlns:mc="http://schemas.openxmlformats.org/markup-compatibility/2006">
              <mc:Choice xmlns:v="urn:schemas-microsoft-com:vml" Requires="v">
                <p:oleObj spid="_x0000_s7196" name="CS ChemDraw Drawing" r:id="rId4" imgW="906379" imgH="882316" progId="ChemDraw.Document.6.0">
                  <p:embed/>
                </p:oleObj>
              </mc:Choice>
              <mc:Fallback>
                <p:oleObj name="CS ChemDraw Drawing" r:id="rId4" imgW="906379" imgH="882316"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32175"/>
                        <a:ext cx="9556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4199" name="Object 7"/>
          <p:cNvGraphicFramePr>
            <a:graphicFrameLocks noGrp="1" noChangeAspect="1"/>
          </p:cNvGraphicFramePr>
          <p:nvPr>
            <p:ph sz="quarter" idx="3"/>
          </p:nvPr>
        </p:nvGraphicFramePr>
        <p:xfrm>
          <a:off x="6157913" y="3106738"/>
          <a:ext cx="1019175" cy="409575"/>
        </p:xfrm>
        <a:graphic>
          <a:graphicData uri="http://schemas.openxmlformats.org/presentationml/2006/ole">
            <mc:AlternateContent xmlns:mc="http://schemas.openxmlformats.org/markup-compatibility/2006">
              <mc:Choice xmlns:v="urn:schemas-microsoft-com:vml" Requires="v">
                <p:oleObj spid="_x0000_s7197" name="CS ChemDraw Drawing" r:id="rId6" imgW="1018674" imgH="409074" progId="ChemDraw.Document.6.0">
                  <p:embed/>
                </p:oleObj>
              </mc:Choice>
              <mc:Fallback>
                <p:oleObj name="CS ChemDraw Drawing" r:id="rId6" imgW="1018674" imgH="409074"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7913" y="3106738"/>
                        <a:ext cx="1019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Footer Placeholder 5"/>
          <p:cNvSpPr>
            <a:spLocks noGrp="1"/>
          </p:cNvSpPr>
          <p:nvPr>
            <p:ph type="ftr" sz="quarter" idx="10"/>
          </p:nvPr>
        </p:nvSpPr>
        <p:spPr/>
        <p:txBody>
          <a:bodyPr/>
          <a:lstStyle/>
          <a:p>
            <a:r>
              <a:rPr lang="en-US"/>
              <a:t>Copyright © Cengage Learning. All rights reserved</a:t>
            </a:r>
          </a:p>
        </p:txBody>
      </p:sp>
      <p:sp>
        <p:nvSpPr>
          <p:cNvPr id="10" name="Slide Number Placeholder 6"/>
          <p:cNvSpPr>
            <a:spLocks noGrp="1"/>
          </p:cNvSpPr>
          <p:nvPr>
            <p:ph type="sldNum" sz="quarter" idx="11"/>
          </p:nvPr>
        </p:nvSpPr>
        <p:spPr/>
        <p:txBody>
          <a:bodyPr/>
          <a:lstStyle/>
          <a:p>
            <a:fld id="{5A1DDD37-8B03-6D4D-96E9-A81BC06DF614}" type="slidenum">
              <a:rPr lang="en-US"/>
              <a:pPr/>
              <a:t>46</a:t>
            </a:fld>
            <a:endParaRPr lang="en-US"/>
          </a:p>
        </p:txBody>
      </p:sp>
      <p:pic>
        <p:nvPicPr>
          <p:cNvPr id="264196" name="Picture 4" descr="MMj0254447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4201" name="Object 9"/>
          <p:cNvGraphicFramePr>
            <a:graphicFrameLocks noChangeAspect="1"/>
          </p:cNvGraphicFramePr>
          <p:nvPr/>
        </p:nvGraphicFramePr>
        <p:xfrm>
          <a:off x="4038600" y="4953000"/>
          <a:ext cx="1376363" cy="1262063"/>
        </p:xfrm>
        <a:graphic>
          <a:graphicData uri="http://schemas.openxmlformats.org/presentationml/2006/ole">
            <mc:AlternateContent xmlns:mc="http://schemas.openxmlformats.org/markup-compatibility/2006">
              <mc:Choice xmlns:v="urn:schemas-microsoft-com:vml" Requires="v">
                <p:oleObj spid="_x0000_s7198" name="CS ChemDraw Drawing" r:id="rId9" imgW="1171074" imgH="1066800" progId="ChemDraw.Document.6.0">
                  <p:embed/>
                </p:oleObj>
              </mc:Choice>
              <mc:Fallback>
                <p:oleObj name="CS ChemDraw Drawing" r:id="rId9" imgW="1171074" imgH="106680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4953000"/>
                        <a:ext cx="137636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4202" name="Object 10"/>
          <p:cNvGraphicFramePr>
            <a:graphicFrameLocks noChangeAspect="1"/>
          </p:cNvGraphicFramePr>
          <p:nvPr/>
        </p:nvGraphicFramePr>
        <p:xfrm>
          <a:off x="6172200" y="5181600"/>
          <a:ext cx="1190625" cy="687388"/>
        </p:xfrm>
        <a:graphic>
          <a:graphicData uri="http://schemas.openxmlformats.org/presentationml/2006/ole">
            <mc:AlternateContent xmlns:mc="http://schemas.openxmlformats.org/markup-compatibility/2006">
              <mc:Choice xmlns:v="urn:schemas-microsoft-com:vml" Requires="v">
                <p:oleObj spid="_x0000_s7199" name="CS ChemDraw Drawing" r:id="rId11" imgW="1010653" imgH="585537" progId="ChemDraw.Document.6.0">
                  <p:embed/>
                </p:oleObj>
              </mc:Choice>
              <mc:Fallback>
                <p:oleObj name="CS ChemDraw Drawing" r:id="rId11" imgW="1010653" imgH="585537"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181600"/>
                        <a:ext cx="11906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00311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1524000" y="1143000"/>
            <a:ext cx="7239000" cy="533400"/>
          </a:xfrm>
        </p:spPr>
        <p:txBody>
          <a:bodyPr/>
          <a:lstStyle/>
          <a:p>
            <a:r>
              <a:rPr lang="en-US"/>
              <a:t>Concept Check</a:t>
            </a:r>
          </a:p>
        </p:txBody>
      </p:sp>
      <p:sp>
        <p:nvSpPr>
          <p:cNvPr id="415747" name="Rectangle 3"/>
          <p:cNvSpPr>
            <a:spLocks noGrp="1" noChangeArrowheads="1"/>
          </p:cNvSpPr>
          <p:nvPr>
            <p:ph idx="1"/>
          </p:nvPr>
        </p:nvSpPr>
        <p:spPr>
          <a:xfrm>
            <a:off x="228600" y="2133600"/>
            <a:ext cx="8229600" cy="3889375"/>
          </a:xfrm>
        </p:spPr>
        <p:txBody>
          <a:bodyPr/>
          <a:lstStyle/>
          <a:p>
            <a:pPr marL="744538" indent="1588">
              <a:buFontTx/>
              <a:buNone/>
              <a:tabLst>
                <a:tab pos="1312863" algn="l"/>
              </a:tabLst>
            </a:pPr>
            <a:r>
              <a:rPr lang="en-US" dirty="0"/>
              <a:t>Consider the following compounds:</a:t>
            </a:r>
          </a:p>
          <a:p>
            <a:pPr marL="744538" indent="1588">
              <a:buFontTx/>
              <a:buNone/>
              <a:tabLst>
                <a:tab pos="1312863" algn="l"/>
              </a:tabLst>
            </a:pPr>
            <a:r>
              <a:rPr lang="en-US" dirty="0"/>
              <a:t>		CO</a:t>
            </a:r>
            <a:r>
              <a:rPr lang="en-US" baseline="-25000" dirty="0"/>
              <a:t>2</a:t>
            </a:r>
            <a:r>
              <a:rPr lang="en-US" dirty="0"/>
              <a:t>	  N</a:t>
            </a:r>
            <a:r>
              <a:rPr lang="en-US" baseline="-25000" dirty="0"/>
              <a:t>2</a:t>
            </a:r>
            <a:r>
              <a:rPr lang="en-US" dirty="0"/>
              <a:t>	CCl</a:t>
            </a:r>
            <a:r>
              <a:rPr lang="en-US" baseline="-25000" dirty="0"/>
              <a:t>4</a:t>
            </a:r>
            <a:r>
              <a:rPr lang="en-US" dirty="0"/>
              <a:t>	</a:t>
            </a:r>
          </a:p>
          <a:p>
            <a:pPr marL="744538" indent="1588">
              <a:buFontTx/>
              <a:buNone/>
              <a:tabLst>
                <a:tab pos="1312863" algn="l"/>
              </a:tabLst>
            </a:pPr>
            <a:r>
              <a:rPr lang="en-US" dirty="0"/>
              <a:t>Which compound exhibits </a:t>
            </a:r>
            <a:r>
              <a:rPr lang="en-US" dirty="0">
                <a:solidFill>
                  <a:srgbClr val="0000FF"/>
                </a:solidFill>
              </a:rPr>
              <a:t>resonance</a:t>
            </a:r>
            <a:r>
              <a:rPr lang="en-US" dirty="0"/>
              <a:t>?</a:t>
            </a:r>
          </a:p>
          <a:p>
            <a:pPr marL="744538" indent="1588">
              <a:buFontTx/>
              <a:buNone/>
              <a:tabLst>
                <a:tab pos="1312863" algn="l"/>
              </a:tabLst>
            </a:pPr>
            <a:endParaRPr lang="en-US" dirty="0"/>
          </a:p>
          <a:p>
            <a:pPr marL="744538" indent="1588">
              <a:buFontTx/>
              <a:buNone/>
              <a:tabLst>
                <a:tab pos="1312863" algn="l"/>
              </a:tabLst>
            </a:pPr>
            <a:r>
              <a:rPr lang="en-US" dirty="0"/>
              <a:t>a)	CO</a:t>
            </a:r>
            <a:r>
              <a:rPr lang="en-US" baseline="-25000" dirty="0"/>
              <a:t>2</a:t>
            </a:r>
            <a:endParaRPr lang="en-US" dirty="0"/>
          </a:p>
          <a:p>
            <a:pPr marL="744538" indent="1588">
              <a:buFontTx/>
              <a:buNone/>
              <a:tabLst>
                <a:tab pos="1312863" algn="l"/>
              </a:tabLst>
            </a:pPr>
            <a:r>
              <a:rPr lang="en-US" dirty="0"/>
              <a:t>b)	N</a:t>
            </a:r>
            <a:r>
              <a:rPr lang="en-US" baseline="-25000" dirty="0"/>
              <a:t>2</a:t>
            </a:r>
            <a:endParaRPr lang="en-US" dirty="0"/>
          </a:p>
          <a:p>
            <a:pPr marL="744538" indent="1588">
              <a:buFontTx/>
              <a:buNone/>
              <a:tabLst>
                <a:tab pos="1312863" algn="l"/>
              </a:tabLst>
            </a:pPr>
            <a:r>
              <a:rPr lang="en-US" dirty="0"/>
              <a:t>c)	CCl</a:t>
            </a:r>
            <a:r>
              <a:rPr lang="en-US" baseline="-25000" dirty="0"/>
              <a:t>4</a:t>
            </a:r>
            <a:endParaRPr lang="en-US" dirty="0"/>
          </a:p>
          <a:p>
            <a:pPr marL="744538" indent="1588">
              <a:buFontTx/>
              <a:buNone/>
              <a:tabLst>
                <a:tab pos="1312863" algn="l"/>
              </a:tabLst>
            </a:pPr>
            <a:r>
              <a:rPr lang="en-US" dirty="0"/>
              <a:t>d)	At least two of the above compounds exhibit 	resonance.</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42CEA507-865B-5548-9A14-EA69307442CF}" type="slidenum">
              <a:rPr lang="en-US"/>
              <a:pPr/>
              <a:t>47</a:t>
            </a:fld>
            <a:endParaRPr lang="en-US"/>
          </a:p>
        </p:txBody>
      </p:sp>
      <p:pic>
        <p:nvPicPr>
          <p:cNvPr id="41574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15749" name="Rectangle 5"/>
          <p:cNvSpPr>
            <a:spLocks noChangeArrowheads="1"/>
          </p:cNvSpPr>
          <p:nvPr/>
        </p:nvSpPr>
        <p:spPr bwMode="auto">
          <a:xfrm>
            <a:off x="914400" y="3886200"/>
            <a:ext cx="15240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10345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524000" y="1143000"/>
            <a:ext cx="7239000" cy="533400"/>
          </a:xfrm>
        </p:spPr>
        <p:txBody>
          <a:bodyPr/>
          <a:lstStyle/>
          <a:p>
            <a:r>
              <a:rPr lang="en-US"/>
              <a:t>Concept Check</a:t>
            </a:r>
          </a:p>
        </p:txBody>
      </p:sp>
      <p:sp>
        <p:nvSpPr>
          <p:cNvPr id="417795" name="Rectangle 3"/>
          <p:cNvSpPr>
            <a:spLocks noGrp="1" noChangeArrowheads="1"/>
          </p:cNvSpPr>
          <p:nvPr>
            <p:ph idx="1"/>
          </p:nvPr>
        </p:nvSpPr>
        <p:spPr>
          <a:xfrm>
            <a:off x="228600" y="2133600"/>
            <a:ext cx="8229600" cy="4401205"/>
          </a:xfrm>
        </p:spPr>
        <p:txBody>
          <a:bodyPr/>
          <a:lstStyle/>
          <a:p>
            <a:pPr marL="633413" indent="1588">
              <a:buFontTx/>
              <a:buNone/>
              <a:tabLst>
                <a:tab pos="1031875" algn="l"/>
              </a:tabLst>
            </a:pPr>
            <a:r>
              <a:rPr lang="en-US" sz="2000" dirty="0"/>
              <a:t>Which of the following supports why Lewis structures are </a:t>
            </a:r>
            <a:r>
              <a:rPr lang="en-US" sz="2000" dirty="0">
                <a:solidFill>
                  <a:srgbClr val="0000FF"/>
                </a:solidFill>
              </a:rPr>
              <a:t>not</a:t>
            </a:r>
            <a:r>
              <a:rPr lang="en-US" sz="2000" dirty="0"/>
              <a:t> a completely accurate way to draw molecules?</a:t>
            </a:r>
          </a:p>
          <a:p>
            <a:pPr marL="633413" indent="1588">
              <a:tabLst>
                <a:tab pos="1031875" algn="l"/>
              </a:tabLst>
            </a:pPr>
            <a:endParaRPr lang="en-US" sz="2000" dirty="0"/>
          </a:p>
          <a:p>
            <a:pPr marL="633413" indent="1588">
              <a:buFontTx/>
              <a:buNone/>
              <a:tabLst>
                <a:tab pos="1031875" algn="l"/>
              </a:tabLst>
            </a:pPr>
            <a:r>
              <a:rPr lang="en-US" sz="2000" dirty="0"/>
              <a:t>a)	We cannot say for certain where an electron is </a:t>
            </a:r>
            <a:r>
              <a:rPr lang="en-US" sz="2000" dirty="0" smtClean="0"/>
              <a:t>located, </a:t>
            </a:r>
            <a:r>
              <a:rPr lang="en-US" sz="2000" dirty="0"/>
              <a:t>yet 	when drawing Lewis </a:t>
            </a:r>
            <a:r>
              <a:rPr lang="en-US" sz="2000" dirty="0" smtClean="0"/>
              <a:t>structures </a:t>
            </a:r>
            <a:r>
              <a:rPr lang="en-US" sz="2000" dirty="0"/>
              <a:t>we assume the electrons are 	right where we place them.</a:t>
            </a:r>
          </a:p>
          <a:p>
            <a:pPr marL="633413" indent="1588">
              <a:buFontTx/>
              <a:buNone/>
              <a:tabLst>
                <a:tab pos="1031875" algn="l"/>
              </a:tabLst>
            </a:pPr>
            <a:r>
              <a:rPr lang="en-US" sz="2000" dirty="0"/>
              <a:t>b)	When adding up the number of valence electrons for a 	molecule, it is possible to get an odd number which would 	make it impossible to satisfy the octet rule for all atoms.</a:t>
            </a:r>
            <a:endParaRPr lang="en-US" sz="2000" u="sng" dirty="0"/>
          </a:p>
          <a:p>
            <a:pPr marL="633413" indent="1588">
              <a:buFontTx/>
              <a:buNone/>
              <a:tabLst>
                <a:tab pos="1031875" algn="l"/>
              </a:tabLst>
            </a:pPr>
            <a:r>
              <a:rPr lang="en-US" sz="2000" dirty="0"/>
              <a:t>c)	Both statements 1 and 2 above support why Lewis structures 	are not a completely accurate way to draw molecules.</a:t>
            </a:r>
          </a:p>
          <a:p>
            <a:pPr marL="633413" indent="1588">
              <a:buFontTx/>
              <a:buNone/>
              <a:tabLst>
                <a:tab pos="1031875" algn="l"/>
              </a:tabLst>
            </a:pPr>
            <a:r>
              <a:rPr lang="en-US" sz="2000" dirty="0"/>
              <a:t>d)	Lewis structures are the most accurate way to draw molecules 	and are completely correct.</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2C957B32-81D8-C948-B274-2139ED70689B}" type="slidenum">
              <a:rPr lang="en-US"/>
              <a:pPr/>
              <a:t>48</a:t>
            </a:fld>
            <a:endParaRPr lang="en-US"/>
          </a:p>
        </p:txBody>
      </p:sp>
      <p:pic>
        <p:nvPicPr>
          <p:cNvPr id="41779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17797" name="Rectangle 5"/>
          <p:cNvSpPr>
            <a:spLocks noChangeArrowheads="1"/>
          </p:cNvSpPr>
          <p:nvPr/>
        </p:nvSpPr>
        <p:spPr bwMode="auto">
          <a:xfrm>
            <a:off x="838200" y="5181600"/>
            <a:ext cx="7467600" cy="6096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32634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a:xfrm>
            <a:off x="457200" y="1752600"/>
            <a:ext cx="8229600" cy="946150"/>
          </a:xfrm>
        </p:spPr>
        <p:txBody>
          <a:bodyPr/>
          <a:lstStyle/>
          <a:p>
            <a:r>
              <a:rPr lang="en-US" sz="2800" dirty="0">
                <a:cs typeface="Times New Roman" charset="0"/>
              </a:rPr>
              <a:t>Three dimensional arrangement of the atoms in a molecule.</a:t>
            </a:r>
            <a:r>
              <a:rPr lang="en-US" sz="2800" dirty="0"/>
              <a:t> </a:t>
            </a:r>
            <a:endParaRPr lang="en-US" sz="2800" dirty="0">
              <a:solidFill>
                <a:srgbClr val="FF0000"/>
              </a:solidFill>
            </a:endParaRP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67D09234-5AD0-1845-9A4E-72E5FAE9D08F}" type="slidenum">
              <a:rPr lang="en-US"/>
              <a:pPr/>
              <a:t>49</a:t>
            </a:fld>
            <a:endParaRPr lang="en-US"/>
          </a:p>
        </p:txBody>
      </p:sp>
      <p:sp>
        <p:nvSpPr>
          <p:cNvPr id="28877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2p289_u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3022668"/>
            <a:ext cx="8312727" cy="2421775"/>
          </a:xfrm>
          <a:prstGeom prst="rect">
            <a:avLst/>
          </a:prstGeom>
        </p:spPr>
      </p:pic>
    </p:spTree>
    <p:extLst>
      <p:ext uri="{BB962C8B-B14F-4D97-AF65-F5344CB8AC3E}">
        <p14:creationId xmlns:p14="http://schemas.microsoft.com/office/powerpoint/2010/main" val="1035777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5AC63E34-F93A-F74F-A55B-F572A70B7C13}" type="slidenum">
              <a:rPr lang="en-US"/>
              <a:pPr/>
              <a:t>5</a:t>
            </a:fld>
            <a:endParaRPr lang="en-US"/>
          </a:p>
        </p:txBody>
      </p:sp>
      <p:sp>
        <p:nvSpPr>
          <p:cNvPr id="343042" name="Rectangle 2"/>
          <p:cNvSpPr>
            <a:spLocks noGrp="1" noChangeArrowheads="1"/>
          </p:cNvSpPr>
          <p:nvPr>
            <p:ph type="title"/>
          </p:nvPr>
        </p:nvSpPr>
        <p:spPr/>
        <p:txBody>
          <a:bodyPr/>
          <a:lstStyle/>
          <a:p>
            <a:r>
              <a:rPr lang="en-US" dirty="0" smtClean="0"/>
              <a:t>Covalent </a:t>
            </a:r>
            <a:r>
              <a:rPr lang="en-US" dirty="0"/>
              <a:t>Bonding</a:t>
            </a:r>
          </a:p>
        </p:txBody>
      </p:sp>
      <p:sp>
        <p:nvSpPr>
          <p:cNvPr id="343043" name="Rectangle 3"/>
          <p:cNvSpPr>
            <a:spLocks noGrp="1" noChangeArrowheads="1"/>
          </p:cNvSpPr>
          <p:nvPr>
            <p:ph type="body" idx="1"/>
          </p:nvPr>
        </p:nvSpPr>
        <p:spPr>
          <a:xfrm>
            <a:off x="457200" y="1752600"/>
            <a:ext cx="8229600" cy="822325"/>
          </a:xfrm>
        </p:spPr>
        <p:txBody>
          <a:bodyPr/>
          <a:lstStyle/>
          <a:p>
            <a:pPr>
              <a:buClr>
                <a:schemeClr val="tx1"/>
              </a:buClr>
            </a:pPr>
            <a:r>
              <a:rPr lang="en-US">
                <a:cs typeface="Times New Roman" charset="0"/>
              </a:rPr>
              <a:t>A covalent bond results when electrons are shared by nuclei.</a:t>
            </a:r>
            <a:endParaRPr lang="en-US">
              <a:solidFill>
                <a:srgbClr val="FF0000"/>
              </a:solidFill>
              <a:cs typeface="Times New Roman" charset="0"/>
            </a:endParaRPr>
          </a:p>
        </p:txBody>
      </p:sp>
      <p:sp>
        <p:nvSpPr>
          <p:cNvPr id="34304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2p269_f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20" y="2649018"/>
            <a:ext cx="7377361" cy="3978856"/>
          </a:xfrm>
          <a:prstGeom prst="rect">
            <a:avLst/>
          </a:prstGeom>
        </p:spPr>
      </p:pic>
    </p:spTree>
    <p:extLst>
      <p:ext uri="{BB962C8B-B14F-4D97-AF65-F5344CB8AC3E}">
        <p14:creationId xmlns:p14="http://schemas.microsoft.com/office/powerpoint/2010/main" val="10093806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idx="1"/>
          </p:nvPr>
        </p:nvSpPr>
        <p:spPr>
          <a:xfrm>
            <a:off x="457200" y="1752600"/>
            <a:ext cx="8229600" cy="946150"/>
          </a:xfrm>
        </p:spPr>
        <p:txBody>
          <a:bodyPr/>
          <a:lstStyle/>
          <a:p>
            <a:pPr eaLnBrk="0" hangingPunct="0">
              <a:spcBef>
                <a:spcPct val="0"/>
              </a:spcBef>
            </a:pPr>
            <a:r>
              <a:rPr lang="en-US" sz="2800">
                <a:cs typeface="Times New Roman" charset="0"/>
              </a:rPr>
              <a:t>Linear structure – atoms in a line</a:t>
            </a:r>
          </a:p>
          <a:p>
            <a:pPr lvl="1" eaLnBrk="0" hangingPunct="0">
              <a:spcBef>
                <a:spcPct val="0"/>
              </a:spcBef>
              <a:buClr>
                <a:schemeClr val="tx1"/>
              </a:buClr>
              <a:buFont typeface="Wingdings" charset="0"/>
              <a:buChar char="§"/>
            </a:pPr>
            <a:r>
              <a:rPr lang="en-US" sz="2800">
                <a:solidFill>
                  <a:srgbClr val="0000FF"/>
                </a:solidFill>
              </a:rPr>
              <a:t>Carbon dioxide</a:t>
            </a:r>
            <a:endParaRPr lang="en-US" sz="2800">
              <a:solidFill>
                <a:srgbClr val="FF0000"/>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4D27B528-F454-D440-813E-F82A882D72C4}" type="slidenum">
              <a:rPr lang="en-US"/>
              <a:pPr/>
              <a:t>50</a:t>
            </a:fld>
            <a:endParaRPr lang="en-US"/>
          </a:p>
        </p:txBody>
      </p:sp>
      <p:sp>
        <p:nvSpPr>
          <p:cNvPr id="397315"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2p289_u0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05673"/>
            <a:ext cx="3733800" cy="3395267"/>
          </a:xfrm>
          <a:prstGeom prst="rect">
            <a:avLst/>
          </a:prstGeom>
        </p:spPr>
      </p:pic>
      <p:pic>
        <p:nvPicPr>
          <p:cNvPr id="4" name="Picture 3" descr="12p289_u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12" y="3480164"/>
            <a:ext cx="3204916" cy="2044737"/>
          </a:xfrm>
          <a:prstGeom prst="rect">
            <a:avLst/>
          </a:prstGeom>
        </p:spPr>
      </p:pic>
    </p:spTree>
    <p:extLst>
      <p:ext uri="{BB962C8B-B14F-4D97-AF65-F5344CB8AC3E}">
        <p14:creationId xmlns:p14="http://schemas.microsoft.com/office/powerpoint/2010/main" val="979073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idx="1"/>
          </p:nvPr>
        </p:nvSpPr>
        <p:spPr>
          <a:xfrm>
            <a:off x="457200" y="1752600"/>
            <a:ext cx="8229600" cy="946150"/>
          </a:xfrm>
        </p:spPr>
        <p:txBody>
          <a:bodyPr/>
          <a:lstStyle/>
          <a:p>
            <a:pPr eaLnBrk="0" hangingPunct="0">
              <a:spcBef>
                <a:spcPct val="0"/>
              </a:spcBef>
            </a:pPr>
            <a:r>
              <a:rPr lang="en-US" sz="2800">
                <a:cs typeface="Times New Roman" charset="0"/>
              </a:rPr>
              <a:t>Trigonal planar – atoms in a triangle</a:t>
            </a:r>
          </a:p>
          <a:p>
            <a:pPr lvl="1" eaLnBrk="0" hangingPunct="0">
              <a:spcBef>
                <a:spcPct val="0"/>
              </a:spcBef>
              <a:buClr>
                <a:schemeClr val="tx1"/>
              </a:buClr>
              <a:buFont typeface="Wingdings" charset="0"/>
              <a:buChar char="§"/>
            </a:pPr>
            <a:r>
              <a:rPr lang="en-US" sz="2800">
                <a:solidFill>
                  <a:srgbClr val="0000FF"/>
                </a:solidFill>
              </a:rPr>
              <a:t>Boron trifluoride</a:t>
            </a:r>
            <a:endParaRPr lang="en-US" sz="2800">
              <a:solidFill>
                <a:srgbClr val="FF0000"/>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F3C1DDA8-B4F3-5D45-9D8A-52B8188E9215}" type="slidenum">
              <a:rPr lang="en-US"/>
              <a:pPr/>
              <a:t>51</a:t>
            </a:fld>
            <a:endParaRPr lang="en-US"/>
          </a:p>
        </p:txBody>
      </p:sp>
      <p:sp>
        <p:nvSpPr>
          <p:cNvPr id="399363"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2p289_u0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0"/>
            <a:ext cx="3657600" cy="3321100"/>
          </a:xfrm>
          <a:prstGeom prst="rect">
            <a:avLst/>
          </a:prstGeom>
        </p:spPr>
      </p:pic>
      <p:pic>
        <p:nvPicPr>
          <p:cNvPr id="3" name="Picture 2" descr="12p289_u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971800"/>
            <a:ext cx="3267974" cy="2886710"/>
          </a:xfrm>
          <a:prstGeom prst="rect">
            <a:avLst/>
          </a:prstGeom>
        </p:spPr>
      </p:pic>
    </p:spTree>
    <p:extLst>
      <p:ext uri="{BB962C8B-B14F-4D97-AF65-F5344CB8AC3E}">
        <p14:creationId xmlns:p14="http://schemas.microsoft.com/office/powerpoint/2010/main" val="1312407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idx="1"/>
          </p:nvPr>
        </p:nvSpPr>
        <p:spPr>
          <a:xfrm>
            <a:off x="457200" y="1752600"/>
            <a:ext cx="8229600" cy="946150"/>
          </a:xfrm>
        </p:spPr>
        <p:txBody>
          <a:bodyPr/>
          <a:lstStyle/>
          <a:p>
            <a:pPr eaLnBrk="0" hangingPunct="0">
              <a:spcBef>
                <a:spcPct val="0"/>
              </a:spcBef>
            </a:pPr>
            <a:r>
              <a:rPr lang="en-US" sz="2800">
                <a:cs typeface="Times New Roman" charset="0"/>
              </a:rPr>
              <a:t>Tetrahedral structure</a:t>
            </a:r>
          </a:p>
          <a:p>
            <a:pPr lvl="1" eaLnBrk="0" hangingPunct="0">
              <a:spcBef>
                <a:spcPct val="0"/>
              </a:spcBef>
              <a:buClr>
                <a:schemeClr val="tx1"/>
              </a:buClr>
              <a:buFont typeface="Wingdings" charset="0"/>
              <a:buChar char="§"/>
            </a:pPr>
            <a:r>
              <a:rPr lang="en-US" sz="2800">
                <a:solidFill>
                  <a:srgbClr val="0000FF"/>
                </a:solidFill>
              </a:rPr>
              <a:t>Methane</a:t>
            </a:r>
            <a:endParaRPr lang="en-US" sz="2800">
              <a:solidFill>
                <a:srgbClr val="FF0000"/>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8365152D-3E20-D741-A89C-62CE81261686}" type="slidenum">
              <a:rPr lang="en-US"/>
              <a:pPr/>
              <a:t>52</a:t>
            </a:fld>
            <a:endParaRPr lang="en-US"/>
          </a:p>
        </p:txBody>
      </p:sp>
      <p:sp>
        <p:nvSpPr>
          <p:cNvPr id="401411"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 name="TextBox 1"/>
          <p:cNvSpPr txBox="1"/>
          <p:nvPr/>
        </p:nvSpPr>
        <p:spPr>
          <a:xfrm>
            <a:off x="609600" y="1447800"/>
            <a:ext cx="184666" cy="461665"/>
          </a:xfrm>
          <a:prstGeom prst="rect">
            <a:avLst/>
          </a:prstGeom>
          <a:noFill/>
        </p:spPr>
        <p:txBody>
          <a:bodyPr wrap="none" rtlCol="0">
            <a:spAutoFit/>
          </a:bodyPr>
          <a:lstStyle/>
          <a:p>
            <a:endParaRPr lang="en-US" baseline="0" dirty="0"/>
          </a:p>
        </p:txBody>
      </p:sp>
      <p:pic>
        <p:nvPicPr>
          <p:cNvPr id="3" name="Picture 2" descr="12p289_u0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28" y="3047999"/>
            <a:ext cx="3654872" cy="3364919"/>
          </a:xfrm>
          <a:prstGeom prst="rect">
            <a:avLst/>
          </a:prstGeom>
        </p:spPr>
      </p:pic>
      <p:pic>
        <p:nvPicPr>
          <p:cNvPr id="4" name="Picture 3" descr="12p289_f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438400"/>
            <a:ext cx="3581400" cy="3581400"/>
          </a:xfrm>
          <a:prstGeom prst="rect">
            <a:avLst/>
          </a:prstGeom>
        </p:spPr>
      </p:pic>
    </p:spTree>
    <p:extLst>
      <p:ext uri="{BB962C8B-B14F-4D97-AF65-F5344CB8AC3E}">
        <p14:creationId xmlns:p14="http://schemas.microsoft.com/office/powerpoint/2010/main" val="1799318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70_f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40" y="3581400"/>
            <a:ext cx="5384760" cy="2753407"/>
          </a:xfrm>
          <a:prstGeom prst="rect">
            <a:avLst/>
          </a:prstGeom>
        </p:spPr>
      </p:pic>
      <p:sp>
        <p:nvSpPr>
          <p:cNvPr id="8" name="Footer Placeholder 3"/>
          <p:cNvSpPr>
            <a:spLocks noGrp="1"/>
          </p:cNvSpPr>
          <p:nvPr>
            <p:ph type="ftr" sz="quarter" idx="10"/>
          </p:nvPr>
        </p:nvSpPr>
        <p:spPr/>
        <p:txBody>
          <a:bodyPr/>
          <a:lstStyle/>
          <a:p>
            <a:r>
              <a:rPr lang="en-US"/>
              <a:t>Copyright © Cengage Learning. All rights reserved</a:t>
            </a:r>
          </a:p>
        </p:txBody>
      </p:sp>
      <p:sp>
        <p:nvSpPr>
          <p:cNvPr id="9" name="Slide Number Placeholder 4"/>
          <p:cNvSpPr>
            <a:spLocks noGrp="1"/>
          </p:cNvSpPr>
          <p:nvPr>
            <p:ph type="sldNum" sz="quarter" idx="11"/>
          </p:nvPr>
        </p:nvSpPr>
        <p:spPr/>
        <p:txBody>
          <a:bodyPr/>
          <a:lstStyle/>
          <a:p>
            <a:fld id="{11A8AE5E-10CE-7243-BEF8-CF4E8D145213}" type="slidenum">
              <a:rPr lang="en-US"/>
              <a:pPr/>
              <a:t>6</a:t>
            </a:fld>
            <a:endParaRPr lang="en-US"/>
          </a:p>
        </p:txBody>
      </p:sp>
      <p:sp>
        <p:nvSpPr>
          <p:cNvPr id="44034" name="Rectangle 2"/>
          <p:cNvSpPr>
            <a:spLocks noGrp="1" noChangeArrowheads="1"/>
          </p:cNvSpPr>
          <p:nvPr>
            <p:ph type="title"/>
          </p:nvPr>
        </p:nvSpPr>
        <p:spPr/>
        <p:txBody>
          <a:bodyPr/>
          <a:lstStyle/>
          <a:p>
            <a:r>
              <a:rPr lang="en-US" dirty="0" smtClean="0"/>
              <a:t>Polar </a:t>
            </a:r>
            <a:r>
              <a:rPr lang="en-US" dirty="0"/>
              <a:t>Covalent Bond</a:t>
            </a:r>
          </a:p>
        </p:txBody>
      </p:sp>
      <p:sp>
        <p:nvSpPr>
          <p:cNvPr id="44035" name="Rectangle 3"/>
          <p:cNvSpPr>
            <a:spLocks noGrp="1" noChangeArrowheads="1"/>
          </p:cNvSpPr>
          <p:nvPr>
            <p:ph type="body" idx="1"/>
          </p:nvPr>
        </p:nvSpPr>
        <p:spPr>
          <a:xfrm>
            <a:off x="457200" y="1752600"/>
            <a:ext cx="8229600" cy="3564053"/>
          </a:xfrm>
        </p:spPr>
        <p:txBody>
          <a:bodyPr/>
          <a:lstStyle/>
          <a:p>
            <a:r>
              <a:rPr lang="en-US" dirty="0"/>
              <a:t>Unequal sharing of electrons between atoms in a molecule.</a:t>
            </a:r>
          </a:p>
          <a:p>
            <a:r>
              <a:rPr lang="en-US" dirty="0"/>
              <a:t>One atom attracts the electrons more than the other atom.</a:t>
            </a:r>
          </a:p>
          <a:p>
            <a:r>
              <a:rPr lang="en-US" dirty="0"/>
              <a:t>Results in a charge </a:t>
            </a:r>
            <a:r>
              <a:rPr lang="en-US" dirty="0" smtClean="0"/>
              <a:t>                                                    separation </a:t>
            </a:r>
            <a:r>
              <a:rPr lang="en-US" dirty="0"/>
              <a:t>in the </a:t>
            </a:r>
            <a:r>
              <a:rPr lang="en-US" dirty="0" smtClean="0"/>
              <a:t>                                                           bond </a:t>
            </a:r>
            <a:r>
              <a:rPr lang="en-US" dirty="0"/>
              <a:t>(partial positive </a:t>
            </a:r>
            <a:r>
              <a:rPr lang="en-US" dirty="0" smtClean="0"/>
              <a:t>                                                         and </a:t>
            </a:r>
            <a:r>
              <a:rPr lang="en-US" dirty="0"/>
              <a:t>partial negative </a:t>
            </a:r>
            <a:r>
              <a:rPr lang="en-US" dirty="0" smtClean="0"/>
              <a:t>                                                  charge</a:t>
            </a:r>
            <a:r>
              <a:rPr lang="en-US" dirty="0"/>
              <a:t>).</a:t>
            </a:r>
            <a:endParaRPr lang="en-US" dirty="0">
              <a:solidFill>
                <a:srgbClr val="FF0000"/>
              </a:solidFill>
            </a:endParaRPr>
          </a:p>
        </p:txBody>
      </p:sp>
      <p:sp>
        <p:nvSpPr>
          <p:cNvPr id="44036"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44037"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44038" name="Rectangle 6"/>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644547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47DA407F-1916-A744-8B3B-293FA0571D36}" type="slidenum">
              <a:rPr lang="en-US"/>
              <a:pPr/>
              <a:t>7</a:t>
            </a:fld>
            <a:endParaRPr lang="en-US"/>
          </a:p>
        </p:txBody>
      </p:sp>
      <p:sp>
        <p:nvSpPr>
          <p:cNvPr id="41986" name="Rectangle 2"/>
          <p:cNvSpPr>
            <a:spLocks noGrp="1" noChangeArrowheads="1"/>
          </p:cNvSpPr>
          <p:nvPr>
            <p:ph type="title"/>
          </p:nvPr>
        </p:nvSpPr>
        <p:spPr>
          <a:xfrm>
            <a:off x="1524000" y="1143000"/>
            <a:ext cx="7315200" cy="533400"/>
          </a:xfrm>
        </p:spPr>
        <p:txBody>
          <a:bodyPr/>
          <a:lstStyle/>
          <a:p>
            <a:r>
              <a:rPr lang="en-US"/>
              <a:t>Concept Check</a:t>
            </a:r>
          </a:p>
        </p:txBody>
      </p:sp>
      <p:sp>
        <p:nvSpPr>
          <p:cNvPr id="41987" name="Rectangle 3"/>
          <p:cNvSpPr>
            <a:spLocks noGrp="1" noChangeArrowheads="1"/>
          </p:cNvSpPr>
          <p:nvPr>
            <p:ph type="body" idx="1"/>
          </p:nvPr>
        </p:nvSpPr>
        <p:spPr>
          <a:xfrm>
            <a:off x="228600" y="2133600"/>
            <a:ext cx="8229600" cy="3424238"/>
          </a:xfrm>
        </p:spPr>
        <p:txBody>
          <a:bodyPr/>
          <a:lstStyle/>
          <a:p>
            <a:pPr marL="744538" indent="1588">
              <a:buFontTx/>
              <a:buNone/>
            </a:pPr>
            <a:r>
              <a:rPr lang="en-US" sz="2800"/>
              <a:t>What is meant by the term </a:t>
            </a:r>
            <a:r>
              <a:rPr lang="ja-JP" altLang="en-US" sz="2800">
                <a:latin typeface="Arial"/>
              </a:rPr>
              <a:t>“</a:t>
            </a:r>
            <a:r>
              <a:rPr lang="en-US" sz="2800"/>
              <a:t>chemical bond?</a:t>
            </a:r>
            <a:r>
              <a:rPr lang="ja-JP" altLang="en-US" sz="2800">
                <a:latin typeface="Arial"/>
              </a:rPr>
              <a:t>”</a:t>
            </a:r>
            <a:endParaRPr lang="en-US" sz="2800"/>
          </a:p>
          <a:p>
            <a:pPr marL="744538" indent="1588">
              <a:buFontTx/>
              <a:buNone/>
            </a:pPr>
            <a:endParaRPr lang="en-US" sz="2800"/>
          </a:p>
          <a:p>
            <a:pPr marL="744538" indent="1588">
              <a:buFontTx/>
              <a:buNone/>
            </a:pPr>
            <a:r>
              <a:rPr lang="en-US" sz="2800"/>
              <a:t>Why do atoms bond with each other to form molecules?</a:t>
            </a:r>
          </a:p>
          <a:p>
            <a:pPr marL="744538" indent="1588">
              <a:buFontTx/>
              <a:buNone/>
            </a:pPr>
            <a:endParaRPr lang="en-US" sz="2800"/>
          </a:p>
          <a:p>
            <a:pPr marL="744538" indent="1588">
              <a:buFontTx/>
              <a:buNone/>
            </a:pPr>
            <a:r>
              <a:rPr lang="en-US" sz="2800"/>
              <a:t>How do atoms bond with each other to form molecules?</a:t>
            </a:r>
          </a:p>
        </p:txBody>
      </p:sp>
      <p:pic>
        <p:nvPicPr>
          <p:cNvPr id="4198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42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1"/>
          </p:nvPr>
        </p:nvSpPr>
        <p:spPr>
          <a:xfrm>
            <a:off x="457200" y="1752600"/>
            <a:ext cx="8229600" cy="3167063"/>
          </a:xfrm>
        </p:spPr>
        <p:txBody>
          <a:bodyPr/>
          <a:lstStyle/>
          <a:p>
            <a:r>
              <a:rPr lang="en-US" sz="2800"/>
              <a:t>The ability of an atom in a molecule to attract shared electrons to itself.</a:t>
            </a:r>
          </a:p>
          <a:p>
            <a:r>
              <a:rPr lang="en-US" sz="2800"/>
              <a:t>For a molecule HX, the relative electronegativities of the H and X atoms are determined by comparing the measured H–X bond energy with the </a:t>
            </a:r>
            <a:r>
              <a:rPr lang="ja-JP" altLang="en-US" sz="2800">
                <a:latin typeface="Arial"/>
              </a:rPr>
              <a:t>“</a:t>
            </a:r>
            <a:r>
              <a:rPr lang="en-US" sz="2800"/>
              <a:t>expected</a:t>
            </a:r>
            <a:r>
              <a:rPr lang="ja-JP" altLang="en-US" sz="2800">
                <a:latin typeface="Arial"/>
              </a:rPr>
              <a:t>”</a:t>
            </a:r>
            <a:r>
              <a:rPr lang="en-US" sz="2800"/>
              <a:t> H–X bond energy.</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C4CBB7D6-45CD-0245-8B35-6C519B0CDC41}" type="slidenum">
              <a:rPr lang="en-US"/>
              <a:pPr/>
              <a:t>8</a:t>
            </a:fld>
            <a:endParaRPr lang="en-US"/>
          </a:p>
        </p:txBody>
      </p:sp>
      <p:sp>
        <p:nvSpPr>
          <p:cNvPr id="74755"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129858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457200" y="1752600"/>
            <a:ext cx="8229600" cy="2740025"/>
          </a:xfrm>
        </p:spPr>
        <p:txBody>
          <a:bodyPr/>
          <a:lstStyle/>
          <a:p>
            <a:r>
              <a:rPr lang="en-US" sz="2800"/>
              <a:t>On the periodic table, electronegativity generally increases across a period and decreases down a group.</a:t>
            </a:r>
          </a:p>
          <a:p>
            <a:r>
              <a:rPr lang="en-US" sz="2800"/>
              <a:t>The range of electronegativity values is from 4.0 for fluorine (the most electronegative) to 0.7 for cesium and francium (the least electronegative).</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7CB258C4-DC12-EB45-B758-DC191363F888}" type="slidenum">
              <a:rPr lang="en-US"/>
              <a:pPr/>
              <a:t>9</a:t>
            </a:fld>
            <a:endParaRPr lang="en-US"/>
          </a:p>
        </p:txBody>
      </p:sp>
      <p:sp>
        <p:nvSpPr>
          <p:cNvPr id="76803"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228906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hapter">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12.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12.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12.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12.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12.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12.7">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12.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TotalTime>
  <Words>2443</Words>
  <Application>Microsoft Macintosh PowerPoint</Application>
  <PresentationFormat>On-screen Show (4:3)</PresentationFormat>
  <Paragraphs>400</Paragraphs>
  <Slides>52</Slides>
  <Notes>52</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52</vt:i4>
      </vt:variant>
    </vt:vector>
  </HeadingPairs>
  <TitlesOfParts>
    <vt:vector size="62" baseType="lpstr">
      <vt:lpstr>Chapter</vt:lpstr>
      <vt:lpstr>Section 12.2</vt:lpstr>
      <vt:lpstr>Section 12.3</vt:lpstr>
      <vt:lpstr>Section 12.4</vt:lpstr>
      <vt:lpstr>Section 12.5</vt:lpstr>
      <vt:lpstr>Section 12.6</vt:lpstr>
      <vt:lpstr>Section 12.7</vt:lpstr>
      <vt:lpstr>Section 12.8</vt:lpstr>
      <vt:lpstr>CS ChemDraw Drawing</vt:lpstr>
      <vt:lpstr>Equation</vt:lpstr>
      <vt:lpstr>Chapter 12 (part 1)</vt:lpstr>
      <vt:lpstr>Questions to Consider</vt:lpstr>
      <vt:lpstr>A Chemical Bond</vt:lpstr>
      <vt:lpstr>Ionic Bonding</vt:lpstr>
      <vt:lpstr>Covalent Bonding</vt:lpstr>
      <vt:lpstr>Polar Covalent Bond</vt:lpstr>
      <vt:lpstr>Concept Check</vt:lpstr>
      <vt:lpstr>PowerPoint Presentation</vt:lpstr>
      <vt:lpstr>PowerPoint Presentation</vt:lpstr>
      <vt:lpstr>Electronegativity Values for Selected Elements</vt:lpstr>
      <vt:lpstr>Concept Check</vt:lpstr>
      <vt:lpstr>Concept Check</vt:lpstr>
      <vt:lpstr>PowerPoint Presentation</vt:lpstr>
      <vt:lpstr>The Relationship Between Electronegativity and Bond Type</vt:lpstr>
      <vt:lpstr>Exercise</vt:lpstr>
      <vt:lpstr>Concept Check</vt:lpstr>
      <vt:lpstr>Concept Check</vt:lpstr>
      <vt:lpstr>Dipole Moment</vt:lpstr>
      <vt:lpstr>Dipole Moment in a Water Molecule</vt:lpstr>
      <vt:lpstr>PowerPoint Presentation</vt:lpstr>
      <vt:lpstr>Review</vt:lpstr>
      <vt:lpstr>Stable Compounds</vt:lpstr>
      <vt:lpstr>The Formation of Ions by Metals and Nonmetals</vt:lpstr>
      <vt:lpstr>Electron Configurations of Ions</vt:lpstr>
      <vt:lpstr>Electron Configurations and Bonding</vt:lpstr>
      <vt:lpstr>Predicting Formulas of Ionic Compounds</vt:lpstr>
      <vt:lpstr>Concept Check</vt:lpstr>
      <vt:lpstr>Concept Check</vt:lpstr>
      <vt:lpstr>Structures of Ionic Compounds</vt:lpstr>
      <vt:lpstr>Structures of Ionic Compounds</vt:lpstr>
      <vt:lpstr>Isoelectronic Series</vt:lpstr>
      <vt:lpstr>Concept Check</vt:lpstr>
      <vt:lpstr>Concept Check</vt:lpstr>
      <vt:lpstr>Concept Check</vt:lpstr>
      <vt:lpstr>Ionic Compounds Containing Polyatomic Ions</vt:lpstr>
      <vt:lpstr>Lewis Structure</vt:lpstr>
      <vt:lpstr>Writing Lewis Structures</vt:lpstr>
      <vt:lpstr>Steps for Writing Lewis Structures</vt:lpstr>
      <vt:lpstr>Steps for Writing Lewis Structures</vt:lpstr>
      <vt:lpstr>Steps for Writing Lewis Structures</vt:lpstr>
      <vt:lpstr>Steps for Writing Lewis Structures</vt:lpstr>
      <vt:lpstr>Concept Check</vt:lpstr>
      <vt:lpstr>PowerPoint Presentation</vt:lpstr>
      <vt:lpstr>Resonance</vt:lpstr>
      <vt:lpstr>Some Exceptions to the Octet Rule</vt:lpstr>
      <vt:lpstr>Concept Check</vt:lpstr>
      <vt:lpstr>Concept Check</vt:lpstr>
      <vt:lpstr>Concept Check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Melinda Jensen</dc:creator>
  <cp:lastModifiedBy>Laura Perry</cp:lastModifiedBy>
  <cp:revision>8</cp:revision>
  <dcterms:created xsi:type="dcterms:W3CDTF">2013-12-26T19:18:47Z</dcterms:created>
  <dcterms:modified xsi:type="dcterms:W3CDTF">2013-12-30T00:37:05Z</dcterms:modified>
</cp:coreProperties>
</file>