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9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CBE50-018C-1F4F-AF3E-E8F32C80196C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1C566-22A3-CD4E-98FA-CAB80214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B7958-D159-B74C-9504-166091246992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C16CE-86DA-DB43-A56F-045495E3A713}" type="slidenum">
              <a:rPr lang="en-US"/>
              <a:pPr/>
              <a:t>10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D2A05-AF7C-874C-AE79-7E054B89B3BD}" type="slidenum">
              <a:rPr lang="en-US"/>
              <a:pPr/>
              <a:t>11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HCN – linear, 180</a:t>
            </a:r>
            <a:r>
              <a:rPr lang="en-US" baseline="30000"/>
              <a:t>o</a:t>
            </a:r>
          </a:p>
          <a:p>
            <a:r>
              <a:rPr lang="en-US"/>
              <a:t>PH</a:t>
            </a:r>
            <a:r>
              <a:rPr lang="en-US" baseline="-25000"/>
              <a:t>3</a:t>
            </a:r>
            <a:r>
              <a:rPr lang="en-US"/>
              <a:t> – trigonal pyramid, 107</a:t>
            </a:r>
            <a:r>
              <a:rPr lang="en-US" baseline="30000"/>
              <a:t>o</a:t>
            </a:r>
          </a:p>
          <a:p>
            <a:r>
              <a:rPr lang="en-US"/>
              <a:t>SF</a:t>
            </a:r>
            <a:r>
              <a:rPr lang="en-US" baseline="-25000"/>
              <a:t>4</a:t>
            </a:r>
            <a:r>
              <a:rPr lang="en-US"/>
              <a:t> – see saw, 90</a:t>
            </a:r>
            <a:r>
              <a:rPr lang="en-US" baseline="30000"/>
              <a:t>o</a:t>
            </a:r>
            <a:r>
              <a:rPr lang="en-US"/>
              <a:t>, 120</a:t>
            </a:r>
            <a:r>
              <a:rPr lang="en-US" baseline="30000"/>
              <a:t>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F2A14-3F15-3145-9B04-7EEEEE57D2BD}" type="slidenum">
              <a:rPr lang="en-US"/>
              <a:pPr/>
              <a:t>2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A123D-2CF0-764B-99B6-CF2CA38FC2C1}" type="slidenum">
              <a:rPr lang="en-US"/>
              <a:pPr/>
              <a:t>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9B6FC-34D1-8E4D-ABB4-5FB93F6F0E7C}" type="slidenum">
              <a:rPr lang="en-US"/>
              <a:pPr/>
              <a:t>4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7F434-0946-E64F-8247-CB6AD47E9B66}" type="slidenum">
              <a:rPr lang="en-US"/>
              <a:pPr/>
              <a:t>5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8963B-DF2F-6D42-BC4F-738C6CE54687}" type="slidenum">
              <a:rPr lang="en-US"/>
              <a:pPr/>
              <a:t>6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8963B-DF2F-6D42-BC4F-738C6CE54687}" type="slidenum">
              <a:rPr lang="en-US"/>
              <a:pPr/>
              <a:t>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8963B-DF2F-6D42-BC4F-738C6CE54687}" type="slidenum">
              <a:rPr lang="en-US"/>
              <a:pPr/>
              <a:t>8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373A1-22A9-614D-BB4A-8A7E13E8F0CB}" type="slidenum">
              <a:rPr lang="en-US"/>
              <a:pPr/>
              <a:t>9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8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7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6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1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7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4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7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2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7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5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8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8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518C2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1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8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6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2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0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3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4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2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6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7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9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3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5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7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3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9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3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Chapter 12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Table of Contents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7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12.9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Molecular Structure: The VSEPR Model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3" name="Picture 2" descr="screenshot_39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4"/>
            <a:ext cx="9144000" cy="566739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518C26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12.10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Molecular Structure: Molecules with Double Bonds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6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6F66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Chapter </a:t>
            </a:r>
            <a:r>
              <a:rPr lang="en-US" dirty="0" smtClean="0">
                <a:cs typeface="+mj-cs"/>
              </a:rPr>
              <a:t>12</a:t>
            </a:r>
            <a:br>
              <a:rPr lang="en-US" dirty="0" smtClean="0">
                <a:cs typeface="+mj-cs"/>
              </a:rPr>
            </a:br>
            <a:r>
              <a:rPr lang="en-US" sz="1800" i="1" dirty="0" smtClean="0"/>
              <a:t>(part 2)</a:t>
            </a:r>
            <a:endParaRPr lang="en-US" sz="1800" i="1" dirty="0" smtClean="0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Chemical Bonding</a:t>
            </a:r>
          </a:p>
        </p:txBody>
      </p:sp>
    </p:spTree>
    <p:extLst>
      <p:ext uri="{BB962C8B-B14F-4D97-AF65-F5344CB8AC3E}">
        <p14:creationId xmlns:p14="http://schemas.microsoft.com/office/powerpoint/2010/main" val="30554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</a:t>
            </a:r>
            <a:r>
              <a:rPr lang="en-US" dirty="0"/>
              <a:t>with Double Bonds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625600"/>
          </a:xfrm>
        </p:spPr>
        <p:txBody>
          <a:bodyPr/>
          <a:lstStyle/>
          <a:p>
            <a:pPr marL="457200" indent="-457200"/>
            <a:r>
              <a:rPr lang="en-US"/>
              <a:t>When using the VSEPR model to predict the molecular geometry 	of a molecule, a double or triple bond is counted the same as a single electron pair.</a:t>
            </a:r>
          </a:p>
          <a:p>
            <a:pPr marL="914400" lvl="1" indent="-457200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solidFill>
                  <a:srgbClr val="0000FF"/>
                </a:solidFill>
              </a:rPr>
              <a:t>CO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F154B-AF0E-A248-A659-12C8F6CE48CC}" type="slidenum">
              <a:rPr lang="en-US"/>
              <a:pPr/>
              <a:t>10</a:t>
            </a:fld>
            <a:endParaRPr lang="en-US"/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2p296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3886200"/>
            <a:ext cx="6870023" cy="2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1628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229600" cy="4327525"/>
          </a:xfrm>
        </p:spPr>
        <p:txBody>
          <a:bodyPr/>
          <a:lstStyle/>
          <a:p>
            <a:pPr marL="744538" indent="1588">
              <a:buFontTx/>
              <a:buNone/>
            </a:pPr>
            <a:r>
              <a:rPr lang="en-US"/>
              <a:t>Determine the </a:t>
            </a:r>
            <a:r>
              <a:rPr lang="en-US">
                <a:solidFill>
                  <a:srgbClr val="0000FF"/>
                </a:solidFill>
              </a:rPr>
              <a:t>molecular structure</a:t>
            </a:r>
            <a:r>
              <a:rPr lang="en-US"/>
              <a:t> for each of the following molecules, and include </a:t>
            </a:r>
            <a:r>
              <a:rPr lang="en-US">
                <a:solidFill>
                  <a:srgbClr val="0000FF"/>
                </a:solidFill>
              </a:rPr>
              <a:t>bond angles</a:t>
            </a:r>
            <a:r>
              <a:rPr lang="en-US"/>
              <a:t>:</a:t>
            </a:r>
          </a:p>
          <a:p>
            <a:pPr marL="744538" indent="1588">
              <a:buFontTx/>
              <a:buNone/>
            </a:pPr>
            <a:r>
              <a:rPr lang="en-US"/>
              <a:t>	HCN       </a:t>
            </a:r>
          </a:p>
          <a:p>
            <a:pPr marL="744538" indent="1588">
              <a:buFontTx/>
              <a:buNone/>
            </a:pPr>
            <a:r>
              <a:rPr lang="en-US"/>
              <a:t>	PH</a:t>
            </a:r>
            <a:r>
              <a:rPr lang="en-US" baseline="-25000"/>
              <a:t>3</a:t>
            </a:r>
            <a:r>
              <a:rPr lang="en-US"/>
              <a:t>       </a:t>
            </a:r>
          </a:p>
          <a:p>
            <a:pPr marL="744538" indent="1588">
              <a:buFontTx/>
              <a:buNone/>
            </a:pPr>
            <a:r>
              <a:rPr lang="en-US"/>
              <a:t>	SeO</a:t>
            </a:r>
            <a:r>
              <a:rPr lang="en-US" baseline="-25000"/>
              <a:t>2</a:t>
            </a:r>
            <a:r>
              <a:rPr lang="en-US"/>
              <a:t>      </a:t>
            </a:r>
          </a:p>
          <a:p>
            <a:pPr marL="744538" indent="1588">
              <a:buFontTx/>
              <a:buNone/>
            </a:pPr>
            <a:r>
              <a:rPr lang="en-US"/>
              <a:t>	O</a:t>
            </a:r>
            <a:r>
              <a:rPr lang="en-US" baseline="-25000"/>
              <a:t>3</a:t>
            </a:r>
            <a:r>
              <a:rPr lang="en-US"/>
              <a:t> 		</a:t>
            </a:r>
          </a:p>
          <a:p>
            <a:pPr marL="744538" indent="1588">
              <a:buFontTx/>
              <a:buNone/>
            </a:pPr>
            <a:r>
              <a:rPr lang="en-US">
                <a:solidFill>
                  <a:srgbClr val="009900"/>
                </a:solidFill>
              </a:rPr>
              <a:t>			HCN – linear, 180</a:t>
            </a:r>
            <a:r>
              <a:rPr lang="en-US" baseline="30000">
                <a:solidFill>
                  <a:srgbClr val="009900"/>
                </a:solidFill>
              </a:rPr>
              <a:t>o</a:t>
            </a:r>
          </a:p>
          <a:p>
            <a:pPr marL="744538" indent="1588">
              <a:buFontTx/>
              <a:buNone/>
            </a:pPr>
            <a:r>
              <a:rPr lang="en-US">
                <a:solidFill>
                  <a:srgbClr val="009900"/>
                </a:solidFill>
              </a:rPr>
              <a:t>			PH</a:t>
            </a:r>
            <a:r>
              <a:rPr lang="en-US" baseline="-25000">
                <a:solidFill>
                  <a:srgbClr val="009900"/>
                </a:solidFill>
              </a:rPr>
              <a:t>3</a:t>
            </a:r>
            <a:r>
              <a:rPr lang="en-US">
                <a:solidFill>
                  <a:srgbClr val="009900"/>
                </a:solidFill>
              </a:rPr>
              <a:t> – trigonal pyramid, 109.5</a:t>
            </a:r>
            <a:r>
              <a:rPr lang="en-US" baseline="30000">
                <a:solidFill>
                  <a:srgbClr val="009900"/>
                </a:solidFill>
              </a:rPr>
              <a:t>o </a:t>
            </a:r>
            <a:r>
              <a:rPr lang="en-US">
                <a:solidFill>
                  <a:srgbClr val="009900"/>
                </a:solidFill>
              </a:rPr>
              <a:t>(107</a:t>
            </a:r>
            <a:r>
              <a:rPr lang="en-US" baseline="30000">
                <a:solidFill>
                  <a:srgbClr val="009900"/>
                </a:solidFill>
              </a:rPr>
              <a:t>o</a:t>
            </a:r>
            <a:r>
              <a:rPr lang="en-US">
                <a:solidFill>
                  <a:srgbClr val="009900"/>
                </a:solidFill>
              </a:rPr>
              <a:t>)</a:t>
            </a:r>
            <a:endParaRPr lang="en-US" baseline="30000">
              <a:solidFill>
                <a:srgbClr val="009900"/>
              </a:solidFill>
            </a:endParaRPr>
          </a:p>
          <a:p>
            <a:pPr marL="744538" indent="1588">
              <a:buFontTx/>
              <a:buNone/>
            </a:pPr>
            <a:r>
              <a:rPr lang="en-US">
                <a:solidFill>
                  <a:srgbClr val="009900"/>
                </a:solidFill>
              </a:rPr>
              <a:t>			SeO</a:t>
            </a:r>
            <a:r>
              <a:rPr lang="en-US" baseline="-25000">
                <a:solidFill>
                  <a:srgbClr val="009900"/>
                </a:solidFill>
              </a:rPr>
              <a:t>2</a:t>
            </a:r>
            <a:r>
              <a:rPr lang="en-US">
                <a:solidFill>
                  <a:srgbClr val="009900"/>
                </a:solidFill>
              </a:rPr>
              <a:t> – bent, 120</a:t>
            </a:r>
            <a:r>
              <a:rPr lang="en-US" baseline="30000">
                <a:solidFill>
                  <a:srgbClr val="009900"/>
                </a:solidFill>
              </a:rPr>
              <a:t>o</a:t>
            </a:r>
          </a:p>
          <a:p>
            <a:pPr marL="744538" indent="1588">
              <a:buFontTx/>
              <a:buNone/>
            </a:pPr>
            <a:r>
              <a:rPr lang="en-US">
                <a:solidFill>
                  <a:srgbClr val="009900"/>
                </a:solidFill>
              </a:rPr>
              <a:t>			O</a:t>
            </a:r>
            <a:r>
              <a:rPr lang="en-US" baseline="-25000">
                <a:solidFill>
                  <a:srgbClr val="009900"/>
                </a:solidFill>
              </a:rPr>
              <a:t>3</a:t>
            </a:r>
            <a:r>
              <a:rPr lang="en-US">
                <a:solidFill>
                  <a:srgbClr val="009900"/>
                </a:solidFill>
              </a:rPr>
              <a:t> – bent, 120</a:t>
            </a:r>
            <a:r>
              <a:rPr lang="en-US" baseline="30000">
                <a:solidFill>
                  <a:srgbClr val="009900"/>
                </a:solidFill>
              </a:rPr>
              <a:t>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6BDEF-2DE4-4946-9B7C-19D92B328E30}" type="slidenum">
              <a:rPr lang="en-US"/>
              <a:pPr/>
              <a:t>11</a:t>
            </a:fld>
            <a:endParaRPr lang="en-US"/>
          </a:p>
        </p:txBody>
      </p:sp>
      <p:pic>
        <p:nvPicPr>
          <p:cNvPr id="35533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CFB9A5-7278-2240-A570-535B168B55BE}" type="slidenum">
              <a:rPr lang="en-US"/>
              <a:pPr/>
              <a:t>2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VSEPR Model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r>
              <a:rPr lang="en-US" sz="2800"/>
              <a:t>VSEPR: Valence Shell Electron-Pair Repulsion.</a:t>
            </a:r>
          </a:p>
          <a:p>
            <a:r>
              <a:rPr lang="en-US" sz="2800"/>
              <a:t>The structure around a given atom is determined principally by minimizing electron pair repulsions.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5F91BB-10F0-E442-AE91-5899BA0A76D7}" type="slidenum">
              <a:rPr lang="en-US"/>
              <a:pPr/>
              <a:t>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Pairs of Electrons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187450"/>
          </a:xfrm>
        </p:spPr>
        <p:txBody>
          <a:bodyPr/>
          <a:lstStyle/>
          <a:p>
            <a:pPr eaLnBrk="0" hangingPunct="0">
              <a:spcBef>
                <a:spcPct val="0"/>
              </a:spcBef>
              <a:buClr>
                <a:schemeClr val="tx1"/>
              </a:buClr>
            </a:pPr>
            <a:r>
              <a:rPr lang="en-US">
                <a:solidFill>
                  <a:srgbClr val="0000FF"/>
                </a:solidFill>
              </a:rPr>
              <a:t>BeCl</a:t>
            </a:r>
            <a:r>
              <a:rPr lang="en-US" baseline="-25000">
                <a:solidFill>
                  <a:srgbClr val="0000FF"/>
                </a:solidFill>
              </a:rPr>
              <a:t>2</a:t>
            </a:r>
          </a:p>
          <a:p>
            <a:pPr eaLnBrk="0" hangingPunct="0">
              <a:spcBef>
                <a:spcPct val="0"/>
              </a:spcBef>
            </a:pPr>
            <a:r>
              <a:rPr lang="en-US"/>
              <a:t>180</a:t>
            </a:r>
            <a:r>
              <a:rPr lang="en-US">
                <a:cs typeface="Arial" charset="0"/>
              </a:rPr>
              <a:t>°</a:t>
            </a:r>
          </a:p>
          <a:p>
            <a:pPr eaLnBrk="0" hangingPunct="0">
              <a:spcBef>
                <a:spcPct val="0"/>
              </a:spcBef>
            </a:pPr>
            <a:r>
              <a:rPr lang="en-US">
                <a:cs typeface="Arial" charset="0"/>
              </a:rPr>
              <a:t>Linear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2p290_u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25" y="3581400"/>
            <a:ext cx="5161550" cy="27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0DAB86-5D6B-F344-8F24-44938C413183}" type="slidenum">
              <a:rPr lang="en-US"/>
              <a:pPr/>
              <a:t>4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Pairs of Electrons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187450"/>
          </a:xfrm>
        </p:spPr>
        <p:txBody>
          <a:bodyPr/>
          <a:lstStyle/>
          <a:p>
            <a:pPr eaLnBrk="0" hangingPunct="0">
              <a:spcBef>
                <a:spcPct val="0"/>
              </a:spcBef>
              <a:buClr>
                <a:schemeClr val="tx1"/>
              </a:buClr>
            </a:pPr>
            <a:r>
              <a:rPr lang="en-US">
                <a:solidFill>
                  <a:srgbClr val="0000FF"/>
                </a:solidFill>
              </a:rPr>
              <a:t>BF</a:t>
            </a:r>
            <a:r>
              <a:rPr lang="en-US" baseline="-25000">
                <a:solidFill>
                  <a:srgbClr val="0000FF"/>
                </a:solidFill>
              </a:rPr>
              <a:t>3</a:t>
            </a:r>
          </a:p>
          <a:p>
            <a:pPr eaLnBrk="0" hangingPunct="0">
              <a:spcBef>
                <a:spcPct val="0"/>
              </a:spcBef>
            </a:pPr>
            <a:r>
              <a:rPr lang="en-US"/>
              <a:t>120</a:t>
            </a:r>
            <a:r>
              <a:rPr lang="en-US">
                <a:cs typeface="Arial" charset="0"/>
              </a:rPr>
              <a:t>°</a:t>
            </a:r>
          </a:p>
          <a:p>
            <a:pPr eaLnBrk="0" hangingPunct="0">
              <a:spcBef>
                <a:spcPct val="0"/>
              </a:spcBef>
            </a:pPr>
            <a:r>
              <a:rPr lang="en-US">
                <a:cs typeface="Arial" charset="0"/>
              </a:rPr>
              <a:t>Trigonal planar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2p291_u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3317566"/>
            <a:ext cx="6870023" cy="269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p292_u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95600"/>
            <a:ext cx="3718558" cy="348056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5A83E-7202-914B-B951-FEB0D65DFB76}" type="slidenum">
              <a:rPr lang="en-US"/>
              <a:pPr/>
              <a:t>5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/>
              <a:t>Pairs of Electrons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187450"/>
          </a:xfrm>
        </p:spPr>
        <p:txBody>
          <a:bodyPr/>
          <a:lstStyle/>
          <a:p>
            <a:pPr eaLnBrk="0" hangingPunct="0">
              <a:spcBef>
                <a:spcPct val="0"/>
              </a:spcBef>
              <a:buClr>
                <a:schemeClr val="tx1"/>
              </a:buClr>
            </a:pPr>
            <a:r>
              <a:rPr lang="en-US">
                <a:solidFill>
                  <a:srgbClr val="0000FF"/>
                </a:solidFill>
              </a:rPr>
              <a:t>CH</a:t>
            </a:r>
            <a:r>
              <a:rPr lang="en-US" baseline="-25000">
                <a:solidFill>
                  <a:srgbClr val="0000FF"/>
                </a:solidFill>
              </a:rPr>
              <a:t>4</a:t>
            </a:r>
          </a:p>
          <a:p>
            <a:pPr eaLnBrk="0" hangingPunct="0">
              <a:spcBef>
                <a:spcPct val="0"/>
              </a:spcBef>
            </a:pPr>
            <a:r>
              <a:rPr lang="en-US"/>
              <a:t>109.5</a:t>
            </a:r>
            <a:r>
              <a:rPr lang="en-US">
                <a:cs typeface="Arial" charset="0"/>
              </a:rPr>
              <a:t>°</a:t>
            </a:r>
          </a:p>
          <a:p>
            <a:pPr eaLnBrk="0" hangingPunct="0">
              <a:spcBef>
                <a:spcPct val="0"/>
              </a:spcBef>
            </a:pPr>
            <a:r>
              <a:rPr lang="en-US">
                <a:cs typeface="Arial" charset="0"/>
              </a:rPr>
              <a:t>Tetrahedral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" name="Picture 2" descr="12p292_u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0" y="3553210"/>
            <a:ext cx="4682350" cy="19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61844-11D7-C348-9651-141AA24D7583}" type="slidenum">
              <a:rPr lang="en-US"/>
              <a:pPr/>
              <a:t>6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Steps for Predicting Molecular Structure Using the VSEPR Model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979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Draw the Lewis structure for the molecule.</a:t>
            </a:r>
          </a:p>
          <a:p>
            <a:pPr marL="457200" indent="-4572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Count the electron pairs and arrange them in the way that minimizes repulsion (put the pairs as far apart as possible).</a:t>
            </a:r>
          </a:p>
          <a:p>
            <a:pPr marL="457200" indent="-4572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Determine the positions of the atoms from the way electron pairs are </a:t>
            </a:r>
            <a:r>
              <a:rPr lang="en-US" sz="2800" dirty="0" smtClean="0">
                <a:solidFill>
                  <a:srgbClr val="669900"/>
                </a:solidFill>
              </a:rPr>
              <a:t>shared.</a:t>
            </a:r>
            <a:endParaRPr lang="en-US" sz="2800" dirty="0">
              <a:solidFill>
                <a:srgbClr val="6699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>
                <a:solidFill>
                  <a:srgbClr val="669900"/>
                </a:solidFill>
              </a:rPr>
              <a:t>Determine the name of the molecular structure from positions of the atoms.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61844-11D7-C348-9651-141AA24D7583}" type="slidenum">
              <a:rPr lang="en-US"/>
              <a:pPr/>
              <a:t>7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Rules </a:t>
            </a:r>
            <a:r>
              <a:rPr lang="en-US" sz="2000" dirty="0"/>
              <a:t>for Predicting Molecular Structure Using the VSEPR Model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8089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800" dirty="0" smtClean="0">
                <a:solidFill>
                  <a:srgbClr val="669900"/>
                </a:solidFill>
              </a:rPr>
              <a:t>Two pairs of electrons on a central atom in a molecule are always place 180° apart.</a:t>
            </a:r>
            <a:endParaRPr lang="en-US" sz="2800" dirty="0">
              <a:solidFill>
                <a:srgbClr val="6699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smtClean="0">
                <a:solidFill>
                  <a:srgbClr val="669900"/>
                </a:solidFill>
              </a:rPr>
              <a:t>Three pairs of electrons on a central atom in a molecule are always placed 120° apart in the same plane as the central atom.</a:t>
            </a:r>
            <a:endParaRPr lang="en-US" sz="2800" dirty="0">
              <a:solidFill>
                <a:srgbClr val="6699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smtClean="0">
                <a:solidFill>
                  <a:srgbClr val="669900"/>
                </a:solidFill>
              </a:rPr>
              <a:t>Four pairs of electrons on a central atom in a molecule are always placed 109.5° apart.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61844-11D7-C348-9651-141AA24D7583}" type="slidenum">
              <a:rPr lang="en-US"/>
              <a:pPr/>
              <a:t>8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Rules </a:t>
            </a:r>
            <a:r>
              <a:rPr lang="en-US" sz="2000" dirty="0"/>
              <a:t>for Predicting Molecular Structure Using the VSEPR Model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42673"/>
          </a:xfrm>
        </p:spPr>
        <p:txBody>
          <a:bodyPr/>
          <a:lstStyle/>
          <a:p>
            <a:pPr marL="457200" indent="-457200">
              <a:buNone/>
            </a:pPr>
            <a:r>
              <a:rPr lang="en-US" sz="2800" dirty="0" smtClean="0">
                <a:solidFill>
                  <a:srgbClr val="669900"/>
                </a:solidFill>
              </a:rPr>
              <a:t>4.  When every pair of electrons on the central atom is shared with another atom, the molecular structure has the same name as the arrangement of electron pairs.</a:t>
            </a:r>
          </a:p>
          <a:p>
            <a:pPr marL="0" indent="0">
              <a:buNone/>
            </a:pPr>
            <a:endParaRPr lang="en-US" sz="2800" dirty="0">
              <a:solidFill>
                <a:srgbClr val="669900"/>
              </a:solidFill>
            </a:endParaRPr>
          </a:p>
          <a:p>
            <a:pPr marL="457200" indent="-457200">
              <a:buNone/>
            </a:pPr>
            <a:r>
              <a:rPr lang="en-US" sz="2800" dirty="0" smtClean="0">
                <a:solidFill>
                  <a:srgbClr val="669900"/>
                </a:solidFill>
              </a:rPr>
              <a:t>5. When one or more of the electron pairs around a central atom are unshared (lone pairs), the name for the molecular structure is different from that for the arrangement of electron pairs.</a:t>
            </a:r>
            <a:endParaRPr lang="en-US" sz="2800" dirty="0">
              <a:solidFill>
                <a:srgbClr val="669900"/>
              </a:solidFill>
            </a:endParaRP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3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0C7F17-B24B-BC49-8042-C8F782176A48}" type="slidenum">
              <a:rPr lang="en-US"/>
              <a:pPr/>
              <a:t>9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Arrangements </a:t>
            </a:r>
            <a:r>
              <a:rPr lang="en-US" sz="2000" dirty="0"/>
              <a:t>of Electron Pairs and the Resulting Molecular Structures for Two, Three, and Four Electron Pairs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2p295_t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/>
          <a:stretch/>
        </p:blipFill>
        <p:spPr>
          <a:xfrm>
            <a:off x="1143000" y="1981199"/>
            <a:ext cx="6858000" cy="46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12.9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12.10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442</Words>
  <Application>Microsoft Macintosh PowerPoint</Application>
  <PresentationFormat>On-screen Show (4:3)</PresentationFormat>
  <Paragraphs>78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Chapter</vt:lpstr>
      <vt:lpstr>Section 12.9</vt:lpstr>
      <vt:lpstr>Section 12.10</vt:lpstr>
      <vt:lpstr>Chapter 12 (part 2)</vt:lpstr>
      <vt:lpstr>VSEPR Model</vt:lpstr>
      <vt:lpstr>Two Pairs of Electrons</vt:lpstr>
      <vt:lpstr>Three Pairs of Electrons</vt:lpstr>
      <vt:lpstr>Four Pairs of Electrons</vt:lpstr>
      <vt:lpstr>Steps for Predicting Molecular Structure Using the VSEPR Model</vt:lpstr>
      <vt:lpstr>Rules for Predicting Molecular Structure Using the VSEPR Model</vt:lpstr>
      <vt:lpstr>Rules for Predicting Molecular Structure Using the VSEPR Model</vt:lpstr>
      <vt:lpstr>Arrangements of Electron Pairs and the Resulting Molecular Structures for Two, Three, and Four Electron Pairs</vt:lpstr>
      <vt:lpstr>Molecules with Double Bonds</vt:lpstr>
      <vt:lpstr>Concept Check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Melinda Jensen</dc:creator>
  <cp:lastModifiedBy>Laura Perry</cp:lastModifiedBy>
  <cp:revision>5</cp:revision>
  <dcterms:created xsi:type="dcterms:W3CDTF">2013-12-26T19:13:49Z</dcterms:created>
  <dcterms:modified xsi:type="dcterms:W3CDTF">2013-12-30T00:38:55Z</dcterms:modified>
</cp:coreProperties>
</file>