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64"/>
  </p:notesMasterIdLst>
  <p:handoutMasterIdLst>
    <p:handoutMasterId r:id="rId65"/>
  </p:handoutMasterIdLst>
  <p:sldIdLst>
    <p:sldId id="256" r:id="rId2"/>
    <p:sldId id="667" r:id="rId3"/>
    <p:sldId id="668" r:id="rId4"/>
    <p:sldId id="669" r:id="rId5"/>
    <p:sldId id="670" r:id="rId6"/>
    <p:sldId id="671" r:id="rId7"/>
    <p:sldId id="317" r:id="rId8"/>
    <p:sldId id="672" r:id="rId9"/>
    <p:sldId id="673" r:id="rId10"/>
    <p:sldId id="674" r:id="rId11"/>
    <p:sldId id="675" r:id="rId12"/>
    <p:sldId id="676" r:id="rId13"/>
    <p:sldId id="678" r:id="rId14"/>
    <p:sldId id="680" r:id="rId15"/>
    <p:sldId id="677" r:id="rId16"/>
    <p:sldId id="681" r:id="rId17"/>
    <p:sldId id="679" r:id="rId18"/>
    <p:sldId id="682" r:id="rId19"/>
    <p:sldId id="691" r:id="rId20"/>
    <p:sldId id="683" r:id="rId21"/>
    <p:sldId id="684" r:id="rId22"/>
    <p:sldId id="685" r:id="rId23"/>
    <p:sldId id="686" r:id="rId24"/>
    <p:sldId id="687" r:id="rId25"/>
    <p:sldId id="688" r:id="rId26"/>
    <p:sldId id="692" r:id="rId27"/>
    <p:sldId id="689" r:id="rId28"/>
    <p:sldId id="690" r:id="rId29"/>
    <p:sldId id="693" r:id="rId30"/>
    <p:sldId id="694" r:id="rId31"/>
    <p:sldId id="695" r:id="rId32"/>
    <p:sldId id="696" r:id="rId33"/>
    <p:sldId id="697" r:id="rId34"/>
    <p:sldId id="698" r:id="rId35"/>
    <p:sldId id="701" r:id="rId36"/>
    <p:sldId id="699" r:id="rId37"/>
    <p:sldId id="727" r:id="rId38"/>
    <p:sldId id="726" r:id="rId39"/>
    <p:sldId id="700" r:id="rId40"/>
    <p:sldId id="703" r:id="rId41"/>
    <p:sldId id="707" r:id="rId42"/>
    <p:sldId id="708" r:id="rId43"/>
    <p:sldId id="705" r:id="rId44"/>
    <p:sldId id="709" r:id="rId45"/>
    <p:sldId id="710" r:id="rId46"/>
    <p:sldId id="711" r:id="rId47"/>
    <p:sldId id="706" r:id="rId48"/>
    <p:sldId id="712" r:id="rId49"/>
    <p:sldId id="716" r:id="rId50"/>
    <p:sldId id="717" r:id="rId51"/>
    <p:sldId id="718" r:id="rId52"/>
    <p:sldId id="719" r:id="rId53"/>
    <p:sldId id="720" r:id="rId54"/>
    <p:sldId id="722" r:id="rId55"/>
    <p:sldId id="734" r:id="rId56"/>
    <p:sldId id="731" r:id="rId57"/>
    <p:sldId id="729" r:id="rId58"/>
    <p:sldId id="730" r:id="rId59"/>
    <p:sldId id="733" r:id="rId60"/>
    <p:sldId id="724" r:id="rId61"/>
    <p:sldId id="725" r:id="rId62"/>
    <p:sldId id="73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FF"/>
    <a:srgbClr val="0000FF"/>
    <a:srgbClr val="CC6600"/>
    <a:srgbClr val="FFCC00"/>
    <a:srgbClr val="FFFF00"/>
    <a:srgbClr val="0033CC"/>
    <a:srgbClr val="EAEAEA"/>
    <a:srgbClr val="CCFF99"/>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94" autoAdjust="0"/>
    <p:restoredTop sz="95024" autoAdjust="0"/>
  </p:normalViewPr>
  <p:slideViewPr>
    <p:cSldViewPr snapToGrid="0" snapToObjects="1">
      <p:cViewPr varScale="1">
        <p:scale>
          <a:sx n="104" d="100"/>
          <a:sy n="104" d="100"/>
        </p:scale>
        <p:origin x="4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4/6/18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(c)2017 Montgomery College CC by 4.0</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4016-AF49-FA46-BDF2-027ED042E616}" type="datetimeFigureOut">
              <a:rPr lang="en-US" smtClean="0"/>
              <a:pPr/>
              <a:t>4/6/18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(c)2017 Montgomery College CC by 4.0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5766-6E49-694E-8B94-624AB69033FB}" type="slidenum">
              <a:rPr lang="en-US" smtClean="0"/>
              <a:pPr/>
              <a:t>‹#›</a:t>
            </a:fld>
            <a:endParaRPr lang="en-US"/>
          </a:p>
        </p:txBody>
      </p:sp>
    </p:spTree>
    <p:extLst>
      <p:ext uri="{BB962C8B-B14F-4D97-AF65-F5344CB8AC3E}">
        <p14:creationId xmlns:p14="http://schemas.microsoft.com/office/powerpoint/2010/main" val="6391382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40</a:t>
            </a:fld>
            <a:endParaRPr lang="en-US"/>
          </a:p>
        </p:txBody>
      </p:sp>
    </p:spTree>
    <p:extLst>
      <p:ext uri="{BB962C8B-B14F-4D97-AF65-F5344CB8AC3E}">
        <p14:creationId xmlns:p14="http://schemas.microsoft.com/office/powerpoint/2010/main" val="253353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82750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Text Placeholder 10"/>
          <p:cNvSpPr>
            <a:spLocks noGrp="1"/>
          </p:cNvSpPr>
          <p:nvPr>
            <p:ph type="body" sz="quarter" idx="14"/>
          </p:nvPr>
        </p:nvSpPr>
        <p:spPr>
          <a:xfrm>
            <a:off x="457200" y="1221918"/>
            <a:ext cx="7620000" cy="4607382"/>
          </a:xfrm>
        </p:spPr>
        <p:txBody>
          <a:bodyPr/>
          <a:lstStyle>
            <a:lvl1pPr>
              <a:spcBef>
                <a:spcPts val="0"/>
              </a:spcBef>
              <a:spcAft>
                <a:spcPts val="600"/>
              </a:spcAft>
              <a:buClr>
                <a:srgbClr val="6CB255"/>
              </a:buClr>
              <a:defRPr>
                <a:solidFill>
                  <a:schemeClr val="tx1"/>
                </a:solidFill>
              </a:defRPr>
            </a:lvl1pPr>
            <a:lvl2pPr marL="731520" indent="-457200">
              <a:spcBef>
                <a:spcPts val="0"/>
              </a:spcBef>
              <a:spcAft>
                <a:spcPts val="600"/>
              </a:spcAft>
              <a:buClr>
                <a:srgbClr val="6CB255"/>
              </a:buClr>
              <a:buFont typeface="Arial" panose="020B0604020202020204" pitchFamily="34" charset="0"/>
              <a:buChar char="•"/>
              <a:defRPr sz="2200">
                <a:solidFill>
                  <a:schemeClr val="tx1"/>
                </a:solidFill>
              </a:defRPr>
            </a:lvl2pPr>
            <a:lvl3pPr marL="1257300" indent="-342900">
              <a:spcBef>
                <a:spcPts val="0"/>
              </a:spcBef>
              <a:spcAft>
                <a:spcPts val="600"/>
              </a:spcAft>
              <a:buClr>
                <a:srgbClr val="6CB255"/>
              </a:buClr>
              <a:buFont typeface="Arial" panose="020B0604020202020204" pitchFamily="34" charset="0"/>
              <a:buChar char="•"/>
              <a:defRPr sz="2000">
                <a:solidFill>
                  <a:schemeClr val="tx1"/>
                </a:solidFill>
              </a:defRPr>
            </a:lvl3pPr>
            <a:lvl4pPr marL="1714500" indent="-342900">
              <a:spcBef>
                <a:spcPts val="0"/>
              </a:spcBef>
              <a:spcAft>
                <a:spcPts val="600"/>
              </a:spcAft>
              <a:buClr>
                <a:srgbClr val="6CB255"/>
              </a:buClr>
              <a:buFont typeface="Arial" panose="020B0604020202020204" pitchFamily="34" charset="0"/>
              <a:buChar char="•"/>
              <a:defRPr>
                <a:solidFill>
                  <a:schemeClr val="tx1"/>
                </a:solidFill>
              </a:defRPr>
            </a:lvl4pPr>
            <a:lvl5pPr marL="2171700" indent="-342900">
              <a:spcBef>
                <a:spcPts val="0"/>
              </a:spcBef>
              <a:spcAft>
                <a:spcPts val="600"/>
              </a:spcAft>
              <a:buClr>
                <a:srgbClr val="6CB255"/>
              </a:buClr>
              <a:buFont typeface="Arial" panose="020B0604020202020204" pitchFamily="34" charset="0"/>
              <a:buChar cha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457200" y="347979"/>
            <a:ext cx="7620000" cy="518478"/>
          </a:xfrm>
          <a:prstGeom prst="rect">
            <a:avLst/>
          </a:prstGeom>
        </p:spPr>
        <p:txBody>
          <a:bodyPr vert="horz" lIns="91440" tIns="45720" rIns="91440" bIns="45720" rtlCol="0" anchor="b">
            <a:normAutofit/>
          </a:bodyPr>
          <a:lstStyle>
            <a:lvl1pPr>
              <a:defRPr sz="2400">
                <a:solidFill>
                  <a:schemeClr val="accent5">
                    <a:lumMod val="50000"/>
                  </a:schemeClr>
                </a:solidFill>
              </a:defRPr>
            </a:lvl1pPr>
          </a:lstStyle>
          <a:p>
            <a:r>
              <a:rPr lang="en-US" dirty="0"/>
              <a:t>Click to edit Master title style</a:t>
            </a:r>
          </a:p>
        </p:txBody>
      </p:sp>
      <p:sp>
        <p:nvSpPr>
          <p:cNvPr id="6"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347979"/>
            <a:ext cx="8530098" cy="518478"/>
          </a:xfrm>
          <a:prstGeom prst="rect">
            <a:avLst/>
          </a:prstGeom>
        </p:spPr>
        <p:txBody>
          <a:bodyPr vert="horz" lIns="91440" tIns="45720" rIns="91440" bIns="45720" rtlCol="0" anchor="b">
            <a:normAutofit/>
          </a:bodyPr>
          <a:lstStyle>
            <a:lvl1pPr>
              <a:defRPr sz="2800">
                <a:solidFill>
                  <a:schemeClr val="accent5">
                    <a:lumMod val="50000"/>
                  </a:schemeClr>
                </a:solidFill>
              </a:defRPr>
            </a:lvl1pPr>
          </a:lstStyle>
          <a:p>
            <a:r>
              <a:rPr lang="en-US" dirty="0"/>
              <a:t>Click to edit Master title style</a:t>
            </a:r>
          </a:p>
        </p:txBody>
      </p:sp>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53967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thing1">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thing2">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400708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othing3">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thing4">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8940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thing5">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50561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othing6">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45037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2547"/>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4" r:id="rId1"/>
    <p:sldLayoutId id="2147483913" r:id="rId2"/>
    <p:sldLayoutId id="2147483925" r:id="rId3"/>
    <p:sldLayoutId id="2147483914" r:id="rId4"/>
    <p:sldLayoutId id="2147483922" r:id="rId5"/>
    <p:sldLayoutId id="2147483916" r:id="rId6"/>
    <p:sldLayoutId id="2147483923" r:id="rId7"/>
    <p:sldLayoutId id="2147483926" r:id="rId8"/>
    <p:sldLayoutId id="2147483927" r:id="rId9"/>
  </p:sldLayoutIdLst>
  <p:hf hdr="0" ftr="0" dt="0"/>
  <p:txStyles>
    <p:title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ct val="20000"/>
        </a:spcBef>
        <a:buClr>
          <a:srgbClr val="009900"/>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009900"/>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2.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nist.gov/pml/productsservices/redefining-kilogram" TargetMode="External"/><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phet.colorado.edu/en/simulation/legacy/density" TargetMode="External"/><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61.jpe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3.xml"/><Relationship Id="rId4" Type="http://schemas.openxmlformats.org/officeDocument/2006/relationships/image" Target="../media/image65.jpe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80.png"/><Relationship Id="rId7" Type="http://schemas.openxmlformats.org/officeDocument/2006/relationships/image" Target="../media/image82.png"/><Relationship Id="rId2" Type="http://schemas.openxmlformats.org/officeDocument/2006/relationships/image" Target="../media/image770.png"/><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0.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5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79.jpeg"/><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s://d3bxy9euw4e147.cloudfront.net/oscms-prodcms/media/documents/Chemistry-SSM.zip"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hyperlink" Target="http://screencast.com/t/C4FkmDZF6r" TargetMode="External"/><Relationship Id="rId3" Type="http://schemas.openxmlformats.org/officeDocument/2006/relationships/hyperlink" Target="http://www.youtube.com/watch?v=vXuvbRA6Uz8" TargetMode="External"/><Relationship Id="rId7" Type="http://schemas.openxmlformats.org/officeDocument/2006/relationships/hyperlink" Target="http://screencast.com/t/VEHu2NXEpK" TargetMode="External"/><Relationship Id="rId2" Type="http://schemas.openxmlformats.org/officeDocument/2006/relationships/hyperlink" Target="https://youtu.be/5sWyWpO3mN4?list=PLX2gX-ftPVXU4aVNCE9HiVvwxa2MkEj5C" TargetMode="External"/><Relationship Id="rId1" Type="http://schemas.openxmlformats.org/officeDocument/2006/relationships/slideLayout" Target="../slideLayouts/slideLayout1.xml"/><Relationship Id="rId6" Type="http://schemas.openxmlformats.org/officeDocument/2006/relationships/hyperlink" Target="http://www.youtube.com/watch?v=IezBwWosNzU" TargetMode="External"/><Relationship Id="rId5" Type="http://schemas.openxmlformats.org/officeDocument/2006/relationships/hyperlink" Target="http://screencast.com/t/UkTuv5uei" TargetMode="External"/><Relationship Id="rId4" Type="http://schemas.openxmlformats.org/officeDocument/2006/relationships/hyperlink" Target="http://screencast.com/t/rOVDYL26n30" TargetMode="External"/><Relationship Id="rId9" Type="http://schemas.openxmlformats.org/officeDocument/2006/relationships/hyperlink" Target="http://www.youtube.com/watch?v=v5Cc4w7rsf8"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phet.colorado.edu/en/simulation/legacy/density"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61448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4400" dirty="0">
                <a:solidFill>
                  <a:srgbClr val="009900"/>
                </a:solidFill>
              </a:rPr>
              <a:t>CHEMISTRY</a:t>
            </a:r>
          </a:p>
          <a:p>
            <a:pPr algn="ctr"/>
            <a:endParaRPr lang="en-US" sz="4400" cap="none" dirty="0">
              <a:solidFill>
                <a:schemeClr val="accent3">
                  <a:lumMod val="20000"/>
                  <a:lumOff val="80000"/>
                </a:schemeClr>
              </a:solidFill>
              <a:latin typeface="+mn-lt"/>
            </a:endParaRPr>
          </a:p>
        </p:txBody>
      </p:sp>
      <p:sp>
        <p:nvSpPr>
          <p:cNvPr id="2" name="TextBox 1"/>
          <p:cNvSpPr txBox="1"/>
          <p:nvPr/>
        </p:nvSpPr>
        <p:spPr>
          <a:xfrm>
            <a:off x="2626595" y="1461953"/>
            <a:ext cx="3890810" cy="1200329"/>
          </a:xfrm>
          <a:prstGeom prst="rect">
            <a:avLst/>
          </a:prstGeom>
          <a:noFill/>
        </p:spPr>
        <p:txBody>
          <a:bodyPr wrap="none" rtlCol="0">
            <a:spAutoFit/>
          </a:bodyPr>
          <a:lstStyle/>
          <a:p>
            <a:pPr algn="ctr"/>
            <a:r>
              <a:rPr lang="en-US" sz="3200" dirty="0"/>
              <a:t>Chapter 1</a:t>
            </a:r>
          </a:p>
          <a:p>
            <a:pPr algn="ctr"/>
            <a:r>
              <a:rPr lang="en-US" sz="4000" b="1" dirty="0">
                <a:solidFill>
                  <a:srgbClr val="009900"/>
                </a:solidFill>
              </a:rPr>
              <a:t>Essential Ideas</a:t>
            </a:r>
          </a:p>
        </p:txBody>
      </p:sp>
      <p:pic>
        <p:nvPicPr>
          <p:cNvPr id="8" name="Picture 7"/>
          <p:cNvPicPr>
            <a:picLocks noChangeAspect="1"/>
          </p:cNvPicPr>
          <p:nvPr/>
        </p:nvPicPr>
        <p:blipFill>
          <a:blip r:embed="rId2"/>
          <a:stretch>
            <a:fillRect/>
          </a:stretch>
        </p:blipFill>
        <p:spPr>
          <a:xfrm>
            <a:off x="3059112" y="2800592"/>
            <a:ext cx="3285883" cy="3285883"/>
          </a:xfrm>
          <a:prstGeom prst="rect">
            <a:avLst/>
          </a:prstGeom>
        </p:spPr>
      </p:pic>
      <p:sp>
        <p:nvSpPr>
          <p:cNvPr id="7" name="Rectangle 6"/>
          <p:cNvSpPr/>
          <p:nvPr/>
        </p:nvSpPr>
        <p:spPr>
          <a:xfrm>
            <a:off x="155816" y="6355745"/>
            <a:ext cx="8335041" cy="338554"/>
          </a:xfrm>
          <a:prstGeom prst="rect">
            <a:avLst/>
          </a:prstGeom>
        </p:spPr>
        <p:txBody>
          <a:bodyPr wrap="square">
            <a:spAutoFit/>
          </a:bodyPr>
          <a:lstStyle/>
          <a:p>
            <a:r>
              <a:rPr lang="en-US" sz="1600" i="1">
                <a:solidFill>
                  <a:srgbClr val="000000"/>
                </a:solidFill>
                <a:ea typeface="Calibri" charset="0"/>
                <a:cs typeface="Calibri" charset="0"/>
              </a:rPr>
              <a:t>Slides </a:t>
            </a:r>
            <a:r>
              <a:rPr lang="en-US" sz="1600" i="1" dirty="0">
                <a:solidFill>
                  <a:srgbClr val="000000"/>
                </a:solidFill>
                <a:ea typeface="Calibri" charset="0"/>
                <a:cs typeface="Calibri" charset="0"/>
              </a:rPr>
              <a:t>by Montgomery College licensed under </a:t>
            </a:r>
            <a:r>
              <a:rPr lang="en-US" sz="1600" i="1" u="sng" dirty="0">
                <a:solidFill>
                  <a:srgbClr val="0000FF"/>
                </a:solidFill>
                <a:ea typeface="Calibri" charset="0"/>
                <a:cs typeface="Calibri" charset="0"/>
                <a:hlinkClick r:id="rId3"/>
              </a:rPr>
              <a:t>CC BY 4.0</a:t>
            </a:r>
            <a:r>
              <a:rPr lang="en-US" sz="1600" dirty="0">
                <a:ea typeface="Calibri" charset="0"/>
                <a:cs typeface="Calibri" charset="0"/>
              </a:rPr>
              <a:t>.</a:t>
            </a:r>
            <a:r>
              <a:rPr lang="en-US" sz="1600" i="1" dirty="0"/>
              <a:t> </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1.2  phases and the classification of matter</a:t>
            </a:r>
          </a:p>
        </p:txBody>
      </p:sp>
      <p:sp>
        <p:nvSpPr>
          <p:cNvPr id="10" name="Text Placeholder 2"/>
          <p:cNvSpPr txBox="1">
            <a:spLocks/>
          </p:cNvSpPr>
          <p:nvPr/>
        </p:nvSpPr>
        <p:spPr>
          <a:xfrm>
            <a:off x="457198" y="1040875"/>
            <a:ext cx="8551333" cy="354012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Plasma </a:t>
            </a:r>
            <a:r>
              <a:rPr lang="en-US" dirty="0"/>
              <a:t>– a fourth state of matter:</a:t>
            </a:r>
          </a:p>
          <a:p>
            <a:pPr marL="342900" indent="-342900">
              <a:buFont typeface="Arial" panose="020B0604020202020204" pitchFamily="34" charset="0"/>
              <a:buChar char="•"/>
            </a:pPr>
            <a:r>
              <a:rPr lang="en-US" sz="2200" dirty="0"/>
              <a:t>from the Greek word for “moldable substance” or “jelly.”</a:t>
            </a:r>
          </a:p>
          <a:p>
            <a:pPr marL="342900" indent="-342900">
              <a:buFont typeface="Arial" panose="020B0604020202020204" pitchFamily="34" charset="0"/>
              <a:buChar char="•"/>
            </a:pPr>
            <a:r>
              <a:rPr lang="en-US" sz="2200" dirty="0"/>
              <a:t>contains an appreciable amount of electrically charged particles.</a:t>
            </a:r>
          </a:p>
          <a:p>
            <a:pPr marL="342900" indent="-342900">
              <a:buClr>
                <a:srgbClr val="009900"/>
              </a:buClr>
              <a:buFont typeface="Arial" panose="020B0604020202020204" pitchFamily="34" charset="0"/>
              <a:buChar char="•"/>
            </a:pPr>
            <a:r>
              <a:rPr lang="en-US" sz="2200" dirty="0"/>
              <a:t>has properties distinct from ordinary gases.</a:t>
            </a:r>
          </a:p>
          <a:p>
            <a:pPr marL="342900" indent="-342900">
              <a:buClr>
                <a:srgbClr val="009900"/>
              </a:buClr>
              <a:buFont typeface="Arial" panose="020B0604020202020204" pitchFamily="34" charset="0"/>
              <a:buChar char="•"/>
            </a:pPr>
            <a:r>
              <a:rPr lang="en-US" sz="2200" dirty="0"/>
              <a:t>is found in certain low-pressure or high-temperature environments.</a:t>
            </a:r>
          </a:p>
          <a:p>
            <a:pPr marL="1074420" lvl="1" indent="-342900">
              <a:buClr>
                <a:srgbClr val="009900"/>
              </a:buClr>
            </a:pPr>
            <a:r>
              <a:rPr lang="en-US" sz="2000" dirty="0"/>
              <a:t>naturally in stars and lighting</a:t>
            </a:r>
          </a:p>
          <a:p>
            <a:pPr marL="1074420" lvl="1" indent="-342900">
              <a:buClr>
                <a:srgbClr val="009900"/>
              </a:buClr>
            </a:pPr>
            <a:r>
              <a:rPr lang="en-US" sz="2000" dirty="0"/>
              <a:t>man-made in some television screens.</a:t>
            </a:r>
          </a:p>
          <a:p>
            <a:endParaRPr lang="en-US" dirty="0"/>
          </a:p>
        </p:txBody>
      </p:sp>
      <p:pic>
        <p:nvPicPr>
          <p:cNvPr id="3" name="Picture 2"/>
          <p:cNvPicPr>
            <a:picLocks noChangeAspect="1"/>
          </p:cNvPicPr>
          <p:nvPr/>
        </p:nvPicPr>
        <p:blipFill>
          <a:blip r:embed="rId2"/>
          <a:stretch>
            <a:fillRect/>
          </a:stretch>
        </p:blipFill>
        <p:spPr>
          <a:xfrm>
            <a:off x="6274052" y="4103273"/>
            <a:ext cx="2300883" cy="1800990"/>
          </a:xfrm>
          <a:prstGeom prst="rect">
            <a:avLst/>
          </a:prstGeom>
        </p:spPr>
      </p:pic>
      <p:pic>
        <p:nvPicPr>
          <p:cNvPr id="172036" name="Picture 4" descr="Image result for plasma tv"/>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45675" y="4594416"/>
            <a:ext cx="2700513" cy="1827483"/>
          </a:xfrm>
          <a:prstGeom prst="rect">
            <a:avLst/>
          </a:prstGeom>
          <a:noFill/>
          <a:extLst>
            <a:ext uri="{909E8E84-426E-40DD-AFC4-6F175D3DCCD1}">
              <a14:hiddenFill xmlns:a14="http://schemas.microsoft.com/office/drawing/2010/main">
                <a:solidFill>
                  <a:srgbClr val="FFFFFF"/>
                </a:solidFill>
              </a14:hiddenFill>
            </a:ext>
          </a:extLst>
        </p:spPr>
      </p:pic>
      <p:pic>
        <p:nvPicPr>
          <p:cNvPr id="172038" name="Picture 6" descr="Image result for plasma in star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199" y="4580995"/>
            <a:ext cx="2260613" cy="1766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4052" y="6054711"/>
            <a:ext cx="2562578" cy="338554"/>
          </a:xfrm>
          <a:prstGeom prst="rect">
            <a:avLst/>
          </a:prstGeom>
          <a:noFill/>
        </p:spPr>
        <p:txBody>
          <a:bodyPr wrap="square" rtlCol="0">
            <a:spAutoFit/>
          </a:bodyPr>
          <a:lstStyle/>
          <a:p>
            <a:pPr algn="ctr"/>
            <a:r>
              <a:rPr lang="en-US" sz="1600" i="1" dirty="0"/>
              <a:t>OpenStax Video</a:t>
            </a:r>
          </a:p>
        </p:txBody>
      </p:sp>
      <p:sp>
        <p:nvSpPr>
          <p:cNvPr id="4" name="Slide Number Placeholder 3"/>
          <p:cNvSpPr>
            <a:spLocks noGrp="1"/>
          </p:cNvSpPr>
          <p:nvPr>
            <p:ph type="sldNum" sz="quarter" idx="4"/>
          </p:nvPr>
        </p:nvSpPr>
        <p:spPr/>
        <p:txBody>
          <a:bodyPr/>
          <a:lstStyle/>
          <a:p>
            <a:fld id="{72F633B3-16E2-4909-ACA1-80BBA0CB601E}" type="slidenum">
              <a:rPr lang="en-US" smtClean="0"/>
              <a:pPr/>
              <a:t>10</a:t>
            </a:fld>
            <a:endParaRPr lang="en-US" dirty="0"/>
          </a:p>
        </p:txBody>
      </p:sp>
    </p:spTree>
    <p:extLst>
      <p:ext uri="{BB962C8B-B14F-4D97-AF65-F5344CB8AC3E}">
        <p14:creationId xmlns:p14="http://schemas.microsoft.com/office/powerpoint/2010/main" val="300396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31140" y="1157928"/>
            <a:ext cx="4756158" cy="3901388"/>
          </a:xfrm>
          <a:prstGeom prst="rect">
            <a:avLst/>
          </a:prstGeom>
        </p:spPr>
      </p:pic>
      <p:sp>
        <p:nvSpPr>
          <p:cNvPr id="2" name="Title 1"/>
          <p:cNvSpPr>
            <a:spLocks noGrp="1"/>
          </p:cNvSpPr>
          <p:nvPr>
            <p:ph type="title"/>
          </p:nvPr>
        </p:nvSpPr>
        <p:spPr>
          <a:prstGeom prst="rect">
            <a:avLst/>
          </a:prstGeom>
        </p:spPr>
        <p:txBody>
          <a:bodyPr>
            <a:normAutofit fontScale="90000"/>
          </a:bodyPr>
          <a:lstStyle/>
          <a:p>
            <a:r>
              <a:rPr lang="en-US" dirty="0"/>
              <a:t>1.2  phases and the classification of matter</a:t>
            </a:r>
          </a:p>
        </p:txBody>
      </p:sp>
      <p:sp>
        <p:nvSpPr>
          <p:cNvPr id="6" name="Text Placeholder 2"/>
          <p:cNvSpPr txBox="1">
            <a:spLocks/>
          </p:cNvSpPr>
          <p:nvPr/>
        </p:nvSpPr>
        <p:spPr>
          <a:xfrm>
            <a:off x="457200" y="1030906"/>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Mass vs. Weight</a:t>
            </a:r>
            <a:endParaRPr lang="en-US" dirty="0"/>
          </a:p>
          <a:p>
            <a:endParaRPr lang="en-US" dirty="0"/>
          </a:p>
        </p:txBody>
      </p:sp>
      <p:sp>
        <p:nvSpPr>
          <p:cNvPr id="7" name="Text Placeholder 2"/>
          <p:cNvSpPr txBox="1">
            <a:spLocks/>
          </p:cNvSpPr>
          <p:nvPr/>
        </p:nvSpPr>
        <p:spPr>
          <a:xfrm>
            <a:off x="457200" y="1681781"/>
            <a:ext cx="4200526" cy="1304431"/>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Mass</a:t>
            </a:r>
            <a:endParaRPr lang="en-US" dirty="0"/>
          </a:p>
          <a:p>
            <a:pPr marL="342900" indent="-342900">
              <a:buFont typeface="Arial" panose="020B0604020202020204" pitchFamily="34" charset="0"/>
              <a:buChar char="•"/>
            </a:pPr>
            <a:r>
              <a:rPr lang="en-US" sz="2200" dirty="0"/>
              <a:t>is a measure of the amount of matter in an object.</a:t>
            </a:r>
          </a:p>
          <a:p>
            <a:endParaRPr lang="en-US" dirty="0"/>
          </a:p>
        </p:txBody>
      </p:sp>
      <p:sp>
        <p:nvSpPr>
          <p:cNvPr id="8" name="Text Placeholder 2"/>
          <p:cNvSpPr txBox="1">
            <a:spLocks/>
          </p:cNvSpPr>
          <p:nvPr/>
        </p:nvSpPr>
        <p:spPr>
          <a:xfrm>
            <a:off x="457200" y="3179574"/>
            <a:ext cx="4161371" cy="140134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Weight</a:t>
            </a:r>
            <a:endParaRPr lang="en-US" dirty="0"/>
          </a:p>
          <a:p>
            <a:pPr marL="342900" indent="-342900">
              <a:buFont typeface="Arial" panose="020B0604020202020204" pitchFamily="34" charset="0"/>
              <a:buChar char="•"/>
            </a:pPr>
            <a:r>
              <a:rPr lang="en-US" sz="2200" dirty="0"/>
              <a:t>refers to the force that gravity exerts on an object.</a:t>
            </a:r>
          </a:p>
          <a:p>
            <a:endParaRPr lang="en-US" dirty="0"/>
          </a:p>
        </p:txBody>
      </p:sp>
      <p:sp>
        <p:nvSpPr>
          <p:cNvPr id="9" name="Text Placeholder 2"/>
          <p:cNvSpPr txBox="1">
            <a:spLocks/>
          </p:cNvSpPr>
          <p:nvPr/>
        </p:nvSpPr>
        <p:spPr>
          <a:xfrm>
            <a:off x="457200" y="5293023"/>
            <a:ext cx="8551333" cy="140847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An object will have the </a:t>
            </a:r>
            <a:r>
              <a:rPr lang="en-US" i="1" dirty="0">
                <a:solidFill>
                  <a:srgbClr val="009900"/>
                </a:solidFill>
              </a:rPr>
              <a:t>same mass</a:t>
            </a:r>
            <a:r>
              <a:rPr lang="en-US" dirty="0"/>
              <a:t> on both the earth and the moon, but it will have a </a:t>
            </a:r>
            <a:r>
              <a:rPr lang="en-US" i="1" dirty="0">
                <a:solidFill>
                  <a:srgbClr val="009900"/>
                </a:solidFill>
              </a:rPr>
              <a:t>different weight</a:t>
            </a:r>
            <a:r>
              <a:rPr lang="en-US" dirty="0"/>
              <a:t> on each.</a:t>
            </a:r>
            <a:endParaRPr lang="en-US" sz="2200" dirty="0"/>
          </a:p>
        </p:txBody>
      </p:sp>
      <p:sp>
        <p:nvSpPr>
          <p:cNvPr id="3" name="Slide Number Placeholder 2"/>
          <p:cNvSpPr>
            <a:spLocks noGrp="1"/>
          </p:cNvSpPr>
          <p:nvPr>
            <p:ph type="sldNum" sz="quarter" idx="4"/>
          </p:nvPr>
        </p:nvSpPr>
        <p:spPr/>
        <p:txBody>
          <a:bodyPr/>
          <a:lstStyle/>
          <a:p>
            <a:fld id="{72F633B3-16E2-4909-ACA1-80BBA0CB601E}" type="slidenum">
              <a:rPr lang="en-US" smtClean="0"/>
              <a:pPr/>
              <a:t>11</a:t>
            </a:fld>
            <a:endParaRPr lang="en-US" dirty="0"/>
          </a:p>
        </p:txBody>
      </p:sp>
    </p:spTree>
    <p:extLst>
      <p:ext uri="{BB962C8B-B14F-4D97-AF65-F5344CB8AC3E}">
        <p14:creationId xmlns:p14="http://schemas.microsoft.com/office/powerpoint/2010/main" val="93294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1.2  phases and the classification of matter</a:t>
            </a:r>
          </a:p>
        </p:txBody>
      </p:sp>
      <p:sp>
        <p:nvSpPr>
          <p:cNvPr id="6" name="Text Placeholder 2"/>
          <p:cNvSpPr txBox="1">
            <a:spLocks/>
          </p:cNvSpPr>
          <p:nvPr/>
        </p:nvSpPr>
        <p:spPr>
          <a:xfrm>
            <a:off x="457200" y="1030906"/>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The Law of Conservation of Matter</a:t>
            </a:r>
            <a:endParaRPr lang="en-US" dirty="0"/>
          </a:p>
          <a:p>
            <a:endParaRPr lang="en-US" dirty="0"/>
          </a:p>
        </p:txBody>
      </p:sp>
      <p:sp>
        <p:nvSpPr>
          <p:cNvPr id="7" name="Text Placeholder 2"/>
          <p:cNvSpPr txBox="1">
            <a:spLocks/>
          </p:cNvSpPr>
          <p:nvPr/>
        </p:nvSpPr>
        <p:spPr>
          <a:xfrm>
            <a:off x="457200" y="2942491"/>
            <a:ext cx="8551333" cy="159434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Physical Change</a:t>
            </a:r>
          </a:p>
          <a:p>
            <a:pPr marL="342900" indent="-342900">
              <a:buFont typeface="Arial" panose="020B0604020202020204" pitchFamily="34" charset="0"/>
              <a:buChar char="•"/>
            </a:pPr>
            <a:r>
              <a:rPr lang="en-US" sz="2200" dirty="0"/>
              <a:t>the phase of a substance changes</a:t>
            </a:r>
          </a:p>
          <a:p>
            <a:pPr marL="342900" indent="-342900">
              <a:buFont typeface="Arial" panose="020B0604020202020204" pitchFamily="34" charset="0"/>
              <a:buChar char="•"/>
            </a:pPr>
            <a:r>
              <a:rPr lang="en-US" sz="2200" dirty="0"/>
              <a:t>between solid, liquid, gaseous states</a:t>
            </a:r>
          </a:p>
          <a:p>
            <a:endParaRPr lang="en-US" dirty="0"/>
          </a:p>
        </p:txBody>
      </p:sp>
      <p:sp>
        <p:nvSpPr>
          <p:cNvPr id="9" name="Text Placeholder 2"/>
          <p:cNvSpPr txBox="1">
            <a:spLocks/>
          </p:cNvSpPr>
          <p:nvPr/>
        </p:nvSpPr>
        <p:spPr>
          <a:xfrm>
            <a:off x="457199" y="1534018"/>
            <a:ext cx="8551333" cy="140847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During a physical or chemical change, there is no detectable change in the total quantity of matter present. Matter cannot be created or destroyed.</a:t>
            </a:r>
            <a:endParaRPr lang="en-US" sz="2200" dirty="0"/>
          </a:p>
          <a:p>
            <a:endParaRPr lang="en-US" dirty="0"/>
          </a:p>
        </p:txBody>
      </p:sp>
      <p:sp>
        <p:nvSpPr>
          <p:cNvPr id="10" name="Text Placeholder 2"/>
          <p:cNvSpPr txBox="1">
            <a:spLocks/>
          </p:cNvSpPr>
          <p:nvPr/>
        </p:nvSpPr>
        <p:spPr>
          <a:xfrm>
            <a:off x="457198" y="4536831"/>
            <a:ext cx="8551333" cy="184789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Chemical Change</a:t>
            </a:r>
          </a:p>
          <a:p>
            <a:pPr marL="342900" indent="-342900">
              <a:buFont typeface="Arial" panose="020B0604020202020204" pitchFamily="34" charset="0"/>
              <a:buChar char="•"/>
            </a:pPr>
            <a:r>
              <a:rPr lang="en-US" sz="2200" dirty="0"/>
              <a:t>matter is converted from one type to another</a:t>
            </a:r>
          </a:p>
          <a:p>
            <a:pPr marL="342900" indent="-342900">
              <a:buFont typeface="Arial" panose="020B0604020202020204" pitchFamily="34" charset="0"/>
              <a:buChar char="•"/>
            </a:pPr>
            <a:r>
              <a:rPr lang="en-US" sz="2200" dirty="0"/>
              <a:t>beer brewing:  water, yeast, grains, malt, hops, and sugar are converted into beer (water, alcohol, carbonation, and flavoring)</a:t>
            </a:r>
          </a:p>
          <a:p>
            <a:endParaRPr lang="en-US" dirty="0"/>
          </a:p>
        </p:txBody>
      </p:sp>
      <p:sp>
        <p:nvSpPr>
          <p:cNvPr id="3" name="Slide Number Placeholder 2"/>
          <p:cNvSpPr>
            <a:spLocks noGrp="1"/>
          </p:cNvSpPr>
          <p:nvPr>
            <p:ph type="sldNum" sz="quarter" idx="4"/>
          </p:nvPr>
        </p:nvSpPr>
        <p:spPr/>
        <p:txBody>
          <a:bodyPr/>
          <a:lstStyle/>
          <a:p>
            <a:fld id="{72F633B3-16E2-4909-ACA1-80BBA0CB601E}" type="slidenum">
              <a:rPr lang="en-US" smtClean="0"/>
              <a:pPr/>
              <a:t>12</a:t>
            </a:fld>
            <a:endParaRPr lang="en-US" dirty="0"/>
          </a:p>
        </p:txBody>
      </p:sp>
    </p:spTree>
    <p:extLst>
      <p:ext uri="{BB962C8B-B14F-4D97-AF65-F5344CB8AC3E}">
        <p14:creationId xmlns:p14="http://schemas.microsoft.com/office/powerpoint/2010/main" val="200183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189107" y="2713813"/>
            <a:ext cx="6629254" cy="3590846"/>
          </a:xfrm>
          <a:prstGeom prst="rect">
            <a:avLst/>
          </a:prstGeom>
        </p:spPr>
      </p:pic>
      <p:sp>
        <p:nvSpPr>
          <p:cNvPr id="2" name="Title 1"/>
          <p:cNvSpPr>
            <a:spLocks noGrp="1"/>
          </p:cNvSpPr>
          <p:nvPr>
            <p:ph type="title"/>
          </p:nvPr>
        </p:nvSpPr>
        <p:spPr>
          <a:prstGeom prst="rect">
            <a:avLst/>
          </a:prstGeom>
        </p:spPr>
        <p:txBody>
          <a:bodyPr>
            <a:normAutofit fontScale="90000"/>
          </a:bodyPr>
          <a:lstStyle/>
          <a:p>
            <a:r>
              <a:rPr lang="en-US" dirty="0"/>
              <a:t>1.2  phases and the classification of matter</a:t>
            </a:r>
          </a:p>
        </p:txBody>
      </p:sp>
      <p:sp>
        <p:nvSpPr>
          <p:cNvPr id="6" name="Text Placeholder 2"/>
          <p:cNvSpPr txBox="1">
            <a:spLocks/>
          </p:cNvSpPr>
          <p:nvPr/>
        </p:nvSpPr>
        <p:spPr>
          <a:xfrm>
            <a:off x="457200" y="985670"/>
            <a:ext cx="7620000" cy="50311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Elements</a:t>
            </a:r>
            <a:endParaRPr lang="en-US" dirty="0"/>
          </a:p>
        </p:txBody>
      </p:sp>
      <p:sp>
        <p:nvSpPr>
          <p:cNvPr id="9" name="Text Placeholder 2"/>
          <p:cNvSpPr txBox="1">
            <a:spLocks/>
          </p:cNvSpPr>
          <p:nvPr/>
        </p:nvSpPr>
        <p:spPr>
          <a:xfrm>
            <a:off x="457200" y="1440895"/>
            <a:ext cx="7888515" cy="177585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An element is a pure substance that cannot be broken down into simpler substances by </a:t>
            </a:r>
            <a:r>
              <a:rPr lang="en-US" i="1" u="sng" dirty="0"/>
              <a:t>chemical changes</a:t>
            </a:r>
            <a:r>
              <a:rPr lang="en-US" dirty="0"/>
              <a:t>.</a:t>
            </a:r>
          </a:p>
          <a:p>
            <a:pPr marL="342900" indent="-342900">
              <a:buFont typeface="Arial" panose="020B0604020202020204" pitchFamily="34" charset="0"/>
              <a:buChar char="•"/>
            </a:pPr>
            <a:r>
              <a:rPr lang="en-US" dirty="0"/>
              <a:t>Elements are displayed on the periodic table.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Rectangle 2"/>
          <p:cNvSpPr/>
          <p:nvPr/>
        </p:nvSpPr>
        <p:spPr>
          <a:xfrm>
            <a:off x="0" y="6434612"/>
            <a:ext cx="9144000" cy="338554"/>
          </a:xfrm>
          <a:prstGeom prst="rect">
            <a:avLst/>
          </a:prstGeom>
        </p:spPr>
        <p:txBody>
          <a:bodyPr wrap="square">
            <a:spAutoFit/>
          </a:bodyPr>
          <a:lstStyle/>
          <a:p>
            <a:pPr algn="ctr"/>
            <a:r>
              <a:rPr lang="en-US" sz="1600" dirty="0">
                <a:solidFill>
                  <a:srgbClr val="009900"/>
                </a:solidFill>
              </a:rPr>
              <a:t>Some elements such as Tc, Pm, At, Fr, Np, Pu, Am, Cm, Bk, and Cf occur only in trace amounts.</a:t>
            </a:r>
          </a:p>
        </p:txBody>
      </p:sp>
      <p:sp>
        <p:nvSpPr>
          <p:cNvPr id="12" name="Rectangle 11"/>
          <p:cNvSpPr/>
          <p:nvPr/>
        </p:nvSpPr>
        <p:spPr>
          <a:xfrm>
            <a:off x="2143929" y="2907975"/>
            <a:ext cx="3298930" cy="707886"/>
          </a:xfrm>
          <a:prstGeom prst="rect">
            <a:avLst/>
          </a:prstGeom>
        </p:spPr>
        <p:txBody>
          <a:bodyPr wrap="square">
            <a:spAutoFit/>
          </a:bodyPr>
          <a:lstStyle/>
          <a:p>
            <a:pPr algn="ctr"/>
            <a:r>
              <a:rPr lang="en-US" sz="2000" b="1" dirty="0">
                <a:solidFill>
                  <a:srgbClr val="009900"/>
                </a:solidFill>
              </a:rPr>
              <a:t>118</a:t>
            </a:r>
            <a:r>
              <a:rPr lang="en-US" sz="2000" dirty="0">
                <a:solidFill>
                  <a:srgbClr val="009900"/>
                </a:solidFill>
              </a:rPr>
              <a:t> elements discovered.</a:t>
            </a:r>
          </a:p>
          <a:p>
            <a:pPr algn="ctr"/>
            <a:r>
              <a:rPr lang="en-US" sz="2000" b="1" dirty="0">
                <a:solidFill>
                  <a:srgbClr val="009900"/>
                </a:solidFill>
              </a:rPr>
              <a:t>98</a:t>
            </a:r>
            <a:r>
              <a:rPr lang="en-US" sz="2000" dirty="0">
                <a:solidFill>
                  <a:srgbClr val="009900"/>
                </a:solidFill>
              </a:rPr>
              <a:t> occur naturally on earth.</a:t>
            </a:r>
          </a:p>
        </p:txBody>
      </p:sp>
      <p:sp>
        <p:nvSpPr>
          <p:cNvPr id="4" name="Slide Number Placeholder 3"/>
          <p:cNvSpPr>
            <a:spLocks noGrp="1"/>
          </p:cNvSpPr>
          <p:nvPr>
            <p:ph type="sldNum" sz="quarter" idx="4"/>
          </p:nvPr>
        </p:nvSpPr>
        <p:spPr/>
        <p:txBody>
          <a:bodyPr/>
          <a:lstStyle/>
          <a:p>
            <a:fld id="{72F633B3-16E2-4909-ACA1-80BBA0CB601E}" type="slidenum">
              <a:rPr lang="en-US" smtClean="0"/>
              <a:pPr/>
              <a:t>13</a:t>
            </a:fld>
            <a:endParaRPr lang="en-US" dirty="0"/>
          </a:p>
        </p:txBody>
      </p:sp>
    </p:spTree>
    <p:extLst>
      <p:ext uri="{BB962C8B-B14F-4D97-AF65-F5344CB8AC3E}">
        <p14:creationId xmlns:p14="http://schemas.microsoft.com/office/powerpoint/2010/main" val="1217355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84457" y="1866910"/>
            <a:ext cx="8525744" cy="4618111"/>
          </a:xfrm>
          <a:prstGeom prst="rect">
            <a:avLst/>
          </a:prstGeom>
        </p:spPr>
      </p:pic>
      <p:sp>
        <p:nvSpPr>
          <p:cNvPr id="2" name="Title 1"/>
          <p:cNvSpPr>
            <a:spLocks noGrp="1"/>
          </p:cNvSpPr>
          <p:nvPr>
            <p:ph type="title"/>
          </p:nvPr>
        </p:nvSpPr>
        <p:spPr>
          <a:prstGeom prst="rect">
            <a:avLst/>
          </a:prstGeom>
        </p:spPr>
        <p:txBody>
          <a:bodyPr>
            <a:normAutofit fontScale="90000"/>
          </a:bodyPr>
          <a:lstStyle/>
          <a:p>
            <a:r>
              <a:rPr lang="en-US" dirty="0"/>
              <a:t>1.2  phases and the classification of matter</a:t>
            </a:r>
          </a:p>
        </p:txBody>
      </p:sp>
      <p:sp>
        <p:nvSpPr>
          <p:cNvPr id="6" name="Text Placeholder 2"/>
          <p:cNvSpPr txBox="1">
            <a:spLocks/>
          </p:cNvSpPr>
          <p:nvPr/>
        </p:nvSpPr>
        <p:spPr>
          <a:xfrm>
            <a:off x="457200" y="971235"/>
            <a:ext cx="7620000" cy="50311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The Periodic Table of the Elements</a:t>
            </a:r>
            <a:endParaRPr lang="en-US" dirty="0"/>
          </a:p>
        </p:txBody>
      </p:sp>
      <p:pic>
        <p:nvPicPr>
          <p:cNvPr id="8" name="Picture 7"/>
          <p:cNvPicPr>
            <a:picLocks noChangeAspect="1"/>
          </p:cNvPicPr>
          <p:nvPr/>
        </p:nvPicPr>
        <p:blipFill>
          <a:blip r:embed="rId3"/>
          <a:stretch>
            <a:fillRect/>
          </a:stretch>
        </p:blipFill>
        <p:spPr>
          <a:xfrm>
            <a:off x="2038851" y="1698468"/>
            <a:ext cx="3333750" cy="1219200"/>
          </a:xfrm>
          <a:prstGeom prst="rect">
            <a:avLst/>
          </a:prstGeom>
        </p:spPr>
      </p:pic>
      <p:sp>
        <p:nvSpPr>
          <p:cNvPr id="3" name="Slide Number Placeholder 2"/>
          <p:cNvSpPr>
            <a:spLocks noGrp="1"/>
          </p:cNvSpPr>
          <p:nvPr>
            <p:ph type="sldNum" sz="quarter" idx="4"/>
          </p:nvPr>
        </p:nvSpPr>
        <p:spPr/>
        <p:txBody>
          <a:bodyPr/>
          <a:lstStyle/>
          <a:p>
            <a:fld id="{72F633B3-16E2-4909-ACA1-80BBA0CB601E}" type="slidenum">
              <a:rPr lang="en-US" smtClean="0"/>
              <a:pPr/>
              <a:t>14</a:t>
            </a:fld>
            <a:endParaRPr lang="en-US" dirty="0"/>
          </a:p>
        </p:txBody>
      </p:sp>
    </p:spTree>
    <p:extLst>
      <p:ext uri="{BB962C8B-B14F-4D97-AF65-F5344CB8AC3E}">
        <p14:creationId xmlns:p14="http://schemas.microsoft.com/office/powerpoint/2010/main" val="170490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1.2  phases and the classification of matter</a:t>
            </a:r>
          </a:p>
        </p:txBody>
      </p:sp>
      <p:sp>
        <p:nvSpPr>
          <p:cNvPr id="6" name="Text Placeholder 2"/>
          <p:cNvSpPr txBox="1">
            <a:spLocks/>
          </p:cNvSpPr>
          <p:nvPr/>
        </p:nvSpPr>
        <p:spPr>
          <a:xfrm>
            <a:off x="457200" y="1030906"/>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Atoms and Molecules</a:t>
            </a:r>
            <a:endParaRPr lang="en-US" dirty="0"/>
          </a:p>
          <a:p>
            <a:endParaRPr lang="en-US" dirty="0"/>
          </a:p>
        </p:txBody>
      </p:sp>
      <p:sp>
        <p:nvSpPr>
          <p:cNvPr id="7" name="Text Placeholder 2"/>
          <p:cNvSpPr txBox="1">
            <a:spLocks/>
          </p:cNvSpPr>
          <p:nvPr/>
        </p:nvSpPr>
        <p:spPr>
          <a:xfrm>
            <a:off x="457200" y="1512206"/>
            <a:ext cx="8551333" cy="159434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Atoms</a:t>
            </a:r>
          </a:p>
          <a:p>
            <a:pPr marL="342900" indent="-342900">
              <a:buFont typeface="Arial" panose="020B0604020202020204" pitchFamily="34" charset="0"/>
              <a:buChar char="•"/>
            </a:pPr>
            <a:r>
              <a:rPr lang="en-US" sz="2200" dirty="0"/>
              <a:t>Atoms are the smallest particles of an element that have the properties of that element.</a:t>
            </a:r>
          </a:p>
          <a:p>
            <a:endParaRPr lang="en-US" dirty="0"/>
          </a:p>
        </p:txBody>
      </p:sp>
      <p:sp>
        <p:nvSpPr>
          <p:cNvPr id="10" name="Text Placeholder 2"/>
          <p:cNvSpPr txBox="1">
            <a:spLocks/>
          </p:cNvSpPr>
          <p:nvPr/>
        </p:nvSpPr>
        <p:spPr>
          <a:xfrm>
            <a:off x="457200" y="3280935"/>
            <a:ext cx="8350157" cy="259922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Molecules</a:t>
            </a:r>
          </a:p>
          <a:p>
            <a:pPr marL="342900" indent="-342900">
              <a:buFont typeface="Arial" panose="020B0604020202020204" pitchFamily="34" charset="0"/>
              <a:buChar char="•"/>
            </a:pPr>
            <a:r>
              <a:rPr lang="en-US" sz="2200" dirty="0"/>
              <a:t>Molecules are two or more atoms joined together by forces known as chemical bonds.</a:t>
            </a:r>
          </a:p>
          <a:p>
            <a:pPr marL="342900" indent="-342900">
              <a:buFont typeface="Arial" panose="020B0604020202020204" pitchFamily="34" charset="0"/>
              <a:buChar char="•"/>
            </a:pPr>
            <a:r>
              <a:rPr lang="en-US" sz="2200" dirty="0"/>
              <a:t>The atoms in a molecule are bound together and the move around as a unit.</a:t>
            </a:r>
          </a:p>
          <a:p>
            <a:endParaRPr lang="en-US" dirty="0"/>
          </a:p>
        </p:txBody>
      </p:sp>
      <p:pic>
        <p:nvPicPr>
          <p:cNvPr id="14" name="Picture 13"/>
          <p:cNvPicPr>
            <a:picLocks noChangeAspect="1"/>
          </p:cNvPicPr>
          <p:nvPr/>
        </p:nvPicPr>
        <p:blipFill>
          <a:blip r:embed="rId2"/>
          <a:stretch>
            <a:fillRect/>
          </a:stretch>
        </p:blipFill>
        <p:spPr>
          <a:xfrm>
            <a:off x="5341298" y="5158507"/>
            <a:ext cx="1866544" cy="1578078"/>
          </a:xfrm>
          <a:prstGeom prst="rect">
            <a:avLst/>
          </a:prstGeom>
        </p:spPr>
      </p:pic>
      <p:pic>
        <p:nvPicPr>
          <p:cNvPr id="15" name="Picture 14"/>
          <p:cNvPicPr>
            <a:picLocks noChangeAspect="1"/>
          </p:cNvPicPr>
          <p:nvPr/>
        </p:nvPicPr>
        <p:blipFill>
          <a:blip r:embed="rId3"/>
          <a:stretch>
            <a:fillRect/>
          </a:stretch>
        </p:blipFill>
        <p:spPr>
          <a:xfrm>
            <a:off x="2164643" y="5464564"/>
            <a:ext cx="876300" cy="514350"/>
          </a:xfrm>
          <a:prstGeom prst="rect">
            <a:avLst/>
          </a:prstGeom>
        </p:spPr>
      </p:pic>
      <p:grpSp>
        <p:nvGrpSpPr>
          <p:cNvPr id="29" name="Group 28"/>
          <p:cNvGrpSpPr/>
          <p:nvPr/>
        </p:nvGrpSpPr>
        <p:grpSpPr>
          <a:xfrm>
            <a:off x="4461174" y="2631696"/>
            <a:ext cx="3060634" cy="731310"/>
            <a:chOff x="5939574" y="2362088"/>
            <a:chExt cx="3060634" cy="731310"/>
          </a:xfrm>
        </p:grpSpPr>
        <p:grpSp>
          <p:nvGrpSpPr>
            <p:cNvPr id="19" name="Group 18"/>
            <p:cNvGrpSpPr/>
            <p:nvPr/>
          </p:nvGrpSpPr>
          <p:grpSpPr>
            <a:xfrm>
              <a:off x="5939574" y="2362088"/>
              <a:ext cx="690061" cy="731310"/>
              <a:chOff x="6158800" y="2362088"/>
              <a:chExt cx="690061" cy="731310"/>
            </a:xfrm>
          </p:grpSpPr>
          <p:pic>
            <p:nvPicPr>
              <p:cNvPr id="17" name="Picture 16"/>
              <p:cNvPicPr>
                <a:picLocks noChangeAspect="1"/>
              </p:cNvPicPr>
              <p:nvPr/>
            </p:nvPicPr>
            <p:blipFill>
              <a:blip r:embed="rId4"/>
              <a:stretch>
                <a:fillRect/>
              </a:stretch>
            </p:blipFill>
            <p:spPr>
              <a:xfrm>
                <a:off x="6251232" y="2362088"/>
                <a:ext cx="505196" cy="484036"/>
              </a:xfrm>
              <a:prstGeom prst="rect">
                <a:avLst/>
              </a:prstGeom>
            </p:spPr>
          </p:pic>
          <p:sp>
            <p:nvSpPr>
              <p:cNvPr id="18" name="TextBox 17"/>
              <p:cNvSpPr txBox="1"/>
              <p:nvPr/>
            </p:nvSpPr>
            <p:spPr>
              <a:xfrm>
                <a:off x="6158800" y="2785621"/>
                <a:ext cx="690061" cy="307777"/>
              </a:xfrm>
              <a:prstGeom prst="rect">
                <a:avLst/>
              </a:prstGeom>
              <a:noFill/>
            </p:spPr>
            <p:txBody>
              <a:bodyPr wrap="none" rtlCol="0">
                <a:spAutoFit/>
              </a:bodyPr>
              <a:lstStyle/>
              <a:p>
                <a:pPr algn="ctr"/>
                <a:r>
                  <a:rPr lang="en-US" sz="1400" i="1" dirty="0">
                    <a:latin typeface="Calibri" panose="020F0502020204030204" pitchFamily="34" charset="0"/>
                    <a:cs typeface="Calibri" panose="020F0502020204030204" pitchFamily="34" charset="0"/>
                  </a:rPr>
                  <a:t>carbon</a:t>
                </a:r>
              </a:p>
            </p:txBody>
          </p:sp>
        </p:grpSp>
        <p:grpSp>
          <p:nvGrpSpPr>
            <p:cNvPr id="25" name="Group 24"/>
            <p:cNvGrpSpPr/>
            <p:nvPr/>
          </p:nvGrpSpPr>
          <p:grpSpPr>
            <a:xfrm>
              <a:off x="6627793" y="2399642"/>
              <a:ext cx="803425" cy="693756"/>
              <a:chOff x="6848861" y="2399642"/>
              <a:chExt cx="803425" cy="693756"/>
            </a:xfrm>
          </p:grpSpPr>
          <p:pic>
            <p:nvPicPr>
              <p:cNvPr id="12" name="Picture 11"/>
              <p:cNvPicPr>
                <a:picLocks noChangeAspect="1"/>
              </p:cNvPicPr>
              <p:nvPr/>
            </p:nvPicPr>
            <p:blipFill>
              <a:blip r:embed="rId5"/>
              <a:stretch>
                <a:fillRect/>
              </a:stretch>
            </p:blipFill>
            <p:spPr>
              <a:xfrm>
                <a:off x="7038844" y="2399642"/>
                <a:ext cx="423458" cy="408928"/>
              </a:xfrm>
              <a:prstGeom prst="rect">
                <a:avLst/>
              </a:prstGeom>
            </p:spPr>
          </p:pic>
          <p:sp>
            <p:nvSpPr>
              <p:cNvPr id="22" name="TextBox 21"/>
              <p:cNvSpPr txBox="1"/>
              <p:nvPr/>
            </p:nvSpPr>
            <p:spPr>
              <a:xfrm>
                <a:off x="6848861" y="2785621"/>
                <a:ext cx="803425" cy="307777"/>
              </a:xfrm>
              <a:prstGeom prst="rect">
                <a:avLst/>
              </a:prstGeom>
              <a:noFill/>
            </p:spPr>
            <p:txBody>
              <a:bodyPr wrap="none" rtlCol="0">
                <a:spAutoFit/>
              </a:bodyPr>
              <a:lstStyle/>
              <a:p>
                <a:pPr algn="ctr"/>
                <a:r>
                  <a:rPr lang="en-US" sz="1400" i="1" dirty="0">
                    <a:latin typeface="Calibri" panose="020F0502020204030204" pitchFamily="34" charset="0"/>
                    <a:cs typeface="Calibri" panose="020F0502020204030204" pitchFamily="34" charset="0"/>
                  </a:rPr>
                  <a:t>nitrogen</a:t>
                </a:r>
              </a:p>
            </p:txBody>
          </p:sp>
        </p:grpSp>
        <p:grpSp>
          <p:nvGrpSpPr>
            <p:cNvPr id="26" name="Group 25"/>
            <p:cNvGrpSpPr/>
            <p:nvPr/>
          </p:nvGrpSpPr>
          <p:grpSpPr>
            <a:xfrm>
              <a:off x="7429376" y="2407207"/>
              <a:ext cx="701987" cy="686191"/>
              <a:chOff x="7561353" y="2407207"/>
              <a:chExt cx="701987" cy="686191"/>
            </a:xfrm>
          </p:grpSpPr>
          <p:pic>
            <p:nvPicPr>
              <p:cNvPr id="11" name="Picture 10"/>
              <p:cNvPicPr>
                <a:picLocks noChangeAspect="1"/>
              </p:cNvPicPr>
              <p:nvPr/>
            </p:nvPicPr>
            <p:blipFill>
              <a:blip r:embed="rId6"/>
              <a:stretch>
                <a:fillRect/>
              </a:stretch>
            </p:blipFill>
            <p:spPr>
              <a:xfrm>
                <a:off x="7716342" y="2407207"/>
                <a:ext cx="392008" cy="393798"/>
              </a:xfrm>
              <a:prstGeom prst="rect">
                <a:avLst/>
              </a:prstGeom>
            </p:spPr>
          </p:pic>
          <p:sp>
            <p:nvSpPr>
              <p:cNvPr id="23" name="TextBox 22"/>
              <p:cNvSpPr txBox="1"/>
              <p:nvPr/>
            </p:nvSpPr>
            <p:spPr>
              <a:xfrm>
                <a:off x="7561353" y="2785621"/>
                <a:ext cx="701987" cy="307777"/>
              </a:xfrm>
              <a:prstGeom prst="rect">
                <a:avLst/>
              </a:prstGeom>
              <a:noFill/>
            </p:spPr>
            <p:txBody>
              <a:bodyPr wrap="none" rtlCol="0">
                <a:spAutoFit/>
              </a:bodyPr>
              <a:lstStyle/>
              <a:p>
                <a:pPr algn="ctr"/>
                <a:r>
                  <a:rPr lang="en-US" sz="1400" i="1" dirty="0">
                    <a:latin typeface="Calibri" panose="020F0502020204030204" pitchFamily="34" charset="0"/>
                    <a:cs typeface="Calibri" panose="020F0502020204030204" pitchFamily="34" charset="0"/>
                  </a:rPr>
                  <a:t>oxygen</a:t>
                </a:r>
              </a:p>
            </p:txBody>
          </p:sp>
        </p:grpSp>
        <p:grpSp>
          <p:nvGrpSpPr>
            <p:cNvPr id="27" name="Group 26"/>
            <p:cNvGrpSpPr/>
            <p:nvPr/>
          </p:nvGrpSpPr>
          <p:grpSpPr>
            <a:xfrm>
              <a:off x="8129521" y="2462520"/>
              <a:ext cx="870687" cy="630878"/>
              <a:chOff x="8129521" y="2462520"/>
              <a:chExt cx="870687" cy="630878"/>
            </a:xfrm>
          </p:grpSpPr>
          <p:pic>
            <p:nvPicPr>
              <p:cNvPr id="13" name="Picture 12"/>
              <p:cNvPicPr>
                <a:picLocks noChangeAspect="1"/>
              </p:cNvPicPr>
              <p:nvPr/>
            </p:nvPicPr>
            <p:blipFill>
              <a:blip r:embed="rId7"/>
              <a:stretch>
                <a:fillRect/>
              </a:stretch>
            </p:blipFill>
            <p:spPr>
              <a:xfrm>
                <a:off x="8400135" y="2462520"/>
                <a:ext cx="329459" cy="283172"/>
              </a:xfrm>
              <a:prstGeom prst="rect">
                <a:avLst/>
              </a:prstGeom>
            </p:spPr>
          </p:pic>
          <p:sp>
            <p:nvSpPr>
              <p:cNvPr id="24" name="TextBox 23"/>
              <p:cNvSpPr txBox="1"/>
              <p:nvPr/>
            </p:nvSpPr>
            <p:spPr>
              <a:xfrm>
                <a:off x="8129521" y="2785621"/>
                <a:ext cx="870687" cy="307777"/>
              </a:xfrm>
              <a:prstGeom prst="rect">
                <a:avLst/>
              </a:prstGeom>
              <a:noFill/>
            </p:spPr>
            <p:txBody>
              <a:bodyPr wrap="none" rtlCol="0">
                <a:spAutoFit/>
              </a:bodyPr>
              <a:lstStyle/>
              <a:p>
                <a:pPr algn="ctr"/>
                <a:r>
                  <a:rPr lang="en-US" sz="1400" i="1" dirty="0">
                    <a:latin typeface="Calibri" panose="020F0502020204030204" pitchFamily="34" charset="0"/>
                    <a:cs typeface="Calibri" panose="020F0502020204030204" pitchFamily="34" charset="0"/>
                  </a:rPr>
                  <a:t>hydrogen</a:t>
                </a:r>
              </a:p>
            </p:txBody>
          </p:sp>
        </p:grpSp>
      </p:grpSp>
      <p:pic>
        <p:nvPicPr>
          <p:cNvPr id="28" name="Picture 27"/>
          <p:cNvPicPr>
            <a:picLocks noChangeAspect="1"/>
          </p:cNvPicPr>
          <p:nvPr/>
        </p:nvPicPr>
        <p:blipFill>
          <a:blip r:embed="rId8"/>
          <a:stretch>
            <a:fillRect/>
          </a:stretch>
        </p:blipFill>
        <p:spPr>
          <a:xfrm>
            <a:off x="3871800" y="5522634"/>
            <a:ext cx="642727" cy="398211"/>
          </a:xfrm>
          <a:prstGeom prst="rect">
            <a:avLst/>
          </a:prstGeom>
        </p:spPr>
      </p:pic>
      <p:sp>
        <p:nvSpPr>
          <p:cNvPr id="30" name="TextBox 29"/>
          <p:cNvSpPr txBox="1"/>
          <p:nvPr/>
        </p:nvSpPr>
        <p:spPr>
          <a:xfrm>
            <a:off x="2200648" y="5908531"/>
            <a:ext cx="840295" cy="523220"/>
          </a:xfrm>
          <a:prstGeom prst="rect">
            <a:avLst/>
          </a:prstGeom>
          <a:noFill/>
        </p:spPr>
        <p:txBody>
          <a:bodyPr wrap="none" rtlCol="0">
            <a:spAutoFit/>
          </a:bodyPr>
          <a:lstStyle/>
          <a:p>
            <a:pPr algn="ctr"/>
            <a:r>
              <a:rPr lang="en-US" sz="1400" i="1" dirty="0">
                <a:latin typeface="Calibri" panose="020F0502020204030204" pitchFamily="34" charset="0"/>
                <a:cs typeface="Calibri" panose="020F0502020204030204" pitchFamily="34" charset="0"/>
              </a:rPr>
              <a:t>water</a:t>
            </a:r>
          </a:p>
          <a:p>
            <a:pPr algn="ctr"/>
            <a:r>
              <a:rPr lang="en-US" sz="1400" i="1" dirty="0">
                <a:latin typeface="Calibri" panose="020F0502020204030204" pitchFamily="34" charset="0"/>
                <a:cs typeface="Calibri" panose="020F0502020204030204" pitchFamily="34" charset="0"/>
              </a:rPr>
              <a:t>molecule</a:t>
            </a:r>
          </a:p>
        </p:txBody>
      </p:sp>
      <p:sp>
        <p:nvSpPr>
          <p:cNvPr id="31" name="TextBox 30"/>
          <p:cNvSpPr txBox="1"/>
          <p:nvPr/>
        </p:nvSpPr>
        <p:spPr>
          <a:xfrm>
            <a:off x="3770973" y="5908531"/>
            <a:ext cx="840295" cy="523220"/>
          </a:xfrm>
          <a:prstGeom prst="rect">
            <a:avLst/>
          </a:prstGeom>
          <a:noFill/>
        </p:spPr>
        <p:txBody>
          <a:bodyPr wrap="none" rtlCol="0">
            <a:spAutoFit/>
          </a:bodyPr>
          <a:lstStyle/>
          <a:p>
            <a:pPr algn="ctr"/>
            <a:r>
              <a:rPr lang="en-US" sz="1400" i="1" dirty="0">
                <a:latin typeface="Calibri" panose="020F0502020204030204" pitchFamily="34" charset="0"/>
                <a:cs typeface="Calibri" panose="020F0502020204030204" pitchFamily="34" charset="0"/>
              </a:rPr>
              <a:t>oxygen</a:t>
            </a:r>
          </a:p>
          <a:p>
            <a:pPr algn="ctr"/>
            <a:r>
              <a:rPr lang="en-US" sz="1400" i="1" dirty="0">
                <a:latin typeface="Calibri" panose="020F0502020204030204" pitchFamily="34" charset="0"/>
                <a:cs typeface="Calibri" panose="020F0502020204030204" pitchFamily="34" charset="0"/>
              </a:rPr>
              <a:t>molecule</a:t>
            </a:r>
          </a:p>
        </p:txBody>
      </p:sp>
      <p:sp>
        <p:nvSpPr>
          <p:cNvPr id="32" name="TextBox 31"/>
          <p:cNvSpPr txBox="1"/>
          <p:nvPr/>
        </p:nvSpPr>
        <p:spPr>
          <a:xfrm>
            <a:off x="5191711" y="6133250"/>
            <a:ext cx="840295" cy="523220"/>
          </a:xfrm>
          <a:prstGeom prst="rect">
            <a:avLst/>
          </a:prstGeom>
          <a:noFill/>
        </p:spPr>
        <p:txBody>
          <a:bodyPr wrap="none" rtlCol="0">
            <a:spAutoFit/>
          </a:bodyPr>
          <a:lstStyle/>
          <a:p>
            <a:pPr algn="ctr"/>
            <a:r>
              <a:rPr lang="en-US" sz="1400" i="1" dirty="0">
                <a:latin typeface="Calibri" panose="020F0502020204030204" pitchFamily="34" charset="0"/>
                <a:cs typeface="Calibri" panose="020F0502020204030204" pitchFamily="34" charset="0"/>
              </a:rPr>
              <a:t>glucose</a:t>
            </a:r>
          </a:p>
          <a:p>
            <a:pPr algn="ctr"/>
            <a:r>
              <a:rPr lang="en-US" sz="1400" i="1" dirty="0">
                <a:latin typeface="Calibri" panose="020F0502020204030204" pitchFamily="34" charset="0"/>
                <a:cs typeface="Calibri" panose="020F0502020204030204" pitchFamily="34" charset="0"/>
              </a:rPr>
              <a:t>molecule</a:t>
            </a:r>
          </a:p>
        </p:txBody>
      </p:sp>
      <p:sp>
        <p:nvSpPr>
          <p:cNvPr id="3" name="Slide Number Placeholder 2"/>
          <p:cNvSpPr>
            <a:spLocks noGrp="1"/>
          </p:cNvSpPr>
          <p:nvPr>
            <p:ph type="sldNum" sz="quarter" idx="4"/>
          </p:nvPr>
        </p:nvSpPr>
        <p:spPr/>
        <p:txBody>
          <a:bodyPr/>
          <a:lstStyle/>
          <a:p>
            <a:fld id="{72F633B3-16E2-4909-ACA1-80BBA0CB601E}" type="slidenum">
              <a:rPr lang="en-US" smtClean="0"/>
              <a:pPr/>
              <a:t>15</a:t>
            </a:fld>
            <a:endParaRPr lang="en-US" dirty="0"/>
          </a:p>
        </p:txBody>
      </p:sp>
    </p:spTree>
    <p:extLst>
      <p:ext uri="{BB962C8B-B14F-4D97-AF65-F5344CB8AC3E}">
        <p14:creationId xmlns:p14="http://schemas.microsoft.com/office/powerpoint/2010/main" val="59452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1.2  phases and the classification of matter</a:t>
            </a:r>
          </a:p>
        </p:txBody>
      </p:sp>
      <p:sp>
        <p:nvSpPr>
          <p:cNvPr id="6" name="Text Placeholder 2"/>
          <p:cNvSpPr txBox="1">
            <a:spLocks/>
          </p:cNvSpPr>
          <p:nvPr/>
        </p:nvSpPr>
        <p:spPr>
          <a:xfrm>
            <a:off x="457200" y="964231"/>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Gold</a:t>
            </a:r>
            <a:endParaRPr lang="en-US" dirty="0"/>
          </a:p>
          <a:p>
            <a:endParaRPr lang="en-US" dirty="0"/>
          </a:p>
        </p:txBody>
      </p:sp>
      <p:sp>
        <p:nvSpPr>
          <p:cNvPr id="7" name="Text Placeholder 2"/>
          <p:cNvSpPr txBox="1">
            <a:spLocks/>
          </p:cNvSpPr>
          <p:nvPr/>
        </p:nvSpPr>
        <p:spPr>
          <a:xfrm>
            <a:off x="457200" y="1388381"/>
            <a:ext cx="8551333" cy="159434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t>The first photograph shows a gold nugget.</a:t>
            </a:r>
          </a:p>
          <a:p>
            <a:pPr marL="342900" indent="-342900">
              <a:buFont typeface="Arial" panose="020B0604020202020204" pitchFamily="34" charset="0"/>
              <a:buChar char="•"/>
            </a:pPr>
            <a:r>
              <a:rPr lang="en-US" sz="2200" dirty="0"/>
              <a:t>The second image is from a scanning-tunneling microscope (STM) and shows the surface of a gold crystal. Each sphere represents an individual gold atom.</a:t>
            </a:r>
          </a:p>
          <a:p>
            <a:endParaRPr lang="en-US" dirty="0"/>
          </a:p>
        </p:txBody>
      </p:sp>
      <p:pic>
        <p:nvPicPr>
          <p:cNvPr id="33" name="Picture Placeholder 1" descr="CNX_Chem_01_02_GoldAtoms.jpg"/>
          <p:cNvPicPr>
            <a:picLocks noChangeAspect="1"/>
          </p:cNvPicPr>
          <p:nvPr/>
        </p:nvPicPr>
        <p:blipFill>
          <a:blip r:embed="rId2" cstate="email">
            <a:extLst>
              <a:ext uri="{28A0092B-C50C-407E-A947-70E740481C1C}">
                <a14:useLocalDpi xmlns:a14="http://schemas.microsoft.com/office/drawing/2010/main" val="0"/>
              </a:ext>
            </a:extLst>
          </a:blip>
          <a:srcRect t="-1868" b="-1868"/>
          <a:stretch>
            <a:fillRect/>
          </a:stretch>
        </p:blipFill>
        <p:spPr bwMode="auto">
          <a:xfrm>
            <a:off x="333375" y="3087496"/>
            <a:ext cx="84264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72F633B3-16E2-4909-ACA1-80BBA0CB601E}" type="slidenum">
              <a:rPr lang="en-US" smtClean="0"/>
              <a:pPr/>
              <a:t>16</a:t>
            </a:fld>
            <a:endParaRPr lang="en-US" dirty="0"/>
          </a:p>
        </p:txBody>
      </p:sp>
    </p:spTree>
    <p:extLst>
      <p:ext uri="{BB962C8B-B14F-4D97-AF65-F5344CB8AC3E}">
        <p14:creationId xmlns:p14="http://schemas.microsoft.com/office/powerpoint/2010/main" val="127041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639864" y="4491221"/>
            <a:ext cx="4178721" cy="2283492"/>
            <a:chOff x="2076450" y="3883978"/>
            <a:chExt cx="4178721" cy="2284202"/>
          </a:xfrm>
        </p:grpSpPr>
        <p:pic>
          <p:nvPicPr>
            <p:cNvPr id="11" name="Picture Placeholder 1" descr="CNX_Chem_01_02_Molecules.jpg"/>
            <p:cNvPicPr>
              <a:picLocks noChangeAspect="1"/>
            </p:cNvPicPr>
            <p:nvPr/>
          </p:nvPicPr>
          <p:blipFill>
            <a:blip r:embed="rId2" cstate="email">
              <a:extLst>
                <a:ext uri="{28A0092B-C50C-407E-A947-70E740481C1C}">
                  <a14:useLocalDpi xmlns:a14="http://schemas.microsoft.com/office/drawing/2010/main" val="0"/>
                </a:ext>
              </a:extLst>
            </a:blip>
            <a:srcRect t="5032" r="64246" b="-6581"/>
            <a:stretch>
              <a:fillRect/>
            </a:stretch>
          </p:blipFill>
          <p:spPr bwMode="auto">
            <a:xfrm>
              <a:off x="2076450" y="3883978"/>
              <a:ext cx="2809875" cy="2283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Placeholder 1" descr="CNX_Chem_01_02_Molecules.jpg"/>
            <p:cNvPicPr>
              <a:picLocks noChangeAspect="1"/>
            </p:cNvPicPr>
            <p:nvPr/>
          </p:nvPicPr>
          <p:blipFill>
            <a:blip r:embed="rId3" cstate="email">
              <a:extLst>
                <a:ext uri="{28A0092B-C50C-407E-A947-70E740481C1C}">
                  <a14:useLocalDpi xmlns:a14="http://schemas.microsoft.com/office/drawing/2010/main" val="0"/>
                </a:ext>
              </a:extLst>
            </a:blip>
            <a:srcRect l="34892" t="24387" r="48186" b="-6581"/>
            <a:stretch>
              <a:fillRect/>
            </a:stretch>
          </p:blipFill>
          <p:spPr bwMode="auto">
            <a:xfrm>
              <a:off x="4953000" y="4358162"/>
              <a:ext cx="1302171" cy="1810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Text Placeholder 2"/>
          <p:cNvSpPr txBox="1">
            <a:spLocks/>
          </p:cNvSpPr>
          <p:nvPr/>
        </p:nvSpPr>
        <p:spPr>
          <a:xfrm>
            <a:off x="457200" y="1512205"/>
            <a:ext cx="8551333" cy="1795611"/>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Elements - Atoms</a:t>
            </a:r>
          </a:p>
          <a:p>
            <a:pPr marL="342900" indent="-342900">
              <a:buFont typeface="Arial" panose="020B0604020202020204" pitchFamily="34" charset="0"/>
              <a:buChar char="•"/>
            </a:pPr>
            <a:r>
              <a:rPr lang="en-US" sz="2200" dirty="0"/>
              <a:t>Elements consist of a single type of atom.</a:t>
            </a:r>
          </a:p>
          <a:p>
            <a:pPr marL="342900" indent="-342900">
              <a:buFont typeface="Arial" panose="020B0604020202020204" pitchFamily="34" charset="0"/>
              <a:buChar char="•"/>
            </a:pPr>
            <a:r>
              <a:rPr lang="en-US" sz="2200" dirty="0"/>
              <a:t>Only six elements exist as single atoms in nature.</a:t>
            </a:r>
          </a:p>
          <a:p>
            <a:pPr marL="1074420" lvl="1" indent="-342900"/>
            <a:r>
              <a:rPr lang="en-US" sz="2000" dirty="0"/>
              <a:t>He, Ne, Ar, Xe, Kr, and Rn</a:t>
            </a:r>
          </a:p>
          <a:p>
            <a:endParaRPr lang="en-US" dirty="0"/>
          </a:p>
        </p:txBody>
      </p:sp>
      <p:sp>
        <p:nvSpPr>
          <p:cNvPr id="10" name="Text Placeholder 2"/>
          <p:cNvSpPr txBox="1">
            <a:spLocks/>
          </p:cNvSpPr>
          <p:nvPr/>
        </p:nvSpPr>
        <p:spPr>
          <a:xfrm>
            <a:off x="457200" y="3307817"/>
            <a:ext cx="8350157" cy="259922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Elements - Molecules</a:t>
            </a:r>
          </a:p>
          <a:p>
            <a:pPr marL="342900" indent="-342900">
              <a:buFont typeface="Arial" panose="020B0604020202020204" pitchFamily="34" charset="0"/>
              <a:buChar char="•"/>
            </a:pPr>
            <a:r>
              <a:rPr lang="en-US" sz="2200" dirty="0"/>
              <a:t>Most elements exist as </a:t>
            </a:r>
            <a:r>
              <a:rPr lang="en-US" sz="2200" i="1" u="sng" dirty="0"/>
              <a:t>molecules</a:t>
            </a:r>
            <a:r>
              <a:rPr lang="en-US" sz="2200" dirty="0"/>
              <a:t> with two or more atoms of that element are bound together.</a:t>
            </a:r>
          </a:p>
          <a:p>
            <a:endParaRPr lang="en-US" dirty="0"/>
          </a:p>
        </p:txBody>
      </p:sp>
      <p:sp>
        <p:nvSpPr>
          <p:cNvPr id="14" name="Text Placeholder 2"/>
          <p:cNvSpPr txBox="1">
            <a:spLocks/>
          </p:cNvSpPr>
          <p:nvPr/>
        </p:nvSpPr>
        <p:spPr>
          <a:xfrm>
            <a:off x="457200" y="1009092"/>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Elements and Matter</a:t>
            </a:r>
            <a:endParaRPr lang="en-US" dirty="0"/>
          </a:p>
          <a:p>
            <a:endParaRPr lang="en-US" dirty="0"/>
          </a:p>
        </p:txBody>
      </p:sp>
      <p:sp>
        <p:nvSpPr>
          <p:cNvPr id="5" name="Title 4"/>
          <p:cNvSpPr>
            <a:spLocks noGrp="1"/>
          </p:cNvSpPr>
          <p:nvPr>
            <p:ph type="title"/>
          </p:nvPr>
        </p:nvSpPr>
        <p:spPr>
          <a:xfrm>
            <a:off x="457199" y="385298"/>
            <a:ext cx="8551333" cy="518478"/>
          </a:xfrm>
        </p:spPr>
        <p:txBody>
          <a:bodyPr>
            <a:normAutofit fontScale="90000"/>
          </a:bodyPr>
          <a:lstStyle/>
          <a:p>
            <a:r>
              <a:rPr lang="en-US" dirty="0"/>
              <a:t>1.2  phases and the classification of matter</a:t>
            </a:r>
          </a:p>
        </p:txBody>
      </p:sp>
      <p:sp>
        <p:nvSpPr>
          <p:cNvPr id="2" name="Slide Number Placeholder 1"/>
          <p:cNvSpPr>
            <a:spLocks noGrp="1"/>
          </p:cNvSpPr>
          <p:nvPr>
            <p:ph type="sldNum" sz="quarter" idx="4"/>
          </p:nvPr>
        </p:nvSpPr>
        <p:spPr/>
        <p:txBody>
          <a:bodyPr/>
          <a:lstStyle/>
          <a:p>
            <a:fld id="{72F633B3-16E2-4909-ACA1-80BBA0CB601E}" type="slidenum">
              <a:rPr lang="en-US" smtClean="0"/>
              <a:pPr/>
              <a:t>17</a:t>
            </a:fld>
            <a:endParaRPr lang="en-US" dirty="0"/>
          </a:p>
        </p:txBody>
      </p:sp>
    </p:spTree>
    <p:extLst>
      <p:ext uri="{BB962C8B-B14F-4D97-AF65-F5344CB8AC3E}">
        <p14:creationId xmlns:p14="http://schemas.microsoft.com/office/powerpoint/2010/main" val="2348381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99" y="347979"/>
            <a:ext cx="8551333"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t>1.2  phases and the classification of matter</a:t>
            </a:r>
          </a:p>
        </p:txBody>
      </p:sp>
      <p:sp>
        <p:nvSpPr>
          <p:cNvPr id="9" name="Text Placeholder 2"/>
          <p:cNvSpPr txBox="1">
            <a:spLocks/>
          </p:cNvSpPr>
          <p:nvPr/>
        </p:nvSpPr>
        <p:spPr>
          <a:xfrm>
            <a:off x="457200" y="1512205"/>
            <a:ext cx="8686800" cy="21072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Molecules</a:t>
            </a:r>
          </a:p>
          <a:p>
            <a:pPr marL="342900" indent="-342900">
              <a:buFont typeface="Arial" panose="020B0604020202020204" pitchFamily="34" charset="0"/>
              <a:buChar char="•"/>
            </a:pPr>
            <a:r>
              <a:rPr lang="en-US" sz="2200" dirty="0"/>
              <a:t>Some molecules are </a:t>
            </a:r>
            <a:r>
              <a:rPr lang="en-US" sz="2200" i="1" u="sng" dirty="0">
                <a:solidFill>
                  <a:srgbClr val="009900"/>
                </a:solidFill>
              </a:rPr>
              <a:t>elements</a:t>
            </a:r>
            <a:r>
              <a:rPr lang="en-US" sz="2200" dirty="0"/>
              <a:t>; they consist of one type of atom.</a:t>
            </a:r>
          </a:p>
          <a:p>
            <a:pPr marL="342900" indent="-342900">
              <a:buFont typeface="Arial" panose="020B0604020202020204" pitchFamily="34" charset="0"/>
              <a:buChar char="•"/>
            </a:pPr>
            <a:r>
              <a:rPr lang="en-US" sz="2200" dirty="0"/>
              <a:t>Most molecules consist of atoms of different elements bound together. These molecules are known as </a:t>
            </a:r>
            <a:r>
              <a:rPr lang="en-US" sz="2200" i="1" u="sng" dirty="0">
                <a:solidFill>
                  <a:srgbClr val="009900"/>
                </a:solidFill>
              </a:rPr>
              <a:t>compounds</a:t>
            </a:r>
            <a:r>
              <a:rPr lang="en-US" sz="2200" dirty="0"/>
              <a:t>.</a:t>
            </a:r>
            <a:endParaRPr lang="en-US" sz="2000" dirty="0"/>
          </a:p>
          <a:p>
            <a:endParaRPr lang="en-US" dirty="0"/>
          </a:p>
        </p:txBody>
      </p:sp>
      <p:sp>
        <p:nvSpPr>
          <p:cNvPr id="14" name="Text Placeholder 2"/>
          <p:cNvSpPr txBox="1">
            <a:spLocks/>
          </p:cNvSpPr>
          <p:nvPr/>
        </p:nvSpPr>
        <p:spPr>
          <a:xfrm>
            <a:off x="457200" y="964231"/>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From Atoms to Molecules</a:t>
            </a:r>
            <a:endParaRPr lang="en-US" dirty="0"/>
          </a:p>
          <a:p>
            <a:endParaRPr lang="en-US" dirty="0"/>
          </a:p>
        </p:txBody>
      </p:sp>
      <p:grpSp>
        <p:nvGrpSpPr>
          <p:cNvPr id="5" name="Group 4"/>
          <p:cNvGrpSpPr/>
          <p:nvPr/>
        </p:nvGrpSpPr>
        <p:grpSpPr>
          <a:xfrm>
            <a:off x="1240315" y="3367577"/>
            <a:ext cx="876300" cy="967187"/>
            <a:chOff x="2974268" y="5440383"/>
            <a:chExt cx="876300" cy="967187"/>
          </a:xfrm>
        </p:grpSpPr>
        <p:pic>
          <p:nvPicPr>
            <p:cNvPr id="16" name="Picture 15"/>
            <p:cNvPicPr>
              <a:picLocks noChangeAspect="1"/>
            </p:cNvPicPr>
            <p:nvPr/>
          </p:nvPicPr>
          <p:blipFill>
            <a:blip r:embed="rId2"/>
            <a:stretch>
              <a:fillRect/>
            </a:stretch>
          </p:blipFill>
          <p:spPr>
            <a:xfrm>
              <a:off x="2974268" y="5440383"/>
              <a:ext cx="876300" cy="514350"/>
            </a:xfrm>
            <a:prstGeom prst="rect">
              <a:avLst/>
            </a:prstGeom>
          </p:spPr>
        </p:pic>
        <p:sp>
          <p:nvSpPr>
            <p:cNvPr id="18" name="TextBox 17"/>
            <p:cNvSpPr txBox="1"/>
            <p:nvPr/>
          </p:nvSpPr>
          <p:spPr>
            <a:xfrm>
              <a:off x="3010273" y="5884350"/>
              <a:ext cx="840295" cy="523220"/>
            </a:xfrm>
            <a:prstGeom prst="rect">
              <a:avLst/>
            </a:prstGeom>
            <a:noFill/>
          </p:spPr>
          <p:txBody>
            <a:bodyPr wrap="none" rtlCol="0">
              <a:spAutoFit/>
            </a:bodyPr>
            <a:lstStyle/>
            <a:p>
              <a:pPr algn="ctr"/>
              <a:r>
                <a:rPr lang="en-US" sz="1400" i="1" dirty="0">
                  <a:latin typeface="Calibri" panose="020F0502020204030204" pitchFamily="34" charset="0"/>
                  <a:cs typeface="Calibri" panose="020F0502020204030204" pitchFamily="34" charset="0"/>
                </a:rPr>
                <a:t>water</a:t>
              </a:r>
            </a:p>
            <a:p>
              <a:pPr algn="ctr"/>
              <a:r>
                <a:rPr lang="en-US" sz="1400" i="1" dirty="0">
                  <a:latin typeface="Calibri" panose="020F0502020204030204" pitchFamily="34" charset="0"/>
                  <a:cs typeface="Calibri" panose="020F0502020204030204" pitchFamily="34" charset="0"/>
                </a:rPr>
                <a:t>molecule</a:t>
              </a:r>
            </a:p>
          </p:txBody>
        </p:sp>
      </p:grpSp>
      <p:grpSp>
        <p:nvGrpSpPr>
          <p:cNvPr id="3" name="Group 2"/>
          <p:cNvGrpSpPr/>
          <p:nvPr/>
        </p:nvGrpSpPr>
        <p:grpSpPr>
          <a:xfrm>
            <a:off x="734011" y="4624705"/>
            <a:ext cx="2016131" cy="1578078"/>
            <a:chOff x="5020261" y="3191226"/>
            <a:chExt cx="2016131" cy="1578078"/>
          </a:xfrm>
        </p:grpSpPr>
        <p:pic>
          <p:nvPicPr>
            <p:cNvPr id="15" name="Picture 14"/>
            <p:cNvPicPr>
              <a:picLocks noChangeAspect="1"/>
            </p:cNvPicPr>
            <p:nvPr/>
          </p:nvPicPr>
          <p:blipFill>
            <a:blip r:embed="rId3"/>
            <a:stretch>
              <a:fillRect/>
            </a:stretch>
          </p:blipFill>
          <p:spPr>
            <a:xfrm>
              <a:off x="5169848" y="3191226"/>
              <a:ext cx="1866544" cy="1578078"/>
            </a:xfrm>
            <a:prstGeom prst="rect">
              <a:avLst/>
            </a:prstGeom>
          </p:spPr>
        </p:pic>
        <p:sp>
          <p:nvSpPr>
            <p:cNvPr id="20" name="TextBox 19"/>
            <p:cNvSpPr txBox="1"/>
            <p:nvPr/>
          </p:nvSpPr>
          <p:spPr>
            <a:xfrm>
              <a:off x="5020261" y="4165969"/>
              <a:ext cx="840295" cy="523220"/>
            </a:xfrm>
            <a:prstGeom prst="rect">
              <a:avLst/>
            </a:prstGeom>
            <a:noFill/>
          </p:spPr>
          <p:txBody>
            <a:bodyPr wrap="none" rtlCol="0">
              <a:spAutoFit/>
            </a:bodyPr>
            <a:lstStyle/>
            <a:p>
              <a:pPr algn="ctr"/>
              <a:r>
                <a:rPr lang="en-US" sz="1400" i="1" dirty="0">
                  <a:latin typeface="Calibri" panose="020F0502020204030204" pitchFamily="34" charset="0"/>
                  <a:cs typeface="Calibri" panose="020F0502020204030204" pitchFamily="34" charset="0"/>
                </a:rPr>
                <a:t>glucose</a:t>
              </a:r>
            </a:p>
            <a:p>
              <a:pPr algn="ctr"/>
              <a:r>
                <a:rPr lang="en-US" sz="1400" i="1" dirty="0">
                  <a:latin typeface="Calibri" panose="020F0502020204030204" pitchFamily="34" charset="0"/>
                  <a:cs typeface="Calibri" panose="020F0502020204030204" pitchFamily="34" charset="0"/>
                </a:rPr>
                <a:t>molecule</a:t>
              </a:r>
            </a:p>
          </p:txBody>
        </p:sp>
      </p:grpSp>
      <p:sp>
        <p:nvSpPr>
          <p:cNvPr id="21" name="Text Placeholder 2"/>
          <p:cNvSpPr txBox="1">
            <a:spLocks/>
          </p:cNvSpPr>
          <p:nvPr/>
        </p:nvSpPr>
        <p:spPr>
          <a:xfrm>
            <a:off x="2543699" y="3322111"/>
            <a:ext cx="6749887" cy="317520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t>A water molecule is a compound that consists of two hydrogen atoms and one oxygen atom held together by chemical bonds. </a:t>
            </a:r>
          </a:p>
          <a:p>
            <a:pPr>
              <a:spcAft>
                <a:spcPts val="800"/>
              </a:spcAft>
            </a:pPr>
            <a:endParaRPr lang="en-US" sz="2200" dirty="0"/>
          </a:p>
          <a:p>
            <a:pPr marL="342900" indent="-342900">
              <a:buFont typeface="Arial" panose="020B0604020202020204" pitchFamily="34" charset="0"/>
              <a:buChar char="•"/>
            </a:pPr>
            <a:r>
              <a:rPr lang="en-US" sz="2200" dirty="0"/>
              <a:t>A glucose molecule is made from six carbon atoms, twelve hydrogen atoms, and six oxygen atoms bound together in a specific arrangement.</a:t>
            </a:r>
            <a:endParaRPr lang="en-US" sz="2000" dirty="0"/>
          </a:p>
          <a:p>
            <a:endParaRPr lang="en-US" dirty="0"/>
          </a:p>
        </p:txBody>
      </p:sp>
      <p:sp>
        <p:nvSpPr>
          <p:cNvPr id="7" name="TextBox 6"/>
          <p:cNvSpPr txBox="1"/>
          <p:nvPr/>
        </p:nvSpPr>
        <p:spPr>
          <a:xfrm>
            <a:off x="5562615" y="4414096"/>
            <a:ext cx="712054" cy="430887"/>
          </a:xfrm>
          <a:prstGeom prst="rect">
            <a:avLst/>
          </a:prstGeom>
          <a:noFill/>
        </p:spPr>
        <p:txBody>
          <a:bodyPr wrap="none" rtlCol="0">
            <a:spAutoFit/>
          </a:bodyPr>
          <a:lstStyle/>
          <a:p>
            <a:r>
              <a:rPr lang="en-US" sz="2200" dirty="0">
                <a:solidFill>
                  <a:srgbClr val="009900"/>
                </a:solidFill>
              </a:rPr>
              <a:t>H</a:t>
            </a:r>
            <a:r>
              <a:rPr lang="en-US" sz="2200" baseline="-25000" dirty="0">
                <a:solidFill>
                  <a:srgbClr val="009900"/>
                </a:solidFill>
              </a:rPr>
              <a:t>2</a:t>
            </a:r>
            <a:r>
              <a:rPr lang="en-US" sz="2200" dirty="0">
                <a:solidFill>
                  <a:srgbClr val="009900"/>
                </a:solidFill>
              </a:rPr>
              <a:t>O</a:t>
            </a:r>
          </a:p>
        </p:txBody>
      </p:sp>
      <p:sp>
        <p:nvSpPr>
          <p:cNvPr id="22" name="TextBox 21"/>
          <p:cNvSpPr txBox="1"/>
          <p:nvPr/>
        </p:nvSpPr>
        <p:spPr>
          <a:xfrm>
            <a:off x="5304532" y="5987339"/>
            <a:ext cx="1228221" cy="430887"/>
          </a:xfrm>
          <a:prstGeom prst="rect">
            <a:avLst/>
          </a:prstGeom>
          <a:noFill/>
        </p:spPr>
        <p:txBody>
          <a:bodyPr wrap="none" rtlCol="0">
            <a:spAutoFit/>
          </a:bodyPr>
          <a:lstStyle/>
          <a:p>
            <a:r>
              <a:rPr lang="en-US" sz="2200" dirty="0">
                <a:solidFill>
                  <a:srgbClr val="009900"/>
                </a:solidFill>
              </a:rPr>
              <a:t>C</a:t>
            </a:r>
            <a:r>
              <a:rPr lang="en-US" sz="2200" baseline="-25000" dirty="0">
                <a:solidFill>
                  <a:srgbClr val="009900"/>
                </a:solidFill>
              </a:rPr>
              <a:t>6</a:t>
            </a:r>
            <a:r>
              <a:rPr lang="en-US" sz="2200" dirty="0">
                <a:solidFill>
                  <a:srgbClr val="009900"/>
                </a:solidFill>
              </a:rPr>
              <a:t>H</a:t>
            </a:r>
            <a:r>
              <a:rPr lang="en-US" sz="2200" baseline="-25000" dirty="0">
                <a:solidFill>
                  <a:srgbClr val="009900"/>
                </a:solidFill>
              </a:rPr>
              <a:t>12</a:t>
            </a:r>
            <a:r>
              <a:rPr lang="en-US" sz="2200" dirty="0">
                <a:solidFill>
                  <a:srgbClr val="009900"/>
                </a:solidFill>
              </a:rPr>
              <a:t>O</a:t>
            </a:r>
            <a:r>
              <a:rPr lang="en-US" sz="2200" baseline="-25000" dirty="0">
                <a:solidFill>
                  <a:srgbClr val="009900"/>
                </a:solidFill>
              </a:rPr>
              <a:t>6</a:t>
            </a:r>
            <a:endParaRPr lang="en-US" sz="2200" dirty="0">
              <a:solidFill>
                <a:srgbClr val="009900"/>
              </a:solidFill>
            </a:endParaRPr>
          </a:p>
        </p:txBody>
      </p:sp>
      <p:sp>
        <p:nvSpPr>
          <p:cNvPr id="2" name="Slide Number Placeholder 1"/>
          <p:cNvSpPr>
            <a:spLocks noGrp="1"/>
          </p:cNvSpPr>
          <p:nvPr>
            <p:ph type="sldNum" sz="quarter" idx="4"/>
          </p:nvPr>
        </p:nvSpPr>
        <p:spPr/>
        <p:txBody>
          <a:bodyPr/>
          <a:lstStyle/>
          <a:p>
            <a:fld id="{72F633B3-16E2-4909-ACA1-80BBA0CB601E}" type="slidenum">
              <a:rPr lang="en-US" smtClean="0"/>
              <a:pPr/>
              <a:t>18</a:t>
            </a:fld>
            <a:endParaRPr lang="en-US" dirty="0"/>
          </a:p>
        </p:txBody>
      </p:sp>
    </p:spTree>
    <p:extLst>
      <p:ext uri="{BB962C8B-B14F-4D97-AF65-F5344CB8AC3E}">
        <p14:creationId xmlns:p14="http://schemas.microsoft.com/office/powerpoint/2010/main" val="31594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99" y="347979"/>
            <a:ext cx="8551333"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t>1.2  phases and the classification of matter</a:t>
            </a:r>
          </a:p>
        </p:txBody>
      </p:sp>
      <p:sp>
        <p:nvSpPr>
          <p:cNvPr id="9" name="Text Placeholder 2"/>
          <p:cNvSpPr txBox="1">
            <a:spLocks/>
          </p:cNvSpPr>
          <p:nvPr/>
        </p:nvSpPr>
        <p:spPr>
          <a:xfrm>
            <a:off x="457200" y="1454330"/>
            <a:ext cx="8686800" cy="21072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Chemical Compounds – The Opiates</a:t>
            </a:r>
          </a:p>
          <a:p>
            <a:pPr marL="342900" indent="-342900">
              <a:buFont typeface="Arial" panose="020B0604020202020204" pitchFamily="34" charset="0"/>
              <a:buChar char="•"/>
            </a:pPr>
            <a:r>
              <a:rPr lang="en-US" sz="2200" dirty="0"/>
              <a:t>Compare the arrangements of atoms and the shapes of some opiates.</a:t>
            </a:r>
          </a:p>
          <a:p>
            <a:pPr marL="342900" indent="-342900">
              <a:buFont typeface="Arial" panose="020B0604020202020204" pitchFamily="34" charset="0"/>
              <a:buChar char="•"/>
            </a:pPr>
            <a:r>
              <a:rPr lang="en-US" sz="2200" dirty="0"/>
              <a:t>A small difference in the arrangement of atoms can have enormous consequences.</a:t>
            </a:r>
            <a:endParaRPr lang="en-US" sz="2000" dirty="0"/>
          </a:p>
          <a:p>
            <a:endParaRPr lang="en-US" dirty="0"/>
          </a:p>
        </p:txBody>
      </p:sp>
      <p:sp>
        <p:nvSpPr>
          <p:cNvPr id="14" name="Text Placeholder 2"/>
          <p:cNvSpPr txBox="1">
            <a:spLocks/>
          </p:cNvSpPr>
          <p:nvPr/>
        </p:nvSpPr>
        <p:spPr>
          <a:xfrm>
            <a:off x="457200" y="964231"/>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From Atoms to Molecules</a:t>
            </a:r>
            <a:endParaRPr lang="en-US" dirty="0"/>
          </a:p>
          <a:p>
            <a:endParaRPr lang="en-US" dirty="0"/>
          </a:p>
        </p:txBody>
      </p:sp>
      <p:sp>
        <p:nvSpPr>
          <p:cNvPr id="2" name="Slide Number Placeholder 1"/>
          <p:cNvSpPr>
            <a:spLocks noGrp="1"/>
          </p:cNvSpPr>
          <p:nvPr>
            <p:ph type="sldNum" sz="quarter" idx="4"/>
          </p:nvPr>
        </p:nvSpPr>
        <p:spPr/>
        <p:txBody>
          <a:bodyPr/>
          <a:lstStyle/>
          <a:p>
            <a:fld id="{72F633B3-16E2-4909-ACA1-80BBA0CB601E}" type="slidenum">
              <a:rPr lang="en-US" smtClean="0"/>
              <a:pPr/>
              <a:t>19</a:t>
            </a:fld>
            <a:endParaRPr lang="en-US" dirty="0"/>
          </a:p>
        </p:txBody>
      </p:sp>
      <p:grpSp>
        <p:nvGrpSpPr>
          <p:cNvPr id="11" name="Group 10"/>
          <p:cNvGrpSpPr/>
          <p:nvPr/>
        </p:nvGrpSpPr>
        <p:grpSpPr>
          <a:xfrm>
            <a:off x="272001" y="3540095"/>
            <a:ext cx="1695692" cy="2831081"/>
            <a:chOff x="434051" y="3540095"/>
            <a:chExt cx="1695692" cy="2831081"/>
          </a:xfrm>
        </p:grpSpPr>
        <p:sp>
          <p:nvSpPr>
            <p:cNvPr id="17" name="TextBox 16"/>
            <p:cNvSpPr txBox="1"/>
            <p:nvPr/>
          </p:nvSpPr>
          <p:spPr>
            <a:xfrm>
              <a:off x="551545" y="4928218"/>
              <a:ext cx="1460704" cy="400110"/>
            </a:xfrm>
            <a:prstGeom prst="rect">
              <a:avLst/>
            </a:prstGeom>
            <a:noFill/>
          </p:spPr>
          <p:txBody>
            <a:bodyPr wrap="square" rtlCol="0">
              <a:spAutoFit/>
            </a:bodyPr>
            <a:lstStyle/>
            <a:p>
              <a:pPr algn="ctr"/>
              <a:r>
                <a:rPr lang="en-US" sz="2000" dirty="0">
                  <a:solidFill>
                    <a:srgbClr val="009900"/>
                  </a:solidFill>
                </a:rPr>
                <a:t>Morphine</a:t>
              </a:r>
            </a:p>
          </p:txBody>
        </p:sp>
        <p:sp>
          <p:nvSpPr>
            <p:cNvPr id="25" name="TextBox 24"/>
            <p:cNvSpPr txBox="1"/>
            <p:nvPr/>
          </p:nvSpPr>
          <p:spPr>
            <a:xfrm>
              <a:off x="434051" y="5447846"/>
              <a:ext cx="1695692" cy="923330"/>
            </a:xfrm>
            <a:prstGeom prst="rect">
              <a:avLst/>
            </a:prstGeom>
            <a:noFill/>
          </p:spPr>
          <p:txBody>
            <a:bodyPr wrap="square" rtlCol="0">
              <a:spAutoFit/>
            </a:bodyPr>
            <a:lstStyle/>
            <a:p>
              <a:r>
                <a:rPr lang="en-US" dirty="0"/>
                <a:t>A pain reliever but highly addictive.</a:t>
              </a:r>
            </a:p>
          </p:txBody>
        </p:sp>
        <p:graphicFrame>
          <p:nvGraphicFramePr>
            <p:cNvPr id="29" name="Object 28"/>
            <p:cNvGraphicFramePr>
              <a:graphicFrameLocks noChangeAspect="1"/>
            </p:cNvGraphicFramePr>
            <p:nvPr>
              <p:extLst>
                <p:ext uri="{D42A27DB-BD31-4B8C-83A1-F6EECF244321}">
                  <p14:modId xmlns:p14="http://schemas.microsoft.com/office/powerpoint/2010/main" val="954188858"/>
                </p:ext>
              </p:extLst>
            </p:nvPr>
          </p:nvGraphicFramePr>
          <p:xfrm>
            <a:off x="531712" y="3540095"/>
            <a:ext cx="1500370" cy="1263067"/>
          </p:xfrm>
          <a:graphic>
            <a:graphicData uri="http://schemas.openxmlformats.org/presentationml/2006/ole">
              <mc:AlternateContent xmlns:mc="http://schemas.openxmlformats.org/markup-compatibility/2006">
                <mc:Choice xmlns:v="urn:schemas-microsoft-com:vml" Requires="v">
                  <p:oleObj spid="_x0000_s172630" name="MarvinOLE" r:id="rId3" imgW="1866960" imgH="1571760" progId="MarvinOLE.Document">
                    <p:embed/>
                  </p:oleObj>
                </mc:Choice>
                <mc:Fallback>
                  <p:oleObj name="MarvinOLE" r:id="rId3" imgW="1866960" imgH="1571760" progId="MarvinOLE.Document">
                    <p:embed/>
                    <p:pic>
                      <p:nvPicPr>
                        <p:cNvPr id="4" name="Object 3"/>
                        <p:cNvPicPr/>
                        <p:nvPr/>
                      </p:nvPicPr>
                      <p:blipFill>
                        <a:blip r:embed="rId4"/>
                        <a:stretch>
                          <a:fillRect/>
                        </a:stretch>
                      </p:blipFill>
                      <p:spPr>
                        <a:xfrm>
                          <a:off x="531712" y="3540095"/>
                          <a:ext cx="1500370" cy="1263067"/>
                        </a:xfrm>
                        <a:prstGeom prst="rect">
                          <a:avLst/>
                        </a:prstGeom>
                      </p:spPr>
                    </p:pic>
                  </p:oleObj>
                </mc:Fallback>
              </mc:AlternateContent>
            </a:graphicData>
          </a:graphic>
        </p:graphicFrame>
      </p:grpSp>
      <p:grpSp>
        <p:nvGrpSpPr>
          <p:cNvPr id="10" name="Group 9"/>
          <p:cNvGrpSpPr/>
          <p:nvPr/>
        </p:nvGrpSpPr>
        <p:grpSpPr>
          <a:xfrm>
            <a:off x="2223288" y="3540095"/>
            <a:ext cx="2147515" cy="3108080"/>
            <a:chOff x="2498313" y="3540095"/>
            <a:chExt cx="2147515" cy="3108080"/>
          </a:xfrm>
        </p:grpSpPr>
        <p:sp>
          <p:nvSpPr>
            <p:cNvPr id="19" name="TextBox 18"/>
            <p:cNvSpPr txBox="1"/>
            <p:nvPr/>
          </p:nvSpPr>
          <p:spPr>
            <a:xfrm>
              <a:off x="2841718" y="4928219"/>
              <a:ext cx="1460704" cy="400110"/>
            </a:xfrm>
            <a:prstGeom prst="rect">
              <a:avLst/>
            </a:prstGeom>
            <a:noFill/>
          </p:spPr>
          <p:txBody>
            <a:bodyPr wrap="square" rtlCol="0">
              <a:spAutoFit/>
            </a:bodyPr>
            <a:lstStyle/>
            <a:p>
              <a:pPr algn="ctr"/>
              <a:r>
                <a:rPr lang="en-US" sz="2000" dirty="0">
                  <a:solidFill>
                    <a:srgbClr val="009900"/>
                  </a:solidFill>
                </a:rPr>
                <a:t>Heroin</a:t>
              </a:r>
            </a:p>
          </p:txBody>
        </p:sp>
        <p:sp>
          <p:nvSpPr>
            <p:cNvPr id="26" name="TextBox 25"/>
            <p:cNvSpPr txBox="1"/>
            <p:nvPr/>
          </p:nvSpPr>
          <p:spPr>
            <a:xfrm>
              <a:off x="2498313" y="5447846"/>
              <a:ext cx="2147515" cy="1200329"/>
            </a:xfrm>
            <a:prstGeom prst="rect">
              <a:avLst/>
            </a:prstGeom>
            <a:noFill/>
          </p:spPr>
          <p:txBody>
            <a:bodyPr wrap="square" rtlCol="0">
              <a:spAutoFit/>
            </a:bodyPr>
            <a:lstStyle/>
            <a:p>
              <a:r>
                <a:rPr lang="en-US" dirty="0"/>
                <a:t>Pain reliever like morphine but even more addictive.  Illegal substance.</a:t>
              </a:r>
            </a:p>
          </p:txBody>
        </p:sp>
        <p:graphicFrame>
          <p:nvGraphicFramePr>
            <p:cNvPr id="30" name="Object 29"/>
            <p:cNvGraphicFramePr>
              <a:graphicFrameLocks noChangeAspect="1"/>
            </p:cNvGraphicFramePr>
            <p:nvPr>
              <p:extLst>
                <p:ext uri="{D42A27DB-BD31-4B8C-83A1-F6EECF244321}">
                  <p14:modId xmlns:p14="http://schemas.microsoft.com/office/powerpoint/2010/main" val="3805078944"/>
                </p:ext>
              </p:extLst>
            </p:nvPr>
          </p:nvGraphicFramePr>
          <p:xfrm>
            <a:off x="2513755" y="3540095"/>
            <a:ext cx="2116631" cy="1393512"/>
          </p:xfrm>
          <a:graphic>
            <a:graphicData uri="http://schemas.openxmlformats.org/presentationml/2006/ole">
              <mc:AlternateContent xmlns:mc="http://schemas.openxmlformats.org/markup-compatibility/2006">
                <mc:Choice xmlns:v="urn:schemas-microsoft-com:vml" Requires="v">
                  <p:oleObj spid="_x0000_s172631" name="MarvinOLE" r:id="rId5" imgW="2676600" imgH="1762200" progId="MarvinOLE.Document">
                    <p:embed/>
                  </p:oleObj>
                </mc:Choice>
                <mc:Fallback>
                  <p:oleObj name="MarvinOLE" r:id="rId5" imgW="2676600" imgH="1762200" progId="MarvinOLE.Document">
                    <p:embed/>
                    <p:pic>
                      <p:nvPicPr>
                        <p:cNvPr id="5" name="Object 4"/>
                        <p:cNvPicPr/>
                        <p:nvPr/>
                      </p:nvPicPr>
                      <p:blipFill>
                        <a:blip r:embed="rId6"/>
                        <a:stretch>
                          <a:fillRect/>
                        </a:stretch>
                      </p:blipFill>
                      <p:spPr>
                        <a:xfrm>
                          <a:off x="2513755" y="3540095"/>
                          <a:ext cx="2116631" cy="1393512"/>
                        </a:xfrm>
                        <a:prstGeom prst="rect">
                          <a:avLst/>
                        </a:prstGeom>
                      </p:spPr>
                    </p:pic>
                  </p:oleObj>
                </mc:Fallback>
              </mc:AlternateContent>
            </a:graphicData>
          </a:graphic>
        </p:graphicFrame>
      </p:grpSp>
      <p:grpSp>
        <p:nvGrpSpPr>
          <p:cNvPr id="8" name="Group 7"/>
          <p:cNvGrpSpPr/>
          <p:nvPr/>
        </p:nvGrpSpPr>
        <p:grpSpPr>
          <a:xfrm>
            <a:off x="4626398" y="3453377"/>
            <a:ext cx="1969117" cy="3194798"/>
            <a:chOff x="4990635" y="3453377"/>
            <a:chExt cx="1969117" cy="3194798"/>
          </a:xfrm>
        </p:grpSpPr>
        <p:sp>
          <p:nvSpPr>
            <p:cNvPr id="23" name="TextBox 22"/>
            <p:cNvSpPr txBox="1"/>
            <p:nvPr/>
          </p:nvSpPr>
          <p:spPr>
            <a:xfrm>
              <a:off x="5244841" y="4928219"/>
              <a:ext cx="1460704" cy="400110"/>
            </a:xfrm>
            <a:prstGeom prst="rect">
              <a:avLst/>
            </a:prstGeom>
            <a:noFill/>
          </p:spPr>
          <p:txBody>
            <a:bodyPr wrap="square" rtlCol="0">
              <a:spAutoFit/>
            </a:bodyPr>
            <a:lstStyle/>
            <a:p>
              <a:pPr algn="ctr"/>
              <a:r>
                <a:rPr lang="en-US" sz="2000" dirty="0">
                  <a:solidFill>
                    <a:srgbClr val="009900"/>
                  </a:solidFill>
                </a:rPr>
                <a:t>Codeine</a:t>
              </a:r>
            </a:p>
          </p:txBody>
        </p:sp>
        <p:sp>
          <p:nvSpPr>
            <p:cNvPr id="27" name="TextBox 26"/>
            <p:cNvSpPr txBox="1"/>
            <p:nvPr/>
          </p:nvSpPr>
          <p:spPr>
            <a:xfrm>
              <a:off x="4990635" y="5447846"/>
              <a:ext cx="1969117" cy="1200329"/>
            </a:xfrm>
            <a:prstGeom prst="rect">
              <a:avLst/>
            </a:prstGeom>
            <a:noFill/>
          </p:spPr>
          <p:txBody>
            <a:bodyPr wrap="square" rtlCol="0">
              <a:spAutoFit/>
            </a:bodyPr>
            <a:lstStyle/>
            <a:p>
              <a:r>
                <a:rPr lang="en-US" dirty="0"/>
                <a:t>Pain reliever with one tenth the potency of morphine.</a:t>
              </a:r>
            </a:p>
          </p:txBody>
        </p:sp>
        <p:graphicFrame>
          <p:nvGraphicFramePr>
            <p:cNvPr id="31" name="Object 30"/>
            <p:cNvGraphicFramePr>
              <a:graphicFrameLocks noChangeAspect="1"/>
            </p:cNvGraphicFramePr>
            <p:nvPr>
              <p:extLst>
                <p:ext uri="{D42A27DB-BD31-4B8C-83A1-F6EECF244321}">
                  <p14:modId xmlns:p14="http://schemas.microsoft.com/office/powerpoint/2010/main" val="1307159861"/>
                </p:ext>
              </p:extLst>
            </p:nvPr>
          </p:nvGraphicFramePr>
          <p:xfrm>
            <a:off x="5116029" y="3453377"/>
            <a:ext cx="1718329" cy="1285011"/>
          </p:xfrm>
          <a:graphic>
            <a:graphicData uri="http://schemas.openxmlformats.org/presentationml/2006/ole">
              <mc:AlternateContent xmlns:mc="http://schemas.openxmlformats.org/markup-compatibility/2006">
                <mc:Choice xmlns:v="urn:schemas-microsoft-com:vml" Requires="v">
                  <p:oleObj spid="_x0000_s172632" name="MarvinOLE" r:id="rId7" imgW="2190600" imgH="1638360" progId="MarvinOLE.Document">
                    <p:embed/>
                  </p:oleObj>
                </mc:Choice>
                <mc:Fallback>
                  <p:oleObj name="MarvinOLE" r:id="rId7" imgW="2190600" imgH="1638360" progId="MarvinOLE.Document">
                    <p:embed/>
                    <p:pic>
                      <p:nvPicPr>
                        <p:cNvPr id="6" name="Object 5"/>
                        <p:cNvPicPr/>
                        <p:nvPr/>
                      </p:nvPicPr>
                      <p:blipFill>
                        <a:blip r:embed="rId8"/>
                        <a:stretch>
                          <a:fillRect/>
                        </a:stretch>
                      </p:blipFill>
                      <p:spPr>
                        <a:xfrm>
                          <a:off x="5116029" y="3453377"/>
                          <a:ext cx="1718329" cy="1285011"/>
                        </a:xfrm>
                        <a:prstGeom prst="rect">
                          <a:avLst/>
                        </a:prstGeom>
                      </p:spPr>
                    </p:pic>
                  </p:oleObj>
                </mc:Fallback>
              </mc:AlternateContent>
            </a:graphicData>
          </a:graphic>
        </p:graphicFrame>
      </p:grpSp>
      <p:grpSp>
        <p:nvGrpSpPr>
          <p:cNvPr id="6" name="Group 5"/>
          <p:cNvGrpSpPr/>
          <p:nvPr/>
        </p:nvGrpSpPr>
        <p:grpSpPr>
          <a:xfrm>
            <a:off x="6851109" y="3397594"/>
            <a:ext cx="2264407" cy="3250581"/>
            <a:chOff x="7013159" y="3397594"/>
            <a:chExt cx="2264407" cy="3250581"/>
          </a:xfrm>
        </p:grpSpPr>
        <p:sp>
          <p:nvSpPr>
            <p:cNvPr id="24" name="TextBox 23"/>
            <p:cNvSpPr txBox="1"/>
            <p:nvPr/>
          </p:nvSpPr>
          <p:spPr>
            <a:xfrm>
              <a:off x="7415010" y="4951151"/>
              <a:ext cx="1460704" cy="400110"/>
            </a:xfrm>
            <a:prstGeom prst="rect">
              <a:avLst/>
            </a:prstGeom>
            <a:noFill/>
          </p:spPr>
          <p:txBody>
            <a:bodyPr wrap="square" rtlCol="0">
              <a:spAutoFit/>
            </a:bodyPr>
            <a:lstStyle/>
            <a:p>
              <a:pPr algn="ctr"/>
              <a:r>
                <a:rPr lang="en-US" sz="2000" dirty="0">
                  <a:solidFill>
                    <a:srgbClr val="009900"/>
                  </a:solidFill>
                </a:rPr>
                <a:t>Thebaine</a:t>
              </a:r>
            </a:p>
          </p:txBody>
        </p:sp>
        <p:sp>
          <p:nvSpPr>
            <p:cNvPr id="28" name="TextBox 27"/>
            <p:cNvSpPr txBox="1"/>
            <p:nvPr/>
          </p:nvSpPr>
          <p:spPr>
            <a:xfrm>
              <a:off x="7013159" y="5447846"/>
              <a:ext cx="2264407" cy="1200329"/>
            </a:xfrm>
            <a:prstGeom prst="rect">
              <a:avLst/>
            </a:prstGeom>
            <a:noFill/>
          </p:spPr>
          <p:txBody>
            <a:bodyPr wrap="square" rtlCol="0">
              <a:spAutoFit/>
            </a:bodyPr>
            <a:lstStyle/>
            <a:p>
              <a:r>
                <a:rPr lang="en-US" dirty="0"/>
                <a:t>Similar to codeine but causes convulsions if ingested.</a:t>
              </a:r>
            </a:p>
          </p:txBody>
        </p:sp>
        <p:graphicFrame>
          <p:nvGraphicFramePr>
            <p:cNvPr id="32" name="Object 31"/>
            <p:cNvGraphicFramePr>
              <a:graphicFrameLocks noChangeAspect="1"/>
            </p:cNvGraphicFramePr>
            <p:nvPr>
              <p:extLst>
                <p:ext uri="{D42A27DB-BD31-4B8C-83A1-F6EECF244321}">
                  <p14:modId xmlns:p14="http://schemas.microsoft.com/office/powerpoint/2010/main" val="1928849733"/>
                </p:ext>
              </p:extLst>
            </p:nvPr>
          </p:nvGraphicFramePr>
          <p:xfrm>
            <a:off x="7248901" y="3397594"/>
            <a:ext cx="1792922" cy="1340794"/>
          </p:xfrm>
          <a:graphic>
            <a:graphicData uri="http://schemas.openxmlformats.org/presentationml/2006/ole">
              <mc:AlternateContent xmlns:mc="http://schemas.openxmlformats.org/markup-compatibility/2006">
                <mc:Choice xmlns:v="urn:schemas-microsoft-com:vml" Requires="v">
                  <p:oleObj spid="_x0000_s172633" name="MarvinOLE" r:id="rId9" imgW="2190600" imgH="1638360" progId="MarvinOLE.Document">
                    <p:embed/>
                  </p:oleObj>
                </mc:Choice>
                <mc:Fallback>
                  <p:oleObj name="MarvinOLE" r:id="rId9" imgW="2190600" imgH="1638360" progId="MarvinOLE.Document">
                    <p:embed/>
                    <p:pic>
                      <p:nvPicPr>
                        <p:cNvPr id="7" name="Object 6"/>
                        <p:cNvPicPr/>
                        <p:nvPr/>
                      </p:nvPicPr>
                      <p:blipFill>
                        <a:blip r:embed="rId10"/>
                        <a:stretch>
                          <a:fillRect/>
                        </a:stretch>
                      </p:blipFill>
                      <p:spPr>
                        <a:xfrm>
                          <a:off x="7248901" y="3397594"/>
                          <a:ext cx="1792922" cy="1340794"/>
                        </a:xfrm>
                        <a:prstGeom prst="rect">
                          <a:avLst/>
                        </a:prstGeom>
                      </p:spPr>
                    </p:pic>
                  </p:oleObj>
                </mc:Fallback>
              </mc:AlternateContent>
            </a:graphicData>
          </a:graphic>
        </p:graphicFrame>
      </p:grpSp>
    </p:spTree>
    <p:extLst>
      <p:ext uri="{BB962C8B-B14F-4D97-AF65-F5344CB8AC3E}">
        <p14:creationId xmlns:p14="http://schemas.microsoft.com/office/powerpoint/2010/main" val="16469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979"/>
            <a:ext cx="8530098" cy="518478"/>
          </a:xfrm>
          <a:prstGeom prst="rect">
            <a:avLst/>
          </a:prstGeom>
        </p:spPr>
        <p:txBody>
          <a:bodyPr>
            <a:noAutofit/>
          </a:bodyPr>
          <a:lstStyle/>
          <a:p>
            <a:r>
              <a:rPr lang="en-US" sz="3200" dirty="0">
                <a:solidFill>
                  <a:schemeClr val="tx1"/>
                </a:solidFill>
              </a:rPr>
              <a:t>chapter 1:  Essential ideas</a:t>
            </a:r>
          </a:p>
        </p:txBody>
      </p:sp>
      <p:sp>
        <p:nvSpPr>
          <p:cNvPr id="4" name="Content Placeholder 2"/>
          <p:cNvSpPr txBox="1">
            <a:spLocks/>
          </p:cNvSpPr>
          <p:nvPr/>
        </p:nvSpPr>
        <p:spPr>
          <a:xfrm>
            <a:off x="457200" y="1313796"/>
            <a:ext cx="8352043" cy="48768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Font typeface="Arial" charset="0"/>
              <a:buNone/>
            </a:pPr>
            <a:r>
              <a:rPr lang="en-US" sz="2800" dirty="0">
                <a:solidFill>
                  <a:schemeClr val="accent5">
                    <a:lumMod val="50000"/>
                  </a:schemeClr>
                </a:solidFill>
                <a:latin typeface="Arial" charset="0"/>
                <a:ea typeface="MS PGothic" charset="0"/>
              </a:rPr>
              <a:t>1.1	Chemistry in Context</a:t>
            </a:r>
          </a:p>
          <a:p>
            <a:pPr>
              <a:buFont typeface="Arial" charset="0"/>
              <a:buNone/>
            </a:pPr>
            <a:r>
              <a:rPr lang="en-US" sz="2800" dirty="0">
                <a:solidFill>
                  <a:schemeClr val="accent5">
                    <a:lumMod val="50000"/>
                  </a:schemeClr>
                </a:solidFill>
                <a:latin typeface="Arial" charset="0"/>
                <a:ea typeface="MS PGothic" charset="0"/>
              </a:rPr>
              <a:t>1.2	Phases and Classification of Matter</a:t>
            </a:r>
          </a:p>
          <a:p>
            <a:pPr>
              <a:buFont typeface="Arial" charset="0"/>
              <a:buNone/>
            </a:pPr>
            <a:r>
              <a:rPr lang="en-US" sz="2800" dirty="0">
                <a:solidFill>
                  <a:schemeClr val="accent5">
                    <a:lumMod val="50000"/>
                  </a:schemeClr>
                </a:solidFill>
                <a:latin typeface="Arial" charset="0"/>
                <a:ea typeface="MS PGothic" charset="0"/>
              </a:rPr>
              <a:t>1.3	Physical and Chemical Properties </a:t>
            </a:r>
          </a:p>
          <a:p>
            <a:pPr>
              <a:buFont typeface="Arial" charset="0"/>
              <a:buNone/>
            </a:pPr>
            <a:r>
              <a:rPr lang="en-US" sz="2800" dirty="0">
                <a:solidFill>
                  <a:schemeClr val="accent5">
                    <a:lumMod val="50000"/>
                  </a:schemeClr>
                </a:solidFill>
                <a:latin typeface="Arial" charset="0"/>
                <a:ea typeface="MS PGothic" charset="0"/>
              </a:rPr>
              <a:t>1.4	Measurements</a:t>
            </a:r>
          </a:p>
          <a:p>
            <a:pPr>
              <a:buFont typeface="Arial" charset="0"/>
              <a:buNone/>
            </a:pPr>
            <a:r>
              <a:rPr lang="en-US" sz="2800" dirty="0">
                <a:solidFill>
                  <a:schemeClr val="accent5">
                    <a:lumMod val="50000"/>
                  </a:schemeClr>
                </a:solidFill>
                <a:latin typeface="Arial" charset="0"/>
                <a:ea typeface="MS PGothic" charset="0"/>
              </a:rPr>
              <a:t>1.5	Measurement Uncertainty, Accuracy, and     	Precision</a:t>
            </a:r>
          </a:p>
          <a:p>
            <a:pPr>
              <a:buFont typeface="Arial" charset="0"/>
              <a:buNone/>
            </a:pPr>
            <a:r>
              <a:rPr lang="en-US" sz="2800" dirty="0">
                <a:solidFill>
                  <a:schemeClr val="accent5">
                    <a:lumMod val="50000"/>
                  </a:schemeClr>
                </a:solidFill>
                <a:latin typeface="Arial" charset="0"/>
                <a:ea typeface="MS PGothic" charset="0"/>
              </a:rPr>
              <a:t>1.6	Mathematical Treatment of Measurements</a:t>
            </a:r>
          </a:p>
          <a:p>
            <a:pPr>
              <a:buFont typeface="Arial" charset="0"/>
              <a:buNone/>
            </a:pPr>
            <a:endParaRPr lang="en-US" sz="2800" dirty="0">
              <a:solidFill>
                <a:schemeClr val="accent5">
                  <a:lumMod val="50000"/>
                </a:schemeClr>
              </a:solidFill>
              <a:latin typeface="Arial" charset="0"/>
              <a:ea typeface="MS PGothic" charset="0"/>
            </a:endParaRPr>
          </a:p>
        </p:txBody>
      </p:sp>
      <p:sp>
        <p:nvSpPr>
          <p:cNvPr id="3" name="Slide Number Placeholder 2"/>
          <p:cNvSpPr>
            <a:spLocks noGrp="1"/>
          </p:cNvSpPr>
          <p:nvPr>
            <p:ph type="sldNum" sz="quarter" idx="4"/>
          </p:nvPr>
        </p:nvSpPr>
        <p:spPr/>
        <p:txBody>
          <a:bodyPr/>
          <a:lstStyle/>
          <a:p>
            <a:fld id="{72F633B3-16E2-4909-ACA1-80BBA0CB601E}" type="slidenum">
              <a:rPr lang="en-US" smtClean="0"/>
              <a:pPr/>
              <a:t>2</a:t>
            </a:fld>
            <a:endParaRPr lang="en-US" dirty="0"/>
          </a:p>
        </p:txBody>
      </p:sp>
    </p:spTree>
    <p:extLst>
      <p:ext uri="{BB962C8B-B14F-4D97-AF65-F5344CB8AC3E}">
        <p14:creationId xmlns:p14="http://schemas.microsoft.com/office/powerpoint/2010/main" val="428123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99" y="347979"/>
            <a:ext cx="8551333"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500"/>
              <a:t>1.2  phases and the classification of matter</a:t>
            </a:r>
            <a:endParaRPr lang="en-US" sz="2500" dirty="0"/>
          </a:p>
        </p:txBody>
      </p:sp>
      <p:sp>
        <p:nvSpPr>
          <p:cNvPr id="9" name="Text Placeholder 2"/>
          <p:cNvSpPr txBox="1">
            <a:spLocks/>
          </p:cNvSpPr>
          <p:nvPr/>
        </p:nvSpPr>
        <p:spPr>
          <a:xfrm>
            <a:off x="457199" y="1542736"/>
            <a:ext cx="8686800" cy="496297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Pure Substances</a:t>
            </a:r>
          </a:p>
          <a:p>
            <a:pPr marL="342900" indent="-342900">
              <a:buFont typeface="Arial" panose="020B0604020202020204" pitchFamily="34" charset="0"/>
              <a:buChar char="•"/>
            </a:pPr>
            <a:r>
              <a:rPr lang="en-US" sz="2200" dirty="0"/>
              <a:t>Pure substances have constant composition.</a:t>
            </a:r>
          </a:p>
          <a:p>
            <a:endParaRPr lang="en-US" sz="1000" dirty="0"/>
          </a:p>
          <a:p>
            <a:pPr marL="342900" indent="-342900">
              <a:buFont typeface="Arial" panose="020B0604020202020204" pitchFamily="34" charset="0"/>
              <a:buChar char="•"/>
            </a:pPr>
            <a:r>
              <a:rPr lang="en-US" sz="2200" dirty="0"/>
              <a:t>Pure substances that are </a:t>
            </a:r>
            <a:r>
              <a:rPr lang="en-US" sz="2200" dirty="0">
                <a:solidFill>
                  <a:srgbClr val="009900"/>
                </a:solidFill>
              </a:rPr>
              <a:t>elements</a:t>
            </a:r>
            <a:r>
              <a:rPr lang="en-US" sz="2200" dirty="0"/>
              <a:t>:</a:t>
            </a:r>
          </a:p>
          <a:p>
            <a:pPr marL="1074420" lvl="1" indent="-342900"/>
            <a:r>
              <a:rPr lang="en-US" sz="2000" dirty="0"/>
              <a:t>cannot be broken down into simpler substances chemically.</a:t>
            </a:r>
          </a:p>
          <a:p>
            <a:pPr marL="1074420" lvl="1" indent="-342900"/>
            <a:r>
              <a:rPr lang="en-US" sz="2000" dirty="0"/>
              <a:t>gold (Au), oxygen (O</a:t>
            </a:r>
            <a:r>
              <a:rPr lang="en-US" sz="2000" baseline="-25000" dirty="0"/>
              <a:t>2</a:t>
            </a:r>
            <a:r>
              <a:rPr lang="en-US" sz="2000" dirty="0"/>
              <a:t>), iron (Fe) for example.</a:t>
            </a:r>
          </a:p>
          <a:p>
            <a:pPr lvl="1" indent="0">
              <a:buNone/>
            </a:pPr>
            <a:endParaRPr lang="en-US" sz="1000" dirty="0"/>
          </a:p>
          <a:p>
            <a:pPr marL="342900" indent="-342900">
              <a:buFont typeface="Arial" panose="020B0604020202020204" pitchFamily="34" charset="0"/>
              <a:buChar char="•"/>
            </a:pPr>
            <a:r>
              <a:rPr lang="en-US" sz="2200" dirty="0"/>
              <a:t>Pure substances that are </a:t>
            </a:r>
            <a:r>
              <a:rPr lang="en-US" sz="2200" dirty="0">
                <a:solidFill>
                  <a:srgbClr val="009900"/>
                </a:solidFill>
              </a:rPr>
              <a:t>compounds</a:t>
            </a:r>
            <a:r>
              <a:rPr lang="en-US" sz="2200" dirty="0"/>
              <a:t>:</a:t>
            </a:r>
          </a:p>
          <a:p>
            <a:pPr marL="1074420" lvl="1" indent="-342900"/>
            <a:r>
              <a:rPr lang="en-US" sz="2000" dirty="0"/>
              <a:t>can be broken down into simpler substances or into its elements by chemical changes.</a:t>
            </a:r>
          </a:p>
          <a:p>
            <a:pPr marL="1074420" lvl="1" indent="-342900"/>
            <a:r>
              <a:rPr lang="en-US" sz="2000" dirty="0"/>
              <a:t>H</a:t>
            </a:r>
            <a:r>
              <a:rPr lang="en-US" sz="2000" baseline="-25000" dirty="0"/>
              <a:t>2</a:t>
            </a:r>
            <a:r>
              <a:rPr lang="en-US" sz="2000" dirty="0"/>
              <a:t>O can be broken down into H</a:t>
            </a:r>
            <a:r>
              <a:rPr lang="en-US" sz="2000" baseline="-25000" dirty="0"/>
              <a:t>2</a:t>
            </a:r>
            <a:r>
              <a:rPr lang="en-US" sz="2000" dirty="0"/>
              <a:t> and O</a:t>
            </a:r>
            <a:r>
              <a:rPr lang="en-US" sz="2000" baseline="-25000" dirty="0"/>
              <a:t>2</a:t>
            </a:r>
            <a:r>
              <a:rPr lang="en-US" sz="2000" dirty="0"/>
              <a:t>.</a:t>
            </a:r>
          </a:p>
          <a:p>
            <a:pPr marL="1074420" lvl="1" indent="-342900"/>
            <a:r>
              <a:rPr lang="en-US" sz="2000" dirty="0"/>
              <a:t>have physical properties that are different from the physical properties of its elements.</a:t>
            </a:r>
          </a:p>
          <a:p>
            <a:pPr marL="342900" indent="-342900">
              <a:buFont typeface="Arial" panose="020B0604020202020204" pitchFamily="34" charset="0"/>
              <a:buChar char="•"/>
            </a:pPr>
            <a:endParaRPr lang="en-US" sz="1800" dirty="0"/>
          </a:p>
        </p:txBody>
      </p:sp>
      <p:sp>
        <p:nvSpPr>
          <p:cNvPr id="14" name="Text Placeholder 2"/>
          <p:cNvSpPr txBox="1">
            <a:spLocks/>
          </p:cNvSpPr>
          <p:nvPr/>
        </p:nvSpPr>
        <p:spPr>
          <a:xfrm>
            <a:off x="457200" y="964231"/>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Classifying Matter</a:t>
            </a:r>
            <a:endParaRPr lang="en-US" dirty="0"/>
          </a:p>
          <a:p>
            <a:endParaRPr lang="en-US" dirty="0"/>
          </a:p>
        </p:txBody>
      </p:sp>
      <p:sp>
        <p:nvSpPr>
          <p:cNvPr id="2" name="Slide Number Placeholder 1"/>
          <p:cNvSpPr>
            <a:spLocks noGrp="1"/>
          </p:cNvSpPr>
          <p:nvPr>
            <p:ph type="sldNum" sz="quarter" idx="4"/>
          </p:nvPr>
        </p:nvSpPr>
        <p:spPr/>
        <p:txBody>
          <a:bodyPr/>
          <a:lstStyle/>
          <a:p>
            <a:fld id="{72F633B3-16E2-4909-ACA1-80BBA0CB601E}" type="slidenum">
              <a:rPr lang="en-US" smtClean="0"/>
              <a:pPr/>
              <a:t>20</a:t>
            </a:fld>
            <a:endParaRPr lang="en-US" dirty="0"/>
          </a:p>
        </p:txBody>
      </p:sp>
    </p:spTree>
    <p:extLst>
      <p:ext uri="{BB962C8B-B14F-4D97-AF65-F5344CB8AC3E}">
        <p14:creationId xmlns:p14="http://schemas.microsoft.com/office/powerpoint/2010/main" val="238176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99" y="347979"/>
            <a:ext cx="8551333"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500" dirty="0"/>
              <a:t>1.2  phases and the classification of matter</a:t>
            </a:r>
          </a:p>
        </p:txBody>
      </p:sp>
      <p:sp>
        <p:nvSpPr>
          <p:cNvPr id="14" name="Text Placeholder 2"/>
          <p:cNvSpPr txBox="1">
            <a:spLocks/>
          </p:cNvSpPr>
          <p:nvPr/>
        </p:nvSpPr>
        <p:spPr>
          <a:xfrm>
            <a:off x="457200" y="964231"/>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Classifying Matter</a:t>
            </a:r>
            <a:endParaRPr lang="en-US" dirty="0"/>
          </a:p>
          <a:p>
            <a:endParaRPr lang="en-US" dirty="0"/>
          </a:p>
        </p:txBody>
      </p:sp>
      <p:sp>
        <p:nvSpPr>
          <p:cNvPr id="7" name="Text Placeholder 2"/>
          <p:cNvSpPr txBox="1">
            <a:spLocks/>
          </p:cNvSpPr>
          <p:nvPr/>
        </p:nvSpPr>
        <p:spPr>
          <a:xfrm>
            <a:off x="457199" y="1466536"/>
            <a:ext cx="8686800" cy="496297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Mixtures</a:t>
            </a:r>
          </a:p>
          <a:p>
            <a:pPr marL="342900" indent="-342900">
              <a:buFont typeface="Arial" panose="020B0604020202020204" pitchFamily="34" charset="0"/>
              <a:buChar char="•"/>
            </a:pPr>
            <a:r>
              <a:rPr lang="en-US" sz="2200" dirty="0"/>
              <a:t>A mixture is a combination of substances.</a:t>
            </a:r>
          </a:p>
          <a:p>
            <a:pPr marL="1074420" lvl="1" indent="-342900"/>
            <a:r>
              <a:rPr lang="en-US" sz="2000" dirty="0"/>
              <a:t>two or more compounds, two or more elements, or a combination</a:t>
            </a:r>
          </a:p>
          <a:p>
            <a:pPr marL="1074420" lvl="1" indent="-342900"/>
            <a:r>
              <a:rPr lang="en-US" sz="2000" dirty="0"/>
              <a:t>can be separated by physical methods.</a:t>
            </a:r>
          </a:p>
          <a:p>
            <a:pPr marL="342900" indent="-342900">
              <a:buFont typeface="Arial" panose="020B0604020202020204" pitchFamily="34" charset="0"/>
              <a:buChar char="•"/>
            </a:pPr>
            <a:r>
              <a:rPr lang="en-US" sz="2200" dirty="0"/>
              <a:t>A </a:t>
            </a:r>
            <a:r>
              <a:rPr lang="en-US" sz="2200" dirty="0">
                <a:solidFill>
                  <a:srgbClr val="009900"/>
                </a:solidFill>
              </a:rPr>
              <a:t>heterogeneous</a:t>
            </a:r>
            <a:r>
              <a:rPr lang="en-US" sz="2200" dirty="0"/>
              <a:t> mixture has composition that varies from point to point.</a:t>
            </a:r>
          </a:p>
          <a:p>
            <a:pPr marL="342900" indent="-342900">
              <a:buFont typeface="Arial" panose="020B0604020202020204" pitchFamily="34" charset="0"/>
              <a:buChar char="•"/>
            </a:pPr>
            <a:r>
              <a:rPr lang="en-US" sz="2200" dirty="0"/>
              <a:t>A </a:t>
            </a:r>
            <a:r>
              <a:rPr lang="en-US" sz="2200" dirty="0">
                <a:solidFill>
                  <a:srgbClr val="009900"/>
                </a:solidFill>
              </a:rPr>
              <a:t>homogeneous</a:t>
            </a:r>
            <a:r>
              <a:rPr lang="en-US" sz="2200" dirty="0"/>
              <a:t> mixture, also known as a </a:t>
            </a:r>
            <a:r>
              <a:rPr lang="en-US" sz="2200" dirty="0">
                <a:solidFill>
                  <a:srgbClr val="009900"/>
                </a:solidFill>
              </a:rPr>
              <a:t>solution</a:t>
            </a:r>
            <a:r>
              <a:rPr lang="en-US" sz="2200" dirty="0"/>
              <a:t>, has uniform composition throughout.</a:t>
            </a:r>
          </a:p>
        </p:txBody>
      </p:sp>
      <p:pic>
        <p:nvPicPr>
          <p:cNvPr id="3" name="Picture 2"/>
          <p:cNvPicPr>
            <a:picLocks noChangeAspect="1"/>
          </p:cNvPicPr>
          <p:nvPr/>
        </p:nvPicPr>
        <p:blipFill>
          <a:blip r:embed="rId2"/>
          <a:stretch>
            <a:fillRect/>
          </a:stretch>
        </p:blipFill>
        <p:spPr>
          <a:xfrm>
            <a:off x="1559499" y="4830992"/>
            <a:ext cx="6517701" cy="1938108"/>
          </a:xfrm>
          <a:prstGeom prst="rect">
            <a:avLst/>
          </a:prstGeom>
        </p:spPr>
      </p:pic>
      <p:sp>
        <p:nvSpPr>
          <p:cNvPr id="2" name="Slide Number Placeholder 1"/>
          <p:cNvSpPr>
            <a:spLocks noGrp="1"/>
          </p:cNvSpPr>
          <p:nvPr>
            <p:ph type="sldNum" sz="quarter" idx="4"/>
          </p:nvPr>
        </p:nvSpPr>
        <p:spPr/>
        <p:txBody>
          <a:bodyPr/>
          <a:lstStyle/>
          <a:p>
            <a:fld id="{72F633B3-16E2-4909-ACA1-80BBA0CB601E}" type="slidenum">
              <a:rPr lang="en-US" smtClean="0"/>
              <a:pPr/>
              <a:t>21</a:t>
            </a:fld>
            <a:endParaRPr lang="en-US" dirty="0"/>
          </a:p>
        </p:txBody>
      </p:sp>
    </p:spTree>
    <p:extLst>
      <p:ext uri="{BB962C8B-B14F-4D97-AF65-F5344CB8AC3E}">
        <p14:creationId xmlns:p14="http://schemas.microsoft.com/office/powerpoint/2010/main" val="343520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99" y="347979"/>
            <a:ext cx="8551333"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a:t>1.2  phases and the classification of matter</a:t>
            </a:r>
            <a:endParaRPr lang="en-US" dirty="0"/>
          </a:p>
        </p:txBody>
      </p:sp>
      <p:sp>
        <p:nvSpPr>
          <p:cNvPr id="14" name="Text Placeholder 2"/>
          <p:cNvSpPr txBox="1">
            <a:spLocks/>
          </p:cNvSpPr>
          <p:nvPr/>
        </p:nvSpPr>
        <p:spPr>
          <a:xfrm>
            <a:off x="457200" y="964231"/>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Classifying Matter</a:t>
            </a:r>
            <a:endParaRPr lang="en-US" dirty="0"/>
          </a:p>
          <a:p>
            <a:endParaRPr lang="en-US" dirty="0"/>
          </a:p>
        </p:txBody>
      </p:sp>
      <p:pic>
        <p:nvPicPr>
          <p:cNvPr id="6" name="Picture Placeholder 1" descr="CNX_Chem_01_02_MattType.jpg"/>
          <p:cNvPicPr>
            <a:picLocks noChangeAspect="1"/>
          </p:cNvPicPr>
          <p:nvPr/>
        </p:nvPicPr>
        <p:blipFill>
          <a:blip r:embed="rId2" cstate="email">
            <a:extLst>
              <a:ext uri="{28A0092B-C50C-407E-A947-70E740481C1C}">
                <a14:useLocalDpi xmlns:a14="http://schemas.microsoft.com/office/drawing/2010/main" val="0"/>
              </a:ext>
            </a:extLst>
          </a:blip>
          <a:srcRect t="-14128" b="-14128"/>
          <a:stretch>
            <a:fillRect/>
          </a:stretch>
        </p:blipFill>
        <p:spPr bwMode="auto">
          <a:xfrm>
            <a:off x="85648" y="1565118"/>
            <a:ext cx="8922884"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2F633B3-16E2-4909-ACA1-80BBA0CB601E}" type="slidenum">
              <a:rPr lang="en-US" smtClean="0"/>
              <a:pPr/>
              <a:t>22</a:t>
            </a:fld>
            <a:endParaRPr lang="en-US" dirty="0"/>
          </a:p>
        </p:txBody>
      </p:sp>
    </p:spTree>
    <p:extLst>
      <p:ext uri="{BB962C8B-B14F-4D97-AF65-F5344CB8AC3E}">
        <p14:creationId xmlns:p14="http://schemas.microsoft.com/office/powerpoint/2010/main" val="1714446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1.3  physical and chemical properties</a:t>
            </a:r>
          </a:p>
        </p:txBody>
      </p:sp>
      <p:sp>
        <p:nvSpPr>
          <p:cNvPr id="5" name="Slide Number Placeholder 4"/>
          <p:cNvSpPr>
            <a:spLocks noGrp="1"/>
          </p:cNvSpPr>
          <p:nvPr>
            <p:ph type="sldNum" sz="quarter" idx="4"/>
          </p:nvPr>
        </p:nvSpPr>
        <p:spPr/>
        <p:txBody>
          <a:bodyPr/>
          <a:lstStyle/>
          <a:p>
            <a:fld id="{72F633B3-16E2-4909-ACA1-80BBA0CB601E}" type="slidenum">
              <a:rPr lang="en-US" smtClean="0"/>
              <a:pPr/>
              <a:t>23</a:t>
            </a:fld>
            <a:endParaRPr lang="en-US" dirty="0"/>
          </a:p>
        </p:txBody>
      </p:sp>
      <p:sp>
        <p:nvSpPr>
          <p:cNvPr id="6" name="Text Placeholder 2"/>
          <p:cNvSpPr txBox="1">
            <a:spLocks/>
          </p:cNvSpPr>
          <p:nvPr/>
        </p:nvSpPr>
        <p:spPr>
          <a:xfrm>
            <a:off x="457200" y="964231"/>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Properties of Matter</a:t>
            </a:r>
            <a:endParaRPr lang="en-US" dirty="0"/>
          </a:p>
          <a:p>
            <a:endParaRPr lang="en-US" dirty="0"/>
          </a:p>
        </p:txBody>
      </p:sp>
      <p:sp>
        <p:nvSpPr>
          <p:cNvPr id="7" name="Text Placeholder 2"/>
          <p:cNvSpPr txBox="1">
            <a:spLocks/>
          </p:cNvSpPr>
          <p:nvPr/>
        </p:nvSpPr>
        <p:spPr>
          <a:xfrm>
            <a:off x="457200" y="2360220"/>
            <a:ext cx="8686800" cy="394404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Physical Properties</a:t>
            </a:r>
          </a:p>
          <a:p>
            <a:pPr marL="342900" indent="-342900">
              <a:buFont typeface="Arial" panose="020B0604020202020204" pitchFamily="34" charset="0"/>
              <a:buChar char="•"/>
            </a:pPr>
            <a:r>
              <a:rPr lang="en-US" sz="2200" dirty="0"/>
              <a:t>Physical properties are characteristics of matter are not associated with a change in chemical composition.</a:t>
            </a:r>
          </a:p>
          <a:p>
            <a:pPr marL="342900" indent="-342900">
              <a:buFont typeface="Arial" panose="020B0604020202020204" pitchFamily="34" charset="0"/>
              <a:buChar char="•"/>
            </a:pPr>
            <a:r>
              <a:rPr lang="en-US" sz="2200" dirty="0"/>
              <a:t>density, color, hardness, conductivity, viscosity, etc.</a:t>
            </a:r>
          </a:p>
          <a:p>
            <a:pPr marL="342900" indent="-342900">
              <a:buFont typeface="Arial" panose="020B0604020202020204" pitchFamily="34" charset="0"/>
              <a:buChar char="•"/>
            </a:pPr>
            <a:endParaRPr lang="en-US" sz="1000" dirty="0"/>
          </a:p>
          <a:p>
            <a:r>
              <a:rPr lang="en-US" dirty="0">
                <a:solidFill>
                  <a:srgbClr val="009900"/>
                </a:solidFill>
              </a:rPr>
              <a:t>Chemical Properties</a:t>
            </a:r>
          </a:p>
          <a:p>
            <a:pPr marL="342900" indent="-342900">
              <a:buFont typeface="Arial" panose="020B0604020202020204" pitchFamily="34" charset="0"/>
              <a:buChar char="•"/>
            </a:pPr>
            <a:r>
              <a:rPr lang="en-US" sz="2200" dirty="0"/>
              <a:t>The ability to change from one type of matter into another type of matter arises from chemical properties.</a:t>
            </a:r>
          </a:p>
          <a:p>
            <a:pPr marL="342900" indent="-342900">
              <a:buFont typeface="Arial" panose="020B0604020202020204" pitchFamily="34" charset="0"/>
              <a:buChar char="•"/>
            </a:pPr>
            <a:r>
              <a:rPr lang="en-US" sz="2200" dirty="0"/>
              <a:t>flammability, reactivity, acidity, etc.</a:t>
            </a:r>
          </a:p>
        </p:txBody>
      </p:sp>
      <p:sp>
        <p:nvSpPr>
          <p:cNvPr id="9" name="Text Placeholder 2"/>
          <p:cNvSpPr>
            <a:spLocks noGrp="1"/>
          </p:cNvSpPr>
          <p:nvPr>
            <p:ph type="body" sz="quarter" idx="4294967295"/>
          </p:nvPr>
        </p:nvSpPr>
        <p:spPr>
          <a:xfrm>
            <a:off x="457200" y="1393485"/>
            <a:ext cx="8788400" cy="966735"/>
          </a:xfrm>
        </p:spPr>
        <p:txBody>
          <a:bodyPr>
            <a:normAutofit/>
          </a:bodyPr>
          <a:lstStyle/>
          <a:p>
            <a:r>
              <a:rPr lang="en-US" dirty="0"/>
              <a:t>In order to distinguish one substance from another, properties of matter, both physical and chemical, can be used.</a:t>
            </a:r>
          </a:p>
        </p:txBody>
      </p:sp>
    </p:spTree>
    <p:extLst>
      <p:ext uri="{BB962C8B-B14F-4D97-AF65-F5344CB8AC3E}">
        <p14:creationId xmlns:p14="http://schemas.microsoft.com/office/powerpoint/2010/main" val="2840876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1.3  physical and chemical properties</a:t>
            </a:r>
          </a:p>
        </p:txBody>
      </p:sp>
      <p:sp>
        <p:nvSpPr>
          <p:cNvPr id="5" name="Slide Number Placeholder 4"/>
          <p:cNvSpPr>
            <a:spLocks noGrp="1"/>
          </p:cNvSpPr>
          <p:nvPr>
            <p:ph type="sldNum" sz="quarter" idx="4"/>
          </p:nvPr>
        </p:nvSpPr>
        <p:spPr/>
        <p:txBody>
          <a:bodyPr/>
          <a:lstStyle/>
          <a:p>
            <a:fld id="{72F633B3-16E2-4909-ACA1-80BBA0CB601E}" type="slidenum">
              <a:rPr lang="en-US" smtClean="0"/>
              <a:pPr/>
              <a:t>24</a:t>
            </a:fld>
            <a:endParaRPr lang="en-US" dirty="0"/>
          </a:p>
        </p:txBody>
      </p:sp>
      <p:sp>
        <p:nvSpPr>
          <p:cNvPr id="6" name="Text Placeholder 2"/>
          <p:cNvSpPr txBox="1">
            <a:spLocks/>
          </p:cNvSpPr>
          <p:nvPr/>
        </p:nvSpPr>
        <p:spPr>
          <a:xfrm>
            <a:off x="457200" y="964231"/>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Physical vs. Chemical Changes</a:t>
            </a:r>
            <a:endParaRPr lang="en-US" dirty="0"/>
          </a:p>
          <a:p>
            <a:endParaRPr lang="en-US" dirty="0"/>
          </a:p>
        </p:txBody>
      </p:sp>
      <p:pic>
        <p:nvPicPr>
          <p:cNvPr id="8" name="Picture 7" descr="http://blog.growingwithscience.com/wp-content/uploads/2013/03/rust-nails.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6274" y="1666163"/>
            <a:ext cx="1972326" cy="1271479"/>
          </a:xfrm>
          <a:prstGeom prst="rect">
            <a:avLst/>
          </a:prstGeom>
          <a:noFill/>
          <a:ln>
            <a:noFill/>
          </a:ln>
        </p:spPr>
      </p:pic>
      <p:pic>
        <p:nvPicPr>
          <p:cNvPr id="10" name="Picture 9" descr="http://assets.epicurious.com/photos/54d1076c28bded193b04baa8/2:1/w_1260,h_630/boilingwater.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82352" y="1467344"/>
            <a:ext cx="2320490" cy="1300615"/>
          </a:xfrm>
          <a:prstGeom prst="rect">
            <a:avLst/>
          </a:prstGeom>
          <a:noFill/>
          <a:ln>
            <a:noFill/>
          </a:ln>
        </p:spPr>
      </p:pic>
      <p:pic>
        <p:nvPicPr>
          <p:cNvPr id="11" name="Picture 10" descr="https://latimesphoto.files.wordpress.com/2011/12/2011_year_in_review_022.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50410" y="2981154"/>
            <a:ext cx="2628257" cy="1666363"/>
          </a:xfrm>
          <a:prstGeom prst="rect">
            <a:avLst/>
          </a:prstGeom>
          <a:noFill/>
          <a:ln>
            <a:noFill/>
          </a:ln>
        </p:spPr>
      </p:pic>
      <p:pic>
        <p:nvPicPr>
          <p:cNvPr id="12" name="Picture 11" descr="http://p-fst2.pixstatic.com/506b0ba574c5b64b050012b1._w.1500_s.fit_.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8196" y="3099700"/>
            <a:ext cx="1780404" cy="1566072"/>
          </a:xfrm>
          <a:prstGeom prst="rect">
            <a:avLst/>
          </a:prstGeom>
          <a:noFill/>
          <a:ln>
            <a:noFill/>
          </a:ln>
        </p:spPr>
      </p:pic>
      <p:pic>
        <p:nvPicPr>
          <p:cNvPr id="13" name="Picture 12" descr="C:\Users\ptakahar\Desktop\86668985203.jp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26234" y="4953312"/>
            <a:ext cx="2276608" cy="1511423"/>
          </a:xfrm>
          <a:prstGeom prst="rect">
            <a:avLst/>
          </a:prstGeom>
          <a:noFill/>
          <a:ln>
            <a:noFill/>
          </a:ln>
        </p:spPr>
      </p:pic>
      <p:pic>
        <p:nvPicPr>
          <p:cNvPr id="14" name="Picture 13" descr="http://www.campfiremarshmallows.com/wp-content/themes/campfire/imgs/campfire-nosmoke.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9255" y="4818038"/>
            <a:ext cx="1586365" cy="1781970"/>
          </a:xfrm>
          <a:prstGeom prst="rect">
            <a:avLst/>
          </a:prstGeom>
          <a:noFill/>
          <a:ln>
            <a:noFill/>
          </a:ln>
        </p:spPr>
      </p:pic>
      <p:pic>
        <p:nvPicPr>
          <p:cNvPr id="15" name="Picture 14" descr="http://assets.bwbx.io/images/ipxHZUmrri6I/v1/-1x-1.jpg"/>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276002" y="4996753"/>
            <a:ext cx="2136810" cy="1424540"/>
          </a:xfrm>
          <a:prstGeom prst="rect">
            <a:avLst/>
          </a:prstGeom>
          <a:noFill/>
          <a:ln>
            <a:noFill/>
          </a:ln>
        </p:spPr>
      </p:pic>
      <p:pic>
        <p:nvPicPr>
          <p:cNvPr id="16" name="Picture 15" descr="http://cdn.pcwallart.com/images/melting-ice-cubes-wallpaper-2.jpg"/>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200946" y="3099700"/>
            <a:ext cx="2286923" cy="1429271"/>
          </a:xfrm>
          <a:prstGeom prst="rect">
            <a:avLst/>
          </a:prstGeom>
          <a:noFill/>
          <a:ln>
            <a:noFill/>
          </a:ln>
        </p:spPr>
      </p:pic>
      <p:pic>
        <p:nvPicPr>
          <p:cNvPr id="17" name="Picture 16" descr="http://www.gannett-cdn.com/-mm-/cfee60ca2fd6272792af1c33eedc073fcac220cc/c=38-0-603-424&amp;r=x404&amp;c=534x401/local/-/media/Rochester/2014/05/24/choppingpotatoes.jpg"/>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504533" y="1590185"/>
            <a:ext cx="1679748" cy="1251678"/>
          </a:xfrm>
          <a:prstGeom prst="rect">
            <a:avLst/>
          </a:prstGeom>
          <a:noFill/>
          <a:ln>
            <a:noFill/>
          </a:ln>
        </p:spPr>
      </p:pic>
    </p:spTree>
    <p:extLst>
      <p:ext uri="{BB962C8B-B14F-4D97-AF65-F5344CB8AC3E}">
        <p14:creationId xmlns:p14="http://schemas.microsoft.com/office/powerpoint/2010/main" val="3701150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1.3  physical and chemical properties</a:t>
            </a:r>
          </a:p>
        </p:txBody>
      </p:sp>
      <p:sp>
        <p:nvSpPr>
          <p:cNvPr id="5" name="Slide Number Placeholder 4"/>
          <p:cNvSpPr>
            <a:spLocks noGrp="1"/>
          </p:cNvSpPr>
          <p:nvPr>
            <p:ph type="sldNum" sz="quarter" idx="4"/>
          </p:nvPr>
        </p:nvSpPr>
        <p:spPr/>
        <p:txBody>
          <a:bodyPr/>
          <a:lstStyle/>
          <a:p>
            <a:fld id="{72F633B3-16E2-4909-ACA1-80BBA0CB601E}" type="slidenum">
              <a:rPr lang="en-US" smtClean="0"/>
              <a:pPr/>
              <a:t>25</a:t>
            </a:fld>
            <a:endParaRPr lang="en-US" dirty="0"/>
          </a:p>
        </p:txBody>
      </p:sp>
      <p:sp>
        <p:nvSpPr>
          <p:cNvPr id="6" name="Text Placeholder 2"/>
          <p:cNvSpPr txBox="1">
            <a:spLocks/>
          </p:cNvSpPr>
          <p:nvPr/>
        </p:nvSpPr>
        <p:spPr>
          <a:xfrm>
            <a:off x="457200" y="964231"/>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Intensive vs. Extensive Properties</a:t>
            </a:r>
            <a:endParaRPr lang="en-US" dirty="0"/>
          </a:p>
          <a:p>
            <a:endParaRPr lang="en-US" dirty="0"/>
          </a:p>
        </p:txBody>
      </p:sp>
      <p:sp>
        <p:nvSpPr>
          <p:cNvPr id="7" name="Text Placeholder 2"/>
          <p:cNvSpPr txBox="1">
            <a:spLocks/>
          </p:cNvSpPr>
          <p:nvPr/>
        </p:nvSpPr>
        <p:spPr>
          <a:xfrm>
            <a:off x="457200" y="1500634"/>
            <a:ext cx="8686800" cy="394404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Intensive Properties</a:t>
            </a:r>
          </a:p>
          <a:p>
            <a:pPr marL="342900" indent="-342900">
              <a:buFont typeface="Arial" panose="020B0604020202020204" pitchFamily="34" charset="0"/>
              <a:buChar char="•"/>
            </a:pPr>
            <a:r>
              <a:rPr lang="en-US" sz="2200" dirty="0"/>
              <a:t>do not depend on the amount of substance present.</a:t>
            </a:r>
          </a:p>
          <a:p>
            <a:pPr marL="342900" indent="-342900">
              <a:buFont typeface="Arial" panose="020B0604020202020204" pitchFamily="34" charset="0"/>
              <a:buChar char="•"/>
            </a:pPr>
            <a:r>
              <a:rPr lang="en-US" sz="2200" dirty="0"/>
              <a:t>examples:  density, temperature</a:t>
            </a:r>
          </a:p>
          <a:p>
            <a:pPr marL="342900" indent="-342900">
              <a:buFont typeface="Arial" panose="020B0604020202020204" pitchFamily="34" charset="0"/>
              <a:buChar char="•"/>
            </a:pPr>
            <a:endParaRPr lang="en-US" sz="1000" dirty="0"/>
          </a:p>
          <a:p>
            <a:r>
              <a:rPr lang="en-US" dirty="0">
                <a:solidFill>
                  <a:srgbClr val="009900"/>
                </a:solidFill>
              </a:rPr>
              <a:t>Extensive</a:t>
            </a:r>
          </a:p>
          <a:p>
            <a:pPr marL="342900" indent="-342900">
              <a:buFont typeface="Arial" panose="020B0604020202020204" pitchFamily="34" charset="0"/>
              <a:buChar char="•"/>
            </a:pPr>
            <a:r>
              <a:rPr lang="en-US" sz="2200" dirty="0"/>
              <a:t>depend on the amount of substance present.</a:t>
            </a:r>
          </a:p>
          <a:p>
            <a:pPr marL="342900" indent="-342900">
              <a:buFont typeface="Arial" panose="020B0604020202020204" pitchFamily="34" charset="0"/>
              <a:buChar char="•"/>
            </a:pPr>
            <a:r>
              <a:rPr lang="en-US" sz="2200" dirty="0"/>
              <a:t>examples:  mass, volume, heat</a:t>
            </a:r>
          </a:p>
        </p:txBody>
      </p:sp>
      <p:sp>
        <p:nvSpPr>
          <p:cNvPr id="8" name="Text Placeholder 2"/>
          <p:cNvSpPr>
            <a:spLocks noGrp="1"/>
          </p:cNvSpPr>
          <p:nvPr>
            <p:ph type="body" sz="quarter" idx="4294967295"/>
          </p:nvPr>
        </p:nvSpPr>
        <p:spPr>
          <a:xfrm>
            <a:off x="190500" y="4652026"/>
            <a:ext cx="5473952" cy="1862802"/>
          </a:xfrm>
        </p:spPr>
        <p:txBody>
          <a:bodyPr>
            <a:normAutofit fontScale="92500"/>
          </a:bodyPr>
          <a:lstStyle/>
          <a:p>
            <a:r>
              <a:rPr lang="en-US" sz="2200" dirty="0"/>
              <a:t>A drop of cooking oil and a pot of cooking oil may have the same </a:t>
            </a:r>
            <a:r>
              <a:rPr lang="en-US" sz="2200" i="1" dirty="0"/>
              <a:t>temperature</a:t>
            </a:r>
            <a:r>
              <a:rPr lang="en-US" sz="2200" dirty="0"/>
              <a:t> (</a:t>
            </a:r>
            <a:r>
              <a:rPr lang="en-US" sz="2200" dirty="0">
                <a:solidFill>
                  <a:srgbClr val="009900"/>
                </a:solidFill>
              </a:rPr>
              <a:t>intensive</a:t>
            </a:r>
            <a:r>
              <a:rPr lang="en-US" sz="2200" dirty="0"/>
              <a:t>) but the drop will not burn you as badly as an entire pot would (</a:t>
            </a:r>
            <a:r>
              <a:rPr lang="en-US" sz="2200" dirty="0">
                <a:solidFill>
                  <a:srgbClr val="009900"/>
                </a:solidFill>
              </a:rPr>
              <a:t>extensive</a:t>
            </a:r>
            <a:r>
              <a:rPr lang="en-US" sz="2200" dirty="0"/>
              <a:t>) because the pot contains more </a:t>
            </a:r>
            <a:r>
              <a:rPr lang="en-US" sz="2200" i="1" dirty="0"/>
              <a:t>heat</a:t>
            </a:r>
            <a:r>
              <a:rPr lang="en-US" sz="2200" dirty="0"/>
              <a:t>.</a:t>
            </a:r>
          </a:p>
        </p:txBody>
      </p:sp>
      <p:pic>
        <p:nvPicPr>
          <p:cNvPr id="171010" name="Picture 2" descr="Image result for hot cooking oil drop pot bur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64452" y="4533010"/>
            <a:ext cx="2977381" cy="198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1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4691" y="1002579"/>
            <a:ext cx="3874780" cy="1077218"/>
          </a:xfrm>
          <a:prstGeom prst="rect">
            <a:avLst/>
          </a:prstGeom>
          <a:noFill/>
        </p:spPr>
        <p:txBody>
          <a:bodyPr wrap="none" rtlCol="0">
            <a:spAutoFit/>
          </a:bodyPr>
          <a:lstStyle/>
          <a:p>
            <a:pPr algn="ctr"/>
            <a:r>
              <a:rPr lang="en-US" sz="3200" dirty="0"/>
              <a:t>What is chemistry?  </a:t>
            </a:r>
          </a:p>
          <a:p>
            <a:pPr algn="ctr"/>
            <a:r>
              <a:rPr lang="en-US" sz="3200" i="1" dirty="0">
                <a:solidFill>
                  <a:srgbClr val="009900"/>
                </a:solidFill>
              </a:rPr>
              <a:t>The study of matter.</a:t>
            </a:r>
          </a:p>
        </p:txBody>
      </p:sp>
      <p:sp>
        <p:nvSpPr>
          <p:cNvPr id="3" name="TextBox 2"/>
          <p:cNvSpPr txBox="1"/>
          <p:nvPr/>
        </p:nvSpPr>
        <p:spPr>
          <a:xfrm>
            <a:off x="1359503" y="2355138"/>
            <a:ext cx="6425157" cy="1077218"/>
          </a:xfrm>
          <a:prstGeom prst="rect">
            <a:avLst/>
          </a:prstGeom>
          <a:noFill/>
        </p:spPr>
        <p:txBody>
          <a:bodyPr wrap="none" rtlCol="0">
            <a:spAutoFit/>
          </a:bodyPr>
          <a:lstStyle/>
          <a:p>
            <a:pPr algn="ctr"/>
            <a:r>
              <a:rPr lang="en-US" sz="3200" dirty="0"/>
              <a:t>What is matter?  </a:t>
            </a:r>
          </a:p>
          <a:p>
            <a:pPr algn="ctr"/>
            <a:r>
              <a:rPr lang="en-US" sz="3200" i="1" dirty="0">
                <a:solidFill>
                  <a:srgbClr val="009900"/>
                </a:solidFill>
              </a:rPr>
              <a:t>Something with mass and volume.</a:t>
            </a:r>
          </a:p>
        </p:txBody>
      </p:sp>
      <p:sp>
        <p:nvSpPr>
          <p:cNvPr id="4" name="TextBox 3"/>
          <p:cNvSpPr txBox="1"/>
          <p:nvPr/>
        </p:nvSpPr>
        <p:spPr>
          <a:xfrm>
            <a:off x="2684014" y="5060254"/>
            <a:ext cx="3776133" cy="707886"/>
          </a:xfrm>
          <a:prstGeom prst="rect">
            <a:avLst/>
          </a:prstGeom>
          <a:noFill/>
        </p:spPr>
        <p:txBody>
          <a:bodyPr wrap="square" rtlCol="0">
            <a:spAutoFit/>
          </a:bodyPr>
          <a:lstStyle/>
          <a:p>
            <a:pPr algn="ctr"/>
            <a:r>
              <a:rPr lang="en-US" sz="4000" b="1" i="1" dirty="0">
                <a:solidFill>
                  <a:srgbClr val="009900"/>
                </a:solidFill>
              </a:rPr>
              <a:t>Measurements</a:t>
            </a:r>
          </a:p>
        </p:txBody>
      </p:sp>
      <p:sp>
        <p:nvSpPr>
          <p:cNvPr id="5" name="TextBox 4"/>
          <p:cNvSpPr txBox="1"/>
          <p:nvPr/>
        </p:nvSpPr>
        <p:spPr>
          <a:xfrm>
            <a:off x="1701745" y="3707696"/>
            <a:ext cx="5740674" cy="1077218"/>
          </a:xfrm>
          <a:prstGeom prst="rect">
            <a:avLst/>
          </a:prstGeom>
          <a:noFill/>
        </p:spPr>
        <p:txBody>
          <a:bodyPr wrap="none" rtlCol="0">
            <a:spAutoFit/>
          </a:bodyPr>
          <a:lstStyle/>
          <a:p>
            <a:pPr algn="ctr"/>
            <a:r>
              <a:rPr lang="en-US" sz="3200" dirty="0"/>
              <a:t>How do you talk about matter?</a:t>
            </a:r>
          </a:p>
          <a:p>
            <a:pPr algn="ctr"/>
            <a:r>
              <a:rPr lang="en-US" sz="3200" i="1" dirty="0">
                <a:solidFill>
                  <a:srgbClr val="009900"/>
                </a:solidFill>
              </a:rPr>
              <a:t> Describe mass and volume.</a:t>
            </a:r>
          </a:p>
        </p:txBody>
      </p:sp>
    </p:spTree>
    <p:extLst>
      <p:ext uri="{BB962C8B-B14F-4D97-AF65-F5344CB8AC3E}">
        <p14:creationId xmlns:p14="http://schemas.microsoft.com/office/powerpoint/2010/main" val="333590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measurements</a:t>
            </a:r>
          </a:p>
        </p:txBody>
      </p:sp>
      <p:sp>
        <p:nvSpPr>
          <p:cNvPr id="3" name="Slide Number Placeholder 2"/>
          <p:cNvSpPr>
            <a:spLocks noGrp="1"/>
          </p:cNvSpPr>
          <p:nvPr>
            <p:ph type="sldNum" sz="quarter" idx="4"/>
          </p:nvPr>
        </p:nvSpPr>
        <p:spPr/>
        <p:txBody>
          <a:bodyPr/>
          <a:lstStyle/>
          <a:p>
            <a:fld id="{72F633B3-16E2-4909-ACA1-80BBA0CB601E}" type="slidenum">
              <a:rPr lang="en-US" smtClean="0"/>
              <a:pPr/>
              <a:t>27</a:t>
            </a:fld>
            <a:endParaRPr lang="en-US" dirty="0"/>
          </a:p>
        </p:txBody>
      </p:sp>
      <p:sp>
        <p:nvSpPr>
          <p:cNvPr id="4" name="Text Placeholder 2"/>
          <p:cNvSpPr txBox="1">
            <a:spLocks/>
          </p:cNvSpPr>
          <p:nvPr/>
        </p:nvSpPr>
        <p:spPr>
          <a:xfrm>
            <a:off x="457200" y="2061064"/>
            <a:ext cx="8686800" cy="394404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Measurements</a:t>
            </a:r>
          </a:p>
          <a:p>
            <a:pPr marL="342900" indent="-342900">
              <a:buFont typeface="Arial" panose="020B0604020202020204" pitchFamily="34" charset="0"/>
              <a:buChar char="•"/>
            </a:pPr>
            <a:r>
              <a:rPr lang="en-US" sz="2200" dirty="0"/>
              <a:t>NUMBER – size or magnitude</a:t>
            </a:r>
          </a:p>
          <a:p>
            <a:pPr marL="342900" indent="-342900">
              <a:buFont typeface="Arial" panose="020B0604020202020204" pitchFamily="34" charset="0"/>
              <a:buChar char="•"/>
            </a:pPr>
            <a:r>
              <a:rPr lang="en-US" sz="2200" dirty="0"/>
              <a:t>UNITS – a standard for comparison</a:t>
            </a:r>
          </a:p>
          <a:p>
            <a:pPr marL="1074420" lvl="1" indent="-342900"/>
            <a:r>
              <a:rPr lang="en-US" sz="2000" i="1" dirty="0"/>
              <a:t>A measurement without units is meaningless!</a:t>
            </a:r>
          </a:p>
          <a:p>
            <a:pPr marL="342900" indent="-342900">
              <a:buFont typeface="Arial" panose="020B0604020202020204" pitchFamily="34" charset="0"/>
              <a:buChar char="•"/>
            </a:pPr>
            <a:endParaRPr lang="en-US" sz="2200" dirty="0"/>
          </a:p>
        </p:txBody>
      </p:sp>
      <p:sp>
        <p:nvSpPr>
          <p:cNvPr id="5" name="Text Placeholder 2"/>
          <p:cNvSpPr txBox="1">
            <a:spLocks/>
          </p:cNvSpPr>
          <p:nvPr/>
        </p:nvSpPr>
        <p:spPr>
          <a:xfrm>
            <a:off x="457200" y="1050874"/>
            <a:ext cx="8530098" cy="96678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ct val="20000"/>
              </a:spcBef>
              <a:buClr>
                <a:srgbClr val="009900"/>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009900"/>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Measurements</a:t>
            </a:r>
            <a:r>
              <a:rPr lang="en-US" dirty="0"/>
              <a:t> provide the information that is the basis of most hypotheses, theories, and laws in science.</a:t>
            </a:r>
          </a:p>
        </p:txBody>
      </p:sp>
      <p:pic>
        <p:nvPicPr>
          <p:cNvPr id="6" name="Picture 5" descr="Screen Shot 2012-05-29 at 4.25.39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5768" y="4310264"/>
            <a:ext cx="2003758" cy="1954108"/>
          </a:xfrm>
          <a:prstGeom prst="rect">
            <a:avLst/>
          </a:prstGeom>
        </p:spPr>
      </p:pic>
      <p:grpSp>
        <p:nvGrpSpPr>
          <p:cNvPr id="7" name="Group 6"/>
          <p:cNvGrpSpPr/>
          <p:nvPr/>
        </p:nvGrpSpPr>
        <p:grpSpPr>
          <a:xfrm>
            <a:off x="5315967" y="4125686"/>
            <a:ext cx="1355732" cy="2323264"/>
            <a:chOff x="4856876" y="3687281"/>
            <a:chExt cx="1374352" cy="2355165"/>
          </a:xfrm>
        </p:grpSpPr>
        <p:pic>
          <p:nvPicPr>
            <p:cNvPr id="8" name="Picture 7" descr="Screen Shot 2012-05-29 at 4.16.30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6876" y="3687281"/>
              <a:ext cx="1374131" cy="2355165"/>
            </a:xfrm>
            <a:prstGeom prst="rect">
              <a:avLst/>
            </a:prstGeom>
          </p:spPr>
        </p:pic>
        <p:sp>
          <p:nvSpPr>
            <p:cNvPr id="9" name="Rectangle 8"/>
            <p:cNvSpPr/>
            <p:nvPr/>
          </p:nvSpPr>
          <p:spPr>
            <a:xfrm>
              <a:off x="6105922" y="3983877"/>
              <a:ext cx="125306" cy="1096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2367760" y="4432116"/>
            <a:ext cx="2689790" cy="1015663"/>
          </a:xfrm>
          <a:prstGeom prst="rect">
            <a:avLst/>
          </a:prstGeom>
          <a:noFill/>
        </p:spPr>
        <p:txBody>
          <a:bodyPr wrap="square" rtlCol="0">
            <a:spAutoFit/>
          </a:bodyPr>
          <a:lstStyle/>
          <a:p>
            <a:r>
              <a:rPr lang="en-US" sz="2000" dirty="0"/>
              <a:t>The diameter of the earth is 12,760,000 </a:t>
            </a:r>
            <a:r>
              <a:rPr lang="en-US" sz="2000" i="1" dirty="0">
                <a:solidFill>
                  <a:srgbClr val="009900"/>
                </a:solidFill>
              </a:rPr>
              <a:t>meters</a:t>
            </a:r>
            <a:r>
              <a:rPr lang="en-US" sz="2000" dirty="0"/>
              <a:t>.</a:t>
            </a:r>
          </a:p>
        </p:txBody>
      </p:sp>
      <p:sp>
        <p:nvSpPr>
          <p:cNvPr id="11" name="TextBox 10"/>
          <p:cNvSpPr txBox="1"/>
          <p:nvPr/>
        </p:nvSpPr>
        <p:spPr>
          <a:xfrm>
            <a:off x="6512991" y="4570616"/>
            <a:ext cx="2689790" cy="707886"/>
          </a:xfrm>
          <a:prstGeom prst="rect">
            <a:avLst/>
          </a:prstGeom>
          <a:noFill/>
        </p:spPr>
        <p:txBody>
          <a:bodyPr wrap="square" rtlCol="0">
            <a:spAutoFit/>
          </a:bodyPr>
          <a:lstStyle/>
          <a:p>
            <a:r>
              <a:rPr lang="en-US" sz="2000" dirty="0"/>
              <a:t>The diameter of DNA 23 </a:t>
            </a:r>
            <a:r>
              <a:rPr lang="en-US" sz="2000" i="1" dirty="0">
                <a:solidFill>
                  <a:srgbClr val="009900"/>
                </a:solidFill>
              </a:rPr>
              <a:t>nanometers</a:t>
            </a:r>
            <a:r>
              <a:rPr lang="en-US" sz="2000" dirty="0"/>
              <a:t>.</a:t>
            </a:r>
          </a:p>
        </p:txBody>
      </p:sp>
    </p:spTree>
    <p:extLst>
      <p:ext uri="{BB962C8B-B14F-4D97-AF65-F5344CB8AC3E}">
        <p14:creationId xmlns:p14="http://schemas.microsoft.com/office/powerpoint/2010/main" val="170147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measurements</a:t>
            </a:r>
          </a:p>
        </p:txBody>
      </p:sp>
      <p:sp>
        <p:nvSpPr>
          <p:cNvPr id="3" name="Slide Number Placeholder 2"/>
          <p:cNvSpPr>
            <a:spLocks noGrp="1"/>
          </p:cNvSpPr>
          <p:nvPr>
            <p:ph type="sldNum" sz="quarter" idx="4"/>
          </p:nvPr>
        </p:nvSpPr>
        <p:spPr/>
        <p:txBody>
          <a:bodyPr/>
          <a:lstStyle/>
          <a:p>
            <a:fld id="{72F633B3-16E2-4909-ACA1-80BBA0CB601E}" type="slidenum">
              <a:rPr lang="en-US" smtClean="0"/>
              <a:pPr/>
              <a:t>28</a:t>
            </a:fld>
            <a:endParaRPr lang="en-US" dirty="0"/>
          </a:p>
        </p:txBody>
      </p:sp>
      <p:sp>
        <p:nvSpPr>
          <p:cNvPr id="4" name="Text Placeholder 2"/>
          <p:cNvSpPr txBox="1">
            <a:spLocks/>
          </p:cNvSpPr>
          <p:nvPr/>
        </p:nvSpPr>
        <p:spPr>
          <a:xfrm>
            <a:off x="457200" y="923801"/>
            <a:ext cx="8686800" cy="394404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International System of Units (SI Units)</a:t>
            </a:r>
          </a:p>
          <a:p>
            <a:pPr marL="342900" indent="-342900">
              <a:buFont typeface="Arial" panose="020B0604020202020204" pitchFamily="34" charset="0"/>
              <a:buChar char="•"/>
            </a:pPr>
            <a:r>
              <a:rPr lang="en-US" sz="2200" dirty="0"/>
              <a:t>have been in use by US National Institute of Standards and Technology (NIST) since 1964.</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graphicFrame>
        <p:nvGraphicFramePr>
          <p:cNvPr id="7" name="Table 6"/>
          <p:cNvGraphicFramePr>
            <a:graphicFrameLocks noGrp="1"/>
          </p:cNvGraphicFramePr>
          <p:nvPr>
            <p:extLst>
              <p:ext uri="{D42A27DB-BD31-4B8C-83A1-F6EECF244321}">
                <p14:modId xmlns:p14="http://schemas.microsoft.com/office/powerpoint/2010/main" val="882904348"/>
              </p:ext>
            </p:extLst>
          </p:nvPr>
        </p:nvGraphicFramePr>
        <p:xfrm>
          <a:off x="1510476" y="2837834"/>
          <a:ext cx="6096000" cy="25958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49002119"/>
                    </a:ext>
                  </a:extLst>
                </a:gridCol>
                <a:gridCol w="2032000">
                  <a:extLst>
                    <a:ext uri="{9D8B030D-6E8A-4147-A177-3AD203B41FA5}">
                      <a16:colId xmlns:a16="http://schemas.microsoft.com/office/drawing/2014/main" val="4164436418"/>
                    </a:ext>
                  </a:extLst>
                </a:gridCol>
                <a:gridCol w="2032000">
                  <a:extLst>
                    <a:ext uri="{9D8B030D-6E8A-4147-A177-3AD203B41FA5}">
                      <a16:colId xmlns:a16="http://schemas.microsoft.com/office/drawing/2014/main" val="2378224133"/>
                    </a:ext>
                  </a:extLst>
                </a:gridCol>
              </a:tblGrid>
              <a:tr h="370840">
                <a:tc>
                  <a:txBody>
                    <a:bodyPr/>
                    <a:lstStyle/>
                    <a:p>
                      <a:pPr algn="ctr"/>
                      <a:r>
                        <a:rPr lang="en-US" sz="1800" b="1">
                          <a:solidFill>
                            <a:schemeClr val="tx1"/>
                          </a:solidFill>
                        </a:rPr>
                        <a:t>Property</a:t>
                      </a:r>
                      <a:endParaRPr lang="en-US" sz="1800" b="1" dirty="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1" dirty="0">
                          <a:solidFill>
                            <a:schemeClr val="tx1"/>
                          </a:solidFill>
                        </a:rPr>
                        <a:t>Unit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1" dirty="0">
                          <a:solidFill>
                            <a:schemeClr val="tx1"/>
                          </a:solidFill>
                        </a:rPr>
                        <a:t>Symbol</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842912306"/>
                  </a:ext>
                </a:extLst>
              </a:tr>
              <a:tr h="370840">
                <a:tc>
                  <a:txBody>
                    <a:bodyPr/>
                    <a:lstStyle/>
                    <a:p>
                      <a:pPr algn="ctr"/>
                      <a:r>
                        <a:rPr lang="en-US" sz="1800" b="0">
                          <a:solidFill>
                            <a:schemeClr val="tx1"/>
                          </a:solidFill>
                        </a:rPr>
                        <a:t>Length</a:t>
                      </a:r>
                      <a:endParaRPr lang="en-US" sz="1800" b="0" dirty="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meter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m</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7207389"/>
                  </a:ext>
                </a:extLst>
              </a:tr>
              <a:tr h="370840">
                <a:tc>
                  <a:txBody>
                    <a:bodyPr/>
                    <a:lstStyle/>
                    <a:p>
                      <a:pPr algn="ctr"/>
                      <a:r>
                        <a:rPr lang="en-US" sz="1800" b="0" dirty="0">
                          <a:solidFill>
                            <a:schemeClr val="tx1"/>
                          </a:solidFill>
                        </a:rPr>
                        <a:t>Mass</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kilogram</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kg</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7225202"/>
                  </a:ext>
                </a:extLst>
              </a:tr>
              <a:tr h="370840">
                <a:tc>
                  <a:txBody>
                    <a:bodyPr/>
                    <a:lstStyle/>
                    <a:p>
                      <a:pPr algn="ctr"/>
                      <a:r>
                        <a:rPr lang="en-US" sz="1800" b="0" dirty="0">
                          <a:solidFill>
                            <a:schemeClr val="tx1"/>
                          </a:solidFill>
                        </a:rPr>
                        <a:t>Time</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second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s</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5366644"/>
                  </a:ext>
                </a:extLst>
              </a:tr>
              <a:tr h="370840">
                <a:tc>
                  <a:txBody>
                    <a:bodyPr/>
                    <a:lstStyle/>
                    <a:p>
                      <a:pPr algn="ctr"/>
                      <a:r>
                        <a:rPr lang="en-US" sz="1800" b="0" dirty="0">
                          <a:solidFill>
                            <a:schemeClr val="tx1"/>
                          </a:solidFill>
                        </a:rPr>
                        <a:t>Temperature</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Kelvin or Celsius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K or °C</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5214630"/>
                  </a:ext>
                </a:extLst>
              </a:tr>
              <a:tr h="370840">
                <a:tc>
                  <a:txBody>
                    <a:bodyPr/>
                    <a:lstStyle/>
                    <a:p>
                      <a:pPr algn="ctr"/>
                      <a:r>
                        <a:rPr lang="en-US" sz="1800" b="0" dirty="0">
                          <a:solidFill>
                            <a:schemeClr val="tx1"/>
                          </a:solidFill>
                        </a:rPr>
                        <a:t>Amount</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mole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mol</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2032339"/>
                  </a:ext>
                </a:extLst>
              </a:tr>
              <a:tr h="370840">
                <a:tc>
                  <a:txBody>
                    <a:bodyPr/>
                    <a:lstStyle/>
                    <a:p>
                      <a:pPr algn="ctr"/>
                      <a:r>
                        <a:rPr lang="en-US" sz="1800" b="0" dirty="0">
                          <a:solidFill>
                            <a:schemeClr val="tx1"/>
                          </a:solidFill>
                        </a:rPr>
                        <a:t>Current</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ampere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amp</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129750"/>
                  </a:ext>
                </a:extLst>
              </a:tr>
            </a:tbl>
          </a:graphicData>
        </a:graphic>
      </p:graphicFrame>
    </p:spTree>
    <p:extLst>
      <p:ext uri="{BB962C8B-B14F-4D97-AF65-F5344CB8AC3E}">
        <p14:creationId xmlns:p14="http://schemas.microsoft.com/office/powerpoint/2010/main" val="2855529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measurements</a:t>
            </a:r>
          </a:p>
        </p:txBody>
      </p:sp>
      <p:sp>
        <p:nvSpPr>
          <p:cNvPr id="3" name="Slide Number Placeholder 2"/>
          <p:cNvSpPr>
            <a:spLocks noGrp="1"/>
          </p:cNvSpPr>
          <p:nvPr>
            <p:ph type="sldNum" sz="quarter" idx="4"/>
          </p:nvPr>
        </p:nvSpPr>
        <p:spPr/>
        <p:txBody>
          <a:bodyPr/>
          <a:lstStyle/>
          <a:p>
            <a:fld id="{72F633B3-16E2-4909-ACA1-80BBA0CB601E}" type="slidenum">
              <a:rPr lang="en-US" smtClean="0"/>
              <a:pPr/>
              <a:t>29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25711476"/>
              </p:ext>
            </p:extLst>
          </p:nvPr>
        </p:nvGraphicFramePr>
        <p:xfrm>
          <a:off x="828088" y="2388001"/>
          <a:ext cx="4726550" cy="4079240"/>
        </p:xfrm>
        <a:graphic>
          <a:graphicData uri="http://schemas.openxmlformats.org/drawingml/2006/table">
            <a:tbl>
              <a:tblPr firstRow="1" bandRow="1">
                <a:tableStyleId>{5C22544A-7EE6-4342-B048-85BDC9FD1C3A}</a:tableStyleId>
              </a:tblPr>
              <a:tblGrid>
                <a:gridCol w="1519327">
                  <a:extLst>
                    <a:ext uri="{9D8B030D-6E8A-4147-A177-3AD203B41FA5}">
                      <a16:colId xmlns:a16="http://schemas.microsoft.com/office/drawing/2014/main" val="1349002119"/>
                    </a:ext>
                  </a:extLst>
                </a:gridCol>
                <a:gridCol w="1569493">
                  <a:extLst>
                    <a:ext uri="{9D8B030D-6E8A-4147-A177-3AD203B41FA5}">
                      <a16:colId xmlns:a16="http://schemas.microsoft.com/office/drawing/2014/main" val="4164436418"/>
                    </a:ext>
                  </a:extLst>
                </a:gridCol>
                <a:gridCol w="1637730">
                  <a:extLst>
                    <a:ext uri="{9D8B030D-6E8A-4147-A177-3AD203B41FA5}">
                      <a16:colId xmlns:a16="http://schemas.microsoft.com/office/drawing/2014/main" val="2378224133"/>
                    </a:ext>
                  </a:extLst>
                </a:gridCol>
              </a:tblGrid>
              <a:tr h="370840">
                <a:tc>
                  <a:txBody>
                    <a:bodyPr/>
                    <a:lstStyle/>
                    <a:p>
                      <a:pPr algn="ctr"/>
                      <a:r>
                        <a:rPr lang="en-US" sz="1800" b="1" dirty="0">
                          <a:solidFill>
                            <a:schemeClr val="tx1"/>
                          </a:solidFill>
                        </a:rPr>
                        <a:t>Prefix</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1" dirty="0">
                          <a:solidFill>
                            <a:schemeClr val="tx1"/>
                          </a:solidFill>
                        </a:rPr>
                        <a:t>Symbol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1" dirty="0">
                          <a:solidFill>
                            <a:schemeClr val="tx1"/>
                          </a:solidFill>
                        </a:rPr>
                        <a:t>Factor</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842912306"/>
                  </a:ext>
                </a:extLst>
              </a:tr>
              <a:tr h="370840">
                <a:tc>
                  <a:txBody>
                    <a:bodyPr/>
                    <a:lstStyle/>
                    <a:p>
                      <a:pPr algn="ctr"/>
                      <a:r>
                        <a:rPr lang="en-US" sz="1800" b="0" dirty="0">
                          <a:solidFill>
                            <a:schemeClr val="tx1"/>
                          </a:solidFill>
                        </a:rPr>
                        <a:t>femto-</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f</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10</a:t>
                      </a:r>
                      <a:r>
                        <a:rPr lang="en-US" sz="1800" b="0" baseline="30000" dirty="0">
                          <a:solidFill>
                            <a:schemeClr val="tx1"/>
                          </a:solidFill>
                        </a:rPr>
                        <a:t>-15</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7207389"/>
                  </a:ext>
                </a:extLst>
              </a:tr>
              <a:tr h="370840">
                <a:tc>
                  <a:txBody>
                    <a:bodyPr/>
                    <a:lstStyle/>
                    <a:p>
                      <a:pPr algn="ctr"/>
                      <a:r>
                        <a:rPr lang="en-US" sz="1800" b="0" dirty="0">
                          <a:solidFill>
                            <a:schemeClr val="tx1"/>
                          </a:solidFill>
                        </a:rPr>
                        <a:t>pico-</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p</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10</a:t>
                      </a:r>
                      <a:r>
                        <a:rPr lang="en-US" sz="1800" b="0" baseline="30000" dirty="0">
                          <a:solidFill>
                            <a:schemeClr val="tx1"/>
                          </a:solidFill>
                        </a:rPr>
                        <a:t>-12</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7225202"/>
                  </a:ext>
                </a:extLst>
              </a:tr>
              <a:tr h="370840">
                <a:tc>
                  <a:txBody>
                    <a:bodyPr/>
                    <a:lstStyle/>
                    <a:p>
                      <a:pPr algn="ctr"/>
                      <a:r>
                        <a:rPr lang="en-US" sz="1800" b="0" dirty="0">
                          <a:solidFill>
                            <a:schemeClr val="tx1"/>
                          </a:solidFill>
                        </a:rPr>
                        <a:t>nano-</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10</a:t>
                      </a:r>
                      <a:r>
                        <a:rPr lang="en-US" sz="1800" b="0" baseline="30000" dirty="0">
                          <a:solidFill>
                            <a:schemeClr val="tx1"/>
                          </a:solidFill>
                        </a:rPr>
                        <a:t>-9</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5366644"/>
                  </a:ext>
                </a:extLst>
              </a:tr>
              <a:tr h="370840">
                <a:tc>
                  <a:txBody>
                    <a:bodyPr/>
                    <a:lstStyle/>
                    <a:p>
                      <a:pPr algn="ctr"/>
                      <a:r>
                        <a:rPr lang="en-US" sz="1800" b="0" dirty="0">
                          <a:solidFill>
                            <a:schemeClr val="tx1"/>
                          </a:solidFill>
                        </a:rPr>
                        <a:t>micro-</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800" b="0" dirty="0">
                          <a:solidFill>
                            <a:schemeClr val="tx1"/>
                          </a:solidFill>
                          <a:latin typeface="Calibri" panose="020F0502020204030204" pitchFamily="34" charset="0"/>
                        </a:rPr>
                        <a:t>μ</a:t>
                      </a:r>
                      <a:endParaRPr lang="en-US" sz="18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10</a:t>
                      </a:r>
                      <a:r>
                        <a:rPr lang="en-US" sz="1800" b="0" baseline="30000" dirty="0">
                          <a:solidFill>
                            <a:schemeClr val="tx1"/>
                          </a:solidFill>
                        </a:rPr>
                        <a:t>-6</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5214630"/>
                  </a:ext>
                </a:extLst>
              </a:tr>
              <a:tr h="370840">
                <a:tc>
                  <a:txBody>
                    <a:bodyPr/>
                    <a:lstStyle/>
                    <a:p>
                      <a:pPr algn="ctr"/>
                      <a:r>
                        <a:rPr lang="en-US" sz="1800" b="0" dirty="0">
                          <a:solidFill>
                            <a:schemeClr val="tx1"/>
                          </a:solidFill>
                        </a:rPr>
                        <a:t>milli-</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m</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10</a:t>
                      </a:r>
                      <a:r>
                        <a:rPr lang="en-US" sz="1800" b="0" baseline="30000" dirty="0">
                          <a:solidFill>
                            <a:schemeClr val="tx1"/>
                          </a:solidFill>
                        </a:rPr>
                        <a:t>-3</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2032339"/>
                  </a:ext>
                </a:extLst>
              </a:tr>
              <a:tr h="370840">
                <a:tc>
                  <a:txBody>
                    <a:bodyPr/>
                    <a:lstStyle/>
                    <a:p>
                      <a:pPr algn="ctr"/>
                      <a:r>
                        <a:rPr lang="en-US" sz="1800" b="0" dirty="0">
                          <a:solidFill>
                            <a:schemeClr val="tx1"/>
                          </a:solidFill>
                        </a:rPr>
                        <a:t>centi-</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c</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10</a:t>
                      </a:r>
                      <a:r>
                        <a:rPr lang="en-US" sz="1800" b="0" baseline="30000" dirty="0">
                          <a:solidFill>
                            <a:schemeClr val="tx1"/>
                          </a:solidFill>
                        </a:rPr>
                        <a:t>-2</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129750"/>
                  </a:ext>
                </a:extLst>
              </a:tr>
              <a:tr h="370840">
                <a:tc>
                  <a:txBody>
                    <a:bodyPr/>
                    <a:lstStyle/>
                    <a:p>
                      <a:pPr algn="ctr"/>
                      <a:r>
                        <a:rPr lang="en-US" sz="1800" b="0" dirty="0">
                          <a:solidFill>
                            <a:schemeClr val="tx1"/>
                          </a:solidFill>
                        </a:rPr>
                        <a:t>deci-</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10</a:t>
                      </a:r>
                      <a:r>
                        <a:rPr lang="en-US" sz="1800" b="0" baseline="30000" dirty="0">
                          <a:solidFill>
                            <a:schemeClr val="tx1"/>
                          </a:solidFill>
                        </a:rPr>
                        <a:t>-1</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3478640"/>
                  </a:ext>
                </a:extLst>
              </a:tr>
              <a:tr h="370840">
                <a:tc>
                  <a:txBody>
                    <a:bodyPr/>
                    <a:lstStyle/>
                    <a:p>
                      <a:pPr algn="ctr"/>
                      <a:r>
                        <a:rPr lang="en-US" sz="1800" b="0" dirty="0">
                          <a:solidFill>
                            <a:schemeClr val="tx1"/>
                          </a:solidFill>
                        </a:rPr>
                        <a:t>kilo-</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k</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10</a:t>
                      </a:r>
                      <a:r>
                        <a:rPr lang="en-US" sz="1800" b="0" baseline="30000" dirty="0">
                          <a:solidFill>
                            <a:schemeClr val="tx1"/>
                          </a:solidFill>
                        </a:rPr>
                        <a:t>+3</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123780"/>
                  </a:ext>
                </a:extLst>
              </a:tr>
              <a:tr h="370840">
                <a:tc>
                  <a:txBody>
                    <a:bodyPr/>
                    <a:lstStyle/>
                    <a:p>
                      <a:pPr algn="ctr"/>
                      <a:r>
                        <a:rPr lang="en-US" sz="1800" b="0" dirty="0">
                          <a:solidFill>
                            <a:schemeClr val="tx1"/>
                          </a:solidFill>
                        </a:rPr>
                        <a:t>giga-</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10</a:t>
                      </a:r>
                      <a:r>
                        <a:rPr lang="en-US" sz="1800" b="0" baseline="30000" dirty="0">
                          <a:solidFill>
                            <a:schemeClr val="tx1"/>
                          </a:solidFill>
                        </a:rPr>
                        <a:t>+9</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884781"/>
                  </a:ext>
                </a:extLst>
              </a:tr>
              <a:tr h="370840">
                <a:tc>
                  <a:txBody>
                    <a:bodyPr/>
                    <a:lstStyle/>
                    <a:p>
                      <a:pPr algn="ctr"/>
                      <a:r>
                        <a:rPr lang="en-US" sz="1800" b="0" dirty="0">
                          <a:solidFill>
                            <a:schemeClr val="tx1"/>
                          </a:solidFill>
                        </a:rPr>
                        <a:t>tera-</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tx1"/>
                          </a:solidFill>
                        </a:rPr>
                        <a:t>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10</a:t>
                      </a:r>
                      <a:r>
                        <a:rPr lang="en-US" sz="1800" b="0" baseline="30000" dirty="0">
                          <a:solidFill>
                            <a:schemeClr val="tx1"/>
                          </a:solidFill>
                        </a:rPr>
                        <a:t>+12</a:t>
                      </a: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825788"/>
                  </a:ext>
                </a:extLst>
              </a:tr>
            </a:tbl>
          </a:graphicData>
        </a:graphic>
      </p:graphicFrame>
      <p:sp>
        <p:nvSpPr>
          <p:cNvPr id="6" name="Text Placeholder 2"/>
          <p:cNvSpPr txBox="1">
            <a:spLocks/>
          </p:cNvSpPr>
          <p:nvPr/>
        </p:nvSpPr>
        <p:spPr>
          <a:xfrm>
            <a:off x="457200" y="923801"/>
            <a:ext cx="8686800" cy="394404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International System of Units (SI Units)</a:t>
            </a:r>
          </a:p>
          <a:p>
            <a:pPr marL="342900" indent="-342900">
              <a:buFont typeface="Arial" panose="020B0604020202020204" pitchFamily="34" charset="0"/>
              <a:buChar char="•"/>
            </a:pPr>
            <a:r>
              <a:rPr lang="en-US" sz="2200" dirty="0"/>
              <a:t>Fractional or multiple SI units are named by using a prefix and the name of the base unit.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
        <p:nvSpPr>
          <p:cNvPr id="5" name="TextBox 4"/>
          <p:cNvSpPr txBox="1"/>
          <p:nvPr/>
        </p:nvSpPr>
        <p:spPr>
          <a:xfrm>
            <a:off x="6455599" y="2351895"/>
            <a:ext cx="1596912" cy="923330"/>
          </a:xfrm>
          <a:prstGeom prst="rect">
            <a:avLst/>
          </a:prstGeom>
          <a:noFill/>
        </p:spPr>
        <p:txBody>
          <a:bodyPr wrap="none" rtlCol="0">
            <a:spAutoFit/>
          </a:bodyPr>
          <a:lstStyle/>
          <a:p>
            <a:pPr algn="ctr"/>
            <a:r>
              <a:rPr lang="en-US" dirty="0"/>
              <a:t>1 cm = 10</a:t>
            </a:r>
            <a:r>
              <a:rPr lang="en-US" baseline="30000" dirty="0"/>
              <a:t>-2</a:t>
            </a:r>
            <a:r>
              <a:rPr lang="en-US" dirty="0"/>
              <a:t> m</a:t>
            </a:r>
          </a:p>
          <a:p>
            <a:pPr algn="ctr"/>
            <a:r>
              <a:rPr lang="en-US" dirty="0"/>
              <a:t>or</a:t>
            </a:r>
          </a:p>
          <a:p>
            <a:pPr algn="ctr"/>
            <a:r>
              <a:rPr lang="en-US" dirty="0"/>
              <a:t>100 cm = 1 m</a:t>
            </a:r>
          </a:p>
        </p:txBody>
      </p:sp>
      <p:sp>
        <p:nvSpPr>
          <p:cNvPr id="8" name="TextBox 7"/>
          <p:cNvSpPr txBox="1"/>
          <p:nvPr/>
        </p:nvSpPr>
        <p:spPr>
          <a:xfrm>
            <a:off x="6425431" y="3746784"/>
            <a:ext cx="1657249" cy="923330"/>
          </a:xfrm>
          <a:prstGeom prst="rect">
            <a:avLst/>
          </a:prstGeom>
          <a:noFill/>
        </p:spPr>
        <p:txBody>
          <a:bodyPr wrap="none" rtlCol="0">
            <a:spAutoFit/>
          </a:bodyPr>
          <a:lstStyle/>
          <a:p>
            <a:pPr algn="ctr"/>
            <a:r>
              <a:rPr lang="en-US" dirty="0"/>
              <a:t>1 mL = 10</a:t>
            </a:r>
            <a:r>
              <a:rPr lang="en-US" baseline="30000" dirty="0"/>
              <a:t>-3</a:t>
            </a:r>
            <a:r>
              <a:rPr lang="en-US" dirty="0"/>
              <a:t> L</a:t>
            </a:r>
          </a:p>
          <a:p>
            <a:pPr algn="ctr"/>
            <a:r>
              <a:rPr lang="en-US" dirty="0"/>
              <a:t>or</a:t>
            </a:r>
          </a:p>
          <a:p>
            <a:pPr algn="ctr"/>
            <a:r>
              <a:rPr lang="en-US" dirty="0"/>
              <a:t>1000 mL = 1 L</a:t>
            </a:r>
          </a:p>
        </p:txBody>
      </p:sp>
      <p:sp>
        <p:nvSpPr>
          <p:cNvPr id="9" name="TextBox 8"/>
          <p:cNvSpPr txBox="1"/>
          <p:nvPr/>
        </p:nvSpPr>
        <p:spPr>
          <a:xfrm>
            <a:off x="6197516" y="5136578"/>
            <a:ext cx="2113079" cy="923330"/>
          </a:xfrm>
          <a:prstGeom prst="rect">
            <a:avLst/>
          </a:prstGeom>
          <a:noFill/>
        </p:spPr>
        <p:txBody>
          <a:bodyPr wrap="none" rtlCol="0">
            <a:spAutoFit/>
          </a:bodyPr>
          <a:lstStyle/>
          <a:p>
            <a:pPr algn="ctr"/>
            <a:r>
              <a:rPr lang="en-US" dirty="0"/>
              <a:t>1 </a:t>
            </a:r>
            <a:r>
              <a:rPr lang="el-GR" dirty="0">
                <a:latin typeface="Calibri" panose="020F0502020204030204" pitchFamily="34" charset="0"/>
              </a:rPr>
              <a:t>μ</a:t>
            </a:r>
            <a:r>
              <a:rPr lang="en-US" dirty="0"/>
              <a:t>g = 10</a:t>
            </a:r>
            <a:r>
              <a:rPr lang="en-US" baseline="30000" dirty="0"/>
              <a:t>-6</a:t>
            </a:r>
            <a:r>
              <a:rPr lang="en-US" dirty="0"/>
              <a:t> g</a:t>
            </a:r>
          </a:p>
          <a:p>
            <a:pPr algn="ctr"/>
            <a:r>
              <a:rPr lang="en-US" dirty="0"/>
              <a:t>or</a:t>
            </a:r>
          </a:p>
          <a:p>
            <a:pPr algn="ctr"/>
            <a:r>
              <a:rPr lang="en-US" dirty="0"/>
              <a:t>1,000,000 </a:t>
            </a:r>
            <a:r>
              <a:rPr lang="el-GR" dirty="0">
                <a:latin typeface="Calibri" panose="020F0502020204030204" pitchFamily="34" charset="0"/>
              </a:rPr>
              <a:t>μ</a:t>
            </a:r>
            <a:r>
              <a:rPr lang="en-US" dirty="0"/>
              <a:t>g = 1 g</a:t>
            </a:r>
          </a:p>
        </p:txBody>
      </p:sp>
    </p:spTree>
    <p:extLst>
      <p:ext uri="{BB962C8B-B14F-4D97-AF65-F5344CB8AC3E}">
        <p14:creationId xmlns:p14="http://schemas.microsoft.com/office/powerpoint/2010/main" val="331004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2800" dirty="0"/>
              <a:t>1.1  chemistry in context</a:t>
            </a:r>
          </a:p>
        </p:txBody>
      </p:sp>
      <p:sp>
        <p:nvSpPr>
          <p:cNvPr id="3" name="Text Placeholder 2"/>
          <p:cNvSpPr>
            <a:spLocks noGrp="1"/>
          </p:cNvSpPr>
          <p:nvPr>
            <p:ph type="body" sz="quarter" idx="4294967295"/>
          </p:nvPr>
        </p:nvSpPr>
        <p:spPr>
          <a:xfrm>
            <a:off x="457200" y="1050874"/>
            <a:ext cx="7620000" cy="966787"/>
          </a:xfrm>
        </p:spPr>
        <p:txBody>
          <a:bodyPr/>
          <a:lstStyle/>
          <a:p>
            <a:r>
              <a:rPr lang="en-US" b="1" i="1" dirty="0">
                <a:solidFill>
                  <a:srgbClr val="0000FF"/>
                </a:solidFill>
              </a:rPr>
              <a:t>Chemists</a:t>
            </a:r>
            <a:r>
              <a:rPr lang="en-US" dirty="0"/>
              <a:t> study the composition, properties, and interactions of </a:t>
            </a:r>
            <a:r>
              <a:rPr lang="en-US" b="1" i="1" dirty="0">
                <a:solidFill>
                  <a:srgbClr val="0000FF"/>
                </a:solidFill>
              </a:rPr>
              <a:t>matter</a:t>
            </a:r>
            <a:r>
              <a:rPr lang="en-US" dirty="0"/>
              <a:t>.</a:t>
            </a:r>
          </a:p>
        </p:txBody>
      </p:sp>
      <p:sp>
        <p:nvSpPr>
          <p:cNvPr id="6" name="Text Placeholder 2"/>
          <p:cNvSpPr txBox="1">
            <a:spLocks/>
          </p:cNvSpPr>
          <p:nvPr/>
        </p:nvSpPr>
        <p:spPr>
          <a:xfrm>
            <a:off x="457200" y="2025598"/>
            <a:ext cx="7620000" cy="223248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Attempts to understand the behavior of matter extend back over 2500 years.</a:t>
            </a:r>
          </a:p>
          <a:p>
            <a:pPr marL="342900" indent="-342900">
              <a:buClr>
                <a:srgbClr val="009900"/>
              </a:buClr>
              <a:buFont typeface="Arial" panose="020B0604020202020204" pitchFamily="34" charset="0"/>
              <a:buChar char="•"/>
            </a:pPr>
            <a:r>
              <a:rPr lang="en-US" sz="2200" dirty="0"/>
              <a:t>Greeks defined matter in terms of four elements.</a:t>
            </a:r>
          </a:p>
          <a:p>
            <a:pPr marL="342900" indent="-342900">
              <a:buClr>
                <a:srgbClr val="009900"/>
              </a:buClr>
              <a:buFont typeface="Arial" panose="020B0604020202020204" pitchFamily="34" charset="0"/>
              <a:buChar char="•"/>
            </a:pPr>
            <a:r>
              <a:rPr lang="en-US" sz="2200" dirty="0"/>
              <a:t>Alchemists attempted to transform base (non-precious) metals into noble (precious) metals.</a:t>
            </a:r>
          </a:p>
          <a:p>
            <a:endParaRPr lang="en-US" dirty="0"/>
          </a:p>
        </p:txBody>
      </p:sp>
      <p:pic>
        <p:nvPicPr>
          <p:cNvPr id="8" name="Picture 2" descr="https://thefourelementsearthwaterairfire.files.wordpress.com/2013/04/alchemybeige.jpeg?w=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65" y="4258080"/>
            <a:ext cx="3502571" cy="2019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4806507" y="4073728"/>
            <a:ext cx="3448050" cy="2466975"/>
          </a:xfrm>
          <a:prstGeom prst="rect">
            <a:avLst/>
          </a:prstGeom>
        </p:spPr>
      </p:pic>
      <p:sp>
        <p:nvSpPr>
          <p:cNvPr id="4" name="Slide Number Placeholder 3"/>
          <p:cNvSpPr>
            <a:spLocks noGrp="1"/>
          </p:cNvSpPr>
          <p:nvPr>
            <p:ph type="sldNum" sz="quarter" idx="4"/>
          </p:nvPr>
        </p:nvSpPr>
        <p:spPr/>
        <p:txBody>
          <a:bodyPr/>
          <a:lstStyle/>
          <a:p>
            <a:fld id="{72F633B3-16E2-4909-ACA1-80BBA0CB601E}" type="slidenum">
              <a:rPr lang="en-US" smtClean="0"/>
              <a:pPr/>
              <a:t>3</a:t>
            </a:fld>
            <a:endParaRPr lang="en-US" dirty="0"/>
          </a:p>
        </p:txBody>
      </p:sp>
      <p:sp>
        <p:nvSpPr>
          <p:cNvPr id="5" name="TextBox 4"/>
          <p:cNvSpPr txBox="1"/>
          <p:nvPr/>
        </p:nvSpPr>
        <p:spPr>
          <a:xfrm>
            <a:off x="4722249" y="6477201"/>
            <a:ext cx="989373" cy="307777"/>
          </a:xfrm>
          <a:prstGeom prst="rect">
            <a:avLst/>
          </a:prstGeom>
          <a:noFill/>
        </p:spPr>
        <p:txBody>
          <a:bodyPr wrap="none" rtlCol="0">
            <a:spAutoFit/>
          </a:bodyPr>
          <a:lstStyle/>
          <a:p>
            <a:r>
              <a:rPr lang="en-US" sz="1400" i="1"/>
              <a:t>Figure 1.2</a:t>
            </a:r>
          </a:p>
        </p:txBody>
      </p:sp>
    </p:spTree>
    <p:extLst>
      <p:ext uri="{BB962C8B-B14F-4D97-AF65-F5344CB8AC3E}">
        <p14:creationId xmlns:p14="http://schemas.microsoft.com/office/powerpoint/2010/main" val="121051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measurements</a:t>
            </a:r>
          </a:p>
        </p:txBody>
      </p:sp>
      <p:sp>
        <p:nvSpPr>
          <p:cNvPr id="3" name="Slide Number Placeholder 2"/>
          <p:cNvSpPr>
            <a:spLocks noGrp="1"/>
          </p:cNvSpPr>
          <p:nvPr>
            <p:ph type="sldNum" sz="quarter" idx="4"/>
          </p:nvPr>
        </p:nvSpPr>
        <p:spPr/>
        <p:txBody>
          <a:bodyPr/>
          <a:lstStyle/>
          <a:p>
            <a:fld id="{72F633B3-16E2-4909-ACA1-80BBA0CB601E}" type="slidenum">
              <a:rPr lang="en-US" smtClean="0"/>
              <a:pPr/>
              <a:t>30</a:t>
            </a:fld>
            <a:endParaRPr lang="en-US" dirty="0"/>
          </a:p>
        </p:txBody>
      </p:sp>
      <p:sp>
        <p:nvSpPr>
          <p:cNvPr id="6" name="Text Placeholder 2"/>
          <p:cNvSpPr txBox="1">
            <a:spLocks/>
          </p:cNvSpPr>
          <p:nvPr/>
        </p:nvSpPr>
        <p:spPr>
          <a:xfrm>
            <a:off x="457200" y="923801"/>
            <a:ext cx="8686800"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Common SI Base Units in Chemistry</a:t>
            </a:r>
          </a:p>
          <a:p>
            <a:pPr marL="342900" indent="-342900">
              <a:buFont typeface="Arial" panose="020B0604020202020204" pitchFamily="34" charset="0"/>
              <a:buChar char="•"/>
            </a:pPr>
            <a:r>
              <a:rPr lang="en-US" sz="2200" dirty="0"/>
              <a:t>Length – meter (m)</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pic>
        <p:nvPicPr>
          <p:cNvPr id="10" name="Picture Placeholder 1" descr="CNX_Chem_01_04_MYdCmIn.jpg"/>
          <p:cNvPicPr>
            <a:picLocks noChangeAspect="1"/>
          </p:cNvPicPr>
          <p:nvPr/>
        </p:nvPicPr>
        <p:blipFill>
          <a:blip r:embed="rId2" cstate="email">
            <a:extLst>
              <a:ext uri="{28A0092B-C50C-407E-A947-70E740481C1C}">
                <a14:useLocalDpi xmlns:a14="http://schemas.microsoft.com/office/drawing/2010/main" val="0"/>
              </a:ext>
            </a:extLst>
          </a:blip>
          <a:srcRect l="609" r="-1051"/>
          <a:stretch>
            <a:fillRect/>
          </a:stretch>
        </p:blipFill>
        <p:spPr bwMode="auto">
          <a:xfrm>
            <a:off x="1009277" y="2146103"/>
            <a:ext cx="7582646" cy="3710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65114" y="6453548"/>
            <a:ext cx="4859022" cy="307777"/>
          </a:xfrm>
          <a:prstGeom prst="rect">
            <a:avLst/>
          </a:prstGeom>
          <a:noFill/>
        </p:spPr>
        <p:txBody>
          <a:bodyPr wrap="none" rtlCol="0">
            <a:spAutoFit/>
          </a:bodyPr>
          <a:lstStyle/>
          <a:p>
            <a:r>
              <a:rPr lang="en-US" sz="1400" i="1" dirty="0"/>
              <a:t>Lengths are approximate and relative, not actually to scale.</a:t>
            </a:r>
          </a:p>
        </p:txBody>
      </p:sp>
    </p:spTree>
    <p:extLst>
      <p:ext uri="{BB962C8B-B14F-4D97-AF65-F5344CB8AC3E}">
        <p14:creationId xmlns:p14="http://schemas.microsoft.com/office/powerpoint/2010/main" val="2655946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measurements</a:t>
            </a:r>
          </a:p>
        </p:txBody>
      </p:sp>
      <p:sp>
        <p:nvSpPr>
          <p:cNvPr id="3" name="Slide Number Placeholder 2"/>
          <p:cNvSpPr>
            <a:spLocks noGrp="1"/>
          </p:cNvSpPr>
          <p:nvPr>
            <p:ph type="sldNum" sz="quarter" idx="4"/>
          </p:nvPr>
        </p:nvSpPr>
        <p:spPr/>
        <p:txBody>
          <a:bodyPr/>
          <a:lstStyle/>
          <a:p>
            <a:fld id="{72F633B3-16E2-4909-ACA1-80BBA0CB601E}" type="slidenum">
              <a:rPr lang="en-US" smtClean="0"/>
              <a:pPr/>
              <a:t>31</a:t>
            </a:fld>
            <a:endParaRPr lang="en-US" dirty="0"/>
          </a:p>
        </p:txBody>
      </p:sp>
      <p:sp>
        <p:nvSpPr>
          <p:cNvPr id="6" name="Text Placeholder 2"/>
          <p:cNvSpPr txBox="1">
            <a:spLocks/>
          </p:cNvSpPr>
          <p:nvPr/>
        </p:nvSpPr>
        <p:spPr>
          <a:xfrm>
            <a:off x="457200" y="923801"/>
            <a:ext cx="8686800"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Common SI Base Units in Chemistry</a:t>
            </a:r>
          </a:p>
          <a:p>
            <a:pPr marL="342900" indent="-342900">
              <a:buFont typeface="Arial" panose="020B0604020202020204" pitchFamily="34" charset="0"/>
              <a:buChar char="•"/>
            </a:pPr>
            <a:r>
              <a:rPr lang="en-US" sz="2200" dirty="0"/>
              <a:t>Mass – kilogram (kg)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pic>
        <p:nvPicPr>
          <p:cNvPr id="173058" name="Picture 2" descr="K20 and Fri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2" y="1935178"/>
            <a:ext cx="6102292" cy="31243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0226" y="5234734"/>
            <a:ext cx="7700983" cy="1323439"/>
          </a:xfrm>
          <a:prstGeom prst="rect">
            <a:avLst/>
          </a:prstGeom>
          <a:noFill/>
        </p:spPr>
        <p:txBody>
          <a:bodyPr wrap="square" rtlCol="0">
            <a:spAutoFit/>
          </a:bodyPr>
          <a:lstStyle/>
          <a:p>
            <a:r>
              <a:rPr lang="en-US" sz="2000" dirty="0"/>
              <a:t>Copies of the International Prototype Kilogram kept at NIST in Gaithersburg, MD. The fourth (K4, back) and twentieth (K20, front) copies of the are shown along with a few other copies. The original is kept in an French vault.</a:t>
            </a:r>
          </a:p>
        </p:txBody>
      </p:sp>
    </p:spTree>
    <p:extLst>
      <p:ext uri="{BB962C8B-B14F-4D97-AF65-F5344CB8AC3E}">
        <p14:creationId xmlns:p14="http://schemas.microsoft.com/office/powerpoint/2010/main" val="2656514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woodcu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37294" y="401668"/>
            <a:ext cx="4143140" cy="3677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4130" y="804357"/>
            <a:ext cx="4527780" cy="5478423"/>
          </a:xfrm>
          <a:prstGeom prst="rect">
            <a:avLst/>
          </a:prstGeom>
        </p:spPr>
        <p:txBody>
          <a:bodyPr wrap="square">
            <a:spAutoFit/>
          </a:bodyPr>
          <a:lstStyle/>
          <a:p>
            <a:r>
              <a:rPr lang="en-US" sz="1400" dirty="0">
                <a:solidFill>
                  <a:srgbClr val="000000"/>
                </a:solidFill>
              </a:rPr>
              <a:t>Near the end of the 1700s, King Louis XVI of France ordered a new system of measurement in an effort to crack down on rampant cheating taking place under the existing systems. The king's commission recommended what would become the decimal metric system, and for mass measurements proposed a new unit called a </a:t>
            </a:r>
            <a:r>
              <a:rPr lang="en-US" sz="1400" i="1" dirty="0">
                <a:solidFill>
                  <a:srgbClr val="000000"/>
                </a:solidFill>
              </a:rPr>
              <a:t>grave </a:t>
            </a:r>
            <a:r>
              <a:rPr lang="en-US" sz="1400" dirty="0">
                <a:solidFill>
                  <a:srgbClr val="000000"/>
                </a:solidFill>
              </a:rPr>
              <a:t>which was defined as the mass of a liter of water at the ice point.</a:t>
            </a:r>
          </a:p>
          <a:p>
            <a:endParaRPr lang="en-US" sz="1400" dirty="0">
              <a:solidFill>
                <a:srgbClr val="000000"/>
              </a:solidFill>
            </a:endParaRPr>
          </a:p>
          <a:p>
            <a:r>
              <a:rPr lang="en-US" sz="1400" dirty="0">
                <a:solidFill>
                  <a:srgbClr val="000000"/>
                </a:solidFill>
              </a:rPr>
              <a:t>Then came the French Revolution. The new Republic adopted the idea of the metric system with a few changes. Instead of a </a:t>
            </a:r>
            <a:r>
              <a:rPr lang="en-US" sz="1400" i="1" dirty="0">
                <a:solidFill>
                  <a:srgbClr val="000000"/>
                </a:solidFill>
              </a:rPr>
              <a:t>grave</a:t>
            </a:r>
            <a:r>
              <a:rPr lang="en-US" sz="1400" dirty="0">
                <a:solidFill>
                  <a:srgbClr val="000000"/>
                </a:solidFill>
              </a:rPr>
              <a:t>, the Republic picked a new standard – the </a:t>
            </a:r>
            <a:r>
              <a:rPr lang="en-US" sz="1400" i="1" dirty="0">
                <a:solidFill>
                  <a:srgbClr val="000000"/>
                </a:solidFill>
              </a:rPr>
              <a:t>gramme</a:t>
            </a:r>
            <a:r>
              <a:rPr lang="en-US" sz="1400" dirty="0">
                <a:solidFill>
                  <a:srgbClr val="000000"/>
                </a:solidFill>
              </a:rPr>
              <a:t>, whose definition was the absolute weight of 1 cm</a:t>
            </a:r>
            <a:r>
              <a:rPr lang="en-US" sz="1400" baseline="30000" dirty="0">
                <a:solidFill>
                  <a:srgbClr val="000000"/>
                </a:solidFill>
              </a:rPr>
              <a:t>3</a:t>
            </a:r>
            <a:r>
              <a:rPr lang="en-US" sz="1400" dirty="0">
                <a:solidFill>
                  <a:srgbClr val="000000"/>
                </a:solidFill>
              </a:rPr>
              <a:t> of water at 4 °C.</a:t>
            </a:r>
          </a:p>
          <a:p>
            <a:r>
              <a:rPr lang="en-US" sz="1400" dirty="0">
                <a:solidFill>
                  <a:srgbClr val="000000"/>
                </a:solidFill>
              </a:rPr>
              <a:t>However, a 1-gram artifact made of water – not much bigger than a pea – was impractical for commercial use. So they chose something more grave-like instead, a solid metal artifact a thousand times more massive than a gram: a kilogram.</a:t>
            </a:r>
          </a:p>
          <a:p>
            <a:endParaRPr lang="en-US" sz="1400" dirty="0">
              <a:solidFill>
                <a:srgbClr val="000000"/>
              </a:solidFill>
            </a:endParaRPr>
          </a:p>
          <a:p>
            <a:r>
              <a:rPr lang="en-US" sz="1400" dirty="0">
                <a:solidFill>
                  <a:srgbClr val="000000"/>
                </a:solidFill>
              </a:rPr>
              <a:t>On June 22, 1799, the Republic adopted the new mass artifact, forged from platinum and dubbed the "kilogram of the archives" after the building in which it was stored. This new kilogram reigned as the mass standard in France for almost a hundred years.</a:t>
            </a:r>
            <a:endParaRPr lang="en-US" sz="1400" i="0" dirty="0">
              <a:solidFill>
                <a:srgbClr val="000000"/>
              </a:solidFill>
              <a:effectLst/>
            </a:endParaRPr>
          </a:p>
        </p:txBody>
      </p:sp>
      <p:sp>
        <p:nvSpPr>
          <p:cNvPr id="3" name="TextBox 2"/>
          <p:cNvSpPr txBox="1"/>
          <p:nvPr/>
        </p:nvSpPr>
        <p:spPr>
          <a:xfrm>
            <a:off x="5117235" y="5343918"/>
            <a:ext cx="3583258" cy="646331"/>
          </a:xfrm>
          <a:prstGeom prst="rect">
            <a:avLst/>
          </a:prstGeom>
          <a:noFill/>
        </p:spPr>
        <p:txBody>
          <a:bodyPr wrap="square" rtlCol="0">
            <a:spAutoFit/>
          </a:bodyPr>
          <a:lstStyle/>
          <a:p>
            <a:r>
              <a:rPr lang="en-US" dirty="0">
                <a:solidFill>
                  <a:srgbClr val="0033CC"/>
                </a:solidFill>
                <a:latin typeface="Calibri Light" panose="020F0302020204030204" pitchFamily="34" charset="0"/>
                <a:hlinkClick r:id="rId3"/>
              </a:rPr>
              <a:t>https://www.nist.gov/pml/productsservices/redefining-kilogram</a:t>
            </a:r>
            <a:endParaRPr lang="en-US" dirty="0">
              <a:solidFill>
                <a:srgbClr val="0033CC"/>
              </a:solidFill>
              <a:latin typeface="Calibri Light" panose="020F0302020204030204" pitchFamily="34" charset="0"/>
            </a:endParaRPr>
          </a:p>
        </p:txBody>
      </p:sp>
      <p:sp>
        <p:nvSpPr>
          <p:cNvPr id="5" name="TextBox 4"/>
          <p:cNvSpPr txBox="1"/>
          <p:nvPr/>
        </p:nvSpPr>
        <p:spPr>
          <a:xfrm>
            <a:off x="214130" y="305416"/>
            <a:ext cx="3914854" cy="461665"/>
          </a:xfrm>
          <a:prstGeom prst="rect">
            <a:avLst/>
          </a:prstGeom>
          <a:noFill/>
        </p:spPr>
        <p:txBody>
          <a:bodyPr wrap="none" rtlCol="0">
            <a:spAutoFit/>
          </a:bodyPr>
          <a:lstStyle/>
          <a:p>
            <a:r>
              <a:rPr lang="en-US" sz="2400" dirty="0">
                <a:solidFill>
                  <a:srgbClr val="009900"/>
                </a:solidFill>
              </a:rPr>
              <a:t>The History of the Kilogram</a:t>
            </a:r>
          </a:p>
        </p:txBody>
      </p:sp>
      <p:sp>
        <p:nvSpPr>
          <p:cNvPr id="6" name="TextBox 5"/>
          <p:cNvSpPr txBox="1"/>
          <p:nvPr/>
        </p:nvSpPr>
        <p:spPr>
          <a:xfrm>
            <a:off x="5117235" y="4597822"/>
            <a:ext cx="3331279" cy="646331"/>
          </a:xfrm>
          <a:prstGeom prst="rect">
            <a:avLst/>
          </a:prstGeom>
          <a:noFill/>
        </p:spPr>
        <p:txBody>
          <a:bodyPr wrap="square" rtlCol="0">
            <a:spAutoFit/>
          </a:bodyPr>
          <a:lstStyle/>
          <a:p>
            <a:r>
              <a:rPr lang="en-US" dirty="0"/>
              <a:t>See the NIST website for more fun facts about standards!</a:t>
            </a:r>
          </a:p>
        </p:txBody>
      </p:sp>
      <p:sp>
        <p:nvSpPr>
          <p:cNvPr id="7" name="TextBox 6"/>
          <p:cNvSpPr txBox="1"/>
          <p:nvPr/>
        </p:nvSpPr>
        <p:spPr>
          <a:xfrm>
            <a:off x="65114" y="6453548"/>
            <a:ext cx="4653518" cy="307777"/>
          </a:xfrm>
          <a:prstGeom prst="rect">
            <a:avLst/>
          </a:prstGeom>
          <a:noFill/>
        </p:spPr>
        <p:txBody>
          <a:bodyPr wrap="none" rtlCol="0">
            <a:spAutoFit/>
          </a:bodyPr>
          <a:lstStyle/>
          <a:p>
            <a:r>
              <a:rPr lang="en-US" sz="1400" i="1" dirty="0"/>
              <a:t>From the National Institute of Standards and Technology</a:t>
            </a:r>
          </a:p>
        </p:txBody>
      </p:sp>
    </p:spTree>
    <p:extLst>
      <p:ext uri="{BB962C8B-B14F-4D97-AF65-F5344CB8AC3E}">
        <p14:creationId xmlns:p14="http://schemas.microsoft.com/office/powerpoint/2010/main" val="4164842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measurements</a:t>
            </a:r>
          </a:p>
        </p:txBody>
      </p:sp>
      <p:sp>
        <p:nvSpPr>
          <p:cNvPr id="3" name="Slide Number Placeholder 2"/>
          <p:cNvSpPr>
            <a:spLocks noGrp="1"/>
          </p:cNvSpPr>
          <p:nvPr>
            <p:ph type="sldNum" sz="quarter" idx="4"/>
          </p:nvPr>
        </p:nvSpPr>
        <p:spPr/>
        <p:txBody>
          <a:bodyPr/>
          <a:lstStyle/>
          <a:p>
            <a:fld id="{72F633B3-16E2-4909-ACA1-80BBA0CB601E}" type="slidenum">
              <a:rPr lang="en-US" smtClean="0"/>
              <a:pPr/>
              <a:t>33</a:t>
            </a:fld>
            <a:endParaRPr lang="en-US" dirty="0"/>
          </a:p>
        </p:txBody>
      </p:sp>
      <p:sp>
        <p:nvSpPr>
          <p:cNvPr id="6" name="Text Placeholder 2"/>
          <p:cNvSpPr txBox="1">
            <a:spLocks/>
          </p:cNvSpPr>
          <p:nvPr/>
        </p:nvSpPr>
        <p:spPr>
          <a:xfrm>
            <a:off x="457200" y="923801"/>
            <a:ext cx="8686800"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Common SI Base Units in Chemistry</a:t>
            </a:r>
          </a:p>
          <a:p>
            <a:pPr marL="342900" indent="-342900">
              <a:buFont typeface="Arial" panose="020B0604020202020204" pitchFamily="34" charset="0"/>
              <a:buChar char="•"/>
            </a:pPr>
            <a:r>
              <a:rPr lang="en-US" sz="2200" dirty="0"/>
              <a:t>Temperature – Kelvin (K) or Celsius (°C)</a:t>
            </a:r>
          </a:p>
          <a:p>
            <a:pPr marL="1074420" lvl="1" indent="-342900"/>
            <a:r>
              <a:rPr lang="en-US" sz="2000" dirty="0"/>
              <a:t>note that temperatures in K do not have a degree symbol</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
        <p:nvSpPr>
          <p:cNvPr id="7" name="TextBox 6"/>
          <p:cNvSpPr txBox="1"/>
          <p:nvPr/>
        </p:nvSpPr>
        <p:spPr>
          <a:xfrm>
            <a:off x="6561059" y="3600202"/>
            <a:ext cx="2032929" cy="1477328"/>
          </a:xfrm>
          <a:prstGeom prst="rect">
            <a:avLst/>
          </a:prstGeom>
          <a:noFill/>
        </p:spPr>
        <p:txBody>
          <a:bodyPr wrap="none" rtlCol="0">
            <a:spAutoFit/>
          </a:bodyPr>
          <a:lstStyle/>
          <a:p>
            <a:pPr>
              <a:lnSpc>
                <a:spcPct val="150000"/>
              </a:lnSpc>
            </a:pPr>
            <a:r>
              <a:rPr lang="en-US" sz="2000" dirty="0">
                <a:latin typeface="Calibri" panose="020F0502020204030204" pitchFamily="34" charset="0"/>
              </a:rPr>
              <a:t>°F = °C(9/5) + 32</a:t>
            </a:r>
          </a:p>
          <a:p>
            <a:pPr>
              <a:lnSpc>
                <a:spcPct val="150000"/>
              </a:lnSpc>
            </a:pPr>
            <a:r>
              <a:rPr lang="en-US" sz="2000" dirty="0">
                <a:latin typeface="Calibri" panose="020F0502020204030204" pitchFamily="34" charset="0"/>
              </a:rPr>
              <a:t>°C = (°F – 32)(5/9)</a:t>
            </a:r>
          </a:p>
          <a:p>
            <a:pPr>
              <a:lnSpc>
                <a:spcPct val="150000"/>
              </a:lnSpc>
            </a:pPr>
            <a:r>
              <a:rPr lang="en-US" sz="2000" dirty="0">
                <a:latin typeface="Calibri" panose="020F0502020204030204" pitchFamily="34" charset="0"/>
              </a:rPr>
              <a:t>K = °C + 273.15</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6120" y="2248504"/>
            <a:ext cx="5170874" cy="4309061"/>
          </a:xfrm>
          <a:prstGeom prst="rect">
            <a:avLst/>
          </a:prstGeom>
        </p:spPr>
      </p:pic>
    </p:spTree>
    <p:extLst>
      <p:ext uri="{BB962C8B-B14F-4D97-AF65-F5344CB8AC3E}">
        <p14:creationId xmlns:p14="http://schemas.microsoft.com/office/powerpoint/2010/main" val="2106900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measurements</a:t>
            </a:r>
          </a:p>
        </p:txBody>
      </p:sp>
      <p:sp>
        <p:nvSpPr>
          <p:cNvPr id="3" name="Slide Number Placeholder 2"/>
          <p:cNvSpPr>
            <a:spLocks noGrp="1"/>
          </p:cNvSpPr>
          <p:nvPr>
            <p:ph type="sldNum" sz="quarter" idx="4"/>
          </p:nvPr>
        </p:nvSpPr>
        <p:spPr/>
        <p:txBody>
          <a:bodyPr/>
          <a:lstStyle/>
          <a:p>
            <a:fld id="{72F633B3-16E2-4909-ACA1-80BBA0CB601E}" type="slidenum">
              <a:rPr lang="en-US" smtClean="0"/>
              <a:pPr/>
              <a:t>34</a:t>
            </a:fld>
            <a:endParaRPr lang="en-US" dirty="0"/>
          </a:p>
        </p:txBody>
      </p:sp>
      <p:sp>
        <p:nvSpPr>
          <p:cNvPr id="6" name="Text Placeholder 2"/>
          <p:cNvSpPr txBox="1">
            <a:spLocks/>
          </p:cNvSpPr>
          <p:nvPr/>
        </p:nvSpPr>
        <p:spPr>
          <a:xfrm>
            <a:off x="457200" y="923801"/>
            <a:ext cx="8686800"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Derived SI Units:  Volume</a:t>
            </a:r>
          </a:p>
          <a:p>
            <a:pPr marL="342900" indent="-342900">
              <a:buFont typeface="Arial" panose="020B0604020202020204" pitchFamily="34" charset="0"/>
              <a:buChar char="•"/>
            </a:pPr>
            <a:r>
              <a:rPr lang="en-US" sz="2200" dirty="0"/>
              <a:t>Volume</a:t>
            </a:r>
          </a:p>
          <a:p>
            <a:pPr marL="1074420" lvl="1" indent="-342900"/>
            <a:r>
              <a:rPr lang="en-US" sz="2000" dirty="0"/>
              <a:t>the amount of space occupied by an object</a:t>
            </a:r>
          </a:p>
          <a:p>
            <a:pPr marL="1074420" lvl="1" indent="-342900"/>
            <a:r>
              <a:rPr lang="en-US" sz="2000" dirty="0"/>
              <a:t>SI unit is m</a:t>
            </a:r>
            <a:r>
              <a:rPr lang="en-US" sz="2000" baseline="30000" dirty="0"/>
              <a:t>3</a:t>
            </a:r>
            <a:r>
              <a:rPr lang="en-US" sz="2000" dirty="0"/>
              <a:t>, derived from base unit of meters</a:t>
            </a:r>
          </a:p>
          <a:p>
            <a:pPr marL="1074420" lvl="1" indent="-342900"/>
            <a:r>
              <a:rPr lang="en-US" sz="2000" dirty="0"/>
              <a:t>other common units for volume are liter (L) and milliliter (mL)</a:t>
            </a:r>
          </a:p>
          <a:p>
            <a:pPr lvl="1" indent="0">
              <a:buNone/>
            </a:pPr>
            <a:endParaRPr lang="en-US" sz="2000" dirty="0"/>
          </a:p>
          <a:p>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pic>
        <p:nvPicPr>
          <p:cNvPr id="8" name="Picture Placeholder 1" descr="CNX_Chem_01_04_Volume.jpg"/>
          <p:cNvPicPr>
            <a:picLocks noChangeAspect="1"/>
          </p:cNvPicPr>
          <p:nvPr/>
        </p:nvPicPr>
        <p:blipFill>
          <a:blip r:embed="rId2" cstate="email">
            <a:extLst>
              <a:ext uri="{28A0092B-C50C-407E-A947-70E740481C1C}">
                <a14:useLocalDpi xmlns:a14="http://schemas.microsoft.com/office/drawing/2010/main" val="0"/>
              </a:ext>
            </a:extLst>
          </a:blip>
          <a:srcRect l="-1620" r="-2820" b="5333"/>
          <a:stretch>
            <a:fillRect/>
          </a:stretch>
        </p:blipFill>
        <p:spPr bwMode="auto">
          <a:xfrm>
            <a:off x="1371763" y="3160295"/>
            <a:ext cx="6534522" cy="333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50362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200" y="923801"/>
            <a:ext cx="8686800"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Derived SI Units:  Density</a:t>
            </a:r>
          </a:p>
          <a:p>
            <a:pPr marL="342900" indent="-342900">
              <a:buFont typeface="Arial" panose="020B0604020202020204" pitchFamily="34" charset="0"/>
              <a:buChar char="•"/>
            </a:pPr>
            <a:r>
              <a:rPr lang="en-US" sz="2200" dirty="0"/>
              <a:t>Density</a:t>
            </a:r>
          </a:p>
          <a:p>
            <a:pPr marL="1074420" lvl="1" indent="-342900"/>
            <a:r>
              <a:rPr lang="en-US" sz="2000" dirty="0"/>
              <a:t>the ratio of the mass of sample to its volume</a:t>
            </a:r>
          </a:p>
          <a:p>
            <a:pPr marL="1074420" lvl="1" indent="-342900"/>
            <a:r>
              <a:rPr lang="en-US" sz="2000" dirty="0"/>
              <a:t>mass per unit volume</a:t>
            </a:r>
          </a:p>
          <a:p>
            <a:pPr marL="1074420" lvl="1" indent="-342900"/>
            <a:r>
              <a:rPr lang="en-US" sz="2000" dirty="0"/>
              <a:t>SI units:	    density in chemistry usually:</a:t>
            </a:r>
            <a:endParaRPr lang="en-US" sz="2200" dirty="0"/>
          </a:p>
          <a:p>
            <a:pPr marL="1074420" lvl="1" indent="-342900"/>
            <a:endParaRPr lang="en-US" sz="20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2" name="Title 1"/>
          <p:cNvSpPr>
            <a:spLocks noGrp="1"/>
          </p:cNvSpPr>
          <p:nvPr>
            <p:ph type="title"/>
          </p:nvPr>
        </p:nvSpPr>
        <p:spPr/>
        <p:txBody>
          <a:bodyPr/>
          <a:lstStyle/>
          <a:p>
            <a:r>
              <a:rPr lang="en-US" dirty="0"/>
              <a:t>1.4  measurements</a:t>
            </a:r>
          </a:p>
        </p:txBody>
      </p:sp>
      <p:sp>
        <p:nvSpPr>
          <p:cNvPr id="3" name="Slide Number Placeholder 2"/>
          <p:cNvSpPr>
            <a:spLocks noGrp="1"/>
          </p:cNvSpPr>
          <p:nvPr>
            <p:ph type="sldNum" sz="quarter" idx="4"/>
          </p:nvPr>
        </p:nvSpPr>
        <p:spPr/>
        <p:txBody>
          <a:bodyPr/>
          <a:lstStyle/>
          <a:p>
            <a:fld id="{72F633B3-16E2-4909-ACA1-80BBA0CB601E}" type="slidenum">
              <a:rPr lang="en-US" smtClean="0"/>
              <a:pPr/>
              <a:t>35</a:t>
            </a:fld>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2669057" y="2503722"/>
                <a:ext cx="490904" cy="6428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𝑘𝑔</m:t>
                          </m:r>
                        </m:num>
                        <m:den>
                          <m:sSup>
                            <m:sSupPr>
                              <m:ctrlPr>
                                <a:rPr lang="en-US" sz="2200" i="1">
                                  <a:latin typeface="Cambria Math" panose="02040503050406030204" pitchFamily="18" charset="0"/>
                                </a:rPr>
                              </m:ctrlPr>
                            </m:sSupPr>
                            <m:e>
                              <m:r>
                                <a:rPr lang="en-US" sz="2200" i="1">
                                  <a:latin typeface="Cambria Math" panose="02040503050406030204" pitchFamily="18" charset="0"/>
                                </a:rPr>
                                <m:t>𝑚</m:t>
                              </m:r>
                            </m:e>
                            <m:sup>
                              <m:r>
                                <a:rPr lang="en-US" sz="2200" i="0">
                                  <a:latin typeface="Cambria Math" panose="02040503050406030204" pitchFamily="18" charset="0"/>
                                </a:rPr>
                                <m:t>3</m:t>
                              </m:r>
                            </m:sup>
                          </m:sSup>
                        </m:den>
                      </m:f>
                    </m:oMath>
                  </m:oMathPara>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9057" y="2503722"/>
                <a:ext cx="490904" cy="642805"/>
              </a:xfrm>
              <a:prstGeom prst="rect">
                <a:avLst/>
              </a:prstGeom>
              <a:blipFill>
                <a:blip r:embed="rId2"/>
                <a:stretch>
                  <a:fillRect/>
                </a:stretch>
              </a:blipFill>
            </p:spPr>
            <p:txBody>
              <a:bodyPr/>
              <a:lstStyle/>
              <a:p>
                <a:r>
                  <a:rPr lang="en-US">
                    <a:noFill/>
                  </a:rPr>
                  <a:t> </a:t>
                </a:r>
              </a:p>
            </p:txBody>
          </p:sp>
        </mc:Fallback>
      </mc:AlternateContent>
      <p:grpSp>
        <p:nvGrpSpPr>
          <p:cNvPr id="16" name="Group 15"/>
          <p:cNvGrpSpPr/>
          <p:nvPr/>
        </p:nvGrpSpPr>
        <p:grpSpPr>
          <a:xfrm>
            <a:off x="6871101" y="2449413"/>
            <a:ext cx="2001855" cy="579967"/>
            <a:chOff x="2147038" y="4877477"/>
            <a:chExt cx="2001855" cy="579967"/>
          </a:xfrm>
        </p:grpSpPr>
        <mc:AlternateContent xmlns:mc="http://schemas.openxmlformats.org/markup-compatibility/2006" xmlns:a14="http://schemas.microsoft.com/office/drawing/2010/main">
          <mc:Choice Requires="a14">
            <p:sp>
              <p:nvSpPr>
                <p:cNvPr id="5" name="TextBox 4"/>
                <p:cNvSpPr txBox="1"/>
                <p:nvPr/>
              </p:nvSpPr>
              <p:spPr>
                <a:xfrm>
                  <a:off x="3074003" y="4877477"/>
                  <a:ext cx="472245" cy="5798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𝑔</m:t>
                            </m:r>
                          </m:num>
                          <m:den>
                            <m:r>
                              <a:rPr lang="en-US" sz="2200" b="0" i="1" smtClean="0">
                                <a:latin typeface="Cambria Math" panose="02040503050406030204" pitchFamily="18" charset="0"/>
                              </a:rPr>
                              <m:t>𝑚𝐿</m:t>
                            </m:r>
                          </m:den>
                        </m:f>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3074003" y="4877477"/>
                  <a:ext cx="472245" cy="5798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47038" y="4877477"/>
                  <a:ext cx="580800" cy="5799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𝑔</m:t>
                            </m:r>
                          </m:num>
                          <m:den>
                            <m:sSup>
                              <m:sSupPr>
                                <m:ctrlPr>
                                  <a:rPr lang="en-US" sz="2200" i="1">
                                    <a:latin typeface="Cambria Math" panose="02040503050406030204" pitchFamily="18" charset="0"/>
                                  </a:rPr>
                                </m:ctrlPr>
                              </m:sSupPr>
                              <m:e>
                                <m:r>
                                  <a:rPr lang="en-US" sz="2200" b="0" i="1" smtClean="0">
                                    <a:latin typeface="Cambria Math" panose="02040503050406030204" pitchFamily="18" charset="0"/>
                                  </a:rPr>
                                  <m:t>𝑐</m:t>
                                </m:r>
                                <m:r>
                                  <a:rPr lang="en-US" sz="2200" i="1">
                                    <a:latin typeface="Cambria Math" panose="02040503050406030204" pitchFamily="18" charset="0"/>
                                  </a:rPr>
                                  <m:t>𝑚</m:t>
                                </m:r>
                              </m:e>
                              <m:sup>
                                <m:r>
                                  <a:rPr lang="en-US" sz="2200" i="0">
                                    <a:latin typeface="Cambria Math" panose="02040503050406030204" pitchFamily="18" charset="0"/>
                                  </a:rPr>
                                  <m:t>3</m:t>
                                </m:r>
                              </m:sup>
                            </m:sSup>
                          </m:den>
                        </m:f>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2147038" y="4877477"/>
                  <a:ext cx="580800" cy="5799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92413" y="4877477"/>
                  <a:ext cx="256480" cy="577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𝑔</m:t>
                            </m:r>
                          </m:num>
                          <m:den>
                            <m:r>
                              <a:rPr lang="en-US" sz="2200" b="0" i="1" smtClean="0">
                                <a:latin typeface="Cambria Math" panose="02040503050406030204" pitchFamily="18" charset="0"/>
                              </a:rPr>
                              <m:t>𝐿</m:t>
                            </m:r>
                          </m:den>
                        </m:f>
                      </m:oMath>
                    </m:oMathPara>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892413" y="4877477"/>
                  <a:ext cx="256480" cy="577594"/>
                </a:xfrm>
                <a:prstGeom prst="rect">
                  <a:avLst/>
                </a:prstGeom>
                <a:blipFill>
                  <a:blip r:embed="rId5"/>
                  <a:stretch>
                    <a:fillRect/>
                  </a:stretch>
                </a:blipFill>
              </p:spPr>
              <p:txBody>
                <a:bodyPr/>
                <a:lstStyle/>
                <a:p>
                  <a:r>
                    <a:rPr lang="en-US">
                      <a:noFill/>
                    </a:rPr>
                    <a:t> </a:t>
                  </a:r>
                </a:p>
              </p:txBody>
            </p:sp>
          </mc:Fallback>
        </mc:AlternateContent>
      </p:grpSp>
      <p:pic>
        <p:nvPicPr>
          <p:cNvPr id="44" name="Picture 4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87650" y="3708599"/>
            <a:ext cx="5869197" cy="2489962"/>
          </a:xfrm>
          <a:prstGeom prst="rect">
            <a:avLst/>
          </a:prstGeom>
        </p:spPr>
      </p:pic>
    </p:spTree>
    <p:extLst>
      <p:ext uri="{BB962C8B-B14F-4D97-AF65-F5344CB8AC3E}">
        <p14:creationId xmlns:p14="http://schemas.microsoft.com/office/powerpoint/2010/main" val="376039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measurements</a:t>
            </a:r>
          </a:p>
        </p:txBody>
      </p:sp>
      <p:sp>
        <p:nvSpPr>
          <p:cNvPr id="3" name="Slide Number Placeholder 2"/>
          <p:cNvSpPr>
            <a:spLocks noGrp="1"/>
          </p:cNvSpPr>
          <p:nvPr>
            <p:ph type="sldNum" sz="quarter" idx="4"/>
          </p:nvPr>
        </p:nvSpPr>
        <p:spPr/>
        <p:txBody>
          <a:bodyPr/>
          <a:lstStyle/>
          <a:p>
            <a:fld id="{72F633B3-16E2-4909-ACA1-80BBA0CB601E}" type="slidenum">
              <a:rPr lang="en-US" smtClean="0"/>
              <a:pPr/>
              <a:t>36</a:t>
            </a:fld>
            <a:endParaRPr lang="en-US" dirty="0"/>
          </a:p>
        </p:txBody>
      </p:sp>
      <p:sp>
        <p:nvSpPr>
          <p:cNvPr id="6" name="Text Placeholder 2"/>
          <p:cNvSpPr txBox="1">
            <a:spLocks/>
          </p:cNvSpPr>
          <p:nvPr/>
        </p:nvSpPr>
        <p:spPr>
          <a:xfrm>
            <a:off x="457200" y="850294"/>
            <a:ext cx="8686800"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Derived SI Units:  Density</a:t>
            </a:r>
          </a:p>
          <a:p>
            <a:pPr marL="342900" indent="-342900">
              <a:buFont typeface="Arial" panose="020B0604020202020204" pitchFamily="34" charset="0"/>
              <a:buChar char="•"/>
            </a:pPr>
            <a:r>
              <a:rPr lang="en-US" sz="2200" dirty="0"/>
              <a:t>Density</a:t>
            </a:r>
          </a:p>
          <a:p>
            <a:pPr marL="1074420" lvl="1" indent="-342900"/>
            <a:r>
              <a:rPr lang="en-US" sz="2000" dirty="0"/>
              <a:t>Each block has a volume of 1 cm</a:t>
            </a:r>
            <a:r>
              <a:rPr lang="en-US" sz="2000" baseline="30000" dirty="0"/>
              <a:t>3</a:t>
            </a:r>
            <a:r>
              <a:rPr lang="en-US" sz="2000" dirty="0"/>
              <a:t>.</a:t>
            </a:r>
          </a:p>
          <a:p>
            <a:pPr marL="1074420" lvl="1" indent="-342900"/>
            <a:r>
              <a:rPr lang="en-US" sz="2000" dirty="0"/>
              <a:t>How would it feel to hold each of these blocks in your hand?</a:t>
            </a:r>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pic>
        <p:nvPicPr>
          <p:cNvPr id="33" name="Picture 3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138" y="2884973"/>
            <a:ext cx="7374221" cy="3653939"/>
          </a:xfrm>
          <a:prstGeom prst="rect">
            <a:avLst/>
          </a:prstGeom>
        </p:spPr>
      </p:pic>
    </p:spTree>
    <p:extLst>
      <p:ext uri="{BB962C8B-B14F-4D97-AF65-F5344CB8AC3E}">
        <p14:creationId xmlns:p14="http://schemas.microsoft.com/office/powerpoint/2010/main" val="494292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a:t>1.4  measurements</a:t>
            </a:r>
            <a:endParaRPr lang="en-US" dirty="0"/>
          </a:p>
        </p:txBody>
      </p:sp>
      <p:sp>
        <p:nvSpPr>
          <p:cNvPr id="4" name="Text Placeholder 2"/>
          <p:cNvSpPr txBox="1">
            <a:spLocks/>
          </p:cNvSpPr>
          <p:nvPr/>
        </p:nvSpPr>
        <p:spPr>
          <a:xfrm>
            <a:off x="457200" y="808713"/>
            <a:ext cx="8068962" cy="497185"/>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Density Experiment #1</a:t>
            </a:r>
          </a:p>
          <a:p>
            <a:endParaRPr lang="en-US" dirty="0"/>
          </a:p>
          <a:p>
            <a:endParaRPr lang="en-US" dirty="0"/>
          </a:p>
          <a:p>
            <a:pPr marL="342900" indent="-342900">
              <a:buFont typeface="Arial" panose="020B0604020202020204" pitchFamily="34" charset="0"/>
              <a:buChar char="•"/>
            </a:pPr>
            <a:endParaRPr lang="en-US" dirty="0"/>
          </a:p>
        </p:txBody>
      </p:sp>
      <p:sp>
        <p:nvSpPr>
          <p:cNvPr id="6" name="TextBox 5"/>
          <p:cNvSpPr txBox="1"/>
          <p:nvPr/>
        </p:nvSpPr>
        <p:spPr>
          <a:xfrm>
            <a:off x="457200" y="1248154"/>
            <a:ext cx="8530098" cy="1785104"/>
          </a:xfrm>
          <a:prstGeom prst="rect">
            <a:avLst/>
          </a:prstGeom>
          <a:noFill/>
        </p:spPr>
        <p:txBody>
          <a:bodyPr wrap="square" rtlCol="0">
            <a:spAutoFit/>
          </a:bodyPr>
          <a:lstStyle/>
          <a:p>
            <a:pPr>
              <a:spcAft>
                <a:spcPts val="1200"/>
              </a:spcAft>
            </a:pPr>
            <a:r>
              <a:rPr lang="en-US" sz="2000" i="1" dirty="0"/>
              <a:t>All the blocks shown have the same</a:t>
            </a:r>
            <a:r>
              <a:rPr lang="en-US" sz="2000" i="1" dirty="0">
                <a:solidFill>
                  <a:srgbClr val="C00000"/>
                </a:solidFill>
              </a:rPr>
              <a:t> </a:t>
            </a:r>
            <a:r>
              <a:rPr lang="en-US" sz="2000" i="1" u="sng" dirty="0">
                <a:solidFill>
                  <a:srgbClr val="C00000"/>
                </a:solidFill>
              </a:rPr>
              <a:t>volume</a:t>
            </a:r>
            <a:r>
              <a:rPr lang="en-US" sz="2000" i="1" dirty="0"/>
              <a:t>. What will happen to the yellow block when it is added to the water? Explain your answer.</a:t>
            </a:r>
          </a:p>
          <a:p>
            <a:r>
              <a:rPr lang="en-US" sz="2000" i="1" dirty="0"/>
              <a:t>(A)  It will sink.</a:t>
            </a:r>
          </a:p>
          <a:p>
            <a:r>
              <a:rPr lang="en-US" sz="2000" i="1" dirty="0"/>
              <a:t>(B)  It will float</a:t>
            </a:r>
          </a:p>
          <a:p>
            <a:r>
              <a:rPr lang="en-US" sz="2000" i="1" dirty="0"/>
              <a:t>(C)  There is not enough information to predict.</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4096" y="6015037"/>
            <a:ext cx="1363202" cy="689347"/>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2202" y="3282017"/>
            <a:ext cx="5444837" cy="2583176"/>
          </a:xfrm>
          <a:prstGeom prst="rect">
            <a:avLst/>
          </a:prstGeom>
        </p:spPr>
      </p:pic>
    </p:spTree>
    <p:extLst>
      <p:ext uri="{BB962C8B-B14F-4D97-AF65-F5344CB8AC3E}">
        <p14:creationId xmlns:p14="http://schemas.microsoft.com/office/powerpoint/2010/main" val="2195647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t>1.4  measurements</a:t>
            </a:r>
          </a:p>
        </p:txBody>
      </p:sp>
      <p:sp>
        <p:nvSpPr>
          <p:cNvPr id="4" name="Text Placeholder 2"/>
          <p:cNvSpPr txBox="1">
            <a:spLocks/>
          </p:cNvSpPr>
          <p:nvPr/>
        </p:nvSpPr>
        <p:spPr>
          <a:xfrm>
            <a:off x="457200" y="830832"/>
            <a:ext cx="8068962" cy="497185"/>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Density Experiment #2</a:t>
            </a:r>
          </a:p>
          <a:p>
            <a:endParaRPr lang="en-US" dirty="0"/>
          </a:p>
          <a:p>
            <a:endParaRPr lang="en-US" dirty="0"/>
          </a:p>
          <a:p>
            <a:pPr marL="342900" indent="-342900">
              <a:buFont typeface="Arial" panose="020B0604020202020204" pitchFamily="34" charset="0"/>
              <a:buChar char="•"/>
            </a:pPr>
            <a:endParaRPr lang="en-US" dirty="0"/>
          </a:p>
        </p:txBody>
      </p:sp>
      <p:sp>
        <p:nvSpPr>
          <p:cNvPr id="6" name="TextBox 5"/>
          <p:cNvSpPr txBox="1"/>
          <p:nvPr/>
        </p:nvSpPr>
        <p:spPr>
          <a:xfrm>
            <a:off x="457200" y="1243890"/>
            <a:ext cx="8530098" cy="1785104"/>
          </a:xfrm>
          <a:prstGeom prst="rect">
            <a:avLst/>
          </a:prstGeom>
          <a:noFill/>
        </p:spPr>
        <p:txBody>
          <a:bodyPr wrap="square" rtlCol="0">
            <a:spAutoFit/>
          </a:bodyPr>
          <a:lstStyle/>
          <a:p>
            <a:pPr>
              <a:spcAft>
                <a:spcPts val="1200"/>
              </a:spcAft>
            </a:pPr>
            <a:r>
              <a:rPr lang="en-US" sz="2000" i="1" dirty="0"/>
              <a:t>All the blocks shown have the same</a:t>
            </a:r>
            <a:r>
              <a:rPr lang="en-US" sz="2000" i="1" dirty="0">
                <a:solidFill>
                  <a:srgbClr val="C00000"/>
                </a:solidFill>
              </a:rPr>
              <a:t> </a:t>
            </a:r>
            <a:r>
              <a:rPr lang="en-US" sz="2000" i="1" u="sng" dirty="0">
                <a:solidFill>
                  <a:srgbClr val="C00000"/>
                </a:solidFill>
              </a:rPr>
              <a:t>density</a:t>
            </a:r>
            <a:r>
              <a:rPr lang="en-US" sz="2000" i="1" dirty="0"/>
              <a:t>. What will happen to the blue, yellow, and red blocks?</a:t>
            </a:r>
          </a:p>
          <a:p>
            <a:r>
              <a:rPr lang="en-US" sz="2000" i="1" dirty="0"/>
              <a:t>(A)  They will sink.</a:t>
            </a:r>
          </a:p>
          <a:p>
            <a:r>
              <a:rPr lang="en-US" sz="2000" i="1" dirty="0"/>
              <a:t>(B)  They will float</a:t>
            </a:r>
          </a:p>
          <a:p>
            <a:r>
              <a:rPr lang="en-US" sz="2000" i="1" dirty="0"/>
              <a:t>(C)  Some will sink and others will float.</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4096" y="6015037"/>
            <a:ext cx="1363202" cy="689347"/>
          </a:xfrm>
          <a:prstGeom prst="rect">
            <a:avLst/>
          </a:prstGeom>
        </p:spPr>
      </p:pic>
      <p:sp>
        <p:nvSpPr>
          <p:cNvPr id="2" name="Rectangle 1"/>
          <p:cNvSpPr/>
          <p:nvPr/>
        </p:nvSpPr>
        <p:spPr>
          <a:xfrm>
            <a:off x="457200" y="6058053"/>
            <a:ext cx="6525491" cy="646331"/>
          </a:xfrm>
          <a:prstGeom prst="rect">
            <a:avLst/>
          </a:prstGeom>
        </p:spPr>
        <p:txBody>
          <a:bodyPr wrap="square">
            <a:spAutoFit/>
          </a:bodyPr>
          <a:lstStyle/>
          <a:p>
            <a:r>
              <a:rPr lang="en-US" i="1" dirty="0"/>
              <a:t>Try the experiment on your own:</a:t>
            </a:r>
          </a:p>
          <a:p>
            <a:r>
              <a:rPr lang="en-US" i="1" dirty="0">
                <a:hlinkClick r:id="rId3"/>
              </a:rPr>
              <a:t>https://phet.colorado.edu/en/simulation/legacy/density</a:t>
            </a:r>
            <a:endParaRPr lang="en-US" i="1"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8574" y="3222665"/>
            <a:ext cx="5918746" cy="2548742"/>
          </a:xfrm>
          <a:prstGeom prst="rect">
            <a:avLst/>
          </a:prstGeom>
        </p:spPr>
      </p:pic>
    </p:spTree>
    <p:extLst>
      <p:ext uri="{BB962C8B-B14F-4D97-AF65-F5344CB8AC3E}">
        <p14:creationId xmlns:p14="http://schemas.microsoft.com/office/powerpoint/2010/main" val="1794528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39</a:t>
            </a:fld>
            <a:endParaRPr lang="en-US" dirty="0"/>
          </a:p>
        </p:txBody>
      </p:sp>
      <p:sp>
        <p:nvSpPr>
          <p:cNvPr id="6" name="Text Placeholder 2"/>
          <p:cNvSpPr txBox="1">
            <a:spLocks/>
          </p:cNvSpPr>
          <p:nvPr/>
        </p:nvSpPr>
        <p:spPr>
          <a:xfrm>
            <a:off x="457200" y="923801"/>
            <a:ext cx="8686800"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Exact Numbers</a:t>
            </a:r>
          </a:p>
          <a:p>
            <a:pPr marL="342900" indent="-342900">
              <a:buFont typeface="Arial" panose="020B0604020202020204" pitchFamily="34" charset="0"/>
              <a:buChar char="•"/>
            </a:pPr>
            <a:r>
              <a:rPr lang="en-US" sz="2200" dirty="0"/>
              <a:t>Counting is the only type of measurement that is free from uncertainty.</a:t>
            </a:r>
          </a:p>
          <a:p>
            <a:pPr marL="1074420" lvl="1" indent="-342900"/>
            <a:r>
              <a:rPr lang="en-US" sz="2000" dirty="0"/>
              <a:t>A count is an exact number.</a:t>
            </a:r>
          </a:p>
          <a:p>
            <a:pPr marL="1600200" lvl="2"/>
            <a:r>
              <a:rPr lang="en-US" dirty="0"/>
              <a:t>12 eggs</a:t>
            </a:r>
          </a:p>
          <a:p>
            <a:pPr marL="1600200" lvl="2"/>
            <a:r>
              <a:rPr lang="en-US" dirty="0"/>
              <a:t>3 cars</a:t>
            </a:r>
          </a:p>
          <a:p>
            <a:pPr marL="1600200" lvl="2"/>
            <a:r>
              <a:rPr lang="en-US" dirty="0"/>
              <a:t>20 atoms</a:t>
            </a:r>
          </a:p>
          <a:p>
            <a:pPr lvl="2" indent="0">
              <a:buNone/>
            </a:pPr>
            <a:endParaRPr lang="en-US" sz="900" dirty="0"/>
          </a:p>
          <a:p>
            <a:pPr marL="342900" indent="-342900">
              <a:buFont typeface="Arial" panose="020B0604020202020204" pitchFamily="34" charset="0"/>
              <a:buChar char="•"/>
            </a:pPr>
            <a:r>
              <a:rPr lang="en-US" sz="2200" dirty="0"/>
              <a:t>Defined quantities are exact.</a:t>
            </a:r>
          </a:p>
          <a:p>
            <a:pPr marL="1074420" lvl="1" indent="-342900"/>
            <a:r>
              <a:rPr lang="en-US" sz="2000" dirty="0"/>
              <a:t>1 foot is exactly 12 inches.</a:t>
            </a:r>
          </a:p>
          <a:p>
            <a:pPr marL="1074420" lvl="1" indent="-342900"/>
            <a:r>
              <a:rPr lang="en-US" sz="2000" dirty="0"/>
              <a:t>1 inch is exactly 2.54 centimeters.</a:t>
            </a:r>
          </a:p>
          <a:p>
            <a:pPr marL="1074420" lvl="1" indent="-342900"/>
            <a:r>
              <a:rPr lang="en-US" sz="2000" dirty="0"/>
              <a:t>1 gram is exactly 0.001 kg.</a:t>
            </a:r>
          </a:p>
          <a:p>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pic>
        <p:nvPicPr>
          <p:cNvPr id="5" name="Picture 4"/>
          <p:cNvPicPr>
            <a:picLocks noChangeAspect="1"/>
          </p:cNvPicPr>
          <p:nvPr/>
        </p:nvPicPr>
        <p:blipFill>
          <a:blip r:embed="rId2"/>
          <a:stretch>
            <a:fillRect/>
          </a:stretch>
        </p:blipFill>
        <p:spPr>
          <a:xfrm>
            <a:off x="6191429" y="4470993"/>
            <a:ext cx="2361660" cy="1351965"/>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29307" y="5215872"/>
            <a:ext cx="1542422" cy="1390008"/>
          </a:xfrm>
          <a:prstGeom prst="rect">
            <a:avLst/>
          </a:prstGeom>
        </p:spPr>
      </p:pic>
      <p:pic>
        <p:nvPicPr>
          <p:cNvPr id="12" name="Picture 11"/>
          <p:cNvPicPr>
            <a:picLocks noChangeAspect="1"/>
          </p:cNvPicPr>
          <p:nvPr/>
        </p:nvPicPr>
        <p:blipFill>
          <a:blip r:embed="rId4"/>
          <a:stretch>
            <a:fillRect/>
          </a:stretch>
        </p:blipFill>
        <p:spPr>
          <a:xfrm>
            <a:off x="5226503" y="3656692"/>
            <a:ext cx="3406790" cy="415804"/>
          </a:xfrm>
          <a:prstGeom prst="rect">
            <a:avLst/>
          </a:prstGeom>
        </p:spPr>
      </p:pic>
      <p:pic>
        <p:nvPicPr>
          <p:cNvPr id="172038" name="Picture 6" descr="Image result for 12 egg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66331" y="1765502"/>
            <a:ext cx="2628630" cy="177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4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2800" dirty="0"/>
              <a:t>1.1  chemistry in context</a:t>
            </a:r>
          </a:p>
        </p:txBody>
      </p:sp>
      <p:sp>
        <p:nvSpPr>
          <p:cNvPr id="3" name="Text Placeholder 2"/>
          <p:cNvSpPr>
            <a:spLocks noGrp="1"/>
          </p:cNvSpPr>
          <p:nvPr>
            <p:ph type="body" sz="quarter" idx="4294967295"/>
          </p:nvPr>
        </p:nvSpPr>
        <p:spPr>
          <a:xfrm>
            <a:off x="457200" y="987426"/>
            <a:ext cx="7620000" cy="842962"/>
          </a:xfrm>
        </p:spPr>
        <p:txBody>
          <a:bodyPr/>
          <a:lstStyle/>
          <a:p>
            <a:r>
              <a:rPr lang="en-US" b="1" i="1" dirty="0">
                <a:solidFill>
                  <a:srgbClr val="0000FF"/>
                </a:solidFill>
              </a:rPr>
              <a:t>Chemistry</a:t>
            </a:r>
            <a:r>
              <a:rPr lang="en-US" dirty="0"/>
              <a:t> is related to many disciplines and is often referred to as The Central Science.</a:t>
            </a:r>
          </a:p>
        </p:txBody>
      </p:sp>
      <p:pic>
        <p:nvPicPr>
          <p:cNvPr id="7" name="Picture Placeholder 1" descr="CNX_Chem_01_01_ChemWeb.jpg"/>
          <p:cNvPicPr>
            <a:picLocks noChangeAspect="1"/>
          </p:cNvPicPr>
          <p:nvPr/>
        </p:nvPicPr>
        <p:blipFill>
          <a:blip r:embed="rId2" cstate="email">
            <a:extLst>
              <a:ext uri="{28A0092B-C50C-407E-A947-70E740481C1C}">
                <a14:useLocalDpi xmlns:a14="http://schemas.microsoft.com/office/drawing/2010/main" val="0"/>
              </a:ext>
            </a:extLst>
          </a:blip>
          <a:srcRect t="-29" b="-29"/>
          <a:stretch>
            <a:fillRect/>
          </a:stretch>
        </p:blipFill>
        <p:spPr bwMode="auto">
          <a:xfrm>
            <a:off x="302386" y="2219933"/>
            <a:ext cx="84264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4"/>
          </p:nvPr>
        </p:nvSpPr>
        <p:spPr/>
        <p:txBody>
          <a:bodyPr/>
          <a:lstStyle/>
          <a:p>
            <a:fld id="{72F633B3-16E2-4909-ACA1-80BBA0CB601E}" type="slidenum">
              <a:rPr lang="en-US" smtClean="0"/>
              <a:pPr/>
              <a:t>4</a:t>
            </a:fld>
            <a:endParaRPr lang="en-US" dirty="0"/>
          </a:p>
        </p:txBody>
      </p:sp>
      <p:sp>
        <p:nvSpPr>
          <p:cNvPr id="6" name="TextBox 5"/>
          <p:cNvSpPr txBox="1"/>
          <p:nvPr/>
        </p:nvSpPr>
        <p:spPr>
          <a:xfrm>
            <a:off x="735465" y="5930971"/>
            <a:ext cx="989373" cy="307777"/>
          </a:xfrm>
          <a:prstGeom prst="rect">
            <a:avLst/>
          </a:prstGeom>
          <a:noFill/>
        </p:spPr>
        <p:txBody>
          <a:bodyPr wrap="none" rtlCol="0">
            <a:spAutoFit/>
          </a:bodyPr>
          <a:lstStyle/>
          <a:p>
            <a:r>
              <a:rPr lang="en-US" sz="1400" i="1" dirty="0"/>
              <a:t>Figure 1.3</a:t>
            </a:r>
          </a:p>
        </p:txBody>
      </p:sp>
    </p:spTree>
    <p:extLst>
      <p:ext uri="{BB962C8B-B14F-4D97-AF65-F5344CB8AC3E}">
        <p14:creationId xmlns:p14="http://schemas.microsoft.com/office/powerpoint/2010/main" val="4269587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40</a:t>
            </a:fld>
            <a:endParaRPr lang="en-US" dirty="0"/>
          </a:p>
        </p:txBody>
      </p:sp>
      <p:sp>
        <p:nvSpPr>
          <p:cNvPr id="6" name="Text Placeholder 2"/>
          <p:cNvSpPr txBox="1">
            <a:spLocks/>
          </p:cNvSpPr>
          <p:nvPr/>
        </p:nvSpPr>
        <p:spPr>
          <a:xfrm>
            <a:off x="457200" y="923801"/>
            <a:ext cx="8040624"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Measurements and Uncertainty</a:t>
            </a:r>
          </a:p>
          <a:p>
            <a:pPr marL="342900" indent="-342900">
              <a:buFont typeface="Arial" panose="020B0604020202020204" pitchFamily="34" charset="0"/>
              <a:buChar char="•"/>
            </a:pPr>
            <a:r>
              <a:rPr lang="en-US" sz="2200" dirty="0"/>
              <a:t>Measurements are not exact.</a:t>
            </a:r>
          </a:p>
          <a:p>
            <a:pPr marL="1074420" lvl="1" indent="-342900"/>
            <a:r>
              <a:rPr lang="en-US" sz="2000" dirty="0"/>
              <a:t>What are the practical limitations of the process?</a:t>
            </a:r>
          </a:p>
          <a:p>
            <a:pPr marL="342900" indent="-342900">
              <a:buFont typeface="Arial" panose="020B0604020202020204" pitchFamily="34" charset="0"/>
              <a:buChar char="•"/>
            </a:pPr>
            <a:r>
              <a:rPr lang="en-US" sz="2200" dirty="0"/>
              <a:t>When making a measurement, estimate one uncertain digit.</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7" name="TextBox 6"/>
          <p:cNvSpPr txBox="1"/>
          <p:nvPr/>
        </p:nvSpPr>
        <p:spPr>
          <a:xfrm>
            <a:off x="7422650" y="3210607"/>
            <a:ext cx="825867" cy="369332"/>
          </a:xfrm>
          <a:prstGeom prst="rect">
            <a:avLst/>
          </a:prstGeom>
          <a:noFill/>
        </p:spPr>
        <p:txBody>
          <a:bodyPr wrap="none" rtlCol="0">
            <a:spAutoFit/>
          </a:bodyPr>
          <a:lstStyle/>
          <a:p>
            <a:r>
              <a:rPr lang="en-US" dirty="0"/>
              <a:t>22 mL</a:t>
            </a:r>
          </a:p>
        </p:txBody>
      </p:sp>
      <p:pic>
        <p:nvPicPr>
          <p:cNvPr id="8" name="Picture 7"/>
          <p:cNvPicPr>
            <a:picLocks noChangeAspect="1"/>
          </p:cNvPicPr>
          <p:nvPr/>
        </p:nvPicPr>
        <p:blipFill>
          <a:blip r:embed="rId3"/>
          <a:stretch>
            <a:fillRect/>
          </a:stretch>
        </p:blipFill>
        <p:spPr>
          <a:xfrm>
            <a:off x="977201" y="2836629"/>
            <a:ext cx="5854767" cy="3782365"/>
          </a:xfrm>
          <a:prstGeom prst="rect">
            <a:avLst/>
          </a:prstGeom>
        </p:spPr>
      </p:pic>
      <p:sp>
        <p:nvSpPr>
          <p:cNvPr id="16" name="TextBox 15"/>
          <p:cNvSpPr txBox="1"/>
          <p:nvPr/>
        </p:nvSpPr>
        <p:spPr>
          <a:xfrm>
            <a:off x="3053461" y="4917208"/>
            <a:ext cx="5202193" cy="1015663"/>
          </a:xfrm>
          <a:prstGeom prst="rect">
            <a:avLst/>
          </a:prstGeom>
          <a:noFill/>
        </p:spPr>
        <p:txBody>
          <a:bodyPr wrap="none" rtlCol="0">
            <a:spAutoFit/>
          </a:bodyPr>
          <a:lstStyle/>
          <a:p>
            <a:r>
              <a:rPr lang="en-US" sz="2000" dirty="0"/>
              <a:t>The meniscus is between 21 mL and 22 mL.</a:t>
            </a:r>
          </a:p>
          <a:p>
            <a:r>
              <a:rPr lang="en-US" sz="2000" dirty="0"/>
              <a:t>The next digit must be </a:t>
            </a:r>
            <a:r>
              <a:rPr lang="en-US" sz="2000" i="1" dirty="0">
                <a:solidFill>
                  <a:srgbClr val="009900"/>
                </a:solidFill>
              </a:rPr>
              <a:t>estimated</a:t>
            </a:r>
            <a:r>
              <a:rPr lang="en-US" sz="2000" dirty="0"/>
              <a:t>.</a:t>
            </a:r>
          </a:p>
          <a:p>
            <a:r>
              <a:rPr lang="en-US" sz="2000" dirty="0"/>
              <a:t>What should the final measurement be?</a:t>
            </a:r>
          </a:p>
        </p:txBody>
      </p:sp>
      <p:cxnSp>
        <p:nvCxnSpPr>
          <p:cNvPr id="18" name="Straight Arrow Connector 17"/>
          <p:cNvCxnSpPr/>
          <p:nvPr/>
        </p:nvCxnSpPr>
        <p:spPr>
          <a:xfrm flipH="1" flipV="1">
            <a:off x="6534185" y="4040435"/>
            <a:ext cx="888465" cy="210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48611" y="4098940"/>
            <a:ext cx="825867" cy="369332"/>
          </a:xfrm>
          <a:prstGeom prst="rect">
            <a:avLst/>
          </a:prstGeom>
          <a:noFill/>
        </p:spPr>
        <p:txBody>
          <a:bodyPr wrap="none" rtlCol="0">
            <a:spAutoFit/>
          </a:bodyPr>
          <a:lstStyle/>
          <a:p>
            <a:r>
              <a:rPr lang="en-US" dirty="0"/>
              <a:t>21 mL</a:t>
            </a:r>
          </a:p>
        </p:txBody>
      </p:sp>
      <p:cxnSp>
        <p:nvCxnSpPr>
          <p:cNvPr id="13" name="Straight Arrow Connector 12"/>
          <p:cNvCxnSpPr/>
          <p:nvPr/>
        </p:nvCxnSpPr>
        <p:spPr>
          <a:xfrm flipH="1">
            <a:off x="6543854" y="3438685"/>
            <a:ext cx="888465" cy="210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408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41</a:t>
            </a:fld>
            <a:endParaRPr lang="en-US" dirty="0"/>
          </a:p>
        </p:txBody>
      </p:sp>
      <p:sp>
        <p:nvSpPr>
          <p:cNvPr id="6" name="Text Placeholder 2"/>
          <p:cNvSpPr txBox="1">
            <a:spLocks/>
          </p:cNvSpPr>
          <p:nvPr/>
        </p:nvSpPr>
        <p:spPr>
          <a:xfrm>
            <a:off x="457200" y="923801"/>
            <a:ext cx="8040624"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Measurements and Uncertainty</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pic>
        <p:nvPicPr>
          <p:cNvPr id="13" name="Picture 3" descr="C:\Users\PTAKAHAR\Google Drive\tro\chapter01\ch01\01_Pg21_UnFigure_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7171" y="1901468"/>
            <a:ext cx="4318219" cy="149884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7171" y="4449153"/>
            <a:ext cx="4897205" cy="1317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18570" y="2100040"/>
            <a:ext cx="1679942" cy="35066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36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42</a:t>
            </a:fld>
            <a:endParaRPr lang="en-US" dirty="0"/>
          </a:p>
        </p:txBody>
      </p:sp>
      <p:sp>
        <p:nvSpPr>
          <p:cNvPr id="6" name="Text Placeholder 2"/>
          <p:cNvSpPr txBox="1">
            <a:spLocks/>
          </p:cNvSpPr>
          <p:nvPr/>
        </p:nvSpPr>
        <p:spPr>
          <a:xfrm>
            <a:off x="457200" y="923801"/>
            <a:ext cx="8040624"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Measurements and Uncertainty</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pic>
        <p:nvPicPr>
          <p:cNvPr id="15" name="Picture 1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81804" y="1452465"/>
            <a:ext cx="2053838" cy="3086666"/>
          </a:xfrm>
          <a:prstGeom prst="rect">
            <a:avLst/>
          </a:prstGeom>
          <a:noFill/>
          <a:ln w="9525">
            <a:solidFill>
              <a:schemeClr val="tx1"/>
            </a:solidFill>
            <a:miter lim="800000"/>
            <a:headEnd/>
            <a:tailEnd/>
          </a:ln>
          <a:extLst/>
        </p:spPr>
      </p:pic>
      <p:pic>
        <p:nvPicPr>
          <p:cNvPr id="17" name="Picture 16"/>
          <p:cNvPicPr>
            <a:picLocks noChangeAspect="1"/>
          </p:cNvPicPr>
          <p:nvPr/>
        </p:nvPicPr>
        <p:blipFill>
          <a:blip r:embed="rId3"/>
          <a:stretch>
            <a:fillRect/>
          </a:stretch>
        </p:blipFill>
        <p:spPr>
          <a:xfrm rot="5400000">
            <a:off x="5801217" y="3890152"/>
            <a:ext cx="4713758" cy="725066"/>
          </a:xfrm>
          <a:prstGeom prst="rect">
            <a:avLst/>
          </a:prstGeom>
          <a:ln>
            <a:solidFill>
              <a:schemeClr val="tx1"/>
            </a:solidFill>
          </a:ln>
        </p:spPr>
      </p:pic>
      <p:pic>
        <p:nvPicPr>
          <p:cNvPr id="23" name="Picture 22"/>
          <p:cNvPicPr>
            <a:picLocks noChangeAspect="1"/>
          </p:cNvPicPr>
          <p:nvPr/>
        </p:nvPicPr>
        <p:blipFill>
          <a:blip r:embed="rId4"/>
          <a:stretch>
            <a:fillRect/>
          </a:stretch>
        </p:blipFill>
        <p:spPr>
          <a:xfrm>
            <a:off x="797986" y="1452465"/>
            <a:ext cx="2172616" cy="1624509"/>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3228721" y="5184775"/>
            <a:ext cx="4152900" cy="1171575"/>
          </a:xfrm>
          <a:prstGeom prst="rect">
            <a:avLst/>
          </a:prstGeom>
          <a:ln>
            <a:solidFill>
              <a:schemeClr val="tx1"/>
            </a:solidFill>
          </a:ln>
        </p:spPr>
      </p:pic>
      <p:pic>
        <p:nvPicPr>
          <p:cNvPr id="10" name="Picture 9"/>
          <p:cNvPicPr>
            <a:picLocks noChangeAspect="1"/>
          </p:cNvPicPr>
          <p:nvPr/>
        </p:nvPicPr>
        <p:blipFill>
          <a:blip r:embed="rId6"/>
          <a:stretch>
            <a:fillRect/>
          </a:stretch>
        </p:blipFill>
        <p:spPr>
          <a:xfrm>
            <a:off x="3747077" y="1452465"/>
            <a:ext cx="581025" cy="3354976"/>
          </a:xfrm>
          <a:prstGeom prst="rect">
            <a:avLst/>
          </a:prstGeom>
          <a:ln>
            <a:solidFill>
              <a:schemeClr val="tx1"/>
            </a:solidFill>
          </a:ln>
        </p:spPr>
      </p:pic>
      <p:pic>
        <p:nvPicPr>
          <p:cNvPr id="173058" name="Picture 2" descr="Image result for laboratory measurements analytical balanc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54248" y="3305052"/>
            <a:ext cx="2619943" cy="33273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23948" y="1372586"/>
            <a:ext cx="1268296" cy="523220"/>
          </a:xfrm>
          <a:prstGeom prst="rect">
            <a:avLst/>
          </a:prstGeom>
          <a:noFill/>
        </p:spPr>
        <p:txBody>
          <a:bodyPr wrap="none" rtlCol="0">
            <a:spAutoFit/>
          </a:bodyPr>
          <a:lstStyle/>
          <a:p>
            <a:pPr algn="ctr"/>
            <a:r>
              <a:rPr lang="en-US" sz="1400" i="1" dirty="0"/>
              <a:t>Read a buret </a:t>
            </a:r>
          </a:p>
          <a:p>
            <a:pPr algn="ctr"/>
            <a:r>
              <a:rPr lang="en-US" sz="1400" i="1" dirty="0"/>
              <a:t>downward.</a:t>
            </a:r>
          </a:p>
        </p:txBody>
      </p:sp>
      <p:cxnSp>
        <p:nvCxnSpPr>
          <p:cNvPr id="7" name="Straight Arrow Connector 6"/>
          <p:cNvCxnSpPr/>
          <p:nvPr/>
        </p:nvCxnSpPr>
        <p:spPr>
          <a:xfrm>
            <a:off x="8654020" y="1895806"/>
            <a:ext cx="0" cy="1031358"/>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483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43</a:t>
            </a:fld>
            <a:endParaRPr lang="en-US" dirty="0"/>
          </a:p>
        </p:txBody>
      </p:sp>
      <p:sp>
        <p:nvSpPr>
          <p:cNvPr id="5" name="Text Placeholder 2"/>
          <p:cNvSpPr txBox="1">
            <a:spLocks/>
          </p:cNvSpPr>
          <p:nvPr/>
        </p:nvSpPr>
        <p:spPr>
          <a:xfrm>
            <a:off x="457200" y="923800"/>
            <a:ext cx="8040624" cy="498790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Significant Figures</a:t>
            </a:r>
          </a:p>
          <a:p>
            <a:pPr marL="342900" indent="-342900">
              <a:buFont typeface="Arial" panose="020B0604020202020204" pitchFamily="34" charset="0"/>
              <a:buChar char="•"/>
            </a:pPr>
            <a:r>
              <a:rPr lang="en-US" sz="2200" dirty="0"/>
              <a:t>all nonzero digits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captive zeros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trailing zeros after a decimal point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grpSp>
        <p:nvGrpSpPr>
          <p:cNvPr id="29" name="Group 28"/>
          <p:cNvGrpSpPr/>
          <p:nvPr/>
        </p:nvGrpSpPr>
        <p:grpSpPr>
          <a:xfrm>
            <a:off x="3169997" y="1829236"/>
            <a:ext cx="3449781" cy="830997"/>
            <a:chOff x="3427228" y="1299742"/>
            <a:chExt cx="3449781" cy="830997"/>
          </a:xfrm>
        </p:grpSpPr>
        <p:grpSp>
          <p:nvGrpSpPr>
            <p:cNvPr id="23" name="Group 22"/>
            <p:cNvGrpSpPr/>
            <p:nvPr/>
          </p:nvGrpSpPr>
          <p:grpSpPr>
            <a:xfrm>
              <a:off x="3427228" y="1299742"/>
              <a:ext cx="870751" cy="738108"/>
              <a:chOff x="4639340" y="1091753"/>
              <a:chExt cx="870751" cy="738108"/>
            </a:xfrm>
          </p:grpSpPr>
          <p:sp>
            <p:nvSpPr>
              <p:cNvPr id="8" name="TextBox 7"/>
              <p:cNvSpPr txBox="1"/>
              <p:nvPr/>
            </p:nvSpPr>
            <p:spPr>
              <a:xfrm>
                <a:off x="4639340" y="1091753"/>
                <a:ext cx="870751" cy="461665"/>
              </a:xfrm>
              <a:prstGeom prst="rect">
                <a:avLst/>
              </a:prstGeom>
              <a:noFill/>
            </p:spPr>
            <p:txBody>
              <a:bodyPr wrap="none" rtlCol="0">
                <a:spAutoFit/>
              </a:bodyPr>
              <a:lstStyle/>
              <a:p>
                <a:r>
                  <a:rPr lang="en-US" sz="2400" dirty="0"/>
                  <a:t>1267</a:t>
                </a:r>
              </a:p>
            </p:txBody>
          </p:sp>
          <p:grpSp>
            <p:nvGrpSpPr>
              <p:cNvPr id="22" name="Group 21"/>
              <p:cNvGrpSpPr/>
              <p:nvPr/>
            </p:nvGrpSpPr>
            <p:grpSpPr>
              <a:xfrm>
                <a:off x="4813005" y="1500253"/>
                <a:ext cx="499732" cy="329608"/>
                <a:chOff x="4813005" y="1553418"/>
                <a:chExt cx="499732" cy="329608"/>
              </a:xfrm>
            </p:grpSpPr>
            <p:cxnSp>
              <p:nvCxnSpPr>
                <p:cNvPr id="13" name="Straight Arrow Connector 12"/>
                <p:cNvCxnSpPr/>
                <p:nvPr/>
              </p:nvCxnSpPr>
              <p:spPr>
                <a:xfrm flipV="1">
                  <a:off x="4813005" y="155341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979582" y="155341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312737" y="155341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46159" y="155341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25" name="Straight Connector 24"/>
            <p:cNvCxnSpPr/>
            <p:nvPr/>
          </p:nvCxnSpPr>
          <p:spPr>
            <a:xfrm>
              <a:off x="3600893" y="2037850"/>
              <a:ext cx="863662"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48139" y="1761407"/>
              <a:ext cx="2428870" cy="369332"/>
            </a:xfrm>
            <a:prstGeom prst="rect">
              <a:avLst/>
            </a:prstGeom>
            <a:noFill/>
            <a:ln>
              <a:noFill/>
            </a:ln>
          </p:spPr>
          <p:txBody>
            <a:bodyPr wrap="none" rtlCol="0">
              <a:spAutoFit/>
            </a:bodyPr>
            <a:lstStyle/>
            <a:p>
              <a:r>
                <a:rPr lang="en-US" i="1" dirty="0">
                  <a:solidFill>
                    <a:srgbClr val="009900"/>
                  </a:solidFill>
                </a:rPr>
                <a:t>four significant figures</a:t>
              </a:r>
            </a:p>
          </p:txBody>
        </p:sp>
      </p:grpSp>
      <p:grpSp>
        <p:nvGrpSpPr>
          <p:cNvPr id="43" name="Group 42"/>
          <p:cNvGrpSpPr/>
          <p:nvPr/>
        </p:nvGrpSpPr>
        <p:grpSpPr>
          <a:xfrm>
            <a:off x="3169997" y="3046687"/>
            <a:ext cx="3449781" cy="1298194"/>
            <a:chOff x="3299638" y="2520923"/>
            <a:chExt cx="3449781" cy="1298194"/>
          </a:xfrm>
        </p:grpSpPr>
        <p:grpSp>
          <p:nvGrpSpPr>
            <p:cNvPr id="30" name="Group 29"/>
            <p:cNvGrpSpPr/>
            <p:nvPr/>
          </p:nvGrpSpPr>
          <p:grpSpPr>
            <a:xfrm>
              <a:off x="3299638" y="2988120"/>
              <a:ext cx="3449781" cy="830997"/>
              <a:chOff x="3427228" y="1299742"/>
              <a:chExt cx="3449781" cy="830997"/>
            </a:xfrm>
          </p:grpSpPr>
          <p:grpSp>
            <p:nvGrpSpPr>
              <p:cNvPr id="31" name="Group 30"/>
              <p:cNvGrpSpPr/>
              <p:nvPr/>
            </p:nvGrpSpPr>
            <p:grpSpPr>
              <a:xfrm>
                <a:off x="3427228" y="1299742"/>
                <a:ext cx="870751" cy="738108"/>
                <a:chOff x="4639340" y="1091753"/>
                <a:chExt cx="870751" cy="738108"/>
              </a:xfrm>
            </p:grpSpPr>
            <p:sp>
              <p:nvSpPr>
                <p:cNvPr id="34" name="TextBox 33"/>
                <p:cNvSpPr txBox="1"/>
                <p:nvPr/>
              </p:nvSpPr>
              <p:spPr>
                <a:xfrm>
                  <a:off x="4639340" y="1091753"/>
                  <a:ext cx="870751" cy="461665"/>
                </a:xfrm>
                <a:prstGeom prst="rect">
                  <a:avLst/>
                </a:prstGeom>
                <a:noFill/>
              </p:spPr>
              <p:txBody>
                <a:bodyPr wrap="none" rtlCol="0">
                  <a:spAutoFit/>
                </a:bodyPr>
                <a:lstStyle/>
                <a:p>
                  <a:r>
                    <a:rPr lang="en-US" sz="2400" dirty="0"/>
                    <a:t>3085</a:t>
                  </a:r>
                </a:p>
              </p:txBody>
            </p:sp>
            <p:grpSp>
              <p:nvGrpSpPr>
                <p:cNvPr id="35" name="Group 34"/>
                <p:cNvGrpSpPr/>
                <p:nvPr/>
              </p:nvGrpSpPr>
              <p:grpSpPr>
                <a:xfrm>
                  <a:off x="4813005" y="1500253"/>
                  <a:ext cx="499732" cy="329608"/>
                  <a:chOff x="4813005" y="1553418"/>
                  <a:chExt cx="499732" cy="329608"/>
                </a:xfrm>
              </p:grpSpPr>
              <p:cxnSp>
                <p:nvCxnSpPr>
                  <p:cNvPr id="36" name="Straight Arrow Connector 35"/>
                  <p:cNvCxnSpPr/>
                  <p:nvPr/>
                </p:nvCxnSpPr>
                <p:spPr>
                  <a:xfrm flipV="1">
                    <a:off x="4813005" y="155341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979582" y="155341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312737" y="155341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146159" y="155341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32" name="Straight Connector 31"/>
              <p:cNvCxnSpPr/>
              <p:nvPr/>
            </p:nvCxnSpPr>
            <p:spPr>
              <a:xfrm>
                <a:off x="3600893" y="2037850"/>
                <a:ext cx="863662"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48139" y="1761407"/>
                <a:ext cx="2428870" cy="369332"/>
              </a:xfrm>
              <a:prstGeom prst="rect">
                <a:avLst/>
              </a:prstGeom>
              <a:noFill/>
              <a:ln>
                <a:noFill/>
              </a:ln>
            </p:spPr>
            <p:txBody>
              <a:bodyPr wrap="none" rtlCol="0">
                <a:spAutoFit/>
              </a:bodyPr>
              <a:lstStyle/>
              <a:p>
                <a:r>
                  <a:rPr lang="en-US" i="1" dirty="0">
                    <a:solidFill>
                      <a:srgbClr val="009900"/>
                    </a:solidFill>
                  </a:rPr>
                  <a:t>four significant figures</a:t>
                </a:r>
              </a:p>
            </p:txBody>
          </p:sp>
        </p:grpSp>
        <p:cxnSp>
          <p:nvCxnSpPr>
            <p:cNvPr id="40" name="Straight Arrow Connector 39"/>
            <p:cNvCxnSpPr/>
            <p:nvPr/>
          </p:nvCxnSpPr>
          <p:spPr>
            <a:xfrm>
              <a:off x="3639882" y="2700055"/>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39882" y="2700055"/>
              <a:ext cx="863662"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477512" y="2520923"/>
              <a:ext cx="1428596" cy="369332"/>
            </a:xfrm>
            <a:prstGeom prst="rect">
              <a:avLst/>
            </a:prstGeom>
            <a:noFill/>
            <a:ln>
              <a:noFill/>
            </a:ln>
          </p:spPr>
          <p:txBody>
            <a:bodyPr wrap="none" rtlCol="0">
              <a:spAutoFit/>
            </a:bodyPr>
            <a:lstStyle/>
            <a:p>
              <a:r>
                <a:rPr lang="en-US" i="1" dirty="0"/>
                <a:t>captive zero</a:t>
              </a:r>
            </a:p>
          </p:txBody>
        </p:sp>
      </p:grpSp>
      <p:sp>
        <p:nvSpPr>
          <p:cNvPr id="52" name="TextBox 51"/>
          <p:cNvSpPr txBox="1"/>
          <p:nvPr/>
        </p:nvSpPr>
        <p:spPr>
          <a:xfrm>
            <a:off x="3169997" y="5593791"/>
            <a:ext cx="1470274" cy="461665"/>
          </a:xfrm>
          <a:prstGeom prst="rect">
            <a:avLst/>
          </a:prstGeom>
          <a:noFill/>
        </p:spPr>
        <p:txBody>
          <a:bodyPr wrap="none" rtlCol="0">
            <a:spAutoFit/>
          </a:bodyPr>
          <a:lstStyle/>
          <a:p>
            <a:r>
              <a:rPr lang="en-US" sz="2400" dirty="0"/>
              <a:t>0.008020</a:t>
            </a:r>
          </a:p>
        </p:txBody>
      </p:sp>
      <p:grpSp>
        <p:nvGrpSpPr>
          <p:cNvPr id="59" name="Group 58"/>
          <p:cNvGrpSpPr/>
          <p:nvPr/>
        </p:nvGrpSpPr>
        <p:grpSpPr>
          <a:xfrm>
            <a:off x="3949710" y="6002291"/>
            <a:ext cx="499732" cy="329608"/>
            <a:chOff x="3343662" y="6002291"/>
            <a:chExt cx="499732" cy="329608"/>
          </a:xfrm>
        </p:grpSpPr>
        <p:cxnSp>
          <p:nvCxnSpPr>
            <p:cNvPr id="54" name="Straight Arrow Connector 53"/>
            <p:cNvCxnSpPr/>
            <p:nvPr/>
          </p:nvCxnSpPr>
          <p:spPr>
            <a:xfrm flipV="1">
              <a:off x="3343662" y="6002291"/>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3510239" y="6002291"/>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843394" y="6002291"/>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3676816" y="6002291"/>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a:off x="3942072" y="6331899"/>
            <a:ext cx="1463271"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412981" y="6139104"/>
            <a:ext cx="2428870" cy="369332"/>
          </a:xfrm>
          <a:prstGeom prst="rect">
            <a:avLst/>
          </a:prstGeom>
          <a:noFill/>
          <a:ln>
            <a:noFill/>
          </a:ln>
        </p:spPr>
        <p:txBody>
          <a:bodyPr wrap="none" rtlCol="0">
            <a:spAutoFit/>
          </a:bodyPr>
          <a:lstStyle/>
          <a:p>
            <a:r>
              <a:rPr lang="en-US" i="1" dirty="0">
                <a:solidFill>
                  <a:srgbClr val="009900"/>
                </a:solidFill>
              </a:rPr>
              <a:t>four significant figures</a:t>
            </a:r>
          </a:p>
        </p:txBody>
      </p:sp>
      <p:cxnSp>
        <p:nvCxnSpPr>
          <p:cNvPr id="46" name="Straight Arrow Connector 45"/>
          <p:cNvCxnSpPr/>
          <p:nvPr/>
        </p:nvCxnSpPr>
        <p:spPr>
          <a:xfrm>
            <a:off x="3595305" y="5305726"/>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336838" y="5305726"/>
            <a:ext cx="1109981"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449442" y="5111171"/>
            <a:ext cx="3185487" cy="369332"/>
          </a:xfrm>
          <a:prstGeom prst="rect">
            <a:avLst/>
          </a:prstGeom>
          <a:noFill/>
          <a:ln>
            <a:noFill/>
          </a:ln>
        </p:spPr>
        <p:txBody>
          <a:bodyPr wrap="none" rtlCol="0">
            <a:spAutoFit/>
          </a:bodyPr>
          <a:lstStyle/>
          <a:p>
            <a:r>
              <a:rPr lang="en-US" i="1" dirty="0"/>
              <a:t>leading zeros (not significant)</a:t>
            </a:r>
          </a:p>
        </p:txBody>
      </p:sp>
      <p:cxnSp>
        <p:nvCxnSpPr>
          <p:cNvPr id="61" name="Straight Arrow Connector 60"/>
          <p:cNvCxnSpPr/>
          <p:nvPr/>
        </p:nvCxnSpPr>
        <p:spPr>
          <a:xfrm>
            <a:off x="3754227" y="5305726"/>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343662" y="5305726"/>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323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44</a:t>
            </a:fld>
            <a:endParaRPr lang="en-US" dirty="0"/>
          </a:p>
        </p:txBody>
      </p:sp>
      <p:sp>
        <p:nvSpPr>
          <p:cNvPr id="5" name="Text Placeholder 2"/>
          <p:cNvSpPr txBox="1">
            <a:spLocks/>
          </p:cNvSpPr>
          <p:nvPr/>
        </p:nvSpPr>
        <p:spPr>
          <a:xfrm>
            <a:off x="457200" y="923800"/>
            <a:ext cx="8040624" cy="498790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Significant Figures</a:t>
            </a:r>
          </a:p>
          <a:p>
            <a:pPr marL="342900" indent="-342900">
              <a:buFont typeface="Arial" panose="020B0604020202020204" pitchFamily="34" charset="0"/>
              <a:buChar char="•"/>
            </a:pPr>
            <a:r>
              <a:rPr lang="en-US" sz="2200" dirty="0"/>
              <a:t>trailing zeros not after a decimal?</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avoid ambiguity by using scientific notation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endParaRPr lang="en-US" sz="2200" dirty="0"/>
          </a:p>
          <a:p>
            <a:pPr marL="342900" indent="-342900">
              <a:buFont typeface="Arial" panose="020B0604020202020204" pitchFamily="34" charset="0"/>
              <a:buChar char="•"/>
            </a:pPr>
            <a:r>
              <a:rPr lang="en-US" sz="2200" dirty="0"/>
              <a:t>How many significant figures?</a:t>
            </a:r>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grpSp>
        <p:nvGrpSpPr>
          <p:cNvPr id="7" name="Group 6"/>
          <p:cNvGrpSpPr/>
          <p:nvPr/>
        </p:nvGrpSpPr>
        <p:grpSpPr>
          <a:xfrm>
            <a:off x="4910324" y="1668082"/>
            <a:ext cx="2350507" cy="1310255"/>
            <a:chOff x="3169997" y="1701941"/>
            <a:chExt cx="2350507" cy="1310255"/>
          </a:xfrm>
        </p:grpSpPr>
        <p:sp>
          <p:nvSpPr>
            <p:cNvPr id="8" name="TextBox 7"/>
            <p:cNvSpPr txBox="1"/>
            <p:nvPr/>
          </p:nvSpPr>
          <p:spPr>
            <a:xfrm>
              <a:off x="3169997" y="2114986"/>
              <a:ext cx="870751" cy="461665"/>
            </a:xfrm>
            <a:prstGeom prst="rect">
              <a:avLst/>
            </a:prstGeom>
            <a:noFill/>
          </p:spPr>
          <p:txBody>
            <a:bodyPr wrap="none" rtlCol="0">
              <a:spAutoFit/>
            </a:bodyPr>
            <a:lstStyle/>
            <a:p>
              <a:r>
                <a:rPr lang="en-US" sz="2400" dirty="0"/>
                <a:t>3200</a:t>
              </a:r>
            </a:p>
          </p:txBody>
        </p:sp>
        <p:cxnSp>
          <p:nvCxnSpPr>
            <p:cNvPr id="13" name="Straight Arrow Connector 12"/>
            <p:cNvCxnSpPr/>
            <p:nvPr/>
          </p:nvCxnSpPr>
          <p:spPr>
            <a:xfrm flipV="1">
              <a:off x="3343662" y="2523486"/>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510239" y="2523486"/>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43662" y="2853094"/>
              <a:ext cx="863662"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07324" y="1701941"/>
              <a:ext cx="1313180" cy="369332"/>
            </a:xfrm>
            <a:prstGeom prst="rect">
              <a:avLst/>
            </a:prstGeom>
            <a:noFill/>
            <a:ln>
              <a:noFill/>
            </a:ln>
          </p:spPr>
          <p:txBody>
            <a:bodyPr wrap="none" rtlCol="0">
              <a:spAutoFit/>
            </a:bodyPr>
            <a:lstStyle/>
            <a:p>
              <a:r>
                <a:rPr lang="en-US" i="1" dirty="0"/>
                <a:t>ambiguous</a:t>
              </a:r>
            </a:p>
          </p:txBody>
        </p:sp>
        <p:cxnSp>
          <p:nvCxnSpPr>
            <p:cNvPr id="44" name="Straight Arrow Connector 43"/>
            <p:cNvCxnSpPr/>
            <p:nvPr/>
          </p:nvCxnSpPr>
          <p:spPr>
            <a:xfrm>
              <a:off x="3694806" y="1877162"/>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853728" y="1877162"/>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691386" y="1877162"/>
              <a:ext cx="515938" cy="9445"/>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202393" y="2642864"/>
              <a:ext cx="1210588" cy="369332"/>
            </a:xfrm>
            <a:prstGeom prst="rect">
              <a:avLst/>
            </a:prstGeom>
            <a:noFill/>
            <a:ln>
              <a:noFill/>
            </a:ln>
          </p:spPr>
          <p:txBody>
            <a:bodyPr wrap="none" rtlCol="0">
              <a:spAutoFit/>
            </a:bodyPr>
            <a:lstStyle/>
            <a:p>
              <a:r>
                <a:rPr lang="en-US" i="1" dirty="0">
                  <a:solidFill>
                    <a:srgbClr val="009900"/>
                  </a:solidFill>
                </a:rPr>
                <a:t>significant</a:t>
              </a:r>
            </a:p>
          </p:txBody>
        </p:sp>
      </p:grpSp>
      <p:grpSp>
        <p:nvGrpSpPr>
          <p:cNvPr id="10" name="Group 9"/>
          <p:cNvGrpSpPr/>
          <p:nvPr/>
        </p:nvGrpSpPr>
        <p:grpSpPr>
          <a:xfrm>
            <a:off x="1135334" y="3612902"/>
            <a:ext cx="3482320" cy="903270"/>
            <a:chOff x="1703682" y="3600460"/>
            <a:chExt cx="3482320" cy="903270"/>
          </a:xfrm>
        </p:grpSpPr>
        <p:sp>
          <p:nvSpPr>
            <p:cNvPr id="9" name="TextBox 8"/>
            <p:cNvSpPr txBox="1"/>
            <p:nvPr/>
          </p:nvSpPr>
          <p:spPr>
            <a:xfrm>
              <a:off x="1703682" y="3600460"/>
              <a:ext cx="1393330" cy="461665"/>
            </a:xfrm>
            <a:prstGeom prst="rect">
              <a:avLst/>
            </a:prstGeom>
            <a:noFill/>
          </p:spPr>
          <p:txBody>
            <a:bodyPr wrap="none" rtlCol="0">
              <a:spAutoFit/>
            </a:bodyPr>
            <a:lstStyle/>
            <a:p>
              <a:r>
                <a:rPr lang="en-US" sz="2400" dirty="0"/>
                <a:t>3.2 x 10</a:t>
              </a:r>
              <a:r>
                <a:rPr lang="en-US" sz="2400" baseline="30000" dirty="0"/>
                <a:t>3</a:t>
              </a:r>
            </a:p>
          </p:txBody>
        </p:sp>
        <p:cxnSp>
          <p:nvCxnSpPr>
            <p:cNvPr id="58" name="Straight Arrow Connector 57"/>
            <p:cNvCxnSpPr/>
            <p:nvPr/>
          </p:nvCxnSpPr>
          <p:spPr>
            <a:xfrm flipV="1">
              <a:off x="1872753" y="4015020"/>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2125055" y="4015020"/>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72753" y="4344628"/>
              <a:ext cx="863662"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731484" y="4134398"/>
              <a:ext cx="2454518" cy="369332"/>
            </a:xfrm>
            <a:prstGeom prst="rect">
              <a:avLst/>
            </a:prstGeom>
            <a:noFill/>
            <a:ln>
              <a:noFill/>
            </a:ln>
          </p:spPr>
          <p:txBody>
            <a:bodyPr wrap="none" rtlCol="0">
              <a:spAutoFit/>
            </a:bodyPr>
            <a:lstStyle/>
            <a:p>
              <a:r>
                <a:rPr lang="en-US" i="1" dirty="0">
                  <a:solidFill>
                    <a:srgbClr val="009900"/>
                  </a:solidFill>
                </a:rPr>
                <a:t> two significant figures</a:t>
              </a:r>
            </a:p>
          </p:txBody>
        </p:sp>
      </p:grpSp>
      <p:grpSp>
        <p:nvGrpSpPr>
          <p:cNvPr id="11" name="Group 10"/>
          <p:cNvGrpSpPr/>
          <p:nvPr/>
        </p:nvGrpSpPr>
        <p:grpSpPr>
          <a:xfrm>
            <a:off x="4910404" y="3602617"/>
            <a:ext cx="3602719" cy="913555"/>
            <a:chOff x="5216190" y="3555437"/>
            <a:chExt cx="3602719" cy="913555"/>
          </a:xfrm>
        </p:grpSpPr>
        <p:sp>
          <p:nvSpPr>
            <p:cNvPr id="65" name="TextBox 64"/>
            <p:cNvSpPr txBox="1"/>
            <p:nvPr/>
          </p:nvSpPr>
          <p:spPr>
            <a:xfrm>
              <a:off x="5216190" y="3555437"/>
              <a:ext cx="1564852" cy="461665"/>
            </a:xfrm>
            <a:prstGeom prst="rect">
              <a:avLst/>
            </a:prstGeom>
            <a:noFill/>
          </p:spPr>
          <p:txBody>
            <a:bodyPr wrap="none" rtlCol="0">
              <a:spAutoFit/>
            </a:bodyPr>
            <a:lstStyle/>
            <a:p>
              <a:r>
                <a:rPr lang="en-US" sz="2400" dirty="0"/>
                <a:t>3.20 x 10</a:t>
              </a:r>
              <a:r>
                <a:rPr lang="en-US" sz="2400" baseline="30000" dirty="0"/>
                <a:t>3</a:t>
              </a:r>
            </a:p>
          </p:txBody>
        </p:sp>
        <p:cxnSp>
          <p:nvCxnSpPr>
            <p:cNvPr id="66" name="Straight Arrow Connector 65"/>
            <p:cNvCxnSpPr/>
            <p:nvPr/>
          </p:nvCxnSpPr>
          <p:spPr>
            <a:xfrm flipV="1">
              <a:off x="5385261" y="3969997"/>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5637563" y="3969997"/>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85261" y="4299605"/>
              <a:ext cx="863662"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261799" y="4099660"/>
              <a:ext cx="2557110" cy="369332"/>
            </a:xfrm>
            <a:prstGeom prst="rect">
              <a:avLst/>
            </a:prstGeom>
            <a:noFill/>
            <a:ln>
              <a:noFill/>
            </a:ln>
          </p:spPr>
          <p:txBody>
            <a:bodyPr wrap="none" rtlCol="0">
              <a:spAutoFit/>
            </a:bodyPr>
            <a:lstStyle/>
            <a:p>
              <a:r>
                <a:rPr lang="en-US" i="1" dirty="0">
                  <a:solidFill>
                    <a:srgbClr val="009900"/>
                  </a:solidFill>
                </a:rPr>
                <a:t>three significant figures</a:t>
              </a:r>
            </a:p>
          </p:txBody>
        </p:sp>
        <p:cxnSp>
          <p:nvCxnSpPr>
            <p:cNvPr id="70" name="Straight Arrow Connector 69"/>
            <p:cNvCxnSpPr/>
            <p:nvPr/>
          </p:nvCxnSpPr>
          <p:spPr>
            <a:xfrm flipV="1">
              <a:off x="5818538" y="3969997"/>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97793" y="5702163"/>
            <a:ext cx="1470274" cy="461665"/>
          </a:xfrm>
          <a:prstGeom prst="rect">
            <a:avLst/>
          </a:prstGeom>
          <a:noFill/>
        </p:spPr>
        <p:txBody>
          <a:bodyPr wrap="none" rtlCol="0">
            <a:spAutoFit/>
          </a:bodyPr>
          <a:lstStyle/>
          <a:p>
            <a:r>
              <a:rPr lang="en-US" sz="2400" dirty="0"/>
              <a:t>0.082057</a:t>
            </a:r>
          </a:p>
        </p:txBody>
      </p:sp>
      <p:sp>
        <p:nvSpPr>
          <p:cNvPr id="71" name="TextBox 70"/>
          <p:cNvSpPr txBox="1"/>
          <p:nvPr/>
        </p:nvSpPr>
        <p:spPr>
          <a:xfrm>
            <a:off x="2714992" y="5702163"/>
            <a:ext cx="1976823" cy="461665"/>
          </a:xfrm>
          <a:prstGeom prst="rect">
            <a:avLst/>
          </a:prstGeom>
          <a:noFill/>
        </p:spPr>
        <p:txBody>
          <a:bodyPr wrap="none" rtlCol="0">
            <a:spAutoFit/>
          </a:bodyPr>
          <a:lstStyle/>
          <a:p>
            <a:r>
              <a:rPr lang="en-US" sz="2400" dirty="0"/>
              <a:t>8.3145 x 10</a:t>
            </a:r>
            <a:r>
              <a:rPr lang="en-US" sz="2400" baseline="30000" dirty="0"/>
              <a:t>-3</a:t>
            </a:r>
          </a:p>
        </p:txBody>
      </p:sp>
      <p:sp>
        <p:nvSpPr>
          <p:cNvPr id="72" name="TextBox 71"/>
          <p:cNvSpPr txBox="1"/>
          <p:nvPr/>
        </p:nvSpPr>
        <p:spPr>
          <a:xfrm>
            <a:off x="6827937" y="5702163"/>
            <a:ext cx="1850186" cy="461665"/>
          </a:xfrm>
          <a:prstGeom prst="rect">
            <a:avLst/>
          </a:prstGeom>
          <a:noFill/>
        </p:spPr>
        <p:txBody>
          <a:bodyPr wrap="none" rtlCol="0">
            <a:spAutoFit/>
          </a:bodyPr>
          <a:lstStyle/>
          <a:p>
            <a:r>
              <a:rPr lang="en-US" sz="2400" dirty="0"/>
              <a:t>6.022 x 10</a:t>
            </a:r>
            <a:r>
              <a:rPr lang="en-US" sz="2400" baseline="30000" dirty="0"/>
              <a:t>23</a:t>
            </a:r>
          </a:p>
        </p:txBody>
      </p:sp>
      <p:sp>
        <p:nvSpPr>
          <p:cNvPr id="73" name="TextBox 72"/>
          <p:cNvSpPr txBox="1"/>
          <p:nvPr/>
        </p:nvSpPr>
        <p:spPr>
          <a:xfrm>
            <a:off x="5238740" y="5702163"/>
            <a:ext cx="1042273" cy="461665"/>
          </a:xfrm>
          <a:prstGeom prst="rect">
            <a:avLst/>
          </a:prstGeom>
          <a:noFill/>
        </p:spPr>
        <p:txBody>
          <a:bodyPr wrap="none" rtlCol="0">
            <a:spAutoFit/>
          </a:bodyPr>
          <a:lstStyle/>
          <a:p>
            <a:r>
              <a:rPr lang="en-US" sz="2400" dirty="0"/>
              <a:t>96485</a:t>
            </a:r>
          </a:p>
        </p:txBody>
      </p:sp>
    </p:spTree>
    <p:extLst>
      <p:ext uri="{BB962C8B-B14F-4D97-AF65-F5344CB8AC3E}">
        <p14:creationId xmlns:p14="http://schemas.microsoft.com/office/powerpoint/2010/main" val="2500915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45</a:t>
            </a:fld>
            <a:endParaRPr lang="en-US" dirty="0"/>
          </a:p>
        </p:txBody>
      </p:sp>
      <p:sp>
        <p:nvSpPr>
          <p:cNvPr id="5" name="Text Placeholder 2"/>
          <p:cNvSpPr txBox="1">
            <a:spLocks/>
          </p:cNvSpPr>
          <p:nvPr/>
        </p:nvSpPr>
        <p:spPr>
          <a:xfrm>
            <a:off x="457200" y="923800"/>
            <a:ext cx="8040624" cy="16765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Significant Figures in Calculations</a:t>
            </a:r>
          </a:p>
          <a:p>
            <a:pPr marL="342900" indent="-342900">
              <a:buFont typeface="Arial" panose="020B0604020202020204" pitchFamily="34" charset="0"/>
              <a:buChar char="•"/>
            </a:pPr>
            <a:r>
              <a:rPr lang="en-US" sz="2200" dirty="0"/>
              <a:t>Results calculated from measured numbers are at least as uncertain as the measurement used.</a:t>
            </a:r>
          </a:p>
          <a:p>
            <a:pPr marL="342900" indent="-342900">
              <a:buFont typeface="Arial" panose="020B0604020202020204" pitchFamily="34" charset="0"/>
              <a:buChar char="•"/>
            </a:pPr>
            <a:endParaRPr lang="en-US" sz="2200" dirty="0"/>
          </a:p>
          <a:p>
            <a:endParaRPr lang="en-US" sz="2200" dirty="0"/>
          </a:p>
          <a:p>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4" name="TextBox 3"/>
          <p:cNvSpPr txBox="1"/>
          <p:nvPr/>
        </p:nvSpPr>
        <p:spPr>
          <a:xfrm>
            <a:off x="790575" y="2293530"/>
            <a:ext cx="2710999" cy="430887"/>
          </a:xfrm>
          <a:prstGeom prst="rect">
            <a:avLst/>
          </a:prstGeom>
          <a:noFill/>
        </p:spPr>
        <p:txBody>
          <a:bodyPr wrap="none" rtlCol="0">
            <a:spAutoFit/>
          </a:bodyPr>
          <a:lstStyle/>
          <a:p>
            <a:r>
              <a:rPr lang="en-US" sz="2200" dirty="0">
                <a:solidFill>
                  <a:srgbClr val="009900"/>
                </a:solidFill>
              </a:rPr>
              <a:t>Addition/Subtraction</a:t>
            </a:r>
          </a:p>
        </p:txBody>
      </p:sp>
      <p:sp>
        <p:nvSpPr>
          <p:cNvPr id="33" name="TextBox 32"/>
          <p:cNvSpPr txBox="1"/>
          <p:nvPr/>
        </p:nvSpPr>
        <p:spPr>
          <a:xfrm>
            <a:off x="4847478" y="2293530"/>
            <a:ext cx="2882520" cy="430887"/>
          </a:xfrm>
          <a:prstGeom prst="rect">
            <a:avLst/>
          </a:prstGeom>
          <a:noFill/>
        </p:spPr>
        <p:txBody>
          <a:bodyPr wrap="none" rtlCol="0">
            <a:spAutoFit/>
          </a:bodyPr>
          <a:lstStyle/>
          <a:p>
            <a:r>
              <a:rPr lang="en-US" sz="2200" dirty="0">
                <a:solidFill>
                  <a:srgbClr val="009900"/>
                </a:solidFill>
              </a:rPr>
              <a:t>Multiplication/Division</a:t>
            </a:r>
          </a:p>
        </p:txBody>
      </p:sp>
      <p:sp>
        <p:nvSpPr>
          <p:cNvPr id="34" name="TextBox 33"/>
          <p:cNvSpPr txBox="1"/>
          <p:nvPr/>
        </p:nvSpPr>
        <p:spPr>
          <a:xfrm>
            <a:off x="4847478" y="2721872"/>
            <a:ext cx="3676981" cy="1015663"/>
          </a:xfrm>
          <a:prstGeom prst="rect">
            <a:avLst/>
          </a:prstGeom>
          <a:noFill/>
        </p:spPr>
        <p:txBody>
          <a:bodyPr wrap="square" rtlCol="0">
            <a:spAutoFit/>
          </a:bodyPr>
          <a:lstStyle/>
          <a:p>
            <a:r>
              <a:rPr lang="en-US" sz="2000" dirty="0"/>
              <a:t>Result depends upon the value with the least number of significant digits.</a:t>
            </a:r>
          </a:p>
        </p:txBody>
      </p:sp>
      <p:sp>
        <p:nvSpPr>
          <p:cNvPr id="35" name="TextBox 34"/>
          <p:cNvSpPr txBox="1"/>
          <p:nvPr/>
        </p:nvSpPr>
        <p:spPr>
          <a:xfrm>
            <a:off x="790575" y="2721872"/>
            <a:ext cx="3289077" cy="1015663"/>
          </a:xfrm>
          <a:prstGeom prst="rect">
            <a:avLst/>
          </a:prstGeom>
          <a:noFill/>
        </p:spPr>
        <p:txBody>
          <a:bodyPr wrap="square" rtlCol="0">
            <a:spAutoFit/>
          </a:bodyPr>
          <a:lstStyle/>
          <a:p>
            <a:r>
              <a:rPr lang="en-US" sz="2000" dirty="0"/>
              <a:t>Result depends upon the value with the least number of decimal places.</a:t>
            </a:r>
          </a:p>
        </p:txBody>
      </p:sp>
      <p:sp>
        <p:nvSpPr>
          <p:cNvPr id="6" name="TextBox 5"/>
          <p:cNvSpPr txBox="1"/>
          <p:nvPr/>
        </p:nvSpPr>
        <p:spPr>
          <a:xfrm>
            <a:off x="790575" y="3887657"/>
            <a:ext cx="2634054" cy="369332"/>
          </a:xfrm>
          <a:prstGeom prst="rect">
            <a:avLst/>
          </a:prstGeom>
          <a:noFill/>
        </p:spPr>
        <p:txBody>
          <a:bodyPr wrap="none" rtlCol="0">
            <a:spAutoFit/>
          </a:bodyPr>
          <a:lstStyle/>
          <a:p>
            <a:r>
              <a:rPr lang="en-US" dirty="0"/>
              <a:t>13.4637 + 1.62 = 15.08 </a:t>
            </a:r>
          </a:p>
        </p:txBody>
      </p:sp>
      <p:sp>
        <p:nvSpPr>
          <p:cNvPr id="37" name="TextBox 36"/>
          <p:cNvSpPr txBox="1"/>
          <p:nvPr/>
        </p:nvSpPr>
        <p:spPr>
          <a:xfrm>
            <a:off x="4847478" y="3909481"/>
            <a:ext cx="2486578" cy="369332"/>
          </a:xfrm>
          <a:prstGeom prst="rect">
            <a:avLst/>
          </a:prstGeom>
          <a:noFill/>
        </p:spPr>
        <p:txBody>
          <a:bodyPr wrap="none" rtlCol="0">
            <a:spAutoFit/>
          </a:bodyPr>
          <a:lstStyle/>
          <a:p>
            <a:r>
              <a:rPr lang="en-US" dirty="0"/>
              <a:t>13.4637 x 1.62 = 21.8 </a:t>
            </a:r>
          </a:p>
        </p:txBody>
      </p:sp>
      <p:grpSp>
        <p:nvGrpSpPr>
          <p:cNvPr id="32" name="Group 31"/>
          <p:cNvGrpSpPr/>
          <p:nvPr/>
        </p:nvGrpSpPr>
        <p:grpSpPr>
          <a:xfrm>
            <a:off x="1509205" y="4747434"/>
            <a:ext cx="2908620" cy="1660549"/>
            <a:chOff x="1604900" y="4465672"/>
            <a:chExt cx="2908620" cy="1660549"/>
          </a:xfrm>
        </p:grpSpPr>
        <p:grpSp>
          <p:nvGrpSpPr>
            <p:cNvPr id="21" name="Group 20"/>
            <p:cNvGrpSpPr/>
            <p:nvPr/>
          </p:nvGrpSpPr>
          <p:grpSpPr>
            <a:xfrm>
              <a:off x="1604900" y="4520545"/>
              <a:ext cx="1082348" cy="923330"/>
              <a:chOff x="790575" y="4398270"/>
              <a:chExt cx="1082348" cy="923330"/>
            </a:xfrm>
          </p:grpSpPr>
          <p:sp>
            <p:nvSpPr>
              <p:cNvPr id="14" name="TextBox 13"/>
              <p:cNvSpPr txBox="1"/>
              <p:nvPr/>
            </p:nvSpPr>
            <p:spPr>
              <a:xfrm>
                <a:off x="790575" y="4398270"/>
                <a:ext cx="1082348" cy="923330"/>
              </a:xfrm>
              <a:prstGeom prst="rect">
                <a:avLst/>
              </a:prstGeom>
              <a:noFill/>
            </p:spPr>
            <p:txBody>
              <a:bodyPr wrap="none" rtlCol="0">
                <a:spAutoFit/>
              </a:bodyPr>
              <a:lstStyle/>
              <a:p>
                <a:r>
                  <a:rPr lang="en-US" dirty="0"/>
                  <a:t> 13.4637</a:t>
                </a:r>
              </a:p>
              <a:p>
                <a:r>
                  <a:rPr lang="en-US" dirty="0"/>
                  <a:t>+ 1.62</a:t>
                </a:r>
              </a:p>
              <a:p>
                <a:r>
                  <a:rPr lang="en-US" dirty="0"/>
                  <a:t> 15.0837</a:t>
                </a:r>
              </a:p>
            </p:txBody>
          </p:sp>
          <p:cxnSp>
            <p:nvCxnSpPr>
              <p:cNvPr id="17" name="Straight Connector 16"/>
              <p:cNvCxnSpPr/>
              <p:nvPr/>
            </p:nvCxnSpPr>
            <p:spPr>
              <a:xfrm>
                <a:off x="923372" y="4996757"/>
                <a:ext cx="8735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2333847" y="4465672"/>
              <a:ext cx="0" cy="994145"/>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139447" y="5396268"/>
              <a:ext cx="752020" cy="329608"/>
              <a:chOff x="2144377" y="5574501"/>
              <a:chExt cx="752020" cy="329608"/>
            </a:xfrm>
          </p:grpSpPr>
          <p:cxnSp>
            <p:nvCxnSpPr>
              <p:cNvPr id="51" name="Straight Arrow Connector 50"/>
              <p:cNvCxnSpPr/>
              <p:nvPr/>
            </p:nvCxnSpPr>
            <p:spPr>
              <a:xfrm flipV="1">
                <a:off x="2144377" y="5574501"/>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285037" y="5574501"/>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144377" y="5904109"/>
                <a:ext cx="752020"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2822355" y="5541446"/>
              <a:ext cx="1691165" cy="584775"/>
            </a:xfrm>
            <a:prstGeom prst="rect">
              <a:avLst/>
            </a:prstGeom>
            <a:noFill/>
            <a:ln>
              <a:noFill/>
            </a:ln>
          </p:spPr>
          <p:txBody>
            <a:bodyPr wrap="square" rtlCol="0">
              <a:spAutoFit/>
            </a:bodyPr>
            <a:lstStyle/>
            <a:p>
              <a:r>
                <a:rPr lang="en-US" sz="1600" i="1" dirty="0">
                  <a:solidFill>
                    <a:srgbClr val="009900"/>
                  </a:solidFill>
                </a:rPr>
                <a:t> limited to two decimal places</a:t>
              </a:r>
            </a:p>
          </p:txBody>
        </p:sp>
      </p:grpSp>
      <p:sp>
        <p:nvSpPr>
          <p:cNvPr id="57" name="TextBox 56"/>
          <p:cNvSpPr txBox="1"/>
          <p:nvPr/>
        </p:nvSpPr>
        <p:spPr>
          <a:xfrm>
            <a:off x="2726660" y="4246602"/>
            <a:ext cx="1691165" cy="584775"/>
          </a:xfrm>
          <a:prstGeom prst="rect">
            <a:avLst/>
          </a:prstGeom>
          <a:noFill/>
          <a:ln>
            <a:noFill/>
          </a:ln>
        </p:spPr>
        <p:txBody>
          <a:bodyPr wrap="square" rtlCol="0">
            <a:spAutoFit/>
          </a:bodyPr>
          <a:lstStyle/>
          <a:p>
            <a:r>
              <a:rPr lang="en-US" sz="1600" i="1" dirty="0">
                <a:solidFill>
                  <a:srgbClr val="009900"/>
                </a:solidFill>
              </a:rPr>
              <a:t>four significant figures</a:t>
            </a:r>
          </a:p>
        </p:txBody>
      </p:sp>
      <p:cxnSp>
        <p:nvCxnSpPr>
          <p:cNvPr id="59" name="Straight Arrow Connector 58"/>
          <p:cNvCxnSpPr/>
          <p:nvPr/>
        </p:nvCxnSpPr>
        <p:spPr>
          <a:xfrm flipV="1">
            <a:off x="6077239" y="426245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259515" y="4262458"/>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73551" y="4592066"/>
            <a:ext cx="752020"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799708" y="4408880"/>
            <a:ext cx="2317780" cy="338554"/>
          </a:xfrm>
          <a:prstGeom prst="rect">
            <a:avLst/>
          </a:prstGeom>
          <a:noFill/>
          <a:ln>
            <a:noFill/>
          </a:ln>
        </p:spPr>
        <p:txBody>
          <a:bodyPr wrap="square" rtlCol="0">
            <a:spAutoFit/>
          </a:bodyPr>
          <a:lstStyle/>
          <a:p>
            <a:r>
              <a:rPr lang="en-US" sz="1600" i="1" dirty="0">
                <a:solidFill>
                  <a:srgbClr val="009900"/>
                </a:solidFill>
              </a:rPr>
              <a:t>three significant figures</a:t>
            </a:r>
          </a:p>
        </p:txBody>
      </p:sp>
      <p:cxnSp>
        <p:nvCxnSpPr>
          <p:cNvPr id="75" name="Straight Arrow Connector 74"/>
          <p:cNvCxnSpPr/>
          <p:nvPr/>
        </p:nvCxnSpPr>
        <p:spPr>
          <a:xfrm flipV="1">
            <a:off x="6386795" y="4264135"/>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95870" y="4996936"/>
            <a:ext cx="3127779" cy="369332"/>
          </a:xfrm>
          <a:prstGeom prst="rect">
            <a:avLst/>
          </a:prstGeom>
          <a:noFill/>
        </p:spPr>
        <p:txBody>
          <a:bodyPr wrap="none" rtlCol="0">
            <a:spAutoFit/>
          </a:bodyPr>
          <a:lstStyle/>
          <a:p>
            <a:r>
              <a:rPr lang="en-US" dirty="0"/>
              <a:t>0.082057 x 298.15 = 24.465 </a:t>
            </a:r>
          </a:p>
        </p:txBody>
      </p:sp>
      <p:sp>
        <p:nvSpPr>
          <p:cNvPr id="77" name="TextBox 76"/>
          <p:cNvSpPr txBox="1"/>
          <p:nvPr/>
        </p:nvSpPr>
        <p:spPr>
          <a:xfrm>
            <a:off x="6826220" y="5339476"/>
            <a:ext cx="2317780" cy="338554"/>
          </a:xfrm>
          <a:prstGeom prst="rect">
            <a:avLst/>
          </a:prstGeom>
          <a:noFill/>
          <a:ln>
            <a:noFill/>
          </a:ln>
        </p:spPr>
        <p:txBody>
          <a:bodyPr wrap="square" rtlCol="0">
            <a:spAutoFit/>
          </a:bodyPr>
          <a:lstStyle/>
          <a:p>
            <a:r>
              <a:rPr lang="en-US" sz="1600" i="1" dirty="0">
                <a:solidFill>
                  <a:srgbClr val="009900"/>
                </a:solidFill>
              </a:rPr>
              <a:t>five significant figures</a:t>
            </a:r>
          </a:p>
        </p:txBody>
      </p:sp>
    </p:spTree>
    <p:extLst>
      <p:ext uri="{BB962C8B-B14F-4D97-AF65-F5344CB8AC3E}">
        <p14:creationId xmlns:p14="http://schemas.microsoft.com/office/powerpoint/2010/main" val="775526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46</a:t>
            </a:fld>
            <a:endParaRPr lang="en-US" dirty="0"/>
          </a:p>
        </p:txBody>
      </p:sp>
      <p:sp>
        <p:nvSpPr>
          <p:cNvPr id="9" name="Text Placeholder 2"/>
          <p:cNvSpPr txBox="1">
            <a:spLocks/>
          </p:cNvSpPr>
          <p:nvPr/>
        </p:nvSpPr>
        <p:spPr>
          <a:xfrm>
            <a:off x="457199" y="923799"/>
            <a:ext cx="8391525" cy="566806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Rounding</a:t>
            </a:r>
          </a:p>
          <a:p>
            <a:pPr marL="342900" indent="-342900">
              <a:buFont typeface="Arial" panose="020B0604020202020204" pitchFamily="34" charset="0"/>
              <a:buChar char="•"/>
            </a:pPr>
            <a:r>
              <a:rPr lang="en-US" sz="2200" dirty="0"/>
              <a:t>After the number of required significant figures is determined, the calculated value must be rounded properly.</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200" dirty="0"/>
              <a:t>dropped digit &gt; 5 </a:t>
            </a:r>
            <a:r>
              <a:rPr lang="en-US" sz="2200" dirty="0">
                <a:sym typeface="Wingdings" panose="05000000000000000000" pitchFamily="2" charset="2"/>
              </a:rPr>
              <a:t> round up</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200" dirty="0"/>
              <a:t>dropped digit &lt; 5 </a:t>
            </a:r>
            <a:r>
              <a:rPr lang="en-US" sz="2200" dirty="0">
                <a:sym typeface="Wingdings" panose="05000000000000000000" pitchFamily="2" charset="2"/>
              </a:rPr>
              <a:t> round down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200" dirty="0"/>
              <a:t>dropped digit = 5, keep retained digit </a:t>
            </a:r>
            <a:r>
              <a:rPr lang="en-US" sz="2200" i="1" dirty="0"/>
              <a:t>even</a:t>
            </a:r>
            <a:r>
              <a:rPr lang="en-US" sz="2200" dirty="0"/>
              <a:t> </a:t>
            </a:r>
            <a:r>
              <a:rPr lang="en-US" sz="2200" dirty="0">
                <a:sym typeface="Wingdings" panose="05000000000000000000" pitchFamily="2" charset="2"/>
              </a:rPr>
              <a:t> must round up</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200" dirty="0"/>
              <a:t>dropped digit </a:t>
            </a:r>
            <a:r>
              <a:rPr lang="en-US" sz="2200"/>
              <a:t>= 5, </a:t>
            </a:r>
            <a:r>
              <a:rPr lang="en-US" sz="2200" dirty="0"/>
              <a:t>keep retained digit </a:t>
            </a:r>
            <a:r>
              <a:rPr lang="en-US" sz="2200" i="1" dirty="0"/>
              <a:t>even </a:t>
            </a:r>
            <a:r>
              <a:rPr lang="en-US" sz="2200" dirty="0">
                <a:sym typeface="Wingdings" panose="05000000000000000000" pitchFamily="2" charset="2"/>
              </a:rPr>
              <a:t> must round down</a:t>
            </a: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a:p>
            <a:endParaRPr lang="en-US" sz="2200" dirty="0"/>
          </a:p>
          <a:p>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10" name="TextBox 9"/>
          <p:cNvSpPr txBox="1"/>
          <p:nvPr/>
        </p:nvSpPr>
        <p:spPr>
          <a:xfrm>
            <a:off x="2545653" y="2804938"/>
            <a:ext cx="4214615" cy="400110"/>
          </a:xfrm>
          <a:prstGeom prst="rect">
            <a:avLst/>
          </a:prstGeom>
          <a:noFill/>
        </p:spPr>
        <p:txBody>
          <a:bodyPr wrap="none" rtlCol="0">
            <a:spAutoFit/>
          </a:bodyPr>
          <a:lstStyle/>
          <a:p>
            <a:r>
              <a:rPr lang="en-US" sz="2000" dirty="0"/>
              <a:t>0.028673 to three sig figs </a:t>
            </a:r>
            <a:r>
              <a:rPr lang="en-US" sz="2000" dirty="0">
                <a:sym typeface="Wingdings" panose="05000000000000000000" pitchFamily="2" charset="2"/>
              </a:rPr>
              <a:t> 0.0287</a:t>
            </a:r>
            <a:endParaRPr lang="en-US" sz="2000" dirty="0"/>
          </a:p>
        </p:txBody>
      </p:sp>
      <p:sp>
        <p:nvSpPr>
          <p:cNvPr id="11" name="TextBox 10"/>
          <p:cNvSpPr txBox="1"/>
          <p:nvPr/>
        </p:nvSpPr>
        <p:spPr>
          <a:xfrm>
            <a:off x="2545653" y="3846273"/>
            <a:ext cx="3929281" cy="400110"/>
          </a:xfrm>
          <a:prstGeom prst="rect">
            <a:avLst/>
          </a:prstGeom>
          <a:noFill/>
        </p:spPr>
        <p:txBody>
          <a:bodyPr wrap="none" rtlCol="0">
            <a:spAutoFit/>
          </a:bodyPr>
          <a:lstStyle/>
          <a:p>
            <a:r>
              <a:rPr lang="en-US" sz="2000" dirty="0"/>
              <a:t>18.3384 to three sig figs </a:t>
            </a:r>
            <a:r>
              <a:rPr lang="en-US" sz="2000" dirty="0">
                <a:sym typeface="Wingdings" panose="05000000000000000000" pitchFamily="2" charset="2"/>
              </a:rPr>
              <a:t> 18.3</a:t>
            </a:r>
            <a:endParaRPr lang="en-US" sz="2000" dirty="0"/>
          </a:p>
        </p:txBody>
      </p:sp>
      <p:sp>
        <p:nvSpPr>
          <p:cNvPr id="12" name="TextBox 11"/>
          <p:cNvSpPr txBox="1"/>
          <p:nvPr/>
        </p:nvSpPr>
        <p:spPr>
          <a:xfrm>
            <a:off x="2545653" y="4901256"/>
            <a:ext cx="3643946" cy="400110"/>
          </a:xfrm>
          <a:prstGeom prst="rect">
            <a:avLst/>
          </a:prstGeom>
          <a:noFill/>
        </p:spPr>
        <p:txBody>
          <a:bodyPr wrap="none" rtlCol="0">
            <a:spAutoFit/>
          </a:bodyPr>
          <a:lstStyle/>
          <a:p>
            <a:r>
              <a:rPr lang="en-US" sz="2000" dirty="0"/>
              <a:t>6.8752 to three sig figs </a:t>
            </a:r>
            <a:r>
              <a:rPr lang="en-US" sz="2000" dirty="0">
                <a:sym typeface="Wingdings" panose="05000000000000000000" pitchFamily="2" charset="2"/>
              </a:rPr>
              <a:t> 6.88</a:t>
            </a:r>
            <a:endParaRPr lang="en-US" sz="2000" dirty="0"/>
          </a:p>
        </p:txBody>
      </p:sp>
      <p:sp>
        <p:nvSpPr>
          <p:cNvPr id="13" name="TextBox 12"/>
          <p:cNvSpPr txBox="1"/>
          <p:nvPr/>
        </p:nvSpPr>
        <p:spPr>
          <a:xfrm>
            <a:off x="2545653" y="5956240"/>
            <a:ext cx="3501280" cy="400110"/>
          </a:xfrm>
          <a:prstGeom prst="rect">
            <a:avLst/>
          </a:prstGeom>
          <a:noFill/>
        </p:spPr>
        <p:txBody>
          <a:bodyPr wrap="none" rtlCol="0">
            <a:spAutoFit/>
          </a:bodyPr>
          <a:lstStyle/>
          <a:p>
            <a:r>
              <a:rPr lang="en-US" sz="2000" dirty="0"/>
              <a:t>92.05 to three sig figs </a:t>
            </a:r>
            <a:r>
              <a:rPr lang="en-US" sz="2000" dirty="0">
                <a:sym typeface="Wingdings" panose="05000000000000000000" pitchFamily="2" charset="2"/>
              </a:rPr>
              <a:t> 92.0</a:t>
            </a:r>
            <a:endParaRPr lang="en-US" sz="2000" dirty="0"/>
          </a:p>
        </p:txBody>
      </p:sp>
      <p:sp>
        <p:nvSpPr>
          <p:cNvPr id="6" name="TextBox 5"/>
          <p:cNvSpPr txBox="1"/>
          <p:nvPr/>
        </p:nvSpPr>
        <p:spPr>
          <a:xfrm>
            <a:off x="3031330" y="6356350"/>
            <a:ext cx="2672591" cy="369332"/>
          </a:xfrm>
          <a:prstGeom prst="rect">
            <a:avLst/>
          </a:prstGeom>
          <a:noFill/>
        </p:spPr>
        <p:txBody>
          <a:bodyPr wrap="none" rtlCol="0">
            <a:spAutoFit/>
          </a:bodyPr>
          <a:lstStyle/>
          <a:p>
            <a:r>
              <a:rPr lang="en-US" i="1" dirty="0"/>
              <a:t>Zero is an even number.</a:t>
            </a:r>
          </a:p>
        </p:txBody>
      </p:sp>
    </p:spTree>
    <p:extLst>
      <p:ext uri="{BB962C8B-B14F-4D97-AF65-F5344CB8AC3E}">
        <p14:creationId xmlns:p14="http://schemas.microsoft.com/office/powerpoint/2010/main" val="3736094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47</a:t>
            </a:fld>
            <a:endParaRPr lang="en-US" dirty="0"/>
          </a:p>
        </p:txBody>
      </p:sp>
      <p:sp>
        <p:nvSpPr>
          <p:cNvPr id="6" name="Text Placeholder 2"/>
          <p:cNvSpPr txBox="1">
            <a:spLocks/>
          </p:cNvSpPr>
          <p:nvPr/>
        </p:nvSpPr>
        <p:spPr>
          <a:xfrm>
            <a:off x="457200" y="923801"/>
            <a:ext cx="8040624" cy="556959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Example Calculation:  Density</a:t>
            </a:r>
          </a:p>
          <a:p>
            <a:r>
              <a:rPr lang="en-US" dirty="0"/>
              <a:t>A 69.658 g piece of rebar is submerged in water as shown. Determine the density of the rebar. </a:t>
            </a:r>
            <a:endParaRPr lang="en-US" dirty="0">
              <a:solidFill>
                <a:srgbClr val="009900"/>
              </a:solidFill>
            </a:endParaRP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pic>
        <p:nvPicPr>
          <p:cNvPr id="4" name="Picture 3"/>
          <p:cNvPicPr>
            <a:picLocks noChangeAspect="1"/>
          </p:cNvPicPr>
          <p:nvPr/>
        </p:nvPicPr>
        <p:blipFill>
          <a:blip r:embed="rId2"/>
          <a:stretch>
            <a:fillRect/>
          </a:stretch>
        </p:blipFill>
        <p:spPr>
          <a:xfrm>
            <a:off x="2140510" y="2312487"/>
            <a:ext cx="3252217" cy="4349541"/>
          </a:xfrm>
          <a:prstGeom prst="rect">
            <a:avLst/>
          </a:prstGeom>
          <a:ln>
            <a:solidFill>
              <a:srgbClr val="002060"/>
            </a:solidFill>
          </a:ln>
        </p:spPr>
      </p:pic>
      <p:sp>
        <p:nvSpPr>
          <p:cNvPr id="7" name="TextBox 6"/>
          <p:cNvSpPr txBox="1"/>
          <p:nvPr/>
        </p:nvSpPr>
        <p:spPr>
          <a:xfrm>
            <a:off x="5820276" y="5282574"/>
            <a:ext cx="3050505" cy="1200329"/>
          </a:xfrm>
          <a:prstGeom prst="rect">
            <a:avLst/>
          </a:prstGeom>
          <a:noFill/>
        </p:spPr>
        <p:txBody>
          <a:bodyPr wrap="square" rtlCol="0">
            <a:spAutoFit/>
          </a:bodyPr>
          <a:lstStyle/>
          <a:p>
            <a:r>
              <a:rPr lang="en-US" i="1" dirty="0"/>
              <a:t>Remember to consider the number of significant figures in the measurements and calculation.</a:t>
            </a:r>
          </a:p>
        </p:txBody>
      </p:sp>
      <p:sp>
        <p:nvSpPr>
          <p:cNvPr id="8" name="TextBox 7"/>
          <p:cNvSpPr txBox="1"/>
          <p:nvPr/>
        </p:nvSpPr>
        <p:spPr>
          <a:xfrm>
            <a:off x="0" y="6366075"/>
            <a:ext cx="1673103" cy="369332"/>
          </a:xfrm>
          <a:prstGeom prst="rect">
            <a:avLst/>
          </a:prstGeom>
          <a:noFill/>
        </p:spPr>
        <p:txBody>
          <a:bodyPr wrap="square" rtlCol="0">
            <a:spAutoFit/>
          </a:bodyPr>
          <a:lstStyle/>
          <a:p>
            <a:pPr algn="ctr"/>
            <a:r>
              <a:rPr lang="en-US" i="1" dirty="0"/>
              <a:t>Example 1.7</a:t>
            </a:r>
          </a:p>
        </p:txBody>
      </p:sp>
    </p:spTree>
    <p:extLst>
      <p:ext uri="{BB962C8B-B14F-4D97-AF65-F5344CB8AC3E}">
        <p14:creationId xmlns:p14="http://schemas.microsoft.com/office/powerpoint/2010/main" val="2379994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48</a:t>
            </a:fld>
            <a:endParaRPr lang="en-US" dirty="0"/>
          </a:p>
        </p:txBody>
      </p:sp>
      <p:sp>
        <p:nvSpPr>
          <p:cNvPr id="6"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Accuracy and Precision</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9" name="Text Placeholder 2"/>
          <p:cNvSpPr txBox="1">
            <a:spLocks/>
          </p:cNvSpPr>
          <p:nvPr/>
        </p:nvSpPr>
        <p:spPr>
          <a:xfrm>
            <a:off x="457199" y="1580933"/>
            <a:ext cx="8372901" cy="2909181"/>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ct val="20000"/>
              </a:spcBef>
              <a:buClr>
                <a:srgbClr val="009900"/>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009900"/>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Accurate</a:t>
            </a:r>
            <a:r>
              <a:rPr lang="en-US" dirty="0"/>
              <a:t> measurements yield results close to the true or accepted value.</a:t>
            </a:r>
          </a:p>
          <a:p>
            <a:r>
              <a:rPr lang="en-US" b="1" i="1" dirty="0">
                <a:solidFill>
                  <a:srgbClr val="0000FF"/>
                </a:solidFill>
              </a:rPr>
              <a:t>Precise </a:t>
            </a:r>
            <a:r>
              <a:rPr lang="en-US" dirty="0"/>
              <a:t>measurements yield similar results when repeated.</a:t>
            </a:r>
          </a:p>
        </p:txBody>
      </p:sp>
      <p:pic>
        <p:nvPicPr>
          <p:cNvPr id="10" name="Picture Placeholder 2" descr="CNX_Chem_01_05_Archery.jpg"/>
          <p:cNvPicPr>
            <a:picLocks noChangeAspect="1"/>
          </p:cNvPicPr>
          <p:nvPr/>
        </p:nvPicPr>
        <p:blipFill>
          <a:blip r:embed="rId2" cstate="email">
            <a:extLst>
              <a:ext uri="{28A0092B-C50C-407E-A947-70E740481C1C}">
                <a14:useLocalDpi xmlns:a14="http://schemas.microsoft.com/office/drawing/2010/main" val="0"/>
              </a:ext>
            </a:extLst>
          </a:blip>
          <a:srcRect l="5538" t="653" r="5538" b="3918"/>
          <a:stretch>
            <a:fillRect/>
          </a:stretch>
        </p:blipFill>
        <p:spPr>
          <a:xfrm>
            <a:off x="457198" y="3398611"/>
            <a:ext cx="8124776" cy="2957739"/>
          </a:xfrm>
          <a:prstGeom prst="rect">
            <a:avLst/>
          </a:prstGeom>
        </p:spPr>
      </p:pic>
    </p:spTree>
    <p:extLst>
      <p:ext uri="{BB962C8B-B14F-4D97-AF65-F5344CB8AC3E}">
        <p14:creationId xmlns:p14="http://schemas.microsoft.com/office/powerpoint/2010/main" val="1056764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49</a:t>
            </a:fld>
            <a:endParaRPr lang="en-US" dirty="0"/>
          </a:p>
        </p:txBody>
      </p:sp>
      <p:sp>
        <p:nvSpPr>
          <p:cNvPr id="6"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Accuracy and Precision</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7" name="TextBox 6"/>
          <p:cNvSpPr txBox="1"/>
          <p:nvPr/>
        </p:nvSpPr>
        <p:spPr>
          <a:xfrm>
            <a:off x="440387" y="1414747"/>
            <a:ext cx="8530099" cy="1585049"/>
          </a:xfrm>
          <a:prstGeom prst="rect">
            <a:avLst/>
          </a:prstGeom>
          <a:noFill/>
          <a:ln>
            <a:noFill/>
          </a:ln>
        </p:spPr>
        <p:txBody>
          <a:bodyPr wrap="square" rtlCol="0">
            <a:spAutoFit/>
          </a:bodyPr>
          <a:lstStyle/>
          <a:p>
            <a:r>
              <a:rPr lang="en-US" sz="2400" i="1" dirty="0">
                <a:solidFill>
                  <a:srgbClr val="0000FF"/>
                </a:solidFill>
              </a:rPr>
              <a:t>Accurate:  Actual</a:t>
            </a:r>
          </a:p>
          <a:p>
            <a:r>
              <a:rPr lang="en-US" sz="2000" i="1" dirty="0"/>
              <a:t>Measured values are close to the actual/true value.</a:t>
            </a:r>
          </a:p>
          <a:p>
            <a:endParaRPr lang="en-US" sz="900" dirty="0">
              <a:solidFill>
                <a:srgbClr val="FF0000"/>
              </a:solidFill>
            </a:endParaRPr>
          </a:p>
          <a:p>
            <a:r>
              <a:rPr lang="en-US" sz="2400" i="1" dirty="0">
                <a:solidFill>
                  <a:srgbClr val="0000FF"/>
                </a:solidFill>
              </a:rPr>
              <a:t>Precise:  Reproducible</a:t>
            </a:r>
          </a:p>
          <a:p>
            <a:r>
              <a:rPr lang="en-US" sz="2000" i="1" dirty="0"/>
              <a:t>Repeated measurements are close together (clustered).</a:t>
            </a:r>
          </a:p>
        </p:txBody>
      </p:sp>
      <p:pic>
        <p:nvPicPr>
          <p:cNvPr id="8" name="Picture 6" descr="http://www.spatial-ed.com/images/stories/gps_images/accuracy_ima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12568" y="3133843"/>
            <a:ext cx="2557918" cy="356646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557" y="3584458"/>
            <a:ext cx="3007758" cy="2665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180750" y="3766454"/>
            <a:ext cx="2930940" cy="2031325"/>
          </a:xfrm>
          <a:prstGeom prst="rect">
            <a:avLst/>
          </a:prstGeom>
          <a:noFill/>
          <a:ln>
            <a:noFill/>
          </a:ln>
        </p:spPr>
        <p:txBody>
          <a:bodyPr wrap="square" rtlCol="0">
            <a:spAutoFit/>
          </a:bodyPr>
          <a:lstStyle/>
          <a:p>
            <a:r>
              <a:rPr lang="en-US" dirty="0"/>
              <a:t>A scientist wants results that are both accurate and precise.</a:t>
            </a:r>
          </a:p>
          <a:p>
            <a:endParaRPr lang="en-US" dirty="0"/>
          </a:p>
          <a:p>
            <a:r>
              <a:rPr lang="en-US" dirty="0"/>
              <a:t>Which one shows the best experimental results for determining the value X</a:t>
            </a:r>
            <a:r>
              <a:rPr lang="en-US" baseline="-25000" dirty="0"/>
              <a:t>c</a:t>
            </a:r>
            <a:r>
              <a:rPr lang="en-US" dirty="0"/>
              <a:t>?</a:t>
            </a:r>
          </a:p>
        </p:txBody>
      </p:sp>
    </p:spTree>
    <p:extLst>
      <p:ext uri="{BB962C8B-B14F-4D97-AF65-F5344CB8AC3E}">
        <p14:creationId xmlns:p14="http://schemas.microsoft.com/office/powerpoint/2010/main" val="301063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1.1  chemistry in context</a:t>
            </a:r>
          </a:p>
        </p:txBody>
      </p:sp>
      <p:sp>
        <p:nvSpPr>
          <p:cNvPr id="6" name="Text Placeholder 2"/>
          <p:cNvSpPr txBox="1">
            <a:spLocks/>
          </p:cNvSpPr>
          <p:nvPr/>
        </p:nvSpPr>
        <p:spPr>
          <a:xfrm>
            <a:off x="457200" y="1133776"/>
            <a:ext cx="7620000" cy="223248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Chemistry</a:t>
            </a:r>
            <a:r>
              <a:rPr lang="en-US" dirty="0"/>
              <a:t> is a fundamental part of everyday life.</a:t>
            </a:r>
          </a:p>
          <a:p>
            <a:pPr marL="342900" indent="-342900">
              <a:buClr>
                <a:srgbClr val="009900"/>
              </a:buClr>
              <a:buFont typeface="Arial" panose="020B0604020202020204" pitchFamily="34" charset="0"/>
              <a:buChar char="•"/>
            </a:pPr>
            <a:r>
              <a:rPr lang="en-US" sz="2200" dirty="0"/>
              <a:t>metabolism of food</a:t>
            </a:r>
          </a:p>
          <a:p>
            <a:pPr marL="342900" indent="-342900">
              <a:buClr>
                <a:srgbClr val="009900"/>
              </a:buClr>
              <a:buFont typeface="Arial" panose="020B0604020202020204" pitchFamily="34" charset="0"/>
              <a:buChar char="•"/>
            </a:pPr>
            <a:r>
              <a:rPr lang="en-US" sz="2200" dirty="0"/>
              <a:t>synthesis of polymers for clothing and plastics</a:t>
            </a:r>
          </a:p>
          <a:p>
            <a:pPr marL="342900" indent="-342900">
              <a:buClr>
                <a:srgbClr val="009900"/>
              </a:buClr>
              <a:buFont typeface="Arial" panose="020B0604020202020204" pitchFamily="34" charset="0"/>
              <a:buChar char="•"/>
            </a:pPr>
            <a:r>
              <a:rPr lang="en-US" sz="2200" dirty="0"/>
              <a:t>refining crude oil for gasoline</a:t>
            </a:r>
          </a:p>
          <a:p>
            <a:pPr marL="342900" indent="-342900">
              <a:buClr>
                <a:srgbClr val="009900"/>
              </a:buClr>
              <a:buFont typeface="Arial" panose="020B0604020202020204" pitchFamily="34" charset="0"/>
              <a:buChar char="•"/>
            </a:pPr>
            <a:r>
              <a:rPr lang="en-US" sz="2200" dirty="0"/>
              <a:t>forensics … and much more!</a:t>
            </a:r>
          </a:p>
          <a:p>
            <a:endParaRPr lang="en-US" dirty="0"/>
          </a:p>
        </p:txBody>
      </p:sp>
      <p:sp>
        <p:nvSpPr>
          <p:cNvPr id="10" name="Text Placeholder 2"/>
          <p:cNvSpPr txBox="1">
            <a:spLocks/>
          </p:cNvSpPr>
          <p:nvPr/>
        </p:nvSpPr>
        <p:spPr>
          <a:xfrm>
            <a:off x="457200" y="3752502"/>
            <a:ext cx="8551333" cy="223248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As you study </a:t>
            </a:r>
            <a:r>
              <a:rPr lang="en-US" b="1" i="1" dirty="0">
                <a:solidFill>
                  <a:srgbClr val="0000FF"/>
                </a:solidFill>
              </a:rPr>
              <a:t>chemistry</a:t>
            </a:r>
            <a:r>
              <a:rPr lang="en-US" dirty="0"/>
              <a:t>, you will discover:</a:t>
            </a:r>
          </a:p>
          <a:p>
            <a:pPr marL="342900" indent="-342900">
              <a:buClr>
                <a:srgbClr val="009900"/>
              </a:buClr>
              <a:buFont typeface="Arial" panose="020B0604020202020204" pitchFamily="34" charset="0"/>
              <a:buChar char="•"/>
            </a:pPr>
            <a:r>
              <a:rPr lang="en-US" sz="2200" dirty="0"/>
              <a:t>that chemistry is involved in changing the composition of matter.</a:t>
            </a:r>
          </a:p>
          <a:p>
            <a:pPr marL="342900" indent="-342900">
              <a:buClr>
                <a:srgbClr val="009900"/>
              </a:buClr>
              <a:buFont typeface="Arial" panose="020B0604020202020204" pitchFamily="34" charset="0"/>
              <a:buChar char="•"/>
            </a:pPr>
            <a:r>
              <a:rPr lang="en-US" sz="2200" dirty="0"/>
              <a:t>that these changes can be classified and understood by using basic chemical principles.</a:t>
            </a:r>
          </a:p>
          <a:p>
            <a:pPr marL="342900" indent="-342900">
              <a:buClr>
                <a:srgbClr val="009900"/>
              </a:buClr>
              <a:buFont typeface="Arial" panose="020B0604020202020204" pitchFamily="34" charset="0"/>
              <a:buChar char="•"/>
            </a:pPr>
            <a:r>
              <a:rPr lang="en-US" sz="2200" dirty="0"/>
              <a:t>that changes in energy accompany changes in matter.</a:t>
            </a:r>
          </a:p>
          <a:p>
            <a:endParaRPr lang="en-US" dirty="0"/>
          </a:p>
        </p:txBody>
      </p:sp>
      <p:sp>
        <p:nvSpPr>
          <p:cNvPr id="3" name="Slide Number Placeholder 2"/>
          <p:cNvSpPr>
            <a:spLocks noGrp="1"/>
          </p:cNvSpPr>
          <p:nvPr>
            <p:ph type="sldNum" sz="quarter" idx="4"/>
          </p:nvPr>
        </p:nvSpPr>
        <p:spPr/>
        <p:txBody>
          <a:bodyPr/>
          <a:lstStyle/>
          <a:p>
            <a:fld id="{72F633B3-16E2-4909-ACA1-80BBA0CB601E}" type="slidenum">
              <a:rPr lang="en-US" smtClean="0"/>
              <a:pPr/>
              <a:t>5</a:t>
            </a:fld>
            <a:endParaRPr lang="en-US" dirty="0"/>
          </a:p>
        </p:txBody>
      </p:sp>
    </p:spTree>
    <p:extLst>
      <p:ext uri="{BB962C8B-B14F-4D97-AF65-F5344CB8AC3E}">
        <p14:creationId xmlns:p14="http://schemas.microsoft.com/office/powerpoint/2010/main" val="3786758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50</a:t>
            </a:fld>
            <a:endParaRPr lang="en-US" dirty="0"/>
          </a:p>
        </p:txBody>
      </p:sp>
      <p:sp>
        <p:nvSpPr>
          <p:cNvPr id="6"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Accuracy and Precision</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9" name="TextBox 8"/>
          <p:cNvSpPr txBox="1"/>
          <p:nvPr/>
        </p:nvSpPr>
        <p:spPr>
          <a:xfrm>
            <a:off x="457200" y="1435547"/>
            <a:ext cx="5996763" cy="830997"/>
          </a:xfrm>
          <a:prstGeom prst="rect">
            <a:avLst/>
          </a:prstGeom>
          <a:noFill/>
        </p:spPr>
        <p:txBody>
          <a:bodyPr wrap="square" rtlCol="0">
            <a:spAutoFit/>
          </a:bodyPr>
          <a:lstStyle/>
          <a:p>
            <a:r>
              <a:rPr lang="en-US" sz="2400" i="1" dirty="0"/>
              <a:t>Describe each component of the following sets in terms of </a:t>
            </a:r>
            <a:r>
              <a:rPr lang="en-US" sz="2400" i="1" dirty="0">
                <a:solidFill>
                  <a:srgbClr val="0000FF"/>
                </a:solidFill>
              </a:rPr>
              <a:t>accuracy</a:t>
            </a:r>
            <a:r>
              <a:rPr lang="en-US" sz="2400" i="1" dirty="0"/>
              <a:t> and </a:t>
            </a:r>
            <a:r>
              <a:rPr lang="en-US" sz="2400" i="1" dirty="0">
                <a:solidFill>
                  <a:srgbClr val="0000FF"/>
                </a:solidFill>
              </a:rPr>
              <a:t>precision</a:t>
            </a:r>
            <a:r>
              <a:rPr lang="en-US" sz="2400" i="1" dirty="0"/>
              <a:t>.</a:t>
            </a:r>
          </a:p>
        </p:txBody>
      </p:sp>
      <p:pic>
        <p:nvPicPr>
          <p:cNvPr id="1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71731" y="2778290"/>
            <a:ext cx="2801911" cy="26903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15"/>
          <p:cNvPicPr>
            <a:picLocks noChangeAspect="1"/>
          </p:cNvPicPr>
          <p:nvPr/>
        </p:nvPicPr>
        <p:blipFill>
          <a:blip r:embed="rId3"/>
          <a:stretch>
            <a:fillRect/>
          </a:stretch>
        </p:blipFill>
        <p:spPr>
          <a:xfrm>
            <a:off x="4662826" y="2720371"/>
            <a:ext cx="4020312" cy="3255217"/>
          </a:xfrm>
          <a:prstGeom prst="rect">
            <a:avLst/>
          </a:prstGeom>
          <a:ln>
            <a:solidFill>
              <a:schemeClr val="tx1"/>
            </a:solidFill>
          </a:ln>
        </p:spPr>
      </p:pic>
    </p:spTree>
    <p:extLst>
      <p:ext uri="{BB962C8B-B14F-4D97-AF65-F5344CB8AC3E}">
        <p14:creationId xmlns:p14="http://schemas.microsoft.com/office/powerpoint/2010/main" val="1950940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uncertainty, accuracy, and precision</a:t>
            </a:r>
          </a:p>
        </p:txBody>
      </p:sp>
      <p:sp>
        <p:nvSpPr>
          <p:cNvPr id="3" name="Slide Number Placeholder 2"/>
          <p:cNvSpPr>
            <a:spLocks noGrp="1"/>
          </p:cNvSpPr>
          <p:nvPr>
            <p:ph type="sldNum" sz="quarter" idx="4"/>
          </p:nvPr>
        </p:nvSpPr>
        <p:spPr/>
        <p:txBody>
          <a:bodyPr/>
          <a:lstStyle/>
          <a:p>
            <a:fld id="{72F633B3-16E2-4909-ACA1-80BBA0CB601E}" type="slidenum">
              <a:rPr lang="en-US" smtClean="0"/>
              <a:pPr/>
              <a:t>51</a:t>
            </a:fld>
            <a:endParaRPr lang="en-US" dirty="0"/>
          </a:p>
        </p:txBody>
      </p:sp>
      <p:sp>
        <p:nvSpPr>
          <p:cNvPr id="6"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Accuracy and Precision</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9" name="TextBox 8"/>
          <p:cNvSpPr txBox="1"/>
          <p:nvPr/>
        </p:nvSpPr>
        <p:spPr>
          <a:xfrm>
            <a:off x="457200" y="1435547"/>
            <a:ext cx="5996763" cy="830997"/>
          </a:xfrm>
          <a:prstGeom prst="rect">
            <a:avLst/>
          </a:prstGeom>
          <a:noFill/>
        </p:spPr>
        <p:txBody>
          <a:bodyPr wrap="square" rtlCol="0">
            <a:spAutoFit/>
          </a:bodyPr>
          <a:lstStyle/>
          <a:p>
            <a:r>
              <a:rPr lang="en-US" sz="2400" i="1" dirty="0"/>
              <a:t>Describe the student melting point data in terms of </a:t>
            </a:r>
            <a:r>
              <a:rPr lang="en-US" sz="2400" i="1" dirty="0">
                <a:solidFill>
                  <a:srgbClr val="0000FF"/>
                </a:solidFill>
              </a:rPr>
              <a:t>accuracy</a:t>
            </a:r>
            <a:r>
              <a:rPr lang="en-US" sz="2400" i="1" dirty="0"/>
              <a:t> and </a:t>
            </a:r>
            <a:r>
              <a:rPr lang="en-US" sz="2400" i="1" dirty="0">
                <a:solidFill>
                  <a:srgbClr val="0000FF"/>
                </a:solidFill>
              </a:rPr>
              <a:t>precision</a:t>
            </a:r>
            <a:r>
              <a:rPr lang="en-US" sz="2400" i="1" dirty="0"/>
              <a:t>.</a:t>
            </a:r>
          </a:p>
        </p:txBody>
      </p:sp>
      <p:pic>
        <p:nvPicPr>
          <p:cNvPr id="4" name="Picture 3"/>
          <p:cNvPicPr>
            <a:picLocks noChangeAspect="1"/>
          </p:cNvPicPr>
          <p:nvPr/>
        </p:nvPicPr>
        <p:blipFill>
          <a:blip r:embed="rId2"/>
          <a:stretch>
            <a:fillRect/>
          </a:stretch>
        </p:blipFill>
        <p:spPr>
          <a:xfrm>
            <a:off x="945251" y="2778290"/>
            <a:ext cx="7188097" cy="3199326"/>
          </a:xfrm>
          <a:prstGeom prst="rect">
            <a:avLst/>
          </a:prstGeom>
        </p:spPr>
      </p:pic>
    </p:spTree>
    <p:extLst>
      <p:ext uri="{BB962C8B-B14F-4D97-AF65-F5344CB8AC3E}">
        <p14:creationId xmlns:p14="http://schemas.microsoft.com/office/powerpoint/2010/main" val="3627364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Math" panose="02040503050406030204" pitchFamily="18" charset="0"/>
              </a:rPr>
              <a:t>1.6  dimensional analysis</a:t>
            </a:r>
          </a:p>
        </p:txBody>
      </p:sp>
      <p:sp>
        <p:nvSpPr>
          <p:cNvPr id="3" name="Slide Number Placeholder 2"/>
          <p:cNvSpPr>
            <a:spLocks noGrp="1"/>
          </p:cNvSpPr>
          <p:nvPr>
            <p:ph type="sldNum" sz="quarter" idx="4"/>
          </p:nvPr>
        </p:nvSpPr>
        <p:spPr/>
        <p:txBody>
          <a:bodyPr/>
          <a:lstStyle/>
          <a:p>
            <a:fld id="{72F633B3-16E2-4909-ACA1-80BBA0CB601E}" type="slidenum">
              <a:rPr lang="en-US" smtClean="0"/>
              <a:pPr/>
              <a:t>52</a:t>
            </a:fld>
            <a:endParaRPr lang="en-US" dirty="0"/>
          </a:p>
        </p:txBody>
      </p:sp>
      <p:sp>
        <p:nvSpPr>
          <p:cNvPr id="7"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The Mathematical Treatment of Measurement Results</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8" name="TextBox 7"/>
          <p:cNvSpPr txBox="1"/>
          <p:nvPr/>
        </p:nvSpPr>
        <p:spPr>
          <a:xfrm>
            <a:off x="457200" y="1435547"/>
            <a:ext cx="8040624" cy="1107996"/>
          </a:xfrm>
          <a:prstGeom prst="rect">
            <a:avLst/>
          </a:prstGeom>
          <a:noFill/>
        </p:spPr>
        <p:txBody>
          <a:bodyPr wrap="square" rtlCol="0">
            <a:spAutoFit/>
          </a:bodyPr>
          <a:lstStyle/>
          <a:p>
            <a:r>
              <a:rPr lang="en-US" sz="2200" dirty="0"/>
              <a:t>The </a:t>
            </a:r>
            <a:r>
              <a:rPr lang="en-US" sz="2200" i="1" dirty="0">
                <a:solidFill>
                  <a:srgbClr val="0000FF"/>
                </a:solidFill>
              </a:rPr>
              <a:t>units</a:t>
            </a:r>
            <a:r>
              <a:rPr lang="en-US" sz="2200" dirty="0"/>
              <a:t> associated with measurements must be subjected to the same mathematical treatment as the numerical </a:t>
            </a:r>
            <a:r>
              <a:rPr lang="en-US" sz="2200" i="1" dirty="0">
                <a:solidFill>
                  <a:srgbClr val="0000FF"/>
                </a:solidFill>
              </a:rPr>
              <a:t>values</a:t>
            </a:r>
            <a:r>
              <a:rPr lang="en-US" sz="2200" dirty="0"/>
              <a:t> of those measurements.</a:t>
            </a:r>
          </a:p>
        </p:txBody>
      </p:sp>
      <p:sp>
        <p:nvSpPr>
          <p:cNvPr id="10" name="TextBox 9"/>
          <p:cNvSpPr txBox="1"/>
          <p:nvPr/>
        </p:nvSpPr>
        <p:spPr>
          <a:xfrm>
            <a:off x="457200" y="2787952"/>
            <a:ext cx="8040624" cy="769441"/>
          </a:xfrm>
          <a:prstGeom prst="rect">
            <a:avLst/>
          </a:prstGeom>
          <a:noFill/>
        </p:spPr>
        <p:txBody>
          <a:bodyPr wrap="square" rtlCol="0">
            <a:spAutoFit/>
          </a:bodyPr>
          <a:lstStyle/>
          <a:p>
            <a:r>
              <a:rPr lang="en-US" sz="2200" dirty="0"/>
              <a:t>A </a:t>
            </a:r>
            <a:r>
              <a:rPr lang="en-US" sz="2200" i="1" dirty="0">
                <a:solidFill>
                  <a:srgbClr val="0000FF"/>
                </a:solidFill>
              </a:rPr>
              <a:t>conversion factor </a:t>
            </a:r>
            <a:r>
              <a:rPr lang="en-US" sz="2200" dirty="0"/>
              <a:t>is a ratio of two equivalent quantities expressed with different measurement units.</a:t>
            </a:r>
          </a:p>
        </p:txBody>
      </p:sp>
      <p:sp>
        <p:nvSpPr>
          <p:cNvPr id="11" name="TextBox 10"/>
          <p:cNvSpPr txBox="1"/>
          <p:nvPr/>
        </p:nvSpPr>
        <p:spPr>
          <a:xfrm>
            <a:off x="457200" y="3867109"/>
            <a:ext cx="8040624" cy="430887"/>
          </a:xfrm>
          <a:prstGeom prst="rect">
            <a:avLst/>
          </a:prstGeom>
          <a:noFill/>
        </p:spPr>
        <p:txBody>
          <a:bodyPr wrap="square" rtlCol="0">
            <a:spAutoFit/>
          </a:bodyPr>
          <a:lstStyle/>
          <a:p>
            <a:r>
              <a:rPr lang="en-US" sz="2200" dirty="0"/>
              <a:t>One inch is equal to 2.54 centimeters.</a:t>
            </a:r>
          </a:p>
        </p:txBody>
      </p:sp>
      <p:sp>
        <p:nvSpPr>
          <p:cNvPr id="12" name="TextBox 11"/>
          <p:cNvSpPr txBox="1"/>
          <p:nvPr/>
        </p:nvSpPr>
        <p:spPr>
          <a:xfrm>
            <a:off x="457200" y="4812946"/>
            <a:ext cx="8040624" cy="430887"/>
          </a:xfrm>
          <a:prstGeom prst="rect">
            <a:avLst/>
          </a:prstGeom>
          <a:noFill/>
        </p:spPr>
        <p:txBody>
          <a:bodyPr wrap="square" rtlCol="0">
            <a:spAutoFit/>
          </a:bodyPr>
          <a:lstStyle/>
          <a:p>
            <a:r>
              <a:rPr lang="en-US" sz="2200" dirty="0"/>
              <a:t>One liter is equal to 1000 milliliters.</a:t>
            </a:r>
          </a:p>
        </p:txBody>
      </p:sp>
      <p:sp>
        <p:nvSpPr>
          <p:cNvPr id="13" name="TextBox 12"/>
          <p:cNvSpPr txBox="1"/>
          <p:nvPr/>
        </p:nvSpPr>
        <p:spPr>
          <a:xfrm>
            <a:off x="457200" y="5705618"/>
            <a:ext cx="8040624" cy="430887"/>
          </a:xfrm>
          <a:prstGeom prst="rect">
            <a:avLst/>
          </a:prstGeom>
          <a:noFill/>
        </p:spPr>
        <p:txBody>
          <a:bodyPr wrap="square" rtlCol="0">
            <a:spAutoFit/>
          </a:bodyPr>
          <a:lstStyle/>
          <a:p>
            <a:r>
              <a:rPr lang="en-US" sz="2200" dirty="0"/>
              <a:t>One pound is equal to 453.59 grams.</a:t>
            </a:r>
          </a:p>
        </p:txBody>
      </p:sp>
      <mc:AlternateContent xmlns:mc="http://schemas.openxmlformats.org/markup-compatibility/2006" xmlns:a14="http://schemas.microsoft.com/office/drawing/2010/main">
        <mc:Choice Requires="a14">
          <p:sp>
            <p:nvSpPr>
              <p:cNvPr id="14" name="TextBox 13"/>
              <p:cNvSpPr txBox="1"/>
              <p:nvPr/>
            </p:nvSpPr>
            <p:spPr>
              <a:xfrm>
                <a:off x="5484527" y="5631622"/>
                <a:ext cx="1154162" cy="7021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1 </m:t>
                          </m:r>
                          <m:r>
                            <a:rPr lang="en-US" sz="2200" b="0" i="1" smtClean="0">
                              <a:latin typeface="Cambria Math" panose="02040503050406030204" pitchFamily="18" charset="0"/>
                            </a:rPr>
                            <m:t>𝑙𝑏</m:t>
                          </m:r>
                        </m:num>
                        <m:den>
                          <m:r>
                            <a:rPr lang="en-US" sz="2200" b="0" i="1" smtClean="0">
                              <a:latin typeface="Cambria Math" panose="02040503050406030204" pitchFamily="18" charset="0"/>
                            </a:rPr>
                            <m:t>453.59 </m:t>
                          </m:r>
                          <m:r>
                            <a:rPr lang="en-US" sz="2200" b="0" i="1" smtClean="0">
                              <a:latin typeface="Cambria Math" panose="02040503050406030204" pitchFamily="18" charset="0"/>
                            </a:rPr>
                            <m:t>𝑔</m:t>
                          </m:r>
                        </m:den>
                      </m:f>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484527" y="5631622"/>
                <a:ext cx="1154162" cy="7021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483245" y="4705633"/>
                <a:ext cx="1156727"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1 </m:t>
                          </m:r>
                          <m:r>
                            <a:rPr lang="en-US" sz="2200" b="0" i="1" smtClean="0">
                              <a:latin typeface="Cambria Math" panose="02040503050406030204" pitchFamily="18" charset="0"/>
                            </a:rPr>
                            <m:t>𝐿</m:t>
                          </m:r>
                        </m:num>
                        <m:den>
                          <m:r>
                            <a:rPr lang="en-US" sz="2200" b="0" i="1" smtClean="0">
                              <a:latin typeface="Cambria Math" panose="02040503050406030204" pitchFamily="18" charset="0"/>
                            </a:rPr>
                            <m:t>1000 </m:t>
                          </m:r>
                          <m:r>
                            <a:rPr lang="en-US" sz="2200" b="0" i="1" smtClean="0">
                              <a:latin typeface="Cambria Math" panose="02040503050406030204" pitchFamily="18" charset="0"/>
                            </a:rPr>
                            <m:t>𝑚𝐿</m:t>
                          </m:r>
                        </m:den>
                      </m:f>
                    </m:oMath>
                  </m:oMathPara>
                </a14:m>
                <a:endParaRPr lang="en-US"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83245" y="4705633"/>
                <a:ext cx="1156727" cy="6360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543037" y="3745525"/>
                <a:ext cx="1037143" cy="6362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1 </m:t>
                          </m:r>
                          <m:r>
                            <a:rPr lang="en-US" sz="2200" b="0" i="1" smtClean="0">
                              <a:latin typeface="Cambria Math" panose="02040503050406030204" pitchFamily="18" charset="0"/>
                            </a:rPr>
                            <m:t>𝑖𝑛</m:t>
                          </m:r>
                        </m:num>
                        <m:den>
                          <m:r>
                            <a:rPr lang="en-US" sz="2200" b="0" i="1" smtClean="0">
                              <a:latin typeface="Cambria Math" panose="02040503050406030204" pitchFamily="18" charset="0"/>
                            </a:rPr>
                            <m:t>2.54 </m:t>
                          </m:r>
                          <m:r>
                            <a:rPr lang="en-US" sz="2200" b="0" i="1" smtClean="0">
                              <a:latin typeface="Cambria Math" panose="02040503050406030204" pitchFamily="18" charset="0"/>
                            </a:rPr>
                            <m:t>𝑐𝑚</m:t>
                          </m:r>
                        </m:den>
                      </m:f>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5543037" y="3745525"/>
                <a:ext cx="1037143" cy="6362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200459" y="3745525"/>
                <a:ext cx="1037142" cy="6430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2.54 </m:t>
                          </m:r>
                          <m:r>
                            <a:rPr lang="en-US" sz="2200" b="0" i="1" smtClean="0">
                              <a:latin typeface="Cambria Math" panose="02040503050406030204" pitchFamily="18" charset="0"/>
                            </a:rPr>
                            <m:t>𝑐𝑚</m:t>
                          </m:r>
                        </m:num>
                        <m:den>
                          <m:r>
                            <a:rPr lang="en-US" sz="2200" b="0" i="1" smtClean="0">
                              <a:latin typeface="Cambria Math" panose="02040503050406030204" pitchFamily="18" charset="0"/>
                            </a:rPr>
                            <m:t>1 </m:t>
                          </m:r>
                          <m:r>
                            <a:rPr lang="en-US" sz="2200" b="0" i="1" smtClean="0">
                              <a:latin typeface="Cambria Math" panose="02040503050406030204" pitchFamily="18" charset="0"/>
                            </a:rPr>
                            <m:t>𝑖𝑛</m:t>
                          </m:r>
                        </m:den>
                      </m:f>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200459" y="3745525"/>
                <a:ext cx="1037142" cy="6430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140667" y="4705633"/>
                <a:ext cx="1156727" cy="633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1000 </m:t>
                          </m:r>
                          <m:r>
                            <a:rPr lang="en-US" sz="2200" b="0" i="1" smtClean="0">
                              <a:latin typeface="Cambria Math" panose="02040503050406030204" pitchFamily="18" charset="0"/>
                            </a:rPr>
                            <m:t>𝑚𝐿</m:t>
                          </m:r>
                        </m:num>
                        <m:den>
                          <m:r>
                            <a:rPr lang="en-US" sz="2200" b="0" i="1" smtClean="0">
                              <a:latin typeface="Cambria Math" panose="02040503050406030204" pitchFamily="18" charset="0"/>
                            </a:rPr>
                            <m:t>1 </m:t>
                          </m:r>
                          <m:r>
                            <a:rPr lang="en-US" sz="2200" b="0" i="1" smtClean="0">
                              <a:latin typeface="Cambria Math" panose="02040503050406030204" pitchFamily="18" charset="0"/>
                            </a:rPr>
                            <m:t>𝐿</m:t>
                          </m:r>
                        </m:den>
                      </m:f>
                    </m:oMath>
                  </m:oMathPara>
                </a14:m>
                <a:endParaRPr lang="en-US"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140667" y="4705633"/>
                <a:ext cx="1156727" cy="63395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141949" y="5631622"/>
                <a:ext cx="1154162" cy="6429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453.59 </m:t>
                          </m:r>
                          <m:r>
                            <a:rPr lang="en-US" sz="2200" b="0" i="1" smtClean="0">
                              <a:latin typeface="Cambria Math" panose="02040503050406030204" pitchFamily="18" charset="0"/>
                            </a:rPr>
                            <m:t>𝑔</m:t>
                          </m:r>
                        </m:num>
                        <m:den>
                          <m:r>
                            <a:rPr lang="en-US" sz="2200" b="0" i="1" smtClean="0">
                              <a:latin typeface="Cambria Math" panose="02040503050406030204" pitchFamily="18" charset="0"/>
                            </a:rPr>
                            <m:t>1 </m:t>
                          </m:r>
                          <m:r>
                            <a:rPr lang="en-US" sz="2200" b="0" i="1" smtClean="0">
                              <a:latin typeface="Cambria Math" panose="02040503050406030204" pitchFamily="18" charset="0"/>
                            </a:rPr>
                            <m:t>𝑙𝑏</m:t>
                          </m:r>
                        </m:den>
                      </m:f>
                    </m:oMath>
                  </m:oMathPara>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141949" y="5631622"/>
                <a:ext cx="1154162" cy="642933"/>
              </a:xfrm>
              <a:prstGeom prst="rect">
                <a:avLst/>
              </a:prstGeom>
              <a:blipFill>
                <a:blip r:embed="rId7"/>
                <a:stretch>
                  <a:fillRect/>
                </a:stretch>
              </a:blipFill>
            </p:spPr>
            <p:txBody>
              <a:bodyPr/>
              <a:lstStyle/>
              <a:p>
                <a:r>
                  <a:rPr lang="en-US">
                    <a:noFill/>
                  </a:rPr>
                  <a:t> </a:t>
                </a:r>
              </a:p>
            </p:txBody>
          </p:sp>
        </mc:Fallback>
      </mc:AlternateContent>
      <p:sp>
        <p:nvSpPr>
          <p:cNvPr id="20" name="TextBox 19"/>
          <p:cNvSpPr txBox="1"/>
          <p:nvPr/>
        </p:nvSpPr>
        <p:spPr>
          <a:xfrm>
            <a:off x="6692058" y="3900382"/>
            <a:ext cx="402674"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or</a:t>
            </a:r>
          </a:p>
        </p:txBody>
      </p:sp>
      <p:sp>
        <p:nvSpPr>
          <p:cNvPr id="21" name="TextBox 20"/>
          <p:cNvSpPr txBox="1"/>
          <p:nvPr/>
        </p:nvSpPr>
        <p:spPr>
          <a:xfrm>
            <a:off x="6692058" y="4875589"/>
            <a:ext cx="402674"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or</a:t>
            </a:r>
          </a:p>
        </p:txBody>
      </p:sp>
      <p:sp>
        <p:nvSpPr>
          <p:cNvPr id="22" name="TextBox 21"/>
          <p:cNvSpPr txBox="1"/>
          <p:nvPr/>
        </p:nvSpPr>
        <p:spPr>
          <a:xfrm>
            <a:off x="6692058" y="5798046"/>
            <a:ext cx="402674"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or</a:t>
            </a:r>
          </a:p>
        </p:txBody>
      </p:sp>
    </p:spTree>
    <p:extLst>
      <p:ext uri="{BB962C8B-B14F-4D97-AF65-F5344CB8AC3E}">
        <p14:creationId xmlns:p14="http://schemas.microsoft.com/office/powerpoint/2010/main" val="3653167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Math" panose="02040503050406030204" pitchFamily="18" charset="0"/>
              </a:rPr>
              <a:t>1.6  dimensional analysis</a:t>
            </a:r>
          </a:p>
        </p:txBody>
      </p:sp>
      <p:sp>
        <p:nvSpPr>
          <p:cNvPr id="3" name="Slide Number Placeholder 2"/>
          <p:cNvSpPr>
            <a:spLocks noGrp="1"/>
          </p:cNvSpPr>
          <p:nvPr>
            <p:ph type="sldNum" sz="quarter" idx="4"/>
          </p:nvPr>
        </p:nvSpPr>
        <p:spPr/>
        <p:txBody>
          <a:bodyPr/>
          <a:lstStyle/>
          <a:p>
            <a:fld id="{72F633B3-16E2-4909-ACA1-80BBA0CB601E}" type="slidenum">
              <a:rPr lang="en-US" smtClean="0"/>
              <a:pPr/>
              <a:t>53</a:t>
            </a:fld>
            <a:endParaRPr lang="en-US" dirty="0"/>
          </a:p>
        </p:txBody>
      </p:sp>
      <p:sp>
        <p:nvSpPr>
          <p:cNvPr id="7"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The Mathematical Treatment of Measurement Results</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endParaRPr lang="en-US" sz="2200" dirty="0"/>
          </a:p>
        </p:txBody>
      </p:sp>
      <p:sp>
        <p:nvSpPr>
          <p:cNvPr id="8" name="TextBox 7"/>
          <p:cNvSpPr txBox="1"/>
          <p:nvPr/>
        </p:nvSpPr>
        <p:spPr>
          <a:xfrm>
            <a:off x="457200" y="1435547"/>
            <a:ext cx="8040624" cy="769441"/>
          </a:xfrm>
          <a:prstGeom prst="rect">
            <a:avLst/>
          </a:prstGeom>
          <a:noFill/>
        </p:spPr>
        <p:txBody>
          <a:bodyPr wrap="square" rtlCol="0">
            <a:spAutoFit/>
          </a:bodyPr>
          <a:lstStyle/>
          <a:p>
            <a:r>
              <a:rPr lang="en-US" sz="2200" dirty="0"/>
              <a:t>In a calculation, arrange the conversion factor so that the original units cancel out and the desired units remain.</a:t>
            </a:r>
          </a:p>
        </p:txBody>
      </p:sp>
      <p:sp>
        <p:nvSpPr>
          <p:cNvPr id="11" name="TextBox 10"/>
          <p:cNvSpPr txBox="1"/>
          <p:nvPr/>
        </p:nvSpPr>
        <p:spPr>
          <a:xfrm>
            <a:off x="457200" y="2305988"/>
            <a:ext cx="8040624" cy="769441"/>
          </a:xfrm>
          <a:prstGeom prst="rect">
            <a:avLst/>
          </a:prstGeom>
          <a:noFill/>
        </p:spPr>
        <p:txBody>
          <a:bodyPr wrap="square" rtlCol="0">
            <a:spAutoFit/>
          </a:bodyPr>
          <a:lstStyle/>
          <a:p>
            <a:r>
              <a:rPr lang="en-US" sz="2200" dirty="0"/>
              <a:t>A basketball player’s vertical jump is 34 inches. What is the player’s vertical jump in centimeters?</a:t>
            </a:r>
          </a:p>
        </p:txBody>
      </p:sp>
      <p:grpSp>
        <p:nvGrpSpPr>
          <p:cNvPr id="41" name="Group 40"/>
          <p:cNvGrpSpPr/>
          <p:nvPr/>
        </p:nvGrpSpPr>
        <p:grpSpPr>
          <a:xfrm>
            <a:off x="2102531" y="4591045"/>
            <a:ext cx="3651418" cy="1988560"/>
            <a:chOff x="2546138" y="3693002"/>
            <a:chExt cx="3651418" cy="1988560"/>
          </a:xfrm>
        </p:grpSpPr>
        <mc:AlternateContent xmlns:mc="http://schemas.openxmlformats.org/markup-compatibility/2006" xmlns:a14="http://schemas.microsoft.com/office/drawing/2010/main">
          <mc:Choice Requires="a14">
            <p:sp>
              <p:nvSpPr>
                <p:cNvPr id="16" name="TextBox 15"/>
                <p:cNvSpPr txBox="1"/>
                <p:nvPr/>
              </p:nvSpPr>
              <p:spPr>
                <a:xfrm>
                  <a:off x="2903384" y="3693002"/>
                  <a:ext cx="3294172" cy="6429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34 </m:t>
                        </m:r>
                        <m:r>
                          <a:rPr lang="en-US" sz="2200" b="0" i="1" smtClean="0">
                            <a:latin typeface="Cambria Math" panose="02040503050406030204" pitchFamily="18" charset="0"/>
                          </a:rPr>
                          <m:t>𝑖𝑛</m:t>
                        </m:r>
                        <m:r>
                          <a:rPr lang="en-US" sz="2200" b="0" i="1" smtClean="0">
                            <a:latin typeface="Cambria Math" panose="02040503050406030204" pitchFamily="18" charset="0"/>
                          </a:rPr>
                          <m:t> ×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2.54 </m:t>
                            </m:r>
                            <m:r>
                              <a:rPr lang="en-US" sz="2200" b="0" i="1" smtClean="0">
                                <a:latin typeface="Cambria Math" panose="02040503050406030204" pitchFamily="18" charset="0"/>
                              </a:rPr>
                              <m:t>𝑐𝑚</m:t>
                            </m:r>
                          </m:num>
                          <m:den>
                            <m:r>
                              <a:rPr lang="en-US" sz="2200" b="0" i="1" smtClean="0">
                                <a:latin typeface="Cambria Math" panose="02040503050406030204" pitchFamily="18" charset="0"/>
                              </a:rPr>
                              <m:t>1 </m:t>
                            </m:r>
                            <m:r>
                              <a:rPr lang="en-US" sz="2200" b="0" i="1" smtClean="0">
                                <a:latin typeface="Cambria Math" panose="02040503050406030204" pitchFamily="18" charset="0"/>
                              </a:rPr>
                              <m:t>𝑖𝑛</m:t>
                            </m:r>
                          </m:den>
                        </m:f>
                        <m:r>
                          <a:rPr lang="en-US" sz="2200" b="0" i="1" smtClean="0">
                            <a:latin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=86 </m:t>
                        </m:r>
                        <m:r>
                          <a:rPr lang="en-US" sz="2200" b="0" i="1" smtClean="0">
                            <a:latin typeface="Cambria Math" panose="02040503050406030204" pitchFamily="18" charset="0"/>
                            <a:ea typeface="Cambria Math" panose="02040503050406030204" pitchFamily="18" charset="0"/>
                          </a:rPr>
                          <m:t>𝑐𝑚</m:t>
                        </m:r>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903384" y="3693002"/>
                  <a:ext cx="3294172" cy="642933"/>
                </a:xfrm>
                <a:prstGeom prst="rect">
                  <a:avLst/>
                </a:prstGeom>
                <a:blipFill>
                  <a:blip r:embed="rId2"/>
                  <a:stretch>
                    <a:fillRect/>
                  </a:stretch>
                </a:blipFill>
              </p:spPr>
              <p:txBody>
                <a:bodyPr/>
                <a:lstStyle/>
                <a:p>
                  <a:r>
                    <a:rPr lang="en-US">
                      <a:noFill/>
                    </a:rPr>
                    <a:t> </a:t>
                  </a:r>
                </a:p>
              </p:txBody>
            </p:sp>
          </mc:Fallback>
        </mc:AlternateContent>
        <p:cxnSp>
          <p:nvCxnSpPr>
            <p:cNvPr id="24" name="Straight Arrow Connector 23"/>
            <p:cNvCxnSpPr/>
            <p:nvPr/>
          </p:nvCxnSpPr>
          <p:spPr>
            <a:xfrm flipV="1">
              <a:off x="3026881" y="4280365"/>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194119" y="4280365"/>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46138" y="4609973"/>
              <a:ext cx="1152880" cy="830997"/>
            </a:xfrm>
            <a:prstGeom prst="rect">
              <a:avLst/>
            </a:prstGeom>
            <a:noFill/>
            <a:ln>
              <a:noFill/>
            </a:ln>
          </p:spPr>
          <p:txBody>
            <a:bodyPr wrap="none" rtlCol="0">
              <a:spAutoFit/>
            </a:bodyPr>
            <a:lstStyle/>
            <a:p>
              <a:pPr algn="ctr"/>
              <a:r>
                <a:rPr lang="en-US" sz="1600" i="1" dirty="0">
                  <a:solidFill>
                    <a:srgbClr val="009900"/>
                  </a:solidFill>
                </a:rPr>
                <a:t> two </a:t>
              </a:r>
            </a:p>
            <a:p>
              <a:pPr algn="ctr"/>
              <a:r>
                <a:rPr lang="en-US" sz="1600" i="1" dirty="0">
                  <a:solidFill>
                    <a:srgbClr val="009900"/>
                  </a:solidFill>
                </a:rPr>
                <a:t>significant </a:t>
              </a:r>
            </a:p>
            <a:p>
              <a:pPr algn="ctr"/>
              <a:r>
                <a:rPr lang="en-US" sz="1600" i="1" dirty="0">
                  <a:solidFill>
                    <a:srgbClr val="009900"/>
                  </a:solidFill>
                </a:rPr>
                <a:t>figures</a:t>
              </a:r>
            </a:p>
          </p:txBody>
        </p:sp>
        <p:cxnSp>
          <p:nvCxnSpPr>
            <p:cNvPr id="28" name="Straight Arrow Connector 27"/>
            <p:cNvCxnSpPr/>
            <p:nvPr/>
          </p:nvCxnSpPr>
          <p:spPr>
            <a:xfrm flipV="1">
              <a:off x="5486548" y="4279352"/>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653786" y="4279352"/>
              <a:ext cx="0" cy="329608"/>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05805" y="4608960"/>
              <a:ext cx="1152880" cy="830997"/>
            </a:xfrm>
            <a:prstGeom prst="rect">
              <a:avLst/>
            </a:prstGeom>
            <a:noFill/>
            <a:ln>
              <a:noFill/>
            </a:ln>
          </p:spPr>
          <p:txBody>
            <a:bodyPr wrap="none" rtlCol="0">
              <a:spAutoFit/>
            </a:bodyPr>
            <a:lstStyle/>
            <a:p>
              <a:pPr algn="ctr"/>
              <a:r>
                <a:rPr lang="en-US" sz="1600" i="1" dirty="0">
                  <a:solidFill>
                    <a:srgbClr val="009900"/>
                  </a:solidFill>
                </a:rPr>
                <a:t> two </a:t>
              </a:r>
            </a:p>
            <a:p>
              <a:pPr algn="ctr"/>
              <a:r>
                <a:rPr lang="en-US" sz="1600" i="1" dirty="0">
                  <a:solidFill>
                    <a:srgbClr val="009900"/>
                  </a:solidFill>
                </a:rPr>
                <a:t>significant </a:t>
              </a:r>
            </a:p>
            <a:p>
              <a:pPr algn="ctr"/>
              <a:r>
                <a:rPr lang="en-US" sz="1600" i="1" dirty="0">
                  <a:solidFill>
                    <a:srgbClr val="009900"/>
                  </a:solidFill>
                </a:rPr>
                <a:t>figures</a:t>
              </a:r>
            </a:p>
          </p:txBody>
        </p:sp>
        <p:cxnSp>
          <p:nvCxnSpPr>
            <p:cNvPr id="32" name="Straight Arrow Connector 31"/>
            <p:cNvCxnSpPr/>
            <p:nvPr/>
          </p:nvCxnSpPr>
          <p:spPr>
            <a:xfrm flipH="1" flipV="1">
              <a:off x="4401915" y="4518837"/>
              <a:ext cx="3298" cy="808076"/>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12962" y="5343008"/>
              <a:ext cx="1377907" cy="338554"/>
            </a:xfrm>
            <a:prstGeom prst="rect">
              <a:avLst/>
            </a:prstGeom>
            <a:noFill/>
            <a:ln>
              <a:noFill/>
            </a:ln>
          </p:spPr>
          <p:txBody>
            <a:bodyPr wrap="square" rtlCol="0">
              <a:spAutoFit/>
            </a:bodyPr>
            <a:lstStyle/>
            <a:p>
              <a:pPr algn="ctr"/>
              <a:r>
                <a:rPr lang="en-US" sz="1600" i="1" dirty="0">
                  <a:solidFill>
                    <a:srgbClr val="009900"/>
                  </a:solidFill>
                </a:rPr>
                <a:t> exact value</a:t>
              </a:r>
            </a:p>
          </p:txBody>
        </p:sp>
        <p:cxnSp>
          <p:nvCxnSpPr>
            <p:cNvPr id="37" name="Straight Connector 36"/>
            <p:cNvCxnSpPr/>
            <p:nvPr/>
          </p:nvCxnSpPr>
          <p:spPr>
            <a:xfrm flipH="1">
              <a:off x="3301184" y="3942614"/>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477512" y="4138470"/>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6090379" y="4591696"/>
            <a:ext cx="3053621" cy="646331"/>
          </a:xfrm>
          <a:prstGeom prst="rect">
            <a:avLst/>
          </a:prstGeom>
          <a:noFill/>
        </p:spPr>
        <p:txBody>
          <a:bodyPr wrap="square" rtlCol="0">
            <a:spAutoFit/>
          </a:bodyPr>
          <a:lstStyle/>
          <a:p>
            <a:r>
              <a:rPr lang="en-US" i="1" dirty="0">
                <a:solidFill>
                  <a:srgbClr val="0000FF"/>
                </a:solidFill>
                <a:ea typeface="Cambria Math" panose="02040503050406030204" pitchFamily="18" charset="0"/>
              </a:rPr>
              <a:t>The inches cancel and units of centimeters are left.</a:t>
            </a:r>
          </a:p>
        </p:txBody>
      </p:sp>
      <p:sp>
        <p:nvSpPr>
          <p:cNvPr id="4" name="TextBox 3"/>
          <p:cNvSpPr txBox="1"/>
          <p:nvPr/>
        </p:nvSpPr>
        <p:spPr>
          <a:xfrm>
            <a:off x="452873" y="3186025"/>
            <a:ext cx="2492990" cy="400110"/>
          </a:xfrm>
          <a:prstGeom prst="rect">
            <a:avLst/>
          </a:prstGeom>
          <a:noFill/>
        </p:spPr>
        <p:txBody>
          <a:bodyPr wrap="none" rtlCol="0">
            <a:spAutoFit/>
          </a:bodyPr>
          <a:lstStyle/>
          <a:p>
            <a:r>
              <a:rPr lang="en-US" sz="2000" dirty="0">
                <a:solidFill>
                  <a:srgbClr val="009900"/>
                </a:solidFill>
              </a:rPr>
              <a:t>Know:  </a:t>
            </a:r>
            <a:r>
              <a:rPr lang="en-US" sz="2000" dirty="0"/>
              <a:t>34 inch jump</a:t>
            </a:r>
          </a:p>
        </p:txBody>
      </p:sp>
      <p:sp>
        <p:nvSpPr>
          <p:cNvPr id="21" name="TextBox 20"/>
          <p:cNvSpPr txBox="1"/>
          <p:nvPr/>
        </p:nvSpPr>
        <p:spPr>
          <a:xfrm>
            <a:off x="4119334" y="3199364"/>
            <a:ext cx="3304238" cy="400110"/>
          </a:xfrm>
          <a:prstGeom prst="rect">
            <a:avLst/>
          </a:prstGeom>
          <a:noFill/>
        </p:spPr>
        <p:txBody>
          <a:bodyPr wrap="none" rtlCol="0">
            <a:spAutoFit/>
          </a:bodyPr>
          <a:lstStyle/>
          <a:p>
            <a:r>
              <a:rPr lang="en-US" sz="2000" dirty="0">
                <a:solidFill>
                  <a:srgbClr val="009900"/>
                </a:solidFill>
              </a:rPr>
              <a:t>Want:  </a:t>
            </a:r>
            <a:r>
              <a:rPr lang="en-US" sz="2000" dirty="0"/>
              <a:t>centimeters for jump</a:t>
            </a:r>
          </a:p>
        </p:txBody>
      </p:sp>
      <mc:AlternateContent xmlns:mc="http://schemas.openxmlformats.org/markup-compatibility/2006" xmlns:a14="http://schemas.microsoft.com/office/drawing/2010/main">
        <mc:Choice Requires="a14">
          <p:sp>
            <p:nvSpPr>
              <p:cNvPr id="23" name="TextBox 22"/>
              <p:cNvSpPr txBox="1"/>
              <p:nvPr/>
            </p:nvSpPr>
            <p:spPr>
              <a:xfrm>
                <a:off x="1604358" y="4012559"/>
                <a:ext cx="851963"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2.54 </m:t>
                          </m:r>
                          <m:r>
                            <a:rPr lang="en-US" b="0" i="1" smtClean="0">
                              <a:latin typeface="Cambria Math" panose="02040503050406030204" pitchFamily="18" charset="0"/>
                            </a:rPr>
                            <m:t>𝑐𝑚</m:t>
                          </m:r>
                        </m:num>
                        <m:den>
                          <m:r>
                            <a:rPr lang="en-US" b="0" i="1" smtClean="0">
                              <a:latin typeface="Cambria Math" panose="02040503050406030204" pitchFamily="18" charset="0"/>
                            </a:rPr>
                            <m:t>1 </m:t>
                          </m:r>
                          <m:r>
                            <a:rPr lang="en-US" b="0" i="1" smtClean="0">
                              <a:latin typeface="Cambria Math" panose="02040503050406030204" pitchFamily="18" charset="0"/>
                            </a:rPr>
                            <m:t>𝑖𝑛</m:t>
                          </m:r>
                        </m:den>
                      </m:f>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604358" y="4012559"/>
                <a:ext cx="851963" cy="525978"/>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1320113" y="3582225"/>
            <a:ext cx="1515158" cy="369332"/>
          </a:xfrm>
          <a:prstGeom prst="rect">
            <a:avLst/>
          </a:prstGeom>
          <a:noFill/>
        </p:spPr>
        <p:txBody>
          <a:bodyPr wrap="none" rtlCol="0">
            <a:spAutoFit/>
          </a:bodyPr>
          <a:lstStyle/>
          <a:p>
            <a:r>
              <a:rPr lang="en-US" i="1" dirty="0">
                <a:latin typeface="Cambria" panose="02040503050406030204" pitchFamily="18" charset="0"/>
              </a:rPr>
              <a:t>1 in = 2.54 cm</a:t>
            </a:r>
          </a:p>
        </p:txBody>
      </p:sp>
    </p:spTree>
    <p:extLst>
      <p:ext uri="{BB962C8B-B14F-4D97-AF65-F5344CB8AC3E}">
        <p14:creationId xmlns:p14="http://schemas.microsoft.com/office/powerpoint/2010/main" val="2210132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Math" panose="02040503050406030204" pitchFamily="18" charset="0"/>
              </a:rPr>
              <a:t>1.6  dimensional analysis</a:t>
            </a:r>
          </a:p>
        </p:txBody>
      </p:sp>
      <p:sp>
        <p:nvSpPr>
          <p:cNvPr id="3" name="Slide Number Placeholder 2"/>
          <p:cNvSpPr>
            <a:spLocks noGrp="1"/>
          </p:cNvSpPr>
          <p:nvPr>
            <p:ph type="sldNum" sz="quarter" idx="4"/>
          </p:nvPr>
        </p:nvSpPr>
        <p:spPr>
          <a:xfrm>
            <a:off x="6929898" y="6312396"/>
            <a:ext cx="2057400" cy="365125"/>
          </a:xfrm>
        </p:spPr>
        <p:txBody>
          <a:bodyPr/>
          <a:lstStyle/>
          <a:p>
            <a:fld id="{72F633B3-16E2-4909-ACA1-80BBA0CB601E}" type="slidenum">
              <a:rPr lang="en-US" smtClean="0"/>
              <a:pPr/>
              <a:t>54</a:t>
            </a:fld>
            <a:endParaRPr lang="en-US" dirty="0"/>
          </a:p>
        </p:txBody>
      </p:sp>
      <p:sp>
        <p:nvSpPr>
          <p:cNvPr id="41"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Example #1</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40" name="TextBox 39"/>
          <p:cNvSpPr txBox="1"/>
          <p:nvPr/>
        </p:nvSpPr>
        <p:spPr>
          <a:xfrm>
            <a:off x="457200" y="1427083"/>
            <a:ext cx="8325853" cy="2062103"/>
          </a:xfrm>
          <a:prstGeom prst="rect">
            <a:avLst/>
          </a:prstGeom>
          <a:noFill/>
        </p:spPr>
        <p:txBody>
          <a:bodyPr wrap="square" rtlCol="0">
            <a:spAutoFit/>
          </a:bodyPr>
          <a:lstStyle/>
          <a:p>
            <a:r>
              <a:rPr lang="en-US" sz="2200" dirty="0"/>
              <a:t>How many days does it take for one </a:t>
            </a:r>
            <a:r>
              <a:rPr lang="en-US" sz="2200" i="1" u="sng" dirty="0"/>
              <a:t>million</a:t>
            </a:r>
            <a:r>
              <a:rPr lang="en-US" sz="2200" dirty="0"/>
              <a:t> seconds to pass?</a:t>
            </a:r>
          </a:p>
          <a:p>
            <a:r>
              <a:rPr lang="en-US" sz="2200" dirty="0"/>
              <a:t>How many years?</a:t>
            </a:r>
          </a:p>
          <a:p>
            <a:endParaRPr lang="en-US" sz="2200" dirty="0"/>
          </a:p>
          <a:p>
            <a:r>
              <a:rPr lang="en-US" sz="2200" dirty="0"/>
              <a:t>How many days does it take for one </a:t>
            </a:r>
            <a:r>
              <a:rPr lang="en-US" sz="2200" i="1" u="sng" dirty="0"/>
              <a:t>billion</a:t>
            </a:r>
            <a:r>
              <a:rPr lang="en-US" sz="2200" dirty="0"/>
              <a:t> seconds to pass? </a:t>
            </a:r>
          </a:p>
          <a:p>
            <a:r>
              <a:rPr lang="en-US" sz="2200" dirty="0"/>
              <a:t>How many years?</a:t>
            </a:r>
          </a:p>
          <a:p>
            <a:r>
              <a:rPr lang="en-US" dirty="0"/>
              <a:t>Assume that one year is exactly 365 days, and one day is exactly 24 hours.</a:t>
            </a:r>
          </a:p>
        </p:txBody>
      </p:sp>
      <p:sp>
        <p:nvSpPr>
          <p:cNvPr id="56" name="TextBox 55"/>
          <p:cNvSpPr txBox="1"/>
          <p:nvPr/>
        </p:nvSpPr>
        <p:spPr>
          <a:xfrm>
            <a:off x="427202" y="3748474"/>
            <a:ext cx="3292889" cy="400110"/>
          </a:xfrm>
          <a:prstGeom prst="rect">
            <a:avLst/>
          </a:prstGeom>
          <a:noFill/>
        </p:spPr>
        <p:txBody>
          <a:bodyPr wrap="none" rtlCol="0">
            <a:spAutoFit/>
          </a:bodyPr>
          <a:lstStyle/>
          <a:p>
            <a:r>
              <a:rPr lang="en-US" sz="2000" dirty="0">
                <a:solidFill>
                  <a:srgbClr val="009900"/>
                </a:solidFill>
              </a:rPr>
              <a:t>Know:  </a:t>
            </a:r>
            <a:r>
              <a:rPr lang="en-US" sz="2000" dirty="0"/>
              <a:t>one </a:t>
            </a:r>
            <a:r>
              <a:rPr lang="en-US" sz="2000" i="1" u="sng" dirty="0"/>
              <a:t>million</a:t>
            </a:r>
            <a:r>
              <a:rPr lang="en-US" sz="2000" dirty="0"/>
              <a:t> seconds</a:t>
            </a:r>
          </a:p>
        </p:txBody>
      </p:sp>
      <p:sp>
        <p:nvSpPr>
          <p:cNvPr id="57" name="TextBox 56"/>
          <p:cNvSpPr txBox="1"/>
          <p:nvPr/>
        </p:nvSpPr>
        <p:spPr>
          <a:xfrm>
            <a:off x="5355524" y="3709208"/>
            <a:ext cx="3148747" cy="400110"/>
          </a:xfrm>
          <a:prstGeom prst="rect">
            <a:avLst/>
          </a:prstGeom>
          <a:noFill/>
        </p:spPr>
        <p:txBody>
          <a:bodyPr wrap="none" rtlCol="0">
            <a:spAutoFit/>
          </a:bodyPr>
          <a:lstStyle/>
          <a:p>
            <a:r>
              <a:rPr lang="en-US" sz="2000" dirty="0">
                <a:solidFill>
                  <a:srgbClr val="009900"/>
                </a:solidFill>
              </a:rPr>
              <a:t>Want:  </a:t>
            </a:r>
            <a:r>
              <a:rPr lang="en-US" sz="2000" dirty="0"/>
              <a:t># days and # years</a:t>
            </a:r>
            <a:endParaRPr lang="en-US" sz="2000" dirty="0">
              <a:solidFill>
                <a:srgbClr val="009900"/>
              </a:solidFill>
            </a:endParaRPr>
          </a:p>
        </p:txBody>
      </p:sp>
      <p:sp>
        <p:nvSpPr>
          <p:cNvPr id="60" name="TextBox 59"/>
          <p:cNvSpPr txBox="1"/>
          <p:nvPr/>
        </p:nvSpPr>
        <p:spPr>
          <a:xfrm>
            <a:off x="1283365" y="4092343"/>
            <a:ext cx="2367956" cy="400110"/>
          </a:xfrm>
          <a:prstGeom prst="rect">
            <a:avLst/>
          </a:prstGeom>
          <a:noFill/>
        </p:spPr>
        <p:txBody>
          <a:bodyPr wrap="none" rtlCol="0">
            <a:spAutoFit/>
          </a:bodyPr>
          <a:lstStyle/>
          <a:p>
            <a:r>
              <a:rPr lang="en-US" sz="2000" dirty="0"/>
              <a:t>one </a:t>
            </a:r>
            <a:r>
              <a:rPr lang="en-US" sz="2000" i="1" u="sng" dirty="0"/>
              <a:t>billion</a:t>
            </a:r>
            <a:r>
              <a:rPr lang="en-US" sz="2000" dirty="0"/>
              <a:t> seconds</a:t>
            </a:r>
          </a:p>
        </p:txBody>
      </p:sp>
      <p:sp>
        <p:nvSpPr>
          <p:cNvPr id="85" name="TextBox 84"/>
          <p:cNvSpPr txBox="1"/>
          <p:nvPr/>
        </p:nvSpPr>
        <p:spPr>
          <a:xfrm>
            <a:off x="5988275" y="232363"/>
            <a:ext cx="3092780" cy="523220"/>
          </a:xfrm>
          <a:prstGeom prst="rect">
            <a:avLst/>
          </a:prstGeom>
          <a:noFill/>
          <a:ln>
            <a:noFill/>
          </a:ln>
        </p:spPr>
        <p:txBody>
          <a:bodyPr wrap="square" rtlCol="0">
            <a:spAutoFit/>
          </a:bodyPr>
          <a:lstStyle/>
          <a:p>
            <a:pPr algn="ctr"/>
            <a:r>
              <a:rPr lang="en-US" sz="1400" i="1" dirty="0">
                <a:solidFill>
                  <a:srgbClr val="009900"/>
                </a:solidFill>
              </a:rPr>
              <a:t>Note:  Exact numbers/conversions do not limit your significant figures.</a:t>
            </a:r>
          </a:p>
        </p:txBody>
      </p:sp>
      <p:sp>
        <p:nvSpPr>
          <p:cNvPr id="47" name="TextBox 46"/>
          <p:cNvSpPr txBox="1"/>
          <p:nvPr/>
        </p:nvSpPr>
        <p:spPr>
          <a:xfrm>
            <a:off x="4048908" y="6042832"/>
            <a:ext cx="5032147" cy="646331"/>
          </a:xfrm>
          <a:prstGeom prst="rect">
            <a:avLst/>
          </a:prstGeom>
          <a:solidFill>
            <a:schemeClr val="bg1"/>
          </a:solidFill>
        </p:spPr>
        <p:txBody>
          <a:bodyPr wrap="none" rtlCol="0">
            <a:spAutoFit/>
          </a:bodyPr>
          <a:lstStyle/>
          <a:p>
            <a:r>
              <a:rPr lang="en-US" i="1" dirty="0">
                <a:solidFill>
                  <a:srgbClr val="009900"/>
                </a:solidFill>
              </a:rPr>
              <a:t>Answer:  One million seconds is about 12 days.</a:t>
            </a:r>
          </a:p>
          <a:p>
            <a:r>
              <a:rPr lang="en-US" i="1" dirty="0">
                <a:solidFill>
                  <a:srgbClr val="009900"/>
                </a:solidFill>
              </a:rPr>
              <a:t>               One billion seconds is about 32 years.</a:t>
            </a:r>
          </a:p>
        </p:txBody>
      </p:sp>
    </p:spTree>
    <p:extLst>
      <p:ext uri="{BB962C8B-B14F-4D97-AF65-F5344CB8AC3E}">
        <p14:creationId xmlns:p14="http://schemas.microsoft.com/office/powerpoint/2010/main" val="517460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Math" panose="02040503050406030204" pitchFamily="18" charset="0"/>
              </a:rPr>
              <a:t>1.6  dimensional analysis</a:t>
            </a:r>
          </a:p>
        </p:txBody>
      </p:sp>
      <p:sp>
        <p:nvSpPr>
          <p:cNvPr id="3" name="Slide Number Placeholder 2"/>
          <p:cNvSpPr>
            <a:spLocks noGrp="1"/>
          </p:cNvSpPr>
          <p:nvPr>
            <p:ph type="sldNum" sz="quarter" idx="4"/>
          </p:nvPr>
        </p:nvSpPr>
        <p:spPr>
          <a:xfrm>
            <a:off x="6929898" y="6312396"/>
            <a:ext cx="2057400" cy="365125"/>
          </a:xfrm>
        </p:spPr>
        <p:txBody>
          <a:bodyPr/>
          <a:lstStyle/>
          <a:p>
            <a:fld id="{72F633B3-16E2-4909-ACA1-80BBA0CB601E}" type="slidenum">
              <a:rPr lang="en-US" smtClean="0"/>
              <a:pPr/>
              <a:t>55</a:t>
            </a:fld>
            <a:endParaRPr lang="en-US" dirty="0"/>
          </a:p>
        </p:txBody>
      </p:sp>
      <mc:AlternateContent xmlns:mc="http://schemas.openxmlformats.org/markup-compatibility/2006" xmlns:a14="http://schemas.microsoft.com/office/drawing/2010/main">
        <mc:Choice Requires="a14">
          <p:sp>
            <p:nvSpPr>
              <p:cNvPr id="39" name="TextBox 38"/>
              <p:cNvSpPr txBox="1"/>
              <p:nvPr/>
            </p:nvSpPr>
            <p:spPr>
              <a:xfrm>
                <a:off x="3267613" y="3809064"/>
                <a:ext cx="41350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2</m:t>
                      </m:r>
                      <m:r>
                        <a:rPr lang="en-US" b="0" i="1" smtClean="0">
                          <a:latin typeface="Cambria Math" panose="02040503050406030204" pitchFamily="18" charset="0"/>
                        </a:rPr>
                        <m:t>:02:57</m:t>
                      </m:r>
                      <m:r>
                        <a:rPr lang="en-US" b="0" i="1" smtClean="0">
                          <a:latin typeface="Cambria Math" panose="02040503050406030204" pitchFamily="18" charset="0"/>
                          <a:ea typeface="Cambria Math" panose="02040503050406030204" pitchFamily="18" charset="0"/>
                        </a:rPr>
                        <m:t>=2 </m:t>
                      </m:r>
                      <m:r>
                        <a:rPr lang="en-US" b="0" i="1" smtClean="0">
                          <a:latin typeface="Cambria Math" panose="02040503050406030204" pitchFamily="18" charset="0"/>
                          <a:ea typeface="Cambria Math" panose="02040503050406030204" pitchFamily="18" charset="0"/>
                        </a:rPr>
                        <m:t>h𝑟</m:t>
                      </m:r>
                      <m:r>
                        <a:rPr lang="en-US" b="0" i="1" smtClean="0">
                          <a:latin typeface="Cambria Math" panose="02040503050406030204" pitchFamily="18" charset="0"/>
                          <a:ea typeface="Cambria Math" panose="02040503050406030204" pitchFamily="18" charset="0"/>
                        </a:rPr>
                        <m:t>+2</m:t>
                      </m:r>
                      <m:func>
                        <m:funcPr>
                          <m:ctrlPr>
                            <a:rPr lang="en-US" b="0" i="1" smtClean="0">
                              <a:latin typeface="Cambria Math" panose="02040503050406030204" pitchFamily="18" charset="0"/>
                              <a:ea typeface="Cambria Math" panose="02040503050406030204" pitchFamily="18" charset="0"/>
                            </a:rPr>
                          </m:ctrlPr>
                        </m:funcPr>
                        <m:fName>
                          <m:r>
                            <a:rPr lang="en-US" b="0" i="1" smtClean="0">
                              <a:latin typeface="Cambria Math" panose="02040503050406030204" pitchFamily="18" charset="0"/>
                              <a:ea typeface="Cambria Math" panose="02040503050406030204" pitchFamily="18" charset="0"/>
                            </a:rPr>
                            <m:t>𝑚𝑖𝑛</m:t>
                          </m:r>
                        </m:fName>
                        <m:e>
                          <m:r>
                            <a:rPr lang="en-US" b="0" i="1" smtClean="0">
                              <a:latin typeface="Cambria Math" panose="02040503050406030204" pitchFamily="18" charset="0"/>
                              <a:ea typeface="Cambria Math" panose="02040503050406030204" pitchFamily="18" charset="0"/>
                            </a:rPr>
                            <m:t>+ 57 </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=7377 </m:t>
                          </m:r>
                          <m:r>
                            <a:rPr lang="en-US" b="0" i="1" smtClean="0">
                              <a:latin typeface="Cambria Math" panose="02040503050406030204" pitchFamily="18" charset="0"/>
                              <a:ea typeface="Cambria Math" panose="02040503050406030204" pitchFamily="18" charset="0"/>
                            </a:rPr>
                            <m:t>𝑠</m:t>
                          </m:r>
                        </m:e>
                      </m:func>
                    </m:oMath>
                  </m:oMathPara>
                </a14:m>
                <a:endParaRPr lang="en-US" i="1" dirty="0"/>
              </a:p>
            </p:txBody>
          </p:sp>
        </mc:Choice>
        <mc:Fallback xmlns="">
          <p:sp>
            <p:nvSpPr>
              <p:cNvPr id="39" name="TextBox 38"/>
              <p:cNvSpPr txBox="1">
                <a:spLocks noRot="1" noChangeAspect="1" noMove="1" noResize="1" noEditPoints="1" noAdjustHandles="1" noChangeArrowheads="1" noChangeShapeType="1" noTextEdit="1"/>
              </p:cNvSpPr>
              <p:nvPr/>
            </p:nvSpPr>
            <p:spPr>
              <a:xfrm>
                <a:off x="3267613" y="3809064"/>
                <a:ext cx="4135043" cy="276999"/>
              </a:xfrm>
              <a:prstGeom prst="rect">
                <a:avLst/>
              </a:prstGeom>
              <a:blipFill>
                <a:blip r:embed="rId2"/>
                <a:stretch>
                  <a:fillRect l="-737" r="-295" b="-11111"/>
                </a:stretch>
              </a:blipFill>
            </p:spPr>
            <p:txBody>
              <a:bodyPr/>
              <a:lstStyle/>
              <a:p>
                <a:r>
                  <a:rPr lang="en-US">
                    <a:noFill/>
                  </a:rPr>
                  <a:t> </a:t>
                </a:r>
              </a:p>
            </p:txBody>
          </p:sp>
        </mc:Fallback>
      </mc:AlternateContent>
      <p:grpSp>
        <p:nvGrpSpPr>
          <p:cNvPr id="18" name="Group 17"/>
          <p:cNvGrpSpPr/>
          <p:nvPr/>
        </p:nvGrpSpPr>
        <p:grpSpPr>
          <a:xfrm>
            <a:off x="3269722" y="4478535"/>
            <a:ext cx="4475008" cy="602333"/>
            <a:chOff x="3267612" y="4223701"/>
            <a:chExt cx="4475008" cy="602333"/>
          </a:xfrm>
        </p:grpSpPr>
        <mc:AlternateContent xmlns:mc="http://schemas.openxmlformats.org/markup-compatibility/2006" xmlns:a14="http://schemas.microsoft.com/office/drawing/2010/main">
          <mc:Choice Requires="a14">
            <p:sp>
              <p:nvSpPr>
                <p:cNvPr id="64" name="TextBox 63"/>
                <p:cNvSpPr txBox="1"/>
                <p:nvPr/>
              </p:nvSpPr>
              <p:spPr>
                <a:xfrm>
                  <a:off x="3267612" y="4223701"/>
                  <a:ext cx="4475008" cy="544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𝑆</m:t>
                        </m:r>
                        <m:r>
                          <a:rPr lang="en-US" b="0" i="1" smtClean="0">
                            <a:latin typeface="Cambria Math" panose="02040503050406030204" pitchFamily="18" charset="0"/>
                          </a:rPr>
                          <m:t>𝑝𝑒𝑒𝑑</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26.219 </m:t>
                            </m:r>
                            <m:r>
                              <a:rPr lang="en-US" b="0" i="1" smtClean="0">
                                <a:latin typeface="Cambria Math" panose="02040503050406030204" pitchFamily="18" charset="0"/>
                                <a:ea typeface="Cambria Math" panose="02040503050406030204" pitchFamily="18" charset="0"/>
                              </a:rPr>
                              <m:t>𝑚𝑖</m:t>
                            </m:r>
                          </m:num>
                          <m:den>
                            <m:r>
                              <a:rPr lang="en-US" b="0" i="1" smtClean="0">
                                <a:latin typeface="Cambria Math" panose="02040503050406030204" pitchFamily="18" charset="0"/>
                                <a:ea typeface="Cambria Math" panose="02040503050406030204" pitchFamily="18" charset="0"/>
                              </a:rPr>
                              <m:t>7377 </m:t>
                            </m:r>
                            <m:r>
                              <a:rPr lang="en-US" b="0" i="1" smtClean="0">
                                <a:latin typeface="Cambria Math" panose="02040503050406030204" pitchFamily="18" charset="0"/>
                                <a:ea typeface="Cambria Math" panose="02040503050406030204" pitchFamily="18" charset="0"/>
                              </a:rPr>
                              <m:t>𝑠</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5280 </m:t>
                            </m:r>
                            <m:r>
                              <a:rPr lang="en-US" b="0" i="1" smtClean="0">
                                <a:latin typeface="Cambria Math" panose="02040503050406030204" pitchFamily="18" charset="0"/>
                                <a:ea typeface="Cambria Math" panose="02040503050406030204" pitchFamily="18" charset="0"/>
                              </a:rPr>
                              <m:t>𝑓𝑡</m:t>
                            </m:r>
                          </m:num>
                          <m:den>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𝑚𝑖</m:t>
                            </m:r>
                          </m:den>
                        </m:f>
                        <m:r>
                          <a:rPr lang="en-US" b="0" i="1" smtClean="0">
                            <a:latin typeface="Cambria Math" panose="02040503050406030204" pitchFamily="18" charset="0"/>
                            <a:ea typeface="Cambria Math" panose="02040503050406030204" pitchFamily="18" charset="0"/>
                          </a:rPr>
                          <m:t>=18.7659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𝑓𝑡</m:t>
                            </m:r>
                          </m:num>
                          <m:den>
                            <m:r>
                              <a:rPr lang="en-US" b="0" i="1" smtClean="0">
                                <a:latin typeface="Cambria Math" panose="02040503050406030204" pitchFamily="18" charset="0"/>
                                <a:ea typeface="Cambria Math" panose="02040503050406030204" pitchFamily="18" charset="0"/>
                              </a:rPr>
                              <m:t>𝑠</m:t>
                            </m:r>
                          </m:den>
                        </m:f>
                      </m:oMath>
                    </m:oMathPara>
                  </a14:m>
                  <a:endParaRPr lang="en-US" i="1" dirty="0"/>
                </a:p>
              </p:txBody>
            </p:sp>
          </mc:Choice>
          <mc:Fallback xmlns="">
            <p:sp>
              <p:nvSpPr>
                <p:cNvPr id="64" name="TextBox 63"/>
                <p:cNvSpPr txBox="1">
                  <a:spLocks noRot="1" noChangeAspect="1" noMove="1" noResize="1" noEditPoints="1" noAdjustHandles="1" noChangeArrowheads="1" noChangeShapeType="1" noTextEdit="1"/>
                </p:cNvSpPr>
                <p:nvPr/>
              </p:nvSpPr>
              <p:spPr>
                <a:xfrm>
                  <a:off x="3267612" y="4223701"/>
                  <a:ext cx="4475008" cy="544316"/>
                </a:xfrm>
                <a:prstGeom prst="rect">
                  <a:avLst/>
                </a:prstGeom>
                <a:blipFill>
                  <a:blip r:embed="rId3"/>
                  <a:stretch>
                    <a:fillRect/>
                  </a:stretch>
                </a:blipFill>
              </p:spPr>
              <p:txBody>
                <a:bodyPr/>
                <a:lstStyle/>
                <a:p>
                  <a:r>
                    <a:rPr lang="en-US">
                      <a:noFill/>
                    </a:rPr>
                    <a:t> </a:t>
                  </a:r>
                </a:p>
              </p:txBody>
            </p:sp>
          </mc:Fallback>
        </mc:AlternateContent>
        <p:cxnSp>
          <p:nvCxnSpPr>
            <p:cNvPr id="50" name="Straight Connector 49"/>
            <p:cNvCxnSpPr/>
            <p:nvPr/>
          </p:nvCxnSpPr>
          <p:spPr>
            <a:xfrm flipH="1">
              <a:off x="4950102" y="4229962"/>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807884" y="4560137"/>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1"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Example #2</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40" name="TextBox 39"/>
          <p:cNvSpPr txBox="1"/>
          <p:nvPr/>
        </p:nvSpPr>
        <p:spPr>
          <a:xfrm>
            <a:off x="422183" y="1357604"/>
            <a:ext cx="8325853" cy="1785104"/>
          </a:xfrm>
          <a:prstGeom prst="rect">
            <a:avLst/>
          </a:prstGeom>
          <a:noFill/>
        </p:spPr>
        <p:txBody>
          <a:bodyPr wrap="square" rtlCol="0">
            <a:spAutoFit/>
          </a:bodyPr>
          <a:lstStyle/>
          <a:p>
            <a:r>
              <a:rPr lang="en-US" sz="2200" dirty="0"/>
              <a:t>A world record for the men’s marathon was set by Dennis Kimetto of Kenya on September 28, 2014. He ran the race in 2:02:57. The official marathon length is 26.219 miles. What speed, in meters per second, did Dennis Kimetto run for that marathon? What was his speed in miles per hour?</a:t>
            </a:r>
          </a:p>
        </p:txBody>
      </p:sp>
      <p:sp>
        <p:nvSpPr>
          <p:cNvPr id="56" name="TextBox 55"/>
          <p:cNvSpPr txBox="1"/>
          <p:nvPr/>
        </p:nvSpPr>
        <p:spPr>
          <a:xfrm>
            <a:off x="458444" y="3311165"/>
            <a:ext cx="1893467" cy="400110"/>
          </a:xfrm>
          <a:prstGeom prst="rect">
            <a:avLst/>
          </a:prstGeom>
          <a:noFill/>
        </p:spPr>
        <p:txBody>
          <a:bodyPr wrap="none" rtlCol="0">
            <a:spAutoFit/>
          </a:bodyPr>
          <a:lstStyle/>
          <a:p>
            <a:r>
              <a:rPr lang="en-US" sz="2000" dirty="0">
                <a:solidFill>
                  <a:srgbClr val="009900"/>
                </a:solidFill>
              </a:rPr>
              <a:t>Know:  </a:t>
            </a:r>
            <a:r>
              <a:rPr lang="en-US" sz="2000" dirty="0"/>
              <a:t>2:02:57</a:t>
            </a:r>
          </a:p>
        </p:txBody>
      </p:sp>
      <p:sp>
        <p:nvSpPr>
          <p:cNvPr id="57" name="TextBox 56"/>
          <p:cNvSpPr txBox="1"/>
          <p:nvPr/>
        </p:nvSpPr>
        <p:spPr>
          <a:xfrm>
            <a:off x="3216878" y="3311165"/>
            <a:ext cx="5457071" cy="400110"/>
          </a:xfrm>
          <a:prstGeom prst="rect">
            <a:avLst/>
          </a:prstGeom>
          <a:noFill/>
        </p:spPr>
        <p:txBody>
          <a:bodyPr wrap="none" rtlCol="0">
            <a:spAutoFit/>
          </a:bodyPr>
          <a:lstStyle/>
          <a:p>
            <a:r>
              <a:rPr lang="en-US" sz="2000" dirty="0">
                <a:solidFill>
                  <a:srgbClr val="009900"/>
                </a:solidFill>
              </a:rPr>
              <a:t>Want:  </a:t>
            </a:r>
            <a:r>
              <a:rPr lang="en-US" sz="2000" dirty="0"/>
              <a:t>speed in </a:t>
            </a:r>
            <a:r>
              <a:rPr lang="en-US" sz="2000" dirty="0">
                <a:solidFill>
                  <a:srgbClr val="009900"/>
                </a:solidFill>
              </a:rPr>
              <a:t>meters/second</a:t>
            </a:r>
            <a:r>
              <a:rPr lang="en-US" sz="2000" dirty="0"/>
              <a:t> and </a:t>
            </a:r>
            <a:r>
              <a:rPr lang="en-US" sz="2000" dirty="0">
                <a:solidFill>
                  <a:srgbClr val="009900"/>
                </a:solidFill>
              </a:rPr>
              <a:t>miles/hour</a:t>
            </a:r>
          </a:p>
        </p:txBody>
      </p:sp>
      <p:grpSp>
        <p:nvGrpSpPr>
          <p:cNvPr id="174087" name="Group 174086"/>
          <p:cNvGrpSpPr/>
          <p:nvPr/>
        </p:nvGrpSpPr>
        <p:grpSpPr>
          <a:xfrm>
            <a:off x="294162" y="4177551"/>
            <a:ext cx="2373274" cy="467629"/>
            <a:chOff x="294162" y="4177551"/>
            <a:chExt cx="2373274" cy="467629"/>
          </a:xfrm>
        </p:grpSpPr>
        <mc:AlternateContent xmlns:mc="http://schemas.openxmlformats.org/markup-compatibility/2006" xmlns:a14="http://schemas.microsoft.com/office/drawing/2010/main">
          <mc:Choice Requires="a14">
            <p:sp>
              <p:nvSpPr>
                <p:cNvPr id="58" name="TextBox 57"/>
                <p:cNvSpPr txBox="1"/>
                <p:nvPr/>
              </p:nvSpPr>
              <p:spPr>
                <a:xfrm>
                  <a:off x="294162" y="4177551"/>
                  <a:ext cx="755335" cy="46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2.54 </m:t>
                            </m:r>
                            <m:r>
                              <a:rPr lang="en-US" sz="1600" b="0" i="1" smtClean="0">
                                <a:latin typeface="Cambria Math" panose="02040503050406030204" pitchFamily="18" charset="0"/>
                              </a:rPr>
                              <m:t>𝑐𝑚</m:t>
                            </m:r>
                          </m:num>
                          <m:den>
                            <m:r>
                              <a:rPr lang="en-US" sz="1600" b="0" i="1" smtClean="0">
                                <a:latin typeface="Cambria Math" panose="02040503050406030204" pitchFamily="18" charset="0"/>
                              </a:rPr>
                              <m:t>1 </m:t>
                            </m:r>
                            <m:r>
                              <a:rPr lang="en-US" sz="1600" b="0" i="1" smtClean="0">
                                <a:latin typeface="Cambria Math" panose="02040503050406030204" pitchFamily="18" charset="0"/>
                              </a:rPr>
                              <m:t>𝑖𝑛</m:t>
                            </m:r>
                          </m:den>
                        </m:f>
                      </m:oMath>
                    </m:oMathPara>
                  </a14:m>
                  <a:endParaRPr lang="en-US"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294162" y="4177551"/>
                  <a:ext cx="755335" cy="467629"/>
                </a:xfrm>
                <a:prstGeom prst="rect">
                  <a:avLst/>
                </a:prstGeom>
                <a:blipFill>
                  <a:blip r:embed="rId4"/>
                  <a:stretch>
                    <a:fillRect/>
                  </a:stretch>
                </a:blipFill>
              </p:spPr>
              <p:txBody>
                <a:bodyPr/>
                <a:lstStyle/>
                <a:p>
                  <a:r>
                    <a:rPr lang="en-US">
                      <a:noFill/>
                    </a:rPr>
                    <a:t> </a:t>
                  </a:r>
                </a:p>
              </p:txBody>
            </p:sp>
          </mc:Fallback>
        </mc:AlternateContent>
        <p:sp>
          <p:nvSpPr>
            <p:cNvPr id="59" name="TextBox 58"/>
            <p:cNvSpPr txBox="1"/>
            <p:nvPr/>
          </p:nvSpPr>
          <p:spPr>
            <a:xfrm>
              <a:off x="1152278" y="4255874"/>
              <a:ext cx="1515158" cy="369332"/>
            </a:xfrm>
            <a:prstGeom prst="rect">
              <a:avLst/>
            </a:prstGeom>
            <a:noFill/>
          </p:spPr>
          <p:txBody>
            <a:bodyPr wrap="none" rtlCol="0">
              <a:spAutoFit/>
            </a:bodyPr>
            <a:lstStyle/>
            <a:p>
              <a:r>
                <a:rPr lang="en-US" i="1" dirty="0">
                  <a:latin typeface="Cambria" panose="02040503050406030204" pitchFamily="18" charset="0"/>
                </a:rPr>
                <a:t>1 in = 2.54 cm</a:t>
              </a:r>
            </a:p>
          </p:txBody>
        </p:sp>
      </p:grpSp>
      <p:sp>
        <p:nvSpPr>
          <p:cNvPr id="60" name="TextBox 59"/>
          <p:cNvSpPr txBox="1"/>
          <p:nvPr/>
        </p:nvSpPr>
        <p:spPr>
          <a:xfrm>
            <a:off x="1284609" y="3711275"/>
            <a:ext cx="1638590" cy="400110"/>
          </a:xfrm>
          <a:prstGeom prst="rect">
            <a:avLst/>
          </a:prstGeom>
          <a:noFill/>
        </p:spPr>
        <p:txBody>
          <a:bodyPr wrap="none" rtlCol="0">
            <a:spAutoFit/>
          </a:bodyPr>
          <a:lstStyle/>
          <a:p>
            <a:r>
              <a:rPr lang="en-US" sz="2000" dirty="0"/>
              <a:t>26.219 miles</a:t>
            </a:r>
          </a:p>
        </p:txBody>
      </p:sp>
      <p:grpSp>
        <p:nvGrpSpPr>
          <p:cNvPr id="174090" name="Group 174089"/>
          <p:cNvGrpSpPr/>
          <p:nvPr/>
        </p:nvGrpSpPr>
        <p:grpSpPr>
          <a:xfrm>
            <a:off x="413585" y="6105325"/>
            <a:ext cx="1949281" cy="505779"/>
            <a:chOff x="413585" y="6033133"/>
            <a:chExt cx="1949281" cy="505779"/>
          </a:xfrm>
        </p:grpSpPr>
        <mc:AlternateContent xmlns:mc="http://schemas.openxmlformats.org/markup-compatibility/2006" xmlns:a14="http://schemas.microsoft.com/office/drawing/2010/main">
          <mc:Choice Requires="a14">
            <p:sp>
              <p:nvSpPr>
                <p:cNvPr id="22" name="TextBox 21"/>
                <p:cNvSpPr txBox="1"/>
                <p:nvPr/>
              </p:nvSpPr>
              <p:spPr>
                <a:xfrm>
                  <a:off x="413585" y="6033133"/>
                  <a:ext cx="516488" cy="505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12 </m:t>
                            </m:r>
                            <m:r>
                              <a:rPr lang="en-US" sz="1600" b="0" i="1" smtClean="0">
                                <a:latin typeface="Cambria Math" panose="02040503050406030204" pitchFamily="18" charset="0"/>
                              </a:rPr>
                              <m:t>𝑖𝑛</m:t>
                            </m:r>
                          </m:num>
                          <m:den>
                            <m:r>
                              <a:rPr lang="en-US" sz="1600" b="0" i="1" smtClean="0">
                                <a:latin typeface="Cambria Math" panose="02040503050406030204" pitchFamily="18" charset="0"/>
                              </a:rPr>
                              <m:t>1 </m:t>
                            </m:r>
                            <m:r>
                              <a:rPr lang="en-US" sz="1600" b="0" i="1" smtClean="0">
                                <a:latin typeface="Cambria Math" panose="02040503050406030204" pitchFamily="18" charset="0"/>
                              </a:rPr>
                              <m:t>𝑓𝑡</m:t>
                            </m:r>
                          </m:den>
                        </m:f>
                      </m:oMath>
                    </m:oMathPara>
                  </a14:m>
                  <a:endParaRPr lang="en-US"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13585" y="6033133"/>
                  <a:ext cx="516488" cy="505779"/>
                </a:xfrm>
                <a:prstGeom prst="rect">
                  <a:avLst/>
                </a:prstGeom>
                <a:blipFill>
                  <a:blip r:embed="rId5"/>
                  <a:stretch>
                    <a:fillRect/>
                  </a:stretch>
                </a:blipFill>
              </p:spPr>
              <p:txBody>
                <a:bodyPr/>
                <a:lstStyle/>
                <a:p>
                  <a:r>
                    <a:rPr lang="en-US">
                      <a:noFill/>
                    </a:rPr>
                    <a:t> </a:t>
                  </a:r>
                </a:p>
              </p:txBody>
            </p:sp>
          </mc:Fallback>
        </mc:AlternateContent>
        <p:sp>
          <p:nvSpPr>
            <p:cNvPr id="61" name="TextBox 60"/>
            <p:cNvSpPr txBox="1"/>
            <p:nvPr/>
          </p:nvSpPr>
          <p:spPr>
            <a:xfrm>
              <a:off x="1152278" y="6132968"/>
              <a:ext cx="1210588" cy="369332"/>
            </a:xfrm>
            <a:prstGeom prst="rect">
              <a:avLst/>
            </a:prstGeom>
            <a:noFill/>
          </p:spPr>
          <p:txBody>
            <a:bodyPr wrap="none" rtlCol="0">
              <a:spAutoFit/>
            </a:bodyPr>
            <a:lstStyle/>
            <a:p>
              <a:r>
                <a:rPr lang="en-US" i="1" dirty="0">
                  <a:latin typeface="Cambria" panose="02040503050406030204" pitchFamily="18" charset="0"/>
                </a:rPr>
                <a:t>1 ft = 12 in</a:t>
              </a:r>
            </a:p>
          </p:txBody>
        </p:sp>
      </p:grpSp>
      <p:grpSp>
        <p:nvGrpSpPr>
          <p:cNvPr id="174088" name="Group 174087"/>
          <p:cNvGrpSpPr/>
          <p:nvPr/>
        </p:nvGrpSpPr>
        <p:grpSpPr>
          <a:xfrm>
            <a:off x="293424" y="4821639"/>
            <a:ext cx="2374012" cy="468141"/>
            <a:chOff x="293424" y="4837682"/>
            <a:chExt cx="2374012" cy="468141"/>
          </a:xfrm>
        </p:grpSpPr>
        <mc:AlternateContent xmlns:mc="http://schemas.openxmlformats.org/markup-compatibility/2006" xmlns:a14="http://schemas.microsoft.com/office/drawing/2010/main">
          <mc:Choice Requires="a14">
            <p:sp>
              <p:nvSpPr>
                <p:cNvPr id="23" name="TextBox 22"/>
                <p:cNvSpPr txBox="1"/>
                <p:nvPr/>
              </p:nvSpPr>
              <p:spPr>
                <a:xfrm>
                  <a:off x="293424" y="4837682"/>
                  <a:ext cx="756810" cy="4681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5280 </m:t>
                            </m:r>
                            <m:r>
                              <a:rPr lang="en-US" sz="1600" b="0" i="1" smtClean="0">
                                <a:latin typeface="Cambria Math" panose="02040503050406030204" pitchFamily="18" charset="0"/>
                              </a:rPr>
                              <m:t>𝑓𝑡</m:t>
                            </m:r>
                          </m:num>
                          <m:den>
                            <m:r>
                              <a:rPr lang="en-US" sz="1600" b="0" i="1" smtClean="0">
                                <a:latin typeface="Cambria Math" panose="02040503050406030204" pitchFamily="18" charset="0"/>
                              </a:rPr>
                              <m:t>1 </m:t>
                            </m:r>
                            <m:r>
                              <a:rPr lang="en-US" sz="1600" b="0" i="1" smtClean="0">
                                <a:latin typeface="Cambria Math" panose="02040503050406030204" pitchFamily="18" charset="0"/>
                              </a:rPr>
                              <m:t>𝑚𝑖</m:t>
                            </m:r>
                          </m:den>
                        </m:f>
                      </m:oMath>
                    </m:oMathPara>
                  </a14:m>
                  <a:endParaRPr lang="en-US"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93424" y="4837682"/>
                  <a:ext cx="756810" cy="468141"/>
                </a:xfrm>
                <a:prstGeom prst="rect">
                  <a:avLst/>
                </a:prstGeom>
                <a:blipFill>
                  <a:blip r:embed="rId6"/>
                  <a:stretch>
                    <a:fillRect/>
                  </a:stretch>
                </a:blipFill>
              </p:spPr>
              <p:txBody>
                <a:bodyPr/>
                <a:lstStyle/>
                <a:p>
                  <a:r>
                    <a:rPr lang="en-US">
                      <a:noFill/>
                    </a:rPr>
                    <a:t> </a:t>
                  </a:r>
                </a:p>
              </p:txBody>
            </p:sp>
          </mc:Fallback>
        </mc:AlternateContent>
        <p:sp>
          <p:nvSpPr>
            <p:cNvPr id="62" name="TextBox 61"/>
            <p:cNvSpPr txBox="1"/>
            <p:nvPr/>
          </p:nvSpPr>
          <p:spPr>
            <a:xfrm>
              <a:off x="1152278" y="4916293"/>
              <a:ext cx="1515158" cy="369332"/>
            </a:xfrm>
            <a:prstGeom prst="rect">
              <a:avLst/>
            </a:prstGeom>
            <a:noFill/>
          </p:spPr>
          <p:txBody>
            <a:bodyPr wrap="none" rtlCol="0">
              <a:spAutoFit/>
            </a:bodyPr>
            <a:lstStyle/>
            <a:p>
              <a:r>
                <a:rPr lang="en-US" i="1" dirty="0">
                  <a:latin typeface="Cambria" panose="02040503050406030204" pitchFamily="18" charset="0"/>
                </a:rPr>
                <a:t>1 mi = 5280 ft</a:t>
              </a:r>
            </a:p>
          </p:txBody>
        </p:sp>
      </p:grpSp>
      <p:grpSp>
        <p:nvGrpSpPr>
          <p:cNvPr id="174089" name="Group 174088"/>
          <p:cNvGrpSpPr/>
          <p:nvPr/>
        </p:nvGrpSpPr>
        <p:grpSpPr>
          <a:xfrm>
            <a:off x="327825" y="5466239"/>
            <a:ext cx="2288315" cy="462627"/>
            <a:chOff x="327825" y="5438165"/>
            <a:chExt cx="2288315" cy="462627"/>
          </a:xfrm>
        </p:grpSpPr>
        <mc:AlternateContent xmlns:mc="http://schemas.openxmlformats.org/markup-compatibility/2006" xmlns:a14="http://schemas.microsoft.com/office/drawing/2010/main">
          <mc:Choice Requires="a14">
            <p:sp>
              <p:nvSpPr>
                <p:cNvPr id="36" name="TextBox 35"/>
                <p:cNvSpPr txBox="1"/>
                <p:nvPr/>
              </p:nvSpPr>
              <p:spPr>
                <a:xfrm>
                  <a:off x="327825" y="5438165"/>
                  <a:ext cx="688009"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60 </m:t>
                            </m:r>
                            <m:r>
                              <a:rPr lang="en-US" sz="1600" b="0" i="1" smtClean="0">
                                <a:latin typeface="Cambria Math" panose="02040503050406030204" pitchFamily="18" charset="0"/>
                              </a:rPr>
                              <m:t>𝑚𝑖𝑛</m:t>
                            </m:r>
                          </m:num>
                          <m:den>
                            <m:r>
                              <a:rPr lang="en-US" sz="1600" b="0" i="1" smtClean="0">
                                <a:latin typeface="Cambria Math" panose="02040503050406030204" pitchFamily="18" charset="0"/>
                              </a:rPr>
                              <m:t>1 </m:t>
                            </m:r>
                            <m:r>
                              <a:rPr lang="en-US" sz="1600" b="0" i="1" smtClean="0">
                                <a:latin typeface="Cambria Math" panose="02040503050406030204" pitchFamily="18" charset="0"/>
                              </a:rPr>
                              <m:t>h𝑟</m:t>
                            </m:r>
                          </m:den>
                        </m:f>
                      </m:oMath>
                    </m:oMathPara>
                  </a14:m>
                  <a:endParaRPr 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27825" y="5438165"/>
                  <a:ext cx="688009" cy="462627"/>
                </a:xfrm>
                <a:prstGeom prst="rect">
                  <a:avLst/>
                </a:prstGeom>
                <a:blipFill>
                  <a:blip r:embed="rId7"/>
                  <a:stretch>
                    <a:fillRect/>
                  </a:stretch>
                </a:blipFill>
              </p:spPr>
              <p:txBody>
                <a:bodyPr/>
                <a:lstStyle/>
                <a:p>
                  <a:r>
                    <a:rPr lang="en-US">
                      <a:noFill/>
                    </a:rPr>
                    <a:t> </a:t>
                  </a:r>
                </a:p>
              </p:txBody>
            </p:sp>
          </mc:Fallback>
        </mc:AlternateContent>
        <p:sp>
          <p:nvSpPr>
            <p:cNvPr id="63" name="TextBox 62"/>
            <p:cNvSpPr txBox="1"/>
            <p:nvPr/>
          </p:nvSpPr>
          <p:spPr>
            <a:xfrm>
              <a:off x="1152278" y="5513698"/>
              <a:ext cx="1463862" cy="369332"/>
            </a:xfrm>
            <a:prstGeom prst="rect">
              <a:avLst/>
            </a:prstGeom>
            <a:noFill/>
          </p:spPr>
          <p:txBody>
            <a:bodyPr wrap="none" rtlCol="0">
              <a:spAutoFit/>
            </a:bodyPr>
            <a:lstStyle/>
            <a:p>
              <a:r>
                <a:rPr lang="en-US" i="1" dirty="0">
                  <a:latin typeface="Cambria" panose="02040503050406030204" pitchFamily="18" charset="0"/>
                </a:rPr>
                <a:t>1 hr = 60 min</a:t>
              </a:r>
            </a:p>
          </p:txBody>
        </p:sp>
      </p:grpSp>
      <p:grpSp>
        <p:nvGrpSpPr>
          <p:cNvPr id="17" name="Group 16"/>
          <p:cNvGrpSpPr/>
          <p:nvPr/>
        </p:nvGrpSpPr>
        <p:grpSpPr>
          <a:xfrm>
            <a:off x="3269722" y="5438165"/>
            <a:ext cx="5208092" cy="632089"/>
            <a:chOff x="3700759" y="5022491"/>
            <a:chExt cx="5208092" cy="632089"/>
          </a:xfrm>
        </p:grpSpPr>
        <p:cxnSp>
          <p:nvCxnSpPr>
            <p:cNvPr id="53" name="Straight Connector 52"/>
            <p:cNvCxnSpPr/>
            <p:nvPr/>
          </p:nvCxnSpPr>
          <p:spPr>
            <a:xfrm flipH="1">
              <a:off x="4620126" y="5037868"/>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3700759" y="5025036"/>
                  <a:ext cx="5208092" cy="5928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18.7659 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𝑓𝑡</m:t>
                            </m:r>
                          </m:num>
                          <m:den>
                            <m:r>
                              <a:rPr lang="en-US" b="0" i="1" smtClean="0">
                                <a:latin typeface="Cambria Math" panose="02040503050406030204" pitchFamily="18" charset="0"/>
                                <a:ea typeface="Cambria Math" panose="02040503050406030204" pitchFamily="18" charset="0"/>
                              </a:rPr>
                              <m:t>𝑠</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12 </m:t>
                            </m:r>
                            <m:r>
                              <a:rPr lang="en-US" b="0" i="1" smtClean="0">
                                <a:latin typeface="Cambria Math" panose="02040503050406030204" pitchFamily="18" charset="0"/>
                                <a:ea typeface="Cambria Math" panose="02040503050406030204" pitchFamily="18" charset="0"/>
                              </a:rPr>
                              <m:t>𝑖𝑛</m:t>
                            </m:r>
                          </m:num>
                          <m:den>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𝑓𝑡</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2.54 </m:t>
                            </m:r>
                            <m:r>
                              <a:rPr lang="en-US" b="0" i="1" smtClean="0">
                                <a:latin typeface="Cambria Math" panose="02040503050406030204" pitchFamily="18" charset="0"/>
                                <a:ea typeface="Cambria Math" panose="02040503050406030204" pitchFamily="18" charset="0"/>
                              </a:rPr>
                              <m:t>𝑐𝑚</m:t>
                            </m:r>
                          </m:num>
                          <m:den>
                            <m:r>
                              <a:rPr lang="en-US" b="0" i="1" smtClean="0">
                                <a:latin typeface="Cambria Math" panose="02040503050406030204" pitchFamily="18" charset="0"/>
                                <a:ea typeface="Cambria Math" panose="02040503050406030204" pitchFamily="18" charset="0"/>
                              </a:rPr>
                              <m:t> 1 </m:t>
                            </m:r>
                            <m:r>
                              <a:rPr lang="en-US" b="0" i="1" smtClean="0">
                                <a:latin typeface="Cambria Math" panose="02040503050406030204" pitchFamily="18" charset="0"/>
                                <a:ea typeface="Cambria Math" panose="02040503050406030204" pitchFamily="18" charset="0"/>
                              </a:rPr>
                              <m:t>𝑖𝑛</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100 </m:t>
                            </m:r>
                            <m:r>
                              <a:rPr lang="en-US" b="0" i="1" smtClean="0">
                                <a:latin typeface="Cambria Math" panose="02040503050406030204" pitchFamily="18" charset="0"/>
                                <a:ea typeface="Cambria Math" panose="02040503050406030204" pitchFamily="18" charset="0"/>
                              </a:rPr>
                              <m:t>𝑐𝑚</m:t>
                            </m:r>
                          </m:den>
                        </m:f>
                        <m:r>
                          <a:rPr lang="en-US" b="0" i="1" smtClean="0">
                            <a:latin typeface="Cambria Math" panose="02040503050406030204" pitchFamily="18" charset="0"/>
                            <a:ea typeface="Cambria Math" panose="02040503050406030204" pitchFamily="18" charset="0"/>
                          </a:rPr>
                          <m:t>=5.720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oMath>
                    </m:oMathPara>
                  </a14:m>
                  <a:endParaRPr lang="en-US" i="1" dirty="0"/>
                </a:p>
              </p:txBody>
            </p:sp>
          </mc:Choice>
          <mc:Fallback xmlns="">
            <p:sp>
              <p:nvSpPr>
                <p:cNvPr id="65" name="TextBox 64"/>
                <p:cNvSpPr txBox="1">
                  <a:spLocks noRot="1" noChangeAspect="1" noMove="1" noResize="1" noEditPoints="1" noAdjustHandles="1" noChangeArrowheads="1" noChangeShapeType="1" noTextEdit="1"/>
                </p:cNvSpPr>
                <p:nvPr/>
              </p:nvSpPr>
              <p:spPr>
                <a:xfrm>
                  <a:off x="3700759" y="5025036"/>
                  <a:ext cx="5208092" cy="592855"/>
                </a:xfrm>
                <a:prstGeom prst="rect">
                  <a:avLst/>
                </a:prstGeom>
                <a:blipFill>
                  <a:blip r:embed="rId8"/>
                  <a:stretch>
                    <a:fillRect/>
                  </a:stretch>
                </a:blipFill>
              </p:spPr>
              <p:txBody>
                <a:bodyPr/>
                <a:lstStyle/>
                <a:p>
                  <a:r>
                    <a:rPr lang="en-US">
                      <a:noFill/>
                    </a:rPr>
                    <a:t> </a:t>
                  </a:r>
                </a:p>
              </p:txBody>
            </p:sp>
          </mc:Fallback>
        </mc:AlternateContent>
        <p:cxnSp>
          <p:nvCxnSpPr>
            <p:cNvPr id="66" name="Straight Connector 65"/>
            <p:cNvCxnSpPr/>
            <p:nvPr/>
          </p:nvCxnSpPr>
          <p:spPr>
            <a:xfrm flipH="1">
              <a:off x="5301065" y="5388683"/>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376445" y="5022491"/>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273002" y="5355704"/>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378559" y="5035006"/>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362586" y="5357352"/>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7528035" y="5436537"/>
            <a:ext cx="993235" cy="602385"/>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6774182" y="6354246"/>
            <a:ext cx="2356158" cy="369332"/>
          </a:xfrm>
          <a:prstGeom prst="rect">
            <a:avLst/>
          </a:prstGeom>
          <a:solidFill>
            <a:schemeClr val="bg1"/>
          </a:solidFill>
        </p:spPr>
        <p:txBody>
          <a:bodyPr wrap="none" rtlCol="0">
            <a:spAutoFit/>
          </a:bodyPr>
          <a:lstStyle/>
          <a:p>
            <a:r>
              <a:rPr lang="en-US" i="1" dirty="0">
                <a:solidFill>
                  <a:srgbClr val="009900"/>
                </a:solidFill>
              </a:rPr>
              <a:t>Answer:  12.80 mi/hr.</a:t>
            </a:r>
          </a:p>
        </p:txBody>
      </p:sp>
      <p:sp>
        <p:nvSpPr>
          <p:cNvPr id="80" name="TextBox 79"/>
          <p:cNvSpPr txBox="1"/>
          <p:nvPr/>
        </p:nvSpPr>
        <p:spPr>
          <a:xfrm>
            <a:off x="3267613" y="6312396"/>
            <a:ext cx="3122137" cy="400110"/>
          </a:xfrm>
          <a:prstGeom prst="rect">
            <a:avLst/>
          </a:prstGeom>
          <a:noFill/>
        </p:spPr>
        <p:txBody>
          <a:bodyPr wrap="none" rtlCol="0">
            <a:spAutoFit/>
          </a:bodyPr>
          <a:lstStyle/>
          <a:p>
            <a:r>
              <a:rPr lang="en-US" sz="2000" dirty="0"/>
              <a:t>You convert to miles/hour.</a:t>
            </a:r>
          </a:p>
        </p:txBody>
      </p:sp>
      <p:sp>
        <p:nvSpPr>
          <p:cNvPr id="85" name="TextBox 84"/>
          <p:cNvSpPr txBox="1"/>
          <p:nvPr/>
        </p:nvSpPr>
        <p:spPr>
          <a:xfrm>
            <a:off x="5988275" y="232363"/>
            <a:ext cx="3092780" cy="523220"/>
          </a:xfrm>
          <a:prstGeom prst="rect">
            <a:avLst/>
          </a:prstGeom>
          <a:noFill/>
          <a:ln>
            <a:noFill/>
          </a:ln>
        </p:spPr>
        <p:txBody>
          <a:bodyPr wrap="square" rtlCol="0">
            <a:spAutoFit/>
          </a:bodyPr>
          <a:lstStyle/>
          <a:p>
            <a:pPr algn="ctr"/>
            <a:r>
              <a:rPr lang="en-US" sz="1400" i="1" dirty="0">
                <a:solidFill>
                  <a:srgbClr val="009900"/>
                </a:solidFill>
              </a:rPr>
              <a:t>Note:  Exact numbers/conversions do not limit your significant figures.</a:t>
            </a:r>
          </a:p>
        </p:txBody>
      </p:sp>
    </p:spTree>
    <p:extLst>
      <p:ext uri="{BB962C8B-B14F-4D97-AF65-F5344CB8AC3E}">
        <p14:creationId xmlns:p14="http://schemas.microsoft.com/office/powerpoint/2010/main" val="272793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Math" panose="02040503050406030204" pitchFamily="18" charset="0"/>
              </a:rPr>
              <a:t>1.6  dimensional analysis</a:t>
            </a:r>
          </a:p>
        </p:txBody>
      </p:sp>
      <p:sp>
        <p:nvSpPr>
          <p:cNvPr id="3" name="Slide Number Placeholder 2"/>
          <p:cNvSpPr>
            <a:spLocks noGrp="1"/>
          </p:cNvSpPr>
          <p:nvPr>
            <p:ph type="sldNum" sz="quarter" idx="4"/>
          </p:nvPr>
        </p:nvSpPr>
        <p:spPr/>
        <p:txBody>
          <a:bodyPr/>
          <a:lstStyle/>
          <a:p>
            <a:fld id="{72F633B3-16E2-4909-ACA1-80BBA0CB601E}" type="slidenum">
              <a:rPr lang="en-US" smtClean="0"/>
              <a:pPr/>
              <a:t>56</a:t>
            </a:fld>
            <a:endParaRPr lang="en-US" dirty="0"/>
          </a:p>
        </p:txBody>
      </p:sp>
      <p:sp>
        <p:nvSpPr>
          <p:cNvPr id="8" name="TextBox 7"/>
          <p:cNvSpPr txBox="1"/>
          <p:nvPr/>
        </p:nvSpPr>
        <p:spPr>
          <a:xfrm>
            <a:off x="228593" y="860973"/>
            <a:ext cx="5570620" cy="1354217"/>
          </a:xfrm>
          <a:prstGeom prst="rect">
            <a:avLst/>
          </a:prstGeom>
          <a:noFill/>
        </p:spPr>
        <p:txBody>
          <a:bodyPr wrap="square" rtlCol="0">
            <a:spAutoFit/>
          </a:bodyPr>
          <a:lstStyle/>
          <a:p>
            <a:r>
              <a:rPr lang="en-US" sz="2200" dirty="0">
                <a:solidFill>
                  <a:srgbClr val="009900"/>
                </a:solidFill>
              </a:rPr>
              <a:t>Example #3</a:t>
            </a:r>
          </a:p>
          <a:p>
            <a:r>
              <a:rPr lang="en-US" sz="2000" dirty="0"/>
              <a:t>The surface area of one hexagonal gold mirror on NASA’s James Webb Space Telescope is 12.01 ft</a:t>
            </a:r>
            <a:r>
              <a:rPr lang="en-US" sz="2000" baseline="30000" dirty="0"/>
              <a:t>2</a:t>
            </a:r>
            <a:r>
              <a:rPr lang="en-US" sz="2000" dirty="0"/>
              <a:t>. What is the area in meters squared?</a:t>
            </a:r>
          </a:p>
        </p:txBody>
      </p:sp>
      <p:pic>
        <p:nvPicPr>
          <p:cNvPr id="174082" name="Picture 2" descr="Image result for jwst gold mirr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72254" y="455236"/>
            <a:ext cx="3143324" cy="235749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965055" y="3308562"/>
            <a:ext cx="2447212" cy="738664"/>
          </a:xfrm>
          <a:prstGeom prst="rect">
            <a:avLst/>
          </a:prstGeom>
          <a:noFill/>
          <a:ln>
            <a:noFill/>
          </a:ln>
        </p:spPr>
        <p:txBody>
          <a:bodyPr wrap="square" rtlCol="0">
            <a:spAutoFit/>
          </a:bodyPr>
          <a:lstStyle/>
          <a:p>
            <a:pPr algn="ctr"/>
            <a:r>
              <a:rPr lang="en-US" sz="1400" i="1" dirty="0">
                <a:solidFill>
                  <a:srgbClr val="009900"/>
                </a:solidFill>
              </a:rPr>
              <a:t>Keep extra digits until the end of the calculation to avoid rounding errors.</a:t>
            </a:r>
          </a:p>
        </p:txBody>
      </p:sp>
      <p:grpSp>
        <p:nvGrpSpPr>
          <p:cNvPr id="4" name="Group 3"/>
          <p:cNvGrpSpPr/>
          <p:nvPr/>
        </p:nvGrpSpPr>
        <p:grpSpPr>
          <a:xfrm>
            <a:off x="312817" y="2402227"/>
            <a:ext cx="3654255" cy="569002"/>
            <a:chOff x="232013" y="2570674"/>
            <a:chExt cx="3654255" cy="569002"/>
          </a:xfrm>
        </p:grpSpPr>
        <mc:AlternateContent xmlns:mc="http://schemas.openxmlformats.org/markup-compatibility/2006" xmlns:a14="http://schemas.microsoft.com/office/drawing/2010/main">
          <mc:Choice Requires="a14">
            <p:sp>
              <p:nvSpPr>
                <p:cNvPr id="22" name="TextBox 21"/>
                <p:cNvSpPr txBox="1"/>
                <p:nvPr/>
              </p:nvSpPr>
              <p:spPr>
                <a:xfrm>
                  <a:off x="232013" y="2570674"/>
                  <a:ext cx="582659" cy="569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12 </m:t>
                            </m:r>
                            <m:r>
                              <a:rPr lang="en-US" b="0" i="1" smtClean="0">
                                <a:latin typeface="Cambria Math" panose="02040503050406030204" pitchFamily="18" charset="0"/>
                              </a:rPr>
                              <m:t>𝑖𝑛</m:t>
                            </m:r>
                          </m:num>
                          <m:den>
                            <m:r>
                              <a:rPr lang="en-US" b="0" i="1" smtClean="0">
                                <a:latin typeface="Cambria Math" panose="02040503050406030204" pitchFamily="18" charset="0"/>
                              </a:rPr>
                              <m:t>1 </m:t>
                            </m:r>
                            <m:r>
                              <a:rPr lang="en-US" b="0" i="1" smtClean="0">
                                <a:latin typeface="Cambria Math" panose="02040503050406030204" pitchFamily="18" charset="0"/>
                              </a:rPr>
                              <m:t>𝑓𝑡</m:t>
                            </m:r>
                          </m:den>
                        </m:f>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232013" y="2570674"/>
                  <a:ext cx="582659" cy="5690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524549" y="2592186"/>
                  <a:ext cx="851963"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2.54 </m:t>
                            </m:r>
                            <m:r>
                              <a:rPr lang="en-US" b="0" i="1" smtClean="0">
                                <a:latin typeface="Cambria Math" panose="02040503050406030204" pitchFamily="18" charset="0"/>
                              </a:rPr>
                              <m:t>𝑐𝑚</m:t>
                            </m:r>
                          </m:num>
                          <m:den>
                            <m:r>
                              <a:rPr lang="en-US" b="0" i="1" smtClean="0">
                                <a:latin typeface="Cambria Math" panose="02040503050406030204" pitchFamily="18" charset="0"/>
                              </a:rPr>
                              <m:t>1 </m:t>
                            </m:r>
                            <m:r>
                              <a:rPr lang="en-US" b="0" i="1" smtClean="0">
                                <a:latin typeface="Cambria Math" panose="02040503050406030204" pitchFamily="18" charset="0"/>
                              </a:rPr>
                              <m:t>𝑖𝑛</m:t>
                            </m:r>
                          </m:den>
                        </m:f>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524549" y="2592186"/>
                  <a:ext cx="851963" cy="525978"/>
                </a:xfrm>
                <a:prstGeom prst="rect">
                  <a:avLst/>
                </a:prstGeom>
                <a:blipFill>
                  <a:blip r:embed="rId4"/>
                  <a:stretch>
                    <a:fillRect/>
                  </a:stretch>
                </a:blipFill>
              </p:spPr>
              <p:txBody>
                <a:bodyPr/>
                <a:lstStyle/>
                <a:p>
                  <a:r>
                    <a:rPr lang="en-US">
                      <a:noFill/>
                    </a:rPr>
                    <a:t> </a:t>
                  </a:r>
                </a:p>
              </p:txBody>
            </p:sp>
          </mc:Fallback>
        </mc:AlternateContent>
        <p:sp>
          <p:nvSpPr>
            <p:cNvPr id="26" name="TextBox 25"/>
            <p:cNvSpPr txBox="1"/>
            <p:nvPr/>
          </p:nvSpPr>
          <p:spPr>
            <a:xfrm>
              <a:off x="875226" y="2670509"/>
              <a:ext cx="553357"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and</a:t>
              </a:r>
            </a:p>
          </p:txBody>
        </p:sp>
        <mc:AlternateContent xmlns:mc="http://schemas.openxmlformats.org/markup-compatibility/2006" xmlns:a14="http://schemas.microsoft.com/office/drawing/2010/main">
          <mc:Choice Requires="a14">
            <p:sp>
              <p:nvSpPr>
                <p:cNvPr id="36" name="TextBox 35"/>
                <p:cNvSpPr txBox="1"/>
                <p:nvPr/>
              </p:nvSpPr>
              <p:spPr>
                <a:xfrm>
                  <a:off x="3082394" y="2594976"/>
                  <a:ext cx="803874"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100 </m:t>
                            </m:r>
                            <m:r>
                              <a:rPr lang="en-US" b="0" i="1" smtClean="0">
                                <a:latin typeface="Cambria Math" panose="02040503050406030204" pitchFamily="18" charset="0"/>
                              </a:rPr>
                              <m:t>𝑐𝑚</m:t>
                            </m:r>
                          </m:num>
                          <m:den>
                            <m:r>
                              <a:rPr lang="en-US" b="0" i="1" smtClean="0">
                                <a:latin typeface="Cambria Math" panose="02040503050406030204" pitchFamily="18" charset="0"/>
                              </a:rPr>
                              <m:t>1 </m:t>
                            </m:r>
                            <m:r>
                              <a:rPr lang="en-US" b="0" i="1" smtClean="0">
                                <a:latin typeface="Cambria Math" panose="02040503050406030204" pitchFamily="18" charset="0"/>
                              </a:rPr>
                              <m:t>𝑚</m:t>
                            </m:r>
                          </m:den>
                        </m:f>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082394" y="2594976"/>
                  <a:ext cx="803874" cy="520399"/>
                </a:xfrm>
                <a:prstGeom prst="rect">
                  <a:avLst/>
                </a:prstGeom>
                <a:blipFill>
                  <a:blip r:embed="rId5"/>
                  <a:stretch>
                    <a:fillRect/>
                  </a:stretch>
                </a:blipFill>
              </p:spPr>
              <p:txBody>
                <a:bodyPr/>
                <a:lstStyle/>
                <a:p>
                  <a:r>
                    <a:rPr lang="en-US">
                      <a:noFill/>
                    </a:rPr>
                    <a:t> </a:t>
                  </a:r>
                </a:p>
              </p:txBody>
            </p:sp>
          </mc:Fallback>
        </mc:AlternateContent>
        <p:sp>
          <p:nvSpPr>
            <p:cNvPr id="38" name="TextBox 37"/>
            <p:cNvSpPr txBox="1"/>
            <p:nvPr/>
          </p:nvSpPr>
          <p:spPr>
            <a:xfrm>
              <a:off x="2433071" y="2670509"/>
              <a:ext cx="553357"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and</a:t>
              </a:r>
            </a:p>
          </p:txBody>
        </p:sp>
      </p:grpSp>
      <p:grpSp>
        <p:nvGrpSpPr>
          <p:cNvPr id="5" name="Group 4"/>
          <p:cNvGrpSpPr/>
          <p:nvPr/>
        </p:nvGrpSpPr>
        <p:grpSpPr>
          <a:xfrm>
            <a:off x="312817" y="3352785"/>
            <a:ext cx="5656164" cy="584974"/>
            <a:chOff x="92875" y="3389237"/>
            <a:chExt cx="5656164" cy="584974"/>
          </a:xfrm>
        </p:grpSpPr>
        <mc:AlternateContent xmlns:mc="http://schemas.openxmlformats.org/markup-compatibility/2006" xmlns:a14="http://schemas.microsoft.com/office/drawing/2010/main">
          <mc:Choice Requires="a14">
            <p:sp>
              <p:nvSpPr>
                <p:cNvPr id="16" name="TextBox 15"/>
                <p:cNvSpPr txBox="1"/>
                <p:nvPr/>
              </p:nvSpPr>
              <p:spPr>
                <a:xfrm>
                  <a:off x="92875" y="3389237"/>
                  <a:ext cx="5656164" cy="569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2.01 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𝑓𝑡</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=12.01 </m:t>
                        </m:r>
                        <m:r>
                          <a:rPr lang="en-US" b="0" i="1" smtClean="0">
                            <a:latin typeface="Cambria Math" panose="02040503050406030204" pitchFamily="18" charset="0"/>
                            <a:ea typeface="Cambria Math" panose="02040503050406030204" pitchFamily="18" charset="0"/>
                          </a:rPr>
                          <m:t>𝑓𝑡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𝑓𝑡</m:t>
                        </m:r>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12 </m:t>
                            </m:r>
                            <m:r>
                              <a:rPr lang="en-US" i="1">
                                <a:latin typeface="Cambria Math" panose="02040503050406030204" pitchFamily="18" charset="0"/>
                              </a:rPr>
                              <m:t>𝑖𝑛</m:t>
                            </m:r>
                          </m:num>
                          <m:den>
                            <m:r>
                              <a:rPr lang="en-US" i="1">
                                <a:latin typeface="Cambria Math" panose="02040503050406030204" pitchFamily="18" charset="0"/>
                              </a:rPr>
                              <m:t>1 </m:t>
                            </m:r>
                            <m:r>
                              <a:rPr lang="en-US" i="1">
                                <a:latin typeface="Cambria Math" panose="02040503050406030204" pitchFamily="18" charset="0"/>
                              </a:rPr>
                              <m:t>𝑓𝑡</m:t>
                            </m:r>
                          </m:den>
                        </m:f>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12 </m:t>
                            </m:r>
                            <m:r>
                              <a:rPr lang="en-US" i="1">
                                <a:latin typeface="Cambria Math" panose="02040503050406030204" pitchFamily="18" charset="0"/>
                              </a:rPr>
                              <m:t>𝑖𝑛</m:t>
                            </m:r>
                          </m:num>
                          <m:den>
                            <m:r>
                              <a:rPr lang="en-US" i="1">
                                <a:latin typeface="Cambria Math" panose="02040503050406030204" pitchFamily="18" charset="0"/>
                              </a:rPr>
                              <m:t>1 </m:t>
                            </m:r>
                            <m:r>
                              <a:rPr lang="en-US" i="1">
                                <a:latin typeface="Cambria Math" panose="02040503050406030204" pitchFamily="18" charset="0"/>
                              </a:rPr>
                              <m:t>𝑓𝑡</m:t>
                            </m:r>
                          </m:den>
                        </m:f>
                        <m:r>
                          <a:rPr lang="en-US" b="0" i="1" smtClean="0">
                            <a:latin typeface="Cambria Math" panose="02040503050406030204" pitchFamily="18" charset="0"/>
                          </a:rPr>
                          <m:t>=1729.44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𝑖𝑛</m:t>
                            </m:r>
                          </m:e>
                          <m:sup>
                            <m:r>
                              <a:rPr lang="en-US" b="0" i="1" smtClean="0">
                                <a:latin typeface="Cambria Math" panose="02040503050406030204" pitchFamily="18" charset="0"/>
                              </a:rPr>
                              <m:t>2</m:t>
                            </m:r>
                          </m:sup>
                        </m:sSup>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92875" y="3389237"/>
                  <a:ext cx="5656164" cy="569002"/>
                </a:xfrm>
                <a:prstGeom prst="rect">
                  <a:avLst/>
                </a:prstGeom>
                <a:blipFill>
                  <a:blip r:embed="rId6"/>
                  <a:stretch>
                    <a:fillRect/>
                  </a:stretch>
                </a:blipFill>
              </p:spPr>
              <p:txBody>
                <a:bodyPr/>
                <a:lstStyle/>
                <a:p>
                  <a:r>
                    <a:rPr lang="en-US">
                      <a:noFill/>
                    </a:rPr>
                    <a:t> </a:t>
                  </a:r>
                </a:p>
              </p:txBody>
            </p:sp>
          </mc:Fallback>
        </mc:AlternateContent>
        <p:cxnSp>
          <p:nvCxnSpPr>
            <p:cNvPr id="37" name="Straight Connector 36"/>
            <p:cNvCxnSpPr/>
            <p:nvPr/>
          </p:nvCxnSpPr>
          <p:spPr>
            <a:xfrm flipH="1">
              <a:off x="1950530" y="3540831"/>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373967" y="3541103"/>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092708" y="3708314"/>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886268" y="3702513"/>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12817" y="4235091"/>
            <a:ext cx="7007239" cy="605313"/>
            <a:chOff x="82878" y="4393235"/>
            <a:chExt cx="7007239" cy="605313"/>
          </a:xfrm>
        </p:grpSpPr>
        <mc:AlternateContent xmlns:mc="http://schemas.openxmlformats.org/markup-compatibility/2006" xmlns:a14="http://schemas.microsoft.com/office/drawing/2010/main">
          <mc:Choice Requires="a14">
            <p:sp>
              <p:nvSpPr>
                <p:cNvPr id="35" name="TextBox 34"/>
                <p:cNvSpPr txBox="1"/>
                <p:nvPr/>
              </p:nvSpPr>
              <p:spPr>
                <a:xfrm>
                  <a:off x="82878" y="4393235"/>
                  <a:ext cx="7007239"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729.44 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𝑖𝑛</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=1729.44 </m:t>
                        </m:r>
                        <m:r>
                          <a:rPr lang="en-US" b="0" i="1" smtClean="0">
                            <a:latin typeface="Cambria Math" panose="02040503050406030204" pitchFamily="18" charset="0"/>
                            <a:ea typeface="Cambria Math" panose="02040503050406030204" pitchFamily="18" charset="0"/>
                          </a:rPr>
                          <m:t>𝑖𝑛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𝑖𝑛</m:t>
                        </m:r>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2.54</m:t>
                            </m:r>
                            <m:r>
                              <a:rPr lang="en-US" i="1">
                                <a:latin typeface="Cambria Math" panose="02040503050406030204" pitchFamily="18" charset="0"/>
                              </a:rPr>
                              <m:t> </m:t>
                            </m:r>
                            <m:r>
                              <a:rPr lang="en-US" b="0" i="1" smtClean="0">
                                <a:latin typeface="Cambria Math" panose="02040503050406030204" pitchFamily="18" charset="0"/>
                              </a:rPr>
                              <m:t>𝑐𝑚</m:t>
                            </m:r>
                          </m:num>
                          <m:den>
                            <m:r>
                              <a:rPr lang="en-US" i="1">
                                <a:latin typeface="Cambria Math" panose="02040503050406030204" pitchFamily="18" charset="0"/>
                              </a:rPr>
                              <m:t>1 </m:t>
                            </m:r>
                            <m:r>
                              <a:rPr lang="en-US" b="0" i="1" smtClean="0">
                                <a:latin typeface="Cambria Math" panose="02040503050406030204" pitchFamily="18" charset="0"/>
                              </a:rPr>
                              <m:t>𝑖𝑛</m:t>
                            </m:r>
                          </m:den>
                        </m:f>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2.54</m:t>
                            </m:r>
                            <m:r>
                              <a:rPr lang="en-US" i="1">
                                <a:latin typeface="Cambria Math" panose="02040503050406030204" pitchFamily="18" charset="0"/>
                              </a:rPr>
                              <m:t> </m:t>
                            </m:r>
                            <m:r>
                              <a:rPr lang="en-US" b="0" i="1" smtClean="0">
                                <a:latin typeface="Cambria Math" panose="02040503050406030204" pitchFamily="18" charset="0"/>
                              </a:rPr>
                              <m:t>𝑐𝑚</m:t>
                            </m:r>
                          </m:num>
                          <m:den>
                            <m:r>
                              <a:rPr lang="en-US" i="1">
                                <a:latin typeface="Cambria Math" panose="02040503050406030204" pitchFamily="18" charset="0"/>
                              </a:rPr>
                              <m:t>1 </m:t>
                            </m:r>
                            <m:r>
                              <a:rPr lang="en-US" b="0" i="1" smtClean="0">
                                <a:latin typeface="Cambria Math" panose="02040503050406030204" pitchFamily="18" charset="0"/>
                              </a:rPr>
                              <m:t>𝑖𝑛</m:t>
                            </m:r>
                          </m:den>
                        </m:f>
                        <m:r>
                          <a:rPr lang="en-US" b="0" i="1" smtClean="0">
                            <a:latin typeface="Cambria Math" panose="02040503050406030204" pitchFamily="18" charset="0"/>
                          </a:rPr>
                          <m:t>=11576.55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𝑐𝑚</m:t>
                            </m:r>
                          </m:e>
                          <m:sup>
                            <m:r>
                              <a:rPr lang="en-US" b="0" i="1" smtClean="0">
                                <a:latin typeface="Cambria Math" panose="02040503050406030204" pitchFamily="18" charset="0"/>
                              </a:rPr>
                              <m:t>2</m:t>
                            </m:r>
                          </m:sup>
                        </m:sSup>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82878" y="4393235"/>
                  <a:ext cx="7007239" cy="525978"/>
                </a:xfrm>
                <a:prstGeom prst="rect">
                  <a:avLst/>
                </a:prstGeom>
                <a:blipFill>
                  <a:blip r:embed="rId7"/>
                  <a:stretch>
                    <a:fillRect/>
                  </a:stretch>
                </a:blipFill>
              </p:spPr>
              <p:txBody>
                <a:bodyPr/>
                <a:lstStyle/>
                <a:p>
                  <a:r>
                    <a:rPr lang="en-US">
                      <a:noFill/>
                    </a:rPr>
                    <a:t> </a:t>
                  </a:r>
                </a:p>
              </p:txBody>
            </p:sp>
          </mc:Fallback>
        </mc:AlternateContent>
        <p:cxnSp>
          <p:nvCxnSpPr>
            <p:cNvPr id="46" name="Straight Connector 45"/>
            <p:cNvCxnSpPr/>
            <p:nvPr/>
          </p:nvCxnSpPr>
          <p:spPr>
            <a:xfrm flipH="1">
              <a:off x="2488010" y="4565168"/>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911447" y="4565440"/>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814629" y="4732651"/>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835559" y="4719298"/>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12817" y="5137737"/>
            <a:ext cx="6937476" cy="600481"/>
            <a:chOff x="82877" y="5237738"/>
            <a:chExt cx="6937476" cy="600481"/>
          </a:xfrm>
        </p:grpSpPr>
        <mc:AlternateContent xmlns:mc="http://schemas.openxmlformats.org/markup-compatibility/2006" xmlns:a14="http://schemas.microsoft.com/office/drawing/2010/main">
          <mc:Choice Requires="a14">
            <p:sp>
              <p:nvSpPr>
                <p:cNvPr id="39" name="TextBox 38"/>
                <p:cNvSpPr txBox="1"/>
                <p:nvPr/>
              </p:nvSpPr>
              <p:spPr>
                <a:xfrm>
                  <a:off x="82877" y="5237738"/>
                  <a:ext cx="693747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1576.55 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𝑐𝑚</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=11576.55 </m:t>
                        </m:r>
                        <m:r>
                          <a:rPr lang="en-US" b="0" i="1" smtClean="0">
                            <a:latin typeface="Cambria Math" panose="02040503050406030204" pitchFamily="18" charset="0"/>
                            <a:ea typeface="Cambria Math" panose="02040503050406030204" pitchFamily="18" charset="0"/>
                          </a:rPr>
                          <m:t>𝑐𝑚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𝑐𝑚</m:t>
                        </m:r>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𝑚</m:t>
                            </m:r>
                          </m:num>
                          <m:den>
                            <m:r>
                              <a:rPr lang="en-US" i="1">
                                <a:latin typeface="Cambria Math" panose="02040503050406030204" pitchFamily="18" charset="0"/>
                              </a:rPr>
                              <m:t>1</m:t>
                            </m:r>
                            <m:r>
                              <a:rPr lang="en-US" b="0" i="1" smtClean="0">
                                <a:latin typeface="Cambria Math" panose="02040503050406030204" pitchFamily="18" charset="0"/>
                              </a:rPr>
                              <m:t>00</m:t>
                            </m:r>
                            <m:r>
                              <a:rPr lang="en-US" i="1">
                                <a:latin typeface="Cambria Math" panose="02040503050406030204" pitchFamily="18" charset="0"/>
                              </a:rPr>
                              <m:t> </m:t>
                            </m:r>
                            <m:r>
                              <a:rPr lang="en-US" b="0" i="1" smtClean="0">
                                <a:latin typeface="Cambria Math" panose="02040503050406030204" pitchFamily="18" charset="0"/>
                              </a:rPr>
                              <m:t>𝑐𝑚</m:t>
                            </m:r>
                          </m:den>
                        </m:f>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𝑚</m:t>
                            </m:r>
                          </m:num>
                          <m:den>
                            <m:r>
                              <a:rPr lang="en-US" i="1">
                                <a:latin typeface="Cambria Math" panose="02040503050406030204" pitchFamily="18" charset="0"/>
                              </a:rPr>
                              <m:t>1</m:t>
                            </m:r>
                            <m:r>
                              <a:rPr lang="en-US" b="0" i="1" smtClean="0">
                                <a:latin typeface="Cambria Math" panose="02040503050406030204" pitchFamily="18" charset="0"/>
                              </a:rPr>
                              <m:t>00</m:t>
                            </m:r>
                            <m:r>
                              <a:rPr lang="en-US" i="1">
                                <a:latin typeface="Cambria Math" panose="02040503050406030204" pitchFamily="18" charset="0"/>
                              </a:rPr>
                              <m:t> </m:t>
                            </m:r>
                            <m:r>
                              <a:rPr lang="en-US" b="0" i="1" smtClean="0">
                                <a:latin typeface="Cambria Math" panose="02040503050406030204" pitchFamily="18" charset="0"/>
                              </a:rPr>
                              <m:t>𝑐𝑚</m:t>
                            </m:r>
                          </m:den>
                        </m:f>
                        <m:r>
                          <a:rPr lang="en-US" b="0" i="1" smtClean="0">
                            <a:latin typeface="Cambria Math" panose="02040503050406030204" pitchFamily="18" charset="0"/>
                          </a:rPr>
                          <m:t>=1.116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82877" y="5237738"/>
                  <a:ext cx="6937476" cy="520463"/>
                </a:xfrm>
                <a:prstGeom prst="rect">
                  <a:avLst/>
                </a:prstGeom>
                <a:blipFill>
                  <a:blip r:embed="rId8"/>
                  <a:stretch>
                    <a:fillRect/>
                  </a:stretch>
                </a:blipFill>
              </p:spPr>
              <p:txBody>
                <a:bodyPr/>
                <a:lstStyle/>
                <a:p>
                  <a:r>
                    <a:rPr lang="en-US">
                      <a:noFill/>
                    </a:rPr>
                    <a:t> </a:t>
                  </a:r>
                </a:p>
              </p:txBody>
            </p:sp>
          </mc:Fallback>
        </mc:AlternateContent>
        <p:cxnSp>
          <p:nvCxnSpPr>
            <p:cNvPr id="50" name="Straight Connector 49"/>
            <p:cNvCxnSpPr/>
            <p:nvPr/>
          </p:nvCxnSpPr>
          <p:spPr>
            <a:xfrm flipH="1">
              <a:off x="2940768" y="5404839"/>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364205" y="5405111"/>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423190" y="5572322"/>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386878" y="5566521"/>
              <a:ext cx="292621" cy="2658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6466019" y="5732417"/>
            <a:ext cx="2427398" cy="738664"/>
          </a:xfrm>
          <a:prstGeom prst="rect">
            <a:avLst/>
          </a:prstGeom>
          <a:solidFill>
            <a:schemeClr val="bg1"/>
          </a:solidFill>
          <a:ln>
            <a:noFill/>
          </a:ln>
        </p:spPr>
        <p:txBody>
          <a:bodyPr wrap="square" rtlCol="0">
            <a:spAutoFit/>
          </a:bodyPr>
          <a:lstStyle/>
          <a:p>
            <a:r>
              <a:rPr lang="en-US" sz="1400" i="1" dirty="0">
                <a:solidFill>
                  <a:srgbClr val="009900"/>
                </a:solidFill>
              </a:rPr>
              <a:t>12.01 has four significant figures, so the answer must have four significant figures.</a:t>
            </a:r>
          </a:p>
        </p:txBody>
      </p:sp>
      <p:sp>
        <p:nvSpPr>
          <p:cNvPr id="55" name="TextBox 54"/>
          <p:cNvSpPr txBox="1"/>
          <p:nvPr/>
        </p:nvSpPr>
        <p:spPr>
          <a:xfrm>
            <a:off x="140609" y="6198255"/>
            <a:ext cx="3092780" cy="523220"/>
          </a:xfrm>
          <a:prstGeom prst="rect">
            <a:avLst/>
          </a:prstGeom>
          <a:noFill/>
          <a:ln>
            <a:noFill/>
          </a:ln>
        </p:spPr>
        <p:txBody>
          <a:bodyPr wrap="square" rtlCol="0">
            <a:spAutoFit/>
          </a:bodyPr>
          <a:lstStyle/>
          <a:p>
            <a:pPr algn="ctr"/>
            <a:r>
              <a:rPr lang="en-US" sz="1400" i="1" dirty="0">
                <a:solidFill>
                  <a:srgbClr val="009900"/>
                </a:solidFill>
              </a:rPr>
              <a:t>Note:  Exact numbers/conversions do not limit your significant figures.</a:t>
            </a:r>
          </a:p>
        </p:txBody>
      </p:sp>
      <p:sp>
        <p:nvSpPr>
          <p:cNvPr id="9" name="Rectangle 8"/>
          <p:cNvSpPr/>
          <p:nvPr/>
        </p:nvSpPr>
        <p:spPr>
          <a:xfrm>
            <a:off x="6190091" y="5232646"/>
            <a:ext cx="1035520" cy="407784"/>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81988" y="2768163"/>
            <a:ext cx="806631" cy="276999"/>
          </a:xfrm>
          <a:prstGeom prst="rect">
            <a:avLst/>
          </a:prstGeom>
          <a:noFill/>
        </p:spPr>
        <p:txBody>
          <a:bodyPr wrap="none" rtlCol="0">
            <a:spAutoFit/>
          </a:bodyPr>
          <a:lstStyle/>
          <a:p>
            <a:r>
              <a:rPr lang="en-US" sz="1200" i="1" dirty="0"/>
              <a:t>nasa.gov</a:t>
            </a:r>
          </a:p>
        </p:txBody>
      </p:sp>
    </p:spTree>
    <p:extLst>
      <p:ext uri="{BB962C8B-B14F-4D97-AF65-F5344CB8AC3E}">
        <p14:creationId xmlns:p14="http://schemas.microsoft.com/office/powerpoint/2010/main" val="1866526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Math" panose="02040503050406030204" pitchFamily="18" charset="0"/>
              </a:rPr>
              <a:t>1.6  dimensional analysis</a:t>
            </a:r>
          </a:p>
        </p:txBody>
      </p:sp>
      <p:sp>
        <p:nvSpPr>
          <p:cNvPr id="3" name="Slide Number Placeholder 2"/>
          <p:cNvSpPr>
            <a:spLocks noGrp="1"/>
          </p:cNvSpPr>
          <p:nvPr>
            <p:ph type="sldNum" sz="quarter" idx="4"/>
          </p:nvPr>
        </p:nvSpPr>
        <p:spPr/>
        <p:txBody>
          <a:bodyPr/>
          <a:lstStyle/>
          <a:p>
            <a:fld id="{72F633B3-16E2-4909-ACA1-80BBA0CB601E}" type="slidenum">
              <a:rPr lang="en-US" smtClean="0"/>
              <a:pPr/>
              <a:t>57</a:t>
            </a:fld>
            <a:endParaRPr lang="en-US" dirty="0"/>
          </a:p>
        </p:txBody>
      </p:sp>
      <p:sp>
        <p:nvSpPr>
          <p:cNvPr id="8" name="TextBox 7"/>
          <p:cNvSpPr txBox="1"/>
          <p:nvPr/>
        </p:nvSpPr>
        <p:spPr>
          <a:xfrm>
            <a:off x="457200" y="1452336"/>
            <a:ext cx="8325853" cy="769441"/>
          </a:xfrm>
          <a:prstGeom prst="rect">
            <a:avLst/>
          </a:prstGeom>
          <a:noFill/>
        </p:spPr>
        <p:txBody>
          <a:bodyPr wrap="square" rtlCol="0">
            <a:spAutoFit/>
          </a:bodyPr>
          <a:lstStyle/>
          <a:p>
            <a:r>
              <a:rPr lang="en-US" sz="2200" dirty="0"/>
              <a:t>The volume of one of the DNA crystals shown in the photograph is 0.144 nm</a:t>
            </a:r>
            <a:r>
              <a:rPr lang="en-US" sz="2200" baseline="30000" dirty="0"/>
              <a:t>3</a:t>
            </a:r>
            <a:r>
              <a:rPr lang="en-US" sz="2200" dirty="0"/>
              <a:t>. What is the volume in milliliters?</a:t>
            </a:r>
          </a:p>
        </p:txBody>
      </p:sp>
      <p:sp>
        <p:nvSpPr>
          <p:cNvPr id="6"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Example #4</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53" y="2590184"/>
            <a:ext cx="3829946" cy="3051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49531" y="6352143"/>
            <a:ext cx="2701381" cy="369332"/>
          </a:xfrm>
          <a:prstGeom prst="rect">
            <a:avLst/>
          </a:prstGeom>
          <a:solidFill>
            <a:schemeClr val="bg1"/>
          </a:solidFill>
        </p:spPr>
        <p:txBody>
          <a:bodyPr wrap="none" rtlCol="0">
            <a:spAutoFit/>
          </a:bodyPr>
          <a:lstStyle/>
          <a:p>
            <a:r>
              <a:rPr lang="en-US" i="1" dirty="0">
                <a:solidFill>
                  <a:srgbClr val="009900"/>
                </a:solidFill>
              </a:rPr>
              <a:t>Answer:  1.44 x 10</a:t>
            </a:r>
            <a:r>
              <a:rPr lang="en-US" i="1" baseline="30000" dirty="0">
                <a:solidFill>
                  <a:srgbClr val="009900"/>
                </a:solidFill>
              </a:rPr>
              <a:t>-22</a:t>
            </a:r>
            <a:r>
              <a:rPr lang="en-US" i="1" dirty="0">
                <a:solidFill>
                  <a:srgbClr val="009900"/>
                </a:solidFill>
              </a:rPr>
              <a:t> mL</a:t>
            </a:r>
          </a:p>
        </p:txBody>
      </p:sp>
      <p:sp>
        <p:nvSpPr>
          <p:cNvPr id="5" name="TextBox 4"/>
          <p:cNvSpPr txBox="1"/>
          <p:nvPr/>
        </p:nvSpPr>
        <p:spPr>
          <a:xfrm>
            <a:off x="5322277" y="5655523"/>
            <a:ext cx="1340175" cy="276999"/>
          </a:xfrm>
          <a:prstGeom prst="rect">
            <a:avLst/>
          </a:prstGeom>
          <a:noFill/>
        </p:spPr>
        <p:txBody>
          <a:bodyPr wrap="none" rtlCol="0">
            <a:spAutoFit/>
          </a:bodyPr>
          <a:lstStyle/>
          <a:p>
            <a:r>
              <a:rPr lang="en-US" sz="1200" i="1" dirty="0"/>
              <a:t>P. Takahara, MIT</a:t>
            </a:r>
          </a:p>
        </p:txBody>
      </p:sp>
    </p:spTree>
    <p:extLst>
      <p:ext uri="{BB962C8B-B14F-4D97-AF65-F5344CB8AC3E}">
        <p14:creationId xmlns:p14="http://schemas.microsoft.com/office/powerpoint/2010/main" val="3529256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Math" panose="02040503050406030204" pitchFamily="18" charset="0"/>
              </a:rPr>
              <a:t>1.6  dimensional analysis</a:t>
            </a:r>
          </a:p>
        </p:txBody>
      </p:sp>
      <p:sp>
        <p:nvSpPr>
          <p:cNvPr id="3" name="Slide Number Placeholder 2"/>
          <p:cNvSpPr>
            <a:spLocks noGrp="1"/>
          </p:cNvSpPr>
          <p:nvPr>
            <p:ph type="sldNum" sz="quarter" idx="4"/>
          </p:nvPr>
        </p:nvSpPr>
        <p:spPr/>
        <p:txBody>
          <a:bodyPr/>
          <a:lstStyle/>
          <a:p>
            <a:fld id="{72F633B3-16E2-4909-ACA1-80BBA0CB601E}" type="slidenum">
              <a:rPr lang="en-US" smtClean="0"/>
              <a:pPr/>
              <a:t>58</a:t>
            </a:fld>
            <a:endParaRPr lang="en-US" dirty="0"/>
          </a:p>
        </p:txBody>
      </p:sp>
      <p:sp>
        <p:nvSpPr>
          <p:cNvPr id="8" name="TextBox 7"/>
          <p:cNvSpPr txBox="1"/>
          <p:nvPr/>
        </p:nvSpPr>
        <p:spPr>
          <a:xfrm>
            <a:off x="457200" y="1452336"/>
            <a:ext cx="8325853" cy="1785104"/>
          </a:xfrm>
          <a:prstGeom prst="rect">
            <a:avLst/>
          </a:prstGeom>
          <a:noFill/>
        </p:spPr>
        <p:txBody>
          <a:bodyPr wrap="square" rtlCol="0">
            <a:spAutoFit/>
          </a:bodyPr>
          <a:lstStyle/>
          <a:p>
            <a:r>
              <a:rPr lang="en-US" sz="2200" dirty="0"/>
              <a:t>A factory has a solid copper sphere that needs to be drawn into a wire. The mass of the copper sphere is 76.5 kg. The copper needs to be drawn into a wire with a diameter of 9.50 mm. What length of wire, in meters, can be produced? Copper has a density of 8.96 g/cm</a:t>
            </a:r>
            <a:r>
              <a:rPr lang="en-US" sz="2200" baseline="30000" dirty="0"/>
              <a:t>3</a:t>
            </a:r>
            <a:r>
              <a:rPr lang="en-US" sz="2200" dirty="0"/>
              <a:t>. </a:t>
            </a:r>
          </a:p>
        </p:txBody>
      </p:sp>
      <p:sp>
        <p:nvSpPr>
          <p:cNvPr id="6" name="Text Placeholder 2"/>
          <p:cNvSpPr txBox="1">
            <a:spLocks/>
          </p:cNvSpPr>
          <p:nvPr/>
        </p:nvSpPr>
        <p:spPr>
          <a:xfrm>
            <a:off x="457200" y="923801"/>
            <a:ext cx="8040624" cy="68663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Example #5</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4" name="TextBox 3"/>
          <p:cNvSpPr txBox="1"/>
          <p:nvPr/>
        </p:nvSpPr>
        <p:spPr>
          <a:xfrm>
            <a:off x="6249531" y="6352143"/>
            <a:ext cx="2436886" cy="369332"/>
          </a:xfrm>
          <a:prstGeom prst="rect">
            <a:avLst/>
          </a:prstGeom>
          <a:solidFill>
            <a:schemeClr val="bg1"/>
          </a:solidFill>
        </p:spPr>
        <p:txBody>
          <a:bodyPr wrap="none" rtlCol="0">
            <a:spAutoFit/>
          </a:bodyPr>
          <a:lstStyle/>
          <a:p>
            <a:r>
              <a:rPr lang="en-US" i="1" dirty="0">
                <a:solidFill>
                  <a:srgbClr val="009900"/>
                </a:solidFill>
              </a:rPr>
              <a:t>Answer:  1.20 x 10</a:t>
            </a:r>
            <a:r>
              <a:rPr lang="en-US" i="1" baseline="30000" dirty="0">
                <a:solidFill>
                  <a:srgbClr val="009900"/>
                </a:solidFill>
              </a:rPr>
              <a:t>2</a:t>
            </a:r>
            <a:r>
              <a:rPr lang="en-US" i="1" dirty="0">
                <a:solidFill>
                  <a:srgbClr val="009900"/>
                </a:solidFill>
              </a:rPr>
              <a:t> m</a:t>
            </a:r>
          </a:p>
        </p:txBody>
      </p:sp>
      <p:pic>
        <p:nvPicPr>
          <p:cNvPr id="5" name="Picture 4"/>
          <p:cNvPicPr>
            <a:picLocks noChangeAspect="1"/>
          </p:cNvPicPr>
          <p:nvPr/>
        </p:nvPicPr>
        <p:blipFill>
          <a:blip r:embed="rId2"/>
          <a:stretch>
            <a:fillRect/>
          </a:stretch>
        </p:blipFill>
        <p:spPr>
          <a:xfrm>
            <a:off x="1489911" y="3470788"/>
            <a:ext cx="2016292" cy="2181561"/>
          </a:xfrm>
          <a:prstGeom prst="rect">
            <a:avLst/>
          </a:prstGeom>
        </p:spPr>
      </p:pic>
      <p:pic>
        <p:nvPicPr>
          <p:cNvPr id="9" name="Picture 8"/>
          <p:cNvPicPr>
            <a:picLocks noChangeAspect="1"/>
          </p:cNvPicPr>
          <p:nvPr/>
        </p:nvPicPr>
        <p:blipFill>
          <a:blip r:embed="rId3"/>
          <a:stretch>
            <a:fillRect/>
          </a:stretch>
        </p:blipFill>
        <p:spPr>
          <a:xfrm>
            <a:off x="5501046" y="3692437"/>
            <a:ext cx="2320299" cy="1959912"/>
          </a:xfrm>
          <a:prstGeom prst="rect">
            <a:avLst/>
          </a:prstGeom>
        </p:spPr>
      </p:pic>
      <p:cxnSp>
        <p:nvCxnSpPr>
          <p:cNvPr id="11" name="Straight Arrow Connector 10"/>
          <p:cNvCxnSpPr/>
          <p:nvPr/>
        </p:nvCxnSpPr>
        <p:spPr>
          <a:xfrm>
            <a:off x="3750682" y="4561568"/>
            <a:ext cx="1443396" cy="0"/>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98057" y="5546438"/>
            <a:ext cx="1063112" cy="276999"/>
          </a:xfrm>
          <a:prstGeom prst="rect">
            <a:avLst/>
          </a:prstGeom>
          <a:noFill/>
        </p:spPr>
        <p:txBody>
          <a:bodyPr wrap="none" rtlCol="0">
            <a:spAutoFit/>
          </a:bodyPr>
          <a:lstStyle/>
          <a:p>
            <a:r>
              <a:rPr lang="en-US" sz="1200" i="1" dirty="0"/>
              <a:t>amazon.com</a:t>
            </a:r>
          </a:p>
        </p:txBody>
      </p:sp>
      <p:sp>
        <p:nvSpPr>
          <p:cNvPr id="12" name="TextBox 11"/>
          <p:cNvSpPr txBox="1"/>
          <p:nvPr/>
        </p:nvSpPr>
        <p:spPr>
          <a:xfrm>
            <a:off x="6661195" y="5546438"/>
            <a:ext cx="1284326" cy="276999"/>
          </a:xfrm>
          <a:prstGeom prst="rect">
            <a:avLst/>
          </a:prstGeom>
          <a:noFill/>
        </p:spPr>
        <p:txBody>
          <a:bodyPr wrap="none" rtlCol="0">
            <a:spAutoFit/>
          </a:bodyPr>
          <a:lstStyle/>
          <a:p>
            <a:r>
              <a:rPr lang="en-US" sz="1200" i="1" dirty="0"/>
              <a:t>homedepot.com</a:t>
            </a:r>
          </a:p>
        </p:txBody>
      </p:sp>
    </p:spTree>
    <p:extLst>
      <p:ext uri="{BB962C8B-B14F-4D97-AF65-F5344CB8AC3E}">
        <p14:creationId xmlns:p14="http://schemas.microsoft.com/office/powerpoint/2010/main" val="1690123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Math" panose="02040503050406030204" pitchFamily="18" charset="0"/>
              </a:rPr>
              <a:t>1.6  dimensional analysis</a:t>
            </a:r>
          </a:p>
        </p:txBody>
      </p:sp>
      <p:sp>
        <p:nvSpPr>
          <p:cNvPr id="3" name="Slide Number Placeholder 2"/>
          <p:cNvSpPr>
            <a:spLocks noGrp="1"/>
          </p:cNvSpPr>
          <p:nvPr>
            <p:ph type="sldNum" sz="quarter" idx="4"/>
          </p:nvPr>
        </p:nvSpPr>
        <p:spPr/>
        <p:txBody>
          <a:bodyPr/>
          <a:lstStyle/>
          <a:p>
            <a:fld id="{72F633B3-16E2-4909-ACA1-80BBA0CB601E}" type="slidenum">
              <a:rPr lang="en-US" smtClean="0"/>
              <a:pPr/>
              <a:t>59</a:t>
            </a:fld>
            <a:endParaRPr lang="en-US" dirty="0"/>
          </a:p>
        </p:txBody>
      </p:sp>
      <p:sp>
        <p:nvSpPr>
          <p:cNvPr id="6" name="Text Placeholder 2"/>
          <p:cNvSpPr txBox="1">
            <a:spLocks/>
          </p:cNvSpPr>
          <p:nvPr/>
        </p:nvSpPr>
        <p:spPr>
          <a:xfrm>
            <a:off x="457200" y="923801"/>
            <a:ext cx="8040624" cy="528535"/>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09900"/>
                </a:solidFill>
              </a:rPr>
              <a:t>Example #5</a:t>
            </a:r>
          </a:p>
          <a:p>
            <a:pPr marL="342900" indent="-342900"/>
            <a:endParaRPr lang="en-US"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endParaRPr lang="en-US" sz="2200" dirty="0"/>
          </a:p>
          <a:p>
            <a:pPr marL="342900" indent="-342900">
              <a:buFont typeface="Arial" panose="020B0604020202020204" pitchFamily="34" charset="0"/>
              <a:buChar char="•"/>
            </a:pPr>
            <a:endParaRPr lang="en-US" sz="2200" dirty="0"/>
          </a:p>
        </p:txBody>
      </p:sp>
      <p:sp>
        <p:nvSpPr>
          <p:cNvPr id="10" name="TextBox 9"/>
          <p:cNvSpPr txBox="1"/>
          <p:nvPr/>
        </p:nvSpPr>
        <p:spPr>
          <a:xfrm>
            <a:off x="457200" y="1380144"/>
            <a:ext cx="8325853" cy="1785104"/>
          </a:xfrm>
          <a:prstGeom prst="rect">
            <a:avLst/>
          </a:prstGeom>
          <a:noFill/>
        </p:spPr>
        <p:txBody>
          <a:bodyPr wrap="square" rtlCol="0">
            <a:spAutoFit/>
          </a:bodyPr>
          <a:lstStyle/>
          <a:p>
            <a:r>
              <a:rPr lang="en-US" sz="2200" dirty="0"/>
              <a:t>Golden eagles in the alps hunt from high altitudes. While hunting, eagles can reach diving speeds of up to </a:t>
            </a:r>
            <a:r>
              <a:rPr lang="en-US" sz="2200"/>
              <a:t>322 km/h. </a:t>
            </a:r>
            <a:r>
              <a:rPr lang="en-US" sz="2200" dirty="0"/>
              <a:t>Only peregrine falcons can dive faster – at speeds of up to 389 km/h. How fast do each of these birds dive in miles per hour? In meters per second?</a:t>
            </a:r>
          </a:p>
        </p:txBody>
      </p:sp>
      <p:grpSp>
        <p:nvGrpSpPr>
          <p:cNvPr id="16" name="Group 15"/>
          <p:cNvGrpSpPr/>
          <p:nvPr/>
        </p:nvGrpSpPr>
        <p:grpSpPr>
          <a:xfrm>
            <a:off x="1277722" y="3384898"/>
            <a:ext cx="6562857" cy="2525690"/>
            <a:chOff x="1277722" y="3747100"/>
            <a:chExt cx="6562857" cy="2525690"/>
          </a:xfrm>
        </p:grpSpPr>
        <p:pic>
          <p:nvPicPr>
            <p:cNvPr id="7" name="Picture 6"/>
            <p:cNvPicPr>
              <a:picLocks noChangeAspect="1"/>
            </p:cNvPicPr>
            <p:nvPr/>
          </p:nvPicPr>
          <p:blipFill>
            <a:blip r:embed="rId2"/>
            <a:stretch>
              <a:fillRect/>
            </a:stretch>
          </p:blipFill>
          <p:spPr>
            <a:xfrm>
              <a:off x="1277722" y="4148698"/>
              <a:ext cx="3247890" cy="1833193"/>
            </a:xfrm>
            <a:prstGeom prst="rect">
              <a:avLst/>
            </a:prstGeom>
            <a:ln>
              <a:solidFill>
                <a:schemeClr val="tx1"/>
              </a:solidFill>
            </a:ln>
          </p:spPr>
        </p:pic>
        <p:grpSp>
          <p:nvGrpSpPr>
            <p:cNvPr id="14" name="Group 13"/>
            <p:cNvGrpSpPr/>
            <p:nvPr/>
          </p:nvGrpSpPr>
          <p:grpSpPr>
            <a:xfrm>
              <a:off x="2110425" y="3747100"/>
              <a:ext cx="5730154" cy="2525690"/>
              <a:chOff x="2110425" y="3747100"/>
              <a:chExt cx="5730154" cy="2525690"/>
            </a:xfrm>
          </p:grpSpPr>
          <p:pic>
            <p:nvPicPr>
              <p:cNvPr id="173060" name="Picture 4" descr="Image result for bbc peregrine fal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925" y="4148698"/>
                <a:ext cx="2437067" cy="18331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19440" y="5981891"/>
                <a:ext cx="1100686" cy="276999"/>
              </a:xfrm>
              <a:prstGeom prst="rect">
                <a:avLst/>
              </a:prstGeom>
              <a:noFill/>
            </p:spPr>
            <p:txBody>
              <a:bodyPr wrap="none" rtlCol="0">
                <a:spAutoFit/>
              </a:bodyPr>
              <a:lstStyle/>
              <a:p>
                <a:r>
                  <a:rPr lang="en-US" sz="1200" i="1" dirty="0"/>
                  <a:t>BBC America</a:t>
                </a:r>
              </a:p>
            </p:txBody>
          </p:sp>
          <p:sp>
            <p:nvSpPr>
              <p:cNvPr id="15" name="TextBox 14"/>
              <p:cNvSpPr txBox="1"/>
              <p:nvPr/>
            </p:nvSpPr>
            <p:spPr>
              <a:xfrm>
                <a:off x="6739893" y="5995791"/>
                <a:ext cx="1100686" cy="276999"/>
              </a:xfrm>
              <a:prstGeom prst="rect">
                <a:avLst/>
              </a:prstGeom>
              <a:noFill/>
            </p:spPr>
            <p:txBody>
              <a:bodyPr wrap="none" rtlCol="0">
                <a:spAutoFit/>
              </a:bodyPr>
              <a:lstStyle/>
              <a:p>
                <a:r>
                  <a:rPr lang="en-US" sz="1200" i="1" dirty="0"/>
                  <a:t>BBC America</a:t>
                </a:r>
              </a:p>
            </p:txBody>
          </p:sp>
          <p:sp>
            <p:nvSpPr>
              <p:cNvPr id="13" name="TextBox 12"/>
              <p:cNvSpPr txBox="1"/>
              <p:nvPr/>
            </p:nvSpPr>
            <p:spPr>
              <a:xfrm>
                <a:off x="2110425" y="3779366"/>
                <a:ext cx="1582484" cy="369332"/>
              </a:xfrm>
              <a:prstGeom prst="rect">
                <a:avLst/>
              </a:prstGeom>
              <a:noFill/>
            </p:spPr>
            <p:txBody>
              <a:bodyPr wrap="none" rtlCol="0">
                <a:spAutoFit/>
              </a:bodyPr>
              <a:lstStyle/>
              <a:p>
                <a:r>
                  <a:rPr lang="en-US" dirty="0"/>
                  <a:t>Golden Eagle</a:t>
                </a:r>
              </a:p>
            </p:txBody>
          </p:sp>
          <p:sp>
            <p:nvSpPr>
              <p:cNvPr id="17" name="TextBox 16"/>
              <p:cNvSpPr txBox="1"/>
              <p:nvPr/>
            </p:nvSpPr>
            <p:spPr>
              <a:xfrm>
                <a:off x="5594970" y="3747100"/>
                <a:ext cx="1941557" cy="369332"/>
              </a:xfrm>
              <a:prstGeom prst="rect">
                <a:avLst/>
              </a:prstGeom>
              <a:noFill/>
            </p:spPr>
            <p:txBody>
              <a:bodyPr wrap="none" rtlCol="0">
                <a:spAutoFit/>
              </a:bodyPr>
              <a:lstStyle/>
              <a:p>
                <a:r>
                  <a:rPr lang="en-US" dirty="0"/>
                  <a:t>Peregrine Falcon</a:t>
                </a:r>
              </a:p>
            </p:txBody>
          </p:sp>
        </p:grpSp>
      </p:grpSp>
      <p:sp>
        <p:nvSpPr>
          <p:cNvPr id="18" name="TextBox 17"/>
          <p:cNvSpPr txBox="1"/>
          <p:nvPr/>
        </p:nvSpPr>
        <p:spPr>
          <a:xfrm>
            <a:off x="1470227" y="6136700"/>
            <a:ext cx="2475358" cy="584775"/>
          </a:xfrm>
          <a:prstGeom prst="rect">
            <a:avLst/>
          </a:prstGeom>
          <a:solidFill>
            <a:schemeClr val="bg1"/>
          </a:solidFill>
        </p:spPr>
        <p:txBody>
          <a:bodyPr wrap="none" rtlCol="0">
            <a:spAutoFit/>
          </a:bodyPr>
          <a:lstStyle/>
          <a:p>
            <a:r>
              <a:rPr lang="en-US" sz="1600" i="1" dirty="0">
                <a:solidFill>
                  <a:srgbClr val="009900"/>
                </a:solidFill>
              </a:rPr>
              <a:t>Answer:  2.00 x 10</a:t>
            </a:r>
            <a:r>
              <a:rPr lang="en-US" sz="1600" i="1" baseline="30000" dirty="0">
                <a:solidFill>
                  <a:srgbClr val="009900"/>
                </a:solidFill>
              </a:rPr>
              <a:t>2</a:t>
            </a:r>
            <a:r>
              <a:rPr lang="en-US" sz="1600" i="1" dirty="0">
                <a:solidFill>
                  <a:srgbClr val="009900"/>
                </a:solidFill>
              </a:rPr>
              <a:t> mi/hr</a:t>
            </a:r>
          </a:p>
          <a:p>
            <a:r>
              <a:rPr lang="en-US" sz="1600" i="1" dirty="0">
                <a:solidFill>
                  <a:srgbClr val="009900"/>
                </a:solidFill>
              </a:rPr>
              <a:t>               88.9 m/s</a:t>
            </a:r>
          </a:p>
        </p:txBody>
      </p:sp>
      <p:sp>
        <p:nvSpPr>
          <p:cNvPr id="21" name="TextBox 20"/>
          <p:cNvSpPr txBox="1"/>
          <p:nvPr/>
        </p:nvSpPr>
        <p:spPr>
          <a:xfrm>
            <a:off x="5249790" y="6136700"/>
            <a:ext cx="2475358" cy="584775"/>
          </a:xfrm>
          <a:prstGeom prst="rect">
            <a:avLst/>
          </a:prstGeom>
          <a:solidFill>
            <a:schemeClr val="bg1"/>
          </a:solidFill>
        </p:spPr>
        <p:txBody>
          <a:bodyPr wrap="none" rtlCol="0">
            <a:spAutoFit/>
          </a:bodyPr>
          <a:lstStyle/>
          <a:p>
            <a:r>
              <a:rPr lang="en-US" sz="1600" i="1" dirty="0">
                <a:solidFill>
                  <a:srgbClr val="009900"/>
                </a:solidFill>
              </a:rPr>
              <a:t>Answer:  2.42 x 10</a:t>
            </a:r>
            <a:r>
              <a:rPr lang="en-US" sz="1600" i="1" baseline="30000" dirty="0">
                <a:solidFill>
                  <a:srgbClr val="009900"/>
                </a:solidFill>
              </a:rPr>
              <a:t>2</a:t>
            </a:r>
            <a:r>
              <a:rPr lang="en-US" sz="1600" i="1" dirty="0">
                <a:solidFill>
                  <a:srgbClr val="009900"/>
                </a:solidFill>
              </a:rPr>
              <a:t> mi/hr</a:t>
            </a:r>
          </a:p>
          <a:p>
            <a:r>
              <a:rPr lang="en-US" sz="1600" i="1" dirty="0">
                <a:solidFill>
                  <a:srgbClr val="009900"/>
                </a:solidFill>
              </a:rPr>
              <a:t>               108 m/s</a:t>
            </a:r>
          </a:p>
        </p:txBody>
      </p:sp>
    </p:spTree>
    <p:extLst>
      <p:ext uri="{BB962C8B-B14F-4D97-AF65-F5344CB8AC3E}">
        <p14:creationId xmlns:p14="http://schemas.microsoft.com/office/powerpoint/2010/main" val="293613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1.1  chemistry in context</a:t>
            </a:r>
          </a:p>
        </p:txBody>
      </p:sp>
      <p:sp>
        <p:nvSpPr>
          <p:cNvPr id="6" name="Text Placeholder 2"/>
          <p:cNvSpPr txBox="1">
            <a:spLocks/>
          </p:cNvSpPr>
          <p:nvPr/>
        </p:nvSpPr>
        <p:spPr>
          <a:xfrm>
            <a:off x="457200" y="998308"/>
            <a:ext cx="8596489" cy="5526669"/>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Chemistry</a:t>
            </a:r>
            <a:r>
              <a:rPr lang="en-US" dirty="0"/>
              <a:t> is a science based upon experimentation and observation. </a:t>
            </a:r>
          </a:p>
          <a:p>
            <a:endParaRPr lang="en-US" dirty="0"/>
          </a:p>
          <a:p>
            <a:r>
              <a:rPr lang="en-US" b="1" i="1" dirty="0">
                <a:solidFill>
                  <a:srgbClr val="0000FF"/>
                </a:solidFill>
              </a:rPr>
              <a:t>The Scientific Method </a:t>
            </a:r>
            <a:r>
              <a:rPr lang="en-US" dirty="0"/>
              <a:t>is a logical, problem-solving path to discovery used by scientists.</a:t>
            </a:r>
          </a:p>
          <a:p>
            <a:pPr marL="457200" indent="-457200">
              <a:buClr>
                <a:srgbClr val="009900"/>
              </a:buClr>
              <a:buFont typeface="+mj-lt"/>
              <a:buAutoNum type="arabicPeriod"/>
            </a:pPr>
            <a:r>
              <a:rPr lang="en-US" sz="2200" dirty="0"/>
              <a:t>Ask a question or define a problem.</a:t>
            </a:r>
          </a:p>
          <a:p>
            <a:pPr marL="457200" indent="-457200">
              <a:buClr>
                <a:srgbClr val="009900"/>
              </a:buClr>
              <a:buFont typeface="+mj-lt"/>
              <a:buAutoNum type="arabicPeriod"/>
            </a:pPr>
            <a:r>
              <a:rPr lang="en-US" sz="2200" dirty="0"/>
              <a:t>Formulate a </a:t>
            </a:r>
            <a:r>
              <a:rPr lang="en-US" sz="2200" i="1" u="sng" dirty="0"/>
              <a:t>hypothesis</a:t>
            </a:r>
            <a:r>
              <a:rPr lang="en-US" sz="2200" dirty="0"/>
              <a:t>, a tentative explanation of observations.</a:t>
            </a:r>
          </a:p>
          <a:p>
            <a:pPr marL="457200" indent="-457200">
              <a:buClr>
                <a:srgbClr val="009900"/>
              </a:buClr>
              <a:buFont typeface="+mj-lt"/>
              <a:buAutoNum type="arabicPeriod"/>
            </a:pPr>
            <a:r>
              <a:rPr lang="en-US" sz="2200" dirty="0"/>
              <a:t>Use experiments, calculations, and observations to answer the original question or solve the original problem.</a:t>
            </a:r>
          </a:p>
          <a:p>
            <a:pPr>
              <a:buClr>
                <a:srgbClr val="009900"/>
              </a:buClr>
            </a:pPr>
            <a:endParaRPr lang="en-US" sz="2200" dirty="0"/>
          </a:p>
          <a:p>
            <a:pPr>
              <a:buClr>
                <a:srgbClr val="009900"/>
              </a:buClr>
            </a:pPr>
            <a:r>
              <a:rPr lang="en-US" sz="2200" dirty="0"/>
              <a:t>A </a:t>
            </a:r>
            <a:r>
              <a:rPr lang="en-US" sz="2200" i="1" u="sng" dirty="0"/>
              <a:t>theory</a:t>
            </a:r>
            <a:r>
              <a:rPr lang="en-US" sz="2200" dirty="0"/>
              <a:t> is a well-substantiated, comprehensive, testable explanation of a particular aspect of nature.</a:t>
            </a:r>
          </a:p>
          <a:p>
            <a:pPr>
              <a:buClr>
                <a:srgbClr val="009900"/>
              </a:buClr>
            </a:pPr>
            <a:endParaRPr lang="en-US" sz="2200" dirty="0"/>
          </a:p>
          <a:p>
            <a:pPr>
              <a:buClr>
                <a:srgbClr val="009900"/>
              </a:buClr>
            </a:pPr>
            <a:r>
              <a:rPr lang="en-US" sz="2200" dirty="0"/>
              <a:t>The </a:t>
            </a:r>
            <a:r>
              <a:rPr lang="en-US" sz="2200" i="1" u="sng" dirty="0"/>
              <a:t>laws of science</a:t>
            </a:r>
            <a:r>
              <a:rPr lang="en-US" sz="2200" i="1" dirty="0"/>
              <a:t> </a:t>
            </a:r>
            <a:r>
              <a:rPr lang="en-US" sz="2200" dirty="0"/>
              <a:t>summarize a vast number of experimental observations and describe/predict some aspect of the natural world.  </a:t>
            </a:r>
          </a:p>
          <a:p>
            <a:endParaRPr lang="en-US" dirty="0"/>
          </a:p>
        </p:txBody>
      </p:sp>
      <p:sp>
        <p:nvSpPr>
          <p:cNvPr id="3" name="Slide Number Placeholder 2"/>
          <p:cNvSpPr>
            <a:spLocks noGrp="1"/>
          </p:cNvSpPr>
          <p:nvPr>
            <p:ph type="sldNum" sz="quarter" idx="4"/>
          </p:nvPr>
        </p:nvSpPr>
        <p:spPr/>
        <p:txBody>
          <a:bodyPr/>
          <a:lstStyle/>
          <a:p>
            <a:fld id="{72F633B3-16E2-4909-ACA1-80BBA0CB601E}" type="slidenum">
              <a:rPr lang="en-US" smtClean="0"/>
              <a:pPr/>
              <a:t>6</a:t>
            </a:fld>
            <a:endParaRPr lang="en-US" dirty="0"/>
          </a:p>
        </p:txBody>
      </p:sp>
    </p:spTree>
    <p:extLst>
      <p:ext uri="{BB962C8B-B14F-4D97-AF65-F5344CB8AC3E}">
        <p14:creationId xmlns:p14="http://schemas.microsoft.com/office/powerpoint/2010/main" val="3804878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555" y="1213700"/>
            <a:ext cx="5126724" cy="517065"/>
          </a:xfrm>
          <a:prstGeom prst="rect">
            <a:avLst/>
          </a:prstGeom>
        </p:spPr>
        <p:txBody>
          <a:bodyPr wrap="none">
            <a:spAutoFit/>
          </a:bodyPr>
          <a:lstStyle/>
          <a:p>
            <a:pPr>
              <a:lnSpc>
                <a:spcPct val="115000"/>
              </a:lnSpc>
              <a:spcAft>
                <a:spcPts val="10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Classification of Matter:  #17, 19, 27, 29</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end of chapter problems </a:t>
            </a:r>
            <a:r>
              <a:rPr lang="en-US">
                <a:ea typeface="Cambria Math" panose="02040503050406030204" pitchFamily="18" charset="0"/>
              </a:rPr>
              <a:t>– chapter 1</a:t>
            </a:r>
            <a:endParaRPr lang="en-US" dirty="0">
              <a:ea typeface="Cambria Math" panose="02040503050406030204" pitchFamily="18" charset="0"/>
            </a:endParaRPr>
          </a:p>
        </p:txBody>
      </p:sp>
      <p:sp>
        <p:nvSpPr>
          <p:cNvPr id="4" name="Rectangle 3"/>
          <p:cNvSpPr/>
          <p:nvPr/>
        </p:nvSpPr>
        <p:spPr>
          <a:xfrm>
            <a:off x="469555" y="2727159"/>
            <a:ext cx="6694781" cy="492122"/>
          </a:xfrm>
          <a:prstGeom prst="rect">
            <a:avLst/>
          </a:prstGeom>
        </p:spPr>
        <p:txBody>
          <a:bodyPr wrap="none">
            <a:spAutoFit/>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Dimensional Analysis:  #41, 59, 67, 69, 77, 81, 89, 91</a:t>
            </a:r>
          </a:p>
        </p:txBody>
      </p:sp>
      <p:sp>
        <p:nvSpPr>
          <p:cNvPr id="5" name="Rectangle 4"/>
          <p:cNvSpPr/>
          <p:nvPr/>
        </p:nvSpPr>
        <p:spPr>
          <a:xfrm>
            <a:off x="469555" y="1970430"/>
            <a:ext cx="5407378" cy="517065"/>
          </a:xfrm>
          <a:prstGeom prst="rect">
            <a:avLst/>
          </a:prstGeom>
        </p:spPr>
        <p:txBody>
          <a:bodyPr wrap="none">
            <a:spAutoFit/>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Significant Figures:  #45, 47, 49, 51, 53, 55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56053" y="4567022"/>
            <a:ext cx="8031893" cy="1282402"/>
          </a:xfrm>
          <a:prstGeom prst="rect">
            <a:avLst/>
          </a:prstGeom>
        </p:spPr>
        <p:txBody>
          <a:bodyPr wrap="square">
            <a:spAutoFit/>
          </a:bodyPr>
          <a:lstStyle/>
          <a:p>
            <a:pPr>
              <a:lnSpc>
                <a:spcPct val="115000"/>
              </a:lnSpc>
              <a:spcAft>
                <a:spcPts val="1000"/>
              </a:spcAft>
            </a:pPr>
            <a:r>
              <a:rPr lang="en-US" sz="2000" dirty="0">
                <a:solidFill>
                  <a:srgbClr val="009900"/>
                </a:solidFill>
                <a:ea typeface="Calibri" panose="020F0502020204030204" pitchFamily="34" charset="0"/>
                <a:cs typeface="Times New Roman" panose="02020603050405020304" pitchFamily="18" charset="0"/>
              </a:rPr>
              <a:t>For detailed solutions to these problems, go to the OpenStax Chemistry website and download the </a:t>
            </a:r>
            <a:r>
              <a:rPr lang="en-US" sz="2000" dirty="0">
                <a:hlinkClick r:id="rId2"/>
              </a:rPr>
              <a:t>Student Solution Guide</a:t>
            </a:r>
            <a:r>
              <a:rPr lang="en-US" sz="2000" dirty="0"/>
              <a:t>.</a:t>
            </a:r>
          </a:p>
          <a:p>
            <a:pPr>
              <a:lnSpc>
                <a:spcPct val="115000"/>
              </a:lnSpc>
              <a:spcAft>
                <a:spcPts val="1000"/>
              </a:spcAft>
            </a:pPr>
            <a:endParaRPr lang="en-US" sz="20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558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777" y="1274847"/>
            <a:ext cx="8822725" cy="5087803"/>
          </a:xfrm>
          <a:prstGeom prst="rect">
            <a:avLst/>
          </a:prstGeom>
        </p:spPr>
        <p:txBody>
          <a:bodyPr wrap="square">
            <a:spAutoFit/>
          </a:bodyPr>
          <a:lstStyle/>
          <a:p>
            <a:r>
              <a:rPr lang="en-US" dirty="0"/>
              <a:t>Basic Terminology (not an MC video - posted on YouTube by Michael van </a:t>
            </a:r>
            <a:r>
              <a:rPr lang="en-US" dirty="0" err="1"/>
              <a:t>Biezen</a:t>
            </a:r>
            <a:r>
              <a:rPr lang="en-US" dirty="0"/>
              <a:t>)</a:t>
            </a:r>
          </a:p>
          <a:p>
            <a:r>
              <a:rPr lang="en-US" u="sng" dirty="0">
                <a:solidFill>
                  <a:srgbClr val="0000FF"/>
                </a:solidFill>
                <a:hlinkClick r:id="rId2"/>
              </a:rPr>
              <a:t>https://youtu.be/5sWyWpO3mN4?list=PLX2gX-ftPVXU4aVNCE9HiVvwxa2MkEj5C</a:t>
            </a:r>
            <a:r>
              <a:rPr lang="en-US" dirty="0"/>
              <a:t> </a:t>
            </a:r>
          </a:p>
          <a:p>
            <a:r>
              <a:rPr lang="en-US" dirty="0"/>
              <a:t> </a:t>
            </a:r>
          </a:p>
          <a:p>
            <a:r>
              <a:rPr lang="en-US" dirty="0"/>
              <a:t>Significant Figures </a:t>
            </a:r>
          </a:p>
          <a:p>
            <a:r>
              <a:rPr lang="en-US" u="sng" dirty="0">
                <a:solidFill>
                  <a:srgbClr val="0000FF"/>
                </a:solidFill>
                <a:hlinkClick r:id="rId3" tooltip="Video"/>
              </a:rPr>
              <a:t>http://www.youtube.com/watch?v=vXuvbRA6Uz8</a:t>
            </a:r>
            <a:r>
              <a:rPr lang="en-US" dirty="0"/>
              <a:t> </a:t>
            </a:r>
          </a:p>
          <a:p>
            <a:r>
              <a:rPr lang="en-US" u="sng" dirty="0">
                <a:solidFill>
                  <a:srgbClr val="0000FF"/>
                </a:solidFill>
                <a:hlinkClick r:id="rId4"/>
              </a:rPr>
              <a:t>http://screencast.com/t/rOVDYL26n30</a:t>
            </a:r>
            <a:endParaRPr lang="en-US" dirty="0"/>
          </a:p>
          <a:p>
            <a:r>
              <a:rPr lang="en-US" dirty="0">
                <a:solidFill>
                  <a:srgbClr val="0000FF"/>
                </a:solidFill>
              </a:rPr>
              <a:t> </a:t>
            </a:r>
            <a:endParaRPr lang="en-US" dirty="0"/>
          </a:p>
          <a:p>
            <a:r>
              <a:rPr lang="en-US" dirty="0"/>
              <a:t>Metric Prefixes </a:t>
            </a:r>
          </a:p>
          <a:p>
            <a:r>
              <a:rPr lang="en-US" u="sng" dirty="0">
                <a:solidFill>
                  <a:srgbClr val="0000FF"/>
                </a:solidFill>
                <a:hlinkClick r:id="rId5"/>
              </a:rPr>
              <a:t>http://screencast.com/t/UkTuv5uei</a:t>
            </a:r>
            <a:endParaRPr lang="en-US" dirty="0"/>
          </a:p>
          <a:p>
            <a:r>
              <a:rPr lang="en-US" dirty="0"/>
              <a:t> </a:t>
            </a:r>
          </a:p>
          <a:p>
            <a:r>
              <a:rPr lang="en-US" dirty="0"/>
              <a:t>Conversion Factors &amp; Dimensional Analysis </a:t>
            </a:r>
          </a:p>
          <a:p>
            <a:r>
              <a:rPr lang="en-US" u="sng" dirty="0">
                <a:solidFill>
                  <a:srgbClr val="0000FF"/>
                </a:solidFill>
                <a:hlinkClick r:id="rId6" tooltip="Video"/>
              </a:rPr>
              <a:t>http://www.youtube.com/watch?v=IezBwWosNzU</a:t>
            </a:r>
            <a:r>
              <a:rPr lang="en-US" dirty="0"/>
              <a:t> </a:t>
            </a:r>
          </a:p>
          <a:p>
            <a:r>
              <a:rPr lang="en-US" u="sng" dirty="0">
                <a:solidFill>
                  <a:srgbClr val="0000FF"/>
                </a:solidFill>
                <a:hlinkClick r:id="rId7"/>
              </a:rPr>
              <a:t>http://screencast.com/t/VEHu2NXEpK</a:t>
            </a:r>
            <a:r>
              <a:rPr lang="en-US" u="sng" dirty="0">
                <a:solidFill>
                  <a:srgbClr val="0000FF"/>
                </a:solidFill>
              </a:rPr>
              <a:t> (metric conversions)</a:t>
            </a:r>
            <a:endParaRPr lang="en-US" dirty="0"/>
          </a:p>
          <a:p>
            <a:r>
              <a:rPr lang="en-US" u="sng" dirty="0">
                <a:solidFill>
                  <a:srgbClr val="0000FF"/>
                </a:solidFill>
                <a:hlinkClick r:id="rId8"/>
              </a:rPr>
              <a:t>http://screencast.com/t/C4FkmDZF6r</a:t>
            </a:r>
            <a:endParaRPr lang="en-US" dirty="0"/>
          </a:p>
          <a:p>
            <a:r>
              <a:rPr lang="en-US" u="sng" dirty="0">
                <a:solidFill>
                  <a:srgbClr val="0000FF"/>
                </a:solidFill>
                <a:hlinkClick r:id="rId9" tooltip="Video"/>
              </a:rPr>
              <a:t>http://www.youtube.com/watch?v=v5Cc4w7rsf8</a:t>
            </a:r>
            <a:r>
              <a:rPr lang="en-US" dirty="0"/>
              <a:t> (density as a conversion factor)</a:t>
            </a:r>
          </a:p>
          <a:p>
            <a:pPr>
              <a:lnSpc>
                <a:spcPct val="115000"/>
              </a:lnSpc>
              <a:spcAft>
                <a:spcPts val="10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tabLst>
                <a:tab pos="923925" algn="l"/>
              </a:tabLst>
            </a:pPr>
            <a:r>
              <a:rPr lang="en-US" sz="1100" i="1" dirty="0">
                <a:solidFill>
                  <a:srgbClr val="7F7F7F"/>
                </a:solidFill>
                <a:latin typeface="Calibri" panose="020F0502020204030204" pitchFamily="34" charset="0"/>
                <a:ea typeface="Calibri" panose="020F0502020204030204" pitchFamily="34" charset="0"/>
                <a:cs typeface="Times New Roman" panose="02020603050405020304" pitchFamily="18" charset="0"/>
              </a:rPr>
              <a:t>*All videos were created by MC Chemistry faculty unless otherwise indicated.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a:ea typeface="Cambria Math" panose="02040503050406030204" pitchFamily="18" charset="0"/>
              </a:rPr>
              <a:t>videos – chapter 1</a:t>
            </a:r>
            <a:endParaRPr lang="en-US" dirty="0">
              <a:ea typeface="Cambria Math" panose="02040503050406030204" pitchFamily="18" charset="0"/>
            </a:endParaRPr>
          </a:p>
        </p:txBody>
      </p:sp>
    </p:spTree>
    <p:extLst>
      <p:ext uri="{BB962C8B-B14F-4D97-AF65-F5344CB8AC3E}">
        <p14:creationId xmlns:p14="http://schemas.microsoft.com/office/powerpoint/2010/main" val="875129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simulations – chapter 1</a:t>
            </a:r>
          </a:p>
        </p:txBody>
      </p:sp>
      <p:sp>
        <p:nvSpPr>
          <p:cNvPr id="2" name="Rectangle 1"/>
          <p:cNvSpPr/>
          <p:nvPr/>
        </p:nvSpPr>
        <p:spPr>
          <a:xfrm>
            <a:off x="457199" y="1235833"/>
            <a:ext cx="8414951" cy="646331"/>
          </a:xfrm>
          <a:prstGeom prst="rect">
            <a:avLst/>
          </a:prstGeom>
        </p:spPr>
        <p:txBody>
          <a:bodyPr wrap="square">
            <a:spAutoFit/>
          </a:bodyPr>
          <a:lstStyle/>
          <a:p>
            <a:r>
              <a:rPr lang="en-US" i="1"/>
              <a:t>Density</a:t>
            </a:r>
            <a:endParaRPr lang="en-US"/>
          </a:p>
          <a:p>
            <a:r>
              <a:rPr lang="en-US" u="sng">
                <a:hlinkClick r:id="rId2"/>
              </a:rPr>
              <a:t>https://phet.colorado.edu/en/simulation/legacy/density</a:t>
            </a:r>
            <a:endParaRPr lang="en-US">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4096" y="6015037"/>
            <a:ext cx="1363202" cy="689347"/>
          </a:xfrm>
          <a:prstGeom prst="rect">
            <a:avLst/>
          </a:prstGeom>
        </p:spPr>
      </p:pic>
    </p:spTree>
    <p:extLst>
      <p:ext uri="{BB962C8B-B14F-4D97-AF65-F5344CB8AC3E}">
        <p14:creationId xmlns:p14="http://schemas.microsoft.com/office/powerpoint/2010/main" val="178798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6"/>
          <p:cNvSpPr txBox="1">
            <a:spLocks noChangeArrowheads="1"/>
          </p:cNvSpPr>
          <p:nvPr/>
        </p:nvSpPr>
        <p:spPr bwMode="auto">
          <a:xfrm>
            <a:off x="457200" y="609600"/>
            <a:ext cx="81534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Clr>
                <a:srgbClr val="000000"/>
              </a:buClr>
              <a:buSzPct val="100000"/>
              <a:buFont typeface="Arial" charset="0"/>
              <a:buNone/>
            </a:pPr>
            <a:r>
              <a:rPr lang="en-US" sz="2000" b="1" i="1">
                <a:latin typeface="Times New Roman" charset="0"/>
                <a:cs typeface="Times New Roman" charset="0"/>
              </a:rPr>
              <a:t>	</a:t>
            </a:r>
            <a:endParaRPr lang="en-US" sz="2000" i="1">
              <a:latin typeface="Times New Roman" charset="0"/>
              <a:cs typeface="Times New Roman" charset="0"/>
            </a:endParaRPr>
          </a:p>
          <a:p>
            <a:pPr>
              <a:buClr>
                <a:srgbClr val="00B0F0"/>
              </a:buClr>
              <a:buSzPct val="100000"/>
            </a:pPr>
            <a:endParaRPr lang="en-US">
              <a:solidFill>
                <a:srgbClr val="000090"/>
              </a:solidFill>
              <a:latin typeface="Times New Roman" charset="0"/>
              <a:cs typeface="Times New Roman" charset="0"/>
            </a:endParaRPr>
          </a:p>
          <a:p>
            <a:pPr>
              <a:buClr>
                <a:srgbClr val="00B0F0"/>
              </a:buClr>
              <a:buSzPct val="100000"/>
            </a:pPr>
            <a:endParaRPr lang="en-US" sz="2600" b="1">
              <a:latin typeface="Times New Roman" charset="0"/>
              <a:cs typeface="Times New Roman" charset="0"/>
            </a:endParaRPr>
          </a:p>
          <a:p>
            <a:pPr>
              <a:buClr>
                <a:srgbClr val="00B0F0"/>
              </a:buClr>
              <a:buSzPct val="100000"/>
              <a:buFont typeface="Arial" charset="0"/>
              <a:buChar char="•"/>
            </a:pPr>
            <a:endParaRPr lang="en-US" sz="2600" b="1">
              <a:latin typeface="Times New Roman" charset="0"/>
              <a:cs typeface="Times New Roman" charset="0"/>
            </a:endParaRPr>
          </a:p>
          <a:p>
            <a:pPr>
              <a:buClr>
                <a:srgbClr val="00B0F0"/>
              </a:buClr>
              <a:buSzPct val="100000"/>
            </a:pPr>
            <a:endParaRPr lang="en-US" sz="2000" b="1" i="1">
              <a:solidFill>
                <a:srgbClr val="0070C0"/>
              </a:solidFill>
              <a:latin typeface="Times New Roman" charset="0"/>
              <a:cs typeface="Times New Roman" charset="0"/>
            </a:endParaRPr>
          </a:p>
          <a:p>
            <a:pPr>
              <a:buClr>
                <a:srgbClr val="000000"/>
              </a:buClr>
              <a:buSzPct val="100000"/>
              <a:buFont typeface="Arial" charset="0"/>
              <a:buNone/>
            </a:pPr>
            <a:endParaRPr lang="en-US" sz="2000" b="1" i="1">
              <a:latin typeface="Times New Roman" charset="0"/>
              <a:cs typeface="Times New Roman" charset="0"/>
            </a:endParaRPr>
          </a:p>
          <a:p>
            <a:pPr>
              <a:buClr>
                <a:srgbClr val="000000"/>
              </a:buClr>
              <a:buSzPct val="100000"/>
              <a:buFont typeface="Arial" charset="0"/>
              <a:buNone/>
            </a:pPr>
            <a:endParaRPr lang="en-US" sz="2000">
              <a:latin typeface="Times New Roman" charset="0"/>
              <a:cs typeface="Times New Roman" charset="0"/>
            </a:endParaRPr>
          </a:p>
        </p:txBody>
      </p:sp>
      <p:pic>
        <p:nvPicPr>
          <p:cNvPr id="26629" name="Picture Placeholder 2" descr="CNX_Chem_01_01_SciMethod.jpg"/>
          <p:cNvPicPr>
            <a:picLocks noChangeAspect="1"/>
          </p:cNvPicPr>
          <p:nvPr/>
        </p:nvPicPr>
        <p:blipFill>
          <a:blip r:embed="rId2" cstate="email">
            <a:extLst>
              <a:ext uri="{28A0092B-C50C-407E-A947-70E740481C1C}">
                <a14:useLocalDpi xmlns:a14="http://schemas.microsoft.com/office/drawing/2010/main" val="0"/>
              </a:ext>
            </a:extLst>
          </a:blip>
          <a:srcRect l="2603" r="2049"/>
          <a:stretch>
            <a:fillRect/>
          </a:stretch>
        </p:blipFill>
        <p:spPr bwMode="auto">
          <a:xfrm>
            <a:off x="878530" y="1688502"/>
            <a:ext cx="7366089" cy="4552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457200" y="965998"/>
            <a:ext cx="3968045" cy="461665"/>
          </a:xfrm>
          <a:prstGeom prst="rect">
            <a:avLst/>
          </a:prstGeom>
        </p:spPr>
        <p:txBody>
          <a:bodyPr wrap="square">
            <a:spAutoFit/>
          </a:bodyPr>
          <a:lstStyle/>
          <a:p>
            <a:r>
              <a:rPr lang="en-US" sz="2400" b="1" i="1" dirty="0">
                <a:solidFill>
                  <a:srgbClr val="0000FF"/>
                </a:solidFill>
              </a:rPr>
              <a:t>The Scientific Method</a:t>
            </a:r>
            <a:endParaRPr lang="en-US" sz="2400" dirty="0"/>
          </a:p>
        </p:txBody>
      </p:sp>
      <p:sp>
        <p:nvSpPr>
          <p:cNvPr id="13" name="Title 1"/>
          <p:cNvSpPr>
            <a:spLocks noGrp="1"/>
          </p:cNvSpPr>
          <p:nvPr>
            <p:ph type="title"/>
          </p:nvPr>
        </p:nvSpPr>
        <p:spPr>
          <a:prstGeom prst="rect">
            <a:avLst/>
          </a:prstGeom>
        </p:spPr>
        <p:txBody>
          <a:bodyPr/>
          <a:lstStyle/>
          <a:p>
            <a:r>
              <a:rPr lang="en-US" dirty="0"/>
              <a:t>1.1  chemistry in context</a:t>
            </a:r>
          </a:p>
        </p:txBody>
      </p:sp>
      <p:sp>
        <p:nvSpPr>
          <p:cNvPr id="2" name="Slide Number Placeholder 1"/>
          <p:cNvSpPr>
            <a:spLocks noGrp="1"/>
          </p:cNvSpPr>
          <p:nvPr>
            <p:ph type="sldNum" sz="quarter" idx="4"/>
          </p:nvPr>
        </p:nvSpPr>
        <p:spPr/>
        <p:txBody>
          <a:bodyPr/>
          <a:lstStyle/>
          <a:p>
            <a:fld id="{72F633B3-16E2-4909-ACA1-80BBA0CB601E}" type="slidenum">
              <a:rPr lang="en-US" smtClean="0"/>
              <a:pPr/>
              <a:t>7</a:t>
            </a:fld>
            <a:endParaRPr lang="en-US" dirty="0"/>
          </a:p>
        </p:txBody>
      </p:sp>
      <p:sp>
        <p:nvSpPr>
          <p:cNvPr id="7" name="TextBox 6"/>
          <p:cNvSpPr txBox="1"/>
          <p:nvPr/>
        </p:nvSpPr>
        <p:spPr>
          <a:xfrm>
            <a:off x="698889" y="6144677"/>
            <a:ext cx="989373" cy="307777"/>
          </a:xfrm>
          <a:prstGeom prst="rect">
            <a:avLst/>
          </a:prstGeom>
          <a:noFill/>
        </p:spPr>
        <p:txBody>
          <a:bodyPr wrap="none" rtlCol="0">
            <a:spAutoFit/>
          </a:bodyPr>
          <a:lstStyle/>
          <a:p>
            <a:r>
              <a:rPr lang="en-US" sz="1400" i="1" dirty="0"/>
              <a:t>Figure 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40566" y="1176147"/>
            <a:ext cx="5827478" cy="3113740"/>
          </a:xfrm>
          <a:prstGeom prst="rect">
            <a:avLst/>
          </a:prstGeom>
        </p:spPr>
      </p:pic>
      <p:sp>
        <p:nvSpPr>
          <p:cNvPr id="3" name="Rectangle 2"/>
          <p:cNvSpPr/>
          <p:nvPr/>
        </p:nvSpPr>
        <p:spPr>
          <a:xfrm>
            <a:off x="457200" y="874558"/>
            <a:ext cx="5695244" cy="461665"/>
          </a:xfrm>
          <a:prstGeom prst="rect">
            <a:avLst/>
          </a:prstGeom>
        </p:spPr>
        <p:txBody>
          <a:bodyPr wrap="square">
            <a:spAutoFit/>
          </a:bodyPr>
          <a:lstStyle/>
          <a:p>
            <a:r>
              <a:rPr lang="en-US" sz="2400" b="1" i="1" dirty="0">
                <a:solidFill>
                  <a:srgbClr val="0000FF"/>
                </a:solidFill>
              </a:rPr>
              <a:t>The Domains of Chemistry</a:t>
            </a:r>
            <a:endParaRPr lang="en-US" sz="2400" dirty="0"/>
          </a:p>
        </p:txBody>
      </p:sp>
      <p:sp>
        <p:nvSpPr>
          <p:cNvPr id="13" name="Title 1"/>
          <p:cNvSpPr>
            <a:spLocks noGrp="1"/>
          </p:cNvSpPr>
          <p:nvPr>
            <p:ph type="title"/>
          </p:nvPr>
        </p:nvSpPr>
        <p:spPr>
          <a:prstGeom prst="rect">
            <a:avLst/>
          </a:prstGeom>
        </p:spPr>
        <p:txBody>
          <a:bodyPr/>
          <a:lstStyle/>
          <a:p>
            <a:r>
              <a:rPr lang="en-US" dirty="0"/>
              <a:t>1.1  chemistry in context</a:t>
            </a:r>
          </a:p>
        </p:txBody>
      </p:sp>
      <p:sp>
        <p:nvSpPr>
          <p:cNvPr id="8" name="Text Placeholder 6"/>
          <p:cNvSpPr txBox="1">
            <a:spLocks/>
          </p:cNvSpPr>
          <p:nvPr/>
        </p:nvSpPr>
        <p:spPr>
          <a:xfrm>
            <a:off x="457200" y="4399615"/>
            <a:ext cx="7943586" cy="219927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ct val="20000"/>
              </a:spcBef>
              <a:buClr>
                <a:srgbClr val="009900"/>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009900"/>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solidFill>
                  <a:srgbClr val="009900"/>
                </a:solidFill>
              </a:rPr>
              <a:t>Macroscopic Domain:  </a:t>
            </a:r>
            <a:r>
              <a:rPr lang="en-US" sz="1800" dirty="0"/>
              <a:t>Moisture in the air, icebergs, and the ocean represent water in the macroscopic domain. </a:t>
            </a:r>
          </a:p>
          <a:p>
            <a:r>
              <a:rPr lang="en-US" sz="1800" dirty="0">
                <a:solidFill>
                  <a:srgbClr val="009900"/>
                </a:solidFill>
              </a:rPr>
              <a:t>Microscopic Domain:  </a:t>
            </a:r>
            <a:r>
              <a:rPr lang="en-US" sz="1800" dirty="0"/>
              <a:t>At the molecular level, gas molecules are far apart and disorganized, solid water molecules are close together and organized, and liquid molecules are close together and disorganized. </a:t>
            </a:r>
          </a:p>
          <a:p>
            <a:r>
              <a:rPr lang="en-US" sz="1800" dirty="0">
                <a:solidFill>
                  <a:srgbClr val="009900"/>
                </a:solidFill>
              </a:rPr>
              <a:t>Symbolic Domain:  </a:t>
            </a:r>
            <a:r>
              <a:rPr lang="en-US" sz="1800" dirty="0"/>
              <a:t>H</a:t>
            </a:r>
            <a:r>
              <a:rPr lang="en-US" sz="1800" baseline="-25000" dirty="0"/>
              <a:t>2</a:t>
            </a:r>
            <a:r>
              <a:rPr lang="en-US" sz="1800" dirty="0"/>
              <a:t>O is the chemical formula for water, and (</a:t>
            </a:r>
            <a:r>
              <a:rPr lang="en-US" sz="1800" i="1" dirty="0"/>
              <a:t>g</a:t>
            </a:r>
            <a:r>
              <a:rPr lang="en-US" sz="1800" dirty="0"/>
              <a:t>), (</a:t>
            </a:r>
            <a:r>
              <a:rPr lang="en-US" sz="1800" i="1" dirty="0"/>
              <a:t>s</a:t>
            </a:r>
            <a:r>
              <a:rPr lang="en-US" sz="1800" dirty="0"/>
              <a:t>), and (</a:t>
            </a:r>
            <a:r>
              <a:rPr lang="en-US" sz="1800" dirty="0">
                <a:latin typeface="Calibri" panose="020F0502020204030204" pitchFamily="34" charset="0"/>
                <a:cs typeface="Calibri" panose="020F0502020204030204" pitchFamily="34" charset="0"/>
              </a:rPr>
              <a:t>ℓ</a:t>
            </a:r>
            <a:r>
              <a:rPr lang="en-US" sz="1800" dirty="0"/>
              <a:t>) symbolize its phases. </a:t>
            </a:r>
          </a:p>
        </p:txBody>
      </p:sp>
      <p:sp>
        <p:nvSpPr>
          <p:cNvPr id="2" name="Slide Number Placeholder 1"/>
          <p:cNvSpPr>
            <a:spLocks noGrp="1"/>
          </p:cNvSpPr>
          <p:nvPr>
            <p:ph type="sldNum" sz="quarter" idx="4"/>
          </p:nvPr>
        </p:nvSpPr>
        <p:spPr/>
        <p:txBody>
          <a:bodyPr/>
          <a:lstStyle/>
          <a:p>
            <a:fld id="{72F633B3-16E2-4909-ACA1-80BBA0CB601E}" type="slidenum">
              <a:rPr lang="en-US" smtClean="0"/>
              <a:pPr/>
              <a:t>8</a:t>
            </a:fld>
            <a:endParaRPr lang="en-US" dirty="0"/>
          </a:p>
        </p:txBody>
      </p:sp>
      <p:sp>
        <p:nvSpPr>
          <p:cNvPr id="11" name="TextBox 10"/>
          <p:cNvSpPr txBox="1"/>
          <p:nvPr/>
        </p:nvSpPr>
        <p:spPr>
          <a:xfrm>
            <a:off x="1677142" y="4145143"/>
            <a:ext cx="989373" cy="307777"/>
          </a:xfrm>
          <a:prstGeom prst="rect">
            <a:avLst/>
          </a:prstGeom>
          <a:noFill/>
        </p:spPr>
        <p:txBody>
          <a:bodyPr wrap="none" rtlCol="0">
            <a:spAutoFit/>
          </a:bodyPr>
          <a:lstStyle/>
          <a:p>
            <a:r>
              <a:rPr lang="en-US" sz="1400" i="1" dirty="0"/>
              <a:t>Figure 1.5</a:t>
            </a:r>
          </a:p>
        </p:txBody>
      </p:sp>
    </p:spTree>
    <p:extLst>
      <p:ext uri="{BB962C8B-B14F-4D97-AF65-F5344CB8AC3E}">
        <p14:creationId xmlns:p14="http://schemas.microsoft.com/office/powerpoint/2010/main" val="383405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1.2  phases and the classification of matter</a:t>
            </a:r>
          </a:p>
        </p:txBody>
      </p:sp>
      <p:sp>
        <p:nvSpPr>
          <p:cNvPr id="6" name="Text Placeholder 2"/>
          <p:cNvSpPr txBox="1">
            <a:spLocks/>
          </p:cNvSpPr>
          <p:nvPr/>
        </p:nvSpPr>
        <p:spPr>
          <a:xfrm>
            <a:off x="457200" y="1030906"/>
            <a:ext cx="7620000" cy="50311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Matter</a:t>
            </a:r>
            <a:r>
              <a:rPr lang="en-US" dirty="0"/>
              <a:t> is anything that has mass and occupies space.</a:t>
            </a:r>
          </a:p>
          <a:p>
            <a:endParaRPr lang="en-US" dirty="0"/>
          </a:p>
        </p:txBody>
      </p:sp>
      <p:sp>
        <p:nvSpPr>
          <p:cNvPr id="10" name="Text Placeholder 2"/>
          <p:cNvSpPr txBox="1">
            <a:spLocks/>
          </p:cNvSpPr>
          <p:nvPr/>
        </p:nvSpPr>
        <p:spPr>
          <a:xfrm>
            <a:off x="457198" y="1628921"/>
            <a:ext cx="8551333" cy="223248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The common phases or </a:t>
            </a:r>
            <a:r>
              <a:rPr lang="en-US" i="1" u="sng" dirty="0">
                <a:solidFill>
                  <a:srgbClr val="0000FF"/>
                </a:solidFill>
              </a:rPr>
              <a:t>states of matter</a:t>
            </a:r>
            <a:r>
              <a:rPr lang="en-US" dirty="0"/>
              <a:t> are:</a:t>
            </a:r>
          </a:p>
          <a:p>
            <a:pPr marL="342900" indent="-342900">
              <a:buClr>
                <a:srgbClr val="009900"/>
              </a:buClr>
              <a:buFont typeface="Arial" panose="020B0604020202020204" pitchFamily="34" charset="0"/>
              <a:buChar char="•"/>
            </a:pPr>
            <a:r>
              <a:rPr lang="en-US" sz="2200" dirty="0">
                <a:solidFill>
                  <a:srgbClr val="009900"/>
                </a:solidFill>
              </a:rPr>
              <a:t>solid (s) </a:t>
            </a:r>
            <a:r>
              <a:rPr lang="en-US" sz="2200" dirty="0"/>
              <a:t>– rigid and posses a definite shape.</a:t>
            </a:r>
          </a:p>
          <a:p>
            <a:pPr marL="342900" indent="-342900">
              <a:buClr>
                <a:srgbClr val="009900"/>
              </a:buClr>
              <a:buFont typeface="Arial" panose="020B0604020202020204" pitchFamily="34" charset="0"/>
              <a:buChar char="•"/>
            </a:pPr>
            <a:r>
              <a:rPr lang="en-US" sz="2200" dirty="0">
                <a:solidFill>
                  <a:srgbClr val="009900"/>
                </a:solidFill>
              </a:rPr>
              <a:t>liquid (</a:t>
            </a:r>
            <a:r>
              <a:rPr lang="en-US" dirty="0">
                <a:solidFill>
                  <a:srgbClr val="009900"/>
                </a:solidFill>
                <a:latin typeface="Calibri" panose="020F0502020204030204" pitchFamily="34" charset="0"/>
                <a:cs typeface="Calibri" panose="020F0502020204030204" pitchFamily="34" charset="0"/>
              </a:rPr>
              <a:t>ℓ</a:t>
            </a:r>
            <a:r>
              <a:rPr lang="en-US" sz="2200" dirty="0">
                <a:solidFill>
                  <a:srgbClr val="009900"/>
                </a:solidFill>
              </a:rPr>
              <a:t>) </a:t>
            </a:r>
            <a:r>
              <a:rPr lang="en-US" sz="2200" dirty="0"/>
              <a:t>– flows and takes the shape of the container.</a:t>
            </a:r>
          </a:p>
          <a:p>
            <a:pPr marL="342900" indent="-342900">
              <a:buClr>
                <a:srgbClr val="009900"/>
              </a:buClr>
              <a:buFont typeface="Arial" panose="020B0604020202020204" pitchFamily="34" charset="0"/>
              <a:buChar char="•"/>
            </a:pPr>
            <a:r>
              <a:rPr lang="en-US" sz="2200" dirty="0">
                <a:solidFill>
                  <a:srgbClr val="009900"/>
                </a:solidFill>
              </a:rPr>
              <a:t>gas (g)</a:t>
            </a:r>
            <a:r>
              <a:rPr lang="en-US" sz="2200" dirty="0"/>
              <a:t> – takes both the shape and volume of the container.</a:t>
            </a:r>
          </a:p>
          <a:p>
            <a:endParaRPr lang="en-US" dirty="0"/>
          </a:p>
        </p:txBody>
      </p:sp>
      <p:sp>
        <p:nvSpPr>
          <p:cNvPr id="3" name="Slide Number Placeholder 2"/>
          <p:cNvSpPr>
            <a:spLocks noGrp="1"/>
          </p:cNvSpPr>
          <p:nvPr>
            <p:ph type="sldNum" sz="quarter" idx="4"/>
          </p:nvPr>
        </p:nvSpPr>
        <p:spPr/>
        <p:txBody>
          <a:bodyPr/>
          <a:lstStyle/>
          <a:p>
            <a:fld id="{72F633B3-16E2-4909-ACA1-80BBA0CB601E}" type="slidenum">
              <a:rPr lang="en-US" smtClean="0"/>
              <a:pPr/>
              <a:t>9</a:t>
            </a:fld>
            <a:endParaRPr lang="en-US" dirty="0"/>
          </a:p>
        </p:txBody>
      </p:sp>
      <p:pic>
        <p:nvPicPr>
          <p:cNvPr id="1025" name="Picture 1" descr="age25image1809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70432" y="3470706"/>
            <a:ext cx="6631006" cy="315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61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2826</TotalTime>
  <Words>3742</Words>
  <Application>Microsoft Macintosh PowerPoint</Application>
  <PresentationFormat>On-screen Show (4:3)</PresentationFormat>
  <Paragraphs>741</Paragraphs>
  <Slides>62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3" baseType="lpstr">
      <vt:lpstr>MS PGothic</vt:lpstr>
      <vt:lpstr>Arial</vt:lpstr>
      <vt:lpstr>Arial Black</vt:lpstr>
      <vt:lpstr>Calibri</vt:lpstr>
      <vt:lpstr>Calibri Light</vt:lpstr>
      <vt:lpstr>Cambria</vt:lpstr>
      <vt:lpstr>Cambria Math</vt:lpstr>
      <vt:lpstr>Times New Roman</vt:lpstr>
      <vt:lpstr>Wingdings</vt:lpstr>
      <vt:lpstr>Essential</vt:lpstr>
      <vt:lpstr>MarvinOLE</vt:lpstr>
      <vt:lpstr>PowerPoint Presentation</vt:lpstr>
      <vt:lpstr>chapter 1:  Essential ideas</vt:lpstr>
      <vt:lpstr>1.1  chemistry in context</vt:lpstr>
      <vt:lpstr>1.1  chemistry in context</vt:lpstr>
      <vt:lpstr>1.1  chemistry in context</vt:lpstr>
      <vt:lpstr>1.1  chemistry in context</vt:lpstr>
      <vt:lpstr>1.1  chemistry in context</vt:lpstr>
      <vt:lpstr>1.1  chemistry in context</vt:lpstr>
      <vt:lpstr>1.2  phases and the classification of matter</vt:lpstr>
      <vt:lpstr>1.2  phases and the classification of matter</vt:lpstr>
      <vt:lpstr>1.2  phases and the classification of matter</vt:lpstr>
      <vt:lpstr>1.2  phases and the classification of matter</vt:lpstr>
      <vt:lpstr>1.2  phases and the classification of matter</vt:lpstr>
      <vt:lpstr>1.2  phases and the classification of matter</vt:lpstr>
      <vt:lpstr>1.2  phases and the classification of matter</vt:lpstr>
      <vt:lpstr>1.2  phases and the classification of matter</vt:lpstr>
      <vt:lpstr>1.2  phases and the classification of matter</vt:lpstr>
      <vt:lpstr>PowerPoint Presentation</vt:lpstr>
      <vt:lpstr>PowerPoint Presentation</vt:lpstr>
      <vt:lpstr>PowerPoint Presentation</vt:lpstr>
      <vt:lpstr>PowerPoint Presentation</vt:lpstr>
      <vt:lpstr>PowerPoint Presentation</vt:lpstr>
      <vt:lpstr>1.3  physical and chemical properties</vt:lpstr>
      <vt:lpstr>1.3  physical and chemical properties</vt:lpstr>
      <vt:lpstr>1.3  physical and chemical properties</vt:lpstr>
      <vt:lpstr>PowerPoint Presentation</vt:lpstr>
      <vt:lpstr>1.4  measurements</vt:lpstr>
      <vt:lpstr>1.4  measurements</vt:lpstr>
      <vt:lpstr>1.4  measurements</vt:lpstr>
      <vt:lpstr>1.4  measurements</vt:lpstr>
      <vt:lpstr>1.4  measurements</vt:lpstr>
      <vt:lpstr>PowerPoint Presentation</vt:lpstr>
      <vt:lpstr>1.4  measurements</vt:lpstr>
      <vt:lpstr>1.4  measurements</vt:lpstr>
      <vt:lpstr>1.4  measurements</vt:lpstr>
      <vt:lpstr>1.4  measurements</vt:lpstr>
      <vt:lpstr>PowerPoint Presentation</vt:lpstr>
      <vt:lpstr>PowerPoint Presentation</vt:lpstr>
      <vt:lpstr>1.5  uncertainty, accuracy, and precision</vt:lpstr>
      <vt:lpstr>1.5  uncertainty, accuracy, and precision</vt:lpstr>
      <vt:lpstr>1.5  uncertainty, accuracy, and precision</vt:lpstr>
      <vt:lpstr>1.5  uncertainty, accuracy, and precision</vt:lpstr>
      <vt:lpstr>1.5  uncertainty, accuracy, and precision</vt:lpstr>
      <vt:lpstr>1.5  uncertainty, accuracy, and precision</vt:lpstr>
      <vt:lpstr>1.5  uncertainty, accuracy, and precision</vt:lpstr>
      <vt:lpstr>1.5  uncertainty, accuracy, and precision</vt:lpstr>
      <vt:lpstr>1.5  uncertainty, accuracy, and precision</vt:lpstr>
      <vt:lpstr>1.5  uncertainty, accuracy, and precision</vt:lpstr>
      <vt:lpstr>1.5  uncertainty, accuracy, and precision</vt:lpstr>
      <vt:lpstr>1.5  uncertainty, accuracy, and precision</vt:lpstr>
      <vt:lpstr>1.5  uncertainty, accuracy, and precision</vt:lpstr>
      <vt:lpstr>1.6  dimensional analysis</vt:lpstr>
      <vt:lpstr>1.6  dimensional analysis</vt:lpstr>
      <vt:lpstr>1.6  dimensional analysis</vt:lpstr>
      <vt:lpstr>1.6  dimensional analysis</vt:lpstr>
      <vt:lpstr>1.6  dimensional analysis</vt:lpstr>
      <vt:lpstr>1.6  dimensional analysis</vt:lpstr>
      <vt:lpstr>1.6  dimensional analysis</vt:lpstr>
      <vt:lpstr>1.6  dimensional analysis</vt:lpstr>
      <vt:lpstr>PowerPoint Presentation</vt:lpstr>
      <vt:lpstr>PowerPoint Presentation</vt:lpstr>
      <vt:lpstr>PowerPoint Presentation</vt:lpstr>
    </vt:vector>
  </TitlesOfParts>
  <Company>WNI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Takahara, Patricia M.</dc:creator>
  <cp:lastModifiedBy>Microsoft Office User</cp:lastModifiedBy>
  <cp:revision>711</cp:revision>
  <cp:lastPrinted>2015-06-09T23:57:19Z</cp:lastPrinted>
  <dcterms:created xsi:type="dcterms:W3CDTF">2017-01-14T15:08:30Z</dcterms:created>
  <dcterms:modified xsi:type="dcterms:W3CDTF">2018-04-06T15:13:35Z</dcterms:modified>
</cp:coreProperties>
</file>