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2" r:id="rId1"/>
  </p:sldMasterIdLst>
  <p:notesMasterIdLst>
    <p:notesMasterId r:id="rId62"/>
  </p:notesMasterIdLst>
  <p:handoutMasterIdLst>
    <p:handoutMasterId r:id="rId63"/>
  </p:handoutMasterIdLst>
  <p:sldIdLst>
    <p:sldId id="256" r:id="rId2"/>
    <p:sldId id="667" r:id="rId3"/>
    <p:sldId id="668" r:id="rId4"/>
    <p:sldId id="673" r:id="rId5"/>
    <p:sldId id="674" r:id="rId6"/>
    <p:sldId id="675" r:id="rId7"/>
    <p:sldId id="670" r:id="rId8"/>
    <p:sldId id="676" r:id="rId9"/>
    <p:sldId id="677" r:id="rId10"/>
    <p:sldId id="678" r:id="rId11"/>
    <p:sldId id="679" r:id="rId12"/>
    <p:sldId id="751" r:id="rId13"/>
    <p:sldId id="680" r:id="rId14"/>
    <p:sldId id="681" r:id="rId15"/>
    <p:sldId id="694" r:id="rId16"/>
    <p:sldId id="685" r:id="rId17"/>
    <p:sldId id="686" r:id="rId18"/>
    <p:sldId id="688" r:id="rId19"/>
    <p:sldId id="698" r:id="rId20"/>
    <p:sldId id="691" r:id="rId21"/>
    <p:sldId id="706" r:id="rId22"/>
    <p:sldId id="750" r:id="rId23"/>
    <p:sldId id="747" r:id="rId24"/>
    <p:sldId id="696" r:id="rId25"/>
    <p:sldId id="702" r:id="rId26"/>
    <p:sldId id="699" r:id="rId27"/>
    <p:sldId id="700" r:id="rId28"/>
    <p:sldId id="748" r:id="rId29"/>
    <p:sldId id="703" r:id="rId30"/>
    <p:sldId id="701" r:id="rId31"/>
    <p:sldId id="704" r:id="rId32"/>
    <p:sldId id="705" r:id="rId33"/>
    <p:sldId id="707" r:id="rId34"/>
    <p:sldId id="709" r:id="rId35"/>
    <p:sldId id="708" r:id="rId36"/>
    <p:sldId id="711" r:id="rId37"/>
    <p:sldId id="712" r:id="rId38"/>
    <p:sldId id="697" r:id="rId39"/>
    <p:sldId id="710" r:id="rId40"/>
    <p:sldId id="713" r:id="rId41"/>
    <p:sldId id="752" r:id="rId42"/>
    <p:sldId id="717" r:id="rId43"/>
    <p:sldId id="728" r:id="rId44"/>
    <p:sldId id="730" r:id="rId45"/>
    <p:sldId id="729" r:id="rId46"/>
    <p:sldId id="733" r:id="rId47"/>
    <p:sldId id="734" r:id="rId48"/>
    <p:sldId id="737" r:id="rId49"/>
    <p:sldId id="736" r:id="rId50"/>
    <p:sldId id="753" r:id="rId51"/>
    <p:sldId id="741" r:id="rId52"/>
    <p:sldId id="754" r:id="rId53"/>
    <p:sldId id="738" r:id="rId54"/>
    <p:sldId id="740" r:id="rId55"/>
    <p:sldId id="743" r:id="rId56"/>
    <p:sldId id="744" r:id="rId57"/>
    <p:sldId id="745" r:id="rId58"/>
    <p:sldId id="682" r:id="rId59"/>
    <p:sldId id="683" r:id="rId60"/>
    <p:sldId id="684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3300"/>
    <a:srgbClr val="8F45C7"/>
    <a:srgbClr val="0066FF"/>
    <a:srgbClr val="CC6600"/>
    <a:srgbClr val="FFCC00"/>
    <a:srgbClr val="FFFF00"/>
    <a:srgbClr val="0033CC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98" autoAdjust="0"/>
    <p:restoredTop sz="94825" autoAdjust="0"/>
  </p:normalViewPr>
  <p:slideViewPr>
    <p:cSldViewPr snapToGrid="0" snapToObjects="1">
      <p:cViewPr varScale="1">
        <p:scale>
          <a:sx n="98" d="100"/>
          <a:sy n="98" d="100"/>
        </p:scale>
        <p:origin x="5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pPr/>
              <a:t>4/6/18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5721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4016-AF49-FA46-BDF2-027ED042E616}" type="datetimeFigureOut">
              <a:rPr lang="en-US" smtClean="0"/>
              <a:pPr/>
              <a:t>4/6/18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(c)2017 Montgomery College CC by 4.0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5766-6E49-694E-8B94-624AB6903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3826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(c)2017 Montgomery College CC by 4.0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71E5766-6E49-694E-8B94-624AB69033F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0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502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1221918"/>
            <a:ext cx="7620000" cy="4607382"/>
          </a:xfrm>
        </p:spPr>
        <p:txBody>
          <a:bodyPr/>
          <a:lstStyle>
            <a:lvl1pPr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defRPr>
                <a:solidFill>
                  <a:schemeClr val="tx1"/>
                </a:solidFill>
              </a:defRPr>
            </a:lvl1pPr>
            <a:lvl2pPr marL="731520" indent="-4572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</a:defRPr>
            </a:lvl2pPr>
            <a:lvl3pPr marL="12573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7145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71700" indent="-342900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7620000" cy="518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679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hin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08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othing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2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61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thing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373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2547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929898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633B3-16E2-4909-ACA1-80BBA0CB601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13" r:id="rId2"/>
    <p:sldLayoutId id="2147483925" r:id="rId3"/>
    <p:sldLayoutId id="2147483914" r:id="rId4"/>
    <p:sldLayoutId id="2147483922" r:id="rId5"/>
    <p:sldLayoutId id="2147483916" r:id="rId6"/>
    <p:sldLayoutId id="2147483923" r:id="rId7"/>
    <p:sldLayoutId id="2147483926" r:id="rId8"/>
    <p:sldLayoutId id="2147483927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chemeClr val="accent5">
              <a:lumMod val="50000"/>
            </a:schemeClr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4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4572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spcBef>
          <a:spcPct val="20000"/>
        </a:spcBef>
        <a:buClr>
          <a:srgbClr val="009900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/rutherford-scatteri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/build-an-atom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/isotopes-and-atomic-mas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youtu.be/AcS3NOQnsQM" TargetMode="External"/><Relationship Id="rId4" Type="http://schemas.openxmlformats.org/officeDocument/2006/relationships/hyperlink" Target="https://youtu.be/kuQ0Um4Wcz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d3bxy9euw4e147.cloudfront.net/oscms-prodcms/media/documents/Chemistry-SSM.zip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screencast.com/t/QL4NTOd9" TargetMode="External"/><Relationship Id="rId2" Type="http://schemas.openxmlformats.org/officeDocument/2006/relationships/hyperlink" Target="http://screencast.com/t/RWh2hcfH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phet.colorado.edu/en/simulation/isotopes-and-atomic-mass" TargetMode="External"/><Relationship Id="rId2" Type="http://schemas.openxmlformats.org/officeDocument/2006/relationships/hyperlink" Target="https://phet.colorado.edu/en/simulation/build-an-atom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hyperlink" Target="https://phet.colorado.edu/en/simulation/legacy/build-a-molecule" TargetMode="External"/><Relationship Id="rId4" Type="http://schemas.openxmlformats.org/officeDocument/2006/relationships/hyperlink" Target="https://phet.colorado.edu/en/simulation/rutherford-scatterin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614489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>
                <a:solidFill>
                  <a:srgbClr val="009900"/>
                </a:solidFill>
              </a:rPr>
              <a:t>CHEMISTRY</a:t>
            </a:r>
          </a:p>
          <a:p>
            <a:pPr algn="ctr"/>
            <a:endParaRPr lang="en-US" sz="4400" cap="none" dirty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2946" y="1461953"/>
            <a:ext cx="6938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Chapter 2</a:t>
            </a:r>
          </a:p>
          <a:p>
            <a:pPr algn="ctr"/>
            <a:r>
              <a:rPr lang="en-US" sz="4000" b="1" dirty="0">
                <a:solidFill>
                  <a:srgbClr val="009900"/>
                </a:solidFill>
              </a:rPr>
              <a:t>Atoms, Molecules, and 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112" y="2800592"/>
            <a:ext cx="3285883" cy="32858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5816" y="6355745"/>
            <a:ext cx="83350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>
                <a:solidFill>
                  <a:srgbClr val="000000"/>
                </a:solidFill>
                <a:ea typeface="Calibri" charset="0"/>
                <a:cs typeface="Calibri" charset="0"/>
              </a:rPr>
              <a:t>Slides by Montgomery </a:t>
            </a:r>
            <a:r>
              <a:rPr lang="en-US" sz="1600" i="1" dirty="0">
                <a:solidFill>
                  <a:srgbClr val="000000"/>
                </a:solidFill>
                <a:ea typeface="Calibri" charset="0"/>
                <a:cs typeface="Calibri" charset="0"/>
              </a:rPr>
              <a:t>College licensed under </a:t>
            </a:r>
            <a:r>
              <a:rPr lang="en-US" sz="1600" i="1" u="sng" dirty="0">
                <a:solidFill>
                  <a:srgbClr val="0000FF"/>
                </a:solidFill>
                <a:ea typeface="Calibri" charset="0"/>
                <a:cs typeface="Calibri" charset="0"/>
                <a:hlinkClick r:id="rId3"/>
              </a:rPr>
              <a:t>CC BY 4.0</a:t>
            </a:r>
            <a:r>
              <a:rPr lang="en-US" sz="1600" dirty="0">
                <a:ea typeface="Calibri" charset="0"/>
                <a:cs typeface="Calibri" charset="0"/>
              </a:rPr>
              <a:t>.</a:t>
            </a:r>
            <a:r>
              <a:rPr lang="en-US" sz="16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443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2.2  evolution of atomic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866457"/>
            <a:ext cx="8530098" cy="219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Early Models:  Where are the particles located?</a:t>
            </a:r>
            <a:endParaRPr lang="en-US" i="1" dirty="0">
              <a:solidFill>
                <a:srgbClr val="0000FF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Thomson and Millikan determined the charge and mass of a negative subatomic particle called an </a:t>
            </a:r>
            <a:r>
              <a:rPr lang="en-US" sz="2200" i="1" u="sng" dirty="0">
                <a:solidFill>
                  <a:srgbClr val="009900"/>
                </a:solidFill>
              </a:rPr>
              <a:t>electron</a:t>
            </a:r>
            <a:r>
              <a:rPr lang="en-US" sz="22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atom must contain positive charges to balance out these negatively charged electrons.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757281" y="3014397"/>
            <a:ext cx="3083442" cy="802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9900"/>
              </a:buClr>
            </a:pPr>
            <a:r>
              <a:rPr lang="en-US" sz="2200" dirty="0">
                <a:solidFill>
                  <a:srgbClr val="009900"/>
                </a:solidFill>
              </a:rPr>
              <a:t>Plum Pudding Model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5248365" y="3014397"/>
            <a:ext cx="3083442" cy="8020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9900"/>
              </a:buClr>
            </a:pPr>
            <a:r>
              <a:rPr lang="en-US" sz="2200" dirty="0">
                <a:solidFill>
                  <a:srgbClr val="009900"/>
                </a:solidFill>
              </a:rPr>
              <a:t>Saturnian Model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66" y="3422958"/>
            <a:ext cx="3425473" cy="2171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875" y="3359165"/>
            <a:ext cx="4394423" cy="22886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00" y="5788153"/>
            <a:ext cx="3767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Positive charges and electrons are distributed throughout the atom.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63994" y="5758704"/>
            <a:ext cx="451055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/>
              <a:t>Negative charges cannot penetrate into positively charged matter, so the electrons circle around the atom in a ring.</a:t>
            </a:r>
          </a:p>
        </p:txBody>
      </p:sp>
    </p:spTree>
    <p:extLst>
      <p:ext uri="{BB962C8B-B14F-4D97-AF65-F5344CB8AC3E}">
        <p14:creationId xmlns:p14="http://schemas.microsoft.com/office/powerpoint/2010/main" val="1945370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rnest Rutherf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73" y="215518"/>
            <a:ext cx="15430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2.2  evolution of atomic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42647" y="866457"/>
            <a:ext cx="7118213" cy="219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9900"/>
                </a:solidFill>
              </a:rPr>
              <a:t>Rutherford (1913)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High-speed, positively charged particles were passed through a piece of gold foil.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Most passed straight through. Some were deflected.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2472333"/>
            <a:ext cx="8291921" cy="13776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Atoms are largely empty space with positively charged particles called </a:t>
            </a:r>
            <a:r>
              <a:rPr lang="en-US" sz="2200" i="1" u="sng" dirty="0">
                <a:solidFill>
                  <a:srgbClr val="009900"/>
                </a:solidFill>
              </a:rPr>
              <a:t>protons</a:t>
            </a:r>
            <a:r>
              <a:rPr lang="en-US" sz="2200" dirty="0"/>
              <a:t> concentrated in the nucleus.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30" y="3345539"/>
            <a:ext cx="6308951" cy="33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190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507436" y="1869047"/>
            <a:ext cx="8429625" cy="845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srgbClr val="009900"/>
                </a:solidFill>
              </a:rPr>
              <a:t>Explore Rutherford Scattering and the Plum Pudding Model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/>
              <a:t>2.3  atomic structure and symbols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96" y="6015037"/>
            <a:ext cx="1363202" cy="68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4044" y="3040637"/>
            <a:ext cx="75364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>
                <a:solidFill>
                  <a:srgbClr val="0000FF"/>
                </a:solidFill>
                <a:hlinkClick r:id="rId3"/>
              </a:rPr>
              <a:t>https</a:t>
            </a:r>
            <a:r>
              <a:rPr lang="en-US" sz="2000" u="sng" dirty="0">
                <a:solidFill>
                  <a:srgbClr val="0000FF"/>
                </a:solidFill>
                <a:hlinkClick r:id="rId3"/>
              </a:rPr>
              <a:t>://phet.colorado.edu/en/simulation/rutherford-scattering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37688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2.2  evolution of atomic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4" descr="http://jsmith.cis.byuh.edu/books/principles-of-general-chemistry-v1.0/section_05/532700d8679fec54562875cd072977a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92" y="970915"/>
            <a:ext cx="3007971" cy="562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jsmith.cis.byuh.edu/books/principles-of-general-chemistry-v1.0/section_05/5897af36068cc1e34fbe869c20bf2de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57" y="1169067"/>
            <a:ext cx="5714177" cy="523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12813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896773"/>
            <a:ext cx="8429505" cy="1930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Information from Atomic Theory</a:t>
            </a:r>
            <a:endParaRPr lang="en-US" sz="2200" i="1" dirty="0">
              <a:solidFill>
                <a:srgbClr val="0000FF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mass of an atom is concentrated in the </a:t>
            </a:r>
            <a:r>
              <a:rPr lang="en-US" sz="2200" i="1" u="sng" dirty="0">
                <a:solidFill>
                  <a:srgbClr val="009900"/>
                </a:solidFill>
              </a:rPr>
              <a:t>nucleus</a:t>
            </a:r>
            <a:r>
              <a:rPr lang="en-US" sz="2200" dirty="0"/>
              <a:t> and comes from </a:t>
            </a:r>
            <a:r>
              <a:rPr lang="en-US" sz="2200" i="1" u="sng" dirty="0">
                <a:solidFill>
                  <a:srgbClr val="009900"/>
                </a:solidFill>
              </a:rPr>
              <a:t>protons</a:t>
            </a:r>
            <a:r>
              <a:rPr lang="en-US" sz="2200" dirty="0"/>
              <a:t> and </a:t>
            </a:r>
            <a:r>
              <a:rPr lang="en-US" sz="2200" i="1" u="sng" dirty="0">
                <a:solidFill>
                  <a:srgbClr val="009900"/>
                </a:solidFill>
              </a:rPr>
              <a:t>neutrons</a:t>
            </a:r>
            <a:r>
              <a:rPr lang="en-US" sz="2200" dirty="0"/>
              <a:t>.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443" y="4695870"/>
            <a:ext cx="8023612" cy="1816667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668400" y="2140658"/>
            <a:ext cx="3035668" cy="2500406"/>
            <a:chOff x="5508696" y="2233519"/>
            <a:chExt cx="3315770" cy="2731119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8696" y="2233519"/>
              <a:ext cx="2457225" cy="273111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182992" y="2450184"/>
              <a:ext cx="3241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/>
                <a:t>-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91625" y="2327464"/>
              <a:ext cx="474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/>
                <a:t>-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5943" y="3086474"/>
              <a:ext cx="474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/>
                <a:t>-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67420" y="2681341"/>
              <a:ext cx="474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/>
                <a:t>-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7096" y="3513262"/>
              <a:ext cx="474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/>
                <a:t>-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37463" y="2811576"/>
              <a:ext cx="474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/>
                <a:t>-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33002" y="3669150"/>
              <a:ext cx="474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/>
                <a:t>-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692839" y="3901938"/>
              <a:ext cx="4741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/>
                <a:t>-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821213" y="2537365"/>
              <a:ext cx="1003253" cy="10421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nucleus:</a:t>
              </a:r>
            </a:p>
            <a:p>
              <a:pPr algn="ctr"/>
              <a:r>
                <a:rPr lang="en-US" sz="1400" i="1" dirty="0"/>
                <a:t>protons </a:t>
              </a:r>
            </a:p>
            <a:p>
              <a:pPr algn="ctr"/>
              <a:r>
                <a:rPr lang="en-US" sz="1400" i="1" dirty="0"/>
                <a:t>and </a:t>
              </a:r>
            </a:p>
            <a:p>
              <a:pPr algn="ctr"/>
              <a:r>
                <a:rPr lang="en-US" sz="1400" i="1" dirty="0"/>
                <a:t>neutrons</a:t>
              </a:r>
              <a:endParaRPr lang="en-US" sz="1400" i="1" baseline="30000" dirty="0"/>
            </a:p>
          </p:txBody>
        </p:sp>
      </p:grpSp>
      <p:sp>
        <p:nvSpPr>
          <p:cNvPr id="21" name="Text Placeholder 2"/>
          <p:cNvSpPr txBox="1">
            <a:spLocks/>
          </p:cNvSpPr>
          <p:nvPr/>
        </p:nvSpPr>
        <p:spPr>
          <a:xfrm>
            <a:off x="411793" y="2172948"/>
            <a:ext cx="5096187" cy="28215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Negatively charged particles called </a:t>
            </a:r>
            <a:r>
              <a:rPr lang="en-US" sz="2200" i="1" u="sng" dirty="0">
                <a:solidFill>
                  <a:srgbClr val="009900"/>
                </a:solidFill>
              </a:rPr>
              <a:t>electrons</a:t>
            </a:r>
            <a:r>
              <a:rPr lang="en-US" sz="2200" dirty="0"/>
              <a:t> circulate around the nucleus but have a very small mass compared to protons and neutrons.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785567" y="3539234"/>
            <a:ext cx="918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electrons circulate</a:t>
            </a:r>
            <a:endParaRPr lang="en-US" sz="1400" i="1" baseline="30000" dirty="0"/>
          </a:p>
        </p:txBody>
      </p:sp>
    </p:spTree>
    <p:extLst>
      <p:ext uri="{BB962C8B-B14F-4D97-AF65-F5344CB8AC3E}">
        <p14:creationId xmlns:p14="http://schemas.microsoft.com/office/powerpoint/2010/main" val="1750101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896773"/>
            <a:ext cx="8429505" cy="1930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Describing the Atom</a:t>
            </a:r>
            <a:endParaRPr lang="en-US" sz="2200" i="1" dirty="0">
              <a:solidFill>
                <a:srgbClr val="0000FF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Simple notation is used to depict the contents of an atom. 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97" y="2397441"/>
            <a:ext cx="4157989" cy="309959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88" y="3158018"/>
            <a:ext cx="1898997" cy="17984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792" y="5180467"/>
            <a:ext cx="1665988" cy="961808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6559719" y="2132110"/>
            <a:ext cx="1067814" cy="923330"/>
            <a:chOff x="5646363" y="3327053"/>
            <a:chExt cx="1067814" cy="923330"/>
          </a:xfrm>
        </p:grpSpPr>
        <p:sp>
          <p:nvSpPr>
            <p:cNvPr id="27" name="TextBox 26"/>
            <p:cNvSpPr txBox="1"/>
            <p:nvPr/>
          </p:nvSpPr>
          <p:spPr>
            <a:xfrm>
              <a:off x="5646363" y="3361552"/>
              <a:ext cx="5277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9900"/>
                  </a:solidFill>
                </a:rPr>
                <a:t>12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029374" y="3327053"/>
              <a:ext cx="6848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rgbClr val="009900"/>
                  </a:solidFill>
                </a:rPr>
                <a:t>C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17884" y="3775091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9900"/>
                  </a:solidFill>
                </a:rPr>
                <a:t>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99572" y="254117"/>
            <a:ext cx="728142" cy="813649"/>
            <a:chOff x="5732088" y="3361552"/>
            <a:chExt cx="728142" cy="813649"/>
          </a:xfrm>
        </p:grpSpPr>
        <p:sp>
          <p:nvSpPr>
            <p:cNvPr id="31" name="TextBox 30"/>
            <p:cNvSpPr txBox="1"/>
            <p:nvPr/>
          </p:nvSpPr>
          <p:spPr>
            <a:xfrm>
              <a:off x="5732088" y="336155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62460" y="37750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1851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1552492"/>
            <a:ext cx="8429505" cy="402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Atomic Number (Z)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9900"/>
                </a:solidFill>
              </a:rPr>
              <a:t>Z</a:t>
            </a:r>
            <a:r>
              <a:rPr lang="en-US" sz="2200" dirty="0"/>
              <a:t> represents the number of protons in an atomic nucleus.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value of </a:t>
            </a:r>
            <a:r>
              <a:rPr lang="en-US" sz="2200" dirty="0">
                <a:solidFill>
                  <a:srgbClr val="009900"/>
                </a:solidFill>
              </a:rPr>
              <a:t>Z</a:t>
            </a:r>
            <a:r>
              <a:rPr lang="en-US" sz="2200" dirty="0"/>
              <a:t> determines the identity of an atom.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9900"/>
                </a:solidFill>
              </a:rPr>
              <a:t>Z</a:t>
            </a:r>
            <a:r>
              <a:rPr lang="en-US" sz="2200" dirty="0"/>
              <a:t> is the atomic number on the periodic table.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 carbon atom has </a:t>
            </a:r>
            <a:r>
              <a:rPr lang="en-US" sz="2200" dirty="0">
                <a:solidFill>
                  <a:srgbClr val="009900"/>
                </a:solidFill>
              </a:rPr>
              <a:t>Z</a:t>
            </a:r>
            <a:r>
              <a:rPr lang="en-US" sz="2200" dirty="0"/>
              <a:t>=6. </a:t>
            </a:r>
          </a:p>
          <a:p>
            <a:pPr marL="1074420" lvl="1" indent="-342900">
              <a:buClr>
                <a:srgbClr val="009900"/>
              </a:buClr>
            </a:pPr>
            <a:r>
              <a:rPr lang="en-US" sz="2000" i="1" u="sng" dirty="0">
                <a:solidFill>
                  <a:srgbClr val="009900"/>
                </a:solidFill>
              </a:rPr>
              <a:t>Isotopes</a:t>
            </a:r>
            <a:r>
              <a:rPr lang="en-US" sz="2000" dirty="0"/>
              <a:t> of carbon may have different mass numbers, but if </a:t>
            </a:r>
            <a:r>
              <a:rPr lang="en-US" sz="2000" dirty="0">
                <a:solidFill>
                  <a:srgbClr val="009900"/>
                </a:solidFill>
              </a:rPr>
              <a:t>Z</a:t>
            </a:r>
            <a:r>
              <a:rPr lang="en-US" sz="2000" dirty="0"/>
              <a:t>=6, the atom is carbon. 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Atomic Symbols</a:t>
            </a:r>
            <a:endParaRPr lang="en-US" i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6933" y="4915742"/>
            <a:ext cx="7640930" cy="1261884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/>
              <a:t>What is the name of the element with: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Z=8?                                  Z=14?                       Z=30?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Z=78?                                Z=86?                       Z=92?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4329" y="2480987"/>
            <a:ext cx="1082639" cy="1082639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7999572" y="254117"/>
            <a:ext cx="728142" cy="813649"/>
            <a:chOff x="5732088" y="3361552"/>
            <a:chExt cx="728142" cy="813649"/>
          </a:xfrm>
        </p:grpSpPr>
        <p:sp>
          <p:nvSpPr>
            <p:cNvPr id="13" name="TextBox 12"/>
            <p:cNvSpPr txBox="1"/>
            <p:nvPr/>
          </p:nvSpPr>
          <p:spPr>
            <a:xfrm>
              <a:off x="5732088" y="336155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762460" y="37750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2487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1596002"/>
            <a:ext cx="8429505" cy="402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Mass Number (A)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total number of protons and neutrons in an atom is its mass number (A).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Z = # protons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 = # protons + # neutrons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168020" y="4032637"/>
            <a:ext cx="8809581" cy="2323713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If an atom has 7 protons and 7 neutrons, what is its mass number?</a:t>
            </a:r>
          </a:p>
          <a:p>
            <a:pPr>
              <a:spcAft>
                <a:spcPts val="600"/>
              </a:spcAft>
            </a:pPr>
            <a:r>
              <a:rPr lang="en-US" sz="2200" dirty="0"/>
              <a:t>Name the element.</a:t>
            </a:r>
          </a:p>
          <a:p>
            <a:pPr>
              <a:spcAft>
                <a:spcPts val="600"/>
              </a:spcAft>
            </a:pPr>
            <a:endParaRPr lang="en-US" sz="1000" dirty="0"/>
          </a:p>
          <a:p>
            <a:r>
              <a:rPr lang="en-US" sz="2200" dirty="0"/>
              <a:t>If an atom has 92 protons and 146 neutrons, what is its mass number? Name the element.</a:t>
            </a:r>
          </a:p>
          <a:p>
            <a:pPr>
              <a:spcAft>
                <a:spcPts val="600"/>
              </a:spcAft>
            </a:pPr>
            <a:endParaRPr lang="en-US" sz="1000" dirty="0"/>
          </a:p>
          <a:p>
            <a:pPr>
              <a:spcAft>
                <a:spcPts val="600"/>
              </a:spcAft>
            </a:pPr>
            <a:r>
              <a:rPr lang="en-US" sz="2200" dirty="0"/>
              <a:t>Which element has 114 neutrons and a mass number </a:t>
            </a:r>
            <a:r>
              <a:rPr lang="en-US" sz="2200"/>
              <a:t>of 190?</a:t>
            </a:r>
            <a:endParaRPr lang="en-US" sz="2200" dirty="0"/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Atomic Symbols</a:t>
            </a:r>
            <a:endParaRPr lang="en-US" i="1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999572" y="254117"/>
            <a:ext cx="728142" cy="813649"/>
            <a:chOff x="5732088" y="3361552"/>
            <a:chExt cx="728142" cy="813649"/>
          </a:xfrm>
        </p:grpSpPr>
        <p:sp>
          <p:nvSpPr>
            <p:cNvPr id="19" name="TextBox 18"/>
            <p:cNvSpPr txBox="1"/>
            <p:nvPr/>
          </p:nvSpPr>
          <p:spPr>
            <a:xfrm>
              <a:off x="5732088" y="336155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62460" y="37750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0492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1606635"/>
            <a:ext cx="8429505" cy="40222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Chemical Symbol (X)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 element is represented on the periodic table by its atomic symbol (X).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 carbon atom is represented by </a:t>
            </a:r>
            <a:r>
              <a:rPr lang="en-US" b="1" dirty="0">
                <a:solidFill>
                  <a:srgbClr val="009900"/>
                </a:solidFill>
              </a:rPr>
              <a:t>C</a:t>
            </a:r>
            <a:r>
              <a:rPr lang="en-US" sz="22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An iron atom is represented by </a:t>
            </a:r>
            <a:r>
              <a:rPr lang="en-US" b="1" dirty="0">
                <a:solidFill>
                  <a:srgbClr val="009900"/>
                </a:solidFill>
              </a:rPr>
              <a:t>Fe</a:t>
            </a:r>
            <a:r>
              <a:rPr lang="en-US" sz="22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 xenon atom is represented by </a:t>
            </a:r>
            <a:r>
              <a:rPr lang="en-US" b="1" dirty="0">
                <a:solidFill>
                  <a:srgbClr val="009900"/>
                </a:solidFill>
              </a:rPr>
              <a:t>Xe</a:t>
            </a:r>
            <a:r>
              <a:rPr lang="en-US" sz="2200" dirty="0"/>
              <a:t>.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8" name="TextBox 7"/>
          <p:cNvSpPr txBox="1"/>
          <p:nvPr/>
        </p:nvSpPr>
        <p:spPr>
          <a:xfrm>
            <a:off x="377737" y="4423882"/>
            <a:ext cx="8559321" cy="2123658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What is the chemical symbol for an atom with 9 protons?</a:t>
            </a:r>
          </a:p>
          <a:p>
            <a:endParaRPr lang="en-US" sz="2200" dirty="0"/>
          </a:p>
          <a:p>
            <a:r>
              <a:rPr lang="en-US" sz="2200" dirty="0"/>
              <a:t>What is the chemical symbol for an atom with A=35 and Z=17?</a:t>
            </a:r>
          </a:p>
          <a:p>
            <a:endParaRPr lang="en-US" sz="2200" dirty="0"/>
          </a:p>
          <a:p>
            <a:r>
              <a:rPr lang="en-US" sz="2200" dirty="0"/>
              <a:t>What is the chemical symbol for an atom with a mass number of 31 and 16 neutrons?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24815" y="2622065"/>
            <a:ext cx="24468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9900"/>
                </a:solidFill>
              </a:rPr>
              <a:t>You need to learn the </a:t>
            </a:r>
            <a:r>
              <a:rPr lang="en-US" sz="2000" i="1" u="sng" dirty="0">
                <a:solidFill>
                  <a:srgbClr val="009900"/>
                </a:solidFill>
              </a:rPr>
              <a:t>names</a:t>
            </a:r>
            <a:r>
              <a:rPr lang="en-US" sz="2000" dirty="0">
                <a:solidFill>
                  <a:srgbClr val="009900"/>
                </a:solidFill>
              </a:rPr>
              <a:t> and </a:t>
            </a:r>
            <a:r>
              <a:rPr lang="en-US" sz="2000" i="1" u="sng" dirty="0">
                <a:solidFill>
                  <a:srgbClr val="009900"/>
                </a:solidFill>
              </a:rPr>
              <a:t>symbols</a:t>
            </a:r>
            <a:r>
              <a:rPr lang="en-US" sz="2000" dirty="0">
                <a:solidFill>
                  <a:srgbClr val="009900"/>
                </a:solidFill>
              </a:rPr>
              <a:t> of the elements!</a:t>
            </a:r>
          </a:p>
        </p:txBody>
      </p:sp>
      <p:sp>
        <p:nvSpPr>
          <p:cNvPr id="13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Atomic Symbols</a:t>
            </a:r>
            <a:endParaRPr lang="en-US" i="1" dirty="0">
              <a:solidFill>
                <a:srgbClr val="0000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999572" y="254117"/>
            <a:ext cx="728142" cy="813649"/>
            <a:chOff x="5732088" y="3361552"/>
            <a:chExt cx="728142" cy="813649"/>
          </a:xfrm>
        </p:grpSpPr>
        <p:sp>
          <p:nvSpPr>
            <p:cNvPr id="19" name="TextBox 18"/>
            <p:cNvSpPr txBox="1"/>
            <p:nvPr/>
          </p:nvSpPr>
          <p:spPr>
            <a:xfrm>
              <a:off x="5732088" y="336155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62460" y="37750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9422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1511703"/>
            <a:ext cx="8544652" cy="1487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Isotopes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A, Z, and X can be combined to represent a specific isotope of an element.</a:t>
            </a: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375283" y="3172963"/>
            <a:ext cx="5709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is </a:t>
            </a:r>
            <a:r>
              <a:rPr lang="en-US" sz="2400" dirty="0">
                <a:solidFill>
                  <a:srgbClr val="009900"/>
                </a:solidFill>
              </a:rPr>
              <a:t>X</a:t>
            </a:r>
            <a:r>
              <a:rPr lang="en-US" sz="2400" dirty="0"/>
              <a:t> for each of the following?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63919" y="3179937"/>
            <a:ext cx="840436" cy="813649"/>
            <a:chOff x="5619794" y="3361552"/>
            <a:chExt cx="840436" cy="813649"/>
          </a:xfrm>
        </p:grpSpPr>
        <p:sp>
          <p:nvSpPr>
            <p:cNvPr id="18" name="TextBox 17"/>
            <p:cNvSpPr txBox="1"/>
            <p:nvPr/>
          </p:nvSpPr>
          <p:spPr>
            <a:xfrm>
              <a:off x="5619794" y="336155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62460" y="3775091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437069" y="3179937"/>
            <a:ext cx="826106" cy="813649"/>
            <a:chOff x="5634124" y="3361552"/>
            <a:chExt cx="826106" cy="813649"/>
          </a:xfrm>
        </p:grpSpPr>
        <p:sp>
          <p:nvSpPr>
            <p:cNvPr id="24" name="TextBox 23"/>
            <p:cNvSpPr txBox="1"/>
            <p:nvPr/>
          </p:nvSpPr>
          <p:spPr>
            <a:xfrm>
              <a:off x="5635836" y="336155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34124" y="3775091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495889" y="3179937"/>
            <a:ext cx="968772" cy="813649"/>
            <a:chOff x="5491458" y="3361552"/>
            <a:chExt cx="968772" cy="813649"/>
          </a:xfrm>
        </p:grpSpPr>
        <p:sp>
          <p:nvSpPr>
            <p:cNvPr id="32" name="TextBox 31"/>
            <p:cNvSpPr txBox="1"/>
            <p:nvPr/>
          </p:nvSpPr>
          <p:spPr>
            <a:xfrm>
              <a:off x="5491458" y="3361552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131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634124" y="3775091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52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3279" y="4051388"/>
            <a:ext cx="8075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Fill in the missing information for each of the following: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2280" y="4738483"/>
            <a:ext cx="22573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with 19 neutrons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957260" y="4738483"/>
            <a:ext cx="24144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with 125 neutrons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92280" y="5668568"/>
            <a:ext cx="2414444" cy="43088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dirty="0"/>
              <a:t>with ___ neutrons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957260" y="5668568"/>
            <a:ext cx="22573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with 22 neutrons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26" y="3105506"/>
            <a:ext cx="8602579" cy="3451705"/>
          </a:xfrm>
          <a:prstGeom prst="rect">
            <a:avLst/>
          </a:prstGeom>
          <a:noFill/>
          <a:ln w="28575">
            <a:solidFill>
              <a:srgbClr val="0099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Atomic Symbols</a:t>
            </a:r>
            <a:endParaRPr lang="en-US" i="1" dirty="0">
              <a:solidFill>
                <a:srgbClr val="0000FF"/>
              </a:solidFill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7999572" y="254117"/>
            <a:ext cx="728142" cy="813649"/>
            <a:chOff x="5732088" y="3361552"/>
            <a:chExt cx="728142" cy="813649"/>
          </a:xfrm>
        </p:grpSpPr>
        <p:sp>
          <p:nvSpPr>
            <p:cNvPr id="70" name="TextBox 69"/>
            <p:cNvSpPr txBox="1"/>
            <p:nvPr/>
          </p:nvSpPr>
          <p:spPr>
            <a:xfrm>
              <a:off x="5732088" y="336155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762460" y="37750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1134218" y="4575921"/>
            <a:ext cx="849080" cy="813649"/>
            <a:chOff x="5611150" y="3361552"/>
            <a:chExt cx="849080" cy="813649"/>
          </a:xfrm>
        </p:grpSpPr>
        <p:sp>
          <p:nvSpPr>
            <p:cNvPr id="74" name="TextBox 73"/>
            <p:cNvSpPr txBox="1"/>
            <p:nvPr/>
          </p:nvSpPr>
          <p:spPr>
            <a:xfrm>
              <a:off x="5611150" y="3361552"/>
              <a:ext cx="4830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 A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624231" y="3775091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059787" y="5503825"/>
            <a:ext cx="923511" cy="813649"/>
            <a:chOff x="5536719" y="3361552"/>
            <a:chExt cx="923511" cy="813649"/>
          </a:xfrm>
        </p:grpSpPr>
        <p:sp>
          <p:nvSpPr>
            <p:cNvPr id="78" name="TextBox 77"/>
            <p:cNvSpPr txBox="1"/>
            <p:nvPr/>
          </p:nvSpPr>
          <p:spPr>
            <a:xfrm>
              <a:off x="5536719" y="3361552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59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607252" y="3775091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27</a:t>
              </a: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4963769" y="4544803"/>
            <a:ext cx="1048022" cy="813649"/>
            <a:chOff x="5602965" y="3361552"/>
            <a:chExt cx="1048022" cy="813649"/>
          </a:xfrm>
        </p:grpSpPr>
        <p:sp>
          <p:nvSpPr>
            <p:cNvPr id="82" name="TextBox 81"/>
            <p:cNvSpPr txBox="1"/>
            <p:nvPr/>
          </p:nvSpPr>
          <p:spPr>
            <a:xfrm>
              <a:off x="5611150" y="3361552"/>
              <a:ext cx="4830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 A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934124" y="3456418"/>
              <a:ext cx="716863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400" dirty="0"/>
                <a:t>Pb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602965" y="3775091"/>
              <a:ext cx="48282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 Z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5047190" y="5538032"/>
            <a:ext cx="934144" cy="813649"/>
            <a:chOff x="5526086" y="3361552"/>
            <a:chExt cx="934144" cy="813649"/>
          </a:xfrm>
        </p:grpSpPr>
        <p:sp>
          <p:nvSpPr>
            <p:cNvPr id="86" name="TextBox 85"/>
            <p:cNvSpPr txBox="1"/>
            <p:nvPr/>
          </p:nvSpPr>
          <p:spPr>
            <a:xfrm>
              <a:off x="5526086" y="3361552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40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654327" y="3775091"/>
              <a:ext cx="4122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 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834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4979"/>
            <a:ext cx="8530098" cy="51847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chapter 2:  atoms, molecules, and ions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13796"/>
            <a:ext cx="8352043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  <a:defRPr sz="180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2.1	Early Ideas in Atomic Theory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2.2	Evolution of Atomic Theory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2.3	Atomic Structure and Symbolism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2.4	Chemical Formulas</a:t>
            </a:r>
          </a:p>
          <a:p>
            <a:pPr>
              <a:buFont typeface="Arial" charset="0"/>
              <a:buNone/>
            </a:pP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2.5	The Periodic Table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2.6	Molecular and Ionic Compounds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Arial" charset="0"/>
                <a:ea typeface="MS PGothic" charset="0"/>
              </a:rPr>
              <a:t>2.7	Chemical Nomenclature</a:t>
            </a:r>
          </a:p>
          <a:p>
            <a:pPr>
              <a:buFont typeface="Arial" charset="0"/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Arial" charset="0"/>
              <a:ea typeface="MS PGothic" charset="0"/>
            </a:endParaRPr>
          </a:p>
          <a:p>
            <a:pPr>
              <a:buFont typeface="Arial" charset="0"/>
              <a:buNone/>
            </a:pPr>
            <a:endParaRPr lang="en-US" sz="2800" dirty="0">
              <a:solidFill>
                <a:schemeClr val="accent5">
                  <a:lumMod val="50000"/>
                </a:schemeClr>
              </a:solidFill>
              <a:latin typeface="Arial" charset="0"/>
              <a:ea typeface="MS PGothic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2330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61192" y="6407475"/>
            <a:ext cx="2057400" cy="365125"/>
          </a:xfrm>
        </p:spPr>
        <p:txBody>
          <a:bodyPr/>
          <a:lstStyle/>
          <a:p>
            <a:fld id="{72F633B3-16E2-4909-ACA1-80BBA0CB601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1510938"/>
            <a:ext cx="7174232" cy="3029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Isotope Notation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Consider three isotopes: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What is X?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20392" y="2130859"/>
            <a:ext cx="840436" cy="813649"/>
            <a:chOff x="3044706" y="3233876"/>
            <a:chExt cx="840436" cy="813649"/>
          </a:xfrm>
        </p:grpSpPr>
        <p:sp>
          <p:nvSpPr>
            <p:cNvPr id="18" name="TextBox 17"/>
            <p:cNvSpPr txBox="1"/>
            <p:nvPr/>
          </p:nvSpPr>
          <p:spPr>
            <a:xfrm>
              <a:off x="3044706" y="3233876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9036" y="3275577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7372" y="364741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52948" y="2130859"/>
            <a:ext cx="840436" cy="813649"/>
            <a:chOff x="4506188" y="3233876"/>
            <a:chExt cx="840436" cy="813649"/>
          </a:xfrm>
        </p:grpSpPr>
        <p:sp>
          <p:nvSpPr>
            <p:cNvPr id="54" name="TextBox 53"/>
            <p:cNvSpPr txBox="1"/>
            <p:nvPr/>
          </p:nvSpPr>
          <p:spPr>
            <a:xfrm>
              <a:off x="4506188" y="3233876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20518" y="3275577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48854" y="364741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85503" y="2130859"/>
            <a:ext cx="840436" cy="813649"/>
            <a:chOff x="5967669" y="3233876"/>
            <a:chExt cx="840436" cy="813649"/>
          </a:xfrm>
        </p:grpSpPr>
        <p:sp>
          <p:nvSpPr>
            <p:cNvPr id="58" name="TextBox 57"/>
            <p:cNvSpPr txBox="1"/>
            <p:nvPr/>
          </p:nvSpPr>
          <p:spPr>
            <a:xfrm>
              <a:off x="5967669" y="3233876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81999" y="3275577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10335" y="364741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</p:grp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8826092"/>
              </p:ext>
            </p:extLst>
          </p:nvPr>
        </p:nvGraphicFramePr>
        <p:xfrm>
          <a:off x="2926148" y="2902567"/>
          <a:ext cx="580156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092">
                  <a:extLst>
                    <a:ext uri="{9D8B030D-6E8A-4147-A177-3AD203B41FA5}">
                      <a16:colId xmlns:a16="http://schemas.microsoft.com/office/drawing/2014/main" val="1587828811"/>
                    </a:ext>
                  </a:extLst>
                </a:gridCol>
                <a:gridCol w="1333708">
                  <a:extLst>
                    <a:ext uri="{9D8B030D-6E8A-4147-A177-3AD203B41FA5}">
                      <a16:colId xmlns:a16="http://schemas.microsoft.com/office/drawing/2014/main" val="794092377"/>
                    </a:ext>
                  </a:extLst>
                </a:gridCol>
                <a:gridCol w="1354711">
                  <a:extLst>
                    <a:ext uri="{9D8B030D-6E8A-4147-A177-3AD203B41FA5}">
                      <a16:colId xmlns:a16="http://schemas.microsoft.com/office/drawing/2014/main" val="1658930151"/>
                    </a:ext>
                  </a:extLst>
                </a:gridCol>
                <a:gridCol w="1456055">
                  <a:extLst>
                    <a:ext uri="{9D8B030D-6E8A-4147-A177-3AD203B41FA5}">
                      <a16:colId xmlns:a16="http://schemas.microsoft.com/office/drawing/2014/main" val="92739556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5178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226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132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# protons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6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# neutrons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2659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# electrons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8083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mass number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328128"/>
                  </a:ext>
                </a:extLst>
              </a:tr>
            </a:tbl>
          </a:graphicData>
        </a:graphic>
      </p:graphicFrame>
      <p:sp>
        <p:nvSpPr>
          <p:cNvPr id="63" name="Text Placeholder 2"/>
          <p:cNvSpPr txBox="1">
            <a:spLocks/>
          </p:cNvSpPr>
          <p:nvPr/>
        </p:nvSpPr>
        <p:spPr>
          <a:xfrm>
            <a:off x="457200" y="2845500"/>
            <a:ext cx="2468948" cy="2757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Use a periodic table to fill in the chart.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Atomic Symbols</a:t>
            </a:r>
            <a:endParaRPr lang="en-US" i="1" dirty="0">
              <a:solidFill>
                <a:srgbClr val="0000FF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99572" y="254117"/>
            <a:ext cx="728142" cy="813649"/>
            <a:chOff x="5732088" y="3361552"/>
            <a:chExt cx="728142" cy="813649"/>
          </a:xfrm>
        </p:grpSpPr>
        <p:sp>
          <p:nvSpPr>
            <p:cNvPr id="31" name="TextBox 30"/>
            <p:cNvSpPr txBox="1"/>
            <p:nvPr/>
          </p:nvSpPr>
          <p:spPr>
            <a:xfrm>
              <a:off x="5732088" y="336155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62460" y="37750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6442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61192" y="6407475"/>
            <a:ext cx="2057400" cy="365125"/>
          </a:xfrm>
        </p:spPr>
        <p:txBody>
          <a:bodyPr/>
          <a:lstStyle/>
          <a:p>
            <a:fld id="{72F633B3-16E2-4909-ACA1-80BBA0CB601E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1510938"/>
            <a:ext cx="7174232" cy="3029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Isotope Notation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These are carbon isotopes.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820392" y="2130859"/>
            <a:ext cx="840436" cy="813649"/>
            <a:chOff x="3044706" y="3233876"/>
            <a:chExt cx="840436" cy="813649"/>
          </a:xfrm>
        </p:grpSpPr>
        <p:sp>
          <p:nvSpPr>
            <p:cNvPr id="18" name="TextBox 17"/>
            <p:cNvSpPr txBox="1"/>
            <p:nvPr/>
          </p:nvSpPr>
          <p:spPr>
            <a:xfrm>
              <a:off x="3044706" y="3233876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59036" y="3275577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7372" y="364741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52948" y="2130859"/>
            <a:ext cx="840436" cy="813649"/>
            <a:chOff x="4506188" y="3233876"/>
            <a:chExt cx="840436" cy="813649"/>
          </a:xfrm>
        </p:grpSpPr>
        <p:sp>
          <p:nvSpPr>
            <p:cNvPr id="54" name="TextBox 53"/>
            <p:cNvSpPr txBox="1"/>
            <p:nvPr/>
          </p:nvSpPr>
          <p:spPr>
            <a:xfrm>
              <a:off x="4506188" y="3233876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820518" y="3275577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48854" y="364741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485503" y="2130859"/>
            <a:ext cx="840436" cy="813649"/>
            <a:chOff x="5967669" y="3233876"/>
            <a:chExt cx="840436" cy="813649"/>
          </a:xfrm>
        </p:grpSpPr>
        <p:sp>
          <p:nvSpPr>
            <p:cNvPr id="58" name="TextBox 57"/>
            <p:cNvSpPr txBox="1"/>
            <p:nvPr/>
          </p:nvSpPr>
          <p:spPr>
            <a:xfrm>
              <a:off x="5967669" y="3233876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14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81999" y="3275577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110335" y="3647415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6</a:t>
              </a:r>
            </a:p>
          </p:txBody>
        </p:sp>
      </p:grpSp>
      <p:graphicFrame>
        <p:nvGraphicFramePr>
          <p:cNvPr id="62" name="Table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563474"/>
              </p:ext>
            </p:extLst>
          </p:nvPr>
        </p:nvGraphicFramePr>
        <p:xfrm>
          <a:off x="2926148" y="2998264"/>
          <a:ext cx="5801566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092">
                  <a:extLst>
                    <a:ext uri="{9D8B030D-6E8A-4147-A177-3AD203B41FA5}">
                      <a16:colId xmlns:a16="http://schemas.microsoft.com/office/drawing/2014/main" val="1587828811"/>
                    </a:ext>
                  </a:extLst>
                </a:gridCol>
                <a:gridCol w="1333708">
                  <a:extLst>
                    <a:ext uri="{9D8B030D-6E8A-4147-A177-3AD203B41FA5}">
                      <a16:colId xmlns:a16="http://schemas.microsoft.com/office/drawing/2014/main" val="794092377"/>
                    </a:ext>
                  </a:extLst>
                </a:gridCol>
                <a:gridCol w="1354711">
                  <a:extLst>
                    <a:ext uri="{9D8B030D-6E8A-4147-A177-3AD203B41FA5}">
                      <a16:colId xmlns:a16="http://schemas.microsoft.com/office/drawing/2014/main" val="1658930151"/>
                    </a:ext>
                  </a:extLst>
                </a:gridCol>
                <a:gridCol w="1456055">
                  <a:extLst>
                    <a:ext uri="{9D8B030D-6E8A-4147-A177-3AD203B41FA5}">
                      <a16:colId xmlns:a16="http://schemas.microsoft.com/office/drawing/2014/main" val="92739556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5178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Z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226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C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132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# protons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6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# neutrons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2659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# electrons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8083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mass number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13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328128"/>
                  </a:ext>
                </a:extLst>
              </a:tr>
            </a:tbl>
          </a:graphicData>
        </a:graphic>
      </p:graphicFrame>
      <p:sp>
        <p:nvSpPr>
          <p:cNvPr id="25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Atomic Symbols</a:t>
            </a:r>
            <a:endParaRPr lang="en-US" i="1" dirty="0">
              <a:solidFill>
                <a:srgbClr val="0000FF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999572" y="254117"/>
            <a:ext cx="728142" cy="813649"/>
            <a:chOff x="5732088" y="3361552"/>
            <a:chExt cx="728142" cy="813649"/>
          </a:xfrm>
        </p:grpSpPr>
        <p:sp>
          <p:nvSpPr>
            <p:cNvPr id="31" name="TextBox 30"/>
            <p:cNvSpPr txBox="1"/>
            <p:nvPr/>
          </p:nvSpPr>
          <p:spPr>
            <a:xfrm>
              <a:off x="5732088" y="336155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/>
                <a:t>X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762460" y="37750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04" y="2681252"/>
            <a:ext cx="1070811" cy="107081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41400" y="3936744"/>
            <a:ext cx="2285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On the periodic table, why does carbon have a mass of </a:t>
            </a:r>
            <a:r>
              <a:rPr lang="en-US" sz="2000" i="1" dirty="0">
                <a:solidFill>
                  <a:srgbClr val="009900"/>
                </a:solidFill>
              </a:rPr>
              <a:t>12.0107</a:t>
            </a:r>
            <a:r>
              <a:rPr lang="en-US" sz="2000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24286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1486766"/>
            <a:ext cx="8544652" cy="261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Isotope Notation for 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neutral atom has the same number of protons and electrons.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neutral atom with Z=10 has 10 protons and 10 electrons.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What happens when there are extra electrons?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What happens when there are not enough electrons?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grpSp>
        <p:nvGrpSpPr>
          <p:cNvPr id="49" name="Group 48"/>
          <p:cNvGrpSpPr/>
          <p:nvPr/>
        </p:nvGrpSpPr>
        <p:grpSpPr>
          <a:xfrm>
            <a:off x="3324302" y="3969032"/>
            <a:ext cx="1053223" cy="765521"/>
            <a:chOff x="5635836" y="3361552"/>
            <a:chExt cx="1053223" cy="765521"/>
          </a:xfrm>
        </p:grpSpPr>
        <p:sp>
          <p:nvSpPr>
            <p:cNvPr id="50" name="TextBox 49"/>
            <p:cNvSpPr txBox="1"/>
            <p:nvPr/>
          </p:nvSpPr>
          <p:spPr>
            <a:xfrm>
              <a:off x="5635836" y="336155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48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945457" y="3476840"/>
              <a:ext cx="7436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Ti</a:t>
              </a:r>
              <a:r>
                <a:rPr lang="en-US" sz="2800" baseline="40000" dirty="0"/>
                <a:t>4+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650166" y="3726963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56076" y="3957000"/>
            <a:ext cx="1088864" cy="789585"/>
            <a:chOff x="5602040" y="3361552"/>
            <a:chExt cx="1088864" cy="789585"/>
          </a:xfrm>
        </p:grpSpPr>
        <p:sp>
          <p:nvSpPr>
            <p:cNvPr id="55" name="TextBox 54"/>
            <p:cNvSpPr txBox="1"/>
            <p:nvPr/>
          </p:nvSpPr>
          <p:spPr>
            <a:xfrm>
              <a:off x="5635836" y="336155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27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914729" y="3449966"/>
              <a:ext cx="7761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Al</a:t>
              </a:r>
              <a:r>
                <a:rPr lang="en-US" sz="2800" baseline="40000" dirty="0"/>
                <a:t>3+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602040" y="3751027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13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285012" y="3969032"/>
            <a:ext cx="967085" cy="765521"/>
            <a:chOff x="5603752" y="3361552"/>
            <a:chExt cx="967085" cy="765521"/>
          </a:xfrm>
        </p:grpSpPr>
        <p:sp>
          <p:nvSpPr>
            <p:cNvPr id="59" name="TextBox 58"/>
            <p:cNvSpPr txBox="1"/>
            <p:nvPr/>
          </p:nvSpPr>
          <p:spPr>
            <a:xfrm>
              <a:off x="5603752" y="336155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32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934124" y="3449966"/>
              <a:ext cx="6367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P</a:t>
              </a:r>
              <a:r>
                <a:rPr lang="en-US" sz="2800" baseline="40000" dirty="0"/>
                <a:t>3-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5618082" y="3726963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15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748190" y="3969032"/>
            <a:ext cx="947000" cy="765521"/>
            <a:chOff x="5663912" y="3361552"/>
            <a:chExt cx="947000" cy="765521"/>
          </a:xfrm>
        </p:grpSpPr>
        <p:sp>
          <p:nvSpPr>
            <p:cNvPr id="63" name="TextBox 62"/>
            <p:cNvSpPr txBox="1"/>
            <p:nvPr/>
          </p:nvSpPr>
          <p:spPr>
            <a:xfrm>
              <a:off x="5663912" y="336155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16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934124" y="3464808"/>
              <a:ext cx="6767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O</a:t>
              </a:r>
              <a:r>
                <a:rPr lang="en-US" sz="2800" baseline="40000" dirty="0"/>
                <a:t>2-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806578" y="3726963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1893197" y="3969032"/>
            <a:ext cx="1003847" cy="765521"/>
            <a:chOff x="5603752" y="3361552"/>
            <a:chExt cx="1003847" cy="765521"/>
          </a:xfrm>
        </p:grpSpPr>
        <p:sp>
          <p:nvSpPr>
            <p:cNvPr id="73" name="TextBox 72"/>
            <p:cNvSpPr txBox="1"/>
            <p:nvPr/>
          </p:nvSpPr>
          <p:spPr>
            <a:xfrm>
              <a:off x="5603752" y="336155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80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924399" y="3464808"/>
              <a:ext cx="6832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/>
                <a:t>Br</a:t>
              </a:r>
              <a:r>
                <a:rPr lang="en-US" sz="2800" baseline="40000"/>
                <a:t>−</a:t>
              </a:r>
              <a:endParaRPr lang="en-US" sz="2800" baseline="400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618082" y="3726963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35</a:t>
              </a: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76460" y="4869985"/>
          <a:ext cx="8810838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8473">
                  <a:extLst>
                    <a:ext uri="{9D8B030D-6E8A-4147-A177-3AD203B41FA5}">
                      <a16:colId xmlns:a16="http://schemas.microsoft.com/office/drawing/2014/main" val="1587828811"/>
                    </a:ext>
                  </a:extLst>
                </a:gridCol>
                <a:gridCol w="1468473">
                  <a:extLst>
                    <a:ext uri="{9D8B030D-6E8A-4147-A177-3AD203B41FA5}">
                      <a16:colId xmlns:a16="http://schemas.microsoft.com/office/drawing/2014/main" val="794092377"/>
                    </a:ext>
                  </a:extLst>
                </a:gridCol>
                <a:gridCol w="1468473">
                  <a:extLst>
                    <a:ext uri="{9D8B030D-6E8A-4147-A177-3AD203B41FA5}">
                      <a16:colId xmlns:a16="http://schemas.microsoft.com/office/drawing/2014/main" val="1658930151"/>
                    </a:ext>
                  </a:extLst>
                </a:gridCol>
                <a:gridCol w="1468473">
                  <a:extLst>
                    <a:ext uri="{9D8B030D-6E8A-4147-A177-3AD203B41FA5}">
                      <a16:colId xmlns:a16="http://schemas.microsoft.com/office/drawing/2014/main" val="927395562"/>
                    </a:ext>
                  </a:extLst>
                </a:gridCol>
                <a:gridCol w="1468473">
                  <a:extLst>
                    <a:ext uri="{9D8B030D-6E8A-4147-A177-3AD203B41FA5}">
                      <a16:colId xmlns:a16="http://schemas.microsoft.com/office/drawing/2014/main" val="1823131373"/>
                    </a:ext>
                  </a:extLst>
                </a:gridCol>
                <a:gridCol w="1468473">
                  <a:extLst>
                    <a:ext uri="{9D8B030D-6E8A-4147-A177-3AD203B41FA5}">
                      <a16:colId xmlns:a16="http://schemas.microsoft.com/office/drawing/2014/main" val="419446388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protons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5178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neutrons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226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electrons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669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7999572" y="254117"/>
            <a:ext cx="728142" cy="813649"/>
            <a:chOff x="5732088" y="3361552"/>
            <a:chExt cx="728142" cy="813649"/>
          </a:xfrm>
        </p:grpSpPr>
        <p:sp>
          <p:nvSpPr>
            <p:cNvPr id="28" name="TextBox 27"/>
            <p:cNvSpPr txBox="1"/>
            <p:nvPr/>
          </p:nvSpPr>
          <p:spPr>
            <a:xfrm>
              <a:off x="5732088" y="3361552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</a:rPr>
                <a:t>A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34124" y="3403253"/>
              <a:ext cx="52610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009900"/>
                  </a:solidFill>
                </a:rPr>
                <a:t>X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62460" y="3775091"/>
              <a:ext cx="341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</a:rPr>
                <a:t>Z</a:t>
              </a:r>
            </a:p>
          </p:txBody>
        </p:sp>
      </p:grpSp>
      <p:sp>
        <p:nvSpPr>
          <p:cNvPr id="31" name="Text Placeholder 2"/>
          <p:cNvSpPr txBox="1">
            <a:spLocks/>
          </p:cNvSpPr>
          <p:nvPr/>
        </p:nvSpPr>
        <p:spPr>
          <a:xfrm>
            <a:off x="408584" y="849893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Atomic Symbols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67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457200" y="1040372"/>
            <a:ext cx="8068962" cy="4971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Build an Atom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/>
              <a:t>2.3  atomic structure and symbols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96" y="6015037"/>
            <a:ext cx="1363202" cy="68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050" y="6119609"/>
            <a:ext cx="6150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Try the experiment on your own:</a:t>
            </a:r>
          </a:p>
          <a:p>
            <a:r>
              <a:rPr lang="en-US" sz="1600" u="sng" dirty="0">
                <a:solidFill>
                  <a:srgbClr val="0000FF"/>
                </a:solidFill>
                <a:hlinkClick r:id="rId3"/>
              </a:rPr>
              <a:t>https://phet.colorado.edu/en/simulation/build-an-atom</a:t>
            </a:r>
            <a:endParaRPr lang="en-US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799" y="971181"/>
            <a:ext cx="3063461" cy="80518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3531" y="2066830"/>
            <a:ext cx="2783625" cy="3786188"/>
            <a:chOff x="263531" y="2083208"/>
            <a:chExt cx="2783625" cy="3786188"/>
          </a:xfrm>
        </p:grpSpPr>
        <p:sp>
          <p:nvSpPr>
            <p:cNvPr id="6" name="TextBox 5"/>
            <p:cNvSpPr txBox="1"/>
            <p:nvPr/>
          </p:nvSpPr>
          <p:spPr>
            <a:xfrm>
              <a:off x="326606" y="3783891"/>
              <a:ext cx="265747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This neutral atom has: ____ protons</a:t>
              </a:r>
            </a:p>
            <a:p>
              <a:r>
                <a:rPr lang="en-US" i="1" dirty="0"/>
                <a:t>____ neutrons</a:t>
              </a:r>
            </a:p>
            <a:p>
              <a:r>
                <a:rPr lang="en-US" i="1" dirty="0"/>
                <a:t>____ electrons</a:t>
              </a:r>
            </a:p>
            <a:p>
              <a:endParaRPr lang="en-US" i="1" dirty="0"/>
            </a:p>
            <a:p>
              <a:r>
                <a:rPr lang="en-US" i="1" dirty="0"/>
                <a:t>The element is ____.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414" y="2204433"/>
              <a:ext cx="1351858" cy="1239870"/>
            </a:xfrm>
            <a:prstGeom prst="rect">
              <a:avLst/>
            </a:prstGeom>
          </p:spPr>
        </p:pic>
        <p:sp>
          <p:nvSpPr>
            <p:cNvPr id="15" name="Rounded Rectangle 14"/>
            <p:cNvSpPr/>
            <p:nvPr/>
          </p:nvSpPr>
          <p:spPr>
            <a:xfrm>
              <a:off x="263531" y="2083208"/>
              <a:ext cx="2783625" cy="3786188"/>
            </a:xfrm>
            <a:prstGeom prst="round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301099" y="2066830"/>
            <a:ext cx="2783625" cy="3786188"/>
            <a:chOff x="3301099" y="1995390"/>
            <a:chExt cx="2783625" cy="37861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359" y="2204433"/>
              <a:ext cx="2033105" cy="191111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623056" y="4115552"/>
              <a:ext cx="21397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The symbol for this neutral atom is:</a:t>
              </a:r>
            </a:p>
            <a:p>
              <a:endParaRPr lang="en-US" i="1" dirty="0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01099" y="1995390"/>
              <a:ext cx="2783625" cy="3786188"/>
            </a:xfrm>
            <a:prstGeom prst="round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263260" y="2066830"/>
            <a:ext cx="2783625" cy="3786188"/>
            <a:chOff x="6263260" y="1995390"/>
            <a:chExt cx="2783625" cy="378618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973" y="2220104"/>
              <a:ext cx="1128198" cy="1024179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438543" y="3312601"/>
              <a:ext cx="24330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This species has a 1+ charge. The symbol for this ion is:</a:t>
              </a:r>
            </a:p>
            <a:p>
              <a:endParaRPr lang="en-US" i="1" dirty="0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6263260" y="1995390"/>
              <a:ext cx="2783625" cy="3786188"/>
            </a:xfrm>
            <a:prstGeom prst="round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6065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61192" y="6407475"/>
            <a:ext cx="2057400" cy="365125"/>
          </a:xfrm>
        </p:spPr>
        <p:txBody>
          <a:bodyPr/>
          <a:lstStyle/>
          <a:p>
            <a:fld id="{72F633B3-16E2-4909-ACA1-80BBA0CB601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08583" y="869527"/>
            <a:ext cx="8735417" cy="25116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Isotopes and Atomic Mass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atomic mass on the periodic table is a weighted average derived from the masses and abundances of each isotope.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What is the </a:t>
            </a:r>
            <a:r>
              <a:rPr lang="en-US" sz="2200" i="1" u="sng" dirty="0">
                <a:solidFill>
                  <a:srgbClr val="009900"/>
                </a:solidFill>
              </a:rPr>
              <a:t>atomic mass</a:t>
            </a:r>
            <a:r>
              <a:rPr lang="en-US" sz="2200" dirty="0"/>
              <a:t> of carbon?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What is the difference between </a:t>
            </a:r>
            <a:r>
              <a:rPr lang="en-US" sz="2200" i="1" u="sng" dirty="0">
                <a:solidFill>
                  <a:srgbClr val="009900"/>
                </a:solidFill>
              </a:rPr>
              <a:t>atomic mass</a:t>
            </a:r>
            <a:r>
              <a:rPr lang="en-US" sz="2200" i="1" dirty="0">
                <a:solidFill>
                  <a:srgbClr val="009900"/>
                </a:solidFill>
              </a:rPr>
              <a:t> </a:t>
            </a:r>
            <a:r>
              <a:rPr lang="en-US" sz="2200" dirty="0"/>
              <a:t>and</a:t>
            </a:r>
            <a:r>
              <a:rPr lang="en-US" sz="2200" dirty="0">
                <a:solidFill>
                  <a:srgbClr val="009900"/>
                </a:solidFill>
              </a:rPr>
              <a:t> </a:t>
            </a:r>
            <a:r>
              <a:rPr lang="en-US" sz="2200" i="1" u="sng" dirty="0">
                <a:solidFill>
                  <a:srgbClr val="009900"/>
                </a:solidFill>
              </a:rPr>
              <a:t>mass number</a:t>
            </a:r>
            <a:r>
              <a:rPr lang="en-US" sz="2200" dirty="0"/>
              <a:t>?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2" name="Table 6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7714986"/>
                  </p:ext>
                </p:extLst>
              </p:nvPr>
            </p:nvGraphicFramePr>
            <p:xfrm>
              <a:off x="1752622" y="3282104"/>
              <a:ext cx="6975925" cy="22950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0599">
                      <a:extLst>
                        <a:ext uri="{9D8B030D-6E8A-4147-A177-3AD203B41FA5}">
                          <a16:colId xmlns:a16="http://schemas.microsoft.com/office/drawing/2014/main" val="1587828811"/>
                        </a:ext>
                      </a:extLst>
                    </a:gridCol>
                    <a:gridCol w="1727923">
                      <a:extLst>
                        <a:ext uri="{9D8B030D-6E8A-4147-A177-3AD203B41FA5}">
                          <a16:colId xmlns:a16="http://schemas.microsoft.com/office/drawing/2014/main" val="794092377"/>
                        </a:ext>
                      </a:extLst>
                    </a:gridCol>
                    <a:gridCol w="1799155">
                      <a:extLst>
                        <a:ext uri="{9D8B030D-6E8A-4147-A177-3AD203B41FA5}">
                          <a16:colId xmlns:a16="http://schemas.microsoft.com/office/drawing/2014/main" val="1658930151"/>
                        </a:ext>
                      </a:extLst>
                    </a:gridCol>
                    <a:gridCol w="1688248">
                      <a:extLst>
                        <a:ext uri="{9D8B030D-6E8A-4147-A177-3AD203B41FA5}">
                          <a16:colId xmlns:a16="http://schemas.microsoft.com/office/drawing/2014/main" val="927395562"/>
                        </a:ext>
                      </a:extLst>
                    </a:gridCol>
                  </a:tblGrid>
                  <a:tr h="442344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  <m:sup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12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2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  <m:sup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Pre>
                                  <m:sPre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PrePr>
                                  <m:sub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6</m:t>
                                    </m:r>
                                  </m:sub>
                                  <m:sup>
                                    <m: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C</m:t>
                                    </m:r>
                                  </m:e>
                                </m:sPre>
                              </m:oMath>
                            </m:oMathPara>
                          </a14:m>
                          <a:endParaRPr lang="en-US" sz="24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94851780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13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14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1226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81327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actual mass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12.000000000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13.003354838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14.00324199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8266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%</a:t>
                          </a:r>
                          <a:r>
                            <a:rPr lang="en-US" sz="1800" b="0" baseline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composition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98.9400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1.0605</a:t>
                          </a: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1.0000 x 10</a:t>
                          </a:r>
                          <a:r>
                            <a:rPr lang="en-US" sz="1800" b="0" baseline="30000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-10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8926595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2" name="Table 6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07714986"/>
                  </p:ext>
                </p:extLst>
              </p:nvPr>
            </p:nvGraphicFramePr>
            <p:xfrm>
              <a:off x="1752622" y="3282104"/>
              <a:ext cx="6975925" cy="229508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760599">
                      <a:extLst>
                        <a:ext uri="{9D8B030D-6E8A-4147-A177-3AD203B41FA5}">
                          <a16:colId xmlns:a16="http://schemas.microsoft.com/office/drawing/2014/main" val="1587828811"/>
                        </a:ext>
                      </a:extLst>
                    </a:gridCol>
                    <a:gridCol w="1727923">
                      <a:extLst>
                        <a:ext uri="{9D8B030D-6E8A-4147-A177-3AD203B41FA5}">
                          <a16:colId xmlns:a16="http://schemas.microsoft.com/office/drawing/2014/main" val="794092377"/>
                        </a:ext>
                      </a:extLst>
                    </a:gridCol>
                    <a:gridCol w="1799155">
                      <a:extLst>
                        <a:ext uri="{9D8B030D-6E8A-4147-A177-3AD203B41FA5}">
                          <a16:colId xmlns:a16="http://schemas.microsoft.com/office/drawing/2014/main" val="1658930151"/>
                        </a:ext>
                      </a:extLst>
                    </a:gridCol>
                    <a:gridCol w="1688248">
                      <a:extLst>
                        <a:ext uri="{9D8B030D-6E8A-4147-A177-3AD203B41FA5}">
                          <a16:colId xmlns:a16="http://schemas.microsoft.com/office/drawing/2014/main" val="927395562"/>
                        </a:ext>
                      </a:extLst>
                    </a:gridCol>
                  </a:tblGrid>
                  <a:tr h="466281">
                    <a:tc>
                      <a:txBody>
                        <a:bodyPr/>
                        <a:lstStyle/>
                        <a:p>
                          <a:pPr algn="ctr"/>
                          <a:endParaRPr lang="en-US" sz="2400" b="0" i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2465" t="-2597" r="-203169" b="-3987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94915" t="-2597" r="-95593" b="-3987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14079" t="-2597" r="-1805" b="-3987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48517808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13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14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122615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Z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6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17813274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actual mass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12.000000000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13.003354838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14.00324199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908266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%</a:t>
                          </a:r>
                          <a:r>
                            <a:rPr lang="en-US" sz="1800" b="0" baseline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 composition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98.9400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1.0605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800" b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1.0000 x 10</a:t>
                          </a:r>
                          <a:r>
                            <a:rPr lang="en-US" sz="1800" b="0" baseline="3000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a:t>-10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</a:txBody>
                      <a:tcPr anchor="ctr">
                        <a:lnL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952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0099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88926595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424" y="3277657"/>
            <a:ext cx="1070811" cy="1070811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42801" y="5805714"/>
                <a:ext cx="5847626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𝒂𝒕𝒐𝒎𝒊𝒄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𝒎𝒂𝒔𝒔</m:t>
                    </m:r>
                    <m:r>
                      <a:rPr lang="en-US" sz="240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rgbClr val="0099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b="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24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801" y="5805714"/>
                <a:ext cx="5847626" cy="369332"/>
              </a:xfrm>
              <a:prstGeom prst="rect">
                <a:avLst/>
              </a:prstGeom>
              <a:blipFill>
                <a:blip r:embed="rId4"/>
                <a:stretch>
                  <a:fillRect l="-1773" b="-1639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>
            <a:endCxn id="25" idx="2"/>
          </p:cNvCxnSpPr>
          <p:nvPr/>
        </p:nvCxnSpPr>
        <p:spPr>
          <a:xfrm flipV="1">
            <a:off x="1076830" y="4348468"/>
            <a:ext cx="0" cy="166962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076830" y="6018094"/>
            <a:ext cx="914016" cy="0"/>
          </a:xfrm>
          <a:prstGeom prst="line">
            <a:avLst/>
          </a:prstGeom>
          <a:ln w="1905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1227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2.3  atomic structure and symbols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961192" y="6407475"/>
            <a:ext cx="2057400" cy="365125"/>
          </a:xfrm>
        </p:spPr>
        <p:txBody>
          <a:bodyPr/>
          <a:lstStyle/>
          <a:p>
            <a:fld id="{72F633B3-16E2-4909-ACA1-80BBA0CB601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5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9900"/>
                </a:solidFill>
              </a:rPr>
              <a:t>Mass Spectrometry:  Determining Isotope Mass</a:t>
            </a:r>
            <a:endParaRPr lang="en-US" sz="2600" dirty="0">
              <a:solidFill>
                <a:srgbClr val="0099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5241"/>
            <a:ext cx="8279838" cy="42683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04583" y="6298272"/>
            <a:ext cx="413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9900"/>
                </a:solidFill>
              </a:rPr>
              <a:t>See textbook for more details!</a:t>
            </a:r>
          </a:p>
        </p:txBody>
      </p:sp>
    </p:spTree>
    <p:extLst>
      <p:ext uri="{BB962C8B-B14F-4D97-AF65-F5344CB8AC3E}">
        <p14:creationId xmlns:p14="http://schemas.microsoft.com/office/powerpoint/2010/main" val="3365950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 txBox="1">
            <a:spLocks/>
          </p:cNvSpPr>
          <p:nvPr/>
        </p:nvSpPr>
        <p:spPr>
          <a:xfrm>
            <a:off x="442646" y="1552492"/>
            <a:ext cx="8429505" cy="2257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9900"/>
                </a:solidFill>
              </a:rPr>
              <a:t>Example #1</a:t>
            </a:r>
            <a:endParaRPr lang="en-US" sz="2600" dirty="0">
              <a:solidFill>
                <a:srgbClr val="0099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645" y="1452577"/>
            <a:ext cx="84295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Chlorine has two major isotopes:  </a:t>
            </a:r>
            <a:r>
              <a:rPr lang="en-US" sz="2400" baseline="30000" dirty="0"/>
              <a:t>35</a:t>
            </a:r>
            <a:r>
              <a:rPr lang="en-US" sz="2400" dirty="0"/>
              <a:t>Cl and </a:t>
            </a:r>
            <a:r>
              <a:rPr lang="en-US" sz="2400" baseline="30000" dirty="0"/>
              <a:t>37</a:t>
            </a:r>
            <a:r>
              <a:rPr lang="en-US" sz="2400" dirty="0"/>
              <a:t>Cl. Calculate the atomic mass </a:t>
            </a:r>
            <a:r>
              <a:rPr lang="en-US" sz="2400"/>
              <a:t>of chlorine </a:t>
            </a:r>
            <a:r>
              <a:rPr lang="en-US" sz="2400" dirty="0"/>
              <a:t>from the data given.</a:t>
            </a:r>
          </a:p>
          <a:p>
            <a:endParaRPr lang="en-US" sz="24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1114635"/>
              </p:ext>
            </p:extLst>
          </p:nvPr>
        </p:nvGraphicFramePr>
        <p:xfrm>
          <a:off x="1130227" y="2652906"/>
          <a:ext cx="718404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712">
                  <a:extLst>
                    <a:ext uri="{9D8B030D-6E8A-4147-A177-3AD203B41FA5}">
                      <a16:colId xmlns:a16="http://schemas.microsoft.com/office/drawing/2014/main" val="1587828811"/>
                    </a:ext>
                  </a:extLst>
                </a:gridCol>
                <a:gridCol w="2650603">
                  <a:extLst>
                    <a:ext uri="{9D8B030D-6E8A-4147-A177-3AD203B41FA5}">
                      <a16:colId xmlns:a16="http://schemas.microsoft.com/office/drawing/2014/main" val="794092377"/>
                    </a:ext>
                  </a:extLst>
                </a:gridCol>
                <a:gridCol w="2592729">
                  <a:extLst>
                    <a:ext uri="{9D8B030D-6E8A-4147-A177-3AD203B41FA5}">
                      <a16:colId xmlns:a16="http://schemas.microsoft.com/office/drawing/2014/main" val="165893015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Isotope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Mass (amu)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Abundance (%)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5178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 dirty="0"/>
                        <a:t>35</a:t>
                      </a:r>
                      <a:r>
                        <a:rPr lang="en-US" sz="2200" baseline="0" dirty="0"/>
                        <a:t>Cl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34.96885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75.76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226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/>
                        <a:t>37</a:t>
                      </a:r>
                      <a:r>
                        <a:rPr lang="en-US" sz="2200" baseline="0"/>
                        <a:t>Cl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36.96590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24.24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6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3940" y="6378050"/>
                <a:ext cx="584762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𝒂𝒕𝒐𝒎𝒊𝒄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𝒎𝒂𝒔𝒔</m:t>
                    </m:r>
                    <m:r>
                      <a:rPr lang="en-US" sz="240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rgbClr val="0099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b="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24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40" y="6378050"/>
                <a:ext cx="5847626" cy="369332"/>
              </a:xfrm>
              <a:prstGeom prst="rect">
                <a:avLst/>
              </a:prstGeom>
              <a:blipFill>
                <a:blip r:embed="rId2"/>
                <a:stretch>
                  <a:fillRect l="-1771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 flipH="1">
            <a:off x="7298109" y="6312922"/>
            <a:ext cx="162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mbria" panose="02040503050406030204" pitchFamily="18" charset="0"/>
              </a:rPr>
              <a:t>Theodore Gray</a:t>
            </a:r>
          </a:p>
          <a:p>
            <a:pPr algn="ctr"/>
            <a:r>
              <a:rPr lang="en-US" sz="1400" i="1" dirty="0">
                <a:latin typeface="Cambria" panose="02040503050406030204" pitchFamily="18" charset="0"/>
              </a:rPr>
              <a:t>periodictable.com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2.3  atomic structure and symbols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6562" y="4704123"/>
            <a:ext cx="1605588" cy="16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101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 dirty="0"/>
              <a:t>2.3  atomic structure and symbols</a:t>
            </a:r>
          </a:p>
        </p:txBody>
      </p:sp>
      <p:sp>
        <p:nvSpPr>
          <p:cNvPr id="3" name="Text Placeholder 2"/>
          <p:cNvSpPr txBox="1">
            <a:spLocks/>
          </p:cNvSpPr>
          <p:nvPr/>
        </p:nvSpPr>
        <p:spPr>
          <a:xfrm>
            <a:off x="442646" y="1552492"/>
            <a:ext cx="8429505" cy="2257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rgbClr val="009900"/>
                </a:solidFill>
              </a:rPr>
              <a:t>Example #2</a:t>
            </a:r>
            <a:endParaRPr lang="en-US" sz="2600" dirty="0">
              <a:solidFill>
                <a:srgbClr val="0099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583" y="1446368"/>
            <a:ext cx="84635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Bromine has two naturally occurring isotopes. One has a mass of 78.918338 and an abundance of 50.69%. The other has a mass of 80.916291 and an abundance of 49.31%. What is the atomic mass of bromine?</a:t>
            </a:r>
          </a:p>
          <a:p>
            <a:endParaRPr lang="en-US" sz="24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571250"/>
              </p:ext>
            </p:extLst>
          </p:nvPr>
        </p:nvGraphicFramePr>
        <p:xfrm>
          <a:off x="1048344" y="3150508"/>
          <a:ext cx="718404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0712">
                  <a:extLst>
                    <a:ext uri="{9D8B030D-6E8A-4147-A177-3AD203B41FA5}">
                      <a16:colId xmlns:a16="http://schemas.microsoft.com/office/drawing/2014/main" val="1587828811"/>
                    </a:ext>
                  </a:extLst>
                </a:gridCol>
                <a:gridCol w="2650603">
                  <a:extLst>
                    <a:ext uri="{9D8B030D-6E8A-4147-A177-3AD203B41FA5}">
                      <a16:colId xmlns:a16="http://schemas.microsoft.com/office/drawing/2014/main" val="794092377"/>
                    </a:ext>
                  </a:extLst>
                </a:gridCol>
                <a:gridCol w="2592729">
                  <a:extLst>
                    <a:ext uri="{9D8B030D-6E8A-4147-A177-3AD203B41FA5}">
                      <a16:colId xmlns:a16="http://schemas.microsoft.com/office/drawing/2014/main" val="1658930151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Isotope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Mass (amu)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Abundance (%)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5178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 dirty="0"/>
                        <a:t>79</a:t>
                      </a:r>
                      <a:r>
                        <a:rPr lang="en-US" sz="2200" baseline="0" dirty="0"/>
                        <a:t>Br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78.918338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50.69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226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200" baseline="30000" dirty="0"/>
                        <a:t>81</a:t>
                      </a:r>
                      <a:r>
                        <a:rPr lang="en-US" sz="2200" baseline="0" dirty="0"/>
                        <a:t>Br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80.916291</a:t>
                      </a:r>
                      <a:endParaRPr lang="en-US" sz="2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solidFill>
                            <a:schemeClr val="tx1"/>
                          </a:solidFill>
                        </a:rPr>
                        <a:t>49.31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669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53940" y="6378050"/>
                <a:ext cx="584762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𝒂𝒕𝒐𝒎𝒊𝒄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b="1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𝒎𝒂𝒔𝒔</m:t>
                    </m:r>
                    <m:r>
                      <a:rPr lang="en-US" sz="240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rgbClr val="0099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sz="2400" b="0" i="1" smtClean="0">
                        <a:solidFill>
                          <a:srgbClr val="009900"/>
                        </a:solidFill>
                        <a:latin typeface="Cambria Math" panose="02040503050406030204" pitchFamily="18" charset="0"/>
                      </a:rPr>
                      <m:t>…</m:t>
                    </m:r>
                  </m:oMath>
                </a14:m>
                <a:endParaRPr lang="en-US" sz="2400" dirty="0">
                  <a:solidFill>
                    <a:srgbClr val="0099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40" y="6378050"/>
                <a:ext cx="5847626" cy="369332"/>
              </a:xfrm>
              <a:prstGeom prst="rect">
                <a:avLst/>
              </a:prstGeom>
              <a:blipFill>
                <a:blip r:embed="rId2"/>
                <a:stretch>
                  <a:fillRect l="-1771" b="-163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043" y="4736171"/>
            <a:ext cx="1602155" cy="161131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7361736" y="6334780"/>
            <a:ext cx="1620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mbria" panose="02040503050406030204" pitchFamily="18" charset="0"/>
              </a:rPr>
              <a:t>Theodore Gray</a:t>
            </a:r>
          </a:p>
          <a:p>
            <a:pPr algn="ctr"/>
            <a:r>
              <a:rPr lang="en-US" sz="1400" i="1" dirty="0">
                <a:latin typeface="Cambria" panose="02040503050406030204" pitchFamily="18" charset="0"/>
              </a:rPr>
              <a:t>periodictable.com</a:t>
            </a:r>
          </a:p>
        </p:txBody>
      </p:sp>
    </p:spTree>
    <p:extLst>
      <p:ext uri="{BB962C8B-B14F-4D97-AF65-F5344CB8AC3E}">
        <p14:creationId xmlns:p14="http://schemas.microsoft.com/office/powerpoint/2010/main" val="538920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457200" y="892416"/>
            <a:ext cx="8068962" cy="4971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9900"/>
                </a:solidFill>
              </a:rPr>
              <a:t>Isotopes and Atomic Mass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800"/>
              <a:t>2.3  atomic structure and symbols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96" y="6015037"/>
            <a:ext cx="1363202" cy="6893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1050" y="6119609"/>
            <a:ext cx="61505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Try the experiment on your own:</a:t>
            </a:r>
          </a:p>
          <a:p>
            <a:r>
              <a:rPr lang="en-US" sz="1600" u="sng" dirty="0">
                <a:solidFill>
                  <a:srgbClr val="0000FF"/>
                </a:solidFill>
                <a:hlinkClick r:id="rId3"/>
              </a:rPr>
              <a:t>https://phet.colorado.edu/en/simulation/isotopes-and-atomic-mass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4" y="3258368"/>
            <a:ext cx="2633988" cy="1785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49" y="3049224"/>
            <a:ext cx="3095105" cy="28058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1393388"/>
            <a:ext cx="842962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How would you have to change the mixture in the black box in order to achieve the mixture of carbon isotopes present in nature?</a:t>
            </a:r>
          </a:p>
          <a:p>
            <a:endParaRPr lang="en-US" sz="2000" i="1" dirty="0"/>
          </a:p>
          <a:p>
            <a:r>
              <a:rPr lang="en-US" sz="2000" i="1" dirty="0"/>
              <a:t>(A)  Add more </a:t>
            </a:r>
            <a:r>
              <a:rPr lang="en-US" sz="2000" i="1" baseline="30000" dirty="0"/>
              <a:t>12</a:t>
            </a:r>
            <a:r>
              <a:rPr lang="en-US" sz="2000" i="1" dirty="0"/>
              <a:t>C.          (B) Add more </a:t>
            </a:r>
            <a:r>
              <a:rPr lang="en-US" sz="2000" i="1" baseline="30000" dirty="0"/>
              <a:t>13</a:t>
            </a:r>
            <a:r>
              <a:rPr lang="en-US" sz="2000" i="1" dirty="0"/>
              <a:t>C.        (C)  It cannot be done.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215744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2.4  chemical formulas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1441709"/>
            <a:ext cx="8544652" cy="1475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Molecular Formula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 representation of a molecule showing the number and types of atoms present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457200" y="2787388"/>
            <a:ext cx="8544652" cy="1475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Structural Formula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similar to the molecular formula but shows how atoms are connected in a molecule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pic>
        <p:nvPicPr>
          <p:cNvPr id="9" name="Picture Placeholder 1" descr="CNX_Chem_02_04_MethaneRep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9" t="-36730" r="4431" b="-36730"/>
          <a:stretch>
            <a:fillRect/>
          </a:stretch>
        </p:blipFill>
        <p:spPr>
          <a:xfrm>
            <a:off x="1465843" y="3605929"/>
            <a:ext cx="6213935" cy="29846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8937" y="6005808"/>
            <a:ext cx="139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mbria "/>
                <a:ea typeface="Cambria Math" panose="02040503050406030204" pitchFamily="18" charset="0"/>
              </a:rPr>
              <a:t>molecular formula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1065" y="6005808"/>
            <a:ext cx="139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mbria "/>
                <a:ea typeface="Cambria Math" panose="02040503050406030204" pitchFamily="18" charset="0"/>
              </a:rPr>
              <a:t>structural formula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05637" y="6005808"/>
            <a:ext cx="139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mbria "/>
                <a:ea typeface="Cambria Math" panose="02040503050406030204" pitchFamily="18" charset="0"/>
              </a:rPr>
              <a:t>ball-and-stick model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66255" y="6005808"/>
            <a:ext cx="1395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Cambria "/>
                <a:ea typeface="Cambria Math" panose="02040503050406030204" pitchFamily="18" charset="0"/>
              </a:rPr>
              <a:t>space-filling model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08584" y="849893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Formulas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402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2.1  early ideas in atomic theory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57200" y="1123554"/>
            <a:ext cx="8328454" cy="22324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Atoms</a:t>
            </a:r>
            <a:r>
              <a:rPr lang="en-US" dirty="0"/>
              <a:t> were first proposed by Greek philosophers.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Matter is composed of small finite particles called </a:t>
            </a:r>
            <a:r>
              <a:rPr lang="en-US" sz="2200" i="1" dirty="0"/>
              <a:t>atomos</a:t>
            </a:r>
            <a:r>
              <a:rPr lang="en-US" sz="2200" dirty="0"/>
              <a:t>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term </a:t>
            </a:r>
            <a:r>
              <a:rPr lang="en-US" sz="2200" i="1" dirty="0"/>
              <a:t>atomos</a:t>
            </a:r>
            <a:r>
              <a:rPr lang="en-US" sz="2200" dirty="0"/>
              <a:t> is derived from the Greek word for indivisible.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2791283"/>
            <a:ext cx="8328454" cy="1689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Elements</a:t>
            </a:r>
            <a:r>
              <a:rPr lang="en-US" dirty="0"/>
              <a:t> were first proposed by Aristotle.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“elements” were fire, earth, air, and water.</a:t>
            </a:r>
          </a:p>
        </p:txBody>
      </p:sp>
    </p:spTree>
    <p:extLst>
      <p:ext uri="{BB962C8B-B14F-4D97-AF65-F5344CB8AC3E}">
        <p14:creationId xmlns:p14="http://schemas.microsoft.com/office/powerpoint/2010/main" val="12105115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84" y="3471404"/>
            <a:ext cx="7748337" cy="14146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2.4  chemical formulas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08584" y="1338414"/>
            <a:ext cx="8544652" cy="4787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9900"/>
                </a:solidFill>
              </a:rPr>
              <a:t>Elements: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may be represented by discrete, individual atoms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may exist as </a:t>
            </a:r>
            <a:r>
              <a:rPr lang="en-US" sz="2200" i="1" u="sng" dirty="0">
                <a:solidFill>
                  <a:srgbClr val="009900"/>
                </a:solidFill>
              </a:rPr>
              <a:t>diatomic</a:t>
            </a:r>
            <a:r>
              <a:rPr lang="en-US" sz="2200" dirty="0"/>
              <a:t> molecules  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may exist as </a:t>
            </a:r>
            <a:r>
              <a:rPr lang="en-US" sz="2200" i="1" u="sng" dirty="0">
                <a:solidFill>
                  <a:srgbClr val="009900"/>
                </a:solidFill>
              </a:rPr>
              <a:t>polyatomic</a:t>
            </a:r>
            <a:r>
              <a:rPr lang="en-US" sz="2200" dirty="0"/>
              <a:t> molecules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21" name="Text Placeholder 2"/>
          <p:cNvSpPr txBox="1">
            <a:spLocks/>
          </p:cNvSpPr>
          <p:nvPr/>
        </p:nvSpPr>
        <p:spPr>
          <a:xfrm>
            <a:off x="408584" y="849893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Formulas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132" y="5546009"/>
            <a:ext cx="3918222" cy="117546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083092" y="2177847"/>
            <a:ext cx="976549" cy="883484"/>
            <a:chOff x="2083092" y="2167810"/>
            <a:chExt cx="976549" cy="88348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72523" y="2167810"/>
              <a:ext cx="397687" cy="39768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83092" y="2589629"/>
              <a:ext cx="976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Magnesium</a:t>
              </a:r>
            </a:p>
            <a:p>
              <a:pPr algn="ctr"/>
              <a:r>
                <a:rPr lang="en-US" sz="1200" dirty="0"/>
                <a:t>Mg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209896" y="2135737"/>
            <a:ext cx="627095" cy="1027865"/>
            <a:chOff x="4236967" y="2083589"/>
            <a:chExt cx="627095" cy="102786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6421" y="2083589"/>
              <a:ext cx="568187" cy="566129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4236967" y="2649789"/>
              <a:ext cx="6270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Cobalt</a:t>
              </a:r>
            </a:p>
            <a:p>
              <a:pPr algn="ctr"/>
              <a:r>
                <a:rPr lang="en-US" sz="1200" dirty="0"/>
                <a:t>Co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87246" y="2103661"/>
            <a:ext cx="694433" cy="1128113"/>
            <a:chOff x="5987246" y="2019437"/>
            <a:chExt cx="694433" cy="112811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7246" y="2019437"/>
              <a:ext cx="694433" cy="69443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6050570" y="2685885"/>
              <a:ext cx="567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Silver</a:t>
              </a:r>
            </a:p>
            <a:p>
              <a:pPr algn="ctr"/>
              <a:r>
                <a:rPr lang="en-US" sz="1200" dirty="0"/>
                <a:t>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35065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2.4  chemical formulas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16885" y="1387523"/>
            <a:ext cx="8544652" cy="1475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Each sphere represents a hydrogen atom.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08584" y="849893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Formulas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881634"/>
              </p:ext>
            </p:extLst>
          </p:nvPr>
        </p:nvGraphicFramePr>
        <p:xfrm>
          <a:off x="549451" y="3935076"/>
          <a:ext cx="8046719" cy="231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641">
                  <a:extLst>
                    <a:ext uri="{9D8B030D-6E8A-4147-A177-3AD203B41FA5}">
                      <a16:colId xmlns:a16="http://schemas.microsoft.com/office/drawing/2014/main" val="1587828811"/>
                    </a:ext>
                  </a:extLst>
                </a:gridCol>
                <a:gridCol w="1541830">
                  <a:extLst>
                    <a:ext uri="{9D8B030D-6E8A-4147-A177-3AD203B41FA5}">
                      <a16:colId xmlns:a16="http://schemas.microsoft.com/office/drawing/2014/main" val="794092377"/>
                    </a:ext>
                  </a:extLst>
                </a:gridCol>
                <a:gridCol w="1725996">
                  <a:extLst>
                    <a:ext uri="{9D8B030D-6E8A-4147-A177-3AD203B41FA5}">
                      <a16:colId xmlns:a16="http://schemas.microsoft.com/office/drawing/2014/main" val="1658930151"/>
                    </a:ext>
                  </a:extLst>
                </a:gridCol>
                <a:gridCol w="1625531">
                  <a:extLst>
                    <a:ext uri="{9D8B030D-6E8A-4147-A177-3AD203B41FA5}">
                      <a16:colId xmlns:a16="http://schemas.microsoft.com/office/drawing/2014/main" val="927395562"/>
                    </a:ext>
                  </a:extLst>
                </a:gridCol>
                <a:gridCol w="1671721">
                  <a:extLst>
                    <a:ext uri="{9D8B030D-6E8A-4147-A177-3AD203B41FA5}">
                      <a16:colId xmlns:a16="http://schemas.microsoft.com/office/drawing/2014/main" val="4194463881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description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one hydrogen atom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two hydrogen atoms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one hydrogen molecule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dirty="0">
                          <a:solidFill>
                            <a:schemeClr val="tx1"/>
                          </a:solidFill>
                        </a:rPr>
                        <a:t>two hydrogen molecules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332778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symbol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8517808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# atoms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22615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# molecules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669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2193361" y="1806896"/>
            <a:ext cx="6273738" cy="2009775"/>
            <a:chOff x="2193361" y="2697540"/>
            <a:chExt cx="6273738" cy="200977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71674" y="2697540"/>
              <a:ext cx="1495425" cy="20097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702" y="3226178"/>
              <a:ext cx="1428750" cy="9525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3031" y="2889432"/>
              <a:ext cx="1419225" cy="17240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93361" y="3289483"/>
              <a:ext cx="1000125" cy="923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5858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2.4  chemical formulas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Formulas:  Butane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721" y="2619031"/>
            <a:ext cx="2525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Molecular Formula</a:t>
            </a:r>
          </a:p>
          <a:p>
            <a:pPr algn="ctr"/>
            <a:r>
              <a:rPr lang="en-US" sz="2200" dirty="0"/>
              <a:t>ratio of atoms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536" y="1854369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4</a:t>
            </a:r>
            <a:r>
              <a:rPr lang="en-US" sz="2400" dirty="0"/>
              <a:t>H</a:t>
            </a:r>
            <a:r>
              <a:rPr lang="en-US" sz="2400" baseline="-25000" dirty="0"/>
              <a:t>10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43166" y="1854369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031" y="1320609"/>
            <a:ext cx="2424992" cy="116174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323018" y="2619031"/>
            <a:ext cx="2509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Structural Formula</a:t>
            </a:r>
          </a:p>
          <a:p>
            <a:pPr algn="ctr"/>
            <a:r>
              <a:rPr lang="en-US" sz="2200" dirty="0"/>
              <a:t>shows bonds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06980" y="4133469"/>
            <a:ext cx="2632532" cy="461665"/>
            <a:chOff x="402456" y="3535282"/>
            <a:chExt cx="2632532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402456" y="3535282"/>
              <a:ext cx="9717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  <a:r>
                <a:rPr lang="en-US" sz="2400" baseline="-25000" dirty="0"/>
                <a:t>4</a:t>
              </a:r>
              <a:r>
                <a:rPr lang="en-US" sz="2400" dirty="0"/>
                <a:t>H</a:t>
              </a:r>
              <a:r>
                <a:rPr lang="en-US" sz="2400" baseline="-25000" dirty="0"/>
                <a:t>10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417873" y="3766114"/>
              <a:ext cx="715513" cy="0"/>
            </a:xfrm>
            <a:prstGeom prst="straightConnector1">
              <a:avLst/>
            </a:prstGeom>
            <a:ln w="19050">
              <a:solidFill>
                <a:srgbClr val="0099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177061" y="3535282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  <a:r>
                <a:rPr lang="en-US" sz="2400" baseline="-25000" dirty="0"/>
                <a:t>2</a:t>
              </a:r>
              <a:r>
                <a:rPr lang="en-US" sz="2400" dirty="0"/>
                <a:t>H</a:t>
              </a:r>
              <a:r>
                <a:rPr lang="en-US" sz="2400" baseline="-25000" dirty="0"/>
                <a:t>5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8363" y="2619031"/>
            <a:ext cx="2852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Condensed Formula</a:t>
            </a:r>
          </a:p>
          <a:p>
            <a:pPr algn="ctr"/>
            <a:r>
              <a:rPr lang="en-US" sz="2200" dirty="0"/>
              <a:t>indicates connectivity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52" y="4818384"/>
            <a:ext cx="2577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Empirical Formula</a:t>
            </a:r>
          </a:p>
          <a:p>
            <a:pPr algn="ctr"/>
            <a:r>
              <a:rPr lang="en-US" sz="2200" dirty="0"/>
              <a:t>simplest whole number ratio of atoms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8639" y="3704761"/>
            <a:ext cx="1711512" cy="1729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994" y="3704761"/>
            <a:ext cx="1817067" cy="17939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13478" y="5588400"/>
            <a:ext cx="1896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Ball and Stick</a:t>
            </a:r>
          </a:p>
          <a:p>
            <a:pPr algn="ctr"/>
            <a:r>
              <a:rPr lang="en-US" sz="2200" dirty="0"/>
              <a:t>shows bonds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90718" y="5635441"/>
            <a:ext cx="1973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Space Filling</a:t>
            </a:r>
          </a:p>
          <a:p>
            <a:pPr algn="ctr"/>
            <a:r>
              <a:rPr lang="en-US" sz="2200" dirty="0"/>
              <a:t>shows volume</a:t>
            </a:r>
          </a:p>
        </p:txBody>
      </p:sp>
    </p:spTree>
    <p:extLst>
      <p:ext uri="{BB962C8B-B14F-4D97-AF65-F5344CB8AC3E}">
        <p14:creationId xmlns:p14="http://schemas.microsoft.com/office/powerpoint/2010/main" val="2563459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2.4  chemical formulas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Formulas:  Benzene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721" y="2619031"/>
            <a:ext cx="2525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Molecular Formula</a:t>
            </a:r>
          </a:p>
          <a:p>
            <a:pPr algn="ctr"/>
            <a:r>
              <a:rPr lang="en-US" sz="2200" dirty="0"/>
              <a:t>ratio of atoms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8536" y="1854369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6</a:t>
            </a:r>
            <a:r>
              <a:rPr lang="en-US" sz="2400" dirty="0"/>
              <a:t>H</a:t>
            </a:r>
            <a:r>
              <a:rPr lang="en-US" sz="2400" baseline="-25000" dirty="0"/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323018" y="2619031"/>
            <a:ext cx="2509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Structural Formula</a:t>
            </a:r>
          </a:p>
          <a:p>
            <a:pPr algn="ctr"/>
            <a:r>
              <a:rPr lang="en-US" sz="2200" dirty="0"/>
              <a:t>shows bonds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20793" y="4133469"/>
            <a:ext cx="2404906" cy="461665"/>
            <a:chOff x="402456" y="3535282"/>
            <a:chExt cx="2404906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402456" y="3535282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  <a:r>
                <a:rPr lang="en-US" sz="2400" baseline="-25000" dirty="0"/>
                <a:t>6</a:t>
              </a:r>
              <a:r>
                <a:rPr lang="en-US" sz="2400" dirty="0"/>
                <a:t>H</a:t>
              </a:r>
              <a:r>
                <a:rPr lang="en-US" sz="2400" baseline="-25000" dirty="0"/>
                <a:t>6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360966" y="3766114"/>
              <a:ext cx="715513" cy="0"/>
            </a:xfrm>
            <a:prstGeom prst="straightConnector1">
              <a:avLst/>
            </a:prstGeom>
            <a:ln w="19050">
              <a:solidFill>
                <a:srgbClr val="0099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177061" y="3535282"/>
              <a:ext cx="6303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CH</a:t>
              </a:r>
              <a:endParaRPr lang="en-US" sz="2400" baseline="-250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8363" y="2619031"/>
            <a:ext cx="2852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Condensed Formula</a:t>
            </a:r>
          </a:p>
          <a:p>
            <a:pPr algn="ctr"/>
            <a:r>
              <a:rPr lang="en-US" sz="2200" dirty="0"/>
              <a:t>indicates connectivity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52" y="4818384"/>
            <a:ext cx="2577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Empirical Formula</a:t>
            </a:r>
          </a:p>
          <a:p>
            <a:pPr algn="ctr"/>
            <a:r>
              <a:rPr lang="en-US" sz="2200" dirty="0"/>
              <a:t>simplest whole number ratio of atoms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3478" y="5588400"/>
            <a:ext cx="1896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Ball and Stick</a:t>
            </a:r>
          </a:p>
          <a:p>
            <a:pPr algn="ctr"/>
            <a:r>
              <a:rPr lang="en-US" sz="2200" dirty="0"/>
              <a:t>shows bonds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90718" y="5635441"/>
            <a:ext cx="1973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Space Filling</a:t>
            </a:r>
          </a:p>
          <a:p>
            <a:pPr algn="ctr"/>
            <a:r>
              <a:rPr lang="en-US" sz="2200" dirty="0"/>
              <a:t>shows volume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32850" y="1856187"/>
            <a:ext cx="8579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6</a:t>
            </a:r>
            <a:r>
              <a:rPr lang="en-US" sz="2400" dirty="0"/>
              <a:t>H</a:t>
            </a:r>
            <a:r>
              <a:rPr lang="en-US" sz="2400" baseline="-25000" dirty="0"/>
              <a:t>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994" y="723245"/>
            <a:ext cx="1704044" cy="17965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234" y="3635129"/>
            <a:ext cx="1713158" cy="1920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7441" y="3519268"/>
            <a:ext cx="1825597" cy="199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57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2.4  chemical formulas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8" name="Text Placeholder 2"/>
          <p:cNvSpPr txBox="1">
            <a:spLocks/>
          </p:cNvSpPr>
          <p:nvPr/>
        </p:nvSpPr>
        <p:spPr>
          <a:xfrm>
            <a:off x="408584" y="982245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Formulas:  Acetic Acid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60721" y="2619031"/>
            <a:ext cx="25250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Molecular Formula</a:t>
            </a:r>
          </a:p>
          <a:p>
            <a:pPr algn="ctr"/>
            <a:r>
              <a:rPr lang="en-US" sz="2200" dirty="0"/>
              <a:t>ratio of atoms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7952" y="1888879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H</a:t>
            </a:r>
            <a:r>
              <a:rPr lang="en-US" sz="2400" baseline="-25000" dirty="0"/>
              <a:t>4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6323018" y="2619031"/>
            <a:ext cx="25090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Structural Formula</a:t>
            </a:r>
          </a:p>
          <a:p>
            <a:pPr algn="ctr"/>
            <a:r>
              <a:rPr lang="en-US" sz="2200" dirty="0"/>
              <a:t>shows bonds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195" y="4142435"/>
            <a:ext cx="2913752" cy="461665"/>
            <a:chOff x="402456" y="3544248"/>
            <a:chExt cx="2913752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402456" y="3544248"/>
              <a:ext cx="12105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</a:t>
              </a:r>
              <a:r>
                <a:rPr lang="en-US" sz="2400" baseline="-25000" dirty="0"/>
                <a:t>2</a:t>
              </a:r>
              <a:r>
                <a:rPr lang="en-US" sz="2400" dirty="0"/>
                <a:t>H</a:t>
              </a:r>
              <a:r>
                <a:rPr lang="en-US" sz="2400" baseline="-25000" dirty="0"/>
                <a:t>4</a:t>
              </a:r>
              <a:r>
                <a:rPr lang="en-US" sz="2400" dirty="0"/>
                <a:t>O</a:t>
              </a:r>
              <a:r>
                <a:rPr lang="en-US" sz="2400" baseline="-25000" dirty="0"/>
                <a:t>2</a:t>
              </a:r>
              <a:endParaRPr lang="en-US" sz="2400" dirty="0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1617734" y="3775080"/>
              <a:ext cx="715513" cy="0"/>
            </a:xfrm>
            <a:prstGeom prst="straightConnector1">
              <a:avLst/>
            </a:prstGeom>
            <a:ln w="19050">
              <a:solidFill>
                <a:srgbClr val="0099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333247" y="3544248"/>
              <a:ext cx="9829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CH</a:t>
              </a:r>
              <a:r>
                <a:rPr lang="en-US" sz="2400" baseline="-25000" dirty="0"/>
                <a:t>2</a:t>
              </a:r>
              <a:r>
                <a:rPr lang="en-US" sz="2400" dirty="0"/>
                <a:t>O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8363" y="2619031"/>
            <a:ext cx="285206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Condensed Formula</a:t>
            </a:r>
          </a:p>
          <a:p>
            <a:pPr algn="ctr"/>
            <a:r>
              <a:rPr lang="en-US" sz="2200" dirty="0"/>
              <a:t>indicates connectivity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4352" y="4818384"/>
            <a:ext cx="25777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Empirical Formula</a:t>
            </a:r>
          </a:p>
          <a:p>
            <a:pPr algn="ctr"/>
            <a:r>
              <a:rPr lang="en-US" sz="2200" dirty="0"/>
              <a:t>simplest whole number ratio of atoms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13478" y="5588400"/>
            <a:ext cx="18966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Ball and Stick</a:t>
            </a:r>
          </a:p>
          <a:p>
            <a:pPr algn="ctr"/>
            <a:r>
              <a:rPr lang="en-US" sz="2200" dirty="0"/>
              <a:t>shows bonds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90718" y="5635441"/>
            <a:ext cx="19736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solidFill>
                  <a:srgbClr val="009900"/>
                </a:solidFill>
              </a:rPr>
              <a:t>Space Filling</a:t>
            </a:r>
          </a:p>
          <a:p>
            <a:pPr algn="ctr"/>
            <a:r>
              <a:rPr lang="en-US" sz="2200" dirty="0"/>
              <a:t>shows volume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10235" y="1888879"/>
            <a:ext cx="1725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COOH</a:t>
            </a:r>
            <a:endParaRPr lang="en-US" sz="2400" baseline="-25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018" y="824035"/>
            <a:ext cx="2261020" cy="17242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523" y="3698244"/>
            <a:ext cx="2075864" cy="17044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9406" y="3890967"/>
            <a:ext cx="1471442" cy="14488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0143" y="1365546"/>
            <a:ext cx="39134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Vinegar is very dilute acetic acid.</a:t>
            </a:r>
          </a:p>
        </p:txBody>
      </p:sp>
    </p:spTree>
    <p:extLst>
      <p:ext uri="{BB962C8B-B14F-4D97-AF65-F5344CB8AC3E}">
        <p14:creationId xmlns:p14="http://schemas.microsoft.com/office/powerpoint/2010/main" val="6094338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/>
          <p:cNvSpPr txBox="1">
            <a:spLocks/>
          </p:cNvSpPr>
          <p:nvPr/>
        </p:nvSpPr>
        <p:spPr>
          <a:xfrm>
            <a:off x="442646" y="900156"/>
            <a:ext cx="8544652" cy="1559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9900"/>
                </a:solidFill>
              </a:rPr>
              <a:t>Isomers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Molecules may have the same chemical formula but different molecular structures and different chemical properties.</a:t>
            </a:r>
          </a:p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2.4  chemical formulas</a:t>
            </a:r>
          </a:p>
        </p:txBody>
      </p:sp>
      <p:sp>
        <p:nvSpPr>
          <p:cNvPr id="24" name="Text Placeholder 2"/>
          <p:cNvSpPr txBox="1">
            <a:spLocks/>
          </p:cNvSpPr>
          <p:nvPr/>
        </p:nvSpPr>
        <p:spPr>
          <a:xfrm>
            <a:off x="427440" y="2309110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/>
              <a:t>Acetic Acid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427440" y="2583159"/>
            <a:ext cx="3358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Vinegar is dilute acetic acid.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04066" y="3811819"/>
            <a:ext cx="12971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Molecular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3107" y="3211431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</a:rPr>
              <a:t>C</a:t>
            </a:r>
            <a:r>
              <a:rPr lang="en-US" sz="2000" baseline="-25000" dirty="0">
                <a:solidFill>
                  <a:srgbClr val="009900"/>
                </a:solidFill>
              </a:rPr>
              <a:t>2</a:t>
            </a:r>
            <a:r>
              <a:rPr lang="en-US" sz="2000" dirty="0">
                <a:solidFill>
                  <a:srgbClr val="009900"/>
                </a:solidFill>
              </a:rPr>
              <a:t>H</a:t>
            </a:r>
            <a:r>
              <a:rPr lang="en-US" sz="2000" baseline="-25000" dirty="0">
                <a:solidFill>
                  <a:srgbClr val="009900"/>
                </a:solidFill>
              </a:rPr>
              <a:t>4</a:t>
            </a:r>
            <a:r>
              <a:rPr lang="en-US" sz="2000" dirty="0">
                <a:solidFill>
                  <a:srgbClr val="009900"/>
                </a:solidFill>
              </a:rPr>
              <a:t>O</a:t>
            </a:r>
            <a:r>
              <a:rPr lang="en-US" sz="2000" baseline="-25000" dirty="0">
                <a:solidFill>
                  <a:srgbClr val="009900"/>
                </a:solidFill>
              </a:rPr>
              <a:t>2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931360" y="3811819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Structural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17525" y="3811819"/>
            <a:ext cx="149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Condensed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55996" y="3230841"/>
            <a:ext cx="1420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</a:rPr>
              <a:t>CH</a:t>
            </a:r>
            <a:r>
              <a:rPr lang="en-US" sz="2000" baseline="-25000" dirty="0">
                <a:solidFill>
                  <a:srgbClr val="009900"/>
                </a:solidFill>
              </a:rPr>
              <a:t>3</a:t>
            </a:r>
            <a:r>
              <a:rPr lang="en-US" sz="2000" dirty="0">
                <a:solidFill>
                  <a:srgbClr val="009900"/>
                </a:solidFill>
              </a:rPr>
              <a:t>COOH</a:t>
            </a:r>
            <a:endParaRPr lang="en-US" sz="2000" baseline="-25000" dirty="0">
              <a:solidFill>
                <a:srgbClr val="0099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203" y="2299989"/>
            <a:ext cx="2108766" cy="1455609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77028" y="2120914"/>
            <a:ext cx="8629278" cy="2176677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369197" y="4507842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dirty="0"/>
              <a:t>Methyl Formate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369197" y="4807100"/>
            <a:ext cx="53816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Methyl formate can be used as an insecticide.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203" y="4667266"/>
            <a:ext cx="2119573" cy="145987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4064" y="6176584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Molecular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33107" y="5562601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</a:rPr>
              <a:t>C</a:t>
            </a:r>
            <a:r>
              <a:rPr lang="en-US" sz="2000" baseline="-25000" dirty="0">
                <a:solidFill>
                  <a:srgbClr val="009900"/>
                </a:solidFill>
              </a:rPr>
              <a:t>2</a:t>
            </a:r>
            <a:r>
              <a:rPr lang="en-US" sz="2000" dirty="0">
                <a:solidFill>
                  <a:srgbClr val="009900"/>
                </a:solidFill>
              </a:rPr>
              <a:t>H</a:t>
            </a:r>
            <a:r>
              <a:rPr lang="en-US" sz="2000" baseline="-25000" dirty="0">
                <a:solidFill>
                  <a:srgbClr val="009900"/>
                </a:solidFill>
              </a:rPr>
              <a:t>4</a:t>
            </a:r>
            <a:r>
              <a:rPr lang="en-US" sz="2000" dirty="0">
                <a:solidFill>
                  <a:srgbClr val="009900"/>
                </a:solidFill>
              </a:rPr>
              <a:t>O</a:t>
            </a:r>
            <a:r>
              <a:rPr lang="en-US" sz="2000" baseline="-25000" dirty="0">
                <a:solidFill>
                  <a:srgbClr val="009900"/>
                </a:solidFill>
              </a:rPr>
              <a:t>2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31360" y="6176584"/>
            <a:ext cx="12811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Structural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17523" y="6176584"/>
            <a:ext cx="1497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Condensed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55996" y="5582011"/>
            <a:ext cx="14205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</a:rPr>
              <a:t>HCOOCH</a:t>
            </a:r>
            <a:r>
              <a:rPr lang="en-US" sz="2000" baseline="-25000" dirty="0">
                <a:solidFill>
                  <a:srgbClr val="009900"/>
                </a:solidFill>
              </a:rPr>
              <a:t>3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77028" y="4485787"/>
            <a:ext cx="8629278" cy="2176677"/>
          </a:xfrm>
          <a:prstGeom prst="rect">
            <a:avLst/>
          </a:prstGeom>
          <a:noFill/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74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2.5  THE PERIODIC TABLE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394030" y="752111"/>
            <a:ext cx="7255610" cy="5467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9900"/>
                </a:solidFill>
              </a:rPr>
              <a:t>Dmitri Mendeleev (1869)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Mendeleev and others recognized that there were periodic relationships between physicochemical properties of known elements.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For example, lithium, sodium, and potassium conduct heat/electricity and react vigorously with water.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halogens, he noted, reacted easily with other elements and were readily available in nature.</a:t>
            </a:r>
          </a:p>
        </p:txBody>
      </p:sp>
      <p:pic>
        <p:nvPicPr>
          <p:cNvPr id="9" name="Picture 4" descr="http://www.elementalmatter.info/images/dimitri-mendelee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2" y="106054"/>
            <a:ext cx="1893516" cy="221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russiapedia.rt.com/files/prominent-russians/science-and-technology/dmitry-mendeleev/dmitry-mendeleev_7-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750" y="3860117"/>
            <a:ext cx="1972352" cy="28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42796r1ctbz645bo223zkcdl-wpengine.netdna-ssl.com/wp-content/uploads/2012/07/periodictablefigure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945" y="3904717"/>
            <a:ext cx="1787445" cy="28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lated imag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9" y="3840446"/>
            <a:ext cx="1811491" cy="2859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18272" y="3832223"/>
            <a:ext cx="2737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Mendeleev </a:t>
            </a:r>
            <a:r>
              <a:rPr lang="en-US" dirty="0"/>
              <a:t>constantly revised </a:t>
            </a:r>
            <a:r>
              <a:rPr lang="en-US" i="1" dirty="0"/>
              <a:t>his observations and organized the elements until he arrived at a version of what we now call the periodic table.</a:t>
            </a:r>
          </a:p>
        </p:txBody>
      </p:sp>
    </p:spTree>
    <p:extLst>
      <p:ext uri="{BB962C8B-B14F-4D97-AF65-F5344CB8AC3E}">
        <p14:creationId xmlns:p14="http://schemas.microsoft.com/office/powerpoint/2010/main" val="29826915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2.5  THE PERIODIC TABLE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199" y="815162"/>
            <a:ext cx="6872553" cy="3552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9900"/>
                </a:solidFill>
              </a:rPr>
              <a:t>Dmitri Mendeleev (1869)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Mendeleev predicted the existence of gallium and germanium in 1871, and the elements were discovered, with the properties he predicted, a few years later.</a:t>
            </a:r>
          </a:p>
        </p:txBody>
      </p:sp>
      <p:pic>
        <p:nvPicPr>
          <p:cNvPr id="9" name="Picture 4" descr="http://www.elementalmatter.info/images/dimitri-mendeleev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52" y="106054"/>
            <a:ext cx="1893516" cy="221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046123" y="3000238"/>
            <a:ext cx="7143987" cy="3618263"/>
            <a:chOff x="1038847" y="2909684"/>
            <a:chExt cx="7143987" cy="36182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8847" y="2909684"/>
              <a:ext cx="7143987" cy="36182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" name="Rounded Rectangle 3"/>
            <p:cNvSpPr/>
            <p:nvPr/>
          </p:nvSpPr>
          <p:spPr>
            <a:xfrm>
              <a:off x="3157871" y="4484117"/>
              <a:ext cx="648586" cy="300534"/>
            </a:xfrm>
            <a:prstGeom prst="round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940989" y="4486250"/>
              <a:ext cx="648586" cy="300534"/>
            </a:xfrm>
            <a:prstGeom prst="roundRect">
              <a:avLst/>
            </a:prstGeom>
            <a:noFill/>
            <a:ln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437697" y="2589419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9900"/>
                </a:solidFill>
              </a:rPr>
              <a:t>Which element is Ga? Which is Ge?</a:t>
            </a:r>
          </a:p>
        </p:txBody>
      </p:sp>
    </p:spTree>
    <p:extLst>
      <p:ext uri="{BB962C8B-B14F-4D97-AF65-F5344CB8AC3E}">
        <p14:creationId xmlns:p14="http://schemas.microsoft.com/office/powerpoint/2010/main" val="7908333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D1B85B4-A4BF-FF46-A9BC-7D96A55757CD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2.5  THE PERIODIC TABLE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tretch>
            <a:fillRect/>
          </a:stretch>
        </p:blipFill>
        <p:spPr>
          <a:xfrm>
            <a:off x="269428" y="1104490"/>
            <a:ext cx="8621618" cy="491757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03014" y="1267879"/>
            <a:ext cx="3241701" cy="1154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96363" y="1031355"/>
            <a:ext cx="2561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Mendeleev </a:t>
            </a:r>
            <a:r>
              <a:rPr lang="en-US" sz="2400" dirty="0">
                <a:hlinkClick r:id="rId4"/>
              </a:rPr>
              <a:t>Video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22831" y="6102787"/>
            <a:ext cx="35189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https://youtu.be/AcS3NOQnsQM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2869" y="6384218"/>
            <a:ext cx="3441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https://youtu.be/kuQ0Um4Wcz0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393733" y="1031355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Elements </a:t>
            </a:r>
            <a:r>
              <a:rPr lang="en-US" sz="2400" dirty="0">
                <a:hlinkClick r:id="rId5"/>
              </a:rPr>
              <a:t>Song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520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tretch>
            <a:fillRect/>
          </a:stretch>
        </p:blipFill>
        <p:spPr>
          <a:xfrm>
            <a:off x="1375921" y="2380103"/>
            <a:ext cx="7611405" cy="434137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570475" y="2343703"/>
            <a:ext cx="3028219" cy="11857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457200" y="891201"/>
            <a:ext cx="8530098" cy="1665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Periodic Law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i="1" dirty="0"/>
              <a:t>The properties of the elements are periodic functions of their atomic numbers.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2.5  THE PERIODIC TABLE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0292" y="3001037"/>
            <a:ext cx="1125629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Periods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65021" y="3637548"/>
            <a:ext cx="1630479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65021" y="4076702"/>
            <a:ext cx="2570279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5021" y="4499813"/>
            <a:ext cx="3433879" cy="0"/>
          </a:xfrm>
          <a:prstGeom prst="straightConnector1">
            <a:avLst/>
          </a:prstGeom>
          <a:ln w="28575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4018766" y="2508254"/>
            <a:ext cx="1096775" cy="2940051"/>
            <a:chOff x="4018766" y="2508254"/>
            <a:chExt cx="1096775" cy="2940051"/>
          </a:xfrm>
        </p:grpSpPr>
        <p:sp>
          <p:nvSpPr>
            <p:cNvPr id="8" name="TextBox 7"/>
            <p:cNvSpPr txBox="1"/>
            <p:nvPr/>
          </p:nvSpPr>
          <p:spPr>
            <a:xfrm>
              <a:off x="4018766" y="2508254"/>
              <a:ext cx="10967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8F45C7"/>
                  </a:solidFill>
                </a:rPr>
                <a:t>Groups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4150435" y="2972146"/>
              <a:ext cx="833436" cy="2476159"/>
              <a:chOff x="4218642" y="3084440"/>
              <a:chExt cx="833436" cy="2476159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>
                <a:off x="4218642" y="3084440"/>
                <a:ext cx="0" cy="2476157"/>
              </a:xfrm>
              <a:prstGeom prst="straightConnector1">
                <a:avLst/>
              </a:prstGeom>
              <a:ln w="28575">
                <a:solidFill>
                  <a:srgbClr val="8F45C7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5052078" y="3084440"/>
                <a:ext cx="0" cy="2476159"/>
              </a:xfrm>
              <a:prstGeom prst="straightConnector1">
                <a:avLst/>
              </a:prstGeom>
              <a:ln w="28575">
                <a:solidFill>
                  <a:srgbClr val="8F45C7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635360" y="3084440"/>
                <a:ext cx="0" cy="2476157"/>
              </a:xfrm>
              <a:prstGeom prst="straightConnector1">
                <a:avLst/>
              </a:prstGeom>
              <a:ln w="28575">
                <a:solidFill>
                  <a:srgbClr val="8F45C7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2" name="Group 21"/>
          <p:cNvGrpSpPr/>
          <p:nvPr/>
        </p:nvGrpSpPr>
        <p:grpSpPr>
          <a:xfrm>
            <a:off x="7067387" y="2095251"/>
            <a:ext cx="826036" cy="3353054"/>
            <a:chOff x="7111532" y="2239629"/>
            <a:chExt cx="826036" cy="3353054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7937568" y="2239629"/>
              <a:ext cx="0" cy="3353054"/>
            </a:xfrm>
            <a:prstGeom prst="straightConnector1">
              <a:avLst/>
            </a:prstGeom>
            <a:ln w="28575">
              <a:solidFill>
                <a:srgbClr val="8F45C7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7111532" y="2239629"/>
              <a:ext cx="0" cy="3353054"/>
            </a:xfrm>
            <a:prstGeom prst="straightConnector1">
              <a:avLst/>
            </a:prstGeom>
            <a:ln w="28575">
              <a:solidFill>
                <a:srgbClr val="8F45C7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524550" y="2239629"/>
              <a:ext cx="0" cy="3353054"/>
            </a:xfrm>
            <a:prstGeom prst="straightConnector1">
              <a:avLst/>
            </a:prstGeom>
            <a:ln w="28575">
              <a:solidFill>
                <a:srgbClr val="8F45C7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6932018" y="166692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F45C7"/>
                </a:solidFill>
              </a:rPr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4007381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2.1  early ideas in atomic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08584" y="906747"/>
            <a:ext cx="8328454" cy="540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n-US" b="1" i="1" dirty="0">
                <a:solidFill>
                  <a:srgbClr val="0000FF"/>
                </a:solidFill>
              </a:rPr>
              <a:t>John Dalton </a:t>
            </a:r>
            <a:r>
              <a:rPr lang="en-US" dirty="0"/>
              <a:t>developed modern atomic theory in 1807.</a:t>
            </a:r>
          </a:p>
          <a:p>
            <a:pPr marL="457200" indent="-457200">
              <a:lnSpc>
                <a:spcPct val="110000"/>
              </a:lnSpc>
              <a:buClr>
                <a:srgbClr val="009900"/>
              </a:buClr>
              <a:buFont typeface="+mj-lt"/>
              <a:buAutoNum type="arabicPeriod"/>
            </a:pPr>
            <a:r>
              <a:rPr lang="en-US" dirty="0"/>
              <a:t>Matter is composed of exceedingly small particles called atoms. An atom is the smallest unit of an element that can participate in chemical change.</a:t>
            </a:r>
          </a:p>
          <a:p>
            <a:pPr marL="457200" indent="-457200">
              <a:lnSpc>
                <a:spcPct val="110000"/>
              </a:lnSpc>
              <a:buClr>
                <a:srgbClr val="009900"/>
              </a:buClr>
              <a:buFont typeface="+mj-lt"/>
              <a:buAutoNum type="arabicPeriod"/>
            </a:pPr>
            <a:r>
              <a:rPr lang="en-US" dirty="0"/>
              <a:t>An element consists of only one type of atom, which has a mass that is characteristic of the element and is the same for all atoms of that element.</a:t>
            </a:r>
          </a:p>
          <a:p>
            <a:pPr marL="457200" indent="-457200">
              <a:lnSpc>
                <a:spcPct val="110000"/>
              </a:lnSpc>
              <a:buClr>
                <a:srgbClr val="009900"/>
              </a:buClr>
              <a:buFont typeface="+mj-lt"/>
              <a:buAutoNum type="arabicPeriod"/>
            </a:pPr>
            <a:r>
              <a:rPr lang="en-US" dirty="0"/>
              <a:t>Atoms of one element differ in properties from atoms of all other elements.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857" y="5083682"/>
            <a:ext cx="3574784" cy="14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271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D1B85B4-A4BF-FF46-A9BC-7D96A55757CD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2.5  THE PERIODIC TABLE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891200"/>
            <a:ext cx="8530098" cy="684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Classification of the Elements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/>
                </a14:imgProps>
              </a:ext>
            </a:extLst>
          </a:blip>
          <a:stretch>
            <a:fillRect/>
          </a:stretch>
        </p:blipFill>
        <p:spPr>
          <a:xfrm>
            <a:off x="285498" y="1434764"/>
            <a:ext cx="8621618" cy="491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973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2.5  THE PERIODIC TABLE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891200"/>
            <a:ext cx="8530098" cy="684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Classification of the Elements</a:t>
            </a:r>
          </a:p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37772" y="1353254"/>
            <a:ext cx="8683180" cy="495724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66005" y="3700640"/>
            <a:ext cx="208856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transition metals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1027" y="5247845"/>
            <a:ext cx="1154256" cy="937043"/>
          </a:xfrm>
          <a:prstGeom prst="rect">
            <a:avLst/>
          </a:prstGeom>
          <a:noFill/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00FF"/>
                </a:solidFill>
                <a:latin typeface="Cambria" panose="02040503050406030204" pitchFamily="18" charset="0"/>
              </a:rPr>
              <a:t>inner</a:t>
            </a:r>
          </a:p>
          <a:p>
            <a:r>
              <a:rPr lang="en-US" i="1" dirty="0">
                <a:solidFill>
                  <a:srgbClr val="0000FF"/>
                </a:solidFill>
                <a:latin typeface="Cambria" panose="02040503050406030204" pitchFamily="18" charset="0"/>
              </a:rPr>
              <a:t>transition metals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7329932" y="3281627"/>
            <a:ext cx="159780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halogens</a:t>
            </a:r>
          </a:p>
        </p:txBody>
      </p:sp>
      <p:sp>
        <p:nvSpPr>
          <p:cNvPr id="19" name="TextBox 18"/>
          <p:cNvSpPr txBox="1"/>
          <p:nvPr/>
        </p:nvSpPr>
        <p:spPr>
          <a:xfrm rot="16200000">
            <a:off x="7792847" y="3281627"/>
            <a:ext cx="159780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noble gases</a:t>
            </a:r>
          </a:p>
        </p:txBody>
      </p:sp>
      <p:sp>
        <p:nvSpPr>
          <p:cNvPr id="20" name="TextBox 19"/>
          <p:cNvSpPr txBox="1"/>
          <p:nvPr/>
        </p:nvSpPr>
        <p:spPr>
          <a:xfrm rot="16200000">
            <a:off x="-278274" y="3281627"/>
            <a:ext cx="159780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alkali metals</a:t>
            </a:r>
          </a:p>
        </p:txBody>
      </p:sp>
      <p:sp>
        <p:nvSpPr>
          <p:cNvPr id="21" name="TextBox 20"/>
          <p:cNvSpPr txBox="1"/>
          <p:nvPr/>
        </p:nvSpPr>
        <p:spPr>
          <a:xfrm rot="16200000">
            <a:off x="-40843" y="3281627"/>
            <a:ext cx="2080856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alkaline earths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37109" y="5292530"/>
            <a:ext cx="208856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lanthanides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37109" y="5796546"/>
            <a:ext cx="2088560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actinides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6850974" y="3281627"/>
            <a:ext cx="159780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chalcogens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6381180" y="3281627"/>
            <a:ext cx="159780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pnictogens</a:t>
            </a:r>
          </a:p>
        </p:txBody>
      </p:sp>
    </p:spTree>
    <p:extLst>
      <p:ext uri="{BB962C8B-B14F-4D97-AF65-F5344CB8AC3E}">
        <p14:creationId xmlns:p14="http://schemas.microsoft.com/office/powerpoint/2010/main" val="7854878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1441709"/>
            <a:ext cx="8544652" cy="276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In an ordinary chemical reaction: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 </a:t>
            </a:r>
            <a:r>
              <a:rPr lang="en-US" sz="2200" i="1" u="sng" dirty="0">
                <a:solidFill>
                  <a:srgbClr val="009900"/>
                </a:solidFill>
              </a:rPr>
              <a:t>nucleus</a:t>
            </a:r>
            <a:r>
              <a:rPr lang="en-US" sz="2200" dirty="0"/>
              <a:t> of each atom remains </a:t>
            </a:r>
            <a:r>
              <a:rPr lang="en-US" sz="2200" i="1" u="sng" dirty="0">
                <a:solidFill>
                  <a:srgbClr val="009900"/>
                </a:solidFill>
              </a:rPr>
              <a:t>unchanged</a:t>
            </a:r>
            <a:r>
              <a:rPr lang="en-US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electrons can be shared between atoms to form chemical bonds.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atoms can gain or lose electrons resulting in electrically charged particles called </a:t>
            </a:r>
            <a:r>
              <a:rPr lang="en-US" sz="2200" i="1" u="sng" dirty="0">
                <a:solidFill>
                  <a:srgbClr val="009900"/>
                </a:solidFill>
              </a:rPr>
              <a:t>ions</a:t>
            </a:r>
            <a:r>
              <a:rPr lang="en-US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sp>
        <p:nvSpPr>
          <p:cNvPr id="14" name="Text Placeholder 2"/>
          <p:cNvSpPr txBox="1">
            <a:spLocks/>
          </p:cNvSpPr>
          <p:nvPr/>
        </p:nvSpPr>
        <p:spPr>
          <a:xfrm>
            <a:off x="457200" y="895939"/>
            <a:ext cx="8328454" cy="5691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The Elements in Chemical Reactions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810" y="3709421"/>
            <a:ext cx="6340788" cy="28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428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6" y="950381"/>
            <a:ext cx="8544652" cy="5405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Predicting Ion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Main group atoms lose or gain electrons so that the overall electron count is the same as the nearest noble gas.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Na atoms lose one electron and become Na</a:t>
            </a:r>
            <a:r>
              <a:rPr lang="en-US" sz="2200" baseline="40000" dirty="0"/>
              <a:t>+</a:t>
            </a:r>
            <a:r>
              <a:rPr lang="en-US" sz="2000" dirty="0"/>
              <a:t>.</a:t>
            </a:r>
            <a:endParaRPr lang="en-US" sz="2200" baseline="30000" dirty="0"/>
          </a:p>
          <a:p>
            <a:pPr marL="1074420" lvl="1" indent="-342900"/>
            <a:r>
              <a:rPr lang="en-US" b="1" dirty="0">
                <a:solidFill>
                  <a:srgbClr val="009900"/>
                </a:solidFill>
              </a:rPr>
              <a:t>Na</a:t>
            </a:r>
            <a:r>
              <a:rPr lang="en-US" b="1" baseline="40000" dirty="0">
                <a:solidFill>
                  <a:srgbClr val="009900"/>
                </a:solidFill>
              </a:rPr>
              <a:t>+</a:t>
            </a:r>
            <a:r>
              <a:rPr lang="en-US" sz="2000" dirty="0"/>
              <a:t> </a:t>
            </a:r>
            <a:r>
              <a:rPr lang="en-US" dirty="0"/>
              <a:t>has the same overall electron count as </a:t>
            </a:r>
            <a:r>
              <a:rPr lang="en-US" b="1" dirty="0">
                <a:solidFill>
                  <a:srgbClr val="009900"/>
                </a:solidFill>
              </a:rPr>
              <a:t>Ne</a:t>
            </a:r>
            <a:r>
              <a:rPr lang="en-US" dirty="0"/>
              <a:t>.</a:t>
            </a:r>
          </a:p>
          <a:p>
            <a:pPr marL="1074420" lvl="1" indent="-342900"/>
            <a:r>
              <a:rPr lang="en-US" b="1" dirty="0">
                <a:solidFill>
                  <a:srgbClr val="009900"/>
                </a:solidFill>
              </a:rPr>
              <a:t>Na</a:t>
            </a:r>
            <a:r>
              <a:rPr lang="en-US" b="1" baseline="40000" dirty="0">
                <a:solidFill>
                  <a:srgbClr val="009900"/>
                </a:solidFill>
              </a:rPr>
              <a:t>+</a:t>
            </a:r>
            <a:r>
              <a:rPr lang="en-US" sz="2800" dirty="0"/>
              <a:t> </a:t>
            </a:r>
            <a:r>
              <a:rPr lang="en-US" dirty="0"/>
              <a:t>has a positive charge and is a </a:t>
            </a:r>
            <a:r>
              <a:rPr lang="en-US" i="1" u="sng" dirty="0">
                <a:solidFill>
                  <a:srgbClr val="009900"/>
                </a:solidFill>
              </a:rPr>
              <a:t>cation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Cl atoms gain one electron and become Cl</a:t>
            </a:r>
            <a:r>
              <a:rPr lang="en-US" sz="2200" baseline="40000" dirty="0"/>
              <a:t>-</a:t>
            </a:r>
            <a:r>
              <a:rPr lang="en-US" sz="2000" dirty="0"/>
              <a:t>.</a:t>
            </a:r>
            <a:endParaRPr lang="en-US" sz="2200" baseline="30000" dirty="0"/>
          </a:p>
          <a:p>
            <a:pPr marL="1074420" lvl="1" indent="-342900"/>
            <a:r>
              <a:rPr lang="en-US" b="1" dirty="0">
                <a:solidFill>
                  <a:srgbClr val="009900"/>
                </a:solidFill>
              </a:rPr>
              <a:t>Cl</a:t>
            </a:r>
            <a:r>
              <a:rPr lang="en-US" b="1" baseline="40000" dirty="0">
                <a:solidFill>
                  <a:srgbClr val="009900"/>
                </a:solidFill>
              </a:rPr>
              <a:t>-</a:t>
            </a:r>
            <a:r>
              <a:rPr lang="en-US" baseline="40000" dirty="0"/>
              <a:t> </a:t>
            </a:r>
            <a:r>
              <a:rPr lang="en-US" dirty="0"/>
              <a:t>has the same overall electron count as </a:t>
            </a:r>
            <a:r>
              <a:rPr lang="en-US" b="1" dirty="0">
                <a:solidFill>
                  <a:srgbClr val="009900"/>
                </a:solidFill>
              </a:rPr>
              <a:t>Ar</a:t>
            </a:r>
            <a:r>
              <a:rPr lang="en-US" dirty="0"/>
              <a:t>.</a:t>
            </a:r>
          </a:p>
          <a:p>
            <a:pPr marL="1074420" lvl="1" indent="-342900"/>
            <a:r>
              <a:rPr lang="en-US" b="1" dirty="0">
                <a:solidFill>
                  <a:srgbClr val="009900"/>
                </a:solidFill>
              </a:rPr>
              <a:t>Cl</a:t>
            </a:r>
            <a:r>
              <a:rPr lang="en-US" b="1" baseline="40000" dirty="0">
                <a:solidFill>
                  <a:srgbClr val="009900"/>
                </a:solidFill>
              </a:rPr>
              <a:t>-</a:t>
            </a:r>
            <a:r>
              <a:rPr lang="en-US" baseline="40000" dirty="0"/>
              <a:t> </a:t>
            </a:r>
            <a:r>
              <a:rPr lang="en-US" dirty="0"/>
              <a:t>has a negative charge and is an </a:t>
            </a:r>
            <a:r>
              <a:rPr lang="en-US" i="1" u="sng" dirty="0">
                <a:solidFill>
                  <a:srgbClr val="009900"/>
                </a:solidFill>
              </a:rPr>
              <a:t>anion</a:t>
            </a:r>
            <a:r>
              <a:rPr lang="en-US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Transition metals have variable charges and are difficult to predict, but in CHEM 131, we can say that:</a:t>
            </a:r>
          </a:p>
          <a:p>
            <a:pPr marL="1074420" lvl="1" indent="-342900"/>
            <a:r>
              <a:rPr lang="en-US" sz="2000" dirty="0"/>
              <a:t>Zinc is </a:t>
            </a:r>
            <a:r>
              <a:rPr lang="en-US" sz="2000" i="1" u="sng" dirty="0"/>
              <a:t>usually</a:t>
            </a:r>
            <a:r>
              <a:rPr lang="en-US" sz="2000" dirty="0"/>
              <a:t> Zn</a:t>
            </a:r>
            <a:r>
              <a:rPr lang="en-US" sz="2000" baseline="30000" dirty="0"/>
              <a:t>2+</a:t>
            </a:r>
          </a:p>
          <a:p>
            <a:pPr marL="1074420" lvl="1" indent="-342900"/>
            <a:r>
              <a:rPr lang="en-US" sz="2000" dirty="0"/>
              <a:t>Silver is </a:t>
            </a:r>
            <a:r>
              <a:rPr lang="en-US" sz="2000" i="1" u="sng" dirty="0"/>
              <a:t>usually</a:t>
            </a:r>
            <a:r>
              <a:rPr lang="en-US" sz="2000" dirty="0"/>
              <a:t> Ag</a:t>
            </a:r>
            <a:r>
              <a:rPr lang="en-US" sz="2000" baseline="30000" dirty="0"/>
              <a:t>+</a:t>
            </a:r>
          </a:p>
          <a:p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569626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" descr="CNX_Chem_02_06_IonCharg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84" r="-20084"/>
          <a:stretch>
            <a:fillRect/>
          </a:stretch>
        </p:blipFill>
        <p:spPr>
          <a:xfrm>
            <a:off x="-621708" y="2198538"/>
            <a:ext cx="10321468" cy="44804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5186" y="1929790"/>
            <a:ext cx="888065" cy="738664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alkali metals</a:t>
            </a:r>
            <a:endParaRPr lang="en-US" sz="1400" dirty="0">
              <a:solidFill>
                <a:srgbClr val="0000FF"/>
              </a:solidFill>
            </a:endParaRP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1+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3465" y="1929408"/>
            <a:ext cx="835434" cy="738664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alkaline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earths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2+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66381" y="1971919"/>
            <a:ext cx="1077130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rgbClr val="0000FF"/>
                </a:solidFill>
              </a:rPr>
              <a:t>halogens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1-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83749" y="1971919"/>
            <a:ext cx="1140548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chalcogens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2-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69052" y="3316525"/>
            <a:ext cx="1724682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transition metals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are variable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59552" y="2311400"/>
            <a:ext cx="2782113" cy="441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89047" y="1971919"/>
            <a:ext cx="1152618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000FF"/>
                </a:solidFill>
              </a:rPr>
              <a:t>pnictogens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3-</a:t>
            </a:r>
          </a:p>
        </p:txBody>
      </p:sp>
      <p:sp>
        <p:nvSpPr>
          <p:cNvPr id="23" name="Text Placeholder 2"/>
          <p:cNvSpPr txBox="1">
            <a:spLocks/>
          </p:cNvSpPr>
          <p:nvPr/>
        </p:nvSpPr>
        <p:spPr>
          <a:xfrm>
            <a:off x="457200" y="880947"/>
            <a:ext cx="8544652" cy="173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Predicting Ion Formation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For main group elements, use the groups on the periodic table.</a:t>
            </a:r>
          </a:p>
          <a:p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cxnSp>
        <p:nvCxnSpPr>
          <p:cNvPr id="24" name="Straight Arrow Connector 23"/>
          <p:cNvCxnSpPr>
            <a:stCxn id="8" idx="2"/>
          </p:cNvCxnSpPr>
          <p:nvPr/>
        </p:nvCxnSpPr>
        <p:spPr>
          <a:xfrm flipH="1">
            <a:off x="1553252" y="2668072"/>
            <a:ext cx="577930" cy="3672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594816" y="2500868"/>
            <a:ext cx="1161216" cy="5186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764261" y="2500993"/>
            <a:ext cx="447350" cy="51848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571160" y="2498567"/>
            <a:ext cx="167457" cy="53673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9738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55238"/>
            <a:ext cx="8544652" cy="173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Predicting Ion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Practice prediction ion formation by filling in the table.</a:t>
            </a:r>
          </a:p>
          <a:p>
            <a:endParaRPr lang="en-US" sz="2200" dirty="0"/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364873"/>
              </p:ext>
            </p:extLst>
          </p:nvPr>
        </p:nvGraphicFramePr>
        <p:xfrm>
          <a:off x="1347536" y="1997710"/>
          <a:ext cx="6509085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5822">
                  <a:extLst>
                    <a:ext uri="{9D8B030D-6E8A-4147-A177-3AD203B41FA5}">
                      <a16:colId xmlns:a16="http://schemas.microsoft.com/office/drawing/2014/main" val="1587828811"/>
                    </a:ext>
                  </a:extLst>
                </a:gridCol>
                <a:gridCol w="1588168">
                  <a:extLst>
                    <a:ext uri="{9D8B030D-6E8A-4147-A177-3AD203B41FA5}">
                      <a16:colId xmlns:a16="http://schemas.microsoft.com/office/drawing/2014/main" val="794092377"/>
                    </a:ext>
                  </a:extLst>
                </a:gridCol>
                <a:gridCol w="1684421">
                  <a:extLst>
                    <a:ext uri="{9D8B030D-6E8A-4147-A177-3AD203B41FA5}">
                      <a16:colId xmlns:a16="http://schemas.microsoft.com/office/drawing/2014/main" val="1658930151"/>
                    </a:ext>
                  </a:extLst>
                </a:gridCol>
                <a:gridCol w="1780674">
                  <a:extLst>
                    <a:ext uri="{9D8B030D-6E8A-4147-A177-3AD203B41FA5}">
                      <a16:colId xmlns:a16="http://schemas.microsoft.com/office/drawing/2014/main" val="92739556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Atom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Cation or Anion?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Nearest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 Noble Gas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5178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Mg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22615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132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F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66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26595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Sr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8083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39755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Se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4290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Cs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8328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0212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988502"/>
            <a:ext cx="8544652" cy="3177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Polyatomic Ions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Thus far, only monatomic ions have been discussed.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200" dirty="0"/>
              <a:t>Groups of atoms bonded together into electrically charged molecules are known as </a:t>
            </a:r>
            <a:r>
              <a:rPr lang="en-US" sz="2200" i="1" u="sng" dirty="0">
                <a:solidFill>
                  <a:srgbClr val="009900"/>
                </a:solidFill>
              </a:rPr>
              <a:t>polyatomic ions</a:t>
            </a:r>
            <a:r>
              <a:rPr lang="en-US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These ions are very important and appear repeatedly </a:t>
            </a:r>
            <a:r>
              <a:rPr lang="en-US" sz="2200"/>
              <a:t>in general chemistry, </a:t>
            </a:r>
            <a:r>
              <a:rPr lang="en-US" sz="2200" dirty="0"/>
              <a:t>organic chemistry, and biology.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Memorize the polyatomic ions listed in Table 2.5.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71500" y="4165599"/>
            <a:ext cx="8109685" cy="1938993"/>
            <a:chOff x="436474" y="2815522"/>
            <a:chExt cx="8109685" cy="1938993"/>
          </a:xfrm>
        </p:grpSpPr>
        <p:sp>
          <p:nvSpPr>
            <p:cNvPr id="16" name="TextBox 15"/>
            <p:cNvSpPr txBox="1"/>
            <p:nvPr/>
          </p:nvSpPr>
          <p:spPr>
            <a:xfrm>
              <a:off x="436474" y="2815522"/>
              <a:ext cx="7825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NH</a:t>
              </a:r>
              <a:r>
                <a:rPr lang="en-US" sz="2400" baseline="-25000" dirty="0"/>
                <a:t>4</a:t>
              </a:r>
              <a:r>
                <a:rPr lang="en-US" sz="2400" baseline="40000" dirty="0"/>
                <a:t>+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43067" y="2815523"/>
              <a:ext cx="155202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CN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dirty="0"/>
            </a:p>
            <a:p>
              <a:r>
                <a:rPr lang="en-US" sz="2400" dirty="0"/>
                <a:t>CH</a:t>
              </a:r>
              <a:r>
                <a:rPr lang="en-US" sz="2400" baseline="-25000" dirty="0"/>
                <a:t>3</a:t>
              </a:r>
              <a:r>
                <a:rPr lang="en-US" sz="2400" dirty="0"/>
                <a:t>COO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dirty="0"/>
            </a:p>
            <a:p>
              <a:r>
                <a:rPr lang="en-US" sz="2400" dirty="0"/>
                <a:t>CO</a:t>
              </a:r>
              <a:r>
                <a:rPr lang="en-US" sz="2400" baseline="-25000" dirty="0"/>
                <a:t>3</a:t>
              </a:r>
              <a:r>
                <a:rPr lang="en-US" sz="2400" baseline="40000" dirty="0">
                  <a:sym typeface="Wingdings"/>
                </a:rPr>
                <a:t>2⎯</a:t>
              </a:r>
              <a:endParaRPr lang="en-US" sz="2400" dirty="0"/>
            </a:p>
            <a:p>
              <a:r>
                <a:rPr lang="en-US" sz="2400"/>
                <a:t>HCO</a:t>
              </a:r>
              <a:r>
                <a:rPr lang="en-US" sz="2400" baseline="-25000"/>
                <a:t>3</a:t>
              </a:r>
              <a:r>
                <a:rPr lang="en-US" sz="2400" baseline="40000">
                  <a:sym typeface="Wingdings"/>
                </a:rPr>
                <a:t>⎯</a:t>
              </a:r>
              <a:endParaRPr lang="en-US" sz="2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76513" y="2815523"/>
              <a:ext cx="99418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ClO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dirty="0"/>
            </a:p>
            <a:p>
              <a:r>
                <a:rPr lang="en-US" sz="2400" dirty="0"/>
                <a:t>ClO</a:t>
              </a:r>
              <a:r>
                <a:rPr lang="en-US" sz="2400" baseline="-25000" dirty="0"/>
                <a:t>2</a:t>
              </a:r>
              <a:r>
                <a:rPr lang="en-US" sz="2400" baseline="40000" dirty="0">
                  <a:sym typeface="Wingdings"/>
                </a:rPr>
                <a:t>⎯</a:t>
              </a:r>
              <a:r>
                <a:rPr lang="en-US" sz="2400" baseline="40000" dirty="0"/>
                <a:t> </a:t>
              </a:r>
              <a:br>
                <a:rPr lang="en-US" sz="2400" dirty="0"/>
              </a:br>
              <a:r>
                <a:rPr lang="en-US" sz="2400" dirty="0"/>
                <a:t>ClO</a:t>
              </a:r>
              <a:r>
                <a:rPr lang="en-US" sz="2400" baseline="-25000" dirty="0"/>
                <a:t>3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40000" dirty="0"/>
            </a:p>
            <a:p>
              <a:r>
                <a:rPr lang="en-US" sz="2400" dirty="0"/>
                <a:t>ClO</a:t>
              </a:r>
              <a:r>
                <a:rPr lang="en-US" sz="2400" baseline="-25000" dirty="0"/>
                <a:t>4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30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342294" y="2815523"/>
              <a:ext cx="1186543" cy="19389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NO</a:t>
              </a:r>
              <a:r>
                <a:rPr lang="en-US" sz="2400" baseline="-25000" dirty="0"/>
                <a:t>2</a:t>
              </a:r>
              <a:r>
                <a:rPr lang="en-US" sz="2400" baseline="40000" dirty="0">
                  <a:sym typeface="Wingdings"/>
                </a:rPr>
                <a:t>⎯</a:t>
              </a:r>
              <a:r>
                <a:rPr lang="en-US" sz="2400" baseline="40000" dirty="0"/>
                <a:t> </a:t>
              </a:r>
              <a:br>
                <a:rPr lang="en-US" sz="2400" dirty="0"/>
              </a:br>
              <a:r>
                <a:rPr lang="en-US" sz="2400" dirty="0"/>
                <a:t>NO</a:t>
              </a:r>
              <a:r>
                <a:rPr lang="en-US" sz="2400" baseline="-25000" dirty="0"/>
                <a:t>3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40000" dirty="0"/>
            </a:p>
            <a:p>
              <a:r>
                <a:rPr lang="en-US" sz="2400" dirty="0"/>
                <a:t>PO</a:t>
              </a:r>
              <a:r>
                <a:rPr lang="en-US" sz="2400" baseline="-25000" dirty="0"/>
                <a:t>4</a:t>
              </a:r>
              <a:r>
                <a:rPr lang="en-US" sz="2400" baseline="40000" dirty="0"/>
                <a:t>3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40000" dirty="0"/>
            </a:p>
            <a:p>
              <a:r>
                <a:rPr lang="en-US" sz="2400" dirty="0"/>
                <a:t>HPO</a:t>
              </a:r>
              <a:r>
                <a:rPr lang="en-US" sz="2400" baseline="-25000" dirty="0"/>
                <a:t>4</a:t>
              </a:r>
              <a:r>
                <a:rPr lang="en-US" sz="2400" baseline="40000" dirty="0"/>
                <a:t>2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40000" dirty="0"/>
            </a:p>
            <a:p>
              <a:r>
                <a:rPr lang="en-US" sz="2400" dirty="0"/>
                <a:t>H</a:t>
              </a:r>
              <a:r>
                <a:rPr lang="en-US" sz="2400" baseline="-25000" dirty="0"/>
                <a:t>2</a:t>
              </a:r>
              <a:r>
                <a:rPr lang="en-US" sz="2400" dirty="0"/>
                <a:t>PO</a:t>
              </a:r>
              <a:r>
                <a:rPr lang="en-US" sz="2400" baseline="-25000" dirty="0"/>
                <a:t>4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6004" y="2815523"/>
              <a:ext cx="1072730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OH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dirty="0"/>
            </a:p>
            <a:p>
              <a:r>
                <a:rPr lang="en-US" sz="2400" dirty="0"/>
                <a:t>SO</a:t>
              </a:r>
              <a:r>
                <a:rPr lang="en-US" sz="2400" baseline="-25000" dirty="0"/>
                <a:t>3</a:t>
              </a:r>
              <a:r>
                <a:rPr lang="en-US" sz="2400" baseline="40000" dirty="0"/>
                <a:t>2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40000" dirty="0"/>
            </a:p>
            <a:p>
              <a:r>
                <a:rPr lang="en-US" sz="2400" dirty="0"/>
                <a:t>SO</a:t>
              </a:r>
              <a:r>
                <a:rPr lang="en-US" sz="2400" baseline="-25000" dirty="0"/>
                <a:t>4</a:t>
              </a:r>
              <a:r>
                <a:rPr lang="en-US" sz="2400" baseline="40000" dirty="0"/>
                <a:t>2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40000" dirty="0"/>
            </a:p>
            <a:p>
              <a:r>
                <a:rPr lang="en-US" sz="2400" dirty="0"/>
                <a:t>HSO</a:t>
              </a:r>
              <a:r>
                <a:rPr lang="en-US" sz="2400" baseline="-25000" dirty="0"/>
                <a:t>4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30000" dirty="0"/>
            </a:p>
            <a:p>
              <a:endParaRPr lang="en-US" sz="2400" baseline="300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348395" y="2815523"/>
              <a:ext cx="1197764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CrO</a:t>
              </a:r>
              <a:r>
                <a:rPr lang="en-US" sz="2400" baseline="-25000" dirty="0"/>
                <a:t>4</a:t>
              </a:r>
              <a:r>
                <a:rPr lang="en-US" sz="2400" baseline="40000" dirty="0"/>
                <a:t>2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dirty="0"/>
            </a:p>
            <a:p>
              <a:r>
                <a:rPr lang="en-US" sz="2400" dirty="0"/>
                <a:t>Cr</a:t>
              </a:r>
              <a:r>
                <a:rPr lang="en-US" sz="2400" baseline="-25000" dirty="0"/>
                <a:t>2</a:t>
              </a:r>
              <a:r>
                <a:rPr lang="en-US" sz="2400" dirty="0"/>
                <a:t>O</a:t>
              </a:r>
              <a:r>
                <a:rPr lang="en-US" sz="2400" baseline="-25000" dirty="0"/>
                <a:t>7</a:t>
              </a:r>
              <a:r>
                <a:rPr lang="en-US" sz="2400" baseline="40000" dirty="0"/>
                <a:t>2</a:t>
              </a:r>
              <a:r>
                <a:rPr lang="en-US" sz="2400" baseline="40000" dirty="0">
                  <a:sym typeface="Wingdings"/>
                </a:rPr>
                <a:t>⎯</a:t>
              </a:r>
              <a:endParaRPr lang="en-US" sz="2400" baseline="40000" dirty="0"/>
            </a:p>
            <a:p>
              <a:r>
                <a:rPr lang="en-US" sz="2400"/>
                <a:t>MnO</a:t>
              </a:r>
              <a:r>
                <a:rPr lang="en-US" sz="2400" baseline="-25000"/>
                <a:t>4</a:t>
              </a:r>
              <a:r>
                <a:rPr lang="en-US" sz="2400" baseline="40000">
                  <a:sym typeface="Wingdings"/>
                </a:rPr>
                <a:t>⎯</a:t>
              </a:r>
              <a:endParaRPr lang="en-US" sz="2400" baseline="30000" dirty="0"/>
            </a:p>
            <a:p>
              <a:endParaRPr lang="en-US" sz="2400" baseline="30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2853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57200" y="866457"/>
            <a:ext cx="8544652" cy="2769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Polyatomic Ions and Related Acids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Many important acids used in chemistry are related to polyatomic ions.</a:t>
            </a:r>
          </a:p>
          <a:p>
            <a:pPr>
              <a:buClr>
                <a:srgbClr val="009900"/>
              </a:buClr>
            </a:pPr>
            <a:endParaRPr lang="en-US" sz="2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26" y="2251129"/>
            <a:ext cx="4274100" cy="41759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524" y="2236288"/>
            <a:ext cx="4257583" cy="420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19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57200" y="1562977"/>
            <a:ext cx="8530098" cy="215494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Ionic Bonds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Electrons can be </a:t>
            </a:r>
            <a:r>
              <a:rPr lang="en-US" sz="2200" i="1" u="sng" dirty="0">
                <a:solidFill>
                  <a:srgbClr val="009900"/>
                </a:solidFill>
              </a:rPr>
              <a:t>transferred</a:t>
            </a:r>
            <a:r>
              <a:rPr lang="en-US" sz="2200" dirty="0"/>
              <a:t> from one atom to another.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Ionic bonds are formed by the electrostatic forces between anions and cations.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57200" y="3349119"/>
            <a:ext cx="8530098" cy="2479675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Covalent Bonds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Alternatively, electrons can be </a:t>
            </a:r>
            <a:r>
              <a:rPr lang="en-US" sz="2200" i="1" u="sng" dirty="0">
                <a:solidFill>
                  <a:srgbClr val="009900"/>
                </a:solidFill>
              </a:rPr>
              <a:t>shared</a:t>
            </a:r>
            <a:r>
              <a:rPr lang="en-US" sz="2200" dirty="0"/>
              <a:t> between two atoms.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Covalent bonds are formed when one or more pairs of electrons are shared between two atomic nuclei.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457200" y="1001294"/>
            <a:ext cx="6246341" cy="42684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Bonding:  Attractive Forces</a:t>
            </a: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57200" y="5355790"/>
            <a:ext cx="8407400" cy="118312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solidFill>
                  <a:srgbClr val="0000FF"/>
                </a:solidFill>
              </a:rPr>
              <a:t>The type of bond formed between two atoms depends upon the chemical properties of the atoms involved.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813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6700" y="1291437"/>
            <a:ext cx="8877300" cy="36948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Ionic Compounds: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are </a:t>
            </a:r>
            <a:r>
              <a:rPr lang="en-US" sz="2200" i="1" u="sng" dirty="0">
                <a:solidFill>
                  <a:srgbClr val="009900"/>
                </a:solidFill>
              </a:rPr>
              <a:t>neutral</a:t>
            </a:r>
            <a:r>
              <a:rPr lang="en-US" sz="2200" dirty="0"/>
              <a:t> and held together by electrostatic forces.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can be predicted from the location of elements on the periodic table.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a </a:t>
            </a:r>
            <a:r>
              <a:rPr lang="en-US" sz="2200" i="1" u="sng" dirty="0">
                <a:solidFill>
                  <a:srgbClr val="009900"/>
                </a:solidFill>
              </a:rPr>
              <a:t>metal</a:t>
            </a:r>
            <a:r>
              <a:rPr lang="en-US" sz="2200" dirty="0"/>
              <a:t> combined with a </a:t>
            </a:r>
            <a:r>
              <a:rPr lang="en-US" sz="2200" i="1" u="sng" dirty="0">
                <a:solidFill>
                  <a:srgbClr val="009900"/>
                </a:solidFill>
              </a:rPr>
              <a:t>nonmetal</a:t>
            </a:r>
            <a:r>
              <a:rPr lang="en-US" sz="2200" dirty="0"/>
              <a:t> usually forms an ionic compound.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charges must add up to zero.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solids have high melting points, liquids/aqueous are conductive</a:t>
            </a:r>
            <a:endParaRPr lang="en-US" dirty="0"/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6246341" cy="42684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Bonding:  Ionic Compounds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90812" y="3772012"/>
            <a:ext cx="5166316" cy="2949463"/>
            <a:chOff x="2213768" y="3742783"/>
            <a:chExt cx="5166316" cy="29494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213768" y="3742783"/>
              <a:ext cx="5166316" cy="294946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 rot="17400000">
              <a:off x="1406652" y="4949672"/>
              <a:ext cx="2088560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1</a:t>
              </a:r>
              <a:r>
                <a:rPr lang="en-US" sz="2000" i="1">
                  <a:solidFill>
                    <a:srgbClr val="0000FF"/>
                  </a:solidFill>
                  <a:latin typeface="Cambria" panose="02040503050406030204" pitchFamily="18" charset="0"/>
                </a:rPr>
                <a:t>+ and 2+ metals</a:t>
              </a:r>
              <a:endParaRPr lang="en-US" sz="2000" i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7400000">
              <a:off x="5260137" y="4949672"/>
              <a:ext cx="2505807" cy="40011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99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 dirty="0">
                  <a:solidFill>
                    <a:srgbClr val="0000FF"/>
                  </a:solidFill>
                  <a:latin typeface="Cambria" panose="02040503050406030204" pitchFamily="18" charset="0"/>
                </a:rPr>
                <a:t>3-/2-/</a:t>
              </a:r>
              <a:r>
                <a:rPr lang="en-US" sz="2000" i="1">
                  <a:solidFill>
                    <a:srgbClr val="0000FF"/>
                  </a:solidFill>
                  <a:latin typeface="Cambria" panose="02040503050406030204" pitchFamily="18" charset="0"/>
                </a:rPr>
                <a:t>1- nonmetals</a:t>
              </a:r>
              <a:endParaRPr lang="en-US" sz="2000" i="1" dirty="0">
                <a:solidFill>
                  <a:srgbClr val="0000FF"/>
                </a:solidFill>
                <a:latin typeface="Cambria" panose="02040503050406030204" pitchFamily="18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V="1">
            <a:off x="1095238" y="4578745"/>
            <a:ext cx="3498850" cy="1028726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37388" y="4391220"/>
            <a:ext cx="1986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cesium + chlorine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37388" y="4835465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sodium + sulfur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937388" y="5279710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magnesium + oxygen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37388" y="5723955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lithium + nitrogen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37388" y="6168200"/>
            <a:ext cx="2435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calcium + phosphorus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37388" y="3946975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Predict the compound:</a:t>
            </a:r>
          </a:p>
        </p:txBody>
      </p:sp>
    </p:spTree>
    <p:extLst>
      <p:ext uri="{BB962C8B-B14F-4D97-AF65-F5344CB8AC3E}">
        <p14:creationId xmlns:p14="http://schemas.microsoft.com/office/powerpoint/2010/main" val="9534914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2.1  early ideas in atomic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08584" y="906747"/>
            <a:ext cx="8328454" cy="32327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Clr>
                <a:srgbClr val="009900"/>
              </a:buClr>
              <a:buFont typeface="+mj-lt"/>
              <a:buAutoNum type="arabicPeriod" startAt="4"/>
            </a:pPr>
            <a:r>
              <a:rPr lang="en-US" dirty="0"/>
              <a:t>A compound consists of atoms of two or more elements combined in a small, whole number ratio. In a given compound, the numbers of atoms are always present in the same ratio.</a:t>
            </a:r>
          </a:p>
          <a:p>
            <a:pPr marL="457200" indent="-457200">
              <a:lnSpc>
                <a:spcPct val="110000"/>
              </a:lnSpc>
              <a:buClr>
                <a:srgbClr val="009900"/>
              </a:buClr>
              <a:buFont typeface="+mj-lt"/>
              <a:buAutoNum type="arabicPeriod" startAt="4"/>
            </a:pPr>
            <a:r>
              <a:rPr lang="en-US" dirty="0"/>
              <a:t>Atoms are neither created nor destroyed during a chemical change, but instead are rearranged to yield different substances. This is the </a:t>
            </a:r>
            <a:r>
              <a:rPr lang="en-US" i="1" dirty="0">
                <a:solidFill>
                  <a:srgbClr val="009900"/>
                </a:solidFill>
              </a:rPr>
              <a:t>law of conservation of matter</a:t>
            </a:r>
            <a:r>
              <a:rPr lang="en-US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319" y="4565821"/>
            <a:ext cx="3339503" cy="16877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556" y="4139513"/>
            <a:ext cx="4639741" cy="254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42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6700" y="1329537"/>
            <a:ext cx="8877300" cy="212486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Ionic Compounds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cation followed by anion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monatomic ions:  the name of the nonmetal is changed to </a:t>
            </a:r>
            <a:r>
              <a:rPr lang="mr-IN" sz="2200" i="1" dirty="0">
                <a:solidFill>
                  <a:srgbClr val="009900"/>
                </a:solidFill>
              </a:rPr>
              <a:t>–</a:t>
            </a:r>
            <a:r>
              <a:rPr lang="en-US" sz="2200" i="1" dirty="0">
                <a:solidFill>
                  <a:srgbClr val="009900"/>
                </a:solidFill>
              </a:rPr>
              <a:t>ide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7200900" cy="4627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Nomenclature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4" y="2654626"/>
            <a:ext cx="4764548" cy="1643769"/>
          </a:xfrm>
          <a:prstGeom prst="rect">
            <a:avLst/>
          </a:prstGeom>
        </p:spPr>
      </p:pic>
      <p:sp>
        <p:nvSpPr>
          <p:cNvPr id="18" name="Text Placeholder 2"/>
          <p:cNvSpPr txBox="1">
            <a:spLocks/>
          </p:cNvSpPr>
          <p:nvPr/>
        </p:nvSpPr>
        <p:spPr>
          <a:xfrm>
            <a:off x="266700" y="4521201"/>
            <a:ext cx="8877300" cy="79045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polyatomic anions:  use the same ending as the ion</a:t>
            </a:r>
            <a:endParaRPr lang="en-US" sz="2200" i="1" dirty="0">
              <a:solidFill>
                <a:srgbClr val="00990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998" y="4986690"/>
            <a:ext cx="6451600" cy="134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185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6700" y="1291437"/>
            <a:ext cx="8877300" cy="369482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Ionic Compounds: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can also be formed by using polyatomic ions.</a:t>
            </a:r>
          </a:p>
          <a:p>
            <a:pPr marL="988695" lvl="1" indent="-257175"/>
            <a:r>
              <a:rPr lang="en-US" dirty="0"/>
              <a:t>the bonds </a:t>
            </a:r>
            <a:r>
              <a:rPr lang="en-US" i="1" u="sng" dirty="0"/>
              <a:t>within</a:t>
            </a:r>
            <a:r>
              <a:rPr lang="en-US" dirty="0"/>
              <a:t> a polyatomic ion are covalent.</a:t>
            </a:r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6246341" cy="42684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Bonding:  Ionic Compounds</a:t>
            </a:r>
            <a:endParaRPr lang="en-US" dirty="0"/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669193"/>
              </p:ext>
            </p:extLst>
          </p:nvPr>
        </p:nvGraphicFramePr>
        <p:xfrm>
          <a:off x="420814" y="2734354"/>
          <a:ext cx="8375984" cy="38045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0086">
                  <a:extLst>
                    <a:ext uri="{9D8B030D-6E8A-4147-A177-3AD203B41FA5}">
                      <a16:colId xmlns:a16="http://schemas.microsoft.com/office/drawing/2014/main" val="1587828811"/>
                    </a:ext>
                  </a:extLst>
                </a:gridCol>
                <a:gridCol w="1587500">
                  <a:extLst>
                    <a:ext uri="{9D8B030D-6E8A-4147-A177-3AD203B41FA5}">
                      <a16:colId xmlns:a16="http://schemas.microsoft.com/office/drawing/2014/main" val="794092377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1658930151"/>
                    </a:ext>
                  </a:extLst>
                </a:gridCol>
                <a:gridCol w="16382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99195">
                  <a:extLst>
                    <a:ext uri="{9D8B030D-6E8A-4147-A177-3AD203B41FA5}">
                      <a16:colId xmlns:a16="http://schemas.microsoft.com/office/drawing/2014/main" val="927395562"/>
                    </a:ext>
                  </a:extLst>
                </a:gridCol>
              </a:tblGrid>
              <a:tr h="52741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Cation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Anion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Cation Formula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Anion Formula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Ionic</a:t>
                      </a:r>
                    </a:p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Compound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8517808"/>
                  </a:ext>
                </a:extLst>
              </a:tr>
              <a:tr h="52741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sodium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carbonate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1226154"/>
                  </a:ext>
                </a:extLst>
              </a:tr>
              <a:tr h="52741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calcium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sulfate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13274"/>
                  </a:ext>
                </a:extLst>
              </a:tr>
              <a:tr h="52741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lithium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nitrate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82669"/>
                  </a:ext>
                </a:extLst>
              </a:tr>
              <a:tr h="52741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magnesium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phosphate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9265959"/>
                  </a:ext>
                </a:extLst>
              </a:tr>
              <a:tr h="52741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barium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chromate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808301"/>
                  </a:ext>
                </a:extLst>
              </a:tr>
              <a:tr h="527413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ammonium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  <a:ea typeface="Cambria Math" panose="02040503050406030204" pitchFamily="18" charset="0"/>
                        </a:rPr>
                        <a:t>hydroxide</a:t>
                      </a: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mbria Math" panose="02040503050406030204" pitchFamily="18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397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21657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6700" y="1329537"/>
            <a:ext cx="8877300" cy="159940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Transition Metal Ionic Compounds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Transition metals may have variable charge.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Roman numerals are used to denote the charge in a compound.</a:t>
            </a:r>
            <a:endParaRPr lang="en-US" sz="2200" i="1" dirty="0">
              <a:solidFill>
                <a:srgbClr val="009900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7200900" cy="4627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Nomenclature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2928938"/>
            <a:ext cx="5651500" cy="2209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6700" y="5648464"/>
            <a:ext cx="8157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/>
              <a:t>Note</a:t>
            </a:r>
            <a:r>
              <a:rPr lang="en-US" sz="2000" i="1"/>
              <a:t>: 	Older </a:t>
            </a:r>
            <a:r>
              <a:rPr lang="en-US" sz="2000" i="1" dirty="0"/>
              <a:t>texts and literature may use </a:t>
            </a:r>
            <a:r>
              <a:rPr lang="mr-IN" sz="2000" i="1" dirty="0"/>
              <a:t>–</a:t>
            </a:r>
            <a:r>
              <a:rPr lang="en-US" sz="2000" i="1" dirty="0"/>
              <a:t>ic and </a:t>
            </a:r>
            <a:r>
              <a:rPr lang="mr-IN" sz="2000" i="1" dirty="0"/>
              <a:t>–</a:t>
            </a:r>
            <a:r>
              <a:rPr lang="en-US" sz="2000" i="1" dirty="0"/>
              <a:t>ous endings to    	designate some charges, but these are considered obsolete.</a:t>
            </a:r>
          </a:p>
        </p:txBody>
      </p:sp>
    </p:spTree>
    <p:extLst>
      <p:ext uri="{BB962C8B-B14F-4D97-AF65-F5344CB8AC3E}">
        <p14:creationId xmlns:p14="http://schemas.microsoft.com/office/powerpoint/2010/main" val="12211055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6700" y="1329537"/>
            <a:ext cx="8877300" cy="260365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Molecular Compounds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are discrete, </a:t>
            </a:r>
            <a:r>
              <a:rPr lang="en-US" sz="2200" i="1" u="sng" dirty="0">
                <a:solidFill>
                  <a:srgbClr val="009900"/>
                </a:solidFill>
              </a:rPr>
              <a:t>neutral</a:t>
            </a:r>
            <a:r>
              <a:rPr lang="en-US" sz="2200" dirty="0"/>
              <a:t> molecules formed by a combination of </a:t>
            </a:r>
            <a:r>
              <a:rPr lang="en-US" sz="2200" i="1" u="sng" dirty="0">
                <a:solidFill>
                  <a:srgbClr val="009900"/>
                </a:solidFill>
              </a:rPr>
              <a:t>nonmetals</a:t>
            </a:r>
            <a:r>
              <a:rPr lang="en-US" sz="2200" dirty="0"/>
              <a:t>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form when atoms </a:t>
            </a:r>
            <a:r>
              <a:rPr lang="en-US" sz="2200" i="1" u="sng" dirty="0">
                <a:solidFill>
                  <a:srgbClr val="009900"/>
                </a:solidFill>
              </a:rPr>
              <a:t>share</a:t>
            </a:r>
            <a:r>
              <a:rPr lang="en-US" sz="2200" dirty="0"/>
              <a:t> electrons between nuclei.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are usually gases and liquids with low boiling points or solids with low melting points.</a:t>
            </a:r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7200900" cy="4627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Chemical Bonding:  </a:t>
            </a:r>
            <a:r>
              <a:rPr lang="en-US" b="1" i="1">
                <a:solidFill>
                  <a:srgbClr val="0000FF"/>
                </a:solidFill>
              </a:rPr>
              <a:t>Molecular Compounds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90812" y="3772012"/>
            <a:ext cx="5166316" cy="294946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23305" y="4744659"/>
            <a:ext cx="131389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0000FF"/>
                </a:solidFill>
                <a:latin typeface="Cambria" panose="02040503050406030204" pitchFamily="18" charset="0"/>
              </a:rPr>
              <a:t>nonmetals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148553" y="3984014"/>
            <a:ext cx="1463398" cy="19214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229488" y="439122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</a:t>
            </a:r>
            <a:r>
              <a:rPr lang="en-US" baseline="-25000" dirty="0"/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29488" y="483546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PCl</a:t>
            </a:r>
            <a:r>
              <a:rPr lang="en-US" baseline="-25000" dirty="0"/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29488" y="527971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29488" y="5723955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</a:t>
            </a:r>
            <a:r>
              <a:rPr lang="en-US" baseline="-25000" dirty="0"/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29488" y="6168200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SiCl</a:t>
            </a:r>
            <a:r>
              <a:rPr lang="en-US" baseline="-25000" dirty="0"/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7388" y="394697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Examples:</a:t>
            </a:r>
          </a:p>
        </p:txBody>
      </p:sp>
    </p:spTree>
    <p:extLst>
      <p:ext uri="{BB962C8B-B14F-4D97-AF65-F5344CB8AC3E}">
        <p14:creationId xmlns:p14="http://schemas.microsoft.com/office/powerpoint/2010/main" val="9420108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6700" y="1329537"/>
            <a:ext cx="8877300" cy="45363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Molecular Compounds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Ionic compounds have atomic ratios that are obvious from the charges of the component ions.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200" dirty="0"/>
              <a:t>Inorganic molecular compounds held together by covalent bonds do not have obvious ratios and must be named more specifically.</a:t>
            </a:r>
          </a:p>
          <a:p>
            <a:pPr marL="988695" lvl="1" indent="-257175"/>
            <a:r>
              <a:rPr lang="en-US" sz="2000" dirty="0"/>
              <a:t>Prefixes are used to specify the number of atoms of each element.</a:t>
            </a:r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7200900" cy="4627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Nomenclature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449" y="3775923"/>
            <a:ext cx="55626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86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6700" y="1329537"/>
            <a:ext cx="8877300" cy="45363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Molecular Compounds </a:t>
            </a:r>
            <a:r>
              <a:rPr lang="en-US" b="1" i="1" dirty="0">
                <a:solidFill>
                  <a:srgbClr val="009900"/>
                </a:solidFill>
              </a:rPr>
              <a:t>(continued)</a:t>
            </a:r>
            <a:endParaRPr lang="en-US" b="1" dirty="0">
              <a:solidFill>
                <a:srgbClr val="00990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more metallic element </a:t>
            </a:r>
            <a:r>
              <a:rPr lang="mr-IN" dirty="0"/>
              <a:t>–</a:t>
            </a:r>
            <a:r>
              <a:rPr lang="en-US" dirty="0"/>
              <a:t> the one toward the left/bottom of the periodic table </a:t>
            </a:r>
            <a:r>
              <a:rPr lang="mr-IN" dirty="0"/>
              <a:t>–</a:t>
            </a:r>
            <a:r>
              <a:rPr lang="en-US" dirty="0"/>
              <a:t> is named first.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The more non-metallic element </a:t>
            </a:r>
            <a:r>
              <a:rPr lang="mr-IN" dirty="0"/>
              <a:t>–</a:t>
            </a:r>
            <a:r>
              <a:rPr lang="en-US" dirty="0"/>
              <a:t> the one toward the right/top of the periodic table </a:t>
            </a:r>
            <a:r>
              <a:rPr lang="mr-IN" dirty="0"/>
              <a:t>–</a:t>
            </a:r>
            <a:r>
              <a:rPr lang="en-US" dirty="0"/>
              <a:t> is named last with the suffix </a:t>
            </a:r>
            <a:r>
              <a:rPr lang="mr-IN" i="1" dirty="0">
                <a:solidFill>
                  <a:srgbClr val="009900"/>
                </a:solidFill>
              </a:rPr>
              <a:t>–</a:t>
            </a:r>
            <a:r>
              <a:rPr lang="en-US" i="1" dirty="0">
                <a:solidFill>
                  <a:srgbClr val="009900"/>
                </a:solidFill>
              </a:rPr>
              <a:t>ide</a:t>
            </a:r>
            <a:r>
              <a:rPr lang="en-US" dirty="0"/>
              <a:t>.</a:t>
            </a:r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7200900" cy="4627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Nomenclature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88" y="3527811"/>
            <a:ext cx="6844322" cy="22011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036" y="6005457"/>
            <a:ext cx="91149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Note: 	There are exceptions for several common compounds. H</a:t>
            </a:r>
            <a:r>
              <a:rPr lang="en-US" i="1" baseline="-25000" dirty="0"/>
              <a:t>2</a:t>
            </a:r>
            <a:r>
              <a:rPr lang="en-US" i="1" dirty="0"/>
              <a:t>O is </a:t>
            </a:r>
            <a:r>
              <a:rPr lang="en-US" i="1" u="sng" dirty="0">
                <a:solidFill>
                  <a:srgbClr val="009900"/>
                </a:solidFill>
              </a:rPr>
              <a:t>water</a:t>
            </a:r>
            <a:r>
              <a:rPr lang="en-US" i="1" dirty="0"/>
              <a:t>, not 	dihydrogen monoxide. N</a:t>
            </a:r>
            <a:r>
              <a:rPr lang="en-US" i="1" baseline="-25000" dirty="0"/>
              <a:t>2</a:t>
            </a:r>
            <a:r>
              <a:rPr lang="en-US" i="1" dirty="0"/>
              <a:t>O is </a:t>
            </a:r>
            <a:r>
              <a:rPr lang="en-US" i="1" u="sng" dirty="0">
                <a:solidFill>
                  <a:srgbClr val="009900"/>
                </a:solidFill>
              </a:rPr>
              <a:t>nitrous oxide</a:t>
            </a:r>
            <a:r>
              <a:rPr lang="en-US" i="1" dirty="0"/>
              <a:t>, not dinitrogen monoxide.</a:t>
            </a:r>
          </a:p>
        </p:txBody>
      </p:sp>
    </p:spTree>
    <p:extLst>
      <p:ext uri="{BB962C8B-B14F-4D97-AF65-F5344CB8AC3E}">
        <p14:creationId xmlns:p14="http://schemas.microsoft.com/office/powerpoint/2010/main" val="1709480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66700" y="1329537"/>
            <a:ext cx="8877300" cy="453638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Binary Acids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compounds containing hydrogen form an important class of substances known as acids.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A mixture of water with binary acids are named as follows: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The word “hydrogen” is changed to </a:t>
            </a:r>
            <a:r>
              <a:rPr lang="en-US" i="1" dirty="0">
                <a:solidFill>
                  <a:srgbClr val="009900"/>
                </a:solidFill>
              </a:rPr>
              <a:t>hydro</a:t>
            </a:r>
            <a:r>
              <a:rPr lang="mr-IN" dirty="0">
                <a:solidFill>
                  <a:srgbClr val="009900"/>
                </a:solidFill>
              </a:rPr>
              <a:t>–</a:t>
            </a:r>
            <a:r>
              <a:rPr lang="en-US" dirty="0"/>
              <a:t>.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The nonmetallic element is named with the suffix </a:t>
            </a:r>
            <a:r>
              <a:rPr lang="mr-IN" i="1" dirty="0">
                <a:solidFill>
                  <a:srgbClr val="009900"/>
                </a:solidFill>
              </a:rPr>
              <a:t>–</a:t>
            </a:r>
            <a:r>
              <a:rPr lang="en-US" i="1" dirty="0">
                <a:solidFill>
                  <a:srgbClr val="009900"/>
                </a:solidFill>
              </a:rPr>
              <a:t>ic. </a:t>
            </a:r>
            <a:endParaRPr lang="en-US" dirty="0"/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Add the word “acid” to the name.</a:t>
            </a:r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7200900" cy="4627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Nomenclature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580" y="4359398"/>
            <a:ext cx="4732338" cy="226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567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320626"/>
            <a:ext cx="8530098" cy="51847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2.6  molecular and ionic compounds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266700" y="866831"/>
            <a:ext cx="7200900" cy="46270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Nomenclature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677" y="2578209"/>
            <a:ext cx="3877042" cy="3340736"/>
          </a:xfrm>
          <a:prstGeom prst="rect">
            <a:avLst/>
          </a:prstGeo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266700" y="1330336"/>
            <a:ext cx="7200900" cy="13842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9900"/>
                </a:solidFill>
              </a:rPr>
              <a:t>Oxyacids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Some acids contain hydrogen, oxygen, and one other element.</a:t>
            </a:r>
          </a:p>
          <a:p>
            <a:pPr>
              <a:buClr>
                <a:srgbClr val="009900"/>
              </a:buClr>
            </a:pP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266700" y="2578209"/>
            <a:ext cx="4833938" cy="403214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charset="0"/>
              <a:buChar char="•"/>
            </a:pPr>
            <a:r>
              <a:rPr lang="en-US" dirty="0"/>
              <a:t>To name oxyacids: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Omit the word “hydrogen.”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Start with the root name of the anion.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Replace </a:t>
            </a:r>
            <a:r>
              <a:rPr lang="mr-IN" i="1" dirty="0">
                <a:solidFill>
                  <a:srgbClr val="009900"/>
                </a:solidFill>
              </a:rPr>
              <a:t>–</a:t>
            </a:r>
            <a:r>
              <a:rPr lang="en-US" i="1" dirty="0">
                <a:solidFill>
                  <a:srgbClr val="009900"/>
                </a:solidFill>
              </a:rPr>
              <a:t>ate </a:t>
            </a:r>
            <a:r>
              <a:rPr lang="en-US" dirty="0"/>
              <a:t>with </a:t>
            </a:r>
            <a:r>
              <a:rPr lang="mr-IN" i="1" dirty="0">
                <a:solidFill>
                  <a:srgbClr val="009900"/>
                </a:solidFill>
              </a:rPr>
              <a:t>–</a:t>
            </a:r>
            <a:r>
              <a:rPr lang="en-US" i="1" dirty="0">
                <a:solidFill>
                  <a:srgbClr val="009900"/>
                </a:solidFill>
              </a:rPr>
              <a:t>ic </a:t>
            </a:r>
            <a:r>
              <a:rPr lang="en-US" dirty="0"/>
              <a:t>or </a:t>
            </a:r>
            <a:r>
              <a:rPr lang="mr-IN" i="1" dirty="0">
                <a:solidFill>
                  <a:srgbClr val="009900"/>
                </a:solidFill>
              </a:rPr>
              <a:t>–</a:t>
            </a:r>
            <a:r>
              <a:rPr lang="en-US" i="1" dirty="0">
                <a:solidFill>
                  <a:srgbClr val="009900"/>
                </a:solidFill>
              </a:rPr>
              <a:t>ite </a:t>
            </a:r>
            <a:r>
              <a:rPr lang="en-US" dirty="0"/>
              <a:t>with </a:t>
            </a:r>
            <a:r>
              <a:rPr lang="mr-IN" i="1" dirty="0">
                <a:solidFill>
                  <a:srgbClr val="009900"/>
                </a:solidFill>
              </a:rPr>
              <a:t>–</a:t>
            </a:r>
            <a:r>
              <a:rPr lang="en-US" i="1" dirty="0">
                <a:solidFill>
                  <a:srgbClr val="009900"/>
                </a:solidFill>
              </a:rPr>
              <a:t>ous</a:t>
            </a:r>
            <a:r>
              <a:rPr lang="en-US" dirty="0"/>
              <a:t>. </a:t>
            </a:r>
          </a:p>
          <a:p>
            <a:pPr marL="1074420" lvl="1" indent="-342900">
              <a:buFont typeface="Arial" charset="0"/>
              <a:buChar char="•"/>
            </a:pPr>
            <a:r>
              <a:rPr lang="en-US" dirty="0"/>
              <a:t>Add the word “acid” to the name.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>
              <a:buClr>
                <a:srgbClr val="009900"/>
              </a:buCl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9624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555" y="1213700"/>
            <a:ext cx="67192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Structure of the Atom:  </a:t>
            </a:r>
            <a:r>
              <a:rPr lang="en-US" sz="2400" dirty="0"/>
              <a:t>#11, 17, 19, 23, 25, 43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end of chapter problems – chapter 2</a:t>
            </a:r>
          </a:p>
        </p:txBody>
      </p:sp>
      <p:sp>
        <p:nvSpPr>
          <p:cNvPr id="5" name="Rectangle 4"/>
          <p:cNvSpPr/>
          <p:nvPr/>
        </p:nvSpPr>
        <p:spPr>
          <a:xfrm>
            <a:off x="469555" y="1970430"/>
            <a:ext cx="85176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Names and Formulas of Compounds:  </a:t>
            </a:r>
            <a:r>
              <a:rPr lang="en-US" sz="2400" dirty="0"/>
              <a:t>#45, 49, 51, 53, 55, 57, 59</a:t>
            </a:r>
          </a:p>
        </p:txBody>
      </p:sp>
      <p:sp>
        <p:nvSpPr>
          <p:cNvPr id="6" name="Rectangle 5"/>
          <p:cNvSpPr/>
          <p:nvPr/>
        </p:nvSpPr>
        <p:spPr>
          <a:xfrm>
            <a:off x="556053" y="4562044"/>
            <a:ext cx="8031893" cy="12824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solidFill>
                  <a:srgbClr val="0099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For detailed solutions to these problems, go to the OpenStax Chemistry website and download the </a:t>
            </a:r>
            <a:r>
              <a:rPr lang="en-US" sz="2000" dirty="0">
                <a:hlinkClick r:id="rId2"/>
              </a:rPr>
              <a:t>Student Solution Guide</a:t>
            </a:r>
            <a:r>
              <a:rPr lang="en-US" sz="2000" dirty="0"/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rgbClr val="0099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390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videos – chapter 2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157096"/>
            <a:ext cx="4572000" cy="22719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Atomic Number, Isotopes and Atomic Mass</a:t>
            </a:r>
          </a:p>
          <a:p>
            <a:r>
              <a:rPr lang="en-US" u="sng" dirty="0">
                <a:hlinkClick r:id="rId2"/>
              </a:rPr>
              <a:t>http://screencast.com/t/RWh2hcfH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Naming Inorganic Compounds</a:t>
            </a:r>
          </a:p>
          <a:p>
            <a:r>
              <a:rPr lang="en-US" u="sng" dirty="0">
                <a:hlinkClick r:id="rId3"/>
              </a:rPr>
              <a:t>http://screencast.com/t/QL4NTOd9</a:t>
            </a:r>
            <a:endParaRPr lang="en-US" dirty="0"/>
          </a:p>
          <a:p>
            <a:r>
              <a:rPr lang="en-US" dirty="0"/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923925" algn="l"/>
              </a:tabLst>
            </a:pPr>
            <a:r>
              <a:rPr lang="en-US" sz="1100" i="1" dirty="0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*All videos were created by MC Chemistry faculty </a:t>
            </a:r>
            <a:r>
              <a:rPr lang="en-US" sz="1100" i="1">
                <a:solidFill>
                  <a:srgbClr val="7F7F7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unless otherwise indicated.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158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 dirty="0"/>
              <a:t>2.1  early ideas in atomic theory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08584" y="906747"/>
            <a:ext cx="8328454" cy="540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000"/>
              </a:spcAft>
            </a:pPr>
            <a:r>
              <a:rPr lang="en-US" b="1" i="1" dirty="0">
                <a:solidFill>
                  <a:srgbClr val="0000FF"/>
                </a:solidFill>
              </a:rPr>
              <a:t>The Law of Definite Proportions</a:t>
            </a:r>
            <a:endParaRPr lang="en-US" dirty="0"/>
          </a:p>
          <a:p>
            <a:pPr marL="457200" indent="-4572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dirty="0"/>
              <a:t>The Law of Constant Composition</a:t>
            </a:r>
          </a:p>
          <a:p>
            <a:pPr marL="457200" indent="-4572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dirty="0"/>
              <a:t>All samples of a pure compound contain the same elements in the same proportion by mass.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319" y="2872859"/>
            <a:ext cx="6561664" cy="30430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477" y="6012076"/>
            <a:ext cx="8794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9900"/>
                </a:solidFill>
              </a:rPr>
              <a:t>Is it true that all samples of a particular mass ratio are the same compound?</a:t>
            </a:r>
          </a:p>
        </p:txBody>
      </p:sp>
    </p:spTree>
    <p:extLst>
      <p:ext uri="{BB962C8B-B14F-4D97-AF65-F5344CB8AC3E}">
        <p14:creationId xmlns:p14="http://schemas.microsoft.com/office/powerpoint/2010/main" val="29684270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47979"/>
            <a:ext cx="8530098" cy="5184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 cap="all" spc="-6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ea typeface="Cambria Math" panose="02040503050406030204" pitchFamily="18" charset="0"/>
              </a:rPr>
              <a:t>simulations – chapter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199" y="1235833"/>
            <a:ext cx="84149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Build an Atom (Atoms, Atomic Structure, Isotope Symbols)</a:t>
            </a:r>
            <a:endParaRPr lang="en-US" dirty="0"/>
          </a:p>
          <a:p>
            <a:r>
              <a:rPr lang="en-US" u="sng" dirty="0">
                <a:solidFill>
                  <a:srgbClr val="0000FF"/>
                </a:solidFill>
                <a:hlinkClick r:id="rId2"/>
              </a:rPr>
              <a:t>https://phet.colorado.edu/en/simulation/build-an-atom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Isotopes and Atomic Mass</a:t>
            </a:r>
            <a:endParaRPr lang="en-US" dirty="0"/>
          </a:p>
          <a:p>
            <a:r>
              <a:rPr lang="en-US" u="sng" dirty="0">
                <a:solidFill>
                  <a:srgbClr val="0000FF"/>
                </a:solidFill>
                <a:hlinkClick r:id="rId3"/>
              </a:rPr>
              <a:t>https://phet.colorado.edu/en/simulation/isotopes-and-atomic-mass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Rutherford Scattering (Atomic Nuclei, Atomic Structure)</a:t>
            </a:r>
            <a:endParaRPr lang="en-US" dirty="0"/>
          </a:p>
          <a:p>
            <a:r>
              <a:rPr lang="en-US" u="sng" dirty="0">
                <a:solidFill>
                  <a:srgbClr val="0000FF"/>
                </a:solidFill>
                <a:hlinkClick r:id="rId4"/>
              </a:rPr>
              <a:t>https://phet.colorado.edu/en/simulation/rutherford-scattering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i="1" dirty="0"/>
              <a:t>Build a Molecule (Atoms, Molecules, Molecular Formula)</a:t>
            </a:r>
            <a:endParaRPr lang="en-US" dirty="0"/>
          </a:p>
          <a:p>
            <a:r>
              <a:rPr lang="en-US" u="sng" dirty="0">
                <a:solidFill>
                  <a:srgbClr val="0000FF"/>
                </a:solidFill>
                <a:hlinkClick r:id="rId5"/>
              </a:rPr>
              <a:t>https://phet.colorado.edu/en/simulation/legacy/build-a-molecule</a:t>
            </a:r>
            <a:endParaRPr lang="en-US" dirty="0"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096" y="6015037"/>
            <a:ext cx="1363202" cy="68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5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2.2  evolution of atomic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42647" y="1464954"/>
            <a:ext cx="8686800" cy="1571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9900"/>
                </a:solidFill>
              </a:rPr>
              <a:t>J.J. Thomson (1897)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used a cathode ray tube to detect very light particles - </a:t>
            </a:r>
            <a:r>
              <a:rPr lang="en-US" sz="2200" i="1" u="sng" dirty="0">
                <a:solidFill>
                  <a:srgbClr val="009900"/>
                </a:solidFill>
              </a:rPr>
              <a:t>electrons</a:t>
            </a:r>
            <a:r>
              <a:rPr lang="en-US" sz="2200" i="1" u="sng" dirty="0"/>
              <a:t> </a:t>
            </a:r>
          </a:p>
          <a:p>
            <a:endParaRPr lang="en-US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42647" y="2625732"/>
            <a:ext cx="8686800" cy="1571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9900"/>
                </a:solidFill>
              </a:rPr>
              <a:t>R.A. Millikan (1909)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electrically charged oil droplets in an electric field 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determined the </a:t>
            </a:r>
            <a:r>
              <a:rPr lang="en-US" sz="2200" i="1" u="sng" dirty="0">
                <a:solidFill>
                  <a:srgbClr val="009900"/>
                </a:solidFill>
              </a:rPr>
              <a:t>charge on a single electron</a:t>
            </a: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442647" y="4238320"/>
            <a:ext cx="8531235" cy="21180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9900"/>
                </a:solidFill>
              </a:rPr>
              <a:t>Rutherford (1913)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bombarded gold foil with fast-moving particles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some were deflected but most were not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atoms are mostly empty space but have a small positively charged </a:t>
            </a:r>
            <a:r>
              <a:rPr lang="en-US" sz="2200" i="1" u="sng" dirty="0">
                <a:solidFill>
                  <a:srgbClr val="009900"/>
                </a:solidFill>
              </a:rPr>
              <a:t>nucleus</a:t>
            </a:r>
            <a:endParaRPr lang="en-US" i="1" u="sng" dirty="0">
              <a:solidFill>
                <a:srgbClr val="009900"/>
              </a:solidFill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408584" y="906747"/>
            <a:ext cx="8328454" cy="5409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00FF"/>
                </a:solidFill>
              </a:rPr>
              <a:t>Can atoms be broken down into smaller particles?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58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2.2  evolution of atomic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5665" y="188489"/>
            <a:ext cx="1511000" cy="2161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863" y="3576819"/>
            <a:ext cx="7768771" cy="2592387"/>
          </a:xfrm>
          <a:prstGeom prst="rect">
            <a:avLst/>
          </a:prstGeom>
        </p:spPr>
      </p:pic>
      <p:sp>
        <p:nvSpPr>
          <p:cNvPr id="5" name="Text Placeholder 2"/>
          <p:cNvSpPr txBox="1">
            <a:spLocks/>
          </p:cNvSpPr>
          <p:nvPr/>
        </p:nvSpPr>
        <p:spPr>
          <a:xfrm>
            <a:off x="442647" y="888589"/>
            <a:ext cx="6925718" cy="3552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9900"/>
                </a:solidFill>
              </a:rPr>
              <a:t>J.J. Thomson (1897)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A cathode ray is deflected toward a positive charge and away from a negative charge.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cathode ray was made up of </a:t>
            </a:r>
            <a:r>
              <a:rPr lang="en-US" sz="2200" i="1" dirty="0"/>
              <a:t>“electric ions” </a:t>
            </a:r>
            <a:r>
              <a:rPr lang="en-US" sz="2200" dirty="0"/>
              <a:t>and calculated the charge/mass ratio of an </a:t>
            </a:r>
            <a:r>
              <a:rPr lang="en-US" sz="2200" i="1" dirty="0"/>
              <a:t>electron</a:t>
            </a:r>
            <a:r>
              <a:rPr lang="en-US" sz="2200" dirty="0"/>
              <a:t> to be 1.759 x 10</a:t>
            </a:r>
            <a:r>
              <a:rPr lang="en-US" sz="2200" baseline="30000" dirty="0"/>
              <a:t>11</a:t>
            </a:r>
            <a:r>
              <a:rPr lang="en-US" sz="2200" dirty="0"/>
              <a:t> C/kg.</a:t>
            </a:r>
          </a:p>
        </p:txBody>
      </p:sp>
    </p:spTree>
    <p:extLst>
      <p:ext uri="{BB962C8B-B14F-4D97-AF65-F5344CB8AC3E}">
        <p14:creationId xmlns:p14="http://schemas.microsoft.com/office/powerpoint/2010/main" val="18491958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2252" y="3582856"/>
            <a:ext cx="3772797" cy="3044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2.2  evolution of atomic theory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2F633B3-16E2-4909-ACA1-80BBA0CB601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42647" y="866457"/>
            <a:ext cx="6925718" cy="2197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>
                <a:solidFill>
                  <a:srgbClr val="009900"/>
                </a:solidFill>
              </a:rPr>
              <a:t>Robert A. Millikan (1909)</a:t>
            </a:r>
            <a:endParaRPr lang="en-US" dirty="0">
              <a:solidFill>
                <a:srgbClr val="009900"/>
              </a:solidFill>
            </a:endParaRP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Electrically charged oil droplets in an electric field were studied.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The charge observed for each oil droplet was a multiple of 1.6 x 10</a:t>
            </a:r>
            <a:r>
              <a:rPr lang="en-US" sz="2200" baseline="30000" dirty="0"/>
              <a:t>-19</a:t>
            </a:r>
            <a:r>
              <a:rPr lang="en-US" sz="2200" dirty="0"/>
              <a:t> C.</a:t>
            </a:r>
          </a:p>
        </p:txBody>
      </p:sp>
      <p:pic>
        <p:nvPicPr>
          <p:cNvPr id="1026" name="Picture 2" descr="http://www.nobelprize.org/nobel_prizes/physics/laureates/1923/millik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873" y="197148"/>
            <a:ext cx="154305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442646" y="2780790"/>
            <a:ext cx="8608449" cy="2031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4572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rgbClr val="6CB255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This value is a </a:t>
            </a:r>
            <a:r>
              <a:rPr lang="en-US" sz="2200" i="1" dirty="0"/>
              <a:t>fundamental charge </a:t>
            </a:r>
            <a:r>
              <a:rPr lang="en-US" sz="2200" dirty="0"/>
              <a:t>– the charge on an electron.</a:t>
            </a:r>
          </a:p>
          <a:p>
            <a:pPr marL="342900" indent="-342900">
              <a:buClr>
                <a:srgbClr val="009900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Combined with Thomson’s results, the mass of an electron was determined to be 9.107 x 10</a:t>
            </a:r>
            <a:r>
              <a:rPr lang="en-US" sz="2200" baseline="30000" dirty="0"/>
              <a:t>-31</a:t>
            </a:r>
            <a:r>
              <a:rPr lang="en-US" sz="2200" dirty="0"/>
              <a:t> kg.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120" y="4130203"/>
            <a:ext cx="1866791" cy="23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238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3938</TotalTime>
  <Words>3359</Words>
  <Application>Microsoft Macintosh PowerPoint</Application>
  <PresentationFormat>On-screen Show (4:3)</PresentationFormat>
  <Paragraphs>761</Paragraphs>
  <Slides>60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1" baseType="lpstr">
      <vt:lpstr>MS PGothic</vt:lpstr>
      <vt:lpstr>Arial</vt:lpstr>
      <vt:lpstr>Arial Black</vt:lpstr>
      <vt:lpstr>Calibri</vt:lpstr>
      <vt:lpstr>Cambria</vt:lpstr>
      <vt:lpstr>Cambria </vt:lpstr>
      <vt:lpstr>Cambria Math</vt:lpstr>
      <vt:lpstr>Mangal</vt:lpstr>
      <vt:lpstr>Times New Roman</vt:lpstr>
      <vt:lpstr>Wingdings</vt:lpstr>
      <vt:lpstr>Essential</vt:lpstr>
      <vt:lpstr>PowerPoint Presentation</vt:lpstr>
      <vt:lpstr>chapter 2:  atoms, molecules, and ions</vt:lpstr>
      <vt:lpstr>2.1  early ideas in atomic theory</vt:lpstr>
      <vt:lpstr>2.1  early ideas in atomic theory</vt:lpstr>
      <vt:lpstr>2.1  early ideas in atomic theory</vt:lpstr>
      <vt:lpstr>2.1  early ideas in atomic theory</vt:lpstr>
      <vt:lpstr>2.2  evolution of atomic theory</vt:lpstr>
      <vt:lpstr>2.2  evolution of atomic theory</vt:lpstr>
      <vt:lpstr>2.2  evolution of atomic theory</vt:lpstr>
      <vt:lpstr>2.2  evolution of atomic theory</vt:lpstr>
      <vt:lpstr>2.2  evolution of atomic theory</vt:lpstr>
      <vt:lpstr>PowerPoint Presentation</vt:lpstr>
      <vt:lpstr>2.2  evolution of atomic theory</vt:lpstr>
      <vt:lpstr>2.3  atomic structure and symbols</vt:lpstr>
      <vt:lpstr>2.3  atomic structure and symbols</vt:lpstr>
      <vt:lpstr>2.3  atomic structure and symbols</vt:lpstr>
      <vt:lpstr>2.3  atomic structure and symbols</vt:lpstr>
      <vt:lpstr>2.3  atomic structure and symbols</vt:lpstr>
      <vt:lpstr>2.3  atomic structure and symbols</vt:lpstr>
      <vt:lpstr>2.3  atomic structure and symbols</vt:lpstr>
      <vt:lpstr>2.3  atomic structure and symbols</vt:lpstr>
      <vt:lpstr>2.3  atomic structure and symbols</vt:lpstr>
      <vt:lpstr>PowerPoint Presentation</vt:lpstr>
      <vt:lpstr>2.3  atomic structure and symbols</vt:lpstr>
      <vt:lpstr>2.3  atomic structure and symbols</vt:lpstr>
      <vt:lpstr>PowerPoint Presentation</vt:lpstr>
      <vt:lpstr>PowerPoint Presentation</vt:lpstr>
      <vt:lpstr>PowerPoint Presentation</vt:lpstr>
      <vt:lpstr>2.4  chemical formulas</vt:lpstr>
      <vt:lpstr>2.4  chemical formulas</vt:lpstr>
      <vt:lpstr>2.4  chemical formulas</vt:lpstr>
      <vt:lpstr>2.4  chemical formulas</vt:lpstr>
      <vt:lpstr>2.4  chemical formulas</vt:lpstr>
      <vt:lpstr>2.4  chemical formulas</vt:lpstr>
      <vt:lpstr>2.4  chemical formulas</vt:lpstr>
      <vt:lpstr>2.5  THE PERIODIC TABLE</vt:lpstr>
      <vt:lpstr>2.5  THE PERIODIC TABLE</vt:lpstr>
      <vt:lpstr>2.5  THE PERIODIC TABLE</vt:lpstr>
      <vt:lpstr>2.5  THE PERIODIC TABLE</vt:lpstr>
      <vt:lpstr>2.5  THE PERIODIC TABLE</vt:lpstr>
      <vt:lpstr>2.5  THE PERIODIC TABLE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2.6  molecular and ionic compounds</vt:lpstr>
      <vt:lpstr>PowerPoint Presentation</vt:lpstr>
      <vt:lpstr>PowerPoint Presentation</vt:lpstr>
      <vt:lpstr>PowerPoint Presentation</vt:lpstr>
    </vt:vector>
  </TitlesOfParts>
  <Company>WNI</Company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Takahara, Patricia M.</dc:creator>
  <cp:lastModifiedBy>Microsoft Office User</cp:lastModifiedBy>
  <cp:revision>1320</cp:revision>
  <cp:lastPrinted>2015-06-09T23:57:19Z</cp:lastPrinted>
  <dcterms:created xsi:type="dcterms:W3CDTF">2017-01-14T15:08:30Z</dcterms:created>
  <dcterms:modified xsi:type="dcterms:W3CDTF">2018-04-06T15:13:42Z</dcterms:modified>
</cp:coreProperties>
</file>