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60"/>
  </p:notesMasterIdLst>
  <p:handoutMasterIdLst>
    <p:handoutMasterId r:id="rId61"/>
  </p:handoutMasterIdLst>
  <p:sldIdLst>
    <p:sldId id="256" r:id="rId2"/>
    <p:sldId id="311" r:id="rId3"/>
    <p:sldId id="312" r:id="rId4"/>
    <p:sldId id="328" r:id="rId5"/>
    <p:sldId id="329" r:id="rId6"/>
    <p:sldId id="330" r:id="rId7"/>
    <p:sldId id="331" r:id="rId8"/>
    <p:sldId id="332" r:id="rId9"/>
    <p:sldId id="333" r:id="rId10"/>
    <p:sldId id="336" r:id="rId11"/>
    <p:sldId id="335" r:id="rId12"/>
    <p:sldId id="339" r:id="rId13"/>
    <p:sldId id="338" r:id="rId14"/>
    <p:sldId id="340" r:id="rId15"/>
    <p:sldId id="341" r:id="rId16"/>
    <p:sldId id="342" r:id="rId17"/>
    <p:sldId id="343" r:id="rId18"/>
    <p:sldId id="351" r:id="rId19"/>
    <p:sldId id="344" r:id="rId20"/>
    <p:sldId id="346" r:id="rId21"/>
    <p:sldId id="347" r:id="rId22"/>
    <p:sldId id="348" r:id="rId23"/>
    <p:sldId id="349" r:id="rId24"/>
    <p:sldId id="350" r:id="rId25"/>
    <p:sldId id="357" r:id="rId26"/>
    <p:sldId id="358" r:id="rId27"/>
    <p:sldId id="359" r:id="rId28"/>
    <p:sldId id="361" r:id="rId29"/>
    <p:sldId id="360" r:id="rId30"/>
    <p:sldId id="362" r:id="rId31"/>
    <p:sldId id="363" r:id="rId32"/>
    <p:sldId id="365" r:id="rId33"/>
    <p:sldId id="364" r:id="rId34"/>
    <p:sldId id="366" r:id="rId35"/>
    <p:sldId id="367" r:id="rId36"/>
    <p:sldId id="380" r:id="rId37"/>
    <p:sldId id="381" r:id="rId38"/>
    <p:sldId id="382" r:id="rId39"/>
    <p:sldId id="383" r:id="rId40"/>
    <p:sldId id="384" r:id="rId41"/>
    <p:sldId id="385" r:id="rId42"/>
    <p:sldId id="386" r:id="rId43"/>
    <p:sldId id="395" r:id="rId44"/>
    <p:sldId id="388" r:id="rId45"/>
    <p:sldId id="389" r:id="rId46"/>
    <p:sldId id="391" r:id="rId47"/>
    <p:sldId id="390" r:id="rId48"/>
    <p:sldId id="392" r:id="rId49"/>
    <p:sldId id="394" r:id="rId50"/>
    <p:sldId id="393" r:id="rId51"/>
    <p:sldId id="396" r:id="rId52"/>
    <p:sldId id="397" r:id="rId53"/>
    <p:sldId id="398" r:id="rId54"/>
    <p:sldId id="399" r:id="rId55"/>
    <p:sldId id="400" r:id="rId56"/>
    <p:sldId id="401" r:id="rId57"/>
    <p:sldId id="402" r:id="rId58"/>
    <p:sldId id="309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E5D419"/>
    <a:srgbClr val="6CB255"/>
    <a:srgbClr val="212F62"/>
    <a:srgbClr val="72A510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67" autoAdjust="0"/>
    <p:restoredTop sz="93333" autoAdjust="0"/>
  </p:normalViewPr>
  <p:slideViewPr>
    <p:cSldViewPr snapToGrid="0" snapToObjects="1">
      <p:cViewPr varScale="1">
        <p:scale>
          <a:sx n="102" d="100"/>
          <a:sy n="102" d="100"/>
        </p:scale>
        <p:origin x="-4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Relationship Id="rId2" Type="http://schemas.openxmlformats.org/officeDocument/2006/relationships/image" Target="../media/image48.emf"/><Relationship Id="rId3" Type="http://schemas.openxmlformats.org/officeDocument/2006/relationships/image" Target="../media/image4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Relationship Id="rId2" Type="http://schemas.openxmlformats.org/officeDocument/2006/relationships/image" Target="../media/image52.emf"/><Relationship Id="rId3" Type="http://schemas.openxmlformats.org/officeDocument/2006/relationships/image" Target="../media/image5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Relationship Id="rId2" Type="http://schemas.openxmlformats.org/officeDocument/2006/relationships/image" Target="../media/image5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pPr/>
              <a:t>3/7/17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74016-AF49-FA46-BDF2-027ED042E616}" type="datetimeFigureOut">
              <a:rPr lang="en-US" smtClean="0"/>
              <a:pPr/>
              <a:t>3/7/17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E5766-6E49-694E-8B94-624AB6903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3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9AC1B-7740-3240-AC5E-9144E02A813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55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5766-6E49-694E-8B94-624AB69033F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31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March 7,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07618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5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7,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March 7,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March 7,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 smtClean="0"/>
              <a:t>College Physics</a:t>
            </a:r>
          </a:p>
          <a:p>
            <a:pPr algn="ctr"/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 smtClean="0">
                <a:solidFill>
                  <a:srgbClr val="212F62"/>
                </a:solidFill>
                <a:latin typeface="+mn-lt"/>
              </a:rPr>
              <a:t>Chapter # Chapter Title</a:t>
            </a:r>
          </a:p>
          <a:p>
            <a:pPr algn="ctr"/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PowerPoint Image Slideshow</a:t>
            </a:r>
            <a:endParaRPr lang="en-US" sz="16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 descr="medium_covers_Page_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7424"/>
            <a:ext cx="2010682" cy="260383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2996D-A08B-0449-B44E-0983EAED4A3A}" type="datetime1">
              <a:rPr lang="en-US"/>
              <a:pPr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E8C55-6613-7A47-B76F-B142F175E7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8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March 7,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044814" y="683895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FF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4" r:id="rId2"/>
    <p:sldLayoutId id="2147483920" r:id="rId3"/>
    <p:sldLayoutId id="2147483913" r:id="rId4"/>
    <p:sldLayoutId id="2147483922" r:id="rId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spc="-60" baseline="0">
          <a:solidFill>
            <a:srgbClr val="6CB25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Clr>
          <a:srgbClr val="6CB255"/>
        </a:buClr>
        <a:buFont typeface="Arial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emf"/><Relationship Id="rId5" Type="http://schemas.openxmlformats.org/officeDocument/2006/relationships/image" Target="../media/image13.jpeg"/><Relationship Id="rId6" Type="http://schemas.openxmlformats.org/officeDocument/2006/relationships/image" Target="../media/image5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5.jpeg"/><Relationship Id="rId5" Type="http://schemas.openxmlformats.org/officeDocument/2006/relationships/oleObject" Target="../embeddings/oleObject2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5.jpe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3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5.jpeg"/><Relationship Id="rId5" Type="http://schemas.openxmlformats.org/officeDocument/2006/relationships/oleObject" Target="../embeddings/oleObject4.bin"/><Relationship Id="rId6" Type="http://schemas.openxmlformats.org/officeDocument/2006/relationships/image" Target="../media/image2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5.jpeg"/><Relationship Id="rId5" Type="http://schemas.openxmlformats.org/officeDocument/2006/relationships/oleObject" Target="../embeddings/oleObject5.bin"/><Relationship Id="rId6" Type="http://schemas.openxmlformats.org/officeDocument/2006/relationships/image" Target="../media/image2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5.jpeg"/><Relationship Id="rId5" Type="http://schemas.openxmlformats.org/officeDocument/2006/relationships/oleObject" Target="../embeddings/oleObject6.bin"/><Relationship Id="rId6" Type="http://schemas.openxmlformats.org/officeDocument/2006/relationships/image" Target="../media/image2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oleObject" Target="../embeddings/oleObject7.bin"/><Relationship Id="rId5" Type="http://schemas.openxmlformats.org/officeDocument/2006/relationships/image" Target="../media/image2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oleObject" Target="../embeddings/oleObject8.bin"/><Relationship Id="rId5" Type="http://schemas.openxmlformats.org/officeDocument/2006/relationships/image" Target="../media/image2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oleObject" Target="../embeddings/oleObject9.bin"/><Relationship Id="rId5" Type="http://schemas.openxmlformats.org/officeDocument/2006/relationships/image" Target="../media/image29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3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oleObject" Target="../embeddings/oleObject11.bin"/><Relationship Id="rId5" Type="http://schemas.openxmlformats.org/officeDocument/2006/relationships/image" Target="../media/image31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32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oleObject" Target="../embeddings/oleObject13.bin"/><Relationship Id="rId5" Type="http://schemas.openxmlformats.org/officeDocument/2006/relationships/image" Target="../media/image34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3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oleObject" Target="../embeddings/oleObject15.bin"/><Relationship Id="rId5" Type="http://schemas.openxmlformats.org/officeDocument/2006/relationships/image" Target="../media/image3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oleObject" Target="../embeddings/oleObject16.bin"/><Relationship Id="rId5" Type="http://schemas.openxmlformats.org/officeDocument/2006/relationships/image" Target="../media/image38.e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39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Relationship Id="rId3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oleObject" Target="../embeddings/oleObject18.bin"/><Relationship Id="rId5" Type="http://schemas.openxmlformats.org/officeDocument/2006/relationships/image" Target="../media/image42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oleObject" Target="../embeddings/oleObject19.bin"/><Relationship Id="rId5" Type="http://schemas.openxmlformats.org/officeDocument/2006/relationships/image" Target="../media/image43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Relationship Id="rId3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Relationship Id="rId3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Relationship Id="rId3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oleObject" Target="../embeddings/oleObject20.bin"/><Relationship Id="rId5" Type="http://schemas.openxmlformats.org/officeDocument/2006/relationships/image" Target="../media/image47.e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48.emf"/><Relationship Id="rId8" Type="http://schemas.openxmlformats.org/officeDocument/2006/relationships/oleObject" Target="../embeddings/oleObject22.bin"/><Relationship Id="rId9" Type="http://schemas.openxmlformats.org/officeDocument/2006/relationships/image" Target="../media/image49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oleObject" Target="../embeddings/oleObject23.bin"/><Relationship Id="rId5" Type="http://schemas.openxmlformats.org/officeDocument/2006/relationships/image" Target="../media/image50.e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51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oleObject" Target="../embeddings/oleObject25.bin"/><Relationship Id="rId5" Type="http://schemas.openxmlformats.org/officeDocument/2006/relationships/image" Target="../media/image51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52.emf"/><Relationship Id="rId8" Type="http://schemas.openxmlformats.org/officeDocument/2006/relationships/oleObject" Target="../embeddings/oleObject27.bin"/><Relationship Id="rId9" Type="http://schemas.openxmlformats.org/officeDocument/2006/relationships/image" Target="../media/image53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oleObject" Target="../embeddings/oleObject28.bin"/><Relationship Id="rId5" Type="http://schemas.openxmlformats.org/officeDocument/2006/relationships/image" Target="../media/image54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Relationship Id="rId3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oleObject" Target="../embeddings/oleObject29.bin"/><Relationship Id="rId5" Type="http://schemas.openxmlformats.org/officeDocument/2006/relationships/image" Target="../media/image56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Relationship Id="rId3" Type="http://schemas.openxmlformats.org/officeDocument/2006/relationships/image" Target="../media/image4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oleObject" Target="../embeddings/oleObject30.bin"/><Relationship Id="rId5" Type="http://schemas.openxmlformats.org/officeDocument/2006/relationships/image" Target="../media/image58.emf"/><Relationship Id="rId6" Type="http://schemas.openxmlformats.org/officeDocument/2006/relationships/oleObject" Target="../embeddings/oleObject31.bin"/><Relationship Id="rId7" Type="http://schemas.openxmlformats.org/officeDocument/2006/relationships/image" Target="../media/image59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g"/><Relationship Id="rId3" Type="http://schemas.openxmlformats.org/officeDocument/2006/relationships/image" Target="../media/image4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614489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CHEMISTRY</a:t>
            </a:r>
          </a:p>
          <a:p>
            <a:pPr algn="ctr"/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 smtClean="0">
                <a:solidFill>
                  <a:srgbClr val="212F62"/>
                </a:solidFill>
                <a:latin typeface="+mn-lt"/>
              </a:rPr>
              <a:t>Chapter 3 COMPOSITION OF SUBSTANCES AND SOLUTIONS</a:t>
            </a:r>
          </a:p>
          <a:p>
            <a:pPr algn="ctr"/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Joseph </a:t>
            </a:r>
            <a:r>
              <a:rPr lang="en-US" sz="1600" cap="none" dirty="0" err="1" smtClean="0">
                <a:solidFill>
                  <a:schemeClr val="tx1"/>
                </a:solidFill>
                <a:latin typeface="+mn-lt"/>
              </a:rPr>
              <a:t>DePasquale</a:t>
            </a:r>
            <a:endParaRPr lang="en-US" sz="1600" cap="none" dirty="0" smtClean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University of Connecticut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8312"/>
            <a:ext cx="2010682" cy="260205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  <p:pic>
        <p:nvPicPr>
          <p:cNvPr id="7" name="Picture 6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5775854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43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3.5</a:t>
            </a:r>
            <a:endParaRPr lang="en-US" dirty="0"/>
          </a:p>
        </p:txBody>
      </p:sp>
      <p:pic>
        <p:nvPicPr>
          <p:cNvPr id="2" name="Picture Placeholder 1" descr="CNX_Chem_03_02_mole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1" r="-1641"/>
          <a:stretch>
            <a:fillRect/>
          </a:stretch>
        </p:blipFill>
        <p:spPr>
          <a:xfrm>
            <a:off x="1099227" y="1077563"/>
            <a:ext cx="6510136" cy="4169826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396799"/>
            <a:ext cx="8062912" cy="1166382"/>
          </a:xfrm>
        </p:spPr>
        <p:txBody>
          <a:bodyPr>
            <a:noAutofit/>
          </a:bodyPr>
          <a:lstStyle/>
          <a:p>
            <a:r>
              <a:rPr lang="en-US" sz="1800" dirty="0"/>
              <a:t>Each sample contains 6.022 × 10</a:t>
            </a:r>
            <a:r>
              <a:rPr lang="en-US" sz="1800" baseline="30000" dirty="0"/>
              <a:t>23</a:t>
            </a:r>
            <a:r>
              <a:rPr lang="en-US" sz="1800" dirty="0"/>
              <a:t> </a:t>
            </a:r>
            <a:r>
              <a:rPr lang="da-DK" sz="1800" dirty="0"/>
              <a:t>atoms —</a:t>
            </a:r>
            <a:r>
              <a:rPr lang="da-DK" sz="1800" dirty="0" smtClean="0"/>
              <a:t>1.00 </a:t>
            </a:r>
            <a:r>
              <a:rPr lang="en-US" sz="1800" dirty="0" err="1" smtClean="0"/>
              <a:t>mol</a:t>
            </a:r>
            <a:r>
              <a:rPr lang="en-US" sz="1800" dirty="0" smtClean="0"/>
              <a:t> </a:t>
            </a:r>
            <a:r>
              <a:rPr lang="en-US" sz="1800" dirty="0"/>
              <a:t>of atoms. From left to right (top row): 65.4 g zinc</a:t>
            </a:r>
            <a:r>
              <a:rPr lang="en-US" sz="1800" dirty="0" smtClean="0"/>
              <a:t>, 12.0 </a:t>
            </a:r>
            <a:r>
              <a:rPr lang="en-US" sz="1800" dirty="0"/>
              <a:t>g carbon, 24.3 g magnesium, and 63.5 g copper. From left to right (bottom row): 32.1 g sulfur, 28.1 g silicon, </a:t>
            </a:r>
            <a:r>
              <a:rPr lang="en-US" sz="1800" dirty="0" smtClean="0"/>
              <a:t>207 g </a:t>
            </a:r>
            <a:r>
              <a:rPr lang="en-US" sz="1800" dirty="0"/>
              <a:t>lead, and 118.7 g tin. (credit: modification of work by Mark </a:t>
            </a:r>
            <a:r>
              <a:rPr lang="en-US" sz="1800" dirty="0" err="1"/>
              <a:t>Ott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56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0190"/>
            <a:ext cx="65532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000090"/>
                </a:solidFill>
                <a:latin typeface="Arial" pitchFamily="-110" charset="0"/>
              </a:rPr>
              <a:t>Molar mass</a:t>
            </a:r>
            <a:endParaRPr lang="en-US" sz="3200" b="1" dirty="0">
              <a:solidFill>
                <a:srgbClr val="000090"/>
              </a:solidFill>
              <a:latin typeface="Arial" pitchFamily="-110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388469" y="960726"/>
            <a:ext cx="8277411" cy="550880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endParaRPr lang="en-US" altLang="ja-JP" sz="2400" b="1" i="1" baseline="30000" dirty="0" smtClean="0">
              <a:solidFill>
                <a:srgbClr val="000090"/>
              </a:solidFill>
              <a:ea typeface="Osaka" pitchFamily="-110" charset="-128"/>
              <a:cs typeface="Osaka" pitchFamily="-110" charset="-128"/>
            </a:endParaRP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altLang="ja-JP" sz="2400" b="1" i="1" baseline="30000" dirty="0" smtClean="0">
                <a:solidFill>
                  <a:srgbClr val="000090"/>
                </a:solidFill>
                <a:ea typeface="Osaka" pitchFamily="-110" charset="-128"/>
                <a:cs typeface="Osaka" pitchFamily="-110" charset="-128"/>
              </a:rPr>
              <a:t> </a:t>
            </a:r>
            <a:r>
              <a:rPr lang="en-US" altLang="ja-JP" sz="2400" dirty="0" smtClean="0">
                <a:ea typeface="Osaka" pitchFamily="-110" charset="-128"/>
                <a:cs typeface="Osaka" pitchFamily="-110" charset="-128"/>
              </a:rPr>
              <a:t>The </a:t>
            </a:r>
            <a:r>
              <a:rPr lang="en-US" altLang="ja-JP" sz="2400" b="1" dirty="0" smtClean="0">
                <a:solidFill>
                  <a:srgbClr val="000090"/>
                </a:solidFill>
                <a:ea typeface="Osaka" pitchFamily="-110" charset="-128"/>
                <a:cs typeface="Osaka" pitchFamily="-110" charset="-128"/>
              </a:rPr>
              <a:t>molar mass </a:t>
            </a:r>
            <a:r>
              <a:rPr lang="en-US" altLang="ja-JP" sz="2400" dirty="0" smtClean="0">
                <a:ea typeface="Osaka" pitchFamily="-110" charset="-128"/>
                <a:cs typeface="Osaka" pitchFamily="-110" charset="-128"/>
              </a:rPr>
              <a:t>of an element (or compound) </a:t>
            </a:r>
            <a:r>
              <a:rPr lang="en-US" sz="2400" dirty="0" smtClean="0"/>
              <a:t>is the mass in grams of 1 mole of that substance, a property expressed in units of grams per mole (</a:t>
            </a:r>
            <a:r>
              <a:rPr lang="en-US" sz="2400" dirty="0" err="1" smtClean="0"/>
              <a:t>g</a:t>
            </a:r>
            <a:r>
              <a:rPr lang="en-US" sz="2400" dirty="0" smtClean="0"/>
              <a:t>/mol).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endParaRPr lang="en-US" altLang="ja-JP" sz="2400" dirty="0" smtClean="0">
              <a:cs typeface="MS PGothic" pitchFamily="34" charset="-128"/>
            </a:endParaRP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altLang="ja-JP" sz="2400" dirty="0" smtClean="0">
                <a:cs typeface="MS PGothic" pitchFamily="34" charset="-128"/>
              </a:rPr>
              <a:t> The molar mass </a:t>
            </a:r>
            <a:r>
              <a:rPr lang="en-US" sz="2400" dirty="0" smtClean="0"/>
              <a:t>of any substance is numerically equivalent to its atomic or formula mass in </a:t>
            </a:r>
            <a:r>
              <a:rPr lang="en-US" sz="2400" dirty="0" err="1" smtClean="0"/>
              <a:t>amu</a:t>
            </a:r>
            <a:r>
              <a:rPr lang="en-US" sz="2400" dirty="0" smtClean="0"/>
              <a:t>.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endParaRPr lang="en-US" altLang="ja-JP" sz="2400" dirty="0" smtClean="0">
              <a:cs typeface="MS PGothic" pitchFamily="34" charset="-128"/>
            </a:endParaRP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altLang="ja-JP" sz="2400" dirty="0" smtClean="0">
                <a:cs typeface="MS PGothic" pitchFamily="34" charset="-128"/>
              </a:rPr>
              <a:t> Example: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altLang="ja-JP" sz="2400" dirty="0" smtClean="0">
                <a:cs typeface="MS PGothic" pitchFamily="34" charset="-128"/>
              </a:rPr>
              <a:t> A single </a:t>
            </a:r>
            <a:r>
              <a:rPr lang="en-US" altLang="ja-JP" sz="2400" baseline="30000" dirty="0" smtClean="0">
                <a:cs typeface="MS PGothic" pitchFamily="34" charset="-128"/>
              </a:rPr>
              <a:t>12</a:t>
            </a:r>
            <a:r>
              <a:rPr lang="en-US" altLang="ja-JP" sz="2400" dirty="0" smtClean="0">
                <a:cs typeface="MS PGothic" pitchFamily="34" charset="-128"/>
              </a:rPr>
              <a:t>C atom has a mass of 12 </a:t>
            </a:r>
            <a:r>
              <a:rPr lang="en-US" altLang="ja-JP" sz="2400" dirty="0" err="1" smtClean="0">
                <a:cs typeface="MS PGothic" pitchFamily="34" charset="-128"/>
              </a:rPr>
              <a:t>amu</a:t>
            </a:r>
            <a:r>
              <a:rPr lang="en-US" altLang="ja-JP" sz="2400" dirty="0" smtClean="0">
                <a:cs typeface="MS PGothic" pitchFamily="34" charset="-128"/>
              </a:rPr>
              <a:t>.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altLang="ja-JP" sz="2400" dirty="0" smtClean="0">
                <a:cs typeface="MS PGothic" pitchFamily="34" charset="-128"/>
              </a:rPr>
              <a:t> A mole of </a:t>
            </a:r>
            <a:r>
              <a:rPr lang="en-US" altLang="ja-JP" sz="2400" baseline="30000" dirty="0" smtClean="0">
                <a:cs typeface="MS PGothic" pitchFamily="34" charset="-128"/>
              </a:rPr>
              <a:t>12</a:t>
            </a:r>
            <a:r>
              <a:rPr lang="en-US" altLang="ja-JP" sz="2400" dirty="0" smtClean="0">
                <a:cs typeface="MS PGothic" pitchFamily="34" charset="-128"/>
              </a:rPr>
              <a:t>C atoms have a mass of 12 </a:t>
            </a:r>
            <a:r>
              <a:rPr lang="en-US" altLang="ja-JP" sz="2400" dirty="0" err="1" smtClean="0">
                <a:cs typeface="MS PGothic" pitchFamily="34" charset="-128"/>
              </a:rPr>
              <a:t>g</a:t>
            </a:r>
            <a:r>
              <a:rPr lang="en-US" altLang="ja-JP" sz="2400" dirty="0" smtClean="0">
                <a:cs typeface="MS PGothic" pitchFamily="34" charset="-128"/>
              </a:rPr>
              <a:t>. 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endParaRPr lang="en-US" sz="2400" dirty="0" smtClean="0"/>
          </a:p>
          <a:p>
            <a:pPr>
              <a:buClr>
                <a:schemeClr val="tx1"/>
              </a:buClr>
              <a:buFont typeface="Arial"/>
              <a:buChar char="•"/>
            </a:pPr>
            <a:endParaRPr lang="en-US" sz="2400" dirty="0" smtClean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0190"/>
            <a:ext cx="65532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000090"/>
                </a:solidFill>
                <a:latin typeface="Arial" pitchFamily="-110" charset="0"/>
              </a:rPr>
              <a:t>Molar mass of elements</a:t>
            </a:r>
            <a:endParaRPr lang="en-US" sz="3200" b="1" dirty="0">
              <a:solidFill>
                <a:srgbClr val="000090"/>
              </a:solidFill>
              <a:latin typeface="Arial" pitchFamily="-110" charset="0"/>
            </a:endParaRPr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9176" y="1524000"/>
            <a:ext cx="89348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Element 		Average Atomic Mass (</a:t>
            </a:r>
            <a:r>
              <a:rPr lang="en-US" b="1" dirty="0" err="1" smtClean="0"/>
              <a:t>amu</a:t>
            </a:r>
            <a:r>
              <a:rPr lang="en-US" b="1" dirty="0" smtClean="0"/>
              <a:t>) 	Molar Mass (</a:t>
            </a:r>
            <a:r>
              <a:rPr lang="en-US" b="1" dirty="0" err="1" smtClean="0"/>
              <a:t>g</a:t>
            </a:r>
            <a:r>
              <a:rPr lang="en-US" b="1" dirty="0" smtClean="0"/>
              <a:t>/mol) </a:t>
            </a:r>
            <a:endParaRPr lang="en-US" dirty="0" smtClean="0"/>
          </a:p>
          <a:p>
            <a:r>
              <a:rPr lang="en-US" dirty="0" smtClean="0"/>
              <a:t>C 				12.01 				12.01 	</a:t>
            </a:r>
          </a:p>
          <a:p>
            <a:endParaRPr lang="en-US" dirty="0" smtClean="0"/>
          </a:p>
          <a:p>
            <a:r>
              <a:rPr lang="en-US" dirty="0" smtClean="0"/>
              <a:t>H 				1.008 				1.008 	</a:t>
            </a:r>
          </a:p>
          <a:p>
            <a:endParaRPr lang="en-US" dirty="0" smtClean="0"/>
          </a:p>
          <a:p>
            <a:r>
              <a:rPr lang="en-US" dirty="0" smtClean="0"/>
              <a:t>O 				16.00 				16.00 	</a:t>
            </a:r>
          </a:p>
          <a:p>
            <a:endParaRPr lang="en-US" dirty="0" smtClean="0"/>
          </a:p>
          <a:p>
            <a:r>
              <a:rPr lang="en-US" dirty="0" smtClean="0"/>
              <a:t>Na 				22.99 				22.99 	</a:t>
            </a:r>
          </a:p>
          <a:p>
            <a:endParaRPr lang="en-US" dirty="0" smtClean="0"/>
          </a:p>
          <a:p>
            <a:r>
              <a:rPr lang="en-US" dirty="0" err="1" smtClean="0"/>
              <a:t>Cl</a:t>
            </a:r>
            <a:r>
              <a:rPr lang="en-US" dirty="0" smtClean="0"/>
              <a:t> 				35.45 				33.45 </a:t>
            </a:r>
          </a:p>
          <a:p>
            <a:endParaRPr lang="en-US" dirty="0" smtClean="0"/>
          </a:p>
          <a:p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3.6</a:t>
            </a:r>
            <a:endParaRPr lang="en-US" dirty="0"/>
          </a:p>
        </p:txBody>
      </p:sp>
      <p:pic>
        <p:nvPicPr>
          <p:cNvPr id="2" name="Picture Placeholder 1" descr="CNX_Chem_03_02_compound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29" r="-26729"/>
          <a:stretch>
            <a:fillRect/>
          </a:stretch>
        </p:blipFill>
        <p:spPr>
          <a:xfrm>
            <a:off x="457199" y="1376383"/>
            <a:ext cx="8062913" cy="350007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9" y="5142802"/>
            <a:ext cx="8379321" cy="1166382"/>
          </a:xfrm>
        </p:spPr>
        <p:txBody>
          <a:bodyPr>
            <a:noAutofit/>
          </a:bodyPr>
          <a:lstStyle/>
          <a:p>
            <a:r>
              <a:rPr lang="en-US" sz="1800" dirty="0"/>
              <a:t>Each sample contains 6.02 × 10</a:t>
            </a:r>
            <a:r>
              <a:rPr lang="en-US" sz="1800" baseline="30000" dirty="0"/>
              <a:t>23</a:t>
            </a:r>
            <a:r>
              <a:rPr lang="en-US" sz="1800" dirty="0"/>
              <a:t> molecules or formula units—1.00 </a:t>
            </a:r>
            <a:r>
              <a:rPr lang="en-US" sz="1800" dirty="0" err="1"/>
              <a:t>mol</a:t>
            </a:r>
            <a:r>
              <a:rPr lang="en-US" sz="1800" dirty="0"/>
              <a:t> of </a:t>
            </a:r>
            <a:r>
              <a:rPr lang="en-US" sz="1800" dirty="0" smtClean="0"/>
              <a:t>the compound </a:t>
            </a:r>
            <a:r>
              <a:rPr lang="en-US" sz="1800" dirty="0"/>
              <a:t>or </a:t>
            </a:r>
            <a:r>
              <a:rPr lang="en-US" sz="1800" dirty="0" smtClean="0"/>
              <a:t>element. Clock</a:t>
            </a:r>
            <a:r>
              <a:rPr lang="en-US" sz="1800" dirty="0"/>
              <a:t>-wise from the upper left: 130.2 g of C</a:t>
            </a:r>
            <a:r>
              <a:rPr lang="en-US" sz="1800" baseline="-25000" dirty="0"/>
              <a:t>8</a:t>
            </a:r>
            <a:r>
              <a:rPr lang="en-US" sz="1800" dirty="0"/>
              <a:t>H</a:t>
            </a:r>
            <a:r>
              <a:rPr lang="en-US" sz="1800" baseline="-25000" dirty="0"/>
              <a:t>17</a:t>
            </a:r>
            <a:r>
              <a:rPr lang="en-US" sz="1800" dirty="0"/>
              <a:t>OH (1-octanol, formula mass 130.2 </a:t>
            </a:r>
            <a:r>
              <a:rPr lang="en-US" sz="1800" dirty="0" err="1"/>
              <a:t>amu</a:t>
            </a:r>
            <a:r>
              <a:rPr lang="en-US" sz="1800" dirty="0"/>
              <a:t>), 454.9 g of </a:t>
            </a:r>
            <a:r>
              <a:rPr lang="en-US" sz="1800" dirty="0" smtClean="0"/>
              <a:t>HgI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(</a:t>
            </a:r>
            <a:r>
              <a:rPr lang="en-US" sz="1800" dirty="0"/>
              <a:t>mercury(II) iodide, formula mass 459.9 </a:t>
            </a:r>
            <a:r>
              <a:rPr lang="en-US" sz="1800" dirty="0" err="1"/>
              <a:t>amu</a:t>
            </a:r>
            <a:r>
              <a:rPr lang="en-US" sz="1800" dirty="0"/>
              <a:t>), 32.0 g of CH</a:t>
            </a:r>
            <a:r>
              <a:rPr lang="en-US" sz="1800" baseline="-25000" dirty="0"/>
              <a:t>3</a:t>
            </a:r>
            <a:r>
              <a:rPr lang="en-US" sz="1800" dirty="0"/>
              <a:t>OH (methanol, formula mass 32.0 </a:t>
            </a:r>
            <a:r>
              <a:rPr lang="en-US" sz="1800" dirty="0" err="1"/>
              <a:t>amu</a:t>
            </a:r>
            <a:r>
              <a:rPr lang="en-US" sz="1800" dirty="0"/>
              <a:t>) </a:t>
            </a:r>
            <a:r>
              <a:rPr lang="en-US" sz="1800" dirty="0" smtClean="0"/>
              <a:t>and 256.5 g of </a:t>
            </a:r>
            <a:r>
              <a:rPr lang="is-IS" sz="1800" dirty="0" smtClean="0"/>
              <a:t>S</a:t>
            </a:r>
            <a:r>
              <a:rPr lang="is-IS" sz="1800" baseline="-25000" dirty="0" smtClean="0"/>
              <a:t>8</a:t>
            </a:r>
            <a:r>
              <a:rPr lang="is-IS" sz="1800" dirty="0" smtClean="0"/>
              <a:t> </a:t>
            </a:r>
            <a:r>
              <a:rPr lang="is-IS" sz="1800" dirty="0"/>
              <a:t>(sulfur, formula mass 256.6 amu). (credit: Sahar Atwa</a:t>
            </a:r>
            <a:r>
              <a:rPr lang="is-IS" sz="1800" dirty="0" smtClean="0"/>
              <a:t>)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59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3.7</a:t>
            </a:r>
            <a:endParaRPr lang="en-US" dirty="0"/>
          </a:p>
        </p:txBody>
      </p:sp>
      <p:pic>
        <p:nvPicPr>
          <p:cNvPr id="2" name="Picture Placeholder 1" descr="CNX_Chem_03_02_water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2" r="-3766"/>
          <a:stretch>
            <a:fillRect/>
          </a:stretch>
        </p:blipFill>
        <p:spPr>
          <a:xfrm>
            <a:off x="2006441" y="1122386"/>
            <a:ext cx="4941202" cy="448155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755875"/>
            <a:ext cx="8062912" cy="1166382"/>
          </a:xfrm>
        </p:spPr>
        <p:txBody>
          <a:bodyPr>
            <a:normAutofit/>
          </a:bodyPr>
          <a:lstStyle/>
          <a:p>
            <a:r>
              <a:rPr lang="en-US" sz="1800" dirty="0"/>
              <a:t>The number of molecules in a single droplet of water is roughly 100 billion times greater than the </a:t>
            </a:r>
            <a:r>
              <a:rPr lang="en-US" sz="1800" dirty="0" smtClean="0"/>
              <a:t>number of </a:t>
            </a:r>
            <a:r>
              <a:rPr lang="en-US" sz="1800" dirty="0"/>
              <a:t>people on earth. (credit: “</a:t>
            </a:r>
            <a:r>
              <a:rPr lang="en-US" sz="1800" dirty="0" err="1"/>
              <a:t>tanakawho</a:t>
            </a:r>
            <a:r>
              <a:rPr lang="en-US" sz="1800" dirty="0"/>
              <a:t>”/Wikimedia commons)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9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0190"/>
            <a:ext cx="65532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000090"/>
                </a:solidFill>
                <a:latin typeface="Arial" pitchFamily="-110" charset="0"/>
              </a:rPr>
              <a:t>calculations</a:t>
            </a:r>
            <a:endParaRPr lang="en-US" sz="3200" b="1" dirty="0">
              <a:solidFill>
                <a:srgbClr val="000090"/>
              </a:solidFill>
              <a:latin typeface="Arial" pitchFamily="-110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18351" y="1110136"/>
            <a:ext cx="8277411" cy="550880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/>
              <a:buChar char="•"/>
            </a:pPr>
            <a:endParaRPr lang="en-US" altLang="ja-JP" sz="2400" b="1" i="1" baseline="30000" dirty="0" smtClean="0">
              <a:solidFill>
                <a:srgbClr val="000090"/>
              </a:solidFill>
              <a:ea typeface="Osaka" pitchFamily="-110" charset="-128"/>
              <a:cs typeface="Osaka" pitchFamily="-110" charset="-128"/>
            </a:endParaRP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altLang="ja-JP" sz="2400" b="1" i="1" baseline="30000" dirty="0" smtClean="0">
                <a:solidFill>
                  <a:srgbClr val="000090"/>
                </a:solidFill>
                <a:ea typeface="Osaka" pitchFamily="-110" charset="-128"/>
                <a:cs typeface="Osaka" pitchFamily="-110" charset="-128"/>
              </a:rPr>
              <a:t> </a:t>
            </a:r>
            <a:r>
              <a:rPr lang="en-US" sz="2400" dirty="0" smtClean="0"/>
              <a:t>The relationships between formula mass, the mole, and Avogadro’s number can be applied to compute various quantities that describe the composition of substances and compounds.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endParaRPr lang="en-US" sz="2400" dirty="0" smtClean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683" name="Object 3"/>
          <p:cNvGraphicFramePr>
            <a:graphicFrameLocks noChangeAspect="1"/>
          </p:cNvGraphicFramePr>
          <p:nvPr/>
        </p:nvGraphicFramePr>
        <p:xfrm>
          <a:off x="1441450" y="5005388"/>
          <a:ext cx="6178550" cy="140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5" name="Equation" r:id="rId3" imgW="1955800" imgH="444500" progId="Equation.3">
                  <p:embed/>
                </p:oleObj>
              </mc:Choice>
              <mc:Fallback>
                <p:oleObj name="Equation" r:id="rId3" imgW="1955800" imgH="4445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450" y="5005388"/>
                        <a:ext cx="6178550" cy="1404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3.3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" b="-16"/>
          <a:stretch>
            <a:fillRect/>
          </a:stretch>
        </p:blipFill>
        <p:spPr>
          <a:xfrm>
            <a:off x="457200" y="2823882"/>
            <a:ext cx="8062913" cy="1824037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1377372"/>
            <a:ext cx="8062912" cy="1166382"/>
          </a:xfrm>
        </p:spPr>
        <p:txBody>
          <a:bodyPr>
            <a:noAutofit/>
          </a:bodyPr>
          <a:lstStyle/>
          <a:p>
            <a:r>
              <a:rPr lang="en-US" dirty="0" smtClean="0"/>
              <a:t>According to nutritional guidelines from the US Department of Agriculture, the estimated average requirement for dietary potassium is 4.7 </a:t>
            </a:r>
            <a:r>
              <a:rPr lang="en-US" dirty="0" err="1" smtClean="0"/>
              <a:t>g</a:t>
            </a:r>
            <a:r>
              <a:rPr lang="en-US" dirty="0" smtClean="0"/>
              <a:t>. What is the estimated average requirement of potassium in moles?</a:t>
            </a:r>
            <a:endParaRPr lang="en-US" dirty="0"/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>
            <a:off x="2106709" y="5617882"/>
            <a:ext cx="537883" cy="358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365790" y="5934633"/>
            <a:ext cx="537883" cy="358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166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3.4</a:t>
            </a:r>
          </a:p>
        </p:txBody>
      </p:sp>
      <p:pic>
        <p:nvPicPr>
          <p:cNvPr id="2" name="Picture Placeholder 1" descr="CNX_Chem_03_02_argon_img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973" b="-45973"/>
          <a:stretch>
            <a:fillRect/>
          </a:stretch>
        </p:blipFill>
        <p:spPr>
          <a:xfrm>
            <a:off x="472140" y="1495911"/>
            <a:ext cx="8062913" cy="350007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9" y="1419413"/>
            <a:ext cx="8062912" cy="1166382"/>
          </a:xfrm>
        </p:spPr>
        <p:txBody>
          <a:bodyPr>
            <a:normAutofit/>
          </a:bodyPr>
          <a:lstStyle/>
          <a:p>
            <a:r>
              <a:rPr lang="en-US" dirty="0" smtClean="0"/>
              <a:t>A liter of air contains 9.2 × 10</a:t>
            </a:r>
            <a:r>
              <a:rPr lang="en-US" baseline="30000" dirty="0" smtClean="0"/>
              <a:t>−4</a:t>
            </a:r>
            <a:r>
              <a:rPr lang="en-US" dirty="0" smtClean="0"/>
              <a:t> mol argon. What is the mass of </a:t>
            </a:r>
            <a:r>
              <a:rPr lang="en-US" dirty="0" err="1" smtClean="0"/>
              <a:t>Ar</a:t>
            </a:r>
            <a:r>
              <a:rPr lang="en-US" dirty="0" smtClean="0"/>
              <a:t> in a liter of air?</a:t>
            </a:r>
            <a:endParaRPr lang="en-US" dirty="0"/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graphicFrame>
        <p:nvGraphicFramePr>
          <p:cNvPr id="328707" name="Object 3"/>
          <p:cNvGraphicFramePr>
            <a:graphicFrameLocks noChangeAspect="1"/>
          </p:cNvGraphicFramePr>
          <p:nvPr/>
        </p:nvGraphicFramePr>
        <p:xfrm>
          <a:off x="439738" y="4811396"/>
          <a:ext cx="8183562" cy="140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29" name="Equation" r:id="rId5" imgW="2590800" imgH="444500" progId="Equation.3">
                  <p:embed/>
                </p:oleObj>
              </mc:Choice>
              <mc:Fallback>
                <p:oleObj name="Equation" r:id="rId5" imgW="2590800" imgH="4445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4811396"/>
                        <a:ext cx="8183562" cy="1404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rot="5400000">
            <a:off x="2689408" y="5348944"/>
            <a:ext cx="537883" cy="358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676561" y="5662705"/>
            <a:ext cx="537883" cy="358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595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3.5</a:t>
            </a:r>
          </a:p>
        </p:txBody>
      </p:sp>
      <p:pic>
        <p:nvPicPr>
          <p:cNvPr id="2" name="Picture Placeholder 1" descr="CNX_Chem_03_02_copperMoles_img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553" b="-100553"/>
          <a:stretch>
            <a:fillRect/>
          </a:stretch>
        </p:blipFill>
        <p:spPr>
          <a:xfrm>
            <a:off x="224150" y="1467461"/>
            <a:ext cx="8669487" cy="3763382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1457437"/>
            <a:ext cx="8062912" cy="1166382"/>
          </a:xfrm>
        </p:spPr>
        <p:txBody>
          <a:bodyPr>
            <a:normAutofit/>
          </a:bodyPr>
          <a:lstStyle/>
          <a:p>
            <a:r>
              <a:rPr lang="en-US" dirty="0" smtClean="0"/>
              <a:t>Copper is commonly used to fabricate electrical wire. How many copper atoms are in 5.00 </a:t>
            </a:r>
            <a:r>
              <a:rPr lang="en-US" dirty="0" err="1" smtClean="0"/>
              <a:t>g</a:t>
            </a:r>
            <a:r>
              <a:rPr lang="en-US" dirty="0" smtClean="0"/>
              <a:t> of copper wire?</a:t>
            </a:r>
            <a:endParaRPr lang="en-US" dirty="0"/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graphicFrame>
        <p:nvGraphicFramePr>
          <p:cNvPr id="336898" name="Object 2"/>
          <p:cNvGraphicFramePr>
            <a:graphicFrameLocks noChangeAspect="1"/>
          </p:cNvGraphicFramePr>
          <p:nvPr/>
        </p:nvGraphicFramePr>
        <p:xfrm>
          <a:off x="482600" y="4822825"/>
          <a:ext cx="8280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20" name="Equation" r:id="rId5" imgW="4025900" imgH="444500" progId="Equation.3">
                  <p:embed/>
                </p:oleObj>
              </mc:Choice>
              <mc:Fallback>
                <p:oleObj name="Equation" r:id="rId5" imgW="40259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4822825"/>
                        <a:ext cx="8280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rot="5400000">
            <a:off x="1040618" y="5236107"/>
            <a:ext cx="342218" cy="2420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714030" y="5444920"/>
            <a:ext cx="342218" cy="2420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280735" y="4953653"/>
            <a:ext cx="342218" cy="2420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252969" y="5407217"/>
            <a:ext cx="342218" cy="2420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31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6CB255"/>
                </a:solidFill>
              </a:rPr>
              <a:t>Figure 3.8</a:t>
            </a:r>
            <a:endParaRPr lang="en-US" sz="24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 descr="CNX_Chem_03_02_copper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6" r="-1036"/>
          <a:stretch>
            <a:fillRect/>
          </a:stretch>
        </p:blipFill>
        <p:spPr>
          <a:xfrm>
            <a:off x="457200" y="1108075"/>
            <a:ext cx="4032250" cy="525621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06925" y="1107617"/>
            <a:ext cx="3913188" cy="525697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Copper wire is composed of many, many atoms of Cu. (credit: </a:t>
            </a:r>
            <a:r>
              <a:rPr lang="en-US" dirty="0" err="1">
                <a:solidFill>
                  <a:schemeClr val="tx1"/>
                </a:solidFill>
              </a:rPr>
              <a:t>Emilian</a:t>
            </a:r>
            <a:r>
              <a:rPr lang="en-US" dirty="0">
                <a:solidFill>
                  <a:schemeClr val="tx1"/>
                </a:solidFill>
              </a:rPr>
              <a:t> Robert </a:t>
            </a:r>
            <a:r>
              <a:rPr lang="en-US" dirty="0" err="1" smtClean="0">
                <a:solidFill>
                  <a:schemeClr val="tx1"/>
                </a:solidFill>
              </a:rPr>
              <a:t>Vicol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60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82113"/>
            <a:ext cx="8229600" cy="9906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Ch.</a:t>
            </a:r>
            <a:r>
              <a:rPr lang="en-US" sz="2800" b="1" dirty="0" smtClea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 3 </a:t>
            </a:r>
            <a:r>
              <a:rPr lang="en-US" sz="2800" b="1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Outline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33400" y="1676695"/>
            <a:ext cx="8229600" cy="4876800"/>
          </a:xfrm>
        </p:spPr>
        <p:txBody>
          <a:bodyPr/>
          <a:lstStyle/>
          <a:p>
            <a:pPr marL="514350" indent="-514350">
              <a:lnSpc>
                <a:spcPct val="90000"/>
              </a:lnSpc>
            </a:pPr>
            <a:r>
              <a:rPr lang="en-US" sz="2800" dirty="0" smtClean="0">
                <a:latin typeface="Arial" pitchFamily="-110" charset="0"/>
              </a:rPr>
              <a:t>3.1: Formula Mass and the Mole Concept</a:t>
            </a:r>
          </a:p>
          <a:p>
            <a:pPr marL="514350" indent="-514350">
              <a:lnSpc>
                <a:spcPct val="90000"/>
              </a:lnSpc>
            </a:pPr>
            <a:endParaRPr lang="en-US" sz="2800" dirty="0" smtClean="0">
              <a:latin typeface="Arial" pitchFamily="-110" charset="0"/>
            </a:endParaRPr>
          </a:p>
          <a:p>
            <a:pPr marL="688975" indent="-688975">
              <a:lnSpc>
                <a:spcPct val="90000"/>
              </a:lnSpc>
            </a:pPr>
            <a:r>
              <a:rPr lang="en-US" sz="2800" dirty="0" smtClean="0">
                <a:latin typeface="Arial" pitchFamily="-110" charset="0"/>
              </a:rPr>
              <a:t>3.2: Determining Empirical and Molecular      Formulas</a:t>
            </a:r>
          </a:p>
          <a:p>
            <a:pPr marL="514350" indent="-514350">
              <a:lnSpc>
                <a:spcPct val="90000"/>
              </a:lnSpc>
            </a:pPr>
            <a:endParaRPr lang="en-US" sz="2800" dirty="0" smtClean="0">
              <a:latin typeface="Arial" pitchFamily="-110" charset="0"/>
            </a:endParaRPr>
          </a:p>
          <a:p>
            <a:pPr marL="514350" indent="-514350">
              <a:lnSpc>
                <a:spcPct val="90000"/>
              </a:lnSpc>
            </a:pPr>
            <a:r>
              <a:rPr lang="en-US" sz="2800" dirty="0" smtClean="0">
                <a:latin typeface="Arial" pitchFamily="-110" charset="0"/>
              </a:rPr>
              <a:t>3.3: </a:t>
            </a:r>
            <a:r>
              <a:rPr lang="en-US" sz="2800" dirty="0" err="1" smtClean="0">
                <a:latin typeface="Arial" pitchFamily="-110" charset="0"/>
              </a:rPr>
              <a:t>Molarity</a:t>
            </a:r>
            <a:endParaRPr lang="en-US" sz="2800" dirty="0" smtClean="0">
              <a:latin typeface="Arial" pitchFamily="-110" charset="0"/>
            </a:endParaRPr>
          </a:p>
          <a:p>
            <a:pPr marL="514350" indent="-514350">
              <a:lnSpc>
                <a:spcPct val="90000"/>
              </a:lnSpc>
            </a:pPr>
            <a:endParaRPr lang="en-US" sz="2800" dirty="0" smtClean="0">
              <a:latin typeface="Arial" pitchFamily="-110" charset="0"/>
            </a:endParaRPr>
          </a:p>
          <a:p>
            <a:pPr marL="514350" indent="-514350">
              <a:lnSpc>
                <a:spcPct val="90000"/>
              </a:lnSpc>
            </a:pPr>
            <a:r>
              <a:rPr lang="en-US" sz="2800" dirty="0" smtClean="0">
                <a:latin typeface="Arial" pitchFamily="-110" charset="0"/>
              </a:rPr>
              <a:t>3.4: Other Units for Solution Concentrations</a:t>
            </a:r>
          </a:p>
          <a:p>
            <a:pPr marL="0" indent="0" eaLnBrk="1" hangingPunct="1">
              <a:buFont typeface="Arial" charset="0"/>
              <a:buNone/>
            </a:pPr>
            <a:endParaRPr lang="en-US" sz="2800" dirty="0" smtClean="0">
              <a:latin typeface="Arial" charset="0"/>
              <a:ea typeface="MS PGothic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sz="2800" dirty="0">
              <a:latin typeface="Arial" charset="0"/>
              <a:ea typeface="MS PGothic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C4F7D93-D11A-E34C-9953-463F5D9E91E6}" type="slidenum">
              <a:rPr lang="en-US" sz="1400">
                <a:solidFill>
                  <a:srgbClr val="FFFFFF"/>
                </a:solidFill>
              </a:rPr>
              <a:pPr/>
              <a:t>2</a:t>
            </a:fld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5" name="Picture 4" descr="OSX-Stacked-TM-RGB-300dpi-20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3.6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58" y="2961747"/>
            <a:ext cx="8062913" cy="182345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1511486"/>
            <a:ext cx="8062912" cy="1166382"/>
          </a:xfrm>
        </p:spPr>
        <p:txBody>
          <a:bodyPr>
            <a:normAutofit/>
          </a:bodyPr>
          <a:lstStyle/>
          <a:p>
            <a:r>
              <a:rPr lang="en-US" dirty="0" smtClean="0"/>
              <a:t>Our bodies synthesize protein from amino acids. One of these amino acids is </a:t>
            </a:r>
            <a:r>
              <a:rPr lang="en-US" dirty="0" err="1" smtClean="0"/>
              <a:t>glycine</a:t>
            </a:r>
            <a:r>
              <a:rPr lang="en-US" dirty="0" smtClean="0"/>
              <a:t>, which has the molecular formula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5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N. How many moles of </a:t>
            </a:r>
            <a:r>
              <a:rPr lang="en-US" dirty="0" err="1" smtClean="0"/>
              <a:t>glycine</a:t>
            </a:r>
            <a:r>
              <a:rPr lang="en-US" dirty="0" smtClean="0"/>
              <a:t> molecules are contained in 28.35 </a:t>
            </a:r>
            <a:r>
              <a:rPr lang="en-US" dirty="0" err="1" smtClean="0"/>
              <a:t>g</a:t>
            </a:r>
            <a:r>
              <a:rPr lang="en-US" dirty="0" smtClean="0"/>
              <a:t> of </a:t>
            </a:r>
            <a:r>
              <a:rPr lang="en-US" dirty="0" err="1" smtClean="0"/>
              <a:t>glycine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5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3.6</a:t>
            </a:r>
            <a:endParaRPr lang="en-US" dirty="0"/>
          </a:p>
        </p:txBody>
      </p:sp>
      <p:pic>
        <p:nvPicPr>
          <p:cNvPr id="2" name="Picture Placeholder 1" descr="CNX_Chem_03_01_glycinemass_img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372" b="-13372"/>
          <a:stretch>
            <a:fillRect/>
          </a:stretch>
        </p:blipFill>
        <p:spPr>
          <a:xfrm>
            <a:off x="457199" y="1017799"/>
            <a:ext cx="8062913" cy="3500071"/>
          </a:xfrm>
        </p:spPr>
      </p:pic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242986" y="5070777"/>
          <a:ext cx="8797925" cy="1233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25" name="Equation" r:id="rId5" imgW="3175000" imgH="444500" progId="Equation.3">
                  <p:embed/>
                </p:oleObj>
              </mc:Choice>
              <mc:Fallback>
                <p:oleObj name="Equation" r:id="rId5" imgW="3175000" imgH="4445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986" y="5070777"/>
                        <a:ext cx="8797925" cy="12331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rot="5400000">
            <a:off x="1204239" y="5573897"/>
            <a:ext cx="537883" cy="358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534101" y="5904035"/>
            <a:ext cx="537883" cy="358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002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3.7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695" y="3237998"/>
            <a:ext cx="8491341" cy="1280233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1434353"/>
            <a:ext cx="8062912" cy="1166382"/>
          </a:xfrm>
        </p:spPr>
        <p:txBody>
          <a:bodyPr>
            <a:noAutofit/>
          </a:bodyPr>
          <a:lstStyle/>
          <a:p>
            <a:r>
              <a:rPr lang="en-US" dirty="0" smtClean="0"/>
              <a:t>Vitamin C is a covalent compound with the molecular formula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8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. The recommended daily dietary allowance of vitamin C for children aged 4–8 years is 1.42 × 10</a:t>
            </a:r>
            <a:r>
              <a:rPr lang="en-US" baseline="30000" dirty="0" smtClean="0"/>
              <a:t>−4</a:t>
            </a:r>
            <a:r>
              <a:rPr lang="en-US" dirty="0" smtClean="0"/>
              <a:t> mol. What is the mass of this allowance in grams? The molar mass for this compound is computed to be 176.124 </a:t>
            </a:r>
            <a:r>
              <a:rPr lang="en-US" dirty="0" err="1" smtClean="0"/>
              <a:t>g</a:t>
            </a:r>
            <a:r>
              <a:rPr lang="en-US" dirty="0" smtClean="0"/>
              <a:t>/mol.</a:t>
            </a:r>
            <a:endParaRPr lang="en-US" dirty="0"/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380695" y="4892627"/>
          <a:ext cx="8491341" cy="926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48" name="Equation" r:id="rId5" imgW="4076700" imgH="444500" progId="Equation.3">
                  <p:embed/>
                </p:oleObj>
              </mc:Choice>
              <mc:Fallback>
                <p:oleObj name="Equation" r:id="rId5" imgW="40767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95" y="4892627"/>
                        <a:ext cx="8491341" cy="9264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rot="5400000">
            <a:off x="1858448" y="5205467"/>
            <a:ext cx="549456" cy="358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105546" y="5480195"/>
            <a:ext cx="549456" cy="358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222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1389528"/>
            <a:ext cx="8062912" cy="53788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packet of an artificial sweetener contains 40.0 mg of saccharin (C</a:t>
            </a:r>
            <a:r>
              <a:rPr lang="en-US" baseline="-25000" dirty="0" smtClean="0"/>
              <a:t>7</a:t>
            </a:r>
            <a:r>
              <a:rPr lang="en-US" dirty="0" smtClean="0"/>
              <a:t>H</a:t>
            </a:r>
            <a:r>
              <a:rPr lang="en-US" baseline="-25000" dirty="0" smtClean="0"/>
              <a:t>5</a:t>
            </a:r>
            <a:r>
              <a:rPr lang="en-US" dirty="0" smtClean="0"/>
              <a:t>NO</a:t>
            </a:r>
            <a:r>
              <a:rPr lang="en-US" baseline="-25000" dirty="0" smtClean="0"/>
              <a:t>3</a:t>
            </a:r>
            <a:r>
              <a:rPr lang="en-US" dirty="0" smtClean="0"/>
              <a:t>S), which has the structural formula: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Given that saccharin has a molar mass of 183.18 </a:t>
            </a:r>
            <a:r>
              <a:rPr lang="en-US" dirty="0" err="1" smtClean="0"/>
              <a:t>g</a:t>
            </a:r>
            <a:r>
              <a:rPr lang="en-US" dirty="0" smtClean="0"/>
              <a:t>/mol, how many saccharin molecules are in a 40.0-mg (0.0400-g) sample of saccharin? How many carbon atoms are in the same sample?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3.8</a:t>
            </a:r>
            <a:endParaRPr lang="en-US" dirty="0"/>
          </a:p>
        </p:txBody>
      </p:sp>
      <p:pic>
        <p:nvPicPr>
          <p:cNvPr id="2" name="Picture Placeholder 1" descr="CNX_Chem_03_02_saccharin_img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728" r="-40728"/>
          <a:stretch>
            <a:fillRect/>
          </a:stretch>
        </p:blipFill>
        <p:spPr>
          <a:xfrm>
            <a:off x="457199" y="2065607"/>
            <a:ext cx="8062913" cy="3500071"/>
          </a:xfrm>
        </p:spPr>
      </p:pic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85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3.8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081" y="1497490"/>
            <a:ext cx="8062913" cy="1195998"/>
          </a:xfrm>
        </p:spPr>
      </p:pic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686296" y="2999301"/>
          <a:ext cx="8150225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96" name="Equation" r:id="rId5" imgW="3962400" imgH="1676400" progId="Equation.3">
                  <p:embed/>
                </p:oleObj>
              </mc:Choice>
              <mc:Fallback>
                <p:oleObj name="Equation" r:id="rId5" imgW="3962400" imgH="167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296" y="2999301"/>
                        <a:ext cx="8150225" cy="345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rot="5400000">
            <a:off x="1595854" y="3377381"/>
            <a:ext cx="342218" cy="2420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527272" y="3579805"/>
            <a:ext cx="342218" cy="2420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807127" y="3616792"/>
            <a:ext cx="342218" cy="2420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808695" y="3125883"/>
            <a:ext cx="342218" cy="2420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972869" y="5604883"/>
            <a:ext cx="342218" cy="2420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370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48656"/>
            <a:ext cx="65532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000090"/>
                </a:solidFill>
                <a:latin typeface="Arial" pitchFamily="-110" charset="0"/>
              </a:rPr>
              <a:t>3.2 determining empirical and molecular formulas</a:t>
            </a:r>
            <a:endParaRPr lang="en-US" sz="3200" b="1" dirty="0">
              <a:solidFill>
                <a:srgbClr val="000090"/>
              </a:solidFill>
              <a:latin typeface="Arial" pitchFamily="-110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373528" y="1274488"/>
            <a:ext cx="8277411" cy="4800600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b="1" dirty="0" smtClean="0">
              <a:latin typeface="Arial" pitchFamily="-110" charset="0"/>
            </a:endParaRPr>
          </a:p>
          <a:p>
            <a:pPr>
              <a:buClrTx/>
              <a:buFont typeface="Arial"/>
              <a:buChar char="•"/>
            </a:pPr>
            <a:r>
              <a:rPr lang="en-US" sz="2400" dirty="0" smtClean="0">
                <a:latin typeface="Arial" pitchFamily="-110" charset="0"/>
              </a:rPr>
              <a:t> </a:t>
            </a:r>
            <a:r>
              <a:rPr lang="en-US" sz="2400" b="1" i="1" dirty="0" smtClean="0">
                <a:solidFill>
                  <a:srgbClr val="000090"/>
                </a:solidFill>
              </a:rPr>
              <a:t>Percent composition - </a:t>
            </a:r>
            <a:r>
              <a:rPr lang="en-US" sz="2400" dirty="0" smtClean="0"/>
              <a:t>The percentage by mass of each element in a compound. </a:t>
            </a:r>
          </a:p>
          <a:p>
            <a:pPr>
              <a:buClrTx/>
              <a:buFont typeface="Arial"/>
              <a:buChar char="•"/>
            </a:pPr>
            <a:endParaRPr lang="en-US" sz="2400" b="1" i="1" dirty="0" smtClean="0">
              <a:solidFill>
                <a:srgbClr val="000090"/>
              </a:solidFill>
            </a:endParaRPr>
          </a:p>
          <a:p>
            <a:pPr>
              <a:buClrTx/>
              <a:buFont typeface="Arial"/>
              <a:buChar char="•"/>
            </a:pPr>
            <a:r>
              <a:rPr lang="en-US" sz="2400" b="1" i="1" dirty="0" smtClean="0">
                <a:solidFill>
                  <a:srgbClr val="000090"/>
                </a:solidFill>
              </a:rPr>
              <a:t> </a:t>
            </a:r>
            <a:r>
              <a:rPr lang="en-US" sz="2400" b="1" i="1" dirty="0" smtClean="0"/>
              <a:t>Example: </a:t>
            </a:r>
            <a:r>
              <a:rPr lang="en-US" sz="2400" dirty="0" smtClean="0"/>
              <a:t>A 10.0 </a:t>
            </a:r>
            <a:r>
              <a:rPr lang="en-US" sz="2400" dirty="0" err="1" smtClean="0"/>
              <a:t>g</a:t>
            </a:r>
            <a:r>
              <a:rPr lang="en-US" sz="2400" dirty="0" smtClean="0"/>
              <a:t> sample of a compound is determined to contain 2.5 </a:t>
            </a:r>
            <a:r>
              <a:rPr lang="en-US" sz="2400" dirty="0" err="1" smtClean="0"/>
              <a:t>g</a:t>
            </a:r>
            <a:r>
              <a:rPr lang="en-US" sz="2400" dirty="0" smtClean="0"/>
              <a:t> hydrogen and 7.5 </a:t>
            </a:r>
            <a:r>
              <a:rPr lang="en-US" sz="2400" dirty="0" err="1" smtClean="0"/>
              <a:t>g</a:t>
            </a:r>
            <a:r>
              <a:rPr lang="en-US" sz="2400" dirty="0" smtClean="0"/>
              <a:t> carbon. </a:t>
            </a:r>
          </a:p>
          <a:p>
            <a:pPr>
              <a:buClrTx/>
            </a:pPr>
            <a:endParaRPr lang="en-US" sz="2400" dirty="0" smtClean="0"/>
          </a:p>
          <a:p>
            <a:pPr>
              <a:buClrTx/>
              <a:buFont typeface="Arial"/>
              <a:buChar char="•"/>
            </a:pPr>
            <a:endParaRPr lang="en-US" sz="2400" dirty="0" smtClean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053664" y="4282140"/>
          <a:ext cx="4960684" cy="2277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56" name="Equation" r:id="rId4" imgW="2324100" imgH="1066800" progId="Equation.3">
                  <p:embed/>
                </p:oleObj>
              </mc:Choice>
              <mc:Fallback>
                <p:oleObj name="Equation" r:id="rId4" imgW="2324100" imgH="1066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3664" y="4282140"/>
                        <a:ext cx="4960684" cy="22770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40977" y="1102653"/>
            <a:ext cx="65532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000090"/>
                </a:solidFill>
                <a:latin typeface="Arial" pitchFamily="-110" charset="0"/>
              </a:rPr>
              <a:t>determining percent composition from formula mass</a:t>
            </a:r>
            <a:endParaRPr lang="en-US" sz="3200" b="1" dirty="0">
              <a:solidFill>
                <a:srgbClr val="000090"/>
              </a:solidFill>
              <a:latin typeface="Arial" pitchFamily="-110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03410" y="1349193"/>
            <a:ext cx="8277411" cy="5583512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dirty="0" smtClean="0"/>
          </a:p>
          <a:p>
            <a:pPr marL="0" lvl="1" indent="0">
              <a:spcAft>
                <a:spcPts val="600"/>
              </a:spcAft>
              <a:buClrTx/>
              <a:buFont typeface="Arial"/>
              <a:buChar char="•"/>
            </a:pPr>
            <a:r>
              <a:rPr lang="en-US" sz="2400" dirty="0" smtClean="0"/>
              <a:t> For compounds of known formula, the percent composition can also be derived from the formula mass and the atomic masses of the constituent elements. </a:t>
            </a:r>
          </a:p>
          <a:p>
            <a:pPr>
              <a:buClrTx/>
            </a:pPr>
            <a:endParaRPr lang="en-US" sz="2400" dirty="0" smtClean="0"/>
          </a:p>
          <a:p>
            <a:pPr>
              <a:buClrTx/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b="1" i="1" dirty="0" smtClean="0"/>
              <a:t>Example: </a:t>
            </a:r>
            <a:r>
              <a:rPr lang="en-US" sz="2400" dirty="0" smtClean="0"/>
              <a:t>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(formula mass = 17.03 </a:t>
            </a:r>
            <a:r>
              <a:rPr lang="en-US" sz="2400" dirty="0" err="1" smtClean="0"/>
              <a:t>amu</a:t>
            </a:r>
            <a:r>
              <a:rPr lang="en-US" sz="2400" dirty="0" smtClean="0"/>
              <a:t>)</a:t>
            </a:r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graphicFrame>
        <p:nvGraphicFramePr>
          <p:cNvPr id="352259" name="Object 3"/>
          <p:cNvGraphicFramePr>
            <a:graphicFrameLocks noChangeAspect="1"/>
          </p:cNvGraphicFramePr>
          <p:nvPr/>
        </p:nvGraphicFramePr>
        <p:xfrm>
          <a:off x="1782763" y="4281488"/>
          <a:ext cx="5502275" cy="227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81" name="Equation" r:id="rId4" imgW="2578100" imgH="1066800" progId="Equation.3">
                  <p:embed/>
                </p:oleObj>
              </mc:Choice>
              <mc:Fallback>
                <p:oleObj name="Equation" r:id="rId4" imgW="2578100" imgH="1066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763" y="4281488"/>
                        <a:ext cx="5502275" cy="227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48656"/>
            <a:ext cx="65532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000090"/>
                </a:solidFill>
                <a:latin typeface="Arial" pitchFamily="-110" charset="0"/>
              </a:rPr>
              <a:t>Determination of empirical formulas</a:t>
            </a:r>
            <a:endParaRPr lang="en-US" sz="3200" b="1" dirty="0">
              <a:solidFill>
                <a:srgbClr val="000090"/>
              </a:solidFill>
              <a:latin typeface="Arial" pitchFamily="-110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373528" y="1274487"/>
            <a:ext cx="8277411" cy="5389277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b="1" dirty="0" smtClean="0">
              <a:latin typeface="Arial" pitchFamily="-110" charset="0"/>
            </a:endParaRPr>
          </a:p>
          <a:p>
            <a:pPr>
              <a:buClrTx/>
              <a:buFont typeface="Arial"/>
              <a:buChar char="•"/>
            </a:pPr>
            <a:r>
              <a:rPr lang="en-US" sz="2400" b="1" dirty="0" smtClean="0"/>
              <a:t> A compound’s empirical formula can be determined from the masses of its constituent elements. </a:t>
            </a:r>
          </a:p>
          <a:p>
            <a:pPr marL="731520" lvl="1" indent="-457200">
              <a:buClrTx/>
              <a:buAutoNum type="arabicParenR"/>
            </a:pPr>
            <a:r>
              <a:rPr lang="en-US" sz="2400" dirty="0" smtClean="0"/>
              <a:t>Convert element masses to moles using molar masses.</a:t>
            </a:r>
          </a:p>
          <a:p>
            <a:pPr marL="731520" lvl="1" indent="-457200">
              <a:buClrTx/>
              <a:buNone/>
            </a:pPr>
            <a:endParaRPr lang="en-US" sz="2400" dirty="0" smtClean="0"/>
          </a:p>
          <a:p>
            <a:pPr lvl="1">
              <a:buClrTx/>
              <a:buNone/>
            </a:pPr>
            <a:r>
              <a:rPr lang="en-US" sz="2400" dirty="0" smtClean="0"/>
              <a:t>2) Divide each number of moles by the smallest number of moles.</a:t>
            </a:r>
          </a:p>
          <a:p>
            <a:pPr lvl="1">
              <a:buClrTx/>
              <a:buNone/>
            </a:pPr>
            <a:endParaRPr lang="en-US" sz="2400" dirty="0" smtClean="0"/>
          </a:p>
          <a:p>
            <a:pPr lvl="1">
              <a:buClrTx/>
              <a:buNone/>
            </a:pPr>
            <a:r>
              <a:rPr lang="en-US" sz="2400" dirty="0" smtClean="0"/>
              <a:t>3) If necessary, multiply by an integer, to give the smallest whole-number ratio of subscripts. </a:t>
            </a:r>
          </a:p>
          <a:p>
            <a:pPr>
              <a:buClrTx/>
              <a:buFont typeface="Arial"/>
              <a:buChar char="•"/>
            </a:pPr>
            <a:endParaRPr lang="en-US" sz="2400" dirty="0" smtClean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48656"/>
            <a:ext cx="65532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000090"/>
                </a:solidFill>
                <a:latin typeface="Arial" pitchFamily="-110" charset="0"/>
              </a:rPr>
              <a:t>Determination of empirical formulas</a:t>
            </a:r>
            <a:endParaRPr lang="en-US" sz="3200" b="1" dirty="0">
              <a:solidFill>
                <a:srgbClr val="000090"/>
              </a:solidFill>
              <a:latin typeface="Arial" pitchFamily="-110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373528" y="1035431"/>
            <a:ext cx="8277411" cy="5389277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b="1" dirty="0" smtClean="0">
              <a:latin typeface="Arial" pitchFamily="-110" charset="0"/>
            </a:endParaRPr>
          </a:p>
          <a:p>
            <a:pPr>
              <a:buClrTx/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b="1" i="1" dirty="0" smtClean="0"/>
              <a:t>Example: </a:t>
            </a:r>
            <a:r>
              <a:rPr lang="en-US" sz="2400" dirty="0" smtClean="0"/>
              <a:t>A compound is determined to contain 1.71 </a:t>
            </a:r>
            <a:r>
              <a:rPr lang="en-US" sz="2400" dirty="0" err="1" smtClean="0"/>
              <a:t>g</a:t>
            </a:r>
            <a:r>
              <a:rPr lang="en-US" sz="2400" dirty="0" smtClean="0"/>
              <a:t> C and 0.287 </a:t>
            </a:r>
            <a:r>
              <a:rPr lang="en-US" sz="2400" dirty="0" err="1" smtClean="0"/>
              <a:t>g</a:t>
            </a:r>
            <a:r>
              <a:rPr lang="en-US" sz="2400" dirty="0" smtClean="0"/>
              <a:t> H.</a:t>
            </a:r>
          </a:p>
          <a:p>
            <a:pPr>
              <a:buClrTx/>
            </a:pPr>
            <a:r>
              <a:rPr lang="en-US" sz="2400" dirty="0" smtClean="0"/>
              <a:t>1) </a:t>
            </a:r>
          </a:p>
          <a:p>
            <a:pPr>
              <a:buClrTx/>
            </a:pPr>
            <a:endParaRPr lang="en-US" sz="2400" dirty="0" smtClean="0"/>
          </a:p>
          <a:p>
            <a:pPr>
              <a:buClrTx/>
            </a:pPr>
            <a:endParaRPr lang="en-US" sz="2400" dirty="0" smtClean="0"/>
          </a:p>
          <a:p>
            <a:pPr>
              <a:buClrTx/>
            </a:pPr>
            <a:endParaRPr lang="en-US" sz="2400" dirty="0" smtClean="0"/>
          </a:p>
          <a:p>
            <a:pPr>
              <a:buClrTx/>
            </a:pPr>
            <a:endParaRPr lang="en-US" sz="2400" dirty="0" smtClean="0"/>
          </a:p>
          <a:p>
            <a:pPr>
              <a:buClrTx/>
              <a:buFont typeface="Arial"/>
              <a:buChar char="•"/>
            </a:pPr>
            <a:endParaRPr lang="en-US" sz="2400" dirty="0" smtClean="0"/>
          </a:p>
          <a:p>
            <a:pPr>
              <a:buClrTx/>
            </a:pPr>
            <a:r>
              <a:rPr lang="en-US" sz="2400" dirty="0" smtClean="0"/>
              <a:t>2) </a:t>
            </a:r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graphicFrame>
        <p:nvGraphicFramePr>
          <p:cNvPr id="356356" name="Object 4"/>
          <p:cNvGraphicFramePr>
            <a:graphicFrameLocks noChangeAspect="1"/>
          </p:cNvGraphicFramePr>
          <p:nvPr/>
        </p:nvGraphicFramePr>
        <p:xfrm>
          <a:off x="2012950" y="2763838"/>
          <a:ext cx="5041900" cy="227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94" name="Equation" r:id="rId4" imgW="2362200" imgH="1066800" progId="Equation.3">
                  <p:embed/>
                </p:oleObj>
              </mc:Choice>
              <mc:Fallback>
                <p:oleObj name="Equation" r:id="rId4" imgW="2362200" imgH="1066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950" y="2763838"/>
                        <a:ext cx="5041900" cy="227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57" name="Object 5"/>
          <p:cNvGraphicFramePr>
            <a:graphicFrameLocks noChangeAspect="1"/>
          </p:cNvGraphicFramePr>
          <p:nvPr/>
        </p:nvGraphicFramePr>
        <p:xfrm>
          <a:off x="1236663" y="5497513"/>
          <a:ext cx="578961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95" name="Equation" r:id="rId6" imgW="1905000" imgH="304800" progId="Equation.3">
                  <p:embed/>
                </p:oleObj>
              </mc:Choice>
              <mc:Fallback>
                <p:oleObj name="Equation" r:id="rId6" imgW="1905000" imgH="304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663" y="5497513"/>
                        <a:ext cx="5789612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48656"/>
            <a:ext cx="65532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000090"/>
                </a:solidFill>
                <a:latin typeface="Arial" pitchFamily="-110" charset="0"/>
              </a:rPr>
              <a:t>Determination of empirical formulas</a:t>
            </a:r>
            <a:endParaRPr lang="en-US" sz="3200" b="1" dirty="0">
              <a:solidFill>
                <a:srgbClr val="000090"/>
              </a:solidFill>
              <a:latin typeface="Arial" pitchFamily="-110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373528" y="1035431"/>
            <a:ext cx="8277411" cy="5389277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b="1" dirty="0" smtClean="0">
              <a:latin typeface="Arial" pitchFamily="-110" charset="0"/>
            </a:endParaRPr>
          </a:p>
          <a:p>
            <a:pPr>
              <a:buClrTx/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b="1" i="1" dirty="0" smtClean="0"/>
              <a:t>Example: </a:t>
            </a:r>
            <a:r>
              <a:rPr lang="en-US" sz="2400" dirty="0" smtClean="0"/>
              <a:t>A compound is determined to contain 5.31 </a:t>
            </a:r>
            <a:r>
              <a:rPr lang="en-US" sz="2400" dirty="0" err="1" smtClean="0"/>
              <a:t>g</a:t>
            </a:r>
            <a:r>
              <a:rPr lang="en-US" sz="2400" dirty="0" smtClean="0"/>
              <a:t> </a:t>
            </a:r>
            <a:r>
              <a:rPr lang="en-US" sz="2400" dirty="0" err="1" smtClean="0"/>
              <a:t>Cl</a:t>
            </a:r>
            <a:r>
              <a:rPr lang="en-US" sz="2400" dirty="0" smtClean="0"/>
              <a:t> and 8.40 </a:t>
            </a:r>
            <a:r>
              <a:rPr lang="en-US" sz="2400" dirty="0" err="1" smtClean="0"/>
              <a:t>g</a:t>
            </a:r>
            <a:r>
              <a:rPr lang="en-US" sz="2400" dirty="0" smtClean="0"/>
              <a:t> O.</a:t>
            </a:r>
          </a:p>
          <a:p>
            <a:pPr>
              <a:buClrTx/>
              <a:buFont typeface="Arial"/>
              <a:buChar char="•"/>
            </a:pPr>
            <a:endParaRPr lang="en-US" sz="2400" dirty="0" smtClean="0"/>
          </a:p>
          <a:p>
            <a:pPr>
              <a:buClrTx/>
              <a:buFont typeface="Arial"/>
              <a:buChar char="•"/>
            </a:pPr>
            <a:r>
              <a:rPr lang="en-US" sz="2400" dirty="0" smtClean="0"/>
              <a:t> After steps 1 and 2 the tentative formula is obtained. </a:t>
            </a:r>
          </a:p>
          <a:p>
            <a:pPr>
              <a:buClrTx/>
            </a:pPr>
            <a:endParaRPr lang="en-US" sz="2400" dirty="0" smtClean="0"/>
          </a:p>
          <a:p>
            <a:pPr>
              <a:buClrTx/>
            </a:pPr>
            <a:endParaRPr lang="en-US" sz="2400" dirty="0" smtClean="0"/>
          </a:p>
          <a:p>
            <a:pPr>
              <a:buClrTx/>
            </a:pPr>
            <a:endParaRPr lang="en-US" sz="2400" dirty="0" smtClean="0"/>
          </a:p>
          <a:p>
            <a:pPr>
              <a:buClrTx/>
            </a:pPr>
            <a:r>
              <a:rPr lang="en-US" sz="2400" dirty="0" smtClean="0"/>
              <a:t>3) To convert into whole numbers, multiply each of the subscripts by two, giving the empirical formula.</a:t>
            </a:r>
          </a:p>
          <a:p>
            <a:pPr>
              <a:buClrTx/>
              <a:buFont typeface="Arial"/>
              <a:buChar char="•"/>
            </a:pPr>
            <a:endParaRPr lang="en-US" sz="2400" dirty="0" smtClean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137780" y="3705413"/>
          <a:ext cx="6214299" cy="926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68" name="Equation" r:id="rId4" imgW="2044700" imgH="304800" progId="Equation.3">
                  <p:embed/>
                </p:oleObj>
              </mc:Choice>
              <mc:Fallback>
                <p:oleObj name="Equation" r:id="rId4" imgW="2044700" imgH="304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7780" y="3705413"/>
                        <a:ext cx="6214299" cy="9263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1" name="Object 3"/>
          <p:cNvGraphicFramePr>
            <a:graphicFrameLocks noChangeAspect="1"/>
          </p:cNvGraphicFramePr>
          <p:nvPr/>
        </p:nvGraphicFramePr>
        <p:xfrm>
          <a:off x="3649663" y="5946775"/>
          <a:ext cx="12668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69" name="Equation" r:id="rId6" imgW="368300" imgH="177800" progId="Equation.3">
                  <p:embed/>
                </p:oleObj>
              </mc:Choice>
              <mc:Fallback>
                <p:oleObj name="Equation" r:id="rId6" imgW="3683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663" y="5946775"/>
                        <a:ext cx="126682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48656"/>
            <a:ext cx="65532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000090"/>
                </a:solidFill>
                <a:latin typeface="Arial" pitchFamily="-110" charset="0"/>
              </a:rPr>
              <a:t>3.1 formula mass and the mole concept</a:t>
            </a:r>
            <a:endParaRPr lang="en-US" sz="3200" b="1" dirty="0">
              <a:solidFill>
                <a:srgbClr val="000090"/>
              </a:solidFill>
              <a:latin typeface="Arial" pitchFamily="-110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373528" y="1274488"/>
            <a:ext cx="8277411" cy="4800600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b="1" dirty="0" smtClean="0">
              <a:latin typeface="Arial" pitchFamily="-110" charset="0"/>
            </a:endParaRPr>
          </a:p>
          <a:p>
            <a:pPr>
              <a:buClrTx/>
              <a:buFont typeface="Arial"/>
              <a:buChar char="•"/>
            </a:pPr>
            <a:r>
              <a:rPr lang="en-US" sz="2400" dirty="0" smtClean="0">
                <a:latin typeface="Arial" pitchFamily="-110" charset="0"/>
              </a:rPr>
              <a:t> The </a:t>
            </a:r>
            <a:r>
              <a:rPr lang="en-US" sz="2400" b="1" i="1" dirty="0" smtClean="0">
                <a:solidFill>
                  <a:srgbClr val="000090"/>
                </a:solidFill>
                <a:latin typeface="Arial" pitchFamily="-110" charset="0"/>
              </a:rPr>
              <a:t>formulas mass </a:t>
            </a:r>
            <a:r>
              <a:rPr lang="en-US" sz="2400" dirty="0" smtClean="0">
                <a:latin typeface="Arial" pitchFamily="-110" charset="0"/>
              </a:rPr>
              <a:t>of a substance is the sum of the average atomic masses of all the atoms in the substance’s formula.</a:t>
            </a:r>
          </a:p>
          <a:p>
            <a:pPr>
              <a:buClrTx/>
              <a:buFont typeface="Arial"/>
              <a:buChar char="•"/>
            </a:pPr>
            <a:endParaRPr lang="en-US" sz="2400" dirty="0" smtClean="0">
              <a:latin typeface="Arial" pitchFamily="-110" charset="0"/>
            </a:endParaRPr>
          </a:p>
          <a:p>
            <a:pPr>
              <a:buClrTx/>
              <a:buFont typeface="Arial"/>
              <a:buChar char="•"/>
            </a:pPr>
            <a:r>
              <a:rPr lang="en-US" sz="2400" dirty="0" smtClean="0">
                <a:latin typeface="Arial" pitchFamily="-110" charset="0"/>
              </a:rPr>
              <a:t> </a:t>
            </a:r>
            <a:r>
              <a:rPr lang="en-US" sz="2400" dirty="0" smtClean="0"/>
              <a:t>Covalent substances exist as discrete molecules. </a:t>
            </a:r>
          </a:p>
          <a:p>
            <a:pPr>
              <a:buClrTx/>
              <a:buFont typeface="Arial"/>
              <a:buChar char="•"/>
            </a:pPr>
            <a:endParaRPr lang="en-US" sz="2400" dirty="0" smtClean="0"/>
          </a:p>
          <a:p>
            <a:pPr>
              <a:buClrTx/>
              <a:buFont typeface="Arial"/>
              <a:buChar char="•"/>
            </a:pPr>
            <a:r>
              <a:rPr lang="en-US" sz="2400" dirty="0" smtClean="0"/>
              <a:t> The formula mass of a covalent substance may be correctly referred to as a </a:t>
            </a:r>
            <a:r>
              <a:rPr lang="en-US" sz="2400" b="1" i="1" dirty="0" smtClean="0">
                <a:solidFill>
                  <a:srgbClr val="000090"/>
                </a:solidFill>
              </a:rPr>
              <a:t>molecular mass.</a:t>
            </a:r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3.11</a:t>
            </a:r>
            <a:endParaRPr lang="en-US" dirty="0"/>
          </a:p>
        </p:txBody>
      </p:sp>
      <p:pic>
        <p:nvPicPr>
          <p:cNvPr id="2" name="Picture Placeholder 1" descr="CNX_Chem_03_03_empform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369" b="-44369"/>
          <a:stretch>
            <a:fillRect/>
          </a:stretch>
        </p:blipFill>
        <p:spPr>
          <a:xfrm>
            <a:off x="322730" y="1122386"/>
            <a:ext cx="8573227" cy="3721596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The empirical formula of a compound can be derived from the masses of all elements in the sample.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16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48656"/>
            <a:ext cx="65532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000090"/>
                </a:solidFill>
                <a:latin typeface="Arial" pitchFamily="-110" charset="0"/>
              </a:rPr>
              <a:t>Determination of empirical formulas</a:t>
            </a:r>
            <a:endParaRPr lang="en-US" sz="3200" b="1" dirty="0">
              <a:solidFill>
                <a:srgbClr val="000090"/>
              </a:solidFill>
              <a:latin typeface="Arial" pitchFamily="-110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373528" y="1274487"/>
            <a:ext cx="8277411" cy="5389277"/>
          </a:xfrm>
        </p:spPr>
        <p:txBody>
          <a:bodyPr>
            <a:normAutofit fontScale="92500"/>
          </a:bodyPr>
          <a:lstStyle/>
          <a:p>
            <a:pPr>
              <a:buClrTx/>
            </a:pPr>
            <a:endParaRPr lang="en-US" sz="2400" b="1" dirty="0" smtClean="0">
              <a:latin typeface="Arial" pitchFamily="-110" charset="0"/>
            </a:endParaRPr>
          </a:p>
          <a:p>
            <a:pPr>
              <a:buClrTx/>
              <a:buFont typeface="Arial"/>
              <a:buChar char="•"/>
            </a:pPr>
            <a:r>
              <a:rPr lang="en-US" sz="2400" b="1" dirty="0" smtClean="0"/>
              <a:t> A compound’s empirical formula can be determined from its percent composition. </a:t>
            </a:r>
          </a:p>
          <a:p>
            <a:pPr marL="731520" lvl="1" indent="-457200">
              <a:buClrTx/>
              <a:buAutoNum type="arabicParenR"/>
            </a:pPr>
            <a:r>
              <a:rPr lang="en-US" sz="2400" dirty="0" smtClean="0"/>
              <a:t>Convert percent composition to masses of elements by assuming a 100 </a:t>
            </a:r>
            <a:r>
              <a:rPr lang="en-US" sz="2400" dirty="0" err="1" smtClean="0"/>
              <a:t>g</a:t>
            </a:r>
            <a:r>
              <a:rPr lang="en-US" sz="2400" dirty="0" smtClean="0"/>
              <a:t> sample of compound.</a:t>
            </a:r>
          </a:p>
          <a:p>
            <a:pPr marL="731520" lvl="1" indent="-457200">
              <a:buClrTx/>
              <a:buNone/>
            </a:pPr>
            <a:endParaRPr lang="en-US" sz="2400" dirty="0" smtClean="0"/>
          </a:p>
          <a:p>
            <a:pPr marL="731520" lvl="1" indent="-457200">
              <a:buClrTx/>
              <a:buNone/>
            </a:pPr>
            <a:r>
              <a:rPr lang="en-US" sz="2400" dirty="0" smtClean="0"/>
              <a:t>2) Convert element masses to moles using molar masses.</a:t>
            </a:r>
          </a:p>
          <a:p>
            <a:pPr marL="731520" lvl="1" indent="-457200">
              <a:buClrTx/>
              <a:buNone/>
            </a:pPr>
            <a:endParaRPr lang="en-US" sz="2400" dirty="0" smtClean="0"/>
          </a:p>
          <a:p>
            <a:pPr lvl="1">
              <a:buClrTx/>
              <a:buNone/>
            </a:pPr>
            <a:r>
              <a:rPr lang="en-US" sz="2400" dirty="0" smtClean="0"/>
              <a:t>3) Divide each number of moles by the smallest number of moles.</a:t>
            </a:r>
          </a:p>
          <a:p>
            <a:pPr lvl="1">
              <a:buClrTx/>
              <a:buNone/>
            </a:pPr>
            <a:endParaRPr lang="en-US" sz="2400" dirty="0" smtClean="0"/>
          </a:p>
          <a:p>
            <a:pPr lvl="1">
              <a:buClrTx/>
              <a:buNone/>
            </a:pPr>
            <a:r>
              <a:rPr lang="en-US" sz="2400" dirty="0" smtClean="0"/>
              <a:t>4) If necessary, multiply by an integer, to give the smallest whole-number ratio of subscripts. </a:t>
            </a:r>
          </a:p>
          <a:p>
            <a:pPr>
              <a:buClrTx/>
              <a:buFont typeface="Arial"/>
              <a:buChar char="•"/>
            </a:pPr>
            <a:endParaRPr lang="en-US" sz="2400" dirty="0" smtClean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3.12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87082" y="1362076"/>
            <a:ext cx="8062912" cy="5286748"/>
          </a:xfrm>
        </p:spPr>
        <p:txBody>
          <a:bodyPr>
            <a:normAutofit/>
          </a:bodyPr>
          <a:lstStyle/>
          <a:p>
            <a:r>
              <a:rPr lang="en-US" dirty="0" smtClean="0"/>
              <a:t>The bacterial fermentation of grain to produce ethanol forms a gas with a percent composition of 27.29% C and 72.71% O. What is the empirical formula for this gas?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graphicFrame>
        <p:nvGraphicFramePr>
          <p:cNvPr id="360450" name="Object 2"/>
          <p:cNvGraphicFramePr>
            <a:graphicFrameLocks noChangeAspect="1"/>
          </p:cNvGraphicFramePr>
          <p:nvPr/>
        </p:nvGraphicFramePr>
        <p:xfrm>
          <a:off x="1721041" y="2524782"/>
          <a:ext cx="5471783" cy="254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88" name="Equation" r:id="rId4" imgW="2298700" imgH="1066800" progId="Equation.3">
                  <p:embed/>
                </p:oleObj>
              </mc:Choice>
              <mc:Fallback>
                <p:oleObj name="Equation" r:id="rId4" imgW="2298700" imgH="1066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1041" y="2524782"/>
                        <a:ext cx="5471783" cy="2540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1" name="Object 3"/>
          <p:cNvGraphicFramePr>
            <a:graphicFrameLocks noChangeAspect="1"/>
          </p:cNvGraphicFramePr>
          <p:nvPr/>
        </p:nvGraphicFramePr>
        <p:xfrm>
          <a:off x="1539592" y="5646923"/>
          <a:ext cx="574992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89" name="Equation" r:id="rId6" imgW="1892300" imgH="304800" progId="Equation.3">
                  <p:embed/>
                </p:oleObj>
              </mc:Choice>
              <mc:Fallback>
                <p:oleObj name="Equation" r:id="rId6" imgW="1892300" imgH="304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592" y="5646923"/>
                        <a:ext cx="5749925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855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3.13</a:t>
            </a:r>
            <a:endParaRPr lang="en-US" dirty="0"/>
          </a:p>
        </p:txBody>
      </p:sp>
      <p:pic>
        <p:nvPicPr>
          <p:cNvPr id="2" name="Picture Placeholder 1" descr="CNX_Chem_03_03_BrewTank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220" r="-60220"/>
          <a:stretch>
            <a:fillRect/>
          </a:stretch>
        </p:blipFill>
        <p:spPr>
          <a:xfrm>
            <a:off x="-14941" y="1421206"/>
            <a:ext cx="9143999" cy="3969365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6728" y="5722467"/>
            <a:ext cx="8062912" cy="1166382"/>
          </a:xfrm>
        </p:spPr>
        <p:txBody>
          <a:bodyPr>
            <a:normAutofit/>
          </a:bodyPr>
          <a:lstStyle/>
          <a:p>
            <a:r>
              <a:rPr lang="en-US" sz="1800" dirty="0"/>
              <a:t>An oxide of carbon is removed from these fermentation tanks through the large copper </a:t>
            </a:r>
            <a:r>
              <a:rPr lang="en-US" sz="1800" dirty="0" smtClean="0"/>
              <a:t>pipes at </a:t>
            </a:r>
            <a:r>
              <a:rPr lang="en-US" sz="1800" dirty="0"/>
              <a:t>the top. (credit: “Dual </a:t>
            </a:r>
            <a:r>
              <a:rPr lang="en-US" sz="1800" dirty="0" err="1"/>
              <a:t>Freq</a:t>
            </a:r>
            <a:r>
              <a:rPr lang="en-US" sz="1800" dirty="0"/>
              <a:t>”/Wikimedia Commons)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4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48656"/>
            <a:ext cx="65532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000090"/>
                </a:solidFill>
                <a:latin typeface="Arial" pitchFamily="-110" charset="0"/>
              </a:rPr>
              <a:t>Derivation of molecular formulas</a:t>
            </a:r>
            <a:endParaRPr lang="en-US" sz="3200" b="1" dirty="0">
              <a:solidFill>
                <a:srgbClr val="000090"/>
              </a:solidFill>
              <a:latin typeface="Arial" pitchFamily="-110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373528" y="1274487"/>
            <a:ext cx="8277411" cy="5389277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dirty="0" smtClean="0">
              <a:latin typeface="Arial" pitchFamily="-110" charset="0"/>
            </a:endParaRPr>
          </a:p>
          <a:p>
            <a:pPr>
              <a:buClrTx/>
              <a:buFont typeface="Arial"/>
              <a:buChar char="•"/>
            </a:pPr>
            <a:r>
              <a:rPr lang="en-US" sz="2400" dirty="0" smtClean="0"/>
              <a:t> A compound’s molecular formula can be determined from its empirical formula and its molecular or molar mass. </a:t>
            </a:r>
          </a:p>
          <a:p>
            <a:pPr>
              <a:buClrTx/>
              <a:buFont typeface="Arial"/>
              <a:buChar char="•"/>
            </a:pPr>
            <a:endParaRPr lang="en-US" sz="2400" dirty="0" smtClean="0"/>
          </a:p>
          <a:p>
            <a:pPr>
              <a:buClrTx/>
              <a:buFont typeface="Arial"/>
              <a:buChar char="•"/>
            </a:pPr>
            <a:endParaRPr lang="en-US" sz="2400" dirty="0" smtClean="0"/>
          </a:p>
          <a:p>
            <a:pPr>
              <a:buClrTx/>
              <a:buFont typeface="Arial"/>
              <a:buChar char="•"/>
            </a:pPr>
            <a:endParaRPr lang="en-US" sz="2400" dirty="0" smtClean="0"/>
          </a:p>
          <a:p>
            <a:pPr>
              <a:buClrTx/>
            </a:pPr>
            <a:endParaRPr lang="en-US" sz="2400" dirty="0" smtClean="0"/>
          </a:p>
          <a:p>
            <a:pPr>
              <a:buClrTx/>
              <a:buFont typeface="Arial"/>
              <a:buChar char="•"/>
            </a:pPr>
            <a:r>
              <a:rPr lang="en-US" sz="2400" dirty="0" smtClean="0"/>
              <a:t> The molecular formula is then obtained by multiplying each subscript in the empirical formula by </a:t>
            </a:r>
            <a:r>
              <a:rPr lang="en-US" sz="2400" dirty="0" err="1" smtClean="0"/>
              <a:t>n</a:t>
            </a:r>
            <a:r>
              <a:rPr lang="en-US" sz="2400" dirty="0" smtClean="0"/>
              <a:t>. </a:t>
            </a:r>
          </a:p>
          <a:p>
            <a:pPr>
              <a:buClrTx/>
              <a:buFont typeface="Arial"/>
              <a:buChar char="•"/>
            </a:pPr>
            <a:endParaRPr lang="en-US" sz="2400" dirty="0" smtClean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69407" y="2982913"/>
          <a:ext cx="8516001" cy="1000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96" name="Equation" r:id="rId4" imgW="3352800" imgH="393700" progId="Equation.3">
                  <p:embed/>
                </p:oleObj>
              </mc:Choice>
              <mc:Fallback>
                <p:oleObj name="Equation" r:id="rId4" imgW="33528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407" y="2982913"/>
                        <a:ext cx="8516001" cy="1000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48656"/>
            <a:ext cx="65532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000090"/>
                </a:solidFill>
                <a:latin typeface="Arial" pitchFamily="-110" charset="0"/>
              </a:rPr>
              <a:t>Derivation of molecular formulas</a:t>
            </a:r>
            <a:endParaRPr lang="en-US" sz="3200" b="1" dirty="0">
              <a:solidFill>
                <a:srgbClr val="000090"/>
              </a:solidFill>
              <a:latin typeface="Arial" pitchFamily="-110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373528" y="1274487"/>
            <a:ext cx="8277411" cy="5389277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dirty="0" smtClean="0">
              <a:latin typeface="Arial" pitchFamily="-110" charset="0"/>
            </a:endParaRPr>
          </a:p>
          <a:p>
            <a:pPr>
              <a:buClrTx/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b="1" i="1" dirty="0" smtClean="0"/>
              <a:t>Example: </a:t>
            </a:r>
            <a:r>
              <a:rPr lang="en-US" sz="2400" dirty="0" smtClean="0"/>
              <a:t>A compound has an empirical formula of CH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(empirical formula mass = 30 </a:t>
            </a:r>
            <a:r>
              <a:rPr lang="en-US" sz="2400" dirty="0" err="1" smtClean="0"/>
              <a:t>amu</a:t>
            </a:r>
            <a:r>
              <a:rPr lang="en-US" sz="2400" dirty="0" smtClean="0"/>
              <a:t>) and a molecular mass of 180 </a:t>
            </a:r>
            <a:r>
              <a:rPr lang="en-US" sz="2400" dirty="0" err="1" smtClean="0"/>
              <a:t>amu</a:t>
            </a:r>
            <a:r>
              <a:rPr lang="en-US" sz="2400" dirty="0" smtClean="0"/>
              <a:t>.</a:t>
            </a:r>
          </a:p>
          <a:p>
            <a:pPr>
              <a:buClrTx/>
              <a:buFont typeface="Arial"/>
              <a:buChar char="•"/>
            </a:pPr>
            <a:endParaRPr lang="en-US" sz="2400" dirty="0" smtClean="0"/>
          </a:p>
          <a:p>
            <a:pPr>
              <a:buClrTx/>
              <a:buFont typeface="Arial"/>
              <a:buChar char="•"/>
            </a:pPr>
            <a:endParaRPr lang="en-US" sz="2400" dirty="0" smtClean="0"/>
          </a:p>
          <a:p>
            <a:pPr>
              <a:buClrTx/>
              <a:buFont typeface="Arial"/>
              <a:buChar char="•"/>
            </a:pPr>
            <a:endParaRPr lang="en-US" sz="2400" dirty="0" smtClean="0"/>
          </a:p>
          <a:p>
            <a:pPr>
              <a:buClrTx/>
              <a:buFont typeface="Arial"/>
              <a:buChar char="•"/>
            </a:pPr>
            <a:endParaRPr lang="en-US" sz="2400" dirty="0" smtClean="0"/>
          </a:p>
          <a:p>
            <a:pPr>
              <a:buClrTx/>
            </a:pPr>
            <a:endParaRPr lang="en-US" sz="2400" dirty="0" smtClean="0"/>
          </a:p>
          <a:p>
            <a:pPr>
              <a:buClrTx/>
            </a:pPr>
            <a:endParaRPr lang="en-US" sz="2400" dirty="0" smtClean="0"/>
          </a:p>
          <a:p>
            <a:pPr>
              <a:buClrTx/>
              <a:buFont typeface="Arial"/>
              <a:buChar char="•"/>
            </a:pPr>
            <a:r>
              <a:rPr lang="en-US" sz="2400" dirty="0" smtClean="0"/>
              <a:t> The molecular formula of this compound is C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12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6</a:t>
            </a:r>
          </a:p>
          <a:p>
            <a:pPr>
              <a:buClrTx/>
              <a:buFont typeface="Arial"/>
              <a:buChar char="•"/>
            </a:pPr>
            <a:endParaRPr lang="en-US" sz="2400" dirty="0" smtClean="0"/>
          </a:p>
          <a:p>
            <a:pPr>
              <a:buClrTx/>
              <a:buFont typeface="Arial"/>
              <a:buChar char="•"/>
            </a:pPr>
            <a:endParaRPr lang="en-US" sz="2400" dirty="0" smtClean="0"/>
          </a:p>
          <a:p>
            <a:pPr>
              <a:buClrTx/>
            </a:pPr>
            <a:endParaRPr lang="en-US" sz="2400" dirty="0" smtClean="0"/>
          </a:p>
          <a:p>
            <a:pPr>
              <a:buClrTx/>
            </a:pPr>
            <a:endParaRPr lang="en-US" sz="2400" dirty="0" smtClean="0"/>
          </a:p>
          <a:p>
            <a:pPr>
              <a:buClrTx/>
            </a:pPr>
            <a:endParaRPr lang="en-US" sz="2400" dirty="0" smtClean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5613" y="3450942"/>
          <a:ext cx="8312150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36" name="Equation" r:id="rId4" imgW="3111500" imgH="393700" progId="Equation.3">
                  <p:embed/>
                </p:oleObj>
              </mc:Choice>
              <mc:Fallback>
                <p:oleObj name="Equation" r:id="rId4" imgW="31115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3450942"/>
                        <a:ext cx="8312150" cy="1052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378636" y="5020695"/>
          <a:ext cx="3583646" cy="746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37" name="Equation" r:id="rId6" imgW="1219200" imgH="254000" progId="Equation.3">
                  <p:embed/>
                </p:oleObj>
              </mc:Choice>
              <mc:Fallback>
                <p:oleObj name="Equation" r:id="rId6" imgW="1219200" imgH="254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636" y="5020695"/>
                        <a:ext cx="3583646" cy="7465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60426"/>
            <a:ext cx="65532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000090"/>
                </a:solidFill>
                <a:latin typeface="Arial" pitchFamily="-110" charset="0"/>
              </a:rPr>
              <a:t>3.3 molarity</a:t>
            </a:r>
            <a:endParaRPr lang="en-US" sz="3200" b="1" dirty="0">
              <a:solidFill>
                <a:srgbClr val="000090"/>
              </a:solidFill>
              <a:latin typeface="Arial" pitchFamily="-110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373528" y="1233522"/>
            <a:ext cx="8277411" cy="5389277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dirty="0" smtClean="0">
              <a:latin typeface="Arial" pitchFamily="-110" charset="0"/>
            </a:endParaRPr>
          </a:p>
          <a:p>
            <a:pPr>
              <a:buClrTx/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In preceding sections, we focused on the composition of </a:t>
            </a:r>
            <a:r>
              <a:rPr lang="en-US" sz="2400" dirty="0" smtClean="0"/>
              <a:t>pure substances.</a:t>
            </a:r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r>
              <a:rPr lang="en-US" sz="2400" dirty="0"/>
              <a:t> However, mixtures—samples of matter containing two or more substances physically combined—are more commonly encountered in nature than are pure substances</a:t>
            </a:r>
            <a:r>
              <a:rPr lang="en-US" sz="2400" dirty="0" smtClean="0"/>
              <a:t>.</a:t>
            </a:r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r>
              <a:rPr lang="en-US" sz="2400" dirty="0"/>
              <a:t> Similar to a pure substance, the relative composition of a mixture plays an important role in determining its properties.  </a:t>
            </a:r>
            <a:endParaRPr lang="en-US" sz="2400" dirty="0" smtClean="0"/>
          </a:p>
          <a:p>
            <a:pPr>
              <a:buClrTx/>
              <a:buFont typeface="Arial"/>
              <a:buChar char="•"/>
            </a:pPr>
            <a:endParaRPr lang="en-US" sz="2400" dirty="0" smtClean="0"/>
          </a:p>
          <a:p>
            <a:pPr>
              <a:buClrTx/>
            </a:pPr>
            <a:endParaRPr lang="en-US" sz="2400" dirty="0" smtClean="0"/>
          </a:p>
          <a:p>
            <a:pPr>
              <a:buClrTx/>
            </a:pPr>
            <a:endParaRPr lang="en-US" sz="2400" dirty="0" smtClean="0"/>
          </a:p>
          <a:p>
            <a:pPr>
              <a:buClrTx/>
            </a:pPr>
            <a:endParaRPr lang="en-US" sz="2400" dirty="0" smtClean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52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3.14</a:t>
            </a:r>
            <a:endParaRPr lang="en-US" dirty="0"/>
          </a:p>
        </p:txBody>
      </p:sp>
      <p:pic>
        <p:nvPicPr>
          <p:cNvPr id="2" name="Picture Placeholder 1" descr="CNX_Chem_03_03_espresso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34" r="-6033"/>
          <a:stretch/>
        </p:blipFill>
        <p:spPr>
          <a:xfrm>
            <a:off x="1980034" y="1122384"/>
            <a:ext cx="5421195" cy="4272573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536413"/>
            <a:ext cx="8062912" cy="1166382"/>
          </a:xfrm>
        </p:spPr>
        <p:txBody>
          <a:bodyPr>
            <a:normAutofit/>
          </a:bodyPr>
          <a:lstStyle/>
          <a:p>
            <a:r>
              <a:rPr lang="en-US" sz="1800" dirty="0"/>
              <a:t>Sugar is one of many components in the complex mixture known as </a:t>
            </a:r>
            <a:r>
              <a:rPr lang="en-US" sz="1800" dirty="0" smtClean="0"/>
              <a:t>coffee. The </a:t>
            </a:r>
            <a:r>
              <a:rPr lang="en-US" sz="1800" dirty="0"/>
              <a:t>amount of sugar in </a:t>
            </a:r>
            <a:r>
              <a:rPr lang="en-US" sz="1800" dirty="0" smtClean="0"/>
              <a:t>a given </a:t>
            </a:r>
            <a:r>
              <a:rPr lang="en-US" sz="1800" dirty="0"/>
              <a:t>amount of coffee is an important determinant of the beverage’s sweetness. (credit: Jane Whitney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44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1002"/>
            <a:ext cx="65532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000090"/>
                </a:solidFill>
                <a:latin typeface="Arial" pitchFamily="-110" charset="0"/>
              </a:rPr>
              <a:t>solutions</a:t>
            </a:r>
            <a:endParaRPr lang="en-US" sz="3200" b="1" dirty="0">
              <a:solidFill>
                <a:srgbClr val="000090"/>
              </a:solidFill>
              <a:latin typeface="Arial" pitchFamily="-110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354279" y="1061551"/>
            <a:ext cx="8277411" cy="5389277"/>
          </a:xfrm>
        </p:spPr>
        <p:txBody>
          <a:bodyPr>
            <a:normAutofit/>
          </a:bodyPr>
          <a:lstStyle/>
          <a:p>
            <a:pPr marL="342900" indent="-342900">
              <a:buClrTx/>
              <a:buFont typeface="Arial"/>
              <a:buChar char="•"/>
            </a:pPr>
            <a:endParaRPr lang="en-US" sz="2400" dirty="0" smtClean="0">
              <a:latin typeface="Arial" pitchFamily="-110" charset="0"/>
            </a:endParaRPr>
          </a:p>
          <a:p>
            <a:pPr marL="342900" indent="-342900">
              <a:buClrTx/>
              <a:buFont typeface="Arial"/>
              <a:buChar char="•"/>
            </a:pPr>
            <a:r>
              <a:rPr lang="en-US" sz="2400" dirty="0" smtClean="0">
                <a:cs typeface="MS PGothic" pitchFamily="34" charset="-128"/>
              </a:rPr>
              <a:t>Solutions occur frequently in nature. </a:t>
            </a:r>
          </a:p>
          <a:p>
            <a:pPr marL="342900" indent="-342900">
              <a:buClrTx/>
              <a:buFont typeface="Arial"/>
              <a:buChar char="•"/>
            </a:pPr>
            <a:endParaRPr lang="en-US" sz="2400" dirty="0">
              <a:cs typeface="MS PGothic" pitchFamily="34" charset="-128"/>
            </a:endParaRPr>
          </a:p>
          <a:p>
            <a:pPr marL="342900" indent="-342900">
              <a:buClrTx/>
              <a:buFont typeface="Arial"/>
              <a:buChar char="•"/>
            </a:pPr>
            <a:r>
              <a:rPr lang="en-US" sz="2400" dirty="0" smtClean="0">
                <a:cs typeface="MS PGothic" pitchFamily="34" charset="-128"/>
              </a:rPr>
              <a:t>Solutions </a:t>
            </a:r>
            <a:r>
              <a:rPr lang="en-US" sz="2400" dirty="0">
                <a:cs typeface="MS PGothic" pitchFamily="34" charset="-128"/>
              </a:rPr>
              <a:t>are another term used for a </a:t>
            </a:r>
            <a:r>
              <a:rPr lang="en-US" sz="2400" b="1" dirty="0">
                <a:solidFill>
                  <a:srgbClr val="000090"/>
                </a:solidFill>
                <a:cs typeface="MS PGothic" pitchFamily="34" charset="-128"/>
              </a:rPr>
              <a:t>homogeneous </a:t>
            </a:r>
            <a:r>
              <a:rPr lang="en-US" sz="2400" b="1" dirty="0" smtClean="0">
                <a:solidFill>
                  <a:srgbClr val="000090"/>
                </a:solidFill>
                <a:cs typeface="MS PGothic" pitchFamily="34" charset="-128"/>
              </a:rPr>
              <a:t>mixture </a:t>
            </a:r>
            <a:r>
              <a:rPr lang="mr-IN" sz="2400" b="1" dirty="0" smtClean="0">
                <a:solidFill>
                  <a:srgbClr val="000090"/>
                </a:solidFill>
                <a:cs typeface="MS PGothic" pitchFamily="34" charset="-128"/>
              </a:rPr>
              <a:t>–</a:t>
            </a:r>
            <a:r>
              <a:rPr lang="en-US" sz="2400" b="1" dirty="0" smtClean="0">
                <a:solidFill>
                  <a:srgbClr val="000090"/>
                </a:solidFill>
                <a:cs typeface="MS PGothic" pitchFamily="34" charset="-128"/>
              </a:rPr>
              <a:t> </a:t>
            </a:r>
            <a:r>
              <a:rPr lang="en-US" sz="2400" b="1" dirty="0" smtClean="0">
                <a:solidFill>
                  <a:srgbClr val="000090"/>
                </a:solidFill>
              </a:rPr>
              <a:t>uniform composition and properties </a:t>
            </a:r>
            <a:r>
              <a:rPr lang="en-US" sz="2400" b="1" dirty="0">
                <a:solidFill>
                  <a:srgbClr val="000090"/>
                </a:solidFill>
              </a:rPr>
              <a:t>throughout its entire volume. </a:t>
            </a:r>
            <a:endParaRPr lang="en-US" sz="2400" b="1" dirty="0" smtClean="0">
              <a:solidFill>
                <a:srgbClr val="000090"/>
              </a:solidFill>
              <a:cs typeface="MS PGothic" pitchFamily="34" charset="-128"/>
            </a:endParaRPr>
          </a:p>
          <a:p>
            <a:pPr marL="342900" indent="-342900">
              <a:buClrTx/>
              <a:buFont typeface="Arial"/>
              <a:buChar char="•"/>
            </a:pPr>
            <a:endParaRPr lang="en-US" sz="2400" dirty="0">
              <a:cs typeface="MS PGothic" pitchFamily="34" charset="-128"/>
            </a:endParaRPr>
          </a:p>
          <a:p>
            <a:pPr marL="342900" indent="-342900">
              <a:buClrTx/>
              <a:buFont typeface="Arial"/>
              <a:buChar char="•"/>
            </a:pPr>
            <a:r>
              <a:rPr lang="en-US" sz="2400" dirty="0"/>
              <a:t>The relative amount of a given solution component is known as its </a:t>
            </a:r>
            <a:r>
              <a:rPr lang="en-US" sz="2400" b="1" dirty="0">
                <a:solidFill>
                  <a:srgbClr val="000090"/>
                </a:solidFill>
              </a:rPr>
              <a:t>concentration.</a:t>
            </a:r>
            <a:endParaRPr lang="en-US" sz="2400" b="1" dirty="0">
              <a:solidFill>
                <a:srgbClr val="000090"/>
              </a:solidFill>
              <a:cs typeface="MS PGothic" pitchFamily="34" charset="-128"/>
            </a:endParaRPr>
          </a:p>
          <a:p>
            <a:pPr marL="342900" indent="-342900">
              <a:buClrTx/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ClrTx/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ClrTx/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ClrTx/>
              <a:buFont typeface="Arial"/>
              <a:buChar char="•"/>
            </a:pPr>
            <a:endParaRPr lang="en-US" sz="2400" dirty="0" smtClean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6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1002"/>
            <a:ext cx="65532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000090"/>
                </a:solidFill>
                <a:latin typeface="Arial" pitchFamily="-110" charset="0"/>
              </a:rPr>
              <a:t>solutions</a:t>
            </a:r>
            <a:endParaRPr lang="en-US" sz="3200" b="1" dirty="0">
              <a:solidFill>
                <a:srgbClr val="000090"/>
              </a:solidFill>
              <a:latin typeface="Arial" pitchFamily="-110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354279" y="1061551"/>
            <a:ext cx="8277411" cy="5389277"/>
          </a:xfrm>
        </p:spPr>
        <p:txBody>
          <a:bodyPr>
            <a:normAutofit/>
          </a:bodyPr>
          <a:lstStyle/>
          <a:p>
            <a:pPr marL="342900" indent="-342900">
              <a:buClrTx/>
              <a:buFont typeface="Arial"/>
              <a:buChar char="•"/>
            </a:pPr>
            <a:endParaRPr lang="en-US" sz="2400" dirty="0" smtClean="0">
              <a:latin typeface="Arial" pitchFamily="-110" charset="0"/>
            </a:endParaRPr>
          </a:p>
          <a:p>
            <a:pPr marL="342900" indent="-342900">
              <a:buClrTx/>
              <a:buFont typeface="Arial"/>
              <a:buChar char="•"/>
            </a:pPr>
            <a:r>
              <a:rPr lang="en-US" sz="2400" dirty="0" smtClean="0">
                <a:cs typeface="MS PGothic" pitchFamily="34" charset="-128"/>
              </a:rPr>
              <a:t>A solution consists of two components:</a:t>
            </a:r>
          </a:p>
          <a:p>
            <a:pPr>
              <a:buClrTx/>
            </a:pPr>
            <a:endParaRPr lang="en-US" sz="2400" dirty="0">
              <a:cs typeface="MS PGothic" pitchFamily="34" charset="-128"/>
            </a:endParaRPr>
          </a:p>
          <a:p>
            <a:pPr>
              <a:buClrTx/>
            </a:pPr>
            <a:r>
              <a:rPr lang="en-US" sz="2400" dirty="0" smtClean="0">
                <a:cs typeface="MS PGothic" pitchFamily="34" charset="-128"/>
              </a:rPr>
              <a:t>1) </a:t>
            </a:r>
            <a:r>
              <a:rPr lang="en-US" sz="2400" b="1" dirty="0" smtClean="0">
                <a:solidFill>
                  <a:srgbClr val="000090"/>
                </a:solidFill>
                <a:cs typeface="MS PGothic" pitchFamily="34" charset="-128"/>
              </a:rPr>
              <a:t>Solvent - </a:t>
            </a:r>
            <a:r>
              <a:rPr lang="en-US" sz="2400" dirty="0"/>
              <a:t>component with a concentration that is significantly greater than that of all other components</a:t>
            </a:r>
            <a:r>
              <a:rPr lang="en-US" sz="2400" dirty="0" smtClean="0"/>
              <a:t>.</a:t>
            </a:r>
          </a:p>
          <a:p>
            <a:pPr>
              <a:buClrTx/>
            </a:pPr>
            <a:endParaRPr lang="en-US" sz="2400" dirty="0" smtClean="0">
              <a:cs typeface="MS PGothic" pitchFamily="34" charset="-128"/>
            </a:endParaRPr>
          </a:p>
          <a:p>
            <a:pPr>
              <a:buClrTx/>
            </a:pPr>
            <a:r>
              <a:rPr lang="en-US" sz="2400" dirty="0" smtClean="0">
                <a:cs typeface="MS PGothic" pitchFamily="34" charset="-128"/>
              </a:rPr>
              <a:t>2) </a:t>
            </a:r>
            <a:r>
              <a:rPr lang="en-US" sz="2400" b="1" dirty="0" smtClean="0">
                <a:solidFill>
                  <a:srgbClr val="000090"/>
                </a:solidFill>
                <a:cs typeface="MS PGothic" pitchFamily="34" charset="-128"/>
              </a:rPr>
              <a:t>Solute </a:t>
            </a:r>
            <a:r>
              <a:rPr lang="mr-IN" sz="2400" b="1" dirty="0" smtClean="0">
                <a:solidFill>
                  <a:srgbClr val="000090"/>
                </a:solidFill>
                <a:cs typeface="MS PGothic" pitchFamily="34" charset="-128"/>
              </a:rPr>
              <a:t>–</a:t>
            </a:r>
            <a:r>
              <a:rPr lang="en-US" sz="2400" b="1" dirty="0" smtClean="0">
                <a:solidFill>
                  <a:srgbClr val="000090"/>
                </a:solidFill>
                <a:cs typeface="MS PGothic" pitchFamily="34" charset="-128"/>
              </a:rPr>
              <a:t> </a:t>
            </a:r>
            <a:r>
              <a:rPr lang="en-US" sz="2400" dirty="0"/>
              <a:t>component </a:t>
            </a:r>
            <a:r>
              <a:rPr lang="en-US" sz="2400" dirty="0" smtClean="0"/>
              <a:t>that </a:t>
            </a:r>
            <a:r>
              <a:rPr lang="en-US" sz="2400" dirty="0"/>
              <a:t>is typically present at a much lower concentration than the solvent.</a:t>
            </a:r>
            <a:endParaRPr lang="en-US" sz="2400" dirty="0" smtClean="0">
              <a:cs typeface="MS PGothic" pitchFamily="34" charset="-128"/>
            </a:endParaRPr>
          </a:p>
          <a:p>
            <a:pPr marL="342900" indent="-342900">
              <a:buClrTx/>
              <a:buFont typeface="Arial"/>
              <a:buChar char="•"/>
            </a:pPr>
            <a:endParaRPr lang="en-US" sz="2400" b="1" dirty="0">
              <a:solidFill>
                <a:srgbClr val="000090"/>
              </a:solidFill>
              <a:cs typeface="MS PGothic" pitchFamily="34" charset="-128"/>
            </a:endParaRPr>
          </a:p>
          <a:p>
            <a:pPr marL="342900" indent="-342900">
              <a:buClrTx/>
              <a:buFont typeface="Arial"/>
              <a:buChar char="•"/>
            </a:pPr>
            <a:r>
              <a:rPr lang="en-US" sz="2400" dirty="0"/>
              <a:t>A solution in which water is the solvent is called an </a:t>
            </a:r>
            <a:r>
              <a:rPr lang="en-US" sz="2400" b="1" dirty="0">
                <a:solidFill>
                  <a:srgbClr val="000090"/>
                </a:solidFill>
              </a:rPr>
              <a:t>aqueous solution.</a:t>
            </a:r>
            <a:endParaRPr lang="en-US" sz="2400" b="1" dirty="0" smtClean="0">
              <a:solidFill>
                <a:srgbClr val="000090"/>
              </a:solidFill>
            </a:endParaRPr>
          </a:p>
          <a:p>
            <a:pPr marL="342900" indent="-342900">
              <a:buClrTx/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ClrTx/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ClrTx/>
              <a:buFont typeface="Arial"/>
              <a:buChar char="•"/>
            </a:pPr>
            <a:endParaRPr lang="en-US" sz="2400" dirty="0" smtClean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48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3.2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" r="4615"/>
          <a:stretch>
            <a:fillRect/>
          </a:stretch>
        </p:blipFill>
        <p:spPr>
          <a:xfrm>
            <a:off x="224905" y="1882774"/>
            <a:ext cx="8611616" cy="228926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The average mass of a chloroform molecule, CHCl</a:t>
            </a:r>
            <a:r>
              <a:rPr lang="en-US" sz="1800" baseline="-25000" dirty="0"/>
              <a:t>3</a:t>
            </a:r>
            <a:r>
              <a:rPr lang="en-US" sz="1800" dirty="0"/>
              <a:t>, is 119.37 </a:t>
            </a:r>
            <a:r>
              <a:rPr lang="en-US" sz="1800" dirty="0" err="1"/>
              <a:t>amu</a:t>
            </a:r>
            <a:r>
              <a:rPr lang="en-US" sz="1800" dirty="0"/>
              <a:t>, which is the sum of the </a:t>
            </a:r>
            <a:r>
              <a:rPr lang="en-US" sz="1800" dirty="0" smtClean="0"/>
              <a:t>average atomic </a:t>
            </a:r>
            <a:r>
              <a:rPr lang="en-US" sz="1800" dirty="0"/>
              <a:t>masses of each of its constituent atoms. The model shows the molecular structure of chloroform.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08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1002"/>
            <a:ext cx="65532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000090"/>
                </a:solidFill>
                <a:latin typeface="Arial" pitchFamily="-110" charset="0"/>
              </a:rPr>
              <a:t>solutions</a:t>
            </a:r>
            <a:endParaRPr lang="en-US" sz="3200" b="1" dirty="0">
              <a:solidFill>
                <a:srgbClr val="000090"/>
              </a:solidFill>
              <a:latin typeface="Arial" pitchFamily="-110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354279" y="1061551"/>
            <a:ext cx="8277411" cy="5389277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Arial"/>
              <a:buChar char="•"/>
            </a:pPr>
            <a:endParaRPr lang="en-US" sz="2400" dirty="0" smtClean="0">
              <a:latin typeface="Arial" pitchFamily="-110" charset="0"/>
            </a:endParaRPr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r>
              <a:rPr lang="en-US" sz="2400" dirty="0">
                <a:cs typeface="MS PGothic" pitchFamily="34" charset="-128"/>
              </a:rPr>
              <a:t>Qualitative terms used to describe a solution:</a:t>
            </a:r>
          </a:p>
          <a:p>
            <a:pPr>
              <a:buClr>
                <a:schemeClr val="tx1"/>
              </a:buClr>
            </a:pPr>
            <a:endParaRPr lang="en-US" dirty="0">
              <a:cs typeface="MS PGothic" pitchFamily="34" charset="-128"/>
            </a:endParaRPr>
          </a:p>
          <a:p>
            <a:pPr lvl="1">
              <a:buClr>
                <a:schemeClr val="tx1"/>
              </a:buClr>
            </a:pPr>
            <a:r>
              <a:rPr lang="en-US" sz="2400" b="1" dirty="0">
                <a:solidFill>
                  <a:srgbClr val="000090"/>
                </a:solidFill>
                <a:cs typeface="MS PGothic" pitchFamily="34" charset="-128"/>
              </a:rPr>
              <a:t>Concentrated – </a:t>
            </a:r>
            <a:r>
              <a:rPr lang="en-US" sz="2400" dirty="0">
                <a:solidFill>
                  <a:schemeClr val="tx1"/>
                </a:solidFill>
                <a:cs typeface="MS PGothic" pitchFamily="34" charset="-128"/>
              </a:rPr>
              <a:t>Relatively high concentration of </a:t>
            </a:r>
            <a:r>
              <a:rPr lang="en-US" sz="2400" dirty="0" smtClean="0">
                <a:solidFill>
                  <a:schemeClr val="tx1"/>
                </a:solidFill>
                <a:cs typeface="MS PGothic" pitchFamily="34" charset="-128"/>
              </a:rPr>
              <a:t>solute.</a:t>
            </a:r>
            <a:endParaRPr lang="en-US" sz="2400" dirty="0">
              <a:solidFill>
                <a:schemeClr val="tx1"/>
              </a:solidFill>
              <a:cs typeface="MS PGothic" pitchFamily="34" charset="-128"/>
            </a:endParaRPr>
          </a:p>
          <a:p>
            <a:pPr lvl="1">
              <a:buClr>
                <a:schemeClr val="tx1"/>
              </a:buClr>
              <a:buNone/>
            </a:pPr>
            <a:endParaRPr lang="en-US" sz="2400" dirty="0">
              <a:solidFill>
                <a:schemeClr val="tx1"/>
              </a:solidFill>
              <a:cs typeface="MS PGothic" pitchFamily="34" charset="-128"/>
            </a:endParaRPr>
          </a:p>
          <a:p>
            <a:pPr lvl="1">
              <a:buClr>
                <a:schemeClr val="tx1"/>
              </a:buClr>
            </a:pPr>
            <a:r>
              <a:rPr lang="en-US" sz="2400" b="1" dirty="0">
                <a:solidFill>
                  <a:srgbClr val="000090"/>
                </a:solidFill>
                <a:cs typeface="MS PGothic" pitchFamily="34" charset="-128"/>
              </a:rPr>
              <a:t>Dilute – </a:t>
            </a:r>
            <a:r>
              <a:rPr lang="en-US" sz="2400" dirty="0">
                <a:solidFill>
                  <a:schemeClr val="tx1"/>
                </a:solidFill>
                <a:cs typeface="MS PGothic" pitchFamily="34" charset="-128"/>
              </a:rPr>
              <a:t>Relatively low concentration of </a:t>
            </a:r>
            <a:r>
              <a:rPr lang="en-US" sz="2400" dirty="0" smtClean="0">
                <a:solidFill>
                  <a:schemeClr val="tx1"/>
                </a:solidFill>
                <a:cs typeface="MS PGothic" pitchFamily="34" charset="-128"/>
              </a:rPr>
              <a:t>solute.</a:t>
            </a:r>
            <a:endParaRPr lang="en-US" sz="2400" dirty="0">
              <a:solidFill>
                <a:schemeClr val="tx1"/>
              </a:solidFill>
              <a:cs typeface="MS PGothic" pitchFamily="34" charset="-128"/>
            </a:endParaRPr>
          </a:p>
          <a:p>
            <a:pPr marL="342900" indent="-342900">
              <a:buClr>
                <a:schemeClr val="tx1"/>
              </a:buClr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Clr>
                <a:schemeClr val="tx1"/>
              </a:buClr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Clr>
                <a:schemeClr val="tx1"/>
              </a:buClr>
              <a:buFont typeface="Arial"/>
              <a:buChar char="•"/>
            </a:pPr>
            <a:endParaRPr lang="en-US" sz="2400" dirty="0" smtClean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58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1002"/>
            <a:ext cx="65532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000090"/>
                </a:solidFill>
                <a:latin typeface="Arial" pitchFamily="-110" charset="0"/>
              </a:rPr>
              <a:t>molarity</a:t>
            </a:r>
            <a:endParaRPr lang="en-US" sz="3200" b="1" dirty="0">
              <a:solidFill>
                <a:srgbClr val="000090"/>
              </a:solidFill>
              <a:latin typeface="Arial" pitchFamily="-110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354279" y="1061551"/>
            <a:ext cx="8277411" cy="5389277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Arial"/>
              <a:buChar char="•"/>
            </a:pPr>
            <a:endParaRPr lang="en-US" sz="2400" dirty="0" smtClean="0">
              <a:latin typeface="Arial" pitchFamily="-110" charset="0"/>
            </a:endParaRPr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r>
              <a:rPr lang="en-US" sz="2400" b="1" dirty="0" smtClean="0">
                <a:solidFill>
                  <a:srgbClr val="000090"/>
                </a:solidFill>
                <a:cs typeface="MS PGothic" pitchFamily="34" charset="-128"/>
              </a:rPr>
              <a:t>Molarity (M) - </a:t>
            </a:r>
            <a:r>
              <a:rPr lang="en-US" sz="2400" dirty="0"/>
              <a:t>the number of moles of solute in exactly 1 liter (1 L) of the solution</a:t>
            </a:r>
            <a:r>
              <a:rPr lang="en-US" sz="2400" dirty="0" smtClean="0"/>
              <a:t>:</a:t>
            </a:r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endParaRPr lang="en-US" sz="2400" dirty="0">
              <a:solidFill>
                <a:schemeClr val="tx1"/>
              </a:solidFill>
              <a:cs typeface="MS PGothic" pitchFamily="34" charset="-128"/>
            </a:endParaRPr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endParaRPr lang="en-US" sz="2400" dirty="0" smtClean="0">
              <a:cs typeface="MS PGothic" pitchFamily="34" charset="-128"/>
            </a:endParaRPr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endParaRPr lang="en-US" sz="2400" dirty="0">
              <a:solidFill>
                <a:schemeClr val="tx1"/>
              </a:solidFill>
              <a:cs typeface="MS PGothic" pitchFamily="34" charset="-128"/>
            </a:endParaRPr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endParaRPr lang="en-US" sz="2400" dirty="0" smtClean="0">
              <a:cs typeface="MS PGothic" pitchFamily="34" charset="-128"/>
            </a:endParaRPr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endParaRPr lang="en-US" sz="2400" dirty="0">
              <a:solidFill>
                <a:schemeClr val="tx1"/>
              </a:solidFill>
              <a:cs typeface="MS PGothic" pitchFamily="34" charset="-128"/>
            </a:endParaRPr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r>
              <a:rPr lang="en-US" sz="2400" b="1" dirty="0">
                <a:solidFill>
                  <a:srgbClr val="000090"/>
                </a:solidFill>
              </a:rPr>
              <a:t>Molarity (M) </a:t>
            </a:r>
            <a:r>
              <a:rPr lang="en-US" sz="2400" dirty="0"/>
              <a:t>is a useful concentration unit for many applications in chemistry. </a:t>
            </a:r>
            <a:endParaRPr lang="en-US" sz="2400" dirty="0">
              <a:solidFill>
                <a:schemeClr val="tx1"/>
              </a:solidFill>
              <a:cs typeface="MS PGothic" pitchFamily="34" charset="-128"/>
            </a:endParaRPr>
          </a:p>
          <a:p>
            <a:pPr marL="342900" indent="-342900">
              <a:buClr>
                <a:schemeClr val="tx1"/>
              </a:buClr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Clr>
                <a:schemeClr val="tx1"/>
              </a:buClr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Clr>
                <a:schemeClr val="tx1"/>
              </a:buClr>
              <a:buFont typeface="Arial"/>
              <a:buChar char="•"/>
            </a:pPr>
            <a:endParaRPr lang="en-US" sz="2400" dirty="0" smtClean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24620"/>
              </p:ext>
            </p:extLst>
          </p:nvPr>
        </p:nvGraphicFramePr>
        <p:xfrm>
          <a:off x="2417763" y="2692400"/>
          <a:ext cx="3849687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852" name="Equation" r:id="rId4" imgW="990600" imgH="431800" progId="Equation.3">
                  <p:embed/>
                </p:oleObj>
              </mc:Choice>
              <mc:Fallback>
                <p:oleObj name="Equation" r:id="rId4" imgW="990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7763" y="2692400"/>
                        <a:ext cx="3849687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737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3.14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1511486"/>
            <a:ext cx="8062912" cy="1166382"/>
          </a:xfrm>
        </p:spPr>
        <p:txBody>
          <a:bodyPr>
            <a:noAutofit/>
          </a:bodyPr>
          <a:lstStyle/>
          <a:p>
            <a:r>
              <a:rPr lang="en-US" sz="2400" dirty="0" smtClean="0"/>
              <a:t>A 355 mL </a:t>
            </a:r>
            <a:r>
              <a:rPr lang="en-US" sz="2400" dirty="0"/>
              <a:t>soft drink sample contains 0.133 </a:t>
            </a:r>
            <a:r>
              <a:rPr lang="en-US" sz="2400" dirty="0" err="1"/>
              <a:t>mol</a:t>
            </a:r>
            <a:r>
              <a:rPr lang="en-US" sz="2400" dirty="0"/>
              <a:t> of sucrose (table sugar). What is the molar concentration of sucrose in the </a:t>
            </a:r>
            <a:r>
              <a:rPr lang="en-US" sz="2400" dirty="0" smtClean="0"/>
              <a:t>beverage?</a:t>
            </a:r>
            <a:endParaRPr lang="en-US" sz="2400" dirty="0"/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739170"/>
              </p:ext>
            </p:extLst>
          </p:nvPr>
        </p:nvGraphicFramePr>
        <p:xfrm>
          <a:off x="457200" y="3392670"/>
          <a:ext cx="8322508" cy="1712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75" name="Equation" r:id="rId4" imgW="2959100" imgH="609600" progId="Equation.3">
                  <p:embed/>
                </p:oleObj>
              </mc:Choice>
              <mc:Fallback>
                <p:oleObj name="Equation" r:id="rId4" imgW="29591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392670"/>
                        <a:ext cx="8322508" cy="171274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9766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3.15</a:t>
            </a:r>
            <a:endParaRPr lang="en-US" dirty="0"/>
          </a:p>
        </p:txBody>
      </p:sp>
      <p:pic>
        <p:nvPicPr>
          <p:cNvPr id="2" name="Picture Placeholder 1" descr="CNX_Chem_03_04_vinegar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689" r="-59689"/>
          <a:stretch>
            <a:fillRect/>
          </a:stretch>
        </p:blipFill>
        <p:spPr>
          <a:xfrm>
            <a:off x="89766" y="1122386"/>
            <a:ext cx="8761776" cy="3803444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427173"/>
            <a:ext cx="8062912" cy="1166382"/>
          </a:xfrm>
        </p:spPr>
        <p:txBody>
          <a:bodyPr>
            <a:normAutofit/>
          </a:bodyPr>
          <a:lstStyle/>
          <a:p>
            <a:r>
              <a:rPr lang="en-US" sz="1800" dirty="0"/>
              <a:t>Distilled white vinegar is a solution of acetic acid in water.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57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1002"/>
            <a:ext cx="65532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000090"/>
                </a:solidFill>
                <a:latin typeface="Arial" pitchFamily="-110" charset="0"/>
              </a:rPr>
              <a:t>Dilution of solutions</a:t>
            </a:r>
            <a:endParaRPr lang="en-US" sz="3200" b="1" dirty="0">
              <a:solidFill>
                <a:srgbClr val="000090"/>
              </a:solidFill>
              <a:latin typeface="Arial" pitchFamily="-110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354279" y="1061551"/>
            <a:ext cx="8277411" cy="5389277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Arial"/>
              <a:buChar char="•"/>
            </a:pPr>
            <a:endParaRPr lang="en-US" sz="2400" dirty="0" smtClean="0">
              <a:latin typeface="Arial" pitchFamily="-110" charset="0"/>
            </a:endParaRPr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r>
              <a:rPr lang="en-US" sz="2400" b="1" dirty="0">
                <a:solidFill>
                  <a:srgbClr val="000090"/>
                </a:solidFill>
              </a:rPr>
              <a:t>Dilution </a:t>
            </a:r>
            <a:r>
              <a:rPr lang="en-US" sz="2400" dirty="0"/>
              <a:t>is the process whereby the concentration of a solution is lessened by the addition of solvent. </a:t>
            </a:r>
            <a:endParaRPr lang="en-US" sz="2400" dirty="0" smtClean="0"/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endParaRPr lang="en-US" sz="2400" dirty="0">
              <a:solidFill>
                <a:schemeClr val="tx1"/>
              </a:solidFill>
              <a:cs typeface="MS PGothic" pitchFamily="34" charset="-128"/>
            </a:endParaRPr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r>
              <a:rPr lang="en-US" sz="2400" dirty="0"/>
              <a:t>Dilution is </a:t>
            </a:r>
            <a:r>
              <a:rPr lang="en-US" sz="2400" dirty="0" smtClean="0"/>
              <a:t>a </a:t>
            </a:r>
            <a:r>
              <a:rPr lang="en-US" sz="2400" dirty="0"/>
              <a:t>common means of preparing solutions of a desired concentration</a:t>
            </a:r>
            <a:r>
              <a:rPr lang="en-US" sz="2400" dirty="0" smtClean="0"/>
              <a:t>.</a:t>
            </a:r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endParaRPr lang="en-US" sz="2400" dirty="0">
              <a:solidFill>
                <a:schemeClr val="tx1"/>
              </a:solidFill>
              <a:cs typeface="MS PGothic" pitchFamily="34" charset="-128"/>
            </a:endParaRPr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r>
              <a:rPr lang="en-US" sz="2400" dirty="0"/>
              <a:t>By adding solvent to a measured portion of a more concentrated </a:t>
            </a:r>
            <a:r>
              <a:rPr lang="en-US" sz="2400" b="1" i="1" dirty="0">
                <a:solidFill>
                  <a:srgbClr val="000090"/>
                </a:solidFill>
              </a:rPr>
              <a:t>stock solution</a:t>
            </a:r>
            <a:r>
              <a:rPr lang="en-US" sz="2400" dirty="0"/>
              <a:t>, we can achieve a particular concentration. </a:t>
            </a:r>
            <a:endParaRPr lang="en-US" sz="2400" dirty="0">
              <a:solidFill>
                <a:schemeClr val="tx1"/>
              </a:solidFill>
              <a:cs typeface="MS PGothic" pitchFamily="34" charset="-128"/>
            </a:endParaRPr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endParaRPr lang="en-US" sz="2400" dirty="0" smtClean="0">
              <a:cs typeface="MS PGothic" pitchFamily="34" charset="-128"/>
            </a:endParaRPr>
          </a:p>
          <a:p>
            <a:pPr marL="342900" indent="-342900">
              <a:buClr>
                <a:schemeClr val="tx1"/>
              </a:buClr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Clr>
                <a:schemeClr val="tx1"/>
              </a:buClr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Clr>
                <a:schemeClr val="tx1"/>
              </a:buClr>
              <a:buFont typeface="Arial"/>
              <a:buChar char="•"/>
            </a:pPr>
            <a:endParaRPr lang="en-US" sz="2400" dirty="0" smtClean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75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3.16</a:t>
            </a:r>
            <a:endParaRPr lang="en-US" dirty="0"/>
          </a:p>
        </p:txBody>
      </p:sp>
      <p:pic>
        <p:nvPicPr>
          <p:cNvPr id="2" name="Picture Placeholder 1" descr="CNX_Chem_03_04_dilution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23" r="-18223"/>
          <a:stretch>
            <a:fillRect/>
          </a:stretch>
        </p:blipFill>
        <p:spPr>
          <a:xfrm>
            <a:off x="174321" y="1296714"/>
            <a:ext cx="8753336" cy="379978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427173"/>
            <a:ext cx="8062912" cy="1166382"/>
          </a:xfrm>
        </p:spPr>
        <p:txBody>
          <a:bodyPr>
            <a:normAutofit/>
          </a:bodyPr>
          <a:lstStyle/>
          <a:p>
            <a:r>
              <a:rPr lang="en-US" sz="1800" dirty="0"/>
              <a:t>Both solutions contain the same mass of copper nitrate. The solution on the right is more dilute </a:t>
            </a:r>
            <a:r>
              <a:rPr lang="en-US" sz="1800" dirty="0" smtClean="0"/>
              <a:t>because the </a:t>
            </a:r>
            <a:r>
              <a:rPr lang="en-US" sz="1800" dirty="0"/>
              <a:t>copper nitrate is dissolved in more solvent. (credit: Mark </a:t>
            </a:r>
            <a:r>
              <a:rPr lang="en-US" sz="1800" dirty="0" err="1"/>
              <a:t>Ott</a:t>
            </a:r>
            <a:r>
              <a:rPr lang="en-US" sz="1800" dirty="0"/>
              <a:t>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86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3.17</a:t>
            </a:r>
            <a:endParaRPr lang="en-US" dirty="0"/>
          </a:p>
        </p:txBody>
      </p:sp>
      <p:pic>
        <p:nvPicPr>
          <p:cNvPr id="2" name="Picture Placeholder 1" descr="CNX_Chem_03_04_solution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52" b="-2252"/>
          <a:stretch>
            <a:fillRect/>
          </a:stretch>
        </p:blipFill>
        <p:spPr>
          <a:xfrm>
            <a:off x="348639" y="1184645"/>
            <a:ext cx="8452050" cy="3668993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217545"/>
            <a:ext cx="8062912" cy="1166382"/>
          </a:xfrm>
        </p:spPr>
        <p:txBody>
          <a:bodyPr>
            <a:normAutofit/>
          </a:bodyPr>
          <a:lstStyle/>
          <a:p>
            <a:r>
              <a:rPr lang="en-US" sz="1800" dirty="0"/>
              <a:t>A solution of KMnO</a:t>
            </a:r>
            <a:r>
              <a:rPr lang="en-US" sz="1800" baseline="-25000" dirty="0"/>
              <a:t>4</a:t>
            </a:r>
            <a:r>
              <a:rPr lang="en-US" sz="1800" dirty="0"/>
              <a:t> is prepared by mixing water with 4.74 g of KMnO</a:t>
            </a:r>
            <a:r>
              <a:rPr lang="en-US" sz="1800" baseline="-25000" dirty="0"/>
              <a:t>4</a:t>
            </a:r>
            <a:r>
              <a:rPr lang="en-US" sz="1800" dirty="0"/>
              <a:t> in a flask. (credit: </a:t>
            </a:r>
            <a:r>
              <a:rPr lang="en-US" sz="1800" dirty="0" smtClean="0"/>
              <a:t>modification of </a:t>
            </a:r>
            <a:r>
              <a:rPr lang="en-US" sz="1800" dirty="0"/>
              <a:t>work by Mark </a:t>
            </a:r>
            <a:r>
              <a:rPr lang="en-US" sz="1800" dirty="0" err="1"/>
              <a:t>Ott</a:t>
            </a:r>
            <a:r>
              <a:rPr lang="en-US" sz="1800" dirty="0"/>
              <a:t>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9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1002"/>
            <a:ext cx="65532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000090"/>
                </a:solidFill>
                <a:latin typeface="Arial" pitchFamily="-110" charset="0"/>
              </a:rPr>
              <a:t>Dilution of solutions</a:t>
            </a:r>
            <a:endParaRPr lang="en-US" sz="3200" b="1" dirty="0">
              <a:solidFill>
                <a:srgbClr val="000090"/>
              </a:solidFill>
              <a:latin typeface="Arial" pitchFamily="-110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354279" y="1061551"/>
            <a:ext cx="8277411" cy="5389277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Arial"/>
              <a:buChar char="•"/>
            </a:pPr>
            <a:endParaRPr lang="en-US" sz="2400" dirty="0" smtClean="0">
              <a:latin typeface="Arial" pitchFamily="-110" charset="0"/>
            </a:endParaRPr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molar amount of </a:t>
            </a:r>
            <a:r>
              <a:rPr lang="en-US" sz="2400" dirty="0" smtClean="0"/>
              <a:t>solute (n) </a:t>
            </a:r>
            <a:r>
              <a:rPr lang="en-US" sz="2400" dirty="0"/>
              <a:t>in a solution is equal to the product of the solution’s molarity and its volume in liters</a:t>
            </a:r>
            <a:r>
              <a:rPr lang="en-US" sz="2400" dirty="0" smtClean="0"/>
              <a:t>:</a:t>
            </a:r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endParaRPr lang="en-US" sz="2400" dirty="0">
              <a:cs typeface="MS PGothic" pitchFamily="34" charset="-128"/>
            </a:endParaRPr>
          </a:p>
          <a:p>
            <a:pPr>
              <a:buClr>
                <a:schemeClr val="tx1"/>
              </a:buClr>
            </a:pPr>
            <a:endParaRPr lang="en-US" sz="2400" dirty="0">
              <a:cs typeface="MS PGothic" pitchFamily="34" charset="-128"/>
            </a:endParaRPr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r>
              <a:rPr lang="en-US" sz="2400" dirty="0"/>
              <a:t>Expressions like these may be written for a solution </a:t>
            </a:r>
            <a:r>
              <a:rPr lang="en-US" sz="2400" b="1" dirty="0" smtClean="0"/>
              <a:t>before (1) </a:t>
            </a:r>
            <a:r>
              <a:rPr lang="en-US" sz="2400" b="1" dirty="0"/>
              <a:t>and </a:t>
            </a:r>
            <a:r>
              <a:rPr lang="en-US" sz="2400" b="1" dirty="0" smtClean="0"/>
              <a:t>after (2) </a:t>
            </a:r>
            <a:r>
              <a:rPr lang="en-US" sz="2400" dirty="0"/>
              <a:t>it is diluted:</a:t>
            </a:r>
            <a:endParaRPr lang="en-US" sz="2400" dirty="0" smtClean="0"/>
          </a:p>
          <a:p>
            <a:pPr marL="342900" indent="-342900">
              <a:buClr>
                <a:schemeClr val="tx1"/>
              </a:buClr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Clr>
                <a:schemeClr val="tx1"/>
              </a:buClr>
              <a:buFont typeface="Arial"/>
              <a:buChar char="•"/>
            </a:pPr>
            <a:endParaRPr lang="en-US" sz="2400" dirty="0" smtClean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121475"/>
              </p:ext>
            </p:extLst>
          </p:nvPr>
        </p:nvGraphicFramePr>
        <p:xfrm>
          <a:off x="3239587" y="2739833"/>
          <a:ext cx="1952656" cy="650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2" name="Equation" r:id="rId4" imgW="495300" imgH="165100" progId="Equation.3">
                  <p:embed/>
                </p:oleObj>
              </mc:Choice>
              <mc:Fallback>
                <p:oleObj name="Equation" r:id="rId4" imgW="495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9587" y="2739833"/>
                        <a:ext cx="1952656" cy="650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728698"/>
              </p:ext>
            </p:extLst>
          </p:nvPr>
        </p:nvGraphicFramePr>
        <p:xfrm>
          <a:off x="3021013" y="4765566"/>
          <a:ext cx="2395348" cy="799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3" name="Equation" r:id="rId6" imgW="609600" imgH="203200" progId="Equation.3">
                  <p:embed/>
                </p:oleObj>
              </mc:Choice>
              <mc:Fallback>
                <p:oleObj name="Equation" r:id="rId6" imgW="609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21013" y="4765566"/>
                        <a:ext cx="2395348" cy="799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271627"/>
              </p:ext>
            </p:extLst>
          </p:nvPr>
        </p:nvGraphicFramePr>
        <p:xfrm>
          <a:off x="2970213" y="5787976"/>
          <a:ext cx="25939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4" name="Equation" r:id="rId8" imgW="660400" imgH="203200" progId="Equation.3">
                  <p:embed/>
                </p:oleObj>
              </mc:Choice>
              <mc:Fallback>
                <p:oleObj name="Equation" r:id="rId8" imgW="660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70213" y="5787976"/>
                        <a:ext cx="2593975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508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1002"/>
            <a:ext cx="65532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000090"/>
                </a:solidFill>
                <a:latin typeface="Arial" pitchFamily="-110" charset="0"/>
              </a:rPr>
              <a:t>Dilution of solutions</a:t>
            </a:r>
            <a:endParaRPr lang="en-US" sz="3200" b="1" dirty="0">
              <a:solidFill>
                <a:srgbClr val="000090"/>
              </a:solidFill>
              <a:latin typeface="Arial" pitchFamily="-110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354279" y="1061551"/>
            <a:ext cx="8277411" cy="5389277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Arial"/>
              <a:buChar char="•"/>
            </a:pPr>
            <a:endParaRPr lang="en-US" sz="2400" dirty="0" smtClean="0">
              <a:latin typeface="Arial" pitchFamily="-110" charset="0"/>
            </a:endParaRPr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r>
              <a:rPr lang="en-US" sz="2400" dirty="0" smtClean="0"/>
              <a:t>Since the dilution </a:t>
            </a:r>
            <a:r>
              <a:rPr lang="en-US" sz="2400" dirty="0"/>
              <a:t>process </a:t>
            </a:r>
            <a:r>
              <a:rPr lang="en-US" sz="2400" i="1" dirty="0"/>
              <a:t>does not change the amount of solute in the solution</a:t>
            </a:r>
            <a:r>
              <a:rPr lang="en-US" sz="2400" i="1" dirty="0" smtClean="0"/>
              <a:t>, </a:t>
            </a:r>
            <a:r>
              <a:rPr lang="en-US" sz="2400" b="1" i="1" dirty="0" smtClean="0"/>
              <a:t>n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i="1" dirty="0"/>
              <a:t>n</a:t>
            </a:r>
            <a:r>
              <a:rPr lang="en-US" sz="2400" b="1" baseline="-25000" dirty="0"/>
              <a:t>2</a:t>
            </a:r>
            <a:r>
              <a:rPr lang="en-US" sz="2400" b="1" dirty="0"/>
              <a:t>. </a:t>
            </a:r>
            <a:endParaRPr lang="en-US" sz="2400" b="1" dirty="0" smtClean="0"/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endParaRPr lang="en-US" sz="2400" dirty="0"/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r>
              <a:rPr lang="en-US" sz="2400" dirty="0" smtClean="0"/>
              <a:t>Thus</a:t>
            </a:r>
            <a:r>
              <a:rPr lang="en-US" sz="2400" dirty="0"/>
              <a:t>, these two equations may be set equal to one </a:t>
            </a:r>
            <a:r>
              <a:rPr lang="en-US" sz="2400" dirty="0" smtClean="0"/>
              <a:t>another to derive the </a:t>
            </a:r>
            <a:r>
              <a:rPr lang="en-US" sz="2400" b="1" dirty="0" smtClean="0">
                <a:solidFill>
                  <a:srgbClr val="000090"/>
                </a:solidFill>
              </a:rPr>
              <a:t>dilution equation:</a:t>
            </a:r>
          </a:p>
          <a:p>
            <a:pPr>
              <a:buClr>
                <a:schemeClr val="tx1"/>
              </a:buClr>
            </a:pPr>
            <a:endParaRPr lang="en-US" sz="2400" b="1" dirty="0" smtClean="0">
              <a:solidFill>
                <a:srgbClr val="000090"/>
              </a:solidFill>
            </a:endParaRPr>
          </a:p>
          <a:p>
            <a:pPr>
              <a:buClr>
                <a:schemeClr val="tx1"/>
              </a:buClr>
            </a:pPr>
            <a:endParaRPr lang="en-US" sz="2400" b="1" dirty="0" smtClean="0">
              <a:solidFill>
                <a:srgbClr val="000090"/>
              </a:solidFill>
            </a:endParaRPr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Other units of concentration (C) and volume (V) may be used.</a:t>
            </a:r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endParaRPr lang="en-US" sz="2400" dirty="0">
              <a:cs typeface="MS PGothic" pitchFamily="34" charset="-128"/>
            </a:endParaRPr>
          </a:p>
          <a:p>
            <a:pPr>
              <a:buClr>
                <a:schemeClr val="tx1"/>
              </a:buClr>
            </a:pPr>
            <a:endParaRPr lang="en-US" sz="2400" dirty="0">
              <a:cs typeface="MS PGothic" pitchFamily="34" charset="-128"/>
            </a:endParaRPr>
          </a:p>
          <a:p>
            <a:pPr marL="342900" indent="-342900">
              <a:buClr>
                <a:schemeClr val="tx1"/>
              </a:buClr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Clr>
                <a:schemeClr val="tx1"/>
              </a:buClr>
              <a:buFont typeface="Arial"/>
              <a:buChar char="•"/>
            </a:pPr>
            <a:endParaRPr lang="en-US" sz="2400" dirty="0" smtClean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623456"/>
              </p:ext>
            </p:extLst>
          </p:nvPr>
        </p:nvGraphicFramePr>
        <p:xfrm>
          <a:off x="2546350" y="4021187"/>
          <a:ext cx="324326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4" imgW="825500" imgH="203200" progId="Equation.3">
                  <p:embed/>
                </p:oleObj>
              </mc:Choice>
              <mc:Fallback>
                <p:oleObj name="Equation" r:id="rId4" imgW="825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46350" y="4021187"/>
                        <a:ext cx="3243263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36277"/>
              </p:ext>
            </p:extLst>
          </p:nvPr>
        </p:nvGraphicFramePr>
        <p:xfrm>
          <a:off x="2847975" y="5692775"/>
          <a:ext cx="2794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6" imgW="711200" imgH="203200" progId="Equation.3">
                  <p:embed/>
                </p:oleObj>
              </mc:Choice>
              <mc:Fallback>
                <p:oleObj name="Equation" r:id="rId6" imgW="711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47975" y="5692775"/>
                        <a:ext cx="27940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9708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3.19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08516" y="1434518"/>
            <a:ext cx="8062912" cy="1166382"/>
          </a:xfrm>
        </p:spPr>
        <p:txBody>
          <a:bodyPr>
            <a:noAutofit/>
          </a:bodyPr>
          <a:lstStyle/>
          <a:p>
            <a:r>
              <a:rPr lang="en-US" sz="2400" dirty="0"/>
              <a:t>If 0.850 L of a 5.00-</a:t>
            </a:r>
            <a:r>
              <a:rPr lang="en-US" sz="2400" i="1" dirty="0"/>
              <a:t>M</a:t>
            </a:r>
            <a:r>
              <a:rPr lang="en-US" sz="2400" dirty="0"/>
              <a:t> solution of copper nitrate, Cu(NO</a:t>
            </a:r>
            <a:r>
              <a:rPr lang="en-US" sz="2400" baseline="-25000" dirty="0"/>
              <a:t>3</a:t>
            </a:r>
            <a:r>
              <a:rPr lang="en-US" sz="2400" dirty="0"/>
              <a:t>)</a:t>
            </a:r>
            <a:r>
              <a:rPr lang="en-US" sz="2400" baseline="-25000" dirty="0"/>
              <a:t>2</a:t>
            </a:r>
            <a:r>
              <a:rPr lang="en-US" sz="2400" dirty="0"/>
              <a:t>, is diluted to a volume of 1.80 L by the addition of water, what is the molarity of the diluted solution?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652920"/>
              </p:ext>
            </p:extLst>
          </p:nvPr>
        </p:nvGraphicFramePr>
        <p:xfrm>
          <a:off x="2961546" y="2741628"/>
          <a:ext cx="2473768" cy="708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20" name="Equation" r:id="rId4" imgW="711200" imgH="203200" progId="Equation.3">
                  <p:embed/>
                </p:oleObj>
              </mc:Choice>
              <mc:Fallback>
                <p:oleObj name="Equation" r:id="rId4" imgW="711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61546" y="2741628"/>
                        <a:ext cx="2473768" cy="708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284210"/>
              </p:ext>
            </p:extLst>
          </p:nvPr>
        </p:nvGraphicFramePr>
        <p:xfrm>
          <a:off x="3175000" y="3544429"/>
          <a:ext cx="2164547" cy="1505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21" name="Equation" r:id="rId6" imgW="622300" imgH="431800" progId="Equation.3">
                  <p:embed/>
                </p:oleObj>
              </mc:Choice>
              <mc:Fallback>
                <p:oleObj name="Equation" r:id="rId6" imgW="622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75000" y="3544429"/>
                        <a:ext cx="2164547" cy="1505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208693"/>
              </p:ext>
            </p:extLst>
          </p:nvPr>
        </p:nvGraphicFramePr>
        <p:xfrm>
          <a:off x="1226943" y="5192277"/>
          <a:ext cx="6714314" cy="1373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22" name="Equation" r:id="rId8" imgW="1930400" imgH="393700" progId="Equation.3">
                  <p:embed/>
                </p:oleObj>
              </mc:Choice>
              <mc:Fallback>
                <p:oleObj name="Equation" r:id="rId8" imgW="1930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26943" y="5192277"/>
                        <a:ext cx="6714314" cy="1373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269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3.3</a:t>
            </a:r>
            <a:endParaRPr lang="en-US" dirty="0"/>
          </a:p>
        </p:txBody>
      </p:sp>
      <p:pic>
        <p:nvPicPr>
          <p:cNvPr id="2" name="Picture Placeholder 1" descr="CNX_Chem_03_01_aspirin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" t="-38461" r="4615" b="-38461"/>
          <a:stretch>
            <a:fillRect/>
          </a:stretch>
        </p:blipFill>
        <p:spPr>
          <a:xfrm>
            <a:off x="205165" y="1122363"/>
            <a:ext cx="8764174" cy="412199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933628"/>
            <a:ext cx="8062912" cy="1166382"/>
          </a:xfrm>
        </p:spPr>
        <p:txBody>
          <a:bodyPr>
            <a:normAutofit/>
          </a:bodyPr>
          <a:lstStyle/>
          <a:p>
            <a:r>
              <a:rPr lang="en-US" sz="1800" dirty="0"/>
              <a:t>The average mass of an aspirin molecule is 180.15 </a:t>
            </a:r>
            <a:r>
              <a:rPr lang="en-US" sz="1800" dirty="0" err="1" smtClean="0"/>
              <a:t>amu</a:t>
            </a:r>
            <a:r>
              <a:rPr lang="en-US" sz="1800" dirty="0" smtClean="0"/>
              <a:t>. The </a:t>
            </a:r>
            <a:r>
              <a:rPr lang="en-US" sz="1800" dirty="0"/>
              <a:t>model shows </a:t>
            </a:r>
            <a:r>
              <a:rPr lang="en-US" sz="1800" dirty="0" smtClean="0"/>
              <a:t>the molecular </a:t>
            </a:r>
            <a:r>
              <a:rPr lang="en-US" sz="1800" dirty="0"/>
              <a:t>structure </a:t>
            </a:r>
            <a:r>
              <a:rPr lang="en-US" sz="1800" dirty="0" smtClean="0"/>
              <a:t>of </a:t>
            </a:r>
            <a:r>
              <a:rPr lang="tr-TR" sz="1800" dirty="0" smtClean="0"/>
              <a:t>aspirin</a:t>
            </a:r>
            <a:r>
              <a:rPr lang="tr-TR" sz="1800" dirty="0"/>
              <a:t>, C</a:t>
            </a:r>
            <a:r>
              <a:rPr lang="tr-TR" sz="1800" baseline="-25000" dirty="0"/>
              <a:t>9</a:t>
            </a:r>
            <a:r>
              <a:rPr lang="tr-TR" sz="1800" dirty="0"/>
              <a:t>H</a:t>
            </a:r>
            <a:r>
              <a:rPr lang="tr-TR" sz="1800" baseline="-25000" dirty="0"/>
              <a:t>8</a:t>
            </a:r>
            <a:r>
              <a:rPr lang="tr-TR" sz="1800" dirty="0"/>
              <a:t>O</a:t>
            </a:r>
            <a:r>
              <a:rPr lang="tr-TR" sz="1800" baseline="-25000" dirty="0"/>
              <a:t>4</a:t>
            </a:r>
            <a:r>
              <a:rPr lang="tr-TR" sz="1800" dirty="0"/>
              <a:t>.</a:t>
            </a:r>
            <a:endParaRPr lang="en-US" sz="1800" dirty="0"/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9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47206"/>
            <a:ext cx="65532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000090"/>
                </a:solidFill>
                <a:latin typeface="Arial" pitchFamily="-110" charset="0"/>
              </a:rPr>
              <a:t>3.4 other units for solution concentrations</a:t>
            </a:r>
            <a:endParaRPr lang="en-US" sz="3200" b="1" dirty="0">
              <a:solidFill>
                <a:srgbClr val="000090"/>
              </a:solidFill>
              <a:latin typeface="Arial" pitchFamily="-110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572744" y="1233522"/>
            <a:ext cx="8277411" cy="5389277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dirty="0" smtClean="0">
              <a:latin typeface="Arial" pitchFamily="-110" charset="0"/>
            </a:endParaRPr>
          </a:p>
          <a:p>
            <a:pPr>
              <a:buClrTx/>
              <a:buFont typeface="Arial"/>
              <a:buChar char="•"/>
            </a:pPr>
            <a:r>
              <a:rPr lang="en-US" sz="2400" dirty="0" smtClean="0"/>
              <a:t> Molarity is a very useful </a:t>
            </a:r>
            <a:r>
              <a:rPr lang="en-US" sz="2400" dirty="0"/>
              <a:t>unit for evaluating the concentration of solutions. </a:t>
            </a:r>
            <a:endParaRPr lang="en-US" sz="2400" dirty="0" smtClean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r>
              <a:rPr lang="en-US" sz="2400" dirty="0"/>
              <a:t> In this section, we will introduce some other units of concentration that are commonly used in various </a:t>
            </a:r>
            <a:r>
              <a:rPr lang="en-US" sz="2400" dirty="0" smtClean="0"/>
              <a:t>applications. </a:t>
            </a:r>
          </a:p>
          <a:p>
            <a:pPr>
              <a:buClrTx/>
            </a:pPr>
            <a:endParaRPr lang="en-US" sz="2400" dirty="0" smtClean="0"/>
          </a:p>
          <a:p>
            <a:pPr>
              <a:buClrTx/>
            </a:pPr>
            <a:endParaRPr lang="en-US" sz="2400" dirty="0" smtClean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18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47206"/>
            <a:ext cx="65532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000090"/>
                </a:solidFill>
                <a:latin typeface="Arial" pitchFamily="-110" charset="0"/>
              </a:rPr>
              <a:t>Mass percentage</a:t>
            </a:r>
            <a:endParaRPr lang="en-US" sz="3200" b="1" dirty="0">
              <a:solidFill>
                <a:srgbClr val="000090"/>
              </a:solidFill>
              <a:latin typeface="Arial" pitchFamily="-110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522940" y="1233522"/>
            <a:ext cx="8277411" cy="5389277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dirty="0" smtClean="0">
              <a:latin typeface="Arial" pitchFamily="-110" charset="0"/>
            </a:endParaRPr>
          </a:p>
          <a:p>
            <a:pPr>
              <a:buClrTx/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The </a:t>
            </a:r>
            <a:r>
              <a:rPr lang="en-US" sz="2400" b="1" dirty="0">
                <a:solidFill>
                  <a:srgbClr val="000090"/>
                </a:solidFill>
              </a:rPr>
              <a:t>mass percentage </a:t>
            </a:r>
            <a:r>
              <a:rPr lang="en-US" sz="2400" dirty="0"/>
              <a:t>of a solution component is defined as the ratio of the component’s mass to the solution’s mass, expressed as a percentage</a:t>
            </a:r>
            <a:r>
              <a:rPr lang="en-US" sz="2400" dirty="0" smtClean="0"/>
              <a:t>:</a:t>
            </a:r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 smtClean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 smtClean="0"/>
          </a:p>
          <a:p>
            <a:pPr>
              <a:buClrTx/>
              <a:buFont typeface="Arial"/>
              <a:buChar char="•"/>
            </a:pPr>
            <a:r>
              <a:rPr lang="en-US" sz="2400" dirty="0"/>
              <a:t> We are generally most interested in the mass percentages of solutes, but it is also possible to compute the mass percentage of solvent.</a:t>
            </a:r>
            <a:endParaRPr lang="en-US" sz="2400" dirty="0" smtClean="0"/>
          </a:p>
          <a:p>
            <a:pPr>
              <a:buClrTx/>
            </a:pPr>
            <a:endParaRPr lang="en-US" sz="2400" dirty="0" smtClean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499839"/>
              </p:ext>
            </p:extLst>
          </p:nvPr>
        </p:nvGraphicFramePr>
        <p:xfrm>
          <a:off x="1150717" y="3399879"/>
          <a:ext cx="6703648" cy="1045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30" name="Equation" r:id="rId4" imgW="2768600" imgH="431800" progId="Equation.3">
                  <p:embed/>
                </p:oleObj>
              </mc:Choice>
              <mc:Fallback>
                <p:oleObj name="Equation" r:id="rId4" imgW="2768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50717" y="3399879"/>
                        <a:ext cx="6703648" cy="1045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6743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3.18</a:t>
            </a:r>
            <a:endParaRPr lang="en-US" dirty="0"/>
          </a:p>
        </p:txBody>
      </p:sp>
      <p:pic>
        <p:nvPicPr>
          <p:cNvPr id="2" name="Picture Placeholder 1" descr="CNX_Chem_03_05_bleach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49" r="-33049"/>
          <a:stretch>
            <a:fillRect/>
          </a:stretch>
        </p:blipFill>
        <p:spPr>
          <a:xfrm>
            <a:off x="112977" y="1222002"/>
            <a:ext cx="9290103" cy="403278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539241"/>
            <a:ext cx="8062912" cy="1166382"/>
          </a:xfrm>
        </p:spPr>
        <p:txBody>
          <a:bodyPr>
            <a:normAutofit/>
          </a:bodyPr>
          <a:lstStyle/>
          <a:p>
            <a:r>
              <a:rPr lang="en-US" sz="1800" dirty="0"/>
              <a:t>Liquid bleach is an aqueous solution of sodium hypochlorite (</a:t>
            </a:r>
            <a:r>
              <a:rPr lang="en-US" sz="1800" dirty="0" err="1" smtClean="0"/>
              <a:t>NaOCl</a:t>
            </a:r>
            <a:r>
              <a:rPr lang="en-US" sz="1800" dirty="0" smtClean="0"/>
              <a:t>)</a:t>
            </a:r>
            <a:r>
              <a:rPr lang="en-US" sz="1800" dirty="0"/>
              <a:t>. This brand has a concentration </a:t>
            </a:r>
            <a:r>
              <a:rPr lang="en-US" sz="1800" dirty="0" smtClean="0"/>
              <a:t>of 7.4</a:t>
            </a:r>
            <a:r>
              <a:rPr lang="en-US" sz="1800" dirty="0"/>
              <a:t>% </a:t>
            </a:r>
            <a:r>
              <a:rPr lang="en-US" sz="1800" dirty="0" err="1"/>
              <a:t>NaOCl</a:t>
            </a:r>
            <a:r>
              <a:rPr lang="en-US" sz="1800" dirty="0"/>
              <a:t> by mass.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60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47206"/>
            <a:ext cx="65532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000090"/>
                </a:solidFill>
                <a:latin typeface="Arial" pitchFamily="-110" charset="0"/>
              </a:rPr>
              <a:t>volume percentage</a:t>
            </a:r>
            <a:endParaRPr lang="en-US" sz="3200" b="1" dirty="0">
              <a:solidFill>
                <a:srgbClr val="000090"/>
              </a:solidFill>
              <a:latin typeface="Arial" pitchFamily="-110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572744" y="1233522"/>
            <a:ext cx="8277411" cy="5389277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dirty="0" smtClean="0">
              <a:latin typeface="Arial" pitchFamily="-110" charset="0"/>
            </a:endParaRPr>
          </a:p>
          <a:p>
            <a:pPr>
              <a:buClrTx/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The concentration of a solution formed by dissolving a liquid solute in a liquid solvent is </a:t>
            </a:r>
            <a:r>
              <a:rPr lang="en-US" sz="2400" dirty="0" smtClean="0"/>
              <a:t>often </a:t>
            </a:r>
            <a:r>
              <a:rPr lang="en-US" sz="2400" dirty="0"/>
              <a:t>expressed as a </a:t>
            </a:r>
            <a:r>
              <a:rPr lang="en-US" sz="2400" b="1" dirty="0">
                <a:solidFill>
                  <a:srgbClr val="000090"/>
                </a:solidFill>
              </a:rPr>
              <a:t>volume </a:t>
            </a:r>
            <a:r>
              <a:rPr lang="en-US" sz="2400" b="1" dirty="0" smtClean="0">
                <a:solidFill>
                  <a:srgbClr val="000090"/>
                </a:solidFill>
              </a:rPr>
              <a:t>percentage.</a:t>
            </a:r>
            <a:endParaRPr lang="en-US" sz="2400" b="1" dirty="0">
              <a:solidFill>
                <a:srgbClr val="000090"/>
              </a:solidFill>
            </a:endParaRPr>
          </a:p>
          <a:p>
            <a:pPr>
              <a:buClrTx/>
              <a:buFont typeface="Arial"/>
              <a:buChar char="•"/>
            </a:pPr>
            <a:endParaRPr lang="en-US" sz="2400" dirty="0" smtClean="0"/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</a:pPr>
            <a:endParaRPr lang="en-US" sz="2400" dirty="0" smtClean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019319"/>
              </p:ext>
            </p:extLst>
          </p:nvPr>
        </p:nvGraphicFramePr>
        <p:xfrm>
          <a:off x="1042988" y="3375025"/>
          <a:ext cx="6919912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53" name="Equation" r:id="rId4" imgW="2857500" imgH="431800" progId="Equation.3">
                  <p:embed/>
                </p:oleObj>
              </mc:Choice>
              <mc:Fallback>
                <p:oleObj name="Equation" r:id="rId4" imgW="28575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2988" y="3375025"/>
                        <a:ext cx="6919912" cy="1046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168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47206"/>
            <a:ext cx="65532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000090"/>
                </a:solidFill>
                <a:latin typeface="Arial" pitchFamily="-110" charset="0"/>
              </a:rPr>
              <a:t>Mass-volume percentage</a:t>
            </a:r>
            <a:endParaRPr lang="en-US" sz="3200" b="1" dirty="0">
              <a:solidFill>
                <a:srgbClr val="000090"/>
              </a:solidFill>
              <a:latin typeface="Arial" pitchFamily="-110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572744" y="1233522"/>
            <a:ext cx="8277411" cy="5389277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dirty="0" smtClean="0">
              <a:latin typeface="Arial" pitchFamily="-110" charset="0"/>
            </a:endParaRPr>
          </a:p>
          <a:p>
            <a:pPr>
              <a:buClrTx/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A </a:t>
            </a:r>
            <a:r>
              <a:rPr lang="en-US" sz="2400" b="1" dirty="0">
                <a:solidFill>
                  <a:srgbClr val="000090"/>
                </a:solidFill>
              </a:rPr>
              <a:t>mass-volume percent </a:t>
            </a:r>
            <a:r>
              <a:rPr lang="en-US" sz="2400" dirty="0"/>
              <a:t>is a ratio of a solute’s mass to the solution’s volume expressed as a percentage. </a:t>
            </a:r>
          </a:p>
          <a:p>
            <a:pPr>
              <a:buClrTx/>
            </a:pPr>
            <a:endParaRPr lang="en-US" sz="2400" dirty="0" smtClean="0"/>
          </a:p>
          <a:p>
            <a:pPr>
              <a:buClrTx/>
              <a:buFont typeface="Arial"/>
              <a:buChar char="•"/>
            </a:pPr>
            <a:r>
              <a:rPr lang="en-US" sz="2400" dirty="0"/>
              <a:t> The specific units used for solute mass and solution volume may vary, depending on the solution</a:t>
            </a:r>
            <a:r>
              <a:rPr lang="en-US" sz="2400" dirty="0" smtClean="0"/>
              <a:t>.</a:t>
            </a:r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r>
              <a:rPr lang="en-US" sz="2400" dirty="0"/>
              <a:t> For example, physiological saline solution, used to prepare intravenous fluids, has a concentration of 0.9% mass/volume (m/v), indicating that the composition is 0.9 g of solute per 100 mL of solution.</a:t>
            </a:r>
            <a:endParaRPr lang="en-US" sz="2400" dirty="0" smtClean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68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3</a:t>
            </a:r>
            <a:r>
              <a:rPr lang="en-US" dirty="0" smtClean="0"/>
              <a:t>.19</a:t>
            </a:r>
            <a:endParaRPr lang="en-US" dirty="0"/>
          </a:p>
        </p:txBody>
      </p:sp>
      <p:pic>
        <p:nvPicPr>
          <p:cNvPr id="2" name="Picture Placeholder 1" descr="CNX_Chem_03_05_saline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05" r="-6705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“Mixed” mass-volume units are commonly encountered in medical settings</a:t>
            </a:r>
            <a:r>
              <a:rPr lang="en-US" sz="1600" dirty="0" smtClean="0"/>
              <a:t>.</a:t>
            </a:r>
          </a:p>
          <a:p>
            <a:pPr marL="342900" indent="-342900">
              <a:buFontTx/>
              <a:buAutoNum type="alphaLcParenBoth"/>
            </a:pPr>
            <a:r>
              <a:rPr lang="en-US" sz="1600" dirty="0"/>
              <a:t>The </a:t>
            </a:r>
            <a:r>
              <a:rPr lang="en-US" sz="1600" dirty="0" err="1"/>
              <a:t>NaCl</a:t>
            </a:r>
            <a:r>
              <a:rPr lang="en-US" sz="1600" dirty="0"/>
              <a:t> concentration of physiological saline is 0.9% (m/v)</a:t>
            </a:r>
            <a:r>
              <a:rPr lang="en-US" sz="1600" dirty="0" smtClean="0"/>
              <a:t>.</a:t>
            </a:r>
          </a:p>
          <a:p>
            <a:pPr marL="342900" indent="-342900">
              <a:buFontTx/>
              <a:buAutoNum type="alphaLcParenBoth"/>
            </a:pPr>
            <a:r>
              <a:rPr lang="en-US" sz="1600" dirty="0" smtClean="0"/>
              <a:t>This device measures glucose levels in a sample of blood. The normal range for </a:t>
            </a:r>
            <a:r>
              <a:rPr lang="en-US" sz="1600" dirty="0"/>
              <a:t>glucose concentration in blood (fasting) is around 70–100 mg/dL. (credit a: modification of work by “The </a:t>
            </a:r>
            <a:r>
              <a:rPr lang="en-US" sz="1600" dirty="0" smtClean="0"/>
              <a:t>National Guard</a:t>
            </a:r>
            <a:r>
              <a:rPr lang="en-US" sz="1600" dirty="0"/>
              <a:t>”/Flickr; credit b: modification of work by </a:t>
            </a:r>
            <a:r>
              <a:rPr lang="en-US" sz="1600" dirty="0" err="1"/>
              <a:t>Biswarup</a:t>
            </a:r>
            <a:r>
              <a:rPr lang="en-US" sz="1600" dirty="0"/>
              <a:t> </a:t>
            </a:r>
            <a:r>
              <a:rPr lang="en-US" sz="1600" dirty="0" err="1"/>
              <a:t>Ganguly</a:t>
            </a:r>
            <a:r>
              <a:rPr lang="en-US" sz="1600" dirty="0"/>
              <a:t>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13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47206"/>
            <a:ext cx="65532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000090"/>
                </a:solidFill>
                <a:latin typeface="Arial" pitchFamily="-110" charset="0"/>
              </a:rPr>
              <a:t>Parts per million and parts per billion</a:t>
            </a:r>
            <a:endParaRPr lang="en-US" sz="3200" b="1" dirty="0">
              <a:solidFill>
                <a:srgbClr val="000090"/>
              </a:solidFill>
              <a:latin typeface="Arial" pitchFamily="-110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572744" y="1233522"/>
            <a:ext cx="8277411" cy="5389277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dirty="0" smtClean="0">
              <a:latin typeface="Arial" pitchFamily="-110" charset="0"/>
            </a:endParaRPr>
          </a:p>
          <a:p>
            <a:pPr>
              <a:buClrTx/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Very low solute concentrations are often expressed using appropriately small units such as </a:t>
            </a:r>
            <a:r>
              <a:rPr lang="en-US" sz="2400" b="1" dirty="0">
                <a:solidFill>
                  <a:srgbClr val="000090"/>
                </a:solidFill>
              </a:rPr>
              <a:t>parts per million (ppm) or parts per billion (ppb)</a:t>
            </a:r>
            <a:r>
              <a:rPr lang="en-US" sz="2400" b="1" dirty="0" smtClean="0">
                <a:solidFill>
                  <a:srgbClr val="000090"/>
                </a:solidFill>
              </a:rPr>
              <a:t>.</a:t>
            </a:r>
          </a:p>
          <a:p>
            <a:pPr>
              <a:buClrTx/>
              <a:buFont typeface="Arial"/>
              <a:buChar char="•"/>
            </a:pPr>
            <a:endParaRPr lang="en-US" sz="2400" b="1" dirty="0">
              <a:solidFill>
                <a:srgbClr val="000090"/>
              </a:solidFill>
            </a:endParaRPr>
          </a:p>
          <a:p>
            <a:pPr>
              <a:buClrTx/>
              <a:buFont typeface="Arial"/>
              <a:buChar char="•"/>
            </a:pPr>
            <a:r>
              <a:rPr lang="en-US" sz="2400" b="1" dirty="0" smtClean="0">
                <a:solidFill>
                  <a:srgbClr val="000090"/>
                </a:solidFill>
              </a:rPr>
              <a:t> </a:t>
            </a:r>
            <a:r>
              <a:rPr lang="en-US" sz="2400" dirty="0"/>
              <a:t>The mass-based definitions of ppm and </a:t>
            </a:r>
            <a:r>
              <a:rPr lang="en-US" sz="2400" dirty="0" smtClean="0"/>
              <a:t>ppb:</a:t>
            </a:r>
            <a:endParaRPr lang="en-US" sz="2400" dirty="0"/>
          </a:p>
          <a:p>
            <a:pPr>
              <a:buClrTx/>
              <a:buFont typeface="Arial"/>
              <a:buChar char="•"/>
            </a:pPr>
            <a:endParaRPr lang="en-US" sz="2400" dirty="0" smtClean="0"/>
          </a:p>
          <a:p>
            <a:pPr>
              <a:buClrTx/>
            </a:pPr>
            <a:endParaRPr lang="en-US" sz="2400" dirty="0" smtClean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759153"/>
              </p:ext>
            </p:extLst>
          </p:nvPr>
        </p:nvGraphicFramePr>
        <p:xfrm>
          <a:off x="2301875" y="4146550"/>
          <a:ext cx="4397375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04" name="Equation" r:id="rId4" imgW="1816100" imgH="431800" progId="Equation.3">
                  <p:embed/>
                </p:oleObj>
              </mc:Choice>
              <mc:Fallback>
                <p:oleObj name="Equation" r:id="rId4" imgW="1816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1875" y="4146550"/>
                        <a:ext cx="4397375" cy="1046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639854"/>
              </p:ext>
            </p:extLst>
          </p:nvPr>
        </p:nvGraphicFramePr>
        <p:xfrm>
          <a:off x="2332038" y="5410200"/>
          <a:ext cx="4335462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05" name="Equation" r:id="rId6" imgW="1790700" imgH="431800" progId="Equation.3">
                  <p:embed/>
                </p:oleObj>
              </mc:Choice>
              <mc:Fallback>
                <p:oleObj name="Equation" r:id="rId6" imgW="1790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32038" y="5410200"/>
                        <a:ext cx="4335462" cy="1046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5172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3.20</a:t>
            </a:r>
            <a:endParaRPr lang="en-US" dirty="0"/>
          </a:p>
        </p:txBody>
      </p:sp>
      <p:pic>
        <p:nvPicPr>
          <p:cNvPr id="2" name="Picture Placeholder 1" descr="CNX_Chem_03_05_faucet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77" r="-8477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342900" indent="-342900">
              <a:buFontTx/>
              <a:buAutoNum type="alphaLcParenBoth"/>
            </a:pPr>
            <a:r>
              <a:rPr lang="en-US" sz="1600" dirty="0"/>
              <a:t>In some areas, trace-level concentrations of contaminants can render unfiltered tap water unsafe for drinking and cooking.</a:t>
            </a:r>
          </a:p>
          <a:p>
            <a:pPr marL="342900" indent="-342900">
              <a:buFontTx/>
              <a:buAutoNum type="alphaLcParenBoth"/>
            </a:pPr>
            <a:r>
              <a:rPr lang="en-US" sz="1600" dirty="0"/>
              <a:t>Inline water filters reduce the concentration of solutes in tap water. (credit a: modification of work by </a:t>
            </a:r>
            <a:r>
              <a:rPr lang="en-US" sz="1600" dirty="0" err="1"/>
              <a:t>Jenn</a:t>
            </a:r>
            <a:r>
              <a:rPr lang="en-US" sz="1600" dirty="0"/>
              <a:t> </a:t>
            </a:r>
            <a:r>
              <a:rPr lang="en-US" sz="1600" dirty="0" err="1"/>
              <a:t>Durfey</a:t>
            </a:r>
            <a:r>
              <a:rPr lang="en-US" sz="1600" dirty="0"/>
              <a:t>; credit b: modification of work by “</a:t>
            </a:r>
            <a:r>
              <a:rPr lang="en-US" sz="1600" dirty="0" err="1"/>
              <a:t>vastateparkstaff</a:t>
            </a:r>
            <a:r>
              <a:rPr lang="en-US" sz="1600" dirty="0"/>
              <a:t>”/Wikimedia commons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79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" y="1107617"/>
            <a:ext cx="8062912" cy="5256973"/>
          </a:xfrm>
        </p:spPr>
        <p:txBody>
          <a:bodyPr anchor="ctr">
            <a:no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This file is copyright </a:t>
            </a:r>
            <a:r>
              <a:rPr lang="en-US" sz="1600" dirty="0" smtClean="0">
                <a:solidFill>
                  <a:schemeClr val="tx1"/>
                </a:solidFill>
              </a:rPr>
              <a:t>2017, Rice University. </a:t>
            </a:r>
            <a:r>
              <a:rPr lang="en-US" sz="1600" dirty="0">
                <a:solidFill>
                  <a:schemeClr val="tx1"/>
                </a:solidFill>
              </a:rPr>
              <a:t>All Rights Reserved.</a:t>
            </a:r>
          </a:p>
          <a:p>
            <a:endParaRPr lang="en-US" sz="1600" dirty="0"/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73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48656"/>
            <a:ext cx="65532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000090"/>
                </a:solidFill>
                <a:latin typeface="Arial" pitchFamily="-110" charset="0"/>
              </a:rPr>
              <a:t>formula mass for ionic compounds</a:t>
            </a:r>
            <a:endParaRPr lang="en-US" sz="3200" b="1" dirty="0">
              <a:solidFill>
                <a:srgbClr val="000090"/>
              </a:solidFill>
              <a:latin typeface="Arial" pitchFamily="-110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373528" y="1065313"/>
            <a:ext cx="8277411" cy="5792687"/>
          </a:xfrm>
        </p:spPr>
        <p:txBody>
          <a:bodyPr>
            <a:normAutofit lnSpcReduction="10000"/>
          </a:bodyPr>
          <a:lstStyle/>
          <a:p>
            <a:pPr>
              <a:buClrTx/>
            </a:pPr>
            <a:endParaRPr lang="en-US" sz="2400" dirty="0" smtClean="0">
              <a:latin typeface="Arial" pitchFamily="-110" charset="0"/>
            </a:endParaRPr>
          </a:p>
          <a:p>
            <a:pPr>
              <a:buClrTx/>
              <a:buFont typeface="Arial"/>
              <a:buChar char="•"/>
            </a:pPr>
            <a:r>
              <a:rPr lang="en-US" sz="2400" dirty="0" smtClean="0">
                <a:latin typeface="Arial" pitchFamily="-110" charset="0"/>
              </a:rPr>
              <a:t> </a:t>
            </a:r>
            <a:r>
              <a:rPr lang="en-US" sz="2400" dirty="0" smtClean="0"/>
              <a:t>Ionic substances are composed of discrete </a:t>
            </a:r>
            <a:r>
              <a:rPr lang="en-US" sz="2400" dirty="0" err="1" smtClean="0"/>
              <a:t>cations</a:t>
            </a:r>
            <a:r>
              <a:rPr lang="en-US" sz="2400" dirty="0" smtClean="0"/>
              <a:t> and anions combined in ratios to yield electrically neutral bulk matter. </a:t>
            </a:r>
          </a:p>
          <a:p>
            <a:pPr>
              <a:buClrTx/>
              <a:buFont typeface="Arial"/>
              <a:buChar char="•"/>
            </a:pPr>
            <a:endParaRPr lang="en-US" sz="2400" dirty="0" smtClean="0"/>
          </a:p>
          <a:p>
            <a:pPr>
              <a:buClrTx/>
              <a:buFont typeface="Arial"/>
              <a:buChar char="•"/>
            </a:pPr>
            <a:r>
              <a:rPr lang="en-US" sz="2400" dirty="0" smtClean="0"/>
              <a:t> Ionic compounds do </a:t>
            </a:r>
            <a:r>
              <a:rPr lang="en-US" sz="2400" b="1" i="1" dirty="0" smtClean="0"/>
              <a:t>NOT</a:t>
            </a:r>
            <a:r>
              <a:rPr lang="en-US" sz="2400" dirty="0" smtClean="0"/>
              <a:t> exist as molecules. </a:t>
            </a:r>
          </a:p>
          <a:p>
            <a:pPr>
              <a:buClrTx/>
              <a:buFont typeface="Arial"/>
              <a:buChar char="•"/>
            </a:pPr>
            <a:endParaRPr lang="en-US" sz="2400" dirty="0" smtClean="0"/>
          </a:p>
          <a:p>
            <a:pPr>
              <a:buClrTx/>
              <a:buFont typeface="Arial"/>
              <a:buChar char="•"/>
            </a:pPr>
            <a:r>
              <a:rPr lang="en-US" sz="2400" dirty="0" smtClean="0"/>
              <a:t> The formula mass for an ionic compound may </a:t>
            </a:r>
            <a:r>
              <a:rPr lang="en-US" sz="2400" b="1" i="1" dirty="0" smtClean="0"/>
              <a:t>NOT</a:t>
            </a:r>
            <a:r>
              <a:rPr lang="en-US" sz="2400" dirty="0" smtClean="0"/>
              <a:t> correctly be referred to as a molecular mass.</a:t>
            </a:r>
          </a:p>
          <a:p>
            <a:pPr>
              <a:buClrTx/>
              <a:buFont typeface="Arial"/>
              <a:buChar char="•"/>
            </a:pPr>
            <a:endParaRPr lang="en-US" sz="2400" dirty="0" smtClean="0"/>
          </a:p>
          <a:p>
            <a:pPr>
              <a:buClrTx/>
              <a:buFont typeface="Arial"/>
              <a:buChar char="•"/>
            </a:pPr>
            <a:r>
              <a:rPr lang="en-US" sz="2400" dirty="0" smtClean="0"/>
              <a:t> The average atomic masses of the ions can be approximated to be the same as the average atomic masses of the neutral atoms. </a:t>
            </a:r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3.4</a:t>
            </a:r>
            <a:endParaRPr lang="en-US" dirty="0"/>
          </a:p>
        </p:txBody>
      </p:sp>
      <p:pic>
        <p:nvPicPr>
          <p:cNvPr id="2" name="Picture Placeholder 1" descr="CNX_Chem_03_01_saltMass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" t="-57707" r="4615" b="-57707"/>
          <a:stretch>
            <a:fillRect/>
          </a:stretch>
        </p:blipFill>
        <p:spPr>
          <a:xfrm>
            <a:off x="141688" y="1122362"/>
            <a:ext cx="8694833" cy="4089377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Table salt, </a:t>
            </a:r>
            <a:r>
              <a:rPr lang="en-US" sz="1800" dirty="0" err="1"/>
              <a:t>NaCl</a:t>
            </a:r>
            <a:r>
              <a:rPr lang="en-US" sz="1800" dirty="0"/>
              <a:t>, contains an array of sodium and chloride ions combined in a 1:1 ratio. </a:t>
            </a:r>
            <a:r>
              <a:rPr lang="en-US" sz="1800" dirty="0" smtClean="0"/>
              <a:t>Its </a:t>
            </a:r>
            <a:r>
              <a:rPr lang="en-US" sz="1800" dirty="0"/>
              <a:t>formula </a:t>
            </a:r>
            <a:r>
              <a:rPr lang="en-US" sz="1800" dirty="0" smtClean="0"/>
              <a:t>mass </a:t>
            </a:r>
            <a:r>
              <a:rPr lang="cs-CZ" sz="1800" dirty="0" err="1" smtClean="0"/>
              <a:t>is</a:t>
            </a:r>
            <a:r>
              <a:rPr lang="cs-CZ" sz="1800" dirty="0" smtClean="0"/>
              <a:t> </a:t>
            </a:r>
            <a:r>
              <a:rPr lang="cs-CZ" sz="1800" dirty="0"/>
              <a:t>58.44 </a:t>
            </a:r>
            <a:r>
              <a:rPr lang="cs-CZ" sz="1800" dirty="0" err="1"/>
              <a:t>amu</a:t>
            </a:r>
            <a:r>
              <a:rPr lang="cs-CZ" sz="1800" dirty="0"/>
              <a:t>.</a:t>
            </a:r>
            <a:endParaRPr lang="en-US" sz="1800" dirty="0"/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98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0190"/>
            <a:ext cx="65532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000090"/>
                </a:solidFill>
                <a:latin typeface="Arial" pitchFamily="-110" charset="0"/>
              </a:rPr>
              <a:t>The mole</a:t>
            </a:r>
            <a:endParaRPr lang="en-US" sz="3200" b="1" dirty="0">
              <a:solidFill>
                <a:srgbClr val="000090"/>
              </a:solidFill>
              <a:latin typeface="Arial" pitchFamily="-110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373528" y="1065313"/>
            <a:ext cx="8277411" cy="5792687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400" dirty="0" smtClean="0"/>
          </a:p>
          <a:p>
            <a:pPr>
              <a:buClrTx/>
              <a:buFont typeface="Arial"/>
              <a:buChar char="•"/>
            </a:pPr>
            <a:r>
              <a:rPr lang="en-US" sz="2400" dirty="0" smtClean="0"/>
              <a:t> The</a:t>
            </a:r>
            <a:r>
              <a:rPr lang="en-US" sz="2400" b="1" i="1" dirty="0" smtClean="0">
                <a:solidFill>
                  <a:srgbClr val="000090"/>
                </a:solidFill>
              </a:rPr>
              <a:t> mole </a:t>
            </a:r>
            <a:r>
              <a:rPr lang="en-US" sz="2400" dirty="0" smtClean="0"/>
              <a:t>is an amount unit similar to familiar units like pair, dozen, gross, etc.</a:t>
            </a:r>
          </a:p>
          <a:p>
            <a:pPr>
              <a:buClrTx/>
              <a:buFont typeface="Arial"/>
              <a:buChar char="•"/>
            </a:pPr>
            <a:endParaRPr lang="en-US" sz="2400" dirty="0" smtClean="0"/>
          </a:p>
          <a:p>
            <a:pPr>
              <a:buClrTx/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cs typeface="Times New Roman" charset="0"/>
              </a:rPr>
              <a:t>The </a:t>
            </a:r>
            <a:r>
              <a:rPr lang="en-US" sz="2400" b="1" i="1" dirty="0" smtClean="0">
                <a:solidFill>
                  <a:srgbClr val="000090"/>
                </a:solidFill>
                <a:cs typeface="Times New Roman" charset="0"/>
              </a:rPr>
              <a:t>mole</a:t>
            </a:r>
            <a:r>
              <a:rPr lang="en-US" sz="2400" b="1" dirty="0" smtClean="0">
                <a:cs typeface="Times New Roman" charset="0"/>
              </a:rPr>
              <a:t> </a:t>
            </a:r>
            <a:r>
              <a:rPr lang="en-US" sz="2400" dirty="0" smtClean="0">
                <a:cs typeface="Times New Roman" charset="0"/>
              </a:rPr>
              <a:t>is defined as the amount of a substance containing the same number of discrete entities (such as atoms, molecules, or ions) as the number of atoms in a sample of pure carbon-12 weighing exactly 12 </a:t>
            </a:r>
            <a:r>
              <a:rPr lang="en-US" sz="2400" dirty="0" err="1" smtClean="0">
                <a:cs typeface="Times New Roman" charset="0"/>
              </a:rPr>
              <a:t>g</a:t>
            </a:r>
            <a:r>
              <a:rPr lang="en-US" sz="2400" dirty="0" smtClean="0">
                <a:cs typeface="Times New Roman" charset="0"/>
              </a:rPr>
              <a:t>. </a:t>
            </a:r>
          </a:p>
          <a:p>
            <a:pPr>
              <a:buClrTx/>
              <a:buFont typeface="Arial"/>
              <a:buChar char="•"/>
            </a:pPr>
            <a:endParaRPr lang="en-US" sz="2400" dirty="0" smtClean="0">
              <a:cs typeface="Times New Roman" charset="0"/>
            </a:endParaRPr>
          </a:p>
          <a:p>
            <a:pPr>
              <a:buClrTx/>
              <a:buFont typeface="Arial"/>
              <a:buChar char="•"/>
            </a:pPr>
            <a:r>
              <a:rPr lang="en-US" sz="2400" dirty="0" smtClean="0">
                <a:cs typeface="Times New Roman" charset="0"/>
              </a:rPr>
              <a:t> </a:t>
            </a:r>
            <a:r>
              <a:rPr lang="en-US" sz="2400" dirty="0" smtClean="0"/>
              <a:t>The mole provides a link between the mass of a sample and the number of atoms, molecules, or ions in that sample. </a:t>
            </a:r>
            <a:endParaRPr lang="en-US" sz="2400" dirty="0" smtClean="0">
              <a:cs typeface="Times New Roman" charset="0"/>
            </a:endParaRPr>
          </a:p>
          <a:p>
            <a:pPr>
              <a:buClrTx/>
              <a:buFont typeface="Arial"/>
              <a:buChar char="•"/>
            </a:pPr>
            <a:endParaRPr lang="en-US" sz="2400" dirty="0" smtClean="0"/>
          </a:p>
          <a:p>
            <a:pPr>
              <a:buClrTx/>
              <a:buFont typeface="Arial"/>
              <a:buChar char="•"/>
            </a:pPr>
            <a:endParaRPr lang="en-US" sz="2400" dirty="0" smtClean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0190"/>
            <a:ext cx="65532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000090"/>
                </a:solidFill>
                <a:latin typeface="Arial" pitchFamily="-110" charset="0"/>
              </a:rPr>
              <a:t>Avogadro’s number </a:t>
            </a:r>
            <a:endParaRPr lang="en-US" sz="3200" b="1" dirty="0">
              <a:solidFill>
                <a:srgbClr val="000090"/>
              </a:solidFill>
              <a:latin typeface="Arial" pitchFamily="-110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388469" y="960726"/>
            <a:ext cx="8277411" cy="5508805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Clr>
                <a:schemeClr val="tx1"/>
              </a:buClr>
              <a:buFont typeface="Arial"/>
              <a:buChar char="•"/>
            </a:pPr>
            <a:r>
              <a:rPr lang="en-US" sz="2400" dirty="0" smtClean="0">
                <a:latin typeface="Arial" pitchFamily="-110" charset="0"/>
                <a:ea typeface="Osaka" pitchFamily="-110" charset="-128"/>
                <a:cs typeface="Osaka" pitchFamily="-110" charset="-128"/>
              </a:rPr>
              <a:t>The number of entities composing a mole has been determine to be 6.02214179 x 10</a:t>
            </a:r>
            <a:r>
              <a:rPr lang="en-US" sz="2400" baseline="30000" dirty="0" smtClean="0">
                <a:latin typeface="Arial" pitchFamily="-110" charset="0"/>
                <a:ea typeface="Osaka" pitchFamily="-110" charset="-128"/>
                <a:cs typeface="Osaka" pitchFamily="-110" charset="-128"/>
              </a:rPr>
              <a:t>23</a:t>
            </a:r>
            <a:r>
              <a:rPr lang="en-US" sz="2400" dirty="0" smtClean="0">
                <a:latin typeface="Arial" pitchFamily="-110" charset="0"/>
                <a:ea typeface="Osaka" pitchFamily="-110" charset="-128"/>
                <a:cs typeface="Osaka" pitchFamily="-110" charset="-128"/>
              </a:rPr>
              <a:t>.</a:t>
            </a:r>
          </a:p>
          <a:p>
            <a:pPr marL="342900" indent="-342900">
              <a:buClr>
                <a:schemeClr val="tx1"/>
              </a:buClr>
              <a:buFont typeface="Arial"/>
              <a:buChar char="•"/>
            </a:pPr>
            <a:endParaRPr lang="en-US" sz="2400" dirty="0" smtClean="0">
              <a:latin typeface="Arial" pitchFamily="-110" charset="0"/>
              <a:ea typeface="Osaka" pitchFamily="-110" charset="-128"/>
              <a:cs typeface="Osaka" pitchFamily="-110" charset="-128"/>
            </a:endParaRPr>
          </a:p>
          <a:p>
            <a:pPr marL="342900" indent="-342900">
              <a:buClr>
                <a:schemeClr val="tx1"/>
              </a:buClr>
              <a:buFont typeface="Arial"/>
              <a:buChar char="•"/>
            </a:pPr>
            <a:r>
              <a:rPr lang="en-US" sz="2400" dirty="0" smtClean="0">
                <a:latin typeface="Arial" pitchFamily="-110" charset="0"/>
                <a:ea typeface="Osaka" pitchFamily="-110" charset="-128"/>
                <a:cs typeface="Osaka" pitchFamily="-110" charset="-128"/>
              </a:rPr>
              <a:t>This constant is named after Italian scientist </a:t>
            </a:r>
            <a:r>
              <a:rPr lang="en-US" sz="2400" dirty="0" err="1" smtClean="0">
                <a:latin typeface="Arial" pitchFamily="-110" charset="0"/>
                <a:ea typeface="Osaka" pitchFamily="-110" charset="-128"/>
                <a:cs typeface="Osaka" pitchFamily="-110" charset="-128"/>
              </a:rPr>
              <a:t>Amedeo</a:t>
            </a:r>
            <a:r>
              <a:rPr lang="en-US" sz="2400" dirty="0" smtClean="0">
                <a:latin typeface="Arial" pitchFamily="-110" charset="0"/>
                <a:ea typeface="Osaka" pitchFamily="-110" charset="-128"/>
                <a:cs typeface="Osaka" pitchFamily="-110" charset="-128"/>
              </a:rPr>
              <a:t> </a:t>
            </a:r>
            <a:r>
              <a:rPr lang="en-US" sz="2400" dirty="0" err="1" smtClean="0">
                <a:latin typeface="Arial" pitchFamily="-110" charset="0"/>
                <a:ea typeface="Osaka" pitchFamily="-110" charset="-128"/>
                <a:cs typeface="Osaka" pitchFamily="-110" charset="-128"/>
              </a:rPr>
              <a:t>Avogradro</a:t>
            </a:r>
            <a:r>
              <a:rPr lang="en-US" sz="2400" dirty="0" smtClean="0">
                <a:latin typeface="Arial" pitchFamily="-110" charset="0"/>
                <a:ea typeface="Osaka" pitchFamily="-110" charset="-128"/>
                <a:cs typeface="Osaka" pitchFamily="-110" charset="-128"/>
              </a:rPr>
              <a:t> and is known as </a:t>
            </a:r>
            <a:r>
              <a:rPr lang="en-US" sz="2400" b="1" i="1" dirty="0" smtClean="0">
                <a:solidFill>
                  <a:srgbClr val="000090"/>
                </a:solidFill>
                <a:latin typeface="Arial" pitchFamily="-110" charset="0"/>
                <a:ea typeface="Osaka" pitchFamily="-110" charset="-128"/>
                <a:cs typeface="Osaka" pitchFamily="-110" charset="-128"/>
              </a:rPr>
              <a:t>Avogadro</a:t>
            </a:r>
            <a:r>
              <a:rPr lang="ja-JP" altLang="en-US" sz="2400" b="1" i="1" dirty="0" smtClean="0">
                <a:solidFill>
                  <a:srgbClr val="000090"/>
                </a:solidFill>
                <a:latin typeface="Arial" pitchFamily="-110" charset="0"/>
                <a:ea typeface="Osaka" pitchFamily="-110" charset="-128"/>
                <a:cs typeface="Osaka" pitchFamily="-110" charset="-128"/>
              </a:rPr>
              <a:t>’</a:t>
            </a:r>
            <a:r>
              <a:rPr lang="en-US" altLang="ja-JP" sz="2400" b="1" i="1" dirty="0" err="1" smtClean="0">
                <a:solidFill>
                  <a:srgbClr val="000090"/>
                </a:solidFill>
                <a:latin typeface="Arial" pitchFamily="-110" charset="0"/>
                <a:ea typeface="Osaka" pitchFamily="-110" charset="-128"/>
                <a:cs typeface="Osaka" pitchFamily="-110" charset="-128"/>
              </a:rPr>
              <a:t>s</a:t>
            </a:r>
            <a:r>
              <a:rPr lang="en-US" altLang="ja-JP" sz="2400" b="1" i="1" dirty="0" smtClean="0">
                <a:solidFill>
                  <a:srgbClr val="000090"/>
                </a:solidFill>
                <a:latin typeface="Arial" pitchFamily="-110" charset="0"/>
                <a:ea typeface="Osaka" pitchFamily="-110" charset="-128"/>
                <a:cs typeface="Osaka" pitchFamily="-110" charset="-128"/>
              </a:rPr>
              <a:t> Number.</a:t>
            </a:r>
            <a:endParaRPr lang="en-US" sz="2400" dirty="0" smtClean="0">
              <a:latin typeface="Arial" pitchFamily="-110" charset="0"/>
              <a:ea typeface="Osaka" pitchFamily="-110" charset="-128"/>
              <a:cs typeface="Osaka" pitchFamily="-110" charset="-128"/>
            </a:endParaRPr>
          </a:p>
          <a:p>
            <a:pPr marL="342900" indent="-342900">
              <a:buClr>
                <a:schemeClr val="tx1"/>
              </a:buClr>
              <a:buFont typeface="Arial"/>
              <a:buChar char="•"/>
            </a:pPr>
            <a:endParaRPr lang="en-US" sz="2400" dirty="0" smtClean="0">
              <a:latin typeface="Arial" pitchFamily="-110" charset="0"/>
              <a:ea typeface="Osaka" pitchFamily="-110" charset="-128"/>
              <a:cs typeface="Osaka" pitchFamily="-110" charset="-128"/>
            </a:endParaRPr>
          </a:p>
          <a:p>
            <a:pPr marL="342900" indent="-342900">
              <a:buClr>
                <a:schemeClr val="tx1"/>
              </a:buClr>
              <a:buFont typeface="Arial"/>
              <a:buChar char="•"/>
            </a:pPr>
            <a:r>
              <a:rPr lang="en-US" sz="2400" b="1" i="1" dirty="0" smtClean="0">
                <a:solidFill>
                  <a:srgbClr val="000090"/>
                </a:solidFill>
                <a:latin typeface="Arial" pitchFamily="-110" charset="0"/>
                <a:ea typeface="Osaka" pitchFamily="-110" charset="-128"/>
                <a:cs typeface="Osaka" pitchFamily="-110" charset="-128"/>
              </a:rPr>
              <a:t> Avogadro</a:t>
            </a:r>
            <a:r>
              <a:rPr lang="ja-JP" altLang="en-US" sz="2400" b="1" i="1" dirty="0" smtClean="0">
                <a:solidFill>
                  <a:srgbClr val="000090"/>
                </a:solidFill>
                <a:latin typeface="Arial" pitchFamily="-110" charset="0"/>
                <a:ea typeface="Osaka" pitchFamily="-110" charset="-128"/>
                <a:cs typeface="Osaka" pitchFamily="-110" charset="-128"/>
              </a:rPr>
              <a:t>’</a:t>
            </a:r>
            <a:r>
              <a:rPr lang="en-US" altLang="ja-JP" sz="2400" b="1" i="1" dirty="0" err="1" smtClean="0">
                <a:solidFill>
                  <a:srgbClr val="000090"/>
                </a:solidFill>
                <a:latin typeface="Arial" pitchFamily="-110" charset="0"/>
                <a:ea typeface="Osaka" pitchFamily="-110" charset="-128"/>
                <a:cs typeface="Osaka" pitchFamily="-110" charset="-128"/>
              </a:rPr>
              <a:t>s</a:t>
            </a:r>
            <a:r>
              <a:rPr lang="en-US" altLang="ja-JP" sz="2400" b="1" i="1" dirty="0" smtClean="0">
                <a:solidFill>
                  <a:srgbClr val="000090"/>
                </a:solidFill>
                <a:latin typeface="Arial" pitchFamily="-110" charset="0"/>
                <a:ea typeface="Osaka" pitchFamily="-110" charset="-128"/>
                <a:cs typeface="Osaka" pitchFamily="-110" charset="-128"/>
              </a:rPr>
              <a:t> Number (N</a:t>
            </a:r>
            <a:r>
              <a:rPr lang="en-US" altLang="ja-JP" sz="2400" b="1" i="1" baseline="-25000" dirty="0" smtClean="0">
                <a:solidFill>
                  <a:srgbClr val="000090"/>
                </a:solidFill>
                <a:latin typeface="Arial" pitchFamily="-110" charset="0"/>
                <a:ea typeface="Osaka" pitchFamily="-110" charset="-128"/>
                <a:cs typeface="Osaka" pitchFamily="-110" charset="-128"/>
              </a:rPr>
              <a:t>A</a:t>
            </a:r>
            <a:r>
              <a:rPr lang="en-US" altLang="ja-JP" sz="2400" b="1" i="1" dirty="0" smtClean="0">
                <a:solidFill>
                  <a:srgbClr val="000090"/>
                </a:solidFill>
                <a:latin typeface="Arial" pitchFamily="-110" charset="0"/>
                <a:ea typeface="Osaka" pitchFamily="-110" charset="-128"/>
                <a:cs typeface="Osaka" pitchFamily="-110" charset="-128"/>
              </a:rPr>
              <a:t>) = 6.022 </a:t>
            </a:r>
            <a:r>
              <a:rPr lang="en-US" altLang="ja-JP" sz="2400" b="1" i="1" dirty="0" err="1" smtClean="0">
                <a:solidFill>
                  <a:srgbClr val="000090"/>
                </a:solidFill>
                <a:latin typeface="Arial" pitchFamily="-110" charset="0"/>
                <a:ea typeface="Osaka" pitchFamily="-110" charset="-128"/>
                <a:cs typeface="Osaka" pitchFamily="-110" charset="-128"/>
              </a:rPr>
              <a:t>x</a:t>
            </a:r>
            <a:r>
              <a:rPr lang="en-US" altLang="ja-JP" sz="2400" b="1" i="1" dirty="0" smtClean="0">
                <a:solidFill>
                  <a:srgbClr val="000090"/>
                </a:solidFill>
                <a:latin typeface="Arial" pitchFamily="-110" charset="0"/>
                <a:ea typeface="Osaka" pitchFamily="-110" charset="-128"/>
                <a:cs typeface="Osaka" pitchFamily="-110" charset="-128"/>
              </a:rPr>
              <a:t> 10</a:t>
            </a:r>
            <a:r>
              <a:rPr lang="en-US" altLang="ja-JP" sz="2400" b="1" i="1" baseline="30000" dirty="0" smtClean="0">
                <a:solidFill>
                  <a:srgbClr val="000090"/>
                </a:solidFill>
                <a:latin typeface="Arial" pitchFamily="-110" charset="0"/>
                <a:ea typeface="Osaka" pitchFamily="-110" charset="-128"/>
                <a:cs typeface="Osaka" pitchFamily="-110" charset="-128"/>
              </a:rPr>
              <a:t>23 </a:t>
            </a:r>
          </a:p>
          <a:p>
            <a:pPr marL="342900" indent="-342900">
              <a:buClr>
                <a:schemeClr val="tx1"/>
              </a:buClr>
              <a:buFont typeface="Arial"/>
              <a:buChar char="•"/>
            </a:pPr>
            <a:endParaRPr lang="en-US" altLang="ja-JP" sz="2400" b="1" i="1" baseline="30000" dirty="0" smtClean="0">
              <a:solidFill>
                <a:srgbClr val="000090"/>
              </a:solidFill>
              <a:latin typeface="Arial" pitchFamily="-110" charset="0"/>
              <a:ea typeface="Osaka" pitchFamily="-110" charset="-128"/>
              <a:cs typeface="Osaka" pitchFamily="-110" charset="-128"/>
            </a:endParaRPr>
          </a:p>
          <a:p>
            <a:pPr marL="342900" indent="-342900">
              <a:buClr>
                <a:schemeClr val="tx1"/>
              </a:buClr>
              <a:buFont typeface="Arial"/>
              <a:buChar char="•"/>
            </a:pPr>
            <a:r>
              <a:rPr lang="en-US" sz="2400" dirty="0" smtClean="0"/>
              <a:t>The masses of 1 mole of different elements, however, are different, since the masses of the individual atoms are drastically different. </a:t>
            </a:r>
            <a:endParaRPr lang="en-US" altLang="ja-JP" sz="2400" b="1" i="1" baseline="30000" dirty="0" smtClean="0">
              <a:solidFill>
                <a:srgbClr val="000090"/>
              </a:solidFill>
              <a:latin typeface="Arial" pitchFamily="-110" charset="0"/>
              <a:ea typeface="Osaka" pitchFamily="-110" charset="-128"/>
              <a:cs typeface="Osaka" pitchFamily="-110" charset="-128"/>
            </a:endParaRPr>
          </a:p>
          <a:p>
            <a:pPr marL="342900" indent="-342900">
              <a:buClr>
                <a:schemeClr val="tx1"/>
              </a:buClr>
              <a:buFont typeface="Arial"/>
              <a:buChar char="•"/>
            </a:pPr>
            <a:endParaRPr lang="en-US" altLang="ja-JP" sz="2400" b="1" i="1" baseline="30000" dirty="0" smtClean="0">
              <a:solidFill>
                <a:srgbClr val="000090"/>
              </a:solidFill>
              <a:latin typeface="Arial" pitchFamily="-110" charset="0"/>
              <a:ea typeface="Osaka" pitchFamily="-110" charset="-128"/>
              <a:cs typeface="Osaka" pitchFamily="-110" charset="-128"/>
            </a:endParaRPr>
          </a:p>
          <a:p>
            <a:pPr marL="342900" indent="-342900">
              <a:buClr>
                <a:schemeClr val="tx1"/>
              </a:buClr>
              <a:buFont typeface="Arial"/>
              <a:buChar char="•"/>
            </a:pPr>
            <a:endParaRPr lang="en-US" altLang="ja-JP" sz="2400" dirty="0" smtClean="0">
              <a:latin typeface="Calisto MT" pitchFamily="-110" charset="0"/>
              <a:cs typeface="MS PGothic" pitchFamily="34" charset="-128"/>
            </a:endParaRPr>
          </a:p>
          <a:p>
            <a:pPr marL="342900" indent="-342900">
              <a:buClr>
                <a:schemeClr val="tx1"/>
              </a:buClr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Clr>
                <a:schemeClr val="tx1"/>
              </a:buClr>
              <a:buFont typeface="Arial"/>
              <a:buChar char="•"/>
            </a:pPr>
            <a:endParaRPr lang="en-US" sz="2400" dirty="0" smtClean="0"/>
          </a:p>
        </p:txBody>
      </p:sp>
      <p:pic>
        <p:nvPicPr>
          <p:cNvPr id="4" name="Picture 3" descr="OSX-Stacked-TM-RGB-300dpi-20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3032</TotalTime>
  <Words>2549</Words>
  <Application>Microsoft Macintosh PowerPoint</Application>
  <PresentationFormat>On-screen Show (4:3)</PresentationFormat>
  <Paragraphs>311</Paragraphs>
  <Slides>58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Essential</vt:lpstr>
      <vt:lpstr>Equation</vt:lpstr>
      <vt:lpstr>PowerPoint Presentation</vt:lpstr>
      <vt:lpstr>Ch. 3 Outline</vt:lpstr>
      <vt:lpstr>3.1 formula mass and the mole concept</vt:lpstr>
      <vt:lpstr>Figure 3.2</vt:lpstr>
      <vt:lpstr>Figure 3.3</vt:lpstr>
      <vt:lpstr>formula mass for ionic compounds</vt:lpstr>
      <vt:lpstr>Figure 3.4</vt:lpstr>
      <vt:lpstr>The mole</vt:lpstr>
      <vt:lpstr>Avogadro’s number </vt:lpstr>
      <vt:lpstr>Figure 3.5</vt:lpstr>
      <vt:lpstr>Molar mass</vt:lpstr>
      <vt:lpstr>Molar mass of elements</vt:lpstr>
      <vt:lpstr>Figure 3.6</vt:lpstr>
      <vt:lpstr>Figure 3.7</vt:lpstr>
      <vt:lpstr>calculations</vt:lpstr>
      <vt:lpstr>Example 3.3</vt:lpstr>
      <vt:lpstr>Example 3.4</vt:lpstr>
      <vt:lpstr>Example 3.5</vt:lpstr>
      <vt:lpstr>Figure 3.8</vt:lpstr>
      <vt:lpstr>Example 3.6</vt:lpstr>
      <vt:lpstr>Example 3.6</vt:lpstr>
      <vt:lpstr>Example 3.7</vt:lpstr>
      <vt:lpstr>Example 3.8</vt:lpstr>
      <vt:lpstr>Example 3.8</vt:lpstr>
      <vt:lpstr>3.2 determining empirical and molecular formulas</vt:lpstr>
      <vt:lpstr>determining percent composition from formula mass</vt:lpstr>
      <vt:lpstr>Determination of empirical formulas</vt:lpstr>
      <vt:lpstr>Determination of empirical formulas</vt:lpstr>
      <vt:lpstr>Determination of empirical formulas</vt:lpstr>
      <vt:lpstr>Figure 3.11</vt:lpstr>
      <vt:lpstr>Determination of empirical formulas</vt:lpstr>
      <vt:lpstr>Example 3.12</vt:lpstr>
      <vt:lpstr>Figure 3.13</vt:lpstr>
      <vt:lpstr>Derivation of molecular formulas</vt:lpstr>
      <vt:lpstr>Derivation of molecular formulas</vt:lpstr>
      <vt:lpstr>3.3 molarity</vt:lpstr>
      <vt:lpstr>Figure 3.14</vt:lpstr>
      <vt:lpstr>solutions</vt:lpstr>
      <vt:lpstr>solutions</vt:lpstr>
      <vt:lpstr>solutions</vt:lpstr>
      <vt:lpstr>molarity</vt:lpstr>
      <vt:lpstr>Example 3.14</vt:lpstr>
      <vt:lpstr>Figure 3.15</vt:lpstr>
      <vt:lpstr>Dilution of solutions</vt:lpstr>
      <vt:lpstr>Figure 3.16</vt:lpstr>
      <vt:lpstr>Figure 3.17</vt:lpstr>
      <vt:lpstr>Dilution of solutions</vt:lpstr>
      <vt:lpstr>Dilution of solutions</vt:lpstr>
      <vt:lpstr>Example 3.19</vt:lpstr>
      <vt:lpstr>3.4 other units for solution concentrations</vt:lpstr>
      <vt:lpstr>Mass percentage</vt:lpstr>
      <vt:lpstr>Figure 3.18</vt:lpstr>
      <vt:lpstr>volume percentage</vt:lpstr>
      <vt:lpstr>Mass-volume percentage</vt:lpstr>
      <vt:lpstr>Figure 3.19</vt:lpstr>
      <vt:lpstr>Parts per million and parts per billion</vt:lpstr>
      <vt:lpstr>Figure 3.20</vt:lpstr>
      <vt:lpstr>PowerPoint Presentation</vt:lpstr>
    </vt:vector>
  </TitlesOfParts>
  <Company>WNI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Joseph DePasquale</cp:lastModifiedBy>
  <cp:revision>211</cp:revision>
  <cp:lastPrinted>2015-06-09T23:57:19Z</cp:lastPrinted>
  <dcterms:created xsi:type="dcterms:W3CDTF">2017-01-29T13:38:38Z</dcterms:created>
  <dcterms:modified xsi:type="dcterms:W3CDTF">2017-03-07T21:58:57Z</dcterms:modified>
</cp:coreProperties>
</file>