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64"/>
  </p:notesMasterIdLst>
  <p:handoutMasterIdLst>
    <p:handoutMasterId r:id="rId65"/>
  </p:handoutMasterIdLst>
  <p:sldIdLst>
    <p:sldId id="256" r:id="rId2"/>
    <p:sldId id="667" r:id="rId3"/>
    <p:sldId id="668" r:id="rId4"/>
    <p:sldId id="750" r:id="rId5"/>
    <p:sldId id="731" r:id="rId6"/>
    <p:sldId id="732" r:id="rId7"/>
    <p:sldId id="733" r:id="rId8"/>
    <p:sldId id="734" r:id="rId9"/>
    <p:sldId id="735" r:id="rId10"/>
    <p:sldId id="751" r:id="rId11"/>
    <p:sldId id="736" r:id="rId12"/>
    <p:sldId id="737" r:id="rId13"/>
    <p:sldId id="748" r:id="rId14"/>
    <p:sldId id="760" r:id="rId15"/>
    <p:sldId id="752" r:id="rId16"/>
    <p:sldId id="753" r:id="rId17"/>
    <p:sldId id="754" r:id="rId18"/>
    <p:sldId id="761" r:id="rId19"/>
    <p:sldId id="755" r:id="rId20"/>
    <p:sldId id="765" r:id="rId21"/>
    <p:sldId id="756" r:id="rId22"/>
    <p:sldId id="758" r:id="rId23"/>
    <p:sldId id="762" r:id="rId24"/>
    <p:sldId id="763" r:id="rId25"/>
    <p:sldId id="764" r:id="rId26"/>
    <p:sldId id="767" r:id="rId27"/>
    <p:sldId id="768" r:id="rId28"/>
    <p:sldId id="742" r:id="rId29"/>
    <p:sldId id="769" r:id="rId30"/>
    <p:sldId id="770" r:id="rId31"/>
    <p:sldId id="771" r:id="rId32"/>
    <p:sldId id="797" r:id="rId33"/>
    <p:sldId id="798" r:id="rId34"/>
    <p:sldId id="775" r:id="rId35"/>
    <p:sldId id="776" r:id="rId36"/>
    <p:sldId id="777" r:id="rId37"/>
    <p:sldId id="778" r:id="rId38"/>
    <p:sldId id="773" r:id="rId39"/>
    <p:sldId id="779" r:id="rId40"/>
    <p:sldId id="780" r:id="rId41"/>
    <p:sldId id="781" r:id="rId42"/>
    <p:sldId id="782" r:id="rId43"/>
    <p:sldId id="783" r:id="rId44"/>
    <p:sldId id="784" r:id="rId45"/>
    <p:sldId id="785" r:id="rId46"/>
    <p:sldId id="786" r:id="rId47"/>
    <p:sldId id="787" r:id="rId48"/>
    <p:sldId id="788" r:id="rId49"/>
    <p:sldId id="789" r:id="rId50"/>
    <p:sldId id="790" r:id="rId51"/>
    <p:sldId id="796" r:id="rId52"/>
    <p:sldId id="792" r:id="rId53"/>
    <p:sldId id="793" r:id="rId54"/>
    <p:sldId id="794" r:id="rId55"/>
    <p:sldId id="799" r:id="rId56"/>
    <p:sldId id="795" r:id="rId57"/>
    <p:sldId id="800" r:id="rId58"/>
    <p:sldId id="801" r:id="rId59"/>
    <p:sldId id="802" r:id="rId60"/>
    <p:sldId id="682" r:id="rId61"/>
    <p:sldId id="683" r:id="rId62"/>
    <p:sldId id="684"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00FF"/>
    <a:srgbClr val="FF9300"/>
    <a:srgbClr val="FF7C00"/>
    <a:srgbClr val="FFA900"/>
    <a:srgbClr val="FF3300"/>
    <a:srgbClr val="8F45C7"/>
    <a:srgbClr val="0066FF"/>
    <a:srgbClr val="CC66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68" autoAdjust="0"/>
    <p:restoredTop sz="94188" autoAdjust="0"/>
  </p:normalViewPr>
  <p:slideViewPr>
    <p:cSldViewPr snapToGrid="0" snapToObjects="1">
      <p:cViewPr varScale="1">
        <p:scale>
          <a:sx n="97" d="100"/>
          <a:sy n="97" d="100"/>
        </p:scale>
        <p:origin x="76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pPr/>
              <a:t>4/6/18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t>(c)2017 Montgomery College CC by 4.0</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pPr/>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A74016-AF49-FA46-BDF2-027ED042E616}" type="datetimeFigureOut">
              <a:rPr lang="en-US" smtClean="0"/>
              <a:pPr/>
              <a:t>4/6/18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(c)2017 Montgomery College CC by 4.0</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1E5766-6E49-694E-8B94-624AB69033FB}" type="slidenum">
              <a:rPr lang="en-US" smtClean="0"/>
              <a:pPr/>
              <a:t>‹#›</a:t>
            </a:fld>
            <a:endParaRPr lang="en-US"/>
          </a:p>
        </p:txBody>
      </p:sp>
    </p:spTree>
    <p:extLst>
      <p:ext uri="{BB962C8B-B14F-4D97-AF65-F5344CB8AC3E}">
        <p14:creationId xmlns:p14="http://schemas.microsoft.com/office/powerpoint/2010/main" val="63913826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4"/>
          </p:nvPr>
        </p:nvSpPr>
        <p:spPr>
          <a:xfrm>
            <a:off x="6929898" y="6356350"/>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2F633B3-16E2-4909-ACA1-80BBA0CB601E}" type="slidenum">
              <a:rPr lang="en-US" smtClean="0"/>
              <a:pPr/>
              <a:t>‹#›</a:t>
            </a:fld>
            <a:endParaRPr lang="en-US" dirty="0"/>
          </a:p>
        </p:txBody>
      </p:sp>
    </p:spTree>
    <p:extLst>
      <p:ext uri="{BB962C8B-B14F-4D97-AF65-F5344CB8AC3E}">
        <p14:creationId xmlns:p14="http://schemas.microsoft.com/office/powerpoint/2010/main" val="2827502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Text Placeholder 10"/>
          <p:cNvSpPr>
            <a:spLocks noGrp="1"/>
          </p:cNvSpPr>
          <p:nvPr>
            <p:ph type="body" sz="quarter" idx="14"/>
          </p:nvPr>
        </p:nvSpPr>
        <p:spPr>
          <a:xfrm>
            <a:off x="457200" y="1221918"/>
            <a:ext cx="7620000" cy="4607382"/>
          </a:xfrm>
        </p:spPr>
        <p:txBody>
          <a:bodyPr/>
          <a:lstStyle>
            <a:lvl1pPr>
              <a:spcBef>
                <a:spcPts val="0"/>
              </a:spcBef>
              <a:spcAft>
                <a:spcPts val="600"/>
              </a:spcAft>
              <a:buClr>
                <a:srgbClr val="6CB255"/>
              </a:buClr>
              <a:defRPr>
                <a:solidFill>
                  <a:schemeClr val="tx1"/>
                </a:solidFill>
              </a:defRPr>
            </a:lvl1pPr>
            <a:lvl2pPr marL="731520" indent="-457200">
              <a:spcBef>
                <a:spcPts val="0"/>
              </a:spcBef>
              <a:spcAft>
                <a:spcPts val="600"/>
              </a:spcAft>
              <a:buClr>
                <a:srgbClr val="6CB255"/>
              </a:buClr>
              <a:buFont typeface="Arial" panose="020B0604020202020204" pitchFamily="34" charset="0"/>
              <a:buChar char="•"/>
              <a:defRPr sz="2200">
                <a:solidFill>
                  <a:schemeClr val="tx1"/>
                </a:solidFill>
              </a:defRPr>
            </a:lvl2pPr>
            <a:lvl3pPr marL="1257300" indent="-342900">
              <a:spcBef>
                <a:spcPts val="0"/>
              </a:spcBef>
              <a:spcAft>
                <a:spcPts val="600"/>
              </a:spcAft>
              <a:buClr>
                <a:srgbClr val="6CB255"/>
              </a:buClr>
              <a:buFont typeface="Arial" panose="020B0604020202020204" pitchFamily="34" charset="0"/>
              <a:buChar char="•"/>
              <a:defRPr sz="2000">
                <a:solidFill>
                  <a:schemeClr val="tx1"/>
                </a:solidFill>
              </a:defRPr>
            </a:lvl3pPr>
            <a:lvl4pPr marL="1714500" indent="-342900">
              <a:spcBef>
                <a:spcPts val="0"/>
              </a:spcBef>
              <a:spcAft>
                <a:spcPts val="600"/>
              </a:spcAft>
              <a:buClr>
                <a:srgbClr val="6CB255"/>
              </a:buClr>
              <a:buFont typeface="Arial" panose="020B0604020202020204" pitchFamily="34" charset="0"/>
              <a:buChar char="•"/>
              <a:defRPr>
                <a:solidFill>
                  <a:schemeClr val="tx1"/>
                </a:solidFill>
              </a:defRPr>
            </a:lvl4pPr>
            <a:lvl5pPr marL="2171700" indent="-342900">
              <a:spcBef>
                <a:spcPts val="0"/>
              </a:spcBef>
              <a:spcAft>
                <a:spcPts val="600"/>
              </a:spcAft>
              <a:buClr>
                <a:srgbClr val="6CB255"/>
              </a:buClr>
              <a:buFont typeface="Arial" panose="020B0604020202020204" pitchFamily="34" charset="0"/>
              <a:buChar cha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p:cNvSpPr>
            <a:spLocks noGrp="1"/>
          </p:cNvSpPr>
          <p:nvPr>
            <p:ph type="title"/>
          </p:nvPr>
        </p:nvSpPr>
        <p:spPr>
          <a:xfrm>
            <a:off x="457200" y="347979"/>
            <a:ext cx="7620000" cy="518478"/>
          </a:xfrm>
          <a:prstGeom prst="rect">
            <a:avLst/>
          </a:prstGeom>
        </p:spPr>
        <p:txBody>
          <a:bodyPr vert="horz" lIns="91440" tIns="45720" rIns="91440" bIns="45720" rtlCol="0" anchor="b">
            <a:normAutofit/>
          </a:bodyPr>
          <a:lstStyle>
            <a:lvl1pPr>
              <a:defRPr sz="2400">
                <a:solidFill>
                  <a:schemeClr val="accent5">
                    <a:lumMod val="50000"/>
                  </a:schemeClr>
                </a:solidFill>
              </a:defRPr>
            </a:lvl1pPr>
          </a:lstStyle>
          <a:p>
            <a:r>
              <a:rPr lang="en-US" dirty="0"/>
              <a:t>Click to edit Master title style</a:t>
            </a:r>
          </a:p>
        </p:txBody>
      </p:sp>
      <p:sp>
        <p:nvSpPr>
          <p:cNvPr id="6" name="Slide Number Placeholder 3"/>
          <p:cNvSpPr>
            <a:spLocks noGrp="1"/>
          </p:cNvSpPr>
          <p:nvPr>
            <p:ph type="sldNum" sz="quarter" idx="4"/>
          </p:nvPr>
        </p:nvSpPr>
        <p:spPr>
          <a:xfrm>
            <a:off x="6929898" y="6356350"/>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2F633B3-16E2-4909-ACA1-80BBA0CB601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347979"/>
            <a:ext cx="8530098" cy="518478"/>
          </a:xfrm>
          <a:prstGeom prst="rect">
            <a:avLst/>
          </a:prstGeom>
        </p:spPr>
        <p:txBody>
          <a:bodyPr vert="horz" lIns="91440" tIns="45720" rIns="91440" bIns="45720" rtlCol="0" anchor="b">
            <a:normAutofit/>
          </a:bodyPr>
          <a:lstStyle>
            <a:lvl1pPr>
              <a:defRPr sz="2800">
                <a:solidFill>
                  <a:schemeClr val="accent5">
                    <a:lumMod val="50000"/>
                  </a:schemeClr>
                </a:solidFill>
              </a:defRPr>
            </a:lvl1pPr>
          </a:lstStyle>
          <a:p>
            <a:r>
              <a:rPr lang="en-US" dirty="0"/>
              <a:t>Click to edit Master title style</a:t>
            </a:r>
          </a:p>
        </p:txBody>
      </p:sp>
      <p:sp>
        <p:nvSpPr>
          <p:cNvPr id="5" name="Slide Number Placeholder 3"/>
          <p:cNvSpPr>
            <a:spLocks noGrp="1"/>
          </p:cNvSpPr>
          <p:nvPr>
            <p:ph type="sldNum" sz="quarter" idx="4"/>
          </p:nvPr>
        </p:nvSpPr>
        <p:spPr>
          <a:xfrm>
            <a:off x="6929898" y="6356350"/>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2F633B3-16E2-4909-ACA1-80BBA0CB601E}" type="slidenum">
              <a:rPr lang="en-US" smtClean="0"/>
              <a:pPr/>
              <a:t>‹#›</a:t>
            </a:fld>
            <a:endParaRPr lang="en-US" dirty="0"/>
          </a:p>
        </p:txBody>
      </p:sp>
    </p:spTree>
    <p:extLst>
      <p:ext uri="{BB962C8B-B14F-4D97-AF65-F5344CB8AC3E}">
        <p14:creationId xmlns:p14="http://schemas.microsoft.com/office/powerpoint/2010/main" val="2539679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othing1">
    <p:spTree>
      <p:nvGrpSpPr>
        <p:cNvPr id="1" name=""/>
        <p:cNvGrpSpPr/>
        <p:nvPr/>
      </p:nvGrpSpPr>
      <p:grpSpPr>
        <a:xfrm>
          <a:off x="0" y="0"/>
          <a:ext cx="0" cy="0"/>
          <a:chOff x="0" y="0"/>
          <a:chExt cx="0" cy="0"/>
        </a:xfrm>
      </p:grpSpPr>
      <p:sp>
        <p:nvSpPr>
          <p:cNvPr id="5" name="Slide Number Placeholder 3"/>
          <p:cNvSpPr>
            <a:spLocks noGrp="1"/>
          </p:cNvSpPr>
          <p:nvPr>
            <p:ph type="sldNum" sz="quarter" idx="4"/>
          </p:nvPr>
        </p:nvSpPr>
        <p:spPr>
          <a:xfrm>
            <a:off x="6929898" y="6356350"/>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2F633B3-16E2-4909-ACA1-80BBA0CB601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Nothing2">
    <p:spTree>
      <p:nvGrpSpPr>
        <p:cNvPr id="1" name=""/>
        <p:cNvGrpSpPr/>
        <p:nvPr/>
      </p:nvGrpSpPr>
      <p:grpSpPr>
        <a:xfrm>
          <a:off x="0" y="0"/>
          <a:ext cx="0" cy="0"/>
          <a:chOff x="0" y="0"/>
          <a:chExt cx="0" cy="0"/>
        </a:xfrm>
      </p:grpSpPr>
      <p:sp>
        <p:nvSpPr>
          <p:cNvPr id="5" name="Slide Number Placeholder 3"/>
          <p:cNvSpPr>
            <a:spLocks noGrp="1"/>
          </p:cNvSpPr>
          <p:nvPr>
            <p:ph type="sldNum" sz="quarter" idx="4"/>
          </p:nvPr>
        </p:nvSpPr>
        <p:spPr>
          <a:xfrm>
            <a:off x="6929898" y="6356350"/>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2F633B3-16E2-4909-ACA1-80BBA0CB601E}" type="slidenum">
              <a:rPr lang="en-US" smtClean="0"/>
              <a:pPr/>
              <a:t>‹#›</a:t>
            </a:fld>
            <a:endParaRPr lang="en-US" dirty="0"/>
          </a:p>
        </p:txBody>
      </p:sp>
    </p:spTree>
    <p:extLst>
      <p:ext uri="{BB962C8B-B14F-4D97-AF65-F5344CB8AC3E}">
        <p14:creationId xmlns:p14="http://schemas.microsoft.com/office/powerpoint/2010/main" val="4007088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othing3">
    <p:spTree>
      <p:nvGrpSpPr>
        <p:cNvPr id="1" name=""/>
        <p:cNvGrpSpPr/>
        <p:nvPr/>
      </p:nvGrpSpPr>
      <p:grpSpPr>
        <a:xfrm>
          <a:off x="0" y="0"/>
          <a:ext cx="0" cy="0"/>
          <a:chOff x="0" y="0"/>
          <a:chExt cx="0" cy="0"/>
        </a:xfrm>
      </p:grpSpPr>
      <p:sp>
        <p:nvSpPr>
          <p:cNvPr id="8" name="Slide Number Placeholder 3"/>
          <p:cNvSpPr>
            <a:spLocks noGrp="1"/>
          </p:cNvSpPr>
          <p:nvPr>
            <p:ph type="sldNum" sz="quarter" idx="4"/>
          </p:nvPr>
        </p:nvSpPr>
        <p:spPr>
          <a:xfrm>
            <a:off x="6929898" y="6356350"/>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2F633B3-16E2-4909-ACA1-80BBA0CB601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Nothing4">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6929898" y="6356350"/>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2F633B3-16E2-4909-ACA1-80BBA0CB601E}" type="slidenum">
              <a:rPr lang="en-US" smtClean="0"/>
              <a:pPr/>
              <a:t>‹#›</a:t>
            </a:fld>
            <a:endParaRPr lang="en-US" dirty="0"/>
          </a:p>
        </p:txBody>
      </p:sp>
    </p:spTree>
    <p:extLst>
      <p:ext uri="{BB962C8B-B14F-4D97-AF65-F5344CB8AC3E}">
        <p14:creationId xmlns:p14="http://schemas.microsoft.com/office/powerpoint/2010/main" val="289402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Nothing5">
    <p:spTree>
      <p:nvGrpSpPr>
        <p:cNvPr id="1" name=""/>
        <p:cNvGrpSpPr/>
        <p:nvPr/>
      </p:nvGrpSpPr>
      <p:grpSpPr>
        <a:xfrm>
          <a:off x="0" y="0"/>
          <a:ext cx="0" cy="0"/>
          <a:chOff x="0" y="0"/>
          <a:chExt cx="0" cy="0"/>
        </a:xfrm>
      </p:grpSpPr>
      <p:sp>
        <p:nvSpPr>
          <p:cNvPr id="7" name="Slide Number Placeholder 3"/>
          <p:cNvSpPr>
            <a:spLocks noGrp="1"/>
          </p:cNvSpPr>
          <p:nvPr>
            <p:ph type="sldNum" sz="quarter" idx="4"/>
          </p:nvPr>
        </p:nvSpPr>
        <p:spPr>
          <a:xfrm>
            <a:off x="6929898" y="6356350"/>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2F633B3-16E2-4909-ACA1-80BBA0CB601E}" type="slidenum">
              <a:rPr lang="en-US" smtClean="0"/>
              <a:pPr/>
              <a:t>‹#›</a:t>
            </a:fld>
            <a:endParaRPr lang="en-US" dirty="0"/>
          </a:p>
        </p:txBody>
      </p:sp>
    </p:spTree>
    <p:extLst>
      <p:ext uri="{BB962C8B-B14F-4D97-AF65-F5344CB8AC3E}">
        <p14:creationId xmlns:p14="http://schemas.microsoft.com/office/powerpoint/2010/main" val="2505611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Nothing6">
    <p:spTree>
      <p:nvGrpSpPr>
        <p:cNvPr id="1" name=""/>
        <p:cNvGrpSpPr/>
        <p:nvPr/>
      </p:nvGrpSpPr>
      <p:grpSpPr>
        <a:xfrm>
          <a:off x="0" y="0"/>
          <a:ext cx="0" cy="0"/>
          <a:chOff x="0" y="0"/>
          <a:chExt cx="0" cy="0"/>
        </a:xfrm>
      </p:grpSpPr>
      <p:sp>
        <p:nvSpPr>
          <p:cNvPr id="8" name="Slide Number Placeholder 3"/>
          <p:cNvSpPr>
            <a:spLocks noGrp="1"/>
          </p:cNvSpPr>
          <p:nvPr>
            <p:ph type="sldNum" sz="quarter" idx="4"/>
          </p:nvPr>
        </p:nvSpPr>
        <p:spPr>
          <a:xfrm>
            <a:off x="6929898" y="6356350"/>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2F633B3-16E2-4909-ACA1-80BBA0CB601E}" type="slidenum">
              <a:rPr lang="en-US" smtClean="0"/>
              <a:pPr/>
              <a:t>‹#›</a:t>
            </a:fld>
            <a:endParaRPr lang="en-US" dirty="0"/>
          </a:p>
        </p:txBody>
      </p:sp>
    </p:spTree>
    <p:extLst>
      <p:ext uri="{BB962C8B-B14F-4D97-AF65-F5344CB8AC3E}">
        <p14:creationId xmlns:p14="http://schemas.microsoft.com/office/powerpoint/2010/main" val="450373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32547"/>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4"/>
          </p:nvPr>
        </p:nvSpPr>
        <p:spPr>
          <a:xfrm>
            <a:off x="6929898" y="6356350"/>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2F633B3-16E2-4909-ACA1-80BBA0CB601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24" r:id="rId1"/>
    <p:sldLayoutId id="2147483913" r:id="rId2"/>
    <p:sldLayoutId id="2147483925" r:id="rId3"/>
    <p:sldLayoutId id="2147483914" r:id="rId4"/>
    <p:sldLayoutId id="2147483922" r:id="rId5"/>
    <p:sldLayoutId id="2147483916" r:id="rId6"/>
    <p:sldLayoutId id="2147483923" r:id="rId7"/>
    <p:sldLayoutId id="2147483926" r:id="rId8"/>
    <p:sldLayoutId id="2147483927" r:id="rId9"/>
  </p:sldLayoutIdLst>
  <p:hf hdr="0" ftr="0" dt="0"/>
  <p:txStyles>
    <p:titleStyle>
      <a:lvl1pPr algn="l" defTabSz="914400" rtl="0" eaLnBrk="1" latinLnBrk="0" hangingPunct="1">
        <a:spcBef>
          <a:spcPct val="0"/>
        </a:spcBef>
        <a:buNone/>
        <a:defRPr sz="2400" kern="1200" cap="all" spc="-60" baseline="0">
          <a:solidFill>
            <a:schemeClr val="accent5">
              <a:lumMod val="50000"/>
            </a:schemeClr>
          </a:solidFill>
          <a:latin typeface="+mn-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ct val="20000"/>
        </a:spcBef>
        <a:buClr>
          <a:srgbClr val="009900"/>
        </a:buClr>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009900"/>
        </a:buClr>
        <a:buFont typeface="Arial" panose="020B0604020202020204" pitchFamily="34" charset="0"/>
        <a:buChar cha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009900"/>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009900"/>
        </a:buClr>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hyperlink" Target="http://creativecommons.org/licenses/by/4.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5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3.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png"/></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40.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hyperlink" Target="https://d3bxy9euw4e147.cloudfront.net/oscms-prodcms/media/documents/Chemistry-SSM.zip" TargetMode="Externa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8" Type="http://schemas.openxmlformats.org/officeDocument/2006/relationships/hyperlink" Target="http://screencast.com/t/zDM7TCFtT" TargetMode="External"/><Relationship Id="rId13" Type="http://schemas.openxmlformats.org/officeDocument/2006/relationships/hyperlink" Target="http://screencast.com/t/hEToemAg" TargetMode="External"/><Relationship Id="rId3" Type="http://schemas.openxmlformats.org/officeDocument/2006/relationships/hyperlink" Target="http://screencast.com/t/Eb9M5o8ocap" TargetMode="External"/><Relationship Id="rId7" Type="http://schemas.openxmlformats.org/officeDocument/2006/relationships/hyperlink" Target="http://youtu.be/dxvAQPtvHDI" TargetMode="External"/><Relationship Id="rId12" Type="http://schemas.openxmlformats.org/officeDocument/2006/relationships/hyperlink" Target="http://youtu.be/hRoFbybPEOQ" TargetMode="External"/><Relationship Id="rId2" Type="http://schemas.openxmlformats.org/officeDocument/2006/relationships/hyperlink" Target="http://youtu.be/_w92AZzxCQ4" TargetMode="External"/><Relationship Id="rId1" Type="http://schemas.openxmlformats.org/officeDocument/2006/relationships/slideLayout" Target="../slideLayouts/slideLayout1.xml"/><Relationship Id="rId6" Type="http://schemas.openxmlformats.org/officeDocument/2006/relationships/hyperlink" Target="http://screencast.com/t/CGjYQfkApBc4" TargetMode="External"/><Relationship Id="rId11" Type="http://schemas.openxmlformats.org/officeDocument/2006/relationships/hyperlink" Target="https://youtu.be/aj34f2Bg9Vw" TargetMode="External"/><Relationship Id="rId5" Type="http://schemas.openxmlformats.org/officeDocument/2006/relationships/hyperlink" Target="http://youtu.be/xH_pAR3ujcA" TargetMode="External"/><Relationship Id="rId15" Type="http://schemas.openxmlformats.org/officeDocument/2006/relationships/hyperlink" Target="http://screencast.com/t/Fijyit5wz" TargetMode="External"/><Relationship Id="rId10" Type="http://schemas.openxmlformats.org/officeDocument/2006/relationships/hyperlink" Target="http://screencast.com/t/hErS01pOr2Dw" TargetMode="External"/><Relationship Id="rId4" Type="http://schemas.openxmlformats.org/officeDocument/2006/relationships/hyperlink" Target="http://screencast.com/t/tgkPSqgUN" TargetMode="External"/><Relationship Id="rId9" Type="http://schemas.openxmlformats.org/officeDocument/2006/relationships/hyperlink" Target="http://screencast.com/t/YxNEU8EkT2tw" TargetMode="External"/><Relationship Id="rId14" Type="http://schemas.openxmlformats.org/officeDocument/2006/relationships/hyperlink" Target="http://screencast.com/t/IkyR8yBiTluz"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phet.colorado.edu/en/simulation/reactants-products-and-leftovers" TargetMode="External"/><Relationship Id="rId2" Type="http://schemas.openxmlformats.org/officeDocument/2006/relationships/hyperlink" Target="https://phet.colorado.edu/en/simulation/balancing-chemical-equations" TargetMode="Externa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0" y="410699"/>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4400" dirty="0">
                <a:solidFill>
                  <a:srgbClr val="009900"/>
                </a:solidFill>
              </a:rPr>
              <a:t>CHEMISTRY</a:t>
            </a:r>
          </a:p>
          <a:p>
            <a:pPr algn="ctr"/>
            <a:endParaRPr lang="en-US" sz="4400" cap="none" dirty="0">
              <a:solidFill>
                <a:schemeClr val="accent3">
                  <a:lumMod val="20000"/>
                  <a:lumOff val="80000"/>
                </a:schemeClr>
              </a:solidFill>
              <a:latin typeface="+mn-lt"/>
            </a:endParaRPr>
          </a:p>
        </p:txBody>
      </p:sp>
      <p:sp>
        <p:nvSpPr>
          <p:cNvPr id="2" name="TextBox 1"/>
          <p:cNvSpPr txBox="1"/>
          <p:nvPr/>
        </p:nvSpPr>
        <p:spPr>
          <a:xfrm>
            <a:off x="163633" y="1119853"/>
            <a:ext cx="8816734" cy="1815882"/>
          </a:xfrm>
          <a:prstGeom prst="rect">
            <a:avLst/>
          </a:prstGeom>
          <a:noFill/>
        </p:spPr>
        <p:txBody>
          <a:bodyPr wrap="square" rtlCol="0">
            <a:spAutoFit/>
          </a:bodyPr>
          <a:lstStyle/>
          <a:p>
            <a:pPr algn="ctr"/>
            <a:r>
              <a:rPr lang="en-US" sz="3200" dirty="0"/>
              <a:t>Chapter 4</a:t>
            </a:r>
          </a:p>
          <a:p>
            <a:pPr algn="ctr"/>
            <a:r>
              <a:rPr lang="en-US" sz="4000" b="1" dirty="0">
                <a:solidFill>
                  <a:srgbClr val="009900"/>
                </a:solidFill>
              </a:rPr>
              <a:t>Stoichiometry of Chemical Reactions</a:t>
            </a:r>
          </a:p>
        </p:txBody>
      </p:sp>
      <p:sp>
        <p:nvSpPr>
          <p:cNvPr id="8" name="Rectangle 7"/>
          <p:cNvSpPr/>
          <p:nvPr/>
        </p:nvSpPr>
        <p:spPr>
          <a:xfrm>
            <a:off x="155816" y="6355745"/>
            <a:ext cx="8335041" cy="338554"/>
          </a:xfrm>
          <a:prstGeom prst="rect">
            <a:avLst/>
          </a:prstGeom>
        </p:spPr>
        <p:txBody>
          <a:bodyPr wrap="square">
            <a:spAutoFit/>
          </a:bodyPr>
          <a:lstStyle/>
          <a:p>
            <a:r>
              <a:rPr lang="en-US" sz="1600" i="1" dirty="0">
                <a:solidFill>
                  <a:srgbClr val="000000"/>
                </a:solidFill>
                <a:ea typeface="Calibri" charset="0"/>
                <a:cs typeface="Calibri" charset="0"/>
              </a:rPr>
              <a:t>Slides </a:t>
            </a:r>
            <a:r>
              <a:rPr lang="en-US" sz="1600" i="1">
                <a:solidFill>
                  <a:srgbClr val="000000"/>
                </a:solidFill>
                <a:ea typeface="Calibri" charset="0"/>
                <a:cs typeface="Calibri" charset="0"/>
              </a:rPr>
              <a:t>by Montgomery </a:t>
            </a:r>
            <a:r>
              <a:rPr lang="en-US" sz="1600" i="1" dirty="0">
                <a:solidFill>
                  <a:srgbClr val="000000"/>
                </a:solidFill>
                <a:ea typeface="Calibri" charset="0"/>
                <a:cs typeface="Calibri" charset="0"/>
              </a:rPr>
              <a:t>College licensed under </a:t>
            </a:r>
            <a:r>
              <a:rPr lang="en-US" sz="1600" i="1" u="sng" dirty="0">
                <a:solidFill>
                  <a:srgbClr val="0000FF"/>
                </a:solidFill>
                <a:ea typeface="Calibri" charset="0"/>
                <a:cs typeface="Calibri" charset="0"/>
                <a:hlinkClick r:id="rId2"/>
              </a:rPr>
              <a:t>CC BY 4.0</a:t>
            </a:r>
            <a:r>
              <a:rPr lang="en-US" sz="1600" dirty="0">
                <a:ea typeface="Calibri" charset="0"/>
                <a:cs typeface="Calibri" charset="0"/>
              </a:rPr>
              <a:t>.</a:t>
            </a:r>
            <a:r>
              <a:rPr lang="en-US" sz="1600" i="1" dirty="0"/>
              <a:t> </a:t>
            </a:r>
          </a:p>
        </p:txBody>
      </p:sp>
      <p:pic>
        <p:nvPicPr>
          <p:cNvPr id="4" name="Picture 3"/>
          <p:cNvPicPr>
            <a:picLocks noChangeAspect="1"/>
          </p:cNvPicPr>
          <p:nvPr/>
        </p:nvPicPr>
        <p:blipFill>
          <a:blip r:embed="rId3"/>
          <a:stretch>
            <a:fillRect/>
          </a:stretch>
        </p:blipFill>
        <p:spPr>
          <a:xfrm>
            <a:off x="2929059" y="2935735"/>
            <a:ext cx="3285883" cy="3285883"/>
          </a:xfrm>
          <a:prstGeom prst="rect">
            <a:avLst/>
          </a:prstGeom>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t>4</a:t>
            </a:r>
            <a:r>
              <a:rPr lang="en-US" sz="2800" dirty="0"/>
              <a:t>.2  classifying chemical reactions</a:t>
            </a:r>
          </a:p>
        </p:txBody>
      </p:sp>
      <p:sp>
        <p:nvSpPr>
          <p:cNvPr id="4" name="Slide Number Placeholder 3"/>
          <p:cNvSpPr>
            <a:spLocks noGrp="1"/>
          </p:cNvSpPr>
          <p:nvPr>
            <p:ph type="sldNum" sz="quarter" idx="4"/>
          </p:nvPr>
        </p:nvSpPr>
        <p:spPr/>
        <p:txBody>
          <a:bodyPr/>
          <a:lstStyle/>
          <a:p>
            <a:fld id="{72F633B3-16E2-4909-ACA1-80BBA0CB601E}" type="slidenum">
              <a:rPr lang="en-US" smtClean="0"/>
              <a:pPr/>
              <a:t>10</a:t>
            </a:fld>
            <a:endParaRPr lang="en-US" dirty="0"/>
          </a:p>
        </p:txBody>
      </p:sp>
      <p:sp>
        <p:nvSpPr>
          <p:cNvPr id="9" name="Text Placeholder 2"/>
          <p:cNvSpPr txBox="1">
            <a:spLocks/>
          </p:cNvSpPr>
          <p:nvPr/>
        </p:nvSpPr>
        <p:spPr>
          <a:xfrm>
            <a:off x="457200" y="917105"/>
            <a:ext cx="8328454" cy="569127"/>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b="1" i="1" dirty="0">
                <a:solidFill>
                  <a:srgbClr val="0000FF"/>
                </a:solidFill>
              </a:rPr>
              <a:t>Classes of Chemical Reactions</a:t>
            </a:r>
            <a:endParaRPr lang="en-US" i="1" dirty="0">
              <a:solidFill>
                <a:srgbClr val="0000FF"/>
              </a:solidFill>
            </a:endParaRPr>
          </a:p>
        </p:txBody>
      </p:sp>
      <p:sp>
        <p:nvSpPr>
          <p:cNvPr id="18" name="TextBox 17"/>
          <p:cNvSpPr txBox="1"/>
          <p:nvPr/>
        </p:nvSpPr>
        <p:spPr>
          <a:xfrm>
            <a:off x="558800" y="1638632"/>
            <a:ext cx="5941050" cy="4170372"/>
          </a:xfrm>
          <a:prstGeom prst="rect">
            <a:avLst/>
          </a:prstGeom>
          <a:noFill/>
        </p:spPr>
        <p:txBody>
          <a:bodyPr wrap="none" rtlCol="0">
            <a:spAutoFit/>
          </a:bodyPr>
          <a:lstStyle/>
          <a:p>
            <a:pPr marL="571500" indent="-571500">
              <a:spcAft>
                <a:spcPts val="600"/>
              </a:spcAft>
              <a:buAutoNum type="romanUcPeriod"/>
            </a:pPr>
            <a:r>
              <a:rPr lang="en-US" sz="2200" dirty="0">
                <a:solidFill>
                  <a:srgbClr val="009900"/>
                </a:solidFill>
              </a:rPr>
              <a:t>Double Displacement</a:t>
            </a:r>
          </a:p>
          <a:p>
            <a:pPr marL="1485900" lvl="2" indent="-571500">
              <a:spcAft>
                <a:spcPts val="600"/>
              </a:spcAft>
              <a:buFont typeface="Arial" panose="020B0604020202020204" pitchFamily="34" charset="0"/>
              <a:buChar char="•"/>
            </a:pPr>
            <a:r>
              <a:rPr lang="en-US" sz="2200" dirty="0">
                <a:solidFill>
                  <a:srgbClr val="009900"/>
                </a:solidFill>
              </a:rPr>
              <a:t>Precipitation Reactions</a:t>
            </a:r>
          </a:p>
          <a:p>
            <a:pPr marL="1485900" lvl="2" indent="-571500">
              <a:spcAft>
                <a:spcPts val="600"/>
              </a:spcAft>
              <a:buFont typeface="Arial" panose="020B0604020202020204" pitchFamily="34" charset="0"/>
              <a:buChar char="•"/>
            </a:pPr>
            <a:r>
              <a:rPr lang="en-US" sz="2200" dirty="0">
                <a:solidFill>
                  <a:schemeClr val="bg1">
                    <a:lumMod val="75000"/>
                  </a:schemeClr>
                </a:solidFill>
              </a:rPr>
              <a:t>Acid-Base Reactions</a:t>
            </a:r>
          </a:p>
          <a:p>
            <a:pPr marL="571500" indent="-571500">
              <a:spcAft>
                <a:spcPts val="600"/>
              </a:spcAft>
              <a:buAutoNum type="romanUcPeriod" startAt="2"/>
            </a:pPr>
            <a:r>
              <a:rPr lang="en-US" sz="2200" dirty="0">
                <a:solidFill>
                  <a:schemeClr val="bg1">
                    <a:lumMod val="75000"/>
                  </a:schemeClr>
                </a:solidFill>
              </a:rPr>
              <a:t>Single Replacement</a:t>
            </a:r>
          </a:p>
          <a:p>
            <a:pPr marL="1485900" lvl="2" indent="-571500">
              <a:spcAft>
                <a:spcPts val="600"/>
              </a:spcAft>
              <a:buFont typeface="Arial" panose="020B0604020202020204" pitchFamily="34" charset="0"/>
              <a:buChar char="•"/>
            </a:pPr>
            <a:r>
              <a:rPr lang="en-US" sz="2200" dirty="0">
                <a:solidFill>
                  <a:schemeClr val="bg1">
                    <a:lumMod val="75000"/>
                  </a:schemeClr>
                </a:solidFill>
              </a:rPr>
              <a:t>oxidation-reduction (redox)</a:t>
            </a:r>
          </a:p>
          <a:p>
            <a:pPr marL="571500" indent="-571500">
              <a:spcAft>
                <a:spcPts val="600"/>
              </a:spcAft>
              <a:buAutoNum type="romanUcPeriod" startAt="2"/>
            </a:pPr>
            <a:r>
              <a:rPr lang="en-US" sz="2200" dirty="0">
                <a:solidFill>
                  <a:schemeClr val="bg1">
                    <a:lumMod val="75000"/>
                  </a:schemeClr>
                </a:solidFill>
              </a:rPr>
              <a:t>Combustion</a:t>
            </a:r>
          </a:p>
          <a:p>
            <a:pPr marL="1485900" lvl="6" indent="-571500">
              <a:spcAft>
                <a:spcPts val="600"/>
              </a:spcAft>
              <a:buFont typeface="Arial" charset="0"/>
              <a:buChar char="•"/>
            </a:pPr>
            <a:r>
              <a:rPr lang="en-US" sz="2200" dirty="0">
                <a:solidFill>
                  <a:schemeClr val="bg1">
                    <a:lumMod val="75000"/>
                  </a:schemeClr>
                </a:solidFill>
              </a:rPr>
              <a:t>a special class of redox reactions</a:t>
            </a:r>
          </a:p>
          <a:p>
            <a:pPr marL="1485900" lvl="6" indent="-571500">
              <a:spcAft>
                <a:spcPts val="600"/>
              </a:spcAft>
              <a:buFont typeface="Arial" charset="0"/>
              <a:buChar char="•"/>
            </a:pPr>
            <a:r>
              <a:rPr lang="en-US" sz="2200" dirty="0">
                <a:solidFill>
                  <a:schemeClr val="bg1">
                    <a:lumMod val="75000"/>
                  </a:schemeClr>
                </a:solidFill>
              </a:rPr>
              <a:t>burning in the presence of oxygen</a:t>
            </a:r>
          </a:p>
          <a:p>
            <a:pPr marL="571500" indent="-571500">
              <a:spcAft>
                <a:spcPts val="600"/>
              </a:spcAft>
              <a:buAutoNum type="romanUcPeriod" startAt="2"/>
            </a:pPr>
            <a:r>
              <a:rPr lang="en-US" sz="2200" dirty="0">
                <a:solidFill>
                  <a:schemeClr val="bg1">
                    <a:lumMod val="75000"/>
                  </a:schemeClr>
                </a:solidFill>
              </a:rPr>
              <a:t>Synthesis</a:t>
            </a:r>
          </a:p>
          <a:p>
            <a:pPr marL="571500" indent="-571500">
              <a:spcAft>
                <a:spcPts val="600"/>
              </a:spcAft>
              <a:buAutoNum type="romanUcPeriod" startAt="2"/>
            </a:pPr>
            <a:r>
              <a:rPr lang="en-US" sz="2200" dirty="0">
                <a:solidFill>
                  <a:schemeClr val="bg1">
                    <a:lumMod val="75000"/>
                  </a:schemeClr>
                </a:solidFill>
              </a:rPr>
              <a:t>Decomposition</a:t>
            </a:r>
          </a:p>
        </p:txBody>
      </p:sp>
    </p:spTree>
    <p:extLst>
      <p:ext uri="{BB962C8B-B14F-4D97-AF65-F5344CB8AC3E}">
        <p14:creationId xmlns:p14="http://schemas.microsoft.com/office/powerpoint/2010/main" val="1021585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t>4</a:t>
            </a:r>
            <a:r>
              <a:rPr lang="en-US" sz="2800" dirty="0"/>
              <a:t>.2  classifying chemical reactions</a:t>
            </a:r>
          </a:p>
        </p:txBody>
      </p:sp>
      <p:sp>
        <p:nvSpPr>
          <p:cNvPr id="6" name="Text Placeholder 2"/>
          <p:cNvSpPr txBox="1">
            <a:spLocks/>
          </p:cNvSpPr>
          <p:nvPr/>
        </p:nvSpPr>
        <p:spPr>
          <a:xfrm>
            <a:off x="457200" y="1399905"/>
            <a:ext cx="8530098" cy="1597295"/>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b="1" dirty="0">
                <a:solidFill>
                  <a:srgbClr val="009900"/>
                </a:solidFill>
              </a:rPr>
              <a:t>Solubility</a:t>
            </a:r>
            <a:endParaRPr lang="en-US" sz="2200" dirty="0">
              <a:solidFill>
                <a:srgbClr val="009900"/>
              </a:solidFill>
            </a:endParaRPr>
          </a:p>
          <a:p>
            <a:pPr marL="342900" indent="-342900">
              <a:buClr>
                <a:srgbClr val="009900"/>
              </a:buClr>
              <a:buFont typeface="Arial" panose="020B0604020202020204" pitchFamily="34" charset="0"/>
              <a:buChar char="•"/>
            </a:pPr>
            <a:r>
              <a:rPr lang="en-US" sz="2200" dirty="0"/>
              <a:t>Precipitation reactions occur when dissolved substances react to form one or more </a:t>
            </a:r>
            <a:r>
              <a:rPr lang="en-US" sz="2200" i="1" u="sng" dirty="0">
                <a:solidFill>
                  <a:srgbClr val="009900"/>
                </a:solidFill>
              </a:rPr>
              <a:t>insoluble</a:t>
            </a:r>
            <a:r>
              <a:rPr lang="en-US" sz="2200" dirty="0"/>
              <a:t>, or solid, products.</a:t>
            </a:r>
          </a:p>
          <a:p>
            <a:pPr marL="342900" indent="-342900">
              <a:buClr>
                <a:srgbClr val="009900"/>
              </a:buClr>
              <a:buFont typeface="Arial" panose="020B0604020202020204" pitchFamily="34" charset="0"/>
              <a:buChar char="•"/>
            </a:pPr>
            <a:endParaRPr lang="en-US" sz="2200" dirty="0"/>
          </a:p>
        </p:txBody>
      </p:sp>
      <p:sp>
        <p:nvSpPr>
          <p:cNvPr id="4" name="Slide Number Placeholder 3"/>
          <p:cNvSpPr>
            <a:spLocks noGrp="1"/>
          </p:cNvSpPr>
          <p:nvPr>
            <p:ph type="sldNum" sz="quarter" idx="4"/>
          </p:nvPr>
        </p:nvSpPr>
        <p:spPr/>
        <p:txBody>
          <a:bodyPr/>
          <a:lstStyle/>
          <a:p>
            <a:fld id="{72F633B3-16E2-4909-ACA1-80BBA0CB601E}" type="slidenum">
              <a:rPr lang="en-US" smtClean="0"/>
              <a:pPr/>
              <a:t>11</a:t>
            </a:fld>
            <a:endParaRPr lang="en-US" dirty="0"/>
          </a:p>
        </p:txBody>
      </p:sp>
      <p:sp>
        <p:nvSpPr>
          <p:cNvPr id="9" name="Text Placeholder 2"/>
          <p:cNvSpPr txBox="1">
            <a:spLocks/>
          </p:cNvSpPr>
          <p:nvPr/>
        </p:nvSpPr>
        <p:spPr>
          <a:xfrm>
            <a:off x="457200" y="917105"/>
            <a:ext cx="8328454" cy="569127"/>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b="1" i="1" dirty="0">
                <a:solidFill>
                  <a:srgbClr val="0000FF"/>
                </a:solidFill>
              </a:rPr>
              <a:t>Precipitation Reactions</a:t>
            </a:r>
            <a:endParaRPr lang="en-US" i="1" dirty="0">
              <a:solidFill>
                <a:srgbClr val="0000FF"/>
              </a:solidFill>
            </a:endParaRPr>
          </a:p>
        </p:txBody>
      </p:sp>
      <p:sp>
        <p:nvSpPr>
          <p:cNvPr id="10" name="TextBox 9"/>
          <p:cNvSpPr txBox="1"/>
          <p:nvPr/>
        </p:nvSpPr>
        <p:spPr>
          <a:xfrm>
            <a:off x="457200" y="2752109"/>
            <a:ext cx="8229600" cy="1107996"/>
          </a:xfrm>
          <a:prstGeom prst="rect">
            <a:avLst/>
          </a:prstGeom>
          <a:noFill/>
        </p:spPr>
        <p:txBody>
          <a:bodyPr wrap="square" rtlCol="0">
            <a:spAutoFit/>
          </a:bodyPr>
          <a:lstStyle/>
          <a:p>
            <a:r>
              <a:rPr lang="en-US" sz="2200" i="1" dirty="0">
                <a:solidFill>
                  <a:srgbClr val="009900"/>
                </a:solidFill>
              </a:rPr>
              <a:t>When aqueous calcium nitrate and potassium phosphate are mixed, solid calcium phosphate forms. Calcium phosphate is a major component of kidney stones.</a:t>
            </a:r>
          </a:p>
        </p:txBody>
      </p:sp>
      <p:sp>
        <p:nvSpPr>
          <p:cNvPr id="12" name="TextBox 11"/>
          <p:cNvSpPr txBox="1"/>
          <p:nvPr/>
        </p:nvSpPr>
        <p:spPr>
          <a:xfrm>
            <a:off x="457200" y="4099276"/>
            <a:ext cx="8328454" cy="430887"/>
          </a:xfrm>
          <a:prstGeom prst="rect">
            <a:avLst/>
          </a:prstGeom>
          <a:noFill/>
        </p:spPr>
        <p:txBody>
          <a:bodyPr wrap="square" rtlCol="0">
            <a:spAutoFit/>
          </a:bodyPr>
          <a:lstStyle/>
          <a:p>
            <a:r>
              <a:rPr lang="en-US" sz="2200" dirty="0">
                <a:sym typeface="Wingdings"/>
              </a:rPr>
              <a:t>3Ca(NO</a:t>
            </a:r>
            <a:r>
              <a:rPr lang="en-US" sz="2200" baseline="-25000" dirty="0">
                <a:sym typeface="Wingdings"/>
              </a:rPr>
              <a:t>3</a:t>
            </a:r>
            <a:r>
              <a:rPr lang="en-US" sz="2200" dirty="0">
                <a:sym typeface="Wingdings"/>
              </a:rPr>
              <a:t>)</a:t>
            </a:r>
            <a:r>
              <a:rPr lang="en-US" sz="2200" baseline="-25000" dirty="0">
                <a:sym typeface="Wingdings"/>
              </a:rPr>
              <a:t>2</a:t>
            </a:r>
            <a:r>
              <a:rPr lang="en-US" sz="2200" dirty="0">
                <a:sym typeface="Wingdings"/>
              </a:rPr>
              <a:t>(</a:t>
            </a:r>
            <a:r>
              <a:rPr lang="en-US" sz="2200" i="1" dirty="0">
                <a:sym typeface="Wingdings"/>
              </a:rPr>
              <a:t>aq</a:t>
            </a:r>
            <a:r>
              <a:rPr lang="en-US" sz="2200" dirty="0">
                <a:sym typeface="Wingdings"/>
              </a:rPr>
              <a:t>)  +  2K</a:t>
            </a:r>
            <a:r>
              <a:rPr lang="en-US" sz="2200" baseline="-25000" dirty="0">
                <a:sym typeface="Wingdings"/>
              </a:rPr>
              <a:t>3</a:t>
            </a:r>
            <a:r>
              <a:rPr lang="en-US" sz="2200" dirty="0">
                <a:sym typeface="Wingdings"/>
              </a:rPr>
              <a:t>(PO</a:t>
            </a:r>
            <a:r>
              <a:rPr lang="en-US" sz="2200" baseline="-25000" dirty="0">
                <a:sym typeface="Wingdings"/>
              </a:rPr>
              <a:t>4</a:t>
            </a:r>
            <a:r>
              <a:rPr lang="en-US" sz="2200" dirty="0">
                <a:sym typeface="Wingdings"/>
              </a:rPr>
              <a:t>)(</a:t>
            </a:r>
            <a:r>
              <a:rPr lang="en-US" sz="2200" i="1" dirty="0">
                <a:sym typeface="Wingdings"/>
              </a:rPr>
              <a:t>aq</a:t>
            </a:r>
            <a:r>
              <a:rPr lang="en-US" sz="2200" dirty="0">
                <a:sym typeface="Wingdings"/>
              </a:rPr>
              <a:t>)  </a:t>
            </a:r>
            <a:r>
              <a:rPr lang="en-US" sz="2200" dirty="0">
                <a:solidFill>
                  <a:srgbClr val="009900"/>
                </a:solidFill>
                <a:sym typeface="Wingdings"/>
              </a:rPr>
              <a:t></a:t>
            </a:r>
            <a:r>
              <a:rPr lang="en-US" sz="2200" dirty="0">
                <a:sym typeface="Wingdings"/>
              </a:rPr>
              <a:t>  Ca</a:t>
            </a:r>
            <a:r>
              <a:rPr lang="en-US" sz="2200" baseline="-25000" dirty="0">
                <a:sym typeface="Wingdings"/>
              </a:rPr>
              <a:t>3</a:t>
            </a:r>
            <a:r>
              <a:rPr lang="en-US" sz="2200" dirty="0">
                <a:sym typeface="Wingdings"/>
              </a:rPr>
              <a:t>(PO</a:t>
            </a:r>
            <a:r>
              <a:rPr lang="en-US" sz="2200" baseline="-25000" dirty="0">
                <a:sym typeface="Wingdings"/>
              </a:rPr>
              <a:t>4</a:t>
            </a:r>
            <a:r>
              <a:rPr lang="en-US" sz="2200" dirty="0">
                <a:sym typeface="Wingdings"/>
              </a:rPr>
              <a:t>)</a:t>
            </a:r>
            <a:r>
              <a:rPr lang="en-US" sz="2200" baseline="-25000" dirty="0">
                <a:sym typeface="Wingdings"/>
              </a:rPr>
              <a:t>2</a:t>
            </a:r>
            <a:r>
              <a:rPr lang="en-US" sz="2200" dirty="0">
                <a:sym typeface="Wingdings"/>
              </a:rPr>
              <a:t>(</a:t>
            </a:r>
            <a:r>
              <a:rPr lang="en-US" sz="2200" i="1" dirty="0">
                <a:sym typeface="Wingdings"/>
              </a:rPr>
              <a:t>s</a:t>
            </a:r>
            <a:r>
              <a:rPr lang="en-US" sz="2200" dirty="0">
                <a:sym typeface="Wingdings"/>
              </a:rPr>
              <a:t>)  +  6KNO</a:t>
            </a:r>
            <a:r>
              <a:rPr lang="en-US" sz="2200" baseline="-25000" dirty="0">
                <a:sym typeface="Wingdings"/>
              </a:rPr>
              <a:t>3</a:t>
            </a:r>
            <a:r>
              <a:rPr lang="en-US" sz="2200" dirty="0">
                <a:sym typeface="Wingdings"/>
              </a:rPr>
              <a:t>(</a:t>
            </a:r>
            <a:r>
              <a:rPr lang="en-US" sz="2200" i="1" dirty="0">
                <a:sym typeface="Wingdings"/>
              </a:rPr>
              <a:t>aq</a:t>
            </a:r>
            <a:r>
              <a:rPr lang="en-US" sz="2200" dirty="0">
                <a:sym typeface="Wingdings"/>
              </a:rPr>
              <a:t>)</a:t>
            </a:r>
            <a:endParaRPr lang="en-US" sz="2200" baseline="-25000" dirty="0"/>
          </a:p>
        </p:txBody>
      </p:sp>
      <p:sp>
        <p:nvSpPr>
          <p:cNvPr id="15" name="TextBox 14"/>
          <p:cNvSpPr txBox="1"/>
          <p:nvPr/>
        </p:nvSpPr>
        <p:spPr>
          <a:xfrm>
            <a:off x="457200" y="4776816"/>
            <a:ext cx="8328454" cy="897682"/>
          </a:xfrm>
          <a:prstGeom prst="rect">
            <a:avLst/>
          </a:prstGeom>
          <a:noFill/>
        </p:spPr>
        <p:txBody>
          <a:bodyPr wrap="square" rtlCol="0">
            <a:spAutoFit/>
          </a:bodyPr>
          <a:lstStyle/>
          <a:p>
            <a:pPr>
              <a:spcAft>
                <a:spcPts val="1000"/>
              </a:spcAft>
            </a:pPr>
            <a:r>
              <a:rPr lang="en-US" sz="2200" dirty="0">
                <a:sym typeface="Wingdings"/>
              </a:rPr>
              <a:t>3Ca</a:t>
            </a:r>
            <a:r>
              <a:rPr lang="en-US" sz="2200" baseline="30000" dirty="0">
                <a:sym typeface="Wingdings"/>
              </a:rPr>
              <a:t>2+</a:t>
            </a:r>
            <a:r>
              <a:rPr lang="en-US" sz="2200" dirty="0">
                <a:sym typeface="Wingdings"/>
              </a:rPr>
              <a:t>(</a:t>
            </a:r>
            <a:r>
              <a:rPr lang="en-US" sz="2200" i="1" dirty="0">
                <a:sym typeface="Wingdings"/>
              </a:rPr>
              <a:t>aq</a:t>
            </a:r>
            <a:r>
              <a:rPr lang="en-US" sz="2200" dirty="0">
                <a:sym typeface="Wingdings"/>
              </a:rPr>
              <a:t>) + 6NO</a:t>
            </a:r>
            <a:r>
              <a:rPr lang="en-US" sz="2200" baseline="-25000" dirty="0">
                <a:sym typeface="Wingdings"/>
              </a:rPr>
              <a:t>3</a:t>
            </a:r>
            <a:r>
              <a:rPr lang="en-US" sz="2200" baseline="40000" dirty="0">
                <a:sym typeface="Wingdings"/>
              </a:rPr>
              <a:t>⎯</a:t>
            </a:r>
            <a:r>
              <a:rPr lang="en-US" sz="2200" dirty="0">
                <a:sym typeface="Wingdings"/>
              </a:rPr>
              <a:t>(</a:t>
            </a:r>
            <a:r>
              <a:rPr lang="en-US" sz="2200" i="1" dirty="0">
                <a:sym typeface="Wingdings"/>
              </a:rPr>
              <a:t>aq</a:t>
            </a:r>
            <a:r>
              <a:rPr lang="en-US" sz="2200" dirty="0">
                <a:sym typeface="Wingdings"/>
              </a:rPr>
              <a:t>) + 6K</a:t>
            </a:r>
            <a:r>
              <a:rPr lang="en-US" sz="2200" baseline="30000" dirty="0">
                <a:sym typeface="Wingdings"/>
              </a:rPr>
              <a:t>+</a:t>
            </a:r>
            <a:r>
              <a:rPr lang="en-US" sz="2200" dirty="0">
                <a:sym typeface="Wingdings"/>
              </a:rPr>
              <a:t>(</a:t>
            </a:r>
            <a:r>
              <a:rPr lang="en-US" sz="2200" i="1" dirty="0">
                <a:sym typeface="Wingdings"/>
              </a:rPr>
              <a:t>aq</a:t>
            </a:r>
            <a:r>
              <a:rPr lang="en-US" sz="2200" dirty="0">
                <a:sym typeface="Wingdings"/>
              </a:rPr>
              <a:t>) + 2PO</a:t>
            </a:r>
            <a:r>
              <a:rPr lang="en-US" sz="2200" baseline="-25000" dirty="0">
                <a:sym typeface="Wingdings"/>
              </a:rPr>
              <a:t>4</a:t>
            </a:r>
            <a:r>
              <a:rPr lang="en-US" sz="2200" baseline="40000" dirty="0">
                <a:sym typeface="Wingdings"/>
              </a:rPr>
              <a:t>3⎯</a:t>
            </a:r>
            <a:r>
              <a:rPr lang="en-US" sz="2200" dirty="0">
                <a:sym typeface="Wingdings"/>
              </a:rPr>
              <a:t>(</a:t>
            </a:r>
            <a:r>
              <a:rPr lang="en-US" sz="2200" i="1" dirty="0">
                <a:sym typeface="Wingdings"/>
              </a:rPr>
              <a:t>aq</a:t>
            </a:r>
            <a:r>
              <a:rPr lang="en-US" sz="2200" dirty="0">
                <a:sym typeface="Wingdings"/>
              </a:rPr>
              <a:t>)  </a:t>
            </a:r>
          </a:p>
          <a:p>
            <a:r>
              <a:rPr lang="en-US" sz="2200" dirty="0">
                <a:solidFill>
                  <a:srgbClr val="009900"/>
                </a:solidFill>
                <a:sym typeface="Wingdings"/>
              </a:rPr>
              <a:t>			</a:t>
            </a:r>
            <a:r>
              <a:rPr lang="en-US" sz="2200" dirty="0">
                <a:sym typeface="Wingdings"/>
              </a:rPr>
              <a:t>  6K</a:t>
            </a:r>
            <a:r>
              <a:rPr lang="en-US" sz="2200" baseline="30000" dirty="0">
                <a:sym typeface="Wingdings"/>
              </a:rPr>
              <a:t>+</a:t>
            </a:r>
            <a:r>
              <a:rPr lang="en-US" sz="2200" dirty="0">
                <a:sym typeface="Wingdings"/>
              </a:rPr>
              <a:t>(</a:t>
            </a:r>
            <a:r>
              <a:rPr lang="en-US" sz="2200" i="1" dirty="0">
                <a:sym typeface="Wingdings"/>
              </a:rPr>
              <a:t>aq</a:t>
            </a:r>
            <a:r>
              <a:rPr lang="en-US" sz="2200" dirty="0">
                <a:sym typeface="Wingdings"/>
              </a:rPr>
              <a:t>) + 6NO</a:t>
            </a:r>
            <a:r>
              <a:rPr lang="en-US" sz="2200" baseline="-25000" dirty="0">
                <a:sym typeface="Wingdings"/>
              </a:rPr>
              <a:t>3</a:t>
            </a:r>
            <a:r>
              <a:rPr lang="en-US" sz="2200" baseline="40000" dirty="0">
                <a:sym typeface="Wingdings"/>
              </a:rPr>
              <a:t>⎯</a:t>
            </a:r>
            <a:r>
              <a:rPr lang="en-US" sz="2200" dirty="0">
                <a:sym typeface="Wingdings"/>
              </a:rPr>
              <a:t>(</a:t>
            </a:r>
            <a:r>
              <a:rPr lang="en-US" sz="2200" i="1" dirty="0">
                <a:sym typeface="Wingdings"/>
              </a:rPr>
              <a:t>aq</a:t>
            </a:r>
            <a:r>
              <a:rPr lang="en-US" sz="2200" dirty="0">
                <a:sym typeface="Wingdings"/>
              </a:rPr>
              <a:t>) + Ca</a:t>
            </a:r>
            <a:r>
              <a:rPr lang="en-US" sz="2200" baseline="-25000" dirty="0">
                <a:sym typeface="Wingdings"/>
              </a:rPr>
              <a:t>3</a:t>
            </a:r>
            <a:r>
              <a:rPr lang="en-US" sz="2200" dirty="0">
                <a:sym typeface="Wingdings"/>
              </a:rPr>
              <a:t>(PO</a:t>
            </a:r>
            <a:r>
              <a:rPr lang="en-US" sz="2200" baseline="-25000" dirty="0">
                <a:sym typeface="Wingdings"/>
              </a:rPr>
              <a:t>4</a:t>
            </a:r>
            <a:r>
              <a:rPr lang="en-US" sz="2200" dirty="0">
                <a:sym typeface="Wingdings"/>
              </a:rPr>
              <a:t>)</a:t>
            </a:r>
            <a:r>
              <a:rPr lang="en-US" sz="2200" baseline="-25000" dirty="0">
                <a:sym typeface="Wingdings"/>
              </a:rPr>
              <a:t>2</a:t>
            </a:r>
            <a:r>
              <a:rPr lang="en-US" sz="2200" dirty="0">
                <a:sym typeface="Wingdings"/>
              </a:rPr>
              <a:t>(</a:t>
            </a:r>
            <a:r>
              <a:rPr lang="en-US" sz="2200" i="1" dirty="0">
                <a:sym typeface="Wingdings"/>
              </a:rPr>
              <a:t>s</a:t>
            </a:r>
            <a:r>
              <a:rPr lang="en-US" sz="2200" dirty="0">
                <a:sym typeface="Wingdings"/>
              </a:rPr>
              <a:t>)</a:t>
            </a:r>
            <a:endParaRPr lang="en-US" sz="2200" baseline="-25000" dirty="0"/>
          </a:p>
        </p:txBody>
      </p:sp>
      <p:cxnSp>
        <p:nvCxnSpPr>
          <p:cNvPr id="16" name="Straight Connector 15"/>
          <p:cNvCxnSpPr/>
          <p:nvPr/>
        </p:nvCxnSpPr>
        <p:spPr>
          <a:xfrm flipV="1">
            <a:off x="2143901" y="4831928"/>
            <a:ext cx="613223" cy="343017"/>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629801" y="4831927"/>
            <a:ext cx="613223" cy="343017"/>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026801" y="5303623"/>
            <a:ext cx="613223" cy="343017"/>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3629800" y="5303623"/>
            <a:ext cx="613223" cy="343017"/>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57200" y="5983405"/>
            <a:ext cx="7264400" cy="430887"/>
          </a:xfrm>
          <a:prstGeom prst="rect">
            <a:avLst/>
          </a:prstGeom>
          <a:noFill/>
        </p:spPr>
        <p:txBody>
          <a:bodyPr wrap="square" rtlCol="0">
            <a:spAutoFit/>
          </a:bodyPr>
          <a:lstStyle/>
          <a:p>
            <a:pPr>
              <a:spcAft>
                <a:spcPts val="1000"/>
              </a:spcAft>
            </a:pPr>
            <a:r>
              <a:rPr lang="en-US" sz="2200" dirty="0">
                <a:sym typeface="Wingdings"/>
              </a:rPr>
              <a:t>3Ca</a:t>
            </a:r>
            <a:r>
              <a:rPr lang="en-US" sz="2200" baseline="30000" dirty="0">
                <a:sym typeface="Wingdings"/>
              </a:rPr>
              <a:t>2+</a:t>
            </a:r>
            <a:r>
              <a:rPr lang="en-US" sz="2200" dirty="0">
                <a:sym typeface="Wingdings"/>
              </a:rPr>
              <a:t>(</a:t>
            </a:r>
            <a:r>
              <a:rPr lang="en-US" sz="2200" i="1" dirty="0">
                <a:sym typeface="Wingdings"/>
              </a:rPr>
              <a:t>aq</a:t>
            </a:r>
            <a:r>
              <a:rPr lang="en-US" sz="2200" dirty="0">
                <a:sym typeface="Wingdings"/>
              </a:rPr>
              <a:t>)  + 2PO</a:t>
            </a:r>
            <a:r>
              <a:rPr lang="en-US" sz="2200" baseline="-25000" dirty="0">
                <a:sym typeface="Wingdings"/>
              </a:rPr>
              <a:t>4</a:t>
            </a:r>
            <a:r>
              <a:rPr lang="en-US" sz="2200" baseline="40000" dirty="0">
                <a:sym typeface="Wingdings"/>
              </a:rPr>
              <a:t>3⎯</a:t>
            </a:r>
            <a:r>
              <a:rPr lang="en-US" sz="2200" dirty="0">
                <a:sym typeface="Wingdings"/>
              </a:rPr>
              <a:t>(</a:t>
            </a:r>
            <a:r>
              <a:rPr lang="en-US" sz="2200" i="1" dirty="0">
                <a:sym typeface="Wingdings"/>
              </a:rPr>
              <a:t>aq</a:t>
            </a:r>
            <a:r>
              <a:rPr lang="en-US" sz="2200" dirty="0">
                <a:sym typeface="Wingdings"/>
              </a:rPr>
              <a:t>)  </a:t>
            </a:r>
            <a:r>
              <a:rPr lang="en-US" sz="2200">
                <a:solidFill>
                  <a:srgbClr val="009900"/>
                </a:solidFill>
                <a:sym typeface="Wingdings"/>
              </a:rPr>
              <a:t></a:t>
            </a:r>
            <a:r>
              <a:rPr lang="en-US" sz="2200">
                <a:sym typeface="Wingdings"/>
              </a:rPr>
              <a:t>  Ca</a:t>
            </a:r>
            <a:r>
              <a:rPr lang="en-US" sz="2200" baseline="-25000">
                <a:sym typeface="Wingdings"/>
              </a:rPr>
              <a:t>3</a:t>
            </a:r>
            <a:r>
              <a:rPr lang="en-US" sz="2200">
                <a:sym typeface="Wingdings"/>
              </a:rPr>
              <a:t>(PO</a:t>
            </a:r>
            <a:r>
              <a:rPr lang="en-US" sz="2200" baseline="-25000">
                <a:sym typeface="Wingdings"/>
              </a:rPr>
              <a:t>4</a:t>
            </a:r>
            <a:r>
              <a:rPr lang="en-US" sz="2200">
                <a:sym typeface="Wingdings"/>
              </a:rPr>
              <a:t>)</a:t>
            </a:r>
            <a:r>
              <a:rPr lang="en-US" sz="2200" baseline="-25000">
                <a:sym typeface="Wingdings"/>
              </a:rPr>
              <a:t>2</a:t>
            </a:r>
            <a:r>
              <a:rPr lang="en-US" sz="2200">
                <a:sym typeface="Wingdings"/>
              </a:rPr>
              <a:t>(</a:t>
            </a:r>
            <a:r>
              <a:rPr lang="en-US" sz="2200" i="1">
                <a:sym typeface="Wingdings"/>
              </a:rPr>
              <a:t>s</a:t>
            </a:r>
            <a:r>
              <a:rPr lang="en-US" sz="2200">
                <a:sym typeface="Wingdings"/>
              </a:rPr>
              <a:t>)</a:t>
            </a:r>
            <a:endParaRPr lang="en-US" sz="2200" baseline="-25000" dirty="0"/>
          </a:p>
        </p:txBody>
      </p:sp>
    </p:spTree>
    <p:extLst>
      <p:ext uri="{BB962C8B-B14F-4D97-AF65-F5344CB8AC3E}">
        <p14:creationId xmlns:p14="http://schemas.microsoft.com/office/powerpoint/2010/main" val="2146660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t>4</a:t>
            </a:r>
            <a:r>
              <a:rPr lang="en-US" sz="2800" dirty="0"/>
              <a:t>.2  classifying chemical reactions</a:t>
            </a:r>
          </a:p>
        </p:txBody>
      </p:sp>
      <p:sp>
        <p:nvSpPr>
          <p:cNvPr id="6" name="Text Placeholder 2"/>
          <p:cNvSpPr txBox="1">
            <a:spLocks/>
          </p:cNvSpPr>
          <p:nvPr/>
        </p:nvSpPr>
        <p:spPr>
          <a:xfrm>
            <a:off x="457198" y="925350"/>
            <a:ext cx="8530098" cy="3375389"/>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b="1" dirty="0">
                <a:solidFill>
                  <a:srgbClr val="009900"/>
                </a:solidFill>
              </a:rPr>
              <a:t>Solubility Rules:  Predicting Precipitation Reactions</a:t>
            </a:r>
            <a:endParaRPr lang="en-US" sz="2200" dirty="0">
              <a:solidFill>
                <a:srgbClr val="009900"/>
              </a:solidFill>
            </a:endParaRPr>
          </a:p>
        </p:txBody>
      </p:sp>
      <p:sp>
        <p:nvSpPr>
          <p:cNvPr id="4" name="Slide Number Placeholder 3"/>
          <p:cNvSpPr>
            <a:spLocks noGrp="1"/>
          </p:cNvSpPr>
          <p:nvPr>
            <p:ph type="sldNum" sz="quarter" idx="4"/>
          </p:nvPr>
        </p:nvSpPr>
        <p:spPr/>
        <p:txBody>
          <a:bodyPr/>
          <a:lstStyle/>
          <a:p>
            <a:fld id="{72F633B3-16E2-4909-ACA1-80BBA0CB601E}" type="slidenum">
              <a:rPr lang="en-US" smtClean="0"/>
              <a:pPr/>
              <a:t>12</a:t>
            </a:fld>
            <a:endParaRPr lang="en-US" dirty="0"/>
          </a:p>
        </p:txBody>
      </p:sp>
      <p:sp>
        <p:nvSpPr>
          <p:cNvPr id="7" name="Text Placeholder 2"/>
          <p:cNvSpPr txBox="1">
            <a:spLocks/>
          </p:cNvSpPr>
          <p:nvPr/>
        </p:nvSpPr>
        <p:spPr>
          <a:xfrm>
            <a:off x="457200" y="2301969"/>
            <a:ext cx="8328454" cy="2486025"/>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Clr>
                <a:srgbClr val="009900"/>
              </a:buClr>
              <a:buFont typeface="Arial" panose="020B0604020202020204" pitchFamily="34" charset="0"/>
              <a:buChar char="•"/>
            </a:pPr>
            <a:endParaRPr lang="en-US" sz="2200" dirty="0"/>
          </a:p>
          <a:p>
            <a:pPr marL="342900" indent="-342900">
              <a:buClr>
                <a:srgbClr val="009900"/>
              </a:buClr>
              <a:buFont typeface="Arial" panose="020B0604020202020204" pitchFamily="34" charset="0"/>
              <a:buChar char="•"/>
            </a:pPr>
            <a:endParaRPr lang="en-US" sz="2200" dirty="0"/>
          </a:p>
          <a:p>
            <a:endParaRPr lang="en-US" dirty="0"/>
          </a:p>
        </p:txBody>
      </p:sp>
      <p:pic>
        <p:nvPicPr>
          <p:cNvPr id="10" name="Picture 9"/>
          <p:cNvPicPr>
            <a:picLocks noChangeAspect="1"/>
          </p:cNvPicPr>
          <p:nvPr/>
        </p:nvPicPr>
        <p:blipFill>
          <a:blip r:embed="rId2"/>
          <a:stretch>
            <a:fillRect/>
          </a:stretch>
        </p:blipFill>
        <p:spPr>
          <a:xfrm>
            <a:off x="745559" y="1458895"/>
            <a:ext cx="7953375" cy="3781425"/>
          </a:xfrm>
          <a:prstGeom prst="rect">
            <a:avLst/>
          </a:prstGeom>
          <a:ln>
            <a:solidFill>
              <a:srgbClr val="0070C0"/>
            </a:solidFill>
          </a:ln>
        </p:spPr>
      </p:pic>
      <p:sp>
        <p:nvSpPr>
          <p:cNvPr id="11" name="Rectangle 10"/>
          <p:cNvSpPr/>
          <p:nvPr/>
        </p:nvSpPr>
        <p:spPr>
          <a:xfrm>
            <a:off x="835679" y="5362778"/>
            <a:ext cx="7949975" cy="1323439"/>
          </a:xfrm>
          <a:prstGeom prst="rect">
            <a:avLst/>
          </a:prstGeom>
        </p:spPr>
        <p:txBody>
          <a:bodyPr wrap="square">
            <a:spAutoFit/>
          </a:bodyPr>
          <a:lstStyle/>
          <a:p>
            <a:pPr marL="228600" marR="0" indent="-228600">
              <a:spcBef>
                <a:spcPts val="0"/>
              </a:spcBef>
            </a:pPr>
            <a:r>
              <a:rPr lang="en-US" sz="1600" baseline="30000" dirty="0">
                <a:latin typeface="Calibri" panose="020F0502020204030204" pitchFamily="34" charset="0"/>
                <a:ea typeface="Calibri" panose="020F0502020204030204" pitchFamily="34" charset="0"/>
                <a:cs typeface="Arial" panose="020B0604020202020204" pitchFamily="34" charset="0"/>
              </a:rPr>
              <a:t>1</a:t>
            </a:r>
            <a:r>
              <a:rPr lang="en-US" sz="1600" dirty="0">
                <a:latin typeface="Calibri" panose="020F0502020204030204" pitchFamily="34" charset="0"/>
                <a:ea typeface="Calibri" panose="020F0502020204030204" pitchFamily="34" charset="0"/>
                <a:cs typeface="Arial" panose="020B0604020202020204" pitchFamily="34" charset="0"/>
              </a:rPr>
              <a:t> 	For example, chloride compounds are usually </a:t>
            </a:r>
            <a:r>
              <a:rPr lang="en-US" sz="1600" i="1" u="sng" dirty="0">
                <a:latin typeface="Calibri" panose="020F0502020204030204" pitchFamily="34" charset="0"/>
                <a:ea typeface="Calibri" panose="020F0502020204030204" pitchFamily="34" charset="0"/>
                <a:cs typeface="Arial" panose="020B0604020202020204" pitchFamily="34" charset="0"/>
              </a:rPr>
              <a:t>soluble</a:t>
            </a:r>
            <a:r>
              <a:rPr lang="en-US" sz="1600" dirty="0">
                <a:latin typeface="Calibri" panose="020F0502020204030204" pitchFamily="34" charset="0"/>
                <a:ea typeface="Calibri" panose="020F0502020204030204" pitchFamily="34" charset="0"/>
                <a:cs typeface="Arial" panose="020B0604020202020204" pitchFamily="34" charset="0"/>
              </a:rPr>
              <a:t>, but when combined with Ag</a:t>
            </a:r>
            <a:r>
              <a:rPr lang="en-US" sz="1600" baseline="30000" dirty="0">
                <a:latin typeface="Calibri" panose="020F0502020204030204" pitchFamily="34" charset="0"/>
                <a:ea typeface="Calibri" panose="020F0502020204030204" pitchFamily="34" charset="0"/>
                <a:cs typeface="Arial" panose="020B0604020202020204" pitchFamily="34" charset="0"/>
              </a:rPr>
              <a:t>+</a:t>
            </a:r>
            <a:r>
              <a:rPr lang="en-US" sz="1600" dirty="0">
                <a:latin typeface="Calibri" panose="020F0502020204030204" pitchFamily="34" charset="0"/>
                <a:ea typeface="Calibri" panose="020F0502020204030204" pitchFamily="34" charset="0"/>
                <a:cs typeface="Arial" panose="020B0604020202020204" pitchFamily="34" charset="0"/>
              </a:rPr>
              <a:t> an </a:t>
            </a:r>
            <a:r>
              <a:rPr lang="en-US" sz="1600" i="1" u="sng" dirty="0">
                <a:latin typeface="Calibri" panose="020F0502020204030204" pitchFamily="34" charset="0"/>
                <a:ea typeface="Calibri" panose="020F0502020204030204" pitchFamily="34" charset="0"/>
                <a:cs typeface="Arial" panose="020B0604020202020204" pitchFamily="34" charset="0"/>
              </a:rPr>
              <a:t>insoluble</a:t>
            </a:r>
            <a:r>
              <a:rPr lang="en-US" sz="1600" dirty="0">
                <a:latin typeface="Calibri" panose="020F0502020204030204" pitchFamily="34" charset="0"/>
                <a:ea typeface="Calibri" panose="020F0502020204030204" pitchFamily="34" charset="0"/>
                <a:cs typeface="Arial" panose="020B0604020202020204" pitchFamily="34" charset="0"/>
              </a:rPr>
              <a:t> solid, AgCl, forms.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28600" marR="0" indent="-228600">
              <a:spcBef>
                <a:spcPts val="0"/>
              </a:spcBef>
            </a:pPr>
            <a:r>
              <a:rPr lang="en-US" sz="1600" baseline="30000" dirty="0">
                <a:latin typeface="Calibri" panose="020F0502020204030204" pitchFamily="34" charset="0"/>
                <a:ea typeface="Calibri" panose="020F0502020204030204" pitchFamily="34" charset="0"/>
                <a:cs typeface="Arial" panose="020B0604020202020204" pitchFamily="34" charset="0"/>
              </a:rPr>
              <a:t>2</a:t>
            </a:r>
            <a:r>
              <a:rPr lang="en-US" sz="1600" dirty="0">
                <a:latin typeface="Calibri" panose="020F0502020204030204" pitchFamily="34" charset="0"/>
                <a:ea typeface="Calibri" panose="020F0502020204030204" pitchFamily="34" charset="0"/>
                <a:cs typeface="Arial" panose="020B0604020202020204" pitchFamily="34" charset="0"/>
              </a:rPr>
              <a:t> 	For example, oxides are typically </a:t>
            </a:r>
            <a:r>
              <a:rPr lang="en-US" sz="1600" i="1" u="sng" dirty="0">
                <a:latin typeface="Calibri" panose="020F0502020204030204" pitchFamily="34" charset="0"/>
                <a:ea typeface="Calibri" panose="020F0502020204030204" pitchFamily="34" charset="0"/>
                <a:cs typeface="Arial" panose="020B0604020202020204" pitchFamily="34" charset="0"/>
              </a:rPr>
              <a:t>insoluble</a:t>
            </a:r>
            <a:r>
              <a:rPr lang="en-US" sz="1600" dirty="0">
                <a:latin typeface="Calibri" panose="020F0502020204030204" pitchFamily="34" charset="0"/>
                <a:ea typeface="Calibri" panose="020F0502020204030204" pitchFamily="34" charset="0"/>
                <a:cs typeface="Arial" panose="020B0604020202020204" pitchFamily="34" charset="0"/>
              </a:rPr>
              <a:t> compounds, but when combined with Na</a:t>
            </a:r>
            <a:r>
              <a:rPr lang="en-US" sz="1600" baseline="30000" dirty="0">
                <a:latin typeface="Calibri" panose="020F0502020204030204" pitchFamily="34" charset="0"/>
                <a:ea typeface="Calibri" panose="020F0502020204030204" pitchFamily="34" charset="0"/>
                <a:cs typeface="Arial" panose="020B0604020202020204" pitchFamily="34" charset="0"/>
              </a:rPr>
              <a:t>+</a:t>
            </a:r>
            <a:r>
              <a:rPr lang="en-US" sz="1600" dirty="0">
                <a:latin typeface="Calibri" panose="020F0502020204030204" pitchFamily="34" charset="0"/>
                <a:ea typeface="Calibri" panose="020F0502020204030204" pitchFamily="34" charset="0"/>
                <a:cs typeface="Arial" panose="020B0604020202020204" pitchFamily="34" charset="0"/>
              </a:rPr>
              <a:t>, a </a:t>
            </a:r>
            <a:r>
              <a:rPr lang="en-US" sz="1600" i="1" u="sng" dirty="0">
                <a:latin typeface="Calibri" panose="020F0502020204030204" pitchFamily="34" charset="0"/>
                <a:ea typeface="Calibri" panose="020F0502020204030204" pitchFamily="34" charset="0"/>
                <a:cs typeface="Arial" panose="020B0604020202020204" pitchFamily="34" charset="0"/>
              </a:rPr>
              <a:t>soluble</a:t>
            </a:r>
            <a:r>
              <a:rPr lang="en-US" sz="1600" dirty="0">
                <a:latin typeface="Calibri" panose="020F0502020204030204" pitchFamily="34" charset="0"/>
                <a:ea typeface="Calibri" panose="020F0502020204030204" pitchFamily="34" charset="0"/>
                <a:cs typeface="Arial" panose="020B0604020202020204" pitchFamily="34" charset="0"/>
              </a:rPr>
              <a:t> compound, Na</a:t>
            </a:r>
            <a:r>
              <a:rPr lang="en-US" sz="1600" baseline="-25000" dirty="0">
                <a:latin typeface="Calibri" panose="020F0502020204030204" pitchFamily="34" charset="0"/>
                <a:ea typeface="Calibri" panose="020F0502020204030204" pitchFamily="34" charset="0"/>
                <a:cs typeface="Arial" panose="020B0604020202020204" pitchFamily="34" charset="0"/>
              </a:rPr>
              <a:t>2</a:t>
            </a:r>
            <a:r>
              <a:rPr lang="en-US" sz="1600" dirty="0">
                <a:latin typeface="Calibri" panose="020F0502020204030204" pitchFamily="34" charset="0"/>
                <a:ea typeface="Calibri" panose="020F0502020204030204" pitchFamily="34" charset="0"/>
                <a:cs typeface="Arial" panose="020B0604020202020204" pitchFamily="34" charset="0"/>
              </a:rPr>
              <a:t>O, forms.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28600" marR="0" indent="-228600">
              <a:spcBef>
                <a:spcPts val="0"/>
              </a:spcBef>
            </a:pPr>
            <a:r>
              <a:rPr lang="en-US" sz="1600" dirty="0">
                <a:latin typeface="Calibri" panose="020F0502020204030204" pitchFamily="34" charset="0"/>
                <a:ea typeface="Calibri" panose="020F0502020204030204" pitchFamily="34" charset="0"/>
                <a:cs typeface="Arial" panose="020B0604020202020204" pitchFamily="34" charset="0"/>
              </a:rPr>
              <a:t>* 	These compounds are slightly soluble or slightly insoluble.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5990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p:cNvSpPr txBox="1">
            <a:spLocks/>
          </p:cNvSpPr>
          <p:nvPr/>
        </p:nvSpPr>
        <p:spPr>
          <a:xfrm>
            <a:off x="304800" y="1399905"/>
            <a:ext cx="8679095" cy="3146695"/>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b="1" dirty="0">
                <a:solidFill>
                  <a:srgbClr val="009900"/>
                </a:solidFill>
              </a:rPr>
              <a:t>Solubility Rules</a:t>
            </a:r>
            <a:endParaRPr lang="en-US" sz="2200" dirty="0">
              <a:solidFill>
                <a:srgbClr val="009900"/>
              </a:solidFill>
            </a:endParaRPr>
          </a:p>
          <a:p>
            <a:pPr marL="342900" indent="-342900">
              <a:buClr>
                <a:srgbClr val="009900"/>
              </a:buClr>
              <a:buFont typeface="Arial" panose="020B0604020202020204" pitchFamily="34" charset="0"/>
              <a:buChar char="•"/>
            </a:pPr>
            <a:r>
              <a:rPr lang="en-US" sz="2200" dirty="0"/>
              <a:t>Precipitation is a one kind of </a:t>
            </a:r>
            <a:r>
              <a:rPr lang="en-US" sz="2200" i="1" u="sng" dirty="0">
                <a:solidFill>
                  <a:srgbClr val="009900"/>
                </a:solidFill>
              </a:rPr>
              <a:t>double displacement reaction</a:t>
            </a:r>
            <a:r>
              <a:rPr lang="en-US" sz="2200" dirty="0"/>
              <a:t>.</a:t>
            </a:r>
          </a:p>
          <a:p>
            <a:pPr marL="342900" indent="-342900">
              <a:buClr>
                <a:srgbClr val="009900"/>
              </a:buClr>
              <a:buFont typeface="Arial" panose="020B0604020202020204" pitchFamily="34" charset="0"/>
              <a:buChar char="•"/>
            </a:pPr>
            <a:r>
              <a:rPr lang="en-US" sz="2200" dirty="0"/>
              <a:t>The ions from one reactant swap places with the ions from the other reactant; one of the products is insoluble.</a:t>
            </a:r>
          </a:p>
          <a:p>
            <a:pPr marL="342900" indent="-342900">
              <a:buClr>
                <a:srgbClr val="009900"/>
              </a:buClr>
              <a:buFont typeface="Arial" panose="020B0604020202020204" pitchFamily="34" charset="0"/>
              <a:buChar char="•"/>
            </a:pPr>
            <a:r>
              <a:rPr lang="en-US" sz="2200" dirty="0"/>
              <a:t>Unreactive, soluble ions are </a:t>
            </a:r>
            <a:r>
              <a:rPr lang="en-US" sz="2200" i="1" u="sng" dirty="0">
                <a:solidFill>
                  <a:srgbClr val="009900"/>
                </a:solidFill>
              </a:rPr>
              <a:t>spectator</a:t>
            </a:r>
            <a:r>
              <a:rPr lang="en-US" sz="2200" dirty="0"/>
              <a:t> ions.</a:t>
            </a:r>
          </a:p>
          <a:p>
            <a:pPr marL="342900" indent="-342900">
              <a:buClr>
                <a:srgbClr val="009900"/>
              </a:buClr>
              <a:buFont typeface="Arial" panose="020B0604020202020204" pitchFamily="34" charset="0"/>
              <a:buChar char="•"/>
            </a:pPr>
            <a:endParaRPr lang="en-US" sz="2200" dirty="0"/>
          </a:p>
          <a:p>
            <a:pPr marL="342900" indent="-342900">
              <a:buClr>
                <a:srgbClr val="009900"/>
              </a:buClr>
              <a:buFont typeface="Arial" panose="020B0604020202020204" pitchFamily="34" charset="0"/>
              <a:buChar char="•"/>
            </a:pPr>
            <a:endParaRPr lang="en-US" sz="2200" dirty="0"/>
          </a:p>
        </p:txBody>
      </p:sp>
      <p:sp>
        <p:nvSpPr>
          <p:cNvPr id="4" name="Slide Number Placeholder 3"/>
          <p:cNvSpPr>
            <a:spLocks noGrp="1"/>
          </p:cNvSpPr>
          <p:nvPr>
            <p:ph type="sldNum" sz="quarter" idx="4"/>
          </p:nvPr>
        </p:nvSpPr>
        <p:spPr/>
        <p:txBody>
          <a:bodyPr/>
          <a:lstStyle/>
          <a:p>
            <a:fld id="{72F633B3-16E2-4909-ACA1-80BBA0CB601E}" type="slidenum">
              <a:rPr lang="en-US" smtClean="0"/>
              <a:pPr/>
              <a:t>13</a:t>
            </a:fld>
            <a:endParaRPr lang="en-US" dirty="0"/>
          </a:p>
        </p:txBody>
      </p:sp>
      <p:sp>
        <p:nvSpPr>
          <p:cNvPr id="7" name="Text Placeholder 2"/>
          <p:cNvSpPr txBox="1">
            <a:spLocks/>
          </p:cNvSpPr>
          <p:nvPr/>
        </p:nvSpPr>
        <p:spPr>
          <a:xfrm>
            <a:off x="457200" y="2301969"/>
            <a:ext cx="8328454" cy="2486025"/>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Clr>
                <a:srgbClr val="009900"/>
              </a:buClr>
              <a:buFont typeface="Arial" panose="020B0604020202020204" pitchFamily="34" charset="0"/>
              <a:buChar char="•"/>
            </a:pPr>
            <a:endParaRPr lang="en-US" sz="2200" dirty="0"/>
          </a:p>
          <a:p>
            <a:pPr marL="342900" indent="-342900">
              <a:buClr>
                <a:srgbClr val="009900"/>
              </a:buClr>
              <a:buFont typeface="Arial" panose="020B0604020202020204" pitchFamily="34" charset="0"/>
              <a:buChar char="•"/>
            </a:pPr>
            <a:endParaRPr lang="en-US" sz="2200" dirty="0"/>
          </a:p>
          <a:p>
            <a:endParaRPr lang="en-US" dirty="0"/>
          </a:p>
        </p:txBody>
      </p:sp>
      <p:sp>
        <p:nvSpPr>
          <p:cNvPr id="12" name="Text Placeholder 2"/>
          <p:cNvSpPr txBox="1">
            <a:spLocks/>
          </p:cNvSpPr>
          <p:nvPr/>
        </p:nvSpPr>
        <p:spPr>
          <a:xfrm>
            <a:off x="304800" y="917105"/>
            <a:ext cx="8328454" cy="569127"/>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b="1" i="1" dirty="0">
                <a:solidFill>
                  <a:srgbClr val="0000FF"/>
                </a:solidFill>
              </a:rPr>
              <a:t>Precipitation Reactions</a:t>
            </a:r>
            <a:endParaRPr lang="en-US" i="1" dirty="0">
              <a:solidFill>
                <a:srgbClr val="0000FF"/>
              </a:solidFill>
            </a:endParaRPr>
          </a:p>
        </p:txBody>
      </p:sp>
      <p:sp>
        <p:nvSpPr>
          <p:cNvPr id="14" name="TextBox 13"/>
          <p:cNvSpPr txBox="1"/>
          <p:nvPr/>
        </p:nvSpPr>
        <p:spPr>
          <a:xfrm>
            <a:off x="673100" y="5175546"/>
            <a:ext cx="5535490" cy="461665"/>
          </a:xfrm>
          <a:prstGeom prst="rect">
            <a:avLst/>
          </a:prstGeom>
          <a:noFill/>
        </p:spPr>
        <p:txBody>
          <a:bodyPr wrap="none" rtlCol="0">
            <a:spAutoFit/>
          </a:bodyPr>
          <a:lstStyle/>
          <a:p>
            <a:r>
              <a:rPr lang="en-US" sz="2400" i="1" dirty="0"/>
              <a:t>potassium sulfate and barium nitrate </a:t>
            </a:r>
            <a:r>
              <a:rPr lang="en-US" sz="2400" dirty="0">
                <a:solidFill>
                  <a:srgbClr val="009900"/>
                </a:solidFill>
                <a:sym typeface="Wingdings"/>
              </a:rPr>
              <a:t></a:t>
            </a:r>
            <a:endParaRPr lang="en-US" sz="2400" baseline="-25000" dirty="0"/>
          </a:p>
        </p:txBody>
      </p:sp>
      <p:sp>
        <p:nvSpPr>
          <p:cNvPr id="13" name="Title 1"/>
          <p:cNvSpPr>
            <a:spLocks noGrp="1"/>
          </p:cNvSpPr>
          <p:nvPr>
            <p:ph type="title"/>
          </p:nvPr>
        </p:nvSpPr>
        <p:spPr>
          <a:xfrm>
            <a:off x="457200" y="347979"/>
            <a:ext cx="8530098" cy="518478"/>
          </a:xfrm>
          <a:prstGeom prst="rect">
            <a:avLst/>
          </a:prstGeom>
        </p:spPr>
        <p:txBody>
          <a:bodyPr>
            <a:normAutofit/>
          </a:bodyPr>
          <a:lstStyle/>
          <a:p>
            <a:r>
              <a:rPr lang="en-US" dirty="0"/>
              <a:t>4</a:t>
            </a:r>
            <a:r>
              <a:rPr lang="en-US" sz="2800" dirty="0"/>
              <a:t>.2  classifying chemical reactions</a:t>
            </a:r>
          </a:p>
        </p:txBody>
      </p:sp>
      <p:sp>
        <p:nvSpPr>
          <p:cNvPr id="18" name="TextBox 17"/>
          <p:cNvSpPr txBox="1"/>
          <p:nvPr/>
        </p:nvSpPr>
        <p:spPr>
          <a:xfrm>
            <a:off x="673100" y="3572710"/>
            <a:ext cx="6760988" cy="430887"/>
          </a:xfrm>
          <a:prstGeom prst="rect">
            <a:avLst/>
          </a:prstGeom>
          <a:noFill/>
        </p:spPr>
        <p:txBody>
          <a:bodyPr wrap="square" rtlCol="0">
            <a:spAutoFit/>
          </a:bodyPr>
          <a:lstStyle/>
          <a:p>
            <a:r>
              <a:rPr lang="en-US" sz="2200" dirty="0">
                <a:sym typeface="Wingdings"/>
              </a:rPr>
              <a:t>Pb(NO</a:t>
            </a:r>
            <a:r>
              <a:rPr lang="en-US" sz="2200" baseline="-25000" dirty="0">
                <a:sym typeface="Wingdings"/>
              </a:rPr>
              <a:t>3</a:t>
            </a:r>
            <a:r>
              <a:rPr lang="en-US" sz="2200" dirty="0">
                <a:sym typeface="Wingdings"/>
              </a:rPr>
              <a:t>)</a:t>
            </a:r>
            <a:r>
              <a:rPr lang="en-US" sz="2200" baseline="-25000" dirty="0">
                <a:sym typeface="Wingdings"/>
              </a:rPr>
              <a:t>2</a:t>
            </a:r>
            <a:r>
              <a:rPr lang="en-US" sz="2200" dirty="0">
                <a:sym typeface="Wingdings"/>
              </a:rPr>
              <a:t>(</a:t>
            </a:r>
            <a:r>
              <a:rPr lang="en-US" sz="2200" i="1" dirty="0">
                <a:sym typeface="Wingdings"/>
              </a:rPr>
              <a:t>aq</a:t>
            </a:r>
            <a:r>
              <a:rPr lang="en-US" sz="2200" dirty="0">
                <a:sym typeface="Wingdings"/>
              </a:rPr>
              <a:t>)  +  2KI(</a:t>
            </a:r>
            <a:r>
              <a:rPr lang="en-US" sz="2200" i="1" dirty="0">
                <a:sym typeface="Wingdings"/>
              </a:rPr>
              <a:t>aq</a:t>
            </a:r>
            <a:r>
              <a:rPr lang="en-US" sz="2200" dirty="0">
                <a:sym typeface="Wingdings"/>
              </a:rPr>
              <a:t>)  </a:t>
            </a:r>
            <a:r>
              <a:rPr lang="en-US" sz="2200" dirty="0">
                <a:solidFill>
                  <a:srgbClr val="009900"/>
                </a:solidFill>
                <a:sym typeface="Wingdings"/>
              </a:rPr>
              <a:t></a:t>
            </a:r>
            <a:r>
              <a:rPr lang="en-US" sz="2200" dirty="0">
                <a:sym typeface="Wingdings"/>
              </a:rPr>
              <a:t>  PbI</a:t>
            </a:r>
            <a:r>
              <a:rPr lang="en-US" sz="2200" baseline="-25000" dirty="0">
                <a:sym typeface="Wingdings"/>
              </a:rPr>
              <a:t>2</a:t>
            </a:r>
            <a:r>
              <a:rPr lang="en-US" sz="2200" dirty="0">
                <a:sym typeface="Wingdings"/>
              </a:rPr>
              <a:t>(</a:t>
            </a:r>
            <a:r>
              <a:rPr lang="en-US" sz="2200" i="1" dirty="0">
                <a:sym typeface="Wingdings"/>
              </a:rPr>
              <a:t>s</a:t>
            </a:r>
            <a:r>
              <a:rPr lang="en-US" sz="2200" dirty="0">
                <a:sym typeface="Wingdings"/>
              </a:rPr>
              <a:t>)  +  2KNO</a:t>
            </a:r>
            <a:r>
              <a:rPr lang="en-US" sz="2200" baseline="-25000" dirty="0">
                <a:sym typeface="Wingdings"/>
              </a:rPr>
              <a:t>3</a:t>
            </a:r>
            <a:r>
              <a:rPr lang="en-US" sz="2200" dirty="0">
                <a:sym typeface="Wingdings"/>
              </a:rPr>
              <a:t>(</a:t>
            </a:r>
            <a:r>
              <a:rPr lang="en-US" sz="2200" i="1" dirty="0">
                <a:sym typeface="Wingdings"/>
              </a:rPr>
              <a:t>aq</a:t>
            </a:r>
            <a:r>
              <a:rPr lang="en-US" sz="2200" dirty="0">
                <a:sym typeface="Wingdings"/>
              </a:rPr>
              <a:t>)</a:t>
            </a:r>
            <a:endParaRPr lang="en-US" sz="2200" baseline="-25000" dirty="0"/>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168020" y="3125564"/>
            <a:ext cx="1393622" cy="1756066"/>
          </a:xfrm>
          <a:prstGeom prst="rect">
            <a:avLst/>
          </a:prstGeom>
        </p:spPr>
      </p:pic>
      <p:sp>
        <p:nvSpPr>
          <p:cNvPr id="19" name="TextBox 18"/>
          <p:cNvSpPr txBox="1"/>
          <p:nvPr/>
        </p:nvSpPr>
        <p:spPr>
          <a:xfrm>
            <a:off x="673100" y="4700561"/>
            <a:ext cx="3007555" cy="461665"/>
          </a:xfrm>
          <a:prstGeom prst="rect">
            <a:avLst/>
          </a:prstGeom>
          <a:noFill/>
        </p:spPr>
        <p:txBody>
          <a:bodyPr wrap="none" rtlCol="0">
            <a:spAutoFit/>
          </a:bodyPr>
          <a:lstStyle/>
          <a:p>
            <a:r>
              <a:rPr lang="en-US" sz="2400" dirty="0"/>
              <a:t>Predict the products:</a:t>
            </a:r>
          </a:p>
        </p:txBody>
      </p:sp>
      <p:sp>
        <p:nvSpPr>
          <p:cNvPr id="20" name="TextBox 19"/>
          <p:cNvSpPr txBox="1"/>
          <p:nvPr/>
        </p:nvSpPr>
        <p:spPr>
          <a:xfrm>
            <a:off x="673100" y="5650531"/>
            <a:ext cx="5126724" cy="461665"/>
          </a:xfrm>
          <a:prstGeom prst="rect">
            <a:avLst/>
          </a:prstGeom>
          <a:noFill/>
        </p:spPr>
        <p:txBody>
          <a:bodyPr wrap="none" rtlCol="0">
            <a:spAutoFit/>
          </a:bodyPr>
          <a:lstStyle/>
          <a:p>
            <a:r>
              <a:rPr lang="en-US" sz="2400" i="1" dirty="0"/>
              <a:t>lithium chloride and silver acetate </a:t>
            </a:r>
            <a:r>
              <a:rPr lang="en-US" sz="2400" dirty="0">
                <a:solidFill>
                  <a:srgbClr val="009900"/>
                </a:solidFill>
                <a:sym typeface="Wingdings"/>
              </a:rPr>
              <a:t></a:t>
            </a:r>
            <a:endParaRPr lang="en-US" sz="2400" baseline="-25000" dirty="0"/>
          </a:p>
        </p:txBody>
      </p:sp>
      <p:sp>
        <p:nvSpPr>
          <p:cNvPr id="21" name="TextBox 20"/>
          <p:cNvSpPr txBox="1"/>
          <p:nvPr/>
        </p:nvSpPr>
        <p:spPr>
          <a:xfrm>
            <a:off x="673100" y="6125517"/>
            <a:ext cx="5759910" cy="461665"/>
          </a:xfrm>
          <a:prstGeom prst="rect">
            <a:avLst/>
          </a:prstGeom>
          <a:noFill/>
        </p:spPr>
        <p:txBody>
          <a:bodyPr wrap="none" rtlCol="0">
            <a:spAutoFit/>
          </a:bodyPr>
          <a:lstStyle/>
          <a:p>
            <a:r>
              <a:rPr lang="en-US" sz="2400" i="1" dirty="0"/>
              <a:t>lead nitrate and ammonium carbonate </a:t>
            </a:r>
            <a:r>
              <a:rPr lang="en-US" sz="2400" dirty="0">
                <a:solidFill>
                  <a:srgbClr val="009900"/>
                </a:solidFill>
                <a:sym typeface="Wingdings"/>
              </a:rPr>
              <a:t></a:t>
            </a:r>
            <a:endParaRPr lang="en-US" sz="2400" baseline="-25000" dirty="0"/>
          </a:p>
        </p:txBody>
      </p:sp>
      <p:sp>
        <p:nvSpPr>
          <p:cNvPr id="22" name="TextBox 21"/>
          <p:cNvSpPr txBox="1"/>
          <p:nvPr/>
        </p:nvSpPr>
        <p:spPr>
          <a:xfrm>
            <a:off x="673100" y="4055112"/>
            <a:ext cx="6760988" cy="430887"/>
          </a:xfrm>
          <a:prstGeom prst="rect">
            <a:avLst/>
          </a:prstGeom>
          <a:noFill/>
        </p:spPr>
        <p:txBody>
          <a:bodyPr wrap="square" rtlCol="0">
            <a:spAutoFit/>
          </a:bodyPr>
          <a:lstStyle/>
          <a:p>
            <a:pPr>
              <a:spcAft>
                <a:spcPts val="1000"/>
              </a:spcAft>
            </a:pPr>
            <a:r>
              <a:rPr lang="en-US" sz="2200" dirty="0">
                <a:sym typeface="Wingdings"/>
              </a:rPr>
              <a:t>net ionic equation:  Pb</a:t>
            </a:r>
            <a:r>
              <a:rPr lang="en-US" sz="2200" baseline="30000" dirty="0">
                <a:sym typeface="Wingdings"/>
              </a:rPr>
              <a:t>2+</a:t>
            </a:r>
            <a:r>
              <a:rPr lang="en-US" sz="2200" dirty="0">
                <a:sym typeface="Wingdings"/>
              </a:rPr>
              <a:t>(</a:t>
            </a:r>
            <a:r>
              <a:rPr lang="en-US" sz="2200" i="1" dirty="0">
                <a:sym typeface="Wingdings"/>
              </a:rPr>
              <a:t>aq</a:t>
            </a:r>
            <a:r>
              <a:rPr lang="en-US" sz="2200" dirty="0">
                <a:sym typeface="Wingdings"/>
              </a:rPr>
              <a:t>)  + 2I</a:t>
            </a:r>
            <a:r>
              <a:rPr lang="en-US" sz="2200" baseline="40000" dirty="0">
                <a:sym typeface="Wingdings"/>
              </a:rPr>
              <a:t>⎯</a:t>
            </a:r>
            <a:r>
              <a:rPr lang="en-US" sz="2200" dirty="0">
                <a:sym typeface="Wingdings"/>
              </a:rPr>
              <a:t>(</a:t>
            </a:r>
            <a:r>
              <a:rPr lang="en-US" sz="2200" i="1" dirty="0">
                <a:sym typeface="Wingdings"/>
              </a:rPr>
              <a:t>aq</a:t>
            </a:r>
            <a:r>
              <a:rPr lang="en-US" sz="2200" dirty="0">
                <a:sym typeface="Wingdings"/>
              </a:rPr>
              <a:t>)  </a:t>
            </a:r>
            <a:r>
              <a:rPr lang="en-US" sz="2200" dirty="0">
                <a:solidFill>
                  <a:srgbClr val="009900"/>
                </a:solidFill>
                <a:sym typeface="Wingdings"/>
              </a:rPr>
              <a:t></a:t>
            </a:r>
            <a:r>
              <a:rPr lang="en-US" sz="2200" dirty="0">
                <a:sym typeface="Wingdings"/>
              </a:rPr>
              <a:t>  PbI</a:t>
            </a:r>
            <a:r>
              <a:rPr lang="en-US" sz="2200" baseline="-25000" dirty="0">
                <a:sym typeface="Wingdings"/>
              </a:rPr>
              <a:t>2</a:t>
            </a:r>
            <a:r>
              <a:rPr lang="en-US" sz="2200" dirty="0">
                <a:sym typeface="Wingdings"/>
              </a:rPr>
              <a:t>(</a:t>
            </a:r>
            <a:r>
              <a:rPr lang="en-US" sz="2200" i="1" dirty="0">
                <a:sym typeface="Wingdings"/>
              </a:rPr>
              <a:t>s</a:t>
            </a:r>
            <a:r>
              <a:rPr lang="en-US" sz="2200" dirty="0">
                <a:sym typeface="Wingdings"/>
              </a:rPr>
              <a:t>)</a:t>
            </a:r>
            <a:endParaRPr lang="en-US" sz="2200" baseline="-25000" dirty="0"/>
          </a:p>
        </p:txBody>
      </p:sp>
    </p:spTree>
    <p:extLst>
      <p:ext uri="{BB962C8B-B14F-4D97-AF65-F5344CB8AC3E}">
        <p14:creationId xmlns:p14="http://schemas.microsoft.com/office/powerpoint/2010/main" val="493710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t>4</a:t>
            </a:r>
            <a:r>
              <a:rPr lang="en-US" sz="2800" dirty="0"/>
              <a:t>.2  classifying chemical reactions</a:t>
            </a:r>
          </a:p>
        </p:txBody>
      </p:sp>
      <p:sp>
        <p:nvSpPr>
          <p:cNvPr id="4" name="Slide Number Placeholder 3"/>
          <p:cNvSpPr>
            <a:spLocks noGrp="1"/>
          </p:cNvSpPr>
          <p:nvPr>
            <p:ph type="sldNum" sz="quarter" idx="4"/>
          </p:nvPr>
        </p:nvSpPr>
        <p:spPr/>
        <p:txBody>
          <a:bodyPr/>
          <a:lstStyle/>
          <a:p>
            <a:fld id="{72F633B3-16E2-4909-ACA1-80BBA0CB601E}" type="slidenum">
              <a:rPr lang="en-US" smtClean="0"/>
              <a:pPr/>
              <a:t>14</a:t>
            </a:fld>
            <a:endParaRPr lang="en-US" dirty="0"/>
          </a:p>
        </p:txBody>
      </p:sp>
      <p:sp>
        <p:nvSpPr>
          <p:cNvPr id="9" name="Text Placeholder 2"/>
          <p:cNvSpPr txBox="1">
            <a:spLocks/>
          </p:cNvSpPr>
          <p:nvPr/>
        </p:nvSpPr>
        <p:spPr>
          <a:xfrm>
            <a:off x="457200" y="917105"/>
            <a:ext cx="8328454" cy="569127"/>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b="1" i="1" dirty="0">
                <a:solidFill>
                  <a:srgbClr val="0000FF"/>
                </a:solidFill>
              </a:rPr>
              <a:t>Classes of Chemical Reactions</a:t>
            </a:r>
            <a:endParaRPr lang="en-US" i="1" dirty="0">
              <a:solidFill>
                <a:srgbClr val="0000FF"/>
              </a:solidFill>
            </a:endParaRPr>
          </a:p>
        </p:txBody>
      </p:sp>
      <p:sp>
        <p:nvSpPr>
          <p:cNvPr id="6" name="TextBox 5"/>
          <p:cNvSpPr txBox="1"/>
          <p:nvPr/>
        </p:nvSpPr>
        <p:spPr>
          <a:xfrm>
            <a:off x="558800" y="1638632"/>
            <a:ext cx="5941050" cy="4170372"/>
          </a:xfrm>
          <a:prstGeom prst="rect">
            <a:avLst/>
          </a:prstGeom>
          <a:noFill/>
        </p:spPr>
        <p:txBody>
          <a:bodyPr wrap="none" rtlCol="0">
            <a:spAutoFit/>
          </a:bodyPr>
          <a:lstStyle/>
          <a:p>
            <a:pPr marL="571500" indent="-571500">
              <a:spcAft>
                <a:spcPts val="600"/>
              </a:spcAft>
              <a:buAutoNum type="romanUcPeriod"/>
            </a:pPr>
            <a:r>
              <a:rPr lang="en-US" sz="2200" dirty="0">
                <a:solidFill>
                  <a:schemeClr val="bg1">
                    <a:lumMod val="75000"/>
                  </a:schemeClr>
                </a:solidFill>
              </a:rPr>
              <a:t>Double Displacement</a:t>
            </a:r>
          </a:p>
          <a:p>
            <a:pPr marL="1485900" lvl="2" indent="-571500">
              <a:spcAft>
                <a:spcPts val="600"/>
              </a:spcAft>
              <a:buFont typeface="Arial" panose="020B0604020202020204" pitchFamily="34" charset="0"/>
              <a:buChar char="•"/>
            </a:pPr>
            <a:r>
              <a:rPr lang="en-US" sz="2200" dirty="0">
                <a:solidFill>
                  <a:schemeClr val="bg1">
                    <a:lumMod val="75000"/>
                  </a:schemeClr>
                </a:solidFill>
              </a:rPr>
              <a:t>Precipitation Reactions</a:t>
            </a:r>
          </a:p>
          <a:p>
            <a:pPr marL="1485900" lvl="2" indent="-571500">
              <a:spcAft>
                <a:spcPts val="600"/>
              </a:spcAft>
              <a:buFont typeface="Arial" panose="020B0604020202020204" pitchFamily="34" charset="0"/>
              <a:buChar char="•"/>
            </a:pPr>
            <a:r>
              <a:rPr lang="en-US" sz="2200" dirty="0">
                <a:solidFill>
                  <a:srgbClr val="009900"/>
                </a:solidFill>
              </a:rPr>
              <a:t>Acid-Base Reactions</a:t>
            </a:r>
          </a:p>
          <a:p>
            <a:pPr marL="571500" indent="-571500">
              <a:spcAft>
                <a:spcPts val="600"/>
              </a:spcAft>
              <a:buAutoNum type="romanUcPeriod" startAt="2"/>
            </a:pPr>
            <a:r>
              <a:rPr lang="en-US" sz="2200" dirty="0">
                <a:solidFill>
                  <a:schemeClr val="bg1">
                    <a:lumMod val="75000"/>
                  </a:schemeClr>
                </a:solidFill>
              </a:rPr>
              <a:t>Single Replacement</a:t>
            </a:r>
          </a:p>
          <a:p>
            <a:pPr marL="1485900" lvl="2" indent="-571500">
              <a:spcAft>
                <a:spcPts val="600"/>
              </a:spcAft>
              <a:buFont typeface="Arial" panose="020B0604020202020204" pitchFamily="34" charset="0"/>
              <a:buChar char="•"/>
            </a:pPr>
            <a:r>
              <a:rPr lang="en-US" sz="2200" dirty="0">
                <a:solidFill>
                  <a:schemeClr val="bg1">
                    <a:lumMod val="75000"/>
                  </a:schemeClr>
                </a:solidFill>
              </a:rPr>
              <a:t>oxidation-reduction (redox)</a:t>
            </a:r>
          </a:p>
          <a:p>
            <a:pPr marL="571500" indent="-571500">
              <a:spcAft>
                <a:spcPts val="600"/>
              </a:spcAft>
              <a:buAutoNum type="romanUcPeriod" startAt="2"/>
            </a:pPr>
            <a:r>
              <a:rPr lang="en-US" sz="2200" dirty="0">
                <a:solidFill>
                  <a:schemeClr val="bg1">
                    <a:lumMod val="75000"/>
                  </a:schemeClr>
                </a:solidFill>
              </a:rPr>
              <a:t>Combustion</a:t>
            </a:r>
          </a:p>
          <a:p>
            <a:pPr marL="1485900" lvl="6" indent="-571500">
              <a:spcAft>
                <a:spcPts val="600"/>
              </a:spcAft>
              <a:buFont typeface="Arial" charset="0"/>
              <a:buChar char="•"/>
            </a:pPr>
            <a:r>
              <a:rPr lang="en-US" sz="2200" dirty="0">
                <a:solidFill>
                  <a:schemeClr val="bg1">
                    <a:lumMod val="75000"/>
                  </a:schemeClr>
                </a:solidFill>
              </a:rPr>
              <a:t>a special class of redox reactions</a:t>
            </a:r>
          </a:p>
          <a:p>
            <a:pPr marL="1485900" lvl="6" indent="-571500">
              <a:spcAft>
                <a:spcPts val="600"/>
              </a:spcAft>
              <a:buFont typeface="Arial" charset="0"/>
              <a:buChar char="•"/>
            </a:pPr>
            <a:r>
              <a:rPr lang="en-US" sz="2200" dirty="0">
                <a:solidFill>
                  <a:schemeClr val="bg1">
                    <a:lumMod val="75000"/>
                  </a:schemeClr>
                </a:solidFill>
              </a:rPr>
              <a:t>burning in the presence of oxygen</a:t>
            </a:r>
          </a:p>
          <a:p>
            <a:pPr marL="571500" indent="-571500">
              <a:spcAft>
                <a:spcPts val="600"/>
              </a:spcAft>
              <a:buAutoNum type="romanUcPeriod" startAt="2"/>
            </a:pPr>
            <a:r>
              <a:rPr lang="en-US" sz="2200" dirty="0">
                <a:solidFill>
                  <a:schemeClr val="bg1">
                    <a:lumMod val="75000"/>
                  </a:schemeClr>
                </a:solidFill>
              </a:rPr>
              <a:t>Synthesis</a:t>
            </a:r>
          </a:p>
          <a:p>
            <a:pPr marL="571500" indent="-571500">
              <a:spcAft>
                <a:spcPts val="600"/>
              </a:spcAft>
              <a:buAutoNum type="romanUcPeriod" startAt="2"/>
            </a:pPr>
            <a:r>
              <a:rPr lang="en-US" sz="2200" dirty="0">
                <a:solidFill>
                  <a:schemeClr val="bg1">
                    <a:lumMod val="75000"/>
                  </a:schemeClr>
                </a:solidFill>
              </a:rPr>
              <a:t>Decomposition</a:t>
            </a:r>
          </a:p>
        </p:txBody>
      </p:sp>
    </p:spTree>
    <p:extLst>
      <p:ext uri="{BB962C8B-B14F-4D97-AF65-F5344CB8AC3E}">
        <p14:creationId xmlns:p14="http://schemas.microsoft.com/office/powerpoint/2010/main" val="932506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72F633B3-16E2-4909-ACA1-80BBA0CB601E}" type="slidenum">
              <a:rPr lang="en-US" smtClean="0"/>
              <a:pPr/>
              <a:t>15</a:t>
            </a:fld>
            <a:endParaRPr lang="en-US" dirty="0"/>
          </a:p>
        </p:txBody>
      </p:sp>
      <p:sp>
        <p:nvSpPr>
          <p:cNvPr id="7" name="Text Placeholder 2"/>
          <p:cNvSpPr txBox="1">
            <a:spLocks/>
          </p:cNvSpPr>
          <p:nvPr/>
        </p:nvSpPr>
        <p:spPr>
          <a:xfrm>
            <a:off x="457200" y="2301969"/>
            <a:ext cx="8328454" cy="2486025"/>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Clr>
                <a:srgbClr val="009900"/>
              </a:buClr>
              <a:buFont typeface="Arial" panose="020B0604020202020204" pitchFamily="34" charset="0"/>
              <a:buChar char="•"/>
            </a:pPr>
            <a:endParaRPr lang="en-US" sz="2200" dirty="0"/>
          </a:p>
          <a:p>
            <a:pPr marL="342900" indent="-342900">
              <a:buClr>
                <a:srgbClr val="009900"/>
              </a:buClr>
              <a:buFont typeface="Arial" panose="020B0604020202020204" pitchFamily="34" charset="0"/>
              <a:buChar char="•"/>
            </a:pPr>
            <a:endParaRPr lang="en-US" sz="2200" dirty="0"/>
          </a:p>
          <a:p>
            <a:endParaRPr lang="en-US" dirty="0"/>
          </a:p>
        </p:txBody>
      </p:sp>
      <p:sp>
        <p:nvSpPr>
          <p:cNvPr id="11" name="Text Placeholder 2"/>
          <p:cNvSpPr txBox="1">
            <a:spLocks/>
          </p:cNvSpPr>
          <p:nvPr/>
        </p:nvSpPr>
        <p:spPr>
          <a:xfrm>
            <a:off x="457200" y="1399905"/>
            <a:ext cx="8530098" cy="4581795"/>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b="1" dirty="0">
                <a:solidFill>
                  <a:srgbClr val="009900"/>
                </a:solidFill>
              </a:rPr>
              <a:t>Acids</a:t>
            </a:r>
            <a:endParaRPr lang="en-US" sz="2200" dirty="0">
              <a:solidFill>
                <a:srgbClr val="009900"/>
              </a:solidFill>
            </a:endParaRPr>
          </a:p>
          <a:p>
            <a:pPr marL="342900" indent="-342900">
              <a:buClr>
                <a:srgbClr val="009900"/>
              </a:buClr>
              <a:buFont typeface="Arial" panose="020B0604020202020204" pitchFamily="34" charset="0"/>
              <a:buChar char="•"/>
            </a:pPr>
            <a:r>
              <a:rPr lang="en-US" sz="2200" dirty="0"/>
              <a:t>Acids dissolve in water to yield hydronium ions (H</a:t>
            </a:r>
            <a:r>
              <a:rPr lang="en-US" sz="2200" baseline="-25000" dirty="0"/>
              <a:t>3</a:t>
            </a:r>
            <a:r>
              <a:rPr lang="en-US" sz="2200" dirty="0"/>
              <a:t>O</a:t>
            </a:r>
            <a:r>
              <a:rPr lang="en-US" sz="2200" baseline="30000" dirty="0"/>
              <a:t>+</a:t>
            </a:r>
            <a:r>
              <a:rPr lang="en-US" sz="2200" dirty="0"/>
              <a:t>).</a:t>
            </a:r>
          </a:p>
          <a:p>
            <a:pPr marL="1074420" lvl="1" indent="-342900">
              <a:buClr>
                <a:srgbClr val="009900"/>
              </a:buClr>
            </a:pPr>
            <a:r>
              <a:rPr lang="en-US" sz="2000" dirty="0"/>
              <a:t>H</a:t>
            </a:r>
            <a:r>
              <a:rPr lang="en-US" sz="2000" baseline="30000" dirty="0"/>
              <a:t>+</a:t>
            </a:r>
            <a:r>
              <a:rPr lang="en-US" sz="2000" dirty="0"/>
              <a:t> ions are transferred from HCl to </a:t>
            </a:r>
            <a:r>
              <a:rPr lang="en-US" sz="2000" dirty="0">
                <a:sym typeface="Wingdings"/>
              </a:rPr>
              <a:t>H</a:t>
            </a:r>
            <a:r>
              <a:rPr lang="en-US" sz="2000" baseline="-25000" dirty="0">
                <a:sym typeface="Wingdings"/>
              </a:rPr>
              <a:t>2</a:t>
            </a:r>
            <a:r>
              <a:rPr lang="en-US" sz="2000" dirty="0">
                <a:sym typeface="Wingdings"/>
              </a:rPr>
              <a:t>O </a:t>
            </a:r>
            <a:r>
              <a:rPr lang="en-US" sz="2000" dirty="0"/>
              <a:t>molecules.</a:t>
            </a:r>
          </a:p>
          <a:p>
            <a:pPr marL="1074420" lvl="1" indent="-342900">
              <a:buClr>
                <a:srgbClr val="009900"/>
              </a:buClr>
            </a:pPr>
            <a:r>
              <a:rPr lang="en-US" sz="2000" dirty="0">
                <a:sym typeface="Wingdings"/>
              </a:rPr>
              <a:t>HCl(</a:t>
            </a:r>
            <a:r>
              <a:rPr lang="en-US" sz="2000" i="1" dirty="0">
                <a:sym typeface="Wingdings"/>
              </a:rPr>
              <a:t>aq</a:t>
            </a:r>
            <a:r>
              <a:rPr lang="en-US" sz="2000" dirty="0">
                <a:sym typeface="Wingdings"/>
              </a:rPr>
              <a:t>)  +  H</a:t>
            </a:r>
            <a:r>
              <a:rPr lang="en-US" sz="2000" baseline="-25000" dirty="0">
                <a:sym typeface="Wingdings"/>
              </a:rPr>
              <a:t>2</a:t>
            </a:r>
            <a:r>
              <a:rPr lang="en-US" sz="2000" dirty="0">
                <a:sym typeface="Wingdings"/>
              </a:rPr>
              <a:t>O(</a:t>
            </a:r>
            <a:r>
              <a:rPr lang="en-US" sz="2000" dirty="0"/>
              <a:t>ℓ</a:t>
            </a:r>
            <a:r>
              <a:rPr lang="en-US" sz="2000" dirty="0">
                <a:sym typeface="Wingdings"/>
              </a:rPr>
              <a:t>)  </a:t>
            </a:r>
            <a:r>
              <a:rPr lang="en-US" sz="2000" dirty="0">
                <a:solidFill>
                  <a:srgbClr val="009900"/>
                </a:solidFill>
                <a:sym typeface="Wingdings"/>
              </a:rPr>
              <a:t></a:t>
            </a:r>
            <a:r>
              <a:rPr lang="en-US" sz="2000" dirty="0">
                <a:sym typeface="Wingdings"/>
              </a:rPr>
              <a:t>  Cl</a:t>
            </a:r>
            <a:r>
              <a:rPr lang="en-US" sz="2000" baseline="40000" dirty="0">
                <a:sym typeface="Wingdings"/>
              </a:rPr>
              <a:t>⎯</a:t>
            </a:r>
            <a:r>
              <a:rPr lang="en-US" sz="2000" dirty="0">
                <a:sym typeface="Wingdings"/>
              </a:rPr>
              <a:t>(</a:t>
            </a:r>
            <a:r>
              <a:rPr lang="en-US" sz="2000" i="1" dirty="0">
                <a:sym typeface="Wingdings"/>
              </a:rPr>
              <a:t>aq</a:t>
            </a:r>
            <a:r>
              <a:rPr lang="en-US" sz="2000" dirty="0">
                <a:sym typeface="Wingdings"/>
              </a:rPr>
              <a:t>)  +  H</a:t>
            </a:r>
            <a:r>
              <a:rPr lang="en-US" sz="2000" baseline="-25000" dirty="0">
                <a:sym typeface="Wingdings"/>
              </a:rPr>
              <a:t>3</a:t>
            </a:r>
            <a:r>
              <a:rPr lang="en-US" sz="2000" dirty="0">
                <a:sym typeface="Wingdings"/>
              </a:rPr>
              <a:t>O</a:t>
            </a:r>
            <a:r>
              <a:rPr lang="en-US" sz="2000" baseline="30000" dirty="0">
                <a:sym typeface="Wingdings"/>
              </a:rPr>
              <a:t>+</a:t>
            </a:r>
            <a:r>
              <a:rPr lang="en-US" sz="2000" dirty="0">
                <a:sym typeface="Wingdings"/>
              </a:rPr>
              <a:t>(</a:t>
            </a:r>
            <a:r>
              <a:rPr lang="en-US" sz="2000" i="1" dirty="0">
                <a:sym typeface="Wingdings"/>
              </a:rPr>
              <a:t>aq</a:t>
            </a:r>
            <a:r>
              <a:rPr lang="en-US" sz="2000" dirty="0">
                <a:sym typeface="Wingdings"/>
              </a:rPr>
              <a:t>) </a:t>
            </a:r>
            <a:r>
              <a:rPr lang="en-US" sz="2000" dirty="0"/>
              <a:t> </a:t>
            </a:r>
          </a:p>
          <a:p>
            <a:pPr marL="342900" indent="-342900">
              <a:buClr>
                <a:srgbClr val="009900"/>
              </a:buClr>
              <a:buFont typeface="Arial" panose="020B0604020202020204" pitchFamily="34" charset="0"/>
              <a:buChar char="•"/>
            </a:pPr>
            <a:r>
              <a:rPr lang="en-US" sz="2200" dirty="0"/>
              <a:t>Strong acids completely dissociate in aqueous solution.</a:t>
            </a:r>
          </a:p>
          <a:p>
            <a:pPr marL="1074420" lvl="1" indent="-342900">
              <a:buClr>
                <a:srgbClr val="009900"/>
              </a:buClr>
            </a:pPr>
            <a:r>
              <a:rPr lang="en-US" sz="2000" dirty="0"/>
              <a:t>HCl, HNO</a:t>
            </a:r>
            <a:r>
              <a:rPr lang="en-US" sz="2000" baseline="-25000" dirty="0"/>
              <a:t>3</a:t>
            </a:r>
            <a:r>
              <a:rPr lang="en-US" sz="2000" dirty="0"/>
              <a:t>, and H</a:t>
            </a:r>
            <a:r>
              <a:rPr lang="en-US" sz="2000" baseline="-25000" dirty="0"/>
              <a:t>2</a:t>
            </a:r>
            <a:r>
              <a:rPr lang="en-US" sz="2000" dirty="0"/>
              <a:t>SO</a:t>
            </a:r>
            <a:r>
              <a:rPr lang="en-US" sz="2000" baseline="-25000" dirty="0"/>
              <a:t>4</a:t>
            </a:r>
            <a:r>
              <a:rPr lang="en-US" sz="2000" dirty="0"/>
              <a:t> are examples strong acids.</a:t>
            </a:r>
          </a:p>
          <a:p>
            <a:pPr marL="342900" indent="-342900">
              <a:buClr>
                <a:srgbClr val="009900"/>
              </a:buClr>
              <a:buFont typeface="Arial" panose="020B0604020202020204" pitchFamily="34" charset="0"/>
              <a:buChar char="•"/>
            </a:pPr>
            <a:r>
              <a:rPr lang="en-US" sz="2200" dirty="0"/>
              <a:t>Weak acids only partially dissociate in water.</a:t>
            </a:r>
          </a:p>
          <a:p>
            <a:pPr marL="1074420" lvl="1" indent="-342900">
              <a:buClr>
                <a:srgbClr val="009900"/>
              </a:buClr>
            </a:pPr>
            <a:r>
              <a:rPr lang="en-US" sz="2000" dirty="0"/>
              <a:t>CH</a:t>
            </a:r>
            <a:r>
              <a:rPr lang="en-US" sz="2000" baseline="-25000" dirty="0"/>
              <a:t>3</a:t>
            </a:r>
            <a:r>
              <a:rPr lang="en-US" sz="2000" dirty="0"/>
              <a:t>COOH (acetic acid or vinegar) is an example of a weak acid.</a:t>
            </a:r>
          </a:p>
          <a:p>
            <a:pPr marL="1074420" lvl="1" indent="-342900">
              <a:buClr>
                <a:srgbClr val="009900"/>
              </a:buClr>
            </a:pPr>
            <a:r>
              <a:rPr lang="en-US" sz="2000" dirty="0"/>
              <a:t>CH</a:t>
            </a:r>
            <a:r>
              <a:rPr lang="en-US" sz="2000" baseline="-25000" dirty="0"/>
              <a:t>3</a:t>
            </a:r>
            <a:r>
              <a:rPr lang="en-US" sz="2000" dirty="0"/>
              <a:t>COOH</a:t>
            </a:r>
            <a:r>
              <a:rPr lang="en-US" sz="2000" dirty="0">
                <a:sym typeface="Wingdings"/>
              </a:rPr>
              <a:t>(</a:t>
            </a:r>
            <a:r>
              <a:rPr lang="en-US" sz="2000" i="1" dirty="0">
                <a:sym typeface="Wingdings"/>
              </a:rPr>
              <a:t>aq</a:t>
            </a:r>
            <a:r>
              <a:rPr lang="en-US" sz="2000" dirty="0">
                <a:sym typeface="Wingdings"/>
              </a:rPr>
              <a:t>)  +  H</a:t>
            </a:r>
            <a:r>
              <a:rPr lang="en-US" sz="2000" baseline="-25000" dirty="0">
                <a:sym typeface="Wingdings"/>
              </a:rPr>
              <a:t>2</a:t>
            </a:r>
            <a:r>
              <a:rPr lang="en-US" sz="2000" dirty="0">
                <a:sym typeface="Wingdings"/>
              </a:rPr>
              <a:t>O(</a:t>
            </a:r>
            <a:r>
              <a:rPr lang="en-US" sz="2000" dirty="0"/>
              <a:t>ℓ</a:t>
            </a:r>
            <a:r>
              <a:rPr lang="en-US" sz="2000" dirty="0">
                <a:sym typeface="Wingdings"/>
              </a:rPr>
              <a:t>)  </a:t>
            </a:r>
            <a:r>
              <a:rPr lang="en-US" sz="2000" dirty="0">
                <a:solidFill>
                  <a:srgbClr val="009900"/>
                </a:solidFill>
                <a:latin typeface="Cambria Math"/>
                <a:ea typeface="Cambria Math"/>
                <a:sym typeface="Symbol"/>
              </a:rPr>
              <a:t>⇌</a:t>
            </a:r>
            <a:r>
              <a:rPr lang="en-US" sz="2000" dirty="0">
                <a:sym typeface="Wingdings"/>
              </a:rPr>
              <a:t>  </a:t>
            </a:r>
            <a:r>
              <a:rPr lang="en-US" sz="2000" dirty="0"/>
              <a:t>CH</a:t>
            </a:r>
            <a:r>
              <a:rPr lang="en-US" sz="2000" baseline="-25000" dirty="0"/>
              <a:t>3</a:t>
            </a:r>
            <a:r>
              <a:rPr lang="en-US" sz="2000" dirty="0"/>
              <a:t>COO</a:t>
            </a:r>
            <a:r>
              <a:rPr lang="en-US" sz="2000" baseline="40000" dirty="0">
                <a:sym typeface="Wingdings"/>
              </a:rPr>
              <a:t>⎯</a:t>
            </a:r>
            <a:r>
              <a:rPr lang="en-US" sz="2000" dirty="0">
                <a:sym typeface="Wingdings"/>
              </a:rPr>
              <a:t>(</a:t>
            </a:r>
            <a:r>
              <a:rPr lang="en-US" sz="2000" i="1" dirty="0">
                <a:sym typeface="Wingdings"/>
              </a:rPr>
              <a:t>aq</a:t>
            </a:r>
            <a:r>
              <a:rPr lang="en-US" sz="2000" dirty="0">
                <a:sym typeface="Wingdings"/>
              </a:rPr>
              <a:t>)  +  H</a:t>
            </a:r>
            <a:r>
              <a:rPr lang="en-US" sz="2000" baseline="-25000" dirty="0">
                <a:sym typeface="Wingdings"/>
              </a:rPr>
              <a:t>3</a:t>
            </a:r>
            <a:r>
              <a:rPr lang="en-US" sz="2000" dirty="0">
                <a:sym typeface="Wingdings"/>
              </a:rPr>
              <a:t>O</a:t>
            </a:r>
            <a:r>
              <a:rPr lang="en-US" sz="2000" baseline="30000" dirty="0">
                <a:sym typeface="Wingdings"/>
              </a:rPr>
              <a:t>+</a:t>
            </a:r>
            <a:r>
              <a:rPr lang="en-US" sz="2000" dirty="0">
                <a:sym typeface="Wingdings"/>
              </a:rPr>
              <a:t>(</a:t>
            </a:r>
            <a:r>
              <a:rPr lang="en-US" sz="2000" i="1" dirty="0">
                <a:sym typeface="Wingdings"/>
              </a:rPr>
              <a:t>aq</a:t>
            </a:r>
            <a:r>
              <a:rPr lang="en-US" sz="2000" dirty="0">
                <a:sym typeface="Wingdings"/>
              </a:rPr>
              <a:t>) </a:t>
            </a:r>
          </a:p>
          <a:p>
            <a:pPr marL="1074420" lvl="1" indent="-342900">
              <a:buClr>
                <a:srgbClr val="009900"/>
              </a:buClr>
            </a:pPr>
            <a:r>
              <a:rPr lang="en-US" sz="2000" dirty="0"/>
              <a:t>Only ~1% of CH</a:t>
            </a:r>
            <a:r>
              <a:rPr lang="en-US" sz="2000" baseline="-25000" dirty="0"/>
              <a:t>3</a:t>
            </a:r>
            <a:r>
              <a:rPr lang="en-US" sz="2000" dirty="0"/>
              <a:t>COOH molecules react to form CH</a:t>
            </a:r>
            <a:r>
              <a:rPr lang="en-US" sz="2000" baseline="-25000" dirty="0"/>
              <a:t>3</a:t>
            </a:r>
            <a:r>
              <a:rPr lang="en-US" sz="2000" dirty="0"/>
              <a:t>COO</a:t>
            </a:r>
            <a:r>
              <a:rPr lang="en-US" sz="2000" baseline="40000" dirty="0">
                <a:sym typeface="Wingdings"/>
              </a:rPr>
              <a:t>⎯</a:t>
            </a:r>
            <a:r>
              <a:rPr lang="en-US" sz="2000" dirty="0">
                <a:sym typeface="Wingdings"/>
              </a:rPr>
              <a:t>.</a:t>
            </a:r>
            <a:endParaRPr lang="en-US" sz="2000" dirty="0"/>
          </a:p>
          <a:p>
            <a:pPr marL="342900" indent="-342900">
              <a:buClr>
                <a:srgbClr val="009900"/>
              </a:buClr>
              <a:buFont typeface="Arial" panose="020B0604020202020204" pitchFamily="34" charset="0"/>
              <a:buChar char="•"/>
            </a:pPr>
            <a:endParaRPr lang="en-US" sz="2200" dirty="0"/>
          </a:p>
          <a:p>
            <a:pPr marL="342900" indent="-342900">
              <a:buClr>
                <a:srgbClr val="009900"/>
              </a:buClr>
              <a:buFont typeface="Arial" panose="020B0604020202020204" pitchFamily="34" charset="0"/>
              <a:buChar char="•"/>
            </a:pPr>
            <a:endParaRPr lang="en-US" sz="2200" dirty="0"/>
          </a:p>
        </p:txBody>
      </p:sp>
      <p:sp>
        <p:nvSpPr>
          <p:cNvPr id="12" name="Text Placeholder 2"/>
          <p:cNvSpPr txBox="1">
            <a:spLocks/>
          </p:cNvSpPr>
          <p:nvPr/>
        </p:nvSpPr>
        <p:spPr>
          <a:xfrm>
            <a:off x="457200" y="917105"/>
            <a:ext cx="8328454" cy="569127"/>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b="1" i="1" dirty="0">
                <a:solidFill>
                  <a:srgbClr val="0000FF"/>
                </a:solidFill>
              </a:rPr>
              <a:t>Acid-Base Reactions</a:t>
            </a:r>
            <a:endParaRPr lang="en-US" i="1" dirty="0">
              <a:solidFill>
                <a:srgbClr val="0000FF"/>
              </a:solidFill>
            </a:endParaRPr>
          </a:p>
        </p:txBody>
      </p:sp>
      <p:sp>
        <p:nvSpPr>
          <p:cNvPr id="8" name="Title 1"/>
          <p:cNvSpPr txBox="1">
            <a:spLocks/>
          </p:cNvSpPr>
          <p:nvPr/>
        </p:nvSpPr>
        <p:spPr>
          <a:xfrm>
            <a:off x="609600" y="500379"/>
            <a:ext cx="8530098" cy="518478"/>
          </a:xfrm>
          <a:prstGeom prst="rect">
            <a:avLst/>
          </a:prstGeom>
        </p:spPr>
        <p:txBody>
          <a:bodyPr vert="horz" lIns="91440" tIns="45720" rIns="91440" bIns="45720" rtlCol="0" anchor="b">
            <a:normAutofit/>
          </a:bodyPr>
          <a:lstStyle>
            <a:lvl1pPr algn="l" defTabSz="914400" rtl="0" eaLnBrk="1" latinLnBrk="0" hangingPunct="1">
              <a:spcBef>
                <a:spcPct val="0"/>
              </a:spcBef>
              <a:buNone/>
              <a:defRPr sz="2800" kern="1200" cap="all" spc="-60" baseline="0">
                <a:solidFill>
                  <a:schemeClr val="accent5">
                    <a:lumMod val="50000"/>
                  </a:schemeClr>
                </a:solidFill>
                <a:latin typeface="+mn-lt"/>
                <a:ea typeface="+mj-ea"/>
                <a:cs typeface="+mj-cs"/>
              </a:defRPr>
            </a:lvl1pPr>
          </a:lstStyle>
          <a:p>
            <a:r>
              <a:rPr lang="en-US"/>
              <a:t>4.2  classifying chemical reactions</a:t>
            </a:r>
            <a:endParaRPr lang="en-US" dirty="0"/>
          </a:p>
        </p:txBody>
      </p:sp>
    </p:spTree>
    <p:extLst>
      <p:ext uri="{BB962C8B-B14F-4D97-AF65-F5344CB8AC3E}">
        <p14:creationId xmlns:p14="http://schemas.microsoft.com/office/powerpoint/2010/main" val="572224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72F633B3-16E2-4909-ACA1-80BBA0CB601E}" type="slidenum">
              <a:rPr lang="en-US" smtClean="0"/>
              <a:pPr/>
              <a:t>16</a:t>
            </a:fld>
            <a:endParaRPr lang="en-US" dirty="0"/>
          </a:p>
        </p:txBody>
      </p:sp>
      <p:sp>
        <p:nvSpPr>
          <p:cNvPr id="7" name="Text Placeholder 2"/>
          <p:cNvSpPr txBox="1">
            <a:spLocks/>
          </p:cNvSpPr>
          <p:nvPr/>
        </p:nvSpPr>
        <p:spPr>
          <a:xfrm>
            <a:off x="457200" y="2301969"/>
            <a:ext cx="8328454" cy="2486025"/>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Clr>
                <a:srgbClr val="009900"/>
              </a:buClr>
              <a:buFont typeface="Arial" panose="020B0604020202020204" pitchFamily="34" charset="0"/>
              <a:buChar char="•"/>
            </a:pPr>
            <a:endParaRPr lang="en-US" sz="2200" dirty="0"/>
          </a:p>
          <a:p>
            <a:pPr marL="342900" indent="-342900">
              <a:buClr>
                <a:srgbClr val="009900"/>
              </a:buClr>
              <a:buFont typeface="Arial" panose="020B0604020202020204" pitchFamily="34" charset="0"/>
              <a:buChar char="•"/>
            </a:pPr>
            <a:endParaRPr lang="en-US" sz="2200" dirty="0"/>
          </a:p>
          <a:p>
            <a:endParaRPr lang="en-US" dirty="0"/>
          </a:p>
        </p:txBody>
      </p:sp>
      <p:sp>
        <p:nvSpPr>
          <p:cNvPr id="11" name="Text Placeholder 2"/>
          <p:cNvSpPr txBox="1">
            <a:spLocks/>
          </p:cNvSpPr>
          <p:nvPr/>
        </p:nvSpPr>
        <p:spPr>
          <a:xfrm>
            <a:off x="457200" y="1399905"/>
            <a:ext cx="8530098" cy="4956445"/>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b="1" dirty="0">
                <a:solidFill>
                  <a:srgbClr val="009900"/>
                </a:solidFill>
              </a:rPr>
              <a:t>Bases</a:t>
            </a:r>
            <a:endParaRPr lang="en-US" sz="2200" dirty="0">
              <a:solidFill>
                <a:srgbClr val="009900"/>
              </a:solidFill>
            </a:endParaRPr>
          </a:p>
          <a:p>
            <a:pPr marL="342900" indent="-342900">
              <a:buClr>
                <a:srgbClr val="009900"/>
              </a:buClr>
              <a:buFont typeface="Arial" panose="020B0604020202020204" pitchFamily="34" charset="0"/>
              <a:buChar char="•"/>
            </a:pPr>
            <a:r>
              <a:rPr lang="en-US" sz="2200" dirty="0"/>
              <a:t>Bases dissolve in water to yield hydroxide ions, </a:t>
            </a:r>
            <a:r>
              <a:rPr lang="en-US" sz="2000" dirty="0"/>
              <a:t>OH</a:t>
            </a:r>
            <a:r>
              <a:rPr lang="en-US" sz="2000" baseline="40000" dirty="0">
                <a:sym typeface="Wingdings"/>
              </a:rPr>
              <a:t>⎯</a:t>
            </a:r>
            <a:r>
              <a:rPr lang="en-US" sz="2000" dirty="0">
                <a:sym typeface="Wingdings"/>
              </a:rPr>
              <a:t>.</a:t>
            </a:r>
            <a:r>
              <a:rPr lang="en-US" sz="2200" dirty="0"/>
              <a:t> </a:t>
            </a:r>
          </a:p>
          <a:p>
            <a:pPr marL="1074420" lvl="1" indent="-342900">
              <a:buClr>
                <a:srgbClr val="009900"/>
              </a:buClr>
            </a:pPr>
            <a:r>
              <a:rPr lang="en-US" sz="2000" dirty="0"/>
              <a:t>NaOH, KOH, Ba(OH)</a:t>
            </a:r>
            <a:r>
              <a:rPr lang="en-US" sz="2000" baseline="-25000" dirty="0"/>
              <a:t>2</a:t>
            </a:r>
          </a:p>
          <a:p>
            <a:pPr marL="1074420" lvl="1" indent="-342900">
              <a:buClr>
                <a:srgbClr val="009900"/>
              </a:buClr>
            </a:pPr>
            <a:r>
              <a:rPr lang="en-US" sz="2000" dirty="0">
                <a:sym typeface="Wingdings"/>
              </a:rPr>
              <a:t>NaOH(</a:t>
            </a:r>
            <a:r>
              <a:rPr lang="en-US" sz="2000" i="1" dirty="0">
                <a:sym typeface="Wingdings"/>
              </a:rPr>
              <a:t>aq</a:t>
            </a:r>
            <a:r>
              <a:rPr lang="en-US" sz="2000" dirty="0">
                <a:sym typeface="Wingdings"/>
              </a:rPr>
              <a:t>)  </a:t>
            </a:r>
            <a:r>
              <a:rPr lang="en-US" sz="2000" dirty="0">
                <a:solidFill>
                  <a:srgbClr val="009900"/>
                </a:solidFill>
                <a:sym typeface="Wingdings"/>
              </a:rPr>
              <a:t></a:t>
            </a:r>
            <a:r>
              <a:rPr lang="en-US" sz="2000" dirty="0">
                <a:sym typeface="Wingdings"/>
              </a:rPr>
              <a:t>  Na</a:t>
            </a:r>
            <a:r>
              <a:rPr lang="en-US" sz="2000" baseline="30000" dirty="0">
                <a:sym typeface="Wingdings"/>
              </a:rPr>
              <a:t>+</a:t>
            </a:r>
            <a:r>
              <a:rPr lang="en-US" sz="2000" dirty="0">
                <a:sym typeface="Wingdings"/>
              </a:rPr>
              <a:t>(</a:t>
            </a:r>
            <a:r>
              <a:rPr lang="en-US" sz="2000" i="1" dirty="0">
                <a:sym typeface="Wingdings"/>
              </a:rPr>
              <a:t>aq</a:t>
            </a:r>
            <a:r>
              <a:rPr lang="en-US" sz="2000" dirty="0">
                <a:sym typeface="Wingdings"/>
              </a:rPr>
              <a:t>)  +  OH</a:t>
            </a:r>
            <a:r>
              <a:rPr lang="en-US" sz="2000" baseline="40000" dirty="0">
                <a:sym typeface="Wingdings"/>
              </a:rPr>
              <a:t>⎯</a:t>
            </a:r>
            <a:r>
              <a:rPr lang="en-US" sz="2000" dirty="0">
                <a:sym typeface="Wingdings"/>
              </a:rPr>
              <a:t>(</a:t>
            </a:r>
            <a:r>
              <a:rPr lang="en-US" sz="2000" i="1" dirty="0">
                <a:sym typeface="Wingdings"/>
              </a:rPr>
              <a:t>aq</a:t>
            </a:r>
            <a:r>
              <a:rPr lang="en-US" sz="2000" dirty="0">
                <a:sym typeface="Wingdings"/>
              </a:rPr>
              <a:t>)  </a:t>
            </a:r>
            <a:endParaRPr lang="en-US" sz="2000" dirty="0"/>
          </a:p>
          <a:p>
            <a:pPr marL="1074420" lvl="1" indent="-342900">
              <a:buClr>
                <a:srgbClr val="009900"/>
              </a:buClr>
            </a:pPr>
            <a:r>
              <a:rPr lang="en-US" sz="2000" dirty="0"/>
              <a:t>Common bases are ionic compounds of alkali metals or alkaline earth metals.</a:t>
            </a:r>
          </a:p>
          <a:p>
            <a:pPr marL="342900" indent="-342900">
              <a:buClr>
                <a:srgbClr val="009900"/>
              </a:buClr>
              <a:buFont typeface="Arial" panose="020B0604020202020204" pitchFamily="34" charset="0"/>
              <a:buChar char="•"/>
            </a:pPr>
            <a:r>
              <a:rPr lang="en-US" sz="2200" dirty="0"/>
              <a:t>Strong bases completely dissociate in water.</a:t>
            </a:r>
          </a:p>
          <a:p>
            <a:pPr marL="1074420" lvl="1" indent="-342900">
              <a:buClr>
                <a:srgbClr val="009900"/>
              </a:buClr>
            </a:pPr>
            <a:r>
              <a:rPr lang="en-US" sz="2000" dirty="0"/>
              <a:t>NaOH, KOH, and Ba(OH)</a:t>
            </a:r>
            <a:r>
              <a:rPr lang="en-US" sz="2000" baseline="-25000" dirty="0"/>
              <a:t>2 </a:t>
            </a:r>
            <a:r>
              <a:rPr lang="en-US" sz="2000" dirty="0"/>
              <a:t>are examples of strong bases.</a:t>
            </a:r>
            <a:endParaRPr lang="en-US" sz="2200" dirty="0"/>
          </a:p>
          <a:p>
            <a:pPr marL="342900" indent="-342900">
              <a:buClr>
                <a:srgbClr val="009900"/>
              </a:buClr>
              <a:buFont typeface="Arial" panose="020B0604020202020204" pitchFamily="34" charset="0"/>
              <a:buChar char="•"/>
            </a:pPr>
            <a:r>
              <a:rPr lang="en-US" sz="2200" dirty="0"/>
              <a:t>Weak bases include molecules that can react with water to produce hydroxide ion.</a:t>
            </a:r>
          </a:p>
          <a:p>
            <a:pPr marL="1074420" lvl="1" indent="-342900">
              <a:buClr>
                <a:srgbClr val="009900"/>
              </a:buClr>
            </a:pPr>
            <a:r>
              <a:rPr lang="en-US" sz="2000" dirty="0"/>
              <a:t>Ammonia is an example of a weak base.</a:t>
            </a:r>
          </a:p>
          <a:p>
            <a:pPr marL="1074420" lvl="1" indent="-342900">
              <a:buClr>
                <a:srgbClr val="009900"/>
              </a:buClr>
            </a:pPr>
            <a:r>
              <a:rPr lang="en-US" sz="2000" dirty="0"/>
              <a:t>NH</a:t>
            </a:r>
            <a:r>
              <a:rPr lang="en-US" sz="2000" baseline="-25000" dirty="0"/>
              <a:t>3</a:t>
            </a:r>
            <a:r>
              <a:rPr lang="en-US" sz="2000" dirty="0">
                <a:sym typeface="Wingdings"/>
              </a:rPr>
              <a:t>(</a:t>
            </a:r>
            <a:r>
              <a:rPr lang="en-US" sz="2000" i="1" dirty="0">
                <a:sym typeface="Wingdings"/>
              </a:rPr>
              <a:t>aq</a:t>
            </a:r>
            <a:r>
              <a:rPr lang="en-US" sz="2000" dirty="0">
                <a:sym typeface="Wingdings"/>
              </a:rPr>
              <a:t>)  +  H</a:t>
            </a:r>
            <a:r>
              <a:rPr lang="en-US" sz="2000" baseline="-25000" dirty="0">
                <a:sym typeface="Wingdings"/>
              </a:rPr>
              <a:t>2</a:t>
            </a:r>
            <a:r>
              <a:rPr lang="en-US" sz="2000" dirty="0">
                <a:sym typeface="Wingdings"/>
              </a:rPr>
              <a:t>O(</a:t>
            </a:r>
            <a:r>
              <a:rPr lang="en-US" sz="2000" dirty="0"/>
              <a:t>ℓ</a:t>
            </a:r>
            <a:r>
              <a:rPr lang="en-US" sz="2000" dirty="0">
                <a:sym typeface="Wingdings"/>
              </a:rPr>
              <a:t>)  </a:t>
            </a:r>
            <a:r>
              <a:rPr lang="en-US" sz="2000" dirty="0">
                <a:solidFill>
                  <a:srgbClr val="009900"/>
                </a:solidFill>
                <a:latin typeface="Cambria Math"/>
                <a:ea typeface="Cambria Math"/>
                <a:sym typeface="Symbol"/>
              </a:rPr>
              <a:t>⇌</a:t>
            </a:r>
            <a:r>
              <a:rPr lang="en-US" sz="2000" dirty="0">
                <a:sym typeface="Wingdings"/>
              </a:rPr>
              <a:t>  N</a:t>
            </a:r>
            <a:r>
              <a:rPr lang="en-US" sz="2000" dirty="0"/>
              <a:t>H</a:t>
            </a:r>
            <a:r>
              <a:rPr lang="en-US" sz="2000" baseline="-25000" dirty="0"/>
              <a:t>4</a:t>
            </a:r>
            <a:r>
              <a:rPr lang="en-US" sz="2000" baseline="30000" dirty="0"/>
              <a:t>+</a:t>
            </a:r>
            <a:r>
              <a:rPr lang="en-US" sz="2000" dirty="0">
                <a:sym typeface="Wingdings"/>
              </a:rPr>
              <a:t>(</a:t>
            </a:r>
            <a:r>
              <a:rPr lang="en-US" sz="2000" i="1" dirty="0">
                <a:sym typeface="Wingdings"/>
              </a:rPr>
              <a:t>aq</a:t>
            </a:r>
            <a:r>
              <a:rPr lang="en-US" sz="2000" dirty="0">
                <a:sym typeface="Wingdings"/>
              </a:rPr>
              <a:t>)  +  </a:t>
            </a:r>
            <a:r>
              <a:rPr lang="en-US" sz="2000" dirty="0"/>
              <a:t>OH</a:t>
            </a:r>
            <a:r>
              <a:rPr lang="en-US" sz="2000" baseline="40000" dirty="0">
                <a:sym typeface="Wingdings"/>
              </a:rPr>
              <a:t>⎯</a:t>
            </a:r>
            <a:r>
              <a:rPr lang="en-US" sz="2000" i="1" dirty="0">
                <a:sym typeface="Wingdings"/>
              </a:rPr>
              <a:t>(aq</a:t>
            </a:r>
            <a:r>
              <a:rPr lang="en-US" sz="2000" dirty="0">
                <a:sym typeface="Wingdings"/>
              </a:rPr>
              <a:t>) </a:t>
            </a:r>
            <a:endParaRPr lang="en-US" sz="2200" dirty="0"/>
          </a:p>
          <a:p>
            <a:pPr marL="342900" indent="-342900">
              <a:buClr>
                <a:srgbClr val="009900"/>
              </a:buClr>
              <a:buFont typeface="Arial" panose="020B0604020202020204" pitchFamily="34" charset="0"/>
              <a:buChar char="•"/>
            </a:pPr>
            <a:endParaRPr lang="en-US" sz="2200" dirty="0"/>
          </a:p>
        </p:txBody>
      </p:sp>
      <p:sp>
        <p:nvSpPr>
          <p:cNvPr id="12" name="Text Placeholder 2"/>
          <p:cNvSpPr txBox="1">
            <a:spLocks/>
          </p:cNvSpPr>
          <p:nvPr/>
        </p:nvSpPr>
        <p:spPr>
          <a:xfrm>
            <a:off x="457200" y="917105"/>
            <a:ext cx="8328454" cy="569127"/>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b="1" i="1" dirty="0">
                <a:solidFill>
                  <a:srgbClr val="0000FF"/>
                </a:solidFill>
              </a:rPr>
              <a:t>Acid-Base Reactions</a:t>
            </a:r>
            <a:endParaRPr lang="en-US" i="1" dirty="0">
              <a:solidFill>
                <a:srgbClr val="0000FF"/>
              </a:solidFill>
            </a:endParaRPr>
          </a:p>
        </p:txBody>
      </p:sp>
      <p:sp>
        <p:nvSpPr>
          <p:cNvPr id="8" name="Title 1"/>
          <p:cNvSpPr>
            <a:spLocks noGrp="1"/>
          </p:cNvSpPr>
          <p:nvPr>
            <p:ph type="title"/>
          </p:nvPr>
        </p:nvSpPr>
        <p:spPr>
          <a:xfrm>
            <a:off x="457200" y="347979"/>
            <a:ext cx="8530098" cy="518478"/>
          </a:xfrm>
          <a:prstGeom prst="rect">
            <a:avLst/>
          </a:prstGeom>
        </p:spPr>
        <p:txBody>
          <a:bodyPr>
            <a:normAutofit/>
          </a:bodyPr>
          <a:lstStyle/>
          <a:p>
            <a:r>
              <a:rPr lang="en-US" dirty="0"/>
              <a:t>4</a:t>
            </a:r>
            <a:r>
              <a:rPr lang="en-US" sz="2800" dirty="0"/>
              <a:t>.2  classifying chemical reactions</a:t>
            </a:r>
          </a:p>
        </p:txBody>
      </p:sp>
    </p:spTree>
    <p:extLst>
      <p:ext uri="{BB962C8B-B14F-4D97-AF65-F5344CB8AC3E}">
        <p14:creationId xmlns:p14="http://schemas.microsoft.com/office/powerpoint/2010/main" val="624928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72F633B3-16E2-4909-ACA1-80BBA0CB601E}" type="slidenum">
              <a:rPr lang="en-US" smtClean="0"/>
              <a:pPr/>
              <a:t>17</a:t>
            </a:fld>
            <a:endParaRPr lang="en-US" dirty="0"/>
          </a:p>
        </p:txBody>
      </p:sp>
      <p:sp>
        <p:nvSpPr>
          <p:cNvPr id="7" name="Text Placeholder 2"/>
          <p:cNvSpPr txBox="1">
            <a:spLocks/>
          </p:cNvSpPr>
          <p:nvPr/>
        </p:nvSpPr>
        <p:spPr>
          <a:xfrm>
            <a:off x="457200" y="2301969"/>
            <a:ext cx="8328454" cy="2486025"/>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Clr>
                <a:srgbClr val="009900"/>
              </a:buClr>
              <a:buFont typeface="Arial" panose="020B0604020202020204" pitchFamily="34" charset="0"/>
              <a:buChar char="•"/>
            </a:pPr>
            <a:endParaRPr lang="en-US" sz="2200" dirty="0"/>
          </a:p>
          <a:p>
            <a:pPr marL="342900" indent="-342900">
              <a:buClr>
                <a:srgbClr val="009900"/>
              </a:buClr>
              <a:buFont typeface="Arial" panose="020B0604020202020204" pitchFamily="34" charset="0"/>
              <a:buChar char="•"/>
            </a:pPr>
            <a:endParaRPr lang="en-US" sz="2200" dirty="0"/>
          </a:p>
          <a:p>
            <a:endParaRPr lang="en-US" dirty="0"/>
          </a:p>
        </p:txBody>
      </p:sp>
      <p:sp>
        <p:nvSpPr>
          <p:cNvPr id="11" name="Text Placeholder 2"/>
          <p:cNvSpPr txBox="1">
            <a:spLocks/>
          </p:cNvSpPr>
          <p:nvPr/>
        </p:nvSpPr>
        <p:spPr>
          <a:xfrm>
            <a:off x="457200" y="1399905"/>
            <a:ext cx="8530098" cy="4956445"/>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b="1" dirty="0">
                <a:solidFill>
                  <a:srgbClr val="009900"/>
                </a:solidFill>
              </a:rPr>
              <a:t>Neutralization</a:t>
            </a:r>
            <a:endParaRPr lang="en-US" sz="2200" dirty="0">
              <a:solidFill>
                <a:srgbClr val="009900"/>
              </a:solidFill>
            </a:endParaRPr>
          </a:p>
          <a:p>
            <a:pPr marL="342900" indent="-342900">
              <a:buClr>
                <a:srgbClr val="009900"/>
              </a:buClr>
              <a:buFont typeface="Arial" panose="020B0604020202020204" pitchFamily="34" charset="0"/>
              <a:buChar char="•"/>
            </a:pPr>
            <a:r>
              <a:rPr lang="en-US" sz="2200" dirty="0"/>
              <a:t>A neutralization reaction, another kind of </a:t>
            </a:r>
            <a:r>
              <a:rPr lang="en-US" sz="2200" i="1" u="sng" dirty="0">
                <a:solidFill>
                  <a:srgbClr val="009900"/>
                </a:solidFill>
              </a:rPr>
              <a:t>double displacement reaction</a:t>
            </a:r>
            <a:r>
              <a:rPr lang="en-US" sz="2200" dirty="0"/>
              <a:t>, occurs between a strong acid and a strong base.</a:t>
            </a:r>
          </a:p>
          <a:p>
            <a:pPr marL="1074420" lvl="1" indent="-342900">
              <a:buClr>
                <a:srgbClr val="009900"/>
              </a:buClr>
            </a:pPr>
            <a:r>
              <a:rPr lang="en-US" sz="2000" dirty="0">
                <a:sym typeface="Wingdings"/>
              </a:rPr>
              <a:t>NaOH(</a:t>
            </a:r>
            <a:r>
              <a:rPr lang="en-US" sz="2000" i="1" dirty="0">
                <a:sym typeface="Wingdings"/>
              </a:rPr>
              <a:t>aq</a:t>
            </a:r>
            <a:r>
              <a:rPr lang="en-US" sz="2000" dirty="0">
                <a:sym typeface="Wingdings"/>
              </a:rPr>
              <a:t>)  +  HCl(</a:t>
            </a:r>
            <a:r>
              <a:rPr lang="en-US" sz="2000" i="1" dirty="0">
                <a:sym typeface="Wingdings"/>
              </a:rPr>
              <a:t>aq</a:t>
            </a:r>
            <a:r>
              <a:rPr lang="en-US" sz="2000" dirty="0">
                <a:sym typeface="Wingdings"/>
              </a:rPr>
              <a:t>)  </a:t>
            </a:r>
            <a:r>
              <a:rPr lang="en-US" sz="2000" dirty="0">
                <a:solidFill>
                  <a:srgbClr val="009900"/>
                </a:solidFill>
                <a:sym typeface="Wingdings"/>
              </a:rPr>
              <a:t></a:t>
            </a:r>
            <a:r>
              <a:rPr lang="en-US" sz="2000" dirty="0">
                <a:sym typeface="Wingdings"/>
              </a:rPr>
              <a:t>  NaCl(</a:t>
            </a:r>
            <a:r>
              <a:rPr lang="en-US" sz="2000" i="1" dirty="0">
                <a:sym typeface="Wingdings"/>
              </a:rPr>
              <a:t>aq</a:t>
            </a:r>
            <a:r>
              <a:rPr lang="en-US" sz="2000" dirty="0">
                <a:sym typeface="Wingdings"/>
              </a:rPr>
              <a:t>)  + H</a:t>
            </a:r>
            <a:r>
              <a:rPr lang="en-US" sz="2000" baseline="-25000" dirty="0">
                <a:sym typeface="Wingdings"/>
              </a:rPr>
              <a:t>2</a:t>
            </a:r>
            <a:r>
              <a:rPr lang="en-US" sz="2000" dirty="0">
                <a:sym typeface="Wingdings"/>
              </a:rPr>
              <a:t>O(</a:t>
            </a:r>
            <a:r>
              <a:rPr lang="en-US" sz="2000" dirty="0"/>
              <a:t>ℓ</a:t>
            </a:r>
            <a:r>
              <a:rPr lang="en-US" sz="2000" dirty="0">
                <a:sym typeface="Wingdings"/>
              </a:rPr>
              <a:t>)</a:t>
            </a:r>
          </a:p>
          <a:p>
            <a:pPr marL="1074420" lvl="1" indent="-342900">
              <a:buClr>
                <a:srgbClr val="009900"/>
              </a:buClr>
            </a:pPr>
            <a:r>
              <a:rPr lang="en-US" sz="2000" dirty="0">
                <a:sym typeface="Wingdings"/>
              </a:rPr>
              <a:t>Na</a:t>
            </a:r>
            <a:r>
              <a:rPr lang="en-US" sz="2000" baseline="30000" dirty="0">
                <a:sym typeface="Wingdings"/>
              </a:rPr>
              <a:t>+</a:t>
            </a:r>
            <a:r>
              <a:rPr lang="en-US" sz="2000" dirty="0">
                <a:sym typeface="Wingdings"/>
              </a:rPr>
              <a:t>(</a:t>
            </a:r>
            <a:r>
              <a:rPr lang="en-US" sz="2000" i="1" dirty="0">
                <a:sym typeface="Wingdings"/>
              </a:rPr>
              <a:t>aq</a:t>
            </a:r>
            <a:r>
              <a:rPr lang="en-US" sz="2000" dirty="0">
                <a:sym typeface="Wingdings"/>
              </a:rPr>
              <a:t>) + OH</a:t>
            </a:r>
            <a:r>
              <a:rPr lang="en-US" sz="2000" baseline="40000" dirty="0">
                <a:sym typeface="Wingdings"/>
              </a:rPr>
              <a:t>⎯</a:t>
            </a:r>
            <a:r>
              <a:rPr lang="en-US" sz="2000" dirty="0">
                <a:sym typeface="Wingdings"/>
              </a:rPr>
              <a:t>(</a:t>
            </a:r>
            <a:r>
              <a:rPr lang="en-US" sz="2000" i="1" dirty="0">
                <a:sym typeface="Wingdings"/>
              </a:rPr>
              <a:t>aq</a:t>
            </a:r>
            <a:r>
              <a:rPr lang="en-US" sz="2000" dirty="0">
                <a:sym typeface="Wingdings"/>
              </a:rPr>
              <a:t>) + H</a:t>
            </a:r>
            <a:r>
              <a:rPr lang="en-US" sz="2000" baseline="30000" dirty="0">
                <a:sym typeface="Wingdings"/>
              </a:rPr>
              <a:t>+</a:t>
            </a:r>
            <a:r>
              <a:rPr lang="en-US" sz="2000" dirty="0">
                <a:sym typeface="Wingdings"/>
              </a:rPr>
              <a:t>(</a:t>
            </a:r>
            <a:r>
              <a:rPr lang="en-US" sz="2000" i="1" dirty="0">
                <a:sym typeface="Wingdings"/>
              </a:rPr>
              <a:t>aq</a:t>
            </a:r>
            <a:r>
              <a:rPr lang="en-US" sz="2000" dirty="0">
                <a:sym typeface="Wingdings"/>
              </a:rPr>
              <a:t>) + Cl</a:t>
            </a:r>
            <a:r>
              <a:rPr lang="en-US" sz="2000" baseline="40000" dirty="0">
                <a:sym typeface="Wingdings"/>
              </a:rPr>
              <a:t>⎯</a:t>
            </a:r>
            <a:r>
              <a:rPr lang="en-US" sz="2000" dirty="0">
                <a:sym typeface="Wingdings"/>
              </a:rPr>
              <a:t>(</a:t>
            </a:r>
            <a:r>
              <a:rPr lang="en-US" sz="2000" i="1" dirty="0">
                <a:sym typeface="Wingdings"/>
              </a:rPr>
              <a:t>aq</a:t>
            </a:r>
            <a:r>
              <a:rPr lang="en-US" sz="2000" dirty="0">
                <a:sym typeface="Wingdings"/>
              </a:rPr>
              <a:t>) </a:t>
            </a:r>
          </a:p>
          <a:p>
            <a:pPr lvl="2" indent="0">
              <a:buClr>
                <a:srgbClr val="009900"/>
              </a:buClr>
              <a:buNone/>
            </a:pPr>
            <a:r>
              <a:rPr lang="en-US" dirty="0">
                <a:solidFill>
                  <a:srgbClr val="009900"/>
                </a:solidFill>
                <a:sym typeface="Wingdings"/>
              </a:rPr>
              <a:t>			</a:t>
            </a:r>
            <a:r>
              <a:rPr lang="en-US" dirty="0">
                <a:sym typeface="Wingdings"/>
              </a:rPr>
              <a:t> Na</a:t>
            </a:r>
            <a:r>
              <a:rPr lang="en-US" baseline="30000" dirty="0">
                <a:sym typeface="Wingdings"/>
              </a:rPr>
              <a:t>+</a:t>
            </a:r>
            <a:r>
              <a:rPr lang="en-US" dirty="0">
                <a:sym typeface="Wingdings"/>
              </a:rPr>
              <a:t>(</a:t>
            </a:r>
            <a:r>
              <a:rPr lang="en-US" i="1" dirty="0">
                <a:sym typeface="Wingdings"/>
              </a:rPr>
              <a:t>aq</a:t>
            </a:r>
            <a:r>
              <a:rPr lang="en-US" dirty="0">
                <a:sym typeface="Wingdings"/>
              </a:rPr>
              <a:t>) + Cl</a:t>
            </a:r>
            <a:r>
              <a:rPr lang="en-US" baseline="40000" dirty="0">
                <a:sym typeface="Wingdings"/>
              </a:rPr>
              <a:t>⎯</a:t>
            </a:r>
            <a:r>
              <a:rPr lang="en-US" dirty="0">
                <a:sym typeface="Wingdings"/>
              </a:rPr>
              <a:t>(</a:t>
            </a:r>
            <a:r>
              <a:rPr lang="en-US" i="1" dirty="0">
                <a:sym typeface="Wingdings"/>
              </a:rPr>
              <a:t>aq</a:t>
            </a:r>
            <a:r>
              <a:rPr lang="en-US" dirty="0">
                <a:sym typeface="Wingdings"/>
              </a:rPr>
              <a:t>) + H</a:t>
            </a:r>
            <a:r>
              <a:rPr lang="en-US" baseline="-25000" dirty="0">
                <a:sym typeface="Wingdings"/>
              </a:rPr>
              <a:t>2</a:t>
            </a:r>
            <a:r>
              <a:rPr lang="en-US" dirty="0">
                <a:sym typeface="Wingdings"/>
              </a:rPr>
              <a:t>O(</a:t>
            </a:r>
            <a:r>
              <a:rPr lang="en-US" dirty="0"/>
              <a:t>ℓ</a:t>
            </a:r>
            <a:r>
              <a:rPr lang="en-US" dirty="0">
                <a:sym typeface="Wingdings"/>
              </a:rPr>
              <a:t>)</a:t>
            </a:r>
          </a:p>
          <a:p>
            <a:pPr marL="1074420" lvl="1" indent="-342900">
              <a:buClr>
                <a:srgbClr val="009900"/>
              </a:buClr>
            </a:pPr>
            <a:r>
              <a:rPr lang="en-US" sz="2000" dirty="0">
                <a:sym typeface="Wingdings"/>
              </a:rPr>
              <a:t>H</a:t>
            </a:r>
            <a:r>
              <a:rPr lang="en-US" sz="2000" baseline="30000" dirty="0">
                <a:sym typeface="Wingdings"/>
              </a:rPr>
              <a:t>+</a:t>
            </a:r>
            <a:r>
              <a:rPr lang="en-US" sz="2000" dirty="0">
                <a:sym typeface="Wingdings"/>
              </a:rPr>
              <a:t>(</a:t>
            </a:r>
            <a:r>
              <a:rPr lang="en-US" sz="2000" i="1" dirty="0">
                <a:sym typeface="Wingdings"/>
              </a:rPr>
              <a:t>aq</a:t>
            </a:r>
            <a:r>
              <a:rPr lang="en-US" sz="2000" dirty="0">
                <a:sym typeface="Wingdings"/>
              </a:rPr>
              <a:t>) + OH</a:t>
            </a:r>
            <a:r>
              <a:rPr lang="en-US" sz="2000" baseline="40000" dirty="0">
                <a:sym typeface="Wingdings"/>
              </a:rPr>
              <a:t>⎯</a:t>
            </a:r>
            <a:r>
              <a:rPr lang="en-US" sz="2000" dirty="0">
                <a:sym typeface="Wingdings"/>
              </a:rPr>
              <a:t>(</a:t>
            </a:r>
            <a:r>
              <a:rPr lang="en-US" sz="2000" i="1" dirty="0">
                <a:sym typeface="Wingdings"/>
              </a:rPr>
              <a:t>aq</a:t>
            </a:r>
            <a:r>
              <a:rPr lang="en-US" sz="2000" dirty="0">
                <a:sym typeface="Wingdings"/>
              </a:rPr>
              <a:t>) </a:t>
            </a:r>
            <a:r>
              <a:rPr lang="en-US" sz="2000" dirty="0">
                <a:solidFill>
                  <a:srgbClr val="009900"/>
                </a:solidFill>
                <a:sym typeface="Wingdings"/>
              </a:rPr>
              <a:t></a:t>
            </a:r>
            <a:r>
              <a:rPr lang="en-US" sz="2000" dirty="0">
                <a:sym typeface="Wingdings"/>
              </a:rPr>
              <a:t> H</a:t>
            </a:r>
            <a:r>
              <a:rPr lang="en-US" sz="2000" baseline="-25000" dirty="0">
                <a:sym typeface="Wingdings"/>
              </a:rPr>
              <a:t>2</a:t>
            </a:r>
            <a:r>
              <a:rPr lang="en-US" sz="2000" dirty="0">
                <a:sym typeface="Wingdings"/>
              </a:rPr>
              <a:t>O(</a:t>
            </a:r>
            <a:r>
              <a:rPr lang="en-US" sz="2000" dirty="0"/>
              <a:t>ℓ</a:t>
            </a:r>
            <a:r>
              <a:rPr lang="en-US" sz="2000" i="1" dirty="0">
                <a:sym typeface="Wingdings"/>
              </a:rPr>
              <a:t>)</a:t>
            </a:r>
            <a:endParaRPr lang="en-US" sz="2200" dirty="0"/>
          </a:p>
          <a:p>
            <a:pPr marL="342900" indent="-342900">
              <a:buClr>
                <a:srgbClr val="009900"/>
              </a:buClr>
              <a:buFont typeface="Arial" panose="020B0604020202020204" pitchFamily="34" charset="0"/>
              <a:buChar char="•"/>
            </a:pPr>
            <a:r>
              <a:rPr lang="en-US" sz="2200" dirty="0"/>
              <a:t>The products of an acid-base neutralization reaction are a </a:t>
            </a:r>
            <a:r>
              <a:rPr lang="en-US" sz="2200" i="1" u="sng" dirty="0">
                <a:solidFill>
                  <a:srgbClr val="009900"/>
                </a:solidFill>
              </a:rPr>
              <a:t>salt</a:t>
            </a:r>
            <a:r>
              <a:rPr lang="en-US" sz="2200" dirty="0"/>
              <a:t> and </a:t>
            </a:r>
            <a:r>
              <a:rPr lang="en-US" sz="2200" i="1" u="sng" dirty="0">
                <a:solidFill>
                  <a:srgbClr val="009900"/>
                </a:solidFill>
              </a:rPr>
              <a:t>water</a:t>
            </a:r>
            <a:r>
              <a:rPr lang="en-US" sz="2200" dirty="0"/>
              <a:t>.</a:t>
            </a:r>
          </a:p>
          <a:p>
            <a:pPr marL="1074420" lvl="1" indent="-342900">
              <a:buClr>
                <a:srgbClr val="009900"/>
              </a:buClr>
            </a:pPr>
            <a:endParaRPr lang="en-US" sz="2000" dirty="0"/>
          </a:p>
        </p:txBody>
      </p:sp>
      <p:sp>
        <p:nvSpPr>
          <p:cNvPr id="12" name="Text Placeholder 2"/>
          <p:cNvSpPr txBox="1">
            <a:spLocks/>
          </p:cNvSpPr>
          <p:nvPr/>
        </p:nvSpPr>
        <p:spPr>
          <a:xfrm>
            <a:off x="457200" y="917105"/>
            <a:ext cx="8328454" cy="569127"/>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b="1" i="1" dirty="0">
                <a:solidFill>
                  <a:srgbClr val="0000FF"/>
                </a:solidFill>
              </a:rPr>
              <a:t>Acid-Base Reactions</a:t>
            </a:r>
            <a:endParaRPr lang="en-US" i="1" dirty="0">
              <a:solidFill>
                <a:srgbClr val="0000FF"/>
              </a:solidFill>
            </a:endParaRPr>
          </a:p>
        </p:txBody>
      </p:sp>
      <p:sp>
        <p:nvSpPr>
          <p:cNvPr id="8" name="TextBox 7"/>
          <p:cNvSpPr txBox="1"/>
          <p:nvPr/>
        </p:nvSpPr>
        <p:spPr>
          <a:xfrm>
            <a:off x="607449" y="5133985"/>
            <a:ext cx="8379849" cy="1574790"/>
          </a:xfrm>
          <a:prstGeom prst="rect">
            <a:avLst/>
          </a:prstGeom>
          <a:noFill/>
        </p:spPr>
        <p:txBody>
          <a:bodyPr wrap="square" rtlCol="0">
            <a:spAutoFit/>
          </a:bodyPr>
          <a:lstStyle/>
          <a:p>
            <a:pPr>
              <a:spcAft>
                <a:spcPts val="1000"/>
              </a:spcAft>
            </a:pPr>
            <a:r>
              <a:rPr lang="en-US" sz="2200" i="1" dirty="0"/>
              <a:t>A neutralization reaction takes place when aqueous barium hydroxide and aqueous nitric acid are mixed. </a:t>
            </a:r>
          </a:p>
          <a:p>
            <a:r>
              <a:rPr lang="en-US" sz="2200" dirty="0"/>
              <a:t>Write the </a:t>
            </a:r>
            <a:r>
              <a:rPr lang="en-US" sz="2200" u="sng" dirty="0"/>
              <a:t>molecular equation</a:t>
            </a:r>
            <a:r>
              <a:rPr lang="en-US" sz="2200" dirty="0"/>
              <a:t>, the </a:t>
            </a:r>
            <a:r>
              <a:rPr lang="en-US" sz="2200" u="sng" dirty="0"/>
              <a:t>complete ionic equation</a:t>
            </a:r>
            <a:r>
              <a:rPr lang="en-US" sz="2200" dirty="0"/>
              <a:t>, and the </a:t>
            </a:r>
            <a:r>
              <a:rPr lang="en-US" sz="2200" u="sng" dirty="0"/>
              <a:t>net ionic equation</a:t>
            </a:r>
            <a:r>
              <a:rPr lang="en-US" sz="2200" dirty="0"/>
              <a:t>.</a:t>
            </a:r>
          </a:p>
        </p:txBody>
      </p:sp>
      <p:sp>
        <p:nvSpPr>
          <p:cNvPr id="3" name="TextBox 2"/>
          <p:cNvSpPr txBox="1"/>
          <p:nvPr/>
        </p:nvSpPr>
        <p:spPr>
          <a:xfrm>
            <a:off x="162180" y="2591477"/>
            <a:ext cx="1072730" cy="338554"/>
          </a:xfrm>
          <a:prstGeom prst="rect">
            <a:avLst/>
          </a:prstGeom>
          <a:noFill/>
        </p:spPr>
        <p:txBody>
          <a:bodyPr wrap="none" rtlCol="0">
            <a:spAutoFit/>
          </a:bodyPr>
          <a:lstStyle/>
          <a:p>
            <a:pPr algn="ctr"/>
            <a:r>
              <a:rPr lang="en-US" sz="1600" i="1" dirty="0">
                <a:solidFill>
                  <a:srgbClr val="009900"/>
                </a:solidFill>
              </a:rPr>
              <a:t>molecular</a:t>
            </a:r>
          </a:p>
        </p:txBody>
      </p:sp>
      <p:sp>
        <p:nvSpPr>
          <p:cNvPr id="9" name="TextBox 8"/>
          <p:cNvSpPr txBox="1"/>
          <p:nvPr/>
        </p:nvSpPr>
        <p:spPr>
          <a:xfrm>
            <a:off x="161379" y="2969302"/>
            <a:ext cx="1074332" cy="584775"/>
          </a:xfrm>
          <a:prstGeom prst="rect">
            <a:avLst/>
          </a:prstGeom>
          <a:noFill/>
        </p:spPr>
        <p:txBody>
          <a:bodyPr wrap="none" rtlCol="0">
            <a:spAutoFit/>
          </a:bodyPr>
          <a:lstStyle/>
          <a:p>
            <a:pPr algn="ctr"/>
            <a:r>
              <a:rPr lang="en-US" sz="1600" i="1" dirty="0">
                <a:solidFill>
                  <a:srgbClr val="009900"/>
                </a:solidFill>
              </a:rPr>
              <a:t>complete </a:t>
            </a:r>
          </a:p>
          <a:p>
            <a:pPr algn="ctr"/>
            <a:r>
              <a:rPr lang="en-US" sz="1600" i="1" dirty="0">
                <a:solidFill>
                  <a:srgbClr val="009900"/>
                </a:solidFill>
              </a:rPr>
              <a:t>ionic</a:t>
            </a:r>
          </a:p>
        </p:txBody>
      </p:sp>
      <p:sp>
        <p:nvSpPr>
          <p:cNvPr id="10" name="TextBox 9"/>
          <p:cNvSpPr txBox="1"/>
          <p:nvPr/>
        </p:nvSpPr>
        <p:spPr>
          <a:xfrm>
            <a:off x="224698" y="3742622"/>
            <a:ext cx="947695" cy="338554"/>
          </a:xfrm>
          <a:prstGeom prst="rect">
            <a:avLst/>
          </a:prstGeom>
          <a:noFill/>
        </p:spPr>
        <p:txBody>
          <a:bodyPr wrap="none" rtlCol="0">
            <a:spAutoFit/>
          </a:bodyPr>
          <a:lstStyle/>
          <a:p>
            <a:pPr algn="ctr"/>
            <a:r>
              <a:rPr lang="en-US" sz="1600" i="1" dirty="0">
                <a:solidFill>
                  <a:srgbClr val="009900"/>
                </a:solidFill>
              </a:rPr>
              <a:t>net ionic</a:t>
            </a:r>
          </a:p>
        </p:txBody>
      </p:sp>
      <p:sp>
        <p:nvSpPr>
          <p:cNvPr id="13" name="Title 1"/>
          <p:cNvSpPr>
            <a:spLocks noGrp="1"/>
          </p:cNvSpPr>
          <p:nvPr>
            <p:ph type="title"/>
          </p:nvPr>
        </p:nvSpPr>
        <p:spPr>
          <a:xfrm>
            <a:off x="457200" y="347979"/>
            <a:ext cx="8530098" cy="518478"/>
          </a:xfrm>
          <a:prstGeom prst="rect">
            <a:avLst/>
          </a:prstGeom>
        </p:spPr>
        <p:txBody>
          <a:bodyPr>
            <a:normAutofit/>
          </a:bodyPr>
          <a:lstStyle/>
          <a:p>
            <a:r>
              <a:rPr lang="en-US" dirty="0"/>
              <a:t>4</a:t>
            </a:r>
            <a:r>
              <a:rPr lang="en-US" sz="2800" dirty="0"/>
              <a:t>.2  classifying chemical reactions</a:t>
            </a:r>
          </a:p>
        </p:txBody>
      </p:sp>
    </p:spTree>
    <p:extLst>
      <p:ext uri="{BB962C8B-B14F-4D97-AF65-F5344CB8AC3E}">
        <p14:creationId xmlns:p14="http://schemas.microsoft.com/office/powerpoint/2010/main" val="993952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t>4</a:t>
            </a:r>
            <a:r>
              <a:rPr lang="en-US" sz="2800" dirty="0"/>
              <a:t>.2  classifying chemical reactions</a:t>
            </a:r>
          </a:p>
        </p:txBody>
      </p:sp>
      <p:sp>
        <p:nvSpPr>
          <p:cNvPr id="4" name="Slide Number Placeholder 3"/>
          <p:cNvSpPr>
            <a:spLocks noGrp="1"/>
          </p:cNvSpPr>
          <p:nvPr>
            <p:ph type="sldNum" sz="quarter" idx="4"/>
          </p:nvPr>
        </p:nvSpPr>
        <p:spPr/>
        <p:txBody>
          <a:bodyPr/>
          <a:lstStyle/>
          <a:p>
            <a:fld id="{72F633B3-16E2-4909-ACA1-80BBA0CB601E}" type="slidenum">
              <a:rPr lang="en-US" smtClean="0"/>
              <a:pPr/>
              <a:t>18</a:t>
            </a:fld>
            <a:endParaRPr lang="en-US" dirty="0"/>
          </a:p>
        </p:txBody>
      </p:sp>
      <p:sp>
        <p:nvSpPr>
          <p:cNvPr id="9" name="Text Placeholder 2"/>
          <p:cNvSpPr txBox="1">
            <a:spLocks/>
          </p:cNvSpPr>
          <p:nvPr/>
        </p:nvSpPr>
        <p:spPr>
          <a:xfrm>
            <a:off x="457200" y="917105"/>
            <a:ext cx="8328454" cy="569127"/>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b="1" i="1" dirty="0">
                <a:solidFill>
                  <a:srgbClr val="0000FF"/>
                </a:solidFill>
              </a:rPr>
              <a:t>Classes of Chemical Reactions</a:t>
            </a:r>
            <a:endParaRPr lang="en-US" i="1" dirty="0">
              <a:solidFill>
                <a:srgbClr val="0000FF"/>
              </a:solidFill>
            </a:endParaRPr>
          </a:p>
        </p:txBody>
      </p:sp>
      <p:sp>
        <p:nvSpPr>
          <p:cNvPr id="6" name="TextBox 5"/>
          <p:cNvSpPr txBox="1"/>
          <p:nvPr/>
        </p:nvSpPr>
        <p:spPr>
          <a:xfrm>
            <a:off x="558800" y="1638632"/>
            <a:ext cx="6908800" cy="4170372"/>
          </a:xfrm>
          <a:prstGeom prst="rect">
            <a:avLst/>
          </a:prstGeom>
          <a:noFill/>
        </p:spPr>
        <p:txBody>
          <a:bodyPr wrap="square" rtlCol="0">
            <a:spAutoFit/>
          </a:bodyPr>
          <a:lstStyle/>
          <a:p>
            <a:pPr marL="571500" indent="-571500">
              <a:spcAft>
                <a:spcPts val="600"/>
              </a:spcAft>
              <a:buAutoNum type="romanUcPeriod"/>
            </a:pPr>
            <a:r>
              <a:rPr lang="en-US" sz="2200" dirty="0">
                <a:solidFill>
                  <a:schemeClr val="bg1">
                    <a:lumMod val="75000"/>
                  </a:schemeClr>
                </a:solidFill>
              </a:rPr>
              <a:t>Double Displacement</a:t>
            </a:r>
          </a:p>
          <a:p>
            <a:pPr marL="1485900" lvl="2" indent="-571500">
              <a:spcAft>
                <a:spcPts val="600"/>
              </a:spcAft>
              <a:buFont typeface="Arial" panose="020B0604020202020204" pitchFamily="34" charset="0"/>
              <a:buChar char="•"/>
            </a:pPr>
            <a:r>
              <a:rPr lang="en-US" sz="2200" dirty="0">
                <a:solidFill>
                  <a:schemeClr val="bg1">
                    <a:lumMod val="75000"/>
                  </a:schemeClr>
                </a:solidFill>
              </a:rPr>
              <a:t>Precipitation Reactions</a:t>
            </a:r>
          </a:p>
          <a:p>
            <a:pPr marL="1485900" lvl="2" indent="-571500">
              <a:spcAft>
                <a:spcPts val="600"/>
              </a:spcAft>
              <a:buFont typeface="Arial" panose="020B0604020202020204" pitchFamily="34" charset="0"/>
              <a:buChar char="•"/>
            </a:pPr>
            <a:r>
              <a:rPr lang="en-US" sz="2200" dirty="0">
                <a:solidFill>
                  <a:schemeClr val="bg1">
                    <a:lumMod val="75000"/>
                  </a:schemeClr>
                </a:solidFill>
              </a:rPr>
              <a:t>Acid-Base Reactions</a:t>
            </a:r>
          </a:p>
          <a:p>
            <a:pPr marL="571500" indent="-571500">
              <a:spcAft>
                <a:spcPts val="600"/>
              </a:spcAft>
              <a:buAutoNum type="romanUcPeriod" startAt="2"/>
            </a:pPr>
            <a:r>
              <a:rPr lang="en-US" sz="2200" dirty="0">
                <a:solidFill>
                  <a:srgbClr val="009900"/>
                </a:solidFill>
              </a:rPr>
              <a:t>Single Replacement</a:t>
            </a:r>
          </a:p>
          <a:p>
            <a:pPr marL="1485900" lvl="2" indent="-571500">
              <a:spcAft>
                <a:spcPts val="600"/>
              </a:spcAft>
              <a:buFont typeface="Arial" panose="020B0604020202020204" pitchFamily="34" charset="0"/>
              <a:buChar char="•"/>
            </a:pPr>
            <a:r>
              <a:rPr lang="en-US" sz="2200" dirty="0">
                <a:solidFill>
                  <a:srgbClr val="009900"/>
                </a:solidFill>
              </a:rPr>
              <a:t>oxidation-reduction (redox)</a:t>
            </a:r>
          </a:p>
          <a:p>
            <a:pPr marL="571500" indent="-571500">
              <a:spcAft>
                <a:spcPts val="600"/>
              </a:spcAft>
              <a:buAutoNum type="romanUcPeriod" startAt="2"/>
            </a:pPr>
            <a:r>
              <a:rPr lang="en-US" sz="2200" dirty="0">
                <a:solidFill>
                  <a:schemeClr val="bg1">
                    <a:lumMod val="75000"/>
                  </a:schemeClr>
                </a:solidFill>
              </a:rPr>
              <a:t>Combustion</a:t>
            </a:r>
          </a:p>
          <a:p>
            <a:pPr marL="1485900" lvl="6" indent="-571500">
              <a:spcAft>
                <a:spcPts val="600"/>
              </a:spcAft>
              <a:buFont typeface="Arial" charset="0"/>
              <a:buChar char="•"/>
            </a:pPr>
            <a:r>
              <a:rPr lang="en-US" sz="2200" dirty="0">
                <a:solidFill>
                  <a:schemeClr val="bg1">
                    <a:lumMod val="75000"/>
                  </a:schemeClr>
                </a:solidFill>
              </a:rPr>
              <a:t>a special class of redox reactions</a:t>
            </a:r>
          </a:p>
          <a:p>
            <a:pPr marL="1485900" lvl="6" indent="-571500">
              <a:spcAft>
                <a:spcPts val="600"/>
              </a:spcAft>
              <a:buFont typeface="Arial" charset="0"/>
              <a:buChar char="•"/>
            </a:pPr>
            <a:r>
              <a:rPr lang="en-US" sz="2200" dirty="0">
                <a:solidFill>
                  <a:schemeClr val="bg1">
                    <a:lumMod val="75000"/>
                  </a:schemeClr>
                </a:solidFill>
              </a:rPr>
              <a:t>burning in the presence of oxygen</a:t>
            </a:r>
          </a:p>
          <a:p>
            <a:pPr marL="571500" indent="-571500">
              <a:spcAft>
                <a:spcPts val="600"/>
              </a:spcAft>
              <a:buAutoNum type="romanUcPeriod" startAt="2"/>
            </a:pPr>
            <a:r>
              <a:rPr lang="en-US" sz="2200" dirty="0">
                <a:solidFill>
                  <a:schemeClr val="bg1">
                    <a:lumMod val="75000"/>
                  </a:schemeClr>
                </a:solidFill>
              </a:rPr>
              <a:t>Synthesis</a:t>
            </a:r>
          </a:p>
          <a:p>
            <a:pPr marL="571500" indent="-571500">
              <a:spcAft>
                <a:spcPts val="600"/>
              </a:spcAft>
              <a:buAutoNum type="romanUcPeriod" startAt="2"/>
            </a:pPr>
            <a:r>
              <a:rPr lang="en-US" sz="2200" dirty="0">
                <a:solidFill>
                  <a:schemeClr val="bg1">
                    <a:lumMod val="75000"/>
                  </a:schemeClr>
                </a:solidFill>
              </a:rPr>
              <a:t>Decomposition</a:t>
            </a:r>
          </a:p>
        </p:txBody>
      </p:sp>
    </p:spTree>
    <p:extLst>
      <p:ext uri="{BB962C8B-B14F-4D97-AF65-F5344CB8AC3E}">
        <p14:creationId xmlns:p14="http://schemas.microsoft.com/office/powerpoint/2010/main" val="299442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72F633B3-16E2-4909-ACA1-80BBA0CB601E}" type="slidenum">
              <a:rPr lang="en-US" smtClean="0"/>
              <a:pPr/>
              <a:t>19</a:t>
            </a:fld>
            <a:endParaRPr lang="en-US" dirty="0"/>
          </a:p>
        </p:txBody>
      </p:sp>
      <p:sp>
        <p:nvSpPr>
          <p:cNvPr id="7" name="Text Placeholder 2"/>
          <p:cNvSpPr txBox="1">
            <a:spLocks/>
          </p:cNvSpPr>
          <p:nvPr/>
        </p:nvSpPr>
        <p:spPr>
          <a:xfrm>
            <a:off x="457200" y="2301969"/>
            <a:ext cx="8328454" cy="2486025"/>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Clr>
                <a:srgbClr val="009900"/>
              </a:buClr>
              <a:buFont typeface="Arial" panose="020B0604020202020204" pitchFamily="34" charset="0"/>
              <a:buChar char="•"/>
            </a:pPr>
            <a:endParaRPr lang="en-US" sz="2200" dirty="0"/>
          </a:p>
          <a:p>
            <a:pPr marL="342900" indent="-342900">
              <a:buClr>
                <a:srgbClr val="009900"/>
              </a:buClr>
              <a:buFont typeface="Arial" panose="020B0604020202020204" pitchFamily="34" charset="0"/>
              <a:buChar char="•"/>
            </a:pPr>
            <a:endParaRPr lang="en-US" sz="2200" dirty="0"/>
          </a:p>
          <a:p>
            <a:endParaRPr lang="en-US" dirty="0"/>
          </a:p>
        </p:txBody>
      </p:sp>
      <p:sp>
        <p:nvSpPr>
          <p:cNvPr id="12" name="Text Placeholder 2"/>
          <p:cNvSpPr txBox="1">
            <a:spLocks/>
          </p:cNvSpPr>
          <p:nvPr/>
        </p:nvSpPr>
        <p:spPr>
          <a:xfrm>
            <a:off x="457200" y="853605"/>
            <a:ext cx="8328454" cy="569127"/>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b="1" i="1" dirty="0">
                <a:solidFill>
                  <a:srgbClr val="0000FF"/>
                </a:solidFill>
              </a:rPr>
              <a:t>Oxidation-Reduction Reactions</a:t>
            </a:r>
            <a:endParaRPr lang="en-US" i="1" dirty="0">
              <a:solidFill>
                <a:srgbClr val="0000FF"/>
              </a:solidFill>
            </a:endParaRPr>
          </a:p>
        </p:txBody>
      </p:sp>
      <p:sp>
        <p:nvSpPr>
          <p:cNvPr id="13" name="Text Placeholder 2"/>
          <p:cNvSpPr txBox="1">
            <a:spLocks/>
          </p:cNvSpPr>
          <p:nvPr/>
        </p:nvSpPr>
        <p:spPr>
          <a:xfrm>
            <a:off x="457200" y="1298305"/>
            <a:ext cx="8530098" cy="2054495"/>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b="1" dirty="0">
                <a:solidFill>
                  <a:srgbClr val="009900"/>
                </a:solidFill>
              </a:rPr>
              <a:t>Single Replacement</a:t>
            </a:r>
            <a:endParaRPr lang="en-US" sz="2200" dirty="0">
              <a:solidFill>
                <a:srgbClr val="009900"/>
              </a:solidFill>
            </a:endParaRPr>
          </a:p>
          <a:p>
            <a:pPr marL="342900" indent="-342900">
              <a:buClr>
                <a:srgbClr val="009900"/>
              </a:buClr>
              <a:buFont typeface="Arial" panose="020B0604020202020204" pitchFamily="34" charset="0"/>
              <a:buChar char="•"/>
            </a:pPr>
            <a:r>
              <a:rPr lang="en-US" sz="2200" dirty="0"/>
              <a:t>In one type of </a:t>
            </a:r>
            <a:r>
              <a:rPr lang="en-US" sz="2200" i="1" u="sng" dirty="0">
                <a:solidFill>
                  <a:srgbClr val="009900"/>
                </a:solidFill>
              </a:rPr>
              <a:t>single replacement reaction</a:t>
            </a:r>
            <a:r>
              <a:rPr lang="en-US" sz="2200" dirty="0"/>
              <a:t>, an ion in solution is often displaced or replaced via an oxidation-reduction reaction, or a </a:t>
            </a:r>
            <a:r>
              <a:rPr lang="en-US" sz="2200" i="1" u="sng" dirty="0">
                <a:solidFill>
                  <a:srgbClr val="009900"/>
                </a:solidFill>
              </a:rPr>
              <a:t>redox reaction</a:t>
            </a:r>
            <a:r>
              <a:rPr lang="en-US" sz="2200" dirty="0"/>
              <a:t>.</a:t>
            </a:r>
          </a:p>
          <a:p>
            <a:pPr marL="342900" indent="-342900">
              <a:buClr>
                <a:srgbClr val="009900"/>
              </a:buClr>
              <a:buFont typeface="Arial" panose="020B0604020202020204" pitchFamily="34" charset="0"/>
              <a:buChar char="•"/>
            </a:pPr>
            <a:r>
              <a:rPr lang="en-US" sz="2200" dirty="0"/>
              <a:t>An example of such a reaction is:</a:t>
            </a:r>
            <a:endParaRPr lang="en-US" sz="2000" dirty="0"/>
          </a:p>
          <a:p>
            <a:pPr marL="342900" indent="-342900">
              <a:buClr>
                <a:srgbClr val="009900"/>
              </a:buClr>
              <a:buFont typeface="Arial" panose="020B0604020202020204" pitchFamily="34" charset="0"/>
              <a:buChar char="•"/>
            </a:pPr>
            <a:endParaRPr lang="en-US" sz="2200" dirty="0"/>
          </a:p>
          <a:p>
            <a:pPr marL="342900" indent="-342900">
              <a:buClr>
                <a:srgbClr val="009900"/>
              </a:buClr>
              <a:buFont typeface="Arial" panose="020B0604020202020204" pitchFamily="34" charset="0"/>
              <a:buChar char="•"/>
            </a:pPr>
            <a:endParaRPr lang="en-US" sz="2200" dirty="0"/>
          </a:p>
        </p:txBody>
      </p:sp>
      <p:sp>
        <p:nvSpPr>
          <p:cNvPr id="20" name="Rectangle 19"/>
          <p:cNvSpPr/>
          <p:nvPr/>
        </p:nvSpPr>
        <p:spPr>
          <a:xfrm>
            <a:off x="965836" y="3458122"/>
            <a:ext cx="6798063" cy="461665"/>
          </a:xfrm>
          <a:prstGeom prst="rect">
            <a:avLst/>
          </a:prstGeom>
        </p:spPr>
        <p:txBody>
          <a:bodyPr wrap="square">
            <a:spAutoFit/>
          </a:bodyPr>
          <a:lstStyle/>
          <a:p>
            <a:pPr algn="ctr"/>
            <a:r>
              <a:rPr lang="en-US" sz="2200" dirty="0"/>
              <a:t>Cu(</a:t>
            </a:r>
            <a:r>
              <a:rPr lang="en-US" sz="2200" i="1" dirty="0"/>
              <a:t>s</a:t>
            </a:r>
            <a:r>
              <a:rPr lang="en-US" sz="2200" dirty="0"/>
              <a:t>)  +  2AgNO</a:t>
            </a:r>
            <a:r>
              <a:rPr lang="en-US" sz="2200" baseline="-25000" dirty="0"/>
              <a:t>3</a:t>
            </a:r>
            <a:r>
              <a:rPr lang="en-US" sz="2200" dirty="0"/>
              <a:t>(</a:t>
            </a:r>
            <a:r>
              <a:rPr lang="en-US" sz="2200" i="1" dirty="0"/>
              <a:t>aq</a:t>
            </a:r>
            <a:r>
              <a:rPr lang="en-US" sz="2200" dirty="0"/>
              <a:t>)   </a:t>
            </a:r>
            <a:r>
              <a:rPr lang="en-US" sz="2400" dirty="0">
                <a:solidFill>
                  <a:srgbClr val="009900"/>
                </a:solidFill>
                <a:sym typeface="Wingdings"/>
              </a:rPr>
              <a:t>   </a:t>
            </a:r>
            <a:r>
              <a:rPr lang="en-US" sz="2200" dirty="0">
                <a:sym typeface="Wingdings"/>
              </a:rPr>
              <a:t>Cu(</a:t>
            </a:r>
            <a:r>
              <a:rPr lang="en-US" sz="2200" dirty="0"/>
              <a:t>NO</a:t>
            </a:r>
            <a:r>
              <a:rPr lang="en-US" sz="2200" baseline="-25000" dirty="0"/>
              <a:t>3</a:t>
            </a:r>
            <a:r>
              <a:rPr lang="en-US" sz="2200" dirty="0">
                <a:sym typeface="Wingdings"/>
              </a:rPr>
              <a:t>)</a:t>
            </a:r>
            <a:r>
              <a:rPr lang="en-US" sz="2200" baseline="-25000" dirty="0"/>
              <a:t>2</a:t>
            </a:r>
            <a:r>
              <a:rPr lang="en-US" sz="2200" dirty="0">
                <a:sym typeface="Wingdings"/>
              </a:rPr>
              <a:t>(</a:t>
            </a:r>
            <a:r>
              <a:rPr lang="en-US" sz="2200" i="1" dirty="0">
                <a:sym typeface="Wingdings"/>
              </a:rPr>
              <a:t>aq</a:t>
            </a:r>
            <a:r>
              <a:rPr lang="en-US" sz="2200" dirty="0">
                <a:sym typeface="Wingdings"/>
              </a:rPr>
              <a:t>)</a:t>
            </a:r>
            <a:r>
              <a:rPr lang="en-US" sz="2200" dirty="0"/>
              <a:t>  +  2Ag(</a:t>
            </a:r>
            <a:r>
              <a:rPr lang="en-US" sz="2200" i="1" dirty="0"/>
              <a:t>s</a:t>
            </a:r>
            <a:r>
              <a:rPr lang="en-US" sz="2200" dirty="0"/>
              <a:t>)</a:t>
            </a:r>
          </a:p>
        </p:txBody>
      </p:sp>
      <p:sp>
        <p:nvSpPr>
          <p:cNvPr id="22" name="Title 1"/>
          <p:cNvSpPr>
            <a:spLocks noGrp="1"/>
          </p:cNvSpPr>
          <p:nvPr>
            <p:ph type="title"/>
          </p:nvPr>
        </p:nvSpPr>
        <p:spPr>
          <a:xfrm>
            <a:off x="457200" y="347979"/>
            <a:ext cx="8530098" cy="518478"/>
          </a:xfrm>
          <a:prstGeom prst="rect">
            <a:avLst/>
          </a:prstGeom>
        </p:spPr>
        <p:txBody>
          <a:bodyPr>
            <a:normAutofit/>
          </a:bodyPr>
          <a:lstStyle/>
          <a:p>
            <a:r>
              <a:rPr lang="en-US" dirty="0"/>
              <a:t>4</a:t>
            </a:r>
            <a:r>
              <a:rPr lang="en-US" sz="2800" dirty="0"/>
              <a:t>.2  classifying chemical reactions</a:t>
            </a:r>
          </a:p>
        </p:txBody>
      </p:sp>
      <p:pic>
        <p:nvPicPr>
          <p:cNvPr id="23" name="Picture 2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68923" y="4355113"/>
            <a:ext cx="8505007" cy="2107165"/>
          </a:xfrm>
          <a:prstGeom prst="rect">
            <a:avLst/>
          </a:prstGeom>
        </p:spPr>
      </p:pic>
    </p:spTree>
    <p:extLst>
      <p:ext uri="{BB962C8B-B14F-4D97-AF65-F5344CB8AC3E}">
        <p14:creationId xmlns:p14="http://schemas.microsoft.com/office/powerpoint/2010/main" val="313653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4979"/>
            <a:ext cx="8530098" cy="518478"/>
          </a:xfrm>
          <a:prstGeom prst="rect">
            <a:avLst/>
          </a:prstGeom>
        </p:spPr>
        <p:txBody>
          <a:bodyPr>
            <a:noAutofit/>
          </a:bodyPr>
          <a:lstStyle/>
          <a:p>
            <a:r>
              <a:rPr lang="en-US" sz="3000" dirty="0">
                <a:solidFill>
                  <a:schemeClr val="tx1"/>
                </a:solidFill>
              </a:rPr>
              <a:t>chapter 4</a:t>
            </a:r>
            <a:r>
              <a:rPr lang="en-US" sz="3000">
                <a:solidFill>
                  <a:schemeClr val="tx1"/>
                </a:solidFill>
              </a:rPr>
              <a:t>:  Stoichiometry</a:t>
            </a:r>
            <a:endParaRPr lang="en-US" sz="3000" dirty="0">
              <a:solidFill>
                <a:schemeClr val="tx1"/>
              </a:solidFill>
            </a:endParaRPr>
          </a:p>
        </p:txBody>
      </p:sp>
      <p:sp>
        <p:nvSpPr>
          <p:cNvPr id="4" name="Content Placeholder 2"/>
          <p:cNvSpPr txBox="1">
            <a:spLocks/>
          </p:cNvSpPr>
          <p:nvPr/>
        </p:nvSpPr>
        <p:spPr>
          <a:xfrm>
            <a:off x="457200" y="1313796"/>
            <a:ext cx="8352043" cy="4876800"/>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Clr>
                <a:srgbClr val="6CB255"/>
              </a:buClr>
              <a:buFont typeface="Arial" pitchFamily="34" charset="0"/>
              <a:buNone/>
              <a:defRPr sz="24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buFont typeface="Arial" charset="0"/>
              <a:buNone/>
            </a:pPr>
            <a:r>
              <a:rPr lang="en-US" sz="2800" dirty="0">
                <a:solidFill>
                  <a:schemeClr val="accent5">
                    <a:lumMod val="50000"/>
                  </a:schemeClr>
                </a:solidFill>
                <a:latin typeface="Arial" charset="0"/>
                <a:ea typeface="MS PGothic" charset="0"/>
              </a:rPr>
              <a:t>4.1	Writing and Balancing Chemical Equations</a:t>
            </a:r>
          </a:p>
          <a:p>
            <a:pPr>
              <a:buFont typeface="Arial" charset="0"/>
              <a:buNone/>
            </a:pPr>
            <a:r>
              <a:rPr lang="en-US" sz="2800" dirty="0">
                <a:solidFill>
                  <a:schemeClr val="accent5">
                    <a:lumMod val="50000"/>
                  </a:schemeClr>
                </a:solidFill>
                <a:latin typeface="Arial" charset="0"/>
                <a:ea typeface="MS PGothic" charset="0"/>
              </a:rPr>
              <a:t>4.2	Classifying Chemical Reactions</a:t>
            </a:r>
          </a:p>
          <a:p>
            <a:pPr>
              <a:buFont typeface="Arial" charset="0"/>
              <a:buNone/>
            </a:pPr>
            <a:r>
              <a:rPr lang="en-US" sz="2800" dirty="0">
                <a:solidFill>
                  <a:schemeClr val="accent5">
                    <a:lumMod val="50000"/>
                  </a:schemeClr>
                </a:solidFill>
                <a:latin typeface="Arial" charset="0"/>
                <a:ea typeface="MS PGothic" charset="0"/>
              </a:rPr>
              <a:t>4.3	Reaction Stoichiometry</a:t>
            </a:r>
          </a:p>
          <a:p>
            <a:pPr>
              <a:buFont typeface="Arial" charset="0"/>
              <a:buNone/>
            </a:pPr>
            <a:r>
              <a:rPr lang="en-US" sz="2800" dirty="0">
                <a:solidFill>
                  <a:schemeClr val="accent5">
                    <a:lumMod val="50000"/>
                  </a:schemeClr>
                </a:solidFill>
                <a:latin typeface="Arial" charset="0"/>
                <a:ea typeface="MS PGothic" charset="0"/>
              </a:rPr>
              <a:t>4.4	Reaction Yields </a:t>
            </a:r>
          </a:p>
          <a:p>
            <a:pPr>
              <a:buFont typeface="Arial" charset="0"/>
              <a:buNone/>
            </a:pPr>
            <a:r>
              <a:rPr lang="en-US" sz="2800" dirty="0">
                <a:solidFill>
                  <a:schemeClr val="accent5">
                    <a:lumMod val="50000"/>
                  </a:schemeClr>
                </a:solidFill>
                <a:latin typeface="Arial" charset="0"/>
                <a:ea typeface="MS PGothic" charset="0"/>
              </a:rPr>
              <a:t>4.5	Quantitative Chemical Analysis</a:t>
            </a:r>
          </a:p>
          <a:p>
            <a:pPr>
              <a:buFont typeface="Arial" charset="0"/>
              <a:buNone/>
            </a:pPr>
            <a:endParaRPr lang="en-US" sz="2800" dirty="0">
              <a:solidFill>
                <a:schemeClr val="accent5">
                  <a:lumMod val="50000"/>
                </a:schemeClr>
              </a:solidFill>
              <a:latin typeface="Arial" charset="0"/>
              <a:ea typeface="MS PGothic" charset="0"/>
            </a:endParaRPr>
          </a:p>
          <a:p>
            <a:pPr>
              <a:buFont typeface="Arial" charset="0"/>
              <a:buNone/>
            </a:pPr>
            <a:endParaRPr lang="en-US" sz="2800" dirty="0">
              <a:solidFill>
                <a:schemeClr val="accent5">
                  <a:lumMod val="50000"/>
                </a:schemeClr>
              </a:solidFill>
              <a:latin typeface="Arial" charset="0"/>
              <a:ea typeface="MS PGothic" charset="0"/>
            </a:endParaRPr>
          </a:p>
        </p:txBody>
      </p:sp>
      <p:sp>
        <p:nvSpPr>
          <p:cNvPr id="3" name="Slide Number Placeholder 2"/>
          <p:cNvSpPr>
            <a:spLocks noGrp="1"/>
          </p:cNvSpPr>
          <p:nvPr>
            <p:ph type="sldNum" sz="quarter" idx="4"/>
          </p:nvPr>
        </p:nvSpPr>
        <p:spPr/>
        <p:txBody>
          <a:bodyPr/>
          <a:lstStyle/>
          <a:p>
            <a:fld id="{72F633B3-16E2-4909-ACA1-80BBA0CB601E}" type="slidenum">
              <a:rPr lang="en-US" smtClean="0"/>
              <a:pPr/>
              <a:t>2</a:t>
            </a:fld>
            <a:endParaRPr lang="en-US" dirty="0"/>
          </a:p>
        </p:txBody>
      </p:sp>
    </p:spTree>
    <p:extLst>
      <p:ext uri="{BB962C8B-B14F-4D97-AF65-F5344CB8AC3E}">
        <p14:creationId xmlns:p14="http://schemas.microsoft.com/office/powerpoint/2010/main" val="4281233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72F633B3-16E2-4909-ACA1-80BBA0CB601E}" type="slidenum">
              <a:rPr lang="en-US" smtClean="0"/>
              <a:pPr/>
              <a:t>20</a:t>
            </a:fld>
            <a:endParaRPr lang="en-US" dirty="0"/>
          </a:p>
        </p:txBody>
      </p:sp>
      <p:sp>
        <p:nvSpPr>
          <p:cNvPr id="7" name="Text Placeholder 2"/>
          <p:cNvSpPr txBox="1">
            <a:spLocks/>
          </p:cNvSpPr>
          <p:nvPr/>
        </p:nvSpPr>
        <p:spPr>
          <a:xfrm>
            <a:off x="457200" y="2301969"/>
            <a:ext cx="8328454" cy="2486025"/>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Clr>
                <a:srgbClr val="009900"/>
              </a:buClr>
              <a:buFont typeface="Arial" panose="020B0604020202020204" pitchFamily="34" charset="0"/>
              <a:buChar char="•"/>
            </a:pPr>
            <a:endParaRPr lang="en-US" sz="2200" dirty="0"/>
          </a:p>
          <a:p>
            <a:pPr marL="342900" indent="-342900">
              <a:buClr>
                <a:srgbClr val="009900"/>
              </a:buClr>
              <a:buFont typeface="Arial" panose="020B0604020202020204" pitchFamily="34" charset="0"/>
              <a:buChar char="•"/>
            </a:pPr>
            <a:endParaRPr lang="en-US" sz="2200" dirty="0"/>
          </a:p>
          <a:p>
            <a:endParaRPr lang="en-US" dirty="0"/>
          </a:p>
        </p:txBody>
      </p:sp>
      <p:sp>
        <p:nvSpPr>
          <p:cNvPr id="12" name="Text Placeholder 2"/>
          <p:cNvSpPr txBox="1">
            <a:spLocks/>
          </p:cNvSpPr>
          <p:nvPr/>
        </p:nvSpPr>
        <p:spPr>
          <a:xfrm>
            <a:off x="457200" y="853605"/>
            <a:ext cx="8328454" cy="569127"/>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b="1" i="1" dirty="0">
                <a:solidFill>
                  <a:srgbClr val="0000FF"/>
                </a:solidFill>
              </a:rPr>
              <a:t>Oxidation-Reduction Reactions</a:t>
            </a:r>
            <a:endParaRPr lang="en-US" i="1" dirty="0">
              <a:solidFill>
                <a:srgbClr val="0000FF"/>
              </a:solidFill>
            </a:endParaRPr>
          </a:p>
        </p:txBody>
      </p:sp>
      <p:sp>
        <p:nvSpPr>
          <p:cNvPr id="13" name="Text Placeholder 2"/>
          <p:cNvSpPr txBox="1">
            <a:spLocks/>
          </p:cNvSpPr>
          <p:nvPr/>
        </p:nvSpPr>
        <p:spPr>
          <a:xfrm>
            <a:off x="457200" y="1298305"/>
            <a:ext cx="8530098" cy="2054495"/>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b="1" dirty="0">
                <a:solidFill>
                  <a:srgbClr val="009900"/>
                </a:solidFill>
              </a:rPr>
              <a:t>Oxidation</a:t>
            </a:r>
            <a:endParaRPr lang="en-US" sz="2200" dirty="0">
              <a:solidFill>
                <a:srgbClr val="009900"/>
              </a:solidFill>
            </a:endParaRPr>
          </a:p>
          <a:p>
            <a:pPr marL="342900" indent="-342900">
              <a:buClr>
                <a:srgbClr val="009900"/>
              </a:buClr>
              <a:buFont typeface="Arial" panose="020B0604020202020204" pitchFamily="34" charset="0"/>
              <a:buChar char="•"/>
            </a:pPr>
            <a:r>
              <a:rPr lang="en-US" sz="2200" dirty="0"/>
              <a:t>The term oxidation was originally used to refer to reactions involving O</a:t>
            </a:r>
            <a:r>
              <a:rPr lang="en-US" sz="2200" baseline="-25000" dirty="0"/>
              <a:t>2</a:t>
            </a:r>
            <a:r>
              <a:rPr lang="en-US" sz="2200" dirty="0"/>
              <a:t>.</a:t>
            </a:r>
          </a:p>
          <a:p>
            <a:pPr marL="342900" indent="-342900">
              <a:buClr>
                <a:srgbClr val="009900"/>
              </a:buClr>
              <a:buFont typeface="Arial" panose="020B0604020202020204" pitchFamily="34" charset="0"/>
              <a:buChar char="•"/>
            </a:pPr>
            <a:r>
              <a:rPr lang="en-US" sz="2200" dirty="0"/>
              <a:t>Now oxidation is used to refer to a reaction in which electrons are lost by a chemical species.</a:t>
            </a:r>
            <a:endParaRPr lang="en-US" sz="2000" dirty="0"/>
          </a:p>
          <a:p>
            <a:pPr marL="342900" indent="-342900">
              <a:buClr>
                <a:srgbClr val="009900"/>
              </a:buClr>
              <a:buFont typeface="Arial" panose="020B0604020202020204" pitchFamily="34" charset="0"/>
              <a:buChar char="•"/>
            </a:pPr>
            <a:endParaRPr lang="en-US" sz="2200" dirty="0"/>
          </a:p>
          <a:p>
            <a:pPr marL="342900" indent="-342900">
              <a:buClr>
                <a:srgbClr val="009900"/>
              </a:buClr>
              <a:buFont typeface="Arial" panose="020B0604020202020204" pitchFamily="34" charset="0"/>
              <a:buChar char="•"/>
            </a:pPr>
            <a:endParaRPr lang="en-US" sz="2200" dirty="0"/>
          </a:p>
        </p:txBody>
      </p:sp>
      <p:sp>
        <p:nvSpPr>
          <p:cNvPr id="14" name="Text Placeholder 2"/>
          <p:cNvSpPr txBox="1">
            <a:spLocks/>
          </p:cNvSpPr>
          <p:nvPr/>
        </p:nvSpPr>
        <p:spPr>
          <a:xfrm>
            <a:off x="457200" y="3311207"/>
            <a:ext cx="8530098" cy="2054495"/>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b="1" dirty="0">
                <a:solidFill>
                  <a:srgbClr val="009900"/>
                </a:solidFill>
              </a:rPr>
              <a:t>Reduction</a:t>
            </a:r>
            <a:endParaRPr lang="en-US" sz="2200" dirty="0">
              <a:solidFill>
                <a:srgbClr val="009900"/>
              </a:solidFill>
            </a:endParaRPr>
          </a:p>
          <a:p>
            <a:pPr marL="342900" indent="-342900">
              <a:buClr>
                <a:srgbClr val="009900"/>
              </a:buClr>
              <a:buFont typeface="Arial" panose="020B0604020202020204" pitchFamily="34" charset="0"/>
              <a:buChar char="•"/>
            </a:pPr>
            <a:r>
              <a:rPr lang="en-US" sz="2200" dirty="0"/>
              <a:t>When an oxidation reaction takes place, it is always coupled to a reduction reaction.</a:t>
            </a:r>
          </a:p>
          <a:p>
            <a:pPr marL="342900" indent="-342900">
              <a:buClr>
                <a:srgbClr val="009900"/>
              </a:buClr>
              <a:buFont typeface="Arial" panose="020B0604020202020204" pitchFamily="34" charset="0"/>
              <a:buChar char="•"/>
            </a:pPr>
            <a:r>
              <a:rPr lang="en-US" sz="2200" dirty="0"/>
              <a:t>The term reduction refers to a reaction in which electrons are gained by a chemical species.</a:t>
            </a:r>
            <a:endParaRPr lang="en-US" sz="2000" dirty="0"/>
          </a:p>
          <a:p>
            <a:pPr marL="342900" indent="-342900">
              <a:buClr>
                <a:srgbClr val="009900"/>
              </a:buClr>
              <a:buFont typeface="Arial" panose="020B0604020202020204" pitchFamily="34" charset="0"/>
              <a:buChar char="•"/>
            </a:pPr>
            <a:endParaRPr lang="en-US" sz="2200" dirty="0"/>
          </a:p>
          <a:p>
            <a:pPr marL="342900" indent="-342900">
              <a:buClr>
                <a:srgbClr val="009900"/>
              </a:buClr>
              <a:buFont typeface="Arial" panose="020B0604020202020204" pitchFamily="34" charset="0"/>
              <a:buChar char="•"/>
            </a:pPr>
            <a:endParaRPr lang="en-US" sz="2200" dirty="0"/>
          </a:p>
        </p:txBody>
      </p:sp>
      <p:pic>
        <p:nvPicPr>
          <p:cNvPr id="15" name="Picture 4" descr="http://cliparts.co/cliparts/6iy/ogA/6iyogALBT.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flipH="1">
            <a:off x="2202907" y="5379353"/>
            <a:ext cx="1565952" cy="127316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42199" y="5379353"/>
            <a:ext cx="2565126" cy="400110"/>
          </a:xfrm>
          <a:prstGeom prst="rect">
            <a:avLst/>
          </a:prstGeom>
          <a:noFill/>
        </p:spPr>
        <p:txBody>
          <a:bodyPr wrap="none" rtlCol="0">
            <a:spAutoFit/>
          </a:bodyPr>
          <a:lstStyle/>
          <a:p>
            <a:r>
              <a:rPr lang="en-US" sz="2000" dirty="0">
                <a:solidFill>
                  <a:srgbClr val="FF7C00"/>
                </a:solidFill>
              </a:rPr>
              <a:t>LEO says GRRRRR!</a:t>
            </a:r>
          </a:p>
        </p:txBody>
      </p:sp>
      <p:sp>
        <p:nvSpPr>
          <p:cNvPr id="16" name="TextBox 15"/>
          <p:cNvSpPr txBox="1"/>
          <p:nvPr/>
        </p:nvSpPr>
        <p:spPr>
          <a:xfrm>
            <a:off x="4178454" y="5754063"/>
            <a:ext cx="1558873" cy="923330"/>
          </a:xfrm>
          <a:prstGeom prst="rect">
            <a:avLst/>
          </a:prstGeom>
          <a:noFill/>
        </p:spPr>
        <p:txBody>
          <a:bodyPr wrap="square" rtlCol="0">
            <a:spAutoFit/>
          </a:bodyPr>
          <a:lstStyle/>
          <a:p>
            <a:pPr algn="ctr"/>
            <a:r>
              <a:rPr lang="en-US" i="1" dirty="0">
                <a:solidFill>
                  <a:srgbClr val="FF9300"/>
                </a:solidFill>
              </a:rPr>
              <a:t>Loss of electrons is oxidation.</a:t>
            </a:r>
          </a:p>
        </p:txBody>
      </p:sp>
      <p:sp>
        <p:nvSpPr>
          <p:cNvPr id="17" name="TextBox 16"/>
          <p:cNvSpPr txBox="1"/>
          <p:nvPr/>
        </p:nvSpPr>
        <p:spPr>
          <a:xfrm>
            <a:off x="5642890" y="5749891"/>
            <a:ext cx="1558873" cy="646331"/>
          </a:xfrm>
          <a:prstGeom prst="rect">
            <a:avLst/>
          </a:prstGeom>
          <a:noFill/>
        </p:spPr>
        <p:txBody>
          <a:bodyPr wrap="square" rtlCol="0">
            <a:spAutoFit/>
          </a:bodyPr>
          <a:lstStyle/>
          <a:p>
            <a:pPr algn="ctr"/>
            <a:r>
              <a:rPr lang="en-US" i="1" dirty="0">
                <a:solidFill>
                  <a:srgbClr val="FF9300"/>
                </a:solidFill>
              </a:rPr>
              <a:t>Gain is reduction. </a:t>
            </a:r>
          </a:p>
        </p:txBody>
      </p:sp>
      <p:sp>
        <p:nvSpPr>
          <p:cNvPr id="19" name="Title 1"/>
          <p:cNvSpPr>
            <a:spLocks noGrp="1"/>
          </p:cNvSpPr>
          <p:nvPr>
            <p:ph type="title"/>
          </p:nvPr>
        </p:nvSpPr>
        <p:spPr>
          <a:xfrm>
            <a:off x="457200" y="347979"/>
            <a:ext cx="8530098" cy="518478"/>
          </a:xfrm>
          <a:prstGeom prst="rect">
            <a:avLst/>
          </a:prstGeom>
        </p:spPr>
        <p:txBody>
          <a:bodyPr>
            <a:normAutofit/>
          </a:bodyPr>
          <a:lstStyle/>
          <a:p>
            <a:r>
              <a:rPr lang="en-US" dirty="0"/>
              <a:t>4</a:t>
            </a:r>
            <a:r>
              <a:rPr lang="en-US" sz="2800" dirty="0"/>
              <a:t>.2  classifying chemical reactions</a:t>
            </a:r>
          </a:p>
        </p:txBody>
      </p:sp>
    </p:spTree>
    <p:extLst>
      <p:ext uri="{BB962C8B-B14F-4D97-AF65-F5344CB8AC3E}">
        <p14:creationId xmlns:p14="http://schemas.microsoft.com/office/powerpoint/2010/main" val="2034049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72F633B3-16E2-4909-ACA1-80BBA0CB601E}" type="slidenum">
              <a:rPr lang="en-US" smtClean="0"/>
              <a:pPr/>
              <a:t>21</a:t>
            </a:fld>
            <a:endParaRPr lang="en-US" dirty="0"/>
          </a:p>
        </p:txBody>
      </p:sp>
      <p:sp>
        <p:nvSpPr>
          <p:cNvPr id="7" name="Text Placeholder 2"/>
          <p:cNvSpPr txBox="1">
            <a:spLocks/>
          </p:cNvSpPr>
          <p:nvPr/>
        </p:nvSpPr>
        <p:spPr>
          <a:xfrm>
            <a:off x="457200" y="2301969"/>
            <a:ext cx="8328454" cy="2486025"/>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Clr>
                <a:srgbClr val="009900"/>
              </a:buClr>
              <a:buFont typeface="Arial" panose="020B0604020202020204" pitchFamily="34" charset="0"/>
              <a:buChar char="•"/>
            </a:pPr>
            <a:endParaRPr lang="en-US" sz="2200" dirty="0"/>
          </a:p>
          <a:p>
            <a:pPr marL="342900" indent="-342900">
              <a:buClr>
                <a:srgbClr val="009900"/>
              </a:buClr>
              <a:buFont typeface="Arial" panose="020B0604020202020204" pitchFamily="34" charset="0"/>
              <a:buChar char="•"/>
            </a:pPr>
            <a:endParaRPr lang="en-US" sz="2200" dirty="0"/>
          </a:p>
          <a:p>
            <a:endParaRPr lang="en-US" dirty="0"/>
          </a:p>
        </p:txBody>
      </p:sp>
      <p:sp>
        <p:nvSpPr>
          <p:cNvPr id="12" name="Text Placeholder 2"/>
          <p:cNvSpPr txBox="1">
            <a:spLocks/>
          </p:cNvSpPr>
          <p:nvPr/>
        </p:nvSpPr>
        <p:spPr>
          <a:xfrm>
            <a:off x="457200" y="853605"/>
            <a:ext cx="8328454" cy="569127"/>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b="1" i="1" dirty="0">
                <a:solidFill>
                  <a:srgbClr val="0000FF"/>
                </a:solidFill>
              </a:rPr>
              <a:t>Oxidation-Reduction Reactions</a:t>
            </a:r>
            <a:endParaRPr lang="en-US" i="1" dirty="0">
              <a:solidFill>
                <a:srgbClr val="0000FF"/>
              </a:solidFill>
            </a:endParaRPr>
          </a:p>
        </p:txBody>
      </p:sp>
      <p:sp>
        <p:nvSpPr>
          <p:cNvPr id="13" name="Text Placeholder 2"/>
          <p:cNvSpPr txBox="1">
            <a:spLocks/>
          </p:cNvSpPr>
          <p:nvPr/>
        </p:nvSpPr>
        <p:spPr>
          <a:xfrm>
            <a:off x="457200" y="1298305"/>
            <a:ext cx="8530098" cy="5354214"/>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b="1" dirty="0">
                <a:solidFill>
                  <a:srgbClr val="009900"/>
                </a:solidFill>
              </a:rPr>
              <a:t>Redox Reactions</a:t>
            </a:r>
            <a:endParaRPr lang="en-US" sz="2200" dirty="0">
              <a:solidFill>
                <a:srgbClr val="009900"/>
              </a:solidFill>
            </a:endParaRPr>
          </a:p>
          <a:p>
            <a:pPr marL="342900" indent="-342900">
              <a:buClr>
                <a:srgbClr val="009900"/>
              </a:buClr>
              <a:buFont typeface="Arial" panose="020B0604020202020204" pitchFamily="34" charset="0"/>
              <a:buChar char="•"/>
            </a:pPr>
            <a:r>
              <a:rPr lang="en-US" sz="2200" dirty="0"/>
              <a:t>If a species gets oxidized another species must get reduced.</a:t>
            </a:r>
          </a:p>
          <a:p>
            <a:pPr marL="342900" indent="-342900">
              <a:buClr>
                <a:srgbClr val="009900"/>
              </a:buClr>
              <a:buFont typeface="Arial" panose="020B0604020202020204" pitchFamily="34" charset="0"/>
              <a:buChar char="•"/>
            </a:pPr>
            <a:r>
              <a:rPr lang="en-US" sz="2200" dirty="0"/>
              <a:t>Keep track of the electrons by looking at the oxidation state of the species.</a:t>
            </a:r>
          </a:p>
          <a:p>
            <a:pPr marL="342900" indent="-342900">
              <a:buClr>
                <a:srgbClr val="009900"/>
              </a:buClr>
              <a:buFont typeface="Arial" panose="020B0604020202020204" pitchFamily="34" charset="0"/>
              <a:buChar char="•"/>
            </a:pPr>
            <a:r>
              <a:rPr lang="en-US" sz="2200" dirty="0"/>
              <a:t>Determine the oxidation states of the metal ions in blue.</a:t>
            </a:r>
          </a:p>
          <a:p>
            <a:pPr marL="342900" indent="-342900">
              <a:buClr>
                <a:srgbClr val="009900"/>
              </a:buClr>
              <a:buFont typeface="Arial" panose="020B0604020202020204" pitchFamily="34" charset="0"/>
              <a:buChar char="•"/>
            </a:pPr>
            <a:endParaRPr lang="en-US" sz="2200" dirty="0"/>
          </a:p>
          <a:p>
            <a:pPr marL="342900" indent="-342900">
              <a:buClr>
                <a:srgbClr val="009900"/>
              </a:buClr>
              <a:buFont typeface="Arial" panose="020B0604020202020204" pitchFamily="34" charset="0"/>
              <a:buChar char="•"/>
            </a:pPr>
            <a:endParaRPr lang="en-US" sz="2200" dirty="0"/>
          </a:p>
          <a:p>
            <a:pPr marL="342900" indent="-342900">
              <a:buClr>
                <a:srgbClr val="009900"/>
              </a:buClr>
              <a:buFont typeface="Arial" panose="020B0604020202020204" pitchFamily="34" charset="0"/>
              <a:buChar char="•"/>
            </a:pPr>
            <a:endParaRPr lang="en-US" sz="1200" dirty="0"/>
          </a:p>
          <a:p>
            <a:pPr marL="342900" indent="-342900">
              <a:buClr>
                <a:srgbClr val="009900"/>
              </a:buClr>
              <a:buFont typeface="Arial" panose="020B0604020202020204" pitchFamily="34" charset="0"/>
              <a:buChar char="•"/>
            </a:pPr>
            <a:r>
              <a:rPr lang="en-US" sz="2200" dirty="0"/>
              <a:t>Would the elemental form of each metal need to be oxidized or reduced to form the compounds listed?</a:t>
            </a:r>
          </a:p>
          <a:p>
            <a:pPr marL="342900" indent="-342900">
              <a:buClr>
                <a:srgbClr val="009900"/>
              </a:buClr>
              <a:buFont typeface="Arial" panose="020B0604020202020204" pitchFamily="34" charset="0"/>
              <a:buChar char="•"/>
            </a:pPr>
            <a:endParaRPr lang="en-US" sz="2200" dirty="0"/>
          </a:p>
        </p:txBody>
      </p:sp>
      <p:pic>
        <p:nvPicPr>
          <p:cNvPr id="15" name="Picture 4" descr="http://cliparts.co/cliparts/6iy/ogA/6iyogALBT.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flipH="1">
            <a:off x="2202907" y="5379353"/>
            <a:ext cx="1565952" cy="127316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42199" y="5379353"/>
            <a:ext cx="2565126" cy="400110"/>
          </a:xfrm>
          <a:prstGeom prst="rect">
            <a:avLst/>
          </a:prstGeom>
          <a:noFill/>
        </p:spPr>
        <p:txBody>
          <a:bodyPr wrap="none" rtlCol="0">
            <a:spAutoFit/>
          </a:bodyPr>
          <a:lstStyle/>
          <a:p>
            <a:r>
              <a:rPr lang="en-US" sz="2000" dirty="0">
                <a:solidFill>
                  <a:srgbClr val="FF7C00"/>
                </a:solidFill>
              </a:rPr>
              <a:t>LEO says GRRRRR!</a:t>
            </a:r>
          </a:p>
        </p:txBody>
      </p:sp>
      <p:sp>
        <p:nvSpPr>
          <p:cNvPr id="16" name="TextBox 15"/>
          <p:cNvSpPr txBox="1"/>
          <p:nvPr/>
        </p:nvSpPr>
        <p:spPr>
          <a:xfrm>
            <a:off x="4178454" y="5754063"/>
            <a:ext cx="1558873" cy="923330"/>
          </a:xfrm>
          <a:prstGeom prst="rect">
            <a:avLst/>
          </a:prstGeom>
          <a:noFill/>
        </p:spPr>
        <p:txBody>
          <a:bodyPr wrap="square" rtlCol="0">
            <a:spAutoFit/>
          </a:bodyPr>
          <a:lstStyle/>
          <a:p>
            <a:pPr algn="ctr"/>
            <a:r>
              <a:rPr lang="en-US" i="1" dirty="0">
                <a:solidFill>
                  <a:srgbClr val="FF9300"/>
                </a:solidFill>
              </a:rPr>
              <a:t>Loss of electrons is oxidation.</a:t>
            </a:r>
          </a:p>
        </p:txBody>
      </p:sp>
      <p:sp>
        <p:nvSpPr>
          <p:cNvPr id="17" name="TextBox 16"/>
          <p:cNvSpPr txBox="1"/>
          <p:nvPr/>
        </p:nvSpPr>
        <p:spPr>
          <a:xfrm>
            <a:off x="5642890" y="5749891"/>
            <a:ext cx="1558873" cy="646331"/>
          </a:xfrm>
          <a:prstGeom prst="rect">
            <a:avLst/>
          </a:prstGeom>
          <a:noFill/>
        </p:spPr>
        <p:txBody>
          <a:bodyPr wrap="square" rtlCol="0">
            <a:spAutoFit/>
          </a:bodyPr>
          <a:lstStyle/>
          <a:p>
            <a:pPr algn="ctr"/>
            <a:r>
              <a:rPr lang="en-US" i="1" dirty="0">
                <a:solidFill>
                  <a:srgbClr val="FF9300"/>
                </a:solidFill>
              </a:rPr>
              <a:t>Gain is reduction. </a:t>
            </a:r>
          </a:p>
        </p:txBody>
      </p:sp>
      <p:sp>
        <p:nvSpPr>
          <p:cNvPr id="18" name="Rectangle 17"/>
          <p:cNvSpPr/>
          <p:nvPr/>
        </p:nvSpPr>
        <p:spPr>
          <a:xfrm>
            <a:off x="431954" y="3609706"/>
            <a:ext cx="8254300" cy="430887"/>
          </a:xfrm>
          <a:prstGeom prst="rect">
            <a:avLst/>
          </a:prstGeom>
        </p:spPr>
        <p:txBody>
          <a:bodyPr wrap="square">
            <a:spAutoFit/>
          </a:bodyPr>
          <a:lstStyle/>
          <a:p>
            <a:r>
              <a:rPr lang="en-US" sz="2200" dirty="0">
                <a:ea typeface="Calibri" panose="020F0502020204030204" pitchFamily="34" charset="0"/>
                <a:cs typeface="Times New Roman" panose="02020603050405020304" pitchFamily="18" charset="0"/>
              </a:rPr>
              <a:t>K</a:t>
            </a:r>
            <a:r>
              <a:rPr lang="en-US" sz="2200" dirty="0">
                <a:solidFill>
                  <a:srgbClr val="0000FF"/>
                </a:solidFill>
                <a:ea typeface="Calibri" panose="020F0502020204030204" pitchFamily="34" charset="0"/>
                <a:cs typeface="Times New Roman" panose="02020603050405020304" pitchFamily="18" charset="0"/>
              </a:rPr>
              <a:t>Mn</a:t>
            </a:r>
            <a:r>
              <a:rPr lang="en-US" sz="2200" dirty="0">
                <a:ea typeface="Calibri" panose="020F0502020204030204" pitchFamily="34" charset="0"/>
                <a:cs typeface="Times New Roman" panose="02020603050405020304" pitchFamily="18" charset="0"/>
              </a:rPr>
              <a:t>O</a:t>
            </a:r>
            <a:r>
              <a:rPr lang="en-US" sz="2200" baseline="-25000" dirty="0">
                <a:ea typeface="Calibri" panose="020F0502020204030204" pitchFamily="34" charset="0"/>
                <a:cs typeface="Times New Roman" panose="02020603050405020304" pitchFamily="18" charset="0"/>
              </a:rPr>
              <a:t>4</a:t>
            </a:r>
            <a:r>
              <a:rPr lang="en-US" sz="2200" dirty="0">
                <a:ea typeface="Calibri" panose="020F0502020204030204" pitchFamily="34" charset="0"/>
                <a:cs typeface="Times New Roman" panose="02020603050405020304" pitchFamily="18" charset="0"/>
              </a:rPr>
              <a:t>		</a:t>
            </a:r>
            <a:r>
              <a:rPr lang="en-US" sz="2200" dirty="0">
                <a:solidFill>
                  <a:srgbClr val="0000FF"/>
                </a:solidFill>
                <a:ea typeface="Calibri" panose="020F0502020204030204" pitchFamily="34" charset="0"/>
                <a:cs typeface="Times New Roman" panose="02020603050405020304" pitchFamily="18" charset="0"/>
              </a:rPr>
              <a:t>Ag</a:t>
            </a:r>
            <a:r>
              <a:rPr lang="en-US" sz="2200" dirty="0">
                <a:ea typeface="Calibri" panose="020F0502020204030204" pitchFamily="34" charset="0"/>
                <a:cs typeface="Times New Roman" panose="02020603050405020304" pitchFamily="18" charset="0"/>
              </a:rPr>
              <a:t>Cl		</a:t>
            </a:r>
            <a:r>
              <a:rPr lang="en-US" sz="2200" dirty="0">
                <a:solidFill>
                  <a:srgbClr val="0000FF"/>
                </a:solidFill>
                <a:ea typeface="Calibri" panose="020F0502020204030204" pitchFamily="34" charset="0"/>
                <a:cs typeface="Times New Roman" panose="02020603050405020304" pitchFamily="18" charset="0"/>
              </a:rPr>
              <a:t>Os</a:t>
            </a:r>
            <a:r>
              <a:rPr lang="en-US" sz="2200" dirty="0">
                <a:ea typeface="Calibri" panose="020F0502020204030204" pitchFamily="34" charset="0"/>
                <a:cs typeface="Times New Roman" panose="02020603050405020304" pitchFamily="18" charset="0"/>
              </a:rPr>
              <a:t>O</a:t>
            </a:r>
            <a:r>
              <a:rPr lang="en-US" sz="2200" baseline="-25000" dirty="0">
                <a:ea typeface="Calibri" panose="020F0502020204030204" pitchFamily="34" charset="0"/>
                <a:cs typeface="Times New Roman" panose="02020603050405020304" pitchFamily="18" charset="0"/>
              </a:rPr>
              <a:t>4		</a:t>
            </a:r>
            <a:r>
              <a:rPr lang="en-US" sz="2200" dirty="0">
                <a:solidFill>
                  <a:srgbClr val="0000FF"/>
                </a:solidFill>
                <a:ea typeface="Calibri" panose="020F0502020204030204" pitchFamily="34" charset="0"/>
                <a:cs typeface="Times New Roman" panose="02020603050405020304" pitchFamily="18" charset="0"/>
              </a:rPr>
              <a:t>Mn</a:t>
            </a:r>
            <a:r>
              <a:rPr lang="en-US" sz="2200" dirty="0">
                <a:ea typeface="Calibri" panose="020F0502020204030204" pitchFamily="34" charset="0"/>
                <a:cs typeface="Times New Roman" panose="02020603050405020304" pitchFamily="18" charset="0"/>
              </a:rPr>
              <a:t>O</a:t>
            </a:r>
            <a:r>
              <a:rPr lang="en-US" sz="2200" baseline="-25000" dirty="0">
                <a:ea typeface="Calibri" panose="020F0502020204030204" pitchFamily="34" charset="0"/>
                <a:cs typeface="Times New Roman" panose="02020603050405020304" pitchFamily="18" charset="0"/>
              </a:rPr>
              <a:t>2		</a:t>
            </a:r>
            <a:r>
              <a:rPr lang="en-US" sz="2200" dirty="0">
                <a:solidFill>
                  <a:srgbClr val="0000FF"/>
                </a:solidFill>
                <a:ea typeface="Calibri" panose="020F0502020204030204" pitchFamily="34" charset="0"/>
                <a:cs typeface="Times New Roman" panose="02020603050405020304" pitchFamily="18" charset="0"/>
              </a:rPr>
              <a:t>Fe</a:t>
            </a:r>
            <a:r>
              <a:rPr lang="en-US" sz="2200" baseline="-25000" dirty="0">
                <a:ea typeface="Calibri" panose="020F0502020204030204" pitchFamily="34" charset="0"/>
                <a:cs typeface="Times New Roman" panose="02020603050405020304" pitchFamily="18" charset="0"/>
              </a:rPr>
              <a:t>2</a:t>
            </a:r>
            <a:r>
              <a:rPr lang="en-US" sz="2200" dirty="0">
                <a:ea typeface="Calibri" panose="020F0502020204030204" pitchFamily="34" charset="0"/>
                <a:cs typeface="Times New Roman" panose="02020603050405020304" pitchFamily="18" charset="0"/>
              </a:rPr>
              <a:t>O</a:t>
            </a:r>
            <a:r>
              <a:rPr lang="en-US" sz="2200" baseline="-25000" dirty="0">
                <a:ea typeface="Calibri" panose="020F0502020204030204" pitchFamily="34" charset="0"/>
                <a:cs typeface="Times New Roman" panose="02020603050405020304" pitchFamily="18" charset="0"/>
              </a:rPr>
              <a:t>3</a:t>
            </a:r>
            <a:endParaRPr lang="en-US" sz="2200" dirty="0"/>
          </a:p>
        </p:txBody>
      </p:sp>
      <p:sp>
        <p:nvSpPr>
          <p:cNvPr id="19" name="Title 1"/>
          <p:cNvSpPr>
            <a:spLocks noGrp="1"/>
          </p:cNvSpPr>
          <p:nvPr>
            <p:ph type="title"/>
          </p:nvPr>
        </p:nvSpPr>
        <p:spPr>
          <a:xfrm>
            <a:off x="457200" y="347979"/>
            <a:ext cx="8530098" cy="518478"/>
          </a:xfrm>
          <a:prstGeom prst="rect">
            <a:avLst/>
          </a:prstGeom>
        </p:spPr>
        <p:txBody>
          <a:bodyPr>
            <a:normAutofit/>
          </a:bodyPr>
          <a:lstStyle/>
          <a:p>
            <a:r>
              <a:rPr lang="en-US" dirty="0"/>
              <a:t>4</a:t>
            </a:r>
            <a:r>
              <a:rPr lang="en-US" sz="2800" dirty="0"/>
              <a:t>.2  classifying chemical reactions</a:t>
            </a:r>
          </a:p>
        </p:txBody>
      </p:sp>
    </p:spTree>
    <p:extLst>
      <p:ext uri="{BB962C8B-B14F-4D97-AF65-F5344CB8AC3E}">
        <p14:creationId xmlns:p14="http://schemas.microsoft.com/office/powerpoint/2010/main" val="1558854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72F633B3-16E2-4909-ACA1-80BBA0CB601E}" type="slidenum">
              <a:rPr lang="en-US" smtClean="0"/>
              <a:pPr/>
              <a:t>22</a:t>
            </a:fld>
            <a:endParaRPr lang="en-US" dirty="0"/>
          </a:p>
        </p:txBody>
      </p:sp>
      <p:sp>
        <p:nvSpPr>
          <p:cNvPr id="12" name="Text Placeholder 2"/>
          <p:cNvSpPr txBox="1">
            <a:spLocks/>
          </p:cNvSpPr>
          <p:nvPr/>
        </p:nvSpPr>
        <p:spPr>
          <a:xfrm>
            <a:off x="457200" y="853605"/>
            <a:ext cx="8328454" cy="569127"/>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b="1" i="1" dirty="0">
                <a:solidFill>
                  <a:srgbClr val="0000FF"/>
                </a:solidFill>
              </a:rPr>
              <a:t>Oxidation-Reduction Reactions</a:t>
            </a:r>
            <a:endParaRPr lang="en-US" i="1" dirty="0">
              <a:solidFill>
                <a:srgbClr val="0000FF"/>
              </a:solidFill>
            </a:endParaRPr>
          </a:p>
        </p:txBody>
      </p:sp>
      <p:sp>
        <p:nvSpPr>
          <p:cNvPr id="13" name="Text Placeholder 2"/>
          <p:cNvSpPr txBox="1">
            <a:spLocks/>
          </p:cNvSpPr>
          <p:nvPr/>
        </p:nvSpPr>
        <p:spPr>
          <a:xfrm>
            <a:off x="457200" y="1298305"/>
            <a:ext cx="8530098" cy="2244995"/>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b="1" dirty="0">
                <a:solidFill>
                  <a:srgbClr val="009900"/>
                </a:solidFill>
              </a:rPr>
              <a:t>Redox Reactions</a:t>
            </a:r>
            <a:endParaRPr lang="en-US" sz="2200" dirty="0">
              <a:solidFill>
                <a:srgbClr val="009900"/>
              </a:solidFill>
            </a:endParaRPr>
          </a:p>
          <a:p>
            <a:pPr marL="342900" indent="-342900">
              <a:buClr>
                <a:srgbClr val="009900"/>
              </a:buClr>
              <a:buFont typeface="Arial" panose="020B0604020202020204" pitchFamily="34" charset="0"/>
              <a:buChar char="•"/>
            </a:pPr>
            <a:r>
              <a:rPr lang="en-US" sz="2200" dirty="0"/>
              <a:t>To see where electrons are going, separate a redox reaction into two parts:</a:t>
            </a:r>
          </a:p>
          <a:p>
            <a:pPr marL="1074420" lvl="1" indent="-342900">
              <a:buClr>
                <a:srgbClr val="009900"/>
              </a:buClr>
            </a:pPr>
            <a:r>
              <a:rPr lang="en-US" sz="2000" dirty="0"/>
              <a:t>oxidation half-reaction</a:t>
            </a:r>
          </a:p>
          <a:p>
            <a:pPr marL="1074420" lvl="1" indent="-342900">
              <a:buClr>
                <a:srgbClr val="009900"/>
              </a:buClr>
            </a:pPr>
            <a:r>
              <a:rPr lang="en-US" sz="2000" dirty="0"/>
              <a:t>reduction half-reaction </a:t>
            </a:r>
            <a:endParaRPr lang="en-US" sz="2200" dirty="0"/>
          </a:p>
        </p:txBody>
      </p:sp>
      <p:pic>
        <p:nvPicPr>
          <p:cNvPr id="15" name="Picture 4" descr="http://cliparts.co/cliparts/6iy/ogA/6iyogALBT.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flipH="1">
            <a:off x="2202907" y="5379353"/>
            <a:ext cx="1565952" cy="127316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42199" y="5379353"/>
            <a:ext cx="2565126" cy="400110"/>
          </a:xfrm>
          <a:prstGeom prst="rect">
            <a:avLst/>
          </a:prstGeom>
          <a:noFill/>
        </p:spPr>
        <p:txBody>
          <a:bodyPr wrap="none" rtlCol="0">
            <a:spAutoFit/>
          </a:bodyPr>
          <a:lstStyle/>
          <a:p>
            <a:r>
              <a:rPr lang="en-US" sz="2000" dirty="0">
                <a:solidFill>
                  <a:srgbClr val="FF7C00"/>
                </a:solidFill>
              </a:rPr>
              <a:t>LEO says GRRRRR!</a:t>
            </a:r>
          </a:p>
        </p:txBody>
      </p:sp>
      <p:sp>
        <p:nvSpPr>
          <p:cNvPr id="16" name="TextBox 15"/>
          <p:cNvSpPr txBox="1"/>
          <p:nvPr/>
        </p:nvSpPr>
        <p:spPr>
          <a:xfrm>
            <a:off x="4178454" y="5754063"/>
            <a:ext cx="1558873" cy="923330"/>
          </a:xfrm>
          <a:prstGeom prst="rect">
            <a:avLst/>
          </a:prstGeom>
          <a:noFill/>
        </p:spPr>
        <p:txBody>
          <a:bodyPr wrap="square" rtlCol="0">
            <a:spAutoFit/>
          </a:bodyPr>
          <a:lstStyle/>
          <a:p>
            <a:pPr algn="ctr"/>
            <a:r>
              <a:rPr lang="en-US" i="1" dirty="0">
                <a:solidFill>
                  <a:srgbClr val="FF9300"/>
                </a:solidFill>
              </a:rPr>
              <a:t>Loss of electrons is oxidation.</a:t>
            </a:r>
          </a:p>
        </p:txBody>
      </p:sp>
      <p:sp>
        <p:nvSpPr>
          <p:cNvPr id="17" name="TextBox 16"/>
          <p:cNvSpPr txBox="1"/>
          <p:nvPr/>
        </p:nvSpPr>
        <p:spPr>
          <a:xfrm>
            <a:off x="5642890" y="5749891"/>
            <a:ext cx="1558873" cy="646331"/>
          </a:xfrm>
          <a:prstGeom prst="rect">
            <a:avLst/>
          </a:prstGeom>
          <a:noFill/>
        </p:spPr>
        <p:txBody>
          <a:bodyPr wrap="square" rtlCol="0">
            <a:spAutoFit/>
          </a:bodyPr>
          <a:lstStyle/>
          <a:p>
            <a:pPr algn="ctr"/>
            <a:r>
              <a:rPr lang="en-US" i="1" dirty="0">
                <a:solidFill>
                  <a:srgbClr val="FF9300"/>
                </a:solidFill>
              </a:rPr>
              <a:t>Gain is reduction. </a:t>
            </a:r>
          </a:p>
        </p:txBody>
      </p:sp>
      <p:sp>
        <p:nvSpPr>
          <p:cNvPr id="14" name="Rectangle 13"/>
          <p:cNvSpPr/>
          <p:nvPr/>
        </p:nvSpPr>
        <p:spPr>
          <a:xfrm>
            <a:off x="614168" y="3403600"/>
            <a:ext cx="8014517" cy="461665"/>
          </a:xfrm>
          <a:prstGeom prst="rect">
            <a:avLst/>
          </a:prstGeom>
        </p:spPr>
        <p:txBody>
          <a:bodyPr wrap="square">
            <a:spAutoFit/>
          </a:bodyPr>
          <a:lstStyle/>
          <a:p>
            <a:r>
              <a:rPr lang="en-US" sz="2200" dirty="0"/>
              <a:t>Zn</a:t>
            </a:r>
            <a:r>
              <a:rPr lang="en-US" sz="2200" baseline="30000" dirty="0"/>
              <a:t>2+</a:t>
            </a:r>
            <a:r>
              <a:rPr lang="en-US" sz="2200" dirty="0"/>
              <a:t>(</a:t>
            </a:r>
            <a:r>
              <a:rPr lang="en-US" sz="2200" i="1" dirty="0"/>
              <a:t>aq</a:t>
            </a:r>
            <a:r>
              <a:rPr lang="en-US" sz="2200" dirty="0"/>
              <a:t>)  +  Cu(</a:t>
            </a:r>
            <a:r>
              <a:rPr lang="en-US" sz="2200" i="1" dirty="0"/>
              <a:t>s</a:t>
            </a:r>
            <a:r>
              <a:rPr lang="en-US" sz="2200" dirty="0"/>
              <a:t>)   </a:t>
            </a:r>
            <a:r>
              <a:rPr lang="en-US" sz="2400" dirty="0">
                <a:solidFill>
                  <a:srgbClr val="009900"/>
                </a:solidFill>
                <a:sym typeface="Wingdings"/>
              </a:rPr>
              <a:t>   </a:t>
            </a:r>
            <a:r>
              <a:rPr lang="en-US" sz="2200" dirty="0"/>
              <a:t>Cu</a:t>
            </a:r>
            <a:r>
              <a:rPr lang="en-US" sz="2200" baseline="30000" dirty="0"/>
              <a:t>2+</a:t>
            </a:r>
            <a:r>
              <a:rPr lang="en-US" sz="2200" dirty="0">
                <a:sym typeface="Wingdings"/>
              </a:rPr>
              <a:t>(</a:t>
            </a:r>
            <a:r>
              <a:rPr lang="en-US" sz="2200" i="1" dirty="0">
                <a:sym typeface="Wingdings"/>
              </a:rPr>
              <a:t>aq</a:t>
            </a:r>
            <a:r>
              <a:rPr lang="en-US" sz="2200" dirty="0">
                <a:sym typeface="Wingdings"/>
              </a:rPr>
              <a:t>)</a:t>
            </a:r>
            <a:r>
              <a:rPr lang="en-US" sz="2200" dirty="0"/>
              <a:t>  +  </a:t>
            </a:r>
            <a:r>
              <a:rPr lang="en-US" sz="2200"/>
              <a:t>Zn(</a:t>
            </a:r>
            <a:r>
              <a:rPr lang="en-US" sz="2200" i="1"/>
              <a:t>s</a:t>
            </a:r>
            <a:r>
              <a:rPr lang="en-US" sz="2200"/>
              <a:t>)</a:t>
            </a:r>
            <a:endParaRPr lang="en-US" sz="2200" dirty="0"/>
          </a:p>
        </p:txBody>
      </p:sp>
      <p:sp>
        <p:nvSpPr>
          <p:cNvPr id="19" name="Rectangle 18"/>
          <p:cNvSpPr/>
          <p:nvPr/>
        </p:nvSpPr>
        <p:spPr>
          <a:xfrm>
            <a:off x="614167" y="4030744"/>
            <a:ext cx="8014517" cy="897682"/>
          </a:xfrm>
          <a:prstGeom prst="rect">
            <a:avLst/>
          </a:prstGeom>
        </p:spPr>
        <p:txBody>
          <a:bodyPr wrap="square">
            <a:spAutoFit/>
          </a:bodyPr>
          <a:lstStyle/>
          <a:p>
            <a:pPr marL="0" lvl="1">
              <a:spcAft>
                <a:spcPts val="1000"/>
              </a:spcAft>
            </a:pPr>
            <a:r>
              <a:rPr lang="en-US" sz="2000" i="1" u="sng" dirty="0">
                <a:solidFill>
                  <a:srgbClr val="009900"/>
                </a:solidFill>
                <a:sym typeface="Wingdings"/>
              </a:rPr>
              <a:t>oxidation</a:t>
            </a:r>
            <a:r>
              <a:rPr lang="en-US" sz="2000" dirty="0">
                <a:sym typeface="Wingdings"/>
              </a:rPr>
              <a:t> half-reaction:  </a:t>
            </a:r>
            <a:r>
              <a:rPr lang="en-US" sz="2200" dirty="0">
                <a:sym typeface="Wingdings"/>
              </a:rPr>
              <a:t>Zn</a:t>
            </a:r>
            <a:r>
              <a:rPr lang="en-US" sz="2200" baseline="30000" dirty="0">
                <a:sym typeface="Wingdings"/>
              </a:rPr>
              <a:t>2+</a:t>
            </a:r>
            <a:r>
              <a:rPr lang="en-US" sz="2200" dirty="0">
                <a:sym typeface="Wingdings"/>
              </a:rPr>
              <a:t>(</a:t>
            </a:r>
            <a:r>
              <a:rPr lang="en-US" sz="2200" i="1" dirty="0">
                <a:sym typeface="Wingdings"/>
              </a:rPr>
              <a:t>aq</a:t>
            </a:r>
            <a:r>
              <a:rPr lang="en-US" sz="2200" dirty="0">
                <a:sym typeface="Wingdings"/>
              </a:rPr>
              <a:t>)  +  </a:t>
            </a:r>
            <a:r>
              <a:rPr lang="en-US" sz="2200" dirty="0">
                <a:solidFill>
                  <a:srgbClr val="009900"/>
                </a:solidFill>
                <a:sym typeface="Wingdings"/>
              </a:rPr>
              <a:t>2</a:t>
            </a:r>
            <a:r>
              <a:rPr lang="en-US" sz="2200" i="1" dirty="0">
                <a:solidFill>
                  <a:srgbClr val="009900"/>
                </a:solidFill>
                <a:sym typeface="Wingdings"/>
              </a:rPr>
              <a:t>e</a:t>
            </a:r>
            <a:r>
              <a:rPr lang="en-US" sz="2200" i="1" baseline="40000" dirty="0">
                <a:solidFill>
                  <a:srgbClr val="009900"/>
                </a:solidFill>
                <a:sym typeface="Wingdings"/>
              </a:rPr>
              <a:t>⎯</a:t>
            </a:r>
            <a:r>
              <a:rPr lang="en-US" sz="2200" dirty="0">
                <a:sym typeface="Wingdings"/>
              </a:rPr>
              <a:t>  </a:t>
            </a:r>
            <a:r>
              <a:rPr lang="en-US" sz="2200" dirty="0">
                <a:solidFill>
                  <a:srgbClr val="009900"/>
                </a:solidFill>
                <a:sym typeface="Wingdings"/>
              </a:rPr>
              <a:t></a:t>
            </a:r>
            <a:r>
              <a:rPr lang="en-US" sz="2200" dirty="0">
                <a:sym typeface="Wingdings"/>
              </a:rPr>
              <a:t>  Zn(</a:t>
            </a:r>
            <a:r>
              <a:rPr lang="en-US" sz="2200" i="1" dirty="0">
                <a:sym typeface="Wingdings"/>
              </a:rPr>
              <a:t>s</a:t>
            </a:r>
            <a:r>
              <a:rPr lang="en-US" sz="2200" dirty="0">
                <a:sym typeface="Wingdings"/>
              </a:rPr>
              <a:t>)</a:t>
            </a:r>
          </a:p>
          <a:p>
            <a:pPr marL="0" lvl="1">
              <a:spcAft>
                <a:spcPts val="1000"/>
              </a:spcAft>
            </a:pPr>
            <a:r>
              <a:rPr lang="en-US" sz="2000" i="1" u="sng" dirty="0">
                <a:solidFill>
                  <a:srgbClr val="009900"/>
                </a:solidFill>
                <a:sym typeface="Wingdings"/>
              </a:rPr>
              <a:t>reduction</a:t>
            </a:r>
            <a:r>
              <a:rPr lang="en-US" sz="2000" dirty="0">
                <a:sym typeface="Wingdings"/>
              </a:rPr>
              <a:t> half-reaction</a:t>
            </a:r>
            <a:r>
              <a:rPr lang="en-US" sz="2200" dirty="0">
                <a:sym typeface="Wingdings"/>
              </a:rPr>
              <a:t>:  Cu(</a:t>
            </a:r>
            <a:r>
              <a:rPr lang="en-US" sz="2200" i="1" dirty="0">
                <a:sym typeface="Wingdings"/>
              </a:rPr>
              <a:t>s</a:t>
            </a:r>
            <a:r>
              <a:rPr lang="en-US" sz="2200">
                <a:sym typeface="Wingdings"/>
              </a:rPr>
              <a:t>)                  </a:t>
            </a:r>
            <a:r>
              <a:rPr lang="en-US" sz="2200">
                <a:solidFill>
                  <a:srgbClr val="009900"/>
                </a:solidFill>
                <a:sym typeface="Wingdings"/>
              </a:rPr>
              <a:t></a:t>
            </a:r>
            <a:r>
              <a:rPr lang="en-US" sz="2200">
                <a:sym typeface="Wingdings"/>
              </a:rPr>
              <a:t>  </a:t>
            </a:r>
            <a:r>
              <a:rPr lang="en-US" sz="2200" dirty="0">
                <a:sym typeface="Wingdings"/>
              </a:rPr>
              <a:t>Cu</a:t>
            </a:r>
            <a:r>
              <a:rPr lang="en-US" sz="2200" baseline="30000" dirty="0">
                <a:sym typeface="Wingdings"/>
              </a:rPr>
              <a:t>2+</a:t>
            </a:r>
            <a:r>
              <a:rPr lang="en-US" sz="2200" dirty="0">
                <a:sym typeface="Wingdings"/>
              </a:rPr>
              <a:t>(</a:t>
            </a:r>
            <a:r>
              <a:rPr lang="en-US" sz="2200" i="1" dirty="0">
                <a:sym typeface="Wingdings"/>
              </a:rPr>
              <a:t>aq</a:t>
            </a:r>
            <a:r>
              <a:rPr lang="en-US" sz="2200" dirty="0">
                <a:sym typeface="Wingdings"/>
              </a:rPr>
              <a:t>)  +  </a:t>
            </a:r>
            <a:r>
              <a:rPr lang="en-US" sz="2200" dirty="0">
                <a:solidFill>
                  <a:srgbClr val="009900"/>
                </a:solidFill>
                <a:sym typeface="Wingdings"/>
              </a:rPr>
              <a:t>2</a:t>
            </a:r>
            <a:r>
              <a:rPr lang="en-US" sz="2200" i="1" dirty="0">
                <a:solidFill>
                  <a:srgbClr val="009900"/>
                </a:solidFill>
                <a:sym typeface="Wingdings"/>
              </a:rPr>
              <a:t>e</a:t>
            </a:r>
            <a:r>
              <a:rPr lang="en-US" sz="2200" i="1" baseline="40000" dirty="0">
                <a:solidFill>
                  <a:srgbClr val="009900"/>
                </a:solidFill>
                <a:sym typeface="Wingdings"/>
              </a:rPr>
              <a:t>⎯</a:t>
            </a:r>
            <a:r>
              <a:rPr lang="en-US" sz="2200" dirty="0">
                <a:sym typeface="Wingdings"/>
              </a:rPr>
              <a:t> </a:t>
            </a:r>
            <a:endParaRPr lang="en-US" sz="2200" baseline="-25000" dirty="0"/>
          </a:p>
        </p:txBody>
      </p:sp>
      <p:sp>
        <p:nvSpPr>
          <p:cNvPr id="20" name="Title 1"/>
          <p:cNvSpPr>
            <a:spLocks noGrp="1"/>
          </p:cNvSpPr>
          <p:nvPr>
            <p:ph type="title"/>
          </p:nvPr>
        </p:nvSpPr>
        <p:spPr>
          <a:xfrm>
            <a:off x="457200" y="347979"/>
            <a:ext cx="8530098" cy="518478"/>
          </a:xfrm>
          <a:prstGeom prst="rect">
            <a:avLst/>
          </a:prstGeom>
        </p:spPr>
        <p:txBody>
          <a:bodyPr>
            <a:normAutofit/>
          </a:bodyPr>
          <a:lstStyle/>
          <a:p>
            <a:r>
              <a:rPr lang="en-US" dirty="0"/>
              <a:t>4</a:t>
            </a:r>
            <a:r>
              <a:rPr lang="en-US" sz="2800" dirty="0"/>
              <a:t>.2  classifying chemical reactions</a:t>
            </a:r>
          </a:p>
        </p:txBody>
      </p:sp>
    </p:spTree>
    <p:extLst>
      <p:ext uri="{BB962C8B-B14F-4D97-AF65-F5344CB8AC3E}">
        <p14:creationId xmlns:p14="http://schemas.microsoft.com/office/powerpoint/2010/main" val="1191727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t>4</a:t>
            </a:r>
            <a:r>
              <a:rPr lang="en-US" sz="2800" dirty="0"/>
              <a:t>.2  classifying chemical reactions</a:t>
            </a:r>
          </a:p>
        </p:txBody>
      </p:sp>
      <p:sp>
        <p:nvSpPr>
          <p:cNvPr id="4" name="Slide Number Placeholder 3"/>
          <p:cNvSpPr>
            <a:spLocks noGrp="1"/>
          </p:cNvSpPr>
          <p:nvPr>
            <p:ph type="sldNum" sz="quarter" idx="4"/>
          </p:nvPr>
        </p:nvSpPr>
        <p:spPr/>
        <p:txBody>
          <a:bodyPr/>
          <a:lstStyle/>
          <a:p>
            <a:fld id="{72F633B3-16E2-4909-ACA1-80BBA0CB601E}" type="slidenum">
              <a:rPr lang="en-US" smtClean="0"/>
              <a:pPr/>
              <a:t>23</a:t>
            </a:fld>
            <a:endParaRPr lang="en-US" dirty="0"/>
          </a:p>
        </p:txBody>
      </p:sp>
      <p:sp>
        <p:nvSpPr>
          <p:cNvPr id="12" name="Text Placeholder 2"/>
          <p:cNvSpPr txBox="1">
            <a:spLocks/>
          </p:cNvSpPr>
          <p:nvPr/>
        </p:nvSpPr>
        <p:spPr>
          <a:xfrm>
            <a:off x="457200" y="853605"/>
            <a:ext cx="8328454" cy="569127"/>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b="1" i="1" dirty="0">
                <a:solidFill>
                  <a:srgbClr val="0000FF"/>
                </a:solidFill>
              </a:rPr>
              <a:t>Oxidation-Reduction Reactions</a:t>
            </a:r>
            <a:endParaRPr lang="en-US" i="1" dirty="0">
              <a:solidFill>
                <a:srgbClr val="0000FF"/>
              </a:solidFill>
            </a:endParaRPr>
          </a:p>
        </p:txBody>
      </p:sp>
      <p:sp>
        <p:nvSpPr>
          <p:cNvPr id="13" name="Text Placeholder 2"/>
          <p:cNvSpPr txBox="1">
            <a:spLocks/>
          </p:cNvSpPr>
          <p:nvPr/>
        </p:nvSpPr>
        <p:spPr>
          <a:xfrm>
            <a:off x="457200" y="1298305"/>
            <a:ext cx="8530098" cy="2244995"/>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b="1" dirty="0">
                <a:solidFill>
                  <a:srgbClr val="009900"/>
                </a:solidFill>
              </a:rPr>
              <a:t>Redox Reactions</a:t>
            </a:r>
            <a:endParaRPr lang="en-US" sz="2200" dirty="0">
              <a:solidFill>
                <a:srgbClr val="009900"/>
              </a:solidFill>
            </a:endParaRPr>
          </a:p>
          <a:p>
            <a:pPr marL="342900" indent="-342900">
              <a:buClr>
                <a:srgbClr val="009900"/>
              </a:buClr>
              <a:buFont typeface="Arial" panose="020B0604020202020204" pitchFamily="34" charset="0"/>
              <a:buChar char="•"/>
            </a:pPr>
            <a:r>
              <a:rPr lang="en-US" sz="2200" dirty="0"/>
              <a:t>An </a:t>
            </a:r>
            <a:r>
              <a:rPr lang="en-US" sz="2200" i="1" u="sng" dirty="0">
                <a:solidFill>
                  <a:srgbClr val="009900"/>
                </a:solidFill>
              </a:rPr>
              <a:t>oxidizing agent</a:t>
            </a:r>
            <a:r>
              <a:rPr lang="en-US" sz="2200" dirty="0"/>
              <a:t> takes electrons and </a:t>
            </a:r>
            <a:r>
              <a:rPr lang="en-US" sz="2200" i="1" u="sng" dirty="0">
                <a:solidFill>
                  <a:srgbClr val="009900"/>
                </a:solidFill>
              </a:rPr>
              <a:t>causes oxidation</a:t>
            </a:r>
            <a:r>
              <a:rPr lang="en-US" sz="2200" dirty="0"/>
              <a:t>.</a:t>
            </a:r>
          </a:p>
          <a:p>
            <a:pPr marL="342900" indent="-342900">
              <a:buClr>
                <a:srgbClr val="009900"/>
              </a:buClr>
              <a:buFont typeface="Arial" panose="020B0604020202020204" pitchFamily="34" charset="0"/>
              <a:buChar char="•"/>
            </a:pPr>
            <a:r>
              <a:rPr lang="en-US" sz="2200" dirty="0"/>
              <a:t>A </a:t>
            </a:r>
            <a:r>
              <a:rPr lang="en-US" sz="2200" i="1" u="sng" dirty="0">
                <a:solidFill>
                  <a:srgbClr val="009900"/>
                </a:solidFill>
              </a:rPr>
              <a:t>reducing agent</a:t>
            </a:r>
            <a:r>
              <a:rPr lang="en-US" sz="2200" dirty="0"/>
              <a:t> gives electrons and </a:t>
            </a:r>
            <a:r>
              <a:rPr lang="en-US" sz="2200" i="1" u="sng" dirty="0">
                <a:solidFill>
                  <a:srgbClr val="009900"/>
                </a:solidFill>
              </a:rPr>
              <a:t>causes reduction</a:t>
            </a:r>
            <a:r>
              <a:rPr lang="en-US" sz="2200" dirty="0"/>
              <a:t>.</a:t>
            </a:r>
          </a:p>
        </p:txBody>
      </p:sp>
      <p:pic>
        <p:nvPicPr>
          <p:cNvPr id="21"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8300" y="2903128"/>
            <a:ext cx="2813158" cy="28319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3334386" y="3014642"/>
            <a:ext cx="5705863" cy="2882795"/>
            <a:chOff x="3423286" y="3217842"/>
            <a:chExt cx="5705863" cy="2882795"/>
          </a:xfrm>
        </p:grpSpPr>
        <p:sp>
          <p:nvSpPr>
            <p:cNvPr id="22" name="Rectangle 21"/>
            <p:cNvSpPr/>
            <p:nvPr/>
          </p:nvSpPr>
          <p:spPr>
            <a:xfrm>
              <a:off x="3423286" y="3217842"/>
              <a:ext cx="5705863" cy="461665"/>
            </a:xfrm>
            <a:prstGeom prst="rect">
              <a:avLst/>
            </a:prstGeom>
          </p:spPr>
          <p:txBody>
            <a:bodyPr wrap="square">
              <a:spAutoFit/>
            </a:bodyPr>
            <a:lstStyle/>
            <a:p>
              <a:pPr algn="ctr"/>
              <a:r>
                <a:rPr lang="en-US" sz="2200" dirty="0"/>
                <a:t>Zn</a:t>
              </a:r>
              <a:r>
                <a:rPr lang="en-US" sz="2200" baseline="30000" dirty="0"/>
                <a:t>2+</a:t>
              </a:r>
              <a:r>
                <a:rPr lang="en-US" sz="2200" dirty="0"/>
                <a:t>(</a:t>
              </a:r>
              <a:r>
                <a:rPr lang="en-US" sz="2200" i="1" dirty="0"/>
                <a:t>aq</a:t>
              </a:r>
              <a:r>
                <a:rPr lang="en-US" sz="2200" dirty="0"/>
                <a:t>)  +  Cu(</a:t>
              </a:r>
              <a:r>
                <a:rPr lang="en-US" sz="2200" i="1" dirty="0"/>
                <a:t>s</a:t>
              </a:r>
              <a:r>
                <a:rPr lang="en-US" sz="2200" dirty="0"/>
                <a:t>)   </a:t>
              </a:r>
              <a:r>
                <a:rPr lang="en-US" sz="2400" dirty="0">
                  <a:solidFill>
                    <a:srgbClr val="009900"/>
                  </a:solidFill>
                  <a:sym typeface="Wingdings"/>
                </a:rPr>
                <a:t>   </a:t>
              </a:r>
              <a:r>
                <a:rPr lang="en-US" sz="2200" dirty="0"/>
                <a:t>Cu</a:t>
              </a:r>
              <a:r>
                <a:rPr lang="en-US" sz="2200" baseline="30000" dirty="0"/>
                <a:t>2+</a:t>
              </a:r>
              <a:r>
                <a:rPr lang="en-US" sz="2200" dirty="0">
                  <a:sym typeface="Wingdings"/>
                </a:rPr>
                <a:t>(</a:t>
              </a:r>
              <a:r>
                <a:rPr lang="en-US" sz="2200" i="1" dirty="0">
                  <a:sym typeface="Wingdings"/>
                </a:rPr>
                <a:t>aq</a:t>
              </a:r>
              <a:r>
                <a:rPr lang="en-US" sz="2200" dirty="0">
                  <a:sym typeface="Wingdings"/>
                </a:rPr>
                <a:t>)</a:t>
              </a:r>
              <a:r>
                <a:rPr lang="en-US" sz="2200" dirty="0"/>
                <a:t>  +  Zn(</a:t>
              </a:r>
              <a:r>
                <a:rPr lang="en-US" sz="2200" i="1" dirty="0"/>
                <a:t>s</a:t>
              </a:r>
              <a:r>
                <a:rPr lang="en-US" sz="2200" dirty="0"/>
                <a:t>)</a:t>
              </a:r>
            </a:p>
          </p:txBody>
        </p:sp>
        <p:sp>
          <p:nvSpPr>
            <p:cNvPr id="23" name="Rectangle 22"/>
            <p:cNvSpPr/>
            <p:nvPr/>
          </p:nvSpPr>
          <p:spPr>
            <a:xfrm>
              <a:off x="3423286" y="3856072"/>
              <a:ext cx="5225414" cy="774571"/>
            </a:xfrm>
            <a:prstGeom prst="rect">
              <a:avLst/>
            </a:prstGeom>
          </p:spPr>
          <p:txBody>
            <a:bodyPr wrap="square">
              <a:spAutoFit/>
            </a:bodyPr>
            <a:lstStyle/>
            <a:p>
              <a:pPr marL="0" lvl="1">
                <a:spcAft>
                  <a:spcPts val="1000"/>
                </a:spcAft>
              </a:pPr>
              <a:r>
                <a:rPr lang="en-US" i="1" u="sng" dirty="0">
                  <a:solidFill>
                    <a:srgbClr val="009900"/>
                  </a:solidFill>
                  <a:sym typeface="Wingdings"/>
                </a:rPr>
                <a:t>oxidation</a:t>
              </a:r>
              <a:r>
                <a:rPr lang="en-US" dirty="0">
                  <a:sym typeface="Wingdings"/>
                </a:rPr>
                <a:t>:  Zn</a:t>
              </a:r>
              <a:r>
                <a:rPr lang="en-US" baseline="30000" dirty="0">
                  <a:sym typeface="Wingdings"/>
                </a:rPr>
                <a:t>2+</a:t>
              </a:r>
              <a:r>
                <a:rPr lang="en-US" dirty="0">
                  <a:sym typeface="Wingdings"/>
                </a:rPr>
                <a:t>(</a:t>
              </a:r>
              <a:r>
                <a:rPr lang="en-US" i="1" dirty="0">
                  <a:sym typeface="Wingdings"/>
                </a:rPr>
                <a:t>aq</a:t>
              </a:r>
              <a:r>
                <a:rPr lang="en-US" dirty="0">
                  <a:sym typeface="Wingdings"/>
                </a:rPr>
                <a:t>)  +  </a:t>
              </a:r>
              <a:r>
                <a:rPr lang="en-US" dirty="0">
                  <a:solidFill>
                    <a:srgbClr val="009900"/>
                  </a:solidFill>
                  <a:sym typeface="Wingdings"/>
                </a:rPr>
                <a:t>2</a:t>
              </a:r>
              <a:r>
                <a:rPr lang="en-US" i="1" dirty="0">
                  <a:solidFill>
                    <a:srgbClr val="009900"/>
                  </a:solidFill>
                  <a:sym typeface="Wingdings"/>
                </a:rPr>
                <a:t>e</a:t>
              </a:r>
              <a:r>
                <a:rPr lang="en-US" i="1" baseline="40000" dirty="0">
                  <a:solidFill>
                    <a:srgbClr val="009900"/>
                  </a:solidFill>
                  <a:sym typeface="Wingdings"/>
                </a:rPr>
                <a:t>⎯</a:t>
              </a:r>
              <a:r>
                <a:rPr lang="en-US" dirty="0">
                  <a:sym typeface="Wingdings"/>
                </a:rPr>
                <a:t>  </a:t>
              </a:r>
              <a:r>
                <a:rPr lang="en-US" dirty="0">
                  <a:solidFill>
                    <a:srgbClr val="009900"/>
                  </a:solidFill>
                  <a:sym typeface="Wingdings"/>
                </a:rPr>
                <a:t></a:t>
              </a:r>
              <a:r>
                <a:rPr lang="en-US" dirty="0">
                  <a:sym typeface="Wingdings"/>
                </a:rPr>
                <a:t>  Zn(</a:t>
              </a:r>
              <a:r>
                <a:rPr lang="en-US" i="1" dirty="0">
                  <a:sym typeface="Wingdings"/>
                </a:rPr>
                <a:t>s</a:t>
              </a:r>
              <a:r>
                <a:rPr lang="en-US" dirty="0">
                  <a:sym typeface="Wingdings"/>
                </a:rPr>
                <a:t>)</a:t>
              </a:r>
            </a:p>
            <a:p>
              <a:pPr marL="0" lvl="1">
                <a:spcAft>
                  <a:spcPts val="1000"/>
                </a:spcAft>
              </a:pPr>
              <a:r>
                <a:rPr lang="en-US" i="1" u="sng" dirty="0">
                  <a:solidFill>
                    <a:srgbClr val="009900"/>
                  </a:solidFill>
                  <a:sym typeface="Wingdings"/>
                </a:rPr>
                <a:t>reduction</a:t>
              </a:r>
              <a:r>
                <a:rPr lang="en-US" dirty="0">
                  <a:sym typeface="Wingdings"/>
                </a:rPr>
                <a:t>:  Cu(</a:t>
              </a:r>
              <a:r>
                <a:rPr lang="en-US" i="1" dirty="0">
                  <a:sym typeface="Wingdings"/>
                </a:rPr>
                <a:t>s</a:t>
              </a:r>
              <a:r>
                <a:rPr lang="en-US" dirty="0">
                  <a:sym typeface="Wingdings"/>
                </a:rPr>
                <a:t>)                    </a:t>
              </a:r>
              <a:r>
                <a:rPr lang="en-US" dirty="0">
                  <a:solidFill>
                    <a:srgbClr val="009900"/>
                  </a:solidFill>
                  <a:sym typeface="Wingdings"/>
                </a:rPr>
                <a:t></a:t>
              </a:r>
              <a:r>
                <a:rPr lang="en-US" dirty="0">
                  <a:sym typeface="Wingdings"/>
                </a:rPr>
                <a:t>  Cu</a:t>
              </a:r>
              <a:r>
                <a:rPr lang="en-US" baseline="30000" dirty="0">
                  <a:sym typeface="Wingdings"/>
                </a:rPr>
                <a:t>2+</a:t>
              </a:r>
              <a:r>
                <a:rPr lang="en-US" dirty="0">
                  <a:sym typeface="Wingdings"/>
                </a:rPr>
                <a:t>(</a:t>
              </a:r>
              <a:r>
                <a:rPr lang="en-US" i="1" dirty="0">
                  <a:sym typeface="Wingdings"/>
                </a:rPr>
                <a:t>aq</a:t>
              </a:r>
              <a:r>
                <a:rPr lang="en-US" dirty="0">
                  <a:sym typeface="Wingdings"/>
                </a:rPr>
                <a:t>)  +  </a:t>
              </a:r>
              <a:r>
                <a:rPr lang="en-US" dirty="0">
                  <a:solidFill>
                    <a:srgbClr val="009900"/>
                  </a:solidFill>
                  <a:sym typeface="Wingdings"/>
                </a:rPr>
                <a:t>2</a:t>
              </a:r>
              <a:r>
                <a:rPr lang="en-US" i="1" dirty="0">
                  <a:solidFill>
                    <a:srgbClr val="009900"/>
                  </a:solidFill>
                  <a:sym typeface="Wingdings"/>
                </a:rPr>
                <a:t>e</a:t>
              </a:r>
              <a:r>
                <a:rPr lang="en-US" i="1" baseline="40000" dirty="0">
                  <a:solidFill>
                    <a:srgbClr val="009900"/>
                  </a:solidFill>
                  <a:sym typeface="Wingdings"/>
                </a:rPr>
                <a:t>⎯</a:t>
              </a:r>
              <a:r>
                <a:rPr lang="en-US" dirty="0">
                  <a:sym typeface="Wingdings"/>
                </a:rPr>
                <a:t> </a:t>
              </a:r>
              <a:endParaRPr lang="en-US" baseline="-25000" dirty="0"/>
            </a:p>
          </p:txBody>
        </p:sp>
        <p:sp>
          <p:nvSpPr>
            <p:cNvPr id="3" name="TextBox 2"/>
            <p:cNvSpPr txBox="1"/>
            <p:nvPr/>
          </p:nvSpPr>
          <p:spPr>
            <a:xfrm>
              <a:off x="3423286" y="5031950"/>
              <a:ext cx="4876656" cy="430887"/>
            </a:xfrm>
            <a:prstGeom prst="rect">
              <a:avLst/>
            </a:prstGeom>
            <a:noFill/>
          </p:spPr>
          <p:txBody>
            <a:bodyPr wrap="none" rtlCol="0">
              <a:spAutoFit/>
            </a:bodyPr>
            <a:lstStyle/>
            <a:p>
              <a:r>
                <a:rPr lang="en-US" sz="2200" dirty="0"/>
                <a:t>Which </a:t>
              </a:r>
              <a:r>
                <a:rPr lang="en-US" sz="2200" i="1" u="sng" dirty="0"/>
                <a:t>species</a:t>
              </a:r>
              <a:r>
                <a:rPr lang="en-US" sz="2200" dirty="0"/>
                <a:t> is the oxidizing agent?</a:t>
              </a:r>
            </a:p>
          </p:txBody>
        </p:sp>
        <p:sp>
          <p:nvSpPr>
            <p:cNvPr id="24" name="TextBox 23"/>
            <p:cNvSpPr txBox="1"/>
            <p:nvPr/>
          </p:nvSpPr>
          <p:spPr>
            <a:xfrm>
              <a:off x="3423286" y="5669750"/>
              <a:ext cx="4862228" cy="430887"/>
            </a:xfrm>
            <a:prstGeom prst="rect">
              <a:avLst/>
            </a:prstGeom>
            <a:noFill/>
          </p:spPr>
          <p:txBody>
            <a:bodyPr wrap="none" rtlCol="0">
              <a:spAutoFit/>
            </a:bodyPr>
            <a:lstStyle/>
            <a:p>
              <a:r>
                <a:rPr lang="en-US" sz="2200" dirty="0"/>
                <a:t>Which </a:t>
              </a:r>
              <a:r>
                <a:rPr lang="en-US" sz="2200" i="1" u="sng" dirty="0"/>
                <a:t>species</a:t>
              </a:r>
              <a:r>
                <a:rPr lang="en-US" sz="2200" dirty="0"/>
                <a:t> is the reducing agent?</a:t>
              </a:r>
            </a:p>
          </p:txBody>
        </p:sp>
      </p:grpSp>
      <p:sp>
        <p:nvSpPr>
          <p:cNvPr id="7" name="TextBox 6"/>
          <p:cNvSpPr txBox="1"/>
          <p:nvPr/>
        </p:nvSpPr>
        <p:spPr>
          <a:xfrm>
            <a:off x="1041400" y="6295707"/>
            <a:ext cx="6797630" cy="369332"/>
          </a:xfrm>
          <a:prstGeom prst="rect">
            <a:avLst/>
          </a:prstGeom>
          <a:noFill/>
        </p:spPr>
        <p:txBody>
          <a:bodyPr wrap="none" rtlCol="0">
            <a:spAutoFit/>
          </a:bodyPr>
          <a:lstStyle/>
          <a:p>
            <a:r>
              <a:rPr lang="en-US" i="1" dirty="0"/>
              <a:t>An oxidizing agent gets reduced. A reducing agent gets oxidized.</a:t>
            </a:r>
          </a:p>
        </p:txBody>
      </p:sp>
    </p:spTree>
    <p:extLst>
      <p:ext uri="{BB962C8B-B14F-4D97-AF65-F5344CB8AC3E}">
        <p14:creationId xmlns:p14="http://schemas.microsoft.com/office/powerpoint/2010/main" val="880603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t>4</a:t>
            </a:r>
            <a:r>
              <a:rPr lang="en-US" sz="2800" dirty="0"/>
              <a:t>.2  classifying chemical reactions</a:t>
            </a:r>
          </a:p>
        </p:txBody>
      </p:sp>
      <p:sp>
        <p:nvSpPr>
          <p:cNvPr id="4" name="Slide Number Placeholder 3"/>
          <p:cNvSpPr>
            <a:spLocks noGrp="1"/>
          </p:cNvSpPr>
          <p:nvPr>
            <p:ph type="sldNum" sz="quarter" idx="4"/>
          </p:nvPr>
        </p:nvSpPr>
        <p:spPr/>
        <p:txBody>
          <a:bodyPr/>
          <a:lstStyle/>
          <a:p>
            <a:fld id="{72F633B3-16E2-4909-ACA1-80BBA0CB601E}" type="slidenum">
              <a:rPr lang="en-US" smtClean="0"/>
              <a:pPr/>
              <a:t>24</a:t>
            </a:fld>
            <a:endParaRPr lang="en-US" dirty="0"/>
          </a:p>
        </p:txBody>
      </p:sp>
      <p:sp>
        <p:nvSpPr>
          <p:cNvPr id="9" name="Text Placeholder 2"/>
          <p:cNvSpPr txBox="1">
            <a:spLocks/>
          </p:cNvSpPr>
          <p:nvPr/>
        </p:nvSpPr>
        <p:spPr>
          <a:xfrm>
            <a:off x="457200" y="917105"/>
            <a:ext cx="8328454" cy="569127"/>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b="1" i="1" dirty="0">
                <a:solidFill>
                  <a:srgbClr val="0000FF"/>
                </a:solidFill>
              </a:rPr>
              <a:t>Classes of Chemical Reactions</a:t>
            </a:r>
            <a:endParaRPr lang="en-US" i="1" dirty="0">
              <a:solidFill>
                <a:srgbClr val="0000FF"/>
              </a:solidFill>
            </a:endParaRPr>
          </a:p>
        </p:txBody>
      </p:sp>
      <p:sp>
        <p:nvSpPr>
          <p:cNvPr id="6" name="TextBox 5"/>
          <p:cNvSpPr txBox="1"/>
          <p:nvPr/>
        </p:nvSpPr>
        <p:spPr>
          <a:xfrm>
            <a:off x="558800" y="1638632"/>
            <a:ext cx="6908800" cy="4170372"/>
          </a:xfrm>
          <a:prstGeom prst="rect">
            <a:avLst/>
          </a:prstGeom>
          <a:noFill/>
        </p:spPr>
        <p:txBody>
          <a:bodyPr wrap="square" rtlCol="0">
            <a:spAutoFit/>
          </a:bodyPr>
          <a:lstStyle/>
          <a:p>
            <a:pPr marL="571500" indent="-571500">
              <a:spcAft>
                <a:spcPts val="600"/>
              </a:spcAft>
              <a:buAutoNum type="romanUcPeriod"/>
            </a:pPr>
            <a:r>
              <a:rPr lang="en-US" sz="2200" dirty="0">
                <a:solidFill>
                  <a:schemeClr val="bg1">
                    <a:lumMod val="75000"/>
                  </a:schemeClr>
                </a:solidFill>
              </a:rPr>
              <a:t>Double Displacement</a:t>
            </a:r>
          </a:p>
          <a:p>
            <a:pPr marL="1485900" lvl="2" indent="-571500">
              <a:spcAft>
                <a:spcPts val="600"/>
              </a:spcAft>
              <a:buFont typeface="Arial" panose="020B0604020202020204" pitchFamily="34" charset="0"/>
              <a:buChar char="•"/>
            </a:pPr>
            <a:r>
              <a:rPr lang="en-US" sz="2200" dirty="0">
                <a:solidFill>
                  <a:schemeClr val="bg1">
                    <a:lumMod val="75000"/>
                  </a:schemeClr>
                </a:solidFill>
              </a:rPr>
              <a:t>Precipitation Reactions</a:t>
            </a:r>
          </a:p>
          <a:p>
            <a:pPr marL="1485900" lvl="2" indent="-571500">
              <a:spcAft>
                <a:spcPts val="600"/>
              </a:spcAft>
              <a:buFont typeface="Arial" panose="020B0604020202020204" pitchFamily="34" charset="0"/>
              <a:buChar char="•"/>
            </a:pPr>
            <a:r>
              <a:rPr lang="en-US" sz="2200" dirty="0">
                <a:solidFill>
                  <a:schemeClr val="bg1">
                    <a:lumMod val="75000"/>
                  </a:schemeClr>
                </a:solidFill>
              </a:rPr>
              <a:t>Acid-Base Reactions</a:t>
            </a:r>
          </a:p>
          <a:p>
            <a:pPr marL="571500" indent="-571500">
              <a:spcAft>
                <a:spcPts val="600"/>
              </a:spcAft>
              <a:buAutoNum type="romanUcPeriod" startAt="2"/>
            </a:pPr>
            <a:r>
              <a:rPr lang="en-US" sz="2200" dirty="0">
                <a:solidFill>
                  <a:schemeClr val="bg1">
                    <a:lumMod val="75000"/>
                  </a:schemeClr>
                </a:solidFill>
              </a:rPr>
              <a:t>Single Replacement</a:t>
            </a:r>
          </a:p>
          <a:p>
            <a:pPr marL="1485900" lvl="2" indent="-571500">
              <a:spcAft>
                <a:spcPts val="600"/>
              </a:spcAft>
              <a:buFont typeface="Arial" panose="020B0604020202020204" pitchFamily="34" charset="0"/>
              <a:buChar char="•"/>
            </a:pPr>
            <a:r>
              <a:rPr lang="en-US" sz="2200" dirty="0">
                <a:solidFill>
                  <a:schemeClr val="bg1">
                    <a:lumMod val="75000"/>
                  </a:schemeClr>
                </a:solidFill>
              </a:rPr>
              <a:t>oxidation-reduction (redox)</a:t>
            </a:r>
          </a:p>
          <a:p>
            <a:pPr marL="571500" indent="-571500">
              <a:spcAft>
                <a:spcPts val="600"/>
              </a:spcAft>
              <a:buAutoNum type="romanUcPeriod" startAt="2"/>
            </a:pPr>
            <a:r>
              <a:rPr lang="en-US" sz="2200" dirty="0">
                <a:solidFill>
                  <a:srgbClr val="009900"/>
                </a:solidFill>
              </a:rPr>
              <a:t>Combustion</a:t>
            </a:r>
          </a:p>
          <a:p>
            <a:pPr marL="1485900" lvl="6" indent="-571500">
              <a:spcAft>
                <a:spcPts val="600"/>
              </a:spcAft>
              <a:buFont typeface="Arial" charset="0"/>
              <a:buChar char="•"/>
            </a:pPr>
            <a:r>
              <a:rPr lang="en-US" sz="2200" dirty="0">
                <a:solidFill>
                  <a:srgbClr val="009900"/>
                </a:solidFill>
              </a:rPr>
              <a:t>a special class of redox reactions</a:t>
            </a:r>
          </a:p>
          <a:p>
            <a:pPr marL="1485900" lvl="6" indent="-571500">
              <a:spcAft>
                <a:spcPts val="600"/>
              </a:spcAft>
              <a:buFont typeface="Arial" charset="0"/>
              <a:buChar char="•"/>
            </a:pPr>
            <a:r>
              <a:rPr lang="en-US" sz="2200" dirty="0">
                <a:solidFill>
                  <a:srgbClr val="009900"/>
                </a:solidFill>
              </a:rPr>
              <a:t>burning in the presence of oxygen</a:t>
            </a:r>
          </a:p>
          <a:p>
            <a:pPr marL="571500" indent="-571500">
              <a:spcAft>
                <a:spcPts val="600"/>
              </a:spcAft>
              <a:buAutoNum type="romanUcPeriod" startAt="2"/>
            </a:pPr>
            <a:r>
              <a:rPr lang="en-US" sz="2200" dirty="0">
                <a:solidFill>
                  <a:schemeClr val="bg1">
                    <a:lumMod val="75000"/>
                  </a:schemeClr>
                </a:solidFill>
              </a:rPr>
              <a:t>Synthesis</a:t>
            </a:r>
          </a:p>
          <a:p>
            <a:pPr marL="571500" indent="-571500">
              <a:spcAft>
                <a:spcPts val="600"/>
              </a:spcAft>
              <a:buAutoNum type="romanUcPeriod" startAt="2"/>
            </a:pPr>
            <a:r>
              <a:rPr lang="en-US" sz="2200" dirty="0">
                <a:solidFill>
                  <a:schemeClr val="bg1">
                    <a:lumMod val="75000"/>
                  </a:schemeClr>
                </a:solidFill>
              </a:rPr>
              <a:t>Decomposition</a:t>
            </a:r>
          </a:p>
        </p:txBody>
      </p:sp>
    </p:spTree>
    <p:extLst>
      <p:ext uri="{BB962C8B-B14F-4D97-AF65-F5344CB8AC3E}">
        <p14:creationId xmlns:p14="http://schemas.microsoft.com/office/powerpoint/2010/main" val="500878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t>4</a:t>
            </a:r>
            <a:r>
              <a:rPr lang="en-US" sz="2800" dirty="0"/>
              <a:t>.2  classifying chemical reactions</a:t>
            </a:r>
          </a:p>
        </p:txBody>
      </p:sp>
      <p:sp>
        <p:nvSpPr>
          <p:cNvPr id="4" name="Slide Number Placeholder 3"/>
          <p:cNvSpPr>
            <a:spLocks noGrp="1"/>
          </p:cNvSpPr>
          <p:nvPr>
            <p:ph type="sldNum" sz="quarter" idx="4"/>
          </p:nvPr>
        </p:nvSpPr>
        <p:spPr/>
        <p:txBody>
          <a:bodyPr/>
          <a:lstStyle/>
          <a:p>
            <a:fld id="{72F633B3-16E2-4909-ACA1-80BBA0CB601E}" type="slidenum">
              <a:rPr lang="en-US" smtClean="0"/>
              <a:pPr/>
              <a:t>25</a:t>
            </a:fld>
            <a:endParaRPr lang="en-US" dirty="0"/>
          </a:p>
        </p:txBody>
      </p:sp>
      <p:sp>
        <p:nvSpPr>
          <p:cNvPr id="7" name="Text Placeholder 2"/>
          <p:cNvSpPr txBox="1">
            <a:spLocks/>
          </p:cNvSpPr>
          <p:nvPr/>
        </p:nvSpPr>
        <p:spPr>
          <a:xfrm>
            <a:off x="457200" y="2301969"/>
            <a:ext cx="8328454" cy="2486025"/>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Clr>
                <a:srgbClr val="009900"/>
              </a:buClr>
              <a:buFont typeface="Arial" panose="020B0604020202020204" pitchFamily="34" charset="0"/>
              <a:buChar char="•"/>
            </a:pPr>
            <a:endParaRPr lang="en-US" sz="2200" dirty="0"/>
          </a:p>
          <a:p>
            <a:pPr marL="342900" indent="-342900">
              <a:buClr>
                <a:srgbClr val="009900"/>
              </a:buClr>
              <a:buFont typeface="Arial" panose="020B0604020202020204" pitchFamily="34" charset="0"/>
              <a:buChar char="•"/>
            </a:pPr>
            <a:endParaRPr lang="en-US" sz="2200" dirty="0"/>
          </a:p>
          <a:p>
            <a:endParaRPr lang="en-US" dirty="0"/>
          </a:p>
        </p:txBody>
      </p:sp>
      <p:sp>
        <p:nvSpPr>
          <p:cNvPr id="12" name="Text Placeholder 2"/>
          <p:cNvSpPr txBox="1">
            <a:spLocks/>
          </p:cNvSpPr>
          <p:nvPr/>
        </p:nvSpPr>
        <p:spPr>
          <a:xfrm>
            <a:off x="457200" y="853605"/>
            <a:ext cx="8328454" cy="569127"/>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b="1" i="1" dirty="0">
                <a:solidFill>
                  <a:srgbClr val="0000FF"/>
                </a:solidFill>
              </a:rPr>
              <a:t>Combustion Reactions</a:t>
            </a:r>
            <a:endParaRPr lang="en-US" i="1" dirty="0">
              <a:solidFill>
                <a:srgbClr val="0000FF"/>
              </a:solidFill>
            </a:endParaRPr>
          </a:p>
        </p:txBody>
      </p:sp>
      <p:sp>
        <p:nvSpPr>
          <p:cNvPr id="13" name="Text Placeholder 2"/>
          <p:cNvSpPr txBox="1">
            <a:spLocks/>
          </p:cNvSpPr>
          <p:nvPr/>
        </p:nvSpPr>
        <p:spPr>
          <a:xfrm>
            <a:off x="457200" y="1298305"/>
            <a:ext cx="8530098" cy="5423170"/>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b="1" dirty="0">
                <a:solidFill>
                  <a:srgbClr val="009900"/>
                </a:solidFill>
              </a:rPr>
              <a:t>Components and Balancing</a:t>
            </a:r>
            <a:endParaRPr lang="en-US" sz="2200" dirty="0">
              <a:solidFill>
                <a:srgbClr val="009900"/>
              </a:solidFill>
            </a:endParaRPr>
          </a:p>
          <a:p>
            <a:pPr marL="342900" indent="-342900">
              <a:buClr>
                <a:srgbClr val="009900"/>
              </a:buClr>
              <a:buFont typeface="Arial" panose="020B0604020202020204" pitchFamily="34" charset="0"/>
              <a:buChar char="•"/>
            </a:pPr>
            <a:r>
              <a:rPr lang="en-US" sz="2200" dirty="0"/>
              <a:t>In a combustion reaction, the </a:t>
            </a:r>
            <a:r>
              <a:rPr lang="en-US" sz="2200" i="1" u="sng" dirty="0">
                <a:solidFill>
                  <a:srgbClr val="009900"/>
                </a:solidFill>
              </a:rPr>
              <a:t>reducing agent</a:t>
            </a:r>
            <a:r>
              <a:rPr lang="en-US" sz="2200" dirty="0"/>
              <a:t> is called the </a:t>
            </a:r>
            <a:r>
              <a:rPr lang="en-US" sz="2200" i="1" u="sng" dirty="0">
                <a:solidFill>
                  <a:srgbClr val="009900"/>
                </a:solidFill>
              </a:rPr>
              <a:t>fuel</a:t>
            </a:r>
            <a:r>
              <a:rPr lang="en-US" sz="2200" dirty="0"/>
              <a:t>.</a:t>
            </a:r>
          </a:p>
          <a:p>
            <a:pPr marL="342900" indent="-342900">
              <a:buClr>
                <a:srgbClr val="009900"/>
              </a:buClr>
              <a:buFont typeface="Arial" panose="020B0604020202020204" pitchFamily="34" charset="0"/>
              <a:buChar char="•"/>
            </a:pPr>
            <a:r>
              <a:rPr lang="en-US" sz="2200" dirty="0"/>
              <a:t>The </a:t>
            </a:r>
            <a:r>
              <a:rPr lang="en-US" sz="2200" i="1" u="sng" dirty="0">
                <a:solidFill>
                  <a:srgbClr val="009900"/>
                </a:solidFill>
              </a:rPr>
              <a:t>oxidizing agent</a:t>
            </a:r>
            <a:r>
              <a:rPr lang="en-US" sz="2200" dirty="0"/>
              <a:t> is usually O</a:t>
            </a:r>
            <a:r>
              <a:rPr lang="en-US" sz="2200" baseline="-25000" dirty="0"/>
              <a:t>2</a:t>
            </a:r>
            <a:r>
              <a:rPr lang="en-US" sz="2200" dirty="0"/>
              <a:t>.</a:t>
            </a:r>
          </a:p>
          <a:p>
            <a:pPr marL="342900" indent="-342900">
              <a:buClr>
                <a:srgbClr val="009900"/>
              </a:buClr>
              <a:buFont typeface="Arial" panose="020B0604020202020204" pitchFamily="34" charset="0"/>
              <a:buChar char="•"/>
            </a:pPr>
            <a:r>
              <a:rPr lang="en-US" sz="2200" dirty="0"/>
              <a:t>When compounds composed of just carbon and hydrogen undergo combustion, CO</a:t>
            </a:r>
            <a:r>
              <a:rPr lang="en-US" sz="2200" baseline="-25000" dirty="0"/>
              <a:t>2</a:t>
            </a:r>
            <a:r>
              <a:rPr lang="en-US" sz="2200" dirty="0"/>
              <a:t> and H</a:t>
            </a:r>
            <a:r>
              <a:rPr lang="en-US" sz="2200" baseline="-25000" dirty="0"/>
              <a:t>2</a:t>
            </a:r>
            <a:r>
              <a:rPr lang="en-US" sz="2200" dirty="0"/>
              <a:t>O are products.</a:t>
            </a:r>
          </a:p>
          <a:p>
            <a:pPr marL="342900" indent="-342900">
              <a:buClr>
                <a:srgbClr val="009900"/>
              </a:buClr>
              <a:buFont typeface="Arial" panose="020B0604020202020204" pitchFamily="34" charset="0"/>
              <a:buChar char="•"/>
            </a:pPr>
            <a:r>
              <a:rPr lang="en-US" sz="2200" dirty="0"/>
              <a:t>Heat and light are also often produced.</a:t>
            </a:r>
          </a:p>
          <a:p>
            <a:pPr marL="342900" indent="-342900">
              <a:buClr>
                <a:srgbClr val="009900"/>
              </a:buClr>
              <a:buFont typeface="Arial" panose="020B0604020202020204" pitchFamily="34" charset="0"/>
              <a:buChar char="•"/>
            </a:pPr>
            <a:r>
              <a:rPr lang="en-US" sz="2200" dirty="0"/>
              <a:t>Complete and balance the following combustion reactions. For each, determine which species is the </a:t>
            </a:r>
            <a:r>
              <a:rPr lang="en-US" sz="2200" i="1" u="sng" dirty="0"/>
              <a:t>oxidizing agent</a:t>
            </a:r>
            <a:r>
              <a:rPr lang="en-US" sz="2200" dirty="0"/>
              <a:t> and which is the </a:t>
            </a:r>
            <a:r>
              <a:rPr lang="en-US" sz="2200" i="1" u="sng" dirty="0"/>
              <a:t>reducing agent</a:t>
            </a:r>
            <a:r>
              <a:rPr lang="en-US" sz="2200" dirty="0"/>
              <a:t>.</a:t>
            </a:r>
          </a:p>
          <a:p>
            <a:pPr marL="342900" indent="-342900">
              <a:buClr>
                <a:srgbClr val="009900"/>
              </a:buClr>
              <a:buFont typeface="Arial" panose="020B0604020202020204" pitchFamily="34" charset="0"/>
              <a:buChar char="•"/>
            </a:pPr>
            <a:endParaRPr lang="en-US" sz="2200" dirty="0"/>
          </a:p>
        </p:txBody>
      </p:sp>
      <p:sp>
        <p:nvSpPr>
          <p:cNvPr id="3" name="Rectangle 2"/>
          <p:cNvSpPr/>
          <p:nvPr/>
        </p:nvSpPr>
        <p:spPr>
          <a:xfrm>
            <a:off x="457200" y="4917445"/>
            <a:ext cx="7835900" cy="1623008"/>
          </a:xfrm>
          <a:prstGeom prst="rect">
            <a:avLst/>
          </a:prstGeom>
        </p:spPr>
        <p:txBody>
          <a:bodyPr wrap="square">
            <a:spAutoFit/>
          </a:bodyPr>
          <a:lstStyle/>
          <a:p>
            <a:pPr marL="342900">
              <a:lnSpc>
                <a:spcPct val="115000"/>
              </a:lnSpc>
              <a:spcAft>
                <a:spcPts val="1000"/>
              </a:spcAft>
            </a:pPr>
            <a:r>
              <a:rPr lang="en-US" sz="2200" dirty="0">
                <a:ea typeface="Calibri" charset="0"/>
                <a:cs typeface="Times New Roman" charset="0"/>
              </a:rPr>
              <a:t>CH</a:t>
            </a:r>
            <a:r>
              <a:rPr lang="en-US" sz="2200" baseline="-25000" dirty="0">
                <a:ea typeface="Calibri" charset="0"/>
                <a:cs typeface="Times New Roman" charset="0"/>
              </a:rPr>
              <a:t>4</a:t>
            </a:r>
            <a:r>
              <a:rPr lang="en-US" sz="2200" dirty="0">
                <a:ea typeface="Calibri" charset="0"/>
                <a:cs typeface="Times New Roman" charset="0"/>
              </a:rPr>
              <a:t>(</a:t>
            </a:r>
            <a:r>
              <a:rPr lang="en-US" sz="2200" i="1" dirty="0">
                <a:ea typeface="Calibri" charset="0"/>
                <a:cs typeface="Times New Roman" charset="0"/>
              </a:rPr>
              <a:t>g</a:t>
            </a:r>
            <a:r>
              <a:rPr lang="en-US" sz="2200" dirty="0">
                <a:ea typeface="Calibri" charset="0"/>
                <a:cs typeface="Times New Roman" charset="0"/>
              </a:rPr>
              <a:t>)   +  O</a:t>
            </a:r>
            <a:r>
              <a:rPr lang="en-US" sz="2200" baseline="-25000" dirty="0">
                <a:ea typeface="Calibri" charset="0"/>
                <a:cs typeface="Times New Roman" charset="0"/>
              </a:rPr>
              <a:t>2</a:t>
            </a:r>
            <a:r>
              <a:rPr lang="en-US" sz="2200" dirty="0">
                <a:ea typeface="Calibri" charset="0"/>
                <a:cs typeface="Times New Roman" charset="0"/>
              </a:rPr>
              <a:t>(</a:t>
            </a:r>
            <a:r>
              <a:rPr lang="en-US" sz="2200" i="1" dirty="0">
                <a:ea typeface="Calibri" charset="0"/>
                <a:cs typeface="Times New Roman" charset="0"/>
              </a:rPr>
              <a:t>g</a:t>
            </a:r>
            <a:r>
              <a:rPr lang="en-US" sz="2200" dirty="0">
                <a:ea typeface="Calibri" charset="0"/>
                <a:cs typeface="Times New Roman" charset="0"/>
              </a:rPr>
              <a:t>) </a:t>
            </a:r>
            <a:r>
              <a:rPr lang="en-US" sz="2400" dirty="0">
                <a:solidFill>
                  <a:srgbClr val="009900"/>
                </a:solidFill>
                <a:sym typeface="Wingdings"/>
              </a:rPr>
              <a:t></a:t>
            </a:r>
            <a:r>
              <a:rPr lang="en-US" sz="2200" dirty="0">
                <a:ea typeface="Calibri" charset="0"/>
                <a:cs typeface="Times New Roman" charset="0"/>
              </a:rPr>
              <a:t>  </a:t>
            </a:r>
          </a:p>
          <a:p>
            <a:pPr marL="342900">
              <a:lnSpc>
                <a:spcPct val="115000"/>
              </a:lnSpc>
              <a:spcAft>
                <a:spcPts val="1000"/>
              </a:spcAft>
            </a:pPr>
            <a:r>
              <a:rPr lang="en-US" sz="2200" dirty="0">
                <a:ea typeface="Calibri" charset="0"/>
                <a:cs typeface="Times New Roman" charset="0"/>
              </a:rPr>
              <a:t>C</a:t>
            </a:r>
            <a:r>
              <a:rPr lang="en-US" sz="2200" baseline="-25000" dirty="0">
                <a:ea typeface="Calibri" charset="0"/>
                <a:cs typeface="Times New Roman" charset="0"/>
              </a:rPr>
              <a:t>2</a:t>
            </a:r>
            <a:r>
              <a:rPr lang="en-US" sz="2200" dirty="0">
                <a:ea typeface="Calibri" charset="0"/>
                <a:cs typeface="Times New Roman" charset="0"/>
              </a:rPr>
              <a:t>H</a:t>
            </a:r>
            <a:r>
              <a:rPr lang="en-US" sz="2200" baseline="-25000" dirty="0">
                <a:ea typeface="Calibri" charset="0"/>
                <a:cs typeface="Times New Roman" charset="0"/>
              </a:rPr>
              <a:t>6</a:t>
            </a:r>
            <a:r>
              <a:rPr lang="en-US" sz="2200" dirty="0">
                <a:ea typeface="Calibri" charset="0"/>
                <a:cs typeface="Times New Roman" charset="0"/>
              </a:rPr>
              <a:t>(</a:t>
            </a:r>
            <a:r>
              <a:rPr lang="en-US" sz="2200" i="1" dirty="0">
                <a:ea typeface="Calibri" charset="0"/>
                <a:cs typeface="Times New Roman" charset="0"/>
              </a:rPr>
              <a:t>g</a:t>
            </a:r>
            <a:r>
              <a:rPr lang="en-US" sz="2200" dirty="0">
                <a:ea typeface="Calibri" charset="0"/>
                <a:cs typeface="Times New Roman" charset="0"/>
              </a:rPr>
              <a:t>)   +  O</a:t>
            </a:r>
            <a:r>
              <a:rPr lang="en-US" sz="2200" baseline="-25000" dirty="0">
                <a:ea typeface="Calibri" charset="0"/>
                <a:cs typeface="Times New Roman" charset="0"/>
              </a:rPr>
              <a:t>2</a:t>
            </a:r>
            <a:r>
              <a:rPr lang="en-US" sz="2200" dirty="0">
                <a:ea typeface="Calibri" charset="0"/>
                <a:cs typeface="Times New Roman" charset="0"/>
              </a:rPr>
              <a:t>(</a:t>
            </a:r>
            <a:r>
              <a:rPr lang="en-US" sz="2200" i="1" dirty="0">
                <a:ea typeface="Calibri" charset="0"/>
                <a:cs typeface="Times New Roman" charset="0"/>
              </a:rPr>
              <a:t>g</a:t>
            </a:r>
            <a:r>
              <a:rPr lang="en-US" sz="2200" dirty="0">
                <a:ea typeface="Calibri" charset="0"/>
                <a:cs typeface="Times New Roman" charset="0"/>
              </a:rPr>
              <a:t>) </a:t>
            </a:r>
            <a:r>
              <a:rPr lang="en-US" sz="2400" dirty="0">
                <a:solidFill>
                  <a:srgbClr val="009900"/>
                </a:solidFill>
                <a:sym typeface="Wingdings"/>
              </a:rPr>
              <a:t></a:t>
            </a:r>
            <a:r>
              <a:rPr lang="en-US" sz="2200" dirty="0">
                <a:ea typeface="Calibri" charset="0"/>
                <a:cs typeface="Times New Roman" charset="0"/>
              </a:rPr>
              <a:t>   </a:t>
            </a:r>
          </a:p>
          <a:p>
            <a:pPr marL="342900">
              <a:lnSpc>
                <a:spcPct val="115000"/>
              </a:lnSpc>
              <a:spcAft>
                <a:spcPts val="1000"/>
              </a:spcAft>
            </a:pPr>
            <a:r>
              <a:rPr lang="en-US" sz="2200" dirty="0">
                <a:ea typeface="Calibri" charset="0"/>
                <a:cs typeface="Times New Roman" charset="0"/>
              </a:rPr>
              <a:t>C</a:t>
            </a:r>
            <a:r>
              <a:rPr lang="en-US" sz="2200" baseline="-25000" dirty="0">
                <a:ea typeface="Calibri" charset="0"/>
                <a:cs typeface="Times New Roman" charset="0"/>
              </a:rPr>
              <a:t>3</a:t>
            </a:r>
            <a:r>
              <a:rPr lang="en-US" sz="2200" dirty="0">
                <a:ea typeface="Calibri" charset="0"/>
                <a:cs typeface="Times New Roman" charset="0"/>
              </a:rPr>
              <a:t>H</a:t>
            </a:r>
            <a:r>
              <a:rPr lang="en-US" sz="2200" baseline="-25000" dirty="0">
                <a:ea typeface="Calibri" charset="0"/>
                <a:cs typeface="Times New Roman" charset="0"/>
              </a:rPr>
              <a:t>8</a:t>
            </a:r>
            <a:r>
              <a:rPr lang="en-US" sz="2200" dirty="0">
                <a:ea typeface="Calibri" charset="0"/>
                <a:cs typeface="Times New Roman" charset="0"/>
              </a:rPr>
              <a:t>(</a:t>
            </a:r>
            <a:r>
              <a:rPr lang="en-US" sz="2200" i="1" dirty="0">
                <a:ea typeface="Calibri" charset="0"/>
                <a:cs typeface="Times New Roman" charset="0"/>
              </a:rPr>
              <a:t>g</a:t>
            </a:r>
            <a:r>
              <a:rPr lang="en-US" sz="2200" dirty="0">
                <a:ea typeface="Calibri" charset="0"/>
                <a:cs typeface="Times New Roman" charset="0"/>
              </a:rPr>
              <a:t>)  +  O</a:t>
            </a:r>
            <a:r>
              <a:rPr lang="en-US" sz="2200" baseline="-25000" dirty="0">
                <a:ea typeface="Calibri" charset="0"/>
                <a:cs typeface="Times New Roman" charset="0"/>
              </a:rPr>
              <a:t>2</a:t>
            </a:r>
            <a:r>
              <a:rPr lang="en-US" sz="2200" dirty="0">
                <a:ea typeface="Calibri" charset="0"/>
                <a:cs typeface="Times New Roman" charset="0"/>
              </a:rPr>
              <a:t>(</a:t>
            </a:r>
            <a:r>
              <a:rPr lang="en-US" sz="2200" i="1" dirty="0">
                <a:ea typeface="Calibri" charset="0"/>
                <a:cs typeface="Times New Roman" charset="0"/>
              </a:rPr>
              <a:t>g</a:t>
            </a:r>
            <a:r>
              <a:rPr lang="en-US" sz="2200" dirty="0">
                <a:ea typeface="Calibri" charset="0"/>
                <a:cs typeface="Times New Roman" charset="0"/>
              </a:rPr>
              <a:t>) </a:t>
            </a:r>
            <a:r>
              <a:rPr lang="en-US" sz="2400" dirty="0">
                <a:solidFill>
                  <a:srgbClr val="009900"/>
                </a:solidFill>
                <a:sym typeface="Wingdings"/>
              </a:rPr>
              <a:t></a:t>
            </a:r>
            <a:r>
              <a:rPr lang="en-US" sz="2200" dirty="0">
                <a:ea typeface="Calibri" charset="0"/>
                <a:cs typeface="Times New Roman" charset="0"/>
              </a:rPr>
              <a:t>  </a:t>
            </a:r>
          </a:p>
        </p:txBody>
      </p:sp>
    </p:spTree>
    <p:extLst>
      <p:ext uri="{BB962C8B-B14F-4D97-AF65-F5344CB8AC3E}">
        <p14:creationId xmlns:p14="http://schemas.microsoft.com/office/powerpoint/2010/main" val="136297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t>4</a:t>
            </a:r>
            <a:r>
              <a:rPr lang="en-US" sz="2800" dirty="0"/>
              <a:t>.2  classifying chemical reactions</a:t>
            </a:r>
          </a:p>
        </p:txBody>
      </p:sp>
      <p:sp>
        <p:nvSpPr>
          <p:cNvPr id="4" name="Slide Number Placeholder 3"/>
          <p:cNvSpPr>
            <a:spLocks noGrp="1"/>
          </p:cNvSpPr>
          <p:nvPr>
            <p:ph type="sldNum" sz="quarter" idx="4"/>
          </p:nvPr>
        </p:nvSpPr>
        <p:spPr/>
        <p:txBody>
          <a:bodyPr/>
          <a:lstStyle/>
          <a:p>
            <a:fld id="{72F633B3-16E2-4909-ACA1-80BBA0CB601E}" type="slidenum">
              <a:rPr lang="en-US" smtClean="0"/>
              <a:pPr/>
              <a:t>26</a:t>
            </a:fld>
            <a:endParaRPr lang="en-US" dirty="0"/>
          </a:p>
        </p:txBody>
      </p:sp>
      <p:sp>
        <p:nvSpPr>
          <p:cNvPr id="9" name="Text Placeholder 2"/>
          <p:cNvSpPr txBox="1">
            <a:spLocks/>
          </p:cNvSpPr>
          <p:nvPr/>
        </p:nvSpPr>
        <p:spPr>
          <a:xfrm>
            <a:off x="457200" y="917105"/>
            <a:ext cx="8328454" cy="569127"/>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b="1" i="1" dirty="0">
                <a:solidFill>
                  <a:srgbClr val="0000FF"/>
                </a:solidFill>
              </a:rPr>
              <a:t>Classes of Chemical Reactions</a:t>
            </a:r>
            <a:endParaRPr lang="en-US" i="1" dirty="0">
              <a:solidFill>
                <a:srgbClr val="0000FF"/>
              </a:solidFill>
            </a:endParaRPr>
          </a:p>
        </p:txBody>
      </p:sp>
      <p:sp>
        <p:nvSpPr>
          <p:cNvPr id="6" name="TextBox 5"/>
          <p:cNvSpPr txBox="1"/>
          <p:nvPr/>
        </p:nvSpPr>
        <p:spPr>
          <a:xfrm>
            <a:off x="558800" y="1638632"/>
            <a:ext cx="6908800" cy="4170372"/>
          </a:xfrm>
          <a:prstGeom prst="rect">
            <a:avLst/>
          </a:prstGeom>
          <a:noFill/>
        </p:spPr>
        <p:txBody>
          <a:bodyPr wrap="square" rtlCol="0">
            <a:spAutoFit/>
          </a:bodyPr>
          <a:lstStyle/>
          <a:p>
            <a:pPr marL="571500" indent="-571500">
              <a:spcAft>
                <a:spcPts val="600"/>
              </a:spcAft>
              <a:buAutoNum type="romanUcPeriod"/>
            </a:pPr>
            <a:r>
              <a:rPr lang="en-US" sz="2200" dirty="0">
                <a:solidFill>
                  <a:schemeClr val="bg1">
                    <a:lumMod val="75000"/>
                  </a:schemeClr>
                </a:solidFill>
              </a:rPr>
              <a:t>Double Displacement</a:t>
            </a:r>
          </a:p>
          <a:p>
            <a:pPr marL="1485900" lvl="2" indent="-571500">
              <a:spcAft>
                <a:spcPts val="600"/>
              </a:spcAft>
              <a:buFont typeface="Arial" panose="020B0604020202020204" pitchFamily="34" charset="0"/>
              <a:buChar char="•"/>
            </a:pPr>
            <a:r>
              <a:rPr lang="en-US" sz="2200" dirty="0">
                <a:solidFill>
                  <a:schemeClr val="bg1">
                    <a:lumMod val="75000"/>
                  </a:schemeClr>
                </a:solidFill>
              </a:rPr>
              <a:t>Precipitation Reactions</a:t>
            </a:r>
          </a:p>
          <a:p>
            <a:pPr marL="1485900" lvl="2" indent="-571500">
              <a:spcAft>
                <a:spcPts val="600"/>
              </a:spcAft>
              <a:buFont typeface="Arial" panose="020B0604020202020204" pitchFamily="34" charset="0"/>
              <a:buChar char="•"/>
            </a:pPr>
            <a:r>
              <a:rPr lang="en-US" sz="2200" dirty="0">
                <a:solidFill>
                  <a:schemeClr val="bg1">
                    <a:lumMod val="75000"/>
                  </a:schemeClr>
                </a:solidFill>
              </a:rPr>
              <a:t>Acid-Base Reactions</a:t>
            </a:r>
          </a:p>
          <a:p>
            <a:pPr marL="571500" indent="-571500">
              <a:spcAft>
                <a:spcPts val="600"/>
              </a:spcAft>
              <a:buAutoNum type="romanUcPeriod" startAt="2"/>
            </a:pPr>
            <a:r>
              <a:rPr lang="en-US" sz="2200" dirty="0">
                <a:solidFill>
                  <a:schemeClr val="bg1">
                    <a:lumMod val="75000"/>
                  </a:schemeClr>
                </a:solidFill>
              </a:rPr>
              <a:t>Single Replacement</a:t>
            </a:r>
          </a:p>
          <a:p>
            <a:pPr marL="1485900" lvl="2" indent="-571500">
              <a:spcAft>
                <a:spcPts val="600"/>
              </a:spcAft>
              <a:buFont typeface="Arial" panose="020B0604020202020204" pitchFamily="34" charset="0"/>
              <a:buChar char="•"/>
            </a:pPr>
            <a:r>
              <a:rPr lang="en-US" sz="2200" dirty="0">
                <a:solidFill>
                  <a:schemeClr val="bg1">
                    <a:lumMod val="75000"/>
                  </a:schemeClr>
                </a:solidFill>
              </a:rPr>
              <a:t>oxidation-reduction (redox)</a:t>
            </a:r>
          </a:p>
          <a:p>
            <a:pPr marL="571500" indent="-571500">
              <a:spcAft>
                <a:spcPts val="600"/>
              </a:spcAft>
              <a:buAutoNum type="romanUcPeriod" startAt="2"/>
            </a:pPr>
            <a:r>
              <a:rPr lang="en-US" sz="2200" dirty="0">
                <a:solidFill>
                  <a:schemeClr val="bg1">
                    <a:lumMod val="75000"/>
                  </a:schemeClr>
                </a:solidFill>
              </a:rPr>
              <a:t>Combustion</a:t>
            </a:r>
          </a:p>
          <a:p>
            <a:pPr marL="1485900" lvl="6" indent="-571500">
              <a:spcAft>
                <a:spcPts val="600"/>
              </a:spcAft>
              <a:buFont typeface="Arial" charset="0"/>
              <a:buChar char="•"/>
            </a:pPr>
            <a:r>
              <a:rPr lang="en-US" sz="2200" dirty="0">
                <a:solidFill>
                  <a:schemeClr val="bg1">
                    <a:lumMod val="75000"/>
                  </a:schemeClr>
                </a:solidFill>
              </a:rPr>
              <a:t>a special class of redox reactions</a:t>
            </a:r>
          </a:p>
          <a:p>
            <a:pPr marL="1485900" lvl="6" indent="-571500">
              <a:spcAft>
                <a:spcPts val="600"/>
              </a:spcAft>
              <a:buFont typeface="Arial" charset="0"/>
              <a:buChar char="•"/>
            </a:pPr>
            <a:r>
              <a:rPr lang="en-US" sz="2200" dirty="0">
                <a:solidFill>
                  <a:schemeClr val="bg1">
                    <a:lumMod val="75000"/>
                  </a:schemeClr>
                </a:solidFill>
              </a:rPr>
              <a:t>burning in the presence of oxygen</a:t>
            </a:r>
          </a:p>
          <a:p>
            <a:pPr marL="571500" indent="-571500">
              <a:spcAft>
                <a:spcPts val="600"/>
              </a:spcAft>
              <a:buAutoNum type="romanUcPeriod" startAt="2"/>
            </a:pPr>
            <a:r>
              <a:rPr lang="en-US" sz="2200" dirty="0">
                <a:solidFill>
                  <a:srgbClr val="009900"/>
                </a:solidFill>
              </a:rPr>
              <a:t>Synthesis</a:t>
            </a:r>
          </a:p>
          <a:p>
            <a:pPr marL="571500" indent="-571500">
              <a:spcAft>
                <a:spcPts val="600"/>
              </a:spcAft>
              <a:buAutoNum type="romanUcPeriod" startAt="2"/>
            </a:pPr>
            <a:r>
              <a:rPr lang="en-US" sz="2200" dirty="0">
                <a:solidFill>
                  <a:srgbClr val="009900"/>
                </a:solidFill>
              </a:rPr>
              <a:t>Decomposition</a:t>
            </a:r>
          </a:p>
        </p:txBody>
      </p:sp>
    </p:spTree>
    <p:extLst>
      <p:ext uri="{BB962C8B-B14F-4D97-AF65-F5344CB8AC3E}">
        <p14:creationId xmlns:p14="http://schemas.microsoft.com/office/powerpoint/2010/main" val="1202709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t>4</a:t>
            </a:r>
            <a:r>
              <a:rPr lang="en-US" sz="2800" dirty="0"/>
              <a:t>.2  classifying chemical reactions</a:t>
            </a:r>
          </a:p>
        </p:txBody>
      </p:sp>
      <p:sp>
        <p:nvSpPr>
          <p:cNvPr id="4" name="Slide Number Placeholder 3"/>
          <p:cNvSpPr>
            <a:spLocks noGrp="1"/>
          </p:cNvSpPr>
          <p:nvPr>
            <p:ph type="sldNum" sz="quarter" idx="4"/>
          </p:nvPr>
        </p:nvSpPr>
        <p:spPr/>
        <p:txBody>
          <a:bodyPr/>
          <a:lstStyle/>
          <a:p>
            <a:fld id="{72F633B3-16E2-4909-ACA1-80BBA0CB601E}" type="slidenum">
              <a:rPr lang="en-US" smtClean="0"/>
              <a:pPr/>
              <a:t>27</a:t>
            </a:fld>
            <a:endParaRPr lang="en-US" dirty="0"/>
          </a:p>
        </p:txBody>
      </p:sp>
      <p:sp>
        <p:nvSpPr>
          <p:cNvPr id="7" name="Text Placeholder 2"/>
          <p:cNvSpPr txBox="1">
            <a:spLocks/>
          </p:cNvSpPr>
          <p:nvPr/>
        </p:nvSpPr>
        <p:spPr>
          <a:xfrm>
            <a:off x="457200" y="2301969"/>
            <a:ext cx="8328454" cy="2486025"/>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Clr>
                <a:srgbClr val="009900"/>
              </a:buClr>
              <a:buFont typeface="Arial" panose="020B0604020202020204" pitchFamily="34" charset="0"/>
              <a:buChar char="•"/>
            </a:pPr>
            <a:endParaRPr lang="en-US" sz="2200" dirty="0"/>
          </a:p>
          <a:p>
            <a:pPr marL="342900" indent="-342900">
              <a:buClr>
                <a:srgbClr val="009900"/>
              </a:buClr>
              <a:buFont typeface="Arial" panose="020B0604020202020204" pitchFamily="34" charset="0"/>
              <a:buChar char="•"/>
            </a:pPr>
            <a:endParaRPr lang="en-US" sz="2200" dirty="0"/>
          </a:p>
          <a:p>
            <a:endParaRPr lang="en-US" dirty="0"/>
          </a:p>
        </p:txBody>
      </p:sp>
      <p:sp>
        <p:nvSpPr>
          <p:cNvPr id="12" name="Text Placeholder 2"/>
          <p:cNvSpPr txBox="1">
            <a:spLocks/>
          </p:cNvSpPr>
          <p:nvPr/>
        </p:nvSpPr>
        <p:spPr>
          <a:xfrm>
            <a:off x="457200" y="853605"/>
            <a:ext cx="8328454" cy="569127"/>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b="1" i="1" dirty="0">
                <a:solidFill>
                  <a:srgbClr val="0000FF"/>
                </a:solidFill>
              </a:rPr>
              <a:t>Synthesis and Decomposition Reactions</a:t>
            </a:r>
            <a:endParaRPr lang="en-US" i="1" dirty="0">
              <a:solidFill>
                <a:srgbClr val="0000FF"/>
              </a:solidFill>
            </a:endParaRPr>
          </a:p>
        </p:txBody>
      </p:sp>
      <p:sp>
        <p:nvSpPr>
          <p:cNvPr id="13" name="Text Placeholder 2"/>
          <p:cNvSpPr txBox="1">
            <a:spLocks/>
          </p:cNvSpPr>
          <p:nvPr/>
        </p:nvSpPr>
        <p:spPr>
          <a:xfrm>
            <a:off x="457200" y="1298305"/>
            <a:ext cx="8530098" cy="1692783"/>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b="1" dirty="0">
                <a:solidFill>
                  <a:srgbClr val="009900"/>
                </a:solidFill>
              </a:rPr>
              <a:t>Synthesis</a:t>
            </a:r>
            <a:endParaRPr lang="en-US" sz="2200" dirty="0">
              <a:solidFill>
                <a:srgbClr val="009900"/>
              </a:solidFill>
            </a:endParaRPr>
          </a:p>
          <a:p>
            <a:pPr marL="342900" indent="-342900">
              <a:buClr>
                <a:srgbClr val="009900"/>
              </a:buClr>
              <a:buFont typeface="Arial" panose="020B0604020202020204" pitchFamily="34" charset="0"/>
              <a:buChar char="•"/>
            </a:pPr>
            <a:r>
              <a:rPr lang="en-US" sz="2200" dirty="0"/>
              <a:t>When two or more chemical species react and form bonds, the process is called </a:t>
            </a:r>
            <a:r>
              <a:rPr lang="en-US" sz="2200" i="1" u="sng" dirty="0">
                <a:solidFill>
                  <a:srgbClr val="009900"/>
                </a:solidFill>
              </a:rPr>
              <a:t>synthesis</a:t>
            </a:r>
            <a:r>
              <a:rPr lang="en-US" sz="2200" dirty="0"/>
              <a:t>.  </a:t>
            </a:r>
          </a:p>
          <a:p>
            <a:pPr marL="342900" indent="-342900">
              <a:buClr>
                <a:srgbClr val="009900"/>
              </a:buClr>
              <a:buFont typeface="Arial" panose="020B0604020202020204" pitchFamily="34" charset="0"/>
              <a:buChar char="•"/>
            </a:pPr>
            <a:r>
              <a:rPr lang="en-US" sz="2200" dirty="0"/>
              <a:t>Examples of synthesis reactions are:</a:t>
            </a:r>
          </a:p>
          <a:p>
            <a:pPr marL="342900" indent="-342900">
              <a:buClr>
                <a:srgbClr val="009900"/>
              </a:buClr>
              <a:buFont typeface="Arial" panose="020B0604020202020204" pitchFamily="34" charset="0"/>
              <a:buChar char="•"/>
            </a:pPr>
            <a:endParaRPr lang="en-US" sz="2200" dirty="0"/>
          </a:p>
        </p:txBody>
      </p:sp>
      <p:sp>
        <p:nvSpPr>
          <p:cNvPr id="3" name="Rectangle 2"/>
          <p:cNvSpPr/>
          <p:nvPr/>
        </p:nvSpPr>
        <p:spPr>
          <a:xfrm>
            <a:off x="2233049" y="2929646"/>
            <a:ext cx="4978400" cy="836126"/>
          </a:xfrm>
          <a:prstGeom prst="rect">
            <a:avLst/>
          </a:prstGeom>
        </p:spPr>
        <p:txBody>
          <a:bodyPr wrap="square">
            <a:spAutoFit/>
          </a:bodyPr>
          <a:lstStyle/>
          <a:p>
            <a:pPr>
              <a:spcAft>
                <a:spcPts val="1000"/>
              </a:spcAft>
            </a:pPr>
            <a:r>
              <a:rPr lang="en-US" sz="2000"/>
              <a:t>2Na(s</a:t>
            </a:r>
            <a:r>
              <a:rPr lang="en-US" sz="2000" dirty="0"/>
              <a:t>)  +  Cl</a:t>
            </a:r>
            <a:r>
              <a:rPr lang="en-US" sz="2000" baseline="-25000" dirty="0"/>
              <a:t>2</a:t>
            </a:r>
            <a:r>
              <a:rPr lang="en-US" sz="2000" dirty="0"/>
              <a:t>(g)  </a:t>
            </a:r>
            <a:r>
              <a:rPr lang="en-US" sz="2000" dirty="0">
                <a:solidFill>
                  <a:srgbClr val="009900"/>
                </a:solidFill>
                <a:sym typeface="Wingdings"/>
              </a:rPr>
              <a:t></a:t>
            </a:r>
            <a:r>
              <a:rPr lang="en-US" sz="2000" dirty="0">
                <a:sym typeface="Wingdings"/>
              </a:rPr>
              <a:t>  </a:t>
            </a:r>
            <a:r>
              <a:rPr lang="en-US" sz="2000" dirty="0"/>
              <a:t>2NaCl(s)</a:t>
            </a:r>
          </a:p>
          <a:p>
            <a:r>
              <a:rPr lang="en-US" sz="2000" dirty="0"/>
              <a:t>CaO(s)   +  CO</a:t>
            </a:r>
            <a:r>
              <a:rPr lang="en-US" sz="2000" baseline="-25000" dirty="0"/>
              <a:t>2</a:t>
            </a:r>
            <a:r>
              <a:rPr lang="en-US" sz="2000" dirty="0"/>
              <a:t>(g)  </a:t>
            </a:r>
            <a:r>
              <a:rPr lang="en-US" sz="2000" dirty="0">
                <a:solidFill>
                  <a:srgbClr val="009900"/>
                </a:solidFill>
                <a:sym typeface="Wingdings"/>
              </a:rPr>
              <a:t></a:t>
            </a:r>
            <a:r>
              <a:rPr lang="en-US" sz="2000" dirty="0"/>
              <a:t>  CaCO</a:t>
            </a:r>
            <a:r>
              <a:rPr lang="en-US" sz="2000" baseline="-25000" dirty="0"/>
              <a:t>3</a:t>
            </a:r>
            <a:r>
              <a:rPr lang="en-US" sz="2000" dirty="0"/>
              <a:t>(s)</a:t>
            </a:r>
            <a:endParaRPr lang="en-US" sz="2000" dirty="0">
              <a:ea typeface="Calibri" charset="0"/>
              <a:cs typeface="Times New Roman" charset="0"/>
            </a:endParaRPr>
          </a:p>
        </p:txBody>
      </p:sp>
      <p:sp>
        <p:nvSpPr>
          <p:cNvPr id="8" name="Text Placeholder 2"/>
          <p:cNvSpPr txBox="1">
            <a:spLocks/>
          </p:cNvSpPr>
          <p:nvPr/>
        </p:nvSpPr>
        <p:spPr>
          <a:xfrm>
            <a:off x="457200" y="3890827"/>
            <a:ext cx="8530098" cy="1692783"/>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b="1" dirty="0">
                <a:solidFill>
                  <a:srgbClr val="009900"/>
                </a:solidFill>
              </a:rPr>
              <a:t>Decomposition</a:t>
            </a:r>
            <a:endParaRPr lang="en-US" sz="2200" dirty="0">
              <a:solidFill>
                <a:srgbClr val="009900"/>
              </a:solidFill>
            </a:endParaRPr>
          </a:p>
          <a:p>
            <a:pPr marL="342900" indent="-342900">
              <a:buClr>
                <a:srgbClr val="009900"/>
              </a:buClr>
              <a:buFont typeface="Arial" panose="020B0604020202020204" pitchFamily="34" charset="0"/>
              <a:buChar char="•"/>
            </a:pPr>
            <a:r>
              <a:rPr lang="en-US" sz="2200" dirty="0"/>
              <a:t>Decomposition occurs when a substance is broken down into small chemical units.</a:t>
            </a:r>
          </a:p>
          <a:p>
            <a:pPr marL="342900" indent="-342900">
              <a:buClr>
                <a:srgbClr val="009900"/>
              </a:buClr>
              <a:buFont typeface="Arial" panose="020B0604020202020204" pitchFamily="34" charset="0"/>
              <a:buChar char="•"/>
            </a:pPr>
            <a:r>
              <a:rPr lang="en-US" sz="2200" dirty="0"/>
              <a:t>Examples of decomposition reactions are:</a:t>
            </a:r>
          </a:p>
          <a:p>
            <a:pPr marL="342900" indent="-342900">
              <a:buClr>
                <a:srgbClr val="009900"/>
              </a:buClr>
              <a:buFont typeface="Arial" panose="020B0604020202020204" pitchFamily="34" charset="0"/>
              <a:buChar char="•"/>
            </a:pPr>
            <a:endParaRPr lang="en-US" sz="2200" dirty="0"/>
          </a:p>
        </p:txBody>
      </p:sp>
      <p:sp>
        <p:nvSpPr>
          <p:cNvPr id="5" name="Rectangle 4"/>
          <p:cNvSpPr/>
          <p:nvPr/>
        </p:nvSpPr>
        <p:spPr>
          <a:xfrm>
            <a:off x="2233049" y="5523141"/>
            <a:ext cx="4572000" cy="882293"/>
          </a:xfrm>
          <a:prstGeom prst="rect">
            <a:avLst/>
          </a:prstGeom>
        </p:spPr>
        <p:txBody>
          <a:bodyPr>
            <a:spAutoFit/>
          </a:bodyPr>
          <a:lstStyle/>
          <a:p>
            <a:pPr marL="342900" indent="-342900">
              <a:lnSpc>
                <a:spcPct val="115000"/>
              </a:lnSpc>
              <a:spcAft>
                <a:spcPts val="1000"/>
              </a:spcAft>
            </a:pPr>
            <a:r>
              <a:rPr lang="en-US" sz="2000" dirty="0">
                <a:ea typeface="Calibri" charset="0"/>
                <a:cs typeface="Times New Roman" charset="0"/>
              </a:rPr>
              <a:t>H</a:t>
            </a:r>
            <a:r>
              <a:rPr lang="en-US" sz="2000" baseline="-25000" dirty="0">
                <a:ea typeface="Calibri" charset="0"/>
                <a:cs typeface="Times New Roman" charset="0"/>
              </a:rPr>
              <a:t>2</a:t>
            </a:r>
            <a:r>
              <a:rPr lang="en-US" sz="2000" dirty="0">
                <a:ea typeface="Calibri" charset="0"/>
                <a:cs typeface="Times New Roman" charset="0"/>
              </a:rPr>
              <a:t>O</a:t>
            </a:r>
            <a:r>
              <a:rPr lang="en-US" sz="2000" baseline="-25000" dirty="0">
                <a:ea typeface="Calibri" charset="0"/>
                <a:cs typeface="Times New Roman" charset="0"/>
              </a:rPr>
              <a:t>2</a:t>
            </a:r>
            <a:r>
              <a:rPr lang="en-US" sz="2000" dirty="0">
                <a:ea typeface="Calibri" charset="0"/>
                <a:cs typeface="Times New Roman" charset="0"/>
              </a:rPr>
              <a:t>(</a:t>
            </a:r>
            <a:r>
              <a:rPr lang="en-US" sz="2000" i="1" dirty="0">
                <a:ea typeface="Calibri" charset="0"/>
                <a:cs typeface="Times New Roman" charset="0"/>
              </a:rPr>
              <a:t>aq</a:t>
            </a:r>
            <a:r>
              <a:rPr lang="en-US" sz="2000" dirty="0">
                <a:ea typeface="Calibri" charset="0"/>
                <a:cs typeface="Times New Roman" charset="0"/>
              </a:rPr>
              <a:t>)  →</a:t>
            </a:r>
            <a:r>
              <a:rPr lang="en-US" sz="2000" dirty="0">
                <a:ea typeface="Calibri" charset="0"/>
                <a:cs typeface="–l»Ôˇøåv∆" charset="0"/>
              </a:rPr>
              <a:t>  </a:t>
            </a:r>
            <a:r>
              <a:rPr lang="en-US" sz="2000" dirty="0">
                <a:ea typeface="Calibri" charset="0"/>
                <a:cs typeface="Times New Roman" charset="0"/>
              </a:rPr>
              <a:t>H</a:t>
            </a:r>
            <a:r>
              <a:rPr lang="en-US" sz="2000" baseline="-25000" dirty="0">
                <a:ea typeface="Calibri" charset="0"/>
                <a:cs typeface="Times New Roman" charset="0"/>
              </a:rPr>
              <a:t>2</a:t>
            </a:r>
            <a:r>
              <a:rPr lang="en-US" sz="2000" dirty="0">
                <a:ea typeface="Calibri" charset="0"/>
                <a:cs typeface="Times New Roman" charset="0"/>
              </a:rPr>
              <a:t>(</a:t>
            </a:r>
            <a:r>
              <a:rPr lang="en-US" sz="2000" i="1" dirty="0">
                <a:ea typeface="Calibri" charset="0"/>
                <a:cs typeface="Times New Roman" charset="0"/>
              </a:rPr>
              <a:t>g</a:t>
            </a:r>
            <a:r>
              <a:rPr lang="en-US" sz="2000" dirty="0">
                <a:ea typeface="Calibri" charset="0"/>
                <a:cs typeface="Times New Roman" charset="0"/>
              </a:rPr>
              <a:t>)  +  O</a:t>
            </a:r>
            <a:r>
              <a:rPr lang="en-US" sz="2000" baseline="-25000" dirty="0">
                <a:ea typeface="Calibri" charset="0"/>
                <a:cs typeface="Times New Roman" charset="0"/>
              </a:rPr>
              <a:t>2</a:t>
            </a:r>
            <a:r>
              <a:rPr lang="en-US" sz="2000" dirty="0">
                <a:ea typeface="Calibri" charset="0"/>
                <a:cs typeface="Times New Roman" charset="0"/>
              </a:rPr>
              <a:t>(</a:t>
            </a:r>
            <a:r>
              <a:rPr lang="en-US" sz="2000" i="1" dirty="0">
                <a:ea typeface="Calibri" charset="0"/>
                <a:cs typeface="Times New Roman" charset="0"/>
              </a:rPr>
              <a:t>g</a:t>
            </a:r>
            <a:r>
              <a:rPr lang="en-US" sz="2000" dirty="0">
                <a:ea typeface="Calibri" charset="0"/>
                <a:cs typeface="Times New Roman" charset="0"/>
              </a:rPr>
              <a:t>)</a:t>
            </a:r>
          </a:p>
          <a:p>
            <a:r>
              <a:rPr lang="en-US" sz="2000" dirty="0">
                <a:ea typeface="Calibri" charset="0"/>
                <a:cs typeface="Times New Roman" charset="0"/>
              </a:rPr>
              <a:t>2KClO</a:t>
            </a:r>
            <a:r>
              <a:rPr lang="en-US" sz="2000" baseline="-25000" dirty="0">
                <a:ea typeface="Calibri" charset="0"/>
                <a:cs typeface="Times New Roman" charset="0"/>
              </a:rPr>
              <a:t>3</a:t>
            </a:r>
            <a:r>
              <a:rPr lang="en-US" sz="2000" dirty="0">
                <a:ea typeface="Calibri" charset="0"/>
                <a:cs typeface="Times New Roman" charset="0"/>
              </a:rPr>
              <a:t>(</a:t>
            </a:r>
            <a:r>
              <a:rPr lang="en-US" sz="2000" i="1" dirty="0">
                <a:ea typeface="Calibri" charset="0"/>
                <a:cs typeface="Times New Roman" charset="0"/>
              </a:rPr>
              <a:t>s</a:t>
            </a:r>
            <a:r>
              <a:rPr lang="en-US" sz="2000" dirty="0">
                <a:ea typeface="Calibri" charset="0"/>
                <a:cs typeface="Times New Roman" charset="0"/>
              </a:rPr>
              <a:t>)  →</a:t>
            </a:r>
            <a:r>
              <a:rPr lang="en-US" sz="2000" dirty="0">
                <a:ea typeface="Calibri" charset="0"/>
                <a:cs typeface="–l»Ôˇøåv∆" charset="0"/>
              </a:rPr>
              <a:t>  2KCl</a:t>
            </a:r>
            <a:r>
              <a:rPr lang="en-US" sz="2000" dirty="0">
                <a:ea typeface="Calibri" charset="0"/>
                <a:cs typeface="Times New Roman" charset="0"/>
              </a:rPr>
              <a:t>(</a:t>
            </a:r>
            <a:r>
              <a:rPr lang="en-US" sz="2000" i="1" dirty="0">
                <a:ea typeface="Calibri" charset="0"/>
                <a:cs typeface="Times New Roman" charset="0"/>
              </a:rPr>
              <a:t>s</a:t>
            </a:r>
            <a:r>
              <a:rPr lang="en-US" sz="2000" dirty="0">
                <a:ea typeface="Calibri" charset="0"/>
                <a:cs typeface="Times New Roman" charset="0"/>
              </a:rPr>
              <a:t>)  +  3O</a:t>
            </a:r>
            <a:r>
              <a:rPr lang="en-US" sz="2000" baseline="-25000" dirty="0">
                <a:ea typeface="Calibri" charset="0"/>
                <a:cs typeface="Times New Roman" charset="0"/>
              </a:rPr>
              <a:t>2</a:t>
            </a:r>
            <a:r>
              <a:rPr lang="en-US" sz="2000" dirty="0">
                <a:ea typeface="Calibri" charset="0"/>
                <a:cs typeface="Times New Roman" charset="0"/>
              </a:rPr>
              <a:t>(</a:t>
            </a:r>
            <a:r>
              <a:rPr lang="en-US" sz="2000" i="1" dirty="0">
                <a:ea typeface="Calibri" charset="0"/>
                <a:cs typeface="Times New Roman" charset="0"/>
              </a:rPr>
              <a:t>g</a:t>
            </a:r>
            <a:r>
              <a:rPr lang="en-US" sz="2000" dirty="0">
                <a:ea typeface="Calibri" charset="0"/>
                <a:cs typeface="Times New Roman" charset="0"/>
              </a:rPr>
              <a:t>)</a:t>
            </a:r>
            <a:r>
              <a:rPr lang="en-US" sz="2000" dirty="0"/>
              <a:t> </a:t>
            </a:r>
          </a:p>
        </p:txBody>
      </p:sp>
    </p:spTree>
    <p:extLst>
      <p:ext uri="{BB962C8B-B14F-4D97-AF65-F5344CB8AC3E}">
        <p14:creationId xmlns:p14="http://schemas.microsoft.com/office/powerpoint/2010/main" val="1534492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4D1B85B4-A4BF-FF46-A9BC-7D96A55757CD}" type="slidenum">
              <a:rPr lang="en-US" smtClean="0"/>
              <a:pPr/>
              <a:t>28</a:t>
            </a:fld>
            <a:endParaRPr lang="en-US" dirty="0"/>
          </a:p>
        </p:txBody>
      </p:sp>
      <p:sp>
        <p:nvSpPr>
          <p:cNvPr id="5" name="Text Placeholder 2"/>
          <p:cNvSpPr txBox="1">
            <a:spLocks/>
          </p:cNvSpPr>
          <p:nvPr/>
        </p:nvSpPr>
        <p:spPr>
          <a:xfrm>
            <a:off x="457200" y="1005010"/>
            <a:ext cx="8328454" cy="569127"/>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b="1" i="1" dirty="0">
                <a:solidFill>
                  <a:srgbClr val="0000FF"/>
                </a:solidFill>
              </a:rPr>
              <a:t>The Synthesis of Alum from Aluminum</a:t>
            </a:r>
            <a:endParaRPr lang="en-US" i="1" dirty="0">
              <a:solidFill>
                <a:srgbClr val="0000FF"/>
              </a:solidFill>
            </a:endParaRPr>
          </a:p>
        </p:txBody>
      </p:sp>
      <p:sp>
        <p:nvSpPr>
          <p:cNvPr id="11" name="TextBox 10"/>
          <p:cNvSpPr txBox="1"/>
          <p:nvPr/>
        </p:nvSpPr>
        <p:spPr>
          <a:xfrm>
            <a:off x="484054" y="1646710"/>
            <a:ext cx="6511719" cy="430887"/>
          </a:xfrm>
          <a:prstGeom prst="rect">
            <a:avLst/>
          </a:prstGeom>
          <a:noFill/>
        </p:spPr>
        <p:txBody>
          <a:bodyPr wrap="none" rtlCol="0">
            <a:spAutoFit/>
          </a:bodyPr>
          <a:lstStyle/>
          <a:p>
            <a:r>
              <a:rPr lang="en-US" sz="2200" dirty="0"/>
              <a:t>What is the </a:t>
            </a:r>
            <a:r>
              <a:rPr lang="en-US" sz="2200" i="1" u="sng" dirty="0">
                <a:solidFill>
                  <a:srgbClr val="009900"/>
                </a:solidFill>
              </a:rPr>
              <a:t>net reaction</a:t>
            </a:r>
            <a:r>
              <a:rPr lang="en-US" sz="2200" dirty="0"/>
              <a:t> for the synthesis of alum?</a:t>
            </a:r>
          </a:p>
        </p:txBody>
      </p:sp>
      <p:grpSp>
        <p:nvGrpSpPr>
          <p:cNvPr id="17" name="Group 16"/>
          <p:cNvGrpSpPr/>
          <p:nvPr/>
        </p:nvGrpSpPr>
        <p:grpSpPr>
          <a:xfrm>
            <a:off x="395154" y="2437926"/>
            <a:ext cx="8654190" cy="2421477"/>
            <a:chOff x="469900" y="1829270"/>
            <a:chExt cx="8654190" cy="2421477"/>
          </a:xfrm>
        </p:grpSpPr>
        <p:sp>
          <p:nvSpPr>
            <p:cNvPr id="10" name="Rectangle 9"/>
            <p:cNvSpPr/>
            <p:nvPr/>
          </p:nvSpPr>
          <p:spPr>
            <a:xfrm>
              <a:off x="831435" y="1829270"/>
              <a:ext cx="8292655" cy="2246769"/>
            </a:xfrm>
            <a:prstGeom prst="rect">
              <a:avLst/>
            </a:prstGeom>
          </p:spPr>
          <p:txBody>
            <a:bodyPr wrap="none">
              <a:spAutoFit/>
            </a:bodyPr>
            <a:lstStyle/>
            <a:p>
              <a:r>
                <a:rPr lang="en-US" sz="2000" dirty="0"/>
                <a:t>2Al(s) + 2 KOH(aq)  +  6 H</a:t>
              </a:r>
              <a:r>
                <a:rPr lang="en-US" sz="2000" baseline="-25000" dirty="0"/>
                <a:t>2</a:t>
              </a:r>
              <a:r>
                <a:rPr lang="en-US" sz="2000" dirty="0"/>
                <a:t>O(ℓ)  </a:t>
              </a:r>
              <a:r>
                <a:rPr lang="en-US" sz="2000" dirty="0">
                  <a:solidFill>
                    <a:srgbClr val="009900"/>
                  </a:solidFill>
                  <a:sym typeface="Wingdings"/>
                </a:rPr>
                <a:t>   </a:t>
              </a:r>
              <a:r>
                <a:rPr lang="en-US" sz="2000" dirty="0"/>
                <a:t>2KAl(OH)</a:t>
              </a:r>
              <a:r>
                <a:rPr lang="en-US" sz="2000" baseline="-25000" dirty="0"/>
                <a:t>4</a:t>
              </a:r>
              <a:r>
                <a:rPr lang="en-US" sz="2000" dirty="0"/>
                <a:t>(aq)   +  3H</a:t>
              </a:r>
              <a:r>
                <a:rPr lang="en-US" sz="2000" baseline="-25000" dirty="0"/>
                <a:t>2</a:t>
              </a:r>
              <a:r>
                <a:rPr lang="en-US" sz="2000" dirty="0"/>
                <a:t>(g)</a:t>
              </a:r>
            </a:p>
            <a:p>
              <a:endParaRPr lang="en-US" sz="2000" dirty="0"/>
            </a:p>
            <a:p>
              <a:r>
                <a:rPr lang="en-US" sz="2000" dirty="0"/>
                <a:t>2KAl(OH)</a:t>
              </a:r>
              <a:r>
                <a:rPr lang="en-US" sz="2000" baseline="-25000" dirty="0"/>
                <a:t>4</a:t>
              </a:r>
              <a:r>
                <a:rPr lang="en-US" sz="2000" dirty="0"/>
                <a:t>(aq)   +   H</a:t>
              </a:r>
              <a:r>
                <a:rPr lang="en-US" sz="2000" baseline="-25000" dirty="0"/>
                <a:t>2</a:t>
              </a:r>
              <a:r>
                <a:rPr lang="en-US" sz="2000" dirty="0"/>
                <a:t>SO</a:t>
              </a:r>
              <a:r>
                <a:rPr lang="en-US" sz="2000" baseline="-25000" dirty="0"/>
                <a:t>4</a:t>
              </a:r>
              <a:r>
                <a:rPr lang="en-US" sz="2000" dirty="0"/>
                <a:t>(aq) </a:t>
              </a:r>
              <a:r>
                <a:rPr lang="en-US" sz="2000" dirty="0">
                  <a:solidFill>
                    <a:srgbClr val="009900"/>
                  </a:solidFill>
                  <a:sym typeface="Wingdings"/>
                </a:rPr>
                <a:t></a:t>
              </a:r>
              <a:r>
                <a:rPr lang="en-US" sz="2000" dirty="0">
                  <a:sym typeface="Symbol" panose="05050102010706020507" pitchFamily="18" charset="2"/>
                </a:rPr>
                <a:t>  </a:t>
              </a:r>
              <a:r>
                <a:rPr lang="en-US" sz="2000" dirty="0"/>
                <a:t>2Al(OH)</a:t>
              </a:r>
              <a:r>
                <a:rPr lang="en-US" sz="2000" baseline="-25000" dirty="0"/>
                <a:t>3</a:t>
              </a:r>
              <a:r>
                <a:rPr lang="en-US" sz="2000" dirty="0"/>
                <a:t>(s)</a:t>
              </a:r>
              <a:r>
                <a:rPr lang="en-US" sz="2000" baseline="-25000" dirty="0"/>
                <a:t>  </a:t>
              </a:r>
              <a:r>
                <a:rPr lang="en-US" sz="2000" dirty="0"/>
                <a:t>+  K</a:t>
              </a:r>
              <a:r>
                <a:rPr lang="en-US" sz="2000" baseline="-25000" dirty="0"/>
                <a:t>2</a:t>
              </a:r>
              <a:r>
                <a:rPr lang="en-US" sz="2000" dirty="0"/>
                <a:t>SO</a:t>
              </a:r>
              <a:r>
                <a:rPr lang="en-US" sz="2000" baseline="-25000" dirty="0"/>
                <a:t>4</a:t>
              </a:r>
              <a:r>
                <a:rPr lang="en-US" sz="2000" dirty="0"/>
                <a:t>(aq)</a:t>
              </a:r>
              <a:r>
                <a:rPr lang="en-US" sz="2000" baseline="-25000" dirty="0"/>
                <a:t>  </a:t>
              </a:r>
              <a:r>
                <a:rPr lang="en-US" sz="2000" dirty="0"/>
                <a:t>+  2H</a:t>
              </a:r>
              <a:r>
                <a:rPr lang="en-US" sz="2000" baseline="-25000" dirty="0"/>
                <a:t>2</a:t>
              </a:r>
              <a:r>
                <a:rPr lang="en-US" sz="2000" dirty="0"/>
                <a:t>O(ℓ)</a:t>
              </a:r>
              <a:endParaRPr lang="en-US" sz="2000" baseline="-25000" dirty="0"/>
            </a:p>
            <a:p>
              <a:endParaRPr lang="en-US" sz="2000" dirty="0"/>
            </a:p>
            <a:p>
              <a:r>
                <a:rPr lang="en-US" sz="2000" dirty="0"/>
                <a:t>2Al(OH)</a:t>
              </a:r>
              <a:r>
                <a:rPr lang="en-US" sz="2000" baseline="-25000" dirty="0"/>
                <a:t>3</a:t>
              </a:r>
              <a:r>
                <a:rPr lang="en-US" sz="2000" dirty="0"/>
                <a:t>(s)   +   3H</a:t>
              </a:r>
              <a:r>
                <a:rPr lang="en-US" sz="2000" baseline="-25000" dirty="0"/>
                <a:t>2</a:t>
              </a:r>
              <a:r>
                <a:rPr lang="en-US" sz="2000" dirty="0"/>
                <a:t>SO</a:t>
              </a:r>
              <a:r>
                <a:rPr lang="en-US" sz="2000" baseline="-25000" dirty="0"/>
                <a:t>4</a:t>
              </a:r>
              <a:r>
                <a:rPr lang="en-US" sz="2000" dirty="0"/>
                <a:t>(aq)    </a:t>
              </a:r>
              <a:r>
                <a:rPr lang="en-US" sz="2000" dirty="0">
                  <a:solidFill>
                    <a:srgbClr val="009900"/>
                  </a:solidFill>
                  <a:sym typeface="Wingdings"/>
                </a:rPr>
                <a:t></a:t>
              </a:r>
              <a:r>
                <a:rPr lang="en-US" sz="2000" dirty="0">
                  <a:sym typeface="Symbol" panose="05050102010706020507" pitchFamily="18" charset="2"/>
                </a:rPr>
                <a:t>  </a:t>
              </a:r>
              <a:r>
                <a:rPr lang="en-US" sz="2000" dirty="0"/>
                <a:t>Al</a:t>
              </a:r>
              <a:r>
                <a:rPr lang="en-US" sz="2000" baseline="-25000" dirty="0"/>
                <a:t>2</a:t>
              </a:r>
              <a:r>
                <a:rPr lang="en-US" sz="2000" dirty="0"/>
                <a:t>(SO</a:t>
              </a:r>
              <a:r>
                <a:rPr lang="en-US" sz="2000" baseline="-25000" dirty="0"/>
                <a:t>4</a:t>
              </a:r>
              <a:r>
                <a:rPr lang="en-US" sz="2000" dirty="0"/>
                <a:t>)</a:t>
              </a:r>
              <a:r>
                <a:rPr lang="en-US" sz="2000" baseline="-25000" dirty="0"/>
                <a:t>3</a:t>
              </a:r>
              <a:r>
                <a:rPr lang="en-US" sz="2000" dirty="0"/>
                <a:t>(aq)   +   6H</a:t>
              </a:r>
              <a:r>
                <a:rPr lang="en-US" sz="2000" baseline="-25000" dirty="0"/>
                <a:t>2</a:t>
              </a:r>
              <a:r>
                <a:rPr lang="en-US" sz="2000" dirty="0"/>
                <a:t>O(ℓ)</a:t>
              </a:r>
              <a:endParaRPr lang="en-US" sz="2000" baseline="-25000" dirty="0"/>
            </a:p>
            <a:p>
              <a:endParaRPr lang="en-US" sz="2000" dirty="0"/>
            </a:p>
            <a:p>
              <a:r>
                <a:rPr lang="en-US" sz="2000" dirty="0"/>
                <a:t>Al</a:t>
              </a:r>
              <a:r>
                <a:rPr lang="en-US" sz="2000" baseline="-25000" dirty="0"/>
                <a:t>2</a:t>
              </a:r>
              <a:r>
                <a:rPr lang="en-US" sz="2000" dirty="0"/>
                <a:t>(SO</a:t>
              </a:r>
              <a:r>
                <a:rPr lang="en-US" sz="2000" baseline="-25000" dirty="0"/>
                <a:t>4</a:t>
              </a:r>
              <a:r>
                <a:rPr lang="en-US" sz="2000" dirty="0"/>
                <a:t>)</a:t>
              </a:r>
              <a:r>
                <a:rPr lang="en-US" sz="2000" baseline="-25000" dirty="0"/>
                <a:t>3</a:t>
              </a:r>
              <a:r>
                <a:rPr lang="en-US" sz="2000" dirty="0"/>
                <a:t>(aq) + K</a:t>
              </a:r>
              <a:r>
                <a:rPr lang="en-US" sz="2000" baseline="-25000" dirty="0"/>
                <a:t>2</a:t>
              </a:r>
              <a:r>
                <a:rPr lang="en-US" sz="2000" dirty="0"/>
                <a:t>SO</a:t>
              </a:r>
              <a:r>
                <a:rPr lang="en-US" sz="2000" baseline="-25000" dirty="0"/>
                <a:t>4</a:t>
              </a:r>
              <a:r>
                <a:rPr lang="en-US" sz="2000" dirty="0"/>
                <a:t>(aq)</a:t>
              </a:r>
              <a:r>
                <a:rPr lang="en-US" sz="2000" baseline="-25000" dirty="0"/>
                <a:t>  </a:t>
              </a:r>
              <a:r>
                <a:rPr lang="en-US" sz="2000" dirty="0"/>
                <a:t>+ 24H</a:t>
              </a:r>
              <a:r>
                <a:rPr lang="en-US" sz="2000" baseline="-25000" dirty="0"/>
                <a:t>2</a:t>
              </a:r>
              <a:r>
                <a:rPr lang="en-US" sz="2000" dirty="0"/>
                <a:t>O(ℓ)  </a:t>
              </a:r>
              <a:r>
                <a:rPr lang="en-US" sz="2000" dirty="0">
                  <a:solidFill>
                    <a:srgbClr val="009900"/>
                  </a:solidFill>
                  <a:sym typeface="Wingdings"/>
                </a:rPr>
                <a:t></a:t>
              </a:r>
              <a:r>
                <a:rPr lang="en-US" sz="2000" dirty="0">
                  <a:sym typeface="Symbol" panose="05050102010706020507" pitchFamily="18" charset="2"/>
                </a:rPr>
                <a:t>  </a:t>
              </a:r>
              <a:r>
                <a:rPr lang="en-US" sz="2000" dirty="0"/>
                <a:t>2 </a:t>
              </a:r>
              <a:r>
                <a:rPr lang="en-US" sz="2000" b="1" dirty="0">
                  <a:solidFill>
                    <a:srgbClr val="BE0000"/>
                  </a:solidFill>
                </a:rPr>
                <a:t>KAl(SO</a:t>
              </a:r>
              <a:r>
                <a:rPr lang="en-US" sz="2000" b="1" baseline="-25000" dirty="0">
                  <a:solidFill>
                    <a:srgbClr val="BE0000"/>
                  </a:solidFill>
                </a:rPr>
                <a:t>4</a:t>
              </a:r>
              <a:r>
                <a:rPr lang="en-US" sz="2000" b="1" dirty="0">
                  <a:solidFill>
                    <a:srgbClr val="BE0000"/>
                  </a:solidFill>
                </a:rPr>
                <a:t>)</a:t>
              </a:r>
              <a:r>
                <a:rPr lang="en-US" sz="2000" b="1" baseline="-25000" dirty="0">
                  <a:solidFill>
                    <a:srgbClr val="BE0000"/>
                  </a:solidFill>
                </a:rPr>
                <a:t>2 </a:t>
              </a:r>
              <a:r>
                <a:rPr lang="en-US" sz="2000" b="1" dirty="0">
                  <a:solidFill>
                    <a:srgbClr val="BE0000"/>
                  </a:solidFill>
                  <a:sym typeface="Symbol" panose="05050102010706020507" pitchFamily="18" charset="2"/>
                </a:rPr>
                <a:t> </a:t>
              </a:r>
              <a:r>
                <a:rPr lang="en-US" sz="2000" b="1" dirty="0">
                  <a:solidFill>
                    <a:srgbClr val="BE0000"/>
                  </a:solidFill>
                </a:rPr>
                <a:t>12H</a:t>
              </a:r>
              <a:r>
                <a:rPr lang="en-US" sz="2000" b="1" baseline="-25000" dirty="0">
                  <a:solidFill>
                    <a:srgbClr val="BE0000"/>
                  </a:solidFill>
                </a:rPr>
                <a:t>2</a:t>
              </a:r>
              <a:r>
                <a:rPr lang="en-US" sz="2000" b="1" dirty="0">
                  <a:solidFill>
                    <a:srgbClr val="BE0000"/>
                  </a:solidFill>
                </a:rPr>
                <a:t>O(s)</a:t>
              </a:r>
              <a:endParaRPr lang="en-US" sz="2000" b="1" dirty="0">
                <a:solidFill>
                  <a:srgbClr val="BE0000"/>
                </a:solidFill>
                <a:effectLst/>
              </a:endParaRPr>
            </a:p>
          </p:txBody>
        </p:sp>
        <p:cxnSp>
          <p:nvCxnSpPr>
            <p:cNvPr id="12" name="Straight Connector 11"/>
            <p:cNvCxnSpPr/>
            <p:nvPr/>
          </p:nvCxnSpPr>
          <p:spPr>
            <a:xfrm>
              <a:off x="558800" y="4250747"/>
              <a:ext cx="8226854" cy="0"/>
            </a:xfrm>
            <a:prstGeom prst="line">
              <a:avLst/>
            </a:prstGeom>
            <a:ln>
              <a:solidFill>
                <a:srgbClr val="009900"/>
              </a:solidFill>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469900" y="1847347"/>
              <a:ext cx="412292" cy="2246769"/>
            </a:xfrm>
            <a:prstGeom prst="rect">
              <a:avLst/>
            </a:prstGeom>
          </p:spPr>
          <p:txBody>
            <a:bodyPr wrap="none">
              <a:spAutoFit/>
            </a:bodyPr>
            <a:lstStyle/>
            <a:p>
              <a:r>
                <a:rPr lang="en-US" sz="2000" b="1" dirty="0">
                  <a:solidFill>
                    <a:srgbClr val="009900"/>
                  </a:solidFill>
                </a:rPr>
                <a:t>1)</a:t>
              </a:r>
            </a:p>
            <a:p>
              <a:endParaRPr lang="en-US" sz="2000" b="1" dirty="0">
                <a:solidFill>
                  <a:srgbClr val="009900"/>
                </a:solidFill>
              </a:endParaRPr>
            </a:p>
            <a:p>
              <a:r>
                <a:rPr lang="en-US" sz="2000" b="1" dirty="0">
                  <a:solidFill>
                    <a:srgbClr val="009900"/>
                  </a:solidFill>
                </a:rPr>
                <a:t>2)</a:t>
              </a:r>
            </a:p>
            <a:p>
              <a:endParaRPr lang="en-US" sz="2000" b="1" dirty="0">
                <a:solidFill>
                  <a:srgbClr val="009900"/>
                </a:solidFill>
              </a:endParaRPr>
            </a:p>
            <a:p>
              <a:r>
                <a:rPr lang="en-US" sz="2000" b="1" dirty="0">
                  <a:solidFill>
                    <a:srgbClr val="009900"/>
                  </a:solidFill>
                </a:rPr>
                <a:t>3)</a:t>
              </a:r>
              <a:br>
                <a:rPr lang="en-US" sz="2000" b="1" dirty="0">
                  <a:solidFill>
                    <a:srgbClr val="009900"/>
                  </a:solidFill>
                </a:rPr>
              </a:br>
              <a:endParaRPr lang="en-US" sz="2000" b="1" dirty="0">
                <a:solidFill>
                  <a:srgbClr val="009900"/>
                </a:solidFill>
              </a:endParaRPr>
            </a:p>
            <a:p>
              <a:r>
                <a:rPr lang="en-US" sz="2000" b="1" dirty="0">
                  <a:solidFill>
                    <a:srgbClr val="009900"/>
                  </a:solidFill>
                </a:rPr>
                <a:t>4)</a:t>
              </a:r>
              <a:endParaRPr lang="en-US" sz="2000" b="1" dirty="0">
                <a:solidFill>
                  <a:srgbClr val="009900"/>
                </a:solidFill>
                <a:effectLst/>
              </a:endParaRPr>
            </a:p>
          </p:txBody>
        </p:sp>
      </p:grpSp>
      <p:sp>
        <p:nvSpPr>
          <p:cNvPr id="19" name="Title 1"/>
          <p:cNvSpPr>
            <a:spLocks noGrp="1"/>
          </p:cNvSpPr>
          <p:nvPr>
            <p:ph type="title"/>
          </p:nvPr>
        </p:nvSpPr>
        <p:spPr>
          <a:xfrm>
            <a:off x="457200" y="347979"/>
            <a:ext cx="8530098" cy="518478"/>
          </a:xfrm>
          <a:prstGeom prst="rect">
            <a:avLst/>
          </a:prstGeom>
        </p:spPr>
        <p:txBody>
          <a:bodyPr>
            <a:normAutofit/>
          </a:bodyPr>
          <a:lstStyle/>
          <a:p>
            <a:r>
              <a:rPr lang="en-US" dirty="0"/>
              <a:t>4</a:t>
            </a:r>
            <a:r>
              <a:rPr lang="en-US" sz="2800" dirty="0"/>
              <a:t>.2  classifying chemical reactions</a:t>
            </a:r>
          </a:p>
        </p:txBody>
      </p:sp>
    </p:spTree>
    <p:extLst>
      <p:ext uri="{BB962C8B-B14F-4D97-AF65-F5344CB8AC3E}">
        <p14:creationId xmlns:p14="http://schemas.microsoft.com/office/powerpoint/2010/main" val="4979575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1427060"/>
            <a:ext cx="8530098" cy="4785926"/>
          </a:xfrm>
          <a:prstGeom prst="rect">
            <a:avLst/>
          </a:prstGeom>
          <a:noFill/>
        </p:spPr>
        <p:txBody>
          <a:bodyPr wrap="square" rtlCol="0">
            <a:spAutoFit/>
          </a:bodyPr>
          <a:lstStyle/>
          <a:p>
            <a:pPr marL="571500" indent="-571500">
              <a:spcAft>
                <a:spcPts val="600"/>
              </a:spcAft>
              <a:buAutoNum type="romanUcPeriod"/>
            </a:pPr>
            <a:r>
              <a:rPr lang="en-US" sz="2200" dirty="0">
                <a:solidFill>
                  <a:srgbClr val="009900"/>
                </a:solidFill>
              </a:rPr>
              <a:t>Double Displacement</a:t>
            </a:r>
          </a:p>
          <a:p>
            <a:pPr lvl="2">
              <a:spcAft>
                <a:spcPts val="600"/>
              </a:spcAft>
            </a:pPr>
            <a:r>
              <a:rPr lang="en-US" sz="2000" dirty="0">
                <a:ea typeface="Calibri" charset="0"/>
                <a:cs typeface="Times New Roman" charset="0"/>
              </a:rPr>
              <a:t>Precipitation:  AgNO</a:t>
            </a:r>
            <a:r>
              <a:rPr lang="en-US" sz="2000" baseline="-25000" dirty="0">
                <a:ea typeface="Calibri" charset="0"/>
                <a:cs typeface="Times New Roman" charset="0"/>
              </a:rPr>
              <a:t>3</a:t>
            </a:r>
            <a:r>
              <a:rPr lang="en-US" sz="2000" dirty="0">
                <a:ea typeface="Calibri" charset="0"/>
                <a:cs typeface="Times New Roman" charset="0"/>
              </a:rPr>
              <a:t>(</a:t>
            </a:r>
            <a:r>
              <a:rPr lang="en-US" sz="2000" i="1" dirty="0">
                <a:ea typeface="Calibri" charset="0"/>
                <a:cs typeface="Times New Roman" charset="0"/>
              </a:rPr>
              <a:t>aq</a:t>
            </a:r>
            <a:r>
              <a:rPr lang="en-US" sz="2000" dirty="0">
                <a:ea typeface="Calibri" charset="0"/>
                <a:cs typeface="Times New Roman" charset="0"/>
              </a:rPr>
              <a:t>) + NaCl(</a:t>
            </a:r>
            <a:r>
              <a:rPr lang="en-US" sz="2000" i="1" dirty="0">
                <a:ea typeface="Calibri" charset="0"/>
                <a:cs typeface="Times New Roman" charset="0"/>
              </a:rPr>
              <a:t>aq</a:t>
            </a:r>
            <a:r>
              <a:rPr lang="en-US" sz="2000" dirty="0">
                <a:ea typeface="Calibri" charset="0"/>
                <a:cs typeface="Times New Roman" charset="0"/>
              </a:rPr>
              <a:t>)  </a:t>
            </a:r>
            <a:r>
              <a:rPr lang="en-US" sz="2000" dirty="0">
                <a:solidFill>
                  <a:srgbClr val="009900"/>
                </a:solidFill>
                <a:sym typeface="Wingdings"/>
              </a:rPr>
              <a:t></a:t>
            </a:r>
            <a:r>
              <a:rPr lang="en-US" sz="2000" dirty="0">
                <a:ea typeface="Calibri" charset="0"/>
                <a:cs typeface="Times New Roman" charset="0"/>
              </a:rPr>
              <a:t>  AgCl(</a:t>
            </a:r>
            <a:r>
              <a:rPr lang="en-US" sz="2000" i="1" dirty="0">
                <a:ea typeface="Calibri" charset="0"/>
                <a:cs typeface="Times New Roman" charset="0"/>
              </a:rPr>
              <a:t>s</a:t>
            </a:r>
            <a:r>
              <a:rPr lang="en-US" sz="2000" dirty="0">
                <a:ea typeface="Calibri" charset="0"/>
                <a:cs typeface="Times New Roman" charset="0"/>
              </a:rPr>
              <a:t>) + NaNO</a:t>
            </a:r>
            <a:r>
              <a:rPr lang="en-US" sz="2000" baseline="-25000" dirty="0">
                <a:ea typeface="Calibri" charset="0"/>
                <a:cs typeface="Times New Roman" charset="0"/>
              </a:rPr>
              <a:t>3</a:t>
            </a:r>
            <a:r>
              <a:rPr lang="en-US" sz="2000" dirty="0">
                <a:ea typeface="Calibri" charset="0"/>
                <a:cs typeface="Times New Roman" charset="0"/>
              </a:rPr>
              <a:t>(</a:t>
            </a:r>
            <a:r>
              <a:rPr lang="en-US" sz="2000" i="1" dirty="0">
                <a:ea typeface="Calibri" charset="0"/>
                <a:cs typeface="Times New Roman" charset="0"/>
              </a:rPr>
              <a:t>aq</a:t>
            </a:r>
            <a:r>
              <a:rPr lang="en-US" sz="2000" dirty="0">
                <a:ea typeface="Calibri" charset="0"/>
                <a:cs typeface="Times New Roman" charset="0"/>
              </a:rPr>
              <a:t>)</a:t>
            </a:r>
          </a:p>
          <a:p>
            <a:pPr lvl="2">
              <a:spcAft>
                <a:spcPts val="600"/>
              </a:spcAft>
            </a:pPr>
            <a:r>
              <a:rPr lang="en-US" sz="2000" dirty="0">
                <a:ea typeface="Calibri" charset="0"/>
                <a:cs typeface="Times New Roman" charset="0"/>
              </a:rPr>
              <a:t>Acid- Base:  HCl(</a:t>
            </a:r>
            <a:r>
              <a:rPr lang="en-US" sz="2000" i="1" dirty="0">
                <a:ea typeface="Calibri" charset="0"/>
                <a:cs typeface="Times New Roman" charset="0"/>
              </a:rPr>
              <a:t>aq</a:t>
            </a:r>
            <a:r>
              <a:rPr lang="en-US" sz="2000" dirty="0">
                <a:ea typeface="Calibri" charset="0"/>
                <a:cs typeface="Times New Roman" charset="0"/>
              </a:rPr>
              <a:t>) + NaOH(</a:t>
            </a:r>
            <a:r>
              <a:rPr lang="en-US" sz="2000" i="1" dirty="0">
                <a:ea typeface="Calibri" charset="0"/>
                <a:cs typeface="Times New Roman" charset="0"/>
              </a:rPr>
              <a:t>aq</a:t>
            </a:r>
            <a:r>
              <a:rPr lang="en-US" sz="2000" dirty="0">
                <a:ea typeface="Calibri" charset="0"/>
                <a:cs typeface="Times New Roman" charset="0"/>
              </a:rPr>
              <a:t>)  </a:t>
            </a:r>
            <a:r>
              <a:rPr lang="en-US" sz="2000" dirty="0">
                <a:solidFill>
                  <a:srgbClr val="009900"/>
                </a:solidFill>
                <a:sym typeface="Wingdings"/>
              </a:rPr>
              <a:t> </a:t>
            </a:r>
            <a:r>
              <a:rPr lang="en-US" sz="2000" dirty="0">
                <a:ea typeface="Calibri" charset="0"/>
                <a:cs typeface="Times New Roman" charset="0"/>
              </a:rPr>
              <a:t> H</a:t>
            </a:r>
            <a:r>
              <a:rPr lang="en-US" sz="2000" baseline="-25000" dirty="0">
                <a:ea typeface="Calibri" charset="0"/>
                <a:cs typeface="Times New Roman" charset="0"/>
              </a:rPr>
              <a:t>2</a:t>
            </a:r>
            <a:r>
              <a:rPr lang="en-US" sz="2000" dirty="0">
                <a:ea typeface="Calibri" charset="0"/>
                <a:cs typeface="Times New Roman" charset="0"/>
              </a:rPr>
              <a:t>O(ℓ) + NaCl(</a:t>
            </a:r>
            <a:r>
              <a:rPr lang="en-US" sz="2000" i="1" dirty="0">
                <a:ea typeface="Calibri" charset="0"/>
                <a:cs typeface="Times New Roman" charset="0"/>
              </a:rPr>
              <a:t>aq</a:t>
            </a:r>
            <a:r>
              <a:rPr lang="en-US" sz="2000" dirty="0">
                <a:ea typeface="Calibri" charset="0"/>
                <a:cs typeface="Times New Roman" charset="0"/>
              </a:rPr>
              <a:t>)</a:t>
            </a:r>
            <a:endParaRPr lang="en-US" sz="2000" dirty="0"/>
          </a:p>
          <a:p>
            <a:pPr marL="571500" indent="-571500">
              <a:spcAft>
                <a:spcPts val="600"/>
              </a:spcAft>
              <a:buAutoNum type="romanUcPeriod" startAt="2"/>
            </a:pPr>
            <a:r>
              <a:rPr lang="en-US" sz="2200" dirty="0">
                <a:solidFill>
                  <a:srgbClr val="009900"/>
                </a:solidFill>
              </a:rPr>
              <a:t>Single Replacement</a:t>
            </a:r>
          </a:p>
          <a:p>
            <a:pPr lvl="2">
              <a:spcAft>
                <a:spcPts val="600"/>
              </a:spcAft>
            </a:pPr>
            <a:r>
              <a:rPr lang="en-US" sz="2000" dirty="0">
                <a:ea typeface="Calibri" charset="0"/>
                <a:cs typeface="Times New Roman" charset="0"/>
              </a:rPr>
              <a:t>Mg(</a:t>
            </a:r>
            <a:r>
              <a:rPr lang="en-US" sz="2000" i="1" dirty="0">
                <a:ea typeface="Calibri" charset="0"/>
                <a:cs typeface="Times New Roman" charset="0"/>
              </a:rPr>
              <a:t>s</a:t>
            </a:r>
            <a:r>
              <a:rPr lang="en-US" sz="2000" dirty="0">
                <a:ea typeface="Calibri" charset="0"/>
                <a:cs typeface="Times New Roman" charset="0"/>
              </a:rPr>
              <a:t>) + 2 HCl(</a:t>
            </a:r>
            <a:r>
              <a:rPr lang="en-US" sz="2000" i="1" dirty="0">
                <a:ea typeface="Calibri" charset="0"/>
                <a:cs typeface="Times New Roman" charset="0"/>
              </a:rPr>
              <a:t>aq</a:t>
            </a:r>
            <a:r>
              <a:rPr lang="en-US" sz="2000" dirty="0">
                <a:ea typeface="Calibri" charset="0"/>
                <a:cs typeface="Times New Roman" charset="0"/>
              </a:rPr>
              <a:t>)  </a:t>
            </a:r>
            <a:r>
              <a:rPr lang="en-US" sz="2000" dirty="0">
                <a:solidFill>
                  <a:srgbClr val="009900"/>
                </a:solidFill>
                <a:sym typeface="Wingdings"/>
              </a:rPr>
              <a:t></a:t>
            </a:r>
            <a:r>
              <a:rPr lang="en-US" sz="2000" dirty="0">
                <a:ea typeface="Calibri" charset="0"/>
                <a:cs typeface="–l»Ôˇøåv∆" charset="0"/>
              </a:rPr>
              <a:t>  </a:t>
            </a:r>
            <a:r>
              <a:rPr lang="en-US" sz="2000" dirty="0">
                <a:ea typeface="Calibri" charset="0"/>
                <a:cs typeface="Times New Roman" charset="0"/>
              </a:rPr>
              <a:t>MgCl</a:t>
            </a:r>
            <a:r>
              <a:rPr lang="en-US" sz="2000" baseline="-25000" dirty="0">
                <a:ea typeface="Calibri" charset="0"/>
                <a:cs typeface="Times New Roman" charset="0"/>
              </a:rPr>
              <a:t>2</a:t>
            </a:r>
            <a:r>
              <a:rPr lang="en-US" sz="2000" dirty="0">
                <a:ea typeface="Calibri" charset="0"/>
                <a:cs typeface="Times New Roman" charset="0"/>
              </a:rPr>
              <a:t>(</a:t>
            </a:r>
            <a:r>
              <a:rPr lang="en-US" sz="2000" i="1" dirty="0">
                <a:ea typeface="Calibri" charset="0"/>
                <a:cs typeface="Times New Roman" charset="0"/>
              </a:rPr>
              <a:t>aq</a:t>
            </a:r>
            <a:r>
              <a:rPr lang="en-US" sz="2000" dirty="0">
                <a:ea typeface="Calibri" charset="0"/>
                <a:cs typeface="Times New Roman" charset="0"/>
              </a:rPr>
              <a:t>) + H</a:t>
            </a:r>
            <a:r>
              <a:rPr lang="en-US" sz="2000" baseline="-25000" dirty="0">
                <a:ea typeface="Calibri" charset="0"/>
                <a:cs typeface="Times New Roman" charset="0"/>
              </a:rPr>
              <a:t>2</a:t>
            </a:r>
            <a:r>
              <a:rPr lang="en-US" sz="2000" dirty="0">
                <a:ea typeface="Calibri" charset="0"/>
                <a:cs typeface="Times New Roman" charset="0"/>
              </a:rPr>
              <a:t>(</a:t>
            </a:r>
            <a:r>
              <a:rPr lang="en-US" sz="2000" i="1" dirty="0">
                <a:ea typeface="Calibri" charset="0"/>
                <a:cs typeface="Times New Roman" charset="0"/>
              </a:rPr>
              <a:t>g</a:t>
            </a:r>
            <a:r>
              <a:rPr lang="en-US" sz="2000" dirty="0">
                <a:ea typeface="Calibri" charset="0"/>
                <a:cs typeface="Times New Roman" charset="0"/>
              </a:rPr>
              <a:t>)</a:t>
            </a:r>
          </a:p>
          <a:p>
            <a:pPr lvl="2">
              <a:spcAft>
                <a:spcPts val="600"/>
              </a:spcAft>
            </a:pPr>
            <a:r>
              <a:rPr lang="en-US" sz="2000" dirty="0">
                <a:ea typeface="Calibri" charset="0"/>
                <a:cs typeface="Times New Roman" charset="0"/>
              </a:rPr>
              <a:t>Zn(</a:t>
            </a:r>
            <a:r>
              <a:rPr lang="en-US" sz="2000" i="1" dirty="0">
                <a:ea typeface="Calibri" charset="0"/>
                <a:cs typeface="Times New Roman" charset="0"/>
              </a:rPr>
              <a:t>s</a:t>
            </a:r>
            <a:r>
              <a:rPr lang="en-US" sz="2000" dirty="0">
                <a:ea typeface="Calibri" charset="0"/>
                <a:cs typeface="Times New Roman" charset="0"/>
              </a:rPr>
              <a:t>) + CuCl</a:t>
            </a:r>
            <a:r>
              <a:rPr lang="en-US" sz="2000" baseline="-25000" dirty="0">
                <a:ea typeface="Calibri" charset="0"/>
                <a:cs typeface="Times New Roman" charset="0"/>
              </a:rPr>
              <a:t>2</a:t>
            </a:r>
            <a:r>
              <a:rPr lang="en-US" sz="2000" dirty="0">
                <a:ea typeface="Calibri" charset="0"/>
                <a:cs typeface="Times New Roman" charset="0"/>
              </a:rPr>
              <a:t>(</a:t>
            </a:r>
            <a:r>
              <a:rPr lang="en-US" sz="2000" i="1" dirty="0">
                <a:ea typeface="Calibri" charset="0"/>
                <a:cs typeface="Times New Roman" charset="0"/>
              </a:rPr>
              <a:t>aq</a:t>
            </a:r>
            <a:r>
              <a:rPr lang="en-US" sz="2000" dirty="0">
                <a:ea typeface="Calibri" charset="0"/>
                <a:cs typeface="Times New Roman" charset="0"/>
              </a:rPr>
              <a:t>)  </a:t>
            </a:r>
            <a:r>
              <a:rPr lang="en-US" sz="2000" dirty="0">
                <a:solidFill>
                  <a:srgbClr val="009900"/>
                </a:solidFill>
                <a:sym typeface="Wingdings"/>
              </a:rPr>
              <a:t>  </a:t>
            </a:r>
            <a:r>
              <a:rPr lang="en-US" sz="2000" dirty="0">
                <a:ea typeface="Calibri" charset="0"/>
                <a:cs typeface="Times New Roman" charset="0"/>
              </a:rPr>
              <a:t>ZnCl</a:t>
            </a:r>
            <a:r>
              <a:rPr lang="en-US" sz="2000" baseline="-25000" dirty="0">
                <a:ea typeface="Calibri" charset="0"/>
                <a:cs typeface="Times New Roman" charset="0"/>
              </a:rPr>
              <a:t>2</a:t>
            </a:r>
            <a:r>
              <a:rPr lang="en-US" sz="2000" dirty="0">
                <a:ea typeface="Calibri" charset="0"/>
                <a:cs typeface="Times New Roman" charset="0"/>
              </a:rPr>
              <a:t>(</a:t>
            </a:r>
            <a:r>
              <a:rPr lang="en-US" sz="2000" i="1" dirty="0">
                <a:ea typeface="Calibri" charset="0"/>
                <a:cs typeface="Times New Roman" charset="0"/>
              </a:rPr>
              <a:t>aq</a:t>
            </a:r>
            <a:r>
              <a:rPr lang="en-US" sz="2000" dirty="0">
                <a:ea typeface="Calibri" charset="0"/>
                <a:cs typeface="Times New Roman" charset="0"/>
              </a:rPr>
              <a:t>) + Cu(</a:t>
            </a:r>
            <a:r>
              <a:rPr lang="en-US" sz="2000" i="1" dirty="0">
                <a:ea typeface="Calibri" charset="0"/>
                <a:cs typeface="Times New Roman" charset="0"/>
              </a:rPr>
              <a:t>s</a:t>
            </a:r>
            <a:r>
              <a:rPr lang="en-US" sz="2000" dirty="0">
                <a:ea typeface="Calibri" charset="0"/>
                <a:cs typeface="Times New Roman" charset="0"/>
              </a:rPr>
              <a:t>)</a:t>
            </a:r>
            <a:endParaRPr lang="en-US" sz="2200" dirty="0"/>
          </a:p>
          <a:p>
            <a:pPr marL="571500" indent="-571500">
              <a:spcAft>
                <a:spcPts val="600"/>
              </a:spcAft>
              <a:buAutoNum type="romanUcPeriod" startAt="2"/>
            </a:pPr>
            <a:r>
              <a:rPr lang="en-US" sz="2200" dirty="0">
                <a:solidFill>
                  <a:srgbClr val="009900"/>
                </a:solidFill>
              </a:rPr>
              <a:t>Combustion</a:t>
            </a:r>
          </a:p>
          <a:p>
            <a:pPr lvl="2">
              <a:spcAft>
                <a:spcPts val="600"/>
              </a:spcAft>
            </a:pPr>
            <a:r>
              <a:rPr lang="en-US" sz="2000" dirty="0"/>
              <a:t>2C</a:t>
            </a:r>
            <a:r>
              <a:rPr lang="en-US" sz="2000" baseline="-25000" dirty="0"/>
              <a:t>4</a:t>
            </a:r>
            <a:r>
              <a:rPr lang="en-US" sz="2000" dirty="0"/>
              <a:t>H</a:t>
            </a:r>
            <a:r>
              <a:rPr lang="en-US" sz="2000" baseline="-25000" dirty="0"/>
              <a:t>10</a:t>
            </a:r>
            <a:r>
              <a:rPr lang="en-US" sz="2000" dirty="0"/>
              <a:t>(</a:t>
            </a:r>
            <a:r>
              <a:rPr lang="en-US" sz="2000" i="1" dirty="0"/>
              <a:t>g</a:t>
            </a:r>
            <a:r>
              <a:rPr lang="en-US" sz="2000" dirty="0"/>
              <a:t>) + 13O</a:t>
            </a:r>
            <a:r>
              <a:rPr lang="en-US" sz="2000" baseline="-25000" dirty="0"/>
              <a:t>2</a:t>
            </a:r>
            <a:r>
              <a:rPr lang="en-US" sz="2000" dirty="0"/>
              <a:t>(</a:t>
            </a:r>
            <a:r>
              <a:rPr lang="en-US" sz="2000" i="1" dirty="0"/>
              <a:t>g</a:t>
            </a:r>
            <a:r>
              <a:rPr lang="en-US" sz="2000" dirty="0"/>
              <a:t>)  </a:t>
            </a:r>
            <a:r>
              <a:rPr lang="en-US" sz="2000" dirty="0">
                <a:solidFill>
                  <a:srgbClr val="009900"/>
                </a:solidFill>
                <a:sym typeface="Wingdings"/>
              </a:rPr>
              <a:t></a:t>
            </a:r>
            <a:r>
              <a:rPr lang="en-US" sz="2000" dirty="0">
                <a:sym typeface="Wingdings"/>
              </a:rPr>
              <a:t>  </a:t>
            </a:r>
            <a:r>
              <a:rPr lang="en-US" sz="2000" dirty="0"/>
              <a:t>8CO</a:t>
            </a:r>
            <a:r>
              <a:rPr lang="en-US" sz="2000" baseline="-25000" dirty="0"/>
              <a:t>2</a:t>
            </a:r>
            <a:r>
              <a:rPr lang="en-US" sz="2000" dirty="0"/>
              <a:t>(</a:t>
            </a:r>
            <a:r>
              <a:rPr lang="en-US" sz="2000" i="1" dirty="0"/>
              <a:t>g</a:t>
            </a:r>
            <a:r>
              <a:rPr lang="en-US" sz="2000" dirty="0"/>
              <a:t>) + 10H</a:t>
            </a:r>
            <a:r>
              <a:rPr lang="en-US" sz="2000" baseline="-25000" dirty="0"/>
              <a:t>2</a:t>
            </a:r>
            <a:r>
              <a:rPr lang="en-US" sz="2000" dirty="0"/>
              <a:t>O(</a:t>
            </a:r>
            <a:r>
              <a:rPr lang="en-US" sz="2000" i="1" dirty="0"/>
              <a:t>g</a:t>
            </a:r>
            <a:r>
              <a:rPr lang="en-US" sz="2000" dirty="0"/>
              <a:t>)</a:t>
            </a:r>
            <a:endParaRPr lang="en-US" sz="2200" dirty="0"/>
          </a:p>
          <a:p>
            <a:pPr marL="571500" indent="-571500">
              <a:spcAft>
                <a:spcPts val="600"/>
              </a:spcAft>
              <a:buAutoNum type="romanUcPeriod" startAt="2"/>
            </a:pPr>
            <a:r>
              <a:rPr lang="en-US" sz="2200" dirty="0">
                <a:solidFill>
                  <a:srgbClr val="009900"/>
                </a:solidFill>
              </a:rPr>
              <a:t>Synthesis</a:t>
            </a:r>
          </a:p>
          <a:p>
            <a:pPr lvl="2">
              <a:spcAft>
                <a:spcPts val="600"/>
              </a:spcAft>
            </a:pPr>
            <a:r>
              <a:rPr lang="en-US" sz="2000" dirty="0"/>
              <a:t>2Na(</a:t>
            </a:r>
            <a:r>
              <a:rPr lang="en-US" sz="2000" i="1" dirty="0"/>
              <a:t>s</a:t>
            </a:r>
            <a:r>
              <a:rPr lang="en-US" sz="2000" dirty="0"/>
              <a:t>) + Cl</a:t>
            </a:r>
            <a:r>
              <a:rPr lang="en-US" sz="2000" baseline="-25000" dirty="0"/>
              <a:t>2</a:t>
            </a:r>
            <a:r>
              <a:rPr lang="en-US" sz="2000" dirty="0"/>
              <a:t>(</a:t>
            </a:r>
            <a:r>
              <a:rPr lang="en-US" sz="2000" i="1" dirty="0"/>
              <a:t>g</a:t>
            </a:r>
            <a:r>
              <a:rPr lang="en-US" sz="2000" dirty="0"/>
              <a:t>)  </a:t>
            </a:r>
            <a:r>
              <a:rPr lang="en-US" sz="2000" dirty="0">
                <a:solidFill>
                  <a:srgbClr val="009900"/>
                </a:solidFill>
                <a:sym typeface="Wingdings"/>
              </a:rPr>
              <a:t></a:t>
            </a:r>
            <a:r>
              <a:rPr lang="en-US" sz="2000" dirty="0"/>
              <a:t>  2 NaCl(</a:t>
            </a:r>
            <a:r>
              <a:rPr lang="en-US" sz="2000" i="1" dirty="0"/>
              <a:t>s</a:t>
            </a:r>
            <a:r>
              <a:rPr lang="en-US" sz="2000" dirty="0"/>
              <a:t>)</a:t>
            </a:r>
          </a:p>
          <a:p>
            <a:pPr marL="571500" indent="-571500">
              <a:spcAft>
                <a:spcPts val="600"/>
              </a:spcAft>
              <a:buAutoNum type="romanUcPeriod" startAt="2"/>
            </a:pPr>
            <a:r>
              <a:rPr lang="en-US" sz="2200" dirty="0">
                <a:solidFill>
                  <a:srgbClr val="009900"/>
                </a:solidFill>
              </a:rPr>
              <a:t>Decomposition</a:t>
            </a:r>
          </a:p>
          <a:p>
            <a:pPr lvl="2">
              <a:spcAft>
                <a:spcPts val="600"/>
              </a:spcAft>
            </a:pPr>
            <a:r>
              <a:rPr lang="en-US" sz="2000" dirty="0">
                <a:ea typeface="Calibri" charset="0"/>
                <a:cs typeface="Times New Roman" charset="0"/>
              </a:rPr>
              <a:t>4C</a:t>
            </a:r>
            <a:r>
              <a:rPr lang="en-US" sz="2000" baseline="-25000" dirty="0">
                <a:ea typeface="Calibri" charset="0"/>
                <a:cs typeface="Times New Roman" charset="0"/>
              </a:rPr>
              <a:t>3</a:t>
            </a:r>
            <a:r>
              <a:rPr lang="en-US" sz="2000" dirty="0">
                <a:ea typeface="Calibri" charset="0"/>
                <a:cs typeface="Times New Roman" charset="0"/>
              </a:rPr>
              <a:t>H</a:t>
            </a:r>
            <a:r>
              <a:rPr lang="en-US" sz="2000" baseline="-25000" dirty="0">
                <a:ea typeface="Calibri" charset="0"/>
                <a:cs typeface="Times New Roman" charset="0"/>
              </a:rPr>
              <a:t>5</a:t>
            </a:r>
            <a:r>
              <a:rPr lang="en-US" sz="2000" dirty="0">
                <a:ea typeface="Calibri" charset="0"/>
                <a:cs typeface="Times New Roman" charset="0"/>
              </a:rPr>
              <a:t>(NO</a:t>
            </a:r>
            <a:r>
              <a:rPr lang="en-US" sz="2000" baseline="-25000" dirty="0">
                <a:ea typeface="Calibri" charset="0"/>
                <a:cs typeface="Times New Roman" charset="0"/>
              </a:rPr>
              <a:t>3</a:t>
            </a:r>
            <a:r>
              <a:rPr lang="en-US" sz="2000" dirty="0">
                <a:ea typeface="Calibri" charset="0"/>
                <a:cs typeface="Times New Roman" charset="0"/>
              </a:rPr>
              <a:t>)</a:t>
            </a:r>
            <a:r>
              <a:rPr lang="en-US" sz="2000" baseline="-25000" dirty="0">
                <a:ea typeface="Calibri" charset="0"/>
                <a:cs typeface="Times New Roman" charset="0"/>
              </a:rPr>
              <a:t>3</a:t>
            </a:r>
            <a:r>
              <a:rPr lang="en-US" sz="2000" dirty="0">
                <a:ea typeface="Calibri" charset="0"/>
                <a:cs typeface="Times New Roman" charset="0"/>
              </a:rPr>
              <a:t>(ℓ)  </a:t>
            </a:r>
            <a:r>
              <a:rPr lang="en-US" sz="2000" dirty="0">
                <a:solidFill>
                  <a:srgbClr val="009900"/>
                </a:solidFill>
                <a:sym typeface="Wingdings"/>
              </a:rPr>
              <a:t></a:t>
            </a:r>
            <a:r>
              <a:rPr lang="en-US" sz="2000" dirty="0">
                <a:ea typeface="Calibri" charset="0"/>
                <a:cs typeface="–l»Ôˇøåv∆" charset="0"/>
              </a:rPr>
              <a:t>  </a:t>
            </a:r>
            <a:r>
              <a:rPr lang="en-US" sz="2000" dirty="0">
                <a:ea typeface="Calibri" charset="0"/>
                <a:cs typeface="Times New Roman" charset="0"/>
              </a:rPr>
              <a:t>6N</a:t>
            </a:r>
            <a:r>
              <a:rPr lang="en-US" sz="2000" baseline="-25000" dirty="0">
                <a:ea typeface="Calibri" charset="0"/>
                <a:cs typeface="Times New Roman" charset="0"/>
              </a:rPr>
              <a:t>2</a:t>
            </a:r>
            <a:r>
              <a:rPr lang="en-US" sz="2000" dirty="0">
                <a:ea typeface="Calibri" charset="0"/>
                <a:cs typeface="Times New Roman" charset="0"/>
              </a:rPr>
              <a:t>(</a:t>
            </a:r>
            <a:r>
              <a:rPr lang="en-US" sz="2000" i="1" dirty="0">
                <a:ea typeface="Calibri" charset="0"/>
                <a:cs typeface="Times New Roman" charset="0"/>
              </a:rPr>
              <a:t>g</a:t>
            </a:r>
            <a:r>
              <a:rPr lang="en-US" sz="2000" dirty="0">
                <a:ea typeface="Calibri" charset="0"/>
                <a:cs typeface="Times New Roman" charset="0"/>
              </a:rPr>
              <a:t>) + O</a:t>
            </a:r>
            <a:r>
              <a:rPr lang="en-US" sz="2000" baseline="-25000" dirty="0">
                <a:ea typeface="Calibri" charset="0"/>
                <a:cs typeface="Times New Roman" charset="0"/>
              </a:rPr>
              <a:t>2</a:t>
            </a:r>
            <a:r>
              <a:rPr lang="en-US" sz="2000" dirty="0">
                <a:ea typeface="Calibri" charset="0"/>
                <a:cs typeface="Times New Roman" charset="0"/>
              </a:rPr>
              <a:t>(</a:t>
            </a:r>
            <a:r>
              <a:rPr lang="en-US" sz="2000" i="1" dirty="0">
                <a:ea typeface="Calibri" charset="0"/>
                <a:cs typeface="Times New Roman" charset="0"/>
              </a:rPr>
              <a:t>g</a:t>
            </a:r>
            <a:r>
              <a:rPr lang="en-US" sz="2000" dirty="0">
                <a:ea typeface="Calibri" charset="0"/>
                <a:cs typeface="Times New Roman" charset="0"/>
              </a:rPr>
              <a:t>) + 12CO</a:t>
            </a:r>
            <a:r>
              <a:rPr lang="en-US" sz="2000" baseline="-25000" dirty="0">
                <a:ea typeface="Calibri" charset="0"/>
                <a:cs typeface="Times New Roman" charset="0"/>
              </a:rPr>
              <a:t>2</a:t>
            </a:r>
            <a:r>
              <a:rPr lang="en-US" sz="2000" dirty="0">
                <a:ea typeface="Calibri" charset="0"/>
                <a:cs typeface="Times New Roman" charset="0"/>
              </a:rPr>
              <a:t>(</a:t>
            </a:r>
            <a:r>
              <a:rPr lang="en-US" sz="2000" i="1" dirty="0">
                <a:ea typeface="Calibri" charset="0"/>
                <a:cs typeface="Times New Roman" charset="0"/>
              </a:rPr>
              <a:t>g</a:t>
            </a:r>
            <a:r>
              <a:rPr lang="en-US" sz="2000" dirty="0">
                <a:ea typeface="Calibri" charset="0"/>
                <a:cs typeface="Times New Roman" charset="0"/>
              </a:rPr>
              <a:t>) + 10H</a:t>
            </a:r>
            <a:r>
              <a:rPr lang="en-US" sz="2000" baseline="-25000" dirty="0">
                <a:ea typeface="Calibri" charset="0"/>
                <a:cs typeface="Times New Roman" charset="0"/>
              </a:rPr>
              <a:t>2</a:t>
            </a:r>
            <a:r>
              <a:rPr lang="en-US" sz="2000" dirty="0">
                <a:ea typeface="Calibri" charset="0"/>
                <a:cs typeface="Times New Roman" charset="0"/>
              </a:rPr>
              <a:t>O(ℓ)</a:t>
            </a:r>
          </a:p>
        </p:txBody>
      </p:sp>
      <p:sp>
        <p:nvSpPr>
          <p:cNvPr id="2" name="Title 1"/>
          <p:cNvSpPr>
            <a:spLocks noGrp="1"/>
          </p:cNvSpPr>
          <p:nvPr>
            <p:ph type="title"/>
          </p:nvPr>
        </p:nvSpPr>
        <p:spPr>
          <a:prstGeom prst="rect">
            <a:avLst/>
          </a:prstGeom>
        </p:spPr>
        <p:txBody>
          <a:bodyPr>
            <a:normAutofit/>
          </a:bodyPr>
          <a:lstStyle/>
          <a:p>
            <a:r>
              <a:rPr lang="en-US" dirty="0"/>
              <a:t>4</a:t>
            </a:r>
            <a:r>
              <a:rPr lang="en-US" sz="2800" dirty="0"/>
              <a:t>.2  classifying chemical reactions</a:t>
            </a:r>
          </a:p>
        </p:txBody>
      </p:sp>
      <p:sp>
        <p:nvSpPr>
          <p:cNvPr id="4" name="Slide Number Placeholder 3"/>
          <p:cNvSpPr>
            <a:spLocks noGrp="1"/>
          </p:cNvSpPr>
          <p:nvPr>
            <p:ph type="sldNum" sz="quarter" idx="4"/>
          </p:nvPr>
        </p:nvSpPr>
        <p:spPr/>
        <p:txBody>
          <a:bodyPr/>
          <a:lstStyle/>
          <a:p>
            <a:fld id="{72F633B3-16E2-4909-ACA1-80BBA0CB601E}" type="slidenum">
              <a:rPr lang="en-US" smtClean="0"/>
              <a:pPr/>
              <a:t>29</a:t>
            </a:fld>
            <a:endParaRPr lang="en-US" dirty="0"/>
          </a:p>
        </p:txBody>
      </p:sp>
      <p:sp>
        <p:nvSpPr>
          <p:cNvPr id="9" name="Text Placeholder 2"/>
          <p:cNvSpPr txBox="1">
            <a:spLocks/>
          </p:cNvSpPr>
          <p:nvPr/>
        </p:nvSpPr>
        <p:spPr>
          <a:xfrm>
            <a:off x="457200" y="917105"/>
            <a:ext cx="8328454" cy="569127"/>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b="1" i="1" dirty="0">
                <a:solidFill>
                  <a:srgbClr val="0000FF"/>
                </a:solidFill>
              </a:rPr>
              <a:t>Summary</a:t>
            </a:r>
            <a:endParaRPr lang="en-US" i="1" dirty="0">
              <a:solidFill>
                <a:srgbClr val="0000FF"/>
              </a:solidFill>
            </a:endParaRPr>
          </a:p>
        </p:txBody>
      </p:sp>
    </p:spTree>
    <p:extLst>
      <p:ext uri="{BB962C8B-B14F-4D97-AF65-F5344CB8AC3E}">
        <p14:creationId xmlns:p14="http://schemas.microsoft.com/office/powerpoint/2010/main" val="2047330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fontScale="90000"/>
          </a:bodyPr>
          <a:lstStyle/>
          <a:p>
            <a:r>
              <a:rPr lang="en-US" dirty="0"/>
              <a:t>4</a:t>
            </a:r>
            <a:r>
              <a:rPr lang="en-US" sz="2800" dirty="0"/>
              <a:t>.1  Writing and balancing chemical equations</a:t>
            </a:r>
          </a:p>
        </p:txBody>
      </p:sp>
      <p:sp>
        <p:nvSpPr>
          <p:cNvPr id="4" name="Slide Number Placeholder 3"/>
          <p:cNvSpPr>
            <a:spLocks noGrp="1"/>
          </p:cNvSpPr>
          <p:nvPr>
            <p:ph type="sldNum" sz="quarter" idx="4"/>
          </p:nvPr>
        </p:nvSpPr>
        <p:spPr/>
        <p:txBody>
          <a:bodyPr/>
          <a:lstStyle/>
          <a:p>
            <a:fld id="{72F633B3-16E2-4909-ACA1-80BBA0CB601E}" type="slidenum">
              <a:rPr lang="en-US" smtClean="0"/>
              <a:pPr/>
              <a:t>3</a:t>
            </a:fld>
            <a:endParaRPr lang="en-US" dirty="0"/>
          </a:p>
        </p:txBody>
      </p:sp>
      <p:sp>
        <p:nvSpPr>
          <p:cNvPr id="7" name="Text Placeholder 2"/>
          <p:cNvSpPr txBox="1">
            <a:spLocks/>
          </p:cNvSpPr>
          <p:nvPr/>
        </p:nvSpPr>
        <p:spPr>
          <a:xfrm>
            <a:off x="457200" y="2301969"/>
            <a:ext cx="8328454" cy="2486025"/>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Clr>
                <a:srgbClr val="009900"/>
              </a:buClr>
              <a:buFont typeface="Arial" panose="020B0604020202020204" pitchFamily="34" charset="0"/>
              <a:buChar char="•"/>
            </a:pPr>
            <a:endParaRPr lang="en-US" sz="2200" dirty="0"/>
          </a:p>
          <a:p>
            <a:pPr marL="342900" indent="-342900">
              <a:buClr>
                <a:srgbClr val="009900"/>
              </a:buClr>
              <a:buFont typeface="Arial" panose="020B0604020202020204" pitchFamily="34" charset="0"/>
              <a:buChar char="•"/>
            </a:pPr>
            <a:endParaRPr lang="en-US" sz="2200" dirty="0"/>
          </a:p>
          <a:p>
            <a:endParaRPr lang="en-US" dirty="0"/>
          </a:p>
        </p:txBody>
      </p:sp>
      <p:sp>
        <p:nvSpPr>
          <p:cNvPr id="9" name="Text Placeholder 2"/>
          <p:cNvSpPr txBox="1">
            <a:spLocks/>
          </p:cNvSpPr>
          <p:nvPr/>
        </p:nvSpPr>
        <p:spPr>
          <a:xfrm>
            <a:off x="1600200" y="1865686"/>
            <a:ext cx="5779278" cy="1042614"/>
          </a:xfrm>
          <a:prstGeom prst="rect">
            <a:avLst/>
          </a:prstGeom>
        </p:spPr>
        <p:txBody>
          <a:bodyPr vert="horz" lIns="91440" tIns="45720" rIns="91440" bIns="45720" rtlCol="0">
            <a:no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r>
              <a:rPr lang="en-US" b="1" i="1" dirty="0">
                <a:solidFill>
                  <a:srgbClr val="009900"/>
                </a:solidFill>
              </a:rPr>
              <a:t>How do you know if a </a:t>
            </a:r>
            <a:r>
              <a:rPr lang="en-US" b="1" i="1">
                <a:solidFill>
                  <a:srgbClr val="009900"/>
                </a:solidFill>
              </a:rPr>
              <a:t>chemical reaction has taken place?</a:t>
            </a:r>
            <a:endParaRPr lang="en-US" i="1" dirty="0">
              <a:solidFill>
                <a:srgbClr val="009900"/>
              </a:solidFill>
            </a:endParaRPr>
          </a:p>
        </p:txBody>
      </p:sp>
    </p:spTree>
    <p:extLst>
      <p:ext uri="{BB962C8B-B14F-4D97-AF65-F5344CB8AC3E}">
        <p14:creationId xmlns:p14="http://schemas.microsoft.com/office/powerpoint/2010/main" val="12105115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p:cNvSpPr txBox="1">
            <a:spLocks/>
          </p:cNvSpPr>
          <p:nvPr/>
        </p:nvSpPr>
        <p:spPr>
          <a:xfrm>
            <a:off x="457978" y="4296769"/>
            <a:ext cx="8530098" cy="881853"/>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Clr>
                <a:srgbClr val="009900"/>
              </a:buClr>
              <a:buFont typeface="Arial" panose="020B0604020202020204" pitchFamily="34" charset="0"/>
              <a:buChar char="•"/>
            </a:pPr>
            <a:r>
              <a:rPr lang="en-US" sz="2200" dirty="0"/>
              <a:t>How many moles of </a:t>
            </a:r>
            <a:r>
              <a:rPr lang="en-US" sz="2200" i="1" u="sng" dirty="0"/>
              <a:t>ammonia</a:t>
            </a:r>
            <a:r>
              <a:rPr lang="en-US" sz="2200" dirty="0"/>
              <a:t> can be formed from 5 moles of nitrogen gas?</a:t>
            </a:r>
          </a:p>
        </p:txBody>
      </p:sp>
      <p:sp>
        <p:nvSpPr>
          <p:cNvPr id="2" name="Title 1"/>
          <p:cNvSpPr>
            <a:spLocks noGrp="1"/>
          </p:cNvSpPr>
          <p:nvPr>
            <p:ph type="title"/>
          </p:nvPr>
        </p:nvSpPr>
        <p:spPr>
          <a:prstGeom prst="rect">
            <a:avLst/>
          </a:prstGeom>
        </p:spPr>
        <p:txBody>
          <a:bodyPr>
            <a:normAutofit/>
          </a:bodyPr>
          <a:lstStyle/>
          <a:p>
            <a:r>
              <a:rPr lang="en-US" dirty="0"/>
              <a:t>4</a:t>
            </a:r>
            <a:r>
              <a:rPr lang="en-US" sz="2800" dirty="0"/>
              <a:t>.3  reaction stoichiometry</a:t>
            </a:r>
          </a:p>
        </p:txBody>
      </p:sp>
      <p:sp>
        <p:nvSpPr>
          <p:cNvPr id="6" name="Text Placeholder 2"/>
          <p:cNvSpPr txBox="1">
            <a:spLocks/>
          </p:cNvSpPr>
          <p:nvPr/>
        </p:nvSpPr>
        <p:spPr>
          <a:xfrm>
            <a:off x="457978" y="1412605"/>
            <a:ext cx="8530098" cy="2752995"/>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b="1" dirty="0">
                <a:solidFill>
                  <a:srgbClr val="009900"/>
                </a:solidFill>
              </a:rPr>
              <a:t>Stoichiometry</a:t>
            </a:r>
            <a:endParaRPr lang="en-US" sz="2200" dirty="0">
              <a:solidFill>
                <a:srgbClr val="009900"/>
              </a:solidFill>
            </a:endParaRPr>
          </a:p>
          <a:p>
            <a:pPr marL="342900" indent="-342900">
              <a:buClr>
                <a:srgbClr val="009900"/>
              </a:buClr>
              <a:buFont typeface="Arial" panose="020B0604020202020204" pitchFamily="34" charset="0"/>
              <a:buChar char="•"/>
            </a:pPr>
            <a:r>
              <a:rPr lang="en-US" sz="2200" dirty="0"/>
              <a:t>The term stoichiometry comes from the Greek </a:t>
            </a:r>
            <a:r>
              <a:rPr lang="en-US" sz="2200" i="1" dirty="0"/>
              <a:t>stoicheion </a:t>
            </a:r>
            <a:r>
              <a:rPr lang="en-US" sz="2200" dirty="0"/>
              <a:t>(element) and </a:t>
            </a:r>
            <a:r>
              <a:rPr lang="en-US" sz="2200" i="1" dirty="0"/>
              <a:t>metron</a:t>
            </a:r>
            <a:r>
              <a:rPr lang="en-US" sz="2200" dirty="0"/>
              <a:t> (measure).</a:t>
            </a:r>
          </a:p>
          <a:p>
            <a:pPr marL="342900" indent="-342900">
              <a:buClr>
                <a:srgbClr val="009900"/>
              </a:buClr>
              <a:buFont typeface="Arial" panose="020B0604020202020204" pitchFamily="34" charset="0"/>
              <a:buChar char="•"/>
            </a:pPr>
            <a:r>
              <a:rPr lang="en-US" sz="2200" dirty="0"/>
              <a:t>Stoichiometric coefficients from a balanced chemical reaction can be used to derive quantitative relationships between reactants and products.</a:t>
            </a:r>
          </a:p>
        </p:txBody>
      </p:sp>
      <p:sp>
        <p:nvSpPr>
          <p:cNvPr id="4" name="Slide Number Placeholder 3"/>
          <p:cNvSpPr>
            <a:spLocks noGrp="1"/>
          </p:cNvSpPr>
          <p:nvPr>
            <p:ph type="sldNum" sz="quarter" idx="4"/>
          </p:nvPr>
        </p:nvSpPr>
        <p:spPr/>
        <p:txBody>
          <a:bodyPr/>
          <a:lstStyle/>
          <a:p>
            <a:fld id="{72F633B3-16E2-4909-ACA1-80BBA0CB601E}" type="slidenum">
              <a:rPr lang="en-US" smtClean="0"/>
              <a:pPr/>
              <a:t>30</a:t>
            </a:fld>
            <a:endParaRPr lang="en-US" dirty="0"/>
          </a:p>
        </p:txBody>
      </p:sp>
      <p:sp>
        <p:nvSpPr>
          <p:cNvPr id="7" name="Text Placeholder 2"/>
          <p:cNvSpPr txBox="1">
            <a:spLocks/>
          </p:cNvSpPr>
          <p:nvPr/>
        </p:nvSpPr>
        <p:spPr>
          <a:xfrm>
            <a:off x="457200" y="2301969"/>
            <a:ext cx="8328454" cy="2486025"/>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Clr>
                <a:srgbClr val="009900"/>
              </a:buClr>
              <a:buFont typeface="Arial" panose="020B0604020202020204" pitchFamily="34" charset="0"/>
              <a:buChar char="•"/>
            </a:pPr>
            <a:endParaRPr lang="en-US" sz="2200" dirty="0"/>
          </a:p>
          <a:p>
            <a:pPr marL="342900" indent="-342900">
              <a:buClr>
                <a:srgbClr val="009900"/>
              </a:buClr>
              <a:buFont typeface="Arial" panose="020B0604020202020204" pitchFamily="34" charset="0"/>
              <a:buChar char="•"/>
            </a:pPr>
            <a:endParaRPr lang="en-US" sz="2200" dirty="0"/>
          </a:p>
          <a:p>
            <a:endParaRPr lang="en-US" dirty="0"/>
          </a:p>
        </p:txBody>
      </p:sp>
      <p:sp>
        <p:nvSpPr>
          <p:cNvPr id="9" name="Text Placeholder 2"/>
          <p:cNvSpPr txBox="1">
            <a:spLocks/>
          </p:cNvSpPr>
          <p:nvPr/>
        </p:nvSpPr>
        <p:spPr>
          <a:xfrm>
            <a:off x="457200" y="917105"/>
            <a:ext cx="8328454" cy="569127"/>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b="1" i="1" dirty="0">
                <a:solidFill>
                  <a:srgbClr val="0000FF"/>
                </a:solidFill>
              </a:rPr>
              <a:t>Balanced Reactions and Calculations</a:t>
            </a:r>
            <a:endParaRPr lang="en-US" i="1" dirty="0">
              <a:solidFill>
                <a:srgbClr val="0000FF"/>
              </a:solidFill>
            </a:endParaRPr>
          </a:p>
        </p:txBody>
      </p:sp>
      <p:sp>
        <p:nvSpPr>
          <p:cNvPr id="10" name="Rectangle 9"/>
          <p:cNvSpPr/>
          <p:nvPr/>
        </p:nvSpPr>
        <p:spPr>
          <a:xfrm>
            <a:off x="1186906" y="3754824"/>
            <a:ext cx="4767580" cy="430887"/>
          </a:xfrm>
          <a:prstGeom prst="rect">
            <a:avLst/>
          </a:prstGeom>
        </p:spPr>
        <p:txBody>
          <a:bodyPr wrap="square">
            <a:spAutoFit/>
          </a:bodyPr>
          <a:lstStyle/>
          <a:p>
            <a:pPr algn="ctr">
              <a:spcAft>
                <a:spcPts val="1000"/>
              </a:spcAft>
            </a:pPr>
            <a:r>
              <a:rPr lang="en-US" sz="2200" dirty="0"/>
              <a:t>N</a:t>
            </a:r>
            <a:r>
              <a:rPr lang="en-US" sz="2200" baseline="-25000" dirty="0"/>
              <a:t>2</a:t>
            </a:r>
            <a:r>
              <a:rPr lang="en-US" sz="2200" dirty="0"/>
              <a:t>(</a:t>
            </a:r>
            <a:r>
              <a:rPr lang="en-US" sz="2200" i="1" dirty="0"/>
              <a:t>g</a:t>
            </a:r>
            <a:r>
              <a:rPr lang="en-US" sz="2200" dirty="0"/>
              <a:t>)  + 3H</a:t>
            </a:r>
            <a:r>
              <a:rPr lang="en-US" sz="2200" baseline="-25000" dirty="0"/>
              <a:t>2</a:t>
            </a:r>
            <a:r>
              <a:rPr lang="en-US" sz="2200" dirty="0"/>
              <a:t>(</a:t>
            </a:r>
            <a:r>
              <a:rPr lang="en-US" sz="2200" i="1" dirty="0"/>
              <a:t>g</a:t>
            </a:r>
            <a:r>
              <a:rPr lang="en-US" sz="2200" dirty="0"/>
              <a:t>)  </a:t>
            </a:r>
            <a:r>
              <a:rPr lang="en-US" sz="2200" dirty="0">
                <a:solidFill>
                  <a:srgbClr val="009900"/>
                </a:solidFill>
                <a:sym typeface="Wingdings"/>
              </a:rPr>
              <a:t></a:t>
            </a:r>
            <a:r>
              <a:rPr lang="en-US" sz="2200" dirty="0">
                <a:sym typeface="Wingdings"/>
              </a:rPr>
              <a:t>  </a:t>
            </a:r>
            <a:r>
              <a:rPr lang="en-US" sz="2200" dirty="0"/>
              <a:t>2NH</a:t>
            </a:r>
            <a:r>
              <a:rPr lang="en-US" sz="2200" baseline="-25000" dirty="0"/>
              <a:t>3</a:t>
            </a:r>
            <a:r>
              <a:rPr lang="en-US" sz="2200" dirty="0"/>
              <a:t>(</a:t>
            </a:r>
            <a:r>
              <a:rPr lang="en-US" sz="2200" i="1" dirty="0"/>
              <a:t>g</a:t>
            </a:r>
            <a:r>
              <a:rPr lang="en-US" sz="2200" dirty="0"/>
              <a:t>)</a:t>
            </a:r>
          </a:p>
        </p:txBody>
      </p:sp>
      <p:grpSp>
        <p:nvGrpSpPr>
          <p:cNvPr id="17" name="Group 16"/>
          <p:cNvGrpSpPr/>
          <p:nvPr/>
        </p:nvGrpSpPr>
        <p:grpSpPr>
          <a:xfrm>
            <a:off x="2933605" y="4729176"/>
            <a:ext cx="4364593" cy="693343"/>
            <a:chOff x="2781205" y="4843476"/>
            <a:chExt cx="4364593" cy="693343"/>
          </a:xfrm>
        </p:grpSpPr>
        <mc:AlternateContent xmlns:mc="http://schemas.openxmlformats.org/markup-compatibility/2006" xmlns:a14="http://schemas.microsoft.com/office/drawing/2010/main">
          <mc:Choice Requires="a14">
            <p:sp>
              <p:nvSpPr>
                <p:cNvPr id="16" name="TextBox 15"/>
                <p:cNvSpPr txBox="1"/>
                <p:nvPr/>
              </p:nvSpPr>
              <p:spPr>
                <a:xfrm>
                  <a:off x="2781205" y="4843476"/>
                  <a:ext cx="4364593" cy="634661"/>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000" i="1" smtClean="0">
                            <a:latin typeface="Cambria Math" charset="0"/>
                          </a:rPr>
                          <m:t>5</m:t>
                        </m:r>
                        <m:r>
                          <a:rPr lang="en-US" sz="2000" b="0" i="1" smtClean="0">
                            <a:latin typeface="Cambria Math" charset="0"/>
                          </a:rPr>
                          <m:t> </m:t>
                        </m:r>
                        <m:r>
                          <a:rPr lang="en-US" sz="2000" b="0" i="1" smtClean="0">
                            <a:latin typeface="Cambria Math" charset="0"/>
                          </a:rPr>
                          <m:t>𝑚𝑜𝑙</m:t>
                        </m:r>
                        <m:r>
                          <a:rPr lang="en-US" sz="2000" b="0" i="1" smtClean="0">
                            <a:latin typeface="Cambria Math" charset="0"/>
                          </a:rPr>
                          <m:t> </m:t>
                        </m:r>
                        <m:sSub>
                          <m:sSubPr>
                            <m:ctrlPr>
                              <a:rPr lang="en-US" sz="2000" b="0" i="1" smtClean="0">
                                <a:latin typeface="Cambria Math" panose="02040503050406030204" pitchFamily="18" charset="0"/>
                              </a:rPr>
                            </m:ctrlPr>
                          </m:sSubPr>
                          <m:e>
                            <m:r>
                              <a:rPr lang="en-US" sz="2000" b="0" i="1" smtClean="0">
                                <a:latin typeface="Cambria Math" charset="0"/>
                              </a:rPr>
                              <m:t>𝑁</m:t>
                            </m:r>
                          </m:e>
                          <m:sub>
                            <m:r>
                              <a:rPr lang="en-US" sz="2000" b="0" i="1" smtClean="0">
                                <a:latin typeface="Cambria Math" charset="0"/>
                              </a:rPr>
                              <m:t>2</m:t>
                            </m:r>
                          </m:sub>
                        </m:sSub>
                        <m:r>
                          <a:rPr lang="en-US" sz="2000" b="0" i="1" smtClean="0">
                            <a:latin typeface="Cambria Math" charset="0"/>
                          </a:rPr>
                          <m:t> </m:t>
                        </m:r>
                        <m:r>
                          <a:rPr lang="en-US" sz="2000" b="0" i="1" smtClean="0">
                            <a:solidFill>
                              <a:schemeClr val="tx1"/>
                            </a:solidFill>
                            <a:latin typeface="Cambria Math" charset="0"/>
                          </a:rPr>
                          <m:t>× </m:t>
                        </m:r>
                        <m:f>
                          <m:fPr>
                            <m:ctrlPr>
                              <a:rPr lang="en-US" sz="2000" b="0" i="1" smtClean="0">
                                <a:solidFill>
                                  <a:schemeClr val="tx1"/>
                                </a:solidFill>
                                <a:latin typeface="Cambria Math" panose="02040503050406030204" pitchFamily="18" charset="0"/>
                                <a:ea typeface="Cambria Math" panose="02040503050406030204" pitchFamily="18" charset="0"/>
                              </a:rPr>
                            </m:ctrlPr>
                          </m:fPr>
                          <m:num>
                            <m:r>
                              <a:rPr lang="en-US" sz="2000" b="0" i="1" smtClean="0">
                                <a:solidFill>
                                  <a:schemeClr val="tx1"/>
                                </a:solidFill>
                                <a:latin typeface="Cambria Math" charset="0"/>
                                <a:ea typeface="Cambria Math" panose="02040503050406030204" pitchFamily="18" charset="0"/>
                              </a:rPr>
                              <m:t>2 </m:t>
                            </m:r>
                            <m:r>
                              <a:rPr lang="en-US" sz="2000" b="0" i="1" smtClean="0">
                                <a:solidFill>
                                  <a:schemeClr val="tx1"/>
                                </a:solidFill>
                                <a:latin typeface="Cambria Math" charset="0"/>
                                <a:ea typeface="Cambria Math" panose="02040503050406030204" pitchFamily="18" charset="0"/>
                              </a:rPr>
                              <m:t>𝑚𝑜𝑙</m:t>
                            </m:r>
                            <m:r>
                              <a:rPr lang="en-US" sz="2000" b="0" i="1" smtClean="0">
                                <a:solidFill>
                                  <a:schemeClr val="tx1"/>
                                </a:solidFill>
                                <a:latin typeface="Cambria Math" charset="0"/>
                                <a:ea typeface="Cambria Math" panose="02040503050406030204" pitchFamily="18" charset="0"/>
                              </a:rPr>
                              <m:t> </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charset="0"/>
                                  </a:rPr>
                                  <m:t>𝑁𝐻</m:t>
                                </m:r>
                              </m:e>
                              <m:sub>
                                <m:r>
                                  <a:rPr lang="en-US" sz="2000" i="1">
                                    <a:solidFill>
                                      <a:schemeClr val="tx1"/>
                                    </a:solidFill>
                                    <a:latin typeface="Cambria Math" charset="0"/>
                                  </a:rPr>
                                  <m:t>3</m:t>
                                </m:r>
                              </m:sub>
                            </m:sSub>
                          </m:num>
                          <m:den>
                            <m:r>
                              <a:rPr lang="en-US" sz="2000" b="0" i="1" smtClean="0">
                                <a:solidFill>
                                  <a:schemeClr val="tx1"/>
                                </a:solidFill>
                                <a:latin typeface="Cambria Math" charset="0"/>
                                <a:ea typeface="Cambria Math" panose="02040503050406030204" pitchFamily="18" charset="0"/>
                              </a:rPr>
                              <m:t>1</m:t>
                            </m:r>
                            <m:r>
                              <a:rPr lang="en-US" sz="2000" i="1">
                                <a:solidFill>
                                  <a:schemeClr val="tx1"/>
                                </a:solidFill>
                                <a:latin typeface="Cambria Math" charset="0"/>
                                <a:ea typeface="Cambria Math" panose="02040503050406030204" pitchFamily="18" charset="0"/>
                              </a:rPr>
                              <m:t> </m:t>
                            </m:r>
                            <m:r>
                              <a:rPr lang="en-US" sz="2000" i="1">
                                <a:solidFill>
                                  <a:schemeClr val="tx1"/>
                                </a:solidFill>
                                <a:latin typeface="Cambria Math" charset="0"/>
                                <a:ea typeface="Cambria Math" panose="02040503050406030204" pitchFamily="18" charset="0"/>
                              </a:rPr>
                              <m:t>𝑚𝑜𝑙</m:t>
                            </m:r>
                            <m:r>
                              <a:rPr lang="en-US" sz="2000" i="1">
                                <a:solidFill>
                                  <a:schemeClr val="tx1"/>
                                </a:solidFill>
                                <a:latin typeface="Cambria Math" charset="0"/>
                                <a:ea typeface="Cambria Math" panose="02040503050406030204" pitchFamily="18" charset="0"/>
                              </a:rPr>
                              <m:t> </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charset="0"/>
                                  </a:rPr>
                                  <m:t>𝑁</m:t>
                                </m:r>
                              </m:e>
                              <m:sub>
                                <m:r>
                                  <a:rPr lang="en-US" sz="2000" b="0" i="1" smtClean="0">
                                    <a:solidFill>
                                      <a:schemeClr val="tx1"/>
                                    </a:solidFill>
                                    <a:latin typeface="Cambria Math" charset="0"/>
                                  </a:rPr>
                                  <m:t>2</m:t>
                                </m:r>
                              </m:sub>
                            </m:sSub>
                          </m:den>
                        </m:f>
                        <m:r>
                          <a:rPr lang="en-US" sz="2000" b="0" i="1" smtClean="0">
                            <a:latin typeface="Cambria Math" charset="0"/>
                            <a:ea typeface="Cambria Math" panose="02040503050406030204" pitchFamily="18" charset="0"/>
                          </a:rPr>
                          <m:t>=10 </m:t>
                        </m:r>
                        <m:r>
                          <a:rPr lang="en-US" sz="2000" b="0" i="1" smtClean="0">
                            <a:latin typeface="Cambria Math" charset="0"/>
                            <a:ea typeface="Cambria Math" panose="02040503050406030204" pitchFamily="18" charset="0"/>
                          </a:rPr>
                          <m:t>𝑚𝑜𝑙</m:t>
                        </m:r>
                        <m:r>
                          <a:rPr lang="en-US" sz="2000" b="0" i="1" smtClean="0">
                            <a:latin typeface="Cambria Math" charset="0"/>
                            <a:ea typeface="Cambria Math" panose="02040503050406030204" pitchFamily="18" charset="0"/>
                          </a:rPr>
                          <m:t> </m:t>
                        </m:r>
                        <m:sSub>
                          <m:sSubPr>
                            <m:ctrlPr>
                              <a:rPr lang="en-US" sz="2000" i="1">
                                <a:latin typeface="Cambria Math" panose="02040503050406030204" pitchFamily="18" charset="0"/>
                              </a:rPr>
                            </m:ctrlPr>
                          </m:sSubPr>
                          <m:e>
                            <m:r>
                              <a:rPr lang="en-US" sz="2000" b="0" i="1" smtClean="0">
                                <a:latin typeface="Cambria Math" charset="0"/>
                              </a:rPr>
                              <m:t>𝑁</m:t>
                            </m:r>
                            <m:r>
                              <a:rPr lang="en-US" sz="2000" i="1">
                                <a:latin typeface="Cambria Math" charset="0"/>
                              </a:rPr>
                              <m:t>𝐻</m:t>
                            </m:r>
                          </m:e>
                          <m:sub>
                            <m:r>
                              <a:rPr lang="en-US" sz="2000" i="1">
                                <a:latin typeface="Cambria Math" charset="0"/>
                              </a:rPr>
                              <m:t>3</m:t>
                            </m:r>
                          </m:sub>
                        </m:sSub>
                      </m:oMath>
                    </m:oMathPara>
                  </a14:m>
                  <a:endParaRPr lang="en-US" sz="2000" b="0" i="1" dirty="0">
                    <a:latin typeface="Cambria Math" charset="0"/>
                    <a:ea typeface="Cambria Math" panose="02040503050406030204"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2781205" y="4843476"/>
                  <a:ext cx="4364593" cy="634661"/>
                </a:xfrm>
                <a:prstGeom prst="rect">
                  <a:avLst/>
                </a:prstGeom>
                <a:blipFill rotWithShape="0">
                  <a:blip r:embed="rId2"/>
                  <a:stretch>
                    <a:fillRect/>
                  </a:stretch>
                </a:blipFill>
              </p:spPr>
              <p:txBody>
                <a:bodyPr/>
                <a:lstStyle/>
                <a:p>
                  <a:r>
                    <a:rPr lang="en-US">
                      <a:noFill/>
                    </a:rPr>
                    <a:t> </a:t>
                  </a:r>
                </a:p>
              </p:txBody>
            </p:sp>
          </mc:Fallback>
        </mc:AlternateContent>
        <p:cxnSp>
          <p:nvCxnSpPr>
            <p:cNvPr id="20" name="Straight Connector 19"/>
            <p:cNvCxnSpPr/>
            <p:nvPr/>
          </p:nvCxnSpPr>
          <p:spPr>
            <a:xfrm flipH="1">
              <a:off x="2973355" y="5013352"/>
              <a:ext cx="723901" cy="340815"/>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4372998" y="5196004"/>
              <a:ext cx="723901" cy="340815"/>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22" name="Text Placeholder 2"/>
          <p:cNvSpPr txBox="1">
            <a:spLocks/>
          </p:cNvSpPr>
          <p:nvPr/>
        </p:nvSpPr>
        <p:spPr>
          <a:xfrm>
            <a:off x="457200" y="5422198"/>
            <a:ext cx="8530098" cy="881853"/>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Clr>
                <a:srgbClr val="009900"/>
              </a:buClr>
              <a:buFont typeface="Arial" panose="020B0604020202020204" pitchFamily="34" charset="0"/>
              <a:buChar char="•"/>
            </a:pPr>
            <a:r>
              <a:rPr lang="en-US" sz="2200" dirty="0"/>
              <a:t>How many moles of </a:t>
            </a:r>
            <a:r>
              <a:rPr lang="en-US" sz="2200" i="1" u="sng" dirty="0"/>
              <a:t>hydrogen gas</a:t>
            </a:r>
            <a:r>
              <a:rPr lang="en-US" sz="2200" dirty="0"/>
              <a:t> would be required?</a:t>
            </a:r>
          </a:p>
        </p:txBody>
      </p:sp>
      <p:grpSp>
        <p:nvGrpSpPr>
          <p:cNvPr id="23" name="Group 22"/>
          <p:cNvGrpSpPr/>
          <p:nvPr/>
        </p:nvGrpSpPr>
        <p:grpSpPr>
          <a:xfrm>
            <a:off x="2903903" y="5929280"/>
            <a:ext cx="3903441" cy="693343"/>
            <a:chOff x="2781205" y="4843476"/>
            <a:chExt cx="3903441" cy="693343"/>
          </a:xfrm>
        </p:grpSpPr>
        <mc:AlternateContent xmlns:mc="http://schemas.openxmlformats.org/markup-compatibility/2006" xmlns:a14="http://schemas.microsoft.com/office/drawing/2010/main">
          <mc:Choice Requires="a14">
            <p:sp>
              <p:nvSpPr>
                <p:cNvPr id="24" name="TextBox 23"/>
                <p:cNvSpPr txBox="1"/>
                <p:nvPr/>
              </p:nvSpPr>
              <p:spPr>
                <a:xfrm>
                  <a:off x="2781205" y="4843476"/>
                  <a:ext cx="3903441" cy="634661"/>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000" i="1" smtClean="0">
                            <a:latin typeface="Cambria Math" charset="0"/>
                          </a:rPr>
                          <m:t>5</m:t>
                        </m:r>
                        <m:r>
                          <a:rPr lang="en-US" sz="2000" b="0" i="1" smtClean="0">
                            <a:latin typeface="Cambria Math" charset="0"/>
                          </a:rPr>
                          <m:t> </m:t>
                        </m:r>
                        <m:r>
                          <a:rPr lang="en-US" sz="2000" b="0" i="1" smtClean="0">
                            <a:solidFill>
                              <a:schemeClr val="tx1"/>
                            </a:solidFill>
                            <a:latin typeface="Cambria Math" charset="0"/>
                          </a:rPr>
                          <m:t>𝑚𝑜𝑙</m:t>
                        </m:r>
                        <m:r>
                          <a:rPr lang="en-US" sz="2000" b="0" i="1" smtClean="0">
                            <a:solidFill>
                              <a:schemeClr val="tx1"/>
                            </a:solidFill>
                            <a:latin typeface="Cambria Math" charset="0"/>
                          </a:rPr>
                          <m:t> </m:t>
                        </m:r>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charset="0"/>
                              </a:rPr>
                              <m:t>𝑁</m:t>
                            </m:r>
                          </m:e>
                          <m:sub>
                            <m:r>
                              <a:rPr lang="en-US" sz="2000" b="0" i="1" smtClean="0">
                                <a:solidFill>
                                  <a:schemeClr val="tx1"/>
                                </a:solidFill>
                                <a:latin typeface="Cambria Math" charset="0"/>
                              </a:rPr>
                              <m:t>2</m:t>
                            </m:r>
                          </m:sub>
                        </m:sSub>
                        <m:r>
                          <a:rPr lang="en-US" sz="2000" b="0" i="1" smtClean="0">
                            <a:solidFill>
                              <a:schemeClr val="tx1"/>
                            </a:solidFill>
                            <a:latin typeface="Cambria Math" charset="0"/>
                          </a:rPr>
                          <m:t> × </m:t>
                        </m:r>
                        <m:f>
                          <m:fPr>
                            <m:ctrlPr>
                              <a:rPr lang="en-US" sz="2000" b="0" i="1" smtClean="0">
                                <a:solidFill>
                                  <a:schemeClr val="tx1"/>
                                </a:solidFill>
                                <a:latin typeface="Cambria Math" panose="02040503050406030204" pitchFamily="18" charset="0"/>
                                <a:ea typeface="Cambria Math" panose="02040503050406030204" pitchFamily="18" charset="0"/>
                              </a:rPr>
                            </m:ctrlPr>
                          </m:fPr>
                          <m:num>
                            <m:r>
                              <a:rPr lang="en-US" sz="2000" b="0" i="1" smtClean="0">
                                <a:solidFill>
                                  <a:schemeClr val="tx1"/>
                                </a:solidFill>
                                <a:latin typeface="Cambria Math" charset="0"/>
                                <a:ea typeface="Cambria Math" panose="02040503050406030204" pitchFamily="18" charset="0"/>
                              </a:rPr>
                              <m:t>3 </m:t>
                            </m:r>
                            <m:r>
                              <a:rPr lang="en-US" sz="2000" b="0" i="1" smtClean="0">
                                <a:solidFill>
                                  <a:schemeClr val="tx1"/>
                                </a:solidFill>
                                <a:latin typeface="Cambria Math" charset="0"/>
                                <a:ea typeface="Cambria Math" panose="02040503050406030204" pitchFamily="18" charset="0"/>
                              </a:rPr>
                              <m:t>𝑚𝑜𝑙</m:t>
                            </m:r>
                            <m:r>
                              <a:rPr lang="en-US" sz="2000" b="0" i="1" smtClean="0">
                                <a:solidFill>
                                  <a:schemeClr val="tx1"/>
                                </a:solidFill>
                                <a:latin typeface="Cambria Math" charset="0"/>
                                <a:ea typeface="Cambria Math" panose="02040503050406030204" pitchFamily="18" charset="0"/>
                              </a:rPr>
                              <m:t> </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charset="0"/>
                                  </a:rPr>
                                  <m:t>𝐻</m:t>
                                </m:r>
                              </m:e>
                              <m:sub>
                                <m:r>
                                  <a:rPr lang="en-US" sz="2000" b="0" i="1" smtClean="0">
                                    <a:solidFill>
                                      <a:schemeClr val="tx1"/>
                                    </a:solidFill>
                                    <a:latin typeface="Cambria Math" charset="0"/>
                                  </a:rPr>
                                  <m:t>2</m:t>
                                </m:r>
                              </m:sub>
                            </m:sSub>
                          </m:num>
                          <m:den>
                            <m:r>
                              <a:rPr lang="en-US" sz="2000" b="0" i="1" smtClean="0">
                                <a:solidFill>
                                  <a:schemeClr val="tx1"/>
                                </a:solidFill>
                                <a:latin typeface="Cambria Math" charset="0"/>
                                <a:ea typeface="Cambria Math" panose="02040503050406030204" pitchFamily="18" charset="0"/>
                              </a:rPr>
                              <m:t>1</m:t>
                            </m:r>
                            <m:r>
                              <a:rPr lang="en-US" sz="2000" i="1">
                                <a:solidFill>
                                  <a:schemeClr val="tx1"/>
                                </a:solidFill>
                                <a:latin typeface="Cambria Math" charset="0"/>
                                <a:ea typeface="Cambria Math" panose="02040503050406030204" pitchFamily="18" charset="0"/>
                              </a:rPr>
                              <m:t> </m:t>
                            </m:r>
                            <m:r>
                              <a:rPr lang="en-US" sz="2000" i="1">
                                <a:solidFill>
                                  <a:schemeClr val="tx1"/>
                                </a:solidFill>
                                <a:latin typeface="Cambria Math" charset="0"/>
                                <a:ea typeface="Cambria Math" panose="02040503050406030204" pitchFamily="18" charset="0"/>
                              </a:rPr>
                              <m:t>𝑚𝑜𝑙</m:t>
                            </m:r>
                            <m:r>
                              <a:rPr lang="en-US" sz="2000" i="1">
                                <a:solidFill>
                                  <a:schemeClr val="tx1"/>
                                </a:solidFill>
                                <a:latin typeface="Cambria Math" charset="0"/>
                                <a:ea typeface="Cambria Math" panose="02040503050406030204" pitchFamily="18" charset="0"/>
                              </a:rPr>
                              <m:t> </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charset="0"/>
                                  </a:rPr>
                                  <m:t>𝑁</m:t>
                                </m:r>
                              </m:e>
                              <m:sub>
                                <m:r>
                                  <a:rPr lang="en-US" sz="2000" b="0" i="1" smtClean="0">
                                    <a:solidFill>
                                      <a:schemeClr val="tx1"/>
                                    </a:solidFill>
                                    <a:latin typeface="Cambria Math" charset="0"/>
                                  </a:rPr>
                                  <m:t>2</m:t>
                                </m:r>
                              </m:sub>
                            </m:sSub>
                          </m:den>
                        </m:f>
                        <m:r>
                          <a:rPr lang="en-US" sz="2000" b="0" i="1" smtClean="0">
                            <a:latin typeface="Cambria Math" charset="0"/>
                            <a:ea typeface="Cambria Math" panose="02040503050406030204" pitchFamily="18" charset="0"/>
                          </a:rPr>
                          <m:t>=15 </m:t>
                        </m:r>
                        <m:r>
                          <a:rPr lang="en-US" sz="2000" b="0" i="1" smtClean="0">
                            <a:latin typeface="Cambria Math" charset="0"/>
                            <a:ea typeface="Cambria Math" panose="02040503050406030204" pitchFamily="18" charset="0"/>
                          </a:rPr>
                          <m:t>𝑚𝑜𝑙</m:t>
                        </m:r>
                        <m:r>
                          <a:rPr lang="en-US" sz="2000" b="0" i="1" smtClean="0">
                            <a:latin typeface="Cambria Math" charset="0"/>
                            <a:ea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charset="0"/>
                              </a:rPr>
                              <m:t>𝐻</m:t>
                            </m:r>
                          </m:e>
                          <m:sub>
                            <m:r>
                              <a:rPr lang="en-US" sz="2000" b="0" i="1" smtClean="0">
                                <a:latin typeface="Cambria Math" charset="0"/>
                              </a:rPr>
                              <m:t>2</m:t>
                            </m:r>
                          </m:sub>
                        </m:sSub>
                      </m:oMath>
                    </m:oMathPara>
                  </a14:m>
                  <a:endParaRPr lang="en-US" sz="2000" b="0" i="1" dirty="0">
                    <a:latin typeface="Cambria Math" charset="0"/>
                    <a:ea typeface="Cambria Math" panose="02040503050406030204" pitchFamily="18"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2781205" y="4843476"/>
                  <a:ext cx="3903441" cy="634661"/>
                </a:xfrm>
                <a:prstGeom prst="rect">
                  <a:avLst/>
                </a:prstGeom>
                <a:blipFill rotWithShape="0">
                  <a:blip r:embed="rId3"/>
                  <a:stretch>
                    <a:fillRect/>
                  </a:stretch>
                </a:blipFill>
              </p:spPr>
              <p:txBody>
                <a:bodyPr/>
                <a:lstStyle/>
                <a:p>
                  <a:r>
                    <a:rPr lang="en-US">
                      <a:noFill/>
                    </a:rPr>
                    <a:t> </a:t>
                  </a:r>
                </a:p>
              </p:txBody>
            </p:sp>
          </mc:Fallback>
        </mc:AlternateContent>
        <p:cxnSp>
          <p:nvCxnSpPr>
            <p:cNvPr id="25" name="Straight Connector 24"/>
            <p:cNvCxnSpPr/>
            <p:nvPr/>
          </p:nvCxnSpPr>
          <p:spPr>
            <a:xfrm flipH="1">
              <a:off x="2973355" y="5013352"/>
              <a:ext cx="723901" cy="340815"/>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4372998" y="5196004"/>
              <a:ext cx="723901" cy="340815"/>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5498219" y="3406862"/>
            <a:ext cx="2539776" cy="646331"/>
          </a:xfrm>
          <a:prstGeom prst="rect">
            <a:avLst/>
          </a:prstGeom>
          <a:noFill/>
        </p:spPr>
        <p:txBody>
          <a:bodyPr wrap="square" rtlCol="0">
            <a:spAutoFit/>
          </a:bodyPr>
          <a:lstStyle/>
          <a:p>
            <a:pPr algn="ctr"/>
            <a:r>
              <a:rPr lang="en-US" i="1">
                <a:solidFill>
                  <a:srgbClr val="009900"/>
                </a:solidFill>
              </a:rPr>
              <a:t>relationships </a:t>
            </a:r>
            <a:r>
              <a:rPr lang="en-US" i="1" dirty="0">
                <a:solidFill>
                  <a:srgbClr val="009900"/>
                </a:solidFill>
              </a:rPr>
              <a:t>from </a:t>
            </a:r>
            <a:r>
              <a:rPr lang="en-US" i="1">
                <a:solidFill>
                  <a:srgbClr val="009900"/>
                </a:solidFill>
              </a:rPr>
              <a:t>the balanced reaction</a:t>
            </a:r>
          </a:p>
        </p:txBody>
      </p:sp>
      <p:cxnSp>
        <p:nvCxnSpPr>
          <p:cNvPr id="29" name="Straight Arrow Connector 28"/>
          <p:cNvCxnSpPr/>
          <p:nvPr/>
        </p:nvCxnSpPr>
        <p:spPr>
          <a:xfrm flipH="1">
            <a:off x="5473597" y="4014865"/>
            <a:ext cx="1239663" cy="865001"/>
          </a:xfrm>
          <a:prstGeom prst="straightConnector1">
            <a:avLst/>
          </a:prstGeom>
          <a:ln w="28575">
            <a:solidFill>
              <a:srgbClr val="0099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5322489" y="4014865"/>
            <a:ext cx="1390771" cy="2084291"/>
          </a:xfrm>
          <a:prstGeom prst="straightConnector1">
            <a:avLst/>
          </a:prstGeom>
          <a:ln w="28575">
            <a:solidFill>
              <a:srgbClr val="0099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84004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p:cNvSpPr txBox="1">
            <a:spLocks/>
          </p:cNvSpPr>
          <p:nvPr/>
        </p:nvSpPr>
        <p:spPr>
          <a:xfrm>
            <a:off x="457200" y="3914709"/>
            <a:ext cx="8530098" cy="881853"/>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Clr>
                <a:srgbClr val="009900"/>
              </a:buClr>
              <a:buFont typeface="Arial" panose="020B0604020202020204" pitchFamily="34" charset="0"/>
              <a:buChar char="•"/>
            </a:pPr>
            <a:r>
              <a:rPr lang="en-US" sz="2200" dirty="0"/>
              <a:t>If 21.000 g of N</a:t>
            </a:r>
            <a:r>
              <a:rPr lang="en-US" sz="2200" baseline="-25000" dirty="0"/>
              <a:t>2</a:t>
            </a:r>
            <a:r>
              <a:rPr lang="en-US" sz="2200" dirty="0"/>
              <a:t> are allowed to react with excess H</a:t>
            </a:r>
            <a:r>
              <a:rPr lang="en-US" sz="2200" baseline="-25000" dirty="0"/>
              <a:t>2</a:t>
            </a:r>
            <a:r>
              <a:rPr lang="en-US" sz="2200" dirty="0"/>
              <a:t>, what mass of ammonia is formed?</a:t>
            </a:r>
          </a:p>
        </p:txBody>
      </p:sp>
      <p:sp>
        <p:nvSpPr>
          <p:cNvPr id="2" name="Title 1"/>
          <p:cNvSpPr>
            <a:spLocks noGrp="1"/>
          </p:cNvSpPr>
          <p:nvPr>
            <p:ph type="title"/>
          </p:nvPr>
        </p:nvSpPr>
        <p:spPr>
          <a:prstGeom prst="rect">
            <a:avLst/>
          </a:prstGeom>
        </p:spPr>
        <p:txBody>
          <a:bodyPr>
            <a:normAutofit/>
          </a:bodyPr>
          <a:lstStyle/>
          <a:p>
            <a:r>
              <a:rPr lang="en-US" dirty="0"/>
              <a:t>4</a:t>
            </a:r>
            <a:r>
              <a:rPr lang="en-US" sz="2800" dirty="0"/>
              <a:t>.3  reaction stoichiometry</a:t>
            </a:r>
          </a:p>
        </p:txBody>
      </p:sp>
      <p:sp>
        <p:nvSpPr>
          <p:cNvPr id="6" name="Text Placeholder 2"/>
          <p:cNvSpPr txBox="1">
            <a:spLocks/>
          </p:cNvSpPr>
          <p:nvPr/>
        </p:nvSpPr>
        <p:spPr>
          <a:xfrm>
            <a:off x="457978" y="1412605"/>
            <a:ext cx="8530098" cy="2752995"/>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b="1" dirty="0">
                <a:solidFill>
                  <a:srgbClr val="009900"/>
                </a:solidFill>
              </a:rPr>
              <a:t>Moles and Masses</a:t>
            </a:r>
            <a:endParaRPr lang="en-US" sz="2200" dirty="0">
              <a:solidFill>
                <a:srgbClr val="009900"/>
              </a:solidFill>
            </a:endParaRPr>
          </a:p>
          <a:p>
            <a:pPr marL="342900" indent="-342900">
              <a:buClr>
                <a:srgbClr val="009900"/>
              </a:buClr>
              <a:buFont typeface="Arial" panose="020B0604020202020204" pitchFamily="34" charset="0"/>
              <a:buChar char="•"/>
            </a:pPr>
            <a:r>
              <a:rPr lang="en-US" sz="2200" dirty="0"/>
              <a:t>In the laboratory, the amounts of chemicals used are measured in grams.</a:t>
            </a:r>
          </a:p>
          <a:p>
            <a:pPr marL="342900" indent="-342900">
              <a:buClr>
                <a:srgbClr val="009900"/>
              </a:buClr>
              <a:buFont typeface="Arial" panose="020B0604020202020204" pitchFamily="34" charset="0"/>
              <a:buChar char="•"/>
            </a:pPr>
            <a:r>
              <a:rPr lang="en-US" sz="2200" dirty="0"/>
              <a:t>Stoichiometry relates the reactants and products of a reaction in terms of molecules or moles.</a:t>
            </a:r>
          </a:p>
        </p:txBody>
      </p:sp>
      <p:sp>
        <p:nvSpPr>
          <p:cNvPr id="4" name="Slide Number Placeholder 3"/>
          <p:cNvSpPr>
            <a:spLocks noGrp="1"/>
          </p:cNvSpPr>
          <p:nvPr>
            <p:ph type="sldNum" sz="quarter" idx="4"/>
          </p:nvPr>
        </p:nvSpPr>
        <p:spPr/>
        <p:txBody>
          <a:bodyPr/>
          <a:lstStyle/>
          <a:p>
            <a:fld id="{72F633B3-16E2-4909-ACA1-80BBA0CB601E}" type="slidenum">
              <a:rPr lang="en-US" smtClean="0"/>
              <a:pPr/>
              <a:t>31</a:t>
            </a:fld>
            <a:endParaRPr lang="en-US" dirty="0"/>
          </a:p>
        </p:txBody>
      </p:sp>
      <p:sp>
        <p:nvSpPr>
          <p:cNvPr id="7" name="Text Placeholder 2"/>
          <p:cNvSpPr txBox="1">
            <a:spLocks/>
          </p:cNvSpPr>
          <p:nvPr/>
        </p:nvSpPr>
        <p:spPr>
          <a:xfrm>
            <a:off x="457200" y="2301969"/>
            <a:ext cx="8328454" cy="2486025"/>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Clr>
                <a:srgbClr val="009900"/>
              </a:buClr>
              <a:buFont typeface="Arial" panose="020B0604020202020204" pitchFamily="34" charset="0"/>
              <a:buChar char="•"/>
            </a:pPr>
            <a:endParaRPr lang="en-US" sz="2200" dirty="0"/>
          </a:p>
          <a:p>
            <a:pPr marL="342900" indent="-342900">
              <a:buClr>
                <a:srgbClr val="009900"/>
              </a:buClr>
              <a:buFont typeface="Arial" panose="020B0604020202020204" pitchFamily="34" charset="0"/>
              <a:buChar char="•"/>
            </a:pPr>
            <a:endParaRPr lang="en-US" sz="2200" dirty="0"/>
          </a:p>
          <a:p>
            <a:endParaRPr lang="en-US" dirty="0"/>
          </a:p>
        </p:txBody>
      </p:sp>
      <p:sp>
        <p:nvSpPr>
          <p:cNvPr id="9" name="Text Placeholder 2"/>
          <p:cNvSpPr txBox="1">
            <a:spLocks/>
          </p:cNvSpPr>
          <p:nvPr/>
        </p:nvSpPr>
        <p:spPr>
          <a:xfrm>
            <a:off x="457200" y="917105"/>
            <a:ext cx="8328454" cy="569127"/>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b="1" i="1" dirty="0">
                <a:solidFill>
                  <a:srgbClr val="0000FF"/>
                </a:solidFill>
              </a:rPr>
              <a:t>Balanced Reactions and Calculations</a:t>
            </a:r>
            <a:endParaRPr lang="en-US" i="1" dirty="0">
              <a:solidFill>
                <a:srgbClr val="0000FF"/>
              </a:solidFill>
            </a:endParaRPr>
          </a:p>
        </p:txBody>
      </p:sp>
      <p:sp>
        <p:nvSpPr>
          <p:cNvPr id="10" name="Rectangle 9"/>
          <p:cNvSpPr/>
          <p:nvPr/>
        </p:nvSpPr>
        <p:spPr>
          <a:xfrm>
            <a:off x="2111906" y="3359121"/>
            <a:ext cx="4767580" cy="430887"/>
          </a:xfrm>
          <a:prstGeom prst="rect">
            <a:avLst/>
          </a:prstGeom>
        </p:spPr>
        <p:txBody>
          <a:bodyPr wrap="square">
            <a:spAutoFit/>
          </a:bodyPr>
          <a:lstStyle/>
          <a:p>
            <a:pPr algn="ctr">
              <a:spcAft>
                <a:spcPts val="1000"/>
              </a:spcAft>
            </a:pPr>
            <a:r>
              <a:rPr lang="en-US" sz="2200" dirty="0"/>
              <a:t>N</a:t>
            </a:r>
            <a:r>
              <a:rPr lang="en-US" sz="2200" baseline="-25000" dirty="0"/>
              <a:t>2</a:t>
            </a:r>
            <a:r>
              <a:rPr lang="en-US" sz="2200" dirty="0"/>
              <a:t>(</a:t>
            </a:r>
            <a:r>
              <a:rPr lang="en-US" sz="2200" i="1" dirty="0"/>
              <a:t>g</a:t>
            </a:r>
            <a:r>
              <a:rPr lang="en-US" sz="2200" dirty="0"/>
              <a:t>)  + 3H</a:t>
            </a:r>
            <a:r>
              <a:rPr lang="en-US" sz="2200" baseline="-25000" dirty="0"/>
              <a:t>2</a:t>
            </a:r>
            <a:r>
              <a:rPr lang="en-US" sz="2200" dirty="0"/>
              <a:t>(</a:t>
            </a:r>
            <a:r>
              <a:rPr lang="en-US" sz="2200" i="1" dirty="0"/>
              <a:t>g</a:t>
            </a:r>
            <a:r>
              <a:rPr lang="en-US" sz="2200" dirty="0"/>
              <a:t>)  </a:t>
            </a:r>
            <a:r>
              <a:rPr lang="en-US" sz="2200" dirty="0">
                <a:solidFill>
                  <a:srgbClr val="009900"/>
                </a:solidFill>
                <a:sym typeface="Wingdings"/>
              </a:rPr>
              <a:t></a:t>
            </a:r>
            <a:r>
              <a:rPr lang="en-US" sz="2200" dirty="0">
                <a:sym typeface="Wingdings"/>
              </a:rPr>
              <a:t>  </a:t>
            </a:r>
            <a:r>
              <a:rPr lang="en-US" sz="2200" dirty="0"/>
              <a:t>2NH</a:t>
            </a:r>
            <a:r>
              <a:rPr lang="en-US" sz="2200" baseline="-25000" dirty="0"/>
              <a:t>3</a:t>
            </a:r>
            <a:r>
              <a:rPr lang="en-US" sz="2200" dirty="0"/>
              <a:t>(</a:t>
            </a:r>
            <a:r>
              <a:rPr lang="en-US" sz="2200" i="1" dirty="0"/>
              <a:t>g</a:t>
            </a:r>
            <a:r>
              <a:rPr lang="en-US" sz="2200" dirty="0"/>
              <a:t>)</a:t>
            </a:r>
          </a:p>
        </p:txBody>
      </p:sp>
      <p:grpSp>
        <p:nvGrpSpPr>
          <p:cNvPr id="44" name="Group 43"/>
          <p:cNvGrpSpPr/>
          <p:nvPr/>
        </p:nvGrpSpPr>
        <p:grpSpPr>
          <a:xfrm>
            <a:off x="878971" y="4981337"/>
            <a:ext cx="8130981" cy="1133620"/>
            <a:chOff x="790132" y="2891905"/>
            <a:chExt cx="8130981" cy="1133620"/>
          </a:xfrm>
        </p:grpSpPr>
        <p:sp>
          <p:nvSpPr>
            <p:cNvPr id="45" name="Rectangle 44"/>
            <p:cNvSpPr/>
            <p:nvPr/>
          </p:nvSpPr>
          <p:spPr>
            <a:xfrm>
              <a:off x="790132" y="2891905"/>
              <a:ext cx="3360084" cy="430887"/>
            </a:xfrm>
            <a:prstGeom prst="rect">
              <a:avLst/>
            </a:prstGeom>
          </p:spPr>
          <p:txBody>
            <a:bodyPr wrap="square">
              <a:spAutoFit/>
            </a:bodyPr>
            <a:lstStyle/>
            <a:p>
              <a:pPr>
                <a:spcAft>
                  <a:spcPts val="600"/>
                </a:spcAft>
              </a:pPr>
              <a:r>
                <a:rPr lang="en-US" sz="2200" dirty="0">
                  <a:solidFill>
                    <a:srgbClr val="009900"/>
                  </a:solidFill>
                </a:rPr>
                <a:t>Know:  </a:t>
              </a:r>
              <a:r>
                <a:rPr lang="en-US" sz="2200" i="1" dirty="0"/>
                <a:t>grams</a:t>
              </a:r>
              <a:r>
                <a:rPr lang="en-US" sz="2200" dirty="0"/>
                <a:t> of N</a:t>
              </a:r>
              <a:r>
                <a:rPr lang="en-US" sz="2200" baseline="-25000" dirty="0"/>
                <a:t>2</a:t>
              </a:r>
            </a:p>
          </p:txBody>
        </p:sp>
        <p:sp>
          <p:nvSpPr>
            <p:cNvPr id="46" name="Rectangle 45"/>
            <p:cNvSpPr/>
            <p:nvPr/>
          </p:nvSpPr>
          <p:spPr>
            <a:xfrm>
              <a:off x="5477178" y="2891905"/>
              <a:ext cx="3443935" cy="430887"/>
            </a:xfrm>
            <a:prstGeom prst="rect">
              <a:avLst/>
            </a:prstGeom>
          </p:spPr>
          <p:txBody>
            <a:bodyPr wrap="square">
              <a:spAutoFit/>
            </a:bodyPr>
            <a:lstStyle/>
            <a:p>
              <a:pPr>
                <a:spcAft>
                  <a:spcPts val="600"/>
                </a:spcAft>
              </a:pPr>
              <a:r>
                <a:rPr lang="en-US" sz="2200" dirty="0">
                  <a:solidFill>
                    <a:srgbClr val="009900"/>
                  </a:solidFill>
                </a:rPr>
                <a:t>Want:  </a:t>
              </a:r>
              <a:r>
                <a:rPr lang="en-US" sz="2200" i="1" dirty="0"/>
                <a:t>grams</a:t>
              </a:r>
              <a:r>
                <a:rPr lang="en-US" sz="2200" dirty="0"/>
                <a:t> of NH</a:t>
              </a:r>
              <a:r>
                <a:rPr lang="en-US" sz="2200" baseline="-25000" dirty="0"/>
                <a:t>3</a:t>
              </a:r>
            </a:p>
          </p:txBody>
        </p:sp>
        <p:sp>
          <p:nvSpPr>
            <p:cNvPr id="47" name="Rectangle 46"/>
            <p:cNvSpPr/>
            <p:nvPr/>
          </p:nvSpPr>
          <p:spPr>
            <a:xfrm>
              <a:off x="2422082" y="3594638"/>
              <a:ext cx="1710973" cy="430887"/>
            </a:xfrm>
            <a:prstGeom prst="rect">
              <a:avLst/>
            </a:prstGeom>
          </p:spPr>
          <p:txBody>
            <a:bodyPr wrap="square">
              <a:spAutoFit/>
            </a:bodyPr>
            <a:lstStyle/>
            <a:p>
              <a:pPr>
                <a:spcAft>
                  <a:spcPts val="600"/>
                </a:spcAft>
              </a:pPr>
              <a:r>
                <a:rPr lang="en-US" sz="2200" i="1" dirty="0"/>
                <a:t>moles</a:t>
              </a:r>
              <a:r>
                <a:rPr lang="en-US" sz="2200" dirty="0"/>
                <a:t> of N</a:t>
              </a:r>
              <a:r>
                <a:rPr lang="en-US" sz="2200" baseline="-25000" dirty="0"/>
                <a:t>2</a:t>
              </a:r>
            </a:p>
          </p:txBody>
        </p:sp>
        <p:sp>
          <p:nvSpPr>
            <p:cNvPr id="48" name="Rectangle 47"/>
            <p:cNvSpPr/>
            <p:nvPr/>
          </p:nvSpPr>
          <p:spPr>
            <a:xfrm>
              <a:off x="4935391" y="3594638"/>
              <a:ext cx="2023961" cy="430887"/>
            </a:xfrm>
            <a:prstGeom prst="rect">
              <a:avLst/>
            </a:prstGeom>
          </p:spPr>
          <p:txBody>
            <a:bodyPr wrap="square">
              <a:spAutoFit/>
            </a:bodyPr>
            <a:lstStyle/>
            <a:p>
              <a:pPr>
                <a:spcAft>
                  <a:spcPts val="600"/>
                </a:spcAft>
              </a:pPr>
              <a:r>
                <a:rPr lang="en-US" sz="2200" i="1" dirty="0"/>
                <a:t>moles</a:t>
              </a:r>
              <a:r>
                <a:rPr lang="en-US" sz="2200" dirty="0"/>
                <a:t> </a:t>
              </a:r>
              <a:r>
                <a:rPr lang="en-US" sz="2200"/>
                <a:t>of NH</a:t>
              </a:r>
              <a:r>
                <a:rPr lang="en-US" sz="2200" baseline="-25000"/>
                <a:t>3</a:t>
              </a:r>
              <a:endParaRPr lang="en-US" sz="2200" baseline="-25000" dirty="0"/>
            </a:p>
          </p:txBody>
        </p:sp>
        <p:cxnSp>
          <p:nvCxnSpPr>
            <p:cNvPr id="49" name="Straight Arrow Connector 48"/>
            <p:cNvCxnSpPr/>
            <p:nvPr/>
          </p:nvCxnSpPr>
          <p:spPr>
            <a:xfrm>
              <a:off x="2219815" y="3322792"/>
              <a:ext cx="269896" cy="270388"/>
            </a:xfrm>
            <a:prstGeom prst="straightConnector1">
              <a:avLst/>
            </a:prstGeom>
            <a:ln w="28575">
              <a:solidFill>
                <a:srgbClr val="0099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4217888" y="3810080"/>
              <a:ext cx="632670" cy="2"/>
            </a:xfrm>
            <a:prstGeom prst="straightConnector1">
              <a:avLst/>
            </a:prstGeom>
            <a:ln w="28575">
              <a:solidFill>
                <a:srgbClr val="0099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6540062" y="3336082"/>
              <a:ext cx="269896" cy="270388"/>
            </a:xfrm>
            <a:prstGeom prst="straightConnector1">
              <a:avLst/>
            </a:prstGeom>
            <a:ln w="28575">
              <a:solidFill>
                <a:srgbClr val="0099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52" name="TextBox 51"/>
          <p:cNvSpPr txBox="1"/>
          <p:nvPr/>
        </p:nvSpPr>
        <p:spPr>
          <a:xfrm>
            <a:off x="5566017" y="6373513"/>
            <a:ext cx="3461606" cy="369332"/>
          </a:xfrm>
          <a:prstGeom prst="rect">
            <a:avLst/>
          </a:prstGeom>
          <a:solidFill>
            <a:schemeClr val="bg1"/>
          </a:solidFill>
        </p:spPr>
        <p:txBody>
          <a:bodyPr wrap="square" rtlCol="0">
            <a:spAutoFit/>
          </a:bodyPr>
          <a:lstStyle/>
          <a:p>
            <a:pPr algn="ctr"/>
            <a:r>
              <a:rPr lang="en-US" i="1" dirty="0">
                <a:solidFill>
                  <a:srgbClr val="009900"/>
                </a:solidFill>
              </a:rPr>
              <a:t>Continued on the </a:t>
            </a:r>
            <a:r>
              <a:rPr lang="en-US" i="1">
                <a:solidFill>
                  <a:srgbClr val="009900"/>
                </a:solidFill>
              </a:rPr>
              <a:t>next slide.</a:t>
            </a:r>
          </a:p>
        </p:txBody>
      </p:sp>
    </p:spTree>
    <p:extLst>
      <p:ext uri="{BB962C8B-B14F-4D97-AF65-F5344CB8AC3E}">
        <p14:creationId xmlns:p14="http://schemas.microsoft.com/office/powerpoint/2010/main" val="139433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p:cNvSpPr txBox="1">
            <a:spLocks/>
          </p:cNvSpPr>
          <p:nvPr/>
        </p:nvSpPr>
        <p:spPr>
          <a:xfrm>
            <a:off x="420245" y="1675953"/>
            <a:ext cx="8530098" cy="881853"/>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Clr>
                <a:srgbClr val="009900"/>
              </a:buClr>
              <a:buFont typeface="Arial" panose="020B0604020202020204" pitchFamily="34" charset="0"/>
              <a:buChar char="•"/>
            </a:pPr>
            <a:r>
              <a:rPr lang="en-US" sz="2200" dirty="0"/>
              <a:t>If 21.00 g of N</a:t>
            </a:r>
            <a:r>
              <a:rPr lang="en-US" sz="2200" baseline="-25000" dirty="0"/>
              <a:t>2</a:t>
            </a:r>
            <a:r>
              <a:rPr lang="en-US" sz="2200" dirty="0"/>
              <a:t> are allowed to react with excess H</a:t>
            </a:r>
            <a:r>
              <a:rPr lang="en-US" sz="2200" baseline="-25000" dirty="0"/>
              <a:t>2</a:t>
            </a:r>
            <a:r>
              <a:rPr lang="en-US" sz="2200" dirty="0"/>
              <a:t>, what mass of ammonia is formed?</a:t>
            </a:r>
          </a:p>
        </p:txBody>
      </p:sp>
      <p:sp>
        <p:nvSpPr>
          <p:cNvPr id="2" name="Title 1"/>
          <p:cNvSpPr>
            <a:spLocks noGrp="1"/>
          </p:cNvSpPr>
          <p:nvPr>
            <p:ph type="title"/>
          </p:nvPr>
        </p:nvSpPr>
        <p:spPr>
          <a:prstGeom prst="rect">
            <a:avLst/>
          </a:prstGeom>
        </p:spPr>
        <p:txBody>
          <a:bodyPr>
            <a:normAutofit/>
          </a:bodyPr>
          <a:lstStyle/>
          <a:p>
            <a:r>
              <a:rPr lang="en-US" dirty="0"/>
              <a:t>4</a:t>
            </a:r>
            <a:r>
              <a:rPr lang="en-US" sz="2800" dirty="0"/>
              <a:t>.3  reaction stoichiometry</a:t>
            </a:r>
          </a:p>
        </p:txBody>
      </p:sp>
      <p:sp>
        <p:nvSpPr>
          <p:cNvPr id="4" name="Slide Number Placeholder 3"/>
          <p:cNvSpPr>
            <a:spLocks noGrp="1"/>
          </p:cNvSpPr>
          <p:nvPr>
            <p:ph type="sldNum" sz="quarter" idx="4"/>
          </p:nvPr>
        </p:nvSpPr>
        <p:spPr/>
        <p:txBody>
          <a:bodyPr/>
          <a:lstStyle/>
          <a:p>
            <a:fld id="{72F633B3-16E2-4909-ACA1-80BBA0CB601E}" type="slidenum">
              <a:rPr lang="en-US" smtClean="0"/>
              <a:pPr/>
              <a:t>32</a:t>
            </a:fld>
            <a:endParaRPr lang="en-US" dirty="0"/>
          </a:p>
        </p:txBody>
      </p:sp>
      <p:sp>
        <p:nvSpPr>
          <p:cNvPr id="7" name="Text Placeholder 2"/>
          <p:cNvSpPr txBox="1">
            <a:spLocks/>
          </p:cNvSpPr>
          <p:nvPr/>
        </p:nvSpPr>
        <p:spPr>
          <a:xfrm>
            <a:off x="457200" y="2301969"/>
            <a:ext cx="8328454" cy="2486025"/>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Clr>
                <a:srgbClr val="009900"/>
              </a:buClr>
              <a:buFont typeface="Arial" panose="020B0604020202020204" pitchFamily="34" charset="0"/>
              <a:buChar char="•"/>
            </a:pPr>
            <a:endParaRPr lang="en-US" sz="2200" dirty="0"/>
          </a:p>
          <a:p>
            <a:pPr marL="342900" indent="-342900">
              <a:buClr>
                <a:srgbClr val="009900"/>
              </a:buClr>
              <a:buFont typeface="Arial" panose="020B0604020202020204" pitchFamily="34" charset="0"/>
              <a:buChar char="•"/>
            </a:pPr>
            <a:endParaRPr lang="en-US" sz="2200" dirty="0"/>
          </a:p>
          <a:p>
            <a:endParaRPr lang="en-US" dirty="0"/>
          </a:p>
        </p:txBody>
      </p:sp>
      <p:sp>
        <p:nvSpPr>
          <p:cNvPr id="10" name="Rectangle 9"/>
          <p:cNvSpPr/>
          <p:nvPr/>
        </p:nvSpPr>
        <p:spPr>
          <a:xfrm>
            <a:off x="2175753" y="1093618"/>
            <a:ext cx="4767580" cy="430887"/>
          </a:xfrm>
          <a:prstGeom prst="rect">
            <a:avLst/>
          </a:prstGeom>
        </p:spPr>
        <p:txBody>
          <a:bodyPr wrap="square">
            <a:spAutoFit/>
          </a:bodyPr>
          <a:lstStyle/>
          <a:p>
            <a:pPr algn="ctr">
              <a:spcAft>
                <a:spcPts val="1000"/>
              </a:spcAft>
            </a:pPr>
            <a:r>
              <a:rPr lang="en-US" sz="2200" dirty="0"/>
              <a:t>N</a:t>
            </a:r>
            <a:r>
              <a:rPr lang="en-US" sz="2200" baseline="-25000" dirty="0"/>
              <a:t>2</a:t>
            </a:r>
            <a:r>
              <a:rPr lang="en-US" sz="2200" dirty="0"/>
              <a:t>(</a:t>
            </a:r>
            <a:r>
              <a:rPr lang="en-US" sz="2200" i="1" dirty="0"/>
              <a:t>g</a:t>
            </a:r>
            <a:r>
              <a:rPr lang="en-US" sz="2200" dirty="0"/>
              <a:t>)  + 3H</a:t>
            </a:r>
            <a:r>
              <a:rPr lang="en-US" sz="2200" baseline="-25000" dirty="0"/>
              <a:t>2</a:t>
            </a:r>
            <a:r>
              <a:rPr lang="en-US" sz="2200" dirty="0"/>
              <a:t>(</a:t>
            </a:r>
            <a:r>
              <a:rPr lang="en-US" sz="2200" i="1" dirty="0"/>
              <a:t>g</a:t>
            </a:r>
            <a:r>
              <a:rPr lang="en-US" sz="2200" dirty="0"/>
              <a:t>)  </a:t>
            </a:r>
            <a:r>
              <a:rPr lang="en-US" sz="2200" dirty="0">
                <a:solidFill>
                  <a:srgbClr val="009900"/>
                </a:solidFill>
                <a:sym typeface="Wingdings"/>
              </a:rPr>
              <a:t></a:t>
            </a:r>
            <a:r>
              <a:rPr lang="en-US" sz="2200" dirty="0">
                <a:sym typeface="Wingdings"/>
              </a:rPr>
              <a:t>  </a:t>
            </a:r>
            <a:r>
              <a:rPr lang="en-US" sz="2200" dirty="0"/>
              <a:t>2NH</a:t>
            </a:r>
            <a:r>
              <a:rPr lang="en-US" sz="2200" baseline="-25000" dirty="0"/>
              <a:t>3</a:t>
            </a:r>
            <a:r>
              <a:rPr lang="en-US" sz="2200" dirty="0"/>
              <a:t>(</a:t>
            </a:r>
            <a:r>
              <a:rPr lang="en-US" sz="2200" i="1" dirty="0"/>
              <a:t>g</a:t>
            </a:r>
            <a:r>
              <a:rPr lang="en-US" sz="2200" dirty="0"/>
              <a:t>)</a:t>
            </a:r>
          </a:p>
        </p:txBody>
      </p:sp>
      <p:grpSp>
        <p:nvGrpSpPr>
          <p:cNvPr id="46" name="Group 45"/>
          <p:cNvGrpSpPr/>
          <p:nvPr/>
        </p:nvGrpSpPr>
        <p:grpSpPr>
          <a:xfrm>
            <a:off x="779911" y="2564980"/>
            <a:ext cx="8130981" cy="1133620"/>
            <a:chOff x="790132" y="2891905"/>
            <a:chExt cx="8130981" cy="1133620"/>
          </a:xfrm>
        </p:grpSpPr>
        <p:grpSp>
          <p:nvGrpSpPr>
            <p:cNvPr id="12" name="Group 11"/>
            <p:cNvGrpSpPr/>
            <p:nvPr/>
          </p:nvGrpSpPr>
          <p:grpSpPr>
            <a:xfrm>
              <a:off x="790132" y="2891905"/>
              <a:ext cx="8130981" cy="1133620"/>
              <a:chOff x="790132" y="2891905"/>
              <a:chExt cx="8130981" cy="1133620"/>
            </a:xfrm>
          </p:grpSpPr>
          <p:sp>
            <p:nvSpPr>
              <p:cNvPr id="19" name="Rectangle 18"/>
              <p:cNvSpPr/>
              <p:nvPr/>
            </p:nvSpPr>
            <p:spPr>
              <a:xfrm>
                <a:off x="790132" y="2891905"/>
                <a:ext cx="3360084" cy="430887"/>
              </a:xfrm>
              <a:prstGeom prst="rect">
                <a:avLst/>
              </a:prstGeom>
            </p:spPr>
            <p:txBody>
              <a:bodyPr wrap="square">
                <a:spAutoFit/>
              </a:bodyPr>
              <a:lstStyle/>
              <a:p>
                <a:pPr>
                  <a:spcAft>
                    <a:spcPts val="600"/>
                  </a:spcAft>
                </a:pPr>
                <a:r>
                  <a:rPr lang="en-US" sz="2200" dirty="0">
                    <a:solidFill>
                      <a:srgbClr val="009900"/>
                    </a:solidFill>
                  </a:rPr>
                  <a:t>Know:  </a:t>
                </a:r>
                <a:r>
                  <a:rPr lang="en-US" sz="2200" i="1" dirty="0"/>
                  <a:t>grams</a:t>
                </a:r>
                <a:r>
                  <a:rPr lang="en-US" sz="2200" dirty="0"/>
                  <a:t> of N</a:t>
                </a:r>
                <a:r>
                  <a:rPr lang="en-US" sz="2200" baseline="-25000" dirty="0"/>
                  <a:t>2</a:t>
                </a:r>
              </a:p>
            </p:txBody>
          </p:sp>
          <p:sp>
            <p:nvSpPr>
              <p:cNvPr id="27" name="Rectangle 26"/>
              <p:cNvSpPr/>
              <p:nvPr/>
            </p:nvSpPr>
            <p:spPr>
              <a:xfrm>
                <a:off x="5477178" y="2891905"/>
                <a:ext cx="3443935" cy="430887"/>
              </a:xfrm>
              <a:prstGeom prst="rect">
                <a:avLst/>
              </a:prstGeom>
            </p:spPr>
            <p:txBody>
              <a:bodyPr wrap="square">
                <a:spAutoFit/>
              </a:bodyPr>
              <a:lstStyle/>
              <a:p>
                <a:pPr>
                  <a:spcAft>
                    <a:spcPts val="600"/>
                  </a:spcAft>
                </a:pPr>
                <a:r>
                  <a:rPr lang="en-US" sz="2200" dirty="0">
                    <a:solidFill>
                      <a:srgbClr val="009900"/>
                    </a:solidFill>
                  </a:rPr>
                  <a:t>Want:  </a:t>
                </a:r>
                <a:r>
                  <a:rPr lang="en-US" sz="2200" i="1" dirty="0"/>
                  <a:t>grams</a:t>
                </a:r>
                <a:r>
                  <a:rPr lang="en-US" sz="2200" dirty="0"/>
                  <a:t> of NH</a:t>
                </a:r>
                <a:r>
                  <a:rPr lang="en-US" sz="2200" baseline="-25000" dirty="0"/>
                  <a:t>3</a:t>
                </a:r>
              </a:p>
            </p:txBody>
          </p:sp>
          <p:sp>
            <p:nvSpPr>
              <p:cNvPr id="28" name="Rectangle 27"/>
              <p:cNvSpPr/>
              <p:nvPr/>
            </p:nvSpPr>
            <p:spPr>
              <a:xfrm>
                <a:off x="2422082" y="3594638"/>
                <a:ext cx="1710973" cy="430887"/>
              </a:xfrm>
              <a:prstGeom prst="rect">
                <a:avLst/>
              </a:prstGeom>
            </p:spPr>
            <p:txBody>
              <a:bodyPr wrap="square">
                <a:spAutoFit/>
              </a:bodyPr>
              <a:lstStyle/>
              <a:p>
                <a:pPr>
                  <a:spcAft>
                    <a:spcPts val="600"/>
                  </a:spcAft>
                </a:pPr>
                <a:r>
                  <a:rPr lang="en-US" sz="2200" i="1" dirty="0"/>
                  <a:t>moles</a:t>
                </a:r>
                <a:r>
                  <a:rPr lang="en-US" sz="2200" dirty="0"/>
                  <a:t> of N</a:t>
                </a:r>
                <a:r>
                  <a:rPr lang="en-US" sz="2200" baseline="-25000" dirty="0"/>
                  <a:t>2</a:t>
                </a:r>
              </a:p>
            </p:txBody>
          </p:sp>
          <p:sp>
            <p:nvSpPr>
              <p:cNvPr id="29" name="Rectangle 28"/>
              <p:cNvSpPr/>
              <p:nvPr/>
            </p:nvSpPr>
            <p:spPr>
              <a:xfrm>
                <a:off x="4935391" y="3594638"/>
                <a:ext cx="2023961" cy="430887"/>
              </a:xfrm>
              <a:prstGeom prst="rect">
                <a:avLst/>
              </a:prstGeom>
            </p:spPr>
            <p:txBody>
              <a:bodyPr wrap="square">
                <a:spAutoFit/>
              </a:bodyPr>
              <a:lstStyle/>
              <a:p>
                <a:pPr>
                  <a:spcAft>
                    <a:spcPts val="600"/>
                  </a:spcAft>
                </a:pPr>
                <a:r>
                  <a:rPr lang="en-US" sz="2200" i="1" dirty="0"/>
                  <a:t>moles</a:t>
                </a:r>
                <a:r>
                  <a:rPr lang="en-US" sz="2200" dirty="0"/>
                  <a:t> </a:t>
                </a:r>
                <a:r>
                  <a:rPr lang="en-US" sz="2200"/>
                  <a:t>of NH</a:t>
                </a:r>
                <a:r>
                  <a:rPr lang="en-US" sz="2200" baseline="-25000"/>
                  <a:t>3</a:t>
                </a:r>
                <a:endParaRPr lang="en-US" sz="2200" baseline="-25000" dirty="0"/>
              </a:p>
            </p:txBody>
          </p:sp>
          <p:cxnSp>
            <p:nvCxnSpPr>
              <p:cNvPr id="30" name="Straight Arrow Connector 29"/>
              <p:cNvCxnSpPr/>
              <p:nvPr/>
            </p:nvCxnSpPr>
            <p:spPr>
              <a:xfrm>
                <a:off x="2219815" y="3322792"/>
                <a:ext cx="269896" cy="270388"/>
              </a:xfrm>
              <a:prstGeom prst="straightConnector1">
                <a:avLst/>
              </a:prstGeom>
              <a:ln w="28575">
                <a:solidFill>
                  <a:srgbClr val="0099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4217888" y="3810080"/>
                <a:ext cx="632670" cy="2"/>
              </a:xfrm>
              <a:prstGeom prst="straightConnector1">
                <a:avLst/>
              </a:prstGeom>
              <a:ln w="28575">
                <a:solidFill>
                  <a:srgbClr val="0099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6489262" y="3370006"/>
                <a:ext cx="269896" cy="270388"/>
              </a:xfrm>
              <a:prstGeom prst="straightConnector1">
                <a:avLst/>
              </a:prstGeom>
              <a:ln w="28575">
                <a:solidFill>
                  <a:srgbClr val="0099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38" name="TextBox 37"/>
            <p:cNvSpPr txBox="1"/>
            <p:nvPr/>
          </p:nvSpPr>
          <p:spPr>
            <a:xfrm>
              <a:off x="1917700" y="3282950"/>
              <a:ext cx="466794" cy="369332"/>
            </a:xfrm>
            <a:prstGeom prst="rect">
              <a:avLst/>
            </a:prstGeom>
            <a:noFill/>
          </p:spPr>
          <p:txBody>
            <a:bodyPr wrap="none" rtlCol="0">
              <a:spAutoFit/>
            </a:bodyPr>
            <a:lstStyle/>
            <a:p>
              <a:r>
                <a:rPr lang="en-US" b="1">
                  <a:solidFill>
                    <a:srgbClr val="009900"/>
                  </a:solidFill>
                </a:rPr>
                <a:t>(1)</a:t>
              </a:r>
              <a:endParaRPr lang="en-US" b="1" dirty="0">
                <a:solidFill>
                  <a:srgbClr val="009900"/>
                </a:solidFill>
              </a:endParaRPr>
            </a:p>
          </p:txBody>
        </p:sp>
        <p:sp>
          <p:nvSpPr>
            <p:cNvPr id="39" name="TextBox 38"/>
            <p:cNvSpPr txBox="1"/>
            <p:nvPr/>
          </p:nvSpPr>
          <p:spPr>
            <a:xfrm>
              <a:off x="4292600" y="3454400"/>
              <a:ext cx="466794" cy="369332"/>
            </a:xfrm>
            <a:prstGeom prst="rect">
              <a:avLst/>
            </a:prstGeom>
            <a:noFill/>
          </p:spPr>
          <p:txBody>
            <a:bodyPr wrap="none" rtlCol="0">
              <a:spAutoFit/>
            </a:bodyPr>
            <a:lstStyle/>
            <a:p>
              <a:r>
                <a:rPr lang="en-US" b="1">
                  <a:solidFill>
                    <a:srgbClr val="009900"/>
                  </a:solidFill>
                </a:rPr>
                <a:t>(2)</a:t>
              </a:r>
              <a:endParaRPr lang="en-US" b="1" dirty="0">
                <a:solidFill>
                  <a:srgbClr val="009900"/>
                </a:solidFill>
              </a:endParaRPr>
            </a:p>
          </p:txBody>
        </p:sp>
        <p:sp>
          <p:nvSpPr>
            <p:cNvPr id="40" name="TextBox 39"/>
            <p:cNvSpPr txBox="1"/>
            <p:nvPr/>
          </p:nvSpPr>
          <p:spPr>
            <a:xfrm>
              <a:off x="6197600" y="3244850"/>
              <a:ext cx="466794" cy="369332"/>
            </a:xfrm>
            <a:prstGeom prst="rect">
              <a:avLst/>
            </a:prstGeom>
            <a:noFill/>
          </p:spPr>
          <p:txBody>
            <a:bodyPr wrap="none" rtlCol="0">
              <a:spAutoFit/>
            </a:bodyPr>
            <a:lstStyle/>
            <a:p>
              <a:r>
                <a:rPr lang="en-US" b="1">
                  <a:solidFill>
                    <a:srgbClr val="009900"/>
                  </a:solidFill>
                </a:rPr>
                <a:t>(3)</a:t>
              </a:r>
              <a:endParaRPr lang="en-US" b="1" dirty="0">
                <a:solidFill>
                  <a:srgbClr val="009900"/>
                </a:solidFill>
              </a:endParaRPr>
            </a:p>
          </p:txBody>
        </p:sp>
      </p:grpSp>
      <p:grpSp>
        <p:nvGrpSpPr>
          <p:cNvPr id="47" name="Group 46"/>
          <p:cNvGrpSpPr/>
          <p:nvPr/>
        </p:nvGrpSpPr>
        <p:grpSpPr>
          <a:xfrm>
            <a:off x="1716765" y="3950660"/>
            <a:ext cx="5532821" cy="738095"/>
            <a:chOff x="1716765" y="4229532"/>
            <a:chExt cx="5532821" cy="738095"/>
          </a:xfrm>
        </p:grpSpPr>
        <p:grpSp>
          <p:nvGrpSpPr>
            <p:cNvPr id="17" name="Group 16"/>
            <p:cNvGrpSpPr/>
            <p:nvPr/>
          </p:nvGrpSpPr>
          <p:grpSpPr>
            <a:xfrm>
              <a:off x="2263990" y="4229532"/>
              <a:ext cx="4985596" cy="738095"/>
              <a:chOff x="2781205" y="4843476"/>
              <a:chExt cx="4985596" cy="738095"/>
            </a:xfrm>
          </p:grpSpPr>
          <mc:AlternateContent xmlns:mc="http://schemas.openxmlformats.org/markup-compatibility/2006" xmlns:a14="http://schemas.microsoft.com/office/drawing/2010/main">
            <mc:Choice Requires="a14">
              <p:sp>
                <p:nvSpPr>
                  <p:cNvPr id="16" name="TextBox 15"/>
                  <p:cNvSpPr txBox="1"/>
                  <p:nvPr/>
                </p:nvSpPr>
                <p:spPr>
                  <a:xfrm>
                    <a:off x="2781205" y="4843476"/>
                    <a:ext cx="4985596" cy="638316"/>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000" b="0" i="1" smtClean="0">
                              <a:latin typeface="Cambria Math" charset="0"/>
                            </a:rPr>
                            <m:t>21.00 </m:t>
                          </m:r>
                          <m:r>
                            <a:rPr lang="en-US" sz="2000" b="0" i="1" smtClean="0">
                              <a:latin typeface="Cambria Math" charset="0"/>
                            </a:rPr>
                            <m:t>𝑔</m:t>
                          </m:r>
                          <m:r>
                            <a:rPr lang="en-US" sz="2000" b="0" i="1" smtClean="0">
                              <a:latin typeface="Cambria Math" charset="0"/>
                            </a:rPr>
                            <m:t> </m:t>
                          </m:r>
                          <m:sSub>
                            <m:sSubPr>
                              <m:ctrlPr>
                                <a:rPr lang="en-US" sz="2000" b="0" i="1" smtClean="0">
                                  <a:latin typeface="Cambria Math" panose="02040503050406030204" pitchFamily="18" charset="0"/>
                                </a:rPr>
                              </m:ctrlPr>
                            </m:sSubPr>
                            <m:e>
                              <m:r>
                                <a:rPr lang="en-US" sz="2000" b="0" i="1" smtClean="0">
                                  <a:latin typeface="Cambria Math" charset="0"/>
                                </a:rPr>
                                <m:t>𝑁</m:t>
                              </m:r>
                            </m:e>
                            <m:sub>
                              <m:r>
                                <a:rPr lang="en-US" sz="2000" b="0" i="1" smtClean="0">
                                  <a:latin typeface="Cambria Math" charset="0"/>
                                </a:rPr>
                                <m:t>2</m:t>
                              </m:r>
                            </m:sub>
                          </m:sSub>
                          <m:r>
                            <a:rPr lang="en-US" sz="2000" b="0" i="1" smtClean="0">
                              <a:latin typeface="Cambria Math" charset="0"/>
                            </a:rPr>
                            <m:t> </m:t>
                          </m:r>
                          <m:r>
                            <a:rPr lang="en-US" sz="2000" b="0" i="1" smtClean="0">
                              <a:solidFill>
                                <a:schemeClr val="tx1"/>
                              </a:solidFill>
                              <a:latin typeface="Cambria Math" charset="0"/>
                            </a:rPr>
                            <m:t>× </m:t>
                          </m:r>
                          <m:f>
                            <m:fPr>
                              <m:ctrlPr>
                                <a:rPr lang="en-US" sz="2000" b="0" i="1" smtClean="0">
                                  <a:solidFill>
                                    <a:schemeClr val="tx1"/>
                                  </a:solidFill>
                                  <a:latin typeface="Cambria Math" panose="02040503050406030204" pitchFamily="18" charset="0"/>
                                  <a:ea typeface="Cambria Math" panose="02040503050406030204" pitchFamily="18" charset="0"/>
                                </a:rPr>
                              </m:ctrlPr>
                            </m:fPr>
                            <m:num>
                              <m:r>
                                <a:rPr lang="en-US" sz="2000" b="0" i="1" smtClean="0">
                                  <a:solidFill>
                                    <a:schemeClr val="tx1"/>
                                  </a:solidFill>
                                  <a:latin typeface="Cambria Math" charset="0"/>
                                  <a:ea typeface="Cambria Math" panose="02040503050406030204" pitchFamily="18" charset="0"/>
                                </a:rPr>
                                <m:t>𝑚𝑜𝑙</m:t>
                              </m:r>
                              <m:r>
                                <a:rPr lang="en-US" sz="2000" b="0" i="1" smtClean="0">
                                  <a:solidFill>
                                    <a:schemeClr val="tx1"/>
                                  </a:solidFill>
                                  <a:latin typeface="Cambria Math" charset="0"/>
                                  <a:ea typeface="Cambria Math" panose="02040503050406030204" pitchFamily="18" charset="0"/>
                                </a:rPr>
                                <m:t> </m:t>
                              </m:r>
                            </m:num>
                            <m:den>
                              <m:r>
                                <a:rPr lang="en-US" sz="2000" b="0" i="1" smtClean="0">
                                  <a:solidFill>
                                    <a:schemeClr val="tx1"/>
                                  </a:solidFill>
                                  <a:latin typeface="Cambria Math" charset="0"/>
                                  <a:ea typeface="Cambria Math" panose="02040503050406030204" pitchFamily="18" charset="0"/>
                                </a:rPr>
                                <m:t>28.014</m:t>
                              </m:r>
                              <m:r>
                                <a:rPr lang="en-US" sz="2000" i="1">
                                  <a:solidFill>
                                    <a:schemeClr val="tx1"/>
                                  </a:solidFill>
                                  <a:latin typeface="Cambria Math" charset="0"/>
                                  <a:ea typeface="Cambria Math" panose="02040503050406030204" pitchFamily="18" charset="0"/>
                                </a:rPr>
                                <m:t> </m:t>
                              </m:r>
                              <m:r>
                                <a:rPr lang="en-US" sz="2000" b="0" i="1" smtClean="0">
                                  <a:solidFill>
                                    <a:schemeClr val="tx1"/>
                                  </a:solidFill>
                                  <a:latin typeface="Cambria Math" charset="0"/>
                                  <a:ea typeface="Cambria Math" panose="02040503050406030204" pitchFamily="18" charset="0"/>
                                </a:rPr>
                                <m:t>𝑔</m:t>
                              </m:r>
                              <m:r>
                                <a:rPr lang="en-US" sz="2000" i="1">
                                  <a:solidFill>
                                    <a:schemeClr val="tx1"/>
                                  </a:solidFill>
                                  <a:latin typeface="Cambria Math" charset="0"/>
                                  <a:ea typeface="Cambria Math" panose="02040503050406030204" pitchFamily="18" charset="0"/>
                                </a:rPr>
                                <m:t> </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charset="0"/>
                                    </a:rPr>
                                    <m:t>𝑁</m:t>
                                  </m:r>
                                </m:e>
                                <m:sub>
                                  <m:r>
                                    <a:rPr lang="en-US" sz="2000" b="0" i="1" smtClean="0">
                                      <a:solidFill>
                                        <a:schemeClr val="tx1"/>
                                      </a:solidFill>
                                      <a:latin typeface="Cambria Math" charset="0"/>
                                    </a:rPr>
                                    <m:t>2</m:t>
                                  </m:r>
                                </m:sub>
                              </m:sSub>
                            </m:den>
                          </m:f>
                          <m:r>
                            <a:rPr lang="en-US" sz="2000" b="0" i="1" smtClean="0">
                              <a:latin typeface="Cambria Math" charset="0"/>
                              <a:ea typeface="Cambria Math" panose="02040503050406030204" pitchFamily="18" charset="0"/>
                            </a:rPr>
                            <m:t>=0.7496 </m:t>
                          </m:r>
                          <m:r>
                            <a:rPr lang="en-US" sz="2000" b="0" i="1" smtClean="0">
                              <a:latin typeface="Cambria Math" charset="0"/>
                              <a:ea typeface="Cambria Math" panose="02040503050406030204" pitchFamily="18" charset="0"/>
                            </a:rPr>
                            <m:t>𝑚𝑜𝑙</m:t>
                          </m:r>
                          <m:r>
                            <a:rPr lang="en-US" sz="2000" b="0" i="1" smtClean="0">
                              <a:latin typeface="Cambria Math" charset="0"/>
                              <a:ea typeface="Cambria Math" panose="02040503050406030204" pitchFamily="18" charset="0"/>
                            </a:rPr>
                            <m:t> </m:t>
                          </m:r>
                          <m:sSub>
                            <m:sSubPr>
                              <m:ctrlPr>
                                <a:rPr lang="en-US" sz="2000" i="1">
                                  <a:latin typeface="Cambria Math" panose="02040503050406030204" pitchFamily="18" charset="0"/>
                                </a:rPr>
                              </m:ctrlPr>
                            </m:sSubPr>
                            <m:e>
                              <m:r>
                                <a:rPr lang="en-US" sz="2000" b="0" i="1" smtClean="0">
                                  <a:latin typeface="Cambria Math" charset="0"/>
                                </a:rPr>
                                <m:t>𝑁</m:t>
                              </m:r>
                            </m:e>
                            <m:sub>
                              <m:r>
                                <a:rPr lang="en-US" sz="2000" b="0" i="1" smtClean="0">
                                  <a:latin typeface="Cambria Math" charset="0"/>
                                </a:rPr>
                                <m:t>2</m:t>
                              </m:r>
                            </m:sub>
                          </m:sSub>
                        </m:oMath>
                      </m:oMathPara>
                    </a14:m>
                    <a:endParaRPr lang="en-US" sz="2000" b="0" i="1" dirty="0">
                      <a:latin typeface="Cambria Math" charset="0"/>
                      <a:ea typeface="Cambria Math" panose="02040503050406030204"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2781205" y="4843476"/>
                    <a:ext cx="4985596" cy="638316"/>
                  </a:xfrm>
                  <a:prstGeom prst="rect">
                    <a:avLst/>
                  </a:prstGeom>
                  <a:blipFill rotWithShape="0">
                    <a:blip r:embed="rId2"/>
                    <a:stretch>
                      <a:fillRect/>
                    </a:stretch>
                  </a:blipFill>
                </p:spPr>
                <p:txBody>
                  <a:bodyPr/>
                  <a:lstStyle/>
                  <a:p>
                    <a:r>
                      <a:rPr lang="en-US">
                        <a:noFill/>
                      </a:rPr>
                      <a:t> </a:t>
                    </a:r>
                  </a:p>
                </p:txBody>
              </p:sp>
            </mc:Fallback>
          </mc:AlternateContent>
          <p:cxnSp>
            <p:nvCxnSpPr>
              <p:cNvPr id="20" name="Straight Connector 19"/>
              <p:cNvCxnSpPr/>
              <p:nvPr/>
            </p:nvCxnSpPr>
            <p:spPr>
              <a:xfrm flipH="1">
                <a:off x="3448413" y="5028886"/>
                <a:ext cx="723901" cy="340815"/>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4912052" y="5240756"/>
                <a:ext cx="723901" cy="340815"/>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a:off x="1716765" y="4356742"/>
              <a:ext cx="466794" cy="369332"/>
            </a:xfrm>
            <a:prstGeom prst="rect">
              <a:avLst/>
            </a:prstGeom>
            <a:noFill/>
          </p:spPr>
          <p:txBody>
            <a:bodyPr wrap="none" rtlCol="0">
              <a:spAutoFit/>
            </a:bodyPr>
            <a:lstStyle/>
            <a:p>
              <a:r>
                <a:rPr lang="en-US" b="1" dirty="0">
                  <a:solidFill>
                    <a:srgbClr val="009900"/>
                  </a:solidFill>
                </a:rPr>
                <a:t>(1)</a:t>
              </a:r>
            </a:p>
          </p:txBody>
        </p:sp>
      </p:grpSp>
      <p:grpSp>
        <p:nvGrpSpPr>
          <p:cNvPr id="48" name="Group 47"/>
          <p:cNvGrpSpPr/>
          <p:nvPr/>
        </p:nvGrpSpPr>
        <p:grpSpPr>
          <a:xfrm>
            <a:off x="1716765" y="4954122"/>
            <a:ext cx="5995383" cy="697485"/>
            <a:chOff x="1716765" y="5125308"/>
            <a:chExt cx="5995383" cy="697485"/>
          </a:xfrm>
        </p:grpSpPr>
        <p:grpSp>
          <p:nvGrpSpPr>
            <p:cNvPr id="5" name="Group 4"/>
            <p:cNvGrpSpPr/>
            <p:nvPr/>
          </p:nvGrpSpPr>
          <p:grpSpPr>
            <a:xfrm>
              <a:off x="2263990" y="5125308"/>
              <a:ext cx="5448158" cy="697485"/>
              <a:chOff x="838781" y="5167807"/>
              <a:chExt cx="5448158" cy="697485"/>
            </a:xfrm>
          </p:grpSpPr>
          <mc:AlternateContent xmlns:mc="http://schemas.openxmlformats.org/markup-compatibility/2006" xmlns:a14="http://schemas.microsoft.com/office/drawing/2010/main">
            <mc:Choice Requires="a14">
              <p:sp>
                <p:nvSpPr>
                  <p:cNvPr id="24" name="TextBox 23"/>
                  <p:cNvSpPr txBox="1"/>
                  <p:nvPr/>
                </p:nvSpPr>
                <p:spPr>
                  <a:xfrm>
                    <a:off x="838781" y="5167807"/>
                    <a:ext cx="5448158" cy="634661"/>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000" i="1" smtClean="0">
                              <a:latin typeface="Cambria Math" charset="0"/>
                              <a:ea typeface="Cambria Math" panose="02040503050406030204" pitchFamily="18" charset="0"/>
                            </a:rPr>
                            <m:t>0.7496 </m:t>
                          </m:r>
                          <m:r>
                            <a:rPr lang="en-US" sz="2000" i="1" smtClean="0">
                              <a:latin typeface="Cambria Math" charset="0"/>
                              <a:ea typeface="Cambria Math" panose="02040503050406030204" pitchFamily="18" charset="0"/>
                            </a:rPr>
                            <m:t>𝑚𝑜𝑙</m:t>
                          </m:r>
                          <m:r>
                            <a:rPr lang="en-US" sz="2000" i="1" smtClean="0">
                              <a:latin typeface="Cambria Math" charset="0"/>
                              <a:ea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charset="0"/>
                                </a:rPr>
                                <m:t>𝑁</m:t>
                              </m:r>
                            </m:e>
                            <m:sub>
                              <m:r>
                                <a:rPr lang="en-US" sz="2000" i="1">
                                  <a:latin typeface="Cambria Math" charset="0"/>
                                </a:rPr>
                                <m:t>2</m:t>
                              </m:r>
                            </m:sub>
                          </m:sSub>
                          <m:r>
                            <a:rPr lang="en-US" sz="2000" b="0" i="1" smtClean="0">
                              <a:latin typeface="Cambria Math" charset="0"/>
                            </a:rPr>
                            <m:t> </m:t>
                          </m:r>
                          <m:r>
                            <a:rPr lang="en-US" sz="2000" b="0" i="1" smtClean="0">
                              <a:solidFill>
                                <a:schemeClr val="tx1"/>
                              </a:solidFill>
                              <a:latin typeface="Cambria Math" charset="0"/>
                            </a:rPr>
                            <m:t>× </m:t>
                          </m:r>
                          <m:f>
                            <m:fPr>
                              <m:ctrlPr>
                                <a:rPr lang="en-US" sz="2000" b="0" i="1" smtClean="0">
                                  <a:solidFill>
                                    <a:schemeClr val="tx1"/>
                                  </a:solidFill>
                                  <a:latin typeface="Cambria Math" panose="02040503050406030204" pitchFamily="18" charset="0"/>
                                  <a:ea typeface="Cambria Math" panose="02040503050406030204" pitchFamily="18" charset="0"/>
                                </a:rPr>
                              </m:ctrlPr>
                            </m:fPr>
                            <m:num>
                              <m:r>
                                <a:rPr lang="en-US" sz="2000" b="0" i="1" smtClean="0">
                                  <a:solidFill>
                                    <a:schemeClr val="tx1"/>
                                  </a:solidFill>
                                  <a:latin typeface="Cambria Math" charset="0"/>
                                  <a:ea typeface="Cambria Math" panose="02040503050406030204" pitchFamily="18" charset="0"/>
                                </a:rPr>
                                <m:t>2 </m:t>
                              </m:r>
                              <m:r>
                                <a:rPr lang="en-US" sz="2000" b="0" i="1" smtClean="0">
                                  <a:solidFill>
                                    <a:schemeClr val="tx1"/>
                                  </a:solidFill>
                                  <a:latin typeface="Cambria Math" charset="0"/>
                                  <a:ea typeface="Cambria Math" panose="02040503050406030204" pitchFamily="18" charset="0"/>
                                </a:rPr>
                                <m:t>𝑚𝑜𝑙</m:t>
                              </m:r>
                              <m:r>
                                <a:rPr lang="en-US" sz="2000" b="0" i="1" smtClean="0">
                                  <a:solidFill>
                                    <a:schemeClr val="tx1"/>
                                  </a:solidFill>
                                  <a:latin typeface="Cambria Math" charset="0"/>
                                  <a:ea typeface="Cambria Math" panose="02040503050406030204" pitchFamily="18" charset="0"/>
                                </a:rPr>
                                <m:t> </m:t>
                              </m:r>
                              <m:sSub>
                                <m:sSubPr>
                                  <m:ctrlPr>
                                    <a:rPr lang="en-US" sz="2000" i="1">
                                      <a:solidFill>
                                        <a:schemeClr val="tx1"/>
                                      </a:solidFill>
                                      <a:latin typeface="Cambria Math" panose="02040503050406030204" pitchFamily="18" charset="0"/>
                                    </a:rPr>
                                  </m:ctrlPr>
                                </m:sSubPr>
                                <m:e>
                                  <m:r>
                                    <a:rPr lang="en-US" sz="2000" b="0" i="1" smtClean="0">
                                      <a:solidFill>
                                        <a:schemeClr val="tx1"/>
                                      </a:solidFill>
                                      <a:latin typeface="Cambria Math" charset="0"/>
                                    </a:rPr>
                                    <m:t>𝑁𝐻</m:t>
                                  </m:r>
                                </m:e>
                                <m:sub>
                                  <m:r>
                                    <a:rPr lang="en-US" sz="2000" b="0" i="1" smtClean="0">
                                      <a:solidFill>
                                        <a:schemeClr val="tx1"/>
                                      </a:solidFill>
                                      <a:latin typeface="Cambria Math" charset="0"/>
                                    </a:rPr>
                                    <m:t>3</m:t>
                                  </m:r>
                                </m:sub>
                              </m:sSub>
                            </m:num>
                            <m:den>
                              <m:r>
                                <a:rPr lang="en-US" sz="2000" b="0" i="1" smtClean="0">
                                  <a:solidFill>
                                    <a:schemeClr val="tx1"/>
                                  </a:solidFill>
                                  <a:latin typeface="Cambria Math" charset="0"/>
                                  <a:ea typeface="Cambria Math" panose="02040503050406030204" pitchFamily="18" charset="0"/>
                                </a:rPr>
                                <m:t>1</m:t>
                              </m:r>
                              <m:r>
                                <a:rPr lang="en-US" sz="2000" i="1">
                                  <a:solidFill>
                                    <a:schemeClr val="tx1"/>
                                  </a:solidFill>
                                  <a:latin typeface="Cambria Math" charset="0"/>
                                  <a:ea typeface="Cambria Math" panose="02040503050406030204" pitchFamily="18" charset="0"/>
                                </a:rPr>
                                <m:t> </m:t>
                              </m:r>
                              <m:r>
                                <a:rPr lang="en-US" sz="2000" i="1">
                                  <a:solidFill>
                                    <a:schemeClr val="tx1"/>
                                  </a:solidFill>
                                  <a:latin typeface="Cambria Math" charset="0"/>
                                  <a:ea typeface="Cambria Math" panose="02040503050406030204" pitchFamily="18" charset="0"/>
                                </a:rPr>
                                <m:t>𝑚𝑜𝑙</m:t>
                              </m:r>
                              <m:r>
                                <a:rPr lang="en-US" sz="2000" i="1">
                                  <a:solidFill>
                                    <a:schemeClr val="tx1"/>
                                  </a:solidFill>
                                  <a:latin typeface="Cambria Math" charset="0"/>
                                  <a:ea typeface="Cambria Math" panose="02040503050406030204" pitchFamily="18" charset="0"/>
                                </a:rPr>
                                <m:t> </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charset="0"/>
                                    </a:rPr>
                                    <m:t>𝑁</m:t>
                                  </m:r>
                                </m:e>
                                <m:sub>
                                  <m:r>
                                    <a:rPr lang="en-US" sz="2000" b="0" i="1" smtClean="0">
                                      <a:solidFill>
                                        <a:schemeClr val="tx1"/>
                                      </a:solidFill>
                                      <a:latin typeface="Cambria Math" charset="0"/>
                                    </a:rPr>
                                    <m:t>2</m:t>
                                  </m:r>
                                </m:sub>
                              </m:sSub>
                            </m:den>
                          </m:f>
                          <m:r>
                            <a:rPr lang="en-US" sz="2000" b="0" i="1" smtClean="0">
                              <a:latin typeface="Cambria Math" charset="0"/>
                              <a:ea typeface="Cambria Math" panose="02040503050406030204" pitchFamily="18" charset="0"/>
                            </a:rPr>
                            <m:t>=1.49925 </m:t>
                          </m:r>
                          <m:r>
                            <a:rPr lang="en-US" sz="2000" b="0" i="1" smtClean="0">
                              <a:latin typeface="Cambria Math" charset="0"/>
                              <a:ea typeface="Cambria Math" panose="02040503050406030204" pitchFamily="18" charset="0"/>
                            </a:rPr>
                            <m:t>𝑚𝑜𝑙</m:t>
                          </m:r>
                          <m:r>
                            <a:rPr lang="en-US" sz="2000" b="0" i="1" smtClean="0">
                              <a:latin typeface="Cambria Math" charset="0"/>
                              <a:ea typeface="Cambria Math" panose="02040503050406030204" pitchFamily="18" charset="0"/>
                            </a:rPr>
                            <m:t> </m:t>
                          </m:r>
                          <m:sSub>
                            <m:sSubPr>
                              <m:ctrlPr>
                                <a:rPr lang="en-US" sz="2000" i="1">
                                  <a:latin typeface="Cambria Math" panose="02040503050406030204" pitchFamily="18" charset="0"/>
                                </a:rPr>
                              </m:ctrlPr>
                            </m:sSubPr>
                            <m:e>
                              <m:r>
                                <a:rPr lang="en-US" sz="2000" b="0" i="1" smtClean="0">
                                  <a:latin typeface="Cambria Math" charset="0"/>
                                </a:rPr>
                                <m:t>𝑁𝐻</m:t>
                              </m:r>
                            </m:e>
                            <m:sub>
                              <m:r>
                                <a:rPr lang="en-US" sz="2000" b="0" i="1" smtClean="0">
                                  <a:latin typeface="Cambria Math" charset="0"/>
                                </a:rPr>
                                <m:t>3</m:t>
                              </m:r>
                            </m:sub>
                          </m:sSub>
                        </m:oMath>
                      </m:oMathPara>
                    </a14:m>
                    <a:endParaRPr lang="en-US" sz="2000" b="0" i="1" dirty="0">
                      <a:latin typeface="Cambria Math" charset="0"/>
                      <a:ea typeface="Cambria Math" panose="02040503050406030204" pitchFamily="18"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838781" y="5167807"/>
                    <a:ext cx="5448158" cy="634661"/>
                  </a:xfrm>
                  <a:prstGeom prst="rect">
                    <a:avLst/>
                  </a:prstGeom>
                  <a:blipFill rotWithShape="0">
                    <a:blip r:embed="rId3"/>
                    <a:stretch>
                      <a:fillRect/>
                    </a:stretch>
                  </a:blipFill>
                </p:spPr>
                <p:txBody>
                  <a:bodyPr/>
                  <a:lstStyle/>
                  <a:p>
                    <a:r>
                      <a:rPr lang="en-US">
                        <a:noFill/>
                      </a:rPr>
                      <a:t> </a:t>
                    </a:r>
                  </a:p>
                </p:txBody>
              </p:sp>
            </mc:Fallback>
          </mc:AlternateContent>
          <p:cxnSp>
            <p:nvCxnSpPr>
              <p:cNvPr id="25" name="Straight Connector 24"/>
              <p:cNvCxnSpPr/>
              <p:nvPr/>
            </p:nvCxnSpPr>
            <p:spPr>
              <a:xfrm flipH="1">
                <a:off x="1588520" y="5309065"/>
                <a:ext cx="723901" cy="340815"/>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062160" y="5524477"/>
                <a:ext cx="723901" cy="340815"/>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42" name="TextBox 41"/>
            <p:cNvSpPr txBox="1"/>
            <p:nvPr/>
          </p:nvSpPr>
          <p:spPr>
            <a:xfrm>
              <a:off x="1716765" y="5233421"/>
              <a:ext cx="466794" cy="369332"/>
            </a:xfrm>
            <a:prstGeom prst="rect">
              <a:avLst/>
            </a:prstGeom>
            <a:noFill/>
          </p:spPr>
          <p:txBody>
            <a:bodyPr wrap="none" rtlCol="0">
              <a:spAutoFit/>
            </a:bodyPr>
            <a:lstStyle/>
            <a:p>
              <a:r>
                <a:rPr lang="en-US" b="1" dirty="0">
                  <a:solidFill>
                    <a:srgbClr val="009900"/>
                  </a:solidFill>
                </a:rPr>
                <a:t>(2)</a:t>
              </a:r>
            </a:p>
          </p:txBody>
        </p:sp>
      </p:grpSp>
      <p:grpSp>
        <p:nvGrpSpPr>
          <p:cNvPr id="3" name="Group 2"/>
          <p:cNvGrpSpPr/>
          <p:nvPr/>
        </p:nvGrpSpPr>
        <p:grpSpPr>
          <a:xfrm>
            <a:off x="1716765" y="5916975"/>
            <a:ext cx="5662678" cy="693871"/>
            <a:chOff x="1716765" y="5916975"/>
            <a:chExt cx="5662678" cy="693871"/>
          </a:xfrm>
        </p:grpSpPr>
        <p:grpSp>
          <p:nvGrpSpPr>
            <p:cNvPr id="49" name="Group 48"/>
            <p:cNvGrpSpPr/>
            <p:nvPr/>
          </p:nvGrpSpPr>
          <p:grpSpPr>
            <a:xfrm>
              <a:off x="1716765" y="5916975"/>
              <a:ext cx="5631374" cy="693871"/>
              <a:chOff x="1716765" y="5980475"/>
              <a:chExt cx="5631374" cy="693871"/>
            </a:xfrm>
          </p:grpSpPr>
          <p:grpSp>
            <p:nvGrpSpPr>
              <p:cNvPr id="33" name="Group 32"/>
              <p:cNvGrpSpPr/>
              <p:nvPr/>
            </p:nvGrpSpPr>
            <p:grpSpPr>
              <a:xfrm>
                <a:off x="2263990" y="5980475"/>
                <a:ext cx="5084149" cy="693871"/>
                <a:chOff x="2781205" y="4843476"/>
                <a:chExt cx="5084149" cy="693871"/>
              </a:xfrm>
            </p:grpSpPr>
            <mc:AlternateContent xmlns:mc="http://schemas.openxmlformats.org/markup-compatibility/2006" xmlns:a14="http://schemas.microsoft.com/office/drawing/2010/main">
              <mc:Choice Requires="a14">
                <p:sp>
                  <p:nvSpPr>
                    <p:cNvPr id="34" name="TextBox 33"/>
                    <p:cNvSpPr txBox="1"/>
                    <p:nvPr/>
                  </p:nvSpPr>
                  <p:spPr>
                    <a:xfrm>
                      <a:off x="2781205" y="4843476"/>
                      <a:ext cx="5084149" cy="630109"/>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000" b="0" i="1" smtClean="0">
                                <a:latin typeface="Cambria Math" charset="0"/>
                              </a:rPr>
                              <m:t>1.49925 </m:t>
                            </m:r>
                            <m:r>
                              <a:rPr lang="en-US" sz="2000" b="0" i="1" smtClean="0">
                                <a:latin typeface="Cambria Math" charset="0"/>
                              </a:rPr>
                              <m:t>𝑚𝑜𝑙</m:t>
                            </m:r>
                            <m:r>
                              <a:rPr lang="en-US" sz="2000" b="0" i="1" smtClean="0">
                                <a:latin typeface="Cambria Math" charset="0"/>
                              </a:rPr>
                              <m:t> </m:t>
                            </m:r>
                            <m:sSub>
                              <m:sSubPr>
                                <m:ctrlPr>
                                  <a:rPr lang="en-US" sz="2000" b="0" i="1" smtClean="0">
                                    <a:latin typeface="Cambria Math" panose="02040503050406030204" pitchFamily="18" charset="0"/>
                                  </a:rPr>
                                </m:ctrlPr>
                              </m:sSubPr>
                              <m:e>
                                <m:r>
                                  <a:rPr lang="en-US" sz="2000" b="0" i="1" smtClean="0">
                                    <a:latin typeface="Cambria Math" charset="0"/>
                                  </a:rPr>
                                  <m:t>𝑁𝐻</m:t>
                                </m:r>
                              </m:e>
                              <m:sub>
                                <m:r>
                                  <a:rPr lang="en-US" sz="2000" b="0" i="1" smtClean="0">
                                    <a:latin typeface="Cambria Math" charset="0"/>
                                  </a:rPr>
                                  <m:t>3</m:t>
                                </m:r>
                              </m:sub>
                            </m:sSub>
                            <m:r>
                              <a:rPr lang="en-US" sz="2000" b="0" i="1" smtClean="0">
                                <a:latin typeface="Cambria Math" charset="0"/>
                              </a:rPr>
                              <m:t> </m:t>
                            </m:r>
                            <m:r>
                              <a:rPr lang="en-US" sz="2000" b="0" i="1" smtClean="0">
                                <a:solidFill>
                                  <a:schemeClr val="tx1"/>
                                </a:solidFill>
                                <a:latin typeface="Cambria Math" charset="0"/>
                              </a:rPr>
                              <m:t>× </m:t>
                            </m:r>
                            <m:f>
                              <m:fPr>
                                <m:ctrlPr>
                                  <a:rPr lang="en-US" sz="2000" b="0" i="1" smtClean="0">
                                    <a:solidFill>
                                      <a:schemeClr val="tx1"/>
                                    </a:solidFill>
                                    <a:latin typeface="Cambria Math" panose="02040503050406030204" pitchFamily="18" charset="0"/>
                                    <a:ea typeface="Cambria Math" panose="02040503050406030204" pitchFamily="18" charset="0"/>
                                  </a:rPr>
                                </m:ctrlPr>
                              </m:fPr>
                              <m:num>
                                <m:r>
                                  <a:rPr lang="en-US" sz="2000" b="0" i="1" smtClean="0">
                                    <a:solidFill>
                                      <a:schemeClr val="tx1"/>
                                    </a:solidFill>
                                    <a:latin typeface="Cambria Math" charset="0"/>
                                    <a:ea typeface="Cambria Math" panose="02040503050406030204" pitchFamily="18" charset="0"/>
                                  </a:rPr>
                                  <m:t>17.031 </m:t>
                                </m:r>
                                <m:r>
                                  <a:rPr lang="en-US" sz="2000" b="0" i="1" smtClean="0">
                                    <a:solidFill>
                                      <a:schemeClr val="tx1"/>
                                    </a:solidFill>
                                    <a:latin typeface="Cambria Math" charset="0"/>
                                    <a:ea typeface="Cambria Math" panose="02040503050406030204" pitchFamily="18" charset="0"/>
                                  </a:rPr>
                                  <m:t>𝑔</m:t>
                                </m:r>
                                <m:r>
                                  <a:rPr lang="en-US" sz="2000" b="0" i="1" smtClean="0">
                                    <a:solidFill>
                                      <a:schemeClr val="tx1"/>
                                    </a:solidFill>
                                    <a:latin typeface="Cambria Math" charset="0"/>
                                    <a:ea typeface="Cambria Math" panose="02040503050406030204" pitchFamily="18" charset="0"/>
                                  </a:rPr>
                                  <m:t> </m:t>
                                </m:r>
                              </m:num>
                              <m:den>
                                <m:r>
                                  <a:rPr lang="en-US" sz="2000" b="0" i="1" smtClean="0">
                                    <a:solidFill>
                                      <a:schemeClr val="tx1"/>
                                    </a:solidFill>
                                    <a:latin typeface="Cambria Math" charset="0"/>
                                    <a:ea typeface="Cambria Math" panose="02040503050406030204" pitchFamily="18" charset="0"/>
                                  </a:rPr>
                                  <m:t>𝑚𝑜𝑙</m:t>
                                </m:r>
                                <m:r>
                                  <a:rPr lang="en-US" sz="2000" i="1">
                                    <a:solidFill>
                                      <a:schemeClr val="tx1"/>
                                    </a:solidFill>
                                    <a:latin typeface="Cambria Math" charset="0"/>
                                    <a:ea typeface="Cambria Math" panose="02040503050406030204" pitchFamily="18" charset="0"/>
                                  </a:rPr>
                                  <m:t> </m:t>
                                </m:r>
                                <m:sSub>
                                  <m:sSubPr>
                                    <m:ctrlPr>
                                      <a:rPr lang="en-US" sz="2000" i="1">
                                        <a:solidFill>
                                          <a:schemeClr val="tx1"/>
                                        </a:solidFill>
                                        <a:latin typeface="Cambria Math" panose="02040503050406030204" pitchFamily="18" charset="0"/>
                                      </a:rPr>
                                    </m:ctrlPr>
                                  </m:sSubPr>
                                  <m:e>
                                    <m:r>
                                      <a:rPr lang="en-US" sz="2000" b="0" i="1" smtClean="0">
                                        <a:solidFill>
                                          <a:schemeClr val="tx1"/>
                                        </a:solidFill>
                                        <a:latin typeface="Cambria Math" charset="0"/>
                                      </a:rPr>
                                      <m:t>𝑁𝐻</m:t>
                                    </m:r>
                                  </m:e>
                                  <m:sub>
                                    <m:r>
                                      <a:rPr lang="en-US" sz="2000" b="0" i="1" smtClean="0">
                                        <a:solidFill>
                                          <a:schemeClr val="tx1"/>
                                        </a:solidFill>
                                        <a:latin typeface="Cambria Math" charset="0"/>
                                      </a:rPr>
                                      <m:t>3</m:t>
                                    </m:r>
                                  </m:sub>
                                </m:sSub>
                              </m:den>
                            </m:f>
                            <m:r>
                              <a:rPr lang="en-US" sz="2000" b="0" i="1" smtClean="0">
                                <a:latin typeface="Cambria Math" charset="0"/>
                                <a:ea typeface="Cambria Math" panose="02040503050406030204" pitchFamily="18" charset="0"/>
                              </a:rPr>
                              <m:t>=</m:t>
                            </m:r>
                            <m:r>
                              <a:rPr lang="en-US" sz="2000" i="1" smtClean="0">
                                <a:latin typeface="Cambria Math" charset="0"/>
                                <a:ea typeface="Cambria Math" panose="02040503050406030204" pitchFamily="18" charset="0"/>
                              </a:rPr>
                              <m:t>2</m:t>
                            </m:r>
                            <m:r>
                              <a:rPr lang="en-US" sz="2000" b="0" i="1" smtClean="0">
                                <a:latin typeface="Cambria Math" charset="0"/>
                                <a:ea typeface="Cambria Math" panose="02040503050406030204" pitchFamily="18" charset="0"/>
                              </a:rPr>
                              <m:t>5.53 </m:t>
                            </m:r>
                            <m:r>
                              <a:rPr lang="en-US" sz="2000" b="0" i="1" smtClean="0">
                                <a:latin typeface="Cambria Math" charset="0"/>
                                <a:ea typeface="Cambria Math" panose="02040503050406030204" pitchFamily="18" charset="0"/>
                              </a:rPr>
                              <m:t>𝑔</m:t>
                            </m:r>
                            <m:r>
                              <a:rPr lang="en-US" sz="2000" i="1">
                                <a:latin typeface="Cambria Math" charset="0"/>
                                <a:ea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charset="0"/>
                                  </a:rPr>
                                  <m:t>𝑁𝐻</m:t>
                                </m:r>
                              </m:e>
                              <m:sub>
                                <m:r>
                                  <a:rPr lang="en-US" sz="2000" i="1">
                                    <a:latin typeface="Cambria Math" charset="0"/>
                                  </a:rPr>
                                  <m:t>3</m:t>
                                </m:r>
                              </m:sub>
                            </m:sSub>
                          </m:oMath>
                        </m:oMathPara>
                      </a14:m>
                      <a:endParaRPr lang="en-US" sz="2000" b="0" i="1" dirty="0">
                        <a:latin typeface="Cambria Math" charset="0"/>
                        <a:ea typeface="Cambria Math" panose="02040503050406030204" pitchFamily="18"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2781205" y="4843476"/>
                      <a:ext cx="5084149" cy="630109"/>
                    </a:xfrm>
                    <a:prstGeom prst="rect">
                      <a:avLst/>
                    </a:prstGeom>
                    <a:blipFill rotWithShape="0">
                      <a:blip r:embed="rId4"/>
                      <a:stretch>
                        <a:fillRect/>
                      </a:stretch>
                    </a:blipFill>
                  </p:spPr>
                  <p:txBody>
                    <a:bodyPr/>
                    <a:lstStyle/>
                    <a:p>
                      <a:r>
                        <a:rPr lang="en-US">
                          <a:noFill/>
                        </a:rPr>
                        <a:t> </a:t>
                      </a:r>
                    </a:p>
                  </p:txBody>
                </p:sp>
              </mc:Fallback>
            </mc:AlternateContent>
            <p:cxnSp>
              <p:nvCxnSpPr>
                <p:cNvPr id="35" name="Straight Connector 34"/>
                <p:cNvCxnSpPr/>
                <p:nvPr/>
              </p:nvCxnSpPr>
              <p:spPr>
                <a:xfrm flipH="1">
                  <a:off x="3708234" y="5001619"/>
                  <a:ext cx="723901" cy="340815"/>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011374" y="5196532"/>
                  <a:ext cx="723901" cy="340815"/>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43" name="TextBox 42"/>
              <p:cNvSpPr txBox="1"/>
              <p:nvPr/>
            </p:nvSpPr>
            <p:spPr>
              <a:xfrm>
                <a:off x="1716765" y="6110101"/>
                <a:ext cx="466794" cy="369332"/>
              </a:xfrm>
              <a:prstGeom prst="rect">
                <a:avLst/>
              </a:prstGeom>
              <a:noFill/>
            </p:spPr>
            <p:txBody>
              <a:bodyPr wrap="none" rtlCol="0">
                <a:spAutoFit/>
              </a:bodyPr>
              <a:lstStyle/>
              <a:p>
                <a:r>
                  <a:rPr lang="en-US" b="1" dirty="0">
                    <a:solidFill>
                      <a:srgbClr val="009900"/>
                    </a:solidFill>
                  </a:rPr>
                  <a:t>(3)</a:t>
                </a:r>
              </a:p>
            </p:txBody>
          </p:sp>
        </p:grpSp>
        <p:sp>
          <p:nvSpPr>
            <p:cNvPr id="45" name="Rectangle 44"/>
            <p:cNvSpPr/>
            <p:nvPr/>
          </p:nvSpPr>
          <p:spPr>
            <a:xfrm>
              <a:off x="5875526" y="6032654"/>
              <a:ext cx="1503917" cy="407784"/>
            </a:xfrm>
            <a:prstGeom prst="rect">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820574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p:cNvSpPr txBox="1">
            <a:spLocks/>
          </p:cNvSpPr>
          <p:nvPr/>
        </p:nvSpPr>
        <p:spPr>
          <a:xfrm>
            <a:off x="457200" y="1472983"/>
            <a:ext cx="8432800" cy="1446545"/>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buClr>
                <a:srgbClr val="009900"/>
              </a:buClr>
            </a:pPr>
            <a:r>
              <a:rPr lang="en-US" sz="2200" dirty="0"/>
              <a:t>Aluminum and molecular iodine (I</a:t>
            </a:r>
            <a:r>
              <a:rPr lang="en-US" sz="2200" baseline="-25000" dirty="0"/>
              <a:t>2</a:t>
            </a:r>
            <a:r>
              <a:rPr lang="en-US" sz="2200" dirty="0"/>
              <a:t>) react to form aluminum triiodide. How many moles of </a:t>
            </a:r>
            <a:r>
              <a:rPr lang="en-US" sz="2200" i="1" u="sng" dirty="0"/>
              <a:t>iodine</a:t>
            </a:r>
            <a:r>
              <a:rPr lang="en-US" sz="2200" dirty="0"/>
              <a:t> are required to react with 0.429 mol of </a:t>
            </a:r>
            <a:r>
              <a:rPr lang="en-US" sz="2200" i="1" u="sng" dirty="0"/>
              <a:t>aluminum</a:t>
            </a:r>
            <a:r>
              <a:rPr lang="en-US" sz="2200" dirty="0"/>
              <a:t>?</a:t>
            </a:r>
          </a:p>
        </p:txBody>
      </p:sp>
      <p:sp>
        <p:nvSpPr>
          <p:cNvPr id="2" name="Title 1"/>
          <p:cNvSpPr>
            <a:spLocks noGrp="1"/>
          </p:cNvSpPr>
          <p:nvPr>
            <p:ph type="title"/>
          </p:nvPr>
        </p:nvSpPr>
        <p:spPr>
          <a:prstGeom prst="rect">
            <a:avLst/>
          </a:prstGeom>
        </p:spPr>
        <p:txBody>
          <a:bodyPr>
            <a:normAutofit/>
          </a:bodyPr>
          <a:lstStyle/>
          <a:p>
            <a:r>
              <a:rPr lang="en-US" dirty="0"/>
              <a:t>4</a:t>
            </a:r>
            <a:r>
              <a:rPr lang="en-US" sz="2800" dirty="0"/>
              <a:t>.3  reaction stoichiometry</a:t>
            </a:r>
          </a:p>
        </p:txBody>
      </p:sp>
      <p:sp>
        <p:nvSpPr>
          <p:cNvPr id="4" name="Slide Number Placeholder 3"/>
          <p:cNvSpPr>
            <a:spLocks noGrp="1"/>
          </p:cNvSpPr>
          <p:nvPr>
            <p:ph type="sldNum" sz="quarter" idx="4"/>
          </p:nvPr>
        </p:nvSpPr>
        <p:spPr/>
        <p:txBody>
          <a:bodyPr/>
          <a:lstStyle/>
          <a:p>
            <a:fld id="{72F633B3-16E2-4909-ACA1-80BBA0CB601E}" type="slidenum">
              <a:rPr lang="en-US" smtClean="0"/>
              <a:pPr/>
              <a:t>33</a:t>
            </a:fld>
            <a:endParaRPr lang="en-US" dirty="0"/>
          </a:p>
        </p:txBody>
      </p:sp>
      <p:sp>
        <p:nvSpPr>
          <p:cNvPr id="7" name="Text Placeholder 2"/>
          <p:cNvSpPr txBox="1">
            <a:spLocks/>
          </p:cNvSpPr>
          <p:nvPr/>
        </p:nvSpPr>
        <p:spPr>
          <a:xfrm>
            <a:off x="457200" y="2301969"/>
            <a:ext cx="8328454" cy="2486025"/>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Clr>
                <a:srgbClr val="009900"/>
              </a:buClr>
              <a:buFont typeface="Arial" panose="020B0604020202020204" pitchFamily="34" charset="0"/>
              <a:buChar char="•"/>
            </a:pPr>
            <a:endParaRPr lang="en-US" sz="2200" dirty="0"/>
          </a:p>
          <a:p>
            <a:pPr marL="342900" indent="-342900">
              <a:buClr>
                <a:srgbClr val="009900"/>
              </a:buClr>
              <a:buFont typeface="Arial" panose="020B0604020202020204" pitchFamily="34" charset="0"/>
              <a:buChar char="•"/>
            </a:pPr>
            <a:endParaRPr lang="en-US" sz="2200" dirty="0"/>
          </a:p>
          <a:p>
            <a:endParaRPr lang="en-US" dirty="0"/>
          </a:p>
        </p:txBody>
      </p:sp>
      <p:sp>
        <p:nvSpPr>
          <p:cNvPr id="44" name="Text Placeholder 2"/>
          <p:cNvSpPr txBox="1">
            <a:spLocks/>
          </p:cNvSpPr>
          <p:nvPr/>
        </p:nvSpPr>
        <p:spPr>
          <a:xfrm>
            <a:off x="457200" y="1043480"/>
            <a:ext cx="8530098" cy="516774"/>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b="1">
                <a:solidFill>
                  <a:srgbClr val="009900"/>
                </a:solidFill>
              </a:rPr>
              <a:t>Example 4.8</a:t>
            </a:r>
            <a:endParaRPr lang="en-US" sz="2200" dirty="0">
              <a:solidFill>
                <a:srgbClr val="009900"/>
              </a:solidFill>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4561" y="2826302"/>
            <a:ext cx="8298077" cy="1661582"/>
          </a:xfrm>
          <a:prstGeom prst="rect">
            <a:avLst/>
          </a:prstGeom>
          <a:ln>
            <a:solidFill>
              <a:schemeClr val="tx1"/>
            </a:solidFill>
          </a:ln>
        </p:spPr>
      </p:pic>
    </p:spTree>
    <p:extLst>
      <p:ext uri="{BB962C8B-B14F-4D97-AF65-F5344CB8AC3E}">
        <p14:creationId xmlns:p14="http://schemas.microsoft.com/office/powerpoint/2010/main" val="7043484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p:cNvSpPr txBox="1">
            <a:spLocks/>
          </p:cNvSpPr>
          <p:nvPr/>
        </p:nvSpPr>
        <p:spPr>
          <a:xfrm>
            <a:off x="457200" y="1472983"/>
            <a:ext cx="8432800" cy="1446545"/>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dirty="0"/>
              <a:t>How many carbon dioxide molecules are produced when 0.75 mol of propane (C</a:t>
            </a:r>
            <a:r>
              <a:rPr lang="en-US" sz="2200" baseline="-25000" dirty="0"/>
              <a:t>3</a:t>
            </a:r>
            <a:r>
              <a:rPr lang="en-US" sz="2200" dirty="0"/>
              <a:t>H</a:t>
            </a:r>
            <a:r>
              <a:rPr lang="en-US" sz="2200" baseline="-25000" dirty="0"/>
              <a:t>8</a:t>
            </a:r>
            <a:r>
              <a:rPr lang="en-US" sz="2200" dirty="0"/>
              <a:t>) undergoes combustion? </a:t>
            </a:r>
            <a:endParaRPr lang="en-US" sz="2200" dirty="0">
              <a:effectLst/>
            </a:endParaRPr>
          </a:p>
        </p:txBody>
      </p:sp>
      <p:sp>
        <p:nvSpPr>
          <p:cNvPr id="2" name="Title 1"/>
          <p:cNvSpPr>
            <a:spLocks noGrp="1"/>
          </p:cNvSpPr>
          <p:nvPr>
            <p:ph type="title"/>
          </p:nvPr>
        </p:nvSpPr>
        <p:spPr>
          <a:prstGeom prst="rect">
            <a:avLst/>
          </a:prstGeom>
        </p:spPr>
        <p:txBody>
          <a:bodyPr>
            <a:normAutofit/>
          </a:bodyPr>
          <a:lstStyle/>
          <a:p>
            <a:r>
              <a:rPr lang="en-US" dirty="0"/>
              <a:t>4</a:t>
            </a:r>
            <a:r>
              <a:rPr lang="en-US" sz="2800" dirty="0"/>
              <a:t>.3  reaction stoichiometry</a:t>
            </a:r>
          </a:p>
        </p:txBody>
      </p:sp>
      <p:sp>
        <p:nvSpPr>
          <p:cNvPr id="4" name="Slide Number Placeholder 3"/>
          <p:cNvSpPr>
            <a:spLocks noGrp="1"/>
          </p:cNvSpPr>
          <p:nvPr>
            <p:ph type="sldNum" sz="quarter" idx="4"/>
          </p:nvPr>
        </p:nvSpPr>
        <p:spPr/>
        <p:txBody>
          <a:bodyPr/>
          <a:lstStyle/>
          <a:p>
            <a:fld id="{72F633B3-16E2-4909-ACA1-80BBA0CB601E}" type="slidenum">
              <a:rPr lang="en-US" smtClean="0"/>
              <a:pPr/>
              <a:t>34</a:t>
            </a:fld>
            <a:endParaRPr lang="en-US" dirty="0"/>
          </a:p>
        </p:txBody>
      </p:sp>
      <p:sp>
        <p:nvSpPr>
          <p:cNvPr id="7" name="Text Placeholder 2"/>
          <p:cNvSpPr txBox="1">
            <a:spLocks/>
          </p:cNvSpPr>
          <p:nvPr/>
        </p:nvSpPr>
        <p:spPr>
          <a:xfrm>
            <a:off x="457200" y="2301969"/>
            <a:ext cx="8328454" cy="2486025"/>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Clr>
                <a:srgbClr val="009900"/>
              </a:buClr>
              <a:buFont typeface="Arial" panose="020B0604020202020204" pitchFamily="34" charset="0"/>
              <a:buChar char="•"/>
            </a:pPr>
            <a:endParaRPr lang="en-US" sz="2200" dirty="0"/>
          </a:p>
          <a:p>
            <a:pPr marL="342900" indent="-342900">
              <a:buClr>
                <a:srgbClr val="009900"/>
              </a:buClr>
              <a:buFont typeface="Arial" panose="020B0604020202020204" pitchFamily="34" charset="0"/>
              <a:buChar char="•"/>
            </a:pPr>
            <a:endParaRPr lang="en-US" sz="2200" dirty="0"/>
          </a:p>
          <a:p>
            <a:endParaRPr lang="en-US" dirty="0"/>
          </a:p>
        </p:txBody>
      </p:sp>
      <p:sp>
        <p:nvSpPr>
          <p:cNvPr id="44" name="Text Placeholder 2"/>
          <p:cNvSpPr txBox="1">
            <a:spLocks/>
          </p:cNvSpPr>
          <p:nvPr/>
        </p:nvSpPr>
        <p:spPr>
          <a:xfrm>
            <a:off x="457200" y="1043480"/>
            <a:ext cx="8530098" cy="516774"/>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b="1" dirty="0">
                <a:solidFill>
                  <a:srgbClr val="009900"/>
                </a:solidFill>
              </a:rPr>
              <a:t>Example 4.9</a:t>
            </a:r>
            <a:endParaRPr lang="en-US" sz="2200" dirty="0">
              <a:solidFill>
                <a:srgbClr val="009900"/>
              </a:solidFill>
            </a:endParaRPr>
          </a:p>
        </p:txBody>
      </p:sp>
    </p:spTree>
    <p:extLst>
      <p:ext uri="{BB962C8B-B14F-4D97-AF65-F5344CB8AC3E}">
        <p14:creationId xmlns:p14="http://schemas.microsoft.com/office/powerpoint/2010/main" val="14031988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p:cNvSpPr txBox="1">
            <a:spLocks/>
          </p:cNvSpPr>
          <p:nvPr/>
        </p:nvSpPr>
        <p:spPr>
          <a:xfrm>
            <a:off x="457200" y="1472983"/>
            <a:ext cx="8432800" cy="1446545"/>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dirty="0"/>
              <a:t>The active ingredient in the antacid milk of magnesia is magnesium hydroxide. What mass of sodium hydroxide is required to produce 16 g of magnesium hydroxide? </a:t>
            </a:r>
            <a:endParaRPr lang="en-US" sz="2200" dirty="0">
              <a:effectLst/>
            </a:endParaRPr>
          </a:p>
        </p:txBody>
      </p:sp>
      <p:sp>
        <p:nvSpPr>
          <p:cNvPr id="2" name="Title 1"/>
          <p:cNvSpPr>
            <a:spLocks noGrp="1"/>
          </p:cNvSpPr>
          <p:nvPr>
            <p:ph type="title"/>
          </p:nvPr>
        </p:nvSpPr>
        <p:spPr>
          <a:prstGeom prst="rect">
            <a:avLst/>
          </a:prstGeom>
        </p:spPr>
        <p:txBody>
          <a:bodyPr>
            <a:normAutofit/>
          </a:bodyPr>
          <a:lstStyle/>
          <a:p>
            <a:r>
              <a:rPr lang="en-US" dirty="0"/>
              <a:t>4</a:t>
            </a:r>
            <a:r>
              <a:rPr lang="en-US" sz="2800" dirty="0"/>
              <a:t>.3  reaction stoichiometry</a:t>
            </a:r>
          </a:p>
        </p:txBody>
      </p:sp>
      <p:sp>
        <p:nvSpPr>
          <p:cNvPr id="4" name="Slide Number Placeholder 3"/>
          <p:cNvSpPr>
            <a:spLocks noGrp="1"/>
          </p:cNvSpPr>
          <p:nvPr>
            <p:ph type="sldNum" sz="quarter" idx="4"/>
          </p:nvPr>
        </p:nvSpPr>
        <p:spPr/>
        <p:txBody>
          <a:bodyPr/>
          <a:lstStyle/>
          <a:p>
            <a:fld id="{72F633B3-16E2-4909-ACA1-80BBA0CB601E}" type="slidenum">
              <a:rPr lang="en-US" smtClean="0"/>
              <a:pPr/>
              <a:t>35</a:t>
            </a:fld>
            <a:endParaRPr lang="en-US" dirty="0"/>
          </a:p>
        </p:txBody>
      </p:sp>
      <p:sp>
        <p:nvSpPr>
          <p:cNvPr id="7" name="Text Placeholder 2"/>
          <p:cNvSpPr txBox="1">
            <a:spLocks/>
          </p:cNvSpPr>
          <p:nvPr/>
        </p:nvSpPr>
        <p:spPr>
          <a:xfrm>
            <a:off x="457200" y="2301969"/>
            <a:ext cx="8328454" cy="2486025"/>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Clr>
                <a:srgbClr val="009900"/>
              </a:buClr>
              <a:buFont typeface="Arial" panose="020B0604020202020204" pitchFamily="34" charset="0"/>
              <a:buChar char="•"/>
            </a:pPr>
            <a:endParaRPr lang="en-US" sz="2200" dirty="0"/>
          </a:p>
          <a:p>
            <a:pPr marL="342900" indent="-342900">
              <a:buClr>
                <a:srgbClr val="009900"/>
              </a:buClr>
              <a:buFont typeface="Arial" panose="020B0604020202020204" pitchFamily="34" charset="0"/>
              <a:buChar char="•"/>
            </a:pPr>
            <a:endParaRPr lang="en-US" sz="2200" dirty="0"/>
          </a:p>
          <a:p>
            <a:endParaRPr lang="en-US" dirty="0"/>
          </a:p>
        </p:txBody>
      </p:sp>
      <p:sp>
        <p:nvSpPr>
          <p:cNvPr id="44" name="Text Placeholder 2"/>
          <p:cNvSpPr txBox="1">
            <a:spLocks/>
          </p:cNvSpPr>
          <p:nvPr/>
        </p:nvSpPr>
        <p:spPr>
          <a:xfrm>
            <a:off x="457200" y="1043480"/>
            <a:ext cx="8530098" cy="516774"/>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b="1" dirty="0">
                <a:solidFill>
                  <a:srgbClr val="009900"/>
                </a:solidFill>
              </a:rPr>
              <a:t>Example 4.10</a:t>
            </a:r>
            <a:endParaRPr lang="en-US" sz="2200" dirty="0">
              <a:solidFill>
                <a:srgbClr val="009900"/>
              </a:solidFill>
            </a:endParaRPr>
          </a:p>
        </p:txBody>
      </p:sp>
    </p:spTree>
    <p:extLst>
      <p:ext uri="{BB962C8B-B14F-4D97-AF65-F5344CB8AC3E}">
        <p14:creationId xmlns:p14="http://schemas.microsoft.com/office/powerpoint/2010/main" val="13073684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p:cNvSpPr txBox="1">
            <a:spLocks/>
          </p:cNvSpPr>
          <p:nvPr/>
        </p:nvSpPr>
        <p:spPr>
          <a:xfrm>
            <a:off x="457200" y="1472983"/>
            <a:ext cx="8432800" cy="1446545"/>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dirty="0"/>
              <a:t>The reaction between gallium solid and oxygen gas produces gallium oxide, Ga</a:t>
            </a:r>
            <a:r>
              <a:rPr lang="en-US" sz="2200" baseline="-25000" dirty="0"/>
              <a:t>2</a:t>
            </a:r>
            <a:r>
              <a:rPr lang="en-US" sz="2200" dirty="0"/>
              <a:t>O</a:t>
            </a:r>
            <a:r>
              <a:rPr lang="en-US" sz="2200" baseline="-25000" dirty="0"/>
              <a:t>3</a:t>
            </a:r>
            <a:r>
              <a:rPr lang="en-US" sz="2200" dirty="0"/>
              <a:t>.What mass of gallium oxide, Ga</a:t>
            </a:r>
            <a:r>
              <a:rPr lang="en-US" sz="2200" baseline="-25000" dirty="0"/>
              <a:t>2</a:t>
            </a:r>
            <a:r>
              <a:rPr lang="en-US" sz="2200" dirty="0"/>
              <a:t>O</a:t>
            </a:r>
            <a:r>
              <a:rPr lang="en-US" sz="2200" baseline="-25000" dirty="0"/>
              <a:t>3</a:t>
            </a:r>
            <a:r>
              <a:rPr lang="en-US" sz="2200" dirty="0"/>
              <a:t>, can be prepared from 29.0 g of gallium metal? </a:t>
            </a:r>
            <a:endParaRPr lang="en-US" sz="2200" dirty="0">
              <a:effectLst/>
            </a:endParaRPr>
          </a:p>
        </p:txBody>
      </p:sp>
      <p:sp>
        <p:nvSpPr>
          <p:cNvPr id="2" name="Title 1"/>
          <p:cNvSpPr>
            <a:spLocks noGrp="1"/>
          </p:cNvSpPr>
          <p:nvPr>
            <p:ph type="title"/>
          </p:nvPr>
        </p:nvSpPr>
        <p:spPr>
          <a:prstGeom prst="rect">
            <a:avLst/>
          </a:prstGeom>
        </p:spPr>
        <p:txBody>
          <a:bodyPr>
            <a:normAutofit/>
          </a:bodyPr>
          <a:lstStyle/>
          <a:p>
            <a:r>
              <a:rPr lang="en-US" dirty="0"/>
              <a:t>4</a:t>
            </a:r>
            <a:r>
              <a:rPr lang="en-US" sz="2800" dirty="0"/>
              <a:t>.3  reaction stoichiometry</a:t>
            </a:r>
          </a:p>
        </p:txBody>
      </p:sp>
      <p:sp>
        <p:nvSpPr>
          <p:cNvPr id="4" name="Slide Number Placeholder 3"/>
          <p:cNvSpPr>
            <a:spLocks noGrp="1"/>
          </p:cNvSpPr>
          <p:nvPr>
            <p:ph type="sldNum" sz="quarter" idx="4"/>
          </p:nvPr>
        </p:nvSpPr>
        <p:spPr/>
        <p:txBody>
          <a:bodyPr/>
          <a:lstStyle/>
          <a:p>
            <a:fld id="{72F633B3-16E2-4909-ACA1-80BBA0CB601E}" type="slidenum">
              <a:rPr lang="en-US" smtClean="0"/>
              <a:pPr/>
              <a:t>36</a:t>
            </a:fld>
            <a:endParaRPr lang="en-US" dirty="0"/>
          </a:p>
        </p:txBody>
      </p:sp>
      <p:sp>
        <p:nvSpPr>
          <p:cNvPr id="7" name="Text Placeholder 2"/>
          <p:cNvSpPr txBox="1">
            <a:spLocks/>
          </p:cNvSpPr>
          <p:nvPr/>
        </p:nvSpPr>
        <p:spPr>
          <a:xfrm>
            <a:off x="457200" y="2301969"/>
            <a:ext cx="8328454" cy="2486025"/>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Clr>
                <a:srgbClr val="009900"/>
              </a:buClr>
              <a:buFont typeface="Arial" panose="020B0604020202020204" pitchFamily="34" charset="0"/>
              <a:buChar char="•"/>
            </a:pPr>
            <a:endParaRPr lang="en-US" sz="2200" dirty="0"/>
          </a:p>
          <a:p>
            <a:pPr marL="342900" indent="-342900">
              <a:buClr>
                <a:srgbClr val="009900"/>
              </a:buClr>
              <a:buFont typeface="Arial" panose="020B0604020202020204" pitchFamily="34" charset="0"/>
              <a:buChar char="•"/>
            </a:pPr>
            <a:endParaRPr lang="en-US" sz="2200" dirty="0"/>
          </a:p>
          <a:p>
            <a:endParaRPr lang="en-US" dirty="0"/>
          </a:p>
        </p:txBody>
      </p:sp>
      <p:sp>
        <p:nvSpPr>
          <p:cNvPr id="44" name="Text Placeholder 2"/>
          <p:cNvSpPr txBox="1">
            <a:spLocks/>
          </p:cNvSpPr>
          <p:nvPr/>
        </p:nvSpPr>
        <p:spPr>
          <a:xfrm>
            <a:off x="457200" y="1043480"/>
            <a:ext cx="8530098" cy="516774"/>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b="1" dirty="0">
                <a:solidFill>
                  <a:srgbClr val="009900"/>
                </a:solidFill>
              </a:rPr>
              <a:t>Example 4.10  </a:t>
            </a:r>
            <a:r>
              <a:rPr lang="en-US" sz="2200" i="1" dirty="0"/>
              <a:t>Check Your Learning</a:t>
            </a:r>
            <a:endParaRPr lang="en-US" sz="2200" dirty="0"/>
          </a:p>
        </p:txBody>
      </p:sp>
    </p:spTree>
    <p:extLst>
      <p:ext uri="{BB962C8B-B14F-4D97-AF65-F5344CB8AC3E}">
        <p14:creationId xmlns:p14="http://schemas.microsoft.com/office/powerpoint/2010/main" val="8892690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t>4</a:t>
            </a:r>
            <a:r>
              <a:rPr lang="en-US" sz="2800" dirty="0"/>
              <a:t>.4  reaction Yields</a:t>
            </a:r>
          </a:p>
        </p:txBody>
      </p:sp>
      <p:sp>
        <p:nvSpPr>
          <p:cNvPr id="6" name="Text Placeholder 2"/>
          <p:cNvSpPr txBox="1">
            <a:spLocks/>
          </p:cNvSpPr>
          <p:nvPr/>
        </p:nvSpPr>
        <p:spPr>
          <a:xfrm>
            <a:off x="457978" y="1412605"/>
            <a:ext cx="8530098" cy="2752995"/>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b="1" dirty="0">
                <a:solidFill>
                  <a:srgbClr val="009900"/>
                </a:solidFill>
              </a:rPr>
              <a:t>Reaction Stoichiometry</a:t>
            </a:r>
            <a:endParaRPr lang="en-US" sz="2200" dirty="0">
              <a:solidFill>
                <a:srgbClr val="009900"/>
              </a:solidFill>
            </a:endParaRPr>
          </a:p>
          <a:p>
            <a:pPr marL="342900" indent="-342900">
              <a:buClr>
                <a:srgbClr val="009900"/>
              </a:buClr>
              <a:buFont typeface="Arial" panose="020B0604020202020204" pitchFamily="34" charset="0"/>
              <a:buChar char="•"/>
            </a:pPr>
            <a:r>
              <a:rPr lang="en-US" sz="2200" dirty="0"/>
              <a:t>When reactants are mixed for a chemical reaction, the amounts are rarely mixed in perfect stoichiometric amounts.</a:t>
            </a:r>
          </a:p>
          <a:p>
            <a:pPr marL="342900" indent="-342900">
              <a:buClr>
                <a:srgbClr val="009900"/>
              </a:buClr>
              <a:buFont typeface="Arial" panose="020B0604020202020204" pitchFamily="34" charset="0"/>
              <a:buChar char="•"/>
            </a:pPr>
            <a:r>
              <a:rPr lang="en-US" sz="2200" dirty="0"/>
              <a:t>The </a:t>
            </a:r>
            <a:r>
              <a:rPr lang="en-US" sz="2200" i="1" u="sng" dirty="0">
                <a:solidFill>
                  <a:srgbClr val="009900"/>
                </a:solidFill>
              </a:rPr>
              <a:t>limiting reactant</a:t>
            </a:r>
            <a:r>
              <a:rPr lang="en-US" sz="2200" dirty="0"/>
              <a:t> will be entirely consumed, and some amount of the </a:t>
            </a:r>
            <a:r>
              <a:rPr lang="en-US" sz="2200" i="1" u="sng" dirty="0">
                <a:solidFill>
                  <a:srgbClr val="009900"/>
                </a:solidFill>
              </a:rPr>
              <a:t>excess reactant</a:t>
            </a:r>
            <a:r>
              <a:rPr lang="en-US" sz="2200" dirty="0"/>
              <a:t> will be left over.</a:t>
            </a:r>
          </a:p>
          <a:p>
            <a:pPr marL="342900" indent="-342900">
              <a:buClr>
                <a:srgbClr val="009900"/>
              </a:buClr>
              <a:buFont typeface="Arial" panose="020B0604020202020204" pitchFamily="34" charset="0"/>
              <a:buChar char="•"/>
            </a:pPr>
            <a:r>
              <a:rPr lang="en-US" sz="2200" dirty="0"/>
              <a:t>Use stoichiometry to determine which reactant is limiting before attempting to calculate the </a:t>
            </a:r>
            <a:r>
              <a:rPr lang="en-US" sz="2200" i="1" u="sng" dirty="0">
                <a:solidFill>
                  <a:srgbClr val="009900"/>
                </a:solidFill>
              </a:rPr>
              <a:t>yield</a:t>
            </a:r>
            <a:r>
              <a:rPr lang="en-US" sz="2200" dirty="0"/>
              <a:t>, or amount of product produced.</a:t>
            </a:r>
          </a:p>
        </p:txBody>
      </p:sp>
      <p:sp>
        <p:nvSpPr>
          <p:cNvPr id="4" name="Slide Number Placeholder 3"/>
          <p:cNvSpPr>
            <a:spLocks noGrp="1"/>
          </p:cNvSpPr>
          <p:nvPr>
            <p:ph type="sldNum" sz="quarter" idx="4"/>
          </p:nvPr>
        </p:nvSpPr>
        <p:spPr/>
        <p:txBody>
          <a:bodyPr/>
          <a:lstStyle/>
          <a:p>
            <a:fld id="{72F633B3-16E2-4909-ACA1-80BBA0CB601E}" type="slidenum">
              <a:rPr lang="en-US" smtClean="0"/>
              <a:pPr/>
              <a:t>37</a:t>
            </a:fld>
            <a:endParaRPr lang="en-US" dirty="0"/>
          </a:p>
        </p:txBody>
      </p:sp>
      <p:sp>
        <p:nvSpPr>
          <p:cNvPr id="9" name="Text Placeholder 2"/>
          <p:cNvSpPr txBox="1">
            <a:spLocks/>
          </p:cNvSpPr>
          <p:nvPr/>
        </p:nvSpPr>
        <p:spPr>
          <a:xfrm>
            <a:off x="457200" y="917105"/>
            <a:ext cx="8328454" cy="569127"/>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b="1" i="1" dirty="0">
                <a:solidFill>
                  <a:srgbClr val="0000FF"/>
                </a:solidFill>
              </a:rPr>
              <a:t>Limiting Reactant</a:t>
            </a:r>
            <a:endParaRPr lang="en-US" i="1" dirty="0">
              <a:solidFill>
                <a:srgbClr val="0000FF"/>
              </a:solidFill>
            </a:endParaRPr>
          </a:p>
        </p:txBody>
      </p:sp>
    </p:spTree>
    <p:extLst>
      <p:ext uri="{BB962C8B-B14F-4D97-AF65-F5344CB8AC3E}">
        <p14:creationId xmlns:p14="http://schemas.microsoft.com/office/powerpoint/2010/main" val="19413995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t>4</a:t>
            </a:r>
            <a:r>
              <a:rPr lang="en-US" sz="2800" dirty="0"/>
              <a:t>.4  reaction Yields</a:t>
            </a:r>
          </a:p>
        </p:txBody>
      </p:sp>
      <p:sp>
        <p:nvSpPr>
          <p:cNvPr id="4" name="Slide Number Placeholder 3"/>
          <p:cNvSpPr>
            <a:spLocks noGrp="1"/>
          </p:cNvSpPr>
          <p:nvPr>
            <p:ph type="sldNum" sz="quarter" idx="4"/>
          </p:nvPr>
        </p:nvSpPr>
        <p:spPr/>
        <p:txBody>
          <a:bodyPr/>
          <a:lstStyle/>
          <a:p>
            <a:fld id="{72F633B3-16E2-4909-ACA1-80BBA0CB601E}" type="slidenum">
              <a:rPr lang="en-US" smtClean="0"/>
              <a:pPr/>
              <a:t>38</a:t>
            </a:fld>
            <a:endParaRPr lang="en-US" dirty="0"/>
          </a:p>
        </p:txBody>
      </p:sp>
      <p:sp>
        <p:nvSpPr>
          <p:cNvPr id="9" name="Text Placeholder 2"/>
          <p:cNvSpPr txBox="1">
            <a:spLocks/>
          </p:cNvSpPr>
          <p:nvPr/>
        </p:nvSpPr>
        <p:spPr>
          <a:xfrm>
            <a:off x="457200" y="917105"/>
            <a:ext cx="8328454" cy="569127"/>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b="1" i="1" dirty="0">
                <a:solidFill>
                  <a:srgbClr val="0000FF"/>
                </a:solidFill>
              </a:rPr>
              <a:t>Limiting Reactant</a:t>
            </a:r>
            <a:endParaRPr lang="en-US" i="1" dirty="0">
              <a:solidFill>
                <a:srgbClr val="0000FF"/>
              </a:solidFill>
            </a:endParaRPr>
          </a:p>
        </p:txBody>
      </p:sp>
      <p:sp>
        <p:nvSpPr>
          <p:cNvPr id="10" name="Rectangle 9"/>
          <p:cNvSpPr/>
          <p:nvPr/>
        </p:nvSpPr>
        <p:spPr>
          <a:xfrm>
            <a:off x="2034437" y="2308565"/>
            <a:ext cx="4767580" cy="430887"/>
          </a:xfrm>
          <a:prstGeom prst="rect">
            <a:avLst/>
          </a:prstGeom>
        </p:spPr>
        <p:txBody>
          <a:bodyPr wrap="square">
            <a:spAutoFit/>
          </a:bodyPr>
          <a:lstStyle/>
          <a:p>
            <a:pPr algn="ctr">
              <a:spcAft>
                <a:spcPts val="1000"/>
              </a:spcAft>
            </a:pPr>
            <a:r>
              <a:rPr lang="en-US" sz="2200" dirty="0"/>
              <a:t>H</a:t>
            </a:r>
            <a:r>
              <a:rPr lang="en-US" sz="2200" baseline="-25000" dirty="0"/>
              <a:t>2</a:t>
            </a:r>
            <a:r>
              <a:rPr lang="en-US" sz="2200" dirty="0"/>
              <a:t>(</a:t>
            </a:r>
            <a:r>
              <a:rPr lang="en-US" sz="2200" i="1" dirty="0"/>
              <a:t>g</a:t>
            </a:r>
            <a:r>
              <a:rPr lang="en-US" sz="2200" dirty="0"/>
              <a:t>)  + Cl</a:t>
            </a:r>
            <a:r>
              <a:rPr lang="en-US" sz="2200" baseline="-25000" dirty="0"/>
              <a:t>2</a:t>
            </a:r>
            <a:r>
              <a:rPr lang="en-US" sz="2200" dirty="0"/>
              <a:t>(</a:t>
            </a:r>
            <a:r>
              <a:rPr lang="en-US" sz="2200" i="1" dirty="0"/>
              <a:t>g</a:t>
            </a:r>
            <a:r>
              <a:rPr lang="en-US" sz="2200" dirty="0"/>
              <a:t>)  </a:t>
            </a:r>
            <a:r>
              <a:rPr lang="en-US" sz="2200" dirty="0">
                <a:solidFill>
                  <a:srgbClr val="009900"/>
                </a:solidFill>
                <a:sym typeface="Wingdings"/>
              </a:rPr>
              <a:t></a:t>
            </a:r>
            <a:r>
              <a:rPr lang="en-US" sz="2200" dirty="0">
                <a:sym typeface="Wingdings"/>
              </a:rPr>
              <a:t>  </a:t>
            </a:r>
            <a:r>
              <a:rPr lang="en-US" sz="2200" dirty="0"/>
              <a:t>2HCl(</a:t>
            </a:r>
            <a:r>
              <a:rPr lang="en-US" sz="2200" i="1" dirty="0"/>
              <a:t>g</a:t>
            </a:r>
            <a:r>
              <a:rPr lang="en-US" sz="2200" dirty="0"/>
              <a:t>)</a:t>
            </a:r>
          </a:p>
        </p:txBody>
      </p:sp>
      <p:sp>
        <p:nvSpPr>
          <p:cNvPr id="3" name="Rectangle 2"/>
          <p:cNvSpPr/>
          <p:nvPr/>
        </p:nvSpPr>
        <p:spPr>
          <a:xfrm>
            <a:off x="485037" y="1410032"/>
            <a:ext cx="8132096" cy="769441"/>
          </a:xfrm>
          <a:prstGeom prst="rect">
            <a:avLst/>
          </a:prstGeom>
        </p:spPr>
        <p:txBody>
          <a:bodyPr wrap="square">
            <a:spAutoFit/>
          </a:bodyPr>
          <a:lstStyle/>
          <a:p>
            <a:r>
              <a:rPr lang="en-US" sz="2200" i="1" dirty="0"/>
              <a:t>If 6 molecules of H</a:t>
            </a:r>
            <a:r>
              <a:rPr lang="en-US" sz="2200" i="1" baseline="-25000" dirty="0"/>
              <a:t>2 </a:t>
            </a:r>
            <a:r>
              <a:rPr lang="en-US" sz="2200" i="1" dirty="0"/>
              <a:t>react with 4 molecules of Cl</a:t>
            </a:r>
            <a:r>
              <a:rPr lang="en-US" sz="2200" i="1" baseline="-25000" dirty="0"/>
              <a:t>2</a:t>
            </a:r>
            <a:r>
              <a:rPr lang="en-US" sz="2200" i="1" dirty="0"/>
              <a:t>, HCl is produced. Which reactant is limiting?</a:t>
            </a:r>
          </a:p>
        </p:txBody>
      </p:sp>
      <p:pic>
        <p:nvPicPr>
          <p:cNvPr id="18" name="Picture 1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35277" y="3098800"/>
            <a:ext cx="6801556" cy="3060700"/>
          </a:xfrm>
          <a:prstGeom prst="rect">
            <a:avLst/>
          </a:prstGeom>
        </p:spPr>
      </p:pic>
    </p:spTree>
    <p:extLst>
      <p:ext uri="{BB962C8B-B14F-4D97-AF65-F5344CB8AC3E}">
        <p14:creationId xmlns:p14="http://schemas.microsoft.com/office/powerpoint/2010/main" val="15944260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t>4</a:t>
            </a:r>
            <a:r>
              <a:rPr lang="en-US" sz="2800" dirty="0"/>
              <a:t>.4  reaction Yields</a:t>
            </a:r>
          </a:p>
        </p:txBody>
      </p:sp>
      <p:sp>
        <p:nvSpPr>
          <p:cNvPr id="6" name="Text Placeholder 2"/>
          <p:cNvSpPr txBox="1">
            <a:spLocks/>
          </p:cNvSpPr>
          <p:nvPr/>
        </p:nvSpPr>
        <p:spPr>
          <a:xfrm>
            <a:off x="457978" y="1412605"/>
            <a:ext cx="8530098" cy="4708795"/>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b="1" dirty="0">
                <a:solidFill>
                  <a:srgbClr val="009900"/>
                </a:solidFill>
              </a:rPr>
              <a:t>Identifying a Limiting Reactant</a:t>
            </a:r>
            <a:endParaRPr lang="en-US" sz="2200" dirty="0">
              <a:solidFill>
                <a:srgbClr val="009900"/>
              </a:solidFill>
            </a:endParaRPr>
          </a:p>
          <a:p>
            <a:pPr marL="342900" indent="-342900">
              <a:buClr>
                <a:srgbClr val="009900"/>
              </a:buClr>
              <a:buFont typeface="Arial" panose="020B0604020202020204" pitchFamily="34" charset="0"/>
              <a:buChar char="•"/>
            </a:pPr>
            <a:r>
              <a:rPr lang="en-US" sz="2200" dirty="0"/>
              <a:t>Determine the number of moles of each reactant.</a:t>
            </a:r>
          </a:p>
          <a:p>
            <a:pPr marL="342900" indent="-342900">
              <a:buClr>
                <a:srgbClr val="009900"/>
              </a:buClr>
              <a:buFont typeface="Arial" panose="020B0604020202020204" pitchFamily="34" charset="0"/>
              <a:buChar char="•"/>
            </a:pPr>
            <a:r>
              <a:rPr lang="en-US" sz="2200" dirty="0"/>
              <a:t>Use stoichiometry to conduct two trials.</a:t>
            </a:r>
          </a:p>
          <a:p>
            <a:pPr marL="1074420" lvl="1" indent="-342900">
              <a:buClr>
                <a:srgbClr val="009900"/>
              </a:buClr>
            </a:pPr>
            <a:r>
              <a:rPr lang="en-US" sz="2000" dirty="0"/>
              <a:t>Calculate the amount of product formed if the first reactant is consumed completely.</a:t>
            </a:r>
          </a:p>
          <a:p>
            <a:pPr marL="1074420" lvl="1" indent="-342900">
              <a:buClr>
                <a:srgbClr val="009900"/>
              </a:buClr>
            </a:pPr>
            <a:r>
              <a:rPr lang="en-US" sz="2000" dirty="0"/>
              <a:t>Calculate the amount of product formed if the second reactant is consumed completely.</a:t>
            </a:r>
            <a:endParaRPr lang="en-US" sz="2200" dirty="0"/>
          </a:p>
          <a:p>
            <a:pPr marL="342900" indent="-342900">
              <a:buClr>
                <a:srgbClr val="009900"/>
              </a:buClr>
              <a:buFont typeface="Arial" panose="020B0604020202020204" pitchFamily="34" charset="0"/>
              <a:buChar char="•"/>
            </a:pPr>
            <a:r>
              <a:rPr lang="en-US" sz="2200" dirty="0"/>
              <a:t>The reactant the produces the least amount of product is the </a:t>
            </a:r>
            <a:r>
              <a:rPr lang="en-US" sz="2200" i="1" u="sng" dirty="0">
                <a:solidFill>
                  <a:srgbClr val="009900"/>
                </a:solidFill>
              </a:rPr>
              <a:t>limiting reactant</a:t>
            </a:r>
            <a:r>
              <a:rPr lang="en-US" sz="2200" dirty="0"/>
              <a:t>.</a:t>
            </a:r>
          </a:p>
          <a:p>
            <a:pPr marL="342900" indent="-342900">
              <a:buClr>
                <a:srgbClr val="009900"/>
              </a:buClr>
              <a:buFont typeface="Arial" panose="020B0604020202020204" pitchFamily="34" charset="0"/>
              <a:buChar char="•"/>
            </a:pPr>
            <a:r>
              <a:rPr lang="en-US" sz="2200" dirty="0"/>
              <a:t>The </a:t>
            </a:r>
            <a:r>
              <a:rPr lang="en-US" sz="2200" i="1" u="sng" dirty="0">
                <a:solidFill>
                  <a:srgbClr val="009900"/>
                </a:solidFill>
              </a:rPr>
              <a:t>reaction yield</a:t>
            </a:r>
            <a:r>
              <a:rPr lang="en-US" sz="2200" dirty="0"/>
              <a:t> can then be calculated based on complete consumption of the limiting reactant. </a:t>
            </a:r>
          </a:p>
        </p:txBody>
      </p:sp>
      <p:sp>
        <p:nvSpPr>
          <p:cNvPr id="4" name="Slide Number Placeholder 3"/>
          <p:cNvSpPr>
            <a:spLocks noGrp="1"/>
          </p:cNvSpPr>
          <p:nvPr>
            <p:ph type="sldNum" sz="quarter" idx="4"/>
          </p:nvPr>
        </p:nvSpPr>
        <p:spPr/>
        <p:txBody>
          <a:bodyPr/>
          <a:lstStyle/>
          <a:p>
            <a:fld id="{72F633B3-16E2-4909-ACA1-80BBA0CB601E}" type="slidenum">
              <a:rPr lang="en-US" smtClean="0"/>
              <a:pPr/>
              <a:t>39</a:t>
            </a:fld>
            <a:endParaRPr lang="en-US" dirty="0"/>
          </a:p>
        </p:txBody>
      </p:sp>
      <p:sp>
        <p:nvSpPr>
          <p:cNvPr id="9" name="Text Placeholder 2"/>
          <p:cNvSpPr txBox="1">
            <a:spLocks/>
          </p:cNvSpPr>
          <p:nvPr/>
        </p:nvSpPr>
        <p:spPr>
          <a:xfrm>
            <a:off x="457200" y="917105"/>
            <a:ext cx="8328454" cy="569127"/>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b="1" i="1" dirty="0">
                <a:solidFill>
                  <a:srgbClr val="0000FF"/>
                </a:solidFill>
              </a:rPr>
              <a:t>Limiting Reactant</a:t>
            </a:r>
            <a:endParaRPr lang="en-US" i="1" dirty="0">
              <a:solidFill>
                <a:srgbClr val="0000FF"/>
              </a:solidFill>
            </a:endParaRPr>
          </a:p>
        </p:txBody>
      </p:sp>
    </p:spTree>
    <p:extLst>
      <p:ext uri="{BB962C8B-B14F-4D97-AF65-F5344CB8AC3E}">
        <p14:creationId xmlns:p14="http://schemas.microsoft.com/office/powerpoint/2010/main" val="1917656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fontScale="90000"/>
          </a:bodyPr>
          <a:lstStyle/>
          <a:p>
            <a:r>
              <a:rPr lang="en-US" dirty="0"/>
              <a:t>4</a:t>
            </a:r>
            <a:r>
              <a:rPr lang="en-US" sz="2800" dirty="0"/>
              <a:t>.1  Writing and balancing chemical equations</a:t>
            </a:r>
          </a:p>
        </p:txBody>
      </p:sp>
      <p:sp>
        <p:nvSpPr>
          <p:cNvPr id="6" name="Text Placeholder 2"/>
          <p:cNvSpPr txBox="1">
            <a:spLocks/>
          </p:cNvSpPr>
          <p:nvPr/>
        </p:nvSpPr>
        <p:spPr>
          <a:xfrm>
            <a:off x="457200" y="1412605"/>
            <a:ext cx="8530098" cy="3375389"/>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b="1" dirty="0">
                <a:solidFill>
                  <a:srgbClr val="009900"/>
                </a:solidFill>
              </a:rPr>
              <a:t>Representing Chemical Reactions</a:t>
            </a:r>
            <a:endParaRPr lang="en-US" sz="2200" dirty="0">
              <a:solidFill>
                <a:srgbClr val="009900"/>
              </a:solidFill>
            </a:endParaRPr>
          </a:p>
          <a:p>
            <a:pPr marL="342900" indent="-342900">
              <a:buClr>
                <a:srgbClr val="009900"/>
              </a:buClr>
              <a:buFont typeface="Arial" panose="020B0604020202020204" pitchFamily="34" charset="0"/>
              <a:buChar char="•"/>
            </a:pPr>
            <a:r>
              <a:rPr lang="en-US" sz="2200" dirty="0"/>
              <a:t>When atoms gain or lose electrons to form ions, or when atoms combine with other atoms to form molecules, their symbols are modified so as to appropriately represent the species formed.</a:t>
            </a:r>
          </a:p>
          <a:p>
            <a:pPr marL="342900" indent="-342900">
              <a:buClr>
                <a:srgbClr val="009900"/>
              </a:buClr>
              <a:buFont typeface="Arial" panose="020B0604020202020204" pitchFamily="34" charset="0"/>
              <a:buChar char="•"/>
            </a:pPr>
            <a:r>
              <a:rPr lang="en-US" sz="2200" dirty="0"/>
              <a:t>A chemical equation is used to represent the relative quantities of </a:t>
            </a:r>
            <a:r>
              <a:rPr lang="en-US" sz="2200" i="1" u="sng" dirty="0">
                <a:solidFill>
                  <a:srgbClr val="009900"/>
                </a:solidFill>
              </a:rPr>
              <a:t>reactants</a:t>
            </a:r>
            <a:r>
              <a:rPr lang="en-US" sz="2200" dirty="0"/>
              <a:t> used and </a:t>
            </a:r>
            <a:r>
              <a:rPr lang="en-US" sz="2200" i="1" u="sng" dirty="0">
                <a:solidFill>
                  <a:srgbClr val="009900"/>
                </a:solidFill>
              </a:rPr>
              <a:t>products</a:t>
            </a:r>
            <a:r>
              <a:rPr lang="en-US" sz="2200" dirty="0"/>
              <a:t> formed in a chemical process.</a:t>
            </a:r>
          </a:p>
        </p:txBody>
      </p:sp>
      <p:sp>
        <p:nvSpPr>
          <p:cNvPr id="4" name="Slide Number Placeholder 3"/>
          <p:cNvSpPr>
            <a:spLocks noGrp="1"/>
          </p:cNvSpPr>
          <p:nvPr>
            <p:ph type="sldNum" sz="quarter" idx="4"/>
          </p:nvPr>
        </p:nvSpPr>
        <p:spPr/>
        <p:txBody>
          <a:bodyPr/>
          <a:lstStyle/>
          <a:p>
            <a:fld id="{72F633B3-16E2-4909-ACA1-80BBA0CB601E}" type="slidenum">
              <a:rPr lang="en-US" smtClean="0"/>
              <a:pPr/>
              <a:t>4</a:t>
            </a:fld>
            <a:endParaRPr lang="en-US" dirty="0"/>
          </a:p>
        </p:txBody>
      </p:sp>
      <p:sp>
        <p:nvSpPr>
          <p:cNvPr id="7" name="Text Placeholder 2"/>
          <p:cNvSpPr txBox="1">
            <a:spLocks/>
          </p:cNvSpPr>
          <p:nvPr/>
        </p:nvSpPr>
        <p:spPr>
          <a:xfrm>
            <a:off x="457200" y="2301969"/>
            <a:ext cx="8328454" cy="2486025"/>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Clr>
                <a:srgbClr val="009900"/>
              </a:buClr>
              <a:buFont typeface="Arial" panose="020B0604020202020204" pitchFamily="34" charset="0"/>
              <a:buChar char="•"/>
            </a:pPr>
            <a:endParaRPr lang="en-US" sz="2200" dirty="0"/>
          </a:p>
          <a:p>
            <a:pPr marL="342900" indent="-342900">
              <a:buClr>
                <a:srgbClr val="009900"/>
              </a:buClr>
              <a:buFont typeface="Arial" panose="020B0604020202020204" pitchFamily="34" charset="0"/>
              <a:buChar char="•"/>
            </a:pPr>
            <a:endParaRPr lang="en-US" sz="2200" dirty="0"/>
          </a:p>
          <a:p>
            <a:endParaRPr lang="en-US" dirty="0"/>
          </a:p>
        </p:txBody>
      </p:sp>
      <p:sp>
        <p:nvSpPr>
          <p:cNvPr id="9" name="Text Placeholder 2"/>
          <p:cNvSpPr txBox="1">
            <a:spLocks/>
          </p:cNvSpPr>
          <p:nvPr/>
        </p:nvSpPr>
        <p:spPr>
          <a:xfrm>
            <a:off x="457200" y="917105"/>
            <a:ext cx="8328454" cy="569127"/>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b="1" i="1" dirty="0">
                <a:solidFill>
                  <a:srgbClr val="0000FF"/>
                </a:solidFill>
              </a:rPr>
              <a:t>Chemical Equations</a:t>
            </a:r>
            <a:endParaRPr lang="en-US" i="1" dirty="0">
              <a:solidFill>
                <a:srgbClr val="0000FF"/>
              </a:solidFill>
            </a:endParaRPr>
          </a:p>
        </p:txBody>
      </p:sp>
      <p:grpSp>
        <p:nvGrpSpPr>
          <p:cNvPr id="20" name="Group 19"/>
          <p:cNvGrpSpPr/>
          <p:nvPr/>
        </p:nvGrpSpPr>
        <p:grpSpPr>
          <a:xfrm>
            <a:off x="526650" y="3806480"/>
            <a:ext cx="8063638" cy="2914995"/>
            <a:chOff x="121941" y="3751011"/>
            <a:chExt cx="8063638" cy="2914995"/>
          </a:xfrm>
        </p:grpSpPr>
        <p:grpSp>
          <p:nvGrpSpPr>
            <p:cNvPr id="13" name="Group 12"/>
            <p:cNvGrpSpPr/>
            <p:nvPr/>
          </p:nvGrpSpPr>
          <p:grpSpPr>
            <a:xfrm>
              <a:off x="771525" y="3751011"/>
              <a:ext cx="7414054" cy="2914995"/>
              <a:chOff x="570802" y="3576875"/>
              <a:chExt cx="8214852" cy="3229846"/>
            </a:xfrm>
          </p:grpSpPr>
          <p:pic>
            <p:nvPicPr>
              <p:cNvPr id="11" name="Picture 10"/>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70802" y="3688675"/>
                <a:ext cx="8214852" cy="3118046"/>
              </a:xfrm>
              <a:prstGeom prst="rect">
                <a:avLst/>
              </a:prstGeom>
            </p:spPr>
          </p:pic>
          <p:sp>
            <p:nvSpPr>
              <p:cNvPr id="12" name="Rectangle 11"/>
              <p:cNvSpPr/>
              <p:nvPr/>
            </p:nvSpPr>
            <p:spPr>
              <a:xfrm>
                <a:off x="1085850" y="3576875"/>
                <a:ext cx="7500938" cy="22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121941" y="4246969"/>
              <a:ext cx="1438214" cy="584775"/>
            </a:xfrm>
            <a:prstGeom prst="rect">
              <a:avLst/>
            </a:prstGeom>
            <a:noFill/>
          </p:spPr>
          <p:txBody>
            <a:bodyPr wrap="none" rtlCol="0">
              <a:spAutoFit/>
            </a:bodyPr>
            <a:lstStyle/>
            <a:p>
              <a:pPr algn="ctr"/>
              <a:r>
                <a:rPr lang="en-US" sz="1600" i="1"/>
                <a:t>stoichiometric</a:t>
              </a:r>
            </a:p>
            <a:p>
              <a:pPr algn="ctr"/>
              <a:r>
                <a:rPr lang="en-US" sz="1600" i="1" dirty="0"/>
                <a:t>coefficients</a:t>
              </a:r>
            </a:p>
          </p:txBody>
        </p:sp>
        <p:cxnSp>
          <p:nvCxnSpPr>
            <p:cNvPr id="16" name="Straight Arrow Connector 15"/>
            <p:cNvCxnSpPr/>
            <p:nvPr/>
          </p:nvCxnSpPr>
          <p:spPr>
            <a:xfrm flipV="1">
              <a:off x="1814513" y="4186238"/>
              <a:ext cx="1042987" cy="4429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814513" y="4148949"/>
              <a:ext cx="5472112" cy="4802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500863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t>4</a:t>
            </a:r>
            <a:r>
              <a:rPr lang="en-US" sz="2800" dirty="0"/>
              <a:t>.4  reaction Yields</a:t>
            </a:r>
          </a:p>
        </p:txBody>
      </p:sp>
      <p:sp>
        <p:nvSpPr>
          <p:cNvPr id="4" name="Slide Number Placeholder 3"/>
          <p:cNvSpPr>
            <a:spLocks noGrp="1"/>
          </p:cNvSpPr>
          <p:nvPr>
            <p:ph type="sldNum" sz="quarter" idx="4"/>
          </p:nvPr>
        </p:nvSpPr>
        <p:spPr/>
        <p:txBody>
          <a:bodyPr/>
          <a:lstStyle/>
          <a:p>
            <a:fld id="{72F633B3-16E2-4909-ACA1-80BBA0CB601E}" type="slidenum">
              <a:rPr lang="en-US" smtClean="0"/>
              <a:pPr/>
              <a:t>40</a:t>
            </a:fld>
            <a:endParaRPr lang="en-US" dirty="0"/>
          </a:p>
        </p:txBody>
      </p:sp>
      <p:sp>
        <p:nvSpPr>
          <p:cNvPr id="9" name="Text Placeholder 2"/>
          <p:cNvSpPr txBox="1">
            <a:spLocks/>
          </p:cNvSpPr>
          <p:nvPr/>
        </p:nvSpPr>
        <p:spPr>
          <a:xfrm>
            <a:off x="457200" y="917105"/>
            <a:ext cx="8328454" cy="569127"/>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b="1" i="1" dirty="0">
                <a:solidFill>
                  <a:srgbClr val="0000FF"/>
                </a:solidFill>
              </a:rPr>
              <a:t>Limiting Reactant</a:t>
            </a:r>
            <a:endParaRPr lang="en-US" i="1" dirty="0">
              <a:solidFill>
                <a:srgbClr val="0000FF"/>
              </a:solidFill>
            </a:endParaRPr>
          </a:p>
        </p:txBody>
      </p:sp>
      <p:sp>
        <p:nvSpPr>
          <p:cNvPr id="10" name="Rectangle 9"/>
          <p:cNvSpPr/>
          <p:nvPr/>
        </p:nvSpPr>
        <p:spPr>
          <a:xfrm>
            <a:off x="1974911" y="2383237"/>
            <a:ext cx="4767580" cy="430887"/>
          </a:xfrm>
          <a:prstGeom prst="rect">
            <a:avLst/>
          </a:prstGeom>
        </p:spPr>
        <p:txBody>
          <a:bodyPr wrap="square">
            <a:spAutoFit/>
          </a:bodyPr>
          <a:lstStyle/>
          <a:p>
            <a:pPr algn="ctr">
              <a:spcAft>
                <a:spcPts val="1000"/>
              </a:spcAft>
            </a:pPr>
            <a:r>
              <a:rPr lang="en-US" sz="2200" dirty="0"/>
              <a:t>H</a:t>
            </a:r>
            <a:r>
              <a:rPr lang="en-US" sz="2200" baseline="-25000" dirty="0"/>
              <a:t>2</a:t>
            </a:r>
            <a:r>
              <a:rPr lang="en-US" sz="2200" dirty="0"/>
              <a:t>(</a:t>
            </a:r>
            <a:r>
              <a:rPr lang="en-US" sz="2200" i="1" dirty="0"/>
              <a:t>g</a:t>
            </a:r>
            <a:r>
              <a:rPr lang="en-US" sz="2200" dirty="0"/>
              <a:t>)  + Cl</a:t>
            </a:r>
            <a:r>
              <a:rPr lang="en-US" sz="2200" baseline="-25000" dirty="0"/>
              <a:t>2</a:t>
            </a:r>
            <a:r>
              <a:rPr lang="en-US" sz="2200" dirty="0"/>
              <a:t>(</a:t>
            </a:r>
            <a:r>
              <a:rPr lang="en-US" sz="2200" i="1" dirty="0"/>
              <a:t>g</a:t>
            </a:r>
            <a:r>
              <a:rPr lang="en-US" sz="2200" dirty="0"/>
              <a:t>)  </a:t>
            </a:r>
            <a:r>
              <a:rPr lang="en-US" sz="2200" dirty="0">
                <a:solidFill>
                  <a:srgbClr val="009900"/>
                </a:solidFill>
                <a:sym typeface="Wingdings"/>
              </a:rPr>
              <a:t></a:t>
            </a:r>
            <a:r>
              <a:rPr lang="en-US" sz="2200" dirty="0">
                <a:sym typeface="Wingdings"/>
              </a:rPr>
              <a:t>  </a:t>
            </a:r>
            <a:r>
              <a:rPr lang="en-US" sz="2200" dirty="0"/>
              <a:t>2HCl(</a:t>
            </a:r>
            <a:r>
              <a:rPr lang="en-US" sz="2200" i="1" dirty="0"/>
              <a:t>g</a:t>
            </a:r>
            <a:r>
              <a:rPr lang="en-US" sz="2200" dirty="0"/>
              <a:t>)</a:t>
            </a:r>
          </a:p>
        </p:txBody>
      </p:sp>
      <p:sp>
        <p:nvSpPr>
          <p:cNvPr id="3" name="Rectangle 2"/>
          <p:cNvSpPr/>
          <p:nvPr/>
        </p:nvSpPr>
        <p:spPr>
          <a:xfrm>
            <a:off x="485037" y="1410032"/>
            <a:ext cx="8132096" cy="769441"/>
          </a:xfrm>
          <a:prstGeom prst="rect">
            <a:avLst/>
          </a:prstGeom>
        </p:spPr>
        <p:txBody>
          <a:bodyPr wrap="square">
            <a:spAutoFit/>
          </a:bodyPr>
          <a:lstStyle/>
          <a:p>
            <a:r>
              <a:rPr lang="en-US" sz="2200" i="1" dirty="0"/>
              <a:t>If 2 moles of H</a:t>
            </a:r>
            <a:r>
              <a:rPr lang="en-US" sz="2200" i="1" baseline="-25000" dirty="0"/>
              <a:t>2 </a:t>
            </a:r>
            <a:r>
              <a:rPr lang="en-US" sz="2200" i="1" dirty="0"/>
              <a:t>react with 3 moles of Cl</a:t>
            </a:r>
            <a:r>
              <a:rPr lang="en-US" sz="2200" i="1" baseline="-25000" dirty="0"/>
              <a:t>2</a:t>
            </a:r>
            <a:r>
              <a:rPr lang="en-US" sz="2200" i="1" dirty="0"/>
              <a:t>, HCl is produced. Which reactant is limiting?</a:t>
            </a:r>
          </a:p>
        </p:txBody>
      </p:sp>
      <p:grpSp>
        <p:nvGrpSpPr>
          <p:cNvPr id="29" name="Group 28"/>
          <p:cNvGrpSpPr/>
          <p:nvPr/>
        </p:nvGrpSpPr>
        <p:grpSpPr>
          <a:xfrm>
            <a:off x="485037" y="5312743"/>
            <a:ext cx="6201417" cy="771122"/>
            <a:chOff x="641262" y="4229532"/>
            <a:chExt cx="6201417" cy="771122"/>
          </a:xfrm>
        </p:grpSpPr>
        <p:grpSp>
          <p:nvGrpSpPr>
            <p:cNvPr id="30" name="Group 29"/>
            <p:cNvGrpSpPr/>
            <p:nvPr/>
          </p:nvGrpSpPr>
          <p:grpSpPr>
            <a:xfrm>
              <a:off x="2263990" y="4229532"/>
              <a:ext cx="4578689" cy="721853"/>
              <a:chOff x="2781205" y="4843476"/>
              <a:chExt cx="4578689" cy="721853"/>
            </a:xfrm>
          </p:grpSpPr>
          <mc:AlternateContent xmlns:mc="http://schemas.openxmlformats.org/markup-compatibility/2006" xmlns:a14="http://schemas.microsoft.com/office/drawing/2010/main">
            <mc:Choice Requires="a14">
              <p:sp>
                <p:nvSpPr>
                  <p:cNvPr id="32" name="TextBox 31"/>
                  <p:cNvSpPr txBox="1"/>
                  <p:nvPr/>
                </p:nvSpPr>
                <p:spPr>
                  <a:xfrm>
                    <a:off x="2781205" y="4843476"/>
                    <a:ext cx="4578689" cy="698140"/>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200" i="1" smtClean="0">
                              <a:latin typeface="Cambria Math" charset="0"/>
                            </a:rPr>
                            <m:t>3</m:t>
                          </m:r>
                          <m:r>
                            <a:rPr lang="en-US" sz="2200" b="0" i="1" smtClean="0">
                              <a:latin typeface="Cambria Math" charset="0"/>
                            </a:rPr>
                            <m:t> </m:t>
                          </m:r>
                          <m:r>
                            <a:rPr lang="en-US" sz="2200" b="0" i="1" smtClean="0">
                              <a:latin typeface="Cambria Math" charset="0"/>
                            </a:rPr>
                            <m:t>𝑚𝑜𝑙</m:t>
                          </m:r>
                          <m:r>
                            <a:rPr lang="en-US" sz="2200" b="0" i="1" smtClean="0">
                              <a:latin typeface="Cambria Math" charset="0"/>
                            </a:rPr>
                            <m:t> </m:t>
                          </m:r>
                          <m:sSub>
                            <m:sSubPr>
                              <m:ctrlPr>
                                <a:rPr lang="en-US" sz="2200" b="0" i="1" smtClean="0">
                                  <a:latin typeface="Cambria Math" panose="02040503050406030204" pitchFamily="18" charset="0"/>
                                </a:rPr>
                              </m:ctrlPr>
                            </m:sSubPr>
                            <m:e>
                              <m:r>
                                <a:rPr lang="en-US" sz="2200" b="0" i="1" smtClean="0">
                                  <a:latin typeface="Cambria Math" charset="0"/>
                                </a:rPr>
                                <m:t>𝐶𝑙</m:t>
                              </m:r>
                            </m:e>
                            <m:sub>
                              <m:r>
                                <a:rPr lang="en-US" sz="2200" b="0" i="1" smtClean="0">
                                  <a:latin typeface="Cambria Math" charset="0"/>
                                </a:rPr>
                                <m:t>2</m:t>
                              </m:r>
                            </m:sub>
                          </m:sSub>
                          <m:r>
                            <a:rPr lang="en-US" sz="2200" b="0" i="1" smtClean="0">
                              <a:latin typeface="Cambria Math" charset="0"/>
                            </a:rPr>
                            <m:t> </m:t>
                          </m:r>
                          <m:r>
                            <a:rPr lang="en-US" sz="2200" b="0" i="1" smtClean="0">
                              <a:solidFill>
                                <a:schemeClr val="tx1"/>
                              </a:solidFill>
                              <a:latin typeface="Cambria Math" charset="0"/>
                            </a:rPr>
                            <m:t>× </m:t>
                          </m:r>
                          <m:f>
                            <m:fPr>
                              <m:ctrlPr>
                                <a:rPr lang="en-US" sz="2200" b="0" i="1" smtClean="0">
                                  <a:solidFill>
                                    <a:schemeClr val="tx1"/>
                                  </a:solidFill>
                                  <a:latin typeface="Cambria Math" panose="02040503050406030204" pitchFamily="18" charset="0"/>
                                  <a:ea typeface="Cambria Math" panose="02040503050406030204" pitchFamily="18" charset="0"/>
                                </a:rPr>
                              </m:ctrlPr>
                            </m:fPr>
                            <m:num>
                              <m:r>
                                <a:rPr lang="en-US" sz="2200" b="0" i="1" smtClean="0">
                                  <a:solidFill>
                                    <a:schemeClr val="tx1"/>
                                  </a:solidFill>
                                  <a:latin typeface="Cambria Math" charset="0"/>
                                  <a:ea typeface="Cambria Math" panose="02040503050406030204" pitchFamily="18" charset="0"/>
                                </a:rPr>
                                <m:t>2 </m:t>
                              </m:r>
                              <m:r>
                                <a:rPr lang="en-US" sz="2200" b="0" i="1" smtClean="0">
                                  <a:solidFill>
                                    <a:schemeClr val="tx1"/>
                                  </a:solidFill>
                                  <a:latin typeface="Cambria Math" charset="0"/>
                                  <a:ea typeface="Cambria Math" panose="02040503050406030204" pitchFamily="18" charset="0"/>
                                </a:rPr>
                                <m:t>𝑚𝑜𝑙</m:t>
                              </m:r>
                              <m:r>
                                <a:rPr lang="en-US" sz="2200" b="0" i="1" smtClean="0">
                                  <a:solidFill>
                                    <a:schemeClr val="tx1"/>
                                  </a:solidFill>
                                  <a:latin typeface="Cambria Math" charset="0"/>
                                  <a:ea typeface="Cambria Math" panose="02040503050406030204" pitchFamily="18" charset="0"/>
                                </a:rPr>
                                <m:t> </m:t>
                              </m:r>
                              <m:r>
                                <a:rPr lang="en-US" sz="2200" b="0" i="1" smtClean="0">
                                  <a:solidFill>
                                    <a:schemeClr val="tx1"/>
                                  </a:solidFill>
                                  <a:latin typeface="Cambria Math" charset="0"/>
                                  <a:ea typeface="Cambria Math" panose="02040503050406030204" pitchFamily="18" charset="0"/>
                                </a:rPr>
                                <m:t>𝐻𝐶𝑙</m:t>
                              </m:r>
                              <m:r>
                                <a:rPr lang="en-US" sz="2200" b="0" i="1" smtClean="0">
                                  <a:solidFill>
                                    <a:schemeClr val="tx1"/>
                                  </a:solidFill>
                                  <a:latin typeface="Cambria Math" charset="0"/>
                                  <a:ea typeface="Cambria Math" panose="02040503050406030204" pitchFamily="18" charset="0"/>
                                </a:rPr>
                                <m:t> </m:t>
                              </m:r>
                            </m:num>
                            <m:den>
                              <m:r>
                                <a:rPr lang="en-US" sz="2200" b="0" i="1" smtClean="0">
                                  <a:solidFill>
                                    <a:schemeClr val="tx1"/>
                                  </a:solidFill>
                                  <a:latin typeface="Cambria Math" charset="0"/>
                                  <a:ea typeface="Cambria Math" panose="02040503050406030204" pitchFamily="18" charset="0"/>
                                </a:rPr>
                                <m:t>1</m:t>
                              </m:r>
                              <m:r>
                                <a:rPr lang="en-US" sz="2200" i="1">
                                  <a:solidFill>
                                    <a:schemeClr val="tx1"/>
                                  </a:solidFill>
                                  <a:latin typeface="Cambria Math" charset="0"/>
                                  <a:ea typeface="Cambria Math" panose="02040503050406030204" pitchFamily="18" charset="0"/>
                                </a:rPr>
                                <m:t> </m:t>
                              </m:r>
                              <m:r>
                                <a:rPr lang="en-US" sz="2200" b="0" i="1" smtClean="0">
                                  <a:solidFill>
                                    <a:schemeClr val="tx1"/>
                                  </a:solidFill>
                                  <a:latin typeface="Cambria Math" charset="0"/>
                                  <a:ea typeface="Cambria Math" panose="02040503050406030204" pitchFamily="18" charset="0"/>
                                </a:rPr>
                                <m:t>𝑚𝑜𝑙</m:t>
                              </m:r>
                              <m:r>
                                <a:rPr lang="en-US" sz="2200" i="1">
                                  <a:solidFill>
                                    <a:schemeClr val="tx1"/>
                                  </a:solidFill>
                                  <a:latin typeface="Cambria Math" charset="0"/>
                                  <a:ea typeface="Cambria Math" panose="02040503050406030204" pitchFamily="18" charset="0"/>
                                </a:rPr>
                                <m:t> </m:t>
                              </m:r>
                              <m:sSub>
                                <m:sSubPr>
                                  <m:ctrlPr>
                                    <a:rPr lang="en-US" sz="2200" i="1" smtClean="0">
                                      <a:solidFill>
                                        <a:schemeClr val="tx1"/>
                                      </a:solidFill>
                                      <a:latin typeface="Cambria Math" panose="02040503050406030204" pitchFamily="18" charset="0"/>
                                    </a:rPr>
                                  </m:ctrlPr>
                                </m:sSubPr>
                                <m:e>
                                  <m:r>
                                    <a:rPr lang="en-US" sz="2200" b="0" i="1" smtClean="0">
                                      <a:solidFill>
                                        <a:schemeClr val="tx1"/>
                                      </a:solidFill>
                                      <a:latin typeface="Cambria Math" panose="02040503050406030204" pitchFamily="18" charset="0"/>
                                    </a:rPr>
                                    <m:t>𝐶𝑙</m:t>
                                  </m:r>
                                </m:e>
                                <m:sub>
                                  <m:r>
                                    <a:rPr lang="en-US" sz="2200" b="0" i="1" smtClean="0">
                                      <a:solidFill>
                                        <a:schemeClr val="tx1"/>
                                      </a:solidFill>
                                      <a:latin typeface="Cambria Math" charset="0"/>
                                    </a:rPr>
                                    <m:t>2</m:t>
                                  </m:r>
                                </m:sub>
                              </m:sSub>
                            </m:den>
                          </m:f>
                          <m:r>
                            <a:rPr lang="en-US" sz="2200" b="0" i="1" smtClean="0">
                              <a:latin typeface="Cambria Math" charset="0"/>
                              <a:ea typeface="Cambria Math" panose="02040503050406030204" pitchFamily="18" charset="0"/>
                            </a:rPr>
                            <m:t>=6 </m:t>
                          </m:r>
                          <m:r>
                            <a:rPr lang="en-US" sz="2200" b="0" i="1" smtClean="0">
                              <a:latin typeface="Cambria Math" charset="0"/>
                              <a:ea typeface="Cambria Math" panose="02040503050406030204" pitchFamily="18" charset="0"/>
                            </a:rPr>
                            <m:t>𝑚𝑜𝑙</m:t>
                          </m:r>
                          <m:r>
                            <a:rPr lang="en-US" sz="2200" b="0" i="1" smtClean="0">
                              <a:latin typeface="Cambria Math" charset="0"/>
                              <a:ea typeface="Cambria Math" panose="02040503050406030204" pitchFamily="18" charset="0"/>
                            </a:rPr>
                            <m:t> </m:t>
                          </m:r>
                          <m:r>
                            <a:rPr lang="en-US" sz="2200" b="0" i="1" smtClean="0">
                              <a:latin typeface="Cambria Math" charset="0"/>
                              <a:ea typeface="Cambria Math" panose="02040503050406030204" pitchFamily="18" charset="0"/>
                            </a:rPr>
                            <m:t>𝐻𝐶𝑙</m:t>
                          </m:r>
                        </m:oMath>
                      </m:oMathPara>
                    </a14:m>
                    <a:endParaRPr lang="en-US" sz="2200" b="0" i="1" dirty="0">
                      <a:latin typeface="Cambria Math" charset="0"/>
                      <a:ea typeface="Cambria Math" panose="02040503050406030204" pitchFamily="18" charset="0"/>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2781205" y="4843476"/>
                    <a:ext cx="4578689" cy="698140"/>
                  </a:xfrm>
                  <a:prstGeom prst="rect">
                    <a:avLst/>
                  </a:prstGeom>
                  <a:blipFill>
                    <a:blip r:embed="rId2"/>
                    <a:stretch>
                      <a:fillRect/>
                    </a:stretch>
                  </a:blipFill>
                </p:spPr>
                <p:txBody>
                  <a:bodyPr/>
                  <a:lstStyle/>
                  <a:p>
                    <a:r>
                      <a:rPr lang="en-US">
                        <a:noFill/>
                      </a:rPr>
                      <a:t> </a:t>
                    </a:r>
                  </a:p>
                </p:txBody>
              </p:sp>
            </mc:Fallback>
          </mc:AlternateContent>
          <p:cxnSp>
            <p:nvCxnSpPr>
              <p:cNvPr id="33" name="Straight Connector 32"/>
              <p:cNvCxnSpPr/>
              <p:nvPr/>
            </p:nvCxnSpPr>
            <p:spPr>
              <a:xfrm flipH="1">
                <a:off x="3162328" y="5090247"/>
                <a:ext cx="723901" cy="340815"/>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4599820" y="5224514"/>
                <a:ext cx="723901" cy="340815"/>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a:off x="641262" y="4292768"/>
              <a:ext cx="1406154" cy="707886"/>
            </a:xfrm>
            <a:prstGeom prst="rect">
              <a:avLst/>
            </a:prstGeom>
            <a:noFill/>
          </p:spPr>
          <p:txBody>
            <a:bodyPr wrap="none" rtlCol="0">
              <a:spAutoFit/>
            </a:bodyPr>
            <a:lstStyle/>
            <a:p>
              <a:pPr algn="ctr"/>
              <a:r>
                <a:rPr lang="en-US" sz="2000" b="1" dirty="0">
                  <a:solidFill>
                    <a:srgbClr val="009900"/>
                  </a:solidFill>
                </a:rPr>
                <a:t>Trial #2</a:t>
              </a:r>
            </a:p>
            <a:p>
              <a:pPr algn="ctr"/>
              <a:r>
                <a:rPr lang="en-US" sz="2000" i="1" dirty="0">
                  <a:solidFill>
                    <a:srgbClr val="009900"/>
                  </a:solidFill>
                </a:rPr>
                <a:t>Use up Cl</a:t>
              </a:r>
              <a:r>
                <a:rPr lang="en-US" sz="2000" i="1" baseline="-25000" dirty="0">
                  <a:solidFill>
                    <a:srgbClr val="009900"/>
                  </a:solidFill>
                </a:rPr>
                <a:t>2</a:t>
              </a:r>
            </a:p>
          </p:txBody>
        </p:sp>
      </p:grpSp>
      <p:grpSp>
        <p:nvGrpSpPr>
          <p:cNvPr id="5" name="Group 4"/>
          <p:cNvGrpSpPr/>
          <p:nvPr/>
        </p:nvGrpSpPr>
        <p:grpSpPr>
          <a:xfrm>
            <a:off x="485037" y="3281582"/>
            <a:ext cx="6090017" cy="771122"/>
            <a:chOff x="485037" y="3281582"/>
            <a:chExt cx="6090017" cy="771122"/>
          </a:xfrm>
        </p:grpSpPr>
        <p:grpSp>
          <p:nvGrpSpPr>
            <p:cNvPr id="8" name="Group 7"/>
            <p:cNvGrpSpPr/>
            <p:nvPr/>
          </p:nvGrpSpPr>
          <p:grpSpPr>
            <a:xfrm>
              <a:off x="485037" y="3281582"/>
              <a:ext cx="6024702" cy="771122"/>
              <a:chOff x="670116" y="4229532"/>
              <a:chExt cx="6024702" cy="771122"/>
            </a:xfrm>
          </p:grpSpPr>
          <p:grpSp>
            <p:nvGrpSpPr>
              <p:cNvPr id="11" name="Group 10"/>
              <p:cNvGrpSpPr/>
              <p:nvPr/>
            </p:nvGrpSpPr>
            <p:grpSpPr>
              <a:xfrm>
                <a:off x="2263990" y="4229532"/>
                <a:ext cx="4430828" cy="721853"/>
                <a:chOff x="2781205" y="4843476"/>
                <a:chExt cx="4430828" cy="721853"/>
              </a:xfrm>
            </p:grpSpPr>
            <mc:AlternateContent xmlns:mc="http://schemas.openxmlformats.org/markup-compatibility/2006" xmlns:a14="http://schemas.microsoft.com/office/drawing/2010/main">
              <mc:Choice Requires="a14">
                <p:sp>
                  <p:nvSpPr>
                    <p:cNvPr id="13" name="TextBox 12"/>
                    <p:cNvSpPr txBox="1"/>
                    <p:nvPr/>
                  </p:nvSpPr>
                  <p:spPr>
                    <a:xfrm>
                      <a:off x="2781205" y="4843476"/>
                      <a:ext cx="4430828" cy="698140"/>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200" b="0" i="1" smtClean="0">
                                <a:latin typeface="Cambria Math" charset="0"/>
                              </a:rPr>
                              <m:t>2 </m:t>
                            </m:r>
                            <m:r>
                              <a:rPr lang="en-US" sz="2200" b="0" i="1" smtClean="0">
                                <a:latin typeface="Cambria Math" charset="0"/>
                              </a:rPr>
                              <m:t>𝑚𝑜𝑙</m:t>
                            </m:r>
                            <m:r>
                              <a:rPr lang="en-US" sz="2200" b="0" i="1" smtClean="0">
                                <a:latin typeface="Cambria Math" charset="0"/>
                              </a:rPr>
                              <m:t> </m:t>
                            </m:r>
                            <m:sSub>
                              <m:sSubPr>
                                <m:ctrlPr>
                                  <a:rPr lang="en-US" sz="2200" b="0" i="1" smtClean="0">
                                    <a:latin typeface="Cambria Math" panose="02040503050406030204" pitchFamily="18" charset="0"/>
                                  </a:rPr>
                                </m:ctrlPr>
                              </m:sSubPr>
                              <m:e>
                                <m:r>
                                  <a:rPr lang="en-US" sz="2200" b="0" i="1" smtClean="0">
                                    <a:latin typeface="Cambria Math" charset="0"/>
                                  </a:rPr>
                                  <m:t>𝐻</m:t>
                                </m:r>
                              </m:e>
                              <m:sub>
                                <m:r>
                                  <a:rPr lang="en-US" sz="2200" b="0" i="1" smtClean="0">
                                    <a:latin typeface="Cambria Math" charset="0"/>
                                  </a:rPr>
                                  <m:t>2</m:t>
                                </m:r>
                              </m:sub>
                            </m:sSub>
                            <m:r>
                              <a:rPr lang="en-US" sz="2200" b="0" i="1" smtClean="0">
                                <a:latin typeface="Cambria Math" charset="0"/>
                              </a:rPr>
                              <m:t> </m:t>
                            </m:r>
                            <m:r>
                              <a:rPr lang="en-US" sz="2200" b="0" i="1" smtClean="0">
                                <a:solidFill>
                                  <a:schemeClr val="tx1"/>
                                </a:solidFill>
                                <a:latin typeface="Cambria Math" charset="0"/>
                              </a:rPr>
                              <m:t>× </m:t>
                            </m:r>
                            <m:f>
                              <m:fPr>
                                <m:ctrlPr>
                                  <a:rPr lang="en-US" sz="2200" b="0" i="1" smtClean="0">
                                    <a:solidFill>
                                      <a:schemeClr val="tx1"/>
                                    </a:solidFill>
                                    <a:latin typeface="Cambria Math" panose="02040503050406030204" pitchFamily="18" charset="0"/>
                                    <a:ea typeface="Cambria Math" panose="02040503050406030204" pitchFamily="18" charset="0"/>
                                  </a:rPr>
                                </m:ctrlPr>
                              </m:fPr>
                              <m:num>
                                <m:r>
                                  <a:rPr lang="en-US" sz="2200" b="0" i="1" smtClean="0">
                                    <a:solidFill>
                                      <a:schemeClr val="tx1"/>
                                    </a:solidFill>
                                    <a:latin typeface="Cambria Math" charset="0"/>
                                    <a:ea typeface="Cambria Math" panose="02040503050406030204" pitchFamily="18" charset="0"/>
                                  </a:rPr>
                                  <m:t>2 </m:t>
                                </m:r>
                                <m:r>
                                  <a:rPr lang="en-US" sz="2200" b="0" i="1" smtClean="0">
                                    <a:solidFill>
                                      <a:schemeClr val="tx1"/>
                                    </a:solidFill>
                                    <a:latin typeface="Cambria Math" charset="0"/>
                                    <a:ea typeface="Cambria Math" panose="02040503050406030204" pitchFamily="18" charset="0"/>
                                  </a:rPr>
                                  <m:t>𝑚𝑜𝑙</m:t>
                                </m:r>
                                <m:r>
                                  <a:rPr lang="en-US" sz="2200" b="0" i="1" smtClean="0">
                                    <a:solidFill>
                                      <a:schemeClr val="tx1"/>
                                    </a:solidFill>
                                    <a:latin typeface="Cambria Math" charset="0"/>
                                    <a:ea typeface="Cambria Math" panose="02040503050406030204" pitchFamily="18" charset="0"/>
                                  </a:rPr>
                                  <m:t> </m:t>
                                </m:r>
                                <m:r>
                                  <a:rPr lang="en-US" sz="2200" b="0" i="1" smtClean="0">
                                    <a:solidFill>
                                      <a:schemeClr val="tx1"/>
                                    </a:solidFill>
                                    <a:latin typeface="Cambria Math" charset="0"/>
                                    <a:ea typeface="Cambria Math" panose="02040503050406030204" pitchFamily="18" charset="0"/>
                                  </a:rPr>
                                  <m:t>𝐻𝐶𝑙</m:t>
                                </m:r>
                                <m:r>
                                  <a:rPr lang="en-US" sz="2200" b="0" i="1" smtClean="0">
                                    <a:solidFill>
                                      <a:schemeClr val="tx1"/>
                                    </a:solidFill>
                                    <a:latin typeface="Cambria Math" charset="0"/>
                                    <a:ea typeface="Cambria Math" panose="02040503050406030204" pitchFamily="18" charset="0"/>
                                  </a:rPr>
                                  <m:t> </m:t>
                                </m:r>
                              </m:num>
                              <m:den>
                                <m:r>
                                  <a:rPr lang="en-US" sz="2200" b="0" i="1" smtClean="0">
                                    <a:solidFill>
                                      <a:schemeClr val="tx1"/>
                                    </a:solidFill>
                                    <a:latin typeface="Cambria Math" charset="0"/>
                                    <a:ea typeface="Cambria Math" panose="02040503050406030204" pitchFamily="18" charset="0"/>
                                  </a:rPr>
                                  <m:t>1</m:t>
                                </m:r>
                                <m:r>
                                  <a:rPr lang="en-US" sz="2200" i="1">
                                    <a:solidFill>
                                      <a:schemeClr val="tx1"/>
                                    </a:solidFill>
                                    <a:latin typeface="Cambria Math" charset="0"/>
                                    <a:ea typeface="Cambria Math" panose="02040503050406030204" pitchFamily="18" charset="0"/>
                                  </a:rPr>
                                  <m:t> </m:t>
                                </m:r>
                                <m:r>
                                  <a:rPr lang="en-US" sz="2200" b="0" i="1" smtClean="0">
                                    <a:solidFill>
                                      <a:schemeClr val="tx1"/>
                                    </a:solidFill>
                                    <a:latin typeface="Cambria Math" charset="0"/>
                                    <a:ea typeface="Cambria Math" panose="02040503050406030204" pitchFamily="18" charset="0"/>
                                  </a:rPr>
                                  <m:t>𝑚𝑜𝑙</m:t>
                                </m:r>
                                <m:r>
                                  <a:rPr lang="en-US" sz="2200" i="1">
                                    <a:solidFill>
                                      <a:schemeClr val="tx1"/>
                                    </a:solidFill>
                                    <a:latin typeface="Cambria Math" charset="0"/>
                                    <a:ea typeface="Cambria Math" panose="02040503050406030204" pitchFamily="18" charset="0"/>
                                  </a:rPr>
                                  <m:t> </m:t>
                                </m:r>
                                <m:sSub>
                                  <m:sSubPr>
                                    <m:ctrlPr>
                                      <a:rPr lang="en-US" sz="2200" i="1" smtClean="0">
                                        <a:solidFill>
                                          <a:schemeClr val="tx1"/>
                                        </a:solidFill>
                                        <a:latin typeface="Cambria Math" panose="02040503050406030204" pitchFamily="18" charset="0"/>
                                      </a:rPr>
                                    </m:ctrlPr>
                                  </m:sSubPr>
                                  <m:e>
                                    <m:r>
                                      <a:rPr lang="en-US" sz="2200" b="0" i="1" smtClean="0">
                                        <a:solidFill>
                                          <a:schemeClr val="tx1"/>
                                        </a:solidFill>
                                        <a:latin typeface="Cambria Math" charset="0"/>
                                      </a:rPr>
                                      <m:t>𝐻</m:t>
                                    </m:r>
                                  </m:e>
                                  <m:sub>
                                    <m:r>
                                      <a:rPr lang="en-US" sz="2200" b="0" i="1" smtClean="0">
                                        <a:solidFill>
                                          <a:schemeClr val="tx1"/>
                                        </a:solidFill>
                                        <a:latin typeface="Cambria Math" charset="0"/>
                                      </a:rPr>
                                      <m:t>2</m:t>
                                    </m:r>
                                  </m:sub>
                                </m:sSub>
                              </m:den>
                            </m:f>
                            <m:r>
                              <a:rPr lang="en-US" sz="2200" b="0" i="1" smtClean="0">
                                <a:latin typeface="Cambria Math" charset="0"/>
                                <a:ea typeface="Cambria Math" panose="02040503050406030204" pitchFamily="18" charset="0"/>
                              </a:rPr>
                              <m:t>=4 </m:t>
                            </m:r>
                            <m:r>
                              <a:rPr lang="en-US" sz="2200" b="0" i="1" smtClean="0">
                                <a:latin typeface="Cambria Math" charset="0"/>
                                <a:ea typeface="Cambria Math" panose="02040503050406030204" pitchFamily="18" charset="0"/>
                              </a:rPr>
                              <m:t>𝑚𝑜𝑙</m:t>
                            </m:r>
                            <m:r>
                              <a:rPr lang="en-US" sz="2200" b="0" i="1" smtClean="0">
                                <a:latin typeface="Cambria Math" charset="0"/>
                                <a:ea typeface="Cambria Math" panose="02040503050406030204" pitchFamily="18" charset="0"/>
                              </a:rPr>
                              <m:t> </m:t>
                            </m:r>
                            <m:r>
                              <a:rPr lang="en-US" sz="2200" b="0" i="1" smtClean="0">
                                <a:latin typeface="Cambria Math" charset="0"/>
                                <a:ea typeface="Cambria Math" panose="02040503050406030204" pitchFamily="18" charset="0"/>
                              </a:rPr>
                              <m:t>𝐻𝐶𝑙</m:t>
                            </m:r>
                          </m:oMath>
                        </m:oMathPara>
                      </a14:m>
                      <a:endParaRPr lang="en-US" sz="2200" b="0" i="1" dirty="0">
                        <a:latin typeface="Cambria Math" charset="0"/>
                        <a:ea typeface="Cambria Math" panose="02040503050406030204"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781205" y="4843476"/>
                      <a:ext cx="4430828" cy="698140"/>
                    </a:xfrm>
                    <a:prstGeom prst="rect">
                      <a:avLst/>
                    </a:prstGeom>
                    <a:blipFill rotWithShape="0">
                      <a:blip r:embed="rId3"/>
                      <a:stretch>
                        <a:fillRect/>
                      </a:stretch>
                    </a:blipFill>
                  </p:spPr>
                  <p:txBody>
                    <a:bodyPr/>
                    <a:lstStyle/>
                    <a:p>
                      <a:r>
                        <a:rPr lang="en-US">
                          <a:noFill/>
                        </a:rPr>
                        <a:t> </a:t>
                      </a:r>
                    </a:p>
                  </p:txBody>
                </p:sp>
              </mc:Fallback>
            </mc:AlternateContent>
            <p:cxnSp>
              <p:nvCxnSpPr>
                <p:cNvPr id="14" name="Straight Connector 13"/>
                <p:cNvCxnSpPr/>
                <p:nvPr/>
              </p:nvCxnSpPr>
              <p:spPr>
                <a:xfrm flipH="1">
                  <a:off x="3000013" y="5052391"/>
                  <a:ext cx="723901" cy="340815"/>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599820" y="5224514"/>
                  <a:ext cx="723901" cy="340815"/>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670116" y="4292768"/>
                <a:ext cx="1348446" cy="707886"/>
              </a:xfrm>
              <a:prstGeom prst="rect">
                <a:avLst/>
              </a:prstGeom>
              <a:noFill/>
            </p:spPr>
            <p:txBody>
              <a:bodyPr wrap="none" rtlCol="0">
                <a:spAutoFit/>
              </a:bodyPr>
              <a:lstStyle/>
              <a:p>
                <a:pPr algn="ctr"/>
                <a:r>
                  <a:rPr lang="en-US" sz="2000" b="1" dirty="0">
                    <a:solidFill>
                      <a:srgbClr val="009900"/>
                    </a:solidFill>
                  </a:rPr>
                  <a:t>Trial #1</a:t>
                </a:r>
              </a:p>
              <a:p>
                <a:pPr algn="ctr"/>
                <a:r>
                  <a:rPr lang="en-US" sz="2000" i="1" dirty="0">
                    <a:solidFill>
                      <a:srgbClr val="009900"/>
                    </a:solidFill>
                  </a:rPr>
                  <a:t>Use up H</a:t>
                </a:r>
                <a:r>
                  <a:rPr lang="en-US" sz="2000" i="1" baseline="-25000" dirty="0">
                    <a:solidFill>
                      <a:srgbClr val="009900"/>
                    </a:solidFill>
                  </a:rPr>
                  <a:t>2</a:t>
                </a:r>
              </a:p>
            </p:txBody>
          </p:sp>
        </p:grpSp>
        <p:sp>
          <p:nvSpPr>
            <p:cNvPr id="35" name="Rectangle 34"/>
            <p:cNvSpPr/>
            <p:nvPr/>
          </p:nvSpPr>
          <p:spPr>
            <a:xfrm>
              <a:off x="5201778" y="3429834"/>
              <a:ext cx="1373276" cy="407784"/>
            </a:xfrm>
            <a:prstGeom prst="rect">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 name="Straight Arrow Connector 5"/>
          <p:cNvCxnSpPr/>
          <p:nvPr/>
        </p:nvCxnSpPr>
        <p:spPr>
          <a:xfrm flipH="1" flipV="1">
            <a:off x="5664200" y="3941622"/>
            <a:ext cx="415940" cy="720006"/>
          </a:xfrm>
          <a:prstGeom prst="straightConnector1">
            <a:avLst/>
          </a:prstGeom>
          <a:ln w="28575">
            <a:solidFill>
              <a:srgbClr val="0099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156340" y="4238063"/>
            <a:ext cx="2856358" cy="923330"/>
          </a:xfrm>
          <a:prstGeom prst="rect">
            <a:avLst/>
          </a:prstGeom>
          <a:noFill/>
          <a:ln>
            <a:solidFill>
              <a:srgbClr val="009900"/>
            </a:solidFill>
          </a:ln>
        </p:spPr>
        <p:txBody>
          <a:bodyPr wrap="square" rtlCol="0">
            <a:spAutoFit/>
          </a:bodyPr>
          <a:lstStyle/>
          <a:p>
            <a:r>
              <a:rPr lang="en-US" dirty="0"/>
              <a:t>Using up H</a:t>
            </a:r>
            <a:r>
              <a:rPr lang="en-US" baseline="-25000" dirty="0"/>
              <a:t>2</a:t>
            </a:r>
            <a:r>
              <a:rPr lang="en-US" dirty="0"/>
              <a:t> results in fewer moles of product.</a:t>
            </a:r>
          </a:p>
          <a:p>
            <a:r>
              <a:rPr lang="en-US" dirty="0">
                <a:solidFill>
                  <a:srgbClr val="009900"/>
                </a:solidFill>
              </a:rPr>
              <a:t>H</a:t>
            </a:r>
            <a:r>
              <a:rPr lang="en-US" baseline="-25000" dirty="0">
                <a:solidFill>
                  <a:srgbClr val="009900"/>
                </a:solidFill>
              </a:rPr>
              <a:t>2</a:t>
            </a:r>
            <a:r>
              <a:rPr lang="en-US" dirty="0">
                <a:solidFill>
                  <a:srgbClr val="009900"/>
                </a:solidFill>
              </a:rPr>
              <a:t> is the limiting reactant.</a:t>
            </a:r>
          </a:p>
        </p:txBody>
      </p:sp>
    </p:spTree>
    <p:extLst>
      <p:ext uri="{BB962C8B-B14F-4D97-AF65-F5344CB8AC3E}">
        <p14:creationId xmlns:p14="http://schemas.microsoft.com/office/powerpoint/2010/main" val="11675224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p:cNvSpPr txBox="1">
            <a:spLocks/>
          </p:cNvSpPr>
          <p:nvPr/>
        </p:nvSpPr>
        <p:spPr>
          <a:xfrm>
            <a:off x="457200" y="1879383"/>
            <a:ext cx="8432800" cy="2032217"/>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dirty="0"/>
              <a:t>Silicon nitride, Si</a:t>
            </a:r>
            <a:r>
              <a:rPr lang="en-US" sz="2200" baseline="-25000" dirty="0"/>
              <a:t>3</a:t>
            </a:r>
            <a:r>
              <a:rPr lang="en-US" sz="2200" dirty="0"/>
              <a:t>N</a:t>
            </a:r>
            <a:r>
              <a:rPr lang="en-US" sz="2200" baseline="-25000" dirty="0"/>
              <a:t>4</a:t>
            </a:r>
            <a:r>
              <a:rPr lang="en-US" sz="2200" dirty="0"/>
              <a:t>(</a:t>
            </a:r>
            <a:r>
              <a:rPr lang="en-US" sz="2200" i="1" dirty="0"/>
              <a:t>s</a:t>
            </a:r>
            <a:r>
              <a:rPr lang="en-US" sz="2200" dirty="0"/>
              <a:t>), is a hard, temperature-resistant ceramic used to make turbine blades for jet engines. Silicon nitride is synthesized by reacting solid silicon with nitrogen gas.</a:t>
            </a:r>
          </a:p>
          <a:p>
            <a:r>
              <a:rPr lang="en-US" sz="2200" dirty="0"/>
              <a:t>What is the limiting reactant when 2.00 g of silicon and 1.50 g nitrogen </a:t>
            </a:r>
            <a:r>
              <a:rPr lang="en-US" sz="2200"/>
              <a:t>gas react?</a:t>
            </a:r>
            <a:endParaRPr lang="en-US" sz="2200" dirty="0"/>
          </a:p>
        </p:txBody>
      </p:sp>
      <p:sp>
        <p:nvSpPr>
          <p:cNvPr id="2" name="Title 1"/>
          <p:cNvSpPr>
            <a:spLocks noGrp="1"/>
          </p:cNvSpPr>
          <p:nvPr>
            <p:ph type="title"/>
          </p:nvPr>
        </p:nvSpPr>
        <p:spPr>
          <a:prstGeom prst="rect">
            <a:avLst/>
          </a:prstGeom>
        </p:spPr>
        <p:txBody>
          <a:bodyPr>
            <a:normAutofit/>
          </a:bodyPr>
          <a:lstStyle/>
          <a:p>
            <a:r>
              <a:rPr lang="en-US" dirty="0"/>
              <a:t>4</a:t>
            </a:r>
            <a:r>
              <a:rPr lang="en-US" sz="2800" dirty="0"/>
              <a:t>.3  reaction stoichiometry</a:t>
            </a:r>
          </a:p>
        </p:txBody>
      </p:sp>
      <p:sp>
        <p:nvSpPr>
          <p:cNvPr id="4" name="Slide Number Placeholder 3"/>
          <p:cNvSpPr>
            <a:spLocks noGrp="1"/>
          </p:cNvSpPr>
          <p:nvPr>
            <p:ph type="sldNum" sz="quarter" idx="4"/>
          </p:nvPr>
        </p:nvSpPr>
        <p:spPr/>
        <p:txBody>
          <a:bodyPr/>
          <a:lstStyle/>
          <a:p>
            <a:fld id="{72F633B3-16E2-4909-ACA1-80BBA0CB601E}" type="slidenum">
              <a:rPr lang="en-US" smtClean="0"/>
              <a:pPr/>
              <a:t>41</a:t>
            </a:fld>
            <a:endParaRPr lang="en-US" dirty="0"/>
          </a:p>
        </p:txBody>
      </p:sp>
      <p:sp>
        <p:nvSpPr>
          <p:cNvPr id="7" name="Text Placeholder 2"/>
          <p:cNvSpPr txBox="1">
            <a:spLocks/>
          </p:cNvSpPr>
          <p:nvPr/>
        </p:nvSpPr>
        <p:spPr>
          <a:xfrm>
            <a:off x="457200" y="2301969"/>
            <a:ext cx="8328454" cy="2486025"/>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Clr>
                <a:srgbClr val="009900"/>
              </a:buClr>
              <a:buFont typeface="Arial" panose="020B0604020202020204" pitchFamily="34" charset="0"/>
              <a:buChar char="•"/>
            </a:pPr>
            <a:endParaRPr lang="en-US" sz="2200" dirty="0"/>
          </a:p>
          <a:p>
            <a:pPr marL="342900" indent="-342900">
              <a:buClr>
                <a:srgbClr val="009900"/>
              </a:buClr>
              <a:buFont typeface="Arial" panose="020B0604020202020204" pitchFamily="34" charset="0"/>
              <a:buChar char="•"/>
            </a:pPr>
            <a:endParaRPr lang="en-US" sz="2200" dirty="0"/>
          </a:p>
          <a:p>
            <a:endParaRPr lang="en-US" dirty="0"/>
          </a:p>
        </p:txBody>
      </p:sp>
      <p:sp>
        <p:nvSpPr>
          <p:cNvPr id="44" name="Text Placeholder 2"/>
          <p:cNvSpPr txBox="1">
            <a:spLocks/>
          </p:cNvSpPr>
          <p:nvPr/>
        </p:nvSpPr>
        <p:spPr>
          <a:xfrm>
            <a:off x="457200" y="1449880"/>
            <a:ext cx="8530098" cy="516774"/>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b="1" dirty="0">
                <a:solidFill>
                  <a:srgbClr val="009900"/>
                </a:solidFill>
              </a:rPr>
              <a:t>Example 4.12</a:t>
            </a:r>
            <a:endParaRPr lang="en-US" sz="2200" dirty="0"/>
          </a:p>
        </p:txBody>
      </p:sp>
      <p:sp>
        <p:nvSpPr>
          <p:cNvPr id="8" name="Text Placeholder 2"/>
          <p:cNvSpPr txBox="1">
            <a:spLocks/>
          </p:cNvSpPr>
          <p:nvPr/>
        </p:nvSpPr>
        <p:spPr>
          <a:xfrm>
            <a:off x="457200" y="917105"/>
            <a:ext cx="8328454" cy="569127"/>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b="1" i="1" dirty="0">
                <a:solidFill>
                  <a:srgbClr val="0000FF"/>
                </a:solidFill>
              </a:rPr>
              <a:t>Limiting Reactant</a:t>
            </a:r>
            <a:endParaRPr lang="en-US" i="1" dirty="0">
              <a:solidFill>
                <a:srgbClr val="0000FF"/>
              </a:solidFill>
            </a:endParaRPr>
          </a:p>
        </p:txBody>
      </p:sp>
    </p:spTree>
    <p:extLst>
      <p:ext uri="{BB962C8B-B14F-4D97-AF65-F5344CB8AC3E}">
        <p14:creationId xmlns:p14="http://schemas.microsoft.com/office/powerpoint/2010/main" val="7509867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t>4</a:t>
            </a:r>
            <a:r>
              <a:rPr lang="en-US" sz="2800" dirty="0"/>
              <a:t>.4  reaction Yields</a:t>
            </a:r>
          </a:p>
        </p:txBody>
      </p:sp>
      <p:sp>
        <p:nvSpPr>
          <p:cNvPr id="6" name="Text Placeholder 2"/>
          <p:cNvSpPr txBox="1">
            <a:spLocks/>
          </p:cNvSpPr>
          <p:nvPr/>
        </p:nvSpPr>
        <p:spPr>
          <a:xfrm>
            <a:off x="457978" y="1412605"/>
            <a:ext cx="8530098" cy="2905395"/>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b="1" dirty="0">
                <a:solidFill>
                  <a:srgbClr val="009900"/>
                </a:solidFill>
              </a:rPr>
              <a:t>Stoichiometry and Reaction Products</a:t>
            </a:r>
            <a:endParaRPr lang="en-US" sz="2200" dirty="0">
              <a:solidFill>
                <a:srgbClr val="009900"/>
              </a:solidFill>
            </a:endParaRPr>
          </a:p>
          <a:p>
            <a:pPr marL="342900" indent="-342900">
              <a:buClr>
                <a:srgbClr val="009900"/>
              </a:buClr>
              <a:buFont typeface="Arial" panose="020B0604020202020204" pitchFamily="34" charset="0"/>
              <a:buChar char="•"/>
            </a:pPr>
            <a:r>
              <a:rPr lang="en-US" sz="2200" dirty="0"/>
              <a:t>The amount of product that can be produced, if everything in a reaction process goes perfectly, is the </a:t>
            </a:r>
            <a:r>
              <a:rPr lang="en-US" sz="2200" i="1" u="sng" dirty="0">
                <a:solidFill>
                  <a:srgbClr val="009900"/>
                </a:solidFill>
              </a:rPr>
              <a:t>theoretical yield</a:t>
            </a:r>
            <a:r>
              <a:rPr lang="en-US" sz="2200" dirty="0"/>
              <a:t>.</a:t>
            </a:r>
          </a:p>
          <a:p>
            <a:pPr marL="342900" indent="-342900">
              <a:buClr>
                <a:srgbClr val="009900"/>
              </a:buClr>
              <a:buFont typeface="Arial" panose="020B0604020202020204" pitchFamily="34" charset="0"/>
              <a:buChar char="•"/>
            </a:pPr>
            <a:r>
              <a:rPr lang="en-US" sz="2200" dirty="0"/>
              <a:t>The amount of product produced when a reaction is carried out in the laboratory is the </a:t>
            </a:r>
            <a:r>
              <a:rPr lang="en-US" sz="2200" i="1" u="sng" dirty="0">
                <a:solidFill>
                  <a:srgbClr val="009900"/>
                </a:solidFill>
              </a:rPr>
              <a:t>actual yield</a:t>
            </a:r>
            <a:r>
              <a:rPr lang="en-US" sz="2200" dirty="0"/>
              <a:t>.</a:t>
            </a:r>
          </a:p>
          <a:p>
            <a:pPr marL="342900" indent="-342900">
              <a:buClr>
                <a:srgbClr val="009900"/>
              </a:buClr>
              <a:buFont typeface="Arial" panose="020B0604020202020204" pitchFamily="34" charset="0"/>
              <a:buChar char="•"/>
            </a:pPr>
            <a:r>
              <a:rPr lang="en-US" sz="2200" dirty="0"/>
              <a:t>The </a:t>
            </a:r>
            <a:r>
              <a:rPr lang="en-US" sz="2200" i="1" u="sng" dirty="0">
                <a:solidFill>
                  <a:srgbClr val="009900"/>
                </a:solidFill>
              </a:rPr>
              <a:t>percent yield</a:t>
            </a:r>
            <a:r>
              <a:rPr lang="en-US" sz="2200" dirty="0"/>
              <a:t> is:</a:t>
            </a:r>
          </a:p>
        </p:txBody>
      </p:sp>
      <p:sp>
        <p:nvSpPr>
          <p:cNvPr id="4" name="Slide Number Placeholder 3"/>
          <p:cNvSpPr>
            <a:spLocks noGrp="1"/>
          </p:cNvSpPr>
          <p:nvPr>
            <p:ph type="sldNum" sz="quarter" idx="4"/>
          </p:nvPr>
        </p:nvSpPr>
        <p:spPr/>
        <p:txBody>
          <a:bodyPr/>
          <a:lstStyle/>
          <a:p>
            <a:fld id="{72F633B3-16E2-4909-ACA1-80BBA0CB601E}" type="slidenum">
              <a:rPr lang="en-US" smtClean="0"/>
              <a:pPr/>
              <a:t>42</a:t>
            </a:fld>
            <a:endParaRPr lang="en-US" dirty="0"/>
          </a:p>
        </p:txBody>
      </p:sp>
      <p:sp>
        <p:nvSpPr>
          <p:cNvPr id="9" name="Text Placeholder 2"/>
          <p:cNvSpPr txBox="1">
            <a:spLocks/>
          </p:cNvSpPr>
          <p:nvPr/>
        </p:nvSpPr>
        <p:spPr>
          <a:xfrm>
            <a:off x="457200" y="917105"/>
            <a:ext cx="8328454" cy="569127"/>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b="1" i="1" dirty="0">
                <a:solidFill>
                  <a:srgbClr val="0000FF"/>
                </a:solidFill>
              </a:rPr>
              <a:t>Reaction Yield</a:t>
            </a:r>
            <a:endParaRPr lang="en-US" i="1" dirty="0">
              <a:solidFill>
                <a:srgbClr val="0000FF"/>
              </a:solidFill>
            </a:endParaRPr>
          </a:p>
        </p:txBody>
      </p:sp>
      <p:sp>
        <p:nvSpPr>
          <p:cNvPr id="3" name="TextBox 2"/>
          <p:cNvSpPr txBox="1"/>
          <p:nvPr/>
        </p:nvSpPr>
        <p:spPr>
          <a:xfrm>
            <a:off x="50800" y="1003300"/>
            <a:ext cx="248786" cy="369332"/>
          </a:xfrm>
          <a:prstGeom prst="rect">
            <a:avLst/>
          </a:prstGeom>
          <a:noFill/>
        </p:spPr>
        <p:txBody>
          <a:bodyPr wrap="none" rtlCol="0">
            <a:spAutoFit/>
          </a:bodyPr>
          <a:lstStyle/>
          <a:p>
            <a:r>
              <a:rPr lang="en-US" dirty="0"/>
              <a:t> </a:t>
            </a:r>
          </a:p>
        </p:txBody>
      </p:sp>
      <mc:AlternateContent xmlns:mc="http://schemas.openxmlformats.org/markup-compatibility/2006" xmlns:a14="http://schemas.microsoft.com/office/drawing/2010/main">
        <mc:Choice Requires="a14">
          <p:sp>
            <p:nvSpPr>
              <p:cNvPr id="7" name="TextBox 6"/>
              <p:cNvSpPr txBox="1"/>
              <p:nvPr/>
            </p:nvSpPr>
            <p:spPr>
              <a:xfrm>
                <a:off x="2202587" y="3967679"/>
                <a:ext cx="4361579" cy="700641"/>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f>
                        <m:fPr>
                          <m:ctrlPr>
                            <a:rPr lang="en-US" sz="2200" b="0" i="1" smtClean="0">
                              <a:solidFill>
                                <a:srgbClr val="009900"/>
                              </a:solidFill>
                              <a:latin typeface="Cambria Math" panose="02040503050406030204" pitchFamily="18" charset="0"/>
                              <a:ea typeface="Cambria Math" panose="02040503050406030204" pitchFamily="18" charset="0"/>
                            </a:rPr>
                          </m:ctrlPr>
                        </m:fPr>
                        <m:num>
                          <m:r>
                            <a:rPr lang="en-US" sz="2200" b="0" i="1" smtClean="0">
                              <a:solidFill>
                                <a:srgbClr val="009900"/>
                              </a:solidFill>
                              <a:latin typeface="Cambria Math" charset="0"/>
                              <a:ea typeface="Cambria Math" panose="02040503050406030204" pitchFamily="18" charset="0"/>
                            </a:rPr>
                            <m:t>𝑎𝑐𝑡𝑢𝑎𝑙</m:t>
                          </m:r>
                          <m:r>
                            <a:rPr lang="en-US" sz="2200" b="0" i="1" smtClean="0">
                              <a:solidFill>
                                <a:srgbClr val="009900"/>
                              </a:solidFill>
                              <a:latin typeface="Cambria Math" charset="0"/>
                              <a:ea typeface="Cambria Math" panose="02040503050406030204" pitchFamily="18" charset="0"/>
                            </a:rPr>
                            <m:t> </m:t>
                          </m:r>
                          <m:r>
                            <a:rPr lang="en-US" sz="2200" b="0" i="1" smtClean="0">
                              <a:solidFill>
                                <a:srgbClr val="009900"/>
                              </a:solidFill>
                              <a:latin typeface="Cambria Math" charset="0"/>
                              <a:ea typeface="Cambria Math" panose="02040503050406030204" pitchFamily="18" charset="0"/>
                            </a:rPr>
                            <m:t>𝑦𝑖𝑒𝑙𝑑</m:t>
                          </m:r>
                        </m:num>
                        <m:den>
                          <m:r>
                            <a:rPr lang="en-US" sz="2200" b="0" i="1" smtClean="0">
                              <a:solidFill>
                                <a:srgbClr val="009900"/>
                              </a:solidFill>
                              <a:latin typeface="Cambria Math" charset="0"/>
                              <a:ea typeface="Cambria Math" panose="02040503050406030204" pitchFamily="18" charset="0"/>
                            </a:rPr>
                            <m:t>𝑡h𝑒𝑜𝑟𝑒𝑡𝑖𝑐𝑎𝑙</m:t>
                          </m:r>
                          <m:r>
                            <a:rPr lang="en-US" sz="2200" b="0" i="1" smtClean="0">
                              <a:solidFill>
                                <a:srgbClr val="009900"/>
                              </a:solidFill>
                              <a:latin typeface="Cambria Math" charset="0"/>
                              <a:ea typeface="Cambria Math" panose="02040503050406030204" pitchFamily="18" charset="0"/>
                            </a:rPr>
                            <m:t> </m:t>
                          </m:r>
                          <m:r>
                            <a:rPr lang="en-US" sz="2200" b="0" i="1" smtClean="0">
                              <a:solidFill>
                                <a:srgbClr val="009900"/>
                              </a:solidFill>
                              <a:latin typeface="Cambria Math" charset="0"/>
                              <a:ea typeface="Cambria Math" panose="02040503050406030204" pitchFamily="18" charset="0"/>
                            </a:rPr>
                            <m:t>𝑦𝑖𝑒𝑙𝑑</m:t>
                          </m:r>
                        </m:den>
                      </m:f>
                      <m:r>
                        <a:rPr lang="en-US" sz="2200" b="0" i="1" smtClean="0">
                          <a:solidFill>
                            <a:srgbClr val="009900"/>
                          </a:solidFill>
                          <a:latin typeface="Cambria Math" charset="0"/>
                          <a:ea typeface="Cambria Math" panose="02040503050406030204" pitchFamily="18" charset="0"/>
                        </a:rPr>
                        <m:t> </m:t>
                      </m:r>
                      <m:r>
                        <a:rPr lang="en-US" sz="2200" i="1">
                          <a:solidFill>
                            <a:srgbClr val="009900"/>
                          </a:solidFill>
                          <a:latin typeface="Cambria Math" charset="0"/>
                          <a:ea typeface="Cambria Math" charset="0"/>
                          <a:cs typeface="Cambria Math" charset="0"/>
                        </a:rPr>
                        <m:t>×</m:t>
                      </m:r>
                      <m:r>
                        <a:rPr lang="en-US" sz="2200" b="0" i="1" smtClean="0">
                          <a:solidFill>
                            <a:srgbClr val="009900"/>
                          </a:solidFill>
                          <a:latin typeface="Cambria Math" charset="0"/>
                          <a:ea typeface="Cambria Math" charset="0"/>
                          <a:cs typeface="Cambria Math" charset="0"/>
                        </a:rPr>
                        <m:t> 100</m:t>
                      </m:r>
                      <m:r>
                        <a:rPr lang="en-US" sz="2200" b="0" i="1" smtClean="0">
                          <a:solidFill>
                            <a:srgbClr val="009900"/>
                          </a:solidFill>
                          <a:latin typeface="Cambria Math" charset="0"/>
                          <a:ea typeface="Cambria Math" panose="02040503050406030204" pitchFamily="18" charset="0"/>
                        </a:rPr>
                        <m:t>=% </m:t>
                      </m:r>
                      <m:r>
                        <a:rPr lang="en-US" sz="2200" b="0" i="1" smtClean="0">
                          <a:solidFill>
                            <a:srgbClr val="009900"/>
                          </a:solidFill>
                          <a:latin typeface="Cambria Math" charset="0"/>
                          <a:ea typeface="Cambria Math" panose="02040503050406030204" pitchFamily="18" charset="0"/>
                        </a:rPr>
                        <m:t>𝑦𝑖𝑒𝑙𝑑</m:t>
                      </m:r>
                    </m:oMath>
                  </m:oMathPara>
                </a14:m>
                <a:endParaRPr lang="en-US" sz="2200" b="0" i="1" dirty="0">
                  <a:solidFill>
                    <a:srgbClr val="009900"/>
                  </a:solidFill>
                  <a:latin typeface="Cambria Math" charset="0"/>
                  <a:ea typeface="Cambria Math" panose="020405030504060302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202587" y="3967679"/>
                <a:ext cx="4361579" cy="700641"/>
              </a:xfrm>
              <a:prstGeom prst="rect">
                <a:avLst/>
              </a:prstGeom>
              <a:blipFill rotWithShape="0">
                <a:blip r:embed="rId2"/>
                <a:stretch>
                  <a:fillRect/>
                </a:stretch>
              </a:blipFill>
            </p:spPr>
            <p:txBody>
              <a:bodyPr/>
              <a:lstStyle/>
              <a:p>
                <a:r>
                  <a:rPr lang="en-US">
                    <a:noFill/>
                  </a:rPr>
                  <a:t> </a:t>
                </a:r>
              </a:p>
            </p:txBody>
          </p:sp>
        </mc:Fallback>
      </mc:AlternateContent>
      <p:sp>
        <p:nvSpPr>
          <p:cNvPr id="8" name="Text Placeholder 2"/>
          <p:cNvSpPr txBox="1">
            <a:spLocks/>
          </p:cNvSpPr>
          <p:nvPr/>
        </p:nvSpPr>
        <p:spPr>
          <a:xfrm>
            <a:off x="957982" y="5405153"/>
            <a:ext cx="7258918" cy="576196"/>
          </a:xfrm>
          <a:prstGeom prst="rect">
            <a:avLst/>
          </a:prstGeom>
        </p:spPr>
        <p:txBody>
          <a:bodyPr vert="horz" lIns="91440" tIns="45720" rIns="91440" bIns="45720" rtlCol="0">
            <a:no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buClr>
                <a:srgbClr val="009900"/>
              </a:buClr>
            </a:pPr>
            <a:r>
              <a:rPr lang="en-US" sz="2000" dirty="0"/>
              <a:t>Note:  Percent yield should not be confused with </a:t>
            </a:r>
            <a:r>
              <a:rPr lang="en-US" sz="2000" i="1" u="sng" dirty="0">
                <a:solidFill>
                  <a:srgbClr val="009900"/>
                </a:solidFill>
              </a:rPr>
              <a:t>percent error</a:t>
            </a:r>
            <a:r>
              <a:rPr lang="en-US" sz="2000" dirty="0"/>
              <a:t>.  </a:t>
            </a:r>
          </a:p>
        </p:txBody>
      </p:sp>
      <mc:AlternateContent xmlns:mc="http://schemas.openxmlformats.org/markup-compatibility/2006" xmlns:a14="http://schemas.microsoft.com/office/drawing/2010/main">
        <mc:Choice Requires="a14">
          <p:sp>
            <p:nvSpPr>
              <p:cNvPr id="10" name="TextBox 9"/>
              <p:cNvSpPr txBox="1"/>
              <p:nvPr/>
            </p:nvSpPr>
            <p:spPr>
              <a:xfrm>
                <a:off x="1442482" y="5848031"/>
                <a:ext cx="6289919" cy="584519"/>
              </a:xfrm>
              <a:prstGeom prst="rect">
                <a:avLst/>
              </a:prstGeom>
              <a:noFill/>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f>
                        <m:fPr>
                          <m:ctrlPr>
                            <a:rPr lang="en-US" sz="2000" b="0" i="1" smtClean="0">
                              <a:solidFill>
                                <a:schemeClr val="tx1"/>
                              </a:solidFill>
                              <a:latin typeface="Cambria Math" panose="02040503050406030204" pitchFamily="18" charset="0"/>
                              <a:ea typeface="Cambria Math" panose="02040503050406030204" pitchFamily="18" charset="0"/>
                            </a:rPr>
                          </m:ctrlPr>
                        </m:fPr>
                        <m:num>
                          <m:r>
                            <a:rPr lang="en-US" sz="2000" b="0" i="1" smtClean="0">
                              <a:solidFill>
                                <a:schemeClr val="tx1"/>
                              </a:solidFill>
                              <a:latin typeface="Cambria Math" charset="0"/>
                              <a:ea typeface="Cambria Math" panose="02040503050406030204" pitchFamily="18" charset="0"/>
                            </a:rPr>
                            <m:t>𝑎𝑐𝑡𝑢𝑎𝑙</m:t>
                          </m:r>
                          <m:r>
                            <a:rPr lang="en-US" sz="2000" b="0" i="1" smtClean="0">
                              <a:solidFill>
                                <a:schemeClr val="tx1"/>
                              </a:solidFill>
                              <a:latin typeface="Cambria Math" charset="0"/>
                              <a:ea typeface="Cambria Math" panose="02040503050406030204" pitchFamily="18" charset="0"/>
                            </a:rPr>
                            <m:t> </m:t>
                          </m:r>
                          <m:r>
                            <a:rPr lang="en-US" sz="2000" b="0" i="1" smtClean="0">
                              <a:solidFill>
                                <a:schemeClr val="tx1"/>
                              </a:solidFill>
                              <a:latin typeface="Cambria Math" charset="0"/>
                              <a:ea typeface="Cambria Math" panose="02040503050406030204" pitchFamily="18" charset="0"/>
                            </a:rPr>
                            <m:t>𝑣𝑎𝑙𝑢𝑒</m:t>
                          </m:r>
                          <m:r>
                            <a:rPr lang="en-US" sz="2000" b="0" i="1" smtClean="0">
                              <a:solidFill>
                                <a:schemeClr val="tx1"/>
                              </a:solidFill>
                              <a:latin typeface="Cambria Math" charset="0"/>
                              <a:ea typeface="Cambria Math" panose="02040503050406030204" pitchFamily="18" charset="0"/>
                            </a:rPr>
                            <m:t> −</m:t>
                          </m:r>
                          <m:r>
                            <a:rPr lang="en-US" sz="2000" b="0" i="1" smtClean="0">
                              <a:solidFill>
                                <a:schemeClr val="tx1"/>
                              </a:solidFill>
                              <a:latin typeface="Cambria Math" charset="0"/>
                              <a:ea typeface="Cambria Math" panose="02040503050406030204" pitchFamily="18" charset="0"/>
                            </a:rPr>
                            <m:t>𝑡h𝑒𝑜𝑟𝑒𝑡𝑖𝑐𝑎𝑙</m:t>
                          </m:r>
                          <m:r>
                            <a:rPr lang="en-US" sz="2000" b="0" i="1" smtClean="0">
                              <a:solidFill>
                                <a:schemeClr val="tx1"/>
                              </a:solidFill>
                              <a:latin typeface="Cambria Math" charset="0"/>
                              <a:ea typeface="Cambria Math" panose="02040503050406030204" pitchFamily="18" charset="0"/>
                            </a:rPr>
                            <m:t> </m:t>
                          </m:r>
                          <m:r>
                            <a:rPr lang="en-US" sz="2000" b="0" i="1" smtClean="0">
                              <a:solidFill>
                                <a:schemeClr val="tx1"/>
                              </a:solidFill>
                              <a:latin typeface="Cambria Math" charset="0"/>
                              <a:ea typeface="Cambria Math" panose="02040503050406030204" pitchFamily="18" charset="0"/>
                            </a:rPr>
                            <m:t>𝑣𝑎𝑙𝑢𝑒</m:t>
                          </m:r>
                        </m:num>
                        <m:den>
                          <m:r>
                            <a:rPr lang="en-US" sz="2000" b="0" i="1" smtClean="0">
                              <a:solidFill>
                                <a:schemeClr val="tx1"/>
                              </a:solidFill>
                              <a:latin typeface="Cambria Math" charset="0"/>
                              <a:ea typeface="Cambria Math" panose="02040503050406030204" pitchFamily="18" charset="0"/>
                            </a:rPr>
                            <m:t>𝑡h𝑒𝑜𝑟𝑒𝑡𝑖𝑐𝑎𝑙</m:t>
                          </m:r>
                          <m:r>
                            <a:rPr lang="en-US" sz="2000" b="0" i="1" smtClean="0">
                              <a:solidFill>
                                <a:schemeClr val="tx1"/>
                              </a:solidFill>
                              <a:latin typeface="Cambria Math" charset="0"/>
                              <a:ea typeface="Cambria Math" panose="02040503050406030204" pitchFamily="18" charset="0"/>
                            </a:rPr>
                            <m:t> </m:t>
                          </m:r>
                          <m:r>
                            <a:rPr lang="en-US" sz="2000" b="0" i="1" smtClean="0">
                              <a:solidFill>
                                <a:schemeClr val="tx1"/>
                              </a:solidFill>
                              <a:latin typeface="Cambria Math" charset="0"/>
                              <a:ea typeface="Cambria Math" panose="02040503050406030204" pitchFamily="18" charset="0"/>
                            </a:rPr>
                            <m:t>𝑣𝑎𝑙𝑢𝑒</m:t>
                          </m:r>
                        </m:den>
                      </m:f>
                      <m:r>
                        <a:rPr lang="en-US" sz="2000" b="0" i="1" smtClean="0">
                          <a:solidFill>
                            <a:schemeClr val="tx1"/>
                          </a:solidFill>
                          <a:latin typeface="Cambria Math" charset="0"/>
                          <a:ea typeface="Cambria Math" panose="02040503050406030204" pitchFamily="18" charset="0"/>
                        </a:rPr>
                        <m:t> </m:t>
                      </m:r>
                      <m:r>
                        <a:rPr lang="en-US" sz="2000" i="1">
                          <a:solidFill>
                            <a:schemeClr val="tx1"/>
                          </a:solidFill>
                          <a:latin typeface="Cambria Math" charset="0"/>
                          <a:ea typeface="Cambria Math" charset="0"/>
                          <a:cs typeface="Cambria Math" charset="0"/>
                        </a:rPr>
                        <m:t>×</m:t>
                      </m:r>
                      <m:r>
                        <a:rPr lang="en-US" sz="2000" b="0" i="1" smtClean="0">
                          <a:solidFill>
                            <a:schemeClr val="tx1"/>
                          </a:solidFill>
                          <a:latin typeface="Cambria Math" charset="0"/>
                          <a:ea typeface="Cambria Math" charset="0"/>
                          <a:cs typeface="Cambria Math" charset="0"/>
                        </a:rPr>
                        <m:t> 100</m:t>
                      </m:r>
                      <m:r>
                        <a:rPr lang="en-US" sz="2000" b="0" i="1" smtClean="0">
                          <a:solidFill>
                            <a:schemeClr val="tx1"/>
                          </a:solidFill>
                          <a:latin typeface="Cambria Math" charset="0"/>
                          <a:ea typeface="Cambria Math" panose="02040503050406030204" pitchFamily="18" charset="0"/>
                        </a:rPr>
                        <m:t>=% </m:t>
                      </m:r>
                      <m:r>
                        <a:rPr lang="en-US" sz="2000" b="0" i="1" smtClean="0">
                          <a:solidFill>
                            <a:schemeClr val="tx1"/>
                          </a:solidFill>
                          <a:latin typeface="Cambria Math" charset="0"/>
                          <a:ea typeface="Cambria Math" panose="02040503050406030204" pitchFamily="18" charset="0"/>
                        </a:rPr>
                        <m:t>𝑒𝑟𝑟𝑜𝑟</m:t>
                      </m:r>
                    </m:oMath>
                  </m:oMathPara>
                </a14:m>
                <a:endParaRPr lang="en-US" sz="2000" b="0" i="1" dirty="0">
                  <a:solidFill>
                    <a:schemeClr val="tx1"/>
                  </a:solidFill>
                  <a:latin typeface="Cambria Math" charset="0"/>
                  <a:ea typeface="Cambria Math" panose="020405030504060302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442482" y="5848031"/>
                <a:ext cx="6289919" cy="584519"/>
              </a:xfrm>
              <a:prstGeom prst="rect">
                <a:avLst/>
              </a:prstGeom>
              <a:blipFill rotWithShape="0">
                <a:blip r:embed="rId3"/>
                <a:stretch>
                  <a:fillRect/>
                </a:stretch>
              </a:blipFill>
            </p:spPr>
            <p:txBody>
              <a:bodyPr/>
              <a:lstStyle/>
              <a:p>
                <a:r>
                  <a:rPr lang="en-US">
                    <a:noFill/>
                  </a:rPr>
                  <a:t> </a:t>
                </a:r>
              </a:p>
            </p:txBody>
          </p:sp>
        </mc:Fallback>
      </mc:AlternateContent>
      <p:sp>
        <p:nvSpPr>
          <p:cNvPr id="5" name="Rounded Rectangle 4"/>
          <p:cNvSpPr/>
          <p:nvPr/>
        </p:nvSpPr>
        <p:spPr>
          <a:xfrm>
            <a:off x="957982" y="5311206"/>
            <a:ext cx="7258918" cy="1254694"/>
          </a:xfrm>
          <a:prstGeom prst="roundRect">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52257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t>4</a:t>
            </a:r>
            <a:r>
              <a:rPr lang="en-US" sz="2800" dirty="0"/>
              <a:t>.4  reaction Yields</a:t>
            </a:r>
          </a:p>
        </p:txBody>
      </p:sp>
      <p:sp>
        <p:nvSpPr>
          <p:cNvPr id="4" name="Slide Number Placeholder 3"/>
          <p:cNvSpPr>
            <a:spLocks noGrp="1"/>
          </p:cNvSpPr>
          <p:nvPr>
            <p:ph type="sldNum" sz="quarter" idx="4"/>
          </p:nvPr>
        </p:nvSpPr>
        <p:spPr/>
        <p:txBody>
          <a:bodyPr/>
          <a:lstStyle/>
          <a:p>
            <a:fld id="{72F633B3-16E2-4909-ACA1-80BBA0CB601E}" type="slidenum">
              <a:rPr lang="en-US" smtClean="0"/>
              <a:pPr/>
              <a:t>43</a:t>
            </a:fld>
            <a:endParaRPr lang="en-US" dirty="0"/>
          </a:p>
        </p:txBody>
      </p:sp>
      <p:sp>
        <p:nvSpPr>
          <p:cNvPr id="9" name="Text Placeholder 2"/>
          <p:cNvSpPr txBox="1">
            <a:spLocks/>
          </p:cNvSpPr>
          <p:nvPr/>
        </p:nvSpPr>
        <p:spPr>
          <a:xfrm>
            <a:off x="457200" y="917105"/>
            <a:ext cx="8328454" cy="569127"/>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b="1" i="1" dirty="0">
                <a:solidFill>
                  <a:srgbClr val="0000FF"/>
                </a:solidFill>
              </a:rPr>
              <a:t>Reaction Yield</a:t>
            </a:r>
            <a:endParaRPr lang="en-US" i="1" dirty="0">
              <a:solidFill>
                <a:srgbClr val="0000FF"/>
              </a:solidFill>
            </a:endParaRPr>
          </a:p>
        </p:txBody>
      </p:sp>
      <p:sp>
        <p:nvSpPr>
          <p:cNvPr id="3" name="TextBox 2"/>
          <p:cNvSpPr txBox="1"/>
          <p:nvPr/>
        </p:nvSpPr>
        <p:spPr>
          <a:xfrm>
            <a:off x="50800" y="1003300"/>
            <a:ext cx="248786" cy="369332"/>
          </a:xfrm>
          <a:prstGeom prst="rect">
            <a:avLst/>
          </a:prstGeom>
          <a:noFill/>
        </p:spPr>
        <p:txBody>
          <a:bodyPr wrap="none" rtlCol="0">
            <a:spAutoFit/>
          </a:bodyPr>
          <a:lstStyle/>
          <a:p>
            <a:r>
              <a:rPr lang="en-US" dirty="0"/>
              <a:t> </a:t>
            </a:r>
          </a:p>
        </p:txBody>
      </p:sp>
      <p:sp>
        <p:nvSpPr>
          <p:cNvPr id="11" name="Text Placeholder 2"/>
          <p:cNvSpPr txBox="1">
            <a:spLocks/>
          </p:cNvSpPr>
          <p:nvPr/>
        </p:nvSpPr>
        <p:spPr>
          <a:xfrm>
            <a:off x="457200" y="1879383"/>
            <a:ext cx="8432800" cy="2375117"/>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dirty="0"/>
              <a:t>When 1.274 g of copper(II) sulfate and excess zinc metal, 0.392 g copper metal was obtained. </a:t>
            </a:r>
          </a:p>
          <a:p>
            <a:pPr marL="457200" indent="-457200">
              <a:buFont typeface="+mj-lt"/>
              <a:buAutoNum type="alphaLcPeriod"/>
            </a:pPr>
            <a:r>
              <a:rPr lang="en-US" sz="2200" dirty="0"/>
              <a:t>What is the </a:t>
            </a:r>
            <a:r>
              <a:rPr lang="en-US" sz="2200" i="1" u="sng" dirty="0">
                <a:solidFill>
                  <a:srgbClr val="009900"/>
                </a:solidFill>
              </a:rPr>
              <a:t>limiting reactant</a:t>
            </a:r>
            <a:r>
              <a:rPr lang="en-US" sz="2200" dirty="0"/>
              <a:t>?</a:t>
            </a:r>
          </a:p>
          <a:p>
            <a:pPr marL="457200" indent="-457200">
              <a:buFont typeface="+mj-lt"/>
              <a:buAutoNum type="alphaLcPeriod"/>
            </a:pPr>
            <a:r>
              <a:rPr lang="en-US" sz="2200" dirty="0"/>
              <a:t>What is the </a:t>
            </a:r>
            <a:r>
              <a:rPr lang="en-US" sz="2200" i="1" u="sng" dirty="0">
                <a:solidFill>
                  <a:srgbClr val="009900"/>
                </a:solidFill>
              </a:rPr>
              <a:t>theoretical yield</a:t>
            </a:r>
            <a:r>
              <a:rPr lang="en-US" sz="2200" dirty="0"/>
              <a:t> of copper metal?</a:t>
            </a:r>
          </a:p>
          <a:p>
            <a:pPr marL="457200" indent="-457200">
              <a:buFont typeface="+mj-lt"/>
              <a:buAutoNum type="alphaLcPeriod"/>
            </a:pPr>
            <a:r>
              <a:rPr lang="en-US" sz="2200" dirty="0"/>
              <a:t>What is the </a:t>
            </a:r>
            <a:r>
              <a:rPr lang="en-US" sz="2200" i="1" u="sng" dirty="0">
                <a:solidFill>
                  <a:srgbClr val="009900"/>
                </a:solidFill>
              </a:rPr>
              <a:t>percent yield</a:t>
            </a:r>
            <a:r>
              <a:rPr lang="en-US" sz="2200" dirty="0"/>
              <a:t> of copper metal?</a:t>
            </a:r>
          </a:p>
        </p:txBody>
      </p:sp>
      <p:sp>
        <p:nvSpPr>
          <p:cNvPr id="12" name="Text Placeholder 2"/>
          <p:cNvSpPr txBox="1">
            <a:spLocks/>
          </p:cNvSpPr>
          <p:nvPr/>
        </p:nvSpPr>
        <p:spPr>
          <a:xfrm>
            <a:off x="457200" y="1449880"/>
            <a:ext cx="8530098" cy="516774"/>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b="1" dirty="0">
                <a:solidFill>
                  <a:srgbClr val="009900"/>
                </a:solidFill>
              </a:rPr>
              <a:t>Example 4.13</a:t>
            </a:r>
            <a:endParaRPr lang="en-US" sz="2200" dirty="0"/>
          </a:p>
        </p:txBody>
      </p:sp>
    </p:spTree>
    <p:extLst>
      <p:ext uri="{BB962C8B-B14F-4D97-AF65-F5344CB8AC3E}">
        <p14:creationId xmlns:p14="http://schemas.microsoft.com/office/powerpoint/2010/main" val="16507702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t>4</a:t>
            </a:r>
            <a:r>
              <a:rPr lang="en-US" sz="2800" dirty="0"/>
              <a:t>.5  quantitative chemical analysis</a:t>
            </a:r>
          </a:p>
        </p:txBody>
      </p:sp>
      <p:sp>
        <p:nvSpPr>
          <p:cNvPr id="6" name="Text Placeholder 2"/>
          <p:cNvSpPr txBox="1">
            <a:spLocks/>
          </p:cNvSpPr>
          <p:nvPr/>
        </p:nvSpPr>
        <p:spPr>
          <a:xfrm>
            <a:off x="482598" y="1309132"/>
            <a:ext cx="5003022" cy="5308870"/>
          </a:xfrm>
          <a:prstGeom prst="rect">
            <a:avLst/>
          </a:prstGeom>
        </p:spPr>
        <p:txBody>
          <a:bodyPr vert="horz" lIns="91440" tIns="45720" rIns="91440" bIns="45720" rtlCol="0">
            <a:normAutofit fontScale="92500"/>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b="1" dirty="0">
                <a:solidFill>
                  <a:srgbClr val="009900"/>
                </a:solidFill>
              </a:rPr>
              <a:t>Analysis of Solutions</a:t>
            </a:r>
            <a:endParaRPr lang="en-US" sz="2200" dirty="0">
              <a:solidFill>
                <a:srgbClr val="009900"/>
              </a:solidFill>
            </a:endParaRPr>
          </a:p>
          <a:p>
            <a:pPr marL="342900" indent="-342900">
              <a:buClr>
                <a:srgbClr val="009900"/>
              </a:buClr>
              <a:buFont typeface="Arial" panose="020B0604020202020204" pitchFamily="34" charset="0"/>
              <a:buChar char="•"/>
            </a:pPr>
            <a:r>
              <a:rPr lang="en-US" sz="2200" dirty="0"/>
              <a:t>The amount of solute in a solution can be determined by using an analytical process called </a:t>
            </a:r>
            <a:r>
              <a:rPr lang="en-US" sz="2200" i="1" u="sng" dirty="0">
                <a:solidFill>
                  <a:srgbClr val="009900"/>
                </a:solidFill>
              </a:rPr>
              <a:t>titration</a:t>
            </a:r>
            <a:r>
              <a:rPr lang="en-US" sz="2200" dirty="0"/>
              <a:t>.</a:t>
            </a:r>
          </a:p>
          <a:p>
            <a:pPr marL="342900" indent="-342900">
              <a:buClr>
                <a:srgbClr val="009900"/>
              </a:buClr>
              <a:buFont typeface="Arial" panose="020B0604020202020204" pitchFamily="34" charset="0"/>
              <a:buChar char="•"/>
            </a:pPr>
            <a:r>
              <a:rPr lang="en-US" sz="2200" dirty="0"/>
              <a:t>Titrations involve the use of a </a:t>
            </a:r>
            <a:r>
              <a:rPr lang="en-US" sz="2200" i="1" u="sng" dirty="0">
                <a:solidFill>
                  <a:srgbClr val="009900"/>
                </a:solidFill>
              </a:rPr>
              <a:t>buret</a:t>
            </a:r>
            <a:r>
              <a:rPr lang="en-US" sz="2200" dirty="0"/>
              <a:t> to make incremental additions of a solution of known concentration, the </a:t>
            </a:r>
            <a:r>
              <a:rPr lang="en-US" sz="2200" i="1" u="sng" dirty="0">
                <a:solidFill>
                  <a:srgbClr val="009900"/>
                </a:solidFill>
              </a:rPr>
              <a:t>titrant</a:t>
            </a:r>
            <a:r>
              <a:rPr lang="en-US" sz="2200" dirty="0"/>
              <a:t>, to a solution of unknown concentration, the </a:t>
            </a:r>
            <a:r>
              <a:rPr lang="en-US" sz="2200" i="1" u="sng" dirty="0">
                <a:solidFill>
                  <a:srgbClr val="009900"/>
                </a:solidFill>
              </a:rPr>
              <a:t>analyte</a:t>
            </a:r>
            <a:r>
              <a:rPr lang="en-US" sz="2200" dirty="0"/>
              <a:t>.</a:t>
            </a:r>
          </a:p>
          <a:p>
            <a:pPr marL="342900" indent="-342900">
              <a:buClr>
                <a:srgbClr val="009900"/>
              </a:buClr>
              <a:buFont typeface="Arial" panose="020B0604020202020204" pitchFamily="34" charset="0"/>
              <a:buChar char="•"/>
            </a:pPr>
            <a:r>
              <a:rPr lang="en-US" sz="2200" dirty="0"/>
              <a:t>A complete reaction between the titrant and the analyte, the equivalence point, can be observed by a color change if an </a:t>
            </a:r>
            <a:r>
              <a:rPr lang="en-US" sz="2200" i="1" u="sng" dirty="0">
                <a:solidFill>
                  <a:srgbClr val="009900"/>
                </a:solidFill>
              </a:rPr>
              <a:t>indicator</a:t>
            </a:r>
            <a:r>
              <a:rPr lang="en-US" sz="2200" dirty="0"/>
              <a:t> is used.</a:t>
            </a:r>
          </a:p>
          <a:p>
            <a:pPr marL="342900" indent="-342900">
              <a:buClr>
                <a:srgbClr val="009900"/>
              </a:buClr>
              <a:buFont typeface="Arial" panose="020B0604020202020204" pitchFamily="34" charset="0"/>
              <a:buChar char="•"/>
            </a:pPr>
            <a:r>
              <a:rPr lang="en-US" sz="2200" dirty="0"/>
              <a:t>The volume of titrant used, along with reaction stoichiometry, can be used to determine the concentration of analyte.</a:t>
            </a:r>
          </a:p>
        </p:txBody>
      </p:sp>
      <p:sp>
        <p:nvSpPr>
          <p:cNvPr id="4" name="Slide Number Placeholder 3"/>
          <p:cNvSpPr>
            <a:spLocks noGrp="1"/>
          </p:cNvSpPr>
          <p:nvPr>
            <p:ph type="sldNum" sz="quarter" idx="4"/>
          </p:nvPr>
        </p:nvSpPr>
        <p:spPr/>
        <p:txBody>
          <a:bodyPr/>
          <a:lstStyle/>
          <a:p>
            <a:fld id="{72F633B3-16E2-4909-ACA1-80BBA0CB601E}" type="slidenum">
              <a:rPr lang="en-US" smtClean="0"/>
              <a:pPr/>
              <a:t>44</a:t>
            </a:fld>
            <a:endParaRPr lang="en-US" dirty="0"/>
          </a:p>
        </p:txBody>
      </p:sp>
      <p:sp>
        <p:nvSpPr>
          <p:cNvPr id="9" name="Text Placeholder 2"/>
          <p:cNvSpPr txBox="1">
            <a:spLocks/>
          </p:cNvSpPr>
          <p:nvPr/>
        </p:nvSpPr>
        <p:spPr>
          <a:xfrm>
            <a:off x="457199" y="866457"/>
            <a:ext cx="8328454" cy="569127"/>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b="1" i="1" dirty="0">
                <a:solidFill>
                  <a:srgbClr val="0000FF"/>
                </a:solidFill>
              </a:rPr>
              <a:t>Titrations</a:t>
            </a:r>
            <a:endParaRPr lang="en-US" i="1" dirty="0">
              <a:solidFill>
                <a:srgbClr val="0000FF"/>
              </a:solidFill>
            </a:endParaRPr>
          </a:p>
        </p:txBody>
      </p:sp>
      <p:sp>
        <p:nvSpPr>
          <p:cNvPr id="3" name="TextBox 2"/>
          <p:cNvSpPr txBox="1"/>
          <p:nvPr/>
        </p:nvSpPr>
        <p:spPr>
          <a:xfrm>
            <a:off x="50800" y="1003300"/>
            <a:ext cx="248786" cy="369332"/>
          </a:xfrm>
          <a:prstGeom prst="rect">
            <a:avLst/>
          </a:prstGeom>
          <a:noFill/>
        </p:spPr>
        <p:txBody>
          <a:bodyPr wrap="none" rtlCol="0">
            <a:spAutoFit/>
          </a:bodyPr>
          <a:lstStyle/>
          <a:p>
            <a:r>
              <a:rPr lang="en-US" dirty="0"/>
              <a:t> </a:t>
            </a:r>
          </a:p>
        </p:txBody>
      </p:sp>
      <p:pic>
        <p:nvPicPr>
          <p:cNvPr id="11" name="Picture 10"/>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569699" y="1003300"/>
            <a:ext cx="3271426" cy="4076700"/>
          </a:xfrm>
          <a:prstGeom prst="rect">
            <a:avLst/>
          </a:prstGeom>
        </p:spPr>
      </p:pic>
      <p:pic>
        <p:nvPicPr>
          <p:cNvPr id="12" name="Picture 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69945" y="4073660"/>
            <a:ext cx="1317353" cy="2647815"/>
          </a:xfrm>
          <a:prstGeom prst="rect">
            <a:avLst/>
          </a:prstGeom>
        </p:spPr>
      </p:pic>
    </p:spTree>
    <p:extLst>
      <p:ext uri="{BB962C8B-B14F-4D97-AF65-F5344CB8AC3E}">
        <p14:creationId xmlns:p14="http://schemas.microsoft.com/office/powerpoint/2010/main" val="20630479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t>4</a:t>
            </a:r>
            <a:r>
              <a:rPr lang="en-US" sz="2800" dirty="0"/>
              <a:t>.5  quantitative chemical analysis</a:t>
            </a:r>
          </a:p>
        </p:txBody>
      </p:sp>
      <p:sp>
        <p:nvSpPr>
          <p:cNvPr id="4" name="Slide Number Placeholder 3"/>
          <p:cNvSpPr>
            <a:spLocks noGrp="1"/>
          </p:cNvSpPr>
          <p:nvPr>
            <p:ph type="sldNum" sz="quarter" idx="4"/>
          </p:nvPr>
        </p:nvSpPr>
        <p:spPr/>
        <p:txBody>
          <a:bodyPr/>
          <a:lstStyle/>
          <a:p>
            <a:fld id="{72F633B3-16E2-4909-ACA1-80BBA0CB601E}" type="slidenum">
              <a:rPr lang="en-US" smtClean="0"/>
              <a:pPr/>
              <a:t>45</a:t>
            </a:fld>
            <a:endParaRPr lang="en-US" dirty="0"/>
          </a:p>
        </p:txBody>
      </p:sp>
      <p:sp>
        <p:nvSpPr>
          <p:cNvPr id="3" name="TextBox 2"/>
          <p:cNvSpPr txBox="1"/>
          <p:nvPr/>
        </p:nvSpPr>
        <p:spPr>
          <a:xfrm>
            <a:off x="50800" y="1003300"/>
            <a:ext cx="248786" cy="369332"/>
          </a:xfrm>
          <a:prstGeom prst="rect">
            <a:avLst/>
          </a:prstGeom>
          <a:noFill/>
        </p:spPr>
        <p:txBody>
          <a:bodyPr wrap="none" rtlCol="0">
            <a:spAutoFit/>
          </a:bodyPr>
          <a:lstStyle/>
          <a:p>
            <a:r>
              <a:rPr lang="en-US" dirty="0"/>
              <a:t> </a:t>
            </a:r>
          </a:p>
        </p:txBody>
      </p:sp>
      <p:sp>
        <p:nvSpPr>
          <p:cNvPr id="10" name="Text Placeholder 2"/>
          <p:cNvSpPr txBox="1">
            <a:spLocks/>
          </p:cNvSpPr>
          <p:nvPr/>
        </p:nvSpPr>
        <p:spPr>
          <a:xfrm>
            <a:off x="457200" y="1307883"/>
            <a:ext cx="8432800" cy="1295617"/>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dirty="0"/>
              <a:t>A 50.00 mL sample of aqueous HCl requires the addition of 35.23 mL of 0.250 M NaOH. Determine the concentration of the hydrochloric acid solution.</a:t>
            </a:r>
          </a:p>
        </p:txBody>
      </p:sp>
      <p:sp>
        <p:nvSpPr>
          <p:cNvPr id="13" name="Text Placeholder 2"/>
          <p:cNvSpPr txBox="1">
            <a:spLocks/>
          </p:cNvSpPr>
          <p:nvPr/>
        </p:nvSpPr>
        <p:spPr>
          <a:xfrm>
            <a:off x="457200" y="878380"/>
            <a:ext cx="8530098" cy="516774"/>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b="1" dirty="0">
                <a:solidFill>
                  <a:srgbClr val="009900"/>
                </a:solidFill>
              </a:rPr>
              <a:t>Example 4.14</a:t>
            </a:r>
            <a:endParaRPr lang="en-US" sz="2200" dirty="0"/>
          </a:p>
        </p:txBody>
      </p:sp>
      <p:grpSp>
        <p:nvGrpSpPr>
          <p:cNvPr id="5" name="Group 4"/>
          <p:cNvGrpSpPr/>
          <p:nvPr/>
        </p:nvGrpSpPr>
        <p:grpSpPr>
          <a:xfrm>
            <a:off x="505135" y="2430155"/>
            <a:ext cx="8038068" cy="406321"/>
            <a:chOff x="415223" y="3110429"/>
            <a:chExt cx="8038068" cy="406321"/>
          </a:xfrm>
        </p:grpSpPr>
        <p:sp>
          <p:nvSpPr>
            <p:cNvPr id="14" name="Rectangle 13"/>
            <p:cNvSpPr/>
            <p:nvPr/>
          </p:nvSpPr>
          <p:spPr>
            <a:xfrm>
              <a:off x="2160502" y="3110429"/>
              <a:ext cx="6292789" cy="400110"/>
            </a:xfrm>
            <a:prstGeom prst="rect">
              <a:avLst/>
            </a:prstGeom>
          </p:spPr>
          <p:txBody>
            <a:bodyPr wrap="square">
              <a:spAutoFit/>
            </a:bodyPr>
            <a:lstStyle/>
            <a:p>
              <a:pPr algn="ctr">
                <a:spcAft>
                  <a:spcPts val="1000"/>
                </a:spcAft>
              </a:pPr>
              <a:r>
                <a:rPr lang="en-US" sz="2000" dirty="0"/>
                <a:t>HCl(</a:t>
              </a:r>
              <a:r>
                <a:rPr lang="en-US" sz="2000" i="1" dirty="0"/>
                <a:t>aq</a:t>
              </a:r>
              <a:r>
                <a:rPr lang="en-US" sz="2000" dirty="0"/>
                <a:t>) + NaOH(</a:t>
              </a:r>
              <a:r>
                <a:rPr lang="en-US" sz="2000" i="1" dirty="0"/>
                <a:t>aq</a:t>
              </a:r>
              <a:r>
                <a:rPr lang="en-US" sz="2000" dirty="0"/>
                <a:t>)  </a:t>
              </a:r>
              <a:r>
                <a:rPr lang="en-US" sz="2000" dirty="0">
                  <a:solidFill>
                    <a:srgbClr val="009900"/>
                  </a:solidFill>
                  <a:sym typeface="Wingdings"/>
                </a:rPr>
                <a:t></a:t>
              </a:r>
              <a:r>
                <a:rPr lang="en-US" sz="2000" dirty="0">
                  <a:sym typeface="Wingdings"/>
                </a:rPr>
                <a:t>  Na</a:t>
              </a:r>
              <a:r>
                <a:rPr lang="en-US" sz="2000" dirty="0"/>
                <a:t>Cl(</a:t>
              </a:r>
              <a:r>
                <a:rPr lang="en-US" sz="2000" i="1" dirty="0"/>
                <a:t>aq</a:t>
              </a:r>
              <a:r>
                <a:rPr lang="en-US" sz="2000" dirty="0"/>
                <a:t>) + H</a:t>
              </a:r>
              <a:r>
                <a:rPr lang="en-US" sz="2000" baseline="-25000" dirty="0"/>
                <a:t>2</a:t>
              </a:r>
              <a:r>
                <a:rPr lang="en-US" sz="2000" dirty="0"/>
                <a:t>O(ℓ) </a:t>
              </a:r>
            </a:p>
          </p:txBody>
        </p:sp>
        <p:sp>
          <p:nvSpPr>
            <p:cNvPr id="21" name="TextBox 20"/>
            <p:cNvSpPr txBox="1"/>
            <p:nvPr/>
          </p:nvSpPr>
          <p:spPr>
            <a:xfrm>
              <a:off x="415223" y="3116640"/>
              <a:ext cx="2192780" cy="400110"/>
            </a:xfrm>
            <a:prstGeom prst="rect">
              <a:avLst/>
            </a:prstGeom>
            <a:noFill/>
          </p:spPr>
          <p:txBody>
            <a:bodyPr wrap="none" rtlCol="0">
              <a:spAutoFit/>
            </a:bodyPr>
            <a:lstStyle/>
            <a:p>
              <a:pPr algn="ctr"/>
              <a:r>
                <a:rPr lang="en-US" sz="2000" i="1" dirty="0">
                  <a:solidFill>
                    <a:srgbClr val="009900"/>
                  </a:solidFill>
                </a:rPr>
                <a:t>Titration Reaction</a:t>
              </a:r>
              <a:endParaRPr lang="en-US" sz="2000" i="1" baseline="-25000" dirty="0">
                <a:solidFill>
                  <a:srgbClr val="009900"/>
                </a:solidFill>
              </a:endParaRPr>
            </a:p>
          </p:txBody>
        </p:sp>
      </p:grpSp>
    </p:spTree>
    <p:extLst>
      <p:ext uri="{BB962C8B-B14F-4D97-AF65-F5344CB8AC3E}">
        <p14:creationId xmlns:p14="http://schemas.microsoft.com/office/powerpoint/2010/main" val="5475908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t>4</a:t>
            </a:r>
            <a:r>
              <a:rPr lang="en-US" sz="2800" dirty="0"/>
              <a:t>.5  quantitative chemical analysis</a:t>
            </a:r>
          </a:p>
        </p:txBody>
      </p:sp>
      <p:sp>
        <p:nvSpPr>
          <p:cNvPr id="6" name="Text Placeholder 2"/>
          <p:cNvSpPr txBox="1">
            <a:spLocks/>
          </p:cNvSpPr>
          <p:nvPr/>
        </p:nvSpPr>
        <p:spPr>
          <a:xfrm>
            <a:off x="482598" y="1309132"/>
            <a:ext cx="8460668" cy="2528641"/>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b="1" dirty="0">
                <a:solidFill>
                  <a:srgbClr val="009900"/>
                </a:solidFill>
              </a:rPr>
              <a:t>Analysis of Hydrocarbons</a:t>
            </a:r>
            <a:endParaRPr lang="en-US" sz="2200" dirty="0">
              <a:solidFill>
                <a:srgbClr val="009900"/>
              </a:solidFill>
            </a:endParaRPr>
          </a:p>
          <a:p>
            <a:pPr marL="342900" indent="-342900">
              <a:buClr>
                <a:srgbClr val="009900"/>
              </a:buClr>
              <a:buFont typeface="Arial" panose="020B0604020202020204" pitchFamily="34" charset="0"/>
              <a:buChar char="•"/>
            </a:pPr>
            <a:r>
              <a:rPr lang="en-US" sz="2200" dirty="0"/>
              <a:t>The elemental composition of hydrocarbons and related compounds can be determined by heating a sample to high temperatures in a stream of oxygen gas.</a:t>
            </a:r>
          </a:p>
          <a:p>
            <a:pPr marL="342900" indent="-342900">
              <a:buClr>
                <a:srgbClr val="009900"/>
              </a:buClr>
              <a:buFont typeface="Arial" panose="020B0604020202020204" pitchFamily="34" charset="0"/>
              <a:buChar char="•"/>
            </a:pPr>
            <a:r>
              <a:rPr lang="en-US" sz="2200" dirty="0"/>
              <a:t>The amounts of CO</a:t>
            </a:r>
            <a:r>
              <a:rPr lang="en-US" sz="2200" baseline="-25000" dirty="0"/>
              <a:t>2</a:t>
            </a:r>
            <a:r>
              <a:rPr lang="en-US" sz="2200" dirty="0"/>
              <a:t> and H</a:t>
            </a:r>
            <a:r>
              <a:rPr lang="en-US" sz="2200" baseline="-25000" dirty="0"/>
              <a:t>2</a:t>
            </a:r>
            <a:r>
              <a:rPr lang="en-US" sz="2200" dirty="0"/>
              <a:t>O produced can be used to determine the empirical formula of the sample.</a:t>
            </a:r>
          </a:p>
        </p:txBody>
      </p:sp>
      <p:sp>
        <p:nvSpPr>
          <p:cNvPr id="4" name="Slide Number Placeholder 3"/>
          <p:cNvSpPr>
            <a:spLocks noGrp="1"/>
          </p:cNvSpPr>
          <p:nvPr>
            <p:ph type="sldNum" sz="quarter" idx="4"/>
          </p:nvPr>
        </p:nvSpPr>
        <p:spPr/>
        <p:txBody>
          <a:bodyPr/>
          <a:lstStyle/>
          <a:p>
            <a:fld id="{72F633B3-16E2-4909-ACA1-80BBA0CB601E}" type="slidenum">
              <a:rPr lang="en-US" smtClean="0"/>
              <a:pPr/>
              <a:t>46</a:t>
            </a:fld>
            <a:endParaRPr lang="en-US" dirty="0"/>
          </a:p>
        </p:txBody>
      </p:sp>
      <p:sp>
        <p:nvSpPr>
          <p:cNvPr id="9" name="Text Placeholder 2"/>
          <p:cNvSpPr txBox="1">
            <a:spLocks/>
          </p:cNvSpPr>
          <p:nvPr/>
        </p:nvSpPr>
        <p:spPr>
          <a:xfrm>
            <a:off x="457199" y="866457"/>
            <a:ext cx="8328454" cy="569127"/>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b="1" i="1" dirty="0">
                <a:solidFill>
                  <a:srgbClr val="0000FF"/>
                </a:solidFill>
              </a:rPr>
              <a:t>Combustion Analysis</a:t>
            </a:r>
            <a:endParaRPr lang="en-US" i="1" dirty="0">
              <a:solidFill>
                <a:srgbClr val="0000FF"/>
              </a:solidFill>
            </a:endParaRPr>
          </a:p>
        </p:txBody>
      </p:sp>
      <p:sp>
        <p:nvSpPr>
          <p:cNvPr id="3" name="TextBox 2"/>
          <p:cNvSpPr txBox="1"/>
          <p:nvPr/>
        </p:nvSpPr>
        <p:spPr>
          <a:xfrm>
            <a:off x="50800" y="1003300"/>
            <a:ext cx="248786" cy="369332"/>
          </a:xfrm>
          <a:prstGeom prst="rect">
            <a:avLst/>
          </a:prstGeom>
          <a:noFill/>
        </p:spPr>
        <p:txBody>
          <a:bodyPr wrap="none" rtlCol="0">
            <a:spAutoFit/>
          </a:bodyPr>
          <a:lstStyle/>
          <a:p>
            <a:r>
              <a:rPr lang="en-US" dirty="0"/>
              <a:t> </a:t>
            </a: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7199" y="3981983"/>
            <a:ext cx="8253768" cy="2230157"/>
          </a:xfrm>
          <a:prstGeom prst="rect">
            <a:avLst/>
          </a:prstGeom>
        </p:spPr>
      </p:pic>
    </p:spTree>
    <p:extLst>
      <p:ext uri="{BB962C8B-B14F-4D97-AF65-F5344CB8AC3E}">
        <p14:creationId xmlns:p14="http://schemas.microsoft.com/office/powerpoint/2010/main" val="8907486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t>4</a:t>
            </a:r>
            <a:r>
              <a:rPr lang="en-US" sz="2800" dirty="0"/>
              <a:t>.5  quantitative chemical analysis</a:t>
            </a:r>
          </a:p>
        </p:txBody>
      </p:sp>
      <p:sp>
        <p:nvSpPr>
          <p:cNvPr id="6" name="Text Placeholder 2"/>
          <p:cNvSpPr txBox="1">
            <a:spLocks/>
          </p:cNvSpPr>
          <p:nvPr/>
        </p:nvSpPr>
        <p:spPr>
          <a:xfrm>
            <a:off x="482598" y="1309132"/>
            <a:ext cx="8460668" cy="1994694"/>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b="1" dirty="0">
                <a:solidFill>
                  <a:srgbClr val="009900"/>
                </a:solidFill>
              </a:rPr>
              <a:t>Example 4.16</a:t>
            </a:r>
            <a:endParaRPr lang="en-US" sz="2200" dirty="0">
              <a:solidFill>
                <a:srgbClr val="009900"/>
              </a:solidFill>
            </a:endParaRPr>
          </a:p>
          <a:p>
            <a:pPr>
              <a:buClr>
                <a:srgbClr val="009900"/>
              </a:buClr>
            </a:pPr>
            <a:r>
              <a:rPr lang="en-US" sz="2200" dirty="0"/>
              <a:t>Polyethylene is a hydrocarbon polymer used to produce flexible plastic items. Combustion analysis of 0.00125 g sample of polyethylene yields 0.00394 g CO</a:t>
            </a:r>
            <a:r>
              <a:rPr lang="en-US" sz="2200" baseline="-25000" dirty="0"/>
              <a:t>2</a:t>
            </a:r>
            <a:r>
              <a:rPr lang="en-US" sz="2200" dirty="0"/>
              <a:t> and 0.00161 g H</a:t>
            </a:r>
            <a:r>
              <a:rPr lang="en-US" sz="2200" baseline="-25000" dirty="0"/>
              <a:t>2</a:t>
            </a:r>
            <a:r>
              <a:rPr lang="en-US" sz="2200" dirty="0"/>
              <a:t>O. What is the empirical formula of polyethylene?</a:t>
            </a:r>
          </a:p>
        </p:txBody>
      </p:sp>
      <p:sp>
        <p:nvSpPr>
          <p:cNvPr id="4" name="Slide Number Placeholder 3"/>
          <p:cNvSpPr>
            <a:spLocks noGrp="1"/>
          </p:cNvSpPr>
          <p:nvPr>
            <p:ph type="sldNum" sz="quarter" idx="4"/>
          </p:nvPr>
        </p:nvSpPr>
        <p:spPr/>
        <p:txBody>
          <a:bodyPr/>
          <a:lstStyle/>
          <a:p>
            <a:fld id="{72F633B3-16E2-4909-ACA1-80BBA0CB601E}" type="slidenum">
              <a:rPr lang="en-US" smtClean="0"/>
              <a:pPr/>
              <a:t>47</a:t>
            </a:fld>
            <a:endParaRPr lang="en-US" dirty="0"/>
          </a:p>
        </p:txBody>
      </p:sp>
      <p:sp>
        <p:nvSpPr>
          <p:cNvPr id="9" name="Text Placeholder 2"/>
          <p:cNvSpPr txBox="1">
            <a:spLocks/>
          </p:cNvSpPr>
          <p:nvPr/>
        </p:nvSpPr>
        <p:spPr>
          <a:xfrm>
            <a:off x="457199" y="866457"/>
            <a:ext cx="8328454" cy="569127"/>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b="1" i="1" dirty="0">
                <a:solidFill>
                  <a:srgbClr val="0000FF"/>
                </a:solidFill>
              </a:rPr>
              <a:t>Combustion Analysis</a:t>
            </a:r>
            <a:endParaRPr lang="en-US" i="1" dirty="0">
              <a:solidFill>
                <a:srgbClr val="0000FF"/>
              </a:solidFill>
            </a:endParaRPr>
          </a:p>
        </p:txBody>
      </p:sp>
      <p:sp>
        <p:nvSpPr>
          <p:cNvPr id="3" name="TextBox 2"/>
          <p:cNvSpPr txBox="1"/>
          <p:nvPr/>
        </p:nvSpPr>
        <p:spPr>
          <a:xfrm>
            <a:off x="50800" y="1003300"/>
            <a:ext cx="248786" cy="369332"/>
          </a:xfrm>
          <a:prstGeom prst="rect">
            <a:avLst/>
          </a:prstGeom>
          <a:noFill/>
        </p:spPr>
        <p:txBody>
          <a:bodyPr wrap="none" rtlCol="0">
            <a:spAutoFit/>
          </a:bodyPr>
          <a:lstStyle/>
          <a:p>
            <a:r>
              <a:rPr lang="en-US" dirty="0"/>
              <a:t> </a:t>
            </a:r>
          </a:p>
        </p:txBody>
      </p:sp>
      <p:sp>
        <p:nvSpPr>
          <p:cNvPr id="8" name="Rectangle 7"/>
          <p:cNvSpPr/>
          <p:nvPr/>
        </p:nvSpPr>
        <p:spPr>
          <a:xfrm>
            <a:off x="596899" y="3303826"/>
            <a:ext cx="7693453" cy="517065"/>
          </a:xfrm>
          <a:prstGeom prst="rect">
            <a:avLst/>
          </a:prstGeom>
        </p:spPr>
        <p:txBody>
          <a:bodyPr wrap="square">
            <a:spAutoFit/>
          </a:bodyPr>
          <a:lstStyle/>
          <a:p>
            <a:pPr marL="342900" algn="ctr">
              <a:lnSpc>
                <a:spcPct val="115000"/>
              </a:lnSpc>
              <a:spcAft>
                <a:spcPts val="1000"/>
              </a:spcAft>
            </a:pPr>
            <a:r>
              <a:rPr lang="en-US" sz="2200" dirty="0">
                <a:ea typeface="Calibri" charset="0"/>
                <a:cs typeface="Times New Roman" charset="0"/>
              </a:rPr>
              <a:t>C</a:t>
            </a:r>
            <a:r>
              <a:rPr lang="en-US" sz="2200" baseline="-25000" dirty="0">
                <a:ea typeface="Calibri" charset="0"/>
                <a:cs typeface="Times New Roman" charset="0"/>
              </a:rPr>
              <a:t>x</a:t>
            </a:r>
            <a:r>
              <a:rPr lang="en-US" sz="2200" dirty="0">
                <a:ea typeface="Calibri" charset="0"/>
                <a:cs typeface="Times New Roman" charset="0"/>
              </a:rPr>
              <a:t>H</a:t>
            </a:r>
            <a:r>
              <a:rPr lang="en-US" sz="2200" baseline="-25000" dirty="0">
                <a:ea typeface="Calibri" charset="0"/>
                <a:cs typeface="Times New Roman" charset="0"/>
              </a:rPr>
              <a:t>y</a:t>
            </a:r>
            <a:r>
              <a:rPr lang="en-US" sz="2200" dirty="0">
                <a:ea typeface="Calibri" charset="0"/>
                <a:cs typeface="Times New Roman" charset="0"/>
              </a:rPr>
              <a:t>(</a:t>
            </a:r>
            <a:r>
              <a:rPr lang="en-US" sz="2200" i="1" dirty="0">
                <a:ea typeface="Calibri" charset="0"/>
                <a:cs typeface="Times New Roman" charset="0"/>
              </a:rPr>
              <a:t>g</a:t>
            </a:r>
            <a:r>
              <a:rPr lang="en-US" sz="2200" dirty="0">
                <a:ea typeface="Calibri" charset="0"/>
                <a:cs typeface="Times New Roman" charset="0"/>
              </a:rPr>
              <a:t>)     +    O</a:t>
            </a:r>
            <a:r>
              <a:rPr lang="en-US" sz="2200" baseline="-25000" dirty="0">
                <a:ea typeface="Calibri" charset="0"/>
                <a:cs typeface="Times New Roman" charset="0"/>
              </a:rPr>
              <a:t>2</a:t>
            </a:r>
            <a:r>
              <a:rPr lang="en-US" sz="2200" dirty="0">
                <a:ea typeface="Calibri" charset="0"/>
                <a:cs typeface="Times New Roman" charset="0"/>
              </a:rPr>
              <a:t>(</a:t>
            </a:r>
            <a:r>
              <a:rPr lang="en-US" sz="2200" i="1" dirty="0">
                <a:ea typeface="Calibri" charset="0"/>
                <a:cs typeface="Times New Roman" charset="0"/>
              </a:rPr>
              <a:t>g</a:t>
            </a:r>
            <a:r>
              <a:rPr lang="en-US" sz="2200" dirty="0">
                <a:ea typeface="Calibri" charset="0"/>
                <a:cs typeface="Times New Roman" charset="0"/>
              </a:rPr>
              <a:t>)     </a:t>
            </a:r>
            <a:r>
              <a:rPr lang="en-US" sz="2400" dirty="0">
                <a:sym typeface="Wingdings"/>
              </a:rPr>
              <a:t>    </a:t>
            </a:r>
            <a:r>
              <a:rPr lang="en-US" sz="2400" b="1" dirty="0">
                <a:solidFill>
                  <a:srgbClr val="009900"/>
                </a:solidFill>
                <a:sym typeface="Wingdings"/>
              </a:rPr>
              <a:t>? </a:t>
            </a:r>
            <a:r>
              <a:rPr lang="en-US" sz="2400" dirty="0">
                <a:sym typeface="Wingdings"/>
              </a:rPr>
              <a:t>CO</a:t>
            </a:r>
            <a:r>
              <a:rPr lang="en-US" sz="2400" baseline="-25000" dirty="0">
                <a:sym typeface="Wingdings"/>
              </a:rPr>
              <a:t>2</a:t>
            </a:r>
            <a:r>
              <a:rPr lang="en-US" sz="2400" dirty="0">
                <a:ea typeface="Calibri" charset="0"/>
                <a:cs typeface="Times New Roman" charset="0"/>
              </a:rPr>
              <a:t>(</a:t>
            </a:r>
            <a:r>
              <a:rPr lang="en-US" sz="2400" i="1" dirty="0">
                <a:ea typeface="Calibri" charset="0"/>
                <a:cs typeface="Times New Roman" charset="0"/>
              </a:rPr>
              <a:t>g</a:t>
            </a:r>
            <a:r>
              <a:rPr lang="en-US" sz="2400" dirty="0">
                <a:ea typeface="Calibri" charset="0"/>
                <a:cs typeface="Times New Roman" charset="0"/>
              </a:rPr>
              <a:t>)</a:t>
            </a:r>
            <a:r>
              <a:rPr lang="en-US" sz="2400" dirty="0">
                <a:sym typeface="Wingdings"/>
              </a:rPr>
              <a:t>  +    </a:t>
            </a:r>
            <a:r>
              <a:rPr lang="en-US" sz="2400" b="1" dirty="0">
                <a:solidFill>
                  <a:srgbClr val="009900"/>
                </a:solidFill>
                <a:sym typeface="Wingdings"/>
              </a:rPr>
              <a:t>?</a:t>
            </a:r>
            <a:r>
              <a:rPr lang="en-US" sz="2400" dirty="0">
                <a:sym typeface="Wingdings"/>
              </a:rPr>
              <a:t> H</a:t>
            </a:r>
            <a:r>
              <a:rPr lang="en-US" sz="2400" baseline="-25000" dirty="0">
                <a:sym typeface="Wingdings"/>
              </a:rPr>
              <a:t>2</a:t>
            </a:r>
            <a:r>
              <a:rPr lang="en-US" sz="2400" dirty="0">
                <a:sym typeface="Wingdings"/>
              </a:rPr>
              <a:t>O</a:t>
            </a:r>
            <a:r>
              <a:rPr lang="en-US" sz="2200" dirty="0">
                <a:ea typeface="Calibri" charset="0"/>
                <a:cs typeface="Times New Roman" charset="0"/>
              </a:rPr>
              <a:t>(</a:t>
            </a:r>
            <a:r>
              <a:rPr lang="en-US" sz="2200" i="1" dirty="0">
                <a:ea typeface="Calibri" charset="0"/>
                <a:cs typeface="Times New Roman" charset="0"/>
              </a:rPr>
              <a:t>g</a:t>
            </a:r>
            <a:r>
              <a:rPr lang="en-US" sz="2200" dirty="0">
                <a:ea typeface="Calibri" charset="0"/>
                <a:cs typeface="Times New Roman" charset="0"/>
              </a:rPr>
              <a:t>)  </a:t>
            </a:r>
          </a:p>
        </p:txBody>
      </p:sp>
      <p:sp>
        <p:nvSpPr>
          <p:cNvPr id="10" name="TextBox 9"/>
          <p:cNvSpPr txBox="1"/>
          <p:nvPr/>
        </p:nvSpPr>
        <p:spPr>
          <a:xfrm>
            <a:off x="3849192" y="3860591"/>
            <a:ext cx="2405508" cy="646331"/>
          </a:xfrm>
          <a:prstGeom prst="rect">
            <a:avLst/>
          </a:prstGeom>
          <a:noFill/>
          <a:ln>
            <a:noFill/>
          </a:ln>
        </p:spPr>
        <p:txBody>
          <a:bodyPr wrap="square" rtlCol="0">
            <a:spAutoFit/>
          </a:bodyPr>
          <a:lstStyle/>
          <a:p>
            <a:pPr algn="ctr"/>
            <a:r>
              <a:rPr lang="en-US" dirty="0"/>
              <a:t>All the </a:t>
            </a:r>
            <a:r>
              <a:rPr lang="en-US" dirty="0">
                <a:solidFill>
                  <a:srgbClr val="009900"/>
                </a:solidFill>
              </a:rPr>
              <a:t>carbon</a:t>
            </a:r>
            <a:r>
              <a:rPr lang="en-US" dirty="0"/>
              <a:t> in </a:t>
            </a:r>
            <a:r>
              <a:rPr lang="en-US" dirty="0">
                <a:solidFill>
                  <a:srgbClr val="009900"/>
                </a:solidFill>
              </a:rPr>
              <a:t>C</a:t>
            </a:r>
            <a:r>
              <a:rPr lang="en-US" dirty="0"/>
              <a:t>O</a:t>
            </a:r>
            <a:r>
              <a:rPr lang="en-US" baseline="-25000" dirty="0"/>
              <a:t>2</a:t>
            </a:r>
            <a:r>
              <a:rPr lang="en-US" dirty="0"/>
              <a:t> comes from </a:t>
            </a:r>
            <a:r>
              <a:rPr lang="en-US" dirty="0">
                <a:solidFill>
                  <a:srgbClr val="009900"/>
                </a:solidFill>
                <a:ea typeface="Calibri" charset="0"/>
                <a:cs typeface="Times New Roman" charset="0"/>
              </a:rPr>
              <a:t>C</a:t>
            </a:r>
            <a:r>
              <a:rPr lang="en-US" baseline="-25000" dirty="0">
                <a:solidFill>
                  <a:srgbClr val="009900"/>
                </a:solidFill>
                <a:ea typeface="Calibri" charset="0"/>
                <a:cs typeface="Times New Roman" charset="0"/>
              </a:rPr>
              <a:t>x</a:t>
            </a:r>
            <a:r>
              <a:rPr lang="en-US" dirty="0">
                <a:ea typeface="Calibri" charset="0"/>
                <a:cs typeface="Times New Roman" charset="0"/>
              </a:rPr>
              <a:t>H</a:t>
            </a:r>
            <a:r>
              <a:rPr lang="en-US" baseline="-25000" dirty="0">
                <a:ea typeface="Calibri" charset="0"/>
                <a:cs typeface="Times New Roman" charset="0"/>
              </a:rPr>
              <a:t>y</a:t>
            </a:r>
            <a:r>
              <a:rPr lang="en-US" dirty="0"/>
              <a:t>.</a:t>
            </a:r>
          </a:p>
        </p:txBody>
      </p:sp>
      <p:sp>
        <p:nvSpPr>
          <p:cNvPr id="11" name="TextBox 10"/>
          <p:cNvSpPr txBox="1"/>
          <p:nvPr/>
        </p:nvSpPr>
        <p:spPr>
          <a:xfrm>
            <a:off x="6380145" y="3860591"/>
            <a:ext cx="2607153" cy="646331"/>
          </a:xfrm>
          <a:prstGeom prst="rect">
            <a:avLst/>
          </a:prstGeom>
          <a:noFill/>
          <a:ln>
            <a:noFill/>
          </a:ln>
        </p:spPr>
        <p:txBody>
          <a:bodyPr wrap="square" rtlCol="0">
            <a:spAutoFit/>
          </a:bodyPr>
          <a:lstStyle/>
          <a:p>
            <a:pPr algn="ctr"/>
            <a:r>
              <a:rPr lang="en-US" dirty="0"/>
              <a:t>All the </a:t>
            </a:r>
            <a:r>
              <a:rPr lang="en-US" dirty="0">
                <a:solidFill>
                  <a:srgbClr val="009900"/>
                </a:solidFill>
              </a:rPr>
              <a:t>hydrogen</a:t>
            </a:r>
            <a:r>
              <a:rPr lang="en-US" dirty="0"/>
              <a:t> in </a:t>
            </a:r>
            <a:r>
              <a:rPr lang="en-US" dirty="0">
                <a:solidFill>
                  <a:srgbClr val="009900"/>
                </a:solidFill>
              </a:rPr>
              <a:t>H</a:t>
            </a:r>
            <a:r>
              <a:rPr lang="en-US" baseline="-25000" dirty="0">
                <a:solidFill>
                  <a:srgbClr val="009900"/>
                </a:solidFill>
              </a:rPr>
              <a:t>2</a:t>
            </a:r>
            <a:r>
              <a:rPr lang="en-US" dirty="0"/>
              <a:t>O comes from </a:t>
            </a:r>
            <a:r>
              <a:rPr lang="en-US" dirty="0">
                <a:ea typeface="Calibri" charset="0"/>
                <a:cs typeface="Times New Roman" charset="0"/>
              </a:rPr>
              <a:t>C</a:t>
            </a:r>
            <a:r>
              <a:rPr lang="en-US" baseline="-25000" dirty="0">
                <a:ea typeface="Calibri" charset="0"/>
                <a:cs typeface="Times New Roman" charset="0"/>
              </a:rPr>
              <a:t>x</a:t>
            </a:r>
            <a:r>
              <a:rPr lang="en-US" dirty="0">
                <a:solidFill>
                  <a:srgbClr val="009900"/>
                </a:solidFill>
                <a:ea typeface="Calibri" charset="0"/>
                <a:cs typeface="Times New Roman" charset="0"/>
              </a:rPr>
              <a:t>H</a:t>
            </a:r>
            <a:r>
              <a:rPr lang="en-US" baseline="-25000" dirty="0">
                <a:solidFill>
                  <a:srgbClr val="009900"/>
                </a:solidFill>
                <a:ea typeface="Calibri" charset="0"/>
                <a:cs typeface="Times New Roman" charset="0"/>
              </a:rPr>
              <a:t>y</a:t>
            </a:r>
            <a:r>
              <a:rPr lang="en-US" dirty="0"/>
              <a:t>.</a:t>
            </a:r>
          </a:p>
        </p:txBody>
      </p:sp>
      <p:sp>
        <p:nvSpPr>
          <p:cNvPr id="7" name="TextBox 6"/>
          <p:cNvSpPr txBox="1"/>
          <p:nvPr/>
        </p:nvSpPr>
        <p:spPr>
          <a:xfrm>
            <a:off x="478295" y="4692972"/>
            <a:ext cx="8307357" cy="1600438"/>
          </a:xfrm>
          <a:prstGeom prst="rect">
            <a:avLst/>
          </a:prstGeom>
          <a:noFill/>
        </p:spPr>
        <p:txBody>
          <a:bodyPr wrap="square" rtlCol="0">
            <a:spAutoFit/>
          </a:bodyPr>
          <a:lstStyle/>
          <a:p>
            <a:pPr marL="457200" indent="-457200">
              <a:spcAft>
                <a:spcPts val="600"/>
              </a:spcAft>
              <a:buClr>
                <a:srgbClr val="009900"/>
              </a:buClr>
              <a:buFont typeface="+mj-lt"/>
              <a:buAutoNum type="alphaLcPeriod"/>
            </a:pPr>
            <a:r>
              <a:rPr lang="en-US" sz="2200" dirty="0"/>
              <a:t>Use the #g CO</a:t>
            </a:r>
            <a:r>
              <a:rPr lang="en-US" sz="2200" baseline="-25000" dirty="0"/>
              <a:t>2</a:t>
            </a:r>
            <a:r>
              <a:rPr lang="en-US" sz="2200" dirty="0"/>
              <a:t> to determine #mol CO</a:t>
            </a:r>
            <a:r>
              <a:rPr lang="en-US" sz="2200" baseline="-25000" dirty="0"/>
              <a:t>2</a:t>
            </a:r>
            <a:r>
              <a:rPr lang="en-US" sz="2200" dirty="0"/>
              <a:t> and #mol C.</a:t>
            </a:r>
          </a:p>
          <a:p>
            <a:pPr marL="457200" indent="-457200">
              <a:buClr>
                <a:srgbClr val="009900"/>
              </a:buClr>
              <a:buFont typeface="+mj-lt"/>
              <a:buAutoNum type="alphaLcPeriod"/>
            </a:pPr>
            <a:r>
              <a:rPr lang="en-US" sz="2200" dirty="0"/>
              <a:t>Use the #g H</a:t>
            </a:r>
            <a:r>
              <a:rPr lang="en-US" sz="2200" baseline="-25000" dirty="0"/>
              <a:t>2</a:t>
            </a:r>
            <a:r>
              <a:rPr lang="en-US" sz="2200" dirty="0"/>
              <a:t>O to determine #mol H</a:t>
            </a:r>
            <a:r>
              <a:rPr lang="en-US" sz="2200" baseline="-25000" dirty="0"/>
              <a:t>2</a:t>
            </a:r>
            <a:r>
              <a:rPr lang="en-US" sz="2200" dirty="0"/>
              <a:t>O and #mol H.</a:t>
            </a:r>
          </a:p>
          <a:p>
            <a:pPr lvl="1">
              <a:spcAft>
                <a:spcPts val="600"/>
              </a:spcAft>
              <a:buClr>
                <a:srgbClr val="009900"/>
              </a:buClr>
            </a:pPr>
            <a:r>
              <a:rPr lang="en-US" sz="2000" i="1" dirty="0"/>
              <a:t>Remember that one mole of H</a:t>
            </a:r>
            <a:r>
              <a:rPr lang="en-US" sz="2000" i="1" baseline="-25000" dirty="0"/>
              <a:t>2</a:t>
            </a:r>
            <a:r>
              <a:rPr lang="en-US" sz="2000" i="1" dirty="0"/>
              <a:t>O gives two moles of H.</a:t>
            </a:r>
          </a:p>
          <a:p>
            <a:pPr marL="457200" indent="-457200">
              <a:spcAft>
                <a:spcPts val="600"/>
              </a:spcAft>
              <a:buClr>
                <a:srgbClr val="009900"/>
              </a:buClr>
              <a:buFont typeface="+mj-lt"/>
              <a:buAutoNum type="alphaLcPeriod"/>
            </a:pPr>
            <a:r>
              <a:rPr lang="en-US" sz="2200" dirty="0"/>
              <a:t>Divide by the smallest #mol to get the empirical formula.</a:t>
            </a:r>
          </a:p>
        </p:txBody>
      </p:sp>
    </p:spTree>
    <p:extLst>
      <p:ext uri="{BB962C8B-B14F-4D97-AF65-F5344CB8AC3E}">
        <p14:creationId xmlns:p14="http://schemas.microsoft.com/office/powerpoint/2010/main" val="15485682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405731"/>
            <a:ext cx="8530098" cy="518478"/>
          </a:xfrm>
          <a:prstGeom prst="rect">
            <a:avLst/>
          </a:prstGeom>
        </p:spPr>
        <p:txBody>
          <a:bodyPr>
            <a:normAutofit/>
          </a:bodyPr>
          <a:lstStyle>
            <a:lvl1pPr algn="l" defTabSz="914400" rtl="0" eaLnBrk="1" latinLnBrk="0" hangingPunct="1">
              <a:spcBef>
                <a:spcPct val="0"/>
              </a:spcBef>
              <a:buNone/>
              <a:defRPr sz="2400" kern="1200" cap="all" spc="-60" baseline="0">
                <a:solidFill>
                  <a:schemeClr val="accent5">
                    <a:lumMod val="50000"/>
                  </a:schemeClr>
                </a:solidFill>
                <a:latin typeface="+mn-lt"/>
                <a:ea typeface="+mj-ea"/>
                <a:cs typeface="+mj-cs"/>
              </a:defRPr>
            </a:lvl1pPr>
          </a:lstStyle>
          <a:p>
            <a:r>
              <a:rPr lang="en-US" dirty="0"/>
              <a:t>extra problems</a:t>
            </a:r>
            <a:endParaRPr lang="en-US" sz="2800" dirty="0"/>
          </a:p>
        </p:txBody>
      </p:sp>
      <p:sp>
        <p:nvSpPr>
          <p:cNvPr id="4" name="Text Placeholder 2"/>
          <p:cNvSpPr txBox="1">
            <a:spLocks/>
          </p:cNvSpPr>
          <p:nvPr/>
        </p:nvSpPr>
        <p:spPr>
          <a:xfrm>
            <a:off x="457200" y="936355"/>
            <a:ext cx="8530098" cy="4535757"/>
          </a:xfrm>
          <a:prstGeom prst="rect">
            <a:avLst/>
          </a:prstGeom>
        </p:spPr>
        <p:txBody>
          <a:bodyPr vert="horz" lIns="91440" tIns="45720" rIns="91440" bIns="45720" rtlCol="0">
            <a:no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b="1" dirty="0">
                <a:solidFill>
                  <a:srgbClr val="009900"/>
                </a:solidFill>
              </a:rPr>
              <a:t>Stoichiometry of Chemical Reactions</a:t>
            </a:r>
            <a:endParaRPr lang="en-US" sz="2200" dirty="0">
              <a:solidFill>
                <a:srgbClr val="009900"/>
              </a:solidFill>
            </a:endParaRPr>
          </a:p>
          <a:p>
            <a:pPr marL="457200" indent="-457200">
              <a:buClr>
                <a:srgbClr val="009900"/>
              </a:buClr>
              <a:buFont typeface="+mj-lt"/>
              <a:buAutoNum type="arabicPeriod"/>
            </a:pPr>
            <a:r>
              <a:rPr lang="en-US" sz="2200" dirty="0"/>
              <a:t>The White Cliffs of Dover and Sacré-Coeur Basilica</a:t>
            </a:r>
          </a:p>
          <a:p>
            <a:pPr marL="457200" indent="-457200">
              <a:buClr>
                <a:srgbClr val="009900"/>
              </a:buClr>
              <a:buFont typeface="+mj-lt"/>
              <a:buAutoNum type="arabicPeriod"/>
            </a:pPr>
            <a:r>
              <a:rPr lang="en-US" sz="2200" dirty="0"/>
              <a:t>Thermite - Stoichiometry</a:t>
            </a:r>
          </a:p>
          <a:p>
            <a:pPr marL="457200" indent="-457200">
              <a:buClr>
                <a:srgbClr val="009900"/>
              </a:buClr>
              <a:buFont typeface="+mj-lt"/>
              <a:buAutoNum type="arabicPeriod"/>
            </a:pPr>
            <a:r>
              <a:rPr lang="en-US" sz="2200" dirty="0"/>
              <a:t>H</a:t>
            </a:r>
            <a:r>
              <a:rPr lang="en-US" sz="2200" baseline="-25000" dirty="0"/>
              <a:t>2</a:t>
            </a:r>
            <a:r>
              <a:rPr lang="en-US" sz="2200" dirty="0"/>
              <a:t>O</a:t>
            </a:r>
            <a:r>
              <a:rPr lang="en-US" sz="2200" baseline="-25000" dirty="0"/>
              <a:t>2</a:t>
            </a:r>
            <a:r>
              <a:rPr lang="en-US" sz="2200" dirty="0"/>
              <a:t> Decomposition:  Elephant Toothpaste - Stoichiometry</a:t>
            </a:r>
          </a:p>
          <a:p>
            <a:pPr marL="457200" indent="-457200">
              <a:buClr>
                <a:srgbClr val="009900"/>
              </a:buClr>
              <a:buFont typeface="+mj-lt"/>
              <a:buAutoNum type="arabicPeriod"/>
            </a:pPr>
            <a:r>
              <a:rPr lang="en-US" sz="2200" dirty="0"/>
              <a:t>Titanium Dioxide </a:t>
            </a:r>
            <a:r>
              <a:rPr lang="mr-IN" sz="2200" dirty="0"/>
              <a:t>–</a:t>
            </a:r>
            <a:r>
              <a:rPr lang="en-US" sz="2200" dirty="0"/>
              <a:t> Limiting Reactant</a:t>
            </a:r>
          </a:p>
          <a:p>
            <a:pPr marL="457200" indent="-457200">
              <a:buClr>
                <a:srgbClr val="009900"/>
              </a:buClr>
              <a:buFont typeface="+mj-lt"/>
              <a:buAutoNum type="arabicPeriod"/>
            </a:pPr>
            <a:r>
              <a:rPr lang="en-US" sz="2200" dirty="0"/>
              <a:t>Titanium Nitride </a:t>
            </a:r>
            <a:r>
              <a:rPr lang="mr-IN" sz="2200" dirty="0"/>
              <a:t>–</a:t>
            </a:r>
            <a:r>
              <a:rPr lang="en-US" sz="2200" dirty="0"/>
              <a:t> Limiting Reactant</a:t>
            </a:r>
          </a:p>
          <a:p>
            <a:pPr marL="457200" indent="-457200">
              <a:buClr>
                <a:srgbClr val="009900"/>
              </a:buClr>
              <a:buFont typeface="+mj-lt"/>
              <a:buAutoNum type="arabicPeriod"/>
            </a:pPr>
            <a:r>
              <a:rPr lang="en-US" sz="2200" dirty="0"/>
              <a:t>Combustion of Octane</a:t>
            </a:r>
          </a:p>
          <a:p>
            <a:pPr marL="457200" indent="-457200">
              <a:buClr>
                <a:srgbClr val="009900"/>
              </a:buClr>
              <a:buFont typeface="+mj-lt"/>
              <a:buAutoNum type="arabicPeriod"/>
            </a:pPr>
            <a:r>
              <a:rPr lang="en-US" sz="2200" dirty="0"/>
              <a:t>Combustion Analysis</a:t>
            </a:r>
          </a:p>
          <a:p>
            <a:pPr marL="457200" indent="-457200">
              <a:buClr>
                <a:srgbClr val="009900"/>
              </a:buClr>
              <a:buFont typeface="+mj-lt"/>
              <a:buAutoNum type="arabicPeriod"/>
            </a:pPr>
            <a:endParaRPr lang="en-US" sz="2200" dirty="0"/>
          </a:p>
        </p:txBody>
      </p:sp>
      <p:sp>
        <p:nvSpPr>
          <p:cNvPr id="5" name="TextBox 4"/>
          <p:cNvSpPr txBox="1"/>
          <p:nvPr/>
        </p:nvSpPr>
        <p:spPr>
          <a:xfrm>
            <a:off x="571500" y="5913954"/>
            <a:ext cx="2837636" cy="400110"/>
          </a:xfrm>
          <a:prstGeom prst="rect">
            <a:avLst/>
          </a:prstGeom>
          <a:noFill/>
        </p:spPr>
        <p:txBody>
          <a:bodyPr wrap="none" rtlCol="0">
            <a:spAutoFit/>
          </a:bodyPr>
          <a:lstStyle/>
          <a:p>
            <a:r>
              <a:rPr lang="en-US" sz="2000" i="1" dirty="0">
                <a:solidFill>
                  <a:srgbClr val="0000FF"/>
                </a:solidFill>
              </a:rPr>
              <a:t>*Challenging problems.</a:t>
            </a:r>
          </a:p>
        </p:txBody>
      </p:sp>
    </p:spTree>
    <p:extLst>
      <p:ext uri="{BB962C8B-B14F-4D97-AF65-F5344CB8AC3E}">
        <p14:creationId xmlns:p14="http://schemas.microsoft.com/office/powerpoint/2010/main" val="7543287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5731"/>
            <a:ext cx="8530098" cy="518478"/>
          </a:xfrm>
          <a:prstGeom prst="rect">
            <a:avLst/>
          </a:prstGeom>
        </p:spPr>
        <p:txBody>
          <a:bodyPr>
            <a:normAutofit/>
          </a:bodyPr>
          <a:lstStyle/>
          <a:p>
            <a:r>
              <a:rPr lang="en-US"/>
              <a:t>extra problems</a:t>
            </a:r>
            <a:endParaRPr lang="en-US" sz="2800" dirty="0"/>
          </a:p>
        </p:txBody>
      </p:sp>
      <p:sp>
        <p:nvSpPr>
          <p:cNvPr id="4" name="Slide Number Placeholder 3"/>
          <p:cNvSpPr>
            <a:spLocks noGrp="1"/>
          </p:cNvSpPr>
          <p:nvPr>
            <p:ph type="sldNum" sz="quarter" idx="4"/>
          </p:nvPr>
        </p:nvSpPr>
        <p:spPr/>
        <p:txBody>
          <a:bodyPr/>
          <a:lstStyle/>
          <a:p>
            <a:fld id="{72F633B3-16E2-4909-ACA1-80BBA0CB601E}" type="slidenum">
              <a:rPr lang="en-US" smtClean="0"/>
              <a:pPr/>
              <a:t>49</a:t>
            </a:fld>
            <a:endParaRPr lang="en-US" dirty="0"/>
          </a:p>
        </p:txBody>
      </p:sp>
      <p:sp>
        <p:nvSpPr>
          <p:cNvPr id="16" name="Text Placeholder 2"/>
          <p:cNvSpPr txBox="1">
            <a:spLocks/>
          </p:cNvSpPr>
          <p:nvPr/>
        </p:nvSpPr>
        <p:spPr>
          <a:xfrm>
            <a:off x="457200" y="953812"/>
            <a:ext cx="8530098" cy="1255988"/>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457200" indent="-457200">
              <a:buFont typeface="+mj-lt"/>
              <a:buAutoNum type="arabicPeriod"/>
            </a:pPr>
            <a:endParaRPr lang="en-US" sz="2000" dirty="0"/>
          </a:p>
        </p:txBody>
      </p:sp>
      <p:sp>
        <p:nvSpPr>
          <p:cNvPr id="21" name="TextBox 20"/>
          <p:cNvSpPr txBox="1"/>
          <p:nvPr/>
        </p:nvSpPr>
        <p:spPr>
          <a:xfrm>
            <a:off x="457200" y="974449"/>
            <a:ext cx="8272463" cy="769441"/>
          </a:xfrm>
          <a:prstGeom prst="rect">
            <a:avLst/>
          </a:prstGeom>
          <a:noFill/>
        </p:spPr>
        <p:txBody>
          <a:bodyPr wrap="square" rtlCol="0">
            <a:spAutoFit/>
          </a:bodyPr>
          <a:lstStyle/>
          <a:p>
            <a:pPr marL="457200" indent="-457200">
              <a:buClr>
                <a:srgbClr val="009900"/>
              </a:buClr>
              <a:buFont typeface="+mj-lt"/>
              <a:buAutoNum type="arabicPeriod"/>
            </a:pPr>
            <a:r>
              <a:rPr lang="en-US" sz="2200" dirty="0"/>
              <a:t>The White Cliffs of Dover are made of calcium carbonate from the skeletons of ancient microscopic plankton.</a:t>
            </a:r>
          </a:p>
        </p:txBody>
      </p:sp>
      <p:sp>
        <p:nvSpPr>
          <p:cNvPr id="6" name="TextBox 5"/>
          <p:cNvSpPr txBox="1"/>
          <p:nvPr/>
        </p:nvSpPr>
        <p:spPr>
          <a:xfrm>
            <a:off x="880498" y="2568100"/>
            <a:ext cx="7971402" cy="1107996"/>
          </a:xfrm>
          <a:prstGeom prst="rect">
            <a:avLst/>
          </a:prstGeom>
          <a:noFill/>
        </p:spPr>
        <p:txBody>
          <a:bodyPr wrap="square" rtlCol="0">
            <a:spAutoFit/>
          </a:bodyPr>
          <a:lstStyle/>
          <a:p>
            <a:pPr>
              <a:buClr>
                <a:srgbClr val="009900"/>
              </a:buClr>
            </a:pPr>
            <a:r>
              <a:rPr lang="en-US" sz="2200" dirty="0"/>
              <a:t>Calcium carbonate undergoes a series of as shown below. Classify each of the reactions. Explain how acid rain affects both the cliffs and the basilica.</a:t>
            </a:r>
          </a:p>
        </p:txBody>
      </p:sp>
      <p:pic>
        <p:nvPicPr>
          <p:cNvPr id="7" name="Picture 4" descr="http://pixdaus.com/files/items/pics/5/36/507536_e5693209eb66dde59284ef741d8bc00e_larg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4300" y="3796388"/>
            <a:ext cx="2373834" cy="174081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71537" y="1766035"/>
            <a:ext cx="8272463" cy="769441"/>
          </a:xfrm>
          <a:prstGeom prst="rect">
            <a:avLst/>
          </a:prstGeom>
          <a:noFill/>
        </p:spPr>
        <p:txBody>
          <a:bodyPr wrap="square" rtlCol="0">
            <a:spAutoFit/>
          </a:bodyPr>
          <a:lstStyle/>
          <a:p>
            <a:r>
              <a:rPr lang="en-US" sz="2200" dirty="0"/>
              <a:t>Sacré-Coeur Basilica is constructed from travertine limestone, also calcium carbonate, and tends to stay brilliant white.</a:t>
            </a:r>
          </a:p>
        </p:txBody>
      </p:sp>
      <p:pic>
        <p:nvPicPr>
          <p:cNvPr id="9" name="Picture 6" descr="https://www.parisianist.com/assets/img/articles/sacre-coeur-basilica/sacre-coeur-0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49399" y="4977364"/>
            <a:ext cx="2572278" cy="171384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815443" y="6413698"/>
            <a:ext cx="2384650" cy="307777"/>
          </a:xfrm>
          <a:prstGeom prst="rect">
            <a:avLst/>
          </a:prstGeom>
          <a:noFill/>
        </p:spPr>
        <p:txBody>
          <a:bodyPr wrap="square" rtlCol="0">
            <a:spAutoFit/>
          </a:bodyPr>
          <a:lstStyle/>
          <a:p>
            <a:pPr algn="ctr"/>
            <a:r>
              <a:rPr lang="en-US" sz="1400" dirty="0"/>
              <a:t>Sacré-Coeur Basilica</a:t>
            </a:r>
          </a:p>
        </p:txBody>
      </p:sp>
      <p:grpSp>
        <p:nvGrpSpPr>
          <p:cNvPr id="5" name="Group 4"/>
          <p:cNvGrpSpPr/>
          <p:nvPr/>
        </p:nvGrpSpPr>
        <p:grpSpPr>
          <a:xfrm>
            <a:off x="3428999" y="3803972"/>
            <a:ext cx="5823973" cy="1415914"/>
            <a:chOff x="3124199" y="3847782"/>
            <a:chExt cx="5823973" cy="1415914"/>
          </a:xfrm>
        </p:grpSpPr>
        <p:sp>
          <p:nvSpPr>
            <p:cNvPr id="12" name="Rectangle 11"/>
            <p:cNvSpPr/>
            <p:nvPr/>
          </p:nvSpPr>
          <p:spPr>
            <a:xfrm>
              <a:off x="3162299" y="3847782"/>
              <a:ext cx="5785873" cy="400110"/>
            </a:xfrm>
            <a:prstGeom prst="rect">
              <a:avLst/>
            </a:prstGeom>
          </p:spPr>
          <p:txBody>
            <a:bodyPr wrap="square">
              <a:spAutoFit/>
            </a:bodyPr>
            <a:lstStyle/>
            <a:p>
              <a:pPr algn="ctr"/>
              <a:r>
                <a:rPr lang="en-US" sz="2000" dirty="0"/>
                <a:t>CaCO</a:t>
              </a:r>
              <a:r>
                <a:rPr lang="en-US" sz="2000" baseline="-25000" dirty="0"/>
                <a:t>3</a:t>
              </a:r>
              <a:r>
                <a:rPr lang="en-US" sz="2000" dirty="0"/>
                <a:t>(</a:t>
              </a:r>
              <a:r>
                <a:rPr lang="en-US" sz="2000" i="1" dirty="0"/>
                <a:t>s</a:t>
              </a:r>
              <a:r>
                <a:rPr lang="en-US" sz="2000" dirty="0"/>
                <a:t>) + H</a:t>
              </a:r>
              <a:r>
                <a:rPr lang="en-US" sz="2000" baseline="-25000" dirty="0"/>
                <a:t>3</a:t>
              </a:r>
              <a:r>
                <a:rPr lang="en-US" sz="2000" dirty="0"/>
                <a:t>O</a:t>
              </a:r>
              <a:r>
                <a:rPr lang="en-US" sz="2000" baseline="30000" dirty="0"/>
                <a:t>+</a:t>
              </a:r>
              <a:r>
                <a:rPr lang="en-US" sz="2000" dirty="0"/>
                <a:t>(</a:t>
              </a:r>
              <a:r>
                <a:rPr lang="en-US" sz="2000" i="1" dirty="0"/>
                <a:t>aq</a:t>
              </a:r>
              <a:r>
                <a:rPr lang="en-US" sz="2000" dirty="0"/>
                <a:t>) </a:t>
              </a:r>
              <a:r>
                <a:rPr lang="en-US" sz="2000" dirty="0">
                  <a:solidFill>
                    <a:srgbClr val="009900"/>
                  </a:solidFill>
                  <a:sym typeface="Wingdings"/>
                </a:rPr>
                <a:t></a:t>
              </a:r>
              <a:r>
                <a:rPr lang="en-US" sz="2000" dirty="0">
                  <a:sym typeface="Wingdings"/>
                </a:rPr>
                <a:t> </a:t>
              </a:r>
              <a:r>
                <a:rPr lang="en-US" sz="2000" dirty="0"/>
                <a:t>Ca</a:t>
              </a:r>
              <a:r>
                <a:rPr lang="en-US" sz="2000" baseline="30000" dirty="0"/>
                <a:t>2+</a:t>
              </a:r>
              <a:r>
                <a:rPr lang="en-US" sz="2000" dirty="0"/>
                <a:t>(</a:t>
              </a:r>
              <a:r>
                <a:rPr lang="en-US" sz="2000" i="1" dirty="0"/>
                <a:t>aq</a:t>
              </a:r>
              <a:r>
                <a:rPr lang="en-US" sz="2000" dirty="0"/>
                <a:t>) + HCO</a:t>
              </a:r>
              <a:r>
                <a:rPr lang="en-US" sz="2000" baseline="-25000" dirty="0"/>
                <a:t>3</a:t>
              </a:r>
              <a:r>
                <a:rPr lang="en-US" sz="2000" baseline="30000" dirty="0"/>
                <a:t>-</a:t>
              </a:r>
              <a:r>
                <a:rPr lang="en-US" sz="2000" dirty="0"/>
                <a:t>(</a:t>
              </a:r>
              <a:r>
                <a:rPr lang="en-US" sz="2000" i="1" dirty="0"/>
                <a:t>aq</a:t>
              </a:r>
              <a:r>
                <a:rPr lang="en-US" sz="2000" dirty="0"/>
                <a:t>)</a:t>
              </a:r>
            </a:p>
          </p:txBody>
        </p:sp>
        <p:sp>
          <p:nvSpPr>
            <p:cNvPr id="13" name="Rectangle 12"/>
            <p:cNvSpPr/>
            <p:nvPr/>
          </p:nvSpPr>
          <p:spPr>
            <a:xfrm>
              <a:off x="3124199" y="4355684"/>
              <a:ext cx="5487870" cy="400110"/>
            </a:xfrm>
            <a:prstGeom prst="rect">
              <a:avLst/>
            </a:prstGeom>
          </p:spPr>
          <p:txBody>
            <a:bodyPr wrap="square">
              <a:spAutoFit/>
            </a:bodyPr>
            <a:lstStyle/>
            <a:p>
              <a:pPr algn="ctr"/>
              <a:r>
                <a:rPr lang="en-US" sz="2000" dirty="0"/>
                <a:t>HCO</a:t>
              </a:r>
              <a:r>
                <a:rPr lang="en-US" sz="2000" baseline="-25000" dirty="0"/>
                <a:t>3</a:t>
              </a:r>
              <a:r>
                <a:rPr lang="en-US" sz="2000" baseline="30000" dirty="0"/>
                <a:t>-</a:t>
              </a:r>
              <a:r>
                <a:rPr lang="en-US" sz="2000" dirty="0"/>
                <a:t>(</a:t>
              </a:r>
              <a:r>
                <a:rPr lang="en-US" sz="2000" i="1" dirty="0"/>
                <a:t>aq</a:t>
              </a:r>
              <a:r>
                <a:rPr lang="en-US" sz="2000" dirty="0"/>
                <a:t>) + H</a:t>
              </a:r>
              <a:r>
                <a:rPr lang="en-US" sz="2000" baseline="-25000" dirty="0"/>
                <a:t>3</a:t>
              </a:r>
              <a:r>
                <a:rPr lang="en-US" sz="2000" dirty="0"/>
                <a:t>O</a:t>
              </a:r>
              <a:r>
                <a:rPr lang="en-US" sz="2000" baseline="30000" dirty="0"/>
                <a:t>+</a:t>
              </a:r>
              <a:r>
                <a:rPr lang="en-US" sz="2000" dirty="0"/>
                <a:t>(</a:t>
              </a:r>
              <a:r>
                <a:rPr lang="en-US" sz="2000" i="1" dirty="0"/>
                <a:t>aq</a:t>
              </a:r>
              <a:r>
                <a:rPr lang="en-US" sz="2000" dirty="0"/>
                <a:t>)</a:t>
              </a:r>
              <a:r>
                <a:rPr lang="en-US" sz="2000" dirty="0">
                  <a:sym typeface="Symbol" panose="05050102010706020507" pitchFamily="18" charset="2"/>
                </a:rPr>
                <a:t> </a:t>
              </a:r>
              <a:r>
                <a:rPr lang="en-US" sz="2000" dirty="0">
                  <a:solidFill>
                    <a:srgbClr val="009900"/>
                  </a:solidFill>
                  <a:sym typeface="Wingdings"/>
                </a:rPr>
                <a:t></a:t>
              </a:r>
              <a:r>
                <a:rPr lang="en-US" sz="2000" dirty="0"/>
                <a:t> CO</a:t>
              </a:r>
              <a:r>
                <a:rPr lang="en-US" sz="2000" baseline="-25000" dirty="0"/>
                <a:t>2</a:t>
              </a:r>
              <a:r>
                <a:rPr lang="en-US" sz="2000" dirty="0"/>
                <a:t>(</a:t>
              </a:r>
              <a:r>
                <a:rPr lang="en-US" sz="2000" i="1" dirty="0"/>
                <a:t>aq</a:t>
              </a:r>
              <a:r>
                <a:rPr lang="en-US" sz="2000" dirty="0"/>
                <a:t>) + 2H</a:t>
              </a:r>
              <a:r>
                <a:rPr lang="en-US" sz="2000" baseline="-25000" dirty="0"/>
                <a:t>2</a:t>
              </a:r>
              <a:r>
                <a:rPr lang="en-US" sz="2000" dirty="0"/>
                <a:t>O(ℓ)</a:t>
              </a:r>
              <a:endParaRPr lang="en-US" sz="2000" baseline="-25000" dirty="0"/>
            </a:p>
          </p:txBody>
        </p:sp>
        <p:sp>
          <p:nvSpPr>
            <p:cNvPr id="14" name="Rectangle 13"/>
            <p:cNvSpPr/>
            <p:nvPr/>
          </p:nvSpPr>
          <p:spPr>
            <a:xfrm>
              <a:off x="3698650" y="4863586"/>
              <a:ext cx="4052770" cy="400110"/>
            </a:xfrm>
            <a:prstGeom prst="rect">
              <a:avLst/>
            </a:prstGeom>
          </p:spPr>
          <p:txBody>
            <a:bodyPr wrap="square">
              <a:spAutoFit/>
            </a:bodyPr>
            <a:lstStyle/>
            <a:p>
              <a:pPr algn="ctr"/>
              <a:r>
                <a:rPr lang="en-US" sz="2000" dirty="0"/>
                <a:t>CO</a:t>
              </a:r>
              <a:r>
                <a:rPr lang="en-US" sz="2000" baseline="-25000" dirty="0"/>
                <a:t>2</a:t>
              </a:r>
              <a:r>
                <a:rPr lang="en-US" sz="2000" dirty="0"/>
                <a:t>(</a:t>
              </a:r>
              <a:r>
                <a:rPr lang="en-US" sz="2000" i="1" dirty="0"/>
                <a:t>aq</a:t>
              </a:r>
              <a:r>
                <a:rPr lang="en-US" sz="2000" dirty="0"/>
                <a:t>) + H</a:t>
              </a:r>
              <a:r>
                <a:rPr lang="en-US" sz="2000" baseline="-25000" dirty="0"/>
                <a:t>2</a:t>
              </a:r>
              <a:r>
                <a:rPr lang="en-US" sz="2000" dirty="0"/>
                <a:t>O(ℓ) </a:t>
              </a:r>
              <a:r>
                <a:rPr lang="en-US" sz="2000" dirty="0">
                  <a:solidFill>
                    <a:srgbClr val="009900"/>
                  </a:solidFill>
                  <a:sym typeface="Wingdings"/>
                </a:rPr>
                <a:t></a:t>
              </a:r>
              <a:r>
                <a:rPr lang="en-US" sz="2000" dirty="0">
                  <a:sym typeface="Symbol" panose="05050102010706020507" pitchFamily="18" charset="2"/>
                </a:rPr>
                <a:t> </a:t>
              </a:r>
              <a:r>
                <a:rPr lang="en-US" sz="2000" dirty="0"/>
                <a:t>H</a:t>
              </a:r>
              <a:r>
                <a:rPr lang="en-US" sz="2000" baseline="-25000" dirty="0"/>
                <a:t>2</a:t>
              </a:r>
              <a:r>
                <a:rPr lang="en-US" sz="2000" dirty="0"/>
                <a:t>CO</a:t>
              </a:r>
              <a:r>
                <a:rPr lang="en-US" sz="2000" baseline="-25000" dirty="0"/>
                <a:t>3</a:t>
              </a:r>
              <a:r>
                <a:rPr lang="en-US" sz="2000" dirty="0"/>
                <a:t>(</a:t>
              </a:r>
              <a:r>
                <a:rPr lang="en-US" sz="2000" i="1" dirty="0"/>
                <a:t>aq</a:t>
              </a:r>
              <a:r>
                <a:rPr lang="en-US" sz="2000" dirty="0"/>
                <a:t>)</a:t>
              </a:r>
              <a:endParaRPr lang="en-US" sz="2000" baseline="-25000" dirty="0"/>
            </a:p>
          </p:txBody>
        </p:sp>
      </p:grpSp>
      <p:sp>
        <p:nvSpPr>
          <p:cNvPr id="17" name="TextBox 16"/>
          <p:cNvSpPr txBox="1"/>
          <p:nvPr/>
        </p:nvSpPr>
        <p:spPr>
          <a:xfrm>
            <a:off x="98458" y="5537200"/>
            <a:ext cx="1442439" cy="523220"/>
          </a:xfrm>
          <a:prstGeom prst="rect">
            <a:avLst/>
          </a:prstGeom>
          <a:noFill/>
        </p:spPr>
        <p:txBody>
          <a:bodyPr wrap="square" rtlCol="0">
            <a:spAutoFit/>
          </a:bodyPr>
          <a:lstStyle/>
          <a:p>
            <a:pPr algn="ctr"/>
            <a:r>
              <a:rPr lang="en-US" sz="1400" dirty="0"/>
              <a:t>The White Cliffs of Dover</a:t>
            </a:r>
          </a:p>
        </p:txBody>
      </p:sp>
    </p:spTree>
    <p:extLst>
      <p:ext uri="{BB962C8B-B14F-4D97-AF65-F5344CB8AC3E}">
        <p14:creationId xmlns:p14="http://schemas.microsoft.com/office/powerpoint/2010/main" val="1406980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fontScale="90000"/>
          </a:bodyPr>
          <a:lstStyle/>
          <a:p>
            <a:r>
              <a:rPr lang="en-US" dirty="0"/>
              <a:t>4</a:t>
            </a:r>
            <a:r>
              <a:rPr lang="en-US" sz="2800" dirty="0"/>
              <a:t>.1  Writing and balancing chemical equations</a:t>
            </a:r>
          </a:p>
        </p:txBody>
      </p:sp>
      <p:sp>
        <p:nvSpPr>
          <p:cNvPr id="4" name="Slide Number Placeholder 3"/>
          <p:cNvSpPr>
            <a:spLocks noGrp="1"/>
          </p:cNvSpPr>
          <p:nvPr>
            <p:ph type="sldNum" sz="quarter" idx="4"/>
          </p:nvPr>
        </p:nvSpPr>
        <p:spPr/>
        <p:txBody>
          <a:bodyPr/>
          <a:lstStyle/>
          <a:p>
            <a:fld id="{72F633B3-16E2-4909-ACA1-80BBA0CB601E}" type="slidenum">
              <a:rPr lang="en-US" smtClean="0"/>
              <a:pPr/>
              <a:t>5</a:t>
            </a:fld>
            <a:endParaRPr lang="en-US" dirty="0"/>
          </a:p>
        </p:txBody>
      </p:sp>
      <p:sp>
        <p:nvSpPr>
          <p:cNvPr id="7" name="Text Placeholder 2"/>
          <p:cNvSpPr txBox="1">
            <a:spLocks/>
          </p:cNvSpPr>
          <p:nvPr/>
        </p:nvSpPr>
        <p:spPr>
          <a:xfrm>
            <a:off x="457200" y="2301969"/>
            <a:ext cx="8328454" cy="2486025"/>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Clr>
                <a:srgbClr val="009900"/>
              </a:buClr>
              <a:buFont typeface="Arial" panose="020B0604020202020204" pitchFamily="34" charset="0"/>
              <a:buChar char="•"/>
            </a:pPr>
            <a:endParaRPr lang="en-US" sz="2200" dirty="0"/>
          </a:p>
          <a:p>
            <a:pPr marL="342900" indent="-342900">
              <a:buClr>
                <a:srgbClr val="009900"/>
              </a:buClr>
              <a:buFont typeface="Arial" panose="020B0604020202020204" pitchFamily="34" charset="0"/>
              <a:buChar char="•"/>
            </a:pPr>
            <a:endParaRPr lang="en-US" sz="2200" dirty="0"/>
          </a:p>
          <a:p>
            <a:endParaRPr lang="en-US" dirty="0"/>
          </a:p>
        </p:txBody>
      </p:sp>
      <p:sp>
        <p:nvSpPr>
          <p:cNvPr id="9" name="Text Placeholder 2"/>
          <p:cNvSpPr txBox="1">
            <a:spLocks/>
          </p:cNvSpPr>
          <p:nvPr/>
        </p:nvSpPr>
        <p:spPr>
          <a:xfrm>
            <a:off x="457200" y="917105"/>
            <a:ext cx="8328454" cy="569127"/>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b="1" i="1" dirty="0">
                <a:solidFill>
                  <a:srgbClr val="0000FF"/>
                </a:solidFill>
              </a:rPr>
              <a:t>Chemical Equations</a:t>
            </a:r>
            <a:endParaRPr lang="en-US" i="1" dirty="0">
              <a:solidFill>
                <a:srgbClr val="0000FF"/>
              </a:solidFill>
            </a:endParaRPr>
          </a:p>
        </p:txBody>
      </p:sp>
      <p:grpSp>
        <p:nvGrpSpPr>
          <p:cNvPr id="20" name="Group 19"/>
          <p:cNvGrpSpPr/>
          <p:nvPr/>
        </p:nvGrpSpPr>
        <p:grpSpPr>
          <a:xfrm>
            <a:off x="531733" y="3695456"/>
            <a:ext cx="8063638" cy="2914995"/>
            <a:chOff x="121941" y="3751011"/>
            <a:chExt cx="8063638" cy="2914995"/>
          </a:xfrm>
        </p:grpSpPr>
        <p:grpSp>
          <p:nvGrpSpPr>
            <p:cNvPr id="13" name="Group 12"/>
            <p:cNvGrpSpPr/>
            <p:nvPr/>
          </p:nvGrpSpPr>
          <p:grpSpPr>
            <a:xfrm>
              <a:off x="771525" y="3751011"/>
              <a:ext cx="7414054" cy="2914995"/>
              <a:chOff x="570802" y="3576875"/>
              <a:chExt cx="8214852" cy="3229846"/>
            </a:xfrm>
          </p:grpSpPr>
          <p:pic>
            <p:nvPicPr>
              <p:cNvPr id="11" name="Picture 10"/>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70802" y="3688675"/>
                <a:ext cx="8214852" cy="3118046"/>
              </a:xfrm>
              <a:prstGeom prst="rect">
                <a:avLst/>
              </a:prstGeom>
            </p:spPr>
          </p:pic>
          <p:sp>
            <p:nvSpPr>
              <p:cNvPr id="12" name="Rectangle 11"/>
              <p:cNvSpPr/>
              <p:nvPr/>
            </p:nvSpPr>
            <p:spPr>
              <a:xfrm>
                <a:off x="1085850" y="3576875"/>
                <a:ext cx="7500938" cy="22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121941" y="4246969"/>
              <a:ext cx="1438214" cy="584775"/>
            </a:xfrm>
            <a:prstGeom prst="rect">
              <a:avLst/>
            </a:prstGeom>
            <a:noFill/>
          </p:spPr>
          <p:txBody>
            <a:bodyPr wrap="none" rtlCol="0">
              <a:spAutoFit/>
            </a:bodyPr>
            <a:lstStyle/>
            <a:p>
              <a:pPr algn="ctr"/>
              <a:r>
                <a:rPr lang="en-US" sz="1600" i="1"/>
                <a:t>stoichiometric</a:t>
              </a:r>
            </a:p>
            <a:p>
              <a:pPr algn="ctr"/>
              <a:r>
                <a:rPr lang="en-US" sz="1600" i="1" dirty="0"/>
                <a:t>coefficients</a:t>
              </a:r>
            </a:p>
          </p:txBody>
        </p:sp>
        <p:cxnSp>
          <p:nvCxnSpPr>
            <p:cNvPr id="16" name="Straight Arrow Connector 15"/>
            <p:cNvCxnSpPr/>
            <p:nvPr/>
          </p:nvCxnSpPr>
          <p:spPr>
            <a:xfrm flipV="1">
              <a:off x="1814513" y="4186238"/>
              <a:ext cx="1042987" cy="4429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814513" y="4148949"/>
              <a:ext cx="5472112" cy="4802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5" name="Text Placeholder 2"/>
          <p:cNvSpPr txBox="1">
            <a:spLocks/>
          </p:cNvSpPr>
          <p:nvPr/>
        </p:nvSpPr>
        <p:spPr>
          <a:xfrm>
            <a:off x="457200" y="1412605"/>
            <a:ext cx="8530098" cy="3375389"/>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000" b="1" dirty="0">
                <a:solidFill>
                  <a:srgbClr val="009900"/>
                </a:solidFill>
              </a:rPr>
              <a:t>In the reaction shown:</a:t>
            </a:r>
            <a:endParaRPr lang="en-US" sz="2000" dirty="0">
              <a:solidFill>
                <a:srgbClr val="009900"/>
              </a:solidFill>
            </a:endParaRPr>
          </a:p>
          <a:p>
            <a:pPr marL="342900" indent="-342900">
              <a:buClr>
                <a:srgbClr val="009900"/>
              </a:buClr>
              <a:buFont typeface="Arial" panose="020B0604020202020204" pitchFamily="34" charset="0"/>
              <a:buChar char="•"/>
            </a:pPr>
            <a:r>
              <a:rPr lang="en-US" sz="1800" dirty="0"/>
              <a:t>CH</a:t>
            </a:r>
            <a:r>
              <a:rPr lang="en-US" sz="1800" baseline="-25000" dirty="0"/>
              <a:t>4</a:t>
            </a:r>
            <a:r>
              <a:rPr lang="en-US" sz="1800" dirty="0"/>
              <a:t> and O</a:t>
            </a:r>
            <a:r>
              <a:rPr lang="en-US" sz="1800" baseline="-25000" dirty="0"/>
              <a:t>2</a:t>
            </a:r>
            <a:r>
              <a:rPr lang="en-US" sz="1800" dirty="0"/>
              <a:t> are reactants. CO and H</a:t>
            </a:r>
            <a:r>
              <a:rPr lang="en-US" sz="1800" baseline="-25000" dirty="0"/>
              <a:t>2</a:t>
            </a:r>
            <a:r>
              <a:rPr lang="en-US" sz="1800" dirty="0"/>
              <a:t>O are products.</a:t>
            </a:r>
          </a:p>
          <a:p>
            <a:pPr marL="342900" indent="-342900">
              <a:buClr>
                <a:srgbClr val="009900"/>
              </a:buClr>
              <a:buFont typeface="Arial" panose="020B0604020202020204" pitchFamily="34" charset="0"/>
              <a:buChar char="•"/>
            </a:pPr>
            <a:r>
              <a:rPr lang="en-US" sz="1800" dirty="0"/>
              <a:t>For </a:t>
            </a:r>
            <a:r>
              <a:rPr lang="en-US" sz="1800" i="1" u="sng" dirty="0">
                <a:solidFill>
                  <a:srgbClr val="009900"/>
                </a:solidFill>
              </a:rPr>
              <a:t>one</a:t>
            </a:r>
            <a:r>
              <a:rPr lang="en-US" sz="1800" dirty="0"/>
              <a:t> molecule of CH</a:t>
            </a:r>
            <a:r>
              <a:rPr lang="en-US" sz="1800" baseline="-25000" dirty="0"/>
              <a:t>4</a:t>
            </a:r>
            <a:r>
              <a:rPr lang="en-US" sz="1800" dirty="0"/>
              <a:t>, the process requires </a:t>
            </a:r>
            <a:r>
              <a:rPr lang="en-US" sz="1800" i="1" u="sng" dirty="0">
                <a:solidFill>
                  <a:srgbClr val="009900"/>
                </a:solidFill>
              </a:rPr>
              <a:t>two</a:t>
            </a:r>
            <a:r>
              <a:rPr lang="en-US" sz="1800" dirty="0"/>
              <a:t> molecules of oxygen.</a:t>
            </a:r>
          </a:p>
          <a:p>
            <a:pPr marL="342900" indent="-342900">
              <a:buClr>
                <a:srgbClr val="009900"/>
              </a:buClr>
              <a:buFont typeface="Arial" panose="020B0604020202020204" pitchFamily="34" charset="0"/>
              <a:buChar char="•"/>
            </a:pPr>
            <a:r>
              <a:rPr lang="en-US" sz="1800" dirty="0"/>
              <a:t>The the reaction produces </a:t>
            </a:r>
            <a:r>
              <a:rPr lang="en-US" sz="1800" i="1" u="sng" dirty="0">
                <a:solidFill>
                  <a:srgbClr val="009900"/>
                </a:solidFill>
              </a:rPr>
              <a:t>one</a:t>
            </a:r>
            <a:r>
              <a:rPr lang="en-US" sz="1800" dirty="0"/>
              <a:t> molecule of CO</a:t>
            </a:r>
            <a:r>
              <a:rPr lang="en-US" sz="1800" baseline="-25000" dirty="0"/>
              <a:t>2</a:t>
            </a:r>
            <a:r>
              <a:rPr lang="en-US" sz="1800" dirty="0"/>
              <a:t> and </a:t>
            </a:r>
            <a:r>
              <a:rPr lang="en-US" sz="1800" i="1" u="sng" dirty="0">
                <a:solidFill>
                  <a:srgbClr val="009900"/>
                </a:solidFill>
              </a:rPr>
              <a:t>two</a:t>
            </a:r>
            <a:r>
              <a:rPr lang="en-US" sz="1800" dirty="0"/>
              <a:t> molecules of H</a:t>
            </a:r>
            <a:r>
              <a:rPr lang="en-US" sz="1800" baseline="-25000" dirty="0"/>
              <a:t>2</a:t>
            </a:r>
            <a:r>
              <a:rPr lang="en-US" sz="1800" dirty="0"/>
              <a:t>O.</a:t>
            </a:r>
          </a:p>
          <a:p>
            <a:pPr marL="342900" indent="-342900">
              <a:buClr>
                <a:srgbClr val="009900"/>
              </a:buClr>
              <a:buFont typeface="Arial" panose="020B0604020202020204" pitchFamily="34" charset="0"/>
              <a:buChar char="•"/>
            </a:pPr>
            <a:r>
              <a:rPr lang="en-US" sz="1800" dirty="0"/>
              <a:t>Moles can be used to count products and reactants as well.</a:t>
            </a:r>
          </a:p>
          <a:p>
            <a:pPr marL="342900" indent="-342900">
              <a:buClr>
                <a:srgbClr val="009900"/>
              </a:buClr>
              <a:buFont typeface="Arial" panose="020B0604020202020204" pitchFamily="34" charset="0"/>
              <a:buChar char="•"/>
            </a:pPr>
            <a:r>
              <a:rPr lang="en-US" sz="1800" dirty="0"/>
              <a:t>How many moles of water are produced if three moles of CH</a:t>
            </a:r>
            <a:r>
              <a:rPr lang="en-US" sz="1800" baseline="-25000" dirty="0"/>
              <a:t>4</a:t>
            </a:r>
            <a:r>
              <a:rPr lang="en-US" sz="1800" dirty="0"/>
              <a:t> are used?</a:t>
            </a:r>
          </a:p>
        </p:txBody>
      </p:sp>
    </p:spTree>
    <p:extLst>
      <p:ext uri="{BB962C8B-B14F-4D97-AF65-F5344CB8AC3E}">
        <p14:creationId xmlns:p14="http://schemas.microsoft.com/office/powerpoint/2010/main" val="13614640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5731"/>
            <a:ext cx="8530098" cy="518478"/>
          </a:xfrm>
          <a:prstGeom prst="rect">
            <a:avLst/>
          </a:prstGeom>
        </p:spPr>
        <p:txBody>
          <a:bodyPr>
            <a:normAutofit/>
          </a:bodyPr>
          <a:lstStyle/>
          <a:p>
            <a:r>
              <a:rPr lang="en-US"/>
              <a:t>extra problems</a:t>
            </a:r>
            <a:endParaRPr lang="en-US" sz="2800" dirty="0"/>
          </a:p>
        </p:txBody>
      </p:sp>
      <p:sp>
        <p:nvSpPr>
          <p:cNvPr id="4" name="Slide Number Placeholder 3"/>
          <p:cNvSpPr>
            <a:spLocks noGrp="1"/>
          </p:cNvSpPr>
          <p:nvPr>
            <p:ph type="sldNum" sz="quarter" idx="4"/>
          </p:nvPr>
        </p:nvSpPr>
        <p:spPr/>
        <p:txBody>
          <a:bodyPr/>
          <a:lstStyle/>
          <a:p>
            <a:fld id="{72F633B3-16E2-4909-ACA1-80BBA0CB601E}" type="slidenum">
              <a:rPr lang="en-US" smtClean="0"/>
              <a:pPr/>
              <a:t>50</a:t>
            </a:fld>
            <a:endParaRPr lang="en-US" dirty="0"/>
          </a:p>
        </p:txBody>
      </p:sp>
      <p:sp>
        <p:nvSpPr>
          <p:cNvPr id="16" name="Text Placeholder 2"/>
          <p:cNvSpPr txBox="1">
            <a:spLocks/>
          </p:cNvSpPr>
          <p:nvPr/>
        </p:nvSpPr>
        <p:spPr>
          <a:xfrm>
            <a:off x="457200" y="953812"/>
            <a:ext cx="8530098" cy="1255988"/>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457200" indent="-457200">
              <a:buFont typeface="+mj-lt"/>
              <a:buAutoNum type="arabicPeriod"/>
            </a:pPr>
            <a:endParaRPr lang="en-US" sz="2000" dirty="0"/>
          </a:p>
        </p:txBody>
      </p:sp>
      <p:sp>
        <p:nvSpPr>
          <p:cNvPr id="18" name="TextBox 17"/>
          <p:cNvSpPr txBox="1"/>
          <p:nvPr/>
        </p:nvSpPr>
        <p:spPr>
          <a:xfrm>
            <a:off x="457200" y="953812"/>
            <a:ext cx="8482084" cy="1107996"/>
          </a:xfrm>
          <a:prstGeom prst="rect">
            <a:avLst/>
          </a:prstGeom>
          <a:noFill/>
        </p:spPr>
        <p:txBody>
          <a:bodyPr wrap="square" rtlCol="0">
            <a:spAutoFit/>
          </a:bodyPr>
          <a:lstStyle/>
          <a:p>
            <a:pPr marL="457200" indent="-457200">
              <a:buClr>
                <a:srgbClr val="009900"/>
              </a:buClr>
              <a:buFont typeface="+mj-lt"/>
              <a:buAutoNum type="arabicPeriod" startAt="2"/>
            </a:pPr>
            <a:r>
              <a:rPr lang="en-US" sz="2200" dirty="0"/>
              <a:t>The thermite reaction occurs when iron(III) oxide reacts with solid aluminum. The reaction is so hot that molten iron forms as a product.</a:t>
            </a:r>
          </a:p>
        </p:txBody>
      </p:sp>
      <p:pic>
        <p:nvPicPr>
          <p:cNvPr id="19" name="Picture 18" descr="http://www.rsc.org/images/EXHIBITION-CHEMISTRY-250_tcm18-196337.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56207" y="4013043"/>
            <a:ext cx="2239493" cy="24724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home.comcast.net/~steve_k/thermite.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90156" y="4013043"/>
            <a:ext cx="3555810" cy="24724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304800" y="2038474"/>
            <a:ext cx="8634484" cy="461665"/>
          </a:xfrm>
          <a:prstGeom prst="rect">
            <a:avLst/>
          </a:prstGeom>
          <a:noFill/>
        </p:spPr>
        <p:txBody>
          <a:bodyPr wrap="square" rtlCol="0">
            <a:spAutoFit/>
          </a:bodyPr>
          <a:lstStyle/>
          <a:p>
            <a:pPr algn="ctr"/>
            <a:r>
              <a:rPr lang="en-US" sz="2200" dirty="0"/>
              <a:t>Fe</a:t>
            </a:r>
            <a:r>
              <a:rPr lang="en-US" sz="2200" baseline="-25000" dirty="0"/>
              <a:t>2</a:t>
            </a:r>
            <a:r>
              <a:rPr lang="en-US" sz="2200" dirty="0"/>
              <a:t>O</a:t>
            </a:r>
            <a:r>
              <a:rPr lang="en-US" sz="2200" baseline="-25000" dirty="0"/>
              <a:t>3</a:t>
            </a:r>
            <a:r>
              <a:rPr lang="en-US" sz="2200" dirty="0"/>
              <a:t>(</a:t>
            </a:r>
            <a:r>
              <a:rPr lang="en-US" sz="2200" i="1" dirty="0"/>
              <a:t>s</a:t>
            </a:r>
            <a:r>
              <a:rPr lang="en-US" sz="2200" dirty="0"/>
              <a:t>) + Al(</a:t>
            </a:r>
            <a:r>
              <a:rPr lang="en-US" sz="2200" i="1" dirty="0"/>
              <a:t>s</a:t>
            </a:r>
            <a:r>
              <a:rPr lang="en-US" sz="2200" dirty="0"/>
              <a:t>)  </a:t>
            </a:r>
            <a:r>
              <a:rPr lang="en-US" sz="2400" dirty="0">
                <a:solidFill>
                  <a:srgbClr val="009900"/>
                </a:solidFill>
                <a:sym typeface="Wingdings"/>
              </a:rPr>
              <a:t>  </a:t>
            </a:r>
            <a:r>
              <a:rPr lang="en-US" sz="2200" dirty="0"/>
              <a:t>Fe</a:t>
            </a:r>
            <a:r>
              <a:rPr lang="en-US" sz="2400" dirty="0"/>
              <a:t>(ℓ) + </a:t>
            </a:r>
            <a:r>
              <a:rPr lang="en-US" sz="2200" dirty="0"/>
              <a:t>Al</a:t>
            </a:r>
            <a:r>
              <a:rPr lang="en-US" sz="2200" baseline="-25000" dirty="0"/>
              <a:t>2</a:t>
            </a:r>
            <a:r>
              <a:rPr lang="en-US" sz="2200" dirty="0"/>
              <a:t>O</a:t>
            </a:r>
            <a:r>
              <a:rPr lang="en-US" sz="2200" baseline="-25000" dirty="0"/>
              <a:t>3</a:t>
            </a:r>
            <a:r>
              <a:rPr lang="en-US" sz="2200" dirty="0"/>
              <a:t>(</a:t>
            </a:r>
            <a:r>
              <a:rPr lang="en-US" sz="2200" i="1" dirty="0"/>
              <a:t>s</a:t>
            </a:r>
            <a:r>
              <a:rPr lang="en-US" sz="2200" dirty="0"/>
              <a:t>) </a:t>
            </a:r>
          </a:p>
        </p:txBody>
      </p:sp>
      <p:sp>
        <p:nvSpPr>
          <p:cNvPr id="23" name="TextBox 22"/>
          <p:cNvSpPr txBox="1"/>
          <p:nvPr/>
        </p:nvSpPr>
        <p:spPr>
          <a:xfrm>
            <a:off x="887607" y="2607843"/>
            <a:ext cx="7862693" cy="1107996"/>
          </a:xfrm>
          <a:prstGeom prst="rect">
            <a:avLst/>
          </a:prstGeom>
          <a:noFill/>
        </p:spPr>
        <p:txBody>
          <a:bodyPr wrap="square" rtlCol="0">
            <a:spAutoFit/>
          </a:bodyPr>
          <a:lstStyle/>
          <a:p>
            <a:r>
              <a:rPr lang="en-US" sz="2200"/>
              <a:t>What </a:t>
            </a:r>
            <a:r>
              <a:rPr lang="en-US" sz="2200" dirty="0"/>
              <a:t>mass of aluminum should be used in order to completely consume 10.0 g Fe</a:t>
            </a:r>
            <a:r>
              <a:rPr lang="en-US" sz="2200" baseline="-25000" dirty="0"/>
              <a:t>2</a:t>
            </a:r>
            <a:r>
              <a:rPr lang="en-US" sz="2200" dirty="0"/>
              <a:t>O</a:t>
            </a:r>
            <a:r>
              <a:rPr lang="en-US" sz="2200" baseline="-25000" dirty="0"/>
              <a:t>3</a:t>
            </a:r>
            <a:r>
              <a:rPr lang="en-US" sz="2200" dirty="0"/>
              <a:t>(s)? If the reaction described produces 5.3 g Al</a:t>
            </a:r>
            <a:r>
              <a:rPr lang="en-US" sz="2200" baseline="-25000" dirty="0"/>
              <a:t>2</a:t>
            </a:r>
            <a:r>
              <a:rPr lang="en-US" sz="2200" dirty="0"/>
              <a:t>O</a:t>
            </a:r>
            <a:r>
              <a:rPr lang="en-US" sz="2200" baseline="-25000" dirty="0"/>
              <a:t>3</a:t>
            </a:r>
            <a:r>
              <a:rPr lang="en-US" sz="2200" dirty="0"/>
              <a:t>(s), what is the percent yield?</a:t>
            </a:r>
          </a:p>
        </p:txBody>
      </p:sp>
    </p:spTree>
    <p:extLst>
      <p:ext uri="{BB962C8B-B14F-4D97-AF65-F5344CB8AC3E}">
        <p14:creationId xmlns:p14="http://schemas.microsoft.com/office/powerpoint/2010/main" val="4111160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5731"/>
            <a:ext cx="8530098" cy="518478"/>
          </a:xfrm>
          <a:prstGeom prst="rect">
            <a:avLst/>
          </a:prstGeom>
        </p:spPr>
        <p:txBody>
          <a:bodyPr>
            <a:normAutofit/>
          </a:bodyPr>
          <a:lstStyle/>
          <a:p>
            <a:r>
              <a:rPr lang="en-US"/>
              <a:t>extra problems</a:t>
            </a:r>
            <a:endParaRPr lang="en-US" sz="2800" dirty="0"/>
          </a:p>
        </p:txBody>
      </p:sp>
      <p:sp>
        <p:nvSpPr>
          <p:cNvPr id="4" name="Slide Number Placeholder 3"/>
          <p:cNvSpPr>
            <a:spLocks noGrp="1"/>
          </p:cNvSpPr>
          <p:nvPr>
            <p:ph type="sldNum" sz="quarter" idx="4"/>
          </p:nvPr>
        </p:nvSpPr>
        <p:spPr/>
        <p:txBody>
          <a:bodyPr/>
          <a:lstStyle/>
          <a:p>
            <a:fld id="{72F633B3-16E2-4909-ACA1-80BBA0CB601E}" type="slidenum">
              <a:rPr lang="en-US" smtClean="0"/>
              <a:pPr/>
              <a:t>51</a:t>
            </a:fld>
            <a:endParaRPr lang="en-US" dirty="0"/>
          </a:p>
        </p:txBody>
      </p:sp>
      <p:sp>
        <p:nvSpPr>
          <p:cNvPr id="16" name="Text Placeholder 2"/>
          <p:cNvSpPr txBox="1">
            <a:spLocks/>
          </p:cNvSpPr>
          <p:nvPr/>
        </p:nvSpPr>
        <p:spPr>
          <a:xfrm>
            <a:off x="457200" y="953812"/>
            <a:ext cx="8530098" cy="1255988"/>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457200" indent="-457200">
              <a:buFont typeface="+mj-lt"/>
              <a:buAutoNum type="arabicPeriod"/>
            </a:pPr>
            <a:endParaRPr lang="en-US" sz="2000" dirty="0"/>
          </a:p>
        </p:txBody>
      </p:sp>
      <p:sp>
        <p:nvSpPr>
          <p:cNvPr id="18" name="TextBox 17"/>
          <p:cNvSpPr txBox="1"/>
          <p:nvPr/>
        </p:nvSpPr>
        <p:spPr>
          <a:xfrm>
            <a:off x="457200" y="953812"/>
            <a:ext cx="8482084" cy="1446550"/>
          </a:xfrm>
          <a:prstGeom prst="rect">
            <a:avLst/>
          </a:prstGeom>
          <a:noFill/>
        </p:spPr>
        <p:txBody>
          <a:bodyPr wrap="square" rtlCol="0">
            <a:spAutoFit/>
          </a:bodyPr>
          <a:lstStyle/>
          <a:p>
            <a:pPr marL="457200" indent="-457200">
              <a:buClr>
                <a:srgbClr val="009900"/>
              </a:buClr>
              <a:buFont typeface="+mj-lt"/>
              <a:buAutoNum type="arabicPeriod" startAt="3"/>
            </a:pPr>
            <a:r>
              <a:rPr lang="en-US" sz="2200" dirty="0"/>
              <a:t>Hydrogen peroxide, H</a:t>
            </a:r>
            <a:r>
              <a:rPr lang="en-US" sz="2200" baseline="-25000" dirty="0"/>
              <a:t>2</a:t>
            </a:r>
            <a:r>
              <a:rPr lang="en-US" sz="2200" dirty="0"/>
              <a:t>O</a:t>
            </a:r>
            <a:r>
              <a:rPr lang="en-US" sz="2200" baseline="-25000" dirty="0"/>
              <a:t>2</a:t>
            </a:r>
            <a:r>
              <a:rPr lang="en-US" sz="2200" dirty="0"/>
              <a:t>, has a density of 1.45 g/cm</a:t>
            </a:r>
            <a:r>
              <a:rPr lang="en-US" sz="2200" baseline="30000" dirty="0"/>
              <a:t>3</a:t>
            </a:r>
            <a:r>
              <a:rPr lang="en-US" sz="2200" dirty="0"/>
              <a:t> and decomposes spontaneously but slowly. The decomposition reaction will proceed at a faster rate if iodide ion, a catalyst, is added. The steps for the catalyzed reaction are:</a:t>
            </a:r>
          </a:p>
        </p:txBody>
      </p:sp>
      <p:sp>
        <p:nvSpPr>
          <p:cNvPr id="10" name="Rectangle 9"/>
          <p:cNvSpPr/>
          <p:nvPr/>
        </p:nvSpPr>
        <p:spPr>
          <a:xfrm>
            <a:off x="971564" y="2637255"/>
            <a:ext cx="7524736" cy="837986"/>
          </a:xfrm>
          <a:prstGeom prst="rect">
            <a:avLst/>
          </a:prstGeom>
        </p:spPr>
        <p:txBody>
          <a:bodyPr wrap="square">
            <a:spAutoFit/>
          </a:bodyPr>
          <a:lstStyle/>
          <a:p>
            <a:pPr>
              <a:lnSpc>
                <a:spcPct val="115000"/>
              </a:lnSpc>
            </a:pPr>
            <a:r>
              <a:rPr lang="en-US" sz="2200" dirty="0">
                <a:ea typeface="Calibri" panose="020F0502020204030204" pitchFamily="34" charset="0"/>
                <a:cs typeface="Times New Roman" panose="02020603050405020304" pitchFamily="18" charset="0"/>
              </a:rPr>
              <a:t>H</a:t>
            </a:r>
            <a:r>
              <a:rPr lang="en-US" sz="2200" baseline="-25000" dirty="0">
                <a:ea typeface="Calibri" panose="020F0502020204030204" pitchFamily="34" charset="0"/>
                <a:cs typeface="Times New Roman" panose="02020603050405020304" pitchFamily="18" charset="0"/>
              </a:rPr>
              <a:t>2</a:t>
            </a:r>
            <a:r>
              <a:rPr lang="en-US" sz="2200" dirty="0">
                <a:ea typeface="Calibri" panose="020F0502020204030204" pitchFamily="34" charset="0"/>
                <a:cs typeface="Times New Roman" panose="02020603050405020304" pitchFamily="18" charset="0"/>
              </a:rPr>
              <a:t>O</a:t>
            </a:r>
            <a:r>
              <a:rPr lang="en-US" sz="2200" baseline="-25000" dirty="0">
                <a:ea typeface="Calibri" panose="020F0502020204030204" pitchFamily="34" charset="0"/>
                <a:cs typeface="Times New Roman" panose="02020603050405020304" pitchFamily="18" charset="0"/>
              </a:rPr>
              <a:t>2</a:t>
            </a:r>
            <a:r>
              <a:rPr lang="en-US" sz="2200" dirty="0">
                <a:ea typeface="Calibri" panose="020F0502020204030204" pitchFamily="34" charset="0"/>
                <a:cs typeface="Times New Roman" panose="02020603050405020304" pitchFamily="18" charset="0"/>
              </a:rPr>
              <a:t>(</a:t>
            </a:r>
            <a:r>
              <a:rPr lang="en-US" sz="2200" i="1" dirty="0">
                <a:ea typeface="Calibri" panose="020F0502020204030204" pitchFamily="34" charset="0"/>
                <a:cs typeface="Times New Roman" panose="02020603050405020304" pitchFamily="18" charset="0"/>
              </a:rPr>
              <a:t>aq</a:t>
            </a:r>
            <a:r>
              <a:rPr lang="en-US" sz="2200" dirty="0">
                <a:ea typeface="Calibri" panose="020F0502020204030204" pitchFamily="34" charset="0"/>
                <a:cs typeface="Times New Roman" panose="02020603050405020304" pitchFamily="18" charset="0"/>
              </a:rPr>
              <a:t>) + I</a:t>
            </a:r>
            <a:r>
              <a:rPr lang="en-US" sz="2200" baseline="30000" dirty="0">
                <a:ea typeface="Calibri" panose="020F0502020204030204" pitchFamily="34" charset="0"/>
                <a:cs typeface="Times New Roman" panose="02020603050405020304" pitchFamily="18" charset="0"/>
              </a:rPr>
              <a:t>-</a:t>
            </a:r>
            <a:r>
              <a:rPr lang="en-US" sz="2200" dirty="0">
                <a:ea typeface="Calibri" panose="020F0502020204030204" pitchFamily="34" charset="0"/>
                <a:cs typeface="Times New Roman" panose="02020603050405020304" pitchFamily="18" charset="0"/>
              </a:rPr>
              <a:t> (</a:t>
            </a:r>
            <a:r>
              <a:rPr lang="en-US" sz="2200" i="1" dirty="0">
                <a:ea typeface="Calibri" panose="020F0502020204030204" pitchFamily="34" charset="0"/>
                <a:cs typeface="Times New Roman" panose="02020603050405020304" pitchFamily="18" charset="0"/>
              </a:rPr>
              <a:t>aq</a:t>
            </a:r>
            <a:r>
              <a:rPr lang="en-US" sz="2200" dirty="0">
                <a:ea typeface="Calibri" panose="020F0502020204030204" pitchFamily="34" charset="0"/>
                <a:cs typeface="Times New Roman" panose="02020603050405020304" pitchFamily="18" charset="0"/>
              </a:rPr>
              <a:t>)  </a:t>
            </a:r>
            <a:r>
              <a:rPr lang="en-US" sz="2200" dirty="0">
                <a:solidFill>
                  <a:srgbClr val="009900"/>
                </a:solidFill>
                <a:ea typeface="Calibri" panose="020F0502020204030204" pitchFamily="34" charset="0"/>
                <a:cs typeface="Times New Roman" panose="02020603050405020304" pitchFamily="18" charset="0"/>
                <a:sym typeface="Wingdings"/>
              </a:rPr>
              <a:t></a:t>
            </a:r>
            <a:r>
              <a:rPr lang="en-US" sz="2200" dirty="0">
                <a:ea typeface="Calibri" panose="020F0502020204030204" pitchFamily="34" charset="0"/>
                <a:cs typeface="Times New Roman" panose="02020603050405020304" pitchFamily="18" charset="0"/>
                <a:sym typeface="Wingdings"/>
              </a:rPr>
              <a:t>  </a:t>
            </a:r>
            <a:r>
              <a:rPr lang="en-US" sz="2200" dirty="0">
                <a:ea typeface="Calibri" panose="020F0502020204030204" pitchFamily="34" charset="0"/>
                <a:cs typeface="Times New Roman" panose="02020603050405020304" pitchFamily="18" charset="0"/>
              </a:rPr>
              <a:t>H</a:t>
            </a:r>
            <a:r>
              <a:rPr lang="en-US" sz="2200" baseline="-25000" dirty="0">
                <a:ea typeface="Calibri" panose="020F0502020204030204" pitchFamily="34" charset="0"/>
                <a:cs typeface="Times New Roman" panose="02020603050405020304" pitchFamily="18" charset="0"/>
              </a:rPr>
              <a:t>2</a:t>
            </a:r>
            <a:r>
              <a:rPr lang="en-US" sz="2200" dirty="0">
                <a:ea typeface="Calibri" panose="020F0502020204030204" pitchFamily="34" charset="0"/>
                <a:cs typeface="Times New Roman" panose="02020603050405020304" pitchFamily="18" charset="0"/>
              </a:rPr>
              <a:t>O(</a:t>
            </a:r>
            <a:r>
              <a:rPr lang="en-US" sz="2200" dirty="0">
                <a:ea typeface="Calibri" panose="020F0502020204030204" pitchFamily="34" charset="0"/>
                <a:cs typeface="Cambria Math" panose="02040503050406030204" pitchFamily="18" charset="0"/>
              </a:rPr>
              <a:t>𝓁</a:t>
            </a:r>
            <a:r>
              <a:rPr lang="en-US" sz="2200" dirty="0">
                <a:ea typeface="Calibri" panose="020F0502020204030204" pitchFamily="34" charset="0"/>
                <a:cs typeface="Times New Roman" panose="02020603050405020304" pitchFamily="18" charset="0"/>
              </a:rPr>
              <a:t>) + OI</a:t>
            </a:r>
            <a:r>
              <a:rPr lang="en-US" sz="2200" baseline="30000" dirty="0">
                <a:ea typeface="Calibri" panose="020F0502020204030204" pitchFamily="34" charset="0"/>
                <a:cs typeface="Times New Roman" panose="02020603050405020304" pitchFamily="18" charset="0"/>
              </a:rPr>
              <a:t>-</a:t>
            </a:r>
            <a:r>
              <a:rPr lang="en-US" sz="2200" dirty="0">
                <a:ea typeface="Calibri" panose="020F0502020204030204" pitchFamily="34" charset="0"/>
                <a:cs typeface="Times New Roman" panose="02020603050405020304" pitchFamily="18" charset="0"/>
              </a:rPr>
              <a:t>(</a:t>
            </a:r>
            <a:r>
              <a:rPr lang="en-US" sz="2200" i="1" dirty="0">
                <a:ea typeface="Calibri" panose="020F0502020204030204" pitchFamily="34" charset="0"/>
                <a:cs typeface="Times New Roman" panose="02020603050405020304" pitchFamily="18" charset="0"/>
              </a:rPr>
              <a:t>aq</a:t>
            </a:r>
            <a:r>
              <a:rPr lang="en-US" sz="2200" dirty="0">
                <a:ea typeface="Calibri" panose="020F0502020204030204" pitchFamily="34" charset="0"/>
                <a:cs typeface="Times New Roman" panose="02020603050405020304" pitchFamily="18" charset="0"/>
              </a:rPr>
              <a:t>)  </a:t>
            </a:r>
          </a:p>
          <a:p>
            <a:pPr>
              <a:lnSpc>
                <a:spcPct val="115000"/>
              </a:lnSpc>
            </a:pPr>
            <a:r>
              <a:rPr lang="en-US" sz="2200" dirty="0">
                <a:ea typeface="Calibri" panose="020F0502020204030204" pitchFamily="34" charset="0"/>
                <a:cs typeface="Times New Roman" panose="02020603050405020304" pitchFamily="18" charset="0"/>
              </a:rPr>
              <a:t>H</a:t>
            </a:r>
            <a:r>
              <a:rPr lang="en-US" sz="2200" baseline="-25000" dirty="0">
                <a:ea typeface="Calibri" panose="020F0502020204030204" pitchFamily="34" charset="0"/>
                <a:cs typeface="Times New Roman" panose="02020603050405020304" pitchFamily="18" charset="0"/>
              </a:rPr>
              <a:t>2</a:t>
            </a:r>
            <a:r>
              <a:rPr lang="en-US" sz="2200" dirty="0">
                <a:ea typeface="Calibri" panose="020F0502020204030204" pitchFamily="34" charset="0"/>
                <a:cs typeface="Times New Roman" panose="02020603050405020304" pitchFamily="18" charset="0"/>
              </a:rPr>
              <a:t>O</a:t>
            </a:r>
            <a:r>
              <a:rPr lang="en-US" sz="2200" baseline="-25000" dirty="0">
                <a:ea typeface="Calibri" panose="020F0502020204030204" pitchFamily="34" charset="0"/>
                <a:cs typeface="Times New Roman" panose="02020603050405020304" pitchFamily="18" charset="0"/>
              </a:rPr>
              <a:t>2</a:t>
            </a:r>
            <a:r>
              <a:rPr lang="en-US" sz="2200" dirty="0">
                <a:ea typeface="Calibri" panose="020F0502020204030204" pitchFamily="34" charset="0"/>
                <a:cs typeface="Times New Roman" panose="02020603050405020304" pitchFamily="18" charset="0"/>
              </a:rPr>
              <a:t>(</a:t>
            </a:r>
            <a:r>
              <a:rPr lang="en-US" sz="2200" i="1" dirty="0">
                <a:ea typeface="Calibri" panose="020F0502020204030204" pitchFamily="34" charset="0"/>
                <a:cs typeface="Times New Roman" panose="02020603050405020304" pitchFamily="18" charset="0"/>
              </a:rPr>
              <a:t>aq</a:t>
            </a:r>
            <a:r>
              <a:rPr lang="en-US" sz="2200" dirty="0">
                <a:ea typeface="Calibri" panose="020F0502020204030204" pitchFamily="34" charset="0"/>
                <a:cs typeface="Times New Roman" panose="02020603050405020304" pitchFamily="18" charset="0"/>
              </a:rPr>
              <a:t>) + OI</a:t>
            </a:r>
            <a:r>
              <a:rPr lang="en-US" sz="2200" baseline="30000" dirty="0">
                <a:ea typeface="Calibri" panose="020F0502020204030204" pitchFamily="34" charset="0"/>
                <a:cs typeface="Times New Roman" panose="02020603050405020304" pitchFamily="18" charset="0"/>
              </a:rPr>
              <a:t>-</a:t>
            </a:r>
            <a:r>
              <a:rPr lang="en-US" sz="2200" dirty="0">
                <a:ea typeface="Calibri" panose="020F0502020204030204" pitchFamily="34" charset="0"/>
                <a:cs typeface="Times New Roman" panose="02020603050405020304" pitchFamily="18" charset="0"/>
              </a:rPr>
              <a:t>(</a:t>
            </a:r>
            <a:r>
              <a:rPr lang="en-US" sz="2200" i="1" dirty="0">
                <a:ea typeface="Calibri" panose="020F0502020204030204" pitchFamily="34" charset="0"/>
                <a:cs typeface="Times New Roman" panose="02020603050405020304" pitchFamily="18" charset="0"/>
              </a:rPr>
              <a:t>aq</a:t>
            </a:r>
            <a:r>
              <a:rPr lang="en-US" sz="2200" dirty="0">
                <a:ea typeface="Calibri" panose="020F0502020204030204" pitchFamily="34" charset="0"/>
                <a:cs typeface="Times New Roman" panose="02020603050405020304" pitchFamily="18" charset="0"/>
              </a:rPr>
              <a:t>)  </a:t>
            </a:r>
            <a:r>
              <a:rPr lang="en-US" sz="2200" dirty="0">
                <a:solidFill>
                  <a:srgbClr val="009900"/>
                </a:solidFill>
                <a:ea typeface="Calibri" panose="020F0502020204030204" pitchFamily="34" charset="0"/>
                <a:cs typeface="Times New Roman" panose="02020603050405020304" pitchFamily="18" charset="0"/>
                <a:sym typeface="Wingdings"/>
              </a:rPr>
              <a:t></a:t>
            </a:r>
            <a:r>
              <a:rPr lang="en-US" sz="2200" dirty="0">
                <a:ea typeface="Calibri" panose="020F0502020204030204" pitchFamily="34" charset="0"/>
                <a:cs typeface="Times New Roman" panose="02020603050405020304" pitchFamily="18" charset="0"/>
                <a:sym typeface="Wingdings"/>
              </a:rPr>
              <a:t>  </a:t>
            </a:r>
            <a:r>
              <a:rPr lang="en-US" sz="2200" dirty="0">
                <a:ea typeface="Calibri" panose="020F0502020204030204" pitchFamily="34" charset="0"/>
                <a:cs typeface="Times New Roman" panose="02020603050405020304" pitchFamily="18" charset="0"/>
              </a:rPr>
              <a:t>H</a:t>
            </a:r>
            <a:r>
              <a:rPr lang="en-US" sz="2200" baseline="-25000" dirty="0">
                <a:ea typeface="Calibri" panose="020F0502020204030204" pitchFamily="34" charset="0"/>
                <a:cs typeface="Times New Roman" panose="02020603050405020304" pitchFamily="18" charset="0"/>
              </a:rPr>
              <a:t>2</a:t>
            </a:r>
            <a:r>
              <a:rPr lang="en-US" sz="2200" dirty="0">
                <a:ea typeface="Calibri" panose="020F0502020204030204" pitchFamily="34" charset="0"/>
                <a:cs typeface="Times New Roman" panose="02020603050405020304" pitchFamily="18" charset="0"/>
              </a:rPr>
              <a:t>O(</a:t>
            </a:r>
            <a:r>
              <a:rPr lang="en-US" sz="2200" dirty="0">
                <a:ea typeface="Calibri" panose="020F0502020204030204" pitchFamily="34" charset="0"/>
                <a:cs typeface="Cambria Math" panose="02040503050406030204" pitchFamily="18" charset="0"/>
              </a:rPr>
              <a:t>𝓁</a:t>
            </a:r>
            <a:r>
              <a:rPr lang="en-US" sz="2200" dirty="0">
                <a:ea typeface="Calibri" panose="020F0502020204030204" pitchFamily="34" charset="0"/>
                <a:cs typeface="Times New Roman" panose="02020603050405020304" pitchFamily="18" charset="0"/>
              </a:rPr>
              <a:t>) + O</a:t>
            </a:r>
            <a:r>
              <a:rPr lang="en-US" sz="2200" baseline="-25000" dirty="0">
                <a:ea typeface="Calibri" panose="020F0502020204030204" pitchFamily="34" charset="0"/>
                <a:cs typeface="Times New Roman" panose="02020603050405020304" pitchFamily="18" charset="0"/>
              </a:rPr>
              <a:t>2</a:t>
            </a:r>
            <a:r>
              <a:rPr lang="en-US" sz="2200" i="1" dirty="0">
                <a:ea typeface="Calibri" panose="020F0502020204030204" pitchFamily="34" charset="0"/>
                <a:cs typeface="Times New Roman" panose="02020603050405020304" pitchFamily="18" charset="0"/>
              </a:rPr>
              <a:t>(g)</a:t>
            </a:r>
            <a:r>
              <a:rPr lang="en-US" sz="2200" dirty="0">
                <a:ea typeface="Calibri" panose="020F0502020204030204" pitchFamily="34" charset="0"/>
                <a:cs typeface="Times New Roman" panose="02020603050405020304" pitchFamily="18" charset="0"/>
              </a:rPr>
              <a:t> + I</a:t>
            </a:r>
            <a:r>
              <a:rPr lang="en-US" sz="2200" baseline="30000" dirty="0">
                <a:ea typeface="Calibri" panose="020F0502020204030204" pitchFamily="34" charset="0"/>
                <a:cs typeface="Times New Roman" panose="02020603050405020304" pitchFamily="18" charset="0"/>
              </a:rPr>
              <a:t>-</a:t>
            </a:r>
            <a:r>
              <a:rPr lang="en-US" sz="2200" dirty="0">
                <a:ea typeface="Calibri" panose="020F0502020204030204" pitchFamily="34" charset="0"/>
                <a:cs typeface="Times New Roman" panose="02020603050405020304" pitchFamily="18" charset="0"/>
              </a:rPr>
              <a:t>(</a:t>
            </a:r>
            <a:r>
              <a:rPr lang="en-US" sz="2200" i="1" dirty="0">
                <a:ea typeface="Calibri" panose="020F0502020204030204" pitchFamily="34" charset="0"/>
                <a:cs typeface="Times New Roman" panose="02020603050405020304" pitchFamily="18" charset="0"/>
              </a:rPr>
              <a:t>aq</a:t>
            </a:r>
            <a:r>
              <a:rPr lang="en-US" sz="2200" dirty="0">
                <a:ea typeface="Calibri" panose="020F0502020204030204" pitchFamily="34" charset="0"/>
                <a:cs typeface="Times New Roman" panose="02020603050405020304" pitchFamily="18" charset="0"/>
              </a:rPr>
              <a:t>)</a:t>
            </a:r>
            <a:endParaRPr lang="en-US" sz="2200" dirty="0">
              <a:effectLst/>
              <a:ea typeface="Calibri" panose="020F0502020204030204" pitchFamily="34" charset="0"/>
              <a:cs typeface="Times New Roman" panose="02020603050405020304" pitchFamily="18" charset="0"/>
            </a:endParaRPr>
          </a:p>
        </p:txBody>
      </p:sp>
      <p:sp>
        <p:nvSpPr>
          <p:cNvPr id="3" name="TextBox 2"/>
          <p:cNvSpPr txBox="1"/>
          <p:nvPr/>
        </p:nvSpPr>
        <p:spPr>
          <a:xfrm>
            <a:off x="3663964" y="4073357"/>
            <a:ext cx="5480036" cy="2693045"/>
          </a:xfrm>
          <a:prstGeom prst="rect">
            <a:avLst/>
          </a:prstGeom>
          <a:noFill/>
        </p:spPr>
        <p:txBody>
          <a:bodyPr wrap="square" rtlCol="0">
            <a:spAutoFit/>
          </a:bodyPr>
          <a:lstStyle/>
          <a:p>
            <a:pPr marL="342900" indent="-342900">
              <a:spcAft>
                <a:spcPts val="600"/>
              </a:spcAft>
              <a:buClr>
                <a:srgbClr val="009900"/>
              </a:buClr>
              <a:buFont typeface="+mj-lt"/>
              <a:buAutoNum type="alphaLcPeriod"/>
            </a:pPr>
            <a:r>
              <a:rPr lang="en-US" sz="2200" dirty="0"/>
              <a:t>What is the net reaction?</a:t>
            </a:r>
          </a:p>
          <a:p>
            <a:pPr marL="342900" indent="-342900">
              <a:spcAft>
                <a:spcPts val="600"/>
              </a:spcAft>
              <a:buClr>
                <a:srgbClr val="009900"/>
              </a:buClr>
              <a:buFont typeface="+mj-lt"/>
              <a:buAutoNum type="alphaLcPeriod"/>
            </a:pPr>
            <a:r>
              <a:rPr lang="en-US" sz="2200" dirty="0"/>
              <a:t>If 10.00 mL of H</a:t>
            </a:r>
            <a:r>
              <a:rPr lang="en-US" sz="2200" baseline="-25000" dirty="0"/>
              <a:t>2</a:t>
            </a:r>
            <a:r>
              <a:rPr lang="en-US" sz="2200" dirty="0"/>
              <a:t>O</a:t>
            </a:r>
            <a:r>
              <a:rPr lang="en-US" sz="2200" baseline="-25000" dirty="0"/>
              <a:t>2  </a:t>
            </a:r>
            <a:r>
              <a:rPr lang="en-US" sz="2200" dirty="0"/>
              <a:t>undergoes this reaction, what mass of oxygen is produced?</a:t>
            </a:r>
          </a:p>
          <a:p>
            <a:pPr marL="342900" indent="-342900">
              <a:spcAft>
                <a:spcPts val="600"/>
              </a:spcAft>
              <a:buClr>
                <a:srgbClr val="009900"/>
              </a:buClr>
              <a:buFont typeface="+mj-lt"/>
              <a:buAutoNum type="alphaLcPeriod"/>
            </a:pPr>
            <a:r>
              <a:rPr lang="en-US" sz="2200" dirty="0"/>
              <a:t>If the reaction has an 85.5% yield, what mass of oxygen is actually produced?</a:t>
            </a:r>
          </a:p>
          <a:p>
            <a:pPr marL="342900" indent="-342900">
              <a:spcAft>
                <a:spcPts val="600"/>
              </a:spcAft>
              <a:buClr>
                <a:srgbClr val="009900"/>
              </a:buClr>
              <a:buFont typeface="+mj-lt"/>
              <a:buAutoNum type="alphaLcPeriod"/>
            </a:pPr>
            <a:endParaRPr lang="en-US" sz="2200" dirty="0"/>
          </a:p>
        </p:txBody>
      </p:sp>
      <p:sp>
        <p:nvSpPr>
          <p:cNvPr id="5" name="TextBox 4"/>
          <p:cNvSpPr txBox="1"/>
          <p:nvPr/>
        </p:nvSpPr>
        <p:spPr>
          <a:xfrm>
            <a:off x="6023730" y="129117"/>
            <a:ext cx="2963568" cy="369332"/>
          </a:xfrm>
          <a:prstGeom prst="rect">
            <a:avLst/>
          </a:prstGeom>
          <a:noFill/>
        </p:spPr>
        <p:txBody>
          <a:bodyPr wrap="none" rtlCol="0">
            <a:spAutoFit/>
          </a:bodyPr>
          <a:lstStyle/>
          <a:p>
            <a:r>
              <a:rPr lang="en-US">
                <a:solidFill>
                  <a:srgbClr val="009900"/>
                </a:solidFill>
              </a:rPr>
              <a:t>Elephant Toothpaste Demo</a:t>
            </a:r>
          </a:p>
        </p:txBody>
      </p:sp>
      <p:pic>
        <p:nvPicPr>
          <p:cNvPr id="14" name="Picture 13" descr="http://cartoon-animals.disneyandcartoons.com/_/rsrc/1362496173015/cartoon-elephants/cartoon-elephant-Baby-picture.png"/>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187616" y="2525334"/>
            <a:ext cx="1308684" cy="1248027"/>
          </a:xfrm>
          <a:prstGeom prst="rect">
            <a:avLst/>
          </a:prstGeom>
          <a:noFill/>
          <a:ln>
            <a:noFill/>
          </a:ln>
        </p:spPr>
      </p:pic>
      <p:pic>
        <p:nvPicPr>
          <p:cNvPr id="1026" name="Picture 2" descr="Image result for elephant toothbrush"/>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3032" y="4046881"/>
            <a:ext cx="3519612" cy="2256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4648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5731"/>
            <a:ext cx="8530098" cy="518478"/>
          </a:xfrm>
          <a:prstGeom prst="rect">
            <a:avLst/>
          </a:prstGeom>
        </p:spPr>
        <p:txBody>
          <a:bodyPr>
            <a:normAutofit/>
          </a:bodyPr>
          <a:lstStyle/>
          <a:p>
            <a:r>
              <a:rPr lang="en-US"/>
              <a:t>extra problems</a:t>
            </a:r>
            <a:endParaRPr lang="en-US" sz="2800" dirty="0"/>
          </a:p>
        </p:txBody>
      </p:sp>
      <p:sp>
        <p:nvSpPr>
          <p:cNvPr id="4" name="Slide Number Placeholder 3"/>
          <p:cNvSpPr>
            <a:spLocks noGrp="1"/>
          </p:cNvSpPr>
          <p:nvPr>
            <p:ph type="sldNum" sz="quarter" idx="4"/>
          </p:nvPr>
        </p:nvSpPr>
        <p:spPr/>
        <p:txBody>
          <a:bodyPr/>
          <a:lstStyle/>
          <a:p>
            <a:fld id="{72F633B3-16E2-4909-ACA1-80BBA0CB601E}" type="slidenum">
              <a:rPr lang="en-US" smtClean="0"/>
              <a:pPr/>
              <a:t>52</a:t>
            </a:fld>
            <a:endParaRPr lang="en-US" dirty="0"/>
          </a:p>
        </p:txBody>
      </p:sp>
      <p:sp>
        <p:nvSpPr>
          <p:cNvPr id="16" name="Text Placeholder 2"/>
          <p:cNvSpPr txBox="1">
            <a:spLocks/>
          </p:cNvSpPr>
          <p:nvPr/>
        </p:nvSpPr>
        <p:spPr>
          <a:xfrm>
            <a:off x="457200" y="953812"/>
            <a:ext cx="8530098" cy="1255988"/>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457200" indent="-457200">
              <a:buFont typeface="+mj-lt"/>
              <a:buAutoNum type="arabicPeriod"/>
            </a:pPr>
            <a:endParaRPr lang="en-US" sz="2000" dirty="0"/>
          </a:p>
        </p:txBody>
      </p:sp>
      <p:sp>
        <p:nvSpPr>
          <p:cNvPr id="18" name="TextBox 17"/>
          <p:cNvSpPr txBox="1"/>
          <p:nvPr/>
        </p:nvSpPr>
        <p:spPr>
          <a:xfrm>
            <a:off x="457200" y="953812"/>
            <a:ext cx="8686800" cy="2800767"/>
          </a:xfrm>
          <a:prstGeom prst="rect">
            <a:avLst/>
          </a:prstGeom>
          <a:noFill/>
        </p:spPr>
        <p:txBody>
          <a:bodyPr wrap="square" rtlCol="0">
            <a:spAutoFit/>
          </a:bodyPr>
          <a:lstStyle/>
          <a:p>
            <a:pPr marL="457200" indent="-457200">
              <a:buClr>
                <a:srgbClr val="009900"/>
              </a:buClr>
              <a:buFont typeface="+mj-lt"/>
              <a:buAutoNum type="arabicPeriod" startAt="4"/>
            </a:pPr>
            <a:r>
              <a:rPr lang="en-US" sz="2200" dirty="0">
                <a:solidFill>
                  <a:srgbClr val="000000"/>
                </a:solidFill>
              </a:rPr>
              <a:t>Titanium oxide, TiO</a:t>
            </a:r>
            <a:r>
              <a:rPr lang="en-US" sz="2200" baseline="-25000" dirty="0">
                <a:solidFill>
                  <a:srgbClr val="000000"/>
                </a:solidFill>
              </a:rPr>
              <a:t>2</a:t>
            </a:r>
            <a:r>
              <a:rPr lang="en-US" sz="2200" dirty="0">
                <a:solidFill>
                  <a:srgbClr val="000000"/>
                </a:solidFill>
              </a:rPr>
              <a:t>, is a white pigment used in many consumer products. It is also a important part of the composite materials used to build next-generation aircraft like the Boeing 787.</a:t>
            </a:r>
          </a:p>
          <a:p>
            <a:pPr marL="457200" indent="-457200">
              <a:buClr>
                <a:srgbClr val="009900"/>
              </a:buClr>
              <a:buFont typeface="+mj-lt"/>
              <a:buAutoNum type="arabicPeriod" startAt="4"/>
            </a:pPr>
            <a:endParaRPr lang="en-US" sz="2200" dirty="0">
              <a:solidFill>
                <a:srgbClr val="000000"/>
              </a:solidFill>
            </a:endParaRPr>
          </a:p>
          <a:p>
            <a:pPr lvl="1">
              <a:buClr>
                <a:srgbClr val="009900"/>
              </a:buClr>
            </a:pPr>
            <a:r>
              <a:rPr lang="en-US" sz="2200" dirty="0"/>
              <a:t>125.0 grams of titanium solid and 125.0 grams of oxygen gas are mixed in a sealed container under combustion conditions.  What is the limiting reactant? How many grams of TiO</a:t>
            </a:r>
            <a:r>
              <a:rPr lang="en-US" sz="2200" baseline="-25000" dirty="0"/>
              <a:t>2</a:t>
            </a:r>
            <a:r>
              <a:rPr lang="en-US" sz="2200" dirty="0"/>
              <a:t> will be made? How many grams of each reactant will be left over? </a:t>
            </a:r>
            <a:endParaRPr lang="en-US" sz="2200" baseline="-25000" dirty="0">
              <a:solidFill>
                <a:srgbClr val="000000"/>
              </a:solidFill>
            </a:endParaRPr>
          </a:p>
        </p:txBody>
      </p:sp>
      <p:pic>
        <p:nvPicPr>
          <p:cNvPr id="11" name="Picture 10"/>
          <p:cNvPicPr>
            <a:picLocks noChangeAspect="1"/>
          </p:cNvPicPr>
          <p:nvPr/>
        </p:nvPicPr>
        <p:blipFill>
          <a:blip r:embed="rId2"/>
          <a:stretch>
            <a:fillRect/>
          </a:stretch>
        </p:blipFill>
        <p:spPr>
          <a:xfrm>
            <a:off x="6695893" y="5645337"/>
            <a:ext cx="1701800" cy="939800"/>
          </a:xfrm>
          <a:prstGeom prst="rect">
            <a:avLst/>
          </a:prstGeom>
        </p:spPr>
      </p:pic>
      <p:pic>
        <p:nvPicPr>
          <p:cNvPr id="12" name="Picture 11"/>
          <p:cNvPicPr>
            <a:picLocks noChangeAspect="1"/>
          </p:cNvPicPr>
          <p:nvPr/>
        </p:nvPicPr>
        <p:blipFill>
          <a:blip r:embed="rId3"/>
          <a:stretch>
            <a:fillRect/>
          </a:stretch>
        </p:blipFill>
        <p:spPr>
          <a:xfrm>
            <a:off x="5914636" y="4152059"/>
            <a:ext cx="1562515" cy="1216455"/>
          </a:xfrm>
          <a:prstGeom prst="rect">
            <a:avLst/>
          </a:prstGeom>
        </p:spPr>
      </p:pic>
      <p:pic>
        <p:nvPicPr>
          <p:cNvPr id="13" name="Picture 12"/>
          <p:cNvPicPr>
            <a:picLocks noChangeAspect="1"/>
          </p:cNvPicPr>
          <p:nvPr/>
        </p:nvPicPr>
        <p:blipFill>
          <a:blip r:embed="rId4"/>
          <a:stretch>
            <a:fillRect/>
          </a:stretch>
        </p:blipFill>
        <p:spPr>
          <a:xfrm>
            <a:off x="672904" y="4554586"/>
            <a:ext cx="2539073" cy="1692715"/>
          </a:xfrm>
          <a:prstGeom prst="rect">
            <a:avLst/>
          </a:prstGeom>
        </p:spPr>
      </p:pic>
      <p:pic>
        <p:nvPicPr>
          <p:cNvPr id="15" name="Picture 14"/>
          <p:cNvPicPr>
            <a:picLocks noChangeAspect="1"/>
          </p:cNvPicPr>
          <p:nvPr/>
        </p:nvPicPr>
        <p:blipFill>
          <a:blip r:embed="rId5"/>
          <a:stretch>
            <a:fillRect/>
          </a:stretch>
        </p:blipFill>
        <p:spPr>
          <a:xfrm>
            <a:off x="3649573" y="3970479"/>
            <a:ext cx="1099469" cy="1336955"/>
          </a:xfrm>
          <a:prstGeom prst="rect">
            <a:avLst/>
          </a:prstGeom>
        </p:spPr>
      </p:pic>
      <p:pic>
        <p:nvPicPr>
          <p:cNvPr id="17" name="Picture 16"/>
          <p:cNvPicPr>
            <a:picLocks noChangeAspect="1"/>
          </p:cNvPicPr>
          <p:nvPr/>
        </p:nvPicPr>
        <p:blipFill>
          <a:blip r:embed="rId6"/>
          <a:stretch>
            <a:fillRect/>
          </a:stretch>
        </p:blipFill>
        <p:spPr>
          <a:xfrm>
            <a:off x="3919653" y="5400943"/>
            <a:ext cx="1994983" cy="1263489"/>
          </a:xfrm>
          <a:prstGeom prst="rect">
            <a:avLst/>
          </a:prstGeom>
        </p:spPr>
      </p:pic>
    </p:spTree>
    <p:extLst>
      <p:ext uri="{BB962C8B-B14F-4D97-AF65-F5344CB8AC3E}">
        <p14:creationId xmlns:p14="http://schemas.microsoft.com/office/powerpoint/2010/main" val="1445202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5731"/>
            <a:ext cx="8530098" cy="518478"/>
          </a:xfrm>
          <a:prstGeom prst="rect">
            <a:avLst/>
          </a:prstGeom>
        </p:spPr>
        <p:txBody>
          <a:bodyPr>
            <a:normAutofit/>
          </a:bodyPr>
          <a:lstStyle/>
          <a:p>
            <a:r>
              <a:rPr lang="en-US" dirty="0"/>
              <a:t>extra problems</a:t>
            </a:r>
            <a:endParaRPr lang="en-US" sz="2800" dirty="0"/>
          </a:p>
        </p:txBody>
      </p:sp>
      <p:sp>
        <p:nvSpPr>
          <p:cNvPr id="4" name="Slide Number Placeholder 3"/>
          <p:cNvSpPr>
            <a:spLocks noGrp="1"/>
          </p:cNvSpPr>
          <p:nvPr>
            <p:ph type="sldNum" sz="quarter" idx="4"/>
          </p:nvPr>
        </p:nvSpPr>
        <p:spPr/>
        <p:txBody>
          <a:bodyPr/>
          <a:lstStyle/>
          <a:p>
            <a:fld id="{72F633B3-16E2-4909-ACA1-80BBA0CB601E}" type="slidenum">
              <a:rPr lang="en-US" smtClean="0"/>
              <a:pPr/>
              <a:t>53</a:t>
            </a:fld>
            <a:endParaRPr lang="en-US" dirty="0"/>
          </a:p>
        </p:txBody>
      </p:sp>
      <p:sp>
        <p:nvSpPr>
          <p:cNvPr id="16" name="Text Placeholder 2"/>
          <p:cNvSpPr txBox="1">
            <a:spLocks/>
          </p:cNvSpPr>
          <p:nvPr/>
        </p:nvSpPr>
        <p:spPr>
          <a:xfrm>
            <a:off x="457200" y="953812"/>
            <a:ext cx="8530098" cy="1255988"/>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457200" indent="-457200">
              <a:buFont typeface="+mj-lt"/>
              <a:buAutoNum type="arabicPeriod"/>
            </a:pPr>
            <a:endParaRPr lang="en-US" sz="2000" dirty="0"/>
          </a:p>
        </p:txBody>
      </p:sp>
      <p:sp>
        <p:nvSpPr>
          <p:cNvPr id="18" name="TextBox 17"/>
          <p:cNvSpPr txBox="1"/>
          <p:nvPr/>
        </p:nvSpPr>
        <p:spPr>
          <a:xfrm>
            <a:off x="457200" y="953812"/>
            <a:ext cx="8482084" cy="3139321"/>
          </a:xfrm>
          <a:prstGeom prst="rect">
            <a:avLst/>
          </a:prstGeom>
          <a:noFill/>
        </p:spPr>
        <p:txBody>
          <a:bodyPr wrap="square" rtlCol="0">
            <a:spAutoFit/>
          </a:bodyPr>
          <a:lstStyle/>
          <a:p>
            <a:pPr marL="457200" indent="-457200">
              <a:buClr>
                <a:srgbClr val="009900"/>
              </a:buClr>
              <a:buFont typeface="+mj-lt"/>
              <a:buAutoNum type="arabicPeriod" startAt="5"/>
            </a:pPr>
            <a:r>
              <a:rPr lang="en-US" sz="2200" dirty="0"/>
              <a:t>Titanium is the only metal that burns in nitrogen gas to form a nitride. Titanium nitride, TiN, is extremely hard and strong. Chemical vapor deposition is used to coat tools, surgical equipment, and orthotics with TiN.</a:t>
            </a:r>
          </a:p>
          <a:p>
            <a:pPr marL="457200" indent="-457200">
              <a:buClr>
                <a:srgbClr val="009900"/>
              </a:buClr>
              <a:buFont typeface="+mj-lt"/>
              <a:buAutoNum type="arabicPeriod" startAt="5"/>
            </a:pPr>
            <a:endParaRPr lang="en-US" sz="2200" dirty="0"/>
          </a:p>
          <a:p>
            <a:pPr lvl="1">
              <a:buClr>
                <a:srgbClr val="009900"/>
              </a:buClr>
            </a:pPr>
            <a:r>
              <a:rPr lang="en-US" sz="2200" dirty="0"/>
              <a:t>375.0 grams of titanium solid and 100.0 grams of nitrogen gas are mixed in a sealed container under combustion conditions.  What is the limiting reactant? How many grams of TiN will be made? How many grams of each reactant will be left over? </a:t>
            </a:r>
          </a:p>
        </p:txBody>
      </p:sp>
      <p:pic>
        <p:nvPicPr>
          <p:cNvPr id="7" name="Picture 6" descr="tin_collar.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65824" y="5736479"/>
            <a:ext cx="1456104" cy="782656"/>
          </a:xfrm>
          <a:prstGeom prst="rect">
            <a:avLst/>
          </a:prstGeom>
        </p:spPr>
      </p:pic>
      <p:pic>
        <p:nvPicPr>
          <p:cNvPr id="8" name="Picture 7" descr="tin_machin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5970" y="4524264"/>
            <a:ext cx="1995598" cy="1832086"/>
          </a:xfrm>
          <a:prstGeom prst="rect">
            <a:avLst/>
          </a:prstGeom>
        </p:spPr>
      </p:pic>
      <p:pic>
        <p:nvPicPr>
          <p:cNvPr id="9" name="Picture 8" descr="tin_shears.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7998862">
            <a:off x="2574165" y="5274808"/>
            <a:ext cx="1774154" cy="610282"/>
          </a:xfrm>
          <a:prstGeom prst="rect">
            <a:avLst/>
          </a:prstGeom>
        </p:spPr>
      </p:pic>
      <p:pic>
        <p:nvPicPr>
          <p:cNvPr id="10" name="Picture 9" descr="tin_medica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5185" y="4360749"/>
            <a:ext cx="1828800" cy="1219200"/>
          </a:xfrm>
          <a:prstGeom prst="rect">
            <a:avLst/>
          </a:prstGeom>
        </p:spPr>
      </p:pic>
      <p:pic>
        <p:nvPicPr>
          <p:cNvPr id="11" name="Picture 10" descr="tin_kne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13492" y="4170307"/>
            <a:ext cx="1270000" cy="1270000"/>
          </a:xfrm>
          <a:prstGeom prst="rect">
            <a:avLst/>
          </a:prstGeom>
        </p:spPr>
      </p:pic>
      <p:sp>
        <p:nvSpPr>
          <p:cNvPr id="3" name="TextBox 2"/>
          <p:cNvSpPr txBox="1"/>
          <p:nvPr/>
        </p:nvSpPr>
        <p:spPr>
          <a:xfrm>
            <a:off x="5011126" y="5025550"/>
            <a:ext cx="684803" cy="369332"/>
          </a:xfrm>
          <a:prstGeom prst="rect">
            <a:avLst/>
          </a:prstGeom>
          <a:noFill/>
        </p:spPr>
        <p:txBody>
          <a:bodyPr wrap="none" rtlCol="0">
            <a:spAutoFit/>
          </a:bodyPr>
          <a:lstStyle/>
          <a:p>
            <a:r>
              <a:rPr lang="en-US" i="1"/>
              <a:t>knee</a:t>
            </a:r>
          </a:p>
        </p:txBody>
      </p:sp>
      <p:sp>
        <p:nvSpPr>
          <p:cNvPr id="14" name="TextBox 13"/>
          <p:cNvSpPr txBox="1"/>
          <p:nvPr/>
        </p:nvSpPr>
        <p:spPr>
          <a:xfrm>
            <a:off x="6521928" y="6250048"/>
            <a:ext cx="1249060" cy="369332"/>
          </a:xfrm>
          <a:prstGeom prst="rect">
            <a:avLst/>
          </a:prstGeom>
          <a:noFill/>
        </p:spPr>
        <p:txBody>
          <a:bodyPr wrap="none" rtlCol="0">
            <a:spAutoFit/>
          </a:bodyPr>
          <a:lstStyle/>
          <a:p>
            <a:r>
              <a:rPr lang="en-US" i="1" dirty="0"/>
              <a:t>collarbone</a:t>
            </a:r>
          </a:p>
        </p:txBody>
      </p:sp>
    </p:spTree>
    <p:extLst>
      <p:ext uri="{BB962C8B-B14F-4D97-AF65-F5344CB8AC3E}">
        <p14:creationId xmlns:p14="http://schemas.microsoft.com/office/powerpoint/2010/main" val="10391349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5731"/>
            <a:ext cx="8530098" cy="518478"/>
          </a:xfrm>
          <a:prstGeom prst="rect">
            <a:avLst/>
          </a:prstGeom>
        </p:spPr>
        <p:txBody>
          <a:bodyPr>
            <a:normAutofit/>
          </a:bodyPr>
          <a:lstStyle/>
          <a:p>
            <a:r>
              <a:rPr lang="en-US"/>
              <a:t>extra problems</a:t>
            </a:r>
            <a:endParaRPr lang="en-US" sz="2800" dirty="0"/>
          </a:p>
        </p:txBody>
      </p:sp>
      <p:sp>
        <p:nvSpPr>
          <p:cNvPr id="4" name="Slide Number Placeholder 3"/>
          <p:cNvSpPr>
            <a:spLocks noGrp="1"/>
          </p:cNvSpPr>
          <p:nvPr>
            <p:ph type="sldNum" sz="quarter" idx="4"/>
          </p:nvPr>
        </p:nvSpPr>
        <p:spPr/>
        <p:txBody>
          <a:bodyPr/>
          <a:lstStyle/>
          <a:p>
            <a:fld id="{72F633B3-16E2-4909-ACA1-80BBA0CB601E}" type="slidenum">
              <a:rPr lang="en-US" smtClean="0"/>
              <a:pPr/>
              <a:t>54</a:t>
            </a:fld>
            <a:endParaRPr lang="en-US" dirty="0"/>
          </a:p>
        </p:txBody>
      </p:sp>
      <p:sp>
        <p:nvSpPr>
          <p:cNvPr id="16" name="Text Placeholder 2"/>
          <p:cNvSpPr txBox="1">
            <a:spLocks/>
          </p:cNvSpPr>
          <p:nvPr/>
        </p:nvSpPr>
        <p:spPr>
          <a:xfrm>
            <a:off x="457200" y="953812"/>
            <a:ext cx="8530098" cy="1255988"/>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457200" indent="-457200">
              <a:buFont typeface="+mj-lt"/>
              <a:buAutoNum type="arabicPeriod"/>
            </a:pPr>
            <a:endParaRPr lang="en-US" sz="2000" dirty="0"/>
          </a:p>
        </p:txBody>
      </p:sp>
      <p:sp>
        <p:nvSpPr>
          <p:cNvPr id="18" name="TextBox 17"/>
          <p:cNvSpPr txBox="1"/>
          <p:nvPr/>
        </p:nvSpPr>
        <p:spPr>
          <a:xfrm>
            <a:off x="457200" y="953812"/>
            <a:ext cx="8482084" cy="1785104"/>
          </a:xfrm>
          <a:prstGeom prst="rect">
            <a:avLst/>
          </a:prstGeom>
          <a:noFill/>
        </p:spPr>
        <p:txBody>
          <a:bodyPr wrap="square" rtlCol="0">
            <a:spAutoFit/>
          </a:bodyPr>
          <a:lstStyle/>
          <a:p>
            <a:pPr marL="457200" indent="-457200">
              <a:buClr>
                <a:srgbClr val="009900"/>
              </a:buClr>
              <a:buFont typeface="+mj-lt"/>
              <a:buAutoNum type="arabicPeriod" startAt="6"/>
            </a:pPr>
            <a:r>
              <a:rPr lang="en-US" sz="2200" dirty="0"/>
              <a:t>What mass of carbon dioxide is formed from burning one gallon of octane, C</a:t>
            </a:r>
            <a:r>
              <a:rPr lang="en-US" sz="2200" baseline="-25000" dirty="0"/>
              <a:t>8</a:t>
            </a:r>
            <a:r>
              <a:rPr lang="en-US" sz="2200" dirty="0"/>
              <a:t>H</a:t>
            </a:r>
            <a:r>
              <a:rPr lang="en-US" sz="2200" baseline="-25000" dirty="0"/>
              <a:t>18</a:t>
            </a:r>
            <a:r>
              <a:rPr lang="en-US" sz="2200" dirty="0"/>
              <a:t>? Octane has a density of 0.703 kg/m</a:t>
            </a:r>
            <a:r>
              <a:rPr lang="en-US" sz="2200" baseline="30000" dirty="0"/>
              <a:t>3</a:t>
            </a:r>
            <a:r>
              <a:rPr lang="en-US" sz="2200" dirty="0"/>
              <a:t>.</a:t>
            </a:r>
          </a:p>
          <a:p>
            <a:pPr lvl="1">
              <a:buClr>
                <a:srgbClr val="009900"/>
              </a:buClr>
            </a:pPr>
            <a:r>
              <a:rPr lang="en-US" sz="2200" dirty="0"/>
              <a:t>1 L = 0.2642 gal</a:t>
            </a:r>
          </a:p>
          <a:p>
            <a:pPr lvl="1">
              <a:buClr>
                <a:srgbClr val="009900"/>
              </a:buClr>
            </a:pPr>
            <a:r>
              <a:rPr lang="en-US" sz="2200" dirty="0"/>
              <a:t>1 lb. = 453.592 g</a:t>
            </a:r>
          </a:p>
          <a:p>
            <a:pPr marL="914400" lvl="1" indent="-457200">
              <a:buClr>
                <a:srgbClr val="009900"/>
              </a:buClr>
              <a:buFont typeface="+mj-lt"/>
              <a:buAutoNum type="arabicPeriod" startAt="6"/>
            </a:pPr>
            <a:endParaRPr lang="en-US" sz="2200" dirty="0"/>
          </a:p>
        </p:txBody>
      </p:sp>
      <p:pic>
        <p:nvPicPr>
          <p:cNvPr id="6" name="Picture 4" descr="http://tenerife-training.net/Tenerife-News-Cycling-Blog/wp-content/uploads/2008/03/octane-molecule-3d-model-petrol.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864722" y="5070550"/>
            <a:ext cx="4130352" cy="1636652"/>
          </a:xfrm>
          <a:prstGeom prst="rect">
            <a:avLst/>
          </a:prstGeom>
          <a:noFill/>
          <a:ln>
            <a:solidFill>
              <a:schemeClr val="accent4">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3309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5731"/>
            <a:ext cx="8530098" cy="518478"/>
          </a:xfrm>
          <a:prstGeom prst="rect">
            <a:avLst/>
          </a:prstGeom>
        </p:spPr>
        <p:txBody>
          <a:bodyPr>
            <a:normAutofit/>
          </a:bodyPr>
          <a:lstStyle/>
          <a:p>
            <a:r>
              <a:rPr lang="en-US" dirty="0"/>
              <a:t>extra problems:  Titrations</a:t>
            </a:r>
            <a:endParaRPr lang="en-US" sz="2800" dirty="0"/>
          </a:p>
        </p:txBody>
      </p:sp>
      <p:sp>
        <p:nvSpPr>
          <p:cNvPr id="4" name="Slide Number Placeholder 3"/>
          <p:cNvSpPr>
            <a:spLocks noGrp="1"/>
          </p:cNvSpPr>
          <p:nvPr>
            <p:ph type="sldNum" sz="quarter" idx="4"/>
          </p:nvPr>
        </p:nvSpPr>
        <p:spPr/>
        <p:txBody>
          <a:bodyPr/>
          <a:lstStyle/>
          <a:p>
            <a:fld id="{72F633B3-16E2-4909-ACA1-80BBA0CB601E}" type="slidenum">
              <a:rPr lang="en-US" smtClean="0"/>
              <a:pPr/>
              <a:t>55</a:t>
            </a:fld>
            <a:endParaRPr lang="en-US" dirty="0"/>
          </a:p>
        </p:txBody>
      </p:sp>
      <p:sp>
        <p:nvSpPr>
          <p:cNvPr id="16" name="Text Placeholder 2"/>
          <p:cNvSpPr txBox="1">
            <a:spLocks/>
          </p:cNvSpPr>
          <p:nvPr/>
        </p:nvSpPr>
        <p:spPr>
          <a:xfrm>
            <a:off x="457200" y="953812"/>
            <a:ext cx="8530098" cy="1255988"/>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457200" indent="-457200">
              <a:buFont typeface="+mj-lt"/>
              <a:buAutoNum type="arabicPeriod"/>
            </a:pPr>
            <a:endParaRPr lang="en-US" sz="2000" dirty="0"/>
          </a:p>
        </p:txBody>
      </p:sp>
      <p:sp>
        <p:nvSpPr>
          <p:cNvPr id="18" name="TextBox 17"/>
          <p:cNvSpPr txBox="1"/>
          <p:nvPr/>
        </p:nvSpPr>
        <p:spPr>
          <a:xfrm>
            <a:off x="457200" y="955778"/>
            <a:ext cx="8482084" cy="1107996"/>
          </a:xfrm>
          <a:prstGeom prst="rect">
            <a:avLst/>
          </a:prstGeom>
          <a:noFill/>
        </p:spPr>
        <p:txBody>
          <a:bodyPr wrap="square" rtlCol="0">
            <a:spAutoFit/>
          </a:bodyPr>
          <a:lstStyle/>
          <a:p>
            <a:pPr marL="457200" indent="-457200">
              <a:buClr>
                <a:srgbClr val="009900"/>
              </a:buClr>
              <a:buFont typeface="+mj-lt"/>
              <a:buAutoNum type="arabicPeriod" startAt="7"/>
            </a:pPr>
            <a:r>
              <a:rPr lang="en-US" sz="2200" dirty="0"/>
              <a:t>Commercial vinegar is packaged as a 5% solution of acetic acid in water. What is the molarity of a 5.00% (w/v) acetic acid (vinegar) solution?</a:t>
            </a:r>
          </a:p>
        </p:txBody>
      </p:sp>
    </p:spTree>
    <p:extLst>
      <p:ext uri="{BB962C8B-B14F-4D97-AF65-F5344CB8AC3E}">
        <p14:creationId xmlns:p14="http://schemas.microsoft.com/office/powerpoint/2010/main" val="6828604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5731"/>
            <a:ext cx="8530098" cy="518478"/>
          </a:xfrm>
          <a:prstGeom prst="rect">
            <a:avLst/>
          </a:prstGeom>
        </p:spPr>
        <p:txBody>
          <a:bodyPr>
            <a:normAutofit/>
          </a:bodyPr>
          <a:lstStyle/>
          <a:p>
            <a:r>
              <a:rPr lang="en-US" dirty="0"/>
              <a:t>extra problems:  Titrations</a:t>
            </a:r>
            <a:endParaRPr lang="en-US" sz="2800" dirty="0"/>
          </a:p>
        </p:txBody>
      </p:sp>
      <p:sp>
        <p:nvSpPr>
          <p:cNvPr id="4" name="Slide Number Placeholder 3"/>
          <p:cNvSpPr>
            <a:spLocks noGrp="1"/>
          </p:cNvSpPr>
          <p:nvPr>
            <p:ph type="sldNum" sz="quarter" idx="4"/>
          </p:nvPr>
        </p:nvSpPr>
        <p:spPr/>
        <p:txBody>
          <a:bodyPr/>
          <a:lstStyle/>
          <a:p>
            <a:fld id="{72F633B3-16E2-4909-ACA1-80BBA0CB601E}" type="slidenum">
              <a:rPr lang="en-US" smtClean="0"/>
              <a:pPr/>
              <a:t>56</a:t>
            </a:fld>
            <a:endParaRPr lang="en-US" dirty="0"/>
          </a:p>
        </p:txBody>
      </p:sp>
      <p:sp>
        <p:nvSpPr>
          <p:cNvPr id="16" name="Text Placeholder 2"/>
          <p:cNvSpPr txBox="1">
            <a:spLocks/>
          </p:cNvSpPr>
          <p:nvPr/>
        </p:nvSpPr>
        <p:spPr>
          <a:xfrm>
            <a:off x="457200" y="953812"/>
            <a:ext cx="8530098" cy="1255988"/>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457200" indent="-457200">
              <a:buFont typeface="+mj-lt"/>
              <a:buAutoNum type="arabicPeriod"/>
            </a:pPr>
            <a:endParaRPr lang="en-US" sz="2000" dirty="0"/>
          </a:p>
        </p:txBody>
      </p:sp>
      <p:sp>
        <p:nvSpPr>
          <p:cNvPr id="18" name="TextBox 17"/>
          <p:cNvSpPr txBox="1"/>
          <p:nvPr/>
        </p:nvSpPr>
        <p:spPr>
          <a:xfrm>
            <a:off x="457200" y="955778"/>
            <a:ext cx="8482084" cy="2462213"/>
          </a:xfrm>
          <a:prstGeom prst="rect">
            <a:avLst/>
          </a:prstGeom>
          <a:noFill/>
        </p:spPr>
        <p:txBody>
          <a:bodyPr wrap="square" rtlCol="0">
            <a:spAutoFit/>
          </a:bodyPr>
          <a:lstStyle/>
          <a:p>
            <a:pPr marL="457200" indent="-457200">
              <a:buClr>
                <a:srgbClr val="009900"/>
              </a:buClr>
              <a:buFont typeface="+mj-lt"/>
              <a:buAutoNum type="arabicPeriod" startAt="8"/>
            </a:pPr>
            <a:r>
              <a:rPr lang="en-US" sz="2200" dirty="0"/>
              <a:t>6.20 mL of commercial vinegar from the previous problem and 25 mL deionized water are placed in a 125 mL Erlenmeyer flask along with one drop of phenolphthalein. A volume of 24.50 mL of sodium hydroxide solution is required for the color of the solution in the flask to change from clear to light pink.</a:t>
            </a:r>
          </a:p>
          <a:p>
            <a:pPr marL="457200" indent="-457200">
              <a:buClr>
                <a:srgbClr val="009900"/>
              </a:buClr>
              <a:buFont typeface="+mj-lt"/>
              <a:buAutoNum type="arabicPeriod" startAt="8"/>
            </a:pPr>
            <a:endParaRPr lang="en-US" sz="2200" dirty="0"/>
          </a:p>
          <a:p>
            <a:pPr>
              <a:buClr>
                <a:srgbClr val="009900"/>
              </a:buClr>
            </a:pPr>
            <a:r>
              <a:rPr lang="en-US" sz="2200" dirty="0"/>
              <a:t>      What is the concentration of the sodium hydroxide solution?</a:t>
            </a:r>
          </a:p>
        </p:txBody>
      </p:sp>
    </p:spTree>
    <p:extLst>
      <p:ext uri="{BB962C8B-B14F-4D97-AF65-F5344CB8AC3E}">
        <p14:creationId xmlns:p14="http://schemas.microsoft.com/office/powerpoint/2010/main" val="21175459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5731"/>
            <a:ext cx="8530098" cy="518478"/>
          </a:xfrm>
          <a:prstGeom prst="rect">
            <a:avLst/>
          </a:prstGeom>
        </p:spPr>
        <p:txBody>
          <a:bodyPr>
            <a:normAutofit/>
          </a:bodyPr>
          <a:lstStyle/>
          <a:p>
            <a:r>
              <a:rPr lang="en-US" dirty="0"/>
              <a:t>extra problems:  Titrations</a:t>
            </a:r>
            <a:endParaRPr lang="en-US" sz="2800" dirty="0"/>
          </a:p>
        </p:txBody>
      </p:sp>
      <p:sp>
        <p:nvSpPr>
          <p:cNvPr id="4" name="Slide Number Placeholder 3"/>
          <p:cNvSpPr>
            <a:spLocks noGrp="1"/>
          </p:cNvSpPr>
          <p:nvPr>
            <p:ph type="sldNum" sz="quarter" idx="4"/>
          </p:nvPr>
        </p:nvSpPr>
        <p:spPr/>
        <p:txBody>
          <a:bodyPr/>
          <a:lstStyle/>
          <a:p>
            <a:fld id="{72F633B3-16E2-4909-ACA1-80BBA0CB601E}" type="slidenum">
              <a:rPr lang="en-US" smtClean="0"/>
              <a:pPr/>
              <a:t>57</a:t>
            </a:fld>
            <a:endParaRPr lang="en-US" dirty="0"/>
          </a:p>
        </p:txBody>
      </p:sp>
      <p:sp>
        <p:nvSpPr>
          <p:cNvPr id="16" name="Text Placeholder 2"/>
          <p:cNvSpPr txBox="1">
            <a:spLocks/>
          </p:cNvSpPr>
          <p:nvPr/>
        </p:nvSpPr>
        <p:spPr>
          <a:xfrm>
            <a:off x="457200" y="953812"/>
            <a:ext cx="8530098" cy="1255988"/>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457200" indent="-457200">
              <a:buFont typeface="+mj-lt"/>
              <a:buAutoNum type="arabicPeriod"/>
            </a:pPr>
            <a:endParaRPr lang="en-US" sz="2000" dirty="0"/>
          </a:p>
        </p:txBody>
      </p:sp>
      <p:sp>
        <p:nvSpPr>
          <p:cNvPr id="18" name="TextBox 17"/>
          <p:cNvSpPr txBox="1"/>
          <p:nvPr/>
        </p:nvSpPr>
        <p:spPr>
          <a:xfrm>
            <a:off x="457200" y="955778"/>
            <a:ext cx="8482084" cy="1107996"/>
          </a:xfrm>
          <a:prstGeom prst="rect">
            <a:avLst/>
          </a:prstGeom>
          <a:noFill/>
        </p:spPr>
        <p:txBody>
          <a:bodyPr wrap="square" rtlCol="0">
            <a:spAutoFit/>
          </a:bodyPr>
          <a:lstStyle/>
          <a:p>
            <a:pPr marL="457200" indent="-457200">
              <a:buClr>
                <a:srgbClr val="009900"/>
              </a:buClr>
              <a:buFont typeface="+mj-lt"/>
              <a:buAutoNum type="arabicPeriod" startAt="9"/>
            </a:pPr>
            <a:r>
              <a:rPr lang="en-US" sz="2200" dirty="0"/>
              <a:t>A volume of 35.60 mL of 0.2255 M sodium hydroxide was required to completely react with 19.90 mL of phosphoric acid solution. Find the molarity of the phosphoric acid solution. </a:t>
            </a:r>
          </a:p>
        </p:txBody>
      </p:sp>
    </p:spTree>
    <p:extLst>
      <p:ext uri="{BB962C8B-B14F-4D97-AF65-F5344CB8AC3E}">
        <p14:creationId xmlns:p14="http://schemas.microsoft.com/office/powerpoint/2010/main" val="42019867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5731"/>
            <a:ext cx="8530098" cy="518478"/>
          </a:xfrm>
          <a:prstGeom prst="rect">
            <a:avLst/>
          </a:prstGeom>
        </p:spPr>
        <p:txBody>
          <a:bodyPr>
            <a:normAutofit/>
          </a:bodyPr>
          <a:lstStyle/>
          <a:p>
            <a:r>
              <a:rPr lang="en-US" dirty="0"/>
              <a:t>extra problems:  Titrations</a:t>
            </a:r>
            <a:endParaRPr lang="en-US" sz="2800" dirty="0"/>
          </a:p>
        </p:txBody>
      </p:sp>
      <p:sp>
        <p:nvSpPr>
          <p:cNvPr id="4" name="Slide Number Placeholder 3"/>
          <p:cNvSpPr>
            <a:spLocks noGrp="1"/>
          </p:cNvSpPr>
          <p:nvPr>
            <p:ph type="sldNum" sz="quarter" idx="4"/>
          </p:nvPr>
        </p:nvSpPr>
        <p:spPr/>
        <p:txBody>
          <a:bodyPr/>
          <a:lstStyle/>
          <a:p>
            <a:fld id="{72F633B3-16E2-4909-ACA1-80BBA0CB601E}" type="slidenum">
              <a:rPr lang="en-US" smtClean="0"/>
              <a:pPr/>
              <a:t>58</a:t>
            </a:fld>
            <a:endParaRPr lang="en-US" dirty="0"/>
          </a:p>
        </p:txBody>
      </p:sp>
      <p:sp>
        <p:nvSpPr>
          <p:cNvPr id="16" name="Text Placeholder 2"/>
          <p:cNvSpPr txBox="1">
            <a:spLocks/>
          </p:cNvSpPr>
          <p:nvPr/>
        </p:nvSpPr>
        <p:spPr>
          <a:xfrm>
            <a:off x="457200" y="953812"/>
            <a:ext cx="8530098" cy="1255988"/>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457200" indent="-457200">
              <a:buFont typeface="+mj-lt"/>
              <a:buAutoNum type="arabicPeriod"/>
            </a:pPr>
            <a:endParaRPr lang="en-US" sz="2000" dirty="0"/>
          </a:p>
        </p:txBody>
      </p:sp>
      <p:sp>
        <p:nvSpPr>
          <p:cNvPr id="18" name="TextBox 17"/>
          <p:cNvSpPr txBox="1"/>
          <p:nvPr/>
        </p:nvSpPr>
        <p:spPr>
          <a:xfrm>
            <a:off x="457200" y="955778"/>
            <a:ext cx="8482084" cy="1785104"/>
          </a:xfrm>
          <a:prstGeom prst="rect">
            <a:avLst/>
          </a:prstGeom>
          <a:noFill/>
        </p:spPr>
        <p:txBody>
          <a:bodyPr wrap="square" rtlCol="0">
            <a:spAutoFit/>
          </a:bodyPr>
          <a:lstStyle/>
          <a:p>
            <a:pPr marL="457200" indent="-457200">
              <a:buClr>
                <a:srgbClr val="009900"/>
              </a:buClr>
              <a:buFont typeface="+mj-lt"/>
              <a:buAutoNum type="arabicPeriod" startAt="10"/>
            </a:pPr>
            <a:r>
              <a:rPr lang="en-US" sz="2200" dirty="0"/>
              <a:t>A 1.631 g sample of an unknown triprotic acid was dissolved in water and diluted to 250.0 mL in a volumetric flask. 20.00 mL of the acid solution required 19.74 mL of 0.1063 M  NaOH to reach the endpoint of the titration. Determine the molar mass of the triprotic acid.</a:t>
            </a:r>
          </a:p>
        </p:txBody>
      </p:sp>
    </p:spTree>
    <p:extLst>
      <p:ext uri="{BB962C8B-B14F-4D97-AF65-F5344CB8AC3E}">
        <p14:creationId xmlns:p14="http://schemas.microsoft.com/office/powerpoint/2010/main" val="41297430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5" y="2524809"/>
            <a:ext cx="8351454" cy="430887"/>
          </a:xfrm>
          <a:prstGeom prst="rect">
            <a:avLst/>
          </a:prstGeom>
        </p:spPr>
        <p:txBody>
          <a:bodyPr wrap="square">
            <a:spAutoFit/>
          </a:bodyPr>
          <a:lstStyle/>
          <a:p>
            <a:pPr marL="342900" marR="0" indent="-342900" algn="ctr">
              <a:spcBef>
                <a:spcPts val="0"/>
              </a:spcBef>
              <a:spcAft>
                <a:spcPts val="1000"/>
              </a:spcAft>
            </a:pPr>
            <a:r>
              <a:rPr lang="en-US" sz="2200" dirty="0">
                <a:ea typeface="Calibri" panose="020F0502020204030204" pitchFamily="34" charset="0"/>
                <a:cs typeface="Times New Roman" panose="02020603050405020304" pitchFamily="18" charset="0"/>
              </a:rPr>
              <a:t>KHC</a:t>
            </a:r>
            <a:r>
              <a:rPr lang="en-US" sz="2200" baseline="-25000" dirty="0">
                <a:ea typeface="Calibri" panose="020F0502020204030204" pitchFamily="34" charset="0"/>
                <a:cs typeface="Times New Roman" panose="02020603050405020304" pitchFamily="18" charset="0"/>
              </a:rPr>
              <a:t>8</a:t>
            </a:r>
            <a:r>
              <a:rPr lang="en-US" sz="2200" dirty="0">
                <a:ea typeface="Calibri" panose="020F0502020204030204" pitchFamily="34" charset="0"/>
                <a:cs typeface="Times New Roman" panose="02020603050405020304" pitchFamily="18" charset="0"/>
              </a:rPr>
              <a:t>H</a:t>
            </a:r>
            <a:r>
              <a:rPr lang="en-US" sz="2200" baseline="-25000" dirty="0">
                <a:ea typeface="Calibri" panose="020F0502020204030204" pitchFamily="34" charset="0"/>
                <a:cs typeface="Times New Roman" panose="02020603050405020304" pitchFamily="18" charset="0"/>
              </a:rPr>
              <a:t>4</a:t>
            </a:r>
            <a:r>
              <a:rPr lang="en-US" sz="2200" dirty="0">
                <a:ea typeface="Calibri" panose="020F0502020204030204" pitchFamily="34" charset="0"/>
                <a:cs typeface="Times New Roman" panose="02020603050405020304" pitchFamily="18" charset="0"/>
              </a:rPr>
              <a:t>O</a:t>
            </a:r>
            <a:r>
              <a:rPr lang="en-US" sz="2200" baseline="-25000" dirty="0">
                <a:ea typeface="Calibri" panose="020F0502020204030204" pitchFamily="34" charset="0"/>
                <a:cs typeface="Times New Roman" panose="02020603050405020304" pitchFamily="18" charset="0"/>
              </a:rPr>
              <a:t>4</a:t>
            </a:r>
            <a:r>
              <a:rPr lang="en-US" sz="2200" dirty="0">
                <a:ea typeface="Calibri" panose="020F0502020204030204" pitchFamily="34" charset="0"/>
                <a:cs typeface="Times New Roman" panose="02020603050405020304" pitchFamily="18" charset="0"/>
              </a:rPr>
              <a:t>(aq)</a:t>
            </a:r>
            <a:r>
              <a:rPr lang="en-US" sz="2200" baseline="30000" dirty="0">
                <a:ea typeface="Calibri" panose="020F0502020204030204" pitchFamily="34" charset="0"/>
                <a:cs typeface="Times New Roman" panose="02020603050405020304" pitchFamily="18" charset="0"/>
              </a:rPr>
              <a:t>    +   </a:t>
            </a:r>
            <a:r>
              <a:rPr lang="en-US" sz="2200" dirty="0">
                <a:ea typeface="Calibri" panose="020F0502020204030204" pitchFamily="34" charset="0"/>
                <a:cs typeface="Times New Roman" panose="02020603050405020304" pitchFamily="18" charset="0"/>
              </a:rPr>
              <a:t>OH</a:t>
            </a:r>
            <a:r>
              <a:rPr lang="en-US" sz="2200" baseline="30000" dirty="0">
                <a:ea typeface="Calibri" panose="020F0502020204030204" pitchFamily="34" charset="0"/>
                <a:cs typeface="Times New Roman" panose="02020603050405020304" pitchFamily="18" charset="0"/>
              </a:rPr>
              <a:t>-</a:t>
            </a:r>
            <a:r>
              <a:rPr lang="en-US" sz="2200" dirty="0">
                <a:ea typeface="Calibri" panose="020F0502020204030204" pitchFamily="34" charset="0"/>
                <a:cs typeface="Times New Roman" panose="02020603050405020304" pitchFamily="18" charset="0"/>
              </a:rPr>
              <a:t>(aq)</a:t>
            </a:r>
            <a:r>
              <a:rPr lang="en-US" sz="2200" i="1" baseline="-25000" dirty="0">
                <a:ea typeface="Calibri" panose="020F0502020204030204" pitchFamily="34" charset="0"/>
                <a:cs typeface="Times New Roman" panose="02020603050405020304" pitchFamily="18" charset="0"/>
              </a:rPr>
              <a:t>    </a:t>
            </a:r>
            <a:r>
              <a:rPr lang="en-US" sz="2200" dirty="0">
                <a:ea typeface="Calibri" panose="020F0502020204030204" pitchFamily="34" charset="0"/>
                <a:cs typeface="Times New Roman" panose="02020603050405020304" pitchFamily="18" charset="0"/>
              </a:rPr>
              <a:t>→   C</a:t>
            </a:r>
            <a:r>
              <a:rPr lang="en-US" sz="2200" baseline="-25000" dirty="0">
                <a:ea typeface="Calibri" panose="020F0502020204030204" pitchFamily="34" charset="0"/>
                <a:cs typeface="Times New Roman" panose="02020603050405020304" pitchFamily="18" charset="0"/>
              </a:rPr>
              <a:t>8</a:t>
            </a:r>
            <a:r>
              <a:rPr lang="en-US" sz="2200" dirty="0">
                <a:ea typeface="Calibri" panose="020F0502020204030204" pitchFamily="34" charset="0"/>
                <a:cs typeface="Times New Roman" panose="02020603050405020304" pitchFamily="18" charset="0"/>
              </a:rPr>
              <a:t>H</a:t>
            </a:r>
            <a:r>
              <a:rPr lang="en-US" sz="2200" baseline="-25000" dirty="0">
                <a:ea typeface="Calibri" panose="020F0502020204030204" pitchFamily="34" charset="0"/>
                <a:cs typeface="Times New Roman" panose="02020603050405020304" pitchFamily="18" charset="0"/>
              </a:rPr>
              <a:t>4</a:t>
            </a:r>
            <a:r>
              <a:rPr lang="en-US" sz="2200" dirty="0">
                <a:ea typeface="Calibri" panose="020F0502020204030204" pitchFamily="34" charset="0"/>
                <a:cs typeface="Times New Roman" panose="02020603050405020304" pitchFamily="18" charset="0"/>
              </a:rPr>
              <a:t>O</a:t>
            </a:r>
            <a:r>
              <a:rPr lang="en-US" sz="2200" baseline="-25000" dirty="0">
                <a:ea typeface="Calibri" panose="020F0502020204030204" pitchFamily="34" charset="0"/>
                <a:cs typeface="Times New Roman" panose="02020603050405020304" pitchFamily="18" charset="0"/>
              </a:rPr>
              <a:t>4</a:t>
            </a:r>
            <a:r>
              <a:rPr lang="en-US" sz="2200" baseline="30000" dirty="0">
                <a:ea typeface="Calibri" panose="020F0502020204030204" pitchFamily="34" charset="0"/>
                <a:cs typeface="Times New Roman" panose="02020603050405020304" pitchFamily="18" charset="0"/>
              </a:rPr>
              <a:t>2-</a:t>
            </a:r>
            <a:r>
              <a:rPr lang="en-US" sz="2200" dirty="0">
                <a:ea typeface="Calibri" panose="020F0502020204030204" pitchFamily="34" charset="0"/>
                <a:cs typeface="Times New Roman" panose="02020603050405020304" pitchFamily="18" charset="0"/>
              </a:rPr>
              <a:t>(aq)</a:t>
            </a:r>
            <a:r>
              <a:rPr lang="en-US" sz="2200" baseline="30000" dirty="0">
                <a:ea typeface="Calibri" panose="020F0502020204030204" pitchFamily="34" charset="0"/>
                <a:cs typeface="Times New Roman" panose="02020603050405020304" pitchFamily="18" charset="0"/>
              </a:rPr>
              <a:t> </a:t>
            </a:r>
            <a:r>
              <a:rPr lang="en-US" sz="2200" dirty="0">
                <a:ea typeface="Calibri" panose="020F0502020204030204" pitchFamily="34" charset="0"/>
                <a:cs typeface="Times New Roman" panose="02020603050405020304" pitchFamily="18" charset="0"/>
              </a:rPr>
              <a:t> +  H</a:t>
            </a:r>
            <a:r>
              <a:rPr lang="en-US" sz="2200" baseline="-25000" dirty="0">
                <a:ea typeface="Calibri" panose="020F0502020204030204" pitchFamily="34" charset="0"/>
                <a:cs typeface="Times New Roman" panose="02020603050405020304" pitchFamily="18" charset="0"/>
              </a:rPr>
              <a:t>2</a:t>
            </a:r>
            <a:r>
              <a:rPr lang="en-US" sz="2200" dirty="0">
                <a:ea typeface="Calibri" panose="020F0502020204030204" pitchFamily="34" charset="0"/>
                <a:cs typeface="Times New Roman" panose="02020603050405020304" pitchFamily="18" charset="0"/>
              </a:rPr>
              <a:t>O(ℓ)  +  K</a:t>
            </a:r>
            <a:r>
              <a:rPr lang="en-US" sz="2200" baseline="30000" dirty="0">
                <a:ea typeface="Calibri" panose="020F0502020204030204" pitchFamily="34" charset="0"/>
                <a:cs typeface="Times New Roman" panose="02020603050405020304" pitchFamily="18" charset="0"/>
              </a:rPr>
              <a:t>+</a:t>
            </a:r>
            <a:r>
              <a:rPr lang="en-US" sz="2200" dirty="0">
                <a:ea typeface="Calibri" panose="020F0502020204030204" pitchFamily="34" charset="0"/>
                <a:cs typeface="Times New Roman" panose="02020603050405020304" pitchFamily="18" charset="0"/>
              </a:rPr>
              <a:t>(aq)</a:t>
            </a:r>
          </a:p>
        </p:txBody>
      </p:sp>
      <p:sp>
        <p:nvSpPr>
          <p:cNvPr id="3" name="Title 1"/>
          <p:cNvSpPr txBox="1">
            <a:spLocks/>
          </p:cNvSpPr>
          <p:nvPr/>
        </p:nvSpPr>
        <p:spPr>
          <a:xfrm>
            <a:off x="457200" y="405731"/>
            <a:ext cx="8530098" cy="518478"/>
          </a:xfrm>
          <a:prstGeom prst="rect">
            <a:avLst/>
          </a:prstGeom>
        </p:spPr>
        <p:txBody>
          <a:bodyPr>
            <a:normAutofit/>
          </a:bodyPr>
          <a:lstStyle>
            <a:lvl1pPr algn="l" defTabSz="914400" rtl="0" eaLnBrk="1" latinLnBrk="0" hangingPunct="1">
              <a:spcBef>
                <a:spcPct val="0"/>
              </a:spcBef>
              <a:buNone/>
              <a:defRPr sz="2400" kern="1200" cap="all" spc="-60" baseline="0">
                <a:solidFill>
                  <a:schemeClr val="accent5">
                    <a:lumMod val="50000"/>
                  </a:schemeClr>
                </a:solidFill>
                <a:latin typeface="+mn-lt"/>
                <a:ea typeface="+mj-ea"/>
                <a:cs typeface="+mj-cs"/>
              </a:defRPr>
            </a:lvl1pPr>
          </a:lstStyle>
          <a:p>
            <a:r>
              <a:rPr lang="en-US" sz="2800" dirty="0"/>
              <a:t>extra problems:  Titrations</a:t>
            </a:r>
          </a:p>
        </p:txBody>
      </p:sp>
      <p:sp>
        <p:nvSpPr>
          <p:cNvPr id="4" name="TextBox 3"/>
          <p:cNvSpPr txBox="1"/>
          <p:nvPr/>
        </p:nvSpPr>
        <p:spPr>
          <a:xfrm>
            <a:off x="457200" y="955778"/>
            <a:ext cx="8482084" cy="1107996"/>
          </a:xfrm>
          <a:prstGeom prst="rect">
            <a:avLst/>
          </a:prstGeom>
          <a:noFill/>
        </p:spPr>
        <p:txBody>
          <a:bodyPr wrap="square" rtlCol="0">
            <a:spAutoFit/>
          </a:bodyPr>
          <a:lstStyle/>
          <a:p>
            <a:pPr marL="457200" indent="-457200">
              <a:buClr>
                <a:srgbClr val="009900"/>
              </a:buClr>
              <a:buFont typeface="+mj-lt"/>
              <a:buAutoNum type="arabicPeriod" startAt="11"/>
            </a:pPr>
            <a:r>
              <a:rPr lang="en-US" sz="2200" dirty="0"/>
              <a:t>Potassium hydrogen phthalate, KHC</a:t>
            </a:r>
            <a:r>
              <a:rPr lang="en-US" sz="2200" baseline="-25000" dirty="0"/>
              <a:t>8</a:t>
            </a:r>
            <a:r>
              <a:rPr lang="en-US" sz="2200" dirty="0"/>
              <a:t>H</a:t>
            </a:r>
            <a:r>
              <a:rPr lang="en-US" sz="2200" baseline="-25000" dirty="0"/>
              <a:t>4</a:t>
            </a:r>
            <a:r>
              <a:rPr lang="en-US" sz="2200" dirty="0"/>
              <a:t>O</a:t>
            </a:r>
            <a:r>
              <a:rPr lang="en-US" sz="2200" baseline="-25000" dirty="0"/>
              <a:t>4</a:t>
            </a:r>
            <a:r>
              <a:rPr lang="en-US" sz="2200" dirty="0"/>
              <a:t> (KHP) is often used to standardize solutions of bases. The acidic anion reacts with strong bases according to the following equation:</a:t>
            </a:r>
          </a:p>
        </p:txBody>
      </p:sp>
      <p:graphicFrame>
        <p:nvGraphicFramePr>
          <p:cNvPr id="5" name="Object 4"/>
          <p:cNvGraphicFramePr>
            <a:graphicFrameLocks noChangeAspect="1"/>
          </p:cNvGraphicFramePr>
          <p:nvPr>
            <p:extLst>
              <p:ext uri="{D42A27DB-BD31-4B8C-83A1-F6EECF244321}">
                <p14:modId xmlns:p14="http://schemas.microsoft.com/office/powerpoint/2010/main" val="3980558524"/>
              </p:ext>
            </p:extLst>
          </p:nvPr>
        </p:nvGraphicFramePr>
        <p:xfrm>
          <a:off x="719229" y="3036888"/>
          <a:ext cx="1841091" cy="2031090"/>
        </p:xfrm>
        <a:graphic>
          <a:graphicData uri="http://schemas.openxmlformats.org/presentationml/2006/ole">
            <mc:AlternateContent xmlns:mc="http://schemas.openxmlformats.org/markup-compatibility/2006">
              <mc:Choice xmlns:v="urn:schemas-microsoft-com:vml" Requires="v">
                <p:oleObj spid="_x0000_s1034" name="CS ChemDraw Drawing" r:id="rId3" imgW="1538730" imgH="1697517" progId="ChemDraw.Document.6.0">
                  <p:embed/>
                </p:oleObj>
              </mc:Choice>
              <mc:Fallback>
                <p:oleObj name="CS ChemDraw Drawing" r:id="rId3" imgW="1538730" imgH="1697517" progId="ChemDraw.Document.6.0">
                  <p:embed/>
                  <p:pic>
                    <p:nvPicPr>
                      <p:cNvPr id="0" name=""/>
                      <p:cNvPicPr/>
                      <p:nvPr/>
                    </p:nvPicPr>
                    <p:blipFill>
                      <a:blip r:embed="rId4"/>
                      <a:stretch>
                        <a:fillRect/>
                      </a:stretch>
                    </p:blipFill>
                    <p:spPr>
                      <a:xfrm>
                        <a:off x="719229" y="3036888"/>
                        <a:ext cx="1841091" cy="2031090"/>
                      </a:xfrm>
                      <a:prstGeom prst="rect">
                        <a:avLst/>
                      </a:prstGeom>
                    </p:spPr>
                  </p:pic>
                </p:oleObj>
              </mc:Fallback>
            </mc:AlternateContent>
          </a:graphicData>
        </a:graphic>
      </p:graphicFrame>
      <p:sp>
        <p:nvSpPr>
          <p:cNvPr id="6" name="Rectangle 5"/>
          <p:cNvSpPr/>
          <p:nvPr/>
        </p:nvSpPr>
        <p:spPr>
          <a:xfrm>
            <a:off x="2934606" y="3277136"/>
            <a:ext cx="5939363" cy="1785104"/>
          </a:xfrm>
          <a:prstGeom prst="rect">
            <a:avLst/>
          </a:prstGeom>
        </p:spPr>
        <p:txBody>
          <a:bodyPr wrap="square">
            <a:spAutoFit/>
          </a:bodyPr>
          <a:lstStyle/>
          <a:p>
            <a:pPr marL="342900" marR="0" indent="-342900">
              <a:spcBef>
                <a:spcPts val="0"/>
              </a:spcBef>
              <a:spcAft>
                <a:spcPts val="1000"/>
              </a:spcAft>
            </a:pPr>
            <a:r>
              <a:rPr lang="en-US" sz="2200" dirty="0">
                <a:ea typeface="Calibri" panose="020F0502020204030204" pitchFamily="34" charset="0"/>
                <a:cs typeface="Times New Roman" panose="02020603050405020304" pitchFamily="18" charset="0"/>
              </a:rPr>
              <a:t>	0.9820 g sample of KHP is dissolved in water and titrated to the equivalence point with 26.45 mL of NaOH solution. What is the concentration (molarity) of the NaOH solution?</a:t>
            </a:r>
          </a:p>
        </p:txBody>
      </p:sp>
    </p:spTree>
    <p:extLst>
      <p:ext uri="{BB962C8B-B14F-4D97-AF65-F5344CB8AC3E}">
        <p14:creationId xmlns:p14="http://schemas.microsoft.com/office/powerpoint/2010/main" val="535440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fontScale="90000"/>
          </a:bodyPr>
          <a:lstStyle/>
          <a:p>
            <a:r>
              <a:rPr lang="en-US" dirty="0"/>
              <a:t>4</a:t>
            </a:r>
            <a:r>
              <a:rPr lang="en-US" sz="2800" dirty="0"/>
              <a:t>.1  Writing and balancing chemical equations</a:t>
            </a:r>
          </a:p>
        </p:txBody>
      </p:sp>
      <p:sp>
        <p:nvSpPr>
          <p:cNvPr id="6" name="Text Placeholder 2"/>
          <p:cNvSpPr txBox="1">
            <a:spLocks/>
          </p:cNvSpPr>
          <p:nvPr/>
        </p:nvSpPr>
        <p:spPr>
          <a:xfrm>
            <a:off x="457200" y="1412605"/>
            <a:ext cx="8530098" cy="3375389"/>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b="1" dirty="0">
                <a:solidFill>
                  <a:srgbClr val="009900"/>
                </a:solidFill>
              </a:rPr>
              <a:t>Balancing Chemical Equations</a:t>
            </a:r>
            <a:endParaRPr lang="en-US" sz="2200" dirty="0">
              <a:solidFill>
                <a:srgbClr val="009900"/>
              </a:solidFill>
            </a:endParaRPr>
          </a:p>
          <a:p>
            <a:pPr marL="342900" indent="-342900">
              <a:buClr>
                <a:srgbClr val="009900"/>
              </a:buClr>
              <a:buFont typeface="Arial" panose="020B0604020202020204" pitchFamily="34" charset="0"/>
              <a:buChar char="•"/>
            </a:pPr>
            <a:r>
              <a:rPr lang="en-US" sz="2200" dirty="0"/>
              <a:t>When representing a chemical reaction, the equation must be balanced.</a:t>
            </a:r>
          </a:p>
          <a:p>
            <a:pPr marL="342900" indent="-342900">
              <a:buClr>
                <a:srgbClr val="009900"/>
              </a:buClr>
              <a:buFont typeface="Arial" panose="020B0604020202020204" pitchFamily="34" charset="0"/>
              <a:buChar char="•"/>
            </a:pPr>
            <a:r>
              <a:rPr lang="en-US" sz="2200" dirty="0"/>
              <a:t>The number and type of atoms on the reactant side must be equal to the number and type of atoms on the product side.</a:t>
            </a:r>
          </a:p>
          <a:p>
            <a:pPr marL="342900" indent="-342900">
              <a:buClr>
                <a:srgbClr val="009900"/>
              </a:buClr>
              <a:buFont typeface="Arial" panose="020B0604020202020204" pitchFamily="34" charset="0"/>
              <a:buChar char="•"/>
            </a:pPr>
            <a:r>
              <a:rPr lang="en-US" sz="2200" dirty="0"/>
              <a:t>Balance the chemical equations shown below. Use </a:t>
            </a:r>
            <a:r>
              <a:rPr lang="en-US" sz="2200" i="1" u="sng" dirty="0">
                <a:solidFill>
                  <a:srgbClr val="009900"/>
                </a:solidFill>
              </a:rPr>
              <a:t>whole number</a:t>
            </a:r>
            <a:r>
              <a:rPr lang="en-US" sz="2200" dirty="0"/>
              <a:t> coefficients.</a:t>
            </a:r>
          </a:p>
        </p:txBody>
      </p:sp>
      <p:sp>
        <p:nvSpPr>
          <p:cNvPr id="4" name="Slide Number Placeholder 3"/>
          <p:cNvSpPr>
            <a:spLocks noGrp="1"/>
          </p:cNvSpPr>
          <p:nvPr>
            <p:ph type="sldNum" sz="quarter" idx="4"/>
          </p:nvPr>
        </p:nvSpPr>
        <p:spPr/>
        <p:txBody>
          <a:bodyPr/>
          <a:lstStyle/>
          <a:p>
            <a:fld id="{72F633B3-16E2-4909-ACA1-80BBA0CB601E}" type="slidenum">
              <a:rPr lang="en-US" smtClean="0"/>
              <a:pPr/>
              <a:t>6</a:t>
            </a:fld>
            <a:endParaRPr lang="en-US" dirty="0"/>
          </a:p>
        </p:txBody>
      </p:sp>
      <p:sp>
        <p:nvSpPr>
          <p:cNvPr id="7" name="Text Placeholder 2"/>
          <p:cNvSpPr txBox="1">
            <a:spLocks/>
          </p:cNvSpPr>
          <p:nvPr/>
        </p:nvSpPr>
        <p:spPr>
          <a:xfrm>
            <a:off x="457200" y="2301969"/>
            <a:ext cx="8328454" cy="2486025"/>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Clr>
                <a:srgbClr val="009900"/>
              </a:buClr>
              <a:buFont typeface="Arial" panose="020B0604020202020204" pitchFamily="34" charset="0"/>
              <a:buChar char="•"/>
            </a:pPr>
            <a:endParaRPr lang="en-US" sz="2200" dirty="0"/>
          </a:p>
          <a:p>
            <a:pPr marL="342900" indent="-342900">
              <a:buClr>
                <a:srgbClr val="009900"/>
              </a:buClr>
              <a:buFont typeface="Arial" panose="020B0604020202020204" pitchFamily="34" charset="0"/>
              <a:buChar char="•"/>
            </a:pPr>
            <a:endParaRPr lang="en-US" sz="2200" dirty="0"/>
          </a:p>
          <a:p>
            <a:endParaRPr lang="en-US" dirty="0"/>
          </a:p>
        </p:txBody>
      </p:sp>
      <p:sp>
        <p:nvSpPr>
          <p:cNvPr id="9" name="Text Placeholder 2"/>
          <p:cNvSpPr txBox="1">
            <a:spLocks/>
          </p:cNvSpPr>
          <p:nvPr/>
        </p:nvSpPr>
        <p:spPr>
          <a:xfrm>
            <a:off x="457200" y="917105"/>
            <a:ext cx="8328454" cy="569127"/>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b="1" i="1" dirty="0">
                <a:solidFill>
                  <a:srgbClr val="0000FF"/>
                </a:solidFill>
              </a:rPr>
              <a:t>Chemical Equations</a:t>
            </a:r>
            <a:endParaRPr lang="en-US" i="1" dirty="0">
              <a:solidFill>
                <a:srgbClr val="0000FF"/>
              </a:solidFill>
            </a:endParaRPr>
          </a:p>
        </p:txBody>
      </p:sp>
      <p:sp>
        <p:nvSpPr>
          <p:cNvPr id="3" name="TextBox 2"/>
          <p:cNvSpPr txBox="1"/>
          <p:nvPr/>
        </p:nvSpPr>
        <p:spPr>
          <a:xfrm>
            <a:off x="949125" y="4431453"/>
            <a:ext cx="4007828" cy="461665"/>
          </a:xfrm>
          <a:prstGeom prst="rect">
            <a:avLst/>
          </a:prstGeom>
          <a:noFill/>
        </p:spPr>
        <p:txBody>
          <a:bodyPr wrap="none" rtlCol="0">
            <a:spAutoFit/>
          </a:bodyPr>
          <a:lstStyle/>
          <a:p>
            <a:r>
              <a:rPr lang="en-US" sz="2400" dirty="0"/>
              <a:t>H</a:t>
            </a:r>
            <a:r>
              <a:rPr lang="en-US" sz="2400" baseline="-25000" dirty="0"/>
              <a:t>2</a:t>
            </a:r>
            <a:r>
              <a:rPr lang="en-US" sz="2400" dirty="0"/>
              <a:t>O(ℓ)   </a:t>
            </a:r>
            <a:r>
              <a:rPr lang="en-US" sz="2400" dirty="0">
                <a:solidFill>
                  <a:srgbClr val="009900"/>
                </a:solidFill>
                <a:sym typeface="Wingdings"/>
              </a:rPr>
              <a:t></a:t>
            </a:r>
            <a:r>
              <a:rPr lang="en-US" sz="2400" dirty="0">
                <a:sym typeface="Wingdings"/>
              </a:rPr>
              <a:t>   H</a:t>
            </a:r>
            <a:r>
              <a:rPr lang="en-US" sz="2400" baseline="-25000" dirty="0">
                <a:sym typeface="Wingdings"/>
              </a:rPr>
              <a:t>2</a:t>
            </a:r>
            <a:r>
              <a:rPr lang="en-US" sz="2400" dirty="0">
                <a:sym typeface="Wingdings"/>
              </a:rPr>
              <a:t>(g)   +   O</a:t>
            </a:r>
            <a:r>
              <a:rPr lang="en-US" sz="2400" baseline="-25000" dirty="0">
                <a:sym typeface="Wingdings"/>
              </a:rPr>
              <a:t>2</a:t>
            </a:r>
            <a:r>
              <a:rPr lang="en-US" sz="2400" dirty="0">
                <a:sym typeface="Wingdings"/>
              </a:rPr>
              <a:t>(g)</a:t>
            </a:r>
            <a:endParaRPr lang="en-US" sz="2400" baseline="-25000" dirty="0"/>
          </a:p>
        </p:txBody>
      </p:sp>
      <p:sp>
        <p:nvSpPr>
          <p:cNvPr id="18" name="TextBox 17"/>
          <p:cNvSpPr txBox="1"/>
          <p:nvPr/>
        </p:nvSpPr>
        <p:spPr>
          <a:xfrm>
            <a:off x="949125" y="5215631"/>
            <a:ext cx="5229606" cy="461665"/>
          </a:xfrm>
          <a:prstGeom prst="rect">
            <a:avLst/>
          </a:prstGeom>
          <a:noFill/>
        </p:spPr>
        <p:txBody>
          <a:bodyPr wrap="square" rtlCol="0">
            <a:spAutoFit/>
          </a:bodyPr>
          <a:lstStyle/>
          <a:p>
            <a:r>
              <a:rPr lang="en-US" sz="2400" dirty="0">
                <a:sym typeface="Wingdings"/>
              </a:rPr>
              <a:t>N</a:t>
            </a:r>
            <a:r>
              <a:rPr lang="en-US" sz="2400" baseline="-25000" dirty="0">
                <a:sym typeface="Wingdings"/>
              </a:rPr>
              <a:t>2</a:t>
            </a:r>
            <a:r>
              <a:rPr lang="en-US" sz="2400" dirty="0">
                <a:sym typeface="Wingdings"/>
              </a:rPr>
              <a:t>(g)   +   O</a:t>
            </a:r>
            <a:r>
              <a:rPr lang="en-US" sz="2400" baseline="-25000" dirty="0">
                <a:sym typeface="Wingdings"/>
              </a:rPr>
              <a:t>2</a:t>
            </a:r>
            <a:r>
              <a:rPr lang="en-US" sz="2400" dirty="0">
                <a:sym typeface="Wingdings"/>
              </a:rPr>
              <a:t>(g)</a:t>
            </a:r>
            <a:r>
              <a:rPr lang="en-US" sz="2400" baseline="-25000" dirty="0">
                <a:sym typeface="Wingdings"/>
              </a:rPr>
              <a:t> </a:t>
            </a:r>
            <a:r>
              <a:rPr lang="en-US" sz="2400" dirty="0">
                <a:sym typeface="Wingdings"/>
              </a:rPr>
              <a:t>  </a:t>
            </a:r>
            <a:r>
              <a:rPr lang="en-US" sz="2400" dirty="0">
                <a:solidFill>
                  <a:srgbClr val="009900"/>
                </a:solidFill>
                <a:sym typeface="Wingdings"/>
              </a:rPr>
              <a:t></a:t>
            </a:r>
            <a:r>
              <a:rPr lang="en-US" sz="2400" dirty="0">
                <a:sym typeface="Wingdings"/>
              </a:rPr>
              <a:t>   N</a:t>
            </a:r>
            <a:r>
              <a:rPr lang="en-US" sz="2400" baseline="-25000" dirty="0">
                <a:sym typeface="Wingdings"/>
              </a:rPr>
              <a:t>2</a:t>
            </a:r>
            <a:r>
              <a:rPr lang="en-US" sz="2400" dirty="0">
                <a:sym typeface="Wingdings"/>
              </a:rPr>
              <a:t>O</a:t>
            </a:r>
            <a:r>
              <a:rPr lang="en-US" sz="2400" baseline="-25000" dirty="0">
                <a:sym typeface="Wingdings"/>
              </a:rPr>
              <a:t>5</a:t>
            </a:r>
            <a:r>
              <a:rPr lang="en-US" sz="2400" dirty="0">
                <a:sym typeface="Wingdings"/>
              </a:rPr>
              <a:t>(g)</a:t>
            </a:r>
            <a:endParaRPr lang="en-US" sz="2400" baseline="-25000" dirty="0"/>
          </a:p>
        </p:txBody>
      </p:sp>
      <p:sp>
        <p:nvSpPr>
          <p:cNvPr id="19" name="TextBox 18"/>
          <p:cNvSpPr txBox="1"/>
          <p:nvPr/>
        </p:nvSpPr>
        <p:spPr>
          <a:xfrm>
            <a:off x="949125" y="5999809"/>
            <a:ext cx="6016905" cy="461665"/>
          </a:xfrm>
          <a:prstGeom prst="rect">
            <a:avLst/>
          </a:prstGeom>
          <a:noFill/>
        </p:spPr>
        <p:txBody>
          <a:bodyPr wrap="square" rtlCol="0">
            <a:spAutoFit/>
          </a:bodyPr>
          <a:lstStyle/>
          <a:p>
            <a:r>
              <a:rPr lang="en-US" sz="2400" dirty="0">
                <a:sym typeface="Wingdings"/>
              </a:rPr>
              <a:t>C</a:t>
            </a:r>
            <a:r>
              <a:rPr lang="en-US" sz="2400" baseline="-25000" dirty="0">
                <a:sym typeface="Wingdings"/>
              </a:rPr>
              <a:t>2</a:t>
            </a:r>
            <a:r>
              <a:rPr lang="en-US" sz="2400" dirty="0">
                <a:sym typeface="Wingdings"/>
              </a:rPr>
              <a:t>H</a:t>
            </a:r>
            <a:r>
              <a:rPr lang="en-US" sz="2400" baseline="-25000" dirty="0">
                <a:sym typeface="Wingdings"/>
              </a:rPr>
              <a:t>6</a:t>
            </a:r>
            <a:r>
              <a:rPr lang="en-US" sz="2400" dirty="0">
                <a:sym typeface="Wingdings"/>
              </a:rPr>
              <a:t>(g)</a:t>
            </a:r>
            <a:r>
              <a:rPr lang="en-US" sz="2400" baseline="-25000" dirty="0">
                <a:sym typeface="Wingdings"/>
              </a:rPr>
              <a:t> </a:t>
            </a:r>
            <a:r>
              <a:rPr lang="en-US" sz="2400" dirty="0">
                <a:sym typeface="Wingdings"/>
              </a:rPr>
              <a:t>  +   O</a:t>
            </a:r>
            <a:r>
              <a:rPr lang="en-US" sz="2400" baseline="-25000" dirty="0">
                <a:sym typeface="Wingdings"/>
              </a:rPr>
              <a:t>2</a:t>
            </a:r>
            <a:r>
              <a:rPr lang="en-US" sz="2400" dirty="0">
                <a:sym typeface="Wingdings"/>
              </a:rPr>
              <a:t>(g)</a:t>
            </a:r>
            <a:r>
              <a:rPr lang="en-US" sz="2400" baseline="-25000" dirty="0">
                <a:sym typeface="Wingdings"/>
              </a:rPr>
              <a:t> </a:t>
            </a:r>
            <a:r>
              <a:rPr lang="en-US" sz="2400" dirty="0">
                <a:sym typeface="Wingdings"/>
              </a:rPr>
              <a:t>  </a:t>
            </a:r>
            <a:r>
              <a:rPr lang="en-US" sz="2400" dirty="0">
                <a:solidFill>
                  <a:srgbClr val="009900"/>
                </a:solidFill>
                <a:sym typeface="Wingdings"/>
              </a:rPr>
              <a:t></a:t>
            </a:r>
            <a:r>
              <a:rPr lang="en-US" sz="2400" dirty="0">
                <a:sym typeface="Wingdings"/>
              </a:rPr>
              <a:t>   CO</a:t>
            </a:r>
            <a:r>
              <a:rPr lang="en-US" sz="2400" baseline="-25000" dirty="0">
                <a:sym typeface="Wingdings"/>
              </a:rPr>
              <a:t>2</a:t>
            </a:r>
            <a:r>
              <a:rPr lang="en-US" sz="2400" dirty="0">
                <a:sym typeface="Wingdings"/>
              </a:rPr>
              <a:t>(g)   +   H</a:t>
            </a:r>
            <a:r>
              <a:rPr lang="en-US" sz="2400" baseline="-25000" dirty="0">
                <a:sym typeface="Wingdings"/>
              </a:rPr>
              <a:t>2</a:t>
            </a:r>
            <a:r>
              <a:rPr lang="en-US" sz="2400" dirty="0">
                <a:sym typeface="Wingdings"/>
              </a:rPr>
              <a:t>O(g)</a:t>
            </a:r>
            <a:endParaRPr lang="en-US" sz="2400" baseline="-25000" dirty="0"/>
          </a:p>
        </p:txBody>
      </p:sp>
    </p:spTree>
    <p:extLst>
      <p:ext uri="{BB962C8B-B14F-4D97-AF65-F5344CB8AC3E}">
        <p14:creationId xmlns:p14="http://schemas.microsoft.com/office/powerpoint/2010/main" val="7734354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275950"/>
            <a:ext cx="5044971" cy="461665"/>
          </a:xfrm>
          <a:prstGeom prst="rect">
            <a:avLst/>
          </a:prstGeom>
        </p:spPr>
        <p:txBody>
          <a:bodyPr wrap="none">
            <a:spAutoFit/>
          </a:bodyPr>
          <a:lstStyle/>
          <a:p>
            <a:r>
              <a:rPr lang="en-US" sz="2400" dirty="0">
                <a:ea typeface="Times New Roman" panose="02020603050405020304" pitchFamily="18" charset="0"/>
                <a:cs typeface="Times New Roman" panose="02020603050405020304" pitchFamily="18" charset="0"/>
              </a:rPr>
              <a:t>Solution Stoichiometry:  </a:t>
            </a:r>
            <a:r>
              <a:rPr lang="en-US" sz="2400" dirty="0"/>
              <a:t>#87, 89, 93</a:t>
            </a:r>
            <a:endParaRPr lang="en-US" sz="2400" dirty="0">
              <a:effectLst/>
            </a:endParaRPr>
          </a:p>
        </p:txBody>
      </p:sp>
      <p:sp>
        <p:nvSpPr>
          <p:cNvPr id="3" name="Title 1"/>
          <p:cNvSpPr txBox="1">
            <a:spLocks/>
          </p:cNvSpPr>
          <p:nvPr/>
        </p:nvSpPr>
        <p:spPr>
          <a:xfrm>
            <a:off x="457200" y="347979"/>
            <a:ext cx="8530098" cy="518478"/>
          </a:xfrm>
          <a:prstGeom prst="rect">
            <a:avLst/>
          </a:prstGeom>
        </p:spPr>
        <p:txBody>
          <a:bodyPr/>
          <a:lstStyle>
            <a:lvl1pPr algn="l" defTabSz="914400" rtl="0" eaLnBrk="1" latinLnBrk="0" hangingPunct="1">
              <a:spcBef>
                <a:spcPct val="0"/>
              </a:spcBef>
              <a:buNone/>
              <a:defRPr sz="2400" kern="1200" cap="all" spc="-60" baseline="0">
                <a:solidFill>
                  <a:schemeClr val="accent5">
                    <a:lumMod val="50000"/>
                  </a:schemeClr>
                </a:solidFill>
                <a:latin typeface="+mn-lt"/>
                <a:ea typeface="+mj-ea"/>
                <a:cs typeface="+mj-cs"/>
              </a:defRPr>
            </a:lvl1pPr>
          </a:lstStyle>
          <a:p>
            <a:r>
              <a:rPr lang="en-US" dirty="0">
                <a:ea typeface="Cambria Math" panose="02040503050406030204" pitchFamily="18" charset="0"/>
              </a:rPr>
              <a:t>end of chapter problems – chapter 4</a:t>
            </a:r>
          </a:p>
        </p:txBody>
      </p:sp>
      <p:sp>
        <p:nvSpPr>
          <p:cNvPr id="5" name="Rectangle 4"/>
          <p:cNvSpPr/>
          <p:nvPr/>
        </p:nvSpPr>
        <p:spPr>
          <a:xfrm>
            <a:off x="457200" y="1229219"/>
            <a:ext cx="3379130" cy="461665"/>
          </a:xfrm>
          <a:prstGeom prst="rect">
            <a:avLst/>
          </a:prstGeom>
        </p:spPr>
        <p:txBody>
          <a:bodyPr wrap="none">
            <a:spAutoFit/>
          </a:bodyPr>
          <a:lstStyle/>
          <a:p>
            <a:r>
              <a:rPr lang="en-US" sz="2400" dirty="0">
                <a:ea typeface="Calibri" panose="020F0502020204030204" pitchFamily="34" charset="0"/>
                <a:cs typeface="Times New Roman" panose="02020603050405020304" pitchFamily="18" charset="0"/>
              </a:rPr>
              <a:t>Ionic Equations:  </a:t>
            </a:r>
            <a:r>
              <a:rPr lang="en-US" sz="2400" dirty="0"/>
              <a:t>#9, 11</a:t>
            </a:r>
          </a:p>
        </p:txBody>
      </p:sp>
      <p:sp>
        <p:nvSpPr>
          <p:cNvPr id="6" name="Rectangle 5"/>
          <p:cNvSpPr/>
          <p:nvPr/>
        </p:nvSpPr>
        <p:spPr>
          <a:xfrm>
            <a:off x="556053" y="4562044"/>
            <a:ext cx="8031893" cy="1282402"/>
          </a:xfrm>
          <a:prstGeom prst="rect">
            <a:avLst/>
          </a:prstGeom>
        </p:spPr>
        <p:txBody>
          <a:bodyPr wrap="square">
            <a:spAutoFit/>
          </a:bodyPr>
          <a:lstStyle/>
          <a:p>
            <a:pPr>
              <a:lnSpc>
                <a:spcPct val="115000"/>
              </a:lnSpc>
              <a:spcAft>
                <a:spcPts val="1000"/>
              </a:spcAft>
            </a:pPr>
            <a:r>
              <a:rPr lang="en-US" sz="2000" dirty="0">
                <a:solidFill>
                  <a:srgbClr val="009900"/>
                </a:solidFill>
                <a:ea typeface="Calibri" panose="020F0502020204030204" pitchFamily="34" charset="0"/>
                <a:cs typeface="Times New Roman" panose="02020603050405020304" pitchFamily="18" charset="0"/>
              </a:rPr>
              <a:t>For detailed solutions to these problems, go to the OpenStax Chemistry website and download the </a:t>
            </a:r>
            <a:r>
              <a:rPr lang="en-US" sz="2000" dirty="0">
                <a:hlinkClick r:id="rId2"/>
              </a:rPr>
              <a:t>Student Solution Guide</a:t>
            </a:r>
            <a:r>
              <a:rPr lang="en-US" sz="2000" dirty="0"/>
              <a:t>.</a:t>
            </a:r>
          </a:p>
          <a:p>
            <a:pPr>
              <a:lnSpc>
                <a:spcPct val="115000"/>
              </a:lnSpc>
              <a:spcAft>
                <a:spcPts val="1000"/>
              </a:spcAft>
            </a:pPr>
            <a:endParaRPr lang="en-US" sz="2000" dirty="0">
              <a:solidFill>
                <a:srgbClr val="009900"/>
              </a:solidFill>
              <a:effectLst/>
              <a:ea typeface="Calibri" panose="020F0502020204030204" pitchFamily="34" charset="0"/>
              <a:cs typeface="Times New Roman" panose="02020603050405020304" pitchFamily="18" charset="0"/>
            </a:endParaRPr>
          </a:p>
        </p:txBody>
      </p:sp>
      <p:sp>
        <p:nvSpPr>
          <p:cNvPr id="7" name="Rectangle 6"/>
          <p:cNvSpPr/>
          <p:nvPr/>
        </p:nvSpPr>
        <p:spPr>
          <a:xfrm>
            <a:off x="457200" y="2593707"/>
            <a:ext cx="7323543" cy="461665"/>
          </a:xfrm>
          <a:prstGeom prst="rect">
            <a:avLst/>
          </a:prstGeom>
        </p:spPr>
        <p:txBody>
          <a:bodyPr wrap="none">
            <a:spAutoFit/>
          </a:bodyPr>
          <a:lstStyle/>
          <a:p>
            <a:r>
              <a:rPr lang="en-US" sz="2400" dirty="0">
                <a:ea typeface="Times New Roman" panose="02020603050405020304" pitchFamily="18" charset="0"/>
                <a:cs typeface="Times New Roman" panose="02020603050405020304" pitchFamily="18" charset="0"/>
              </a:rPr>
              <a:t>Reaction Yields and Limiting Reactants:  </a:t>
            </a:r>
            <a:r>
              <a:rPr lang="en-US" sz="2400" dirty="0"/>
              <a:t>#61, 63, 71</a:t>
            </a:r>
          </a:p>
        </p:txBody>
      </p:sp>
      <p:sp>
        <p:nvSpPr>
          <p:cNvPr id="8" name="Rectangle 7"/>
          <p:cNvSpPr/>
          <p:nvPr/>
        </p:nvSpPr>
        <p:spPr>
          <a:xfrm>
            <a:off x="457200" y="1911463"/>
            <a:ext cx="5575565" cy="461665"/>
          </a:xfrm>
          <a:prstGeom prst="rect">
            <a:avLst/>
          </a:prstGeom>
        </p:spPr>
        <p:txBody>
          <a:bodyPr wrap="none">
            <a:spAutoFit/>
          </a:bodyPr>
          <a:lstStyle/>
          <a:p>
            <a:r>
              <a:rPr lang="en-US" sz="2400" dirty="0">
                <a:ea typeface="Times New Roman" panose="02020603050405020304" pitchFamily="18" charset="0"/>
                <a:cs typeface="Times New Roman" panose="02020603050405020304" pitchFamily="18" charset="0"/>
              </a:rPr>
              <a:t>Reaction Stoichiometry: </a:t>
            </a:r>
            <a:r>
              <a:rPr lang="en-US" sz="2400" dirty="0"/>
              <a:t>#47, 49, 51, 57</a:t>
            </a:r>
            <a:endParaRPr lang="en-US" sz="2400" dirty="0">
              <a:effectLst/>
            </a:endParaRPr>
          </a:p>
        </p:txBody>
      </p:sp>
    </p:spTree>
    <p:extLst>
      <p:ext uri="{BB962C8B-B14F-4D97-AF65-F5344CB8AC3E}">
        <p14:creationId xmlns:p14="http://schemas.microsoft.com/office/powerpoint/2010/main" val="34693904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78849" y="347979"/>
            <a:ext cx="8530098" cy="518478"/>
          </a:xfrm>
          <a:prstGeom prst="rect">
            <a:avLst/>
          </a:prstGeom>
        </p:spPr>
        <p:txBody>
          <a:bodyPr/>
          <a:lstStyle>
            <a:lvl1pPr algn="l" defTabSz="914400" rtl="0" eaLnBrk="1" latinLnBrk="0" hangingPunct="1">
              <a:spcBef>
                <a:spcPct val="0"/>
              </a:spcBef>
              <a:buNone/>
              <a:defRPr sz="2400" kern="1200" cap="all" spc="-60" baseline="0">
                <a:solidFill>
                  <a:schemeClr val="accent5">
                    <a:lumMod val="50000"/>
                  </a:schemeClr>
                </a:solidFill>
                <a:latin typeface="+mn-lt"/>
                <a:ea typeface="+mj-ea"/>
                <a:cs typeface="+mj-cs"/>
              </a:defRPr>
            </a:lvl1pPr>
          </a:lstStyle>
          <a:p>
            <a:r>
              <a:rPr lang="en-US" dirty="0">
                <a:ea typeface="Cambria Math" panose="02040503050406030204" pitchFamily="18" charset="0"/>
              </a:rPr>
              <a:t>videos – chapter 4</a:t>
            </a:r>
          </a:p>
        </p:txBody>
      </p:sp>
      <p:sp>
        <p:nvSpPr>
          <p:cNvPr id="4" name="Rectangle 3"/>
          <p:cNvSpPr/>
          <p:nvPr/>
        </p:nvSpPr>
        <p:spPr>
          <a:xfrm>
            <a:off x="378849" y="723579"/>
            <a:ext cx="8686800" cy="5909310"/>
          </a:xfrm>
          <a:prstGeom prst="rect">
            <a:avLst/>
          </a:prstGeom>
        </p:spPr>
        <p:txBody>
          <a:bodyPr wrap="square">
            <a:spAutoFit/>
          </a:bodyPr>
          <a:lstStyle/>
          <a:p>
            <a:r>
              <a:rPr lang="en-US" sz="1400" dirty="0"/>
              <a:t>Stoichiometry</a:t>
            </a:r>
          </a:p>
          <a:p>
            <a:r>
              <a:rPr lang="en-US" sz="1400" u="sng" dirty="0">
                <a:hlinkClick r:id="rId2"/>
              </a:rPr>
              <a:t>http://youtu.be/_w92AZzxCQ4</a:t>
            </a:r>
            <a:r>
              <a:rPr lang="en-US" sz="1400" dirty="0"/>
              <a:t> </a:t>
            </a:r>
          </a:p>
          <a:p>
            <a:r>
              <a:rPr lang="en-US" sz="1400" u="sng" dirty="0">
                <a:hlinkClick r:id="rId3"/>
              </a:rPr>
              <a:t>http://screencast.com/t/Eb9M5o8ocap</a:t>
            </a:r>
            <a:endParaRPr lang="en-US" sz="1400" dirty="0"/>
          </a:p>
          <a:p>
            <a:r>
              <a:rPr lang="en-US" sz="1400" u="sng" dirty="0">
                <a:hlinkClick r:id="rId4"/>
              </a:rPr>
              <a:t>http://screencast.com/t/tgkPSqgUN</a:t>
            </a:r>
            <a:endParaRPr lang="en-US" sz="1400" dirty="0"/>
          </a:p>
          <a:p>
            <a:r>
              <a:rPr lang="en-US" sz="1400" dirty="0"/>
              <a:t> </a:t>
            </a:r>
          </a:p>
          <a:p>
            <a:r>
              <a:rPr lang="en-US" sz="1400" dirty="0"/>
              <a:t>Molarity w/ Stoichiometry Calculations</a:t>
            </a:r>
          </a:p>
          <a:p>
            <a:r>
              <a:rPr lang="en-US" sz="1400" u="sng" dirty="0">
                <a:hlinkClick r:id="rId5"/>
              </a:rPr>
              <a:t>http://youtu.be/xH_pAR3ujcA</a:t>
            </a:r>
            <a:endParaRPr lang="en-US" sz="1400" dirty="0"/>
          </a:p>
          <a:p>
            <a:r>
              <a:rPr lang="en-US" sz="1400" u="sng" dirty="0">
                <a:hlinkClick r:id="rId6"/>
              </a:rPr>
              <a:t>http://screencast.com/t/CGjYQfkApBc4</a:t>
            </a:r>
            <a:endParaRPr lang="en-US" sz="1400" dirty="0"/>
          </a:p>
          <a:p>
            <a:r>
              <a:rPr lang="en-US" sz="1400" dirty="0"/>
              <a:t> </a:t>
            </a:r>
          </a:p>
          <a:p>
            <a:r>
              <a:rPr lang="en-US" sz="1400" dirty="0"/>
              <a:t>Limiting Reactants</a:t>
            </a:r>
          </a:p>
          <a:p>
            <a:r>
              <a:rPr lang="en-US" sz="1400" u="sng" dirty="0">
                <a:hlinkClick r:id="rId7"/>
              </a:rPr>
              <a:t>http://youtu.be/dxvAQPtvHDI</a:t>
            </a:r>
            <a:r>
              <a:rPr lang="en-US" sz="1400" dirty="0"/>
              <a:t> </a:t>
            </a:r>
          </a:p>
          <a:p>
            <a:r>
              <a:rPr lang="en-US" sz="1400" u="sng" dirty="0">
                <a:hlinkClick r:id="rId8"/>
              </a:rPr>
              <a:t>http://screencast.com/t/zDM7TCFtT</a:t>
            </a:r>
            <a:r>
              <a:rPr lang="en-US" sz="1400" u="sng" dirty="0"/>
              <a:t> (moles to moles)</a:t>
            </a:r>
            <a:endParaRPr lang="en-US" sz="1400" dirty="0"/>
          </a:p>
          <a:p>
            <a:r>
              <a:rPr lang="en-US" sz="1400" u="sng" dirty="0">
                <a:hlinkClick r:id="rId9"/>
              </a:rPr>
              <a:t>http://screencast.com/t/YxNEU8EkT2tw</a:t>
            </a:r>
            <a:r>
              <a:rPr lang="en-US" sz="1400" u="sng" dirty="0"/>
              <a:t> (grams to grams)</a:t>
            </a:r>
            <a:endParaRPr lang="en-US" sz="1400" dirty="0"/>
          </a:p>
          <a:p>
            <a:r>
              <a:rPr lang="en-US" sz="1400" dirty="0"/>
              <a:t> </a:t>
            </a:r>
          </a:p>
          <a:p>
            <a:r>
              <a:rPr lang="en-US" sz="1400" dirty="0"/>
              <a:t>Theoretical and Percent Yield</a:t>
            </a:r>
          </a:p>
          <a:p>
            <a:r>
              <a:rPr lang="en-US" sz="1400" u="sng" dirty="0">
                <a:hlinkClick r:id="rId10"/>
              </a:rPr>
              <a:t>http://screencast.com/t/hErS01pOr2Dw</a:t>
            </a:r>
            <a:endParaRPr lang="en-US" sz="1400" dirty="0"/>
          </a:p>
          <a:p>
            <a:r>
              <a:rPr lang="en-US" sz="1400" dirty="0"/>
              <a:t> </a:t>
            </a:r>
          </a:p>
          <a:p>
            <a:r>
              <a:rPr lang="en-US" sz="1400" i="1" dirty="0"/>
              <a:t>Titration Calculation (not an MC video - posted on YouTube by Khan Academy)</a:t>
            </a:r>
            <a:endParaRPr lang="en-US" sz="1400" dirty="0"/>
          </a:p>
          <a:p>
            <a:r>
              <a:rPr lang="en-US" sz="1400" u="sng" dirty="0">
                <a:hlinkClick r:id="rId11"/>
              </a:rPr>
              <a:t>https://youtu.be/aj34f2Bg9Vw</a:t>
            </a:r>
            <a:endParaRPr lang="en-US" sz="1400" dirty="0"/>
          </a:p>
          <a:p>
            <a:r>
              <a:rPr lang="en-US" sz="1400" dirty="0"/>
              <a:t> </a:t>
            </a:r>
          </a:p>
          <a:p>
            <a:r>
              <a:rPr lang="en-US" sz="1400" dirty="0"/>
              <a:t>Writing Ionic Equations</a:t>
            </a:r>
          </a:p>
          <a:p>
            <a:r>
              <a:rPr lang="en-US" sz="1400" u="sng" dirty="0">
                <a:hlinkClick r:id="rId12"/>
              </a:rPr>
              <a:t>http://youtu.be/hRoFbybPEOQ</a:t>
            </a:r>
            <a:r>
              <a:rPr lang="en-US" sz="1400" dirty="0"/>
              <a:t> </a:t>
            </a:r>
          </a:p>
          <a:p>
            <a:r>
              <a:rPr lang="en-US" sz="1400" u="sng" dirty="0">
                <a:hlinkClick r:id="rId13"/>
              </a:rPr>
              <a:t>http://screencast.com/t/hEToemAg</a:t>
            </a:r>
            <a:endParaRPr lang="en-US" sz="1400" dirty="0"/>
          </a:p>
          <a:p>
            <a:r>
              <a:rPr lang="en-US" sz="1400" dirty="0"/>
              <a:t> </a:t>
            </a:r>
          </a:p>
          <a:p>
            <a:r>
              <a:rPr lang="en-US" sz="1400" dirty="0"/>
              <a:t>Determining Oxidation States</a:t>
            </a:r>
          </a:p>
          <a:p>
            <a:r>
              <a:rPr lang="en-US" sz="1400" u="sng" dirty="0">
                <a:hlinkClick r:id="rId14"/>
              </a:rPr>
              <a:t>http://screencast.com/t/IkyR8yBiTluz</a:t>
            </a:r>
            <a:endParaRPr lang="en-US" sz="1400" dirty="0"/>
          </a:p>
          <a:p>
            <a:r>
              <a:rPr lang="en-US" sz="1400" u="sng" dirty="0">
                <a:hlinkClick r:id="rId15"/>
              </a:rPr>
              <a:t>http://screencast.com/t/Fijyit5wz</a:t>
            </a:r>
            <a:endParaRPr lang="en-US" sz="1400" dirty="0"/>
          </a:p>
        </p:txBody>
      </p:sp>
      <p:sp>
        <p:nvSpPr>
          <p:cNvPr id="2" name="Rectangle 1"/>
          <p:cNvSpPr/>
          <p:nvPr/>
        </p:nvSpPr>
        <p:spPr>
          <a:xfrm>
            <a:off x="3743323" y="6498768"/>
            <a:ext cx="5529265" cy="276999"/>
          </a:xfrm>
          <a:prstGeom prst="rect">
            <a:avLst/>
          </a:prstGeom>
        </p:spPr>
        <p:txBody>
          <a:bodyPr wrap="square">
            <a:spAutoFit/>
          </a:bodyPr>
          <a:lstStyle/>
          <a:p>
            <a:r>
              <a:rPr lang="en-US" sz="1200"/>
              <a:t> </a:t>
            </a:r>
            <a:r>
              <a:rPr lang="en-US" sz="1200" i="1"/>
              <a:t>*All videos were created by MC Chemistry faculty unless otherwise indicated.</a:t>
            </a:r>
            <a:endParaRPr lang="en-US" sz="1200" dirty="0"/>
          </a:p>
        </p:txBody>
      </p:sp>
    </p:spTree>
    <p:extLst>
      <p:ext uri="{BB962C8B-B14F-4D97-AF65-F5344CB8AC3E}">
        <p14:creationId xmlns:p14="http://schemas.microsoft.com/office/powerpoint/2010/main" val="7561585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47979"/>
            <a:ext cx="8530098" cy="518478"/>
          </a:xfrm>
          <a:prstGeom prst="rect">
            <a:avLst/>
          </a:prstGeom>
        </p:spPr>
        <p:txBody>
          <a:bodyPr/>
          <a:lstStyle>
            <a:lvl1pPr algn="l" defTabSz="914400" rtl="0" eaLnBrk="1" latinLnBrk="0" hangingPunct="1">
              <a:spcBef>
                <a:spcPct val="0"/>
              </a:spcBef>
              <a:buNone/>
              <a:defRPr sz="2400" kern="1200" cap="all" spc="-60" baseline="0">
                <a:solidFill>
                  <a:schemeClr val="accent5">
                    <a:lumMod val="50000"/>
                  </a:schemeClr>
                </a:solidFill>
                <a:latin typeface="+mn-lt"/>
                <a:ea typeface="+mj-ea"/>
                <a:cs typeface="+mj-cs"/>
              </a:defRPr>
            </a:lvl1pPr>
          </a:lstStyle>
          <a:p>
            <a:r>
              <a:rPr lang="en-US" dirty="0">
                <a:ea typeface="Cambria Math" panose="02040503050406030204" pitchFamily="18" charset="0"/>
              </a:rPr>
              <a:t>simulations – chapter 4</a:t>
            </a:r>
          </a:p>
        </p:txBody>
      </p:sp>
      <p:sp>
        <p:nvSpPr>
          <p:cNvPr id="2" name="Rectangle 1"/>
          <p:cNvSpPr/>
          <p:nvPr/>
        </p:nvSpPr>
        <p:spPr>
          <a:xfrm>
            <a:off x="457199" y="1235833"/>
            <a:ext cx="8414951" cy="1477328"/>
          </a:xfrm>
          <a:prstGeom prst="rect">
            <a:avLst/>
          </a:prstGeom>
        </p:spPr>
        <p:txBody>
          <a:bodyPr wrap="square">
            <a:spAutoFit/>
          </a:bodyPr>
          <a:lstStyle/>
          <a:p>
            <a:r>
              <a:rPr lang="en-US" i="1" dirty="0"/>
              <a:t>Balancing Chemical Equations</a:t>
            </a:r>
            <a:endParaRPr lang="en-US" dirty="0"/>
          </a:p>
          <a:p>
            <a:r>
              <a:rPr lang="en-US" u="sng" dirty="0">
                <a:hlinkClick r:id="rId2"/>
              </a:rPr>
              <a:t>https://phet.colorado.edu/en/simulation/balancing-chemical-equations</a:t>
            </a:r>
            <a:endParaRPr lang="en-US" dirty="0"/>
          </a:p>
          <a:p>
            <a:r>
              <a:rPr lang="en-US" dirty="0"/>
              <a:t> </a:t>
            </a:r>
          </a:p>
          <a:p>
            <a:r>
              <a:rPr lang="en-US" i="1" dirty="0"/>
              <a:t>Reactants, Products, and Leftovers (Chemical Reactions, Limiting Reactants)</a:t>
            </a:r>
            <a:endParaRPr lang="en-US" dirty="0"/>
          </a:p>
          <a:p>
            <a:r>
              <a:rPr lang="en-US" u="sng" dirty="0">
                <a:hlinkClick r:id="rId3"/>
              </a:rPr>
              <a:t>https://phet.colorado.edu/en/simulation/reactants-products-and-leftovers</a:t>
            </a:r>
            <a:endParaRPr lang="en-US" dirty="0">
              <a:effectLst/>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24096" y="6015037"/>
            <a:ext cx="1363202" cy="689347"/>
          </a:xfrm>
          <a:prstGeom prst="rect">
            <a:avLst/>
          </a:prstGeom>
        </p:spPr>
      </p:pic>
    </p:spTree>
    <p:extLst>
      <p:ext uri="{BB962C8B-B14F-4D97-AF65-F5344CB8AC3E}">
        <p14:creationId xmlns:p14="http://schemas.microsoft.com/office/powerpoint/2010/main" val="966155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fontScale="90000"/>
          </a:bodyPr>
          <a:lstStyle/>
          <a:p>
            <a:r>
              <a:rPr lang="en-US" dirty="0"/>
              <a:t>4</a:t>
            </a:r>
            <a:r>
              <a:rPr lang="en-US" sz="2800" dirty="0"/>
              <a:t>.1  Writing and balancing chemical equations</a:t>
            </a:r>
          </a:p>
        </p:txBody>
      </p:sp>
      <p:sp>
        <p:nvSpPr>
          <p:cNvPr id="6" name="Text Placeholder 2"/>
          <p:cNvSpPr txBox="1">
            <a:spLocks/>
          </p:cNvSpPr>
          <p:nvPr/>
        </p:nvSpPr>
        <p:spPr>
          <a:xfrm>
            <a:off x="457200" y="1412605"/>
            <a:ext cx="8530098" cy="3375389"/>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b="1" dirty="0">
                <a:solidFill>
                  <a:srgbClr val="009900"/>
                </a:solidFill>
              </a:rPr>
              <a:t>Additional Information in Chemical Equations</a:t>
            </a:r>
            <a:endParaRPr lang="en-US" sz="2200" dirty="0">
              <a:solidFill>
                <a:srgbClr val="009900"/>
              </a:solidFill>
            </a:endParaRPr>
          </a:p>
          <a:p>
            <a:pPr marL="342900" indent="-342900">
              <a:buClr>
                <a:srgbClr val="009900"/>
              </a:buClr>
              <a:buFont typeface="Arial" panose="020B0604020202020204" pitchFamily="34" charset="0"/>
              <a:buChar char="•"/>
            </a:pPr>
            <a:r>
              <a:rPr lang="en-US" sz="2200" dirty="0"/>
              <a:t>Information about the physical states of reactants and products should be included in chemical equations.</a:t>
            </a:r>
          </a:p>
          <a:p>
            <a:pPr marL="342900" indent="-342900">
              <a:buClr>
                <a:srgbClr val="009900"/>
              </a:buClr>
              <a:buFont typeface="Arial" panose="020B0604020202020204" pitchFamily="34" charset="0"/>
              <a:buChar char="•"/>
            </a:pPr>
            <a:r>
              <a:rPr lang="en-US" sz="2200" dirty="0"/>
              <a:t>solid (</a:t>
            </a:r>
            <a:r>
              <a:rPr lang="en-US" sz="2200" i="1" dirty="0"/>
              <a:t>s</a:t>
            </a:r>
            <a:r>
              <a:rPr lang="en-US" sz="2200" dirty="0"/>
              <a:t>)	</a:t>
            </a:r>
          </a:p>
          <a:p>
            <a:pPr marL="342900" indent="-342900">
              <a:buClr>
                <a:srgbClr val="009900"/>
              </a:buClr>
              <a:buFont typeface="Arial" panose="020B0604020202020204" pitchFamily="34" charset="0"/>
              <a:buChar char="•"/>
            </a:pPr>
            <a:r>
              <a:rPr lang="en-US" sz="2200" dirty="0"/>
              <a:t>liquid (ℓ)	</a:t>
            </a:r>
          </a:p>
          <a:p>
            <a:pPr marL="342900" indent="-342900">
              <a:buClr>
                <a:srgbClr val="009900"/>
              </a:buClr>
              <a:buFont typeface="Arial" panose="020B0604020202020204" pitchFamily="34" charset="0"/>
              <a:buChar char="•"/>
            </a:pPr>
            <a:r>
              <a:rPr lang="en-US" sz="2200" dirty="0"/>
              <a:t>gas (</a:t>
            </a:r>
            <a:r>
              <a:rPr lang="en-US" sz="2200" i="1" dirty="0"/>
              <a:t>g</a:t>
            </a:r>
            <a:r>
              <a:rPr lang="en-US" sz="2200" dirty="0"/>
              <a:t>)	</a:t>
            </a:r>
          </a:p>
          <a:p>
            <a:pPr marL="342900" indent="-342900">
              <a:buClr>
                <a:srgbClr val="009900"/>
              </a:buClr>
              <a:buFont typeface="Arial" panose="020B0604020202020204" pitchFamily="34" charset="0"/>
              <a:buChar char="•"/>
            </a:pPr>
            <a:r>
              <a:rPr lang="en-US" sz="2200" dirty="0"/>
              <a:t>aqueous (</a:t>
            </a:r>
            <a:r>
              <a:rPr lang="en-US" sz="2200" i="1" dirty="0"/>
              <a:t>aq</a:t>
            </a:r>
            <a:r>
              <a:rPr lang="en-US" sz="2200" dirty="0"/>
              <a:t>) for a substance dissolved in water</a:t>
            </a:r>
          </a:p>
        </p:txBody>
      </p:sp>
      <p:sp>
        <p:nvSpPr>
          <p:cNvPr id="4" name="Slide Number Placeholder 3"/>
          <p:cNvSpPr>
            <a:spLocks noGrp="1"/>
          </p:cNvSpPr>
          <p:nvPr>
            <p:ph type="sldNum" sz="quarter" idx="4"/>
          </p:nvPr>
        </p:nvSpPr>
        <p:spPr/>
        <p:txBody>
          <a:bodyPr/>
          <a:lstStyle/>
          <a:p>
            <a:fld id="{72F633B3-16E2-4909-ACA1-80BBA0CB601E}" type="slidenum">
              <a:rPr lang="en-US" smtClean="0"/>
              <a:pPr/>
              <a:t>7</a:t>
            </a:fld>
            <a:endParaRPr lang="en-US" dirty="0"/>
          </a:p>
        </p:txBody>
      </p:sp>
      <p:sp>
        <p:nvSpPr>
          <p:cNvPr id="7" name="Text Placeholder 2"/>
          <p:cNvSpPr txBox="1">
            <a:spLocks/>
          </p:cNvSpPr>
          <p:nvPr/>
        </p:nvSpPr>
        <p:spPr>
          <a:xfrm>
            <a:off x="457200" y="2301969"/>
            <a:ext cx="8328454" cy="2486025"/>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Clr>
                <a:srgbClr val="009900"/>
              </a:buClr>
              <a:buFont typeface="Arial" panose="020B0604020202020204" pitchFamily="34" charset="0"/>
              <a:buChar char="•"/>
            </a:pPr>
            <a:endParaRPr lang="en-US" sz="2200" dirty="0"/>
          </a:p>
          <a:p>
            <a:pPr marL="342900" indent="-342900">
              <a:buClr>
                <a:srgbClr val="009900"/>
              </a:buClr>
              <a:buFont typeface="Arial" panose="020B0604020202020204" pitchFamily="34" charset="0"/>
              <a:buChar char="•"/>
            </a:pPr>
            <a:endParaRPr lang="en-US" sz="2200" dirty="0"/>
          </a:p>
          <a:p>
            <a:endParaRPr lang="en-US" dirty="0"/>
          </a:p>
        </p:txBody>
      </p:sp>
      <p:sp>
        <p:nvSpPr>
          <p:cNvPr id="9" name="Text Placeholder 2"/>
          <p:cNvSpPr txBox="1">
            <a:spLocks/>
          </p:cNvSpPr>
          <p:nvPr/>
        </p:nvSpPr>
        <p:spPr>
          <a:xfrm>
            <a:off x="457200" y="917105"/>
            <a:ext cx="8328454" cy="569127"/>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b="1" i="1" dirty="0">
                <a:solidFill>
                  <a:srgbClr val="0000FF"/>
                </a:solidFill>
              </a:rPr>
              <a:t>Chemical Equations</a:t>
            </a:r>
            <a:endParaRPr lang="en-US" i="1" dirty="0">
              <a:solidFill>
                <a:srgbClr val="0000FF"/>
              </a:solidFill>
            </a:endParaRPr>
          </a:p>
        </p:txBody>
      </p:sp>
      <p:sp>
        <p:nvSpPr>
          <p:cNvPr id="19" name="TextBox 18"/>
          <p:cNvSpPr txBox="1"/>
          <p:nvPr/>
        </p:nvSpPr>
        <p:spPr>
          <a:xfrm>
            <a:off x="758924" y="5694176"/>
            <a:ext cx="7199674" cy="430887"/>
          </a:xfrm>
          <a:prstGeom prst="rect">
            <a:avLst/>
          </a:prstGeom>
          <a:noFill/>
        </p:spPr>
        <p:txBody>
          <a:bodyPr wrap="square" rtlCol="0">
            <a:spAutoFit/>
          </a:bodyPr>
          <a:lstStyle/>
          <a:p>
            <a:pPr algn="ctr"/>
            <a:r>
              <a:rPr lang="en-US" sz="2200" dirty="0">
                <a:sym typeface="Wingdings"/>
              </a:rPr>
              <a:t>2Na(s)</a:t>
            </a:r>
            <a:r>
              <a:rPr lang="en-US" sz="2200" baseline="-25000" dirty="0">
                <a:sym typeface="Wingdings"/>
              </a:rPr>
              <a:t> </a:t>
            </a:r>
            <a:r>
              <a:rPr lang="en-US" sz="2200" dirty="0">
                <a:sym typeface="Wingdings"/>
              </a:rPr>
              <a:t>  +   2H</a:t>
            </a:r>
            <a:r>
              <a:rPr lang="en-US" sz="2200" baseline="-25000" dirty="0">
                <a:sym typeface="Wingdings"/>
              </a:rPr>
              <a:t>2</a:t>
            </a:r>
            <a:r>
              <a:rPr lang="en-US" sz="2200" dirty="0">
                <a:sym typeface="Wingdings"/>
              </a:rPr>
              <a:t>O</a:t>
            </a:r>
            <a:r>
              <a:rPr lang="en-US" sz="2200" dirty="0"/>
              <a:t>(ℓ)</a:t>
            </a:r>
            <a:r>
              <a:rPr lang="en-US" sz="2200" baseline="-25000" dirty="0">
                <a:sym typeface="Wingdings"/>
              </a:rPr>
              <a:t> </a:t>
            </a:r>
            <a:r>
              <a:rPr lang="en-US" sz="2200" dirty="0">
                <a:sym typeface="Wingdings"/>
              </a:rPr>
              <a:t>   </a:t>
            </a:r>
            <a:r>
              <a:rPr lang="en-US" sz="2200" dirty="0">
                <a:solidFill>
                  <a:srgbClr val="009900"/>
                </a:solidFill>
                <a:sym typeface="Wingdings"/>
              </a:rPr>
              <a:t></a:t>
            </a:r>
            <a:r>
              <a:rPr lang="en-US" sz="2200" dirty="0">
                <a:sym typeface="Wingdings"/>
              </a:rPr>
              <a:t>   2NaOH(aq)   +   H</a:t>
            </a:r>
            <a:r>
              <a:rPr lang="en-US" sz="2200" baseline="-25000" dirty="0">
                <a:sym typeface="Wingdings"/>
              </a:rPr>
              <a:t>2</a:t>
            </a:r>
            <a:r>
              <a:rPr lang="en-US" sz="2200" dirty="0">
                <a:sym typeface="Wingdings"/>
              </a:rPr>
              <a:t>(g)</a:t>
            </a:r>
            <a:endParaRPr lang="en-US" sz="2200" baseline="-25000" dirty="0"/>
          </a:p>
        </p:txBody>
      </p:sp>
      <p:sp>
        <p:nvSpPr>
          <p:cNvPr id="3" name="TextBox 2"/>
          <p:cNvSpPr txBox="1"/>
          <p:nvPr/>
        </p:nvSpPr>
        <p:spPr>
          <a:xfrm>
            <a:off x="529098" y="4642627"/>
            <a:ext cx="8360902" cy="769441"/>
          </a:xfrm>
          <a:prstGeom prst="rect">
            <a:avLst/>
          </a:prstGeom>
          <a:noFill/>
        </p:spPr>
        <p:txBody>
          <a:bodyPr wrap="square" rtlCol="0">
            <a:spAutoFit/>
          </a:bodyPr>
          <a:lstStyle/>
          <a:p>
            <a:r>
              <a:rPr lang="en-US" sz="2200" i="1" dirty="0">
                <a:solidFill>
                  <a:srgbClr val="009900"/>
                </a:solidFill>
              </a:rPr>
              <a:t>Solid sodium reacts with water to produce aqueous sodium hydroxide and hydrogen gas.</a:t>
            </a:r>
          </a:p>
        </p:txBody>
      </p:sp>
    </p:spTree>
    <p:extLst>
      <p:ext uri="{BB962C8B-B14F-4D97-AF65-F5344CB8AC3E}">
        <p14:creationId xmlns:p14="http://schemas.microsoft.com/office/powerpoint/2010/main" val="1923978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fontScale="90000"/>
          </a:bodyPr>
          <a:lstStyle/>
          <a:p>
            <a:r>
              <a:rPr lang="en-US" dirty="0"/>
              <a:t>4</a:t>
            </a:r>
            <a:r>
              <a:rPr lang="en-US" sz="2800" dirty="0"/>
              <a:t>.1  Writing and balancing chemical equations</a:t>
            </a:r>
          </a:p>
        </p:txBody>
      </p:sp>
      <p:sp>
        <p:nvSpPr>
          <p:cNvPr id="6" name="Text Placeholder 2"/>
          <p:cNvSpPr txBox="1">
            <a:spLocks/>
          </p:cNvSpPr>
          <p:nvPr/>
        </p:nvSpPr>
        <p:spPr>
          <a:xfrm>
            <a:off x="457200" y="1412605"/>
            <a:ext cx="8530098" cy="4115616"/>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b="1" dirty="0">
                <a:solidFill>
                  <a:srgbClr val="009900"/>
                </a:solidFill>
              </a:rPr>
              <a:t>Equations for Ionic Reactions</a:t>
            </a:r>
            <a:endParaRPr lang="en-US" sz="2200" dirty="0">
              <a:solidFill>
                <a:srgbClr val="009900"/>
              </a:solidFill>
            </a:endParaRPr>
          </a:p>
          <a:p>
            <a:pPr marL="342900" indent="-342900">
              <a:buClr>
                <a:srgbClr val="009900"/>
              </a:buClr>
              <a:buFont typeface="Arial" panose="020B0604020202020204" pitchFamily="34" charset="0"/>
              <a:buChar char="•"/>
            </a:pPr>
            <a:r>
              <a:rPr lang="en-US" sz="2200" dirty="0"/>
              <a:t>The chemical species involved in such aqueous reactions can be represented as molecules or as ions.</a:t>
            </a:r>
          </a:p>
          <a:p>
            <a:pPr marL="342900" indent="-342900">
              <a:buClr>
                <a:srgbClr val="009900"/>
              </a:buClr>
              <a:buFont typeface="Arial" panose="020B0604020202020204" pitchFamily="34" charset="0"/>
              <a:buChar char="•"/>
            </a:pPr>
            <a:r>
              <a:rPr lang="en-US" sz="2200" dirty="0"/>
              <a:t>A </a:t>
            </a:r>
            <a:r>
              <a:rPr lang="en-US" sz="2200" i="1" u="sng" dirty="0">
                <a:solidFill>
                  <a:srgbClr val="009900"/>
                </a:solidFill>
              </a:rPr>
              <a:t>molecular equation</a:t>
            </a:r>
            <a:r>
              <a:rPr lang="en-US" sz="2200" dirty="0"/>
              <a:t> does not explicitly list ionic species present during a reaction.</a:t>
            </a:r>
          </a:p>
          <a:p>
            <a:pPr marL="342900" indent="-342900">
              <a:buClr>
                <a:srgbClr val="009900"/>
              </a:buClr>
              <a:buFont typeface="Arial" panose="020B0604020202020204" pitchFamily="34" charset="0"/>
              <a:buChar char="•"/>
            </a:pPr>
            <a:r>
              <a:rPr lang="en-US" sz="2200" dirty="0"/>
              <a:t>An </a:t>
            </a:r>
            <a:r>
              <a:rPr lang="en-US" sz="2200" i="1" u="sng" dirty="0">
                <a:solidFill>
                  <a:srgbClr val="009900"/>
                </a:solidFill>
              </a:rPr>
              <a:t>ionic equation</a:t>
            </a:r>
            <a:r>
              <a:rPr lang="en-US" sz="2200" dirty="0"/>
              <a:t> is written with dissolved ions listed.</a:t>
            </a:r>
          </a:p>
          <a:p>
            <a:pPr marL="1074420" lvl="1" indent="-342900">
              <a:buClr>
                <a:srgbClr val="009900"/>
              </a:buClr>
            </a:pPr>
            <a:r>
              <a:rPr lang="en-US" dirty="0"/>
              <a:t>A </a:t>
            </a:r>
            <a:r>
              <a:rPr lang="en-US" i="1" u="sng" dirty="0">
                <a:solidFill>
                  <a:srgbClr val="009900"/>
                </a:solidFill>
              </a:rPr>
              <a:t>complete ionic equation</a:t>
            </a:r>
            <a:r>
              <a:rPr lang="en-US" dirty="0"/>
              <a:t> lists all dissolved ions.</a:t>
            </a:r>
          </a:p>
          <a:p>
            <a:pPr marL="1074420" lvl="1" indent="-342900">
              <a:buClr>
                <a:srgbClr val="009900"/>
              </a:buClr>
            </a:pPr>
            <a:r>
              <a:rPr lang="en-US" dirty="0"/>
              <a:t>A </a:t>
            </a:r>
            <a:r>
              <a:rPr lang="en-US" i="1" u="sng" dirty="0">
                <a:solidFill>
                  <a:srgbClr val="009900"/>
                </a:solidFill>
              </a:rPr>
              <a:t>net ionic equation</a:t>
            </a:r>
            <a:r>
              <a:rPr lang="en-US" dirty="0">
                <a:solidFill>
                  <a:srgbClr val="009900"/>
                </a:solidFill>
              </a:rPr>
              <a:t> </a:t>
            </a:r>
            <a:r>
              <a:rPr lang="en-US" dirty="0"/>
              <a:t>only includes species involved in the chemical reaction.</a:t>
            </a:r>
          </a:p>
          <a:p>
            <a:pPr marL="1074420" lvl="1" indent="-342900">
              <a:buClr>
                <a:srgbClr val="009900"/>
              </a:buClr>
            </a:pPr>
            <a:r>
              <a:rPr lang="en-US" dirty="0"/>
              <a:t>A net ionic equation does not include </a:t>
            </a:r>
            <a:r>
              <a:rPr lang="en-US" i="1" u="sng" dirty="0">
                <a:solidFill>
                  <a:srgbClr val="009900"/>
                </a:solidFill>
              </a:rPr>
              <a:t>spectator ions</a:t>
            </a:r>
            <a:r>
              <a:rPr lang="en-US" dirty="0"/>
              <a:t>.</a:t>
            </a:r>
          </a:p>
        </p:txBody>
      </p:sp>
      <p:sp>
        <p:nvSpPr>
          <p:cNvPr id="4" name="Slide Number Placeholder 3"/>
          <p:cNvSpPr>
            <a:spLocks noGrp="1"/>
          </p:cNvSpPr>
          <p:nvPr>
            <p:ph type="sldNum" sz="quarter" idx="4"/>
          </p:nvPr>
        </p:nvSpPr>
        <p:spPr/>
        <p:txBody>
          <a:bodyPr/>
          <a:lstStyle/>
          <a:p>
            <a:fld id="{72F633B3-16E2-4909-ACA1-80BBA0CB601E}" type="slidenum">
              <a:rPr lang="en-US" smtClean="0"/>
              <a:pPr/>
              <a:t>8</a:t>
            </a:fld>
            <a:endParaRPr lang="en-US" dirty="0"/>
          </a:p>
        </p:txBody>
      </p:sp>
      <p:sp>
        <p:nvSpPr>
          <p:cNvPr id="7" name="Text Placeholder 2"/>
          <p:cNvSpPr txBox="1">
            <a:spLocks/>
          </p:cNvSpPr>
          <p:nvPr/>
        </p:nvSpPr>
        <p:spPr>
          <a:xfrm>
            <a:off x="457200" y="2301969"/>
            <a:ext cx="8328454" cy="2486025"/>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Clr>
                <a:srgbClr val="009900"/>
              </a:buClr>
              <a:buFont typeface="Arial" panose="020B0604020202020204" pitchFamily="34" charset="0"/>
              <a:buChar char="•"/>
            </a:pPr>
            <a:endParaRPr lang="en-US" sz="2200" dirty="0"/>
          </a:p>
          <a:p>
            <a:pPr marL="342900" indent="-342900">
              <a:buClr>
                <a:srgbClr val="009900"/>
              </a:buClr>
              <a:buFont typeface="Arial" panose="020B0604020202020204" pitchFamily="34" charset="0"/>
              <a:buChar char="•"/>
            </a:pPr>
            <a:endParaRPr lang="en-US" sz="2200" dirty="0"/>
          </a:p>
          <a:p>
            <a:endParaRPr lang="en-US" dirty="0"/>
          </a:p>
        </p:txBody>
      </p:sp>
      <p:sp>
        <p:nvSpPr>
          <p:cNvPr id="9" name="Text Placeholder 2"/>
          <p:cNvSpPr txBox="1">
            <a:spLocks/>
          </p:cNvSpPr>
          <p:nvPr/>
        </p:nvSpPr>
        <p:spPr>
          <a:xfrm>
            <a:off x="457200" y="917105"/>
            <a:ext cx="8328454" cy="569127"/>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b="1" i="1" dirty="0">
                <a:solidFill>
                  <a:srgbClr val="0000FF"/>
                </a:solidFill>
              </a:rPr>
              <a:t>Chemical Equations</a:t>
            </a:r>
            <a:endParaRPr lang="en-US" i="1" dirty="0">
              <a:solidFill>
                <a:srgbClr val="0000FF"/>
              </a:solidFill>
            </a:endParaRPr>
          </a:p>
        </p:txBody>
      </p:sp>
    </p:spTree>
    <p:extLst>
      <p:ext uri="{BB962C8B-B14F-4D97-AF65-F5344CB8AC3E}">
        <p14:creationId xmlns:p14="http://schemas.microsoft.com/office/powerpoint/2010/main" val="434543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Placeholder 2"/>
          <p:cNvSpPr txBox="1">
            <a:spLocks/>
          </p:cNvSpPr>
          <p:nvPr/>
        </p:nvSpPr>
        <p:spPr>
          <a:xfrm>
            <a:off x="457200" y="1412605"/>
            <a:ext cx="8530098" cy="1242545"/>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b="1" dirty="0">
                <a:solidFill>
                  <a:srgbClr val="009900"/>
                </a:solidFill>
              </a:rPr>
              <a:t>Equations for Ionic Reactions</a:t>
            </a:r>
            <a:endParaRPr lang="en-US" sz="2200" dirty="0">
              <a:solidFill>
                <a:srgbClr val="009900"/>
              </a:solidFill>
            </a:endParaRPr>
          </a:p>
        </p:txBody>
      </p:sp>
      <p:sp>
        <p:nvSpPr>
          <p:cNvPr id="2" name="Title 1"/>
          <p:cNvSpPr>
            <a:spLocks noGrp="1"/>
          </p:cNvSpPr>
          <p:nvPr>
            <p:ph type="title"/>
          </p:nvPr>
        </p:nvSpPr>
        <p:spPr>
          <a:prstGeom prst="rect">
            <a:avLst/>
          </a:prstGeom>
        </p:spPr>
        <p:txBody>
          <a:bodyPr>
            <a:normAutofit fontScale="90000"/>
          </a:bodyPr>
          <a:lstStyle/>
          <a:p>
            <a:r>
              <a:rPr lang="en-US" dirty="0"/>
              <a:t>4</a:t>
            </a:r>
            <a:r>
              <a:rPr lang="en-US" sz="2800" dirty="0"/>
              <a:t>.1  Writing and balancing chemical equations</a:t>
            </a:r>
          </a:p>
        </p:txBody>
      </p:sp>
      <p:sp>
        <p:nvSpPr>
          <p:cNvPr id="4" name="Slide Number Placeholder 3"/>
          <p:cNvSpPr>
            <a:spLocks noGrp="1"/>
          </p:cNvSpPr>
          <p:nvPr>
            <p:ph type="sldNum" sz="quarter" idx="4"/>
          </p:nvPr>
        </p:nvSpPr>
        <p:spPr/>
        <p:txBody>
          <a:bodyPr/>
          <a:lstStyle/>
          <a:p>
            <a:fld id="{72F633B3-16E2-4909-ACA1-80BBA0CB601E}" type="slidenum">
              <a:rPr lang="en-US" smtClean="0"/>
              <a:pPr/>
              <a:t>9</a:t>
            </a:fld>
            <a:endParaRPr lang="en-US" dirty="0"/>
          </a:p>
        </p:txBody>
      </p:sp>
      <p:sp>
        <p:nvSpPr>
          <p:cNvPr id="7" name="Text Placeholder 2"/>
          <p:cNvSpPr txBox="1">
            <a:spLocks/>
          </p:cNvSpPr>
          <p:nvPr/>
        </p:nvSpPr>
        <p:spPr>
          <a:xfrm>
            <a:off x="457200" y="2301969"/>
            <a:ext cx="8328454" cy="2486025"/>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Clr>
                <a:srgbClr val="009900"/>
              </a:buClr>
              <a:buFont typeface="Arial" panose="020B0604020202020204" pitchFamily="34" charset="0"/>
              <a:buChar char="•"/>
            </a:pPr>
            <a:endParaRPr lang="en-US" sz="2200" dirty="0"/>
          </a:p>
          <a:p>
            <a:pPr marL="342900" indent="-342900">
              <a:buClr>
                <a:srgbClr val="009900"/>
              </a:buClr>
              <a:buFont typeface="Arial" panose="020B0604020202020204" pitchFamily="34" charset="0"/>
              <a:buChar char="•"/>
            </a:pPr>
            <a:endParaRPr lang="en-US" sz="2200" dirty="0"/>
          </a:p>
          <a:p>
            <a:endParaRPr lang="en-US" dirty="0"/>
          </a:p>
        </p:txBody>
      </p:sp>
      <p:sp>
        <p:nvSpPr>
          <p:cNvPr id="9" name="Text Placeholder 2"/>
          <p:cNvSpPr txBox="1">
            <a:spLocks/>
          </p:cNvSpPr>
          <p:nvPr/>
        </p:nvSpPr>
        <p:spPr>
          <a:xfrm>
            <a:off x="457200" y="917105"/>
            <a:ext cx="8328454" cy="569127"/>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b="1" i="1" dirty="0">
                <a:solidFill>
                  <a:srgbClr val="0000FF"/>
                </a:solidFill>
              </a:rPr>
              <a:t>Chemical Equations</a:t>
            </a:r>
            <a:endParaRPr lang="en-US" i="1" dirty="0">
              <a:solidFill>
                <a:srgbClr val="0000FF"/>
              </a:solidFill>
            </a:endParaRPr>
          </a:p>
        </p:txBody>
      </p:sp>
      <p:grpSp>
        <p:nvGrpSpPr>
          <p:cNvPr id="34" name="Group 33"/>
          <p:cNvGrpSpPr/>
          <p:nvPr/>
        </p:nvGrpSpPr>
        <p:grpSpPr>
          <a:xfrm>
            <a:off x="457200" y="1967854"/>
            <a:ext cx="7952042" cy="832318"/>
            <a:chOff x="457200" y="2645481"/>
            <a:chExt cx="7952042" cy="832318"/>
          </a:xfrm>
        </p:grpSpPr>
        <p:sp>
          <p:nvSpPr>
            <p:cNvPr id="18" name="TextBox 17"/>
            <p:cNvSpPr txBox="1"/>
            <p:nvPr/>
          </p:nvSpPr>
          <p:spPr>
            <a:xfrm>
              <a:off x="833612" y="3046912"/>
              <a:ext cx="7575630" cy="430887"/>
            </a:xfrm>
            <a:prstGeom prst="rect">
              <a:avLst/>
            </a:prstGeom>
            <a:noFill/>
          </p:spPr>
          <p:txBody>
            <a:bodyPr wrap="square" rtlCol="0">
              <a:spAutoFit/>
            </a:bodyPr>
            <a:lstStyle/>
            <a:p>
              <a:r>
                <a:rPr lang="en-US" sz="2200" dirty="0">
                  <a:sym typeface="Wingdings"/>
                </a:rPr>
                <a:t>CaCl</a:t>
              </a:r>
              <a:r>
                <a:rPr lang="en-US" sz="2200" baseline="-25000" dirty="0">
                  <a:sym typeface="Wingdings"/>
                </a:rPr>
                <a:t>2</a:t>
              </a:r>
              <a:r>
                <a:rPr lang="en-US" sz="2200" dirty="0">
                  <a:sym typeface="Wingdings"/>
                </a:rPr>
                <a:t>(</a:t>
              </a:r>
              <a:r>
                <a:rPr lang="en-US" sz="2200" i="1" dirty="0">
                  <a:sym typeface="Wingdings"/>
                </a:rPr>
                <a:t>aq</a:t>
              </a:r>
              <a:r>
                <a:rPr lang="en-US" sz="2200" dirty="0">
                  <a:sym typeface="Wingdings"/>
                </a:rPr>
                <a:t>)  +  2AgNO</a:t>
              </a:r>
              <a:r>
                <a:rPr lang="en-US" sz="2200" baseline="-25000" dirty="0">
                  <a:sym typeface="Wingdings"/>
                </a:rPr>
                <a:t>3</a:t>
              </a:r>
              <a:r>
                <a:rPr lang="en-US" sz="2200" dirty="0">
                  <a:sym typeface="Wingdings"/>
                </a:rPr>
                <a:t>(</a:t>
              </a:r>
              <a:r>
                <a:rPr lang="en-US" sz="2200" i="1" dirty="0">
                  <a:sym typeface="Wingdings"/>
                </a:rPr>
                <a:t>aq</a:t>
              </a:r>
              <a:r>
                <a:rPr lang="en-US" sz="2200" dirty="0">
                  <a:sym typeface="Wingdings"/>
                </a:rPr>
                <a:t>)  </a:t>
              </a:r>
              <a:r>
                <a:rPr lang="en-US" sz="2200" dirty="0">
                  <a:solidFill>
                    <a:srgbClr val="009900"/>
                  </a:solidFill>
                  <a:sym typeface="Wingdings"/>
                </a:rPr>
                <a:t></a:t>
              </a:r>
              <a:r>
                <a:rPr lang="en-US" sz="2200" dirty="0">
                  <a:sym typeface="Wingdings"/>
                </a:rPr>
                <a:t>  Ca(NO</a:t>
              </a:r>
              <a:r>
                <a:rPr lang="en-US" sz="2200" baseline="-25000" dirty="0">
                  <a:sym typeface="Wingdings"/>
                </a:rPr>
                <a:t>3</a:t>
              </a:r>
              <a:r>
                <a:rPr lang="en-US" sz="2200" dirty="0">
                  <a:sym typeface="Wingdings"/>
                </a:rPr>
                <a:t>)</a:t>
              </a:r>
              <a:r>
                <a:rPr lang="en-US" sz="2200" baseline="-25000" dirty="0">
                  <a:sym typeface="Wingdings"/>
                </a:rPr>
                <a:t>2</a:t>
              </a:r>
              <a:r>
                <a:rPr lang="en-US" sz="2200" dirty="0">
                  <a:sym typeface="Wingdings"/>
                </a:rPr>
                <a:t>(</a:t>
              </a:r>
              <a:r>
                <a:rPr lang="en-US" sz="2200" i="1" dirty="0">
                  <a:sym typeface="Wingdings"/>
                </a:rPr>
                <a:t>aq</a:t>
              </a:r>
              <a:r>
                <a:rPr lang="en-US" sz="2200" dirty="0">
                  <a:sym typeface="Wingdings"/>
                </a:rPr>
                <a:t>)  +  2AgCl(</a:t>
              </a:r>
              <a:r>
                <a:rPr lang="en-US" sz="2200" i="1" dirty="0">
                  <a:sym typeface="Wingdings"/>
                </a:rPr>
                <a:t>s</a:t>
              </a:r>
              <a:r>
                <a:rPr lang="en-US" sz="2200" dirty="0">
                  <a:sym typeface="Wingdings"/>
                </a:rPr>
                <a:t>)</a:t>
              </a:r>
              <a:endParaRPr lang="en-US" sz="2200" baseline="-25000" dirty="0"/>
            </a:p>
          </p:txBody>
        </p:sp>
        <p:sp>
          <p:nvSpPr>
            <p:cNvPr id="5" name="TextBox 4"/>
            <p:cNvSpPr txBox="1"/>
            <p:nvPr/>
          </p:nvSpPr>
          <p:spPr>
            <a:xfrm>
              <a:off x="457200" y="2645481"/>
              <a:ext cx="2917786" cy="430887"/>
            </a:xfrm>
            <a:prstGeom prst="rect">
              <a:avLst/>
            </a:prstGeom>
            <a:noFill/>
          </p:spPr>
          <p:txBody>
            <a:bodyPr wrap="none" rtlCol="0">
              <a:spAutoFit/>
            </a:bodyPr>
            <a:lstStyle/>
            <a:p>
              <a:pPr marL="342900" indent="-342900">
                <a:buFont typeface="Arial" charset="0"/>
                <a:buChar char="•"/>
              </a:pPr>
              <a:r>
                <a:rPr lang="en-US" sz="2200" i="1" dirty="0">
                  <a:solidFill>
                    <a:srgbClr val="009900"/>
                  </a:solidFill>
                </a:rPr>
                <a:t>molecular equation</a:t>
              </a:r>
            </a:p>
          </p:txBody>
        </p:sp>
      </p:grpSp>
      <p:grpSp>
        <p:nvGrpSpPr>
          <p:cNvPr id="26" name="Group 25"/>
          <p:cNvGrpSpPr/>
          <p:nvPr/>
        </p:nvGrpSpPr>
        <p:grpSpPr>
          <a:xfrm>
            <a:off x="457200" y="3215821"/>
            <a:ext cx="8328454" cy="1324513"/>
            <a:chOff x="457200" y="4108612"/>
            <a:chExt cx="8328454" cy="1324513"/>
          </a:xfrm>
        </p:grpSpPr>
        <p:sp>
          <p:nvSpPr>
            <p:cNvPr id="11" name="TextBox 10"/>
            <p:cNvSpPr txBox="1"/>
            <p:nvPr/>
          </p:nvSpPr>
          <p:spPr>
            <a:xfrm>
              <a:off x="833612" y="4535443"/>
              <a:ext cx="7952042" cy="897682"/>
            </a:xfrm>
            <a:prstGeom prst="rect">
              <a:avLst/>
            </a:prstGeom>
            <a:noFill/>
          </p:spPr>
          <p:txBody>
            <a:bodyPr wrap="square" rtlCol="0">
              <a:spAutoFit/>
            </a:bodyPr>
            <a:lstStyle/>
            <a:p>
              <a:pPr>
                <a:spcAft>
                  <a:spcPts val="1000"/>
                </a:spcAft>
              </a:pPr>
              <a:r>
                <a:rPr lang="en-US" sz="2200" dirty="0">
                  <a:sym typeface="Wingdings"/>
                </a:rPr>
                <a:t>Ca</a:t>
              </a:r>
              <a:r>
                <a:rPr lang="en-US" sz="2200" baseline="30000" dirty="0">
                  <a:sym typeface="Wingdings"/>
                </a:rPr>
                <a:t>2+</a:t>
              </a:r>
              <a:r>
                <a:rPr lang="en-US" sz="2200" dirty="0">
                  <a:sym typeface="Wingdings"/>
                </a:rPr>
                <a:t>(</a:t>
              </a:r>
              <a:r>
                <a:rPr lang="en-US" sz="2200" i="1" dirty="0">
                  <a:sym typeface="Wingdings"/>
                </a:rPr>
                <a:t>aq</a:t>
              </a:r>
              <a:r>
                <a:rPr lang="en-US" sz="2200" dirty="0">
                  <a:sym typeface="Wingdings"/>
                </a:rPr>
                <a:t>) + 2Cl</a:t>
              </a:r>
              <a:r>
                <a:rPr lang="en-US" sz="2200" baseline="40000" dirty="0">
                  <a:sym typeface="Wingdings"/>
                </a:rPr>
                <a:t>⎯</a:t>
              </a:r>
              <a:r>
                <a:rPr lang="en-US" sz="2200" dirty="0">
                  <a:sym typeface="Wingdings"/>
                </a:rPr>
                <a:t>(</a:t>
              </a:r>
              <a:r>
                <a:rPr lang="en-US" sz="2200" i="1" dirty="0">
                  <a:sym typeface="Wingdings"/>
                </a:rPr>
                <a:t>aq</a:t>
              </a:r>
              <a:r>
                <a:rPr lang="en-US" sz="2200" dirty="0">
                  <a:sym typeface="Wingdings"/>
                </a:rPr>
                <a:t>) + 2Ag</a:t>
              </a:r>
              <a:r>
                <a:rPr lang="en-US" sz="2200" baseline="30000" dirty="0">
                  <a:sym typeface="Wingdings"/>
                </a:rPr>
                <a:t>+</a:t>
              </a:r>
              <a:r>
                <a:rPr lang="en-US" sz="2200" dirty="0">
                  <a:sym typeface="Wingdings"/>
                </a:rPr>
                <a:t>(</a:t>
              </a:r>
              <a:r>
                <a:rPr lang="en-US" sz="2200" i="1" dirty="0">
                  <a:sym typeface="Wingdings"/>
                </a:rPr>
                <a:t>aq</a:t>
              </a:r>
              <a:r>
                <a:rPr lang="en-US" sz="2200" dirty="0">
                  <a:sym typeface="Wingdings"/>
                </a:rPr>
                <a:t>) + 2NO</a:t>
              </a:r>
              <a:r>
                <a:rPr lang="en-US" sz="2200" baseline="-25000" dirty="0">
                  <a:sym typeface="Wingdings"/>
                </a:rPr>
                <a:t>3</a:t>
              </a:r>
              <a:r>
                <a:rPr lang="en-US" sz="2200" baseline="40000" dirty="0">
                  <a:sym typeface="Wingdings"/>
                </a:rPr>
                <a:t>⎯</a:t>
              </a:r>
              <a:r>
                <a:rPr lang="en-US" sz="2200" dirty="0">
                  <a:sym typeface="Wingdings"/>
                </a:rPr>
                <a:t>(</a:t>
              </a:r>
              <a:r>
                <a:rPr lang="en-US" sz="2200" i="1" dirty="0">
                  <a:sym typeface="Wingdings"/>
                </a:rPr>
                <a:t>aq</a:t>
              </a:r>
              <a:r>
                <a:rPr lang="en-US" sz="2200" dirty="0">
                  <a:sym typeface="Wingdings"/>
                </a:rPr>
                <a:t>)  </a:t>
              </a:r>
            </a:p>
            <a:p>
              <a:r>
                <a:rPr lang="en-US" sz="2200" dirty="0">
                  <a:solidFill>
                    <a:srgbClr val="009900"/>
                  </a:solidFill>
                  <a:sym typeface="Wingdings"/>
                </a:rPr>
                <a:t>			</a:t>
              </a:r>
              <a:r>
                <a:rPr lang="en-US" sz="2200" dirty="0">
                  <a:sym typeface="Wingdings"/>
                </a:rPr>
                <a:t>  Ca</a:t>
              </a:r>
              <a:r>
                <a:rPr lang="en-US" sz="2200" baseline="30000" dirty="0">
                  <a:sym typeface="Wingdings"/>
                </a:rPr>
                <a:t>2+</a:t>
              </a:r>
              <a:r>
                <a:rPr lang="en-US" sz="2200" dirty="0">
                  <a:sym typeface="Wingdings"/>
                </a:rPr>
                <a:t>(</a:t>
              </a:r>
              <a:r>
                <a:rPr lang="en-US" sz="2200" i="1" dirty="0">
                  <a:sym typeface="Wingdings"/>
                </a:rPr>
                <a:t>aq</a:t>
              </a:r>
              <a:r>
                <a:rPr lang="en-US" sz="2200" dirty="0">
                  <a:sym typeface="Wingdings"/>
                </a:rPr>
                <a:t>) + 2NO</a:t>
              </a:r>
              <a:r>
                <a:rPr lang="en-US" sz="2200" baseline="-25000" dirty="0">
                  <a:sym typeface="Wingdings"/>
                </a:rPr>
                <a:t>3</a:t>
              </a:r>
              <a:r>
                <a:rPr lang="en-US" sz="2200" baseline="40000" dirty="0">
                  <a:sym typeface="Wingdings"/>
                </a:rPr>
                <a:t>⎯</a:t>
              </a:r>
              <a:r>
                <a:rPr lang="en-US" sz="2200" dirty="0">
                  <a:sym typeface="Wingdings"/>
                </a:rPr>
                <a:t>(</a:t>
              </a:r>
              <a:r>
                <a:rPr lang="en-US" sz="2200" i="1" dirty="0">
                  <a:sym typeface="Wingdings"/>
                </a:rPr>
                <a:t>aq</a:t>
              </a:r>
              <a:r>
                <a:rPr lang="en-US" sz="2200" dirty="0">
                  <a:sym typeface="Wingdings"/>
                </a:rPr>
                <a:t>) + 2AgCl(</a:t>
              </a:r>
              <a:r>
                <a:rPr lang="en-US" sz="2200" i="1" dirty="0">
                  <a:sym typeface="Wingdings"/>
                </a:rPr>
                <a:t>s</a:t>
              </a:r>
              <a:r>
                <a:rPr lang="en-US" sz="2200" dirty="0">
                  <a:sym typeface="Wingdings"/>
                </a:rPr>
                <a:t>)</a:t>
              </a:r>
              <a:endParaRPr lang="en-US" sz="2200" baseline="-25000" dirty="0"/>
            </a:p>
          </p:txBody>
        </p:sp>
        <p:sp>
          <p:nvSpPr>
            <p:cNvPr id="12" name="TextBox 11"/>
            <p:cNvSpPr txBox="1"/>
            <p:nvPr/>
          </p:nvSpPr>
          <p:spPr>
            <a:xfrm>
              <a:off x="457200" y="4108612"/>
              <a:ext cx="3498073" cy="430887"/>
            </a:xfrm>
            <a:prstGeom prst="rect">
              <a:avLst/>
            </a:prstGeom>
            <a:noFill/>
          </p:spPr>
          <p:txBody>
            <a:bodyPr wrap="none" rtlCol="0">
              <a:spAutoFit/>
            </a:bodyPr>
            <a:lstStyle/>
            <a:p>
              <a:pPr marL="342900" indent="-342900">
                <a:buFont typeface="Arial" charset="0"/>
                <a:buChar char="•"/>
              </a:pPr>
              <a:r>
                <a:rPr lang="en-US" sz="2200" i="1" dirty="0">
                  <a:solidFill>
                    <a:srgbClr val="009900"/>
                  </a:solidFill>
                </a:rPr>
                <a:t>complete ionic equation</a:t>
              </a:r>
            </a:p>
          </p:txBody>
        </p:sp>
        <p:cxnSp>
          <p:nvCxnSpPr>
            <p:cNvPr id="10" name="Straight Connector 9"/>
            <p:cNvCxnSpPr/>
            <p:nvPr/>
          </p:nvCxnSpPr>
          <p:spPr>
            <a:xfrm flipV="1">
              <a:off x="833612" y="4580342"/>
              <a:ext cx="613223" cy="343017"/>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074301" y="5036961"/>
              <a:ext cx="613223" cy="343017"/>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164250" y="4580342"/>
              <a:ext cx="613223" cy="343017"/>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5542015" y="5058537"/>
              <a:ext cx="613223" cy="343017"/>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457200" y="4938967"/>
            <a:ext cx="8077200" cy="1594016"/>
            <a:chOff x="457200" y="4938967"/>
            <a:chExt cx="8077200" cy="1594016"/>
          </a:xfrm>
        </p:grpSpPr>
        <p:grpSp>
          <p:nvGrpSpPr>
            <p:cNvPr id="35" name="Group 34"/>
            <p:cNvGrpSpPr/>
            <p:nvPr/>
          </p:nvGrpSpPr>
          <p:grpSpPr>
            <a:xfrm>
              <a:off x="457200" y="4938967"/>
              <a:ext cx="8077200" cy="1395625"/>
              <a:chOff x="457200" y="5176168"/>
              <a:chExt cx="8077200" cy="1395625"/>
            </a:xfrm>
          </p:grpSpPr>
          <p:sp>
            <p:nvSpPr>
              <p:cNvPr id="23" name="TextBox 22"/>
              <p:cNvSpPr txBox="1"/>
              <p:nvPr/>
            </p:nvSpPr>
            <p:spPr>
              <a:xfrm>
                <a:off x="833612" y="5653799"/>
                <a:ext cx="4708403" cy="430887"/>
              </a:xfrm>
              <a:prstGeom prst="rect">
                <a:avLst/>
              </a:prstGeom>
              <a:noFill/>
            </p:spPr>
            <p:txBody>
              <a:bodyPr wrap="square" rtlCol="0">
                <a:spAutoFit/>
              </a:bodyPr>
              <a:lstStyle/>
              <a:p>
                <a:pPr>
                  <a:spcAft>
                    <a:spcPts val="1000"/>
                  </a:spcAft>
                </a:pPr>
                <a:r>
                  <a:rPr lang="en-US" sz="2200" dirty="0">
                    <a:sym typeface="Wingdings"/>
                  </a:rPr>
                  <a:t>2Cl</a:t>
                </a:r>
                <a:r>
                  <a:rPr lang="en-US" sz="2200" baseline="40000" dirty="0">
                    <a:sym typeface="Wingdings"/>
                  </a:rPr>
                  <a:t>⎯</a:t>
                </a:r>
                <a:r>
                  <a:rPr lang="en-US" sz="2200" dirty="0">
                    <a:sym typeface="Wingdings"/>
                  </a:rPr>
                  <a:t>(</a:t>
                </a:r>
                <a:r>
                  <a:rPr lang="en-US" sz="2200" i="1" dirty="0">
                    <a:sym typeface="Wingdings"/>
                  </a:rPr>
                  <a:t>aq</a:t>
                </a:r>
                <a:r>
                  <a:rPr lang="en-US" sz="2200" dirty="0">
                    <a:sym typeface="Wingdings"/>
                  </a:rPr>
                  <a:t>) + 2Ag</a:t>
                </a:r>
                <a:r>
                  <a:rPr lang="en-US" sz="2200" baseline="30000" dirty="0">
                    <a:sym typeface="Wingdings"/>
                  </a:rPr>
                  <a:t>+</a:t>
                </a:r>
                <a:r>
                  <a:rPr lang="en-US" sz="2200" dirty="0">
                    <a:sym typeface="Wingdings"/>
                  </a:rPr>
                  <a:t>(</a:t>
                </a:r>
                <a:r>
                  <a:rPr lang="en-US" sz="2200" i="1" dirty="0">
                    <a:sym typeface="Wingdings"/>
                  </a:rPr>
                  <a:t>aq</a:t>
                </a:r>
                <a:r>
                  <a:rPr lang="en-US" sz="2200" dirty="0">
                    <a:sym typeface="Wingdings"/>
                  </a:rPr>
                  <a:t>)  </a:t>
                </a:r>
                <a:r>
                  <a:rPr lang="en-US" sz="2200" dirty="0">
                    <a:solidFill>
                      <a:srgbClr val="009900"/>
                    </a:solidFill>
                    <a:sym typeface="Wingdings"/>
                  </a:rPr>
                  <a:t></a:t>
                </a:r>
                <a:r>
                  <a:rPr lang="en-US" sz="2200" dirty="0">
                    <a:sym typeface="Wingdings"/>
                  </a:rPr>
                  <a:t>  2AgCl(</a:t>
                </a:r>
                <a:r>
                  <a:rPr lang="en-US" sz="2200" i="1" dirty="0">
                    <a:sym typeface="Wingdings"/>
                  </a:rPr>
                  <a:t>s</a:t>
                </a:r>
                <a:r>
                  <a:rPr lang="en-US" sz="2200" dirty="0">
                    <a:sym typeface="Wingdings"/>
                  </a:rPr>
                  <a:t>)</a:t>
                </a:r>
                <a:endParaRPr lang="en-US" sz="2200" baseline="-25000" dirty="0"/>
              </a:p>
            </p:txBody>
          </p:sp>
          <p:sp>
            <p:nvSpPr>
              <p:cNvPr id="24" name="TextBox 23"/>
              <p:cNvSpPr txBox="1"/>
              <p:nvPr/>
            </p:nvSpPr>
            <p:spPr>
              <a:xfrm>
                <a:off x="457200" y="5176168"/>
                <a:ext cx="3151825" cy="430887"/>
              </a:xfrm>
              <a:prstGeom prst="rect">
                <a:avLst/>
              </a:prstGeom>
              <a:noFill/>
            </p:spPr>
            <p:txBody>
              <a:bodyPr wrap="square" rtlCol="0">
                <a:spAutoFit/>
              </a:bodyPr>
              <a:lstStyle/>
              <a:p>
                <a:pPr marL="342900" indent="-342900">
                  <a:buFont typeface="Arial" charset="0"/>
                  <a:buChar char="•"/>
                </a:pPr>
                <a:r>
                  <a:rPr lang="en-US" sz="2200" i="1" dirty="0">
                    <a:solidFill>
                      <a:srgbClr val="009900"/>
                    </a:solidFill>
                  </a:rPr>
                  <a:t>net ionic equation</a:t>
                </a:r>
              </a:p>
            </p:txBody>
          </p:sp>
          <p:sp>
            <p:nvSpPr>
              <p:cNvPr id="25" name="TextBox 24"/>
              <p:cNvSpPr txBox="1"/>
              <p:nvPr/>
            </p:nvSpPr>
            <p:spPr>
              <a:xfrm>
                <a:off x="3648613" y="5217430"/>
                <a:ext cx="4885787" cy="369332"/>
              </a:xfrm>
              <a:prstGeom prst="rect">
                <a:avLst/>
              </a:prstGeom>
              <a:noFill/>
            </p:spPr>
            <p:txBody>
              <a:bodyPr wrap="square" rtlCol="0">
                <a:spAutoFit/>
              </a:bodyPr>
              <a:lstStyle/>
              <a:p>
                <a:r>
                  <a:rPr lang="en-US" i="1" dirty="0"/>
                  <a:t>Ca</a:t>
                </a:r>
                <a:r>
                  <a:rPr lang="en-US" i="1" baseline="30000" dirty="0"/>
                  <a:t>2+</a:t>
                </a:r>
                <a:r>
                  <a:rPr lang="en-US" i="1" dirty="0"/>
                  <a:t> and NO</a:t>
                </a:r>
                <a:r>
                  <a:rPr lang="en-US" i="1" baseline="-25000" dirty="0"/>
                  <a:t>3</a:t>
                </a:r>
                <a:r>
                  <a:rPr lang="en-US" i="1" baseline="40000" dirty="0">
                    <a:sym typeface="Wingdings"/>
                  </a:rPr>
                  <a:t>⎯</a:t>
                </a:r>
                <a:r>
                  <a:rPr lang="en-US" i="1" dirty="0"/>
                  <a:t> are spectator ions are omitted.</a:t>
                </a:r>
              </a:p>
            </p:txBody>
          </p:sp>
          <p:sp>
            <p:nvSpPr>
              <p:cNvPr id="27" name="TextBox 26"/>
              <p:cNvSpPr txBox="1"/>
              <p:nvPr/>
            </p:nvSpPr>
            <p:spPr>
              <a:xfrm>
                <a:off x="833612" y="6140906"/>
                <a:ext cx="4708403" cy="430887"/>
              </a:xfrm>
              <a:prstGeom prst="rect">
                <a:avLst/>
              </a:prstGeom>
              <a:noFill/>
            </p:spPr>
            <p:txBody>
              <a:bodyPr wrap="square" rtlCol="0">
                <a:spAutoFit/>
              </a:bodyPr>
              <a:lstStyle/>
              <a:p>
                <a:pPr>
                  <a:spcAft>
                    <a:spcPts val="1000"/>
                  </a:spcAft>
                </a:pPr>
                <a:r>
                  <a:rPr lang="en-US" sz="2200">
                    <a:sym typeface="Wingdings"/>
                  </a:rPr>
                  <a:t>Cl</a:t>
                </a:r>
                <a:r>
                  <a:rPr lang="en-US" sz="2200" baseline="40000" dirty="0">
                    <a:sym typeface="Wingdings"/>
                  </a:rPr>
                  <a:t>⎯</a:t>
                </a:r>
                <a:r>
                  <a:rPr lang="en-US" sz="2200" dirty="0">
                    <a:sym typeface="Wingdings"/>
                  </a:rPr>
                  <a:t>(</a:t>
                </a:r>
                <a:r>
                  <a:rPr lang="en-US" sz="2200" i="1" dirty="0">
                    <a:sym typeface="Wingdings"/>
                  </a:rPr>
                  <a:t>aq</a:t>
                </a:r>
                <a:r>
                  <a:rPr lang="en-US" sz="2200" dirty="0">
                    <a:sym typeface="Wingdings"/>
                  </a:rPr>
                  <a:t>) </a:t>
                </a:r>
                <a:r>
                  <a:rPr lang="en-US" sz="2200">
                    <a:sym typeface="Wingdings"/>
                  </a:rPr>
                  <a:t>+ Ag</a:t>
                </a:r>
                <a:r>
                  <a:rPr lang="en-US" sz="2200" baseline="30000" dirty="0">
                    <a:sym typeface="Wingdings"/>
                  </a:rPr>
                  <a:t>+</a:t>
                </a:r>
                <a:r>
                  <a:rPr lang="en-US" sz="2200" dirty="0">
                    <a:sym typeface="Wingdings"/>
                  </a:rPr>
                  <a:t>(</a:t>
                </a:r>
                <a:r>
                  <a:rPr lang="en-US" sz="2200" i="1" dirty="0">
                    <a:sym typeface="Wingdings"/>
                  </a:rPr>
                  <a:t>aq</a:t>
                </a:r>
                <a:r>
                  <a:rPr lang="en-US" sz="2200" dirty="0">
                    <a:sym typeface="Wingdings"/>
                  </a:rPr>
                  <a:t>)  </a:t>
                </a:r>
                <a:r>
                  <a:rPr lang="en-US" sz="2200">
                    <a:solidFill>
                      <a:srgbClr val="009900"/>
                    </a:solidFill>
                    <a:sym typeface="Wingdings"/>
                  </a:rPr>
                  <a:t></a:t>
                </a:r>
                <a:r>
                  <a:rPr lang="en-US" sz="2200">
                    <a:sym typeface="Wingdings"/>
                  </a:rPr>
                  <a:t>  AgCl(</a:t>
                </a:r>
                <a:r>
                  <a:rPr lang="en-US" sz="2200" i="1">
                    <a:sym typeface="Wingdings"/>
                  </a:rPr>
                  <a:t>s</a:t>
                </a:r>
                <a:r>
                  <a:rPr lang="en-US" sz="2200" dirty="0">
                    <a:sym typeface="Wingdings"/>
                  </a:rPr>
                  <a:t>)</a:t>
                </a:r>
                <a:endParaRPr lang="en-US" sz="2200" baseline="-25000" dirty="0"/>
              </a:p>
            </p:txBody>
          </p:sp>
          <p:sp>
            <p:nvSpPr>
              <p:cNvPr id="33" name="TextBox 32"/>
              <p:cNvSpPr txBox="1"/>
              <p:nvPr/>
            </p:nvSpPr>
            <p:spPr>
              <a:xfrm>
                <a:off x="5247092" y="5983555"/>
                <a:ext cx="1060761" cy="369332"/>
              </a:xfrm>
              <a:prstGeom prst="rect">
                <a:avLst/>
              </a:prstGeom>
              <a:noFill/>
            </p:spPr>
            <p:txBody>
              <a:bodyPr wrap="square" rtlCol="0">
                <a:spAutoFit/>
              </a:bodyPr>
              <a:lstStyle/>
              <a:p>
                <a:pPr algn="ctr"/>
                <a:r>
                  <a:rPr lang="en-US" i="1" dirty="0"/>
                  <a:t>simplify</a:t>
                </a:r>
              </a:p>
            </p:txBody>
          </p:sp>
        </p:grpSp>
        <p:sp>
          <p:nvSpPr>
            <p:cNvPr id="32" name="Arc 31"/>
            <p:cNvSpPr/>
            <p:nvPr/>
          </p:nvSpPr>
          <p:spPr>
            <a:xfrm rot="2700000">
              <a:off x="4235779" y="5459833"/>
              <a:ext cx="1054100" cy="1092200"/>
            </a:xfrm>
            <a:prstGeom prst="arc">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8740189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7163</TotalTime>
  <Words>4528</Words>
  <Application>Microsoft Macintosh PowerPoint</Application>
  <PresentationFormat>On-screen Show (4:3)</PresentationFormat>
  <Paragraphs>620</Paragraphs>
  <Slides>62</Slides>
  <Notes>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74" baseType="lpstr">
      <vt:lpstr>MS PGothic</vt:lpstr>
      <vt:lpstr>–l»Ôˇøåv∆</vt:lpstr>
      <vt:lpstr>Arial</vt:lpstr>
      <vt:lpstr>Arial Black</vt:lpstr>
      <vt:lpstr>Calibri</vt:lpstr>
      <vt:lpstr>Cambria Math</vt:lpstr>
      <vt:lpstr>Mangal</vt:lpstr>
      <vt:lpstr>Symbol</vt:lpstr>
      <vt:lpstr>Times New Roman</vt:lpstr>
      <vt:lpstr>Wingdings</vt:lpstr>
      <vt:lpstr>Essential</vt:lpstr>
      <vt:lpstr>CS ChemDraw Drawing</vt:lpstr>
      <vt:lpstr>PowerPoint Presentation</vt:lpstr>
      <vt:lpstr>chapter 4:  Stoichiometry</vt:lpstr>
      <vt:lpstr>4.1  Writing and balancing chemical equations</vt:lpstr>
      <vt:lpstr>4.1  Writing and balancing chemical equations</vt:lpstr>
      <vt:lpstr>4.1  Writing and balancing chemical equations</vt:lpstr>
      <vt:lpstr>4.1  Writing and balancing chemical equations</vt:lpstr>
      <vt:lpstr>4.1  Writing and balancing chemical equations</vt:lpstr>
      <vt:lpstr>4.1  Writing and balancing chemical equations</vt:lpstr>
      <vt:lpstr>4.1  Writing and balancing chemical equations</vt:lpstr>
      <vt:lpstr>4.2  classifying chemical reactions</vt:lpstr>
      <vt:lpstr>4.2  classifying chemical reactions</vt:lpstr>
      <vt:lpstr>4.2  classifying chemical reactions</vt:lpstr>
      <vt:lpstr>4.2  classifying chemical reactions</vt:lpstr>
      <vt:lpstr>4.2  classifying chemical reactions</vt:lpstr>
      <vt:lpstr>PowerPoint Presentation</vt:lpstr>
      <vt:lpstr>4.2  classifying chemical reactions</vt:lpstr>
      <vt:lpstr>4.2  classifying chemical reactions</vt:lpstr>
      <vt:lpstr>4.2  classifying chemical reactions</vt:lpstr>
      <vt:lpstr>4.2  classifying chemical reactions</vt:lpstr>
      <vt:lpstr>4.2  classifying chemical reactions</vt:lpstr>
      <vt:lpstr>4.2  classifying chemical reactions</vt:lpstr>
      <vt:lpstr>4.2  classifying chemical reactions</vt:lpstr>
      <vt:lpstr>4.2  classifying chemical reactions</vt:lpstr>
      <vt:lpstr>4.2  classifying chemical reactions</vt:lpstr>
      <vt:lpstr>4.2  classifying chemical reactions</vt:lpstr>
      <vt:lpstr>4.2  classifying chemical reactions</vt:lpstr>
      <vt:lpstr>4.2  classifying chemical reactions</vt:lpstr>
      <vt:lpstr>4.2  classifying chemical reactions</vt:lpstr>
      <vt:lpstr>4.2  classifying chemical reactions</vt:lpstr>
      <vt:lpstr>4.3  reaction stoichiometry</vt:lpstr>
      <vt:lpstr>4.3  reaction stoichiometry</vt:lpstr>
      <vt:lpstr>4.3  reaction stoichiometry</vt:lpstr>
      <vt:lpstr>4.3  reaction stoichiometry</vt:lpstr>
      <vt:lpstr>4.3  reaction stoichiometry</vt:lpstr>
      <vt:lpstr>4.3  reaction stoichiometry</vt:lpstr>
      <vt:lpstr>4.3  reaction stoichiometry</vt:lpstr>
      <vt:lpstr>4.4  reaction Yields</vt:lpstr>
      <vt:lpstr>4.4  reaction Yields</vt:lpstr>
      <vt:lpstr>4.4  reaction Yields</vt:lpstr>
      <vt:lpstr>4.4  reaction Yields</vt:lpstr>
      <vt:lpstr>4.3  reaction stoichiometry</vt:lpstr>
      <vt:lpstr>4.4  reaction Yields</vt:lpstr>
      <vt:lpstr>4.4  reaction Yields</vt:lpstr>
      <vt:lpstr>4.5  quantitative chemical analysis</vt:lpstr>
      <vt:lpstr>4.5  quantitative chemical analysis</vt:lpstr>
      <vt:lpstr>4.5  quantitative chemical analysis</vt:lpstr>
      <vt:lpstr>4.5  quantitative chemical analysis</vt:lpstr>
      <vt:lpstr>PowerPoint Presentation</vt:lpstr>
      <vt:lpstr>extra problems</vt:lpstr>
      <vt:lpstr>extra problems</vt:lpstr>
      <vt:lpstr>extra problems</vt:lpstr>
      <vt:lpstr>extra problems</vt:lpstr>
      <vt:lpstr>extra problems</vt:lpstr>
      <vt:lpstr>extra problems</vt:lpstr>
      <vt:lpstr>extra problems:  Titrations</vt:lpstr>
      <vt:lpstr>extra problems:  Titrations</vt:lpstr>
      <vt:lpstr>extra problems:  Titrations</vt:lpstr>
      <vt:lpstr>extra problems:  Titrations</vt:lpstr>
      <vt:lpstr>PowerPoint Presentation</vt:lpstr>
      <vt:lpstr>PowerPoint Presentation</vt:lpstr>
      <vt:lpstr>PowerPoint Presentation</vt:lpstr>
      <vt:lpstr>PowerPoint Presentation</vt:lpstr>
    </vt:vector>
  </TitlesOfParts>
  <Company>WNI</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Takahara, Patricia M.</dc:creator>
  <cp:lastModifiedBy>Microsoft Office User</cp:lastModifiedBy>
  <cp:revision>2544</cp:revision>
  <cp:lastPrinted>2015-06-09T23:57:19Z</cp:lastPrinted>
  <dcterms:created xsi:type="dcterms:W3CDTF">2017-01-14T15:08:30Z</dcterms:created>
  <dcterms:modified xsi:type="dcterms:W3CDTF">2018-04-06T15:13:58Z</dcterms:modified>
</cp:coreProperties>
</file>