
<file path=[Content_Types].xml><?xml version="1.0" encoding="utf-8"?>
<Types xmlns="http://schemas.openxmlformats.org/package/2006/content-types">
  <Override PartName="/ppt/slides/slide41.xml" ContentType="application/vnd.openxmlformats-officedocument.presentationml.slide+xml"/>
  <Override PartName="/ppt/slides/slide50.xml" ContentType="application/vnd.openxmlformats-officedocument.presentationml.slide+xml"/>
  <Override PartName="/ppt/slides/slide18.xml" ContentType="application/vnd.openxmlformats-officedocument.presentationml.slide+xml"/>
  <Override PartName="/ppt/embeddings/Microsoft_Equation3.bin" ContentType="application/vnd.openxmlformats-officedocument.oleObject"/>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embeddings/Microsoft_Equation10.bin" ContentType="application/vnd.openxmlformats-officedocument.oleObject"/>
  <Override PartName="/ppt/slides/slide47.xml" ContentType="application/vnd.openxmlformats-officedocument.presentationml.slide+xml"/>
  <Override PartName="/ppt/embeddings/Microsoft_Equation20.bin" ContentType="application/vnd.openxmlformats-officedocument.oleObject"/>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embeddings/Microsoft_Equation9.bin" ContentType="application/vnd.openxmlformats-officedocument.oleObject"/>
  <Override PartName="/ppt/slides/slide66.xml" ContentType="application/vnd.openxmlformats-officedocument.presentationml.slide+xml"/>
  <Override PartName="/ppt/theme/theme1.xml" ContentType="application/vnd.openxmlformats-officedocument.theme+xml"/>
  <Override PartName="/ppt/slides/slide75.xml" ContentType="application/vnd.openxmlformats-officedocument.presentationml.slide+xml"/>
  <Override PartName="/ppt/embeddings/Microsoft_Equation16.bin" ContentType="application/vnd.openxmlformats-officedocument.oleObject"/>
  <Override PartName="/ppt/slides/slide85.xml" ContentType="application/vnd.openxmlformats-officedocument.presentationml.slide+xml"/>
  <Override PartName="/ppt/slides/slide95.xml" ContentType="application/vnd.openxmlformats-officedocument.presentationml.slide+xml"/>
  <Override PartName="/ppt/embeddings/Microsoft_Equation35.bin" ContentType="application/vnd.openxmlformats-officedocument.oleObject"/>
  <Default Extension="jpeg" ContentType="image/jpeg"/>
  <Override PartName="/ppt/slides/slide13.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s/slide42.xml" ContentType="application/vnd.openxmlformats-officedocument.presentationml.slide+xml"/>
  <Override PartName="/ppt/slides/slide51.xml" ContentType="application/vnd.openxmlformats-officedocument.presentationml.slide+xml"/>
  <Override PartName="/ppt/slides/slide19.xml" ContentType="application/vnd.openxmlformats-officedocument.presentationml.slide+xml"/>
  <Override PartName="/ppt/embeddings/Microsoft_Equation4.bin" ContentType="application/vnd.openxmlformats-officedocument.oleObject"/>
  <Override PartName="/ppt/slides/slide61.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71.xml" ContentType="application/vnd.openxmlformats-officedocument.presentationml.slide+xml"/>
  <Override PartName="/ppt/embeddings/Microsoft_Equation11.bin" ContentType="application/vnd.openxmlformats-officedocument.oleObject"/>
  <Override PartName="/ppt/slides/slide80.xml" ContentType="application/vnd.openxmlformats-officedocument.presentationml.slide+xml"/>
  <Override PartName="/ppt/slides/slide48.xml" ContentType="application/vnd.openxmlformats-officedocument.presentationml.slide+xml"/>
  <Override PartName="/ppt/embeddings/Microsoft_Equation21.bin" ContentType="application/vnd.openxmlformats-officedocument.oleObject"/>
  <Override PartName="/ppt/slides/slide57.xml" ContentType="application/vnd.openxmlformats-officedocument.presentationml.slide+xml"/>
  <Override PartName="/ppt/slides/slide90.xml" ContentType="application/vnd.openxmlformats-officedocument.presentationml.slide+xml"/>
  <Override PartName="/ppt/embeddings/Microsoft_Equation30.bin" ContentType="application/vnd.openxmlformats-officedocument.oleObject"/>
  <Override PartName="/ppt/slides/slide67.xml" ContentType="application/vnd.openxmlformats-officedocument.presentationml.slide+xml"/>
  <Override PartName="/ppt/theme/theme2.xml" ContentType="application/vnd.openxmlformats-officedocument.theme+xml"/>
  <Override PartName="/ppt/slides/slide76.xml" ContentType="application/vnd.openxmlformats-officedocument.presentationml.slide+xml"/>
  <Override PartName="/ppt/embeddings/Microsoft_Equation17.bin" ContentType="application/vnd.openxmlformats-officedocument.oleObject"/>
  <Override PartName="/ppt/slides/slide86.xml" ContentType="application/vnd.openxmlformats-officedocument.presentationml.slide+xml"/>
  <Override PartName="/ppt/embeddings/Microsoft_Equation26.bin" ContentType="application/vnd.openxmlformats-officedocument.oleObject"/>
  <Override PartName="/ppt/embeddings/Microsoft_Equation36.bin" ContentType="application/vnd.openxmlformats-officedocument.oleObject"/>
  <Override PartName="/ppt/slides/slide14.xml" ContentType="application/vnd.openxmlformats-officedocument.presentationml.slide+xml"/>
  <Override PartName="/ppt/slides/slide24.xml" ContentType="application/vnd.openxmlformats-officedocument.presentationml.slide+xml"/>
  <Default Extension="bin" ContentType="application/vnd.openxmlformats-officedocument.presentationml.printerSettings"/>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tableStyles.xml" ContentType="application/vnd.openxmlformats-officedocument.presentationml.tableStyles+xml"/>
  <Override PartName="/ppt/slides/slide43.xml" ContentType="application/vnd.openxmlformats-officedocument.presentationml.slide+xml"/>
  <Override PartName="/ppt/slides/slide52.xml" ContentType="application/vnd.openxmlformats-officedocument.presentationml.slide+xml"/>
  <Override PartName="/ppt/embeddings/Microsoft_Equation5.bin" ContentType="application/vnd.openxmlformats-officedocument.oleObject"/>
  <Override PartName="/ppt/slides/slide62.xml" ContentType="application/vnd.openxmlformats-officedocument.presentationml.slide+xml"/>
  <Override PartName="/docProps/app.xml" ContentType="application/vnd.openxmlformats-officedocument.extended-properties+xml"/>
  <Override PartName="/ppt/slides/slide39.xml" ContentType="application/vnd.openxmlformats-officedocument.presentationml.slide+xml"/>
  <Override PartName="/ppt/embeddings/Microsoft_Equation12.bin" ContentType="application/vnd.openxmlformats-officedocument.oleObject"/>
  <Override PartName="/ppt/slides/slide81.xml" ContentType="application/vnd.openxmlformats-officedocument.presentationml.slide+xml"/>
  <Override PartName="/ppt/slides/slide49.xml" ContentType="application/vnd.openxmlformats-officedocument.presentationml.slide+xml"/>
  <Override PartName="/ppt/embeddings/Microsoft_Equation22.bin" ContentType="application/vnd.openxmlformats-officedocument.oleObject"/>
  <Override PartName="/ppt/slides/slide58.xml" ContentType="application/vnd.openxmlformats-officedocument.presentationml.slide+xml"/>
  <Override PartName="/docProps/core.xml" ContentType="application/vnd.openxmlformats-package.core-properties+xml"/>
  <Override PartName="/ppt/slides/slide91.xml" ContentType="application/vnd.openxmlformats-officedocument.presentationml.slide+xml"/>
  <Override PartName="/ppt/embeddings/Microsoft_Equation31.bin" ContentType="application/vnd.openxmlformats-officedocument.oleObject"/>
  <Override PartName="/ppt/slides/slide68.xml" ContentType="application/vnd.openxmlformats-officedocument.presentationml.slide+xml"/>
  <Override PartName="/ppt/theme/theme3.xml" ContentType="application/vnd.openxmlformats-officedocument.theme+xml"/>
  <Override PartName="/ppt/slides/slide77.xml" ContentType="application/vnd.openxmlformats-officedocument.presentationml.slide+xml"/>
  <Override PartName="/ppt/embeddings/Microsoft_Equation18.bin" ContentType="application/vnd.openxmlformats-officedocument.oleObject"/>
  <Override PartName="/ppt/slides/slide87.xml" ContentType="application/vnd.openxmlformats-officedocument.presentationml.slide+xml"/>
  <Override PartName="/ppt/embeddings/Microsoft_Equation27.bin" ContentType="application/vnd.openxmlformats-officedocument.oleObject"/>
  <Override PartName="/ppt/slideLayouts/slideLayout1.xml" ContentType="application/vnd.openxmlformats-officedocument.presentationml.slideLayout+xml"/>
  <Override PartName="/ppt/slides/slide15.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s/slide44.xml" ContentType="application/vnd.openxmlformats-officedocument.presentationml.slide+xml"/>
  <Override PartName="/ppt/slides/slide53.xml" ContentType="application/vnd.openxmlformats-officedocument.presentationml.slide+xml"/>
  <Override PartName="/ppt/embeddings/Microsoft_Equation6.bin" ContentType="application/vnd.openxmlformats-officedocument.oleObject"/>
  <Override PartName="/ppt/slides/slide63.xml" ContentType="application/vnd.openxmlformats-officedocument.presentationml.slide+xml"/>
  <Override PartName="/ppt/slides/slide72.xml" ContentType="application/vnd.openxmlformats-officedocument.presentationml.slide+xml"/>
  <Override PartName="/ppt/embeddings/Microsoft_Equation13.bin" ContentType="application/vnd.openxmlformats-officedocument.oleObject"/>
  <Override PartName="/ppt/slides/slide82.xml" ContentType="application/vnd.openxmlformats-officedocument.presentationml.slide+xml"/>
  <Override PartName="/ppt/embeddings/Microsoft_Equation23.bin" ContentType="application/vnd.openxmlformats-officedocument.oleObject"/>
  <Override PartName="/ppt/slides/slide92.xml" ContentType="application/vnd.openxmlformats-officedocument.presentationml.slide+xml"/>
  <Override PartName="/ppt/slides/slide59.xml" ContentType="application/vnd.openxmlformats-officedocument.presentationml.slide+xml"/>
  <Override PartName="/ppt/embeddings/Microsoft_Equation32.bin" ContentType="application/vnd.openxmlformats-officedocument.oleObject"/>
  <Override PartName="/ppt/slides/slide69.xml" ContentType="application/vnd.openxmlformats-officedocument.presentationml.slide+xml"/>
  <Override PartName="/ppt/slides/slide78.xml" ContentType="application/vnd.openxmlformats-officedocument.presentationml.slide+xml"/>
  <Override PartName="/ppt/slides/slide10.xml" ContentType="application/vnd.openxmlformats-officedocument.presentationml.slide+xml"/>
  <Override PartName="/ppt/embeddings/Microsoft_Equation19.bin" ContentType="application/vnd.openxmlformats-officedocument.oleObject"/>
  <Override PartName="/ppt/slides/slide88.xml" ContentType="application/vnd.openxmlformats-officedocument.presentationml.slide+xml"/>
  <Override PartName="/ppt/slides/slide20.xml" ContentType="application/vnd.openxmlformats-officedocument.presentationml.slide+xml"/>
  <Override PartName="/ppt/embeddings/Microsoft_Equation28.bin" ContentType="application/vnd.openxmlformats-officedocument.oleObject"/>
  <Override PartName="/ppt/slides/slide1.xml" ContentType="application/vnd.openxmlformats-officedocument.presentationml.slide+xml"/>
  <Override PartName="/ppt/slideLayouts/slideLayout2.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Override PartName="/ppt/embeddings/Microsoft_Equation1.bin" ContentType="application/vnd.openxmlformats-officedocument.oleObject"/>
  <Default Extension="rels" ContentType="application/vnd.openxmlformats-package.relationships+xml"/>
  <Override PartName="/ppt/slides/slide26.xml" ContentType="application/vnd.openxmlformats-officedocument.presentationml.slide+xml"/>
  <Default Extension="pict" ContentType="image/pict"/>
  <Override PartName="/ppt/slides/slide35.xml" ContentType="application/vnd.openxmlformats-officedocument.presentationml.slide+xml"/>
  <Override PartName="/ppt/slides/slide7.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embeddings/Microsoft_Equation7.bin" ContentType="application/vnd.openxmlformats-officedocument.oleObject"/>
  <Override PartName="/ppt/slides/slide64.xml" ContentType="application/vnd.openxmlformats-officedocument.presentationml.slide+xml"/>
  <Override PartName="/ppt/presProps.xml" ContentType="application/vnd.openxmlformats-officedocument.presentationml.presProps+xml"/>
  <Override PartName="/ppt/slides/slide73.xml" ContentType="application/vnd.openxmlformats-officedocument.presentationml.slide+xml"/>
  <Override PartName="/ppt/presentation.xml" ContentType="application/vnd.openxmlformats-officedocument.presentationml.presentation.main+xml"/>
  <Override PartName="/ppt/embeddings/Microsoft_Equation14.bin" ContentType="application/vnd.openxmlformats-officedocument.oleObject"/>
  <Override PartName="/ppt/slides/slide83.xml" ContentType="application/vnd.openxmlformats-officedocument.presentationml.slide+xml"/>
  <Override PartName="/ppt/embeddings/Microsoft_Equation24.bin" ContentType="application/vnd.openxmlformats-officedocument.oleObject"/>
  <Override PartName="/ppt/slides/slide93.xml" ContentType="application/vnd.openxmlformats-officedocument.presentationml.slide+xml"/>
  <Override PartName="/ppt/embeddings/Microsoft_Equation33.bin" ContentType="application/vnd.openxmlformats-officedocument.oleObject"/>
  <Override PartName="/ppt/slides/slide79.xml" ContentType="application/vnd.openxmlformats-officedocument.presentationml.slide+xml"/>
  <Override PartName="/ppt/slides/slide11.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embeddings/Microsoft_Equation29.bin" ContentType="application/vnd.openxmlformats-officedocument.oleObject"/>
  <Override PartName="/ppt/slides/slide30.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slideLayouts/slideLayout3.xml" ContentType="application/vnd.openxmlformats-officedocument.presentationml.slideLayout+xml"/>
  <Override PartName="/ppt/slides/slide40.xml" ContentType="application/vnd.openxmlformats-officedocument.presentationml.slide+xml"/>
  <Override PartName="/ppt/slides/slide17.xml" ContentType="application/vnd.openxmlformats-officedocument.presentationml.slide+xml"/>
  <Override PartName="/ppt/embeddings/Microsoft_Equation2.bin" ContentType="application/vnd.openxmlformats-officedocument.oleObject"/>
  <Override PartName="/ppt/slides/slide27.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embeddings/Microsoft_Equation8.bin" ContentType="application/vnd.openxmlformats-officedocument.oleObject"/>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embeddings/Microsoft_Equation15.bin" ContentType="application/vnd.openxmlformats-officedocument.oleObject"/>
  <Override PartName="/ppt/slides/slide84.xml" ContentType="application/vnd.openxmlformats-officedocument.presentationml.slide+xml"/>
  <Override PartName="/ppt/embeddings/Microsoft_Equation25.bin" ContentType="application/vnd.openxmlformats-officedocument.oleObject"/>
  <Override PartName="/ppt/slides/slide94.xml" ContentType="application/vnd.openxmlformats-officedocument.presentationml.slide+xml"/>
  <Override PartName="/ppt/embeddings/Microsoft_Equation34.bin" ContentType="application/vnd.openxmlformats-officedocument.oleObject"/>
  <Override PartName="/ppt/slides/slide12.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912" r:id="rId1"/>
  </p:sldMasterIdLst>
  <p:notesMasterIdLst>
    <p:notesMasterId r:id="rId97"/>
  </p:notesMasterIdLst>
  <p:handoutMasterIdLst>
    <p:handoutMasterId r:id="rId98"/>
  </p:handoutMasterIdLst>
  <p:sldIdLst>
    <p:sldId id="256" r:id="rId2"/>
    <p:sldId id="311" r:id="rId3"/>
    <p:sldId id="489" r:id="rId4"/>
    <p:sldId id="470" r:id="rId5"/>
    <p:sldId id="490" r:id="rId6"/>
    <p:sldId id="491" r:id="rId7"/>
    <p:sldId id="492" r:id="rId8"/>
    <p:sldId id="493" r:id="rId9"/>
    <p:sldId id="494" r:id="rId10"/>
    <p:sldId id="495" r:id="rId11"/>
    <p:sldId id="496" r:id="rId12"/>
    <p:sldId id="497" r:id="rId13"/>
    <p:sldId id="498" r:id="rId14"/>
    <p:sldId id="499" r:id="rId15"/>
    <p:sldId id="500" r:id="rId16"/>
    <p:sldId id="501" r:id="rId17"/>
    <p:sldId id="502" r:id="rId18"/>
    <p:sldId id="503" r:id="rId19"/>
    <p:sldId id="504" r:id="rId20"/>
    <p:sldId id="505" r:id="rId21"/>
    <p:sldId id="506" r:id="rId22"/>
    <p:sldId id="507" r:id="rId23"/>
    <p:sldId id="508" r:id="rId24"/>
    <p:sldId id="509" r:id="rId25"/>
    <p:sldId id="510" r:id="rId26"/>
    <p:sldId id="511" r:id="rId27"/>
    <p:sldId id="512" r:id="rId28"/>
    <p:sldId id="513" r:id="rId29"/>
    <p:sldId id="514" r:id="rId30"/>
    <p:sldId id="515" r:id="rId31"/>
    <p:sldId id="516" r:id="rId32"/>
    <p:sldId id="517" r:id="rId33"/>
    <p:sldId id="518" r:id="rId34"/>
    <p:sldId id="519" r:id="rId35"/>
    <p:sldId id="520" r:id="rId36"/>
    <p:sldId id="521" r:id="rId37"/>
    <p:sldId id="522" r:id="rId38"/>
    <p:sldId id="523" r:id="rId39"/>
    <p:sldId id="524" r:id="rId40"/>
    <p:sldId id="526" r:id="rId41"/>
    <p:sldId id="525" r:id="rId42"/>
    <p:sldId id="527" r:id="rId43"/>
    <p:sldId id="528" r:id="rId44"/>
    <p:sldId id="529" r:id="rId45"/>
    <p:sldId id="530" r:id="rId46"/>
    <p:sldId id="531" r:id="rId47"/>
    <p:sldId id="532" r:id="rId48"/>
    <p:sldId id="533" r:id="rId49"/>
    <p:sldId id="534" r:id="rId50"/>
    <p:sldId id="535" r:id="rId51"/>
    <p:sldId id="537" r:id="rId52"/>
    <p:sldId id="536" r:id="rId53"/>
    <p:sldId id="538" r:id="rId54"/>
    <p:sldId id="555" r:id="rId55"/>
    <p:sldId id="556" r:id="rId56"/>
    <p:sldId id="557" r:id="rId57"/>
    <p:sldId id="560" r:id="rId58"/>
    <p:sldId id="561" r:id="rId59"/>
    <p:sldId id="559" r:id="rId60"/>
    <p:sldId id="562" r:id="rId61"/>
    <p:sldId id="564" r:id="rId62"/>
    <p:sldId id="563" r:id="rId63"/>
    <p:sldId id="565" r:id="rId64"/>
    <p:sldId id="566" r:id="rId65"/>
    <p:sldId id="567" r:id="rId66"/>
    <p:sldId id="568" r:id="rId67"/>
    <p:sldId id="569" r:id="rId68"/>
    <p:sldId id="570" r:id="rId69"/>
    <p:sldId id="571" r:id="rId70"/>
    <p:sldId id="572" r:id="rId71"/>
    <p:sldId id="573" r:id="rId72"/>
    <p:sldId id="574" r:id="rId73"/>
    <p:sldId id="575" r:id="rId74"/>
    <p:sldId id="576" r:id="rId75"/>
    <p:sldId id="577" r:id="rId76"/>
    <p:sldId id="578" r:id="rId77"/>
    <p:sldId id="579" r:id="rId78"/>
    <p:sldId id="580" r:id="rId79"/>
    <p:sldId id="600" r:id="rId80"/>
    <p:sldId id="582" r:id="rId81"/>
    <p:sldId id="585" r:id="rId82"/>
    <p:sldId id="583" r:id="rId83"/>
    <p:sldId id="584" r:id="rId84"/>
    <p:sldId id="586" r:id="rId85"/>
    <p:sldId id="588" r:id="rId86"/>
    <p:sldId id="589" r:id="rId87"/>
    <p:sldId id="591" r:id="rId88"/>
    <p:sldId id="592" r:id="rId89"/>
    <p:sldId id="593" r:id="rId90"/>
    <p:sldId id="594" r:id="rId91"/>
    <p:sldId id="595" r:id="rId92"/>
    <p:sldId id="596" r:id="rId93"/>
    <p:sldId id="597" r:id="rId94"/>
    <p:sldId id="599" r:id="rId95"/>
    <p:sldId id="309"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a="http://schemas.openxmlformats.org/drawingml/2006/main" xmlns:r="http://schemas.openxmlformats.org/officeDocument/2006/relationships" xmlns:p="http://schemas.openxmlformats.org/presentationml/2006/main" xmlns:mc="http://schemas.openxmlformats.org/markup-compatibility/2006" xmlns:mv="urn:schemas-microsoft-com:mac:vml"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2" frameSlides="1"/>
  <p:clrMru>
    <a:srgbClr val="E5D419"/>
    <a:srgbClr val="6CB255"/>
    <a:srgbClr val="212F62"/>
    <a:srgbClr val="72A510"/>
    <a:srgbClr val="A4EC1A"/>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FD5EFAAD-0ECE-453E-9831-46B23BE46B34}">
      <p15:chartTrackingRefBased xmlns:a="http://schemas.openxmlformats.org/drawingml/2006/main" xmlns:r="http://schemas.openxmlformats.org/officeDocument/2006/relationships" xmlns:p="http://schemas.openxmlformats.org/presentationml/2006/main" xmlns:mc="http://schemas.openxmlformats.org/markup-compatibility/2006" xmlns:mv="urn:schemas-microsoft-com:mac:vml"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20467" autoAdjust="0"/>
    <p:restoredTop sz="93333" autoAdjust="0"/>
  </p:normalViewPr>
  <p:slideViewPr>
    <p:cSldViewPr snapToGrid="0" snapToObjects="1">
      <p:cViewPr varScale="1">
        <p:scale>
          <a:sx n="86" d="100"/>
          <a:sy n="86" d="100"/>
        </p:scale>
        <p:origin x="-68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notesMaster" Target="notesMasters/notesMaster1.xml"/><Relationship Id="rId98" Type="http://schemas.openxmlformats.org/officeDocument/2006/relationships/handoutMaster" Target="handoutMasters/handoutMaster1.xml"/><Relationship Id="rId99"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esProps" Target="pres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ict"/></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1.pict"/></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2.pict"/></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3.pict"/></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4.pict"/></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9.pict"/></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9.pict"/></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2.pict"/></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3.pict"/><Relationship Id="rId2" Type="http://schemas.openxmlformats.org/officeDocument/2006/relationships/image" Target="../media/image44.pict"/></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5.pict"/><Relationship Id="rId2" Type="http://schemas.openxmlformats.org/officeDocument/2006/relationships/image" Target="../media/image46.pict"/></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7.pict"/><Relationship Id="rId2" Type="http://schemas.openxmlformats.org/officeDocument/2006/relationships/image" Target="../media/image48.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ict"/></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9.pict"/></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0.pict"/></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0.pict"/></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2.pict"/></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0.pict"/></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0.pict"/></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50.pict"/></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55.pict"/></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57.pict"/></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58.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pict"/><Relationship Id="rId2" Type="http://schemas.openxmlformats.org/officeDocument/2006/relationships/image" Target="../media/image24.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7.pict"/><Relationship Id="rId2" Type="http://schemas.openxmlformats.org/officeDocument/2006/relationships/image" Target="../media/image28.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9.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0.pict"/><Relationship Id="rId2" Type="http://schemas.openxmlformats.org/officeDocument/2006/relationships/image" Target="../media/image31.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pPr/>
              <a:t>6/7/17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057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A74016-AF49-FA46-BDF2-027ED042E616}" type="datetimeFigureOut">
              <a:rPr lang="en-US" smtClean="0"/>
              <a:pPr/>
              <a:t>6/7/17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E5766-6E49-694E-8B94-624AB69033F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39138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1E5766-6E49-694E-8B94-624AB69033FB}" type="slidenum">
              <a:rPr lang="en-US" smtClean="0"/>
              <a:pPr/>
              <a:t>95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1543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5" name="Date Placeholder 4"/>
          <p:cNvSpPr>
            <a:spLocks noGrp="1"/>
          </p:cNvSpPr>
          <p:nvPr>
            <p:ph type="dt" sz="half" idx="10"/>
          </p:nvPr>
        </p:nvSpPr>
        <p:spPr/>
        <p:txBody>
          <a:bodyPr/>
          <a:lstStyle/>
          <a:p>
            <a:fld id="{79B19C71-EC74-44AF-B27E-FC7DC3C3A61D}" type="datetime4">
              <a:rPr lang="en-US" smtClean="0"/>
              <a:pPr/>
              <a:t>June 7, 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June 7,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June 7, 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June 7,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smtClean="0"/>
              <a:t>College Physics</a:t>
            </a:r>
          </a:p>
          <a:p>
            <a:pPr algn="ctr"/>
            <a:endParaRPr lang="en-US" sz="1800" cap="none" dirty="0" smtClean="0">
              <a:solidFill>
                <a:schemeClr val="accent3">
                  <a:lumMod val="20000"/>
                  <a:lumOff val="80000"/>
                </a:schemeClr>
              </a:solidFill>
              <a:latin typeface="+mn-lt"/>
            </a:endParaRPr>
          </a:p>
          <a:p>
            <a:pPr algn="ctr"/>
            <a:r>
              <a:rPr lang="en-US" sz="2000" b="1" cap="none" dirty="0" smtClean="0">
                <a:solidFill>
                  <a:srgbClr val="212F62"/>
                </a:solidFill>
                <a:latin typeface="+mn-lt"/>
              </a:rPr>
              <a:t>Chapter # Chapter Title</a:t>
            </a:r>
          </a:p>
          <a:p>
            <a:pPr algn="ctr"/>
            <a:r>
              <a:rPr lang="en-US" sz="1600" cap="none" dirty="0" smtClean="0">
                <a:solidFill>
                  <a:schemeClr val="tx1"/>
                </a:solidFill>
                <a:latin typeface="+mn-lt"/>
              </a:rPr>
              <a:t>PowerPoint Image Slideshow</a:t>
            </a:r>
            <a:endParaRPr lang="en-US" sz="1600" cap="none" dirty="0">
              <a:solidFill>
                <a:schemeClr val="tx1"/>
              </a:solidFill>
              <a:latin typeface="+mn-lt"/>
            </a:endParaRPr>
          </a:p>
        </p:txBody>
      </p:sp>
      <p:pic>
        <p:nvPicPr>
          <p:cNvPr id="9" name="Picture 8" descr="medium_covers_Page_2.png"/>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302996D-A08B-0449-B44E-0983EAED4A3A}" type="datetime1">
              <a:rPr lang="en-US"/>
              <a:pPr/>
              <a:t>6/7/17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F8E8C55-6613-7A47-B76F-B142F175E7C0}"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070881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June 7, 2017</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 id="2147483922" r:id="rId5"/>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1.bin"/><Relationship Id="rId1" Type="http://schemas.openxmlformats.org/officeDocument/2006/relationships/vmlDrawing" Target="../drawings/vmlDrawing1.vml"/><Relationship Id="rId2"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2.bin"/><Relationship Id="rId1" Type="http://schemas.openxmlformats.org/officeDocument/2006/relationships/vmlDrawing" Target="../drawings/vmlDrawing2.vml"/><Relationship Id="rId2"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3.bin"/><Relationship Id="rId1" Type="http://schemas.openxmlformats.org/officeDocument/2006/relationships/vmlDrawing" Target="../drawings/vmlDrawing3.vml"/><Relationship Id="rId2"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4.bin"/><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 Id="rId3" Type="http://schemas.openxmlformats.org/officeDocument/2006/relationships/image" Target="../media/image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5.bin"/><Relationship Id="rId5" Type="http://schemas.openxmlformats.org/officeDocument/2006/relationships/oleObject" Target="../embeddings/Microsoft_Equation6.bin"/><Relationship Id="rId1" Type="http://schemas.openxmlformats.org/officeDocument/2006/relationships/vmlDrawing" Target="../drawings/vmlDrawing5.vml"/><Relationship Id="rId2"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7.bin"/><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8.bin"/><Relationship Id="rId5" Type="http://schemas.openxmlformats.org/officeDocument/2006/relationships/oleObject" Target="../embeddings/Microsoft_Equation9.bin"/><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10.bin"/><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11.bin"/><Relationship Id="rId5" Type="http://schemas.openxmlformats.org/officeDocument/2006/relationships/oleObject" Target="../embeddings/Microsoft_Equation12.bin"/><Relationship Id="rId1" Type="http://schemas.openxmlformats.org/officeDocument/2006/relationships/vmlDrawing" Target="../drawings/vmlDrawing9.vml"/><Relationship Id="rId2"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13.bin"/><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14.bin"/><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15.bin"/><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16.bin"/><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 Id="rId3" Type="http://schemas.openxmlformats.org/officeDocument/2006/relationships/image" Target="../media/image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17.bin"/><Relationship Id="rId1" Type="http://schemas.openxmlformats.org/officeDocument/2006/relationships/vmlDrawing" Target="../drawings/vmlDrawing14.vml"/><Relationship Id="rId2"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5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18.bin"/><Relationship Id="rId1" Type="http://schemas.openxmlformats.org/officeDocument/2006/relationships/vmlDrawing" Target="../drawings/vmlDrawing15.vml"/><Relationship Id="rId2"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5.jpeg"/></Relationships>
</file>

<file path=ppt/slides/_rels/slide6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19.bin"/><Relationship Id="rId1" Type="http://schemas.openxmlformats.org/officeDocument/2006/relationships/vmlDrawing" Target="../drawings/vmlDrawing16.vml"/><Relationship Id="rId2"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20.bin"/><Relationship Id="rId5" Type="http://schemas.openxmlformats.org/officeDocument/2006/relationships/oleObject" Target="../embeddings/Microsoft_Equation21.bin"/><Relationship Id="rId1" Type="http://schemas.openxmlformats.org/officeDocument/2006/relationships/vmlDrawing" Target="../drawings/vmlDrawing17.vml"/><Relationship Id="rId2"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22.bin"/><Relationship Id="rId5" Type="http://schemas.openxmlformats.org/officeDocument/2006/relationships/oleObject" Target="../embeddings/Microsoft_Equation23.bin"/><Relationship Id="rId1" Type="http://schemas.openxmlformats.org/officeDocument/2006/relationships/vmlDrawing" Target="../drawings/vmlDrawing18.vml"/><Relationship Id="rId2"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24.bin"/><Relationship Id="rId5" Type="http://schemas.openxmlformats.org/officeDocument/2006/relationships/oleObject" Target="../embeddings/Microsoft_Equation25.bin"/><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26.bin"/><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7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27.bin"/><Relationship Id="rId1" Type="http://schemas.openxmlformats.org/officeDocument/2006/relationships/vmlDrawing" Target="../drawings/vmlDrawing21.vml"/><Relationship Id="rId2"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7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28.bin"/><Relationship Id="rId1" Type="http://schemas.openxmlformats.org/officeDocument/2006/relationships/vmlDrawing" Target="../drawings/vmlDrawing22.vml"/><Relationship Id="rId2"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8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29.bin"/><Relationship Id="rId1" Type="http://schemas.openxmlformats.org/officeDocument/2006/relationships/vmlDrawing" Target="../drawings/vmlDrawing23.vml"/><Relationship Id="rId2"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 Id="rId3" Type="http://schemas.openxmlformats.org/officeDocument/2006/relationships/image" Target="../media/image5.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 Id="rId3" Type="http://schemas.openxmlformats.org/officeDocument/2006/relationships/image" Target="../media/image5.jpeg"/></Relationships>
</file>

<file path=ppt/slides/_rels/slide8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30.bin"/><Relationship Id="rId1" Type="http://schemas.openxmlformats.org/officeDocument/2006/relationships/vmlDrawing" Target="../drawings/vmlDrawing24.vml"/><Relationship Id="rId2"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8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31.bin"/><Relationship Id="rId1" Type="http://schemas.openxmlformats.org/officeDocument/2006/relationships/vmlDrawing" Target="../drawings/vmlDrawing25.vml"/><Relationship Id="rId2"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32.bin"/><Relationship Id="rId5" Type="http://schemas.openxmlformats.org/officeDocument/2006/relationships/oleObject" Target="../embeddings/Microsoft_Equation33.bin"/><Relationship Id="rId1" Type="http://schemas.openxmlformats.org/officeDocument/2006/relationships/vmlDrawing" Target="../drawings/vmlDrawing26.vml"/><Relationship Id="rId2"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90.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34.bin"/><Relationship Id="rId1" Type="http://schemas.openxmlformats.org/officeDocument/2006/relationships/vmlDrawing" Target="../drawings/vmlDrawing27.vml"/><Relationship Id="rId2"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 Id="rId3" Type="http://schemas.openxmlformats.org/officeDocument/2006/relationships/image" Target="../media/image5.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9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35.bin"/><Relationship Id="rId1" Type="http://schemas.openxmlformats.org/officeDocument/2006/relationships/vmlDrawing" Target="../drawings/vmlDrawing28.vml"/><Relationship Id="rId2"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36.bin"/><Relationship Id="rId1" Type="http://schemas.openxmlformats.org/officeDocument/2006/relationships/vmlDrawing" Target="../drawings/vmlDrawing29.vml"/><Relationship Id="rId2"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 name="Title 1"/>
          <p:cNvSpPr txBox="1">
            <a:spLocks/>
          </p:cNvSpPr>
          <p:nvPr/>
        </p:nvSpPr>
        <p:spPr>
          <a:xfrm>
            <a:off x="0" y="614489"/>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dirty="0" smtClean="0"/>
              <a:t>CHEMISTRY</a:t>
            </a:r>
          </a:p>
          <a:p>
            <a:pPr algn="ctr"/>
            <a:endParaRPr lang="en-US" sz="1800" cap="none" dirty="0" smtClean="0">
              <a:solidFill>
                <a:schemeClr val="accent3">
                  <a:lumMod val="20000"/>
                  <a:lumOff val="80000"/>
                </a:schemeClr>
              </a:solidFill>
              <a:latin typeface="+mn-lt"/>
            </a:endParaRPr>
          </a:p>
          <a:p>
            <a:pPr algn="ctr"/>
            <a:r>
              <a:rPr lang="en-US" sz="2000" b="1" cap="none" dirty="0" smtClean="0">
                <a:solidFill>
                  <a:srgbClr val="212F62"/>
                </a:solidFill>
                <a:latin typeface="+mn-lt"/>
              </a:rPr>
              <a:t>Chapter 5 THERMOCHEMISTRY</a:t>
            </a:r>
          </a:p>
          <a:p>
            <a:pPr algn="ctr"/>
            <a:r>
              <a:rPr lang="en-US" sz="1600" cap="none" dirty="0" smtClean="0">
                <a:solidFill>
                  <a:schemeClr val="tx1"/>
                </a:solidFill>
                <a:latin typeface="+mn-lt"/>
              </a:rPr>
              <a:t>Joseph </a:t>
            </a:r>
            <a:r>
              <a:rPr lang="en-US" sz="1600" cap="none" dirty="0" err="1" smtClean="0">
                <a:solidFill>
                  <a:schemeClr val="tx1"/>
                </a:solidFill>
                <a:latin typeface="+mn-lt"/>
              </a:rPr>
              <a:t>DePasquale</a:t>
            </a:r>
            <a:endParaRPr lang="en-US" sz="1600" cap="none" dirty="0" smtClean="0">
              <a:solidFill>
                <a:schemeClr val="tx1"/>
              </a:solidFill>
              <a:latin typeface="+mn-lt"/>
            </a:endParaRPr>
          </a:p>
          <a:p>
            <a:pPr algn="ctr"/>
            <a:r>
              <a:rPr lang="en-US" sz="1600" cap="none" dirty="0" smtClean="0">
                <a:solidFill>
                  <a:schemeClr val="tx1"/>
                </a:solidFill>
                <a:latin typeface="+mn-lt"/>
              </a:rPr>
              <a:t>University of Connecticut</a:t>
            </a:r>
          </a:p>
        </p:txBody>
      </p:sp>
      <p:pic>
        <p:nvPicPr>
          <p:cNvPr id="4" name="Picture 3"/>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562758" y="2518312"/>
            <a:ext cx="2010682" cy="2602059"/>
          </a:xfrm>
          <a:prstGeom prst="rect">
            <a:avLst/>
          </a:prstGeom>
          <a:effectLst>
            <a:reflection blurRad="6350" stA="52000" endA="300" endPos="35000" dir="5400000" sy="-100000" algn="bl" rotWithShape="0"/>
          </a:effectLst>
          <a:scene3d>
            <a:camera prst="obliqueTopLeft"/>
            <a:lightRig rig="threePt" dir="t"/>
          </a:scene3d>
        </p:spPr>
      </p:pic>
      <p:pic>
        <p:nvPicPr>
          <p:cNvPr id="7" name="Picture 6"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5775854"/>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22443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5.4</a:t>
            </a:r>
            <a:endParaRPr lang="en-US" dirty="0"/>
          </a:p>
        </p:txBody>
      </p:sp>
      <p:pic>
        <p:nvPicPr>
          <p:cNvPr id="4" name="Picture Placeholder 3" descr="CNX_Chem_05_01_HotCold.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507" r="-1507"/>
          <a:stretch>
            <a:fillRect/>
          </a:stretch>
        </p:blipFill>
        <p:spPr>
          <a:xfrm>
            <a:off x="-23338" y="1451088"/>
            <a:ext cx="9254610" cy="4017381"/>
          </a:xfrm>
        </p:spPr>
      </p:pic>
      <p:sp>
        <p:nvSpPr>
          <p:cNvPr id="7" name="Text Placeholder 6"/>
          <p:cNvSpPr>
            <a:spLocks noGrp="1"/>
          </p:cNvSpPr>
          <p:nvPr>
            <p:ph type="body" sz="quarter" idx="14"/>
          </p:nvPr>
        </p:nvSpPr>
        <p:spPr>
          <a:xfrm>
            <a:off x="457200" y="5800206"/>
            <a:ext cx="8062912" cy="1166382"/>
          </a:xfrm>
        </p:spPr>
        <p:txBody>
          <a:bodyPr>
            <a:normAutofit/>
          </a:bodyPr>
          <a:lstStyle/>
          <a:p>
            <a:r>
              <a:rPr lang="en-US" dirty="0">
                <a:solidFill>
                  <a:srgbClr val="6CB255"/>
                </a:solidFill>
              </a:rPr>
              <a:t>(a) </a:t>
            </a:r>
            <a:r>
              <a:rPr lang="en-US" dirty="0"/>
              <a:t>The molecules in a sample of hot water move more rapidly than </a:t>
            </a:r>
            <a:r>
              <a:rPr lang="en-US" dirty="0">
                <a:solidFill>
                  <a:srgbClr val="6CB255"/>
                </a:solidFill>
              </a:rPr>
              <a:t>(b) </a:t>
            </a:r>
            <a:r>
              <a:rPr lang="en-US" dirty="0"/>
              <a:t>those in </a:t>
            </a:r>
            <a:r>
              <a:rPr lang="en-US" dirty="0" smtClean="0"/>
              <a:t>a sample </a:t>
            </a:r>
            <a:r>
              <a:rPr lang="en-US" dirty="0"/>
              <a:t>of cold water.</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13473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5.5</a:t>
            </a:r>
            <a:endParaRPr lang="en-US" dirty="0"/>
          </a:p>
        </p:txBody>
      </p:sp>
      <p:pic>
        <p:nvPicPr>
          <p:cNvPr id="2" name="Picture Placeholder 1" descr="CNX_Chem_05_01_Thermom.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23" b="-123"/>
          <a:stretch>
            <a:fillRect/>
          </a:stretch>
        </p:blipFill>
        <p:spPr>
          <a:xfrm>
            <a:off x="621551" y="1286714"/>
            <a:ext cx="8062913" cy="3500437"/>
          </a:xfrm>
        </p:spPr>
      </p:pic>
      <p:sp>
        <p:nvSpPr>
          <p:cNvPr id="7" name="Text Placeholder 6"/>
          <p:cNvSpPr>
            <a:spLocks noGrp="1"/>
          </p:cNvSpPr>
          <p:nvPr>
            <p:ph type="body" sz="quarter" idx="14"/>
          </p:nvPr>
        </p:nvSpPr>
        <p:spPr>
          <a:xfrm>
            <a:off x="487082" y="4963510"/>
            <a:ext cx="8062912" cy="1166382"/>
          </a:xfrm>
        </p:spPr>
        <p:txBody>
          <a:bodyPr>
            <a:noAutofit/>
          </a:bodyPr>
          <a:lstStyle/>
          <a:p>
            <a:pPr marL="342900" indent="-342900">
              <a:buFontTx/>
              <a:buAutoNum type="alphaLcParenBoth"/>
            </a:pPr>
            <a:r>
              <a:rPr lang="en-US" sz="1400" dirty="0"/>
              <a:t>In an alcohol or mercury thermometer, the liquid (dyed red for visibility) expands when heated and contracts when cooled, much more so than the glass tube that contains the liquid.</a:t>
            </a:r>
          </a:p>
          <a:p>
            <a:pPr marL="342900" indent="-342900">
              <a:buFontTx/>
              <a:buAutoNum type="alphaLcParenBoth"/>
            </a:pPr>
            <a:r>
              <a:rPr lang="en-US" sz="1400" dirty="0"/>
              <a:t>In a bimetallic thermometer, two different metals (such as brass and steel) form a two-layered strip. When heated or cooled, one of the metals (brass) expands or contracts more than the other metal (steel), causing the strip to coil or uncoil. Both types of thermometers have a calibrated scale that indicates the temperature. (credit a: modification of work by “</a:t>
            </a:r>
            <a:r>
              <a:rPr lang="en-US" sz="1400" dirty="0" err="1"/>
              <a:t>dwstucke</a:t>
            </a:r>
            <a:r>
              <a:rPr lang="en-US" sz="1400" dirty="0"/>
              <a:t>”/Flickr)</a:t>
            </a:r>
            <a:endParaRPr lang="hu-HU" sz="1400" dirty="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997354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477328"/>
            <a:ext cx="6553200" cy="508000"/>
          </a:xfrm>
        </p:spPr>
        <p:txBody>
          <a:bodyPr>
            <a:noAutofit/>
          </a:bodyPr>
          <a:lstStyle/>
          <a:p>
            <a:pPr eaLnBrk="1" hangingPunct="1"/>
            <a:r>
              <a:rPr lang="en-US" sz="3200" b="1" dirty="0" smtClean="0">
                <a:solidFill>
                  <a:srgbClr val="000090"/>
                </a:solidFill>
                <a:latin typeface="Arial" pitchFamily="-110" charset="0"/>
              </a:rPr>
              <a:t>Heat </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502161" y="855687"/>
            <a:ext cx="8277411" cy="5923308"/>
          </a:xfrm>
        </p:spPr>
        <p:txBody>
          <a:bodyPr>
            <a:noAutofit/>
          </a:bodyPr>
          <a:lstStyle/>
          <a:p>
            <a:pPr>
              <a:buClrTx/>
              <a:buFont typeface="Arial"/>
              <a:buChar char="•"/>
            </a:pPr>
            <a:endParaRPr lang="en-US" sz="2400" b="1" dirty="0" smtClean="0"/>
          </a:p>
          <a:p>
            <a:pPr>
              <a:buClrTx/>
              <a:buFont typeface="Arial"/>
              <a:buChar char="•"/>
            </a:pPr>
            <a:r>
              <a:rPr lang="en-US" sz="2400" dirty="0" smtClean="0"/>
              <a:t> </a:t>
            </a:r>
            <a:r>
              <a:rPr lang="en-US" sz="2400" b="1" i="1" dirty="0" smtClean="0">
                <a:solidFill>
                  <a:srgbClr val="000090"/>
                </a:solidFill>
              </a:rPr>
              <a:t>Heat (</a:t>
            </a:r>
            <a:r>
              <a:rPr lang="en-US" sz="2400" b="1" i="1" dirty="0" err="1" smtClean="0">
                <a:solidFill>
                  <a:srgbClr val="000090"/>
                </a:solidFill>
              </a:rPr>
              <a:t>q</a:t>
            </a:r>
            <a:r>
              <a:rPr lang="en-US" sz="2400" b="1" i="1" dirty="0" smtClean="0">
                <a:solidFill>
                  <a:srgbClr val="000090"/>
                </a:solidFill>
              </a:rPr>
              <a:t>) </a:t>
            </a:r>
            <a:r>
              <a:rPr lang="en-US" sz="2400" dirty="0" smtClean="0"/>
              <a:t>is the transfer of thermal energy between two bodies at different temperatures.</a:t>
            </a:r>
          </a:p>
          <a:p>
            <a:pPr>
              <a:buClrTx/>
              <a:buFont typeface="Arial"/>
              <a:buChar char="•"/>
            </a:pPr>
            <a:endParaRPr lang="en-US" sz="2400" dirty="0" smtClean="0">
              <a:cs typeface="MS PGothic" pitchFamily="34" charset="-128"/>
            </a:endParaRPr>
          </a:p>
          <a:p>
            <a:pPr>
              <a:buClrTx/>
              <a:buFont typeface="Arial"/>
              <a:buChar char="•"/>
            </a:pPr>
            <a:r>
              <a:rPr lang="en-US" sz="2400" dirty="0" smtClean="0">
                <a:cs typeface="MS PGothic" pitchFamily="34" charset="-128"/>
              </a:rPr>
              <a:t> </a:t>
            </a:r>
            <a:r>
              <a:rPr lang="en-US" sz="2400" b="1" i="1" dirty="0" smtClean="0">
                <a:solidFill>
                  <a:srgbClr val="000090"/>
                </a:solidFill>
              </a:rPr>
              <a:t>Heat flow </a:t>
            </a:r>
            <a:r>
              <a:rPr lang="en-US" sz="2400" dirty="0" smtClean="0"/>
              <a:t>(a redundant term, but one commonly used) increases the thermal energy of one body and decreases the thermal energy of the other.</a:t>
            </a:r>
          </a:p>
          <a:p>
            <a:pPr>
              <a:buClrTx/>
              <a:buFont typeface="Arial"/>
              <a:buChar char="•"/>
            </a:pPr>
            <a:endParaRPr lang="en-US" sz="2400" dirty="0" smtClean="0">
              <a:cs typeface="MS PGothic" pitchFamily="34" charset="-128"/>
            </a:endParaRPr>
          </a:p>
          <a:p>
            <a:pPr>
              <a:buClrTx/>
              <a:buFont typeface="Arial"/>
              <a:buChar char="•"/>
            </a:pPr>
            <a:r>
              <a:rPr lang="en-US" sz="2400" dirty="0" smtClean="0">
                <a:cs typeface="MS PGothic" pitchFamily="34" charset="-128"/>
              </a:rPr>
              <a:t> When two substances are placed in contact, </a:t>
            </a:r>
            <a:r>
              <a:rPr lang="en-US" sz="2400" b="1" i="1" dirty="0" smtClean="0">
                <a:cs typeface="MS PGothic" pitchFamily="34" charset="-128"/>
              </a:rPr>
              <a:t>thermal energy will always flow from the high temperature substance to the low temperature substance.</a:t>
            </a:r>
          </a:p>
          <a:p>
            <a:pPr lvl="1">
              <a:buClrTx/>
              <a:buFont typeface="Arial"/>
              <a:buChar char="•"/>
            </a:pPr>
            <a:r>
              <a:rPr lang="en-US" sz="2400" dirty="0" smtClean="0">
                <a:cs typeface="MS PGothic" pitchFamily="34" charset="-128"/>
              </a:rPr>
              <a:t>Heat flow will continue until both substances are at the same temperature. </a:t>
            </a:r>
          </a:p>
          <a:p>
            <a:pPr>
              <a:buClrTx/>
            </a:pPr>
            <a:endParaRPr lang="en-US" sz="2400" dirty="0" smtClean="0">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5.6</a:t>
            </a:r>
            <a:endParaRPr lang="en-US" dirty="0"/>
          </a:p>
        </p:txBody>
      </p:sp>
      <p:pic>
        <p:nvPicPr>
          <p:cNvPr id="2" name="Picture Placeholder 1" descr="CNX_Chem_05_01_HeatTrans1.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36553" b="-36553"/>
          <a:stretch>
            <a:fillRect/>
          </a:stretch>
        </p:blipFill>
        <p:spPr>
          <a:xfrm>
            <a:off x="367550" y="1122385"/>
            <a:ext cx="8573230" cy="3721597"/>
          </a:xfrm>
        </p:spPr>
      </p:pic>
      <p:sp>
        <p:nvSpPr>
          <p:cNvPr id="7" name="Text Placeholder 6"/>
          <p:cNvSpPr>
            <a:spLocks noGrp="1"/>
          </p:cNvSpPr>
          <p:nvPr>
            <p:ph type="body" sz="quarter" idx="14"/>
          </p:nvPr>
        </p:nvSpPr>
        <p:spPr/>
        <p:txBody>
          <a:bodyPr>
            <a:noAutofit/>
          </a:bodyPr>
          <a:lstStyle/>
          <a:p>
            <a:pPr marL="342900" indent="-342900">
              <a:buAutoNum type="alphaLcParenBoth"/>
            </a:pPr>
            <a:r>
              <a:rPr lang="en-US" sz="1600" dirty="0" smtClean="0"/>
              <a:t>Substances </a:t>
            </a:r>
            <a:r>
              <a:rPr lang="en-US" sz="1600" dirty="0"/>
              <a:t>H and L are initially at different temperatures, and their atoms have different </a:t>
            </a:r>
            <a:r>
              <a:rPr lang="en-US" sz="1600" dirty="0" smtClean="0"/>
              <a:t>average kinetic energies.</a:t>
            </a:r>
            <a:endParaRPr lang="en-US" sz="1600" dirty="0"/>
          </a:p>
          <a:p>
            <a:pPr marL="342900" indent="-342900">
              <a:buAutoNum type="alphaLcParenBoth"/>
            </a:pPr>
            <a:r>
              <a:rPr lang="en-US" sz="1600" dirty="0" smtClean="0"/>
              <a:t>When </a:t>
            </a:r>
            <a:r>
              <a:rPr lang="en-US" sz="1600" dirty="0"/>
              <a:t>they are put into contact with each other, collisions between the molecules result in </a:t>
            </a:r>
            <a:r>
              <a:rPr lang="en-US" sz="1600" dirty="0" smtClean="0"/>
              <a:t>the transfer </a:t>
            </a:r>
            <a:r>
              <a:rPr lang="en-US" sz="1600" dirty="0"/>
              <a:t>of </a:t>
            </a:r>
            <a:r>
              <a:rPr lang="en-US" sz="1600" dirty="0" smtClean="0"/>
              <a:t>kinetic (thermal) energy </a:t>
            </a:r>
            <a:r>
              <a:rPr lang="en-US" sz="1600" dirty="0"/>
              <a:t>from the hotter to the cooler matter</a:t>
            </a:r>
            <a:r>
              <a:rPr lang="en-US" sz="1600" dirty="0" smtClean="0"/>
              <a:t>.</a:t>
            </a:r>
          </a:p>
          <a:p>
            <a:pPr marL="342900" indent="-342900">
              <a:buAutoNum type="alphaLcParenBoth"/>
            </a:pPr>
            <a:r>
              <a:rPr lang="en-US" sz="1600" dirty="0" smtClean="0"/>
              <a:t>The </a:t>
            </a:r>
            <a:r>
              <a:rPr lang="en-US" sz="1600" dirty="0"/>
              <a:t>two objects reach “</a:t>
            </a:r>
            <a:r>
              <a:rPr lang="en-US" sz="1600" dirty="0" smtClean="0"/>
              <a:t>thermal equilibrium</a:t>
            </a:r>
            <a:r>
              <a:rPr lang="en-US" sz="1600" dirty="0"/>
              <a:t>” when both substances are at the same temperature, and their molecules </a:t>
            </a:r>
            <a:r>
              <a:rPr lang="en-US" sz="1600" dirty="0" smtClean="0"/>
              <a:t>have the </a:t>
            </a:r>
            <a:r>
              <a:rPr lang="en-US" sz="1600" dirty="0"/>
              <a:t>same average </a:t>
            </a:r>
            <a:r>
              <a:rPr lang="en-US" sz="1600" dirty="0" smtClean="0"/>
              <a:t>kinetic </a:t>
            </a:r>
            <a:r>
              <a:rPr lang="hu-HU" sz="1600" dirty="0" smtClean="0"/>
              <a:t>energy</a:t>
            </a:r>
            <a:r>
              <a:rPr lang="hu-HU" sz="1600" dirty="0"/>
              <a:t>.</a:t>
            </a:r>
            <a:endParaRPr lang="en-US" sz="1600" dirty="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583776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746266"/>
            <a:ext cx="6553200" cy="508000"/>
          </a:xfrm>
        </p:spPr>
        <p:txBody>
          <a:bodyPr>
            <a:noAutofit/>
          </a:bodyPr>
          <a:lstStyle/>
          <a:p>
            <a:pPr eaLnBrk="1" hangingPunct="1"/>
            <a:r>
              <a:rPr lang="en-US" sz="3200" b="1" dirty="0" smtClean="0">
                <a:solidFill>
                  <a:srgbClr val="000090"/>
                </a:solidFill>
                <a:latin typeface="Arial" pitchFamily="-110" charset="0"/>
              </a:rPr>
              <a:t>Exothermic and endothermic processes </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502161" y="1064861"/>
            <a:ext cx="8277411" cy="5923308"/>
          </a:xfrm>
        </p:spPr>
        <p:txBody>
          <a:bodyPr>
            <a:noAutofit/>
          </a:bodyPr>
          <a:lstStyle/>
          <a:p>
            <a:pPr>
              <a:buClrTx/>
              <a:buFont typeface="Arial"/>
              <a:buChar char="•"/>
            </a:pPr>
            <a:endParaRPr lang="en-US" sz="2400" b="1" dirty="0" smtClean="0"/>
          </a:p>
          <a:p>
            <a:pPr>
              <a:buClrTx/>
              <a:buFont typeface="Arial"/>
              <a:buChar char="•"/>
            </a:pPr>
            <a:r>
              <a:rPr lang="en-US" sz="2400" dirty="0" smtClean="0"/>
              <a:t> Matter undergoing chemical reactions and physical changes can release or absorb heat. </a:t>
            </a:r>
          </a:p>
          <a:p>
            <a:pPr>
              <a:buClrTx/>
              <a:buFont typeface="Arial"/>
              <a:buChar char="•"/>
            </a:pPr>
            <a:endParaRPr lang="en-US" sz="2400" dirty="0" smtClean="0"/>
          </a:p>
          <a:p>
            <a:pPr>
              <a:buClrTx/>
              <a:buFont typeface="Arial"/>
              <a:buChar char="•"/>
            </a:pPr>
            <a:r>
              <a:rPr lang="en-US" sz="2400" dirty="0" smtClean="0"/>
              <a:t> A change that </a:t>
            </a:r>
            <a:r>
              <a:rPr lang="en-US" sz="2400" b="1" i="1" dirty="0" smtClean="0">
                <a:solidFill>
                  <a:srgbClr val="FF0000"/>
                </a:solidFill>
              </a:rPr>
              <a:t>releases heat </a:t>
            </a:r>
            <a:r>
              <a:rPr lang="en-US" sz="2400" dirty="0" smtClean="0"/>
              <a:t>is called an </a:t>
            </a:r>
            <a:r>
              <a:rPr lang="en-US" sz="2400" b="1" i="1" dirty="0" smtClean="0">
                <a:solidFill>
                  <a:srgbClr val="FF0000"/>
                </a:solidFill>
              </a:rPr>
              <a:t>exothermic process.</a:t>
            </a:r>
            <a:r>
              <a:rPr lang="en-US" sz="2400" dirty="0" smtClean="0"/>
              <a:t> </a:t>
            </a:r>
            <a:endParaRPr lang="en-US" sz="2400" b="1" i="1" dirty="0" smtClean="0">
              <a:solidFill>
                <a:srgbClr val="FF0000"/>
              </a:solidFill>
            </a:endParaRPr>
          </a:p>
          <a:p>
            <a:pPr lvl="1">
              <a:buClrTx/>
              <a:buFont typeface="Arial"/>
              <a:buChar char="•"/>
            </a:pPr>
            <a:r>
              <a:rPr lang="en-US" sz="2400" b="1" i="1" dirty="0" smtClean="0"/>
              <a:t>Example: </a:t>
            </a:r>
            <a:r>
              <a:rPr lang="en-US" sz="2400" dirty="0" smtClean="0"/>
              <a:t>the combustion reaction that occurs when using an oxyacetylene torch.  </a:t>
            </a:r>
          </a:p>
          <a:p>
            <a:pPr>
              <a:buClrTx/>
              <a:buFont typeface="Arial"/>
              <a:buChar char="•"/>
            </a:pPr>
            <a:endParaRPr lang="en-US" sz="2400" dirty="0" smtClean="0"/>
          </a:p>
          <a:p>
            <a:pPr>
              <a:buClrTx/>
              <a:buFont typeface="Arial"/>
              <a:buChar char="•"/>
            </a:pPr>
            <a:r>
              <a:rPr lang="en-US" sz="2400" dirty="0" smtClean="0"/>
              <a:t> A change that </a:t>
            </a:r>
            <a:r>
              <a:rPr lang="en-US" sz="2400" b="1" i="1" dirty="0" smtClean="0">
                <a:solidFill>
                  <a:srgbClr val="000090"/>
                </a:solidFill>
              </a:rPr>
              <a:t>absorbs heat </a:t>
            </a:r>
            <a:r>
              <a:rPr lang="en-US" sz="2400" dirty="0" smtClean="0"/>
              <a:t>is an </a:t>
            </a:r>
            <a:r>
              <a:rPr lang="en-US" sz="2400" b="1" i="1" dirty="0" smtClean="0">
                <a:solidFill>
                  <a:srgbClr val="000090"/>
                </a:solidFill>
              </a:rPr>
              <a:t>endothermic process. </a:t>
            </a:r>
          </a:p>
          <a:p>
            <a:pPr lvl="1">
              <a:buClrTx/>
              <a:buFont typeface="Arial"/>
              <a:buChar char="•"/>
            </a:pPr>
            <a:r>
              <a:rPr lang="en-US" sz="2400" b="1" i="1" dirty="0" smtClean="0"/>
              <a:t>Example: </a:t>
            </a:r>
            <a:r>
              <a:rPr lang="en-US" sz="2400" dirty="0" smtClean="0"/>
              <a:t>The reaction in a cold pack used to treat muscle strains.</a:t>
            </a:r>
          </a:p>
          <a:p>
            <a:pPr>
              <a:buClrTx/>
              <a:buFont typeface="Arial"/>
              <a:buChar char="•"/>
            </a:pPr>
            <a:endParaRPr lang="en-US" sz="2400" dirty="0" smtClean="0">
              <a:cs typeface="MS PGothic" pitchFamily="34" charset="-128"/>
            </a:endParaRPr>
          </a:p>
          <a:p>
            <a:pPr>
              <a:buClrTx/>
            </a:pPr>
            <a:endParaRPr lang="en-US" sz="2400" dirty="0" smtClean="0">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5.7</a:t>
            </a:r>
            <a:endParaRPr lang="en-US" dirty="0"/>
          </a:p>
        </p:txBody>
      </p:sp>
      <p:pic>
        <p:nvPicPr>
          <p:cNvPr id="2" name="Picture Placeholder 1" descr="CNX_Chem_05_01_OxyacTorch.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49" b="-749"/>
          <a:stretch>
            <a:fillRect/>
          </a:stretch>
        </p:blipFill>
        <p:spPr>
          <a:xfrm>
            <a:off x="382494" y="1122386"/>
            <a:ext cx="8573227" cy="3721596"/>
          </a:xfrm>
        </p:spPr>
      </p:pic>
      <p:sp>
        <p:nvSpPr>
          <p:cNvPr id="7" name="Text Placeholder 6"/>
          <p:cNvSpPr>
            <a:spLocks noGrp="1"/>
          </p:cNvSpPr>
          <p:nvPr>
            <p:ph type="body" sz="quarter" idx="14"/>
          </p:nvPr>
        </p:nvSpPr>
        <p:spPr/>
        <p:txBody>
          <a:bodyPr>
            <a:noAutofit/>
          </a:bodyPr>
          <a:lstStyle/>
          <a:p>
            <a:pPr marL="342900" indent="-342900">
              <a:buAutoNum type="alphaLcParenBoth"/>
            </a:pPr>
            <a:r>
              <a:rPr lang="en-US" sz="1800" dirty="0" smtClean="0"/>
              <a:t>An </a:t>
            </a:r>
            <a:r>
              <a:rPr lang="en-US" sz="1800" dirty="0"/>
              <a:t>oxyacetylene torch produces heat by the combustion of acetylene in oxygen. </a:t>
            </a:r>
            <a:r>
              <a:rPr lang="en-US" sz="1800" dirty="0" smtClean="0"/>
              <a:t>The energy released by </a:t>
            </a:r>
            <a:r>
              <a:rPr lang="en-US" sz="1800" dirty="0"/>
              <a:t>this exothermic reaction heats and then melts the metal being cut. The sparks are tiny bits of the molten </a:t>
            </a:r>
            <a:r>
              <a:rPr lang="en-US" sz="1800" dirty="0" smtClean="0"/>
              <a:t>metal flying away.</a:t>
            </a:r>
          </a:p>
          <a:p>
            <a:pPr marL="342900" indent="-342900">
              <a:buAutoNum type="alphaLcParenBoth"/>
            </a:pPr>
            <a:r>
              <a:rPr lang="en-US" sz="1800" dirty="0" smtClean="0"/>
              <a:t> </a:t>
            </a:r>
            <a:r>
              <a:rPr lang="en-US" sz="1800" dirty="0"/>
              <a:t>A cold pack uses an endothermic process to create the sensation of cold. (credit a: modification </a:t>
            </a:r>
            <a:r>
              <a:rPr lang="en-US" sz="1800" dirty="0" smtClean="0"/>
              <a:t>of work </a:t>
            </a:r>
            <a:r>
              <a:rPr lang="en-US" sz="1800" dirty="0"/>
              <a:t>by “</a:t>
            </a:r>
            <a:r>
              <a:rPr lang="en-US" sz="1800" dirty="0" err="1"/>
              <a:t>Skatebiker</a:t>
            </a:r>
            <a:r>
              <a:rPr lang="en-US" sz="1800" dirty="0"/>
              <a:t>”/Wikimedia commons)</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53478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66974"/>
            <a:ext cx="6553200" cy="508000"/>
          </a:xfrm>
        </p:spPr>
        <p:txBody>
          <a:bodyPr>
            <a:noAutofit/>
          </a:bodyPr>
          <a:lstStyle/>
          <a:p>
            <a:pPr eaLnBrk="1" hangingPunct="1"/>
            <a:r>
              <a:rPr lang="en-US" sz="3200" b="1" dirty="0" smtClean="0">
                <a:solidFill>
                  <a:srgbClr val="000090"/>
                </a:solidFill>
                <a:latin typeface="Arial" pitchFamily="-110" charset="0"/>
              </a:rPr>
              <a:t>Heat units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298824" y="1064861"/>
            <a:ext cx="8537697" cy="5923308"/>
          </a:xfrm>
        </p:spPr>
        <p:txBody>
          <a:bodyPr>
            <a:noAutofit/>
          </a:bodyPr>
          <a:lstStyle/>
          <a:p>
            <a:pPr>
              <a:buClrTx/>
              <a:buFont typeface="Arial"/>
              <a:buChar char="•"/>
            </a:pPr>
            <a:endParaRPr lang="en-US" sz="2400" b="1" dirty="0" smtClean="0"/>
          </a:p>
          <a:p>
            <a:pPr>
              <a:buClrTx/>
              <a:buFont typeface="Arial"/>
              <a:buChar char="•"/>
            </a:pPr>
            <a:r>
              <a:rPr lang="en-US" sz="2400" dirty="0" smtClean="0"/>
              <a:t> Historically, energy was measured in units of </a:t>
            </a:r>
            <a:r>
              <a:rPr lang="en-US" sz="2400" b="1" i="1" dirty="0" smtClean="0">
                <a:solidFill>
                  <a:srgbClr val="000090"/>
                </a:solidFill>
              </a:rPr>
              <a:t>calories (cal). </a:t>
            </a:r>
          </a:p>
          <a:p>
            <a:pPr>
              <a:buClrTx/>
            </a:pPr>
            <a:endParaRPr lang="en-US" sz="2400" b="1" i="1" dirty="0" smtClean="0">
              <a:solidFill>
                <a:srgbClr val="000090"/>
              </a:solidFill>
            </a:endParaRPr>
          </a:p>
          <a:p>
            <a:pPr>
              <a:buClrTx/>
              <a:buFont typeface="Arial"/>
              <a:buChar char="•"/>
            </a:pPr>
            <a:r>
              <a:rPr lang="en-US" sz="2400" b="1" i="1" dirty="0" smtClean="0">
                <a:solidFill>
                  <a:srgbClr val="000090"/>
                </a:solidFill>
              </a:rPr>
              <a:t> </a:t>
            </a:r>
            <a:r>
              <a:rPr lang="en-US" sz="2400" dirty="0" smtClean="0"/>
              <a:t>A </a:t>
            </a:r>
            <a:r>
              <a:rPr lang="en-US" sz="2400" b="1" i="1" dirty="0" smtClean="0">
                <a:solidFill>
                  <a:srgbClr val="000090"/>
                </a:solidFill>
              </a:rPr>
              <a:t>calorie</a:t>
            </a:r>
            <a:r>
              <a:rPr lang="en-US" sz="2400" dirty="0" smtClean="0"/>
              <a:t> is the amount of energy required to raise one gram of water by 1 °C (or 1 </a:t>
            </a:r>
            <a:r>
              <a:rPr lang="en-US" sz="2400" dirty="0" err="1" smtClean="0"/>
              <a:t>kelvin</a:t>
            </a:r>
            <a:r>
              <a:rPr lang="en-US" sz="2400" dirty="0" smtClean="0"/>
              <a:t>).</a:t>
            </a:r>
          </a:p>
          <a:p>
            <a:pPr>
              <a:buClrTx/>
              <a:buFont typeface="Arial"/>
              <a:buChar char="•"/>
            </a:pPr>
            <a:endParaRPr lang="en-US" sz="2400" dirty="0" smtClean="0"/>
          </a:p>
          <a:p>
            <a:pPr>
              <a:buClrTx/>
              <a:buFont typeface="Arial"/>
              <a:buChar char="•"/>
            </a:pPr>
            <a:r>
              <a:rPr lang="en-US" sz="2400" dirty="0" smtClean="0"/>
              <a:t> The </a:t>
            </a:r>
            <a:r>
              <a:rPr lang="en-US" sz="2400" b="1" i="1" dirty="0" smtClean="0">
                <a:solidFill>
                  <a:srgbClr val="660066"/>
                </a:solidFill>
              </a:rPr>
              <a:t>Calorie (with a capital C)</a:t>
            </a:r>
            <a:r>
              <a:rPr lang="en-US" sz="2400" dirty="0" smtClean="0"/>
              <a:t>, or large calorie, commonly used in quantifying food energy content, is a </a:t>
            </a:r>
            <a:r>
              <a:rPr lang="en-US" sz="2400" b="1" i="1" dirty="0" smtClean="0">
                <a:solidFill>
                  <a:srgbClr val="660066"/>
                </a:solidFill>
              </a:rPr>
              <a:t>kilocalorie. </a:t>
            </a:r>
          </a:p>
          <a:p>
            <a:pPr>
              <a:buClrTx/>
              <a:buFont typeface="Arial"/>
              <a:buChar char="•"/>
            </a:pPr>
            <a:endParaRPr lang="en-US" sz="2400" dirty="0" smtClean="0">
              <a:cs typeface="MS PGothic" pitchFamily="34" charset="-128"/>
            </a:endParaRPr>
          </a:p>
          <a:p>
            <a:pPr>
              <a:buClrTx/>
            </a:pPr>
            <a:endParaRPr lang="en-US" sz="2400" dirty="0" smtClean="0">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746266"/>
            <a:ext cx="6553200" cy="508000"/>
          </a:xfrm>
        </p:spPr>
        <p:txBody>
          <a:bodyPr>
            <a:noAutofit/>
          </a:bodyPr>
          <a:lstStyle/>
          <a:p>
            <a:pPr eaLnBrk="1" hangingPunct="1"/>
            <a:r>
              <a:rPr lang="en-US" sz="3200" b="1" dirty="0" smtClean="0">
                <a:solidFill>
                  <a:srgbClr val="000090"/>
                </a:solidFill>
                <a:latin typeface="Arial" pitchFamily="-110" charset="0"/>
              </a:rPr>
              <a:t>Heat units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502161" y="1064861"/>
            <a:ext cx="8277411" cy="5923308"/>
          </a:xfrm>
        </p:spPr>
        <p:txBody>
          <a:bodyPr>
            <a:noAutofit/>
          </a:bodyPr>
          <a:lstStyle/>
          <a:p>
            <a:pPr>
              <a:buClrTx/>
              <a:buFont typeface="Arial"/>
              <a:buChar char="•"/>
            </a:pPr>
            <a:endParaRPr lang="en-US" sz="2400" b="1" dirty="0" smtClean="0"/>
          </a:p>
          <a:p>
            <a:pPr>
              <a:buClrTx/>
              <a:buFont typeface="Arial"/>
              <a:buChar char="•"/>
            </a:pPr>
            <a:r>
              <a:rPr lang="en-US" sz="2400" dirty="0" smtClean="0"/>
              <a:t> The SI unit of heat, work, and energy is the </a:t>
            </a:r>
            <a:r>
              <a:rPr lang="en-US" sz="2400" b="1" i="1" dirty="0" smtClean="0">
                <a:solidFill>
                  <a:srgbClr val="000090"/>
                </a:solidFill>
              </a:rPr>
              <a:t>joule. </a:t>
            </a:r>
          </a:p>
          <a:p>
            <a:pPr>
              <a:buClrTx/>
              <a:buFont typeface="Arial"/>
              <a:buChar char="•"/>
            </a:pPr>
            <a:endParaRPr lang="en-US" sz="2400" dirty="0" smtClean="0"/>
          </a:p>
          <a:p>
            <a:pPr>
              <a:buClrTx/>
              <a:buFont typeface="Arial"/>
              <a:buChar char="•"/>
            </a:pPr>
            <a:r>
              <a:rPr lang="en-US" sz="2400" dirty="0" smtClean="0"/>
              <a:t> A </a:t>
            </a:r>
            <a:r>
              <a:rPr lang="en-US" sz="2400" b="1" i="1" dirty="0" smtClean="0">
                <a:solidFill>
                  <a:srgbClr val="000090"/>
                </a:solidFill>
              </a:rPr>
              <a:t>joule (J) </a:t>
            </a:r>
            <a:r>
              <a:rPr lang="en-US" sz="2400" dirty="0" smtClean="0"/>
              <a:t>is defined as the amount of energy used when a force of 1 </a:t>
            </a:r>
            <a:r>
              <a:rPr lang="en-US" sz="2400" dirty="0" err="1" smtClean="0"/>
              <a:t>newton</a:t>
            </a:r>
            <a:r>
              <a:rPr lang="en-US" sz="2400" dirty="0" smtClean="0"/>
              <a:t> moves an object 1 meter.</a:t>
            </a:r>
          </a:p>
          <a:p>
            <a:pPr>
              <a:buClrTx/>
            </a:pPr>
            <a:endParaRPr lang="en-US" sz="2400" dirty="0" smtClean="0"/>
          </a:p>
          <a:p>
            <a:pPr>
              <a:buClrTx/>
              <a:buFont typeface="Arial"/>
              <a:buChar char="•"/>
            </a:pPr>
            <a:r>
              <a:rPr lang="en-US" sz="2400" dirty="0" smtClean="0"/>
              <a:t> It is named in honor of the English physicist James Prescott Joule. </a:t>
            </a:r>
          </a:p>
          <a:p>
            <a:pPr>
              <a:buClrTx/>
              <a:buFont typeface="Arial"/>
              <a:buChar char="•"/>
            </a:pPr>
            <a:endParaRPr lang="en-US" sz="2400" dirty="0" smtClean="0"/>
          </a:p>
          <a:p>
            <a:pPr>
              <a:buClrTx/>
              <a:buFont typeface="Arial"/>
              <a:buChar char="•"/>
            </a:pPr>
            <a:r>
              <a:rPr lang="en-US" sz="2400" dirty="0" smtClean="0"/>
              <a:t> 1 calorie = 4.184 joules.</a:t>
            </a:r>
            <a:endParaRPr lang="en-US" sz="2400" dirty="0" smtClean="0">
              <a:cs typeface="MS PGothic" pitchFamily="34" charset="-128"/>
            </a:endParaRPr>
          </a:p>
          <a:p>
            <a:pPr>
              <a:buClrTx/>
            </a:pPr>
            <a:endParaRPr lang="en-US" sz="2400" dirty="0" smtClean="0">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746266"/>
            <a:ext cx="6553200" cy="508000"/>
          </a:xfrm>
        </p:spPr>
        <p:txBody>
          <a:bodyPr>
            <a:noAutofit/>
          </a:bodyPr>
          <a:lstStyle/>
          <a:p>
            <a:pPr eaLnBrk="1" hangingPunct="1"/>
            <a:r>
              <a:rPr lang="en-US" sz="3200" b="1" dirty="0" smtClean="0">
                <a:solidFill>
                  <a:srgbClr val="000090"/>
                </a:solidFill>
                <a:latin typeface="Arial" pitchFamily="-110" charset="0"/>
              </a:rPr>
              <a:t>Heat capacity</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502161" y="1064861"/>
            <a:ext cx="8277411" cy="5923308"/>
          </a:xfrm>
        </p:spPr>
        <p:txBody>
          <a:bodyPr>
            <a:noAutofit/>
          </a:bodyPr>
          <a:lstStyle/>
          <a:p>
            <a:pPr>
              <a:buClrTx/>
              <a:buFont typeface="Arial"/>
              <a:buChar char="•"/>
            </a:pPr>
            <a:endParaRPr lang="en-US" sz="2400" b="1" dirty="0" smtClean="0"/>
          </a:p>
          <a:p>
            <a:pPr>
              <a:buClrTx/>
              <a:buFont typeface="Arial"/>
              <a:buChar char="•"/>
            </a:pPr>
            <a:r>
              <a:rPr lang="en-US" sz="2400" dirty="0" smtClean="0"/>
              <a:t> The </a:t>
            </a:r>
            <a:r>
              <a:rPr lang="en-US" sz="2400" b="1" i="1" dirty="0" smtClean="0">
                <a:solidFill>
                  <a:srgbClr val="000090"/>
                </a:solidFill>
              </a:rPr>
              <a:t>heat capacity (C) </a:t>
            </a:r>
            <a:r>
              <a:rPr lang="en-US" sz="2400" dirty="0" smtClean="0"/>
              <a:t>of a body of matter is the quantity of heat (</a:t>
            </a:r>
            <a:r>
              <a:rPr lang="en-US" sz="2400" i="1" dirty="0" err="1" smtClean="0"/>
              <a:t>q</a:t>
            </a:r>
            <a:r>
              <a:rPr lang="en-US" sz="2400" dirty="0" smtClean="0"/>
              <a:t>) it absorbs or releases when it experiences a temperature change (Δ</a:t>
            </a:r>
            <a:r>
              <a:rPr lang="en-US" sz="2400" i="1" dirty="0" smtClean="0"/>
              <a:t>T</a:t>
            </a:r>
            <a:r>
              <a:rPr lang="en-US" sz="2400" dirty="0" smtClean="0"/>
              <a:t>) of 1 °C (or 1 </a:t>
            </a:r>
            <a:r>
              <a:rPr lang="en-US" sz="2400" dirty="0" err="1" smtClean="0"/>
              <a:t>kelvin</a:t>
            </a:r>
            <a:r>
              <a:rPr lang="en-US" sz="2400" dirty="0" smtClean="0"/>
              <a:t>):</a:t>
            </a:r>
          </a:p>
          <a:p>
            <a:pPr>
              <a:buClrTx/>
            </a:pPr>
            <a:endParaRPr lang="en-US" sz="2400" dirty="0" smtClean="0"/>
          </a:p>
          <a:p>
            <a:pPr>
              <a:buClrTx/>
            </a:pPr>
            <a:endParaRPr lang="en-US" sz="2400" dirty="0" smtClean="0"/>
          </a:p>
          <a:p>
            <a:pPr>
              <a:buClrTx/>
              <a:buFont typeface="Arial"/>
              <a:buChar char="•"/>
            </a:pPr>
            <a:endParaRPr lang="en-US" sz="2400" dirty="0" smtClean="0"/>
          </a:p>
          <a:p>
            <a:pPr>
              <a:buClrTx/>
              <a:buFont typeface="Arial"/>
              <a:buChar char="•"/>
            </a:pPr>
            <a:r>
              <a:rPr lang="en-US" sz="2400" dirty="0" smtClean="0"/>
              <a:t> Heat capacity is an extensive property.</a:t>
            </a:r>
          </a:p>
          <a:p>
            <a:pPr>
              <a:buClrTx/>
              <a:buFont typeface="Arial"/>
              <a:buChar char="•"/>
            </a:pPr>
            <a:endParaRPr lang="en-US" sz="2400" dirty="0" smtClean="0"/>
          </a:p>
          <a:p>
            <a:pPr>
              <a:buClrTx/>
              <a:buFont typeface="Arial"/>
              <a:buChar char="•"/>
            </a:pPr>
            <a:r>
              <a:rPr lang="en-US" sz="2400" dirty="0" smtClean="0"/>
              <a:t> For example, the heat capacity of a large cast iron pan is greater than the heat capacity of a small cast iron pan.</a:t>
            </a:r>
          </a:p>
          <a:p>
            <a:pPr>
              <a:buClrTx/>
              <a:buFont typeface="Arial"/>
              <a:buChar char="•"/>
            </a:pPr>
            <a:endParaRPr lang="en-US" sz="2400" dirty="0" smtClean="0">
              <a:cs typeface="MS PGothic" pitchFamily="34" charset="-128"/>
            </a:endParaRPr>
          </a:p>
        </p:txBody>
      </p:sp>
      <p:pic>
        <p:nvPicPr>
          <p:cNvPr id="4" name="Picture 3"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graphicFrame>
        <p:nvGraphicFramePr>
          <p:cNvPr id="5" name="Object 4"/>
          <p:cNvGraphicFramePr>
            <a:graphicFrameLocks noChangeAspect="1"/>
          </p:cNvGraphicFramePr>
          <p:nvPr/>
        </p:nvGraphicFramePr>
        <p:xfrm>
          <a:off x="3652049" y="3018118"/>
          <a:ext cx="1652069" cy="1156448"/>
        </p:xfrm>
        <a:graphic>
          <a:graphicData uri="http://schemas.openxmlformats.org/presentationml/2006/ole">
            <p:oleObj spid="_x0000_s51202" name="Equation" r:id="rId4" imgW="508000" imgH="355600" progId="Equation.3">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746266"/>
            <a:ext cx="6553200" cy="508000"/>
          </a:xfrm>
        </p:spPr>
        <p:txBody>
          <a:bodyPr>
            <a:noAutofit/>
          </a:bodyPr>
          <a:lstStyle/>
          <a:p>
            <a:pPr eaLnBrk="1" hangingPunct="1"/>
            <a:r>
              <a:rPr lang="en-US" sz="3200" b="1" dirty="0" smtClean="0">
                <a:solidFill>
                  <a:srgbClr val="000090"/>
                </a:solidFill>
                <a:latin typeface="Arial" pitchFamily="-110" charset="0"/>
              </a:rPr>
              <a:t>Specific Heat capacity</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502161" y="1064861"/>
            <a:ext cx="8277411" cy="5923308"/>
          </a:xfrm>
        </p:spPr>
        <p:txBody>
          <a:bodyPr>
            <a:noAutofit/>
          </a:bodyPr>
          <a:lstStyle/>
          <a:p>
            <a:pPr>
              <a:buClrTx/>
              <a:buFont typeface="Arial"/>
              <a:buChar char="•"/>
            </a:pPr>
            <a:endParaRPr lang="en-US" sz="2400" b="1" dirty="0" smtClean="0"/>
          </a:p>
          <a:p>
            <a:pPr>
              <a:buClrTx/>
              <a:buFont typeface="Arial"/>
              <a:buChar char="•"/>
            </a:pPr>
            <a:r>
              <a:rPr lang="en-US" sz="2400" dirty="0" smtClean="0"/>
              <a:t> The </a:t>
            </a:r>
            <a:r>
              <a:rPr lang="en-US" sz="2400" b="1" i="1" dirty="0" smtClean="0">
                <a:solidFill>
                  <a:srgbClr val="000090"/>
                </a:solidFill>
              </a:rPr>
              <a:t>specific heat capacity (</a:t>
            </a:r>
            <a:r>
              <a:rPr lang="en-US" sz="2400" b="1" i="1" dirty="0" err="1" smtClean="0">
                <a:solidFill>
                  <a:srgbClr val="000090"/>
                </a:solidFill>
              </a:rPr>
              <a:t>c</a:t>
            </a:r>
            <a:r>
              <a:rPr lang="en-US" sz="2400" b="1" i="1" dirty="0" smtClean="0">
                <a:solidFill>
                  <a:srgbClr val="000090"/>
                </a:solidFill>
              </a:rPr>
              <a:t>) </a:t>
            </a:r>
            <a:r>
              <a:rPr lang="en-US" sz="2400" dirty="0" smtClean="0"/>
              <a:t>of a substance, commonly called its “specific heat,” is the quantity of heat required to raise the temperature of </a:t>
            </a:r>
            <a:r>
              <a:rPr lang="en-US" sz="2400" i="1" dirty="0" smtClean="0"/>
              <a:t>1 gram </a:t>
            </a:r>
            <a:r>
              <a:rPr lang="en-US" sz="2400" dirty="0" smtClean="0"/>
              <a:t>of a substance by 1 °C (or 1 </a:t>
            </a:r>
            <a:r>
              <a:rPr lang="en-US" sz="2400" dirty="0" err="1" smtClean="0"/>
              <a:t>kelvin</a:t>
            </a:r>
            <a:r>
              <a:rPr lang="en-US" sz="2400" dirty="0" smtClean="0"/>
              <a:t>):</a:t>
            </a:r>
          </a:p>
          <a:p>
            <a:pPr>
              <a:buClrTx/>
            </a:pPr>
            <a:endParaRPr lang="en-US" sz="2400" dirty="0" smtClean="0"/>
          </a:p>
          <a:p>
            <a:pPr>
              <a:buClrTx/>
            </a:pPr>
            <a:endParaRPr lang="en-US" sz="2400" dirty="0" smtClean="0"/>
          </a:p>
          <a:p>
            <a:pPr>
              <a:buClrTx/>
              <a:buFont typeface="Arial"/>
              <a:buChar char="•"/>
            </a:pPr>
            <a:r>
              <a:rPr lang="en-US" sz="2400" dirty="0" smtClean="0"/>
              <a:t> Specific heat capacity is an intensive property – it only depends on the identity of the substance, not the amount.</a:t>
            </a:r>
          </a:p>
          <a:p>
            <a:pPr>
              <a:buClrTx/>
              <a:buFont typeface="Arial"/>
              <a:buChar char="•"/>
            </a:pPr>
            <a:endParaRPr lang="en-US" sz="2400" dirty="0" smtClean="0"/>
          </a:p>
          <a:p>
            <a:pPr>
              <a:buClrTx/>
              <a:buFont typeface="Arial"/>
              <a:buChar char="•"/>
            </a:pPr>
            <a:r>
              <a:rPr lang="en-US" sz="2400" dirty="0" smtClean="0"/>
              <a:t> For example, the specific heat capacity of a large and small cast iron pan are identical.  </a:t>
            </a:r>
          </a:p>
          <a:p>
            <a:pPr>
              <a:buClrTx/>
              <a:buFont typeface="Arial"/>
              <a:buChar char="•"/>
            </a:pPr>
            <a:endParaRPr lang="en-US" sz="2400" dirty="0" smtClean="0">
              <a:cs typeface="MS PGothic" pitchFamily="34" charset="-128"/>
            </a:endParaRPr>
          </a:p>
        </p:txBody>
      </p:sp>
      <p:pic>
        <p:nvPicPr>
          <p:cNvPr id="4" name="Picture 3"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graphicFrame>
        <p:nvGraphicFramePr>
          <p:cNvPr id="5" name="Object 4"/>
          <p:cNvGraphicFramePr>
            <a:graphicFrameLocks noChangeAspect="1"/>
          </p:cNvGraphicFramePr>
          <p:nvPr/>
        </p:nvGraphicFramePr>
        <p:xfrm>
          <a:off x="3529013" y="2868428"/>
          <a:ext cx="1898650" cy="1157287"/>
        </p:xfrm>
        <a:graphic>
          <a:graphicData uri="http://schemas.openxmlformats.org/presentationml/2006/ole">
            <p:oleObj spid="_x0000_s52226" name="Equation" r:id="rId4" imgW="584200" imgH="355600" progId="Equation.3">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82113"/>
            <a:ext cx="8229600" cy="990600"/>
          </a:xfrm>
        </p:spPr>
        <p:txBody>
          <a:bodyPr wrap="square" numCol="1" anchorCtr="0" compatLnSpc="1">
            <a:prstTxWarp prst="textNoShape">
              <a:avLst/>
            </a:prstTxWarp>
            <a:normAutofit/>
          </a:bodyPr>
          <a:lstStyle/>
          <a:p>
            <a:pPr eaLnBrk="1" hangingPunct="1">
              <a:defRPr/>
            </a:pPr>
            <a:r>
              <a:rPr lang="en-US" sz="2800" b="1" dirty="0">
                <a:solidFill>
                  <a:srgbClr val="000090"/>
                </a:solidFill>
                <a:ea typeface="ＭＳ Ｐゴシック" charset="0"/>
                <a:cs typeface="ＭＳ Ｐゴシック" charset="0"/>
              </a:rPr>
              <a:t>Ch.</a:t>
            </a:r>
            <a:r>
              <a:rPr lang="en-US" sz="2800" b="1" dirty="0" smtClean="0">
                <a:solidFill>
                  <a:srgbClr val="000090"/>
                </a:solidFill>
                <a:ea typeface="ＭＳ Ｐゴシック" charset="0"/>
                <a:cs typeface="ＭＳ Ｐゴシック" charset="0"/>
              </a:rPr>
              <a:t> 5 </a:t>
            </a:r>
            <a:r>
              <a:rPr lang="en-US" sz="2800" b="1" dirty="0">
                <a:solidFill>
                  <a:srgbClr val="000090"/>
                </a:solidFill>
                <a:ea typeface="ＭＳ Ｐゴシック" charset="0"/>
                <a:cs typeface="ＭＳ Ｐゴシック" charset="0"/>
              </a:rPr>
              <a:t>Outline</a:t>
            </a:r>
          </a:p>
        </p:txBody>
      </p:sp>
      <p:sp>
        <p:nvSpPr>
          <p:cNvPr id="20483" name="Content Placeholder 2"/>
          <p:cNvSpPr>
            <a:spLocks noGrp="1"/>
          </p:cNvSpPr>
          <p:nvPr>
            <p:ph idx="1"/>
          </p:nvPr>
        </p:nvSpPr>
        <p:spPr>
          <a:xfrm>
            <a:off x="533400" y="1676695"/>
            <a:ext cx="8229600" cy="4876800"/>
          </a:xfrm>
        </p:spPr>
        <p:txBody>
          <a:bodyPr>
            <a:normAutofit/>
          </a:bodyPr>
          <a:lstStyle/>
          <a:p>
            <a:pPr marL="514350" indent="-514350">
              <a:lnSpc>
                <a:spcPct val="90000"/>
              </a:lnSpc>
            </a:pPr>
            <a:r>
              <a:rPr lang="en-US" sz="2800" dirty="0" smtClean="0">
                <a:latin typeface="Arial" pitchFamily="-110" charset="0"/>
              </a:rPr>
              <a:t>5.1: Energy Basics</a:t>
            </a:r>
          </a:p>
          <a:p>
            <a:pPr marL="514350" indent="-514350">
              <a:lnSpc>
                <a:spcPct val="90000"/>
              </a:lnSpc>
            </a:pPr>
            <a:endParaRPr lang="en-US" sz="2800" dirty="0" smtClean="0">
              <a:latin typeface="Arial" pitchFamily="-110" charset="0"/>
            </a:endParaRPr>
          </a:p>
          <a:p>
            <a:pPr marL="688975" indent="-688975">
              <a:lnSpc>
                <a:spcPct val="90000"/>
              </a:lnSpc>
            </a:pPr>
            <a:r>
              <a:rPr lang="en-US" sz="2800" dirty="0" smtClean="0">
                <a:latin typeface="Arial" pitchFamily="-110" charset="0"/>
              </a:rPr>
              <a:t>5.2: </a:t>
            </a:r>
            <a:r>
              <a:rPr lang="en-US" sz="2800" dirty="0" err="1" smtClean="0">
                <a:latin typeface="Arial" pitchFamily="-110" charset="0"/>
              </a:rPr>
              <a:t>Calorimetry</a:t>
            </a:r>
            <a:endParaRPr lang="en-US" sz="2800" dirty="0" smtClean="0">
              <a:latin typeface="Arial" pitchFamily="-110" charset="0"/>
            </a:endParaRPr>
          </a:p>
          <a:p>
            <a:pPr marL="514350" indent="-514350">
              <a:lnSpc>
                <a:spcPct val="90000"/>
              </a:lnSpc>
            </a:pPr>
            <a:endParaRPr lang="en-US" sz="2800" dirty="0" smtClean="0">
              <a:latin typeface="Arial" pitchFamily="-110" charset="0"/>
            </a:endParaRPr>
          </a:p>
          <a:p>
            <a:pPr marL="514350" indent="-514350">
              <a:lnSpc>
                <a:spcPct val="90000"/>
              </a:lnSpc>
            </a:pPr>
            <a:r>
              <a:rPr lang="en-US" sz="2800" dirty="0" smtClean="0">
                <a:latin typeface="Arial" pitchFamily="-110" charset="0"/>
              </a:rPr>
              <a:t>5.3: Enthalpy</a:t>
            </a:r>
          </a:p>
          <a:p>
            <a:pPr marL="514350" indent="-514350">
              <a:lnSpc>
                <a:spcPct val="90000"/>
              </a:lnSpc>
            </a:pPr>
            <a:endParaRPr lang="en-US" sz="2800" dirty="0" smtClean="0">
              <a:latin typeface="Arial" pitchFamily="-110" charset="0"/>
            </a:endParaRPr>
          </a:p>
          <a:p>
            <a:pPr marL="0" indent="0" eaLnBrk="1" hangingPunct="1">
              <a:buFont typeface="Arial" charset="0"/>
              <a:buNone/>
            </a:pPr>
            <a:endParaRPr lang="en-US" sz="2800" dirty="0" smtClean="0">
              <a:latin typeface="Arial" charset="0"/>
              <a:ea typeface="MS PGothic" charset="0"/>
            </a:endParaRPr>
          </a:p>
          <a:p>
            <a:pPr marL="0" indent="0" eaLnBrk="1" hangingPunct="1">
              <a:buFont typeface="Arial" charset="0"/>
              <a:buNone/>
            </a:pPr>
            <a:endParaRPr lang="en-US" sz="2800" dirty="0">
              <a:latin typeface="Arial" charset="0"/>
              <a:ea typeface="MS PGothic" charset="0"/>
            </a:endParaRPr>
          </a:p>
        </p:txBody>
      </p:sp>
      <p:sp>
        <p:nvSpPr>
          <p:cNvPr id="20484" name="Slide Number Placeholder 3"/>
          <p:cNvSpPr>
            <a:spLocks noGrp="1"/>
          </p:cNvSpPr>
          <p:nvPr>
            <p:ph type="sldNum" sz="quarter" idx="12"/>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9C4F7D93-D11A-E34C-9953-463F5D9E91E6}" type="slidenum">
              <a:rPr lang="en-US" sz="1400">
                <a:solidFill>
                  <a:srgbClr val="FFFFFF"/>
                </a:solidFill>
              </a:rPr>
              <a:pPr/>
              <a:t>2</a:t>
            </a:fld>
            <a:endParaRPr lang="en-US" sz="1400">
              <a:solidFill>
                <a:srgbClr val="FFFFFF"/>
              </a:solidFill>
            </a:endParaRPr>
          </a:p>
        </p:txBody>
      </p:sp>
      <p:pic>
        <p:nvPicPr>
          <p:cNvPr id="5" name="Picture 4"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5.8</a:t>
            </a:r>
            <a:endParaRPr lang="en-US" dirty="0"/>
          </a:p>
        </p:txBody>
      </p:sp>
      <p:pic>
        <p:nvPicPr>
          <p:cNvPr id="2" name="Picture Placeholder 1" descr="CNX_Chem_05_01_HeatCapacity.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465" r="-5465"/>
          <a:stretch>
            <a:fillRect/>
          </a:stretch>
        </p:blipFill>
        <p:spPr>
          <a:xfrm>
            <a:off x="224119" y="1391323"/>
            <a:ext cx="8799310" cy="3819737"/>
          </a:xfrm>
        </p:spPr>
      </p:pic>
      <p:sp>
        <p:nvSpPr>
          <p:cNvPr id="7" name="Text Placeholder 6"/>
          <p:cNvSpPr>
            <a:spLocks noGrp="1"/>
          </p:cNvSpPr>
          <p:nvPr>
            <p:ph type="body" sz="quarter" idx="14"/>
          </p:nvPr>
        </p:nvSpPr>
        <p:spPr>
          <a:xfrm>
            <a:off x="457200" y="5680678"/>
            <a:ext cx="8062912" cy="1166382"/>
          </a:xfrm>
        </p:spPr>
        <p:txBody>
          <a:bodyPr>
            <a:normAutofit/>
          </a:bodyPr>
          <a:lstStyle/>
          <a:p>
            <a:r>
              <a:rPr lang="en-US" sz="1800" dirty="0"/>
              <a:t>Due to its larger mass, a large frying pan has a larger heat capacity than a small frying pan. </a:t>
            </a:r>
            <a:r>
              <a:rPr lang="en-US" sz="1800" dirty="0" smtClean="0"/>
              <a:t>Because they </a:t>
            </a:r>
            <a:r>
              <a:rPr lang="en-US" sz="1800" dirty="0"/>
              <a:t>are made of the same material, both frying pans have the </a:t>
            </a:r>
            <a:r>
              <a:rPr lang="en-US" sz="1800" dirty="0" smtClean="0"/>
              <a:t>same specific </a:t>
            </a:r>
            <a:r>
              <a:rPr lang="en-US" sz="1800" dirty="0"/>
              <a:t>heat. (credit: Mark </a:t>
            </a:r>
            <a:r>
              <a:rPr lang="en-US" sz="1800" dirty="0" err="1"/>
              <a:t>Blaser</a:t>
            </a:r>
            <a:r>
              <a:rPr lang="en-US" sz="1800" dirty="0"/>
              <a:t>)</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46605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49199" y="686502"/>
            <a:ext cx="6881595" cy="508000"/>
          </a:xfrm>
        </p:spPr>
        <p:txBody>
          <a:bodyPr>
            <a:noAutofit/>
          </a:bodyPr>
          <a:lstStyle/>
          <a:p>
            <a:pPr eaLnBrk="1" hangingPunct="1"/>
            <a:r>
              <a:rPr lang="en-US" b="1" dirty="0" smtClean="0">
                <a:solidFill>
                  <a:srgbClr val="000090"/>
                </a:solidFill>
                <a:latin typeface="Arial" pitchFamily="-110" charset="0"/>
              </a:rPr>
              <a:t>Specific Heats of common substances (Table 5.1)</a:t>
            </a:r>
            <a:endParaRPr lang="en-US" b="1" dirty="0">
              <a:solidFill>
                <a:srgbClr val="000090"/>
              </a:solidFill>
              <a:latin typeface="Arial" pitchFamily="-110" charset="0"/>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
        <p:nvSpPr>
          <p:cNvPr id="7" name="Rectangle 6"/>
          <p:cNvSpPr/>
          <p:nvPr/>
        </p:nvSpPr>
        <p:spPr>
          <a:xfrm>
            <a:off x="433294" y="1538145"/>
            <a:ext cx="8217647" cy="4801315"/>
          </a:xfrm>
          <a:prstGeom prst="rect">
            <a:avLst/>
          </a:prstGeom>
        </p:spPr>
        <p:txBody>
          <a:bodyPr wrap="square">
            <a:spAutoFit/>
          </a:bodyPr>
          <a:lstStyle/>
          <a:p>
            <a:r>
              <a:rPr lang="en-US" b="1" dirty="0" smtClean="0"/>
              <a:t>Substance		Symbol (state)		Specific Heat (J/</a:t>
            </a:r>
            <a:r>
              <a:rPr lang="en-US" b="1" dirty="0" err="1" smtClean="0"/>
              <a:t>g</a:t>
            </a:r>
            <a:r>
              <a:rPr lang="en-US" b="1" dirty="0" smtClean="0"/>
              <a:t> °C)</a:t>
            </a:r>
          </a:p>
          <a:p>
            <a:r>
              <a:rPr lang="en-US" dirty="0" smtClean="0"/>
              <a:t>helium			</a:t>
            </a:r>
            <a:r>
              <a:rPr lang="en-US" dirty="0" err="1" smtClean="0"/>
              <a:t>He(g</a:t>
            </a:r>
            <a:r>
              <a:rPr lang="en-US" dirty="0" smtClean="0"/>
              <a:t>)			5.193</a:t>
            </a:r>
          </a:p>
          <a:p>
            <a:r>
              <a:rPr lang="en-US" dirty="0" smtClean="0"/>
              <a:t>water			H</a:t>
            </a:r>
            <a:r>
              <a:rPr lang="en-US" baseline="-25000" dirty="0" smtClean="0"/>
              <a:t>2</a:t>
            </a:r>
            <a:r>
              <a:rPr lang="en-US" dirty="0" smtClean="0"/>
              <a:t>O(l)			4.184</a:t>
            </a:r>
          </a:p>
          <a:p>
            <a:r>
              <a:rPr lang="en-US" dirty="0" smtClean="0"/>
              <a:t>ethanol			C</a:t>
            </a:r>
            <a:r>
              <a:rPr lang="en-US" baseline="-25000" dirty="0" smtClean="0"/>
              <a:t>2</a:t>
            </a:r>
            <a:r>
              <a:rPr lang="en-US" dirty="0" smtClean="0"/>
              <a:t>H</a:t>
            </a:r>
            <a:r>
              <a:rPr lang="en-US" baseline="-25000" dirty="0" smtClean="0"/>
              <a:t>6</a:t>
            </a:r>
            <a:r>
              <a:rPr lang="en-US" dirty="0" smtClean="0"/>
              <a:t>O(l)			2.376</a:t>
            </a:r>
          </a:p>
          <a:p>
            <a:r>
              <a:rPr lang="en-US" dirty="0" smtClean="0"/>
              <a:t>ice			H</a:t>
            </a:r>
            <a:r>
              <a:rPr lang="en-US" baseline="-25000" dirty="0" smtClean="0"/>
              <a:t>2</a:t>
            </a:r>
            <a:r>
              <a:rPr lang="en-US" dirty="0" smtClean="0"/>
              <a:t>O(s)			2.093 (at −10 °C)</a:t>
            </a:r>
          </a:p>
          <a:p>
            <a:r>
              <a:rPr lang="en-US" dirty="0" smtClean="0"/>
              <a:t>water vapor		H</a:t>
            </a:r>
            <a:r>
              <a:rPr lang="en-US" baseline="-25000" dirty="0" smtClean="0"/>
              <a:t>2</a:t>
            </a:r>
            <a:r>
              <a:rPr lang="en-US" dirty="0" smtClean="0"/>
              <a:t>O(g)			1.864</a:t>
            </a:r>
          </a:p>
          <a:p>
            <a:r>
              <a:rPr lang="en-US" dirty="0" smtClean="0"/>
              <a:t>nitrogen			N</a:t>
            </a:r>
            <a:r>
              <a:rPr lang="en-US" baseline="-25000" dirty="0" smtClean="0"/>
              <a:t>2</a:t>
            </a:r>
            <a:r>
              <a:rPr lang="en-US" dirty="0" smtClean="0"/>
              <a:t>(g)			1.040</a:t>
            </a:r>
          </a:p>
          <a:p>
            <a:r>
              <a:rPr lang="en-US" dirty="0" smtClean="0"/>
              <a:t>air						1.007</a:t>
            </a:r>
          </a:p>
          <a:p>
            <a:r>
              <a:rPr lang="en-US" dirty="0" smtClean="0"/>
              <a:t>oxygen			O</a:t>
            </a:r>
            <a:r>
              <a:rPr lang="en-US" baseline="-25000" dirty="0" smtClean="0"/>
              <a:t>2</a:t>
            </a:r>
            <a:r>
              <a:rPr lang="en-US" dirty="0" smtClean="0"/>
              <a:t>(g)			0.918</a:t>
            </a:r>
          </a:p>
          <a:p>
            <a:r>
              <a:rPr lang="en-US" dirty="0" smtClean="0"/>
              <a:t>aluminum		</a:t>
            </a:r>
            <a:r>
              <a:rPr lang="en-US" dirty="0" err="1" smtClean="0"/>
              <a:t>Al(s</a:t>
            </a:r>
            <a:r>
              <a:rPr lang="en-US" dirty="0" smtClean="0"/>
              <a:t>)			0.897</a:t>
            </a:r>
          </a:p>
          <a:p>
            <a:r>
              <a:rPr lang="en-US" dirty="0" smtClean="0"/>
              <a:t>carbon dioxide		CO</a:t>
            </a:r>
            <a:r>
              <a:rPr lang="en-US" baseline="-25000" dirty="0" smtClean="0"/>
              <a:t>2</a:t>
            </a:r>
            <a:r>
              <a:rPr lang="en-US" dirty="0" smtClean="0"/>
              <a:t>(g)			0.853</a:t>
            </a:r>
          </a:p>
          <a:p>
            <a:r>
              <a:rPr lang="en-US" dirty="0" smtClean="0"/>
              <a:t>argon			</a:t>
            </a:r>
            <a:r>
              <a:rPr lang="en-US" dirty="0" err="1" smtClean="0"/>
              <a:t>Ar(g</a:t>
            </a:r>
            <a:r>
              <a:rPr lang="en-US" dirty="0" smtClean="0"/>
              <a:t>)			0.522</a:t>
            </a:r>
          </a:p>
          <a:p>
            <a:r>
              <a:rPr lang="en-US" dirty="0" smtClean="0"/>
              <a:t>iron			</a:t>
            </a:r>
            <a:r>
              <a:rPr lang="en-US" dirty="0" err="1" smtClean="0"/>
              <a:t>Fe(s</a:t>
            </a:r>
            <a:r>
              <a:rPr lang="en-US" dirty="0" smtClean="0"/>
              <a:t>)			0.449</a:t>
            </a:r>
          </a:p>
          <a:p>
            <a:r>
              <a:rPr lang="en-US" dirty="0" smtClean="0"/>
              <a:t>copper			</a:t>
            </a:r>
            <a:r>
              <a:rPr lang="en-US" dirty="0" err="1" smtClean="0"/>
              <a:t>Cu(s</a:t>
            </a:r>
            <a:r>
              <a:rPr lang="en-US" dirty="0" smtClean="0"/>
              <a:t>)			0.385</a:t>
            </a:r>
          </a:p>
          <a:p>
            <a:r>
              <a:rPr lang="en-US" dirty="0" smtClean="0"/>
              <a:t>lead			</a:t>
            </a:r>
            <a:r>
              <a:rPr lang="en-US" dirty="0" err="1" smtClean="0"/>
              <a:t>Pb(s</a:t>
            </a:r>
            <a:r>
              <a:rPr lang="en-US" dirty="0" smtClean="0"/>
              <a:t>)			0.130</a:t>
            </a:r>
          </a:p>
          <a:p>
            <a:r>
              <a:rPr lang="en-US" dirty="0" smtClean="0"/>
              <a:t>gold			</a:t>
            </a:r>
            <a:r>
              <a:rPr lang="en-US" dirty="0" err="1" smtClean="0"/>
              <a:t>Au(s</a:t>
            </a:r>
            <a:r>
              <a:rPr lang="en-US" dirty="0" smtClean="0"/>
              <a:t>)			0.129</a:t>
            </a:r>
          </a:p>
          <a:p>
            <a:r>
              <a:rPr lang="en-US" dirty="0" smtClean="0"/>
              <a:t>silicon			</a:t>
            </a:r>
            <a:r>
              <a:rPr lang="en-US" dirty="0" err="1" smtClean="0"/>
              <a:t>Si(s</a:t>
            </a:r>
            <a:r>
              <a:rPr lang="en-US" dirty="0" smtClean="0"/>
              <a:t>)			0.712</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37092"/>
            <a:ext cx="6553200" cy="508000"/>
          </a:xfrm>
        </p:spPr>
        <p:txBody>
          <a:bodyPr>
            <a:noAutofit/>
          </a:bodyPr>
          <a:lstStyle/>
          <a:p>
            <a:pPr eaLnBrk="1" hangingPunct="1"/>
            <a:r>
              <a:rPr lang="en-US" sz="3200" b="1" dirty="0" smtClean="0">
                <a:solidFill>
                  <a:srgbClr val="000090"/>
                </a:solidFill>
                <a:latin typeface="Arial" pitchFamily="-110" charset="0"/>
              </a:rPr>
              <a:t>Calculating heat</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502161" y="795923"/>
            <a:ext cx="8277411" cy="5923308"/>
          </a:xfrm>
        </p:spPr>
        <p:txBody>
          <a:bodyPr>
            <a:noAutofit/>
          </a:bodyPr>
          <a:lstStyle/>
          <a:p>
            <a:pPr>
              <a:buClrTx/>
              <a:buFont typeface="Arial"/>
              <a:buChar char="•"/>
            </a:pPr>
            <a:endParaRPr lang="en-US" sz="2400" b="1" dirty="0" smtClean="0"/>
          </a:p>
          <a:p>
            <a:pPr>
              <a:buClrTx/>
              <a:buFont typeface="Arial"/>
              <a:buChar char="•"/>
            </a:pPr>
            <a:r>
              <a:rPr lang="en-US" sz="2400" dirty="0" smtClean="0"/>
              <a:t> The amount of heat, </a:t>
            </a:r>
            <a:r>
              <a:rPr lang="en-US" sz="2400" i="1" dirty="0" err="1" smtClean="0"/>
              <a:t>q</a:t>
            </a:r>
            <a:r>
              <a:rPr lang="en-US" sz="2400" dirty="0" smtClean="0"/>
              <a:t>, entering or leaving a substance can be calculated:</a:t>
            </a:r>
          </a:p>
          <a:p>
            <a:pPr>
              <a:buClrTx/>
            </a:pPr>
            <a:endParaRPr lang="en-US" sz="2400" dirty="0" smtClean="0"/>
          </a:p>
          <a:p>
            <a:pPr>
              <a:buClrTx/>
            </a:pPr>
            <a:endParaRPr lang="en-US" sz="2400" dirty="0" smtClean="0"/>
          </a:p>
          <a:p>
            <a:pPr>
              <a:buClrTx/>
            </a:pPr>
            <a:endParaRPr lang="en-US" sz="2400" dirty="0" smtClean="0"/>
          </a:p>
          <a:p>
            <a:pPr>
              <a:buClrTx/>
            </a:pPr>
            <a:endParaRPr lang="en-US" sz="2400" dirty="0" smtClean="0"/>
          </a:p>
          <a:p>
            <a:pPr>
              <a:buClrTx/>
              <a:buFont typeface="Arial"/>
              <a:buChar char="•"/>
            </a:pPr>
            <a:r>
              <a:rPr lang="en-US" sz="2400" dirty="0" smtClean="0"/>
              <a:t> If a substance </a:t>
            </a:r>
            <a:r>
              <a:rPr lang="en-US" sz="2400" b="1" i="1" dirty="0" smtClean="0">
                <a:solidFill>
                  <a:srgbClr val="000090"/>
                </a:solidFill>
              </a:rPr>
              <a:t>gains thermal energy</a:t>
            </a:r>
            <a:r>
              <a:rPr lang="en-US" sz="2400" dirty="0" smtClean="0"/>
              <a:t>, </a:t>
            </a:r>
            <a:r>
              <a:rPr lang="en-US" sz="2400" dirty="0" err="1" smtClean="0"/>
              <a:t>T</a:t>
            </a:r>
            <a:r>
              <a:rPr lang="en-US" sz="2400" baseline="-25000" dirty="0" err="1" smtClean="0"/>
              <a:t>final</a:t>
            </a:r>
            <a:r>
              <a:rPr lang="en-US" sz="2400" dirty="0" smtClean="0"/>
              <a:t> &gt; </a:t>
            </a:r>
            <a:r>
              <a:rPr lang="en-US" sz="2400" dirty="0" err="1" smtClean="0"/>
              <a:t>T</a:t>
            </a:r>
            <a:r>
              <a:rPr lang="en-US" sz="2400" baseline="-25000" dirty="0" err="1" smtClean="0"/>
              <a:t>initial</a:t>
            </a:r>
            <a:r>
              <a:rPr lang="en-US" sz="2400" dirty="0" smtClean="0"/>
              <a:t>, then the value of </a:t>
            </a:r>
            <a:r>
              <a:rPr lang="en-US" sz="2400" b="1" i="1" dirty="0" err="1" smtClean="0">
                <a:solidFill>
                  <a:srgbClr val="000090"/>
                </a:solidFill>
              </a:rPr>
              <a:t>q</a:t>
            </a:r>
            <a:r>
              <a:rPr lang="en-US" sz="2400" b="1" i="1" dirty="0" smtClean="0">
                <a:solidFill>
                  <a:srgbClr val="000090"/>
                </a:solidFill>
              </a:rPr>
              <a:t> is positive. </a:t>
            </a:r>
          </a:p>
          <a:p>
            <a:pPr>
              <a:buClrTx/>
              <a:buFont typeface="Arial"/>
              <a:buChar char="•"/>
            </a:pPr>
            <a:endParaRPr lang="en-US" sz="2400" dirty="0" smtClean="0">
              <a:cs typeface="MS PGothic" pitchFamily="34" charset="-128"/>
            </a:endParaRPr>
          </a:p>
          <a:p>
            <a:pPr>
              <a:buClrTx/>
              <a:buFont typeface="Arial"/>
              <a:buChar char="•"/>
            </a:pPr>
            <a:r>
              <a:rPr lang="en-US" sz="2400" dirty="0" smtClean="0">
                <a:cs typeface="MS PGothic" pitchFamily="34" charset="-128"/>
              </a:rPr>
              <a:t> </a:t>
            </a:r>
            <a:r>
              <a:rPr lang="en-US" sz="2400" dirty="0" smtClean="0"/>
              <a:t>If a substance </a:t>
            </a:r>
            <a:r>
              <a:rPr lang="en-US" sz="2400" b="1" i="1" dirty="0" smtClean="0">
                <a:solidFill>
                  <a:srgbClr val="FF0000"/>
                </a:solidFill>
              </a:rPr>
              <a:t>loses thermal energy</a:t>
            </a:r>
            <a:r>
              <a:rPr lang="en-US" sz="2400" dirty="0" smtClean="0"/>
              <a:t>, </a:t>
            </a:r>
            <a:r>
              <a:rPr lang="en-US" sz="2400" dirty="0" err="1" smtClean="0"/>
              <a:t>T</a:t>
            </a:r>
            <a:r>
              <a:rPr lang="en-US" sz="2400" baseline="-25000" dirty="0" err="1" smtClean="0"/>
              <a:t>final</a:t>
            </a:r>
            <a:r>
              <a:rPr lang="en-US" sz="2400" dirty="0" smtClean="0"/>
              <a:t> &lt; </a:t>
            </a:r>
            <a:r>
              <a:rPr lang="en-US" sz="2400" dirty="0" err="1" smtClean="0"/>
              <a:t>T</a:t>
            </a:r>
            <a:r>
              <a:rPr lang="en-US" sz="2400" baseline="-25000" dirty="0" err="1" smtClean="0"/>
              <a:t>initial</a:t>
            </a:r>
            <a:r>
              <a:rPr lang="en-US" sz="2400" dirty="0" smtClean="0"/>
              <a:t>, then the value of </a:t>
            </a:r>
            <a:r>
              <a:rPr lang="en-US" sz="2400" b="1" i="1" dirty="0" err="1" smtClean="0">
                <a:solidFill>
                  <a:srgbClr val="FF0000"/>
                </a:solidFill>
              </a:rPr>
              <a:t>q</a:t>
            </a:r>
            <a:r>
              <a:rPr lang="en-US" sz="2400" b="1" i="1" dirty="0" smtClean="0">
                <a:solidFill>
                  <a:srgbClr val="FF0000"/>
                </a:solidFill>
              </a:rPr>
              <a:t> is negative. </a:t>
            </a:r>
            <a:endParaRPr lang="en-US" sz="2400" b="1" i="1" dirty="0" smtClean="0">
              <a:solidFill>
                <a:srgbClr val="FF0000"/>
              </a:solidFill>
              <a:cs typeface="MS PGothic" pitchFamily="34" charset="-128"/>
            </a:endParaRPr>
          </a:p>
        </p:txBody>
      </p:sp>
      <p:pic>
        <p:nvPicPr>
          <p:cNvPr id="4" name="Picture 3"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graphicFrame>
        <p:nvGraphicFramePr>
          <p:cNvPr id="5" name="Object 4"/>
          <p:cNvGraphicFramePr>
            <a:graphicFrameLocks noChangeAspect="1"/>
          </p:cNvGraphicFramePr>
          <p:nvPr/>
        </p:nvGraphicFramePr>
        <p:xfrm>
          <a:off x="2500313" y="2327275"/>
          <a:ext cx="4044950" cy="1609725"/>
        </p:xfrm>
        <a:graphic>
          <a:graphicData uri="http://schemas.openxmlformats.org/presentationml/2006/ole">
            <p:oleObj spid="_x0000_s55298" name="Equation" r:id="rId4" imgW="1244600" imgH="495300" progId="Equation.3">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5.1</a:t>
            </a:r>
            <a:endParaRPr lang="en-US" sz="2800" dirty="0"/>
          </a:p>
        </p:txBody>
      </p:sp>
      <p:sp>
        <p:nvSpPr>
          <p:cNvPr id="7" name="Text Placeholder 6"/>
          <p:cNvSpPr>
            <a:spLocks noGrp="1"/>
          </p:cNvSpPr>
          <p:nvPr>
            <p:ph type="body" sz="quarter" idx="14"/>
          </p:nvPr>
        </p:nvSpPr>
        <p:spPr>
          <a:xfrm>
            <a:off x="457200" y="1377372"/>
            <a:ext cx="8062912" cy="1166382"/>
          </a:xfrm>
        </p:spPr>
        <p:txBody>
          <a:bodyPr>
            <a:noAutofit/>
          </a:bodyPr>
          <a:lstStyle/>
          <a:p>
            <a:r>
              <a:rPr lang="en-US" sz="2400" dirty="0" smtClean="0"/>
              <a:t>A flask containing 8.0 × 10</a:t>
            </a:r>
            <a:r>
              <a:rPr lang="en-US" sz="2400" baseline="30000" dirty="0" smtClean="0"/>
              <a:t>2</a:t>
            </a:r>
            <a:r>
              <a:rPr lang="en-US" sz="2400" dirty="0" smtClean="0"/>
              <a:t> </a:t>
            </a:r>
            <a:r>
              <a:rPr lang="en-US" sz="2400" dirty="0" err="1" smtClean="0"/>
              <a:t>g</a:t>
            </a:r>
            <a:r>
              <a:rPr lang="en-US" sz="2400" dirty="0" smtClean="0"/>
              <a:t> of water is heated, and the temperature of the water increases from 21 °C to 85 °C. How much heat did the water absorb?</a:t>
            </a:r>
            <a:endParaRPr lang="en-US" sz="2400" dirty="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56322" name="Object 2"/>
          <p:cNvGraphicFramePr>
            <a:graphicFrameLocks noChangeAspect="1"/>
          </p:cNvGraphicFramePr>
          <p:nvPr/>
        </p:nvGraphicFramePr>
        <p:xfrm>
          <a:off x="314325" y="2906713"/>
          <a:ext cx="8532813" cy="2844800"/>
        </p:xfrm>
        <a:graphic>
          <a:graphicData uri="http://schemas.openxmlformats.org/presentationml/2006/ole">
            <p:oleObj spid="_x0000_s56322" name="Equation" r:id="rId4" imgW="3086100" imgH="10287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5.9</a:t>
            </a:r>
            <a:endParaRPr lang="en-US" dirty="0"/>
          </a:p>
        </p:txBody>
      </p:sp>
      <p:pic>
        <p:nvPicPr>
          <p:cNvPr id="2" name="Picture Placeholder 1" descr="CNX_Chem_05_01_SolTherm1.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680" r="-680"/>
          <a:stretch>
            <a:fillRect/>
          </a:stretch>
        </p:blipFill>
        <p:spPr>
          <a:xfrm>
            <a:off x="457199" y="1406265"/>
            <a:ext cx="8062913" cy="3500071"/>
          </a:xfrm>
        </p:spPr>
      </p:pic>
      <p:sp>
        <p:nvSpPr>
          <p:cNvPr id="7" name="Text Placeholder 6"/>
          <p:cNvSpPr>
            <a:spLocks noGrp="1"/>
          </p:cNvSpPr>
          <p:nvPr>
            <p:ph type="body" sz="quarter" idx="14"/>
          </p:nvPr>
        </p:nvSpPr>
        <p:spPr>
          <a:xfrm>
            <a:off x="457200" y="5441622"/>
            <a:ext cx="8062912" cy="1166382"/>
          </a:xfrm>
        </p:spPr>
        <p:txBody>
          <a:bodyPr>
            <a:normAutofit/>
          </a:bodyPr>
          <a:lstStyle/>
          <a:p>
            <a:r>
              <a:rPr lang="en-US" sz="1800" dirty="0"/>
              <a:t>This solar thermal plant uses parabolic trough mirrors to concentrate sunlight</a:t>
            </a:r>
            <a:r>
              <a:rPr lang="en-US" sz="1800" dirty="0" smtClean="0"/>
              <a:t>. (</a:t>
            </a:r>
            <a:r>
              <a:rPr lang="en-US" sz="1800" dirty="0"/>
              <a:t>credit </a:t>
            </a:r>
            <a:r>
              <a:rPr lang="en-US" sz="1800" dirty="0" smtClean="0"/>
              <a:t>a: modification </a:t>
            </a:r>
            <a:r>
              <a:rPr lang="en-US" sz="1800" dirty="0"/>
              <a:t>of work by Bureau of Land Management)</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117046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5.10</a:t>
            </a:r>
            <a:endParaRPr lang="en-US" dirty="0"/>
          </a:p>
        </p:txBody>
      </p:sp>
      <p:pic>
        <p:nvPicPr>
          <p:cNvPr id="2" name="Picture Placeholder 1" descr="CNX_Chem_05_01_SolTherm2.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2724" b="-2724"/>
          <a:stretch>
            <a:fillRect/>
          </a:stretch>
        </p:blipFill>
        <p:spPr/>
      </p:pic>
      <p:sp>
        <p:nvSpPr>
          <p:cNvPr id="7" name="Text Placeholder 6"/>
          <p:cNvSpPr>
            <a:spLocks noGrp="1"/>
          </p:cNvSpPr>
          <p:nvPr>
            <p:ph type="body" sz="quarter" idx="14"/>
          </p:nvPr>
        </p:nvSpPr>
        <p:spPr>
          <a:xfrm>
            <a:off x="348343" y="4663821"/>
            <a:ext cx="8062912" cy="1166382"/>
          </a:xfrm>
        </p:spPr>
        <p:txBody>
          <a:bodyPr>
            <a:noAutofit/>
          </a:bodyPr>
          <a:lstStyle/>
          <a:p>
            <a:pPr marL="342900" indent="-342900">
              <a:buAutoNum type="alphaLcParenBoth"/>
            </a:pPr>
            <a:r>
              <a:rPr lang="en-US" sz="1800" dirty="0" smtClean="0"/>
              <a:t>The </a:t>
            </a:r>
            <a:r>
              <a:rPr lang="en-US" sz="1800" dirty="0" err="1"/>
              <a:t>Ivanpah</a:t>
            </a:r>
            <a:r>
              <a:rPr lang="en-US" sz="1800" dirty="0"/>
              <a:t> solar thermal plant uses 170,000 mirrors to concentrate sunlight </a:t>
            </a:r>
            <a:r>
              <a:rPr lang="en-US" sz="1800" dirty="0" smtClean="0"/>
              <a:t>on water</a:t>
            </a:r>
            <a:r>
              <a:rPr lang="en-US" sz="1800" dirty="0"/>
              <a:t>-</a:t>
            </a:r>
            <a:r>
              <a:rPr lang="en-US" sz="1800" dirty="0" smtClean="0"/>
              <a:t>filled towers. </a:t>
            </a:r>
          </a:p>
          <a:p>
            <a:pPr marL="342900" indent="-342900">
              <a:buAutoNum type="alphaLcParenBoth"/>
            </a:pPr>
            <a:r>
              <a:rPr lang="en-US" sz="1800" dirty="0" smtClean="0"/>
              <a:t>It </a:t>
            </a:r>
            <a:r>
              <a:rPr lang="en-US" sz="1800" dirty="0"/>
              <a:t>covers 4000 acres of public land near the Mojave Desert and the California-Nevada </a:t>
            </a:r>
            <a:r>
              <a:rPr lang="en-US" sz="1800" dirty="0" smtClean="0"/>
              <a:t>border.(</a:t>
            </a:r>
            <a:r>
              <a:rPr lang="en-US" sz="1800" dirty="0"/>
              <a:t>credit a: modification of work by Craig Dietrich; credit b: modification of work by “</a:t>
            </a:r>
            <a:r>
              <a:rPr lang="en-US" sz="1800" dirty="0" smtClean="0"/>
              <a:t>USFWS Pacific Southwest </a:t>
            </a:r>
            <a:r>
              <a:rPr lang="de-DE" sz="1800" dirty="0" smtClean="0"/>
              <a:t>Region</a:t>
            </a:r>
            <a:r>
              <a:rPr lang="de-DE" sz="1800" dirty="0"/>
              <a:t>”/</a:t>
            </a:r>
            <a:r>
              <a:rPr lang="de-DE" sz="1800" dirty="0" err="1"/>
              <a:t>Flickr</a:t>
            </a:r>
            <a:r>
              <a:rPr lang="de-DE" sz="1800" dirty="0"/>
              <a:t>)</a:t>
            </a:r>
            <a:endParaRPr lang="en-US" sz="1800" dirty="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871522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477328"/>
            <a:ext cx="6553200" cy="508000"/>
          </a:xfrm>
        </p:spPr>
        <p:txBody>
          <a:bodyPr>
            <a:noAutofit/>
          </a:bodyPr>
          <a:lstStyle/>
          <a:p>
            <a:pPr eaLnBrk="1" hangingPunct="1"/>
            <a:r>
              <a:rPr lang="en-US" sz="3200" b="1" dirty="0" smtClean="0">
                <a:solidFill>
                  <a:srgbClr val="000090"/>
                </a:solidFill>
                <a:latin typeface="Arial" pitchFamily="-110" charset="0"/>
              </a:rPr>
              <a:t>5.2 </a:t>
            </a:r>
            <a:r>
              <a:rPr lang="en-US" sz="3200" b="1" dirty="0" err="1" smtClean="0">
                <a:solidFill>
                  <a:srgbClr val="000090"/>
                </a:solidFill>
                <a:latin typeface="Arial" pitchFamily="-110" charset="0"/>
              </a:rPr>
              <a:t>calorimetry</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1094743"/>
            <a:ext cx="8277411" cy="5923308"/>
          </a:xfrm>
        </p:spPr>
        <p:txBody>
          <a:bodyPr>
            <a:normAutofit lnSpcReduction="10000"/>
          </a:bodyPr>
          <a:lstStyle/>
          <a:p>
            <a:pPr>
              <a:buClrTx/>
              <a:buFont typeface="Arial"/>
              <a:buChar char="•"/>
            </a:pPr>
            <a:endParaRPr lang="en-US" sz="2400" b="1" dirty="0" smtClean="0">
              <a:latin typeface="Arial" pitchFamily="-110" charset="0"/>
            </a:endParaRPr>
          </a:p>
          <a:p>
            <a:pPr>
              <a:buClrTx/>
              <a:buFont typeface="Arial"/>
              <a:buChar char="•"/>
            </a:pPr>
            <a:r>
              <a:rPr lang="en-US" sz="2400" dirty="0" smtClean="0"/>
              <a:t> One technique that can be used to measure the amount of heat involved in a chemical or physical process is known as </a:t>
            </a:r>
            <a:r>
              <a:rPr lang="en-US" sz="2400" b="1" i="1" dirty="0" err="1" smtClean="0">
                <a:solidFill>
                  <a:srgbClr val="000090"/>
                </a:solidFill>
              </a:rPr>
              <a:t>calorimetry</a:t>
            </a:r>
            <a:r>
              <a:rPr lang="en-US" sz="2400" b="1" i="1" dirty="0" smtClean="0">
                <a:solidFill>
                  <a:srgbClr val="000090"/>
                </a:solidFill>
              </a:rPr>
              <a:t>. </a:t>
            </a:r>
          </a:p>
          <a:p>
            <a:pPr>
              <a:buClrTx/>
              <a:buFont typeface="Arial"/>
              <a:buChar char="•"/>
            </a:pPr>
            <a:endParaRPr lang="en-US" sz="2400" dirty="0" smtClean="0"/>
          </a:p>
          <a:p>
            <a:pPr>
              <a:buClrTx/>
              <a:buFont typeface="Arial"/>
              <a:buChar char="•"/>
            </a:pPr>
            <a:r>
              <a:rPr lang="en-US" sz="2400" dirty="0" smtClean="0"/>
              <a:t> </a:t>
            </a:r>
            <a:r>
              <a:rPr lang="en-US" sz="2400" b="1" i="1" dirty="0" err="1" smtClean="0">
                <a:solidFill>
                  <a:srgbClr val="000090"/>
                </a:solidFill>
              </a:rPr>
              <a:t>Calorimetry</a:t>
            </a:r>
            <a:r>
              <a:rPr lang="en-US" sz="2400" dirty="0" smtClean="0"/>
              <a:t> is used to measure the amount of heat transferred to or from a substance.</a:t>
            </a:r>
          </a:p>
          <a:p>
            <a:pPr>
              <a:buClrTx/>
              <a:buFont typeface="Arial"/>
              <a:buChar char="•"/>
            </a:pPr>
            <a:endParaRPr lang="en-US" sz="2400" dirty="0" smtClean="0">
              <a:cs typeface="MS PGothic" pitchFamily="34" charset="-128"/>
            </a:endParaRPr>
          </a:p>
          <a:p>
            <a:pPr>
              <a:buClrTx/>
              <a:buFont typeface="Arial"/>
              <a:buChar char="•"/>
            </a:pPr>
            <a:r>
              <a:rPr lang="en-US" sz="2400" dirty="0" smtClean="0">
                <a:cs typeface="MS PGothic" pitchFamily="34" charset="-128"/>
              </a:rPr>
              <a:t> </a:t>
            </a:r>
            <a:r>
              <a:rPr lang="en-US" sz="2400" dirty="0" smtClean="0"/>
              <a:t>The heat is exchanged with a calibrated object (calorimeter). </a:t>
            </a:r>
          </a:p>
          <a:p>
            <a:pPr>
              <a:buClrTx/>
              <a:buFont typeface="Arial"/>
              <a:buChar char="•"/>
            </a:pPr>
            <a:endParaRPr lang="en-US" sz="2400" dirty="0" smtClean="0"/>
          </a:p>
          <a:p>
            <a:pPr>
              <a:buClrTx/>
              <a:buFont typeface="Arial"/>
              <a:buChar char="•"/>
            </a:pPr>
            <a:r>
              <a:rPr lang="en-US" sz="2400" dirty="0" smtClean="0"/>
              <a:t> The change in temperature of the measuring part of the calorimeter is converted into the amount of heat.</a:t>
            </a:r>
            <a:endParaRPr lang="en-US" sz="2200" dirty="0" smtClean="0">
              <a:cs typeface="MS PGothic" pitchFamily="34" charset="-128"/>
            </a:endParaRPr>
          </a:p>
          <a:p>
            <a:pPr>
              <a:buClrTx/>
            </a:pPr>
            <a:endParaRPr lang="en-US" sz="2400" dirty="0" smtClean="0">
              <a:solidFill>
                <a:srgbClr val="000000"/>
              </a:solidFill>
              <a:cs typeface="MS PGothic" pitchFamily="34" charset="-128"/>
            </a:endParaRPr>
          </a:p>
          <a:p>
            <a:pPr>
              <a:buClrTx/>
              <a:buFont typeface="Arial"/>
              <a:buChar char="•"/>
            </a:pP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66974"/>
            <a:ext cx="6553200" cy="508000"/>
          </a:xfrm>
        </p:spPr>
        <p:txBody>
          <a:bodyPr>
            <a:noAutofit/>
          </a:bodyPr>
          <a:lstStyle/>
          <a:p>
            <a:pPr eaLnBrk="1" hangingPunct="1"/>
            <a:r>
              <a:rPr lang="en-US" sz="3200" b="1" dirty="0" smtClean="0">
                <a:solidFill>
                  <a:srgbClr val="000090"/>
                </a:solidFill>
                <a:latin typeface="Arial" pitchFamily="-110" charset="0"/>
              </a:rPr>
              <a:t>System and surroundings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502161" y="1259094"/>
            <a:ext cx="8277411" cy="5923308"/>
          </a:xfrm>
        </p:spPr>
        <p:txBody>
          <a:bodyPr>
            <a:normAutofit/>
          </a:bodyPr>
          <a:lstStyle/>
          <a:p>
            <a:pPr>
              <a:buClrTx/>
              <a:buFont typeface="Arial"/>
              <a:buChar char="•"/>
            </a:pPr>
            <a:endParaRPr lang="en-US" sz="2400" b="1" dirty="0" smtClean="0">
              <a:latin typeface="Arial" pitchFamily="-110" charset="0"/>
            </a:endParaRPr>
          </a:p>
          <a:p>
            <a:pPr>
              <a:buClrTx/>
              <a:buFont typeface="Arial"/>
              <a:buChar char="•"/>
            </a:pPr>
            <a:r>
              <a:rPr lang="en-US" sz="2400" dirty="0" smtClean="0"/>
              <a:t> </a:t>
            </a:r>
            <a:r>
              <a:rPr lang="en-US" sz="2400" b="1" i="1" dirty="0" smtClean="0">
                <a:solidFill>
                  <a:srgbClr val="000090"/>
                </a:solidFill>
              </a:rPr>
              <a:t>System - </a:t>
            </a:r>
            <a:r>
              <a:rPr lang="en-US" sz="2400" dirty="0" smtClean="0"/>
              <a:t>the substance or substances undergoing the chemical or physical change.</a:t>
            </a:r>
          </a:p>
          <a:p>
            <a:pPr>
              <a:buClrTx/>
              <a:buFont typeface="Arial"/>
              <a:buChar char="•"/>
            </a:pPr>
            <a:endParaRPr lang="en-US" sz="2400" dirty="0" smtClean="0"/>
          </a:p>
          <a:p>
            <a:pPr>
              <a:buClrTx/>
              <a:buFont typeface="Arial"/>
              <a:buChar char="•"/>
            </a:pPr>
            <a:r>
              <a:rPr lang="en-US" sz="2400" dirty="0" smtClean="0"/>
              <a:t> </a:t>
            </a:r>
            <a:r>
              <a:rPr lang="en-US" sz="2400" b="1" i="1" dirty="0" smtClean="0">
                <a:solidFill>
                  <a:srgbClr val="000090"/>
                </a:solidFill>
              </a:rPr>
              <a:t>Surroundings - </a:t>
            </a:r>
            <a:r>
              <a:rPr lang="en-US" sz="2400" dirty="0" smtClean="0"/>
              <a:t>the other components of the measurement apparatus that serve to either provide heat to the system or absorb heat from the system. </a:t>
            </a:r>
          </a:p>
          <a:p>
            <a:pPr>
              <a:buClrTx/>
              <a:buFont typeface="Arial"/>
              <a:buChar char="•"/>
            </a:pPr>
            <a:endParaRPr lang="en-US" sz="2400" b="1" i="1" dirty="0" smtClean="0">
              <a:solidFill>
                <a:srgbClr val="000090"/>
              </a:solidFill>
            </a:endParaRPr>
          </a:p>
          <a:p>
            <a:pPr>
              <a:buClrTx/>
            </a:pPr>
            <a:endParaRPr lang="en-US" sz="2400" dirty="0" smtClean="0">
              <a:solidFill>
                <a:srgbClr val="000000"/>
              </a:solidFill>
              <a:cs typeface="MS PGothic" pitchFamily="34" charset="-128"/>
            </a:endParaRPr>
          </a:p>
          <a:p>
            <a:pPr>
              <a:buClrTx/>
              <a:buFont typeface="Arial"/>
              <a:buChar char="•"/>
            </a:pP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52033"/>
            <a:ext cx="6553200" cy="508000"/>
          </a:xfrm>
        </p:spPr>
        <p:txBody>
          <a:bodyPr>
            <a:noAutofit/>
          </a:bodyPr>
          <a:lstStyle/>
          <a:p>
            <a:pPr eaLnBrk="1" hangingPunct="1"/>
            <a:r>
              <a:rPr lang="en-US" sz="3200" b="1" dirty="0" smtClean="0">
                <a:solidFill>
                  <a:srgbClr val="000090"/>
                </a:solidFill>
                <a:latin typeface="Arial" pitchFamily="-110" charset="0"/>
              </a:rPr>
              <a:t>calorimeter</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1005097"/>
            <a:ext cx="8277411" cy="5923308"/>
          </a:xfrm>
        </p:spPr>
        <p:txBody>
          <a:bodyPr>
            <a:normAutofit/>
          </a:bodyPr>
          <a:lstStyle/>
          <a:p>
            <a:pPr>
              <a:buClrTx/>
              <a:buFont typeface="Arial"/>
              <a:buChar char="•"/>
            </a:pPr>
            <a:endParaRPr lang="en-US" sz="2400" b="1" dirty="0" smtClean="0">
              <a:latin typeface="Arial" pitchFamily="-110" charset="0"/>
            </a:endParaRPr>
          </a:p>
          <a:p>
            <a:pPr>
              <a:buClrTx/>
              <a:buFont typeface="Arial"/>
              <a:buChar char="•"/>
            </a:pPr>
            <a:r>
              <a:rPr lang="en-US" sz="2400" dirty="0" smtClean="0"/>
              <a:t> A </a:t>
            </a:r>
            <a:r>
              <a:rPr lang="en-US" sz="2400" b="1" i="1" dirty="0" smtClean="0">
                <a:solidFill>
                  <a:srgbClr val="000090"/>
                </a:solidFill>
              </a:rPr>
              <a:t>calorimeter</a:t>
            </a:r>
            <a:r>
              <a:rPr lang="en-US" sz="2400" dirty="0" smtClean="0"/>
              <a:t> is a device used to measure the amount of heat involved in a chemical or physical process. </a:t>
            </a:r>
          </a:p>
          <a:p>
            <a:pPr>
              <a:buClrTx/>
              <a:buFont typeface="Arial"/>
              <a:buChar char="•"/>
            </a:pPr>
            <a:endParaRPr lang="en-US" sz="2400" dirty="0" smtClean="0"/>
          </a:p>
          <a:p>
            <a:pPr>
              <a:buClrTx/>
              <a:buFont typeface="Arial"/>
              <a:buChar char="•"/>
            </a:pPr>
            <a:r>
              <a:rPr lang="en-US" sz="2400" dirty="0" smtClean="0"/>
              <a:t> Many processes measured in a calorimeter occur in solution.</a:t>
            </a:r>
          </a:p>
          <a:p>
            <a:pPr>
              <a:buClrTx/>
              <a:buFont typeface="Arial"/>
              <a:buChar char="•"/>
            </a:pPr>
            <a:endParaRPr lang="en-US" sz="2400" dirty="0" smtClean="0"/>
          </a:p>
          <a:p>
            <a:pPr>
              <a:buClrTx/>
              <a:buFont typeface="Arial"/>
              <a:buChar char="•"/>
            </a:pPr>
            <a:r>
              <a:rPr lang="en-US" sz="2400" dirty="0" smtClean="0"/>
              <a:t> If the reaction is </a:t>
            </a:r>
            <a:r>
              <a:rPr lang="en-US" sz="2400" b="1" i="1" dirty="0" smtClean="0">
                <a:solidFill>
                  <a:srgbClr val="FF0000"/>
                </a:solidFill>
              </a:rPr>
              <a:t>exothermic</a:t>
            </a:r>
            <a:r>
              <a:rPr lang="en-US" sz="2400" dirty="0" smtClean="0"/>
              <a:t>, the heat produced by the reaction is absorbed by the solution.</a:t>
            </a:r>
          </a:p>
          <a:p>
            <a:pPr>
              <a:buClrTx/>
              <a:buFont typeface="Arial"/>
              <a:buChar char="•"/>
            </a:pPr>
            <a:endParaRPr lang="en-US" sz="2400" dirty="0" smtClean="0"/>
          </a:p>
          <a:p>
            <a:pPr>
              <a:buClrTx/>
              <a:buFont typeface="Arial"/>
              <a:buChar char="•"/>
            </a:pPr>
            <a:r>
              <a:rPr lang="en-US" sz="2400" dirty="0" smtClean="0"/>
              <a:t> If the reaction is </a:t>
            </a:r>
            <a:r>
              <a:rPr lang="en-US" sz="2400" b="1" i="1" dirty="0" smtClean="0">
                <a:solidFill>
                  <a:srgbClr val="000090"/>
                </a:solidFill>
              </a:rPr>
              <a:t>endothermic</a:t>
            </a:r>
            <a:r>
              <a:rPr lang="en-US" sz="2400" dirty="0" smtClean="0"/>
              <a:t>, the heat required for the reaction to occur is provided by the solution. </a:t>
            </a:r>
          </a:p>
          <a:p>
            <a:pPr>
              <a:buClrTx/>
              <a:buFont typeface="Arial"/>
              <a:buChar char="•"/>
            </a:pPr>
            <a:endParaRPr lang="en-US" sz="2400" dirty="0" smtClean="0">
              <a:solidFill>
                <a:srgbClr val="000000"/>
              </a:solidFill>
              <a:cs typeface="MS PGothic" pitchFamily="34" charset="-128"/>
            </a:endParaRPr>
          </a:p>
          <a:p>
            <a:pPr>
              <a:buClrTx/>
              <a:buFont typeface="Arial"/>
              <a:buChar char="•"/>
            </a:pP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5.11</a:t>
            </a:r>
            <a:endParaRPr lang="en-US" dirty="0"/>
          </a:p>
        </p:txBody>
      </p:sp>
      <p:pic>
        <p:nvPicPr>
          <p:cNvPr id="2" name="Picture Placeholder 1" descr="CNX_Chem_05_02_HeatMeas.jpg"/>
          <p:cNvPicPr>
            <a:picLocks noGrp="1" noChangeAspect="1"/>
          </p:cNvPicPr>
          <p:nvPr>
            <p:ph type="pic" sz="quarter" idx="13"/>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7591" r="-7591"/>
          <a:stretch>
            <a:fillRect/>
          </a:stretch>
        </p:blipFill>
        <p:spPr>
          <a:xfrm>
            <a:off x="-82997" y="1122385"/>
            <a:ext cx="9296020" cy="4035357"/>
          </a:xfrm>
        </p:spPr>
      </p:pic>
      <p:sp>
        <p:nvSpPr>
          <p:cNvPr id="7" name="Text Placeholder 6"/>
          <p:cNvSpPr>
            <a:spLocks noGrp="1"/>
          </p:cNvSpPr>
          <p:nvPr>
            <p:ph type="body" sz="quarter" idx="14"/>
          </p:nvPr>
        </p:nvSpPr>
        <p:spPr>
          <a:xfrm>
            <a:off x="457200" y="5157743"/>
            <a:ext cx="8062912" cy="1166382"/>
          </a:xfrm>
        </p:spPr>
        <p:txBody>
          <a:bodyPr>
            <a:noAutofit/>
          </a:bodyPr>
          <a:lstStyle/>
          <a:p>
            <a:r>
              <a:rPr lang="en-US" sz="1800" dirty="0"/>
              <a:t>In a calorimetric determination, either </a:t>
            </a:r>
            <a:r>
              <a:rPr lang="en-US" sz="1800" dirty="0">
                <a:solidFill>
                  <a:srgbClr val="6CB255"/>
                </a:solidFill>
              </a:rPr>
              <a:t>(a) </a:t>
            </a:r>
            <a:r>
              <a:rPr lang="en-US" sz="1800" dirty="0"/>
              <a:t>an exothermic process occurs and heat, </a:t>
            </a:r>
            <a:r>
              <a:rPr lang="en-US" sz="1800" i="1" dirty="0"/>
              <a:t>q</a:t>
            </a:r>
            <a:r>
              <a:rPr lang="en-US" sz="1800" dirty="0"/>
              <a:t>, is negative</a:t>
            </a:r>
            <a:r>
              <a:rPr lang="en-US" sz="1800" dirty="0" smtClean="0"/>
              <a:t>, indicating </a:t>
            </a:r>
            <a:r>
              <a:rPr lang="en-US" sz="1800" dirty="0"/>
              <a:t>that thermal energy is transferred from the system to </a:t>
            </a:r>
            <a:r>
              <a:rPr lang="en-US" sz="1800" dirty="0" smtClean="0"/>
              <a:t>its surroundings</a:t>
            </a:r>
            <a:r>
              <a:rPr lang="en-US" sz="1800" dirty="0"/>
              <a:t>, or </a:t>
            </a:r>
            <a:r>
              <a:rPr lang="en-US" sz="1800" dirty="0">
                <a:solidFill>
                  <a:srgbClr val="6CB255"/>
                </a:solidFill>
              </a:rPr>
              <a:t>(b) </a:t>
            </a:r>
            <a:r>
              <a:rPr lang="en-US" sz="1800" dirty="0"/>
              <a:t>an endothermic </a:t>
            </a:r>
            <a:r>
              <a:rPr lang="en-US" sz="1800" dirty="0" smtClean="0"/>
              <a:t>process occurs </a:t>
            </a:r>
            <a:r>
              <a:rPr lang="en-US" sz="1800" dirty="0"/>
              <a:t>and heat, </a:t>
            </a:r>
            <a:r>
              <a:rPr lang="en-US" sz="1800" i="1" dirty="0"/>
              <a:t>q</a:t>
            </a:r>
            <a:r>
              <a:rPr lang="en-US" sz="1800" dirty="0"/>
              <a:t>, is positive, indicating that thermal energy is transferred from the surroundings to the system.</a:t>
            </a:r>
          </a:p>
        </p:txBody>
      </p:sp>
      <p:pic>
        <p:nvPicPr>
          <p:cNvPr id="6" name="Picture 5"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421158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5.1</a:t>
            </a:r>
            <a:endParaRPr lang="en-US" dirty="0"/>
          </a:p>
        </p:txBody>
      </p:sp>
      <p:pic>
        <p:nvPicPr>
          <p:cNvPr id="2" name="Picture Placeholder 1" descr="CNX_Chem_05_00_Match.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7591" r="-7591"/>
          <a:stretch>
            <a:fillRect/>
          </a:stretch>
        </p:blipFill>
        <p:spPr>
          <a:xfrm>
            <a:off x="502022" y="1660262"/>
            <a:ext cx="8062913" cy="3500071"/>
          </a:xfrm>
        </p:spPr>
      </p:pic>
      <p:sp>
        <p:nvSpPr>
          <p:cNvPr id="7" name="Text Placeholder 6"/>
          <p:cNvSpPr>
            <a:spLocks noGrp="1"/>
          </p:cNvSpPr>
          <p:nvPr>
            <p:ph type="body" sz="quarter" idx="14"/>
          </p:nvPr>
        </p:nvSpPr>
        <p:spPr>
          <a:xfrm>
            <a:off x="487082" y="5531268"/>
            <a:ext cx="8062912" cy="1166382"/>
          </a:xfrm>
        </p:spPr>
        <p:txBody>
          <a:bodyPr>
            <a:normAutofit/>
          </a:bodyPr>
          <a:lstStyle/>
          <a:p>
            <a:r>
              <a:rPr lang="en-US" dirty="0"/>
              <a:t>Sliding a match head along a rough surface initiates a combustion reaction that produces energy in </a:t>
            </a:r>
            <a:r>
              <a:rPr lang="en-US" dirty="0" smtClean="0"/>
              <a:t>the form </a:t>
            </a:r>
            <a:r>
              <a:rPr lang="en-US" dirty="0"/>
              <a:t>of heat and light. (credit: modification of work by Laszlo </a:t>
            </a:r>
            <a:r>
              <a:rPr lang="en-US" dirty="0" err="1"/>
              <a:t>Ilyes</a:t>
            </a:r>
            <a:r>
              <a:rPr lang="en-US" dirty="0"/>
              <a:t>)</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45781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52033"/>
            <a:ext cx="6553200" cy="508000"/>
          </a:xfrm>
        </p:spPr>
        <p:txBody>
          <a:bodyPr>
            <a:noAutofit/>
          </a:bodyPr>
          <a:lstStyle/>
          <a:p>
            <a:pPr eaLnBrk="1" hangingPunct="1"/>
            <a:r>
              <a:rPr lang="en-US" sz="3200" b="1" dirty="0" smtClean="0">
                <a:solidFill>
                  <a:srgbClr val="000090"/>
                </a:solidFill>
                <a:latin typeface="Arial" pitchFamily="-110" charset="0"/>
              </a:rPr>
              <a:t>calorimeter</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1005097"/>
            <a:ext cx="8277411" cy="5923308"/>
          </a:xfrm>
        </p:spPr>
        <p:txBody>
          <a:bodyPr>
            <a:normAutofit/>
          </a:bodyPr>
          <a:lstStyle/>
          <a:p>
            <a:pPr>
              <a:buClrTx/>
              <a:buFont typeface="Arial"/>
              <a:buChar char="•"/>
            </a:pPr>
            <a:endParaRPr lang="en-US" sz="2400" b="1" dirty="0" smtClean="0">
              <a:latin typeface="Arial" pitchFamily="-110" charset="0"/>
            </a:endParaRPr>
          </a:p>
          <a:p>
            <a:pPr>
              <a:buClrTx/>
              <a:buFont typeface="Arial"/>
              <a:buChar char="•"/>
            </a:pPr>
            <a:r>
              <a:rPr lang="en-US" sz="2400" dirty="0" smtClean="0"/>
              <a:t> The calorimeter must be well insulated in order to prevent the transfer of heat with the outside environment.</a:t>
            </a:r>
          </a:p>
          <a:p>
            <a:pPr>
              <a:buClrTx/>
              <a:buFont typeface="Arial"/>
              <a:buChar char="•"/>
            </a:pPr>
            <a:endParaRPr lang="en-US" sz="2400" dirty="0" smtClean="0"/>
          </a:p>
          <a:p>
            <a:pPr>
              <a:buClrTx/>
              <a:buFont typeface="Arial"/>
              <a:buChar char="•"/>
            </a:pPr>
            <a:r>
              <a:rPr lang="en-US" sz="2400" dirty="0" smtClean="0"/>
              <a:t> To obtain accurate results, all heat exchange must take place only between the system and the surroundings. </a:t>
            </a:r>
          </a:p>
          <a:p>
            <a:pPr>
              <a:buClrTx/>
              <a:buFont typeface="Arial"/>
              <a:buChar char="•"/>
            </a:pPr>
            <a:endParaRPr lang="en-US" sz="2400" dirty="0" smtClean="0">
              <a:solidFill>
                <a:srgbClr val="000000"/>
              </a:solidFill>
              <a:cs typeface="MS PGothic" pitchFamily="34" charset="-128"/>
            </a:endParaRPr>
          </a:p>
          <a:p>
            <a:pPr>
              <a:buClrTx/>
              <a:buFont typeface="Arial"/>
              <a:buChar char="•"/>
            </a:pPr>
            <a:r>
              <a:rPr lang="en-US" sz="2400" dirty="0" smtClean="0">
                <a:solidFill>
                  <a:srgbClr val="000000"/>
                </a:solidFill>
                <a:cs typeface="MS PGothic" pitchFamily="34" charset="-128"/>
              </a:rPr>
              <a:t> </a:t>
            </a:r>
            <a:r>
              <a:rPr lang="en-US" sz="2400" b="1" i="1" dirty="0" smtClean="0">
                <a:solidFill>
                  <a:srgbClr val="000090"/>
                </a:solidFill>
                <a:cs typeface="MS PGothic" pitchFamily="34" charset="-128"/>
              </a:rPr>
              <a:t>Coffee-cup calorimeters </a:t>
            </a:r>
            <a:r>
              <a:rPr lang="en-US" sz="2400" dirty="0" smtClean="0">
                <a:solidFill>
                  <a:srgbClr val="000000"/>
                </a:solidFill>
                <a:cs typeface="MS PGothic" pitchFamily="34" charset="-128"/>
              </a:rPr>
              <a:t>(constructed of polystyrene cups) are often used in general chemistry labs.</a:t>
            </a:r>
          </a:p>
          <a:p>
            <a:pPr>
              <a:buClrTx/>
              <a:buFont typeface="Arial"/>
              <a:buChar char="•"/>
            </a:pPr>
            <a:endParaRPr lang="en-US" sz="2400" dirty="0" smtClean="0">
              <a:solidFill>
                <a:srgbClr val="000000"/>
              </a:solidFill>
              <a:cs typeface="MS PGothic" pitchFamily="34" charset="-128"/>
            </a:endParaRPr>
          </a:p>
          <a:p>
            <a:pPr>
              <a:buClrTx/>
              <a:buFont typeface="Arial"/>
              <a:buChar char="•"/>
            </a:pPr>
            <a:r>
              <a:rPr lang="en-US" sz="2400" dirty="0" smtClean="0">
                <a:solidFill>
                  <a:srgbClr val="000000"/>
                </a:solidFill>
                <a:cs typeface="MS PGothic" pitchFamily="34" charset="-128"/>
              </a:rPr>
              <a:t> Commercial calorimeters of better design are used in industry and for research. </a:t>
            </a:r>
          </a:p>
          <a:p>
            <a:pPr>
              <a:buClrTx/>
              <a:buFont typeface="Arial"/>
              <a:buChar char="•"/>
            </a:pP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smtClean="0">
                <a:solidFill>
                  <a:srgbClr val="6CB255"/>
                </a:solidFill>
              </a:rPr>
              <a:t>Figure 5.12</a:t>
            </a:r>
            <a:endParaRPr lang="en-US" sz="2400" dirty="0">
              <a:solidFill>
                <a:srgbClr val="6CB255"/>
              </a:solidFill>
            </a:endParaRPr>
          </a:p>
        </p:txBody>
      </p:sp>
      <p:pic>
        <p:nvPicPr>
          <p:cNvPr id="2" name="Picture Placeholder 1" descr="CNX_Chem_05_02_Calorim.jpg"/>
          <p:cNvPicPr>
            <a:picLocks noGrp="1" noChangeAspect="1"/>
          </p:cNvPicPr>
          <p:nvPr>
            <p:ph type="pic" sz="quarter" idx="13"/>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1430" r="-11430"/>
          <a:stretch>
            <a:fillRect/>
          </a:stretch>
        </p:blipFill>
        <p:spPr>
          <a:xfrm>
            <a:off x="457200" y="1108075"/>
            <a:ext cx="4032250" cy="5256213"/>
          </a:xfrm>
        </p:spPr>
      </p:pic>
      <p:sp>
        <p:nvSpPr>
          <p:cNvPr id="14" name="Text Placeholder 13"/>
          <p:cNvSpPr>
            <a:spLocks noGrp="1"/>
          </p:cNvSpPr>
          <p:nvPr>
            <p:ph type="body" sz="quarter" idx="14"/>
          </p:nvPr>
        </p:nvSpPr>
        <p:spPr>
          <a:xfrm>
            <a:off x="4606925" y="1316791"/>
            <a:ext cx="3913188" cy="5256973"/>
          </a:xfrm>
        </p:spPr>
        <p:txBody>
          <a:bodyPr>
            <a:noAutofit/>
          </a:bodyPr>
          <a:lstStyle/>
          <a:p>
            <a:r>
              <a:rPr lang="en-US" dirty="0">
                <a:solidFill>
                  <a:schemeClr val="tx1"/>
                </a:solidFill>
              </a:rPr>
              <a:t>A simple calorimeter can be constructed from two polystyrene cups. </a:t>
            </a:r>
            <a:r>
              <a:rPr lang="en-US" dirty="0" smtClean="0">
                <a:solidFill>
                  <a:schemeClr val="tx1"/>
                </a:solidFill>
              </a:rPr>
              <a:t>A thermometer </a:t>
            </a:r>
            <a:r>
              <a:rPr lang="en-US" dirty="0">
                <a:solidFill>
                  <a:schemeClr val="tx1"/>
                </a:solidFill>
              </a:rPr>
              <a:t>and stirrer </a:t>
            </a:r>
            <a:r>
              <a:rPr lang="en-US" dirty="0" smtClean="0">
                <a:solidFill>
                  <a:schemeClr val="tx1"/>
                </a:solidFill>
              </a:rPr>
              <a:t>extend through </a:t>
            </a:r>
            <a:r>
              <a:rPr lang="en-US" dirty="0">
                <a:solidFill>
                  <a:schemeClr val="tx1"/>
                </a:solidFill>
              </a:rPr>
              <a:t>the cover into the reaction mixture.</a:t>
            </a:r>
          </a:p>
        </p:txBody>
      </p:sp>
      <p:pic>
        <p:nvPicPr>
          <p:cNvPr id="6" name="Picture 5"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811836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5.13</a:t>
            </a:r>
            <a:endParaRPr lang="en-US" dirty="0"/>
          </a:p>
        </p:txBody>
      </p:sp>
      <p:pic>
        <p:nvPicPr>
          <p:cNvPr id="2" name="Picture Placeholder 1" descr="CNX_Chem_05_02_Calorim2.jpg"/>
          <p:cNvPicPr>
            <a:picLocks noGrp="1" noChangeAspect="1"/>
          </p:cNvPicPr>
          <p:nvPr>
            <p:ph type="pic" sz="quarter" idx="13"/>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8917" r="-4486"/>
          <a:stretch>
            <a:fillRect/>
          </a:stretch>
        </p:blipFill>
        <p:spPr>
          <a:xfrm>
            <a:off x="648680" y="1122386"/>
            <a:ext cx="7643670" cy="4355234"/>
          </a:xfrm>
        </p:spPr>
      </p:pic>
      <p:sp>
        <p:nvSpPr>
          <p:cNvPr id="7" name="Text Placeholder 6"/>
          <p:cNvSpPr>
            <a:spLocks noGrp="1"/>
          </p:cNvSpPr>
          <p:nvPr>
            <p:ph type="body" sz="quarter" idx="14"/>
          </p:nvPr>
        </p:nvSpPr>
        <p:spPr>
          <a:xfrm>
            <a:off x="457200" y="5576091"/>
            <a:ext cx="8062912" cy="1166382"/>
          </a:xfrm>
        </p:spPr>
        <p:txBody>
          <a:bodyPr>
            <a:normAutofit/>
          </a:bodyPr>
          <a:lstStyle/>
          <a:p>
            <a:r>
              <a:rPr lang="en-US" dirty="0"/>
              <a:t>Commercial solution calorimeters range from </a:t>
            </a:r>
            <a:r>
              <a:rPr lang="en-US" dirty="0">
                <a:solidFill>
                  <a:srgbClr val="6CB255"/>
                </a:solidFill>
              </a:rPr>
              <a:t>(a) </a:t>
            </a:r>
            <a:r>
              <a:rPr lang="en-US" dirty="0"/>
              <a:t>simple, inexpensive models </a:t>
            </a:r>
            <a:r>
              <a:rPr lang="en-US" dirty="0" smtClean="0"/>
              <a:t>for student </a:t>
            </a:r>
            <a:r>
              <a:rPr lang="en-US" dirty="0"/>
              <a:t>use to </a:t>
            </a:r>
            <a:r>
              <a:rPr lang="en-US" dirty="0">
                <a:solidFill>
                  <a:srgbClr val="6CB255"/>
                </a:solidFill>
              </a:rPr>
              <a:t>(b</a:t>
            </a:r>
            <a:r>
              <a:rPr lang="en-US" dirty="0" smtClean="0">
                <a:solidFill>
                  <a:srgbClr val="6CB255"/>
                </a:solidFill>
              </a:rPr>
              <a:t>) </a:t>
            </a:r>
            <a:r>
              <a:rPr lang="en-US" dirty="0" smtClean="0"/>
              <a:t>expensive</a:t>
            </a:r>
            <a:r>
              <a:rPr lang="en-US" dirty="0"/>
              <a:t>, more accurate models for industry and research.</a:t>
            </a:r>
          </a:p>
        </p:txBody>
      </p:sp>
      <p:pic>
        <p:nvPicPr>
          <p:cNvPr id="6" name="Picture 5"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399969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52033"/>
            <a:ext cx="6553200" cy="508000"/>
          </a:xfrm>
        </p:spPr>
        <p:txBody>
          <a:bodyPr>
            <a:noAutofit/>
          </a:bodyPr>
          <a:lstStyle/>
          <a:p>
            <a:pPr eaLnBrk="1" hangingPunct="1"/>
            <a:r>
              <a:rPr lang="en-US" sz="3200" b="1" dirty="0" err="1" smtClean="0">
                <a:solidFill>
                  <a:srgbClr val="000090"/>
                </a:solidFill>
                <a:latin typeface="Arial" pitchFamily="-110" charset="0"/>
              </a:rPr>
              <a:t>Calorimetry</a:t>
            </a:r>
            <a:r>
              <a:rPr lang="en-US" sz="3200" b="1" dirty="0" smtClean="0">
                <a:solidFill>
                  <a:srgbClr val="000090"/>
                </a:solidFill>
                <a:latin typeface="Arial" pitchFamily="-110" charset="0"/>
              </a:rPr>
              <a:t> principles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840746"/>
            <a:ext cx="8277411" cy="5923308"/>
          </a:xfrm>
        </p:spPr>
        <p:txBody>
          <a:bodyPr>
            <a:normAutofit/>
          </a:bodyPr>
          <a:lstStyle/>
          <a:p>
            <a:pPr>
              <a:buClrTx/>
              <a:buFont typeface="Arial"/>
              <a:buChar char="•"/>
            </a:pPr>
            <a:endParaRPr lang="en-US" sz="2400" b="1" dirty="0" smtClean="0">
              <a:latin typeface="Arial" pitchFamily="-110" charset="0"/>
            </a:endParaRPr>
          </a:p>
          <a:p>
            <a:pPr>
              <a:buClrTx/>
              <a:buFont typeface="Arial"/>
              <a:buChar char="•"/>
            </a:pPr>
            <a:r>
              <a:rPr lang="en-US" sz="2400" dirty="0" smtClean="0"/>
              <a:t>  Consider a hot piece of metal (M) and cool water (W).</a:t>
            </a:r>
          </a:p>
          <a:p>
            <a:pPr>
              <a:buClrTx/>
              <a:buFont typeface="Arial"/>
              <a:buChar char="•"/>
            </a:pPr>
            <a:endParaRPr lang="en-US" sz="2400" dirty="0" smtClean="0">
              <a:solidFill>
                <a:srgbClr val="000000"/>
              </a:solidFill>
              <a:cs typeface="MS PGothic" pitchFamily="34" charset="-128"/>
            </a:endParaRPr>
          </a:p>
          <a:p>
            <a:pPr>
              <a:buClrTx/>
              <a:buFont typeface="Arial"/>
              <a:buChar char="•"/>
            </a:pPr>
            <a:r>
              <a:rPr lang="en-US" sz="2400" dirty="0" smtClean="0">
                <a:solidFill>
                  <a:srgbClr val="000000"/>
                </a:solidFill>
                <a:cs typeface="MS PGothic" pitchFamily="34" charset="-128"/>
              </a:rPr>
              <a:t>  If the metal is placed in the water within a calorimeter, heat will transfer from M to W.</a:t>
            </a:r>
          </a:p>
          <a:p>
            <a:pPr>
              <a:buClrTx/>
              <a:buFont typeface="Arial"/>
              <a:buChar char="•"/>
            </a:pPr>
            <a:endParaRPr lang="en-US" sz="2400" dirty="0" smtClean="0">
              <a:solidFill>
                <a:srgbClr val="000000"/>
              </a:solidFill>
              <a:cs typeface="MS PGothic" pitchFamily="34" charset="-128"/>
            </a:endParaRPr>
          </a:p>
          <a:p>
            <a:pPr>
              <a:buClrTx/>
              <a:buFont typeface="Arial"/>
              <a:buChar char="•"/>
            </a:pPr>
            <a:r>
              <a:rPr lang="en-US" sz="2400" dirty="0" smtClean="0">
                <a:solidFill>
                  <a:srgbClr val="000000"/>
                </a:solidFill>
                <a:cs typeface="MS PGothic" pitchFamily="34" charset="-128"/>
              </a:rPr>
              <a:t> The temperature of M will decrease.</a:t>
            </a:r>
          </a:p>
          <a:p>
            <a:pPr>
              <a:buClrTx/>
              <a:buFont typeface="Arial"/>
              <a:buChar char="•"/>
            </a:pPr>
            <a:endParaRPr lang="en-US" sz="2400" dirty="0" smtClean="0">
              <a:solidFill>
                <a:srgbClr val="000000"/>
              </a:solidFill>
              <a:cs typeface="MS PGothic" pitchFamily="34" charset="-128"/>
            </a:endParaRPr>
          </a:p>
          <a:p>
            <a:pPr>
              <a:buClrTx/>
              <a:buFont typeface="Arial"/>
              <a:buChar char="•"/>
            </a:pPr>
            <a:r>
              <a:rPr lang="en-US" sz="2400" dirty="0" smtClean="0">
                <a:solidFill>
                  <a:srgbClr val="000000"/>
                </a:solidFill>
                <a:cs typeface="MS PGothic" pitchFamily="34" charset="-128"/>
              </a:rPr>
              <a:t> The temperature of W will increase.</a:t>
            </a:r>
          </a:p>
          <a:p>
            <a:pPr>
              <a:buClrTx/>
              <a:buFont typeface="Arial"/>
              <a:buChar char="•"/>
            </a:pPr>
            <a:endParaRPr lang="en-US" sz="2400" dirty="0" smtClean="0">
              <a:solidFill>
                <a:srgbClr val="000000"/>
              </a:solidFill>
              <a:cs typeface="MS PGothic" pitchFamily="34" charset="-128"/>
            </a:endParaRPr>
          </a:p>
          <a:p>
            <a:pPr>
              <a:buClrTx/>
              <a:buFont typeface="Arial"/>
              <a:buChar char="•"/>
            </a:pPr>
            <a:r>
              <a:rPr lang="en-US" sz="2400" dirty="0" smtClean="0">
                <a:solidFill>
                  <a:srgbClr val="000000"/>
                </a:solidFill>
                <a:cs typeface="MS PGothic" pitchFamily="34" charset="-128"/>
              </a:rPr>
              <a:t> Eventually thermal equilibrium will be reached and both objects will have the same temperature. </a:t>
            </a: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52033"/>
            <a:ext cx="6553200" cy="508000"/>
          </a:xfrm>
        </p:spPr>
        <p:txBody>
          <a:bodyPr>
            <a:noAutofit/>
          </a:bodyPr>
          <a:lstStyle/>
          <a:p>
            <a:pPr eaLnBrk="1" hangingPunct="1"/>
            <a:r>
              <a:rPr lang="en-US" sz="3200" b="1" dirty="0" err="1" smtClean="0">
                <a:solidFill>
                  <a:srgbClr val="000090"/>
                </a:solidFill>
                <a:latin typeface="Arial" pitchFamily="-110" charset="0"/>
              </a:rPr>
              <a:t>Calorimetry</a:t>
            </a:r>
            <a:r>
              <a:rPr lang="en-US" sz="3200" b="1" dirty="0" smtClean="0">
                <a:solidFill>
                  <a:srgbClr val="000090"/>
                </a:solidFill>
                <a:latin typeface="Arial" pitchFamily="-110" charset="0"/>
              </a:rPr>
              <a:t> principles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840746"/>
            <a:ext cx="8277411" cy="5923308"/>
          </a:xfrm>
        </p:spPr>
        <p:txBody>
          <a:bodyPr>
            <a:normAutofit lnSpcReduction="10000"/>
          </a:bodyPr>
          <a:lstStyle/>
          <a:p>
            <a:pPr>
              <a:buClrTx/>
              <a:buFont typeface="Arial"/>
              <a:buChar char="•"/>
            </a:pPr>
            <a:endParaRPr lang="en-US" sz="2400" b="1" dirty="0" smtClean="0">
              <a:latin typeface="Arial" pitchFamily="-110" charset="0"/>
            </a:endParaRPr>
          </a:p>
          <a:p>
            <a:pPr>
              <a:buClrTx/>
              <a:buFont typeface="Arial"/>
              <a:buChar char="•"/>
            </a:pPr>
            <a:r>
              <a:rPr lang="en-US" sz="2400" dirty="0" smtClean="0"/>
              <a:t> Since this is done in a calorimeter the heat exchange is only between M and W.</a:t>
            </a:r>
          </a:p>
          <a:p>
            <a:pPr>
              <a:buClrTx/>
              <a:buFont typeface="Arial"/>
              <a:buChar char="•"/>
            </a:pPr>
            <a:endParaRPr lang="en-US" sz="2400" dirty="0" smtClean="0"/>
          </a:p>
          <a:p>
            <a:pPr>
              <a:buClrTx/>
              <a:buFont typeface="Arial"/>
              <a:buChar char="•"/>
            </a:pPr>
            <a:r>
              <a:rPr lang="en-US" sz="2400" dirty="0" smtClean="0"/>
              <a:t> The net change in heat is zero.</a:t>
            </a:r>
          </a:p>
          <a:p>
            <a:pPr>
              <a:buClrTx/>
            </a:pPr>
            <a:endParaRPr lang="en-US" sz="2400" dirty="0" smtClean="0"/>
          </a:p>
          <a:p>
            <a:pPr>
              <a:buClrTx/>
            </a:pPr>
            <a:endParaRPr lang="en-US" sz="2400" dirty="0" smtClean="0"/>
          </a:p>
          <a:p>
            <a:pPr>
              <a:buClrTx/>
              <a:buFont typeface="Arial"/>
              <a:buChar char="•"/>
            </a:pPr>
            <a:r>
              <a:rPr lang="en-US" sz="2400" dirty="0" smtClean="0"/>
              <a:t> Rearranging shows that the heat gained by M is equal to the heat lost by W.</a:t>
            </a:r>
          </a:p>
          <a:p>
            <a:pPr>
              <a:buClrTx/>
              <a:buFont typeface="Arial"/>
              <a:buChar char="•"/>
            </a:pPr>
            <a:endParaRPr lang="en-US" sz="2400" dirty="0" smtClean="0"/>
          </a:p>
          <a:p>
            <a:pPr>
              <a:buClrTx/>
              <a:buFont typeface="Arial"/>
              <a:buChar char="•"/>
            </a:pPr>
            <a:endParaRPr lang="en-US" sz="2400" dirty="0" smtClean="0"/>
          </a:p>
          <a:p>
            <a:pPr>
              <a:buClrTx/>
              <a:buFont typeface="Arial"/>
              <a:buChar char="•"/>
            </a:pPr>
            <a:r>
              <a:rPr lang="en-US" sz="2400" dirty="0" smtClean="0"/>
              <a:t> The heat of both substances is equal in magnitude, but opposite in sign.</a:t>
            </a:r>
          </a:p>
          <a:p>
            <a:pPr>
              <a:buClrTx/>
              <a:buFont typeface="Arial"/>
              <a:buChar char="•"/>
            </a:pP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graphicFrame>
        <p:nvGraphicFramePr>
          <p:cNvPr id="25602" name="Object 2"/>
          <p:cNvGraphicFramePr>
            <a:graphicFrameLocks noChangeAspect="1"/>
          </p:cNvGraphicFramePr>
          <p:nvPr/>
        </p:nvGraphicFramePr>
        <p:xfrm>
          <a:off x="3236913" y="3255963"/>
          <a:ext cx="2600325" cy="577850"/>
        </p:xfrm>
        <a:graphic>
          <a:graphicData uri="http://schemas.openxmlformats.org/presentationml/2006/ole">
            <p:oleObj spid="_x0000_s25602" name="Equation" r:id="rId4" imgW="800100" imgH="177800" progId="Equation.3">
              <p:embed/>
            </p:oleObj>
          </a:graphicData>
        </a:graphic>
      </p:graphicFrame>
      <p:graphicFrame>
        <p:nvGraphicFramePr>
          <p:cNvPr id="25603" name="Object 3"/>
          <p:cNvGraphicFramePr>
            <a:graphicFrameLocks noChangeAspect="1"/>
          </p:cNvGraphicFramePr>
          <p:nvPr/>
        </p:nvGraphicFramePr>
        <p:xfrm>
          <a:off x="3639950" y="4906685"/>
          <a:ext cx="1981200" cy="577850"/>
        </p:xfrm>
        <a:graphic>
          <a:graphicData uri="http://schemas.openxmlformats.org/presentationml/2006/ole">
            <p:oleObj spid="_x0000_s25603" name="Equation" r:id="rId5" imgW="609600" imgH="177800" progId="Equation.3">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5.14</a:t>
            </a:r>
            <a:endParaRPr lang="en-US" dirty="0"/>
          </a:p>
        </p:txBody>
      </p:sp>
      <p:pic>
        <p:nvPicPr>
          <p:cNvPr id="2" name="Picture Placeholder 1" descr="CNX_Chem_05_02_HeatTrans2.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3735" r="-13735"/>
          <a:stretch>
            <a:fillRect/>
          </a:stretch>
        </p:blipFill>
        <p:spPr>
          <a:xfrm>
            <a:off x="1628588" y="1047681"/>
            <a:ext cx="5876913" cy="4589120"/>
          </a:xfrm>
        </p:spPr>
      </p:pic>
      <p:sp>
        <p:nvSpPr>
          <p:cNvPr id="7" name="Text Placeholder 6"/>
          <p:cNvSpPr>
            <a:spLocks noGrp="1"/>
          </p:cNvSpPr>
          <p:nvPr>
            <p:ph type="body" sz="quarter" idx="14"/>
          </p:nvPr>
        </p:nvSpPr>
        <p:spPr>
          <a:xfrm>
            <a:off x="576728" y="5859970"/>
            <a:ext cx="8062912" cy="1166382"/>
          </a:xfrm>
        </p:spPr>
        <p:txBody>
          <a:bodyPr>
            <a:normAutofit/>
          </a:bodyPr>
          <a:lstStyle/>
          <a:p>
            <a:r>
              <a:rPr lang="en-US" sz="1800" dirty="0"/>
              <a:t>In a simple </a:t>
            </a:r>
            <a:r>
              <a:rPr lang="en-US" sz="1800" dirty="0" err="1"/>
              <a:t>calorimetry</a:t>
            </a:r>
            <a:r>
              <a:rPr lang="en-US" sz="1800" dirty="0"/>
              <a:t> process,</a:t>
            </a:r>
            <a:r>
              <a:rPr lang="en-US" sz="1800" dirty="0">
                <a:solidFill>
                  <a:srgbClr val="6CB255"/>
                </a:solidFill>
              </a:rPr>
              <a:t> (a) </a:t>
            </a:r>
            <a:r>
              <a:rPr lang="en-US" sz="1800" dirty="0"/>
              <a:t>heat, </a:t>
            </a:r>
            <a:r>
              <a:rPr lang="en-US" sz="1800" i="1" dirty="0"/>
              <a:t>q</a:t>
            </a:r>
            <a:r>
              <a:rPr lang="en-US" sz="1800" dirty="0"/>
              <a:t>, is transferred from the hot metal, M, to the cool water, W</a:t>
            </a:r>
            <a:r>
              <a:rPr lang="en-US" sz="1800" dirty="0" smtClean="0"/>
              <a:t>, until </a:t>
            </a:r>
            <a:r>
              <a:rPr lang="en-US" sz="1800" dirty="0">
                <a:solidFill>
                  <a:srgbClr val="6CB255"/>
                </a:solidFill>
              </a:rPr>
              <a:t>(b) </a:t>
            </a:r>
            <a:r>
              <a:rPr lang="en-US" sz="1800" dirty="0"/>
              <a:t>both are at the same temperature.</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55542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5.3</a:t>
            </a:r>
            <a:endParaRPr lang="en-US" sz="2800" dirty="0"/>
          </a:p>
        </p:txBody>
      </p:sp>
      <p:sp>
        <p:nvSpPr>
          <p:cNvPr id="7" name="Text Placeholder 6"/>
          <p:cNvSpPr>
            <a:spLocks noGrp="1"/>
          </p:cNvSpPr>
          <p:nvPr>
            <p:ph type="body" sz="quarter" idx="14"/>
          </p:nvPr>
        </p:nvSpPr>
        <p:spPr>
          <a:xfrm>
            <a:off x="457199" y="1377372"/>
            <a:ext cx="8379321" cy="1166382"/>
          </a:xfrm>
        </p:spPr>
        <p:txBody>
          <a:bodyPr>
            <a:noAutofit/>
          </a:bodyPr>
          <a:lstStyle/>
          <a:p>
            <a:r>
              <a:rPr lang="en-US" sz="2400" dirty="0" smtClean="0"/>
              <a:t>A 360-g piece of rebar (a steel rod used for reinforcing concrete) is dropped into 425 </a:t>
            </a:r>
            <a:r>
              <a:rPr lang="en-US" sz="2400" dirty="0" err="1" smtClean="0"/>
              <a:t>mL</a:t>
            </a:r>
            <a:r>
              <a:rPr lang="en-US" sz="2400" dirty="0" smtClean="0"/>
              <a:t> of water at 24.0 °C. The final temperature of the water was measured to be 42.7 °C. Calculate the initial temperature of the piece of rebar. Assume the specific heat of steel is approximately the same as that for iron (Table 5.1), and that all heat transfer occurs between the rebar and the water (there is no heat exchange with the outside environment).</a:t>
            </a:r>
            <a:endParaRPr lang="en-US" sz="2400" dirty="0"/>
          </a:p>
        </p:txBody>
      </p:sp>
      <p:pic>
        <p:nvPicPr>
          <p:cNvPr id="6" name="Picture 5"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5.3</a:t>
            </a:r>
            <a:endParaRPr lang="en-US" sz="2800" dirty="0"/>
          </a:p>
        </p:txBody>
      </p:sp>
      <p:sp>
        <p:nvSpPr>
          <p:cNvPr id="7" name="Text Placeholder 6"/>
          <p:cNvSpPr>
            <a:spLocks noGrp="1"/>
          </p:cNvSpPr>
          <p:nvPr>
            <p:ph type="body" sz="quarter" idx="14"/>
          </p:nvPr>
        </p:nvSpPr>
        <p:spPr>
          <a:xfrm>
            <a:off x="457200" y="1377372"/>
            <a:ext cx="8062912" cy="1166382"/>
          </a:xfrm>
        </p:spPr>
        <p:txBody>
          <a:bodyPr>
            <a:noAutofit/>
          </a:bodyPr>
          <a:lstStyle/>
          <a:p>
            <a:r>
              <a:rPr lang="en-US" sz="2400" dirty="0" smtClean="0"/>
              <a:t>The temperature of the water increases from 24.0 °C to 42.7 °C, so the water absorbs heat. That heat came from the piece of rebar, which must of been initially at some higher temperature. Assuming that all heat transfer was between the rebar and the water, with no heat “lost” to the outside environment, then</a:t>
            </a:r>
          </a:p>
          <a:p>
            <a:endParaRPr lang="en-US" sz="2400" dirty="0" smtClean="0"/>
          </a:p>
          <a:p>
            <a:r>
              <a:rPr lang="en-US" sz="2400" dirty="0" smtClean="0"/>
              <a:t> </a:t>
            </a:r>
            <a:r>
              <a:rPr lang="en-US" sz="2400" i="1" dirty="0" smtClean="0"/>
              <a:t>heat given off by rebar = −heat taken in by water</a:t>
            </a:r>
            <a:r>
              <a:rPr lang="en-US" sz="2400" dirty="0" smtClean="0"/>
              <a:t>, or:</a:t>
            </a:r>
            <a:endParaRPr lang="en-US" sz="2400" dirty="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62466" name="Object 2"/>
          <p:cNvGraphicFramePr>
            <a:graphicFrameLocks noChangeAspect="1"/>
          </p:cNvGraphicFramePr>
          <p:nvPr/>
        </p:nvGraphicFramePr>
        <p:xfrm>
          <a:off x="3233084" y="5101196"/>
          <a:ext cx="2765425" cy="577850"/>
        </p:xfrm>
        <a:graphic>
          <a:graphicData uri="http://schemas.openxmlformats.org/presentationml/2006/ole">
            <p:oleObj spid="_x0000_s62466" name="Equation" r:id="rId4" imgW="850900" imgH="1778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5.3</a:t>
            </a:r>
            <a:endParaRPr lang="en-US" sz="2800" dirty="0"/>
          </a:p>
        </p:txBody>
      </p:sp>
      <p:sp>
        <p:nvSpPr>
          <p:cNvPr id="7" name="Text Placeholder 6"/>
          <p:cNvSpPr>
            <a:spLocks noGrp="1"/>
          </p:cNvSpPr>
          <p:nvPr>
            <p:ph type="body" sz="quarter" idx="14"/>
          </p:nvPr>
        </p:nvSpPr>
        <p:spPr>
          <a:xfrm>
            <a:off x="457200" y="1377372"/>
            <a:ext cx="8062912" cy="1166382"/>
          </a:xfrm>
        </p:spPr>
        <p:txBody>
          <a:bodyPr>
            <a:noAutofit/>
          </a:bodyPr>
          <a:lstStyle/>
          <a:p>
            <a:r>
              <a:rPr lang="en-US" sz="2400" dirty="0" smtClean="0"/>
              <a:t>Since we know how heat is related to other measurable quantities, we have:</a:t>
            </a:r>
          </a:p>
          <a:p>
            <a:endParaRPr lang="en-US" sz="2400" dirty="0" smtClean="0"/>
          </a:p>
          <a:p>
            <a:endParaRPr lang="en-US" sz="2400" dirty="0" smtClean="0"/>
          </a:p>
          <a:p>
            <a:endParaRPr lang="en-US" sz="2400" dirty="0" smtClean="0"/>
          </a:p>
          <a:p>
            <a:r>
              <a:rPr lang="en-US" sz="2400" dirty="0" smtClean="0"/>
              <a:t>Letting </a:t>
            </a:r>
            <a:r>
              <a:rPr lang="en-US" sz="2400" dirty="0" err="1" smtClean="0"/>
              <a:t>f</a:t>
            </a:r>
            <a:r>
              <a:rPr lang="en-US" sz="2400" dirty="0" smtClean="0"/>
              <a:t> = final and </a:t>
            </a:r>
            <a:r>
              <a:rPr lang="en-US" sz="2400" dirty="0" err="1" smtClean="0"/>
              <a:t>i</a:t>
            </a:r>
            <a:r>
              <a:rPr lang="en-US" sz="2400" dirty="0" smtClean="0"/>
              <a:t> = initial, in expanded form, this becomes:</a:t>
            </a:r>
            <a:endParaRPr lang="en-US" sz="2400" dirty="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62466" name="Object 2"/>
          <p:cNvGraphicFramePr>
            <a:graphicFrameLocks noChangeAspect="1"/>
          </p:cNvGraphicFramePr>
          <p:nvPr/>
        </p:nvGraphicFramePr>
        <p:xfrm>
          <a:off x="478125" y="2571715"/>
          <a:ext cx="8345114" cy="652498"/>
        </p:xfrm>
        <a:graphic>
          <a:graphicData uri="http://schemas.openxmlformats.org/presentationml/2006/ole">
            <p:oleObj spid="_x0000_s63490" name="Equation" r:id="rId4" imgW="3086100" imgH="241300" progId="Equation.3">
              <p:embed/>
            </p:oleObj>
          </a:graphicData>
        </a:graphic>
      </p:graphicFrame>
      <p:graphicFrame>
        <p:nvGraphicFramePr>
          <p:cNvPr id="63491" name="Object 3"/>
          <p:cNvGraphicFramePr>
            <a:graphicFrameLocks noChangeAspect="1"/>
          </p:cNvGraphicFramePr>
          <p:nvPr/>
        </p:nvGraphicFramePr>
        <p:xfrm>
          <a:off x="1890067" y="4804927"/>
          <a:ext cx="5803900" cy="1612900"/>
        </p:xfrm>
        <a:graphic>
          <a:graphicData uri="http://schemas.openxmlformats.org/presentationml/2006/ole">
            <p:oleObj spid="_x0000_s63491" name="Equation" r:id="rId5" imgW="2146300" imgH="5969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5.3</a:t>
            </a:r>
            <a:endParaRPr lang="en-US" sz="2800" dirty="0"/>
          </a:p>
        </p:txBody>
      </p:sp>
      <p:sp>
        <p:nvSpPr>
          <p:cNvPr id="7" name="Text Placeholder 6"/>
          <p:cNvSpPr>
            <a:spLocks noGrp="1"/>
          </p:cNvSpPr>
          <p:nvPr>
            <p:ph type="body" sz="quarter" idx="14"/>
          </p:nvPr>
        </p:nvSpPr>
        <p:spPr>
          <a:xfrm>
            <a:off x="457200" y="1377372"/>
            <a:ext cx="8062912" cy="1166382"/>
          </a:xfrm>
        </p:spPr>
        <p:txBody>
          <a:bodyPr>
            <a:noAutofit/>
          </a:bodyPr>
          <a:lstStyle/>
          <a:p>
            <a:r>
              <a:rPr lang="en-US" sz="2400" dirty="0" smtClean="0"/>
              <a:t>The density of water is 1.0 </a:t>
            </a:r>
            <a:r>
              <a:rPr lang="en-US" sz="2400" dirty="0" err="1" smtClean="0"/>
              <a:t>g/mL</a:t>
            </a:r>
            <a:r>
              <a:rPr lang="en-US" sz="2400" dirty="0" smtClean="0"/>
              <a:t>, so 425 </a:t>
            </a:r>
            <a:r>
              <a:rPr lang="en-US" sz="2400" dirty="0" err="1" smtClean="0"/>
              <a:t>mL</a:t>
            </a:r>
            <a:r>
              <a:rPr lang="en-US" sz="2400" dirty="0" smtClean="0"/>
              <a:t> of water = 425 </a:t>
            </a:r>
            <a:r>
              <a:rPr lang="en-US" sz="2400" dirty="0" err="1" smtClean="0"/>
              <a:t>g</a:t>
            </a:r>
            <a:r>
              <a:rPr lang="en-US" sz="2400" dirty="0" smtClean="0"/>
              <a:t>. Noting that the final temperature of both the rebar and water is 42.7 °C, substituting known values yields:</a:t>
            </a:r>
          </a:p>
          <a:p>
            <a:endParaRPr lang="en-US" sz="2400" dirty="0" smtClean="0"/>
          </a:p>
          <a:p>
            <a:endParaRPr lang="en-US" sz="2400" dirty="0" smtClean="0"/>
          </a:p>
          <a:p>
            <a:endParaRPr lang="en-US" sz="2400" dirty="0" smtClean="0"/>
          </a:p>
          <a:p>
            <a:endParaRPr lang="en-US" sz="2400" dirty="0" smtClean="0"/>
          </a:p>
          <a:p>
            <a:endParaRPr lang="en-US" sz="2400" dirty="0" smtClean="0"/>
          </a:p>
          <a:p>
            <a:r>
              <a:rPr lang="en-US" sz="2400" dirty="0" smtClean="0"/>
              <a:t>Solving this equation gives </a:t>
            </a:r>
            <a:r>
              <a:rPr lang="en-US" sz="2400" i="1" dirty="0" err="1" smtClean="0"/>
              <a:t>T</a:t>
            </a:r>
            <a:r>
              <a:rPr lang="en-US" sz="2400" baseline="-25000" dirty="0" err="1" smtClean="0"/>
              <a:t>i,rebar</a:t>
            </a:r>
            <a:r>
              <a:rPr lang="en-US" sz="2400" dirty="0" smtClean="0"/>
              <a:t>= 248 °C, so the initial temperature of the rebar was 248 °C.</a:t>
            </a:r>
          </a:p>
          <a:p>
            <a:endParaRPr lang="en-US" sz="2400" dirty="0" smtClean="0"/>
          </a:p>
          <a:p>
            <a:endParaRPr lang="en-US" sz="2400" dirty="0" smtClean="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63491" name="Object 3"/>
          <p:cNvGraphicFramePr>
            <a:graphicFrameLocks noChangeAspect="1"/>
          </p:cNvGraphicFramePr>
          <p:nvPr/>
        </p:nvGraphicFramePr>
        <p:xfrm>
          <a:off x="756957" y="3046508"/>
          <a:ext cx="7383463" cy="1544638"/>
        </p:xfrm>
        <a:graphic>
          <a:graphicData uri="http://schemas.openxmlformats.org/presentationml/2006/ole">
            <p:oleObj spid="_x0000_s64515" name="Equation" r:id="rId4" imgW="2730500" imgH="5715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477328"/>
            <a:ext cx="6553200" cy="508000"/>
          </a:xfrm>
        </p:spPr>
        <p:txBody>
          <a:bodyPr>
            <a:noAutofit/>
          </a:bodyPr>
          <a:lstStyle/>
          <a:p>
            <a:pPr eaLnBrk="1" hangingPunct="1"/>
            <a:r>
              <a:rPr lang="en-US" sz="3200" b="1" dirty="0" smtClean="0">
                <a:solidFill>
                  <a:srgbClr val="000090"/>
                </a:solidFill>
                <a:latin typeface="Arial" pitchFamily="-110" charset="0"/>
              </a:rPr>
              <a:t>5.1 energy basics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1094743"/>
            <a:ext cx="8277411" cy="5923308"/>
          </a:xfrm>
        </p:spPr>
        <p:txBody>
          <a:bodyPr>
            <a:normAutofit/>
          </a:bodyPr>
          <a:lstStyle/>
          <a:p>
            <a:pPr>
              <a:buClrTx/>
              <a:buFont typeface="Arial"/>
              <a:buChar char="•"/>
            </a:pPr>
            <a:endParaRPr lang="en-US" sz="2400" b="1" dirty="0" smtClean="0">
              <a:latin typeface="Arial" pitchFamily="-110" charset="0"/>
            </a:endParaRPr>
          </a:p>
          <a:p>
            <a:pPr>
              <a:buClrTx/>
              <a:buFont typeface="Arial"/>
              <a:buChar char="•"/>
            </a:pPr>
            <a:r>
              <a:rPr lang="en-US" sz="2400" dirty="0" smtClean="0"/>
              <a:t> Chemical changes and their accompanying changes in energy are important parts of our everyday world.</a:t>
            </a:r>
          </a:p>
          <a:p>
            <a:pPr lvl="1"/>
            <a:r>
              <a:rPr lang="en-US" sz="2200" dirty="0" smtClean="0">
                <a:cs typeface="MS PGothic" pitchFamily="34" charset="-128"/>
              </a:rPr>
              <a:t>The reactions involved in the metabolism of food.</a:t>
            </a:r>
          </a:p>
          <a:p>
            <a:pPr lvl="1"/>
            <a:r>
              <a:rPr lang="en-US" sz="2200" dirty="0" smtClean="0">
                <a:cs typeface="MS PGothic" pitchFamily="34" charset="-128"/>
              </a:rPr>
              <a:t>The burning of fossil fuels (gasoline, natural gas, coal).</a:t>
            </a:r>
          </a:p>
          <a:p>
            <a:pPr lvl="1"/>
            <a:r>
              <a:rPr lang="en-US" sz="2200" dirty="0" smtClean="0">
                <a:cs typeface="MS PGothic" pitchFamily="34" charset="-128"/>
              </a:rPr>
              <a:t>The production of useful products from raw materials.</a:t>
            </a:r>
          </a:p>
          <a:p>
            <a:pPr>
              <a:buClrTx/>
            </a:pPr>
            <a:r>
              <a:rPr lang="en-US" sz="2400" dirty="0" smtClean="0">
                <a:solidFill>
                  <a:srgbClr val="000000"/>
                </a:solidFill>
                <a:cs typeface="MS PGothic" pitchFamily="34" charset="-128"/>
              </a:rPr>
              <a:t> </a:t>
            </a:r>
          </a:p>
          <a:p>
            <a:pPr>
              <a:buClrTx/>
              <a:buFont typeface="Arial"/>
              <a:buChar char="•"/>
            </a:pPr>
            <a:r>
              <a:rPr lang="en-US" sz="2400" dirty="0" smtClean="0"/>
              <a:t> </a:t>
            </a:r>
            <a:r>
              <a:rPr lang="en-US" sz="2400" b="1" i="1" dirty="0" err="1" smtClean="0">
                <a:solidFill>
                  <a:srgbClr val="000090"/>
                </a:solidFill>
              </a:rPr>
              <a:t>Thermochemistry</a:t>
            </a:r>
            <a:r>
              <a:rPr lang="en-US" sz="2400" b="1" i="1" dirty="0" smtClean="0">
                <a:solidFill>
                  <a:srgbClr val="000090"/>
                </a:solidFill>
              </a:rPr>
              <a:t> – </a:t>
            </a:r>
            <a:r>
              <a:rPr lang="en-US" sz="2400" dirty="0" smtClean="0"/>
              <a:t>The study of the heat absorbed or released during chemical and physical changes. </a:t>
            </a:r>
            <a:endParaRPr lang="en-US" sz="2200" dirty="0" smtClean="0">
              <a:cs typeface="MS PGothic" pitchFamily="34" charset="-128"/>
            </a:endParaRPr>
          </a:p>
          <a:p>
            <a:pPr lvl="1">
              <a:buNone/>
            </a:pPr>
            <a:endParaRPr lang="en-US" sz="2200" dirty="0" smtClean="0">
              <a:cs typeface="MS PGothic" pitchFamily="34" charset="-128"/>
            </a:endParaRPr>
          </a:p>
          <a:p>
            <a:pPr>
              <a:buClrTx/>
            </a:pPr>
            <a:endParaRPr lang="en-US" sz="2400" dirty="0" smtClean="0">
              <a:solidFill>
                <a:srgbClr val="000000"/>
              </a:solidFill>
              <a:cs typeface="MS PGothic" pitchFamily="34" charset="-128"/>
            </a:endParaRPr>
          </a:p>
          <a:p>
            <a:pPr>
              <a:buClrTx/>
              <a:buFont typeface="Arial"/>
              <a:buChar char="•"/>
            </a:pP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52033"/>
            <a:ext cx="6553200" cy="508000"/>
          </a:xfrm>
        </p:spPr>
        <p:txBody>
          <a:bodyPr>
            <a:noAutofit/>
          </a:bodyPr>
          <a:lstStyle/>
          <a:p>
            <a:pPr eaLnBrk="1" hangingPunct="1"/>
            <a:r>
              <a:rPr lang="en-US" sz="3200" b="1" dirty="0" err="1" smtClean="0">
                <a:solidFill>
                  <a:srgbClr val="000090"/>
                </a:solidFill>
                <a:latin typeface="Arial" pitchFamily="-110" charset="0"/>
              </a:rPr>
              <a:t>Calorimetry</a:t>
            </a:r>
            <a:r>
              <a:rPr lang="en-US" sz="3200" b="1" dirty="0" smtClean="0">
                <a:solidFill>
                  <a:srgbClr val="000090"/>
                </a:solidFill>
                <a:latin typeface="Arial" pitchFamily="-110" charset="0"/>
              </a:rPr>
              <a:t> principles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840746"/>
            <a:ext cx="8277411" cy="5923308"/>
          </a:xfrm>
        </p:spPr>
        <p:txBody>
          <a:bodyPr>
            <a:normAutofit/>
          </a:bodyPr>
          <a:lstStyle/>
          <a:p>
            <a:pPr>
              <a:buClrTx/>
              <a:buFont typeface="Arial"/>
              <a:buChar char="•"/>
            </a:pPr>
            <a:endParaRPr lang="en-US" sz="2400" b="1" dirty="0" smtClean="0"/>
          </a:p>
          <a:p>
            <a:pPr>
              <a:buClrTx/>
              <a:buFont typeface="Arial"/>
              <a:buChar char="•"/>
            </a:pPr>
            <a:r>
              <a:rPr lang="en-US" sz="2400" dirty="0" smtClean="0"/>
              <a:t> When we use </a:t>
            </a:r>
            <a:r>
              <a:rPr lang="en-US" sz="2400" dirty="0" err="1" smtClean="0"/>
              <a:t>calorimetry</a:t>
            </a:r>
            <a:r>
              <a:rPr lang="en-US" sz="2400" dirty="0" smtClean="0"/>
              <a:t> to determine the heat involved in a chemical reaction, the same principles we have been discussing apply. </a:t>
            </a:r>
          </a:p>
          <a:p>
            <a:pPr>
              <a:buClrTx/>
              <a:buFont typeface="Arial"/>
              <a:buChar char="•"/>
            </a:pPr>
            <a:endParaRPr lang="en-US" sz="2400" dirty="0" smtClean="0"/>
          </a:p>
          <a:p>
            <a:pPr>
              <a:buClrTx/>
              <a:buFont typeface="Arial"/>
              <a:buChar char="•"/>
            </a:pPr>
            <a:r>
              <a:rPr lang="en-US" sz="2400" dirty="0" smtClean="0"/>
              <a:t> Because energy is neither created nor destroyed during a chemical reaction, there is no overall energy change.</a:t>
            </a:r>
          </a:p>
          <a:p>
            <a:pPr>
              <a:buClrTx/>
              <a:buFont typeface="Arial"/>
              <a:buChar char="•"/>
            </a:pPr>
            <a:endParaRPr lang="en-US" sz="2400" dirty="0" smtClean="0"/>
          </a:p>
          <a:p>
            <a:pPr>
              <a:buClrTx/>
              <a:buFont typeface="Arial"/>
              <a:buChar char="•"/>
            </a:pPr>
            <a:r>
              <a:rPr lang="en-US" sz="2400" dirty="0" smtClean="0"/>
              <a:t> The heat produced or consumed by the reaction (the “system”), </a:t>
            </a:r>
            <a:r>
              <a:rPr lang="en-US" sz="2400" i="1" dirty="0" err="1" smtClean="0"/>
              <a:t>q</a:t>
            </a:r>
            <a:r>
              <a:rPr lang="en-US" sz="2400" baseline="-25000" dirty="0" err="1" smtClean="0"/>
              <a:t>reaction</a:t>
            </a:r>
            <a:r>
              <a:rPr lang="en-US" sz="2400" dirty="0" smtClean="0"/>
              <a:t>, plus the heat absorbed or lost by the solution (the “surroundings”), </a:t>
            </a:r>
            <a:r>
              <a:rPr lang="en-US" sz="2400" i="1" dirty="0" err="1" smtClean="0"/>
              <a:t>q</a:t>
            </a:r>
            <a:r>
              <a:rPr lang="en-US" sz="2400" baseline="-25000" dirty="0" err="1" smtClean="0"/>
              <a:t>solution</a:t>
            </a:r>
            <a:r>
              <a:rPr lang="en-US" sz="2400" dirty="0" smtClean="0"/>
              <a:t>, must add up to zero.</a:t>
            </a:r>
          </a:p>
          <a:p>
            <a:pPr>
              <a:buClrTx/>
            </a:pPr>
            <a:endParaRPr lang="en-US" sz="2400" dirty="0" smtClean="0"/>
          </a:p>
          <a:p>
            <a:pPr>
              <a:buClrTx/>
            </a:pPr>
            <a:endParaRPr lang="en-US" sz="2400" dirty="0" smtClean="0"/>
          </a:p>
          <a:p>
            <a:pPr>
              <a:buClrTx/>
              <a:buFont typeface="Arial"/>
              <a:buChar char="•"/>
            </a:pPr>
            <a:endParaRPr lang="en-US" sz="2400" dirty="0" smtClean="0"/>
          </a:p>
          <a:p>
            <a:pPr>
              <a:buClrTx/>
              <a:buFont typeface="Arial"/>
              <a:buChar char="•"/>
            </a:pP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52033"/>
            <a:ext cx="6553200" cy="508000"/>
          </a:xfrm>
        </p:spPr>
        <p:txBody>
          <a:bodyPr>
            <a:noAutofit/>
          </a:bodyPr>
          <a:lstStyle/>
          <a:p>
            <a:pPr eaLnBrk="1" hangingPunct="1"/>
            <a:r>
              <a:rPr lang="en-US" sz="3200" b="1" dirty="0" err="1" smtClean="0">
                <a:solidFill>
                  <a:srgbClr val="000090"/>
                </a:solidFill>
                <a:latin typeface="Arial" pitchFamily="-110" charset="0"/>
              </a:rPr>
              <a:t>Calorimetry</a:t>
            </a:r>
            <a:r>
              <a:rPr lang="en-US" sz="3200" b="1" dirty="0" smtClean="0">
                <a:solidFill>
                  <a:srgbClr val="000090"/>
                </a:solidFill>
                <a:latin typeface="Arial" pitchFamily="-110" charset="0"/>
              </a:rPr>
              <a:t> principles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840746"/>
            <a:ext cx="8277411" cy="5923308"/>
          </a:xfrm>
        </p:spPr>
        <p:txBody>
          <a:bodyPr>
            <a:normAutofit/>
          </a:bodyPr>
          <a:lstStyle/>
          <a:p>
            <a:pPr>
              <a:buClrTx/>
              <a:buFont typeface="Arial"/>
              <a:buChar char="•"/>
            </a:pPr>
            <a:endParaRPr lang="en-US" sz="2400" b="1" dirty="0" smtClean="0">
              <a:latin typeface="Arial" pitchFamily="-110" charset="0"/>
            </a:endParaRPr>
          </a:p>
          <a:p>
            <a:pPr>
              <a:buClrTx/>
            </a:pPr>
            <a:endParaRPr lang="en-US" sz="2400" dirty="0" smtClean="0"/>
          </a:p>
          <a:p>
            <a:pPr>
              <a:buClrTx/>
            </a:pPr>
            <a:endParaRPr lang="en-US" sz="2400" dirty="0" smtClean="0"/>
          </a:p>
          <a:p>
            <a:pPr>
              <a:buClrTx/>
              <a:buFont typeface="Arial"/>
              <a:buChar char="•"/>
            </a:pPr>
            <a:r>
              <a:rPr lang="en-US" sz="2400" dirty="0" smtClean="0"/>
              <a:t> This means that the amount of heat produced or consumed by the reaction equals the amount of heat absorbed or lost by the solution:</a:t>
            </a:r>
          </a:p>
          <a:p>
            <a:pPr>
              <a:buClrTx/>
              <a:buFont typeface="Arial"/>
              <a:buChar char="•"/>
            </a:pPr>
            <a:endParaRPr lang="en-US" sz="2400" dirty="0" smtClean="0"/>
          </a:p>
          <a:p>
            <a:pPr>
              <a:buClrTx/>
              <a:buFont typeface="Arial"/>
              <a:buChar char="•"/>
            </a:pPr>
            <a:endParaRPr lang="en-US" sz="2400" dirty="0" smtClean="0"/>
          </a:p>
          <a:p>
            <a:pPr>
              <a:buClrTx/>
            </a:pPr>
            <a:endParaRPr lang="en-US" sz="2400" dirty="0" smtClean="0"/>
          </a:p>
          <a:p>
            <a:pPr>
              <a:buClrTx/>
              <a:buFont typeface="Arial"/>
              <a:buChar char="•"/>
            </a:pPr>
            <a:r>
              <a:rPr lang="en-US" sz="2400" dirty="0" smtClean="0"/>
              <a:t> This concept lies at the heart of all </a:t>
            </a:r>
            <a:r>
              <a:rPr lang="en-US" sz="2400" dirty="0" err="1" smtClean="0"/>
              <a:t>calorimetry</a:t>
            </a:r>
            <a:r>
              <a:rPr lang="en-US" sz="2400" dirty="0" smtClean="0"/>
              <a:t> problems and calculations.</a:t>
            </a:r>
          </a:p>
          <a:p>
            <a:pPr>
              <a:buClrTx/>
              <a:buFont typeface="Arial"/>
              <a:buChar char="•"/>
            </a:pPr>
            <a:endParaRPr lang="en-US" sz="2400" dirty="0" smtClean="0"/>
          </a:p>
          <a:p>
            <a:pPr>
              <a:buClrTx/>
              <a:buFont typeface="Arial"/>
              <a:buChar char="•"/>
            </a:pP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graphicFrame>
        <p:nvGraphicFramePr>
          <p:cNvPr id="25602" name="Object 2"/>
          <p:cNvGraphicFramePr>
            <a:graphicFrameLocks noChangeAspect="1"/>
          </p:cNvGraphicFramePr>
          <p:nvPr/>
        </p:nvGraphicFramePr>
        <p:xfrm>
          <a:off x="2638425" y="1538288"/>
          <a:ext cx="3797300" cy="577850"/>
        </p:xfrm>
        <a:graphic>
          <a:graphicData uri="http://schemas.openxmlformats.org/presentationml/2006/ole">
            <p:oleObj spid="_x0000_s65538" name="Equation" r:id="rId4" imgW="1168400" imgH="177800" progId="Equation.3">
              <p:embed/>
            </p:oleObj>
          </a:graphicData>
        </a:graphic>
      </p:graphicFrame>
      <p:graphicFrame>
        <p:nvGraphicFramePr>
          <p:cNvPr id="25603" name="Object 3"/>
          <p:cNvGraphicFramePr>
            <a:graphicFrameLocks noChangeAspect="1"/>
          </p:cNvGraphicFramePr>
          <p:nvPr/>
        </p:nvGraphicFramePr>
        <p:xfrm>
          <a:off x="2570163" y="4018494"/>
          <a:ext cx="3343275" cy="577850"/>
        </p:xfrm>
        <a:graphic>
          <a:graphicData uri="http://schemas.openxmlformats.org/presentationml/2006/ole">
            <p:oleObj spid="_x0000_s65539" name="Equation" r:id="rId5" imgW="1028700" imgH="177800" progId="Equation.3">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5.5</a:t>
            </a:r>
            <a:endParaRPr lang="en-US" sz="2800" dirty="0"/>
          </a:p>
        </p:txBody>
      </p:sp>
      <p:sp>
        <p:nvSpPr>
          <p:cNvPr id="7" name="Text Placeholder 6"/>
          <p:cNvSpPr>
            <a:spLocks noGrp="1"/>
          </p:cNvSpPr>
          <p:nvPr>
            <p:ph type="body" sz="quarter" idx="14"/>
          </p:nvPr>
        </p:nvSpPr>
        <p:spPr>
          <a:xfrm>
            <a:off x="457200" y="1377372"/>
            <a:ext cx="8062912" cy="1166382"/>
          </a:xfrm>
        </p:spPr>
        <p:txBody>
          <a:bodyPr>
            <a:noAutofit/>
          </a:bodyPr>
          <a:lstStyle/>
          <a:p>
            <a:r>
              <a:rPr lang="en-US" sz="2400" dirty="0" smtClean="0"/>
              <a:t>When 50.0 </a:t>
            </a:r>
            <a:r>
              <a:rPr lang="en-US" sz="2400" dirty="0" err="1" smtClean="0"/>
              <a:t>mL</a:t>
            </a:r>
            <a:r>
              <a:rPr lang="en-US" sz="2400" dirty="0" smtClean="0"/>
              <a:t> of 1.00 M </a:t>
            </a:r>
            <a:r>
              <a:rPr lang="en-US" sz="2400" dirty="0" err="1" smtClean="0"/>
              <a:t>HCl(</a:t>
            </a:r>
            <a:r>
              <a:rPr lang="en-US" sz="2400" i="1" dirty="0" err="1" smtClean="0"/>
              <a:t>aq</a:t>
            </a:r>
            <a:r>
              <a:rPr lang="en-US" sz="2400" dirty="0" smtClean="0"/>
              <a:t>) and 50.0 </a:t>
            </a:r>
            <a:r>
              <a:rPr lang="en-US" sz="2400" dirty="0" err="1" smtClean="0"/>
              <a:t>mL</a:t>
            </a:r>
            <a:r>
              <a:rPr lang="en-US" sz="2400" dirty="0" smtClean="0"/>
              <a:t> of 1.00 M </a:t>
            </a:r>
            <a:r>
              <a:rPr lang="en-US" sz="2400" dirty="0" err="1" smtClean="0"/>
              <a:t>NaOH(</a:t>
            </a:r>
            <a:r>
              <a:rPr lang="en-US" sz="2400" i="1" dirty="0" err="1" smtClean="0"/>
              <a:t>aq</a:t>
            </a:r>
            <a:r>
              <a:rPr lang="en-US" sz="2400" dirty="0" smtClean="0"/>
              <a:t>), both at 22.0 °C, are added to a coffee cup calorimeter, the temperature of the mixture reaches a maximum of 28.9 °C. What is the approximate amount of heat produced by this reaction?</a:t>
            </a:r>
          </a:p>
          <a:p>
            <a:endParaRPr lang="en-US" sz="2400" dirty="0" smtClean="0"/>
          </a:p>
          <a:p>
            <a:pPr algn="ctr"/>
            <a:r>
              <a:rPr lang="en-US" sz="2400" dirty="0" err="1" smtClean="0"/>
              <a:t>HCl(</a:t>
            </a:r>
            <a:r>
              <a:rPr lang="en-US" sz="2400" i="1" dirty="0" err="1" smtClean="0"/>
              <a:t>aq</a:t>
            </a:r>
            <a:r>
              <a:rPr lang="en-US" sz="2400" dirty="0" smtClean="0"/>
              <a:t>)  +  </a:t>
            </a:r>
            <a:r>
              <a:rPr lang="en-US" sz="2400" dirty="0" err="1" smtClean="0"/>
              <a:t>NaOH(</a:t>
            </a:r>
            <a:r>
              <a:rPr lang="en-US" sz="2400" i="1" dirty="0" err="1" smtClean="0"/>
              <a:t>aq</a:t>
            </a:r>
            <a:r>
              <a:rPr lang="en-US" sz="2400" dirty="0" smtClean="0"/>
              <a:t>)  ⟶  </a:t>
            </a:r>
            <a:r>
              <a:rPr lang="en-US" sz="2400" dirty="0" err="1" smtClean="0"/>
              <a:t>NaCl(</a:t>
            </a:r>
            <a:r>
              <a:rPr lang="en-US" sz="2400" i="1" dirty="0" err="1" smtClean="0"/>
              <a:t>aq</a:t>
            </a:r>
            <a:r>
              <a:rPr lang="en-US" sz="2400" dirty="0" smtClean="0"/>
              <a:t>)  +  H</a:t>
            </a:r>
            <a:r>
              <a:rPr lang="en-US" sz="2400" baseline="-25000" dirty="0" smtClean="0"/>
              <a:t>2</a:t>
            </a:r>
            <a:r>
              <a:rPr lang="en-US" sz="2400" dirty="0" smtClean="0"/>
              <a:t>O(</a:t>
            </a:r>
            <a:r>
              <a:rPr lang="en-US" sz="2400" i="1" dirty="0" smtClean="0"/>
              <a:t>l</a:t>
            </a:r>
            <a:r>
              <a:rPr lang="en-US" sz="2400" dirty="0" smtClean="0"/>
              <a:t>)</a:t>
            </a:r>
            <a:endParaRPr lang="en-US" sz="2400" dirty="0"/>
          </a:p>
        </p:txBody>
      </p:sp>
      <p:pic>
        <p:nvPicPr>
          <p:cNvPr id="6" name="Picture 5"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5.5</a:t>
            </a:r>
            <a:endParaRPr lang="en-US" sz="2800" dirty="0"/>
          </a:p>
        </p:txBody>
      </p:sp>
      <p:sp>
        <p:nvSpPr>
          <p:cNvPr id="7" name="Text Placeholder 6"/>
          <p:cNvSpPr>
            <a:spLocks noGrp="1"/>
          </p:cNvSpPr>
          <p:nvPr>
            <p:ph type="body" sz="quarter" idx="14"/>
          </p:nvPr>
        </p:nvSpPr>
        <p:spPr>
          <a:xfrm>
            <a:off x="457200" y="1377372"/>
            <a:ext cx="8062912" cy="1166382"/>
          </a:xfrm>
        </p:spPr>
        <p:txBody>
          <a:bodyPr>
            <a:noAutofit/>
          </a:bodyPr>
          <a:lstStyle/>
          <a:p>
            <a:r>
              <a:rPr lang="en-US" sz="2400" dirty="0" smtClean="0"/>
              <a:t>To visualize what is going on, imagine that you could combine the two solutions so quickly that no reaction took place while they mixed; then after mixing, the reaction took place. At the instant of mixing, you have 100.0 </a:t>
            </a:r>
            <a:r>
              <a:rPr lang="en-US" sz="2400" dirty="0" err="1" smtClean="0"/>
              <a:t>mL</a:t>
            </a:r>
            <a:r>
              <a:rPr lang="en-US" sz="2400" dirty="0" smtClean="0"/>
              <a:t> of a mixture of </a:t>
            </a:r>
            <a:r>
              <a:rPr lang="en-US" sz="2400" dirty="0" err="1" smtClean="0"/>
              <a:t>HCl</a:t>
            </a:r>
            <a:r>
              <a:rPr lang="en-US" sz="2400" dirty="0" smtClean="0"/>
              <a:t> and </a:t>
            </a:r>
            <a:r>
              <a:rPr lang="en-US" sz="2400" dirty="0" err="1" smtClean="0"/>
              <a:t>NaOH</a:t>
            </a:r>
            <a:r>
              <a:rPr lang="en-US" sz="2400" dirty="0" smtClean="0"/>
              <a:t> at 22.0 °C. The </a:t>
            </a:r>
            <a:r>
              <a:rPr lang="en-US" sz="2400" dirty="0" err="1" smtClean="0"/>
              <a:t>HCl</a:t>
            </a:r>
            <a:r>
              <a:rPr lang="en-US" sz="2400" dirty="0" smtClean="0"/>
              <a:t> and </a:t>
            </a:r>
            <a:r>
              <a:rPr lang="en-US" sz="2400" dirty="0" err="1" smtClean="0"/>
              <a:t>NaOH</a:t>
            </a:r>
            <a:r>
              <a:rPr lang="en-US" sz="2400" dirty="0" smtClean="0"/>
              <a:t> then react until the solution temperature reaches 28.9 °C.</a:t>
            </a:r>
          </a:p>
          <a:p>
            <a:r>
              <a:rPr lang="en-US" sz="2400" dirty="0" smtClean="0"/>
              <a:t>The heat given off by the reaction is equal to that taken in by the solution. Therefore:</a:t>
            </a:r>
            <a:endParaRPr lang="en-US" sz="2400" dirty="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68610" name="Object 2"/>
          <p:cNvGraphicFramePr>
            <a:graphicFrameLocks noChangeAspect="1"/>
          </p:cNvGraphicFramePr>
          <p:nvPr/>
        </p:nvGraphicFramePr>
        <p:xfrm>
          <a:off x="2883928" y="5468471"/>
          <a:ext cx="3343275" cy="577850"/>
        </p:xfrm>
        <a:graphic>
          <a:graphicData uri="http://schemas.openxmlformats.org/presentationml/2006/ole">
            <p:oleObj spid="_x0000_s68610" name="Equation" r:id="rId4" imgW="1028700" imgH="1778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5.5</a:t>
            </a:r>
            <a:endParaRPr lang="en-US" sz="2800" dirty="0"/>
          </a:p>
        </p:txBody>
      </p:sp>
      <p:sp>
        <p:nvSpPr>
          <p:cNvPr id="7" name="Text Placeholder 6"/>
          <p:cNvSpPr>
            <a:spLocks noGrp="1"/>
          </p:cNvSpPr>
          <p:nvPr>
            <p:ph type="body" sz="quarter" idx="14"/>
          </p:nvPr>
        </p:nvSpPr>
        <p:spPr>
          <a:xfrm>
            <a:off x="457200" y="1377372"/>
            <a:ext cx="8062912" cy="1166382"/>
          </a:xfrm>
        </p:spPr>
        <p:txBody>
          <a:bodyPr>
            <a:noAutofit/>
          </a:bodyPr>
          <a:lstStyle/>
          <a:p>
            <a:r>
              <a:rPr lang="en-US" sz="2400" dirty="0" smtClean="0"/>
              <a:t>Next, we know that the heat absorbed by the solution depends on its specific heat, mass, and temperature change:</a:t>
            </a:r>
          </a:p>
          <a:p>
            <a:endParaRPr lang="en-US" sz="2400" dirty="0" smtClean="0"/>
          </a:p>
          <a:p>
            <a:endParaRPr lang="en-US" sz="2400" dirty="0" smtClean="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68610" name="Object 2"/>
          <p:cNvGraphicFramePr>
            <a:graphicFrameLocks noChangeAspect="1"/>
          </p:cNvGraphicFramePr>
          <p:nvPr/>
        </p:nvGraphicFramePr>
        <p:xfrm>
          <a:off x="878541" y="3033059"/>
          <a:ext cx="6934200" cy="577850"/>
        </p:xfrm>
        <a:graphic>
          <a:graphicData uri="http://schemas.openxmlformats.org/presentationml/2006/ole">
            <p:oleObj spid="_x0000_s69634" name="Equation" r:id="rId4" imgW="2133600" imgH="1778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5.5</a:t>
            </a:r>
            <a:endParaRPr lang="en-US" sz="2800" dirty="0"/>
          </a:p>
        </p:txBody>
      </p:sp>
      <p:sp>
        <p:nvSpPr>
          <p:cNvPr id="7" name="Text Placeholder 6"/>
          <p:cNvSpPr>
            <a:spLocks noGrp="1"/>
          </p:cNvSpPr>
          <p:nvPr>
            <p:ph type="body" sz="quarter" idx="14"/>
          </p:nvPr>
        </p:nvSpPr>
        <p:spPr>
          <a:xfrm>
            <a:off x="457199" y="1377372"/>
            <a:ext cx="8379321" cy="1166382"/>
          </a:xfrm>
        </p:spPr>
        <p:txBody>
          <a:bodyPr>
            <a:noAutofit/>
          </a:bodyPr>
          <a:lstStyle/>
          <a:p>
            <a:r>
              <a:rPr lang="en-US" sz="2400" dirty="0" smtClean="0"/>
              <a:t>To proceed with this calculation, we need to make a few reasonable assumptions or approximations. Since the solution is aqueous, we can proceed as if it were water in terms of its specific heat and density values. </a:t>
            </a:r>
          </a:p>
          <a:p>
            <a:r>
              <a:rPr lang="en-US" sz="2400" dirty="0" smtClean="0"/>
              <a:t>The density of water is approximately 1.0 </a:t>
            </a:r>
            <a:r>
              <a:rPr lang="en-US" sz="2400" dirty="0" err="1" smtClean="0"/>
              <a:t>g/mL</a:t>
            </a:r>
            <a:r>
              <a:rPr lang="en-US" sz="2400" dirty="0" smtClean="0"/>
              <a:t>, so 100.0 </a:t>
            </a:r>
            <a:r>
              <a:rPr lang="en-US" sz="2400" dirty="0" err="1" smtClean="0"/>
              <a:t>mL</a:t>
            </a:r>
            <a:r>
              <a:rPr lang="en-US" sz="2400" dirty="0" smtClean="0"/>
              <a:t> has a mass of about 1.0 × 10</a:t>
            </a:r>
            <a:r>
              <a:rPr lang="en-US" sz="2400" baseline="30000" dirty="0" smtClean="0"/>
              <a:t>2</a:t>
            </a:r>
            <a:r>
              <a:rPr lang="en-US" sz="2400" dirty="0" smtClean="0"/>
              <a:t> </a:t>
            </a:r>
            <a:r>
              <a:rPr lang="en-US" sz="2400" dirty="0" err="1" smtClean="0"/>
              <a:t>g</a:t>
            </a:r>
            <a:r>
              <a:rPr lang="en-US" sz="2400" dirty="0" smtClean="0"/>
              <a:t> (two significant figures). The specific heat of water is 4.184 J/</a:t>
            </a:r>
            <a:r>
              <a:rPr lang="en-US" sz="2400" dirty="0" err="1" smtClean="0"/>
              <a:t>g</a:t>
            </a:r>
            <a:r>
              <a:rPr lang="en-US" sz="2400" dirty="0" smtClean="0"/>
              <a:t> °C, so we use this value for the specific heat of the solution. Substituting these values gives:</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68610" name="Object 2"/>
          <p:cNvGraphicFramePr>
            <a:graphicFrameLocks noChangeAspect="1"/>
          </p:cNvGraphicFramePr>
          <p:nvPr/>
        </p:nvGraphicFramePr>
        <p:xfrm>
          <a:off x="636492" y="5231512"/>
          <a:ext cx="7865035" cy="1166298"/>
        </p:xfrm>
        <a:graphic>
          <a:graphicData uri="http://schemas.openxmlformats.org/presentationml/2006/ole">
            <p:oleObj spid="_x0000_s70658" name="Equation" r:id="rId4" imgW="3340100" imgH="4953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5.5</a:t>
            </a:r>
            <a:endParaRPr lang="en-US" sz="2800" dirty="0"/>
          </a:p>
        </p:txBody>
      </p:sp>
      <p:sp>
        <p:nvSpPr>
          <p:cNvPr id="7" name="Text Placeholder 6"/>
          <p:cNvSpPr>
            <a:spLocks noGrp="1"/>
          </p:cNvSpPr>
          <p:nvPr>
            <p:ph type="body" sz="quarter" idx="14"/>
          </p:nvPr>
        </p:nvSpPr>
        <p:spPr>
          <a:xfrm>
            <a:off x="457200" y="1377372"/>
            <a:ext cx="8062912" cy="1166382"/>
          </a:xfrm>
        </p:spPr>
        <p:txBody>
          <a:bodyPr>
            <a:noAutofit/>
          </a:bodyPr>
          <a:lstStyle/>
          <a:p>
            <a:r>
              <a:rPr lang="en-US" sz="2400" dirty="0" smtClean="0"/>
              <a:t>Finally, since we are trying to find the heat of the reaction, we have:</a:t>
            </a:r>
          </a:p>
          <a:p>
            <a:endParaRPr lang="en-US" sz="2400" dirty="0" smtClean="0"/>
          </a:p>
          <a:p>
            <a:endParaRPr lang="en-US" sz="2400" dirty="0" smtClean="0"/>
          </a:p>
          <a:p>
            <a:endParaRPr lang="en-US" sz="2400" dirty="0" smtClean="0"/>
          </a:p>
          <a:p>
            <a:r>
              <a:rPr lang="en-US" sz="2400" dirty="0" smtClean="0"/>
              <a:t>The negative sign indicates that the reaction is exothermic. The reaction produces 2.9 kJ of heat.</a:t>
            </a:r>
            <a:endParaRPr lang="en-US" sz="2400" dirty="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68610" name="Object 2"/>
          <p:cNvGraphicFramePr>
            <a:graphicFrameLocks noChangeAspect="1"/>
          </p:cNvGraphicFramePr>
          <p:nvPr/>
        </p:nvGraphicFramePr>
        <p:xfrm>
          <a:off x="1039813" y="2501900"/>
          <a:ext cx="6315075" cy="660400"/>
        </p:xfrm>
        <a:graphic>
          <a:graphicData uri="http://schemas.openxmlformats.org/presentationml/2006/ole">
            <p:oleObj spid="_x0000_s71682" name="Equation" r:id="rId4" imgW="1943100" imgH="2032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5</a:t>
            </a:r>
            <a:r>
              <a:rPr lang="en-US" dirty="0" smtClean="0"/>
              <a:t>.15</a:t>
            </a:r>
            <a:endParaRPr lang="en-US" dirty="0"/>
          </a:p>
        </p:txBody>
      </p:sp>
      <p:pic>
        <p:nvPicPr>
          <p:cNvPr id="2" name="Picture Placeholder 1" descr="CNX_Chem_05_02_HandWarmer.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54601" b="-54601"/>
          <a:stretch>
            <a:fillRect/>
          </a:stretch>
        </p:blipFill>
        <p:spPr>
          <a:xfrm>
            <a:off x="337671" y="1122386"/>
            <a:ext cx="8566222" cy="3718555"/>
          </a:xfrm>
        </p:spPr>
      </p:pic>
      <p:sp>
        <p:nvSpPr>
          <p:cNvPr id="7" name="Text Placeholder 6"/>
          <p:cNvSpPr>
            <a:spLocks noGrp="1"/>
          </p:cNvSpPr>
          <p:nvPr>
            <p:ph type="body" sz="quarter" idx="14"/>
          </p:nvPr>
        </p:nvSpPr>
        <p:spPr>
          <a:xfrm>
            <a:off x="457200" y="5112920"/>
            <a:ext cx="8062912" cy="1166382"/>
          </a:xfrm>
        </p:spPr>
        <p:txBody>
          <a:bodyPr>
            <a:noAutofit/>
          </a:bodyPr>
          <a:lstStyle/>
          <a:p>
            <a:r>
              <a:rPr lang="en-US" dirty="0"/>
              <a:t>Chemical hand warmers produce heat that warms your hand on a cold day. In this one, you </a:t>
            </a:r>
            <a:r>
              <a:rPr lang="en-US" dirty="0" smtClean="0"/>
              <a:t>can see </a:t>
            </a:r>
            <a:r>
              <a:rPr lang="en-US" dirty="0"/>
              <a:t>the metal disc that initiates the exothermic precipitation reaction. (credit: modification of work by </a:t>
            </a:r>
            <a:r>
              <a:rPr lang="en-US" dirty="0" smtClean="0"/>
              <a:t>Science </a:t>
            </a:r>
            <a:r>
              <a:rPr lang="de-DE" dirty="0" err="1" smtClean="0"/>
              <a:t>Buddies</a:t>
            </a:r>
            <a:r>
              <a:rPr lang="de-DE" dirty="0" smtClean="0"/>
              <a:t> </a:t>
            </a:r>
            <a:r>
              <a:rPr lang="de-DE" dirty="0"/>
              <a:t>TV/YouTube)</a:t>
            </a:r>
            <a:endParaRPr lang="en-US" dirty="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704836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5.16</a:t>
            </a:r>
            <a:endParaRPr lang="en-US" dirty="0"/>
          </a:p>
        </p:txBody>
      </p:sp>
      <p:pic>
        <p:nvPicPr>
          <p:cNvPr id="2" name="Picture Placeholder 1" descr="CNX_Chem_05_02_IcePack.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4036" r="-44036"/>
          <a:stretch>
            <a:fillRect/>
          </a:stretch>
        </p:blipFill>
        <p:spPr/>
      </p:pic>
      <p:sp>
        <p:nvSpPr>
          <p:cNvPr id="7" name="Text Placeholder 6"/>
          <p:cNvSpPr>
            <a:spLocks noGrp="1"/>
          </p:cNvSpPr>
          <p:nvPr>
            <p:ph type="body" sz="quarter" idx="14"/>
          </p:nvPr>
        </p:nvSpPr>
        <p:spPr>
          <a:xfrm>
            <a:off x="457200" y="5083038"/>
            <a:ext cx="8062912" cy="1166382"/>
          </a:xfrm>
        </p:spPr>
        <p:txBody>
          <a:bodyPr>
            <a:noAutofit/>
          </a:bodyPr>
          <a:lstStyle/>
          <a:p>
            <a:r>
              <a:rPr lang="en-US" sz="1800" dirty="0"/>
              <a:t>An instant cold pack consists of a bag containing solid ammonium nitrate and a second bag </a:t>
            </a:r>
            <a:r>
              <a:rPr lang="en-US" sz="1800" dirty="0" smtClean="0"/>
              <a:t>of water</a:t>
            </a:r>
            <a:r>
              <a:rPr lang="en-US" sz="1800" dirty="0"/>
              <a:t>. When the bag of water is broken, the pack becomes cold because the dissolution of </a:t>
            </a:r>
            <a:r>
              <a:rPr lang="en-US" sz="1800" dirty="0" smtClean="0"/>
              <a:t>ammonium nitrate </a:t>
            </a:r>
            <a:r>
              <a:rPr lang="en-US" sz="1800" dirty="0"/>
              <a:t>is an endothermic process that removes thermal energy from the water. The cold pack then </a:t>
            </a:r>
            <a:r>
              <a:rPr lang="en-US" sz="1800" dirty="0" smtClean="0"/>
              <a:t>removes thermal </a:t>
            </a:r>
            <a:r>
              <a:rPr lang="en-US" sz="1800" dirty="0"/>
              <a:t>energy from your body.</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325690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52033"/>
            <a:ext cx="6553200" cy="508000"/>
          </a:xfrm>
        </p:spPr>
        <p:txBody>
          <a:bodyPr>
            <a:noAutofit/>
          </a:bodyPr>
          <a:lstStyle/>
          <a:p>
            <a:pPr eaLnBrk="1" hangingPunct="1"/>
            <a:r>
              <a:rPr lang="en-US" sz="3200" b="1" dirty="0" smtClean="0">
                <a:solidFill>
                  <a:srgbClr val="000090"/>
                </a:solidFill>
                <a:latin typeface="Arial" pitchFamily="-110" charset="0"/>
              </a:rPr>
              <a:t>Bomb calorimeter</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840746"/>
            <a:ext cx="8277411" cy="5923308"/>
          </a:xfrm>
        </p:spPr>
        <p:txBody>
          <a:bodyPr>
            <a:normAutofit/>
          </a:bodyPr>
          <a:lstStyle/>
          <a:p>
            <a:pPr>
              <a:buClrTx/>
            </a:pPr>
            <a:endParaRPr lang="en-US" sz="2400" dirty="0" smtClean="0"/>
          </a:p>
          <a:p>
            <a:pPr>
              <a:buClrTx/>
              <a:buFont typeface="Arial"/>
              <a:buChar char="•"/>
            </a:pPr>
            <a:r>
              <a:rPr lang="en-US" sz="2400" dirty="0" smtClean="0"/>
              <a:t> A </a:t>
            </a:r>
            <a:r>
              <a:rPr lang="en-US" sz="2400" b="1" i="1" dirty="0" smtClean="0">
                <a:solidFill>
                  <a:srgbClr val="000090"/>
                </a:solidFill>
              </a:rPr>
              <a:t>bomb calorimeter</a:t>
            </a:r>
            <a:r>
              <a:rPr lang="en-US" sz="2400" dirty="0" smtClean="0"/>
              <a:t>, is used to measure the energy produced by reactions that yield large amounts of heat and gaseous products, such as combustion reactions.</a:t>
            </a:r>
          </a:p>
          <a:p>
            <a:pPr>
              <a:buClrTx/>
              <a:buFont typeface="Arial"/>
              <a:buChar char="•"/>
            </a:pPr>
            <a:endParaRPr lang="en-US" sz="2400" dirty="0" smtClean="0"/>
          </a:p>
          <a:p>
            <a:pPr>
              <a:buClrTx/>
              <a:buFont typeface="Arial"/>
              <a:buChar char="•"/>
            </a:pPr>
            <a:r>
              <a:rPr lang="en-US" sz="2400" dirty="0" smtClean="0"/>
              <a:t> This type of calorimeter consists of a robust steel container (the “bomb”) that contains the reactants and is itself submerged in water. </a:t>
            </a:r>
          </a:p>
          <a:p>
            <a:pPr>
              <a:buClrTx/>
              <a:buFont typeface="Arial"/>
              <a:buChar char="•"/>
            </a:pPr>
            <a:endParaRPr lang="en-US" sz="2400" dirty="0" smtClean="0"/>
          </a:p>
          <a:p>
            <a:pPr>
              <a:buClrTx/>
              <a:buFont typeface="Arial"/>
              <a:buChar char="•"/>
            </a:pPr>
            <a:r>
              <a:rPr lang="en-US" sz="2400" dirty="0" smtClean="0"/>
              <a:t> The energy produced by the reaction is trapped in the steel bomb and the surrounding water.  </a:t>
            </a:r>
          </a:p>
          <a:p>
            <a:pPr>
              <a:buClrTx/>
            </a:pPr>
            <a:endParaRPr lang="en-US" sz="2400" dirty="0" smtClean="0"/>
          </a:p>
          <a:p>
            <a:pPr>
              <a:buClrTx/>
              <a:buFont typeface="Arial"/>
              <a:buChar char="•"/>
            </a:pPr>
            <a:endParaRPr lang="en-US" sz="2400" dirty="0" smtClean="0"/>
          </a:p>
          <a:p>
            <a:pPr>
              <a:buClrTx/>
              <a:buFont typeface="Arial"/>
              <a:buChar char="•"/>
            </a:pP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5.2</a:t>
            </a:r>
            <a:endParaRPr lang="en-US" dirty="0"/>
          </a:p>
        </p:txBody>
      </p:sp>
      <p:pic>
        <p:nvPicPr>
          <p:cNvPr id="2" name="Picture Placeholder 1" descr="CNX_Chem_05_01_Thermochem.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30388" b="-30388"/>
          <a:stretch>
            <a:fillRect/>
          </a:stretch>
        </p:blipFill>
        <p:spPr>
          <a:xfrm>
            <a:off x="531904" y="1271796"/>
            <a:ext cx="8062913" cy="3500071"/>
          </a:xfrm>
        </p:spPr>
      </p:pic>
      <p:sp>
        <p:nvSpPr>
          <p:cNvPr id="7" name="Text Placeholder 6"/>
          <p:cNvSpPr>
            <a:spLocks noGrp="1"/>
          </p:cNvSpPr>
          <p:nvPr>
            <p:ph type="body" sz="quarter" idx="14"/>
          </p:nvPr>
        </p:nvSpPr>
        <p:spPr>
          <a:xfrm>
            <a:off x="457200" y="4829041"/>
            <a:ext cx="8062912" cy="1166382"/>
          </a:xfrm>
        </p:spPr>
        <p:txBody>
          <a:bodyPr>
            <a:noAutofit/>
          </a:bodyPr>
          <a:lstStyle/>
          <a:p>
            <a:r>
              <a:rPr lang="en-US" sz="1600" dirty="0"/>
              <a:t>The energy involved in chemical changes is important to our daily lives: </a:t>
            </a:r>
            <a:r>
              <a:rPr lang="en-US" sz="1600" dirty="0">
                <a:solidFill>
                  <a:srgbClr val="6CB255"/>
                </a:solidFill>
              </a:rPr>
              <a:t>(a) </a:t>
            </a:r>
            <a:r>
              <a:rPr lang="en-US" sz="1600" dirty="0"/>
              <a:t>A cheeseburger for </a:t>
            </a:r>
            <a:r>
              <a:rPr lang="en-US" sz="1600" dirty="0" smtClean="0"/>
              <a:t>lunch provides </a:t>
            </a:r>
            <a:r>
              <a:rPr lang="en-US" sz="1600" dirty="0"/>
              <a:t>the energy you need to get through the rest of the day; </a:t>
            </a:r>
            <a:r>
              <a:rPr lang="en-US" sz="1600" dirty="0">
                <a:solidFill>
                  <a:srgbClr val="6CB255"/>
                </a:solidFill>
              </a:rPr>
              <a:t>(b) </a:t>
            </a:r>
            <a:r>
              <a:rPr lang="en-US" sz="1600" dirty="0"/>
              <a:t>the combustion of gasoline provides the </a:t>
            </a:r>
            <a:r>
              <a:rPr lang="en-US" sz="1600" dirty="0" smtClean="0"/>
              <a:t>energy that </a:t>
            </a:r>
            <a:r>
              <a:rPr lang="en-US" sz="1600" dirty="0"/>
              <a:t>moves your car (and you) between home, work, and school; and </a:t>
            </a:r>
            <a:r>
              <a:rPr lang="en-US" sz="1600" dirty="0">
                <a:solidFill>
                  <a:srgbClr val="6CB255"/>
                </a:solidFill>
              </a:rPr>
              <a:t>(c) </a:t>
            </a:r>
            <a:r>
              <a:rPr lang="en-US" sz="1600" dirty="0"/>
              <a:t>coke, a processed form of coal, provides </a:t>
            </a:r>
            <a:r>
              <a:rPr lang="en-US" sz="1600" dirty="0" smtClean="0"/>
              <a:t>the energy </a:t>
            </a:r>
            <a:r>
              <a:rPr lang="en-US" sz="1600" dirty="0"/>
              <a:t>needed to convert iron ore into iron, which is essential for making many of the products we use daily. (credit </a:t>
            </a:r>
            <a:r>
              <a:rPr lang="en-US" sz="1600" dirty="0" smtClean="0"/>
              <a:t>a: modification </a:t>
            </a:r>
            <a:r>
              <a:rPr lang="en-US" sz="1600" dirty="0"/>
              <a:t>of work by “Pink Sherbet Photography”/Flickr; credit b: modification of work by Jeffery Turner</a:t>
            </a:r>
            <a:r>
              <a:rPr lang="en-US" sz="1600" dirty="0" smtClean="0"/>
              <a:t>)</a:t>
            </a:r>
            <a:endParaRPr lang="en-US" sz="1600" dirty="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583377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5.17</a:t>
            </a:r>
            <a:endParaRPr lang="en-US" dirty="0"/>
          </a:p>
        </p:txBody>
      </p:sp>
      <p:pic>
        <p:nvPicPr>
          <p:cNvPr id="2" name="Picture Placeholder 1" descr="CNX_Chem_05_02_BombCalor.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7857" r="-7857"/>
          <a:stretch>
            <a:fillRect/>
          </a:stretch>
        </p:blipFill>
        <p:spPr>
          <a:xfrm>
            <a:off x="66413" y="1137327"/>
            <a:ext cx="9013670" cy="3912790"/>
          </a:xfrm>
        </p:spPr>
      </p:pic>
      <p:sp>
        <p:nvSpPr>
          <p:cNvPr id="7" name="Text Placeholder 6"/>
          <p:cNvSpPr>
            <a:spLocks noGrp="1"/>
          </p:cNvSpPr>
          <p:nvPr>
            <p:ph type="body" sz="quarter" idx="14"/>
          </p:nvPr>
        </p:nvSpPr>
        <p:spPr>
          <a:xfrm>
            <a:off x="457200" y="5217507"/>
            <a:ext cx="8062912" cy="1166382"/>
          </a:xfrm>
        </p:spPr>
        <p:txBody>
          <a:bodyPr>
            <a:noAutofit/>
          </a:bodyPr>
          <a:lstStyle/>
          <a:p>
            <a:pPr marL="342900" indent="-342900">
              <a:buAutoNum type="alphaLcParenBoth"/>
            </a:pPr>
            <a:r>
              <a:rPr lang="en-US" sz="1600" dirty="0" smtClean="0"/>
              <a:t>A </a:t>
            </a:r>
            <a:r>
              <a:rPr lang="en-US" sz="1600" dirty="0"/>
              <a:t>bomb calorimeter is used to measure heat produced by reactions involving gaseous </a:t>
            </a:r>
            <a:r>
              <a:rPr lang="en-US" sz="1600" dirty="0" smtClean="0"/>
              <a:t>reactants or products</a:t>
            </a:r>
            <a:r>
              <a:rPr lang="en-US" sz="1600" dirty="0"/>
              <a:t>, such as </a:t>
            </a:r>
            <a:r>
              <a:rPr lang="en-US" sz="1600" dirty="0" smtClean="0"/>
              <a:t>combustion.</a:t>
            </a:r>
          </a:p>
          <a:p>
            <a:pPr marL="342900" indent="-342900">
              <a:buAutoNum type="alphaLcParenBoth"/>
            </a:pPr>
            <a:r>
              <a:rPr lang="en-US" sz="1600" dirty="0" smtClean="0"/>
              <a:t>The </a:t>
            </a:r>
            <a:r>
              <a:rPr lang="en-US" sz="1600" dirty="0"/>
              <a:t>reactants are </a:t>
            </a:r>
            <a:r>
              <a:rPr lang="en-US" sz="1600" dirty="0" smtClean="0"/>
              <a:t>contained in </a:t>
            </a:r>
            <a:r>
              <a:rPr lang="en-US" sz="1600" dirty="0"/>
              <a:t>the gas-tight “bomb,” which is submerged in </a:t>
            </a:r>
            <a:r>
              <a:rPr lang="en-US" sz="1600" dirty="0" smtClean="0"/>
              <a:t>water and </a:t>
            </a:r>
            <a:r>
              <a:rPr lang="en-US" sz="1600" dirty="0"/>
              <a:t>surrounded by insulating materials. (credit a: modification of work by “Harbor1”/Wikimedia commons)</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22561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52033"/>
            <a:ext cx="6553200" cy="508000"/>
          </a:xfrm>
        </p:spPr>
        <p:txBody>
          <a:bodyPr>
            <a:noAutofit/>
          </a:bodyPr>
          <a:lstStyle/>
          <a:p>
            <a:pPr eaLnBrk="1" hangingPunct="1"/>
            <a:r>
              <a:rPr lang="en-US" sz="3200" b="1" dirty="0" smtClean="0">
                <a:solidFill>
                  <a:srgbClr val="000090"/>
                </a:solidFill>
                <a:latin typeface="Arial" pitchFamily="-110" charset="0"/>
              </a:rPr>
              <a:t>Whole-body calorimeter</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840746"/>
            <a:ext cx="8277411" cy="5923308"/>
          </a:xfrm>
        </p:spPr>
        <p:txBody>
          <a:bodyPr>
            <a:normAutofit/>
          </a:bodyPr>
          <a:lstStyle/>
          <a:p>
            <a:pPr>
              <a:buClrTx/>
            </a:pPr>
            <a:endParaRPr lang="en-US" sz="2400" dirty="0" smtClean="0"/>
          </a:p>
          <a:p>
            <a:pPr>
              <a:buClrTx/>
              <a:buFont typeface="Arial"/>
              <a:buChar char="•"/>
            </a:pPr>
            <a:r>
              <a:rPr lang="en-US" sz="2400" dirty="0" smtClean="0"/>
              <a:t> </a:t>
            </a:r>
            <a:r>
              <a:rPr lang="en-US" sz="2400" b="1" i="1" dirty="0" smtClean="0">
                <a:solidFill>
                  <a:srgbClr val="000090"/>
                </a:solidFill>
              </a:rPr>
              <a:t>Whole-body calorimeters </a:t>
            </a:r>
            <a:r>
              <a:rPr lang="en-US" sz="2400" dirty="0" smtClean="0"/>
              <a:t>of various designs are large enough to hold an individual human being.</a:t>
            </a:r>
          </a:p>
          <a:p>
            <a:pPr>
              <a:buClrTx/>
              <a:buFont typeface="Arial"/>
              <a:buChar char="•"/>
            </a:pPr>
            <a:endParaRPr lang="en-US" sz="2400" dirty="0" smtClean="0"/>
          </a:p>
          <a:p>
            <a:pPr>
              <a:buClrTx/>
              <a:buFont typeface="Arial"/>
              <a:buChar char="•"/>
            </a:pPr>
            <a:r>
              <a:rPr lang="en-US" sz="2400" dirty="0" smtClean="0"/>
              <a:t> These calorimeters are used to measure the metabolism of individuals under different conditions. </a:t>
            </a:r>
          </a:p>
          <a:p>
            <a:pPr lvl="1">
              <a:buClrTx/>
              <a:buFont typeface="Arial"/>
              <a:buChar char="•"/>
            </a:pPr>
            <a:r>
              <a:rPr lang="en-US" sz="2400" dirty="0" smtClean="0"/>
              <a:t>environmental conditions</a:t>
            </a:r>
          </a:p>
          <a:p>
            <a:pPr lvl="1">
              <a:buClrTx/>
              <a:buFont typeface="Arial"/>
              <a:buChar char="•"/>
            </a:pPr>
            <a:r>
              <a:rPr lang="en-US" sz="2400" dirty="0" smtClean="0"/>
              <a:t>dietary regimes</a:t>
            </a:r>
          </a:p>
          <a:p>
            <a:pPr lvl="1">
              <a:buClrTx/>
              <a:buFont typeface="Arial"/>
              <a:buChar char="•"/>
            </a:pPr>
            <a:r>
              <a:rPr lang="en-US" sz="2400" dirty="0" smtClean="0"/>
              <a:t>health conditions, such as diabetes.</a:t>
            </a:r>
          </a:p>
          <a:p>
            <a:pPr>
              <a:buClrTx/>
              <a:buFont typeface="Arial"/>
              <a:buChar char="•"/>
            </a:pPr>
            <a:endParaRPr lang="en-US" sz="2400" dirty="0" smtClean="0"/>
          </a:p>
          <a:p>
            <a:pPr>
              <a:buClrTx/>
              <a:buFont typeface="Arial"/>
              <a:buChar char="•"/>
            </a:pPr>
            <a:r>
              <a:rPr lang="en-US" sz="2400" dirty="0" smtClean="0"/>
              <a:t> A </a:t>
            </a:r>
            <a:r>
              <a:rPr lang="en-US" sz="2400" b="1" i="1" dirty="0" smtClean="0">
                <a:solidFill>
                  <a:srgbClr val="000090"/>
                </a:solidFill>
              </a:rPr>
              <a:t>nutritional calorie (Calorie) </a:t>
            </a:r>
            <a:r>
              <a:rPr lang="en-US" sz="2400" dirty="0" smtClean="0"/>
              <a:t>is the energy unit used to quantify the amount of energy derived from the metabolism of foods.</a:t>
            </a:r>
          </a:p>
          <a:p>
            <a:pPr>
              <a:buClrTx/>
            </a:pPr>
            <a:endParaRPr lang="en-US" sz="2400" dirty="0" smtClean="0"/>
          </a:p>
          <a:p>
            <a:pPr>
              <a:buClrTx/>
              <a:buFont typeface="Arial"/>
              <a:buChar char="•"/>
            </a:pPr>
            <a:endParaRPr lang="en-US" sz="2400" dirty="0" smtClean="0"/>
          </a:p>
          <a:p>
            <a:pPr>
              <a:buClrTx/>
              <a:buFont typeface="Arial"/>
              <a:buChar char="•"/>
            </a:pP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Figure 5.18</a:t>
            </a:r>
            <a:endParaRPr lang="en-US" dirty="0"/>
          </a:p>
        </p:txBody>
      </p:sp>
      <p:pic>
        <p:nvPicPr>
          <p:cNvPr id="2" name="Picture Placeholder 1" descr="CNX_Chem_05_02_FoodLabel.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5078" r="-15078"/>
          <a:stretch>
            <a:fillRect/>
          </a:stretch>
        </p:blipFill>
        <p:spPr>
          <a:xfrm>
            <a:off x="-53115" y="1122386"/>
            <a:ext cx="9289024" cy="4032320"/>
          </a:xfrm>
        </p:spPr>
      </p:pic>
      <p:sp>
        <p:nvSpPr>
          <p:cNvPr id="7" name="Text Placeholder 6"/>
          <p:cNvSpPr>
            <a:spLocks noGrp="1"/>
          </p:cNvSpPr>
          <p:nvPr>
            <p:ph type="body" sz="quarter" idx="14"/>
          </p:nvPr>
        </p:nvSpPr>
        <p:spPr>
          <a:xfrm>
            <a:off x="457200" y="5217507"/>
            <a:ext cx="8062912" cy="1166382"/>
          </a:xfrm>
        </p:spPr>
        <p:txBody>
          <a:bodyPr>
            <a:noAutofit/>
          </a:bodyPr>
          <a:lstStyle/>
          <a:p>
            <a:pPr marL="342900" indent="-342900">
              <a:buAutoNum type="alphaLcParenBoth"/>
            </a:pPr>
            <a:r>
              <a:rPr lang="en-US" sz="1600" dirty="0" smtClean="0"/>
              <a:t>Macaroni </a:t>
            </a:r>
            <a:r>
              <a:rPr lang="en-US" sz="1600" dirty="0"/>
              <a:t>and cheese contain energy in the form of the macronutrients in the </a:t>
            </a:r>
            <a:r>
              <a:rPr lang="en-US" sz="1600" dirty="0" smtClean="0"/>
              <a:t>food.</a:t>
            </a:r>
          </a:p>
          <a:p>
            <a:pPr marL="342900" indent="-342900">
              <a:buAutoNum type="alphaLcParenBoth"/>
            </a:pPr>
            <a:r>
              <a:rPr lang="en-US" sz="1600" dirty="0" smtClean="0"/>
              <a:t>The food’s </a:t>
            </a:r>
            <a:r>
              <a:rPr lang="en-US" sz="1600" dirty="0"/>
              <a:t>nutritional information is shown on the package label. In the US, the energy content is given in </a:t>
            </a:r>
            <a:r>
              <a:rPr lang="en-US" sz="1600" dirty="0" smtClean="0"/>
              <a:t>Calories (per serving); the rest of the world usually uses kilojoules. (credit a: modification of work by “Rex Roof”/Flickr)</a:t>
            </a:r>
            <a:endParaRPr lang="en-US" sz="1600" dirty="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988868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477328"/>
            <a:ext cx="6553200" cy="508000"/>
          </a:xfrm>
        </p:spPr>
        <p:txBody>
          <a:bodyPr>
            <a:noAutofit/>
          </a:bodyPr>
          <a:lstStyle/>
          <a:p>
            <a:pPr eaLnBrk="1" hangingPunct="1"/>
            <a:r>
              <a:rPr lang="en-US" sz="3200" b="1" dirty="0" smtClean="0">
                <a:solidFill>
                  <a:srgbClr val="000090"/>
                </a:solidFill>
                <a:latin typeface="Arial" pitchFamily="-110" charset="0"/>
              </a:rPr>
              <a:t>5.3 enthalpy</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1094743"/>
            <a:ext cx="8277411" cy="5923308"/>
          </a:xfrm>
        </p:spPr>
        <p:txBody>
          <a:bodyPr>
            <a:normAutofit/>
          </a:bodyPr>
          <a:lstStyle/>
          <a:p>
            <a:pPr>
              <a:buClrTx/>
              <a:buFont typeface="Arial"/>
              <a:buChar char="•"/>
            </a:pPr>
            <a:endParaRPr lang="en-US" sz="2400" b="1" dirty="0" smtClean="0">
              <a:latin typeface="Arial" pitchFamily="-110" charset="0"/>
            </a:endParaRPr>
          </a:p>
          <a:p>
            <a:pPr>
              <a:buClrTx/>
              <a:buFont typeface="Arial"/>
              <a:buChar char="•"/>
            </a:pPr>
            <a:r>
              <a:rPr lang="en-US" sz="2400" dirty="0" smtClean="0"/>
              <a:t> </a:t>
            </a:r>
            <a:r>
              <a:rPr lang="en-US" sz="2400" b="1" i="1" dirty="0" err="1" smtClean="0">
                <a:solidFill>
                  <a:srgbClr val="000090"/>
                </a:solidFill>
              </a:rPr>
              <a:t>Thermochemistry</a:t>
            </a:r>
            <a:r>
              <a:rPr lang="en-US" sz="2400" dirty="0" smtClean="0"/>
              <a:t> is a branch of chemical thermodynamics, the science that deals with the relationships between heat, work, and other forms of energy.</a:t>
            </a:r>
          </a:p>
          <a:p>
            <a:pPr>
              <a:buClrTx/>
              <a:buFont typeface="Arial"/>
              <a:buChar char="•"/>
            </a:pPr>
            <a:endParaRPr lang="en-US" sz="2400" dirty="0" smtClean="0">
              <a:solidFill>
                <a:srgbClr val="000000"/>
              </a:solidFill>
              <a:cs typeface="MS PGothic" pitchFamily="34" charset="-128"/>
            </a:endParaRPr>
          </a:p>
          <a:p>
            <a:pPr>
              <a:buClrTx/>
              <a:buFont typeface="Arial"/>
              <a:buChar char="•"/>
            </a:pPr>
            <a:r>
              <a:rPr lang="en-US" sz="2400" dirty="0" smtClean="0">
                <a:solidFill>
                  <a:srgbClr val="000000"/>
                </a:solidFill>
                <a:cs typeface="MS PGothic" pitchFamily="34" charset="-128"/>
              </a:rPr>
              <a:t> </a:t>
            </a:r>
            <a:r>
              <a:rPr lang="en-US" sz="2400" dirty="0" smtClean="0"/>
              <a:t>Substances act as reservoirs of energy, meaning that energy can be added to them or removed from them.</a:t>
            </a:r>
          </a:p>
          <a:p>
            <a:pPr>
              <a:buClrTx/>
            </a:pPr>
            <a:endParaRPr lang="en-US" sz="2400" dirty="0" smtClean="0"/>
          </a:p>
          <a:p>
            <a:pPr>
              <a:buClrTx/>
              <a:buFont typeface="Arial"/>
              <a:buChar char="•"/>
            </a:pPr>
            <a:r>
              <a:rPr lang="en-US" sz="2400" dirty="0" smtClean="0"/>
              <a:t> Energy is stored in a substance when the kinetic energy of its atoms or molecules is raised. </a:t>
            </a:r>
            <a:endParaRPr lang="en-US" sz="2400" dirty="0" smtClean="0">
              <a:solidFill>
                <a:srgbClr val="000000"/>
              </a:solidFill>
              <a:cs typeface="MS PGothic" pitchFamily="34" charset="-128"/>
            </a:endParaRPr>
          </a:p>
          <a:p>
            <a:pPr>
              <a:buClrTx/>
              <a:buFont typeface="Arial"/>
              <a:buChar char="•"/>
            </a:pP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81915"/>
            <a:ext cx="6553200" cy="508000"/>
          </a:xfrm>
        </p:spPr>
        <p:txBody>
          <a:bodyPr>
            <a:noAutofit/>
          </a:bodyPr>
          <a:lstStyle/>
          <a:p>
            <a:pPr eaLnBrk="1" hangingPunct="1"/>
            <a:r>
              <a:rPr lang="en-US" sz="3200" b="1" dirty="0" smtClean="0">
                <a:solidFill>
                  <a:srgbClr val="000090"/>
                </a:solidFill>
                <a:latin typeface="Arial" pitchFamily="-110" charset="0"/>
              </a:rPr>
              <a:t>Internal energy</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1094743"/>
            <a:ext cx="8277411" cy="5923308"/>
          </a:xfrm>
        </p:spPr>
        <p:txBody>
          <a:bodyPr>
            <a:normAutofit/>
          </a:bodyPr>
          <a:lstStyle/>
          <a:p>
            <a:pPr>
              <a:buClrTx/>
              <a:buFont typeface="Arial"/>
              <a:buChar char="•"/>
            </a:pPr>
            <a:endParaRPr lang="en-US" sz="2400" b="1" dirty="0" smtClean="0">
              <a:latin typeface="Arial" pitchFamily="-110" charset="0"/>
            </a:endParaRPr>
          </a:p>
          <a:p>
            <a:pPr>
              <a:buClrTx/>
              <a:buFont typeface="Arial"/>
              <a:buChar char="•"/>
            </a:pPr>
            <a:r>
              <a:rPr lang="en-US" sz="2400" dirty="0" smtClean="0"/>
              <a:t> The total of all possible kinds of energy present in a substance is called the </a:t>
            </a:r>
            <a:r>
              <a:rPr lang="en-US" sz="2400" b="1" i="1" dirty="0" smtClean="0">
                <a:solidFill>
                  <a:srgbClr val="000090"/>
                </a:solidFill>
              </a:rPr>
              <a:t>internal energy (U)</a:t>
            </a:r>
            <a:r>
              <a:rPr lang="en-US" sz="2400" dirty="0" smtClean="0"/>
              <a:t>, sometimes symbolized as </a:t>
            </a:r>
            <a:r>
              <a:rPr lang="en-US" sz="2400" i="1" dirty="0" smtClean="0"/>
              <a:t>E</a:t>
            </a:r>
            <a:r>
              <a:rPr lang="en-US" sz="2400" dirty="0" smtClean="0"/>
              <a:t>.</a:t>
            </a:r>
          </a:p>
          <a:p>
            <a:pPr>
              <a:buClrTx/>
            </a:pPr>
            <a:endParaRPr lang="en-US" sz="2400" dirty="0" smtClean="0"/>
          </a:p>
          <a:p>
            <a:pPr>
              <a:buClrTx/>
              <a:buFont typeface="Arial"/>
              <a:buChar char="•"/>
            </a:pPr>
            <a:r>
              <a:rPr lang="en-US" sz="2400" dirty="0" smtClean="0"/>
              <a:t> The relationship between the change in internal energy (</a:t>
            </a:r>
            <a:r>
              <a:rPr lang="en-US" sz="2400" dirty="0" smtClean="0">
                <a:latin typeface="Symbol"/>
              </a:rPr>
              <a:t>D</a:t>
            </a:r>
            <a:r>
              <a:rPr lang="en-US" sz="2400" dirty="0" smtClean="0"/>
              <a:t>U), heat (</a:t>
            </a:r>
            <a:r>
              <a:rPr lang="en-US" sz="2400" dirty="0" err="1" smtClean="0"/>
              <a:t>q</a:t>
            </a:r>
            <a:r>
              <a:rPr lang="en-US" sz="2400" dirty="0" smtClean="0"/>
              <a:t>), and work (</a:t>
            </a:r>
            <a:r>
              <a:rPr lang="en-US" sz="2400" dirty="0" err="1" smtClean="0"/>
              <a:t>w</a:t>
            </a:r>
            <a:r>
              <a:rPr lang="en-US" sz="2400" dirty="0" smtClean="0"/>
              <a:t>) is summarized in the </a:t>
            </a:r>
            <a:r>
              <a:rPr lang="en-US" sz="2400" b="1" i="1" dirty="0" smtClean="0">
                <a:solidFill>
                  <a:srgbClr val="000090"/>
                </a:solidFill>
              </a:rPr>
              <a:t>1</a:t>
            </a:r>
            <a:r>
              <a:rPr lang="en-US" sz="2400" b="1" i="1" baseline="30000" dirty="0" smtClean="0">
                <a:solidFill>
                  <a:srgbClr val="000090"/>
                </a:solidFill>
              </a:rPr>
              <a:t>st</a:t>
            </a:r>
            <a:r>
              <a:rPr lang="en-US" sz="2400" b="1" i="1" dirty="0" smtClean="0">
                <a:solidFill>
                  <a:srgbClr val="000090"/>
                </a:solidFill>
              </a:rPr>
              <a:t> Law of Thermodynamics:</a:t>
            </a:r>
          </a:p>
          <a:p>
            <a:pPr>
              <a:buClrTx/>
            </a:pPr>
            <a:endParaRPr lang="en-US" sz="2400" b="1" i="1" dirty="0" smtClean="0">
              <a:solidFill>
                <a:srgbClr val="000090"/>
              </a:solidFill>
            </a:endParaRPr>
          </a:p>
          <a:p>
            <a:pPr>
              <a:buClrTx/>
            </a:pPr>
            <a:endParaRPr lang="en-US" sz="2400" dirty="0" smtClean="0"/>
          </a:p>
        </p:txBody>
      </p:sp>
      <p:pic>
        <p:nvPicPr>
          <p:cNvPr id="4" name="Picture 3"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graphicFrame>
        <p:nvGraphicFramePr>
          <p:cNvPr id="5" name="Object 4"/>
          <p:cNvGraphicFramePr>
            <a:graphicFrameLocks noChangeAspect="1"/>
          </p:cNvGraphicFramePr>
          <p:nvPr/>
        </p:nvGraphicFramePr>
        <p:xfrm>
          <a:off x="2948636" y="4915653"/>
          <a:ext cx="3266373" cy="732118"/>
        </p:xfrm>
        <a:graphic>
          <a:graphicData uri="http://schemas.openxmlformats.org/presentationml/2006/ole">
            <p:oleObj spid="_x0000_s86018" name="Equation" r:id="rId4" imgW="736600" imgH="165100" progId="Equation.3">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37092"/>
            <a:ext cx="6553200" cy="508000"/>
          </a:xfrm>
        </p:spPr>
        <p:txBody>
          <a:bodyPr>
            <a:noAutofit/>
          </a:bodyPr>
          <a:lstStyle/>
          <a:p>
            <a:pPr eaLnBrk="1" hangingPunct="1"/>
            <a:r>
              <a:rPr lang="en-US" sz="3200" b="1" dirty="0" smtClean="0">
                <a:solidFill>
                  <a:srgbClr val="000090"/>
                </a:solidFill>
                <a:latin typeface="Arial" pitchFamily="-110" charset="0"/>
              </a:rPr>
              <a:t>Internal energy</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990156"/>
            <a:ext cx="8277411" cy="5923308"/>
          </a:xfrm>
        </p:spPr>
        <p:txBody>
          <a:bodyPr>
            <a:normAutofit/>
          </a:bodyPr>
          <a:lstStyle/>
          <a:p>
            <a:pPr lvl="1">
              <a:buClrTx/>
              <a:buNone/>
            </a:pPr>
            <a:endParaRPr lang="en-US" sz="2400" dirty="0" smtClean="0"/>
          </a:p>
          <a:p>
            <a:pPr>
              <a:buClrTx/>
              <a:buFont typeface="Arial"/>
              <a:buChar char="•"/>
            </a:pPr>
            <a:r>
              <a:rPr lang="en-US" sz="2400" dirty="0" smtClean="0"/>
              <a:t> Energy can be transported into a system resulting in an </a:t>
            </a:r>
            <a:r>
              <a:rPr lang="en-US" sz="2400" b="1" i="1" dirty="0" smtClean="0">
                <a:solidFill>
                  <a:srgbClr val="000090"/>
                </a:solidFill>
              </a:rPr>
              <a:t>increase in internal energy. </a:t>
            </a:r>
          </a:p>
          <a:p>
            <a:pPr lvl="1">
              <a:buClrTx/>
              <a:buFont typeface="Arial"/>
              <a:buChar char="•"/>
            </a:pPr>
            <a:r>
              <a:rPr lang="en-US" sz="2400" dirty="0" smtClean="0"/>
              <a:t> The system </a:t>
            </a:r>
            <a:r>
              <a:rPr lang="en-US" sz="2400" b="1" i="1" dirty="0" smtClean="0">
                <a:solidFill>
                  <a:srgbClr val="000090"/>
                </a:solidFill>
              </a:rPr>
              <a:t>absorbs heat </a:t>
            </a:r>
            <a:r>
              <a:rPr lang="en-US" sz="2400" dirty="0" smtClean="0"/>
              <a:t>from the surroundings: </a:t>
            </a:r>
            <a:r>
              <a:rPr lang="en-US" sz="2400" b="1" i="1" dirty="0" smtClean="0">
                <a:solidFill>
                  <a:srgbClr val="000090"/>
                </a:solidFill>
              </a:rPr>
              <a:t>+</a:t>
            </a:r>
            <a:r>
              <a:rPr lang="en-US" sz="2400" b="1" i="1" dirty="0" err="1" smtClean="0">
                <a:solidFill>
                  <a:srgbClr val="000090"/>
                </a:solidFill>
              </a:rPr>
              <a:t>q</a:t>
            </a:r>
            <a:r>
              <a:rPr lang="en-US" sz="2400" b="1" i="1" dirty="0" smtClean="0">
                <a:solidFill>
                  <a:srgbClr val="000090"/>
                </a:solidFill>
              </a:rPr>
              <a:t> </a:t>
            </a:r>
          </a:p>
          <a:p>
            <a:pPr lvl="1">
              <a:buClrTx/>
              <a:buFont typeface="Arial"/>
              <a:buChar char="•"/>
            </a:pPr>
            <a:r>
              <a:rPr lang="en-US" sz="2400" dirty="0" smtClean="0"/>
              <a:t> or the </a:t>
            </a:r>
            <a:r>
              <a:rPr lang="en-US" sz="2400" b="1" i="1" dirty="0" smtClean="0">
                <a:solidFill>
                  <a:srgbClr val="000090"/>
                </a:solidFill>
              </a:rPr>
              <a:t>surroundings do work on the system</a:t>
            </a:r>
            <a:r>
              <a:rPr lang="en-US" sz="2400" dirty="0" smtClean="0"/>
              <a:t>: </a:t>
            </a:r>
            <a:r>
              <a:rPr lang="en-US" sz="2400" b="1" i="1" dirty="0" smtClean="0">
                <a:solidFill>
                  <a:srgbClr val="000090"/>
                </a:solidFill>
              </a:rPr>
              <a:t>+</a:t>
            </a:r>
            <a:r>
              <a:rPr lang="en-US" sz="2400" b="1" i="1" dirty="0" err="1" smtClean="0">
                <a:solidFill>
                  <a:srgbClr val="000090"/>
                </a:solidFill>
              </a:rPr>
              <a:t>w</a:t>
            </a:r>
            <a:endParaRPr lang="en-US" sz="2400" b="1" i="1" dirty="0" smtClean="0">
              <a:solidFill>
                <a:srgbClr val="000090"/>
              </a:solidFill>
            </a:endParaRPr>
          </a:p>
          <a:p>
            <a:pPr>
              <a:buClrTx/>
              <a:buFont typeface="Arial"/>
              <a:buChar char="•"/>
            </a:pPr>
            <a:endParaRPr lang="en-US" sz="2400" dirty="0" smtClean="0">
              <a:solidFill>
                <a:srgbClr val="000000"/>
              </a:solidFill>
              <a:cs typeface="MS PGothic" pitchFamily="34" charset="-128"/>
            </a:endParaRPr>
          </a:p>
          <a:p>
            <a:pPr>
              <a:buClrTx/>
              <a:buFont typeface="Arial"/>
              <a:buChar char="•"/>
            </a:pPr>
            <a:r>
              <a:rPr lang="en-US" sz="2400" dirty="0" smtClean="0">
                <a:solidFill>
                  <a:srgbClr val="000000"/>
                </a:solidFill>
                <a:cs typeface="MS PGothic" pitchFamily="34" charset="-128"/>
              </a:rPr>
              <a:t> </a:t>
            </a:r>
            <a:r>
              <a:rPr lang="en-US" sz="2400" dirty="0" smtClean="0"/>
              <a:t>Energy can also be transferred out of a system resulting in a </a:t>
            </a:r>
            <a:r>
              <a:rPr lang="en-US" sz="2400" b="1" i="1" dirty="0" smtClean="0">
                <a:solidFill>
                  <a:srgbClr val="FF0000"/>
                </a:solidFill>
              </a:rPr>
              <a:t>decrease in internal energy. </a:t>
            </a:r>
          </a:p>
          <a:p>
            <a:pPr lvl="1">
              <a:buClrTx/>
              <a:buFont typeface="Arial"/>
              <a:buChar char="•"/>
            </a:pPr>
            <a:r>
              <a:rPr lang="en-US" sz="2400" dirty="0" smtClean="0"/>
              <a:t>The system </a:t>
            </a:r>
            <a:r>
              <a:rPr lang="en-US" sz="2400" b="1" i="1" dirty="0" smtClean="0">
                <a:solidFill>
                  <a:srgbClr val="FF0000"/>
                </a:solidFill>
              </a:rPr>
              <a:t>releases heat </a:t>
            </a:r>
            <a:r>
              <a:rPr lang="en-US" sz="2400" dirty="0" smtClean="0"/>
              <a:t>to the surroundings: </a:t>
            </a:r>
            <a:r>
              <a:rPr lang="en-US" sz="2400" b="1" i="1" dirty="0" smtClean="0">
                <a:solidFill>
                  <a:srgbClr val="FF0000"/>
                </a:solidFill>
              </a:rPr>
              <a:t>-</a:t>
            </a:r>
            <a:r>
              <a:rPr lang="en-US" sz="2400" b="1" i="1" dirty="0" err="1" smtClean="0">
                <a:solidFill>
                  <a:srgbClr val="FF0000"/>
                </a:solidFill>
              </a:rPr>
              <a:t>q</a:t>
            </a:r>
            <a:r>
              <a:rPr lang="en-US" sz="2400" b="1" i="1" dirty="0" smtClean="0">
                <a:solidFill>
                  <a:srgbClr val="FF0000"/>
                </a:solidFill>
              </a:rPr>
              <a:t> </a:t>
            </a:r>
          </a:p>
          <a:p>
            <a:pPr lvl="1">
              <a:buClrTx/>
              <a:buFont typeface="Arial"/>
              <a:buChar char="•"/>
            </a:pPr>
            <a:r>
              <a:rPr lang="en-US" sz="2400" dirty="0" smtClean="0"/>
              <a:t>or the </a:t>
            </a:r>
            <a:r>
              <a:rPr lang="en-US" sz="2400" b="1" i="1" dirty="0" smtClean="0">
                <a:solidFill>
                  <a:srgbClr val="FF0000"/>
                </a:solidFill>
              </a:rPr>
              <a:t>system does work on the surroundings</a:t>
            </a:r>
            <a:r>
              <a:rPr lang="en-US" sz="2400" dirty="0" smtClean="0">
                <a:solidFill>
                  <a:srgbClr val="FF0000"/>
                </a:solidFill>
              </a:rPr>
              <a:t>:</a:t>
            </a:r>
            <a:r>
              <a:rPr lang="en-US" sz="2400" dirty="0" smtClean="0"/>
              <a:t> </a:t>
            </a:r>
            <a:r>
              <a:rPr lang="en-US" sz="2400" b="1" i="1" dirty="0" smtClean="0">
                <a:solidFill>
                  <a:srgbClr val="FF0000"/>
                </a:solidFill>
              </a:rPr>
              <a:t>-</a:t>
            </a:r>
            <a:r>
              <a:rPr lang="en-US" sz="2400" b="1" i="1" dirty="0" err="1" smtClean="0">
                <a:solidFill>
                  <a:srgbClr val="FF0000"/>
                </a:solidFill>
              </a:rPr>
              <a:t>w</a:t>
            </a:r>
            <a:endParaRPr lang="en-US" sz="2400" b="1" i="1" dirty="0">
              <a:solidFill>
                <a:srgbClr val="FF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5.19</a:t>
            </a:r>
            <a:endParaRPr lang="en-US" dirty="0"/>
          </a:p>
        </p:txBody>
      </p:sp>
      <p:pic>
        <p:nvPicPr>
          <p:cNvPr id="2" name="Picture Placeholder 1" descr="CNX_Chem_05_03_Systemqw.jpg"/>
          <p:cNvPicPr>
            <a:picLocks noGrp="1" noChangeAspect="1"/>
          </p:cNvPicPr>
          <p:nvPr>
            <p:ph type="pic" sz="quarter" idx="13"/>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7438" r="-27438"/>
          <a:stretch>
            <a:fillRect/>
          </a:stretch>
        </p:blipFill>
        <p:spPr>
          <a:xfrm>
            <a:off x="134473" y="1122386"/>
            <a:ext cx="8907098" cy="3866528"/>
          </a:xfrm>
        </p:spPr>
      </p:pic>
      <p:sp>
        <p:nvSpPr>
          <p:cNvPr id="7" name="Text Placeholder 6"/>
          <p:cNvSpPr>
            <a:spLocks noGrp="1"/>
          </p:cNvSpPr>
          <p:nvPr>
            <p:ph type="body" sz="quarter" idx="14"/>
          </p:nvPr>
        </p:nvSpPr>
        <p:spPr>
          <a:xfrm>
            <a:off x="457200" y="5244353"/>
            <a:ext cx="8062912" cy="1166382"/>
          </a:xfrm>
        </p:spPr>
        <p:txBody>
          <a:bodyPr>
            <a:noAutofit/>
          </a:bodyPr>
          <a:lstStyle/>
          <a:p>
            <a:r>
              <a:rPr lang="en-US" sz="1800" dirty="0"/>
              <a:t>The internal energy, </a:t>
            </a:r>
            <a:r>
              <a:rPr lang="en-US" sz="1800" i="1" dirty="0"/>
              <a:t>U</a:t>
            </a:r>
            <a:r>
              <a:rPr lang="en-US" sz="1800" dirty="0"/>
              <a:t>, of a system can be changed by heat flow and work. If heat flows into </a:t>
            </a:r>
            <a:r>
              <a:rPr lang="en-US" sz="1800" dirty="0" smtClean="0"/>
              <a:t>the system</a:t>
            </a:r>
            <a:r>
              <a:rPr lang="en-US" sz="1800" dirty="0"/>
              <a:t>, </a:t>
            </a:r>
            <a:r>
              <a:rPr lang="en-US" sz="1800" i="1" dirty="0" err="1"/>
              <a:t>q</a:t>
            </a:r>
            <a:r>
              <a:rPr lang="en-US" sz="1800" baseline="-25000" dirty="0" err="1"/>
              <a:t>in</a:t>
            </a:r>
            <a:r>
              <a:rPr lang="en-US" sz="1800" dirty="0"/>
              <a:t>, or work is done on the system, </a:t>
            </a:r>
            <a:r>
              <a:rPr lang="en-US" sz="1800" i="1" dirty="0"/>
              <a:t>w</a:t>
            </a:r>
            <a:r>
              <a:rPr lang="en-US" sz="1800" baseline="-25000" dirty="0"/>
              <a:t>on</a:t>
            </a:r>
            <a:r>
              <a:rPr lang="en-US" sz="1800" dirty="0"/>
              <a:t>, its internal energy increases, Δ</a:t>
            </a:r>
            <a:r>
              <a:rPr lang="en-US" sz="1800" i="1" dirty="0"/>
              <a:t>U</a:t>
            </a:r>
            <a:r>
              <a:rPr lang="en-US" sz="1800" i="1" dirty="0" smtClean="0"/>
              <a:t> </a:t>
            </a:r>
            <a:r>
              <a:rPr lang="en-US" sz="1800" dirty="0" smtClean="0"/>
              <a:t>&gt; </a:t>
            </a:r>
            <a:r>
              <a:rPr lang="en-US" sz="1800" dirty="0"/>
              <a:t>0. If heat flows out of the system</a:t>
            </a:r>
            <a:r>
              <a:rPr lang="en-US" sz="1800" dirty="0" smtClean="0"/>
              <a:t>, </a:t>
            </a:r>
            <a:r>
              <a:rPr lang="en-US" sz="1800" i="1" dirty="0" err="1" smtClean="0"/>
              <a:t>q</a:t>
            </a:r>
            <a:r>
              <a:rPr lang="en-US" sz="1800" baseline="-25000" dirty="0" err="1" smtClean="0"/>
              <a:t>out</a:t>
            </a:r>
            <a:r>
              <a:rPr lang="en-US" sz="1800" dirty="0"/>
              <a:t>, or work is done by the system, </a:t>
            </a:r>
            <a:r>
              <a:rPr lang="en-US" sz="1800" i="1" dirty="0" err="1"/>
              <a:t>w</a:t>
            </a:r>
            <a:r>
              <a:rPr lang="en-US" sz="1800" baseline="-25000" dirty="0" err="1"/>
              <a:t>by</a:t>
            </a:r>
            <a:r>
              <a:rPr lang="en-US" sz="1800" dirty="0"/>
              <a:t>, its internal energy decreases, Δ</a:t>
            </a:r>
            <a:r>
              <a:rPr lang="en-US" sz="1800" i="1" dirty="0"/>
              <a:t>U</a:t>
            </a:r>
            <a:r>
              <a:rPr lang="en-US" sz="1800" i="1" dirty="0" smtClean="0"/>
              <a:t> </a:t>
            </a:r>
            <a:r>
              <a:rPr lang="en-US" sz="1800" dirty="0" smtClean="0"/>
              <a:t>&lt; </a:t>
            </a:r>
            <a:r>
              <a:rPr lang="en-US" sz="1800" dirty="0"/>
              <a:t>0.</a:t>
            </a:r>
          </a:p>
        </p:txBody>
      </p:sp>
      <p:pic>
        <p:nvPicPr>
          <p:cNvPr id="6" name="Picture 5"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973235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477328"/>
            <a:ext cx="6553200" cy="508000"/>
          </a:xfrm>
        </p:spPr>
        <p:txBody>
          <a:bodyPr>
            <a:noAutofit/>
          </a:bodyPr>
          <a:lstStyle/>
          <a:p>
            <a:pPr eaLnBrk="1" hangingPunct="1"/>
            <a:r>
              <a:rPr lang="en-US" sz="3200" b="1" dirty="0" smtClean="0">
                <a:solidFill>
                  <a:srgbClr val="000090"/>
                </a:solidFill>
                <a:latin typeface="Arial" pitchFamily="-110" charset="0"/>
              </a:rPr>
              <a:t>work</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990156"/>
            <a:ext cx="8277411" cy="5923308"/>
          </a:xfrm>
        </p:spPr>
        <p:txBody>
          <a:bodyPr>
            <a:normAutofit/>
          </a:bodyPr>
          <a:lstStyle/>
          <a:p>
            <a:pPr lvl="1">
              <a:buClrTx/>
              <a:buNone/>
            </a:pPr>
            <a:endParaRPr lang="en-US" sz="2400" dirty="0" smtClean="0"/>
          </a:p>
          <a:p>
            <a:pPr>
              <a:buClrTx/>
              <a:buFont typeface="Arial"/>
              <a:buChar char="•"/>
            </a:pPr>
            <a:r>
              <a:rPr lang="en-US" sz="2400" dirty="0" smtClean="0"/>
              <a:t> A type of work called </a:t>
            </a:r>
            <a:r>
              <a:rPr lang="en-US" sz="2400" b="1" i="1" dirty="0" smtClean="0">
                <a:solidFill>
                  <a:srgbClr val="000090"/>
                </a:solidFill>
              </a:rPr>
              <a:t>expansion work </a:t>
            </a:r>
            <a:r>
              <a:rPr lang="en-US" sz="2400" dirty="0" smtClean="0"/>
              <a:t>(or pressure-volume work) occurs when: </a:t>
            </a:r>
          </a:p>
          <a:p>
            <a:pPr lvl="1">
              <a:buClrTx/>
              <a:buFont typeface="Arial"/>
              <a:buChar char="•"/>
            </a:pPr>
            <a:r>
              <a:rPr lang="en-US" sz="2400" dirty="0" smtClean="0"/>
              <a:t>A system pushes back the surroundings against a restraining pressure.</a:t>
            </a:r>
          </a:p>
          <a:p>
            <a:pPr lvl="1">
              <a:buClrTx/>
              <a:buFont typeface="Arial"/>
              <a:buChar char="•"/>
            </a:pPr>
            <a:r>
              <a:rPr lang="en-US" sz="2400" dirty="0" smtClean="0"/>
              <a:t>The surroundings compress the system.</a:t>
            </a:r>
          </a:p>
          <a:p>
            <a:pPr lvl="1">
              <a:buClrTx/>
              <a:buNone/>
            </a:pPr>
            <a:endParaRPr lang="en-US" sz="2400" dirty="0" smtClean="0"/>
          </a:p>
          <a:p>
            <a:pPr>
              <a:buClrTx/>
            </a:pPr>
            <a:endParaRPr lang="en-US" sz="2400" b="1" i="1" dirty="0">
              <a:solidFill>
                <a:srgbClr val="FF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731325"/>
            <a:ext cx="6553200" cy="508000"/>
          </a:xfrm>
        </p:spPr>
        <p:txBody>
          <a:bodyPr>
            <a:noAutofit/>
          </a:bodyPr>
          <a:lstStyle/>
          <a:p>
            <a:pPr eaLnBrk="1" hangingPunct="1"/>
            <a:r>
              <a:rPr lang="en-US" sz="3200" b="1" dirty="0" smtClean="0">
                <a:solidFill>
                  <a:srgbClr val="000090"/>
                </a:solidFill>
                <a:latin typeface="Arial" pitchFamily="-110" charset="0"/>
              </a:rPr>
              <a:t>Internal energy, Work, and heat example</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990156"/>
            <a:ext cx="8277411" cy="5923308"/>
          </a:xfrm>
        </p:spPr>
        <p:txBody>
          <a:bodyPr>
            <a:normAutofit/>
          </a:bodyPr>
          <a:lstStyle/>
          <a:p>
            <a:pPr lvl="1">
              <a:buClrTx/>
              <a:buNone/>
            </a:pPr>
            <a:endParaRPr lang="en-US" sz="2400" dirty="0" smtClean="0"/>
          </a:p>
          <a:p>
            <a:pPr>
              <a:buClrTx/>
              <a:buFont typeface="Arial"/>
              <a:buChar char="•"/>
            </a:pPr>
            <a:r>
              <a:rPr lang="en-US" sz="2400" dirty="0" smtClean="0"/>
              <a:t> Consider an internal combustion engine.</a:t>
            </a:r>
          </a:p>
          <a:p>
            <a:pPr lvl="1">
              <a:buClrTx/>
              <a:buFont typeface="Arial"/>
              <a:buChar char="•"/>
            </a:pPr>
            <a:r>
              <a:rPr lang="en-US" sz="2400" dirty="0" smtClean="0"/>
              <a:t>System = Gasoline and Oxygen</a:t>
            </a:r>
          </a:p>
          <a:p>
            <a:pPr lvl="1">
              <a:buClrTx/>
              <a:buFont typeface="Arial"/>
              <a:buChar char="•"/>
            </a:pPr>
            <a:r>
              <a:rPr lang="en-US" sz="2400" dirty="0" smtClean="0"/>
              <a:t>Surroundings = Rest of the universe including the engine.</a:t>
            </a:r>
          </a:p>
          <a:p>
            <a:pPr lvl="1">
              <a:buClrTx/>
              <a:buFont typeface="Arial"/>
              <a:buChar char="•"/>
            </a:pPr>
            <a:r>
              <a:rPr lang="en-US" sz="2400" dirty="0" smtClean="0"/>
              <a:t>The reaction is </a:t>
            </a:r>
            <a:r>
              <a:rPr lang="en-US" sz="2400" b="1" i="1" dirty="0" smtClean="0">
                <a:solidFill>
                  <a:srgbClr val="FF0000"/>
                </a:solidFill>
              </a:rPr>
              <a:t>exothermic</a:t>
            </a:r>
            <a:r>
              <a:rPr lang="en-US" sz="2400" dirty="0" smtClean="0"/>
              <a:t> so heat is given off to the surroundings: </a:t>
            </a:r>
            <a:r>
              <a:rPr lang="en-US" sz="2400" b="1" i="1" dirty="0" smtClean="0">
                <a:solidFill>
                  <a:srgbClr val="FF0000"/>
                </a:solidFill>
              </a:rPr>
              <a:t>-</a:t>
            </a:r>
            <a:r>
              <a:rPr lang="en-US" sz="2400" b="1" i="1" dirty="0" err="1" smtClean="0">
                <a:solidFill>
                  <a:srgbClr val="FF0000"/>
                </a:solidFill>
              </a:rPr>
              <a:t>q</a:t>
            </a:r>
            <a:endParaRPr lang="en-US" sz="2400" b="1" i="1" dirty="0" smtClean="0">
              <a:solidFill>
                <a:srgbClr val="FF0000"/>
              </a:solidFill>
            </a:endParaRPr>
          </a:p>
          <a:p>
            <a:pPr lvl="1">
              <a:buClrTx/>
              <a:buFont typeface="Arial"/>
              <a:buChar char="•"/>
            </a:pPr>
            <a:r>
              <a:rPr lang="en-US" sz="2400" dirty="0" smtClean="0"/>
              <a:t>The reaction pushes the pistons out so </a:t>
            </a:r>
            <a:r>
              <a:rPr lang="en-US" sz="2400" b="1" i="1" dirty="0" smtClean="0">
                <a:solidFill>
                  <a:srgbClr val="FF0000"/>
                </a:solidFill>
              </a:rPr>
              <a:t>work is done on the surroundings: -</a:t>
            </a:r>
            <a:r>
              <a:rPr lang="en-US" sz="2400" b="1" i="1" dirty="0" err="1" smtClean="0">
                <a:solidFill>
                  <a:srgbClr val="FF0000"/>
                </a:solidFill>
              </a:rPr>
              <a:t>w</a:t>
            </a:r>
            <a:endParaRPr lang="en-US" sz="2400" b="1" i="1" dirty="0" smtClean="0">
              <a:solidFill>
                <a:srgbClr val="FF0000"/>
              </a:solidFill>
            </a:endParaRPr>
          </a:p>
          <a:p>
            <a:pPr lvl="1">
              <a:buClrTx/>
              <a:buNone/>
            </a:pPr>
            <a:endParaRPr lang="en-US" sz="2400" b="1" i="1" dirty="0" smtClean="0"/>
          </a:p>
          <a:p>
            <a:pPr lvl="1">
              <a:buClrTx/>
              <a:buNone/>
            </a:pPr>
            <a:endParaRPr lang="en-US" sz="2400" b="1" i="1" dirty="0" smtClean="0"/>
          </a:p>
          <a:p>
            <a:pPr lvl="1">
              <a:buClrTx/>
              <a:buNone/>
            </a:pPr>
            <a:endParaRPr lang="en-US" sz="2400" b="1" i="1" dirty="0" smtClean="0"/>
          </a:p>
          <a:p>
            <a:pPr lvl="1">
              <a:buClrTx/>
              <a:buFont typeface="Arial"/>
              <a:buChar char="•"/>
            </a:pPr>
            <a:r>
              <a:rPr lang="en-US" sz="2400" b="1" i="1" dirty="0" smtClean="0"/>
              <a:t>Internal energy of the system decreases: -</a:t>
            </a:r>
            <a:r>
              <a:rPr lang="en-US" sz="2400" b="1" i="1" dirty="0" smtClean="0">
                <a:latin typeface="Symbol"/>
              </a:rPr>
              <a:t>D</a:t>
            </a:r>
            <a:r>
              <a:rPr lang="en-US" sz="2400" b="1" i="1" dirty="0" smtClean="0"/>
              <a:t>U</a:t>
            </a:r>
          </a:p>
          <a:p>
            <a:pPr lvl="1">
              <a:buClrTx/>
              <a:buFont typeface="Arial"/>
              <a:buChar char="•"/>
            </a:pPr>
            <a:endParaRPr lang="en-US" sz="2400" b="1" i="1" dirty="0" smtClean="0"/>
          </a:p>
          <a:p>
            <a:pPr lvl="1">
              <a:buClrTx/>
              <a:buNone/>
            </a:pPr>
            <a:endParaRPr lang="en-US" sz="2400" b="1" i="1" dirty="0" smtClean="0"/>
          </a:p>
          <a:p>
            <a:pPr lvl="1">
              <a:buClrTx/>
              <a:buFont typeface="Arial"/>
              <a:buChar char="•"/>
            </a:pPr>
            <a:endParaRPr lang="en-US" sz="2400" dirty="0" smtClean="0"/>
          </a:p>
          <a:p>
            <a:pPr lvl="1">
              <a:buClrTx/>
              <a:buFont typeface="Arial"/>
              <a:buChar char="•"/>
            </a:pPr>
            <a:endParaRPr lang="en-US" sz="2400" dirty="0" smtClean="0"/>
          </a:p>
          <a:p>
            <a:pPr lvl="1">
              <a:buClrTx/>
              <a:buFont typeface="Arial"/>
              <a:buChar char="•"/>
            </a:pPr>
            <a:endParaRPr lang="en-US" sz="2400" dirty="0" smtClean="0"/>
          </a:p>
          <a:p>
            <a:pPr lvl="1">
              <a:buClrTx/>
              <a:buNone/>
            </a:pPr>
            <a:endParaRPr lang="en-US" sz="2400" dirty="0" smtClean="0"/>
          </a:p>
          <a:p>
            <a:pPr>
              <a:buClrTx/>
            </a:pPr>
            <a:endParaRPr lang="en-US" sz="2400" b="1" i="1" dirty="0">
              <a:solidFill>
                <a:srgbClr val="FF0000"/>
              </a:solidFill>
              <a:cs typeface="MS PGothic" pitchFamily="34" charset="-128"/>
            </a:endParaRPr>
          </a:p>
        </p:txBody>
      </p:sp>
      <p:pic>
        <p:nvPicPr>
          <p:cNvPr id="4" name="Picture 3"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graphicFrame>
        <p:nvGraphicFramePr>
          <p:cNvPr id="95234" name="Object 2"/>
          <p:cNvGraphicFramePr>
            <a:graphicFrameLocks noChangeAspect="1"/>
          </p:cNvGraphicFramePr>
          <p:nvPr/>
        </p:nvGraphicFramePr>
        <p:xfrm>
          <a:off x="2340894" y="5139763"/>
          <a:ext cx="3267075" cy="733425"/>
        </p:xfrm>
        <a:graphic>
          <a:graphicData uri="http://schemas.openxmlformats.org/presentationml/2006/ole">
            <p:oleObj spid="_x0000_s95234" name="Equation" r:id="rId4" imgW="736600" imgH="165100" progId="Equation.3">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477328"/>
            <a:ext cx="6553200" cy="508000"/>
          </a:xfrm>
        </p:spPr>
        <p:txBody>
          <a:bodyPr>
            <a:noAutofit/>
          </a:bodyPr>
          <a:lstStyle/>
          <a:p>
            <a:pPr eaLnBrk="1" hangingPunct="1"/>
            <a:r>
              <a:rPr lang="en-US" sz="3200" b="1" dirty="0" smtClean="0">
                <a:solidFill>
                  <a:srgbClr val="000090"/>
                </a:solidFill>
                <a:latin typeface="Arial" pitchFamily="-110" charset="0"/>
              </a:rPr>
              <a:t>State function</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990156"/>
            <a:ext cx="8277411" cy="5923308"/>
          </a:xfrm>
        </p:spPr>
        <p:txBody>
          <a:bodyPr>
            <a:normAutofit/>
          </a:bodyPr>
          <a:lstStyle/>
          <a:p>
            <a:pPr lvl="1">
              <a:buClrTx/>
              <a:buNone/>
            </a:pPr>
            <a:endParaRPr lang="en-US" sz="2400" dirty="0" smtClean="0"/>
          </a:p>
          <a:p>
            <a:pPr>
              <a:buClrTx/>
              <a:buFont typeface="Arial"/>
              <a:buChar char="•"/>
            </a:pPr>
            <a:r>
              <a:rPr lang="en-US" sz="2400" dirty="0" smtClean="0"/>
              <a:t> Internal energy is a type of quantity known as a </a:t>
            </a:r>
            <a:r>
              <a:rPr lang="en-US" sz="2400" b="1" i="1" dirty="0" smtClean="0">
                <a:solidFill>
                  <a:srgbClr val="000090"/>
                </a:solidFill>
              </a:rPr>
              <a:t>state function (or state variable)</a:t>
            </a:r>
            <a:r>
              <a:rPr lang="en-US" sz="2400" dirty="0" smtClean="0"/>
              <a:t>.</a:t>
            </a:r>
          </a:p>
          <a:p>
            <a:pPr>
              <a:buClrTx/>
            </a:pPr>
            <a:endParaRPr lang="en-US" sz="2400" b="1" i="1" dirty="0" smtClean="0">
              <a:solidFill>
                <a:srgbClr val="FF0000"/>
              </a:solidFill>
              <a:cs typeface="MS PGothic" pitchFamily="34" charset="-128"/>
            </a:endParaRPr>
          </a:p>
          <a:p>
            <a:pPr>
              <a:buClrTx/>
              <a:buFont typeface="Arial"/>
              <a:buChar char="•"/>
            </a:pPr>
            <a:r>
              <a:rPr lang="en-US" sz="2400" dirty="0" smtClean="0"/>
              <a:t> The value of a state function depends only on the state that a system is in, and not on how that state is reached.</a:t>
            </a:r>
          </a:p>
          <a:p>
            <a:pPr>
              <a:buClrTx/>
              <a:buFont typeface="Arial"/>
              <a:buChar char="•"/>
            </a:pPr>
            <a:endParaRPr lang="en-US" sz="2400" b="1" i="1" dirty="0" smtClean="0">
              <a:solidFill>
                <a:srgbClr val="FF0000"/>
              </a:solidFill>
              <a:cs typeface="MS PGothic" pitchFamily="34" charset="-128"/>
            </a:endParaRPr>
          </a:p>
          <a:p>
            <a:pPr>
              <a:buClrTx/>
              <a:buFont typeface="Arial"/>
              <a:buChar char="•"/>
            </a:pPr>
            <a:r>
              <a:rPr lang="en-US" sz="2400" dirty="0" smtClean="0"/>
              <a:t> Altitude or elevation is also a state function. </a:t>
            </a:r>
          </a:p>
          <a:p>
            <a:pPr>
              <a:buClrTx/>
              <a:buFont typeface="Arial"/>
              <a:buChar char="•"/>
            </a:pPr>
            <a:endParaRPr lang="en-US" sz="2400" b="1" i="1" dirty="0" smtClean="0">
              <a:solidFill>
                <a:srgbClr val="FF0000"/>
              </a:solidFill>
              <a:cs typeface="MS PGothic" pitchFamily="34" charset="-128"/>
            </a:endParaRPr>
          </a:p>
          <a:p>
            <a:pPr>
              <a:buClrTx/>
              <a:buFont typeface="Arial"/>
              <a:buChar char="•"/>
            </a:pPr>
            <a:r>
              <a:rPr lang="en-US" sz="2400" dirty="0" smtClean="0"/>
              <a:t> If you stand on the summit of Mt. Kilimanjaro, you are at an altitude of 5895 </a:t>
            </a:r>
            <a:r>
              <a:rPr lang="en-US" sz="2400" dirty="0" err="1" smtClean="0"/>
              <a:t>m</a:t>
            </a:r>
            <a:r>
              <a:rPr lang="en-US" sz="2400" dirty="0" smtClean="0"/>
              <a:t>, it does not matter whether you hiked there or parachuted there.</a:t>
            </a:r>
            <a:endParaRPr lang="en-US" sz="2400" b="1" i="1" dirty="0">
              <a:solidFill>
                <a:srgbClr val="FF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477328"/>
            <a:ext cx="6553200" cy="508000"/>
          </a:xfrm>
        </p:spPr>
        <p:txBody>
          <a:bodyPr>
            <a:noAutofit/>
          </a:bodyPr>
          <a:lstStyle/>
          <a:p>
            <a:pPr eaLnBrk="1" hangingPunct="1"/>
            <a:r>
              <a:rPr lang="en-US" sz="3200" b="1" dirty="0" smtClean="0">
                <a:solidFill>
                  <a:srgbClr val="000090"/>
                </a:solidFill>
                <a:latin typeface="Arial" pitchFamily="-110" charset="0"/>
              </a:rPr>
              <a:t>energy</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945333"/>
            <a:ext cx="8277411" cy="5923308"/>
          </a:xfrm>
        </p:spPr>
        <p:txBody>
          <a:bodyPr>
            <a:noAutofit/>
          </a:bodyPr>
          <a:lstStyle/>
          <a:p>
            <a:pPr>
              <a:buClrTx/>
              <a:buFont typeface="Arial"/>
              <a:buChar char="•"/>
            </a:pPr>
            <a:endParaRPr lang="en-US" sz="2400" b="1" dirty="0" smtClean="0"/>
          </a:p>
          <a:p>
            <a:pPr>
              <a:buClrTx/>
              <a:buFont typeface="Arial"/>
              <a:buChar char="•"/>
            </a:pPr>
            <a:r>
              <a:rPr lang="en-US" sz="2400" dirty="0" smtClean="0"/>
              <a:t> </a:t>
            </a:r>
            <a:r>
              <a:rPr lang="en-US" sz="2400" b="1" i="1" dirty="0" smtClean="0">
                <a:solidFill>
                  <a:srgbClr val="000090"/>
                </a:solidFill>
              </a:rPr>
              <a:t>Energy - </a:t>
            </a:r>
            <a:r>
              <a:rPr lang="en-US" sz="2400" dirty="0" smtClean="0"/>
              <a:t>The capacity to supply heat or do work.</a:t>
            </a:r>
          </a:p>
          <a:p>
            <a:pPr>
              <a:buClrTx/>
            </a:pPr>
            <a:endParaRPr lang="en-US" sz="2400" dirty="0" smtClean="0"/>
          </a:p>
          <a:p>
            <a:pPr>
              <a:buClrTx/>
              <a:buFont typeface="Arial"/>
              <a:buChar char="•"/>
            </a:pPr>
            <a:r>
              <a:rPr lang="en-US" sz="2400" b="1" i="1" dirty="0" smtClean="0"/>
              <a:t> Two main types of energy:</a:t>
            </a:r>
          </a:p>
          <a:p>
            <a:pPr lvl="1">
              <a:buClrTx/>
              <a:buFont typeface="Arial"/>
              <a:buChar char="•"/>
            </a:pPr>
            <a:r>
              <a:rPr lang="en-US" sz="2400" b="1" i="1" dirty="0" smtClean="0">
                <a:solidFill>
                  <a:srgbClr val="000090"/>
                </a:solidFill>
              </a:rPr>
              <a:t>Potential energy - </a:t>
            </a:r>
            <a:r>
              <a:rPr lang="en-US" sz="2400" dirty="0" smtClean="0"/>
              <a:t>the energy an object has because of its relative position, composition, or condition.</a:t>
            </a:r>
          </a:p>
          <a:p>
            <a:pPr lvl="1">
              <a:buClrTx/>
              <a:buNone/>
            </a:pPr>
            <a:endParaRPr lang="en-US" sz="2400" dirty="0" smtClean="0"/>
          </a:p>
          <a:p>
            <a:pPr lvl="1">
              <a:buClrTx/>
              <a:buFont typeface="Arial"/>
              <a:buChar char="•"/>
            </a:pPr>
            <a:r>
              <a:rPr lang="en-US" sz="2400" b="1" i="1" dirty="0" smtClean="0">
                <a:solidFill>
                  <a:srgbClr val="000090"/>
                </a:solidFill>
              </a:rPr>
              <a:t>Kinetic energy - </a:t>
            </a:r>
            <a:r>
              <a:rPr lang="en-US" sz="2400" dirty="0" smtClean="0"/>
              <a:t>the energy that an object possesses because of its motion. </a:t>
            </a:r>
          </a:p>
          <a:p>
            <a:pPr lvl="1">
              <a:buClrTx/>
              <a:buFont typeface="Arial"/>
              <a:buChar char="•"/>
            </a:pPr>
            <a:endParaRPr lang="en-US" sz="2400" dirty="0" smtClean="0">
              <a:cs typeface="MS PGothic" pitchFamily="34" charset="-128"/>
            </a:endParaRPr>
          </a:p>
          <a:p>
            <a:pPr>
              <a:buClrTx/>
            </a:pPr>
            <a:endParaRPr lang="en-US" sz="2400" dirty="0" smtClean="0">
              <a:cs typeface="MS PGothic" pitchFamily="34" charset="-128"/>
            </a:endParaRPr>
          </a:p>
          <a:p>
            <a:pPr lvl="1">
              <a:buNone/>
            </a:pPr>
            <a:endParaRPr lang="en-US" sz="2400" dirty="0" smtClean="0">
              <a:cs typeface="MS PGothic" pitchFamily="34" charset="-128"/>
            </a:endParaRPr>
          </a:p>
          <a:p>
            <a:pPr>
              <a:buClrTx/>
            </a:pPr>
            <a:endParaRPr lang="en-US" sz="2400" dirty="0" smtClean="0">
              <a:solidFill>
                <a:srgbClr val="000000"/>
              </a:solidFill>
              <a:cs typeface="MS PGothic" pitchFamily="34" charset="-128"/>
            </a:endParaRPr>
          </a:p>
          <a:p>
            <a:pPr>
              <a:buClrTx/>
              <a:buFont typeface="Arial"/>
              <a:buChar char="•"/>
            </a:pP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5.20</a:t>
            </a:r>
            <a:endParaRPr lang="en-US" dirty="0"/>
          </a:p>
        </p:txBody>
      </p:sp>
      <p:pic>
        <p:nvPicPr>
          <p:cNvPr id="2" name="Picture Placeholder 1" descr="CNX_Chem_05_03_Summit.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308" r="4308"/>
          <a:stretch>
            <a:fillRect/>
          </a:stretch>
        </p:blipFill>
        <p:spPr>
          <a:xfrm>
            <a:off x="911416" y="1077562"/>
            <a:ext cx="7001040" cy="4125163"/>
          </a:xfrm>
        </p:spPr>
      </p:pic>
      <p:sp>
        <p:nvSpPr>
          <p:cNvPr id="7" name="Text Placeholder 6"/>
          <p:cNvSpPr>
            <a:spLocks noGrp="1"/>
          </p:cNvSpPr>
          <p:nvPr>
            <p:ph type="body" sz="quarter" idx="14"/>
          </p:nvPr>
        </p:nvSpPr>
        <p:spPr>
          <a:xfrm>
            <a:off x="457200" y="5262330"/>
            <a:ext cx="8062912" cy="1166382"/>
          </a:xfrm>
        </p:spPr>
        <p:txBody>
          <a:bodyPr>
            <a:noAutofit/>
          </a:bodyPr>
          <a:lstStyle/>
          <a:p>
            <a:r>
              <a:rPr lang="en-US" sz="1800" dirty="0"/>
              <a:t>Paths X and Y represent two different routes to the summit of Mt. Kilimanjaro. Both have the </a:t>
            </a:r>
            <a:r>
              <a:rPr lang="en-US" sz="1800" dirty="0" smtClean="0"/>
              <a:t>same change </a:t>
            </a:r>
            <a:r>
              <a:rPr lang="en-US" sz="1800" dirty="0"/>
              <a:t>in elevation (altitude or elevation on a mountain is a state function; it does not depend on path), but they </a:t>
            </a:r>
            <a:r>
              <a:rPr lang="en-US" sz="1800" dirty="0" smtClean="0"/>
              <a:t>have very </a:t>
            </a:r>
            <a:r>
              <a:rPr lang="en-US" sz="1800" dirty="0"/>
              <a:t>different distances traveled (distance walked is not a state function; it depends on the path). (credit: </a:t>
            </a:r>
            <a:r>
              <a:rPr lang="en-US" sz="1800" dirty="0" smtClean="0"/>
              <a:t>modification of </a:t>
            </a:r>
            <a:r>
              <a:rPr lang="en-US" sz="1800" dirty="0"/>
              <a:t>work by Paul </a:t>
            </a:r>
            <a:r>
              <a:rPr lang="en-US" sz="1800" dirty="0" err="1"/>
              <a:t>Shaffner</a:t>
            </a:r>
            <a:r>
              <a:rPr lang="en-US" sz="1800" dirty="0"/>
              <a:t>)</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417466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81915"/>
            <a:ext cx="6553200" cy="508000"/>
          </a:xfrm>
        </p:spPr>
        <p:txBody>
          <a:bodyPr>
            <a:noAutofit/>
          </a:bodyPr>
          <a:lstStyle/>
          <a:p>
            <a:pPr eaLnBrk="1" hangingPunct="1"/>
            <a:r>
              <a:rPr lang="en-US" sz="3200" b="1" dirty="0" smtClean="0">
                <a:solidFill>
                  <a:srgbClr val="000090"/>
                </a:solidFill>
                <a:latin typeface="Arial" pitchFamily="-110" charset="0"/>
              </a:rPr>
              <a:t>Enthalpy (H)</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1094743"/>
            <a:ext cx="8277411" cy="5923308"/>
          </a:xfrm>
        </p:spPr>
        <p:txBody>
          <a:bodyPr>
            <a:normAutofit/>
          </a:bodyPr>
          <a:lstStyle/>
          <a:p>
            <a:pPr>
              <a:buClrTx/>
            </a:pPr>
            <a:endParaRPr lang="en-US" sz="2400" dirty="0" smtClean="0"/>
          </a:p>
          <a:p>
            <a:pPr>
              <a:buClrTx/>
              <a:buFont typeface="Arial"/>
              <a:buChar char="•"/>
            </a:pPr>
            <a:r>
              <a:rPr lang="en-US" sz="2400" dirty="0" smtClean="0"/>
              <a:t> </a:t>
            </a:r>
            <a:r>
              <a:rPr lang="en-US" sz="2400" b="1" i="1" dirty="0" smtClean="0">
                <a:solidFill>
                  <a:srgbClr val="000090"/>
                </a:solidFill>
              </a:rPr>
              <a:t>Enthalpy (H) </a:t>
            </a:r>
            <a:r>
              <a:rPr lang="en-US" sz="2400" dirty="0" smtClean="0"/>
              <a:t>is defined as the sum of a system’s internal energy (</a:t>
            </a:r>
            <a:r>
              <a:rPr lang="en-US" sz="2400" i="1" dirty="0" smtClean="0"/>
              <a:t>U</a:t>
            </a:r>
            <a:r>
              <a:rPr lang="en-US" sz="2400" dirty="0" smtClean="0"/>
              <a:t>) and the mathematical product of its pressure (</a:t>
            </a:r>
            <a:r>
              <a:rPr lang="en-US" sz="2400" i="1" dirty="0" smtClean="0"/>
              <a:t>P</a:t>
            </a:r>
            <a:r>
              <a:rPr lang="en-US" sz="2400" dirty="0" smtClean="0"/>
              <a:t>) and volume (</a:t>
            </a:r>
            <a:r>
              <a:rPr lang="en-US" sz="2400" i="1" dirty="0" smtClean="0"/>
              <a:t>V</a:t>
            </a:r>
            <a:r>
              <a:rPr lang="en-US" sz="2400" dirty="0" smtClean="0"/>
              <a:t>):</a:t>
            </a:r>
          </a:p>
          <a:p>
            <a:pPr>
              <a:buClrTx/>
              <a:buFont typeface="Arial"/>
              <a:buChar char="•"/>
            </a:pPr>
            <a:endParaRPr lang="en-US" sz="2400" b="1" i="1" dirty="0" smtClean="0">
              <a:solidFill>
                <a:srgbClr val="000090"/>
              </a:solidFill>
            </a:endParaRPr>
          </a:p>
          <a:p>
            <a:pPr>
              <a:buClrTx/>
              <a:buFont typeface="Arial"/>
              <a:buChar char="•"/>
            </a:pPr>
            <a:endParaRPr lang="en-US" sz="2400" b="1" i="1" dirty="0" smtClean="0">
              <a:solidFill>
                <a:srgbClr val="000090"/>
              </a:solidFill>
            </a:endParaRPr>
          </a:p>
          <a:p>
            <a:pPr>
              <a:buClrTx/>
              <a:buFont typeface="Arial"/>
              <a:buChar char="•"/>
            </a:pPr>
            <a:r>
              <a:rPr lang="en-US" sz="2400" b="1" i="1" dirty="0" smtClean="0">
                <a:solidFill>
                  <a:srgbClr val="000090"/>
                </a:solidFill>
              </a:rPr>
              <a:t> </a:t>
            </a:r>
            <a:r>
              <a:rPr lang="en-US" sz="2400" dirty="0" smtClean="0"/>
              <a:t>Enthalpy is also a state function. </a:t>
            </a:r>
          </a:p>
          <a:p>
            <a:pPr>
              <a:buClrTx/>
              <a:buFont typeface="Arial"/>
              <a:buChar char="•"/>
            </a:pPr>
            <a:endParaRPr lang="en-US" sz="2400" b="1" i="1" dirty="0" smtClean="0">
              <a:solidFill>
                <a:srgbClr val="000090"/>
              </a:solidFill>
            </a:endParaRPr>
          </a:p>
          <a:p>
            <a:pPr>
              <a:buClrTx/>
              <a:buFont typeface="Arial"/>
              <a:buChar char="•"/>
            </a:pPr>
            <a:r>
              <a:rPr lang="en-US" sz="2400" b="1" i="1" dirty="0" smtClean="0">
                <a:solidFill>
                  <a:srgbClr val="000090"/>
                </a:solidFill>
              </a:rPr>
              <a:t> </a:t>
            </a:r>
            <a:r>
              <a:rPr lang="en-US" sz="2400" dirty="0" smtClean="0"/>
              <a:t>Enthalpy values for specific substances cannot be measured directly; only </a:t>
            </a:r>
            <a:r>
              <a:rPr lang="en-US" sz="2400" b="1" i="1" dirty="0" smtClean="0">
                <a:solidFill>
                  <a:srgbClr val="000090"/>
                </a:solidFill>
              </a:rPr>
              <a:t>enthalpy changes (</a:t>
            </a:r>
            <a:r>
              <a:rPr lang="en-US" sz="2400" b="1" i="1" dirty="0" smtClean="0">
                <a:solidFill>
                  <a:srgbClr val="000090"/>
                </a:solidFill>
                <a:latin typeface="Symbol"/>
              </a:rPr>
              <a:t>D</a:t>
            </a:r>
            <a:r>
              <a:rPr lang="en-US" sz="2400" b="1" i="1" dirty="0" smtClean="0">
                <a:solidFill>
                  <a:srgbClr val="000090"/>
                </a:solidFill>
              </a:rPr>
              <a:t>H) </a:t>
            </a:r>
            <a:r>
              <a:rPr lang="en-US" sz="2400" dirty="0" smtClean="0"/>
              <a:t>for chemical or physical processes can be determined.</a:t>
            </a:r>
            <a:endParaRPr lang="en-US" sz="2400" b="1" i="1" dirty="0" smtClean="0">
              <a:solidFill>
                <a:srgbClr val="000090"/>
              </a:solidFill>
            </a:endParaRPr>
          </a:p>
          <a:p>
            <a:pPr>
              <a:buClrTx/>
            </a:pPr>
            <a:endParaRPr lang="en-US" sz="2400" b="1" i="1" dirty="0" smtClean="0">
              <a:solidFill>
                <a:srgbClr val="000090"/>
              </a:solidFill>
            </a:endParaRPr>
          </a:p>
          <a:p>
            <a:pPr>
              <a:buClrTx/>
            </a:pPr>
            <a:endParaRPr lang="en-US" sz="2400" dirty="0" smtClean="0"/>
          </a:p>
        </p:txBody>
      </p:sp>
      <p:pic>
        <p:nvPicPr>
          <p:cNvPr id="4" name="Picture 3"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graphicFrame>
        <p:nvGraphicFramePr>
          <p:cNvPr id="5" name="Object 4"/>
          <p:cNvGraphicFramePr>
            <a:graphicFrameLocks noChangeAspect="1"/>
          </p:cNvGraphicFramePr>
          <p:nvPr/>
        </p:nvGraphicFramePr>
        <p:xfrm>
          <a:off x="2835275" y="3092825"/>
          <a:ext cx="2857313" cy="600036"/>
        </p:xfrm>
        <a:graphic>
          <a:graphicData uri="http://schemas.openxmlformats.org/presentationml/2006/ole">
            <p:oleObj spid="_x0000_s145410" name="Equation" r:id="rId4" imgW="787400" imgH="165100" progId="Equation.3">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81915"/>
            <a:ext cx="6553200" cy="508000"/>
          </a:xfrm>
        </p:spPr>
        <p:txBody>
          <a:bodyPr>
            <a:noAutofit/>
          </a:bodyPr>
          <a:lstStyle/>
          <a:p>
            <a:pPr eaLnBrk="1" hangingPunct="1"/>
            <a:r>
              <a:rPr lang="en-US" sz="3200" b="1" dirty="0" smtClean="0">
                <a:solidFill>
                  <a:srgbClr val="000090"/>
                </a:solidFill>
                <a:latin typeface="Arial" pitchFamily="-110" charset="0"/>
              </a:rPr>
              <a:t>Enthalpy Change (</a:t>
            </a:r>
            <a:r>
              <a:rPr lang="en-US" sz="3200" b="1" dirty="0" smtClean="0">
                <a:solidFill>
                  <a:srgbClr val="000090"/>
                </a:solidFill>
                <a:latin typeface="Symbol"/>
              </a:rPr>
              <a:t>D</a:t>
            </a:r>
            <a:r>
              <a:rPr lang="en-US" sz="3200" b="1" dirty="0" smtClean="0">
                <a:solidFill>
                  <a:srgbClr val="000090"/>
                </a:solidFill>
                <a:latin typeface="Arial" pitchFamily="-110" charset="0"/>
              </a:rPr>
              <a:t>H)</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1094743"/>
            <a:ext cx="8277411" cy="5923308"/>
          </a:xfrm>
        </p:spPr>
        <p:txBody>
          <a:bodyPr>
            <a:normAutofit/>
          </a:bodyPr>
          <a:lstStyle/>
          <a:p>
            <a:pPr>
              <a:buClrTx/>
              <a:buFont typeface="Arial"/>
              <a:buChar char="•"/>
            </a:pPr>
            <a:endParaRPr lang="en-US" sz="2400" b="1" dirty="0" smtClean="0">
              <a:latin typeface="Arial" pitchFamily="-110" charset="0"/>
            </a:endParaRPr>
          </a:p>
          <a:p>
            <a:pPr>
              <a:buClrTx/>
              <a:buFont typeface="Arial"/>
              <a:buChar char="•"/>
            </a:pPr>
            <a:r>
              <a:rPr lang="en-US" sz="2400" dirty="0" smtClean="0"/>
              <a:t> Commonly, chemical and physical processes occur at constant pressure. </a:t>
            </a:r>
          </a:p>
          <a:p>
            <a:pPr>
              <a:buClrTx/>
            </a:pPr>
            <a:endParaRPr lang="en-US" sz="2400" dirty="0" smtClean="0"/>
          </a:p>
          <a:p>
            <a:pPr>
              <a:buClrTx/>
              <a:buFont typeface="Arial"/>
              <a:buChar char="•"/>
            </a:pPr>
            <a:r>
              <a:rPr lang="en-US" sz="2400" dirty="0" smtClean="0"/>
              <a:t> At constant pressure the </a:t>
            </a:r>
            <a:r>
              <a:rPr lang="en-US" sz="2400" b="1" i="1" dirty="0" smtClean="0">
                <a:solidFill>
                  <a:srgbClr val="000090"/>
                </a:solidFill>
              </a:rPr>
              <a:t>enthalpy change (ΔH) </a:t>
            </a:r>
            <a:r>
              <a:rPr lang="en-US" sz="2400" dirty="0" smtClean="0"/>
              <a:t>is:</a:t>
            </a:r>
          </a:p>
          <a:p>
            <a:pPr>
              <a:buClrTx/>
            </a:pPr>
            <a:endParaRPr lang="en-US" sz="2400" dirty="0" smtClean="0"/>
          </a:p>
          <a:p>
            <a:pPr>
              <a:buClrTx/>
            </a:pPr>
            <a:endParaRPr lang="en-US" sz="2400" b="1" i="1" dirty="0" smtClean="0">
              <a:solidFill>
                <a:srgbClr val="000090"/>
              </a:solidFill>
            </a:endParaRPr>
          </a:p>
          <a:p>
            <a:pPr>
              <a:buClrTx/>
              <a:buFont typeface="Arial"/>
              <a:buChar char="•"/>
            </a:pPr>
            <a:r>
              <a:rPr lang="en-US" sz="2400" b="1" i="1" dirty="0" smtClean="0">
                <a:solidFill>
                  <a:srgbClr val="000090"/>
                </a:solidFill>
              </a:rPr>
              <a:t> </a:t>
            </a:r>
            <a:r>
              <a:rPr lang="en-US" sz="2400" dirty="0" smtClean="0"/>
              <a:t>The mathematical product </a:t>
            </a:r>
            <a:r>
              <a:rPr lang="en-US" sz="2400" i="1" dirty="0" smtClean="0"/>
              <a:t>P</a:t>
            </a:r>
            <a:r>
              <a:rPr lang="en-US" sz="2400" dirty="0" smtClean="0"/>
              <a:t>Δ</a:t>
            </a:r>
            <a:r>
              <a:rPr lang="en-US" sz="2400" i="1" dirty="0" smtClean="0"/>
              <a:t>V</a:t>
            </a:r>
            <a:r>
              <a:rPr lang="en-US" sz="2400" dirty="0" smtClean="0"/>
              <a:t> represents pressure- volume work (</a:t>
            </a:r>
            <a:r>
              <a:rPr lang="en-US" sz="2400" i="1" dirty="0" err="1" smtClean="0"/>
              <a:t>w</a:t>
            </a:r>
            <a:r>
              <a:rPr lang="en-US" sz="2400" dirty="0" smtClean="0"/>
              <a:t>). By definition, the arithmetic signs of Δ</a:t>
            </a:r>
            <a:r>
              <a:rPr lang="en-US" sz="2400" i="1" dirty="0" smtClean="0"/>
              <a:t>V</a:t>
            </a:r>
            <a:r>
              <a:rPr lang="en-US" sz="2400" dirty="0" smtClean="0"/>
              <a:t> and </a:t>
            </a:r>
            <a:r>
              <a:rPr lang="en-US" sz="2400" i="1" dirty="0" err="1" smtClean="0"/>
              <a:t>w</a:t>
            </a:r>
            <a:r>
              <a:rPr lang="en-US" sz="2400" dirty="0" smtClean="0"/>
              <a:t> will always be opposite:</a:t>
            </a:r>
          </a:p>
          <a:p>
            <a:pPr>
              <a:buClrTx/>
            </a:pPr>
            <a:endParaRPr lang="en-US" sz="2400" b="1" i="1" dirty="0" smtClean="0">
              <a:solidFill>
                <a:srgbClr val="000090"/>
              </a:solidFill>
            </a:endParaRPr>
          </a:p>
          <a:p>
            <a:pPr>
              <a:buClrTx/>
            </a:pPr>
            <a:endParaRPr lang="en-US" sz="2400" dirty="0" smtClean="0"/>
          </a:p>
        </p:txBody>
      </p:sp>
      <p:pic>
        <p:nvPicPr>
          <p:cNvPr id="4" name="Picture 3"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graphicFrame>
        <p:nvGraphicFramePr>
          <p:cNvPr id="5" name="Object 4"/>
          <p:cNvGraphicFramePr>
            <a:graphicFrameLocks noChangeAspect="1"/>
          </p:cNvGraphicFramePr>
          <p:nvPr/>
        </p:nvGraphicFramePr>
        <p:xfrm>
          <a:off x="2330829" y="3824945"/>
          <a:ext cx="4166534" cy="638242"/>
        </p:xfrm>
        <a:graphic>
          <a:graphicData uri="http://schemas.openxmlformats.org/presentationml/2006/ole">
            <p:oleObj spid="_x0000_s144386" name="Equation" r:id="rId4" imgW="1079500" imgH="165100" progId="Equation.3">
              <p:embed/>
            </p:oleObj>
          </a:graphicData>
        </a:graphic>
      </p:graphicFrame>
      <p:graphicFrame>
        <p:nvGraphicFramePr>
          <p:cNvPr id="144387" name="Object 3"/>
          <p:cNvGraphicFramePr>
            <a:graphicFrameLocks noChangeAspect="1"/>
          </p:cNvGraphicFramePr>
          <p:nvPr/>
        </p:nvGraphicFramePr>
        <p:xfrm>
          <a:off x="3259699" y="5901763"/>
          <a:ext cx="2695575" cy="490537"/>
        </p:xfrm>
        <a:graphic>
          <a:graphicData uri="http://schemas.openxmlformats.org/presentationml/2006/ole">
            <p:oleObj spid="_x0000_s144387" name="Equation" r:id="rId5" imgW="698500" imgH="127000" progId="Equation.3">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81915"/>
            <a:ext cx="6553200" cy="508000"/>
          </a:xfrm>
        </p:spPr>
        <p:txBody>
          <a:bodyPr>
            <a:noAutofit/>
          </a:bodyPr>
          <a:lstStyle/>
          <a:p>
            <a:r>
              <a:rPr lang="en-US" sz="3200" b="1" dirty="0" smtClean="0">
                <a:solidFill>
                  <a:srgbClr val="000090"/>
                </a:solidFill>
                <a:latin typeface="Arial" pitchFamily="-110" charset="0"/>
              </a:rPr>
              <a:t>Enthalpy Change (</a:t>
            </a:r>
            <a:r>
              <a:rPr lang="en-US" sz="3200" b="1" dirty="0" smtClean="0">
                <a:solidFill>
                  <a:srgbClr val="000090"/>
                </a:solidFill>
                <a:latin typeface="Symbol"/>
              </a:rPr>
              <a:t>D</a:t>
            </a:r>
            <a:r>
              <a:rPr lang="en-US" sz="3200" b="1" dirty="0" smtClean="0">
                <a:solidFill>
                  <a:srgbClr val="000090"/>
                </a:solidFill>
                <a:latin typeface="Arial" pitchFamily="-110" charset="0"/>
              </a:rPr>
              <a:t>H)</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945333"/>
            <a:ext cx="8277411" cy="5923308"/>
          </a:xfrm>
        </p:spPr>
        <p:txBody>
          <a:bodyPr>
            <a:normAutofit/>
          </a:bodyPr>
          <a:lstStyle/>
          <a:p>
            <a:pPr>
              <a:buClrTx/>
            </a:pPr>
            <a:endParaRPr lang="en-US" sz="2400" b="1" i="1" dirty="0" smtClean="0">
              <a:solidFill>
                <a:srgbClr val="000090"/>
              </a:solidFill>
            </a:endParaRPr>
          </a:p>
          <a:p>
            <a:pPr>
              <a:buClrTx/>
              <a:buFont typeface="Arial"/>
              <a:buChar char="•"/>
            </a:pPr>
            <a:r>
              <a:rPr lang="en-US" sz="2400" b="1" i="1" dirty="0" smtClean="0">
                <a:solidFill>
                  <a:srgbClr val="000090"/>
                </a:solidFill>
              </a:rPr>
              <a:t> </a:t>
            </a:r>
            <a:r>
              <a:rPr lang="en-US" sz="2400" b="1" i="1" dirty="0" smtClean="0"/>
              <a:t>At constant pressure </a:t>
            </a:r>
            <a:r>
              <a:rPr lang="en-US" sz="2400" b="1" i="1" dirty="0" err="1" smtClean="0"/>
              <a:t>q</a:t>
            </a:r>
            <a:r>
              <a:rPr lang="en-US" sz="2400" b="1" i="1" dirty="0" smtClean="0"/>
              <a:t> = </a:t>
            </a:r>
            <a:r>
              <a:rPr lang="en-US" sz="2400" b="1" i="1" dirty="0" err="1" smtClean="0"/>
              <a:t>q</a:t>
            </a:r>
            <a:r>
              <a:rPr lang="en-US" sz="2400" b="1" i="1" baseline="-25000" dirty="0" err="1" smtClean="0"/>
              <a:t>p</a:t>
            </a:r>
            <a:r>
              <a:rPr lang="en-US" sz="2400" b="1" i="1" dirty="0" smtClean="0"/>
              <a:t> and</a:t>
            </a:r>
          </a:p>
          <a:p>
            <a:pPr>
              <a:buClrTx/>
              <a:buFont typeface="Arial"/>
              <a:buChar char="•"/>
            </a:pPr>
            <a:endParaRPr lang="en-US" sz="2400" b="1" i="1" baseline="-25000" dirty="0" smtClean="0">
              <a:solidFill>
                <a:srgbClr val="000090"/>
              </a:solidFill>
            </a:endParaRPr>
          </a:p>
          <a:p>
            <a:pPr>
              <a:buClrTx/>
            </a:pPr>
            <a:endParaRPr lang="en-US" sz="2400" b="1" i="1" baseline="-25000" dirty="0" smtClean="0">
              <a:solidFill>
                <a:srgbClr val="000090"/>
              </a:solidFill>
            </a:endParaRPr>
          </a:p>
          <a:p>
            <a:pPr>
              <a:buClrTx/>
            </a:pPr>
            <a:endParaRPr lang="en-US" sz="2400" b="1" i="1" baseline="-25000" dirty="0" smtClean="0">
              <a:solidFill>
                <a:srgbClr val="000090"/>
              </a:solidFill>
            </a:endParaRPr>
          </a:p>
          <a:p>
            <a:pPr>
              <a:buClrTx/>
              <a:buFont typeface="Arial"/>
              <a:buChar char="•"/>
            </a:pPr>
            <a:r>
              <a:rPr lang="en-US" sz="2400" dirty="0" smtClean="0"/>
              <a:t> Substituting into the enthalpy-change equation yields:</a:t>
            </a:r>
          </a:p>
          <a:p>
            <a:pPr>
              <a:buClrTx/>
              <a:buFont typeface="Arial"/>
              <a:buChar char="•"/>
            </a:pPr>
            <a:endParaRPr lang="en-US" sz="2400" b="1" i="1" dirty="0" smtClean="0">
              <a:solidFill>
                <a:srgbClr val="000090"/>
              </a:solidFill>
            </a:endParaRPr>
          </a:p>
          <a:p>
            <a:pPr>
              <a:buClrTx/>
              <a:buFont typeface="Arial"/>
              <a:buChar char="•"/>
            </a:pPr>
            <a:endParaRPr lang="en-US" sz="2400" b="1" i="1" dirty="0" smtClean="0">
              <a:solidFill>
                <a:srgbClr val="000090"/>
              </a:solidFill>
            </a:endParaRPr>
          </a:p>
          <a:p>
            <a:pPr>
              <a:buClrTx/>
              <a:buFont typeface="Arial"/>
              <a:buChar char="•"/>
            </a:pPr>
            <a:endParaRPr lang="en-US" sz="2400" b="1" i="1" dirty="0" smtClean="0">
              <a:solidFill>
                <a:srgbClr val="000090"/>
              </a:solidFill>
            </a:endParaRPr>
          </a:p>
          <a:p>
            <a:pPr>
              <a:buClrTx/>
              <a:buFont typeface="Arial"/>
              <a:buChar char="•"/>
            </a:pPr>
            <a:endParaRPr lang="en-US" sz="2400" b="1" i="1" dirty="0" smtClean="0">
              <a:solidFill>
                <a:srgbClr val="000090"/>
              </a:solidFill>
            </a:endParaRPr>
          </a:p>
          <a:p>
            <a:pPr>
              <a:buClrTx/>
              <a:buFont typeface="Arial"/>
              <a:buChar char="•"/>
            </a:pPr>
            <a:r>
              <a:rPr lang="en-US" sz="2400" i="1" dirty="0" smtClean="0"/>
              <a:t> </a:t>
            </a:r>
            <a:r>
              <a:rPr lang="en-US" sz="2400" b="1" i="1" dirty="0" err="1" smtClean="0">
                <a:solidFill>
                  <a:srgbClr val="000090"/>
                </a:solidFill>
              </a:rPr>
              <a:t>q</a:t>
            </a:r>
            <a:r>
              <a:rPr lang="en-US" sz="2400" b="1" i="1" baseline="-25000" dirty="0" err="1" smtClean="0">
                <a:solidFill>
                  <a:srgbClr val="000090"/>
                </a:solidFill>
              </a:rPr>
              <a:t>p</a:t>
            </a:r>
            <a:r>
              <a:rPr lang="en-US" sz="2400" b="1" i="1" dirty="0" smtClean="0">
                <a:solidFill>
                  <a:srgbClr val="000090"/>
                </a:solidFill>
              </a:rPr>
              <a:t> is the heat of reaction at constant pressure.</a:t>
            </a:r>
          </a:p>
          <a:p>
            <a:pPr>
              <a:buClrTx/>
            </a:pPr>
            <a:endParaRPr lang="en-US" sz="2400" b="1" i="1" dirty="0" smtClean="0">
              <a:solidFill>
                <a:srgbClr val="000090"/>
              </a:solidFill>
            </a:endParaRPr>
          </a:p>
          <a:p>
            <a:pPr>
              <a:buClrTx/>
            </a:pPr>
            <a:endParaRPr lang="en-US" sz="2400" dirty="0" smtClean="0"/>
          </a:p>
        </p:txBody>
      </p:sp>
      <p:pic>
        <p:nvPicPr>
          <p:cNvPr id="4" name="Picture 3"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graphicFrame>
        <p:nvGraphicFramePr>
          <p:cNvPr id="146435" name="Object 3"/>
          <p:cNvGraphicFramePr>
            <a:graphicFrameLocks noChangeAspect="1"/>
          </p:cNvGraphicFramePr>
          <p:nvPr/>
        </p:nvGraphicFramePr>
        <p:xfrm>
          <a:off x="2311400" y="3803179"/>
          <a:ext cx="4265613" cy="1719262"/>
        </p:xfrm>
        <a:graphic>
          <a:graphicData uri="http://schemas.openxmlformats.org/presentationml/2006/ole">
            <p:oleObj spid="_x0000_s146435" name="Equation" r:id="rId4" imgW="1104900" imgH="444500" progId="Equation.3">
              <p:embed/>
            </p:oleObj>
          </a:graphicData>
        </a:graphic>
      </p:graphicFrame>
      <p:graphicFrame>
        <p:nvGraphicFramePr>
          <p:cNvPr id="146436" name="Object 4"/>
          <p:cNvGraphicFramePr>
            <a:graphicFrameLocks noChangeAspect="1"/>
          </p:cNvGraphicFramePr>
          <p:nvPr/>
        </p:nvGraphicFramePr>
        <p:xfrm>
          <a:off x="2457450" y="2127250"/>
          <a:ext cx="3605213" cy="903288"/>
        </p:xfrm>
        <a:graphic>
          <a:graphicData uri="http://schemas.openxmlformats.org/presentationml/2006/ole">
            <p:oleObj spid="_x0000_s146436" name="Equation" r:id="rId5" imgW="812800" imgH="203200" progId="Equation.3">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81915"/>
            <a:ext cx="6553200" cy="508000"/>
          </a:xfrm>
        </p:spPr>
        <p:txBody>
          <a:bodyPr>
            <a:noAutofit/>
          </a:bodyPr>
          <a:lstStyle/>
          <a:p>
            <a:r>
              <a:rPr lang="en-US" sz="3200" b="1" dirty="0" smtClean="0">
                <a:solidFill>
                  <a:srgbClr val="000090"/>
                </a:solidFill>
                <a:latin typeface="Arial" pitchFamily="-110" charset="0"/>
              </a:rPr>
              <a:t>Enthalpy Change (</a:t>
            </a:r>
            <a:r>
              <a:rPr lang="en-US" sz="3200" b="1" dirty="0" smtClean="0">
                <a:solidFill>
                  <a:srgbClr val="000090"/>
                </a:solidFill>
                <a:latin typeface="Symbol"/>
              </a:rPr>
              <a:t>D</a:t>
            </a:r>
            <a:r>
              <a:rPr lang="en-US" sz="3200" b="1" dirty="0" smtClean="0">
                <a:solidFill>
                  <a:srgbClr val="000090"/>
                </a:solidFill>
                <a:latin typeface="Arial" pitchFamily="-110" charset="0"/>
              </a:rPr>
              <a:t>H)</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945333"/>
            <a:ext cx="8277411" cy="5923308"/>
          </a:xfrm>
        </p:spPr>
        <p:txBody>
          <a:bodyPr>
            <a:normAutofit/>
          </a:bodyPr>
          <a:lstStyle/>
          <a:p>
            <a:pPr>
              <a:buClrTx/>
            </a:pPr>
            <a:endParaRPr lang="en-US" sz="2400" b="1" i="1" dirty="0" smtClean="0">
              <a:solidFill>
                <a:srgbClr val="000090"/>
              </a:solidFill>
            </a:endParaRPr>
          </a:p>
          <a:p>
            <a:pPr>
              <a:buClrTx/>
              <a:buFont typeface="Arial"/>
              <a:buChar char="•"/>
            </a:pPr>
            <a:r>
              <a:rPr lang="en-US" sz="2400" b="1" i="1" dirty="0" smtClean="0">
                <a:solidFill>
                  <a:srgbClr val="000090"/>
                </a:solidFill>
              </a:rPr>
              <a:t> </a:t>
            </a:r>
            <a:r>
              <a:rPr lang="en-US" sz="2400" dirty="0" smtClean="0"/>
              <a:t>Chemists usually perform experiments in open containers under normal atmospheric conditions so the external pressure is constant. </a:t>
            </a:r>
            <a:r>
              <a:rPr lang="en-US" sz="2400" b="1" i="1" dirty="0" smtClean="0">
                <a:solidFill>
                  <a:srgbClr val="000090"/>
                </a:solidFill>
              </a:rPr>
              <a:t> </a:t>
            </a:r>
          </a:p>
          <a:p>
            <a:pPr>
              <a:buClrTx/>
            </a:pPr>
            <a:endParaRPr lang="en-US" sz="2400" b="1" i="1" dirty="0" smtClean="0">
              <a:solidFill>
                <a:srgbClr val="000090"/>
              </a:solidFill>
            </a:endParaRPr>
          </a:p>
          <a:p>
            <a:pPr>
              <a:buClrTx/>
              <a:buFont typeface="Arial"/>
              <a:buChar char="•"/>
            </a:pPr>
            <a:r>
              <a:rPr lang="en-US" sz="2400" dirty="0" smtClean="0"/>
              <a:t> So, at these conditions, if the only work done is caused by expansion or contraction, then </a:t>
            </a:r>
            <a:r>
              <a:rPr lang="en-US" sz="2400" b="1" i="1" dirty="0" smtClean="0">
                <a:solidFill>
                  <a:srgbClr val="000090"/>
                </a:solidFill>
              </a:rPr>
              <a:t>the heat flow (</a:t>
            </a:r>
            <a:r>
              <a:rPr lang="en-US" sz="2400" b="1" i="1" dirty="0" err="1" smtClean="0">
                <a:solidFill>
                  <a:srgbClr val="000090"/>
                </a:solidFill>
              </a:rPr>
              <a:t>q</a:t>
            </a:r>
            <a:r>
              <a:rPr lang="en-US" sz="2400" b="1" i="1" baseline="-25000" dirty="0" err="1" smtClean="0">
                <a:solidFill>
                  <a:srgbClr val="000090"/>
                </a:solidFill>
              </a:rPr>
              <a:t>p</a:t>
            </a:r>
            <a:r>
              <a:rPr lang="en-US" sz="2400" b="1" i="1" dirty="0" smtClean="0">
                <a:solidFill>
                  <a:srgbClr val="000090"/>
                </a:solidFill>
              </a:rPr>
              <a:t>) and the enthalpy change (ΔH) for the process are equal.</a:t>
            </a:r>
          </a:p>
          <a:p>
            <a:pPr>
              <a:buClrTx/>
            </a:pPr>
            <a:endParaRPr lang="en-US" sz="2400" dirty="0" smtClean="0"/>
          </a:p>
          <a:p>
            <a:pPr>
              <a:buClrTx/>
              <a:buFont typeface="Arial"/>
              <a:buChar char="•"/>
            </a:pPr>
            <a:r>
              <a:rPr lang="en-US" sz="2400" dirty="0" smtClean="0"/>
              <a:t> This makes enthalpy the most convenient choice for determining heat.</a:t>
            </a:r>
            <a:endParaRPr lang="en-US" sz="2400" b="1" i="1" dirty="0" smtClean="0">
              <a:solidFill>
                <a:srgbClr val="000090"/>
              </a:solidFill>
            </a:endParaRPr>
          </a:p>
          <a:p>
            <a:pPr>
              <a:buClrTx/>
            </a:pPr>
            <a:endParaRPr lang="en-US" sz="2400" dirty="0" smtClean="0"/>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43433" y="552033"/>
            <a:ext cx="6553200" cy="508000"/>
          </a:xfrm>
        </p:spPr>
        <p:txBody>
          <a:bodyPr>
            <a:noAutofit/>
          </a:bodyPr>
          <a:lstStyle/>
          <a:p>
            <a:r>
              <a:rPr lang="en-US" sz="3200" b="1" dirty="0" err="1" smtClean="0">
                <a:solidFill>
                  <a:srgbClr val="000090"/>
                </a:solidFill>
                <a:latin typeface="Arial" pitchFamily="-110" charset="0"/>
              </a:rPr>
              <a:t>Thermochemical</a:t>
            </a:r>
            <a:r>
              <a:rPr lang="en-US" sz="3200" b="1" dirty="0" smtClean="0">
                <a:solidFill>
                  <a:srgbClr val="000090"/>
                </a:solidFill>
                <a:latin typeface="Arial" pitchFamily="-110" charset="0"/>
              </a:rPr>
              <a:t> equations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780982"/>
            <a:ext cx="8277411" cy="5923308"/>
          </a:xfrm>
        </p:spPr>
        <p:txBody>
          <a:bodyPr>
            <a:normAutofit/>
          </a:bodyPr>
          <a:lstStyle/>
          <a:p>
            <a:pPr>
              <a:buClrTx/>
            </a:pPr>
            <a:endParaRPr lang="en-US" sz="2400" b="1" i="1" dirty="0" smtClean="0">
              <a:solidFill>
                <a:srgbClr val="000090"/>
              </a:solidFill>
            </a:endParaRPr>
          </a:p>
          <a:p>
            <a:pPr>
              <a:buClrTx/>
              <a:buFont typeface="Arial"/>
              <a:buChar char="•"/>
            </a:pPr>
            <a:r>
              <a:rPr lang="en-US" sz="2400" b="1" i="1" dirty="0" smtClean="0">
                <a:solidFill>
                  <a:srgbClr val="000090"/>
                </a:solidFill>
              </a:rPr>
              <a:t> </a:t>
            </a:r>
            <a:r>
              <a:rPr lang="en-US" sz="2400" dirty="0" smtClean="0"/>
              <a:t>Chemists use a </a:t>
            </a:r>
            <a:r>
              <a:rPr lang="en-US" sz="2400" b="1" i="1" dirty="0" err="1" smtClean="0">
                <a:solidFill>
                  <a:srgbClr val="000090"/>
                </a:solidFill>
              </a:rPr>
              <a:t>thermochemical</a:t>
            </a:r>
            <a:r>
              <a:rPr lang="en-US" sz="2400" b="1" i="1" dirty="0" smtClean="0">
                <a:solidFill>
                  <a:srgbClr val="000090"/>
                </a:solidFill>
              </a:rPr>
              <a:t> equation </a:t>
            </a:r>
            <a:r>
              <a:rPr lang="en-US" sz="2400" dirty="0" smtClean="0"/>
              <a:t>to represent the </a:t>
            </a:r>
            <a:r>
              <a:rPr lang="en-US" sz="2400" b="1" i="1" dirty="0" smtClean="0">
                <a:solidFill>
                  <a:srgbClr val="000090"/>
                </a:solidFill>
              </a:rPr>
              <a:t>changes in both matter and energy. </a:t>
            </a:r>
          </a:p>
          <a:p>
            <a:pPr>
              <a:buClrTx/>
              <a:buFont typeface="Arial"/>
              <a:buChar char="•"/>
            </a:pPr>
            <a:endParaRPr lang="en-US" sz="2400" dirty="0" smtClean="0"/>
          </a:p>
          <a:p>
            <a:pPr>
              <a:buClrTx/>
              <a:buFont typeface="Arial"/>
              <a:buChar char="•"/>
            </a:pPr>
            <a:r>
              <a:rPr lang="en-US" sz="2400" dirty="0" smtClean="0"/>
              <a:t> In a </a:t>
            </a:r>
            <a:r>
              <a:rPr lang="en-US" sz="2400" dirty="0" err="1" smtClean="0"/>
              <a:t>thermochemical</a:t>
            </a:r>
            <a:r>
              <a:rPr lang="en-US" sz="2400" dirty="0" smtClean="0"/>
              <a:t> equation, the enthalpy change (Δ</a:t>
            </a:r>
            <a:r>
              <a:rPr lang="en-US" sz="2400" i="1" dirty="0" smtClean="0"/>
              <a:t>H</a:t>
            </a:r>
            <a:r>
              <a:rPr lang="en-US" sz="2400" dirty="0" smtClean="0"/>
              <a:t>) of a reaction is written to the right of the balanced equation.</a:t>
            </a:r>
          </a:p>
          <a:p>
            <a:pPr>
              <a:buClrTx/>
              <a:buFont typeface="Arial"/>
              <a:buChar char="•"/>
            </a:pPr>
            <a:r>
              <a:rPr lang="en-US" sz="2400" dirty="0" smtClean="0"/>
              <a:t> </a:t>
            </a:r>
            <a:r>
              <a:rPr lang="en-US" sz="2400" b="1" i="1" dirty="0" smtClean="0"/>
              <a:t>Example:</a:t>
            </a:r>
          </a:p>
          <a:p>
            <a:pPr>
              <a:buClrTx/>
            </a:pPr>
            <a:endParaRPr lang="en-US" sz="2400" dirty="0" smtClean="0"/>
          </a:p>
          <a:p>
            <a:pPr algn="ctr">
              <a:buClrTx/>
            </a:pPr>
            <a:r>
              <a:rPr lang="en-US" sz="2400" dirty="0" smtClean="0"/>
              <a:t>H</a:t>
            </a:r>
            <a:r>
              <a:rPr lang="en-US" sz="2400" baseline="-25000" dirty="0" smtClean="0"/>
              <a:t>2</a:t>
            </a:r>
            <a:r>
              <a:rPr lang="en-US" sz="2400" dirty="0" smtClean="0"/>
              <a:t>(</a:t>
            </a:r>
            <a:r>
              <a:rPr lang="en-US" sz="2400" i="1" dirty="0" smtClean="0"/>
              <a:t>g</a:t>
            </a:r>
            <a:r>
              <a:rPr lang="en-US" sz="2400" dirty="0" smtClean="0"/>
              <a:t>)  +  ½O</a:t>
            </a:r>
            <a:r>
              <a:rPr lang="en-US" sz="2400" baseline="-25000" dirty="0" smtClean="0"/>
              <a:t>2</a:t>
            </a:r>
            <a:r>
              <a:rPr lang="en-US" sz="2400" dirty="0" smtClean="0"/>
              <a:t>(</a:t>
            </a:r>
            <a:r>
              <a:rPr lang="en-US" sz="2400" i="1" dirty="0" smtClean="0"/>
              <a:t>g</a:t>
            </a:r>
            <a:r>
              <a:rPr lang="en-US" sz="2400" dirty="0" smtClean="0"/>
              <a:t>)  ⟶  H</a:t>
            </a:r>
            <a:r>
              <a:rPr lang="en-US" sz="2400" baseline="-25000" dirty="0" smtClean="0"/>
              <a:t>2</a:t>
            </a:r>
            <a:r>
              <a:rPr lang="en-US" sz="2400" dirty="0" smtClean="0"/>
              <a:t>O(</a:t>
            </a:r>
            <a:r>
              <a:rPr lang="en-US" sz="2400" i="1" dirty="0" smtClean="0"/>
              <a:t>l</a:t>
            </a:r>
            <a:r>
              <a:rPr lang="en-US" sz="2400" dirty="0" smtClean="0"/>
              <a:t>)     Δ</a:t>
            </a:r>
            <a:r>
              <a:rPr lang="en-US" sz="2400" i="1" dirty="0" smtClean="0"/>
              <a:t>H </a:t>
            </a:r>
            <a:r>
              <a:rPr lang="en-US" sz="2400" dirty="0" smtClean="0"/>
              <a:t>= −286kJ</a:t>
            </a:r>
          </a:p>
          <a:p>
            <a:pPr>
              <a:buClrTx/>
            </a:pPr>
            <a:endParaRPr lang="en-US" sz="2400" dirty="0" smtClean="0"/>
          </a:p>
          <a:p>
            <a:pPr>
              <a:buClrTx/>
              <a:buFont typeface="Arial"/>
              <a:buChar char="•"/>
            </a:pPr>
            <a:r>
              <a:rPr lang="en-US" sz="2400" dirty="0" smtClean="0"/>
              <a:t> This Δ</a:t>
            </a:r>
            <a:r>
              <a:rPr lang="en-US" sz="2400" i="1" dirty="0" smtClean="0"/>
              <a:t>H</a:t>
            </a:r>
            <a:r>
              <a:rPr lang="en-US" sz="2400" dirty="0" smtClean="0"/>
              <a:t> value indicates the amount of heat associated with the reaction as written. </a:t>
            </a: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43433" y="611797"/>
            <a:ext cx="6553200" cy="508000"/>
          </a:xfrm>
        </p:spPr>
        <p:txBody>
          <a:bodyPr>
            <a:noAutofit/>
          </a:bodyPr>
          <a:lstStyle/>
          <a:p>
            <a:r>
              <a:rPr lang="en-US" sz="3200" b="1" dirty="0" smtClean="0">
                <a:solidFill>
                  <a:srgbClr val="000090"/>
                </a:solidFill>
                <a:latin typeface="Arial" pitchFamily="-110" charset="0"/>
              </a:rPr>
              <a:t>Conventions of </a:t>
            </a:r>
            <a:r>
              <a:rPr lang="en-US" sz="3200" b="1" dirty="0" err="1" smtClean="0">
                <a:solidFill>
                  <a:srgbClr val="000090"/>
                </a:solidFill>
                <a:latin typeface="Arial" pitchFamily="-110" charset="0"/>
              </a:rPr>
              <a:t>Thermochemical</a:t>
            </a:r>
            <a:r>
              <a:rPr lang="en-US" sz="3200" b="1" dirty="0" smtClean="0">
                <a:solidFill>
                  <a:srgbClr val="000090"/>
                </a:solidFill>
                <a:latin typeface="Arial" pitchFamily="-110" charset="0"/>
              </a:rPr>
              <a:t> equations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239060" y="721218"/>
            <a:ext cx="8495690" cy="5923308"/>
          </a:xfrm>
        </p:spPr>
        <p:txBody>
          <a:bodyPr>
            <a:normAutofit/>
          </a:bodyPr>
          <a:lstStyle/>
          <a:p>
            <a:pPr>
              <a:buClrTx/>
            </a:pPr>
            <a:endParaRPr lang="en-US" sz="2400" dirty="0" smtClean="0"/>
          </a:p>
          <a:p>
            <a:pPr>
              <a:buClr>
                <a:schemeClr val="tx1"/>
              </a:buClr>
            </a:pPr>
            <a:r>
              <a:rPr lang="en-US" sz="2400" b="1" i="1" dirty="0" smtClean="0">
                <a:solidFill>
                  <a:srgbClr val="000090"/>
                </a:solidFill>
              </a:rPr>
              <a:t>1) </a:t>
            </a:r>
            <a:r>
              <a:rPr lang="en-US" sz="2400" dirty="0" smtClean="0"/>
              <a:t>If the coefficients of the chemical equation are multiplied by some factor, the enthalpy change must also be multiplied by that same factor </a:t>
            </a:r>
            <a:r>
              <a:rPr lang="en-US" sz="2400" b="1" i="1" dirty="0" smtClean="0"/>
              <a:t>(ΔH is an extensive property)</a:t>
            </a:r>
            <a:r>
              <a:rPr lang="en-US" sz="2400" dirty="0" smtClean="0"/>
              <a:t>.</a:t>
            </a:r>
          </a:p>
          <a:p>
            <a:pPr>
              <a:buClr>
                <a:schemeClr val="tx1"/>
              </a:buClr>
            </a:pPr>
            <a:endParaRPr lang="en-US" sz="2400" dirty="0" smtClean="0"/>
          </a:p>
          <a:p>
            <a:pPr>
              <a:buClr>
                <a:schemeClr val="tx1"/>
              </a:buClr>
            </a:pPr>
            <a:r>
              <a:rPr lang="en-US" sz="2400" dirty="0" smtClean="0"/>
              <a:t>H</a:t>
            </a:r>
            <a:r>
              <a:rPr lang="en-US" sz="2400" baseline="-25000" dirty="0" smtClean="0"/>
              <a:t>2</a:t>
            </a:r>
            <a:r>
              <a:rPr lang="en-US" sz="2400" dirty="0" smtClean="0"/>
              <a:t>(</a:t>
            </a:r>
            <a:r>
              <a:rPr lang="en-US" sz="2400" i="1" dirty="0" smtClean="0"/>
              <a:t>g</a:t>
            </a:r>
            <a:r>
              <a:rPr lang="en-US" sz="2400" dirty="0" smtClean="0"/>
              <a:t>)  +  ½O</a:t>
            </a:r>
            <a:r>
              <a:rPr lang="en-US" sz="2400" baseline="-25000" dirty="0" smtClean="0"/>
              <a:t>2</a:t>
            </a:r>
            <a:r>
              <a:rPr lang="en-US" sz="2400" dirty="0" smtClean="0"/>
              <a:t>(</a:t>
            </a:r>
            <a:r>
              <a:rPr lang="en-US" sz="2400" i="1" dirty="0" smtClean="0"/>
              <a:t>g</a:t>
            </a:r>
            <a:r>
              <a:rPr lang="en-US" sz="2400" dirty="0" smtClean="0"/>
              <a:t>)  ⟶  H</a:t>
            </a:r>
            <a:r>
              <a:rPr lang="en-US" sz="2400" baseline="-25000" dirty="0" smtClean="0"/>
              <a:t>2</a:t>
            </a:r>
            <a:r>
              <a:rPr lang="en-US" sz="2400" dirty="0" smtClean="0"/>
              <a:t>O(</a:t>
            </a:r>
            <a:r>
              <a:rPr lang="en-US" sz="2400" i="1" dirty="0" smtClean="0"/>
              <a:t>l</a:t>
            </a:r>
            <a:r>
              <a:rPr lang="en-US" sz="2400" dirty="0" smtClean="0"/>
              <a:t>)     Δ</a:t>
            </a:r>
            <a:r>
              <a:rPr lang="en-US" sz="2400" i="1" dirty="0" smtClean="0"/>
              <a:t>H </a:t>
            </a:r>
            <a:r>
              <a:rPr lang="en-US" sz="2400" dirty="0" smtClean="0"/>
              <a:t>= −286kJ</a:t>
            </a:r>
          </a:p>
          <a:p>
            <a:pPr>
              <a:buClr>
                <a:schemeClr val="tx1"/>
              </a:buClr>
            </a:pPr>
            <a:endParaRPr lang="en-US" sz="2400" b="1" i="1" dirty="0" smtClean="0"/>
          </a:p>
          <a:p>
            <a:pPr>
              <a:buClr>
                <a:schemeClr val="tx1"/>
              </a:buClr>
              <a:buFont typeface="Arial"/>
              <a:buChar char="•"/>
            </a:pPr>
            <a:r>
              <a:rPr lang="en-US" sz="2400" dirty="0" smtClean="0"/>
              <a:t> </a:t>
            </a:r>
            <a:r>
              <a:rPr lang="en-US" sz="2400" b="1" dirty="0" smtClean="0"/>
              <a:t>Multiply by a factor of two:</a:t>
            </a:r>
          </a:p>
          <a:p>
            <a:pPr algn="ctr">
              <a:buClrTx/>
            </a:pPr>
            <a:r>
              <a:rPr lang="en-US" sz="2400" dirty="0" smtClean="0"/>
              <a:t>2H</a:t>
            </a:r>
            <a:r>
              <a:rPr lang="en-US" sz="2400" baseline="-25000" dirty="0" smtClean="0"/>
              <a:t>2</a:t>
            </a:r>
            <a:r>
              <a:rPr lang="en-US" sz="2400" dirty="0" smtClean="0"/>
              <a:t>(</a:t>
            </a:r>
            <a:r>
              <a:rPr lang="en-US" sz="2400" i="1" dirty="0" smtClean="0"/>
              <a:t>g</a:t>
            </a:r>
            <a:r>
              <a:rPr lang="en-US" sz="2400" dirty="0" smtClean="0"/>
              <a:t>)  +  O</a:t>
            </a:r>
            <a:r>
              <a:rPr lang="en-US" sz="2400" baseline="-25000" dirty="0" smtClean="0"/>
              <a:t>2</a:t>
            </a:r>
            <a:r>
              <a:rPr lang="en-US" sz="2400" dirty="0" smtClean="0"/>
              <a:t>(</a:t>
            </a:r>
            <a:r>
              <a:rPr lang="en-US" sz="2400" i="1" dirty="0" smtClean="0"/>
              <a:t>g</a:t>
            </a:r>
            <a:r>
              <a:rPr lang="en-US" sz="2400" dirty="0" smtClean="0"/>
              <a:t>)  ⟶  2H</a:t>
            </a:r>
            <a:r>
              <a:rPr lang="en-US" sz="2400" baseline="-25000" dirty="0" smtClean="0"/>
              <a:t>2</a:t>
            </a:r>
            <a:r>
              <a:rPr lang="en-US" sz="2400" dirty="0" smtClean="0"/>
              <a:t>O(</a:t>
            </a:r>
            <a:r>
              <a:rPr lang="en-US" sz="2400" i="1" dirty="0" smtClean="0"/>
              <a:t>l</a:t>
            </a:r>
            <a:r>
              <a:rPr lang="en-US" sz="2400" dirty="0" smtClean="0"/>
              <a:t>)     Δ</a:t>
            </a:r>
            <a:r>
              <a:rPr lang="en-US" sz="2400" i="1" dirty="0" smtClean="0"/>
              <a:t>H </a:t>
            </a:r>
            <a:r>
              <a:rPr lang="en-US" sz="2400" dirty="0" smtClean="0"/>
              <a:t>= 2 × (−286kJ) = -572kJ</a:t>
            </a:r>
          </a:p>
          <a:p>
            <a:pPr>
              <a:buClrTx/>
            </a:pPr>
            <a:endParaRPr lang="en-US" sz="2400" dirty="0" smtClean="0"/>
          </a:p>
          <a:p>
            <a:pPr>
              <a:buClr>
                <a:schemeClr val="tx1"/>
              </a:buClr>
              <a:buFont typeface="Arial"/>
              <a:buChar char="•"/>
            </a:pPr>
            <a:r>
              <a:rPr lang="en-US" sz="2400" dirty="0" smtClean="0"/>
              <a:t> </a:t>
            </a:r>
            <a:r>
              <a:rPr lang="en-US" sz="2400" b="1" dirty="0" smtClean="0"/>
              <a:t>Multiply by a factor of one-half:</a:t>
            </a:r>
          </a:p>
          <a:p>
            <a:pPr algn="ctr">
              <a:buClrTx/>
            </a:pPr>
            <a:r>
              <a:rPr lang="en-US" sz="2400" dirty="0" smtClean="0"/>
              <a:t>½H</a:t>
            </a:r>
            <a:r>
              <a:rPr lang="en-US" sz="2400" baseline="-25000" dirty="0" smtClean="0"/>
              <a:t>2</a:t>
            </a:r>
            <a:r>
              <a:rPr lang="en-US" sz="2400" dirty="0" smtClean="0"/>
              <a:t>(</a:t>
            </a:r>
            <a:r>
              <a:rPr lang="en-US" sz="2400" i="1" dirty="0" smtClean="0"/>
              <a:t>g</a:t>
            </a:r>
            <a:r>
              <a:rPr lang="en-US" sz="2400" dirty="0" smtClean="0"/>
              <a:t>)  +  ¼O</a:t>
            </a:r>
            <a:r>
              <a:rPr lang="en-US" sz="2400" baseline="-25000" dirty="0" smtClean="0"/>
              <a:t>2</a:t>
            </a:r>
            <a:r>
              <a:rPr lang="en-US" sz="2400" dirty="0" smtClean="0"/>
              <a:t>(</a:t>
            </a:r>
            <a:r>
              <a:rPr lang="en-US" sz="2400" i="1" dirty="0" smtClean="0"/>
              <a:t>g</a:t>
            </a:r>
            <a:r>
              <a:rPr lang="en-US" sz="2400" dirty="0" smtClean="0"/>
              <a:t>)  ⟶  ½H</a:t>
            </a:r>
            <a:r>
              <a:rPr lang="en-US" sz="2400" baseline="-25000" dirty="0" smtClean="0"/>
              <a:t>2</a:t>
            </a:r>
            <a:r>
              <a:rPr lang="en-US" sz="2400" dirty="0" smtClean="0"/>
              <a:t>O(</a:t>
            </a:r>
            <a:r>
              <a:rPr lang="en-US" sz="2400" i="1" dirty="0" smtClean="0"/>
              <a:t>l</a:t>
            </a:r>
            <a:r>
              <a:rPr lang="en-US" sz="2400" dirty="0" smtClean="0"/>
              <a:t>)  Δ</a:t>
            </a:r>
            <a:r>
              <a:rPr lang="en-US" sz="2400" i="1" dirty="0" smtClean="0"/>
              <a:t>H </a:t>
            </a:r>
            <a:r>
              <a:rPr lang="en-US" sz="2400" dirty="0" smtClean="0"/>
              <a:t>= ½ ×(−286kJ) = -143kJ</a:t>
            </a:r>
          </a:p>
          <a:p>
            <a:pPr>
              <a:buClrTx/>
              <a:buFont typeface="Arial"/>
              <a:buChar char="•"/>
            </a:pPr>
            <a:endParaRPr lang="en-US" sz="2400" dirty="0" smtClean="0"/>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43433" y="671561"/>
            <a:ext cx="6553200" cy="508000"/>
          </a:xfrm>
        </p:spPr>
        <p:txBody>
          <a:bodyPr>
            <a:noAutofit/>
          </a:bodyPr>
          <a:lstStyle/>
          <a:p>
            <a:r>
              <a:rPr lang="en-US" sz="3200" b="1" dirty="0" smtClean="0">
                <a:solidFill>
                  <a:srgbClr val="000090"/>
                </a:solidFill>
                <a:latin typeface="Arial" pitchFamily="-110" charset="0"/>
              </a:rPr>
              <a:t>Conventions of </a:t>
            </a:r>
            <a:r>
              <a:rPr lang="en-US" sz="3200" b="1" dirty="0" err="1" smtClean="0">
                <a:solidFill>
                  <a:srgbClr val="000090"/>
                </a:solidFill>
                <a:latin typeface="Arial" pitchFamily="-110" charset="0"/>
              </a:rPr>
              <a:t>Thermochemical</a:t>
            </a:r>
            <a:r>
              <a:rPr lang="en-US" sz="3200" b="1" dirty="0" smtClean="0">
                <a:solidFill>
                  <a:srgbClr val="000090"/>
                </a:solidFill>
                <a:latin typeface="Arial" pitchFamily="-110" charset="0"/>
              </a:rPr>
              <a:t> equations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8234" y="885569"/>
            <a:ext cx="8286515" cy="5923308"/>
          </a:xfrm>
        </p:spPr>
        <p:txBody>
          <a:bodyPr>
            <a:normAutofit/>
          </a:bodyPr>
          <a:lstStyle/>
          <a:p>
            <a:pPr>
              <a:buClrTx/>
            </a:pPr>
            <a:endParaRPr lang="en-US" sz="2400" dirty="0" smtClean="0"/>
          </a:p>
          <a:p>
            <a:pPr>
              <a:buClrTx/>
            </a:pPr>
            <a:endParaRPr lang="en-US" sz="1200" dirty="0" smtClean="0">
              <a:solidFill>
                <a:srgbClr val="000090"/>
              </a:solidFill>
            </a:endParaRPr>
          </a:p>
          <a:p>
            <a:pPr>
              <a:buClr>
                <a:schemeClr val="tx1"/>
              </a:buClr>
            </a:pPr>
            <a:r>
              <a:rPr lang="en-US" sz="2400" b="1" i="1" dirty="0" smtClean="0">
                <a:solidFill>
                  <a:srgbClr val="000090"/>
                </a:solidFill>
              </a:rPr>
              <a:t>2) </a:t>
            </a:r>
            <a:r>
              <a:rPr lang="en-US" sz="2400" dirty="0" smtClean="0"/>
              <a:t>The ΔH</a:t>
            </a:r>
            <a:r>
              <a:rPr lang="en-US" sz="2400" b="1" i="1" dirty="0" smtClean="0"/>
              <a:t> </a:t>
            </a:r>
            <a:r>
              <a:rPr lang="en-US" sz="2400" dirty="0" smtClean="0"/>
              <a:t>of a reaction depends on the physical state of the reactants and products, so these must be shown.</a:t>
            </a:r>
          </a:p>
          <a:p>
            <a:pPr>
              <a:buClr>
                <a:schemeClr val="tx1"/>
              </a:buClr>
            </a:pPr>
            <a:endParaRPr lang="en-US" sz="2400" dirty="0" smtClean="0"/>
          </a:p>
          <a:p>
            <a:pPr algn="ctr">
              <a:buClr>
                <a:schemeClr val="tx1"/>
              </a:buClr>
            </a:pPr>
            <a:r>
              <a:rPr lang="en-US" sz="2400" dirty="0" smtClean="0"/>
              <a:t>H</a:t>
            </a:r>
            <a:r>
              <a:rPr lang="en-US" sz="2400" baseline="-25000" dirty="0" smtClean="0"/>
              <a:t>2</a:t>
            </a:r>
            <a:r>
              <a:rPr lang="en-US" sz="2400" dirty="0" smtClean="0"/>
              <a:t>(</a:t>
            </a:r>
            <a:r>
              <a:rPr lang="en-US" sz="2400" i="1" dirty="0" smtClean="0"/>
              <a:t>g</a:t>
            </a:r>
            <a:r>
              <a:rPr lang="en-US" sz="2400" dirty="0" smtClean="0"/>
              <a:t>)  +  ½O</a:t>
            </a:r>
            <a:r>
              <a:rPr lang="en-US" sz="2400" baseline="-25000" dirty="0" smtClean="0"/>
              <a:t>2</a:t>
            </a:r>
            <a:r>
              <a:rPr lang="en-US" sz="2400" dirty="0" smtClean="0"/>
              <a:t>(</a:t>
            </a:r>
            <a:r>
              <a:rPr lang="en-US" sz="2400" i="1" dirty="0" smtClean="0"/>
              <a:t>g</a:t>
            </a:r>
            <a:r>
              <a:rPr lang="en-US" sz="2400" dirty="0" smtClean="0"/>
              <a:t>)  ⟶  H</a:t>
            </a:r>
            <a:r>
              <a:rPr lang="en-US" sz="2400" baseline="-25000" dirty="0" smtClean="0"/>
              <a:t>2</a:t>
            </a:r>
            <a:r>
              <a:rPr lang="en-US" sz="2400" dirty="0" smtClean="0"/>
              <a:t>O(</a:t>
            </a:r>
            <a:r>
              <a:rPr lang="en-US" sz="2400" i="1" dirty="0" smtClean="0"/>
              <a:t>l</a:t>
            </a:r>
            <a:r>
              <a:rPr lang="en-US" sz="2400" dirty="0" smtClean="0"/>
              <a:t>)     Δ</a:t>
            </a:r>
            <a:r>
              <a:rPr lang="en-US" sz="2400" i="1" dirty="0" smtClean="0"/>
              <a:t>H </a:t>
            </a:r>
            <a:r>
              <a:rPr lang="en-US" sz="2400" dirty="0" smtClean="0"/>
              <a:t>= −286kJ</a:t>
            </a:r>
          </a:p>
          <a:p>
            <a:pPr>
              <a:buClr>
                <a:schemeClr val="tx1"/>
              </a:buClr>
              <a:buFont typeface="Arial"/>
              <a:buChar char="•"/>
            </a:pPr>
            <a:endParaRPr lang="en-US" sz="2400" b="1" i="1" dirty="0" smtClean="0"/>
          </a:p>
          <a:p>
            <a:pPr>
              <a:buClr>
                <a:schemeClr val="tx1"/>
              </a:buClr>
              <a:buFont typeface="Arial"/>
              <a:buChar char="•"/>
            </a:pPr>
            <a:r>
              <a:rPr lang="en-US" sz="2400" dirty="0" smtClean="0"/>
              <a:t> For example, if gaseous water was formed instead of liquid water:</a:t>
            </a:r>
          </a:p>
          <a:p>
            <a:pPr>
              <a:buClr>
                <a:schemeClr val="tx1"/>
              </a:buClr>
            </a:pPr>
            <a:endParaRPr lang="en-US" sz="2400" dirty="0" smtClean="0"/>
          </a:p>
          <a:p>
            <a:pPr algn="ctr">
              <a:buClrTx/>
            </a:pPr>
            <a:r>
              <a:rPr lang="en-US" sz="2400" dirty="0" smtClean="0"/>
              <a:t>H</a:t>
            </a:r>
            <a:r>
              <a:rPr lang="en-US" sz="2400" baseline="-25000" dirty="0" smtClean="0"/>
              <a:t>2</a:t>
            </a:r>
            <a:r>
              <a:rPr lang="en-US" sz="2400" dirty="0" smtClean="0"/>
              <a:t>(</a:t>
            </a:r>
            <a:r>
              <a:rPr lang="en-US" sz="2400" i="1" dirty="0" smtClean="0"/>
              <a:t>g</a:t>
            </a:r>
            <a:r>
              <a:rPr lang="en-US" sz="2400" dirty="0" smtClean="0"/>
              <a:t>)  +  ½O</a:t>
            </a:r>
            <a:r>
              <a:rPr lang="en-US" sz="2400" baseline="-25000" dirty="0" smtClean="0"/>
              <a:t>2</a:t>
            </a:r>
            <a:r>
              <a:rPr lang="en-US" sz="2400" dirty="0" smtClean="0"/>
              <a:t>(</a:t>
            </a:r>
            <a:r>
              <a:rPr lang="en-US" sz="2400" i="1" dirty="0" smtClean="0"/>
              <a:t>g</a:t>
            </a:r>
            <a:r>
              <a:rPr lang="en-US" sz="2400" dirty="0" smtClean="0"/>
              <a:t>)  ⟶  H</a:t>
            </a:r>
            <a:r>
              <a:rPr lang="en-US" sz="2400" baseline="-25000" dirty="0" smtClean="0"/>
              <a:t>2</a:t>
            </a:r>
            <a:r>
              <a:rPr lang="en-US" sz="2400" dirty="0" smtClean="0"/>
              <a:t>O(</a:t>
            </a:r>
            <a:r>
              <a:rPr lang="en-US" sz="2400" i="1" dirty="0" smtClean="0"/>
              <a:t>g</a:t>
            </a:r>
            <a:r>
              <a:rPr lang="en-US" sz="2400" dirty="0" smtClean="0"/>
              <a:t>)     Δ</a:t>
            </a:r>
            <a:r>
              <a:rPr lang="en-US" sz="2400" i="1" dirty="0" smtClean="0"/>
              <a:t>H </a:t>
            </a:r>
            <a:r>
              <a:rPr lang="en-US" sz="2400" dirty="0" smtClean="0"/>
              <a:t>= −242kJ</a:t>
            </a:r>
          </a:p>
          <a:p>
            <a:pPr>
              <a:buClrTx/>
            </a:pPr>
            <a:endParaRPr lang="en-US" sz="2400" dirty="0" smtClean="0"/>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43433" y="671561"/>
            <a:ext cx="6553200" cy="508000"/>
          </a:xfrm>
        </p:spPr>
        <p:txBody>
          <a:bodyPr>
            <a:noAutofit/>
          </a:bodyPr>
          <a:lstStyle/>
          <a:p>
            <a:r>
              <a:rPr lang="en-US" sz="3200" b="1" dirty="0" smtClean="0">
                <a:solidFill>
                  <a:srgbClr val="000090"/>
                </a:solidFill>
                <a:latin typeface="Arial" pitchFamily="-110" charset="0"/>
              </a:rPr>
              <a:t>Conventions of </a:t>
            </a:r>
            <a:r>
              <a:rPr lang="en-US" sz="3200" b="1" dirty="0" err="1" smtClean="0">
                <a:solidFill>
                  <a:srgbClr val="000090"/>
                </a:solidFill>
                <a:latin typeface="Arial" pitchFamily="-110" charset="0"/>
              </a:rPr>
              <a:t>Thermochemical</a:t>
            </a:r>
            <a:r>
              <a:rPr lang="en-US" sz="3200" b="1" dirty="0" smtClean="0">
                <a:solidFill>
                  <a:srgbClr val="000090"/>
                </a:solidFill>
                <a:latin typeface="Arial" pitchFamily="-110" charset="0"/>
              </a:rPr>
              <a:t> equations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8234" y="780982"/>
            <a:ext cx="8286515" cy="5923308"/>
          </a:xfrm>
        </p:spPr>
        <p:txBody>
          <a:bodyPr>
            <a:normAutofit/>
          </a:bodyPr>
          <a:lstStyle/>
          <a:p>
            <a:pPr>
              <a:buClrTx/>
            </a:pPr>
            <a:endParaRPr lang="en-US" sz="2400" dirty="0" smtClean="0"/>
          </a:p>
          <a:p>
            <a:pPr>
              <a:buClrTx/>
            </a:pPr>
            <a:endParaRPr lang="en-US" sz="1200" dirty="0" smtClean="0">
              <a:solidFill>
                <a:srgbClr val="000090"/>
              </a:solidFill>
            </a:endParaRPr>
          </a:p>
          <a:p>
            <a:pPr>
              <a:buClr>
                <a:schemeClr val="tx1"/>
              </a:buClr>
            </a:pPr>
            <a:r>
              <a:rPr lang="en-US" sz="2400" b="1" i="1" dirty="0" smtClean="0">
                <a:solidFill>
                  <a:srgbClr val="000090"/>
                </a:solidFill>
              </a:rPr>
              <a:t>3) </a:t>
            </a:r>
            <a:r>
              <a:rPr lang="en-US" sz="2400" dirty="0" smtClean="0"/>
              <a:t>If the direction of a chemical equation is reversed, the arithmetic sign of Δ</a:t>
            </a:r>
            <a:r>
              <a:rPr lang="en-US" sz="2400" i="1" dirty="0" smtClean="0"/>
              <a:t>H</a:t>
            </a:r>
            <a:r>
              <a:rPr lang="en-US" sz="2400" dirty="0" smtClean="0"/>
              <a:t> is also reversed. </a:t>
            </a:r>
          </a:p>
          <a:p>
            <a:pPr>
              <a:buClr>
                <a:schemeClr val="tx1"/>
              </a:buClr>
              <a:buFont typeface="Arial"/>
              <a:buChar char="•"/>
            </a:pPr>
            <a:r>
              <a:rPr lang="en-US" sz="2400" dirty="0" smtClean="0"/>
              <a:t> </a:t>
            </a:r>
            <a:r>
              <a:rPr lang="en-US" sz="2400" b="1" i="1" dirty="0" smtClean="0">
                <a:solidFill>
                  <a:srgbClr val="FF0000"/>
                </a:solidFill>
              </a:rPr>
              <a:t>Negative ΔH</a:t>
            </a:r>
            <a:r>
              <a:rPr lang="en-US" sz="2400" dirty="0" smtClean="0"/>
              <a:t> indicates an </a:t>
            </a:r>
            <a:r>
              <a:rPr lang="en-US" sz="2400" b="1" i="1" dirty="0" smtClean="0">
                <a:solidFill>
                  <a:srgbClr val="FF0000"/>
                </a:solidFill>
              </a:rPr>
              <a:t>exothermic reaction</a:t>
            </a:r>
            <a:r>
              <a:rPr lang="en-US" sz="2400" dirty="0" smtClean="0"/>
              <a:t>.</a:t>
            </a:r>
          </a:p>
          <a:p>
            <a:pPr>
              <a:buClr>
                <a:schemeClr val="tx1"/>
              </a:buClr>
              <a:buFont typeface="Arial"/>
              <a:buChar char="•"/>
            </a:pPr>
            <a:r>
              <a:rPr lang="en-US" sz="2400" dirty="0" smtClean="0"/>
              <a:t> </a:t>
            </a:r>
            <a:r>
              <a:rPr lang="en-US" sz="2400" b="1" i="1" dirty="0" smtClean="0">
                <a:solidFill>
                  <a:srgbClr val="000090"/>
                </a:solidFill>
              </a:rPr>
              <a:t>Positive ΔH </a:t>
            </a:r>
            <a:r>
              <a:rPr lang="en-US" sz="2400" dirty="0" smtClean="0"/>
              <a:t>indicates an </a:t>
            </a:r>
            <a:r>
              <a:rPr lang="en-US" sz="2400" b="1" i="1" dirty="0" smtClean="0">
                <a:solidFill>
                  <a:srgbClr val="000090"/>
                </a:solidFill>
              </a:rPr>
              <a:t>endothermic reaction</a:t>
            </a:r>
            <a:r>
              <a:rPr lang="en-US" sz="2400" dirty="0" smtClean="0"/>
              <a:t>.</a:t>
            </a:r>
          </a:p>
          <a:p>
            <a:pPr>
              <a:buClr>
                <a:schemeClr val="tx1"/>
              </a:buClr>
            </a:pPr>
            <a:endParaRPr lang="en-US" sz="2400" dirty="0" smtClean="0"/>
          </a:p>
          <a:p>
            <a:pPr>
              <a:buClr>
                <a:schemeClr val="tx1"/>
              </a:buClr>
              <a:buFont typeface="Arial"/>
              <a:buChar char="•"/>
            </a:pPr>
            <a:r>
              <a:rPr lang="en-US" sz="2400" dirty="0" smtClean="0"/>
              <a:t> A process that is exothermic in one direction is endothermic in the opposite direction and vice-versa. </a:t>
            </a:r>
          </a:p>
          <a:p>
            <a:pPr algn="ctr">
              <a:buClr>
                <a:schemeClr val="tx1"/>
              </a:buClr>
            </a:pPr>
            <a:r>
              <a:rPr lang="en-US" sz="2400" dirty="0" smtClean="0"/>
              <a:t>H</a:t>
            </a:r>
            <a:r>
              <a:rPr lang="en-US" sz="2400" baseline="-25000" dirty="0" smtClean="0"/>
              <a:t>2</a:t>
            </a:r>
            <a:r>
              <a:rPr lang="en-US" sz="2400" dirty="0" smtClean="0"/>
              <a:t>(</a:t>
            </a:r>
            <a:r>
              <a:rPr lang="en-US" sz="2400" i="1" dirty="0" smtClean="0"/>
              <a:t>g</a:t>
            </a:r>
            <a:r>
              <a:rPr lang="en-US" sz="2400" dirty="0" smtClean="0"/>
              <a:t>)  +  ½O</a:t>
            </a:r>
            <a:r>
              <a:rPr lang="en-US" sz="2400" baseline="-25000" dirty="0" smtClean="0"/>
              <a:t>2</a:t>
            </a:r>
            <a:r>
              <a:rPr lang="en-US" sz="2400" dirty="0" smtClean="0"/>
              <a:t>(</a:t>
            </a:r>
            <a:r>
              <a:rPr lang="en-US" sz="2400" i="1" dirty="0" smtClean="0"/>
              <a:t>g</a:t>
            </a:r>
            <a:r>
              <a:rPr lang="en-US" sz="2400" dirty="0" smtClean="0"/>
              <a:t>)  ⟶  H</a:t>
            </a:r>
            <a:r>
              <a:rPr lang="en-US" sz="2400" baseline="-25000" dirty="0" smtClean="0"/>
              <a:t>2</a:t>
            </a:r>
            <a:r>
              <a:rPr lang="en-US" sz="2400" dirty="0" smtClean="0"/>
              <a:t>O(</a:t>
            </a:r>
            <a:r>
              <a:rPr lang="en-US" sz="2400" i="1" dirty="0" smtClean="0"/>
              <a:t>l</a:t>
            </a:r>
            <a:r>
              <a:rPr lang="en-US" sz="2400" dirty="0" smtClean="0"/>
              <a:t>)     Δ</a:t>
            </a:r>
            <a:r>
              <a:rPr lang="en-US" sz="2400" i="1" dirty="0" smtClean="0"/>
              <a:t>H </a:t>
            </a:r>
            <a:r>
              <a:rPr lang="en-US" sz="2400" dirty="0" smtClean="0"/>
              <a:t>= −286kJ</a:t>
            </a:r>
          </a:p>
          <a:p>
            <a:pPr>
              <a:buClr>
                <a:schemeClr val="tx1"/>
              </a:buClr>
            </a:pPr>
            <a:endParaRPr lang="en-US" sz="2400" b="1" i="1" dirty="0" smtClean="0"/>
          </a:p>
          <a:p>
            <a:pPr algn="ctr">
              <a:buClrTx/>
            </a:pPr>
            <a:r>
              <a:rPr lang="en-US" sz="2400" dirty="0" smtClean="0"/>
              <a:t>H</a:t>
            </a:r>
            <a:r>
              <a:rPr lang="en-US" sz="2400" baseline="-25000" dirty="0" smtClean="0"/>
              <a:t>2</a:t>
            </a:r>
            <a:r>
              <a:rPr lang="en-US" sz="2400" dirty="0" smtClean="0"/>
              <a:t>O(</a:t>
            </a:r>
            <a:r>
              <a:rPr lang="en-US" sz="2400" i="1" dirty="0" smtClean="0"/>
              <a:t>l</a:t>
            </a:r>
            <a:r>
              <a:rPr lang="en-US" sz="2400" dirty="0" smtClean="0"/>
              <a:t>) ⟶  H</a:t>
            </a:r>
            <a:r>
              <a:rPr lang="en-US" sz="2400" baseline="-25000" dirty="0" smtClean="0"/>
              <a:t>2</a:t>
            </a:r>
            <a:r>
              <a:rPr lang="en-US" sz="2400" dirty="0" smtClean="0"/>
              <a:t>(</a:t>
            </a:r>
            <a:r>
              <a:rPr lang="en-US" sz="2400" i="1" dirty="0" smtClean="0"/>
              <a:t>g</a:t>
            </a:r>
            <a:r>
              <a:rPr lang="en-US" sz="2400" dirty="0" smtClean="0"/>
              <a:t>)  +  ½O</a:t>
            </a:r>
            <a:r>
              <a:rPr lang="en-US" sz="2400" baseline="-25000" dirty="0" smtClean="0"/>
              <a:t>2</a:t>
            </a:r>
            <a:r>
              <a:rPr lang="en-US" sz="2400" dirty="0" smtClean="0"/>
              <a:t>(</a:t>
            </a:r>
            <a:r>
              <a:rPr lang="en-US" sz="2400" i="1" dirty="0" smtClean="0"/>
              <a:t>g</a:t>
            </a:r>
            <a:r>
              <a:rPr lang="en-US" sz="2400" dirty="0" smtClean="0"/>
              <a:t>)     Δ</a:t>
            </a:r>
            <a:r>
              <a:rPr lang="en-US" sz="2400" i="1" dirty="0" smtClean="0"/>
              <a:t>H </a:t>
            </a:r>
            <a:r>
              <a:rPr lang="en-US" sz="2400" dirty="0" smtClean="0"/>
              <a:t>= +286kJ</a:t>
            </a:r>
          </a:p>
          <a:p>
            <a:pPr>
              <a:buClrTx/>
            </a:pPr>
            <a:endParaRPr lang="en-US" sz="2400" dirty="0" smtClean="0"/>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5.9</a:t>
            </a:r>
            <a:endParaRPr lang="en-US" sz="2800" dirty="0"/>
          </a:p>
        </p:txBody>
      </p:sp>
      <p:sp>
        <p:nvSpPr>
          <p:cNvPr id="7" name="Text Placeholder 6"/>
          <p:cNvSpPr>
            <a:spLocks noGrp="1"/>
          </p:cNvSpPr>
          <p:nvPr>
            <p:ph type="body" sz="quarter" idx="14"/>
          </p:nvPr>
        </p:nvSpPr>
        <p:spPr>
          <a:xfrm>
            <a:off x="457200" y="1377372"/>
            <a:ext cx="8062912" cy="1166382"/>
          </a:xfrm>
        </p:spPr>
        <p:txBody>
          <a:bodyPr>
            <a:noAutofit/>
          </a:bodyPr>
          <a:lstStyle/>
          <a:p>
            <a:r>
              <a:rPr lang="en-US" sz="2400" dirty="0" smtClean="0"/>
              <a:t>A gummy bear contains 2.67 </a:t>
            </a:r>
            <a:r>
              <a:rPr lang="en-US" sz="2400" dirty="0" err="1" smtClean="0"/>
              <a:t>g</a:t>
            </a:r>
            <a:r>
              <a:rPr lang="en-US" sz="2400" dirty="0" smtClean="0"/>
              <a:t> sucrose, C</a:t>
            </a:r>
            <a:r>
              <a:rPr lang="en-US" sz="2400" baseline="-25000" dirty="0" smtClean="0"/>
              <a:t>12</a:t>
            </a:r>
            <a:r>
              <a:rPr lang="en-US" sz="2400" dirty="0" smtClean="0"/>
              <a:t>H</a:t>
            </a:r>
            <a:r>
              <a:rPr lang="en-US" sz="2400" baseline="-25000" dirty="0" smtClean="0"/>
              <a:t>22</a:t>
            </a:r>
            <a:r>
              <a:rPr lang="en-US" sz="2400" dirty="0" smtClean="0"/>
              <a:t>O</a:t>
            </a:r>
            <a:r>
              <a:rPr lang="en-US" sz="2400" baseline="-25000" dirty="0" smtClean="0"/>
              <a:t>11</a:t>
            </a:r>
            <a:r>
              <a:rPr lang="en-US" sz="2400" dirty="0" smtClean="0"/>
              <a:t>. When the gummy bear reacts with 7.19 </a:t>
            </a:r>
            <a:r>
              <a:rPr lang="en-US" sz="2400" dirty="0" err="1" smtClean="0"/>
              <a:t>g</a:t>
            </a:r>
            <a:r>
              <a:rPr lang="en-US" sz="2400" dirty="0" smtClean="0"/>
              <a:t> potassium chlorate, KClO</a:t>
            </a:r>
            <a:r>
              <a:rPr lang="en-US" sz="2400" baseline="-25000" dirty="0" smtClean="0"/>
              <a:t>3</a:t>
            </a:r>
            <a:r>
              <a:rPr lang="en-US" sz="2400" dirty="0" smtClean="0"/>
              <a:t>, 43.7 kJ of heat is produced. Determine the enthalpy change for the following reaction.</a:t>
            </a:r>
          </a:p>
          <a:p>
            <a:endParaRPr lang="en-US" sz="2400" dirty="0" smtClean="0"/>
          </a:p>
          <a:p>
            <a:r>
              <a:rPr lang="en-US" sz="2400" dirty="0" smtClean="0"/>
              <a:t>C</a:t>
            </a:r>
            <a:r>
              <a:rPr lang="en-US" sz="2400" baseline="-25000" dirty="0" smtClean="0"/>
              <a:t>12</a:t>
            </a:r>
            <a:r>
              <a:rPr lang="en-US" sz="2400" dirty="0" smtClean="0"/>
              <a:t>H</a:t>
            </a:r>
            <a:r>
              <a:rPr lang="en-US" sz="2400" baseline="-25000" dirty="0" smtClean="0"/>
              <a:t>22</a:t>
            </a:r>
            <a:r>
              <a:rPr lang="en-US" sz="2400" dirty="0" smtClean="0"/>
              <a:t>O</a:t>
            </a:r>
            <a:r>
              <a:rPr lang="en-US" sz="2400" baseline="-25000" dirty="0" smtClean="0"/>
              <a:t>11</a:t>
            </a:r>
            <a:r>
              <a:rPr lang="en-US" sz="2400" dirty="0" smtClean="0"/>
              <a:t>(</a:t>
            </a:r>
            <a:r>
              <a:rPr lang="en-US" sz="2400" i="1" dirty="0" smtClean="0"/>
              <a:t>aq</a:t>
            </a:r>
            <a:r>
              <a:rPr lang="en-US" sz="2400" dirty="0" smtClean="0"/>
              <a:t>)  +  8KClO</a:t>
            </a:r>
            <a:r>
              <a:rPr lang="en-US" sz="2400" baseline="-25000" dirty="0" smtClean="0"/>
              <a:t>3</a:t>
            </a:r>
            <a:r>
              <a:rPr lang="en-US" sz="2400" dirty="0" smtClean="0"/>
              <a:t>(</a:t>
            </a:r>
            <a:r>
              <a:rPr lang="en-US" sz="2400" i="1" dirty="0" smtClean="0"/>
              <a:t>aq</a:t>
            </a:r>
            <a:r>
              <a:rPr lang="en-US" sz="2400" dirty="0" smtClean="0"/>
              <a:t>)  ⟶  12CO</a:t>
            </a:r>
            <a:r>
              <a:rPr lang="en-US" sz="2400" baseline="-25000" dirty="0" smtClean="0"/>
              <a:t>2</a:t>
            </a:r>
            <a:r>
              <a:rPr lang="en-US" sz="2400" dirty="0" smtClean="0"/>
              <a:t>(</a:t>
            </a:r>
            <a:r>
              <a:rPr lang="en-US" sz="2400" i="1" dirty="0" smtClean="0"/>
              <a:t>g</a:t>
            </a:r>
            <a:r>
              <a:rPr lang="en-US" sz="2400" dirty="0" smtClean="0"/>
              <a:t>)  +  11H</a:t>
            </a:r>
            <a:r>
              <a:rPr lang="en-US" sz="2400" baseline="-25000" dirty="0" smtClean="0"/>
              <a:t>2</a:t>
            </a:r>
            <a:r>
              <a:rPr lang="en-US" sz="2400" dirty="0" smtClean="0"/>
              <a:t>O(</a:t>
            </a:r>
            <a:r>
              <a:rPr lang="en-US" sz="2400" i="1" dirty="0" smtClean="0"/>
              <a:t>l</a:t>
            </a:r>
            <a:r>
              <a:rPr lang="en-US" sz="2400" dirty="0" smtClean="0"/>
              <a:t>)  					   +  8KCl(</a:t>
            </a:r>
            <a:r>
              <a:rPr lang="en-US" sz="2400" i="1" dirty="0" smtClean="0"/>
              <a:t>aq</a:t>
            </a:r>
            <a:r>
              <a:rPr lang="en-US" sz="2400" dirty="0" smtClean="0"/>
              <a:t>)</a:t>
            </a:r>
            <a:endParaRPr lang="en-US" sz="2400" dirty="0"/>
          </a:p>
        </p:txBody>
      </p:sp>
      <p:pic>
        <p:nvPicPr>
          <p:cNvPr id="6" name="Picture 5"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5.3</a:t>
            </a:r>
            <a:endParaRPr lang="en-US" dirty="0"/>
          </a:p>
        </p:txBody>
      </p:sp>
      <p:pic>
        <p:nvPicPr>
          <p:cNvPr id="2" name="Picture Placeholder 1" descr="CNX_Chem_05_01_Waterfall.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0131" r="-10131"/>
          <a:stretch>
            <a:fillRect/>
          </a:stretch>
        </p:blipFill>
        <p:spPr>
          <a:xfrm>
            <a:off x="60546" y="1241913"/>
            <a:ext cx="8820798" cy="3829065"/>
          </a:xfrm>
        </p:spPr>
      </p:pic>
      <p:sp>
        <p:nvSpPr>
          <p:cNvPr id="7" name="Text Placeholder 6"/>
          <p:cNvSpPr>
            <a:spLocks noGrp="1"/>
          </p:cNvSpPr>
          <p:nvPr>
            <p:ph type="body" sz="quarter" idx="14"/>
          </p:nvPr>
        </p:nvSpPr>
        <p:spPr>
          <a:xfrm>
            <a:off x="457200" y="5097979"/>
            <a:ext cx="8062912" cy="1166382"/>
          </a:xfrm>
        </p:spPr>
        <p:txBody>
          <a:bodyPr>
            <a:noAutofit/>
          </a:bodyPr>
          <a:lstStyle/>
          <a:p>
            <a:pPr marL="342900" indent="-342900">
              <a:buFontTx/>
              <a:buAutoNum type="alphaLcParenBoth"/>
            </a:pPr>
            <a:r>
              <a:rPr lang="en-US" sz="1400" dirty="0" smtClean="0"/>
              <a:t>Water </a:t>
            </a:r>
            <a:r>
              <a:rPr lang="en-US" sz="1400" dirty="0"/>
              <a:t>that is higher in elevation, for example, at the top of Victoria Falls, has a higher potential energy than water at a lower elevation. As the water falls, some of its potential energy is converted into kinetic </a:t>
            </a:r>
            <a:r>
              <a:rPr lang="hu-HU" sz="1400" dirty="0"/>
              <a:t>energy.</a:t>
            </a:r>
          </a:p>
          <a:p>
            <a:pPr marL="342900" indent="-342900">
              <a:buFontTx/>
              <a:buAutoNum type="alphaLcParenBoth"/>
            </a:pPr>
            <a:r>
              <a:rPr lang="en-US" sz="1400" dirty="0"/>
              <a:t>If the </a:t>
            </a:r>
            <a:r>
              <a:rPr lang="en-US" sz="1400" dirty="0" smtClean="0"/>
              <a:t>water flows through generators at the bottom of a dam, such as the Hoover Dam shown here, its kinetic energy is converted into electrical energy. (credit a: modification of work by Steve </a:t>
            </a:r>
            <a:r>
              <a:rPr lang="en-US" sz="1400" dirty="0" err="1"/>
              <a:t>Jurvetson</a:t>
            </a:r>
            <a:r>
              <a:rPr lang="en-US" sz="1400" dirty="0"/>
              <a:t>; credit </a:t>
            </a:r>
            <a:r>
              <a:rPr lang="en-US" sz="1400" dirty="0" smtClean="0"/>
              <a:t>b: </a:t>
            </a:r>
            <a:r>
              <a:rPr lang="en-US" sz="1400" dirty="0"/>
              <a:t>modification of work by “</a:t>
            </a:r>
            <a:r>
              <a:rPr lang="en-US" sz="1400" dirty="0" err="1"/>
              <a:t>curimedia</a:t>
            </a:r>
            <a:r>
              <a:rPr lang="en-US" sz="1400" dirty="0"/>
              <a:t>”/Wikimedia commons</a:t>
            </a:r>
            <a:r>
              <a:rPr lang="en-US" sz="1400" dirty="0" smtClean="0"/>
              <a:t>)</a:t>
            </a:r>
            <a:endParaRPr lang="en-US" sz="1400" dirty="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570131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5.9</a:t>
            </a:r>
            <a:endParaRPr lang="en-US" sz="2800" dirty="0"/>
          </a:p>
        </p:txBody>
      </p:sp>
      <p:sp>
        <p:nvSpPr>
          <p:cNvPr id="7" name="Text Placeholder 6"/>
          <p:cNvSpPr>
            <a:spLocks noGrp="1"/>
          </p:cNvSpPr>
          <p:nvPr>
            <p:ph type="body" sz="quarter" idx="14"/>
          </p:nvPr>
        </p:nvSpPr>
        <p:spPr>
          <a:xfrm>
            <a:off x="413028" y="5423647"/>
            <a:ext cx="8062912" cy="1166382"/>
          </a:xfrm>
        </p:spPr>
        <p:txBody>
          <a:bodyPr>
            <a:noAutofit/>
          </a:bodyPr>
          <a:lstStyle/>
          <a:p>
            <a:r>
              <a:rPr lang="en-US" sz="2400" dirty="0" smtClean="0"/>
              <a:t>Since, 0.00734 mol C</a:t>
            </a:r>
            <a:r>
              <a:rPr lang="en-US" sz="2400" baseline="-25000" dirty="0" smtClean="0"/>
              <a:t>12</a:t>
            </a:r>
            <a:r>
              <a:rPr lang="en-US" sz="2400" dirty="0" smtClean="0"/>
              <a:t>H</a:t>
            </a:r>
            <a:r>
              <a:rPr lang="en-US" sz="2400" baseline="-25000" dirty="0" smtClean="0"/>
              <a:t>22</a:t>
            </a:r>
            <a:r>
              <a:rPr lang="en-US" sz="2400" dirty="0" smtClean="0"/>
              <a:t>O</a:t>
            </a:r>
            <a:r>
              <a:rPr lang="en-US" sz="2400" baseline="-25000" dirty="0" smtClean="0"/>
              <a:t>11</a:t>
            </a:r>
            <a:r>
              <a:rPr lang="en-US" sz="2400" dirty="0" smtClean="0"/>
              <a:t> is needed, C</a:t>
            </a:r>
            <a:r>
              <a:rPr lang="en-US" sz="2400" baseline="-25000" dirty="0" smtClean="0"/>
              <a:t>12</a:t>
            </a:r>
            <a:r>
              <a:rPr lang="en-US" sz="2400" dirty="0" smtClean="0"/>
              <a:t>H</a:t>
            </a:r>
            <a:r>
              <a:rPr lang="en-US" sz="2400" baseline="-25000" dirty="0" smtClean="0"/>
              <a:t>22</a:t>
            </a:r>
            <a:r>
              <a:rPr lang="en-US" sz="2400" dirty="0" smtClean="0"/>
              <a:t>O</a:t>
            </a:r>
            <a:r>
              <a:rPr lang="en-US" sz="2400" baseline="-25000" dirty="0" smtClean="0"/>
              <a:t>11</a:t>
            </a:r>
            <a:r>
              <a:rPr lang="en-US" sz="2400" dirty="0" smtClean="0"/>
              <a:t> is the excess reactant and KClO</a:t>
            </a:r>
            <a:r>
              <a:rPr lang="en-US" sz="2400" baseline="-25000" dirty="0" smtClean="0"/>
              <a:t>3</a:t>
            </a:r>
            <a:r>
              <a:rPr lang="en-US" sz="2400" dirty="0" smtClean="0"/>
              <a:t> is the limiting reactant. </a:t>
            </a:r>
            <a:endParaRPr lang="en-US" sz="2400" dirty="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8" name="Object 7"/>
          <p:cNvGraphicFramePr>
            <a:graphicFrameLocks noChangeAspect="1"/>
          </p:cNvGraphicFramePr>
          <p:nvPr/>
        </p:nvGraphicFramePr>
        <p:xfrm>
          <a:off x="292751" y="1380743"/>
          <a:ext cx="8656003" cy="2533837"/>
        </p:xfrm>
        <a:graphic>
          <a:graphicData uri="http://schemas.openxmlformats.org/presentationml/2006/ole">
            <p:oleObj spid="_x0000_s205826" name="Equation" r:id="rId4" imgW="3644900" imgH="1066800" progId="Equation.3">
              <p:embed/>
            </p:oleObj>
          </a:graphicData>
        </a:graphic>
      </p:graphicFrame>
      <p:cxnSp>
        <p:nvCxnSpPr>
          <p:cNvPr id="9" name="Straight Connector 8"/>
          <p:cNvCxnSpPr/>
          <p:nvPr/>
        </p:nvCxnSpPr>
        <p:spPr>
          <a:xfrm rot="5400000">
            <a:off x="851646" y="1748118"/>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4362824" y="1987177"/>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896471" y="3301993"/>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3750236" y="3555993"/>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aphicFrame>
        <p:nvGraphicFramePr>
          <p:cNvPr id="205827" name="Object 3"/>
          <p:cNvGraphicFramePr>
            <a:graphicFrameLocks noChangeAspect="1"/>
          </p:cNvGraphicFramePr>
          <p:nvPr/>
        </p:nvGraphicFramePr>
        <p:xfrm>
          <a:off x="495300" y="4211638"/>
          <a:ext cx="8166100" cy="849312"/>
        </p:xfrm>
        <a:graphic>
          <a:graphicData uri="http://schemas.openxmlformats.org/presentationml/2006/ole">
            <p:oleObj spid="_x0000_s205827" name="Equation" r:id="rId5" imgW="3784600" imgH="393700" progId="Equation.3">
              <p:embed/>
            </p:oleObj>
          </a:graphicData>
        </a:graphic>
      </p:graphicFrame>
      <p:cxnSp>
        <p:nvCxnSpPr>
          <p:cNvPr id="13" name="Straight Connector 12"/>
          <p:cNvCxnSpPr/>
          <p:nvPr/>
        </p:nvCxnSpPr>
        <p:spPr>
          <a:xfrm rot="5400000">
            <a:off x="1541933" y="4484303"/>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3735297" y="4753244"/>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5.9</a:t>
            </a:r>
            <a:endParaRPr lang="en-US" sz="2800" dirty="0"/>
          </a:p>
        </p:txBody>
      </p:sp>
      <p:sp>
        <p:nvSpPr>
          <p:cNvPr id="7" name="Text Placeholder 6"/>
          <p:cNvSpPr>
            <a:spLocks noGrp="1"/>
          </p:cNvSpPr>
          <p:nvPr>
            <p:ph type="body" sz="quarter" idx="14"/>
          </p:nvPr>
        </p:nvSpPr>
        <p:spPr>
          <a:xfrm>
            <a:off x="413028" y="1419412"/>
            <a:ext cx="8062912" cy="1166382"/>
          </a:xfrm>
        </p:spPr>
        <p:txBody>
          <a:bodyPr>
            <a:noAutofit/>
          </a:bodyPr>
          <a:lstStyle/>
          <a:p>
            <a:r>
              <a:rPr lang="en-US" sz="2400" dirty="0" smtClean="0"/>
              <a:t>The reaction uses 8 mol KClO</a:t>
            </a:r>
            <a:r>
              <a:rPr lang="en-US" sz="2400" baseline="-25000" dirty="0" smtClean="0"/>
              <a:t>3</a:t>
            </a:r>
            <a:endParaRPr lang="en-US" sz="2400" dirty="0" smtClean="0"/>
          </a:p>
          <a:p>
            <a:endParaRPr lang="en-US" sz="2400" dirty="0" smtClean="0"/>
          </a:p>
          <a:p>
            <a:endParaRPr lang="en-US" sz="2400" dirty="0" smtClean="0"/>
          </a:p>
          <a:p>
            <a:endParaRPr lang="en-US" sz="2400" dirty="0" smtClean="0"/>
          </a:p>
          <a:p>
            <a:endParaRPr lang="en-US" sz="2400" dirty="0" smtClean="0"/>
          </a:p>
          <a:p>
            <a:r>
              <a:rPr lang="en-US" sz="2400" dirty="0" smtClean="0"/>
              <a:t>Therefore the </a:t>
            </a:r>
            <a:r>
              <a:rPr lang="en-US" sz="2400" dirty="0" err="1" smtClean="0"/>
              <a:t>thermochemical</a:t>
            </a:r>
            <a:r>
              <a:rPr lang="en-US" sz="2400" dirty="0" smtClean="0"/>
              <a:t> equation is:</a:t>
            </a:r>
          </a:p>
          <a:p>
            <a:endParaRPr lang="en-US" sz="2400" dirty="0" smtClean="0"/>
          </a:p>
          <a:p>
            <a:r>
              <a:rPr lang="en-US" sz="2400" dirty="0" smtClean="0"/>
              <a:t>C</a:t>
            </a:r>
            <a:r>
              <a:rPr lang="en-US" sz="2400" baseline="-25000" dirty="0" smtClean="0"/>
              <a:t>12</a:t>
            </a:r>
            <a:r>
              <a:rPr lang="en-US" sz="2400" dirty="0" smtClean="0"/>
              <a:t>H</a:t>
            </a:r>
            <a:r>
              <a:rPr lang="en-US" sz="2400" baseline="-25000" dirty="0" smtClean="0"/>
              <a:t>22</a:t>
            </a:r>
            <a:r>
              <a:rPr lang="en-US" sz="2400" dirty="0" smtClean="0"/>
              <a:t>O</a:t>
            </a:r>
            <a:r>
              <a:rPr lang="en-US" sz="2400" baseline="-25000" dirty="0" smtClean="0"/>
              <a:t>11</a:t>
            </a:r>
            <a:r>
              <a:rPr lang="en-US" sz="2400" dirty="0" smtClean="0"/>
              <a:t>(</a:t>
            </a:r>
            <a:r>
              <a:rPr lang="en-US" sz="2400" i="1" dirty="0" smtClean="0"/>
              <a:t>aq</a:t>
            </a:r>
            <a:r>
              <a:rPr lang="en-US" sz="2400" dirty="0" smtClean="0"/>
              <a:t>)  +  8KClO</a:t>
            </a:r>
            <a:r>
              <a:rPr lang="en-US" sz="2400" baseline="-25000" dirty="0" smtClean="0"/>
              <a:t>3</a:t>
            </a:r>
            <a:r>
              <a:rPr lang="en-US" sz="2400" dirty="0" smtClean="0"/>
              <a:t>(</a:t>
            </a:r>
            <a:r>
              <a:rPr lang="en-US" sz="2400" i="1" dirty="0" smtClean="0"/>
              <a:t>aq</a:t>
            </a:r>
            <a:r>
              <a:rPr lang="en-US" sz="2400" dirty="0" smtClean="0"/>
              <a:t>)  ⟶  12CO</a:t>
            </a:r>
            <a:r>
              <a:rPr lang="en-US" sz="2400" baseline="-25000" dirty="0" smtClean="0"/>
              <a:t>2</a:t>
            </a:r>
            <a:r>
              <a:rPr lang="en-US" sz="2400" dirty="0" smtClean="0"/>
              <a:t>(</a:t>
            </a:r>
            <a:r>
              <a:rPr lang="en-US" sz="2400" i="1" dirty="0" smtClean="0"/>
              <a:t>g</a:t>
            </a:r>
            <a:r>
              <a:rPr lang="en-US" sz="2400" dirty="0" smtClean="0"/>
              <a:t>)  +  11H</a:t>
            </a:r>
            <a:r>
              <a:rPr lang="en-US" sz="2400" baseline="-25000" dirty="0" smtClean="0"/>
              <a:t>2</a:t>
            </a:r>
            <a:r>
              <a:rPr lang="en-US" sz="2400" dirty="0" smtClean="0"/>
              <a:t>O(</a:t>
            </a:r>
            <a:r>
              <a:rPr lang="en-US" sz="2400" i="1" dirty="0" smtClean="0"/>
              <a:t>l</a:t>
            </a:r>
            <a:r>
              <a:rPr lang="en-US" sz="2400" dirty="0" smtClean="0"/>
              <a:t>)  					   +  8KCl(</a:t>
            </a:r>
            <a:r>
              <a:rPr lang="en-US" sz="2400" i="1" dirty="0" smtClean="0"/>
              <a:t>aq</a:t>
            </a:r>
            <a:r>
              <a:rPr lang="en-US" sz="2400" dirty="0" smtClean="0"/>
              <a:t>) </a:t>
            </a:r>
          </a:p>
          <a:p>
            <a:r>
              <a:rPr lang="en-US" sz="2400" dirty="0" smtClean="0"/>
              <a:t>					   Δ</a:t>
            </a:r>
            <a:r>
              <a:rPr lang="en-US" sz="2400" i="1" dirty="0" smtClean="0"/>
              <a:t>H </a:t>
            </a:r>
            <a:r>
              <a:rPr lang="en-US" sz="2400" dirty="0" smtClean="0"/>
              <a:t>= −5960kJ</a:t>
            </a:r>
          </a:p>
          <a:p>
            <a:endParaRPr lang="en-US" sz="2400" dirty="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15" name="Object 3"/>
          <p:cNvGraphicFramePr>
            <a:graphicFrameLocks noChangeAspect="1"/>
          </p:cNvGraphicFramePr>
          <p:nvPr/>
        </p:nvGraphicFramePr>
        <p:xfrm>
          <a:off x="461201" y="2175528"/>
          <a:ext cx="8212049" cy="1005825"/>
        </p:xfrm>
        <a:graphic>
          <a:graphicData uri="http://schemas.openxmlformats.org/presentationml/2006/ole">
            <p:oleObj spid="_x0000_s206852" name="Equation" r:id="rId4" imgW="3213100" imgH="393700" progId="Equation.3">
              <p:embed/>
            </p:oleObj>
          </a:graphicData>
        </a:graphic>
      </p:graphicFrame>
      <p:cxnSp>
        <p:nvCxnSpPr>
          <p:cNvPr id="16" name="Straight Connector 15"/>
          <p:cNvCxnSpPr/>
          <p:nvPr/>
        </p:nvCxnSpPr>
        <p:spPr>
          <a:xfrm rot="5400000">
            <a:off x="1840753" y="2494059"/>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a:off x="5139762" y="2763000"/>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477328"/>
            <a:ext cx="6553200" cy="508000"/>
          </a:xfrm>
        </p:spPr>
        <p:txBody>
          <a:bodyPr>
            <a:noAutofit/>
          </a:bodyPr>
          <a:lstStyle/>
          <a:p>
            <a:pPr eaLnBrk="1" hangingPunct="1"/>
            <a:r>
              <a:rPr lang="en-US" sz="3200" b="1" dirty="0" smtClean="0">
                <a:solidFill>
                  <a:srgbClr val="000090"/>
                </a:solidFill>
                <a:latin typeface="Arial" pitchFamily="-110" charset="0"/>
              </a:rPr>
              <a:t>Standard state</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990156"/>
            <a:ext cx="8277411" cy="5923308"/>
          </a:xfrm>
        </p:spPr>
        <p:txBody>
          <a:bodyPr>
            <a:normAutofit/>
          </a:bodyPr>
          <a:lstStyle/>
          <a:p>
            <a:pPr lvl="1">
              <a:buClrTx/>
              <a:buFont typeface="Arial"/>
              <a:buChar char="•"/>
            </a:pPr>
            <a:endParaRPr lang="en-US" sz="2400" dirty="0" smtClean="0"/>
          </a:p>
          <a:p>
            <a:pPr>
              <a:buClrTx/>
              <a:buFont typeface="Arial"/>
              <a:buChar char="•"/>
            </a:pPr>
            <a:r>
              <a:rPr lang="en-US" sz="2400" dirty="0" smtClean="0"/>
              <a:t> Enthalpy changes are typically tabulated for reactions in which both the reactants and products are at the same conditions. </a:t>
            </a:r>
          </a:p>
          <a:p>
            <a:pPr>
              <a:buClrTx/>
              <a:buFont typeface="Arial"/>
              <a:buChar char="•"/>
            </a:pPr>
            <a:endParaRPr lang="en-US" sz="2400" dirty="0" smtClean="0"/>
          </a:p>
          <a:p>
            <a:pPr>
              <a:buClrTx/>
              <a:buFont typeface="Arial"/>
              <a:buChar char="•"/>
            </a:pPr>
            <a:r>
              <a:rPr lang="en-US" sz="2400" dirty="0" smtClean="0"/>
              <a:t> A </a:t>
            </a:r>
            <a:r>
              <a:rPr lang="en-US" sz="2400" b="1" i="1" dirty="0" smtClean="0">
                <a:solidFill>
                  <a:srgbClr val="000090"/>
                </a:solidFill>
              </a:rPr>
              <a:t>standard state </a:t>
            </a:r>
            <a:r>
              <a:rPr lang="en-US" sz="2400" dirty="0" smtClean="0"/>
              <a:t>is a commonly accepted set of conditions used as a reference point for the determination of properties under other different conditions. </a:t>
            </a:r>
          </a:p>
          <a:p>
            <a:pPr>
              <a:buClrTx/>
              <a:buFont typeface="Arial"/>
              <a:buChar char="•"/>
            </a:pPr>
            <a:endParaRPr lang="en-US" sz="2400" dirty="0" smtClean="0"/>
          </a:p>
          <a:p>
            <a:pPr>
              <a:buClrTx/>
              <a:buFont typeface="Arial"/>
              <a:buChar char="•"/>
            </a:pPr>
            <a:r>
              <a:rPr lang="en-US" sz="2400" dirty="0" smtClean="0"/>
              <a:t> </a:t>
            </a:r>
            <a:r>
              <a:rPr lang="en-US" sz="2400" b="1" dirty="0" smtClean="0"/>
              <a:t>The IUPAC standard state conditions: </a:t>
            </a:r>
          </a:p>
          <a:p>
            <a:pPr lvl="1">
              <a:buClrTx/>
              <a:buFont typeface="Arial"/>
              <a:buChar char="•"/>
            </a:pPr>
            <a:r>
              <a:rPr lang="en-US" sz="2400" dirty="0" smtClean="0"/>
              <a:t>Pressure of 1 bar (or 1 </a:t>
            </a:r>
            <a:r>
              <a:rPr lang="en-US" sz="2400" dirty="0" err="1" smtClean="0"/>
              <a:t>atm</a:t>
            </a:r>
            <a:r>
              <a:rPr lang="en-US" sz="2400" dirty="0" smtClean="0"/>
              <a:t>; 1 bar = 0.987 </a:t>
            </a:r>
            <a:r>
              <a:rPr lang="en-US" sz="2400" dirty="0" err="1" smtClean="0"/>
              <a:t>atm</a:t>
            </a:r>
            <a:r>
              <a:rPr lang="en-US" sz="2400" dirty="0" smtClean="0"/>
              <a:t>)</a:t>
            </a:r>
          </a:p>
          <a:p>
            <a:pPr lvl="1">
              <a:buClrTx/>
              <a:buFont typeface="Arial"/>
              <a:buChar char="•"/>
            </a:pPr>
            <a:r>
              <a:rPr lang="en-US" sz="2400" dirty="0" smtClean="0"/>
              <a:t>Solutions at 1 M concentration</a:t>
            </a:r>
            <a:endParaRPr lang="en-US" sz="2400" b="1" i="1" dirty="0">
              <a:solidFill>
                <a:srgbClr val="FF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761207"/>
            <a:ext cx="6553200" cy="508000"/>
          </a:xfrm>
        </p:spPr>
        <p:txBody>
          <a:bodyPr>
            <a:noAutofit/>
          </a:bodyPr>
          <a:lstStyle/>
          <a:p>
            <a:pPr eaLnBrk="1" hangingPunct="1"/>
            <a:r>
              <a:rPr lang="en-US" sz="3200" b="1" dirty="0" smtClean="0">
                <a:solidFill>
                  <a:srgbClr val="000090"/>
                </a:solidFill>
                <a:latin typeface="Arial" pitchFamily="-110" charset="0"/>
              </a:rPr>
              <a:t>Standard state change in enthalpy</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1139566"/>
            <a:ext cx="8277411" cy="5923308"/>
          </a:xfrm>
        </p:spPr>
        <p:txBody>
          <a:bodyPr>
            <a:normAutofit/>
          </a:bodyPr>
          <a:lstStyle/>
          <a:p>
            <a:pPr lvl="1">
              <a:buClrTx/>
              <a:buFont typeface="Arial"/>
              <a:buChar char="•"/>
            </a:pPr>
            <a:endParaRPr lang="en-US" sz="2400" dirty="0" smtClean="0"/>
          </a:p>
          <a:p>
            <a:pPr>
              <a:buClrTx/>
              <a:buFont typeface="Arial"/>
              <a:buChar char="•"/>
            </a:pPr>
            <a:r>
              <a:rPr lang="en-US" sz="2400" dirty="0" smtClean="0"/>
              <a:t> We will include a superscripted “</a:t>
            </a:r>
            <a:r>
              <a:rPr lang="en-US" sz="2400" dirty="0" err="1" smtClean="0"/>
              <a:t>o</a:t>
            </a:r>
            <a:r>
              <a:rPr lang="en-US" sz="2400" dirty="0" smtClean="0"/>
              <a:t>” in the enthalpy change symbol to designate standard state conditions. </a:t>
            </a:r>
          </a:p>
          <a:p>
            <a:pPr>
              <a:buClrTx/>
              <a:buFont typeface="Arial"/>
              <a:buChar char="•"/>
            </a:pPr>
            <a:endParaRPr lang="en-US" sz="2400" dirty="0" smtClean="0"/>
          </a:p>
          <a:p>
            <a:pPr>
              <a:buClrTx/>
              <a:buFont typeface="Arial"/>
              <a:buChar char="•"/>
            </a:pPr>
            <a:r>
              <a:rPr lang="en-US" sz="2400" dirty="0" smtClean="0"/>
              <a:t> The usual (but not technically standard) temperature is 298.15 K.</a:t>
            </a:r>
          </a:p>
          <a:p>
            <a:pPr lvl="1">
              <a:buClrTx/>
              <a:buFont typeface="Arial"/>
              <a:buChar char="•"/>
            </a:pPr>
            <a:r>
              <a:rPr lang="en-US" sz="2400" dirty="0" smtClean="0"/>
              <a:t>A subscripted “298” is used to designate this temperature. </a:t>
            </a:r>
          </a:p>
          <a:p>
            <a:pPr>
              <a:buClrTx/>
              <a:buFont typeface="Arial"/>
              <a:buChar char="•"/>
            </a:pPr>
            <a:endParaRPr lang="en-US" sz="2400" dirty="0" smtClean="0"/>
          </a:p>
          <a:p>
            <a:pPr>
              <a:buClrTx/>
              <a:buFont typeface="Arial"/>
              <a:buChar char="•"/>
            </a:pPr>
            <a:r>
              <a:rPr lang="en-US" sz="2400" dirty="0" smtClean="0"/>
              <a:t> The symbol,           , is used to indicate an </a:t>
            </a:r>
            <a:r>
              <a:rPr lang="en-US" sz="2400" b="1" i="1" dirty="0" smtClean="0">
                <a:solidFill>
                  <a:srgbClr val="000090"/>
                </a:solidFill>
              </a:rPr>
              <a:t>enthalpy change for a process occurring under these conditions. </a:t>
            </a:r>
          </a:p>
          <a:p>
            <a:pPr>
              <a:buClrTx/>
            </a:pPr>
            <a:endParaRPr lang="en-US" sz="2400" b="1" i="1" dirty="0">
              <a:solidFill>
                <a:srgbClr val="FF0000"/>
              </a:solidFill>
              <a:cs typeface="MS PGothic" pitchFamily="34" charset="-128"/>
            </a:endParaRPr>
          </a:p>
        </p:txBody>
      </p:sp>
      <p:pic>
        <p:nvPicPr>
          <p:cNvPr id="4" name="Picture 3"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graphicFrame>
        <p:nvGraphicFramePr>
          <p:cNvPr id="5" name="Object 4"/>
          <p:cNvGraphicFramePr>
            <a:graphicFrameLocks noChangeAspect="1"/>
          </p:cNvGraphicFramePr>
          <p:nvPr/>
        </p:nvGraphicFramePr>
        <p:xfrm>
          <a:off x="2435412" y="5184586"/>
          <a:ext cx="881529" cy="470149"/>
        </p:xfrm>
        <a:graphic>
          <a:graphicData uri="http://schemas.openxmlformats.org/presentationml/2006/ole">
            <p:oleObj spid="_x0000_s228354" name="Equation" r:id="rId4" imgW="381000" imgH="203200" progId="Equation.3">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761207"/>
            <a:ext cx="6553200" cy="508000"/>
          </a:xfrm>
        </p:spPr>
        <p:txBody>
          <a:bodyPr>
            <a:noAutofit/>
          </a:bodyPr>
          <a:lstStyle/>
          <a:p>
            <a:pPr eaLnBrk="1" hangingPunct="1"/>
            <a:r>
              <a:rPr lang="en-US" sz="3200" b="1" dirty="0" smtClean="0">
                <a:solidFill>
                  <a:srgbClr val="000090"/>
                </a:solidFill>
                <a:latin typeface="Arial" pitchFamily="-110" charset="0"/>
              </a:rPr>
              <a:t>Standard state change in enthalpy</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1139566"/>
            <a:ext cx="8277411" cy="5923308"/>
          </a:xfrm>
        </p:spPr>
        <p:txBody>
          <a:bodyPr>
            <a:normAutofit/>
          </a:bodyPr>
          <a:lstStyle/>
          <a:p>
            <a:pPr lvl="1">
              <a:buClrTx/>
              <a:buFont typeface="Arial"/>
              <a:buChar char="•"/>
            </a:pPr>
            <a:endParaRPr lang="en-US" sz="2400" dirty="0" smtClean="0"/>
          </a:p>
          <a:p>
            <a:pPr>
              <a:buClrTx/>
              <a:buFont typeface="Arial"/>
              <a:buChar char="•"/>
            </a:pPr>
            <a:r>
              <a:rPr lang="en-US" sz="2400" dirty="0" smtClean="0"/>
              <a:t> The enthalpy changes for many types of chemical and physical processes are available in the reference literature.</a:t>
            </a:r>
          </a:p>
          <a:p>
            <a:pPr>
              <a:buClrTx/>
              <a:buFont typeface="Arial"/>
              <a:buChar char="•"/>
            </a:pPr>
            <a:endParaRPr lang="en-US" sz="2400" dirty="0" smtClean="0"/>
          </a:p>
          <a:p>
            <a:pPr>
              <a:buClrTx/>
              <a:buFont typeface="Arial"/>
              <a:buChar char="•"/>
            </a:pPr>
            <a:r>
              <a:rPr lang="en-US" sz="2400" dirty="0" smtClean="0"/>
              <a:t> Recall </a:t>
            </a:r>
            <a:r>
              <a:rPr lang="en-US" sz="2400" dirty="0" smtClean="0">
                <a:latin typeface="Symbol"/>
              </a:rPr>
              <a:t>D</a:t>
            </a:r>
            <a:r>
              <a:rPr lang="en-US" sz="2400" dirty="0" smtClean="0"/>
              <a:t>H is an extensive property – it is proportional to the amount of substances involved. </a:t>
            </a:r>
          </a:p>
          <a:p>
            <a:pPr>
              <a:buClrTx/>
              <a:buFont typeface="Arial"/>
              <a:buChar char="•"/>
            </a:pPr>
            <a:endParaRPr lang="en-US" sz="2400" dirty="0" smtClean="0"/>
          </a:p>
          <a:p>
            <a:pPr>
              <a:buClrTx/>
              <a:buFont typeface="Arial"/>
              <a:buChar char="•"/>
            </a:pPr>
            <a:r>
              <a:rPr lang="en-US" sz="2400" dirty="0" smtClean="0"/>
              <a:t> Often </a:t>
            </a:r>
            <a:r>
              <a:rPr lang="en-US" sz="2400" dirty="0" smtClean="0">
                <a:latin typeface="Symbol"/>
              </a:rPr>
              <a:t>D</a:t>
            </a:r>
            <a:r>
              <a:rPr lang="en-US" sz="2400" dirty="0" smtClean="0"/>
              <a:t>H is normalized to a per-mole basis. </a:t>
            </a:r>
            <a:endParaRPr lang="en-US" sz="2400" b="1" i="1" dirty="0">
              <a:solidFill>
                <a:srgbClr val="FF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43433" y="761207"/>
            <a:ext cx="6553200" cy="508000"/>
          </a:xfrm>
        </p:spPr>
        <p:txBody>
          <a:bodyPr>
            <a:noAutofit/>
          </a:bodyPr>
          <a:lstStyle/>
          <a:p>
            <a:pPr eaLnBrk="1" hangingPunct="1"/>
            <a:r>
              <a:rPr lang="en-US" sz="3200" b="1" dirty="0" smtClean="0">
                <a:solidFill>
                  <a:srgbClr val="000090"/>
                </a:solidFill>
                <a:latin typeface="Arial" pitchFamily="-110" charset="0"/>
              </a:rPr>
              <a:t>Standard Enthalpy of combustion</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1064861"/>
            <a:ext cx="8277411" cy="5923308"/>
          </a:xfrm>
        </p:spPr>
        <p:txBody>
          <a:bodyPr>
            <a:normAutofit/>
          </a:bodyPr>
          <a:lstStyle/>
          <a:p>
            <a:pPr lvl="1">
              <a:buClrTx/>
              <a:buFont typeface="Arial"/>
              <a:buChar char="•"/>
            </a:pPr>
            <a:endParaRPr lang="en-US" sz="2400" dirty="0" smtClean="0"/>
          </a:p>
          <a:p>
            <a:pPr>
              <a:buClrTx/>
              <a:buFont typeface="Arial"/>
              <a:buChar char="•"/>
            </a:pPr>
            <a:r>
              <a:rPr lang="en-US" sz="2400" b="1" dirty="0" smtClean="0">
                <a:solidFill>
                  <a:srgbClr val="000090"/>
                </a:solidFill>
                <a:cs typeface="MS PGothic" pitchFamily="34" charset="-128"/>
              </a:rPr>
              <a:t> Standard enthalpy of combustion (</a:t>
            </a:r>
            <a:r>
              <a:rPr lang="el-GR" sz="2400" b="1" dirty="0" smtClean="0">
                <a:solidFill>
                  <a:srgbClr val="000090"/>
                </a:solidFill>
                <a:latin typeface="Lucida Grande" pitchFamily="-110" charset="0"/>
                <a:ea typeface="Arial" pitchFamily="-110" charset="0"/>
                <a:cs typeface="Arial" pitchFamily="-110" charset="0"/>
              </a:rPr>
              <a:t>Δ</a:t>
            </a:r>
            <a:r>
              <a:rPr lang="en-US" sz="2400" b="1" dirty="0" smtClean="0">
                <a:solidFill>
                  <a:srgbClr val="000090"/>
                </a:solidFill>
                <a:ea typeface="Arial" pitchFamily="-110" charset="0"/>
                <a:cs typeface="Arial" pitchFamily="-110" charset="0"/>
              </a:rPr>
              <a:t>H°</a:t>
            </a:r>
            <a:r>
              <a:rPr lang="en-US" sz="2400" b="1" baseline="-25000" dirty="0" smtClean="0">
                <a:solidFill>
                  <a:srgbClr val="000090"/>
                </a:solidFill>
                <a:ea typeface="Arial" pitchFamily="-110" charset="0"/>
                <a:cs typeface="Arial" pitchFamily="-110" charset="0"/>
              </a:rPr>
              <a:t>C</a:t>
            </a:r>
            <a:r>
              <a:rPr lang="en-US" sz="2400" b="1" dirty="0" smtClean="0">
                <a:solidFill>
                  <a:srgbClr val="000090"/>
                </a:solidFill>
                <a:ea typeface="Arial" pitchFamily="-110" charset="0"/>
                <a:cs typeface="Arial" pitchFamily="-110" charset="0"/>
              </a:rPr>
              <a:t>) </a:t>
            </a:r>
            <a:r>
              <a:rPr lang="en-US" sz="2400" dirty="0" smtClean="0">
                <a:ea typeface="Arial" pitchFamily="-110" charset="0"/>
                <a:cs typeface="Arial" pitchFamily="-110" charset="0"/>
              </a:rPr>
              <a:t>is the enthalpy change when </a:t>
            </a:r>
            <a:r>
              <a:rPr lang="en-US" sz="2400" b="1" i="1" dirty="0" smtClean="0">
                <a:ea typeface="Arial" pitchFamily="-110" charset="0"/>
                <a:cs typeface="Arial" pitchFamily="-110" charset="0"/>
              </a:rPr>
              <a:t>exactly 1 mole </a:t>
            </a:r>
            <a:r>
              <a:rPr lang="en-US" sz="2400" dirty="0" smtClean="0">
                <a:ea typeface="Arial" pitchFamily="-110" charset="0"/>
                <a:cs typeface="Arial" pitchFamily="-110" charset="0"/>
              </a:rPr>
              <a:t>of a substance burns (</a:t>
            </a:r>
            <a:r>
              <a:rPr lang="en-US" sz="2400" dirty="0" smtClean="0"/>
              <a:t>combines vigorously with oxygen) under standard state conditions.</a:t>
            </a:r>
          </a:p>
          <a:p>
            <a:pPr>
              <a:buClrTx/>
              <a:buFont typeface="Arial"/>
              <a:buChar char="•"/>
            </a:pPr>
            <a:endParaRPr lang="en-US" sz="2400" dirty="0" smtClean="0"/>
          </a:p>
          <a:p>
            <a:pPr>
              <a:buClrTx/>
              <a:buFont typeface="Arial"/>
              <a:buChar char="•"/>
            </a:pPr>
            <a:r>
              <a:rPr lang="en-US" sz="2400" dirty="0" smtClean="0"/>
              <a:t> Sometimes called the “heat of combustion”.</a:t>
            </a:r>
          </a:p>
          <a:p>
            <a:endParaRPr lang="en-US" sz="2400" dirty="0" smtClean="0">
              <a:ea typeface="Arial" pitchFamily="-110" charset="0"/>
              <a:cs typeface="Arial" pitchFamily="-110" charset="0"/>
            </a:endParaRPr>
          </a:p>
          <a:p>
            <a:pPr>
              <a:buClr>
                <a:schemeClr val="tx1"/>
              </a:buClr>
            </a:pPr>
            <a:endParaRPr lang="en-US" sz="2400" dirty="0">
              <a:ea typeface="Arial" pitchFamily="-110" charset="0"/>
              <a:cs typeface="Arial" pitchFamily="-110" charset="0"/>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43433" y="731325"/>
            <a:ext cx="6553200" cy="508000"/>
          </a:xfrm>
        </p:spPr>
        <p:txBody>
          <a:bodyPr>
            <a:noAutofit/>
          </a:bodyPr>
          <a:lstStyle/>
          <a:p>
            <a:pPr eaLnBrk="1" hangingPunct="1"/>
            <a:r>
              <a:rPr lang="en-US" sz="3200" b="1" dirty="0" smtClean="0">
                <a:solidFill>
                  <a:srgbClr val="000090"/>
                </a:solidFill>
                <a:latin typeface="Arial" pitchFamily="-110" charset="0"/>
              </a:rPr>
              <a:t>Standard Enthalpy of combustion</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975215"/>
            <a:ext cx="8277411" cy="5923308"/>
          </a:xfrm>
        </p:spPr>
        <p:txBody>
          <a:bodyPr>
            <a:normAutofit/>
          </a:bodyPr>
          <a:lstStyle/>
          <a:p>
            <a:endParaRPr lang="en-US" sz="2400" dirty="0" smtClean="0">
              <a:ea typeface="Arial" pitchFamily="-110" charset="0"/>
              <a:cs typeface="Arial" pitchFamily="-110" charset="0"/>
            </a:endParaRPr>
          </a:p>
          <a:p>
            <a:pPr>
              <a:buClr>
                <a:schemeClr val="tx1"/>
              </a:buClr>
              <a:buFont typeface="Arial"/>
              <a:buChar char="•"/>
            </a:pPr>
            <a:r>
              <a:rPr lang="en-US" sz="2400" dirty="0" smtClean="0">
                <a:ea typeface="Arial" pitchFamily="-110" charset="0"/>
                <a:cs typeface="Arial" pitchFamily="-110" charset="0"/>
              </a:rPr>
              <a:t> </a:t>
            </a:r>
            <a:r>
              <a:rPr lang="en-US" sz="2400" dirty="0" smtClean="0"/>
              <a:t>For example, the enthalpy of combustion of ethanol is −1366.8 kJ/mol</a:t>
            </a:r>
          </a:p>
          <a:p>
            <a:pPr>
              <a:buClr>
                <a:schemeClr val="tx1"/>
              </a:buClr>
              <a:buFont typeface="Arial"/>
              <a:buChar char="•"/>
            </a:pPr>
            <a:endParaRPr lang="en-US" sz="2400" dirty="0" smtClean="0"/>
          </a:p>
          <a:p>
            <a:pPr>
              <a:buClr>
                <a:schemeClr val="tx1"/>
              </a:buClr>
              <a:buFont typeface="Arial"/>
              <a:buChar char="•"/>
            </a:pPr>
            <a:r>
              <a:rPr lang="en-US" sz="2400" dirty="0" smtClean="0"/>
              <a:t> This is the amount of heat produced when </a:t>
            </a:r>
            <a:r>
              <a:rPr lang="en-US" sz="2400" b="1" i="1" dirty="0" smtClean="0"/>
              <a:t>1 mole </a:t>
            </a:r>
            <a:r>
              <a:rPr lang="en-US" sz="2400" dirty="0" smtClean="0"/>
              <a:t>of ethanol undergoes complete combustion at 25 °C and 1 </a:t>
            </a:r>
            <a:r>
              <a:rPr lang="en-US" sz="2400" dirty="0" err="1" smtClean="0"/>
              <a:t>atm</a:t>
            </a:r>
            <a:r>
              <a:rPr lang="en-US" sz="2400" dirty="0" smtClean="0"/>
              <a:t> pressure, yielding products also at 25 °C and 1 atm.</a:t>
            </a:r>
          </a:p>
          <a:p>
            <a:pPr>
              <a:buClr>
                <a:schemeClr val="tx1"/>
              </a:buClr>
            </a:pPr>
            <a:endParaRPr lang="en-US" sz="2400" dirty="0" smtClean="0"/>
          </a:p>
          <a:p>
            <a:r>
              <a:rPr lang="en-US" sz="2400" dirty="0" smtClean="0"/>
              <a:t>C</a:t>
            </a:r>
            <a:r>
              <a:rPr lang="en-US" sz="2400" baseline="-25000" dirty="0" smtClean="0"/>
              <a:t>2</a:t>
            </a:r>
            <a:r>
              <a:rPr lang="en-US" sz="2400" dirty="0" smtClean="0"/>
              <a:t>H</a:t>
            </a:r>
            <a:r>
              <a:rPr lang="en-US" sz="2400" baseline="-25000" dirty="0" smtClean="0"/>
              <a:t>5</a:t>
            </a:r>
            <a:r>
              <a:rPr lang="en-US" sz="2400" dirty="0" smtClean="0"/>
              <a:t>OH(</a:t>
            </a:r>
            <a:r>
              <a:rPr lang="en-US" sz="2400" i="1" dirty="0" smtClean="0"/>
              <a:t>l</a:t>
            </a:r>
            <a:r>
              <a:rPr lang="en-US" sz="2400" dirty="0" smtClean="0"/>
              <a:t>)  +  3O</a:t>
            </a:r>
            <a:r>
              <a:rPr lang="en-US" sz="2400" baseline="-25000" dirty="0" smtClean="0"/>
              <a:t>2</a:t>
            </a:r>
            <a:r>
              <a:rPr lang="en-US" sz="2400" dirty="0" smtClean="0"/>
              <a:t>(</a:t>
            </a:r>
            <a:r>
              <a:rPr lang="en-US" sz="2400" i="1" dirty="0" smtClean="0"/>
              <a:t>g</a:t>
            </a:r>
            <a:r>
              <a:rPr lang="en-US" sz="2400" dirty="0" smtClean="0"/>
              <a:t>)  ⟶  2CO</a:t>
            </a:r>
            <a:r>
              <a:rPr lang="en-US" sz="2400" baseline="-25000" dirty="0" smtClean="0"/>
              <a:t>2</a:t>
            </a:r>
            <a:r>
              <a:rPr lang="en-US" sz="2400" dirty="0" smtClean="0"/>
              <a:t>  +  3H</a:t>
            </a:r>
            <a:r>
              <a:rPr lang="en-US" sz="2400" baseline="-25000" dirty="0" smtClean="0"/>
              <a:t>2</a:t>
            </a:r>
            <a:r>
              <a:rPr lang="en-US" sz="2400" dirty="0" smtClean="0"/>
              <a:t>O(</a:t>
            </a:r>
            <a:r>
              <a:rPr lang="en-US" sz="2400" i="1" dirty="0" smtClean="0"/>
              <a:t>l</a:t>
            </a:r>
            <a:r>
              <a:rPr lang="en-US" sz="2400" dirty="0" smtClean="0"/>
              <a:t>)     </a:t>
            </a:r>
          </a:p>
          <a:p>
            <a:r>
              <a:rPr lang="en-US" sz="2400" dirty="0" smtClean="0"/>
              <a:t>						          = −1366.8 kJ</a:t>
            </a:r>
          </a:p>
          <a:p>
            <a:pPr>
              <a:buClrTx/>
              <a:buFont typeface="Arial"/>
              <a:buChar char="•"/>
            </a:pPr>
            <a:endParaRPr lang="en-US" sz="2400" dirty="0">
              <a:ea typeface="Arial" pitchFamily="-110" charset="0"/>
              <a:cs typeface="Arial" pitchFamily="-110" charset="0"/>
            </a:endParaRPr>
          </a:p>
        </p:txBody>
      </p:sp>
      <p:pic>
        <p:nvPicPr>
          <p:cNvPr id="4" name="Picture 3"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graphicFrame>
        <p:nvGraphicFramePr>
          <p:cNvPr id="230402" name="Object 2"/>
          <p:cNvGraphicFramePr>
            <a:graphicFrameLocks noChangeAspect="1"/>
          </p:cNvGraphicFramePr>
          <p:nvPr/>
        </p:nvGraphicFramePr>
        <p:xfrm>
          <a:off x="5975038" y="5192812"/>
          <a:ext cx="881063" cy="469900"/>
        </p:xfrm>
        <a:graphic>
          <a:graphicData uri="http://schemas.openxmlformats.org/presentationml/2006/ole">
            <p:oleObj spid="_x0000_s231426" name="Equation" r:id="rId4" imgW="381000" imgH="203200" progId="Equation.3">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43433" y="761207"/>
            <a:ext cx="6553200" cy="508000"/>
          </a:xfrm>
        </p:spPr>
        <p:txBody>
          <a:bodyPr>
            <a:noAutofit/>
          </a:bodyPr>
          <a:lstStyle/>
          <a:p>
            <a:pPr eaLnBrk="1" hangingPunct="1"/>
            <a:r>
              <a:rPr lang="en-US" sz="3200" b="1" dirty="0" smtClean="0">
                <a:solidFill>
                  <a:srgbClr val="000090"/>
                </a:solidFill>
                <a:latin typeface="Arial" pitchFamily="-110" charset="0"/>
              </a:rPr>
              <a:t>Standard molar enthalpies of combustion (Table 5.2)</a:t>
            </a:r>
            <a:endParaRPr lang="en-US" sz="3200" b="1" dirty="0">
              <a:solidFill>
                <a:srgbClr val="000090"/>
              </a:solidFill>
              <a:latin typeface="Arial" pitchFamily="-110" charset="0"/>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
        <p:nvSpPr>
          <p:cNvPr id="7" name="Rectangle 6"/>
          <p:cNvSpPr/>
          <p:nvPr/>
        </p:nvSpPr>
        <p:spPr>
          <a:xfrm>
            <a:off x="493059" y="1360383"/>
            <a:ext cx="8343462" cy="4801315"/>
          </a:xfrm>
          <a:prstGeom prst="rect">
            <a:avLst/>
          </a:prstGeom>
        </p:spPr>
        <p:txBody>
          <a:bodyPr wrap="square">
            <a:spAutoFit/>
          </a:bodyPr>
          <a:lstStyle/>
          <a:p>
            <a:r>
              <a:rPr lang="en-US" b="1" dirty="0" smtClean="0"/>
              <a:t>Substance	Combustion Reaction	Enthalpy of Combustion, </a:t>
            </a:r>
            <a:r>
              <a:rPr lang="en-US" b="1" dirty="0" err="1" smtClean="0"/>
              <a:t>ΔH∘c</a:t>
            </a:r>
            <a:endParaRPr lang="en-US" b="1" dirty="0" smtClean="0"/>
          </a:p>
          <a:p>
            <a:r>
              <a:rPr lang="en-US" b="1" dirty="0" smtClean="0"/>
              <a:t>					(kJ/mol at 25°C)</a:t>
            </a:r>
          </a:p>
          <a:p>
            <a:endParaRPr lang="en-US" dirty="0" smtClean="0"/>
          </a:p>
          <a:p>
            <a:r>
              <a:rPr lang="en-US" dirty="0" smtClean="0"/>
              <a:t>carbon		</a:t>
            </a:r>
            <a:r>
              <a:rPr lang="en-US" dirty="0" err="1" smtClean="0"/>
              <a:t>C(s</a:t>
            </a:r>
            <a:r>
              <a:rPr lang="en-US" dirty="0" smtClean="0"/>
              <a:t>) + O</a:t>
            </a:r>
            <a:r>
              <a:rPr lang="en-US" baseline="-25000" dirty="0" smtClean="0"/>
              <a:t>2</a:t>
            </a:r>
            <a:r>
              <a:rPr lang="en-US" dirty="0" smtClean="0"/>
              <a:t>(g) ⟶ CO</a:t>
            </a:r>
            <a:r>
              <a:rPr lang="en-US" baseline="-25000" dirty="0" smtClean="0"/>
              <a:t>2</a:t>
            </a:r>
            <a:r>
              <a:rPr lang="en-US" dirty="0" smtClean="0"/>
              <a:t>(g)			−393.5</a:t>
            </a:r>
          </a:p>
          <a:p>
            <a:endParaRPr lang="en-US" dirty="0" smtClean="0"/>
          </a:p>
          <a:p>
            <a:endParaRPr lang="en-US" dirty="0" smtClean="0"/>
          </a:p>
          <a:p>
            <a:r>
              <a:rPr lang="en-US" dirty="0" smtClean="0"/>
              <a:t>hydrogen	H</a:t>
            </a:r>
            <a:r>
              <a:rPr lang="en-US" baseline="-25000" dirty="0" smtClean="0"/>
              <a:t>2</a:t>
            </a:r>
            <a:r>
              <a:rPr lang="en-US" dirty="0" smtClean="0"/>
              <a:t>(g) + ½ O</a:t>
            </a:r>
            <a:r>
              <a:rPr lang="en-US" baseline="-25000" dirty="0" smtClean="0"/>
              <a:t>2</a:t>
            </a:r>
            <a:r>
              <a:rPr lang="en-US" dirty="0" smtClean="0"/>
              <a:t>(g) ⟶ H</a:t>
            </a:r>
            <a:r>
              <a:rPr lang="en-US" baseline="-25000" dirty="0" smtClean="0"/>
              <a:t>2</a:t>
            </a:r>
            <a:r>
              <a:rPr lang="en-US" dirty="0" smtClean="0"/>
              <a:t>O(</a:t>
            </a:r>
            <a:r>
              <a:rPr lang="en-US" i="1" dirty="0" smtClean="0"/>
              <a:t>l</a:t>
            </a:r>
            <a:r>
              <a:rPr lang="en-US" dirty="0" smtClean="0"/>
              <a:t>)			−285.8</a:t>
            </a:r>
          </a:p>
          <a:p>
            <a:endParaRPr lang="en-US" dirty="0" smtClean="0"/>
          </a:p>
          <a:p>
            <a:endParaRPr lang="en-US" dirty="0" smtClean="0"/>
          </a:p>
          <a:p>
            <a:r>
              <a:rPr lang="en-US" dirty="0" smtClean="0"/>
              <a:t>magnesium	</a:t>
            </a:r>
            <a:r>
              <a:rPr lang="en-US" dirty="0" err="1" smtClean="0"/>
              <a:t>Mg(s</a:t>
            </a:r>
            <a:r>
              <a:rPr lang="en-US" dirty="0" smtClean="0"/>
              <a:t>) + ½ O</a:t>
            </a:r>
            <a:r>
              <a:rPr lang="en-US" baseline="-25000" dirty="0" smtClean="0"/>
              <a:t>2</a:t>
            </a:r>
            <a:r>
              <a:rPr lang="en-US" dirty="0" smtClean="0"/>
              <a:t>(g) ⟶ </a:t>
            </a:r>
            <a:r>
              <a:rPr lang="en-US" dirty="0" err="1" smtClean="0"/>
              <a:t>MgO(s</a:t>
            </a:r>
            <a:r>
              <a:rPr lang="en-US" dirty="0" smtClean="0"/>
              <a:t>)		−601.6</a:t>
            </a:r>
          </a:p>
          <a:p>
            <a:endParaRPr lang="en-US" dirty="0" smtClean="0"/>
          </a:p>
          <a:p>
            <a:endParaRPr lang="en-US" dirty="0" smtClean="0"/>
          </a:p>
          <a:p>
            <a:r>
              <a:rPr lang="en-US" dirty="0" smtClean="0"/>
              <a:t>sulfur 		</a:t>
            </a:r>
            <a:r>
              <a:rPr lang="en-US" dirty="0" err="1" smtClean="0"/>
              <a:t>S(s</a:t>
            </a:r>
            <a:r>
              <a:rPr lang="en-US" dirty="0" smtClean="0"/>
              <a:t>) + O</a:t>
            </a:r>
            <a:r>
              <a:rPr lang="en-US" baseline="-25000" dirty="0" smtClean="0"/>
              <a:t>2</a:t>
            </a:r>
            <a:r>
              <a:rPr lang="en-US" dirty="0" smtClean="0"/>
              <a:t>(g) ⟶ SO</a:t>
            </a:r>
            <a:r>
              <a:rPr lang="en-US" baseline="-25000" dirty="0" smtClean="0"/>
              <a:t>2</a:t>
            </a:r>
            <a:r>
              <a:rPr lang="en-US" dirty="0" smtClean="0"/>
              <a:t>(g)			−296.8</a:t>
            </a:r>
          </a:p>
          <a:p>
            <a:endParaRPr lang="en-US" dirty="0" smtClean="0"/>
          </a:p>
          <a:p>
            <a:endParaRPr lang="en-US" dirty="0" smtClean="0"/>
          </a:p>
          <a:p>
            <a:r>
              <a:rPr lang="en-US" dirty="0" smtClean="0"/>
              <a:t>carbon monoxide 	      </a:t>
            </a:r>
            <a:r>
              <a:rPr lang="en-US" dirty="0" err="1" smtClean="0"/>
              <a:t>CO(g</a:t>
            </a:r>
            <a:r>
              <a:rPr lang="en-US" dirty="0" smtClean="0"/>
              <a:t>) + ½ O</a:t>
            </a:r>
            <a:r>
              <a:rPr lang="en-US" baseline="-25000" dirty="0" smtClean="0"/>
              <a:t>2</a:t>
            </a:r>
            <a:r>
              <a:rPr lang="en-US" dirty="0" smtClean="0"/>
              <a:t>(g) ⟶ CO</a:t>
            </a:r>
            <a:r>
              <a:rPr lang="en-US" baseline="-25000" dirty="0" smtClean="0"/>
              <a:t>2</a:t>
            </a:r>
            <a:r>
              <a:rPr lang="en-US" dirty="0" smtClean="0"/>
              <a:t>(g)		−283.0</a:t>
            </a:r>
          </a:p>
          <a:p>
            <a:endParaRPr lang="en-US" dirty="0"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43433" y="761207"/>
            <a:ext cx="6553200" cy="508000"/>
          </a:xfrm>
        </p:spPr>
        <p:txBody>
          <a:bodyPr>
            <a:noAutofit/>
          </a:bodyPr>
          <a:lstStyle/>
          <a:p>
            <a:pPr eaLnBrk="1" hangingPunct="1"/>
            <a:r>
              <a:rPr lang="en-US" sz="3200" b="1" dirty="0" smtClean="0">
                <a:solidFill>
                  <a:srgbClr val="000090"/>
                </a:solidFill>
                <a:latin typeface="Arial" pitchFamily="-110" charset="0"/>
              </a:rPr>
              <a:t>Standard molar enthalpies of combustion (Table 5.2)</a:t>
            </a:r>
            <a:endParaRPr lang="en-US" sz="3200" b="1" dirty="0">
              <a:solidFill>
                <a:srgbClr val="000090"/>
              </a:solidFill>
              <a:latin typeface="Arial" pitchFamily="-110" charset="0"/>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
        <p:nvSpPr>
          <p:cNvPr id="7" name="Rectangle 6"/>
          <p:cNvSpPr/>
          <p:nvPr/>
        </p:nvSpPr>
        <p:spPr>
          <a:xfrm>
            <a:off x="493059" y="1360383"/>
            <a:ext cx="8343462" cy="4801315"/>
          </a:xfrm>
          <a:prstGeom prst="rect">
            <a:avLst/>
          </a:prstGeom>
        </p:spPr>
        <p:txBody>
          <a:bodyPr wrap="square">
            <a:spAutoFit/>
          </a:bodyPr>
          <a:lstStyle/>
          <a:p>
            <a:r>
              <a:rPr lang="en-US" b="1" dirty="0" smtClean="0"/>
              <a:t>Substance	Combustion Reaction	Enthalpy of Combustion, </a:t>
            </a:r>
            <a:r>
              <a:rPr lang="en-US" b="1" dirty="0" err="1" smtClean="0"/>
              <a:t>ΔH∘c</a:t>
            </a:r>
            <a:endParaRPr lang="en-US" b="1" dirty="0" smtClean="0"/>
          </a:p>
          <a:p>
            <a:r>
              <a:rPr lang="en-US" b="1" dirty="0" smtClean="0"/>
              <a:t>					(kJ/mol at 25°C)</a:t>
            </a:r>
          </a:p>
          <a:p>
            <a:endParaRPr lang="en-US" dirty="0" smtClean="0"/>
          </a:p>
          <a:p>
            <a:endParaRPr lang="en-US" dirty="0" smtClean="0"/>
          </a:p>
          <a:p>
            <a:r>
              <a:rPr lang="en-US" dirty="0" smtClean="0"/>
              <a:t>methane 	CH</a:t>
            </a:r>
            <a:r>
              <a:rPr lang="en-US" baseline="-25000" dirty="0" smtClean="0"/>
              <a:t>4</a:t>
            </a:r>
            <a:r>
              <a:rPr lang="en-US" dirty="0" smtClean="0"/>
              <a:t>(g) + 2O</a:t>
            </a:r>
            <a:r>
              <a:rPr lang="en-US" baseline="-25000" dirty="0" smtClean="0"/>
              <a:t>2</a:t>
            </a:r>
            <a:r>
              <a:rPr lang="en-US" dirty="0" smtClean="0"/>
              <a:t>(g) ⟶ CO</a:t>
            </a:r>
            <a:r>
              <a:rPr lang="en-US" baseline="-25000" dirty="0" smtClean="0"/>
              <a:t>2</a:t>
            </a:r>
            <a:r>
              <a:rPr lang="en-US" dirty="0" smtClean="0"/>
              <a:t>(g) + 2H</a:t>
            </a:r>
            <a:r>
              <a:rPr lang="en-US" baseline="-25000" dirty="0" smtClean="0"/>
              <a:t>2</a:t>
            </a:r>
            <a:r>
              <a:rPr lang="en-US" dirty="0" smtClean="0"/>
              <a:t>O(</a:t>
            </a:r>
            <a:r>
              <a:rPr lang="en-US" i="1" dirty="0" smtClean="0"/>
              <a:t>l</a:t>
            </a:r>
            <a:r>
              <a:rPr lang="en-US" dirty="0" smtClean="0"/>
              <a:t>)		−890.8</a:t>
            </a:r>
          </a:p>
          <a:p>
            <a:endParaRPr lang="en-US" dirty="0" smtClean="0"/>
          </a:p>
          <a:p>
            <a:endParaRPr lang="en-US" dirty="0" smtClean="0"/>
          </a:p>
          <a:p>
            <a:r>
              <a:rPr lang="en-US" dirty="0" smtClean="0"/>
              <a:t>acetylene 	C</a:t>
            </a:r>
            <a:r>
              <a:rPr lang="en-US" baseline="-25000" dirty="0" smtClean="0"/>
              <a:t>2</a:t>
            </a:r>
            <a:r>
              <a:rPr lang="en-US" dirty="0" smtClean="0"/>
              <a:t>H</a:t>
            </a:r>
            <a:r>
              <a:rPr lang="en-US" baseline="-25000" dirty="0" smtClean="0"/>
              <a:t>2</a:t>
            </a:r>
            <a:r>
              <a:rPr lang="en-US" dirty="0" smtClean="0"/>
              <a:t>(g) + 5/2 O</a:t>
            </a:r>
            <a:r>
              <a:rPr lang="en-US" baseline="-25000" dirty="0" smtClean="0"/>
              <a:t>2</a:t>
            </a:r>
            <a:r>
              <a:rPr lang="en-US" dirty="0" smtClean="0"/>
              <a:t>(g) ⟶ 2CO</a:t>
            </a:r>
            <a:r>
              <a:rPr lang="en-US" baseline="-25000" dirty="0" smtClean="0"/>
              <a:t>2</a:t>
            </a:r>
            <a:r>
              <a:rPr lang="en-US" dirty="0" smtClean="0"/>
              <a:t>(g) + H</a:t>
            </a:r>
            <a:r>
              <a:rPr lang="en-US" baseline="-25000" dirty="0" smtClean="0"/>
              <a:t>2</a:t>
            </a:r>
            <a:r>
              <a:rPr lang="en-US" dirty="0" smtClean="0"/>
              <a:t>O(</a:t>
            </a:r>
            <a:r>
              <a:rPr lang="en-US" i="1" dirty="0" smtClean="0"/>
              <a:t>l</a:t>
            </a:r>
            <a:r>
              <a:rPr lang="en-US" dirty="0" smtClean="0"/>
              <a:t>)		−1301.1</a:t>
            </a:r>
          </a:p>
          <a:p>
            <a:endParaRPr lang="en-US" dirty="0" smtClean="0"/>
          </a:p>
          <a:p>
            <a:endParaRPr lang="en-US" dirty="0" smtClean="0"/>
          </a:p>
          <a:p>
            <a:r>
              <a:rPr lang="en-US" dirty="0" smtClean="0"/>
              <a:t>ethanol 		C</a:t>
            </a:r>
            <a:r>
              <a:rPr lang="en-US" baseline="-25000" dirty="0" smtClean="0"/>
              <a:t>2</a:t>
            </a:r>
            <a:r>
              <a:rPr lang="en-US" dirty="0" smtClean="0"/>
              <a:t>H</a:t>
            </a:r>
            <a:r>
              <a:rPr lang="en-US" baseline="-25000" dirty="0" smtClean="0"/>
              <a:t>5</a:t>
            </a:r>
            <a:r>
              <a:rPr lang="en-US" dirty="0" smtClean="0"/>
              <a:t>OH(</a:t>
            </a:r>
            <a:r>
              <a:rPr lang="en-US" i="1" dirty="0" smtClean="0"/>
              <a:t>l</a:t>
            </a:r>
            <a:r>
              <a:rPr lang="en-US" dirty="0" smtClean="0"/>
              <a:t>) + 3O</a:t>
            </a:r>
            <a:r>
              <a:rPr lang="en-US" baseline="-25000" dirty="0" smtClean="0"/>
              <a:t>2</a:t>
            </a:r>
            <a:r>
              <a:rPr lang="en-US" dirty="0" smtClean="0"/>
              <a:t>(g) ⟶ 2CO</a:t>
            </a:r>
            <a:r>
              <a:rPr lang="en-US" baseline="-25000" dirty="0" smtClean="0"/>
              <a:t>2</a:t>
            </a:r>
            <a:r>
              <a:rPr lang="en-US" dirty="0" smtClean="0"/>
              <a:t>(g) + 3H</a:t>
            </a:r>
            <a:r>
              <a:rPr lang="en-US" baseline="-25000" dirty="0" smtClean="0"/>
              <a:t>2</a:t>
            </a:r>
            <a:r>
              <a:rPr lang="en-US" dirty="0" smtClean="0"/>
              <a:t>O(</a:t>
            </a:r>
            <a:r>
              <a:rPr lang="en-US" i="1" dirty="0" smtClean="0"/>
              <a:t>l</a:t>
            </a:r>
            <a:r>
              <a:rPr lang="en-US" dirty="0" smtClean="0"/>
              <a:t>)		−1366.8</a:t>
            </a:r>
          </a:p>
          <a:p>
            <a:endParaRPr lang="en-US" dirty="0" smtClean="0"/>
          </a:p>
          <a:p>
            <a:endParaRPr lang="en-US" dirty="0" smtClean="0"/>
          </a:p>
          <a:p>
            <a:r>
              <a:rPr lang="en-US" dirty="0" smtClean="0"/>
              <a:t>methanol 	CH</a:t>
            </a:r>
            <a:r>
              <a:rPr lang="en-US" baseline="-25000" dirty="0" smtClean="0"/>
              <a:t>3</a:t>
            </a:r>
            <a:r>
              <a:rPr lang="en-US" dirty="0" smtClean="0"/>
              <a:t>OH(</a:t>
            </a:r>
            <a:r>
              <a:rPr lang="en-US" i="1" dirty="0" smtClean="0"/>
              <a:t>l</a:t>
            </a:r>
            <a:r>
              <a:rPr lang="en-US" dirty="0" smtClean="0"/>
              <a:t>) + 3/2 O</a:t>
            </a:r>
            <a:r>
              <a:rPr lang="en-US" baseline="-25000" dirty="0" smtClean="0"/>
              <a:t>2</a:t>
            </a:r>
            <a:r>
              <a:rPr lang="en-US" dirty="0" smtClean="0"/>
              <a:t>(g) ⟶ CO</a:t>
            </a:r>
            <a:r>
              <a:rPr lang="en-US" baseline="-25000" dirty="0" smtClean="0"/>
              <a:t>2</a:t>
            </a:r>
            <a:r>
              <a:rPr lang="en-US" dirty="0" smtClean="0"/>
              <a:t>(g) + 2H</a:t>
            </a:r>
            <a:r>
              <a:rPr lang="en-US" baseline="-25000" dirty="0" smtClean="0"/>
              <a:t>2</a:t>
            </a:r>
            <a:r>
              <a:rPr lang="en-US" dirty="0" smtClean="0"/>
              <a:t>O(</a:t>
            </a:r>
            <a:r>
              <a:rPr lang="en-US" i="1" dirty="0" smtClean="0"/>
              <a:t>l</a:t>
            </a:r>
            <a:r>
              <a:rPr lang="en-US" dirty="0" smtClean="0"/>
              <a:t>)		−726.1</a:t>
            </a:r>
          </a:p>
          <a:p>
            <a:endParaRPr lang="en-US" dirty="0" smtClean="0"/>
          </a:p>
          <a:p>
            <a:endParaRPr lang="en-US" dirty="0" smtClean="0"/>
          </a:p>
          <a:p>
            <a:r>
              <a:rPr lang="en-US" dirty="0" smtClean="0"/>
              <a:t>isooctane 	C</a:t>
            </a:r>
            <a:r>
              <a:rPr lang="en-US" baseline="-25000" dirty="0" smtClean="0"/>
              <a:t>8</a:t>
            </a:r>
            <a:r>
              <a:rPr lang="en-US" dirty="0" smtClean="0"/>
              <a:t>H</a:t>
            </a:r>
            <a:r>
              <a:rPr lang="en-US" baseline="-25000" dirty="0" smtClean="0"/>
              <a:t>18</a:t>
            </a:r>
            <a:r>
              <a:rPr lang="en-US" dirty="0" smtClean="0"/>
              <a:t>(</a:t>
            </a:r>
            <a:r>
              <a:rPr lang="en-US" i="1" dirty="0" smtClean="0"/>
              <a:t>l</a:t>
            </a:r>
            <a:r>
              <a:rPr lang="en-US" dirty="0" smtClean="0"/>
              <a:t>) + 25/2 O</a:t>
            </a:r>
            <a:r>
              <a:rPr lang="en-US" baseline="-25000" dirty="0" smtClean="0"/>
              <a:t>2</a:t>
            </a:r>
            <a:r>
              <a:rPr lang="en-US" dirty="0" smtClean="0"/>
              <a:t>(g) ⟶ 8CO</a:t>
            </a:r>
            <a:r>
              <a:rPr lang="en-US" baseline="-25000" dirty="0" smtClean="0"/>
              <a:t>2</a:t>
            </a:r>
            <a:r>
              <a:rPr lang="en-US" dirty="0" smtClean="0"/>
              <a:t>(g) + 9H</a:t>
            </a:r>
            <a:r>
              <a:rPr lang="en-US" baseline="-25000" dirty="0" smtClean="0"/>
              <a:t>2</a:t>
            </a:r>
            <a:r>
              <a:rPr lang="en-US" dirty="0" smtClean="0"/>
              <a:t>O(</a:t>
            </a:r>
            <a:r>
              <a:rPr lang="en-US" i="1" dirty="0" smtClean="0"/>
              <a:t>l</a:t>
            </a:r>
            <a:r>
              <a:rPr lang="en-US" dirty="0" smtClean="0"/>
              <a:t>)		−5461</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5.21</a:t>
            </a:r>
            <a:endParaRPr lang="en-US" dirty="0"/>
          </a:p>
        </p:txBody>
      </p:sp>
      <p:pic>
        <p:nvPicPr>
          <p:cNvPr id="2" name="Picture Placeholder 1" descr="CNX_Chem_05_03_GasBurning.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9960" r="19960"/>
          <a:stretch>
            <a:fillRect/>
          </a:stretch>
        </p:blipFill>
        <p:spPr>
          <a:xfrm>
            <a:off x="457200" y="1615416"/>
            <a:ext cx="8062913" cy="3500437"/>
          </a:xfrm>
        </p:spPr>
      </p:pic>
      <p:sp>
        <p:nvSpPr>
          <p:cNvPr id="7" name="Text Placeholder 6"/>
          <p:cNvSpPr>
            <a:spLocks noGrp="1"/>
          </p:cNvSpPr>
          <p:nvPr>
            <p:ph type="body" sz="quarter" idx="14"/>
          </p:nvPr>
        </p:nvSpPr>
        <p:spPr>
          <a:xfrm>
            <a:off x="457200" y="5337035"/>
            <a:ext cx="8062912" cy="1166382"/>
          </a:xfrm>
        </p:spPr>
        <p:txBody>
          <a:bodyPr>
            <a:normAutofit/>
          </a:bodyPr>
          <a:lstStyle/>
          <a:p>
            <a:r>
              <a:rPr lang="en-US" dirty="0"/>
              <a:t>The combustion of gasoline is very exothermic. (credit: modification of work </a:t>
            </a:r>
            <a:r>
              <a:rPr lang="en-US" dirty="0" smtClean="0"/>
              <a:t>by </a:t>
            </a:r>
            <a:r>
              <a:rPr lang="cs-CZ" dirty="0" smtClean="0"/>
              <a:t>“</a:t>
            </a:r>
            <a:r>
              <a:rPr lang="cs-CZ" dirty="0" err="1"/>
              <a:t>AlexEagle</a:t>
            </a:r>
            <a:r>
              <a:rPr lang="cs-CZ" dirty="0"/>
              <a:t>”/</a:t>
            </a:r>
            <a:r>
              <a:rPr lang="cs-CZ" dirty="0" err="1"/>
              <a:t>Flickr</a:t>
            </a:r>
            <a:r>
              <a:rPr lang="cs-CZ" dirty="0"/>
              <a:t>)</a:t>
            </a:r>
            <a:endParaRPr lang="en-US" dirty="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757415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880735"/>
            <a:ext cx="6553200" cy="508000"/>
          </a:xfrm>
        </p:spPr>
        <p:txBody>
          <a:bodyPr>
            <a:noAutofit/>
          </a:bodyPr>
          <a:lstStyle/>
          <a:p>
            <a:pPr eaLnBrk="1" hangingPunct="1"/>
            <a:r>
              <a:rPr lang="en-US" sz="3200" b="1" dirty="0" smtClean="0">
                <a:solidFill>
                  <a:srgbClr val="000090"/>
                </a:solidFill>
                <a:latin typeface="Arial" pitchFamily="-110" charset="0"/>
              </a:rPr>
              <a:t>Law of conservation of energy</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1513091"/>
            <a:ext cx="8277411" cy="5923308"/>
          </a:xfrm>
        </p:spPr>
        <p:txBody>
          <a:bodyPr>
            <a:normAutofit/>
          </a:bodyPr>
          <a:lstStyle/>
          <a:p>
            <a:pPr>
              <a:buClrTx/>
              <a:buFont typeface="Arial"/>
              <a:buChar char="•"/>
            </a:pPr>
            <a:endParaRPr lang="en-US" sz="2400" b="1" dirty="0" smtClean="0">
              <a:latin typeface="Arial" pitchFamily="-110" charset="0"/>
            </a:endParaRPr>
          </a:p>
          <a:p>
            <a:pPr>
              <a:buClrTx/>
              <a:buFont typeface="Arial"/>
              <a:buChar char="•"/>
            </a:pPr>
            <a:r>
              <a:rPr lang="en-US" sz="2400" dirty="0" smtClean="0"/>
              <a:t> </a:t>
            </a:r>
            <a:r>
              <a:rPr lang="en-US" sz="2800" b="1" i="1" dirty="0" smtClean="0">
                <a:solidFill>
                  <a:srgbClr val="000090"/>
                </a:solidFill>
                <a:latin typeface="Times New Roman" pitchFamily="-110" charset="0"/>
                <a:ea typeface="Times New Roman" pitchFamily="-110" charset="0"/>
                <a:cs typeface="Times New Roman" pitchFamily="-110" charset="0"/>
              </a:rPr>
              <a:t>Law of conservation of energy</a:t>
            </a:r>
            <a:r>
              <a:rPr lang="en-US" sz="2800" dirty="0" smtClean="0">
                <a:solidFill>
                  <a:srgbClr val="000090"/>
                </a:solidFill>
                <a:latin typeface="Times New Roman" pitchFamily="-110" charset="0"/>
                <a:ea typeface="Times New Roman" pitchFamily="-110" charset="0"/>
                <a:cs typeface="Times New Roman" pitchFamily="-110" charset="0"/>
              </a:rPr>
              <a:t> – </a:t>
            </a:r>
            <a:r>
              <a:rPr lang="en-US" sz="2800" dirty="0" smtClean="0">
                <a:latin typeface="Times New Roman" pitchFamily="-110" charset="0"/>
                <a:ea typeface="Times New Roman" pitchFamily="-110" charset="0"/>
                <a:cs typeface="Times New Roman" pitchFamily="-110" charset="0"/>
              </a:rPr>
              <a:t>During a chemical or physical change, energy can be neither created nor destroyed, although its form can change. </a:t>
            </a:r>
          </a:p>
          <a:p>
            <a:pPr>
              <a:buClrTx/>
              <a:buFont typeface="Arial"/>
              <a:buChar char="•"/>
            </a:pPr>
            <a:endParaRPr lang="en-US" sz="2400" dirty="0" smtClean="0"/>
          </a:p>
          <a:p>
            <a:pPr lvl="1">
              <a:buClrTx/>
              <a:buFont typeface="Arial"/>
              <a:buChar char="•"/>
            </a:pPr>
            <a:endParaRPr lang="en-US" sz="2200" dirty="0" smtClean="0">
              <a:cs typeface="MS PGothic" pitchFamily="34" charset="-128"/>
            </a:endParaRPr>
          </a:p>
          <a:p>
            <a:pPr>
              <a:buClrTx/>
            </a:pPr>
            <a:endParaRPr lang="en-US" sz="2200" dirty="0" smtClean="0">
              <a:cs typeface="MS PGothic" pitchFamily="34" charset="-128"/>
            </a:endParaRPr>
          </a:p>
          <a:p>
            <a:pPr lvl="1">
              <a:buNone/>
            </a:pPr>
            <a:endParaRPr lang="en-US" sz="2200" dirty="0" smtClean="0">
              <a:cs typeface="MS PGothic" pitchFamily="34" charset="-128"/>
            </a:endParaRPr>
          </a:p>
          <a:p>
            <a:pPr>
              <a:buClrTx/>
            </a:pPr>
            <a:endParaRPr lang="en-US" sz="2400" dirty="0" smtClean="0">
              <a:solidFill>
                <a:srgbClr val="000000"/>
              </a:solidFill>
              <a:cs typeface="MS PGothic" pitchFamily="34" charset="-128"/>
            </a:endParaRPr>
          </a:p>
          <a:p>
            <a:pPr>
              <a:buClrTx/>
              <a:buFont typeface="Arial"/>
              <a:buChar char="•"/>
            </a:pP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5.10</a:t>
            </a:r>
            <a:endParaRPr lang="en-US" sz="2800" dirty="0"/>
          </a:p>
        </p:txBody>
      </p:sp>
      <p:sp>
        <p:nvSpPr>
          <p:cNvPr id="7" name="Text Placeholder 6"/>
          <p:cNvSpPr>
            <a:spLocks noGrp="1"/>
          </p:cNvSpPr>
          <p:nvPr>
            <p:ph type="body" sz="quarter" idx="14"/>
          </p:nvPr>
        </p:nvSpPr>
        <p:spPr>
          <a:xfrm>
            <a:off x="457200" y="1377372"/>
            <a:ext cx="8062912" cy="1166382"/>
          </a:xfrm>
        </p:spPr>
        <p:txBody>
          <a:bodyPr>
            <a:noAutofit/>
          </a:bodyPr>
          <a:lstStyle/>
          <a:p>
            <a:r>
              <a:rPr lang="en-US" sz="2400" dirty="0" smtClean="0"/>
              <a:t>As Figure 5.21 suggests, the combustion of gasoline is a highly exothermic process. Let us determine the approximate amount of heat produced by burning 1.00 L of gasoline, assuming the enthalpy of combustion of gasoline is the same as that of isooctane, a common component of gasoline. The density of isooctane is 0.692 </a:t>
            </a:r>
            <a:r>
              <a:rPr lang="en-US" sz="2400" dirty="0" err="1" smtClean="0"/>
              <a:t>g/mL</a:t>
            </a:r>
            <a:r>
              <a:rPr lang="en-US" sz="2400" dirty="0" smtClean="0"/>
              <a:t>.</a:t>
            </a:r>
          </a:p>
          <a:p>
            <a:endParaRPr lang="en-US" sz="2400" dirty="0" smtClean="0"/>
          </a:p>
        </p:txBody>
      </p:sp>
      <p:pic>
        <p:nvPicPr>
          <p:cNvPr id="6" name="Picture 5"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5.10</a:t>
            </a:r>
            <a:endParaRPr lang="en-US" sz="2800" dirty="0"/>
          </a:p>
        </p:txBody>
      </p:sp>
      <p:sp>
        <p:nvSpPr>
          <p:cNvPr id="7" name="Text Placeholder 6"/>
          <p:cNvSpPr>
            <a:spLocks noGrp="1"/>
          </p:cNvSpPr>
          <p:nvPr>
            <p:ph type="body" sz="quarter" idx="14"/>
          </p:nvPr>
        </p:nvSpPr>
        <p:spPr>
          <a:xfrm>
            <a:off x="457200" y="1377372"/>
            <a:ext cx="8062912" cy="1166382"/>
          </a:xfrm>
        </p:spPr>
        <p:txBody>
          <a:bodyPr>
            <a:noAutofit/>
          </a:bodyPr>
          <a:lstStyle/>
          <a:p>
            <a:r>
              <a:rPr lang="en-US" sz="2400" dirty="0" smtClean="0"/>
              <a:t>Starting with a known amount (1.00 L of isooctane), we can perform conversions between units until we arrive at the desired amount of heat or energy. The enthalpy of combustion of isooctane provides one of the necessary conversions. Table 5.2 gives this value as −5460 kJ per 1 mole of isooctane (C</a:t>
            </a:r>
            <a:r>
              <a:rPr lang="en-US" sz="2400" baseline="-25000" dirty="0" smtClean="0"/>
              <a:t>8</a:t>
            </a:r>
            <a:r>
              <a:rPr lang="en-US" sz="2400" dirty="0" smtClean="0"/>
              <a:t>H</a:t>
            </a:r>
            <a:r>
              <a:rPr lang="en-US" sz="2400" baseline="-25000" dirty="0" smtClean="0"/>
              <a:t>18</a:t>
            </a:r>
            <a:r>
              <a:rPr lang="en-US" sz="2400" dirty="0" smtClean="0"/>
              <a:t>).</a:t>
            </a:r>
            <a:endParaRPr lang="en-US" sz="2400" dirty="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239618" name="Object 2"/>
          <p:cNvGraphicFramePr>
            <a:graphicFrameLocks noChangeAspect="1"/>
          </p:cNvGraphicFramePr>
          <p:nvPr/>
        </p:nvGraphicFramePr>
        <p:xfrm>
          <a:off x="457200" y="3854823"/>
          <a:ext cx="7642297" cy="2226235"/>
        </p:xfrm>
        <a:graphic>
          <a:graphicData uri="http://schemas.openxmlformats.org/presentationml/2006/ole">
            <p:oleObj spid="_x0000_s239618" name="Equation" r:id="rId4" imgW="2921000" imgH="850900" progId="Equation.3">
              <p:embed/>
            </p:oleObj>
          </a:graphicData>
        </a:graphic>
      </p:graphicFrame>
      <p:cxnSp>
        <p:nvCxnSpPr>
          <p:cNvPr id="8" name="Straight Connector 7"/>
          <p:cNvCxnSpPr/>
          <p:nvPr/>
        </p:nvCxnSpPr>
        <p:spPr>
          <a:xfrm rot="5400000">
            <a:off x="1075765" y="4228346"/>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3436471" y="4497287"/>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3795060" y="3959404"/>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6678706" y="3959404"/>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6305176" y="4497287"/>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1374590" y="5662704"/>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1195295" y="5124821"/>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3556001" y="5662704"/>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5.22</a:t>
            </a:r>
            <a:endParaRPr lang="en-US" dirty="0"/>
          </a:p>
        </p:txBody>
      </p:sp>
      <p:pic>
        <p:nvPicPr>
          <p:cNvPr id="2" name="Picture Placeholder 1" descr="CNX_Chem_05_03_AlgalFuel1.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1284" b="-11284"/>
          <a:stretch>
            <a:fillRect/>
          </a:stretch>
        </p:blipFill>
        <p:spPr>
          <a:xfrm>
            <a:off x="457199" y="1480970"/>
            <a:ext cx="8062913" cy="3500071"/>
          </a:xfrm>
        </p:spPr>
      </p:pic>
      <p:sp>
        <p:nvSpPr>
          <p:cNvPr id="7" name="Text Placeholder 6"/>
          <p:cNvSpPr>
            <a:spLocks noGrp="1"/>
          </p:cNvSpPr>
          <p:nvPr>
            <p:ph type="body" sz="quarter" idx="14"/>
          </p:nvPr>
        </p:nvSpPr>
        <p:spPr>
          <a:xfrm>
            <a:off x="457200" y="5202566"/>
            <a:ext cx="8062912" cy="1166382"/>
          </a:xfrm>
        </p:spPr>
        <p:txBody>
          <a:bodyPr>
            <a:noAutofit/>
          </a:bodyPr>
          <a:lstStyle/>
          <a:p>
            <a:r>
              <a:rPr lang="en-US" sz="1800" dirty="0">
                <a:solidFill>
                  <a:srgbClr val="6CB255"/>
                </a:solidFill>
              </a:rPr>
              <a:t>(a) </a:t>
            </a:r>
            <a:r>
              <a:rPr lang="en-US" sz="1800" dirty="0"/>
              <a:t>Tiny algal organisms can be </a:t>
            </a:r>
            <a:r>
              <a:rPr lang="en-US" sz="1800" dirty="0">
                <a:solidFill>
                  <a:srgbClr val="6CB255"/>
                </a:solidFill>
              </a:rPr>
              <a:t>(b) </a:t>
            </a:r>
            <a:r>
              <a:rPr lang="en-US" sz="1800" dirty="0"/>
              <a:t>grown in large quantities and eventually </a:t>
            </a:r>
            <a:r>
              <a:rPr lang="en-US" sz="1800" dirty="0">
                <a:solidFill>
                  <a:srgbClr val="6CB255"/>
                </a:solidFill>
              </a:rPr>
              <a:t>(c) </a:t>
            </a:r>
            <a:r>
              <a:rPr lang="en-US" sz="1800" dirty="0"/>
              <a:t>turned into </a:t>
            </a:r>
            <a:r>
              <a:rPr lang="en-US" sz="1800" dirty="0" smtClean="0"/>
              <a:t>a useful </a:t>
            </a:r>
            <a:r>
              <a:rPr lang="en-US" sz="1800" dirty="0"/>
              <a:t>fuel such as biodiesel. (credit a: modification of work by Micah </a:t>
            </a:r>
            <a:r>
              <a:rPr lang="en-US" sz="1800" dirty="0" err="1"/>
              <a:t>Sittig</a:t>
            </a:r>
            <a:r>
              <a:rPr lang="en-US" sz="1800" dirty="0"/>
              <a:t>; credit b: modification of work </a:t>
            </a:r>
            <a:r>
              <a:rPr lang="en-US" sz="1800" dirty="0" smtClean="0"/>
              <a:t>by Robert </a:t>
            </a:r>
            <a:r>
              <a:rPr lang="en-US" sz="1800" dirty="0" err="1"/>
              <a:t>Kerton</a:t>
            </a:r>
            <a:r>
              <a:rPr lang="en-US" sz="1800" dirty="0"/>
              <a:t>; credit c: modification of work by John F. Williams)</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762387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5.23</a:t>
            </a:r>
            <a:endParaRPr lang="en-US" dirty="0"/>
          </a:p>
        </p:txBody>
      </p:sp>
      <p:pic>
        <p:nvPicPr>
          <p:cNvPr id="2" name="Picture Placeholder 1" descr="CNX_Chem_05_03_AlgalFuel2.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9941" b="-9941"/>
          <a:stretch>
            <a:fillRect/>
          </a:stretch>
        </p:blipFill>
        <p:spPr>
          <a:xfrm>
            <a:off x="457199" y="1421206"/>
            <a:ext cx="8062913" cy="3500071"/>
          </a:xfrm>
        </p:spPr>
      </p:pic>
      <p:sp>
        <p:nvSpPr>
          <p:cNvPr id="7" name="Text Placeholder 6"/>
          <p:cNvSpPr>
            <a:spLocks noGrp="1"/>
          </p:cNvSpPr>
          <p:nvPr>
            <p:ph type="body" sz="quarter" idx="14"/>
          </p:nvPr>
        </p:nvSpPr>
        <p:spPr>
          <a:xfrm>
            <a:off x="457200" y="5142802"/>
            <a:ext cx="8062912" cy="1166382"/>
          </a:xfrm>
        </p:spPr>
        <p:txBody>
          <a:bodyPr>
            <a:normAutofit/>
          </a:bodyPr>
          <a:lstStyle/>
          <a:p>
            <a:r>
              <a:rPr lang="en-US" dirty="0"/>
              <a:t>Algae convert sunlight and carbon dioxide into oil that is harvested, extracted, purified, </a:t>
            </a:r>
            <a:r>
              <a:rPr lang="en-US" dirty="0" smtClean="0"/>
              <a:t>and transformed </a:t>
            </a:r>
            <a:r>
              <a:rPr lang="en-US" dirty="0"/>
              <a:t>into a variety of renewable fuels.</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8139686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43433" y="761207"/>
            <a:ext cx="6553200" cy="508000"/>
          </a:xfrm>
        </p:spPr>
        <p:txBody>
          <a:bodyPr>
            <a:noAutofit/>
          </a:bodyPr>
          <a:lstStyle/>
          <a:p>
            <a:pPr eaLnBrk="1" hangingPunct="1"/>
            <a:r>
              <a:rPr lang="en-US" sz="3200" b="1" dirty="0" smtClean="0">
                <a:solidFill>
                  <a:srgbClr val="000090"/>
                </a:solidFill>
                <a:latin typeface="Arial" pitchFamily="-110" charset="0"/>
              </a:rPr>
              <a:t>Standard Enthalpy of formation</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960274"/>
            <a:ext cx="8277411" cy="5923308"/>
          </a:xfrm>
        </p:spPr>
        <p:txBody>
          <a:bodyPr>
            <a:normAutofit/>
          </a:bodyPr>
          <a:lstStyle/>
          <a:p>
            <a:pPr lvl="1">
              <a:buClrTx/>
              <a:buFont typeface="Arial"/>
              <a:buChar char="•"/>
            </a:pPr>
            <a:endParaRPr lang="en-US" sz="2400" dirty="0" smtClean="0"/>
          </a:p>
          <a:p>
            <a:pPr>
              <a:buClrTx/>
              <a:buFont typeface="Arial"/>
              <a:buChar char="•"/>
            </a:pPr>
            <a:r>
              <a:rPr lang="en-US" sz="2400" b="1" dirty="0" smtClean="0">
                <a:solidFill>
                  <a:srgbClr val="000090"/>
                </a:solidFill>
                <a:cs typeface="MS PGothic" pitchFamily="34" charset="-128"/>
              </a:rPr>
              <a:t> Standard enthalpy of formation (</a:t>
            </a:r>
            <a:r>
              <a:rPr lang="el-GR" sz="2400" b="1" dirty="0" smtClean="0">
                <a:solidFill>
                  <a:srgbClr val="000090"/>
                </a:solidFill>
                <a:latin typeface="Lucida Grande" pitchFamily="-110" charset="0"/>
                <a:ea typeface="Arial" pitchFamily="-110" charset="0"/>
                <a:cs typeface="Arial" pitchFamily="-110" charset="0"/>
              </a:rPr>
              <a:t>Δ</a:t>
            </a:r>
            <a:r>
              <a:rPr lang="en-US" sz="2400" b="1" dirty="0" err="1" smtClean="0">
                <a:solidFill>
                  <a:srgbClr val="000090"/>
                </a:solidFill>
                <a:ea typeface="Arial" pitchFamily="-110" charset="0"/>
                <a:cs typeface="Arial" pitchFamily="-110" charset="0"/>
              </a:rPr>
              <a:t>H°</a:t>
            </a:r>
            <a:r>
              <a:rPr lang="en-US" sz="2400" b="1" baseline="-25000" dirty="0" err="1" smtClean="0">
                <a:solidFill>
                  <a:srgbClr val="000090"/>
                </a:solidFill>
                <a:ea typeface="Arial" pitchFamily="-110" charset="0"/>
                <a:cs typeface="Arial" pitchFamily="-110" charset="0"/>
              </a:rPr>
              <a:t>f</a:t>
            </a:r>
            <a:r>
              <a:rPr lang="en-US" sz="2400" b="1" dirty="0" smtClean="0">
                <a:solidFill>
                  <a:srgbClr val="000090"/>
                </a:solidFill>
                <a:ea typeface="Arial" pitchFamily="-110" charset="0"/>
                <a:cs typeface="Arial" pitchFamily="-110" charset="0"/>
              </a:rPr>
              <a:t>) </a:t>
            </a:r>
            <a:r>
              <a:rPr lang="en-US" sz="2400" dirty="0" smtClean="0"/>
              <a:t>is an enthalpy change for a reaction in which </a:t>
            </a:r>
            <a:r>
              <a:rPr lang="en-US" sz="2400" b="1" i="1" dirty="0" smtClean="0"/>
              <a:t>exactly 1 mole </a:t>
            </a:r>
            <a:r>
              <a:rPr lang="en-US" sz="2400" dirty="0" smtClean="0"/>
              <a:t>of a pure substance is formed from its constituent free elements in their most stable states under standard state conditions.</a:t>
            </a:r>
          </a:p>
          <a:p>
            <a:pPr>
              <a:buClrTx/>
              <a:buFont typeface="Arial"/>
              <a:buChar char="•"/>
            </a:pPr>
            <a:endParaRPr lang="en-US" sz="2400" dirty="0" smtClean="0"/>
          </a:p>
          <a:p>
            <a:pPr>
              <a:buClrTx/>
              <a:buFont typeface="Arial"/>
              <a:buChar char="•"/>
            </a:pPr>
            <a:r>
              <a:rPr lang="en-US" sz="2400" dirty="0" smtClean="0"/>
              <a:t> For example, </a:t>
            </a:r>
            <a:r>
              <a:rPr lang="el-GR" sz="2400" dirty="0" smtClean="0">
                <a:latin typeface="Lucida Grande" pitchFamily="-110" charset="0"/>
                <a:ea typeface="Arial" pitchFamily="-110" charset="0"/>
                <a:cs typeface="Arial" pitchFamily="-110" charset="0"/>
              </a:rPr>
              <a:t>Δ</a:t>
            </a:r>
            <a:r>
              <a:rPr lang="en-US" sz="2400" dirty="0" err="1" smtClean="0">
                <a:ea typeface="Arial" pitchFamily="-110" charset="0"/>
                <a:cs typeface="Arial" pitchFamily="-110" charset="0"/>
              </a:rPr>
              <a:t>H°</a:t>
            </a:r>
            <a:r>
              <a:rPr lang="en-US" sz="2400" baseline="-25000" dirty="0" err="1" smtClean="0">
                <a:ea typeface="Arial" pitchFamily="-110" charset="0"/>
                <a:cs typeface="Arial" pitchFamily="-110" charset="0"/>
              </a:rPr>
              <a:t>f</a:t>
            </a:r>
            <a:r>
              <a:rPr lang="en-US" sz="2400" baseline="-25000" dirty="0" smtClean="0">
                <a:ea typeface="Arial" pitchFamily="-110" charset="0"/>
                <a:cs typeface="Arial" pitchFamily="-110" charset="0"/>
              </a:rPr>
              <a:t> </a:t>
            </a:r>
            <a:r>
              <a:rPr lang="en-US" sz="2400" dirty="0" smtClean="0"/>
              <a:t>of CO</a:t>
            </a:r>
            <a:r>
              <a:rPr lang="en-US" sz="2400" baseline="-25000" dirty="0" smtClean="0"/>
              <a:t>2</a:t>
            </a:r>
            <a:r>
              <a:rPr lang="en-US" sz="2400" dirty="0" smtClean="0"/>
              <a:t>(</a:t>
            </a:r>
            <a:r>
              <a:rPr lang="en-US" sz="2400" i="1" dirty="0" smtClean="0"/>
              <a:t>g</a:t>
            </a:r>
            <a:r>
              <a:rPr lang="en-US" sz="2400" dirty="0" smtClean="0"/>
              <a:t>) is −393.5 kJ/mol. </a:t>
            </a:r>
          </a:p>
          <a:p>
            <a:pPr>
              <a:buClrTx/>
            </a:pPr>
            <a:endParaRPr lang="en-US" sz="2400" dirty="0" smtClean="0"/>
          </a:p>
          <a:p>
            <a:r>
              <a:rPr lang="en-US" sz="2400" dirty="0" err="1" smtClean="0"/>
              <a:t>C(</a:t>
            </a:r>
            <a:r>
              <a:rPr lang="en-US" sz="2400" i="1" dirty="0" err="1" smtClean="0"/>
              <a:t>s</a:t>
            </a:r>
            <a:r>
              <a:rPr lang="en-US" sz="2400" dirty="0" smtClean="0"/>
              <a:t>)  +  O</a:t>
            </a:r>
            <a:r>
              <a:rPr lang="en-US" sz="2400" baseline="-25000" dirty="0" smtClean="0"/>
              <a:t>2</a:t>
            </a:r>
            <a:r>
              <a:rPr lang="en-US" sz="2400" dirty="0" smtClean="0"/>
              <a:t>(</a:t>
            </a:r>
            <a:r>
              <a:rPr lang="en-US" sz="2400" i="1" dirty="0" smtClean="0"/>
              <a:t>g</a:t>
            </a:r>
            <a:r>
              <a:rPr lang="en-US" sz="2400" dirty="0" smtClean="0"/>
              <a:t>)  ⟶  CO</a:t>
            </a:r>
            <a:r>
              <a:rPr lang="en-US" sz="2400" baseline="-25000" dirty="0" smtClean="0"/>
              <a:t>2</a:t>
            </a:r>
            <a:r>
              <a:rPr lang="en-US" sz="2400" dirty="0" smtClean="0"/>
              <a:t>(</a:t>
            </a:r>
            <a:r>
              <a:rPr lang="en-US" sz="2400" i="1" dirty="0" smtClean="0"/>
              <a:t>g</a:t>
            </a:r>
            <a:r>
              <a:rPr lang="en-US" sz="2400" dirty="0" smtClean="0"/>
              <a:t>)      </a:t>
            </a:r>
            <a:r>
              <a:rPr lang="el-GR" sz="2400" dirty="0" smtClean="0">
                <a:latin typeface="Lucida Grande" pitchFamily="-110" charset="0"/>
                <a:ea typeface="Arial" pitchFamily="-110" charset="0"/>
                <a:cs typeface="Arial" pitchFamily="-110" charset="0"/>
              </a:rPr>
              <a:t>Δ</a:t>
            </a:r>
            <a:r>
              <a:rPr lang="en-US" sz="2400" dirty="0" err="1" smtClean="0">
                <a:ea typeface="Arial" pitchFamily="-110" charset="0"/>
                <a:cs typeface="Arial" pitchFamily="-110" charset="0"/>
              </a:rPr>
              <a:t>H°</a:t>
            </a:r>
            <a:r>
              <a:rPr lang="en-US" sz="2400" baseline="-25000" dirty="0" err="1" smtClean="0">
                <a:ea typeface="Arial" pitchFamily="-110" charset="0"/>
                <a:cs typeface="Arial" pitchFamily="-110" charset="0"/>
              </a:rPr>
              <a:t>f</a:t>
            </a:r>
            <a:r>
              <a:rPr lang="en-US" sz="2400" baseline="-25000" dirty="0" smtClean="0">
                <a:ea typeface="Arial" pitchFamily="-110" charset="0"/>
                <a:cs typeface="Arial" pitchFamily="-110" charset="0"/>
              </a:rPr>
              <a:t>  </a:t>
            </a:r>
            <a:r>
              <a:rPr lang="en-US" sz="2400" dirty="0" smtClean="0"/>
              <a:t>=  	        = −393.5kJ</a:t>
            </a:r>
          </a:p>
          <a:p>
            <a:endParaRPr lang="en-US" sz="2400" dirty="0" smtClean="0"/>
          </a:p>
          <a:p>
            <a:pPr>
              <a:buClrTx/>
              <a:buFont typeface="Arial"/>
              <a:buChar char="•"/>
            </a:pPr>
            <a:r>
              <a:rPr lang="en-US" sz="2400" dirty="0" smtClean="0"/>
              <a:t> By definition, the standard enthalpy of formation of an element in its most stable form is equal to zero under standard conditions.</a:t>
            </a:r>
          </a:p>
          <a:p>
            <a:pPr>
              <a:buClrTx/>
              <a:buFont typeface="Arial"/>
              <a:buChar char="•"/>
            </a:pPr>
            <a:endParaRPr lang="en-US" sz="2400" dirty="0" smtClean="0"/>
          </a:p>
          <a:p>
            <a:endParaRPr lang="en-US" sz="2400" dirty="0" smtClean="0">
              <a:ea typeface="Arial" pitchFamily="-110" charset="0"/>
              <a:cs typeface="Arial" pitchFamily="-110" charset="0"/>
            </a:endParaRPr>
          </a:p>
          <a:p>
            <a:pPr>
              <a:buClr>
                <a:schemeClr val="tx1"/>
              </a:buClr>
            </a:pPr>
            <a:endParaRPr lang="en-US" sz="2400" dirty="0">
              <a:ea typeface="Arial" pitchFamily="-110" charset="0"/>
              <a:cs typeface="Arial" pitchFamily="-110" charset="0"/>
            </a:endParaRPr>
          </a:p>
        </p:txBody>
      </p:sp>
      <p:pic>
        <p:nvPicPr>
          <p:cNvPr id="4" name="Picture 3"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graphicFrame>
        <p:nvGraphicFramePr>
          <p:cNvPr id="301058" name="Object 2"/>
          <p:cNvGraphicFramePr>
            <a:graphicFrameLocks noChangeAspect="1"/>
          </p:cNvGraphicFramePr>
          <p:nvPr/>
        </p:nvGraphicFramePr>
        <p:xfrm>
          <a:off x="5736294" y="4584238"/>
          <a:ext cx="881063" cy="469900"/>
        </p:xfrm>
        <a:graphic>
          <a:graphicData uri="http://schemas.openxmlformats.org/presentationml/2006/ole">
            <p:oleObj spid="_x0000_s301058" name="Equation" r:id="rId4" imgW="381000" imgH="203200" progId="Equation.3">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5.12</a:t>
            </a:r>
            <a:endParaRPr lang="en-US" sz="2800" dirty="0"/>
          </a:p>
        </p:txBody>
      </p:sp>
      <p:sp>
        <p:nvSpPr>
          <p:cNvPr id="7" name="Text Placeholder 6"/>
          <p:cNvSpPr>
            <a:spLocks noGrp="1"/>
          </p:cNvSpPr>
          <p:nvPr>
            <p:ph type="body" sz="quarter" idx="14"/>
          </p:nvPr>
        </p:nvSpPr>
        <p:spPr>
          <a:xfrm>
            <a:off x="457200" y="1377372"/>
            <a:ext cx="8062912" cy="1166382"/>
          </a:xfrm>
        </p:spPr>
        <p:txBody>
          <a:bodyPr>
            <a:noAutofit/>
          </a:bodyPr>
          <a:lstStyle/>
          <a:p>
            <a:r>
              <a:rPr lang="en-US" sz="2400" dirty="0" smtClean="0"/>
              <a:t>Write the heat of formation reaction equations for:</a:t>
            </a:r>
          </a:p>
          <a:p>
            <a:r>
              <a:rPr lang="en-US" sz="2400" dirty="0" smtClean="0"/>
              <a:t>(a) C</a:t>
            </a:r>
            <a:r>
              <a:rPr lang="en-US" sz="2400" baseline="-25000" dirty="0" smtClean="0"/>
              <a:t>2</a:t>
            </a:r>
            <a:r>
              <a:rPr lang="en-US" sz="2400" dirty="0" smtClean="0"/>
              <a:t>H</a:t>
            </a:r>
            <a:r>
              <a:rPr lang="en-US" sz="2400" baseline="-25000" dirty="0" smtClean="0"/>
              <a:t>5</a:t>
            </a:r>
            <a:r>
              <a:rPr lang="en-US" sz="2400" dirty="0" smtClean="0"/>
              <a:t>OH(</a:t>
            </a:r>
            <a:r>
              <a:rPr lang="en-US" sz="2400" i="1" dirty="0" smtClean="0"/>
              <a:t>l</a:t>
            </a:r>
            <a:r>
              <a:rPr lang="en-US" sz="2400" dirty="0" smtClean="0"/>
              <a:t>)</a:t>
            </a:r>
          </a:p>
          <a:p>
            <a:r>
              <a:rPr lang="en-US" sz="2400" dirty="0" smtClean="0"/>
              <a:t>(</a:t>
            </a:r>
            <a:r>
              <a:rPr lang="en-US" sz="2400" dirty="0" err="1" smtClean="0"/>
              <a:t>b</a:t>
            </a:r>
            <a:r>
              <a:rPr lang="en-US" sz="2400" dirty="0" smtClean="0"/>
              <a:t>) Ca</a:t>
            </a:r>
            <a:r>
              <a:rPr lang="en-US" sz="2400" baseline="-25000" dirty="0" smtClean="0"/>
              <a:t>3</a:t>
            </a:r>
            <a:r>
              <a:rPr lang="en-US" sz="2400" dirty="0" smtClean="0"/>
              <a:t>(PO</a:t>
            </a:r>
            <a:r>
              <a:rPr lang="en-US" sz="2400" baseline="-25000" dirty="0" smtClean="0"/>
              <a:t>4</a:t>
            </a:r>
            <a:r>
              <a:rPr lang="en-US" sz="2400" dirty="0" smtClean="0"/>
              <a:t>)</a:t>
            </a:r>
            <a:r>
              <a:rPr lang="en-US" sz="2400" baseline="-25000" dirty="0" smtClean="0"/>
              <a:t>2</a:t>
            </a:r>
            <a:r>
              <a:rPr lang="en-US" sz="2400" dirty="0" smtClean="0"/>
              <a:t>(</a:t>
            </a:r>
            <a:r>
              <a:rPr lang="en-US" sz="2400" i="1" dirty="0" smtClean="0"/>
              <a:t>s</a:t>
            </a:r>
            <a:r>
              <a:rPr lang="en-US" sz="2400" dirty="0" smtClean="0"/>
              <a:t>)</a:t>
            </a:r>
          </a:p>
          <a:p>
            <a:endParaRPr lang="en-US" sz="2400" dirty="0" smtClean="0"/>
          </a:p>
          <a:p>
            <a:r>
              <a:rPr lang="en-US" sz="2400" dirty="0" smtClean="0"/>
              <a:t>Remembering that </a:t>
            </a:r>
            <a:r>
              <a:rPr lang="el-GR" sz="2400" dirty="0" smtClean="0">
                <a:latin typeface="Lucida Grande" pitchFamily="-110" charset="0"/>
                <a:ea typeface="Arial" pitchFamily="-110" charset="0"/>
                <a:cs typeface="Arial" pitchFamily="-110" charset="0"/>
              </a:rPr>
              <a:t>Δ</a:t>
            </a:r>
            <a:r>
              <a:rPr lang="en-US" sz="2400" dirty="0" err="1" smtClean="0">
                <a:ea typeface="Arial" pitchFamily="-110" charset="0"/>
                <a:cs typeface="Arial" pitchFamily="-110" charset="0"/>
              </a:rPr>
              <a:t>H°</a:t>
            </a:r>
            <a:r>
              <a:rPr lang="en-US" sz="2400" baseline="-25000" dirty="0" err="1" smtClean="0">
                <a:ea typeface="Arial" pitchFamily="-110" charset="0"/>
                <a:cs typeface="Arial" pitchFamily="-110" charset="0"/>
              </a:rPr>
              <a:t>f</a:t>
            </a:r>
            <a:r>
              <a:rPr lang="en-US" sz="2400" baseline="-25000" dirty="0" smtClean="0">
                <a:ea typeface="Arial" pitchFamily="-110" charset="0"/>
                <a:cs typeface="Arial" pitchFamily="-110" charset="0"/>
              </a:rPr>
              <a:t> </a:t>
            </a:r>
            <a:r>
              <a:rPr lang="en-US" sz="2400" dirty="0" smtClean="0"/>
              <a:t> reaction equations are for forming 1 mole of the compound from its constituent elements under standard conditions, we have:</a:t>
            </a:r>
          </a:p>
          <a:p>
            <a:r>
              <a:rPr lang="en-US" sz="2400" dirty="0" smtClean="0"/>
              <a:t>(a) 2C(</a:t>
            </a:r>
            <a:r>
              <a:rPr lang="en-US" sz="2400" i="1" dirty="0" smtClean="0"/>
              <a:t>s</a:t>
            </a:r>
            <a:r>
              <a:rPr lang="en-US" sz="2400" dirty="0" smtClean="0"/>
              <a:t>,graphite)  +  3H</a:t>
            </a:r>
            <a:r>
              <a:rPr lang="en-US" sz="2400" baseline="-25000" dirty="0" smtClean="0"/>
              <a:t>2</a:t>
            </a:r>
            <a:r>
              <a:rPr lang="en-US" sz="2400" dirty="0" smtClean="0"/>
              <a:t>(</a:t>
            </a:r>
            <a:r>
              <a:rPr lang="en-US" sz="2400" i="1" dirty="0" smtClean="0"/>
              <a:t>g</a:t>
            </a:r>
            <a:r>
              <a:rPr lang="en-US" sz="2400" dirty="0" smtClean="0"/>
              <a:t>)  +  ½ O</a:t>
            </a:r>
            <a:r>
              <a:rPr lang="en-US" sz="2400" baseline="-25000" dirty="0" smtClean="0"/>
              <a:t>2</a:t>
            </a:r>
            <a:r>
              <a:rPr lang="en-US" sz="2400" dirty="0" smtClean="0"/>
              <a:t>(</a:t>
            </a:r>
            <a:r>
              <a:rPr lang="en-US" sz="2400" i="1" dirty="0" smtClean="0"/>
              <a:t>g</a:t>
            </a:r>
            <a:r>
              <a:rPr lang="en-US" sz="2400" dirty="0" smtClean="0"/>
              <a:t>)  ⟶  C</a:t>
            </a:r>
            <a:r>
              <a:rPr lang="en-US" sz="2400" baseline="-25000" dirty="0" smtClean="0"/>
              <a:t>2</a:t>
            </a:r>
            <a:r>
              <a:rPr lang="en-US" sz="2400" dirty="0" smtClean="0"/>
              <a:t>H</a:t>
            </a:r>
            <a:r>
              <a:rPr lang="en-US" sz="2400" baseline="-25000" dirty="0" smtClean="0"/>
              <a:t>5</a:t>
            </a:r>
            <a:r>
              <a:rPr lang="en-US" sz="2400" dirty="0" smtClean="0"/>
              <a:t>OH(</a:t>
            </a:r>
            <a:r>
              <a:rPr lang="en-US" sz="2400" i="1" dirty="0" smtClean="0"/>
              <a:t>l</a:t>
            </a:r>
            <a:r>
              <a:rPr lang="en-US" sz="2400" dirty="0" smtClean="0"/>
              <a:t>)</a:t>
            </a:r>
          </a:p>
          <a:p>
            <a:r>
              <a:rPr lang="en-US" sz="2400" dirty="0" smtClean="0"/>
              <a:t>(</a:t>
            </a:r>
            <a:r>
              <a:rPr lang="en-US" sz="2400" dirty="0" err="1" smtClean="0"/>
              <a:t>b</a:t>
            </a:r>
            <a:r>
              <a:rPr lang="en-US" sz="2400" dirty="0" smtClean="0"/>
              <a:t>) 3Ca(</a:t>
            </a:r>
            <a:r>
              <a:rPr lang="en-US" sz="2400" i="1" dirty="0" smtClean="0"/>
              <a:t>s</a:t>
            </a:r>
            <a:r>
              <a:rPr lang="en-US" sz="2400" dirty="0" smtClean="0"/>
              <a:t>)  +  ½ P</a:t>
            </a:r>
            <a:r>
              <a:rPr lang="en-US" sz="2400" baseline="-25000" dirty="0" smtClean="0"/>
              <a:t>4</a:t>
            </a:r>
            <a:r>
              <a:rPr lang="en-US" sz="2400" dirty="0" smtClean="0"/>
              <a:t>(</a:t>
            </a:r>
            <a:r>
              <a:rPr lang="en-US" sz="2400" i="1" dirty="0" smtClean="0"/>
              <a:t>s</a:t>
            </a:r>
            <a:r>
              <a:rPr lang="en-US" sz="2400" dirty="0" smtClean="0"/>
              <a:t>)  +  4O</a:t>
            </a:r>
            <a:r>
              <a:rPr lang="en-US" sz="2400" baseline="-25000" dirty="0" smtClean="0"/>
              <a:t>2</a:t>
            </a:r>
            <a:r>
              <a:rPr lang="en-US" sz="2400" dirty="0" smtClean="0"/>
              <a:t>(</a:t>
            </a:r>
            <a:r>
              <a:rPr lang="en-US" sz="2400" i="1" dirty="0" smtClean="0"/>
              <a:t>g</a:t>
            </a:r>
            <a:r>
              <a:rPr lang="en-US" sz="2400" dirty="0" smtClean="0"/>
              <a:t>)  ⟶  Ca</a:t>
            </a:r>
            <a:r>
              <a:rPr lang="en-US" sz="2400" baseline="-25000" dirty="0" smtClean="0"/>
              <a:t>3</a:t>
            </a:r>
            <a:r>
              <a:rPr lang="en-US" sz="2400" dirty="0" smtClean="0"/>
              <a:t>(PO</a:t>
            </a:r>
            <a:r>
              <a:rPr lang="en-US" sz="2400" baseline="-25000" dirty="0" smtClean="0"/>
              <a:t>4</a:t>
            </a:r>
            <a:r>
              <a:rPr lang="en-US" sz="2400" dirty="0" smtClean="0"/>
              <a:t>)</a:t>
            </a:r>
            <a:r>
              <a:rPr lang="en-US" sz="2400" baseline="-25000" dirty="0" smtClean="0"/>
              <a:t>2</a:t>
            </a:r>
            <a:r>
              <a:rPr lang="en-US" sz="2400" dirty="0" smtClean="0"/>
              <a:t>(</a:t>
            </a:r>
            <a:r>
              <a:rPr lang="en-US" sz="2400" i="1" dirty="0" smtClean="0"/>
              <a:t>s</a:t>
            </a:r>
            <a:r>
              <a:rPr lang="en-US" sz="2400" dirty="0" smtClean="0"/>
              <a:t>)</a:t>
            </a:r>
          </a:p>
          <a:p>
            <a:r>
              <a:rPr lang="en-US" sz="2400" dirty="0" smtClean="0"/>
              <a:t>Note: The standard state of carbon is graphite, and phosphorus exists as P</a:t>
            </a:r>
            <a:r>
              <a:rPr lang="en-US" sz="2400" baseline="-25000" dirty="0" smtClean="0"/>
              <a:t>4</a:t>
            </a:r>
            <a:r>
              <a:rPr lang="en-US" sz="2400" dirty="0" smtClean="0"/>
              <a:t>.</a:t>
            </a:r>
          </a:p>
          <a:p>
            <a:endParaRPr lang="en-US" sz="2400" dirty="0" smtClean="0"/>
          </a:p>
          <a:p>
            <a:endParaRPr lang="en-US" sz="2400" dirty="0" smtClean="0"/>
          </a:p>
          <a:p>
            <a:endParaRPr lang="en-US" sz="2400" dirty="0" smtClean="0"/>
          </a:p>
        </p:txBody>
      </p:sp>
      <p:pic>
        <p:nvPicPr>
          <p:cNvPr id="6" name="Picture 5"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477328"/>
            <a:ext cx="6553200" cy="508000"/>
          </a:xfrm>
        </p:spPr>
        <p:txBody>
          <a:bodyPr>
            <a:noAutofit/>
          </a:bodyPr>
          <a:lstStyle/>
          <a:p>
            <a:pPr eaLnBrk="1" hangingPunct="1"/>
            <a:r>
              <a:rPr lang="en-US" sz="3200" b="1" dirty="0" smtClean="0">
                <a:solidFill>
                  <a:srgbClr val="000090"/>
                </a:solidFill>
                <a:latin typeface="Arial" pitchFamily="-110" charset="0"/>
              </a:rPr>
              <a:t>Hess’s law</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990156"/>
            <a:ext cx="8277411" cy="5923308"/>
          </a:xfrm>
        </p:spPr>
        <p:txBody>
          <a:bodyPr>
            <a:normAutofit/>
          </a:bodyPr>
          <a:lstStyle/>
          <a:p>
            <a:pPr lvl="1">
              <a:buClrTx/>
              <a:buFont typeface="Arial"/>
              <a:buChar char="•"/>
            </a:pPr>
            <a:endParaRPr lang="en-US" sz="2400" dirty="0" smtClean="0"/>
          </a:p>
          <a:p>
            <a:pPr>
              <a:buClrTx/>
              <a:buFont typeface="Arial"/>
              <a:buChar char="•"/>
            </a:pPr>
            <a:r>
              <a:rPr lang="en-US" sz="2400" dirty="0" smtClean="0"/>
              <a:t> </a:t>
            </a:r>
            <a:r>
              <a:rPr lang="en-US" sz="2400" b="1" dirty="0" smtClean="0"/>
              <a:t>There are two ways to determine the amount of heat involved in a chemical change: </a:t>
            </a:r>
          </a:p>
          <a:p>
            <a:pPr lvl="1">
              <a:buClrTx/>
              <a:buFont typeface="Arial"/>
              <a:buChar char="•"/>
            </a:pPr>
            <a:r>
              <a:rPr lang="en-US" sz="2400" dirty="0" smtClean="0"/>
              <a:t>Measure it experimentally</a:t>
            </a:r>
          </a:p>
          <a:p>
            <a:pPr lvl="1">
              <a:buClrTx/>
              <a:buFont typeface="Arial"/>
              <a:buChar char="•"/>
            </a:pPr>
            <a:r>
              <a:rPr lang="en-US" sz="2400" dirty="0" smtClean="0"/>
              <a:t>Calculate it from other experimentally determined enthalpy changes. </a:t>
            </a:r>
          </a:p>
          <a:p>
            <a:pPr>
              <a:buClrTx/>
              <a:buFont typeface="Arial"/>
              <a:buChar char="•"/>
            </a:pPr>
            <a:endParaRPr lang="en-US" sz="2400" dirty="0" smtClean="0"/>
          </a:p>
          <a:p>
            <a:pPr>
              <a:buClrTx/>
              <a:buFont typeface="Arial"/>
              <a:buChar char="•"/>
            </a:pPr>
            <a:r>
              <a:rPr lang="en-US" sz="2400" dirty="0" smtClean="0"/>
              <a:t> Some reactions are difficult, if not impossible, to investigate and make accurate measurements experimentally.</a:t>
            </a:r>
          </a:p>
          <a:p>
            <a:pPr>
              <a:buClrTx/>
            </a:pPr>
            <a:endParaRPr lang="en-US" sz="2400" dirty="0" smtClean="0"/>
          </a:p>
          <a:p>
            <a:pPr>
              <a:buClrTx/>
              <a:buFont typeface="Arial"/>
              <a:buChar char="•"/>
            </a:pPr>
            <a:r>
              <a:rPr lang="en-US" sz="2400" dirty="0" smtClean="0"/>
              <a:t> For these reactions the amount of heat involved must be calculated, usually with the use of </a:t>
            </a:r>
            <a:r>
              <a:rPr lang="en-US" sz="2400" b="1" i="1" dirty="0" smtClean="0">
                <a:solidFill>
                  <a:srgbClr val="000090"/>
                </a:solidFill>
              </a:rPr>
              <a:t>Hess’s law</a:t>
            </a:r>
            <a:r>
              <a:rPr lang="en-US" sz="2400" dirty="0" smtClean="0"/>
              <a:t>.</a:t>
            </a:r>
          </a:p>
          <a:p>
            <a:pPr>
              <a:buClrTx/>
            </a:pPr>
            <a:endParaRPr lang="en-US" sz="2400" b="1" i="1" dirty="0">
              <a:solidFill>
                <a:srgbClr val="FF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477328"/>
            <a:ext cx="6553200" cy="508000"/>
          </a:xfrm>
        </p:spPr>
        <p:txBody>
          <a:bodyPr>
            <a:noAutofit/>
          </a:bodyPr>
          <a:lstStyle/>
          <a:p>
            <a:pPr eaLnBrk="1" hangingPunct="1"/>
            <a:r>
              <a:rPr lang="en-US" sz="3200" b="1" dirty="0" smtClean="0">
                <a:solidFill>
                  <a:srgbClr val="000090"/>
                </a:solidFill>
                <a:latin typeface="Arial" pitchFamily="-110" charset="0"/>
              </a:rPr>
              <a:t>Hess’s law</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840746"/>
            <a:ext cx="8277411" cy="5923308"/>
          </a:xfrm>
        </p:spPr>
        <p:txBody>
          <a:bodyPr>
            <a:normAutofit/>
          </a:bodyPr>
          <a:lstStyle/>
          <a:p>
            <a:pPr>
              <a:buClrTx/>
            </a:pPr>
            <a:endParaRPr lang="en-US" sz="2400" b="1" i="1" dirty="0" smtClean="0">
              <a:solidFill>
                <a:srgbClr val="000090"/>
              </a:solidFill>
            </a:endParaRPr>
          </a:p>
          <a:p>
            <a:pPr>
              <a:buClrTx/>
              <a:buFont typeface="Arial"/>
              <a:buChar char="•"/>
            </a:pPr>
            <a:r>
              <a:rPr lang="en-US" sz="2400" b="1" i="1" dirty="0" smtClean="0">
                <a:solidFill>
                  <a:srgbClr val="000090"/>
                </a:solidFill>
              </a:rPr>
              <a:t> Hess’s law</a:t>
            </a:r>
            <a:r>
              <a:rPr lang="en-US" sz="2400" dirty="0" smtClean="0"/>
              <a:t> - </a:t>
            </a:r>
            <a:r>
              <a:rPr lang="en-US" sz="2400" i="1" dirty="0" smtClean="0"/>
              <a:t>If a process can be written as the sum of several stepwise processes, the enthalpy change of the total process equals the sum of the enthalpy changes of the various steps</a:t>
            </a:r>
            <a:r>
              <a:rPr lang="en-US" sz="2400" dirty="0" smtClean="0"/>
              <a:t>.</a:t>
            </a:r>
          </a:p>
          <a:p>
            <a:pPr>
              <a:buClrTx/>
              <a:buFont typeface="Arial"/>
              <a:buChar char="•"/>
            </a:pPr>
            <a:endParaRPr lang="en-US" sz="2400" b="1" i="1" dirty="0" smtClean="0">
              <a:solidFill>
                <a:srgbClr val="FF0000"/>
              </a:solidFill>
              <a:cs typeface="MS PGothic" pitchFamily="34" charset="-128"/>
            </a:endParaRPr>
          </a:p>
          <a:p>
            <a:pPr>
              <a:buClrTx/>
              <a:buFont typeface="Arial"/>
              <a:buChar char="•"/>
            </a:pPr>
            <a:r>
              <a:rPr lang="en-US" sz="2400" dirty="0" smtClean="0"/>
              <a:t> Hess’s law is valid because enthalpy is a state function.</a:t>
            </a:r>
          </a:p>
          <a:p>
            <a:pPr>
              <a:buClrTx/>
              <a:buFont typeface="Arial"/>
              <a:buChar char="•"/>
            </a:pPr>
            <a:endParaRPr lang="en-US" sz="2400" dirty="0" smtClean="0"/>
          </a:p>
          <a:p>
            <a:pPr>
              <a:buClrTx/>
              <a:buFont typeface="Arial"/>
              <a:buChar char="•"/>
            </a:pPr>
            <a:r>
              <a:rPr lang="en-US" sz="2400" dirty="0" smtClean="0"/>
              <a:t> Enthalpy changes depend only on where a chemical process starts and ends, but not on the path it takes from start to finish.</a:t>
            </a:r>
            <a:endParaRPr lang="en-US" sz="2400" b="1" i="1" dirty="0">
              <a:solidFill>
                <a:srgbClr val="FF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477328"/>
            <a:ext cx="6553200" cy="508000"/>
          </a:xfrm>
        </p:spPr>
        <p:txBody>
          <a:bodyPr>
            <a:noAutofit/>
          </a:bodyPr>
          <a:lstStyle/>
          <a:p>
            <a:pPr eaLnBrk="1" hangingPunct="1"/>
            <a:r>
              <a:rPr lang="en-US" sz="3200" b="1" dirty="0" smtClean="0">
                <a:solidFill>
                  <a:srgbClr val="000090"/>
                </a:solidFill>
                <a:latin typeface="Arial" pitchFamily="-110" charset="0"/>
              </a:rPr>
              <a:t>Hess’s law</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840746"/>
            <a:ext cx="8277411" cy="5923308"/>
          </a:xfrm>
        </p:spPr>
        <p:txBody>
          <a:bodyPr>
            <a:normAutofit/>
          </a:bodyPr>
          <a:lstStyle/>
          <a:p>
            <a:pPr>
              <a:buClrTx/>
            </a:pPr>
            <a:endParaRPr lang="en-US" sz="2400" b="1" i="1" dirty="0" smtClean="0">
              <a:solidFill>
                <a:srgbClr val="000090"/>
              </a:solidFill>
            </a:endParaRPr>
          </a:p>
          <a:p>
            <a:pPr>
              <a:buClr>
                <a:schemeClr val="tx1"/>
              </a:buClr>
              <a:buFont typeface="Arial"/>
              <a:buChar char="•"/>
            </a:pPr>
            <a:r>
              <a:rPr lang="en-US" sz="2400" b="1" i="1" dirty="0" smtClean="0">
                <a:solidFill>
                  <a:srgbClr val="000090"/>
                </a:solidFill>
              </a:rPr>
              <a:t> </a:t>
            </a:r>
            <a:r>
              <a:rPr lang="en-US" sz="2400" dirty="0" smtClean="0"/>
              <a:t>For example, we can think of the reaction of carbon with oxygen to form carbon dioxide as occurring either directly or by a two-step process. </a:t>
            </a:r>
          </a:p>
          <a:p>
            <a:pPr>
              <a:buClr>
                <a:schemeClr val="tx1"/>
              </a:buClr>
              <a:buFont typeface="Arial"/>
              <a:buChar char="•"/>
            </a:pPr>
            <a:endParaRPr lang="en-US" sz="2400" dirty="0" smtClean="0"/>
          </a:p>
          <a:p>
            <a:pPr>
              <a:buClr>
                <a:schemeClr val="tx1"/>
              </a:buClr>
              <a:buFont typeface="Arial"/>
              <a:buChar char="•"/>
            </a:pPr>
            <a:r>
              <a:rPr lang="en-US" sz="2400" dirty="0" smtClean="0"/>
              <a:t> </a:t>
            </a:r>
            <a:r>
              <a:rPr lang="en-US" sz="2400" b="1" dirty="0" smtClean="0"/>
              <a:t>The direct process is written:</a:t>
            </a:r>
          </a:p>
          <a:p>
            <a:endParaRPr lang="en-US" sz="2400" dirty="0" smtClean="0"/>
          </a:p>
          <a:p>
            <a:pPr algn="ctr"/>
            <a:r>
              <a:rPr lang="en-US" sz="2400" dirty="0" err="1" smtClean="0"/>
              <a:t>C(</a:t>
            </a:r>
            <a:r>
              <a:rPr lang="en-US" sz="2400" i="1" dirty="0" err="1" smtClean="0"/>
              <a:t>s</a:t>
            </a:r>
            <a:r>
              <a:rPr lang="en-US" sz="2400" dirty="0" smtClean="0"/>
              <a:t>)  +  O</a:t>
            </a:r>
            <a:r>
              <a:rPr lang="en-US" sz="2400" baseline="-25000" dirty="0" smtClean="0"/>
              <a:t>2</a:t>
            </a:r>
            <a:r>
              <a:rPr lang="en-US" sz="2400" dirty="0" smtClean="0"/>
              <a:t>(</a:t>
            </a:r>
            <a:r>
              <a:rPr lang="en-US" sz="2400" i="1" dirty="0" smtClean="0"/>
              <a:t>g</a:t>
            </a:r>
            <a:r>
              <a:rPr lang="en-US" sz="2400" dirty="0" smtClean="0"/>
              <a:t>)  ⟶  CO</a:t>
            </a:r>
            <a:r>
              <a:rPr lang="en-US" sz="2400" baseline="-25000" dirty="0" smtClean="0"/>
              <a:t>2</a:t>
            </a:r>
            <a:r>
              <a:rPr lang="en-US" sz="2400" dirty="0" smtClean="0"/>
              <a:t>(</a:t>
            </a:r>
            <a:r>
              <a:rPr lang="en-US" sz="2400" i="1" dirty="0" smtClean="0"/>
              <a:t>g</a:t>
            </a:r>
            <a:r>
              <a:rPr lang="en-US" sz="2400" dirty="0" smtClean="0"/>
              <a:t>) 		= −394 kJ</a:t>
            </a:r>
          </a:p>
        </p:txBody>
      </p:sp>
      <p:pic>
        <p:nvPicPr>
          <p:cNvPr id="4" name="Picture 3"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graphicFrame>
        <p:nvGraphicFramePr>
          <p:cNvPr id="307202" name="Object 2"/>
          <p:cNvGraphicFramePr>
            <a:graphicFrameLocks noChangeAspect="1"/>
          </p:cNvGraphicFramePr>
          <p:nvPr/>
        </p:nvGraphicFramePr>
        <p:xfrm>
          <a:off x="5586228" y="4189505"/>
          <a:ext cx="881062" cy="469900"/>
        </p:xfrm>
        <a:graphic>
          <a:graphicData uri="http://schemas.openxmlformats.org/presentationml/2006/ole">
            <p:oleObj spid="_x0000_s307202" name="Equation" r:id="rId4" imgW="381000" imgH="203200" progId="Equation.3">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477328"/>
            <a:ext cx="6553200" cy="508000"/>
          </a:xfrm>
        </p:spPr>
        <p:txBody>
          <a:bodyPr>
            <a:noAutofit/>
          </a:bodyPr>
          <a:lstStyle/>
          <a:p>
            <a:pPr eaLnBrk="1" hangingPunct="1"/>
            <a:r>
              <a:rPr lang="en-US" sz="3200" b="1" dirty="0" smtClean="0">
                <a:solidFill>
                  <a:srgbClr val="000090"/>
                </a:solidFill>
                <a:latin typeface="Arial" pitchFamily="-110" charset="0"/>
              </a:rPr>
              <a:t>Hess’s law</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840746"/>
            <a:ext cx="8394124" cy="5923308"/>
          </a:xfrm>
        </p:spPr>
        <p:txBody>
          <a:bodyPr>
            <a:normAutofit/>
          </a:bodyPr>
          <a:lstStyle/>
          <a:p>
            <a:pPr>
              <a:buClrTx/>
            </a:pPr>
            <a:endParaRPr lang="en-US" sz="2400" b="1" i="1" dirty="0" smtClean="0">
              <a:solidFill>
                <a:srgbClr val="000090"/>
              </a:solidFill>
            </a:endParaRPr>
          </a:p>
          <a:p>
            <a:pPr>
              <a:buClr>
                <a:schemeClr val="tx1"/>
              </a:buClr>
              <a:buFont typeface="Arial"/>
              <a:buChar char="•"/>
            </a:pPr>
            <a:r>
              <a:rPr lang="en-US" sz="2400" dirty="0" smtClean="0"/>
              <a:t> </a:t>
            </a:r>
            <a:r>
              <a:rPr lang="en-US" sz="2400" b="1" dirty="0" smtClean="0"/>
              <a:t>In the two-step process</a:t>
            </a:r>
            <a:r>
              <a:rPr lang="en-US" sz="2400" dirty="0" smtClean="0"/>
              <a:t>:</a:t>
            </a:r>
          </a:p>
          <a:p>
            <a:pPr lvl="1">
              <a:buClr>
                <a:schemeClr val="tx1"/>
              </a:buClr>
              <a:buFont typeface="Arial"/>
              <a:buChar char="•"/>
            </a:pPr>
            <a:r>
              <a:rPr lang="en-US" sz="2400" dirty="0" smtClean="0"/>
              <a:t>First carbon monoxide is formed.</a:t>
            </a:r>
          </a:p>
          <a:p>
            <a:pPr lvl="1">
              <a:buClr>
                <a:schemeClr val="tx1"/>
              </a:buClr>
              <a:buFont typeface="Arial"/>
              <a:buChar char="•"/>
            </a:pPr>
            <a:r>
              <a:rPr lang="en-US" sz="2400" dirty="0" smtClean="0"/>
              <a:t>Then, carbon monoxide reacts further to form carbon dioxide.</a:t>
            </a:r>
          </a:p>
          <a:p>
            <a:pPr>
              <a:buClr>
                <a:schemeClr val="tx1"/>
              </a:buClr>
            </a:pPr>
            <a:endParaRPr lang="en-US" sz="2400" dirty="0" smtClean="0"/>
          </a:p>
          <a:p>
            <a:pPr>
              <a:buClr>
                <a:schemeClr val="tx1"/>
              </a:buClr>
            </a:pPr>
            <a:r>
              <a:rPr lang="en-US" sz="2400" b="1" dirty="0" smtClean="0"/>
              <a:t>Step 1:     </a:t>
            </a:r>
            <a:r>
              <a:rPr lang="en-US" sz="2400" dirty="0" err="1" smtClean="0"/>
              <a:t>C(</a:t>
            </a:r>
            <a:r>
              <a:rPr lang="en-US" sz="2400" i="1" dirty="0" err="1" smtClean="0"/>
              <a:t>s</a:t>
            </a:r>
            <a:r>
              <a:rPr lang="en-US" sz="2400" dirty="0" smtClean="0"/>
              <a:t>)  +  ½ O</a:t>
            </a:r>
            <a:r>
              <a:rPr lang="en-US" sz="2400" baseline="-25000" dirty="0" smtClean="0"/>
              <a:t>2</a:t>
            </a:r>
            <a:r>
              <a:rPr lang="en-US" sz="2400" dirty="0" smtClean="0"/>
              <a:t>(</a:t>
            </a:r>
            <a:r>
              <a:rPr lang="en-US" sz="2400" i="1" dirty="0" smtClean="0"/>
              <a:t>g</a:t>
            </a:r>
            <a:r>
              <a:rPr lang="en-US" sz="2400" dirty="0" smtClean="0"/>
              <a:t>)  ⟶  </a:t>
            </a:r>
            <a:r>
              <a:rPr lang="en-US" sz="2400" dirty="0" err="1" smtClean="0"/>
              <a:t>CO(</a:t>
            </a:r>
            <a:r>
              <a:rPr lang="en-US" sz="2400" i="1" dirty="0" err="1" smtClean="0"/>
              <a:t>g</a:t>
            </a:r>
            <a:r>
              <a:rPr lang="en-US" sz="2400" dirty="0" smtClean="0"/>
              <a:t>)	               = −111 kJ</a:t>
            </a:r>
          </a:p>
          <a:p>
            <a:pPr>
              <a:buClr>
                <a:schemeClr val="tx1"/>
              </a:buClr>
            </a:pPr>
            <a:r>
              <a:rPr lang="en-US" sz="2400" b="1" dirty="0" smtClean="0"/>
              <a:t>Step 2:     </a:t>
            </a:r>
            <a:r>
              <a:rPr lang="en-US" sz="2400" dirty="0" err="1" smtClean="0"/>
              <a:t>CO(</a:t>
            </a:r>
            <a:r>
              <a:rPr lang="en-US" sz="2400" i="1" dirty="0" err="1" smtClean="0"/>
              <a:t>g</a:t>
            </a:r>
            <a:r>
              <a:rPr lang="en-US" sz="2400" dirty="0" smtClean="0"/>
              <a:t>)  +  ½ O</a:t>
            </a:r>
            <a:r>
              <a:rPr lang="en-US" sz="2400" baseline="-25000" dirty="0" smtClean="0"/>
              <a:t>2</a:t>
            </a:r>
            <a:r>
              <a:rPr lang="en-US" sz="2400" dirty="0" smtClean="0"/>
              <a:t>(</a:t>
            </a:r>
            <a:r>
              <a:rPr lang="en-US" sz="2400" i="1" dirty="0" smtClean="0"/>
              <a:t>g</a:t>
            </a:r>
            <a:r>
              <a:rPr lang="en-US" sz="2400" dirty="0" smtClean="0"/>
              <a:t>)  ⟶  CO</a:t>
            </a:r>
            <a:r>
              <a:rPr lang="en-US" sz="2400" baseline="-25000" dirty="0" smtClean="0"/>
              <a:t>2</a:t>
            </a:r>
            <a:r>
              <a:rPr lang="en-US" sz="2400" dirty="0" smtClean="0"/>
              <a:t>(</a:t>
            </a:r>
            <a:r>
              <a:rPr lang="en-US" sz="2400" i="1" dirty="0" smtClean="0"/>
              <a:t>g</a:t>
            </a:r>
            <a:r>
              <a:rPr lang="en-US" sz="2400" dirty="0" smtClean="0"/>
              <a:t>)	    = −283 kJ</a:t>
            </a:r>
          </a:p>
          <a:p>
            <a:pPr>
              <a:buClr>
                <a:schemeClr val="tx1"/>
              </a:buClr>
            </a:pPr>
            <a:endParaRPr lang="en-US" sz="2400" dirty="0" smtClean="0"/>
          </a:p>
          <a:p>
            <a:pPr>
              <a:buClr>
                <a:schemeClr val="tx1"/>
              </a:buClr>
            </a:pPr>
            <a:r>
              <a:rPr lang="en-US" sz="2400" b="1" dirty="0" smtClean="0"/>
              <a:t>Sum: </a:t>
            </a:r>
            <a:r>
              <a:rPr lang="en-US" sz="2400" dirty="0" err="1" smtClean="0"/>
              <a:t>C(</a:t>
            </a:r>
            <a:r>
              <a:rPr lang="en-US" sz="2400" i="1" dirty="0" err="1" smtClean="0"/>
              <a:t>s</a:t>
            </a:r>
            <a:r>
              <a:rPr lang="en-US" sz="2400" dirty="0" smtClean="0"/>
              <a:t>) + ½ O</a:t>
            </a:r>
            <a:r>
              <a:rPr lang="en-US" sz="2400" baseline="-25000" dirty="0" smtClean="0"/>
              <a:t>2</a:t>
            </a:r>
            <a:r>
              <a:rPr lang="en-US" sz="2400" dirty="0" smtClean="0"/>
              <a:t>(</a:t>
            </a:r>
            <a:r>
              <a:rPr lang="en-US" sz="2400" i="1" dirty="0" smtClean="0"/>
              <a:t>g</a:t>
            </a:r>
            <a:r>
              <a:rPr lang="en-US" sz="2400" dirty="0" smtClean="0"/>
              <a:t>) + </a:t>
            </a:r>
            <a:r>
              <a:rPr lang="en-US" sz="2400" dirty="0" err="1" smtClean="0"/>
              <a:t>CO(</a:t>
            </a:r>
            <a:r>
              <a:rPr lang="en-US" sz="2400" i="1" dirty="0" err="1" smtClean="0"/>
              <a:t>g</a:t>
            </a:r>
            <a:r>
              <a:rPr lang="en-US" sz="2400" dirty="0" smtClean="0"/>
              <a:t>) + ½ O</a:t>
            </a:r>
            <a:r>
              <a:rPr lang="en-US" sz="2400" baseline="-25000" dirty="0" smtClean="0"/>
              <a:t>2</a:t>
            </a:r>
            <a:r>
              <a:rPr lang="en-US" sz="2400" dirty="0" smtClean="0"/>
              <a:t>(</a:t>
            </a:r>
            <a:r>
              <a:rPr lang="en-US" sz="2400" i="1" dirty="0" smtClean="0"/>
              <a:t>g</a:t>
            </a:r>
            <a:r>
              <a:rPr lang="en-US" sz="2400" dirty="0" smtClean="0"/>
              <a:t>) ⟶ </a:t>
            </a:r>
            <a:r>
              <a:rPr lang="en-US" sz="2400" dirty="0" err="1" smtClean="0"/>
              <a:t>CO(</a:t>
            </a:r>
            <a:r>
              <a:rPr lang="en-US" sz="2400" i="1" dirty="0" err="1" smtClean="0"/>
              <a:t>g</a:t>
            </a:r>
            <a:r>
              <a:rPr lang="en-US" sz="2400" dirty="0" smtClean="0"/>
              <a:t>) + CO</a:t>
            </a:r>
            <a:r>
              <a:rPr lang="en-US" sz="2400" baseline="-25000" dirty="0" smtClean="0"/>
              <a:t>2</a:t>
            </a:r>
            <a:r>
              <a:rPr lang="en-US" sz="2400" dirty="0" smtClean="0"/>
              <a:t>(</a:t>
            </a:r>
            <a:r>
              <a:rPr lang="en-US" sz="2400" i="1" dirty="0" smtClean="0"/>
              <a:t>g</a:t>
            </a:r>
            <a:r>
              <a:rPr lang="en-US" sz="2400" dirty="0" smtClean="0"/>
              <a:t>)</a:t>
            </a:r>
          </a:p>
          <a:p>
            <a:pPr>
              <a:buClr>
                <a:schemeClr val="tx1"/>
              </a:buClr>
            </a:pPr>
            <a:endParaRPr lang="en-US" sz="2400" dirty="0" smtClean="0"/>
          </a:p>
          <a:p>
            <a:pPr>
              <a:buClr>
                <a:schemeClr val="tx1"/>
              </a:buClr>
            </a:pPr>
            <a:r>
              <a:rPr lang="en-US" sz="2400" b="1" dirty="0" smtClean="0"/>
              <a:t>Net Change: </a:t>
            </a:r>
            <a:r>
              <a:rPr lang="en-US" sz="2400" dirty="0" err="1" smtClean="0"/>
              <a:t>C(</a:t>
            </a:r>
            <a:r>
              <a:rPr lang="en-US" sz="2400" i="1" dirty="0" err="1" smtClean="0"/>
              <a:t>s</a:t>
            </a:r>
            <a:r>
              <a:rPr lang="en-US" sz="2400" dirty="0" smtClean="0"/>
              <a:t>) + O</a:t>
            </a:r>
            <a:r>
              <a:rPr lang="en-US" sz="2400" baseline="-25000" dirty="0" smtClean="0"/>
              <a:t>2</a:t>
            </a:r>
            <a:r>
              <a:rPr lang="en-US" sz="2400" dirty="0" smtClean="0"/>
              <a:t>(</a:t>
            </a:r>
            <a:r>
              <a:rPr lang="en-US" sz="2400" i="1" dirty="0" smtClean="0"/>
              <a:t>g</a:t>
            </a:r>
            <a:r>
              <a:rPr lang="en-US" sz="2400" dirty="0" smtClean="0"/>
              <a:t>)  ⟶ CO</a:t>
            </a:r>
            <a:r>
              <a:rPr lang="en-US" sz="2400" baseline="-25000" dirty="0" smtClean="0"/>
              <a:t>2</a:t>
            </a:r>
            <a:r>
              <a:rPr lang="en-US" sz="2400" dirty="0" smtClean="0"/>
              <a:t>(</a:t>
            </a:r>
            <a:r>
              <a:rPr lang="en-US" sz="2400" i="1" dirty="0" smtClean="0"/>
              <a:t>g</a:t>
            </a:r>
            <a:r>
              <a:rPr lang="en-US" sz="2400" dirty="0" smtClean="0"/>
              <a:t>)</a:t>
            </a:r>
          </a:p>
          <a:p>
            <a:pPr>
              <a:buClr>
                <a:schemeClr val="tx1"/>
              </a:buClr>
            </a:pPr>
            <a:endParaRPr lang="en-US" sz="2400" dirty="0" smtClean="0"/>
          </a:p>
          <a:p>
            <a:pPr>
              <a:buClr>
                <a:schemeClr val="tx1"/>
              </a:buClr>
            </a:pPr>
            <a:endParaRPr lang="en-US" sz="2400" dirty="0" smtClean="0"/>
          </a:p>
        </p:txBody>
      </p:sp>
      <p:pic>
        <p:nvPicPr>
          <p:cNvPr id="4" name="Picture 3"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graphicFrame>
        <p:nvGraphicFramePr>
          <p:cNvPr id="308226" name="Object 2"/>
          <p:cNvGraphicFramePr>
            <a:graphicFrameLocks noChangeAspect="1"/>
          </p:cNvGraphicFramePr>
          <p:nvPr/>
        </p:nvGraphicFramePr>
        <p:xfrm>
          <a:off x="6325925" y="3666478"/>
          <a:ext cx="881062" cy="469900"/>
        </p:xfrm>
        <a:graphic>
          <a:graphicData uri="http://schemas.openxmlformats.org/presentationml/2006/ole">
            <p:oleObj spid="_x0000_s308226" name="Equation" r:id="rId4" imgW="381000" imgH="203200" progId="Equation.3">
              <p:embed/>
            </p:oleObj>
          </a:graphicData>
        </a:graphic>
      </p:graphicFrame>
      <p:graphicFrame>
        <p:nvGraphicFramePr>
          <p:cNvPr id="308227" name="Object 3"/>
          <p:cNvGraphicFramePr>
            <a:graphicFrameLocks noChangeAspect="1"/>
          </p:cNvGraphicFramePr>
          <p:nvPr/>
        </p:nvGraphicFramePr>
        <p:xfrm>
          <a:off x="6362888" y="4189413"/>
          <a:ext cx="881062" cy="469900"/>
        </p:xfrm>
        <a:graphic>
          <a:graphicData uri="http://schemas.openxmlformats.org/presentationml/2006/ole">
            <p:oleObj spid="_x0000_s308227" name="Equation" r:id="rId5" imgW="381000" imgH="203200" progId="Equation.3">
              <p:embed/>
            </p:oleObj>
          </a:graphicData>
        </a:graphic>
      </p:graphicFrame>
      <p:cxnSp>
        <p:nvCxnSpPr>
          <p:cNvPr id="8" name="Straight Connector 7"/>
          <p:cNvCxnSpPr/>
          <p:nvPr/>
        </p:nvCxnSpPr>
        <p:spPr>
          <a:xfrm>
            <a:off x="457338" y="4734018"/>
            <a:ext cx="8277411"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880735"/>
            <a:ext cx="6553200" cy="508000"/>
          </a:xfrm>
        </p:spPr>
        <p:txBody>
          <a:bodyPr>
            <a:noAutofit/>
          </a:bodyPr>
          <a:lstStyle/>
          <a:p>
            <a:pPr eaLnBrk="1" hangingPunct="1"/>
            <a:r>
              <a:rPr lang="en-US" sz="3200" b="1" dirty="0" smtClean="0">
                <a:solidFill>
                  <a:srgbClr val="000090"/>
                </a:solidFill>
                <a:latin typeface="Arial" pitchFamily="-110" charset="0"/>
              </a:rPr>
              <a:t>Thermal energy and temperature</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1199330"/>
            <a:ext cx="8277411" cy="5923308"/>
          </a:xfrm>
        </p:spPr>
        <p:txBody>
          <a:bodyPr>
            <a:normAutofit/>
          </a:bodyPr>
          <a:lstStyle/>
          <a:p>
            <a:pPr>
              <a:buClrTx/>
              <a:buFont typeface="Arial"/>
              <a:buChar char="•"/>
            </a:pPr>
            <a:endParaRPr lang="en-US" sz="2400" b="1" dirty="0" smtClean="0">
              <a:latin typeface="Times New Roman"/>
            </a:endParaRPr>
          </a:p>
          <a:p>
            <a:pPr>
              <a:buClrTx/>
              <a:buFont typeface="Arial"/>
              <a:buChar char="•"/>
            </a:pPr>
            <a:r>
              <a:rPr lang="en-US" sz="2400" dirty="0" smtClean="0">
                <a:latin typeface="Times New Roman"/>
              </a:rPr>
              <a:t> </a:t>
            </a:r>
            <a:r>
              <a:rPr lang="en-US" sz="2400" b="1" i="1" dirty="0" smtClean="0">
                <a:solidFill>
                  <a:srgbClr val="000090"/>
                </a:solidFill>
                <a:latin typeface="Times New Roman"/>
                <a:ea typeface="Times New Roman" pitchFamily="-110" charset="0"/>
                <a:cs typeface="Times New Roman" pitchFamily="-110" charset="0"/>
              </a:rPr>
              <a:t>Thermal energy</a:t>
            </a:r>
            <a:r>
              <a:rPr lang="en-US" sz="2400" dirty="0" smtClean="0">
                <a:solidFill>
                  <a:srgbClr val="000090"/>
                </a:solidFill>
                <a:latin typeface="Times New Roman"/>
                <a:ea typeface="Times New Roman" pitchFamily="-110" charset="0"/>
                <a:cs typeface="Times New Roman" pitchFamily="-110" charset="0"/>
              </a:rPr>
              <a:t> </a:t>
            </a:r>
            <a:r>
              <a:rPr lang="en-US" sz="2400" dirty="0" smtClean="0">
                <a:latin typeface="Times New Roman"/>
              </a:rPr>
              <a:t>is a type of kinetic energy (KE) associated with the random motion of atoms and molecules.</a:t>
            </a:r>
          </a:p>
          <a:p>
            <a:pPr>
              <a:buClrTx/>
              <a:buFont typeface="Arial"/>
              <a:buChar char="•"/>
            </a:pPr>
            <a:endParaRPr lang="en-US" sz="2400" dirty="0" smtClean="0">
              <a:latin typeface="Times New Roman"/>
              <a:ea typeface="Times New Roman" pitchFamily="-110" charset="0"/>
              <a:cs typeface="Times New Roman" pitchFamily="-110" charset="0"/>
            </a:endParaRPr>
          </a:p>
          <a:p>
            <a:pPr>
              <a:buClrTx/>
              <a:buFont typeface="Arial"/>
              <a:buChar char="•"/>
            </a:pPr>
            <a:r>
              <a:rPr lang="en-US" sz="2400" dirty="0" smtClean="0">
                <a:latin typeface="Times New Roman"/>
                <a:ea typeface="Times New Roman" pitchFamily="-110" charset="0"/>
                <a:cs typeface="Times New Roman" pitchFamily="-110" charset="0"/>
              </a:rPr>
              <a:t> </a:t>
            </a:r>
            <a:r>
              <a:rPr lang="en-US" sz="2400" b="1" i="1" dirty="0" smtClean="0">
                <a:solidFill>
                  <a:srgbClr val="000090"/>
                </a:solidFill>
                <a:latin typeface="Times New Roman"/>
                <a:ea typeface="Times New Roman" pitchFamily="-110" charset="0"/>
                <a:cs typeface="Times New Roman" pitchFamily="-110" charset="0"/>
              </a:rPr>
              <a:t>Temperature </a:t>
            </a:r>
            <a:r>
              <a:rPr lang="en-US" sz="2400" dirty="0" smtClean="0">
                <a:latin typeface="Times New Roman"/>
              </a:rPr>
              <a:t>is a quantitative measure of “hot” or “cold.”</a:t>
            </a:r>
          </a:p>
          <a:p>
            <a:pPr>
              <a:buClrTx/>
              <a:buFont typeface="Arial"/>
              <a:buChar char="•"/>
            </a:pPr>
            <a:endParaRPr lang="en-US" sz="2400" dirty="0" smtClean="0">
              <a:latin typeface="Times New Roman"/>
              <a:ea typeface="Times New Roman" pitchFamily="-110" charset="0"/>
              <a:cs typeface="Times New Roman" pitchFamily="-110" charset="0"/>
            </a:endParaRPr>
          </a:p>
          <a:p>
            <a:pPr>
              <a:buFont typeface="Arial" pitchFamily="-110" charset="0"/>
              <a:buChar char="•"/>
            </a:pPr>
            <a:r>
              <a:rPr lang="en-US" sz="2400" dirty="0" smtClean="0">
                <a:latin typeface="Times New Roman"/>
                <a:ea typeface="Times New Roman" pitchFamily="-110" charset="0"/>
                <a:cs typeface="Times New Roman" pitchFamily="-110" charset="0"/>
              </a:rPr>
              <a:t> </a:t>
            </a:r>
            <a:r>
              <a:rPr lang="en-US" sz="2400" b="1" dirty="0" smtClean="0">
                <a:solidFill>
                  <a:srgbClr val="FF0000"/>
                </a:solidFill>
                <a:latin typeface="Times New Roman" pitchFamily="-110" charset="0"/>
                <a:ea typeface="Times New Roman" pitchFamily="-110" charset="0"/>
                <a:cs typeface="Times New Roman" pitchFamily="-110" charset="0"/>
              </a:rPr>
              <a:t>Fast </a:t>
            </a:r>
            <a:r>
              <a:rPr lang="en-US" sz="2400" dirty="0" smtClean="0">
                <a:latin typeface="Times New Roman" pitchFamily="-110" charset="0"/>
                <a:ea typeface="Times New Roman" pitchFamily="-110" charset="0"/>
                <a:cs typeface="Times New Roman" pitchFamily="-110" charset="0"/>
              </a:rPr>
              <a:t>moving molecules </a:t>
            </a:r>
            <a:r>
              <a:rPr lang="en-US" sz="2400" dirty="0" err="1" smtClean="0">
                <a:latin typeface="Wingdings" pitchFamily="-110" charset="2"/>
                <a:ea typeface="Times New Roman" pitchFamily="-110" charset="0"/>
                <a:cs typeface="Times New Roman" pitchFamily="-110" charset="0"/>
                <a:sym typeface="Wingdings" pitchFamily="-110" charset="2"/>
              </a:rPr>
              <a:t></a:t>
            </a:r>
            <a:r>
              <a:rPr lang="en-US" sz="2400" b="1" dirty="0" smtClean="0">
                <a:solidFill>
                  <a:srgbClr val="FF0000"/>
                </a:solidFill>
                <a:latin typeface="Times New Roman" pitchFamily="-110" charset="0"/>
                <a:ea typeface="Times New Roman" pitchFamily="-110" charset="0"/>
                <a:cs typeface="Times New Roman" pitchFamily="-110" charset="0"/>
              </a:rPr>
              <a:t> High thermal energy </a:t>
            </a:r>
            <a:r>
              <a:rPr lang="en-US" sz="2400" dirty="0" err="1" smtClean="0">
                <a:latin typeface="Wingdings" pitchFamily="-110" charset="2"/>
                <a:ea typeface="Times New Roman" pitchFamily="-110" charset="0"/>
                <a:cs typeface="Times New Roman" pitchFamily="-110" charset="0"/>
                <a:sym typeface="Wingdings" pitchFamily="-110" charset="2"/>
              </a:rPr>
              <a:t></a:t>
            </a:r>
            <a:r>
              <a:rPr lang="en-US" sz="2400" dirty="0" smtClean="0">
                <a:latin typeface="Times New Roman" pitchFamily="-110" charset="0"/>
                <a:ea typeface="Times New Roman" pitchFamily="-110" charset="0"/>
                <a:cs typeface="Times New Roman" pitchFamily="-110" charset="0"/>
              </a:rPr>
              <a:t> </a:t>
            </a:r>
            <a:r>
              <a:rPr lang="ja-JP" altLang="en-US" sz="2400" b="1" dirty="0" smtClean="0">
                <a:solidFill>
                  <a:srgbClr val="FF0000"/>
                </a:solidFill>
                <a:latin typeface="Times New Roman" pitchFamily="-110" charset="0"/>
                <a:ea typeface="Times New Roman" pitchFamily="-110" charset="0"/>
                <a:cs typeface="Times New Roman" pitchFamily="-110" charset="0"/>
              </a:rPr>
              <a:t>“</a:t>
            </a:r>
            <a:r>
              <a:rPr lang="en-US" altLang="ja-JP" sz="2400" b="1" dirty="0" smtClean="0">
                <a:solidFill>
                  <a:srgbClr val="FF0000"/>
                </a:solidFill>
                <a:latin typeface="Times New Roman" pitchFamily="-110" charset="0"/>
                <a:ea typeface="Times New Roman" pitchFamily="-110" charset="0"/>
                <a:cs typeface="Times New Roman" pitchFamily="-110" charset="0"/>
              </a:rPr>
              <a:t>Hot</a:t>
            </a:r>
            <a:r>
              <a:rPr lang="ja-JP" altLang="en-US" sz="2400" b="1" dirty="0" smtClean="0">
                <a:solidFill>
                  <a:srgbClr val="FF0000"/>
                </a:solidFill>
                <a:latin typeface="Times New Roman" pitchFamily="-110" charset="0"/>
                <a:ea typeface="Times New Roman" pitchFamily="-110" charset="0"/>
                <a:cs typeface="Times New Roman" pitchFamily="-110" charset="0"/>
              </a:rPr>
              <a:t>”</a:t>
            </a:r>
            <a:endParaRPr lang="en-US" altLang="ja-JP" sz="2400" b="1" dirty="0" smtClean="0">
              <a:solidFill>
                <a:srgbClr val="FF0000"/>
              </a:solidFill>
              <a:latin typeface="Times New Roman" pitchFamily="-110" charset="0"/>
              <a:ea typeface="Times New Roman" pitchFamily="-110" charset="0"/>
              <a:cs typeface="Times New Roman" pitchFamily="-110" charset="0"/>
            </a:endParaRPr>
          </a:p>
          <a:p>
            <a:pPr>
              <a:buFont typeface="Arial" pitchFamily="-110" charset="0"/>
              <a:buChar char="•"/>
            </a:pPr>
            <a:endParaRPr lang="en-US" sz="2400" dirty="0" smtClean="0">
              <a:latin typeface="Times New Roman" pitchFamily="-110" charset="0"/>
              <a:ea typeface="Times New Roman" pitchFamily="-110" charset="0"/>
              <a:cs typeface="Times New Roman" pitchFamily="-110" charset="0"/>
            </a:endParaRPr>
          </a:p>
          <a:p>
            <a:pPr>
              <a:buFont typeface="Arial" pitchFamily="-110" charset="0"/>
              <a:buChar char="•"/>
            </a:pPr>
            <a:r>
              <a:rPr lang="en-US" sz="2400" b="1" dirty="0" smtClean="0">
                <a:solidFill>
                  <a:srgbClr val="0000FF"/>
                </a:solidFill>
                <a:latin typeface="Times New Roman" pitchFamily="-110" charset="0"/>
                <a:ea typeface="Times New Roman" pitchFamily="-110" charset="0"/>
                <a:cs typeface="Times New Roman" pitchFamily="-110" charset="0"/>
              </a:rPr>
              <a:t> Slow </a:t>
            </a:r>
            <a:r>
              <a:rPr lang="en-US" sz="2400" dirty="0" smtClean="0">
                <a:latin typeface="Times New Roman" pitchFamily="-110" charset="0"/>
                <a:ea typeface="Times New Roman" pitchFamily="-110" charset="0"/>
                <a:cs typeface="Times New Roman" pitchFamily="-110" charset="0"/>
              </a:rPr>
              <a:t>moving molecules </a:t>
            </a:r>
            <a:r>
              <a:rPr lang="en-US" sz="2400" dirty="0" err="1" smtClean="0">
                <a:latin typeface="Wingdings" pitchFamily="-110" charset="2"/>
                <a:ea typeface="Times New Roman" pitchFamily="-110" charset="0"/>
                <a:cs typeface="Times New Roman" pitchFamily="-110" charset="0"/>
                <a:sym typeface="Wingdings" pitchFamily="-110" charset="2"/>
              </a:rPr>
              <a:t></a:t>
            </a:r>
            <a:r>
              <a:rPr lang="en-US" sz="2400" b="1" dirty="0" smtClean="0">
                <a:solidFill>
                  <a:srgbClr val="0000FF"/>
                </a:solidFill>
                <a:latin typeface="Times New Roman" pitchFamily="-110" charset="0"/>
                <a:ea typeface="Times New Roman" pitchFamily="-110" charset="0"/>
                <a:cs typeface="Times New Roman" pitchFamily="-110" charset="0"/>
              </a:rPr>
              <a:t> Low thermal energy </a:t>
            </a:r>
            <a:r>
              <a:rPr lang="en-US" sz="2400" dirty="0" err="1" smtClean="0">
                <a:latin typeface="Wingdings" pitchFamily="-110" charset="2"/>
                <a:ea typeface="Times New Roman" pitchFamily="-110" charset="0"/>
                <a:cs typeface="Times New Roman" pitchFamily="-110" charset="0"/>
                <a:sym typeface="Wingdings" pitchFamily="-110" charset="2"/>
              </a:rPr>
              <a:t></a:t>
            </a:r>
            <a:r>
              <a:rPr lang="en-US" sz="2400" dirty="0" smtClean="0">
                <a:latin typeface="Times New Roman" pitchFamily="-110" charset="0"/>
                <a:ea typeface="Times New Roman" pitchFamily="-110" charset="0"/>
                <a:cs typeface="Times New Roman" pitchFamily="-110" charset="0"/>
              </a:rPr>
              <a:t> </a:t>
            </a:r>
            <a:r>
              <a:rPr lang="ja-JP" altLang="en-US" sz="2400" b="1" dirty="0" smtClean="0">
                <a:solidFill>
                  <a:srgbClr val="0000FF"/>
                </a:solidFill>
                <a:latin typeface="Times New Roman" pitchFamily="-110" charset="0"/>
                <a:ea typeface="Times New Roman" pitchFamily="-110" charset="0"/>
                <a:cs typeface="Times New Roman" pitchFamily="-110" charset="0"/>
              </a:rPr>
              <a:t>“</a:t>
            </a:r>
            <a:r>
              <a:rPr lang="en-US" altLang="ja-JP" sz="2400" b="1" dirty="0" smtClean="0">
                <a:solidFill>
                  <a:srgbClr val="0000FF"/>
                </a:solidFill>
                <a:latin typeface="Times New Roman" pitchFamily="-110" charset="0"/>
                <a:ea typeface="Times New Roman" pitchFamily="-110" charset="0"/>
                <a:cs typeface="Times New Roman" pitchFamily="-110" charset="0"/>
              </a:rPr>
              <a:t>Cold</a:t>
            </a:r>
            <a:r>
              <a:rPr lang="ja-JP" altLang="en-US" sz="2400" b="1" dirty="0" smtClean="0">
                <a:solidFill>
                  <a:srgbClr val="0000FF"/>
                </a:solidFill>
                <a:latin typeface="Times New Roman" pitchFamily="-110" charset="0"/>
                <a:ea typeface="Times New Roman" pitchFamily="-110" charset="0"/>
                <a:cs typeface="Times New Roman" pitchFamily="-110" charset="0"/>
              </a:rPr>
              <a:t>”</a:t>
            </a:r>
            <a:endParaRPr lang="en-US" altLang="ja-JP" sz="2400" b="1" dirty="0" smtClean="0">
              <a:solidFill>
                <a:srgbClr val="0000FF"/>
              </a:solidFill>
              <a:latin typeface="Times New Roman" pitchFamily="-110" charset="0"/>
              <a:ea typeface="Times New Roman" pitchFamily="-110" charset="0"/>
              <a:cs typeface="Times New Roman" pitchFamily="-110" charset="0"/>
            </a:endParaRPr>
          </a:p>
          <a:p>
            <a:pPr>
              <a:buClrTx/>
              <a:buFont typeface="Arial"/>
              <a:buChar char="•"/>
            </a:pPr>
            <a:endParaRPr lang="en-US" sz="2400" dirty="0" smtClean="0">
              <a:latin typeface="Times New Roman"/>
            </a:endParaRPr>
          </a:p>
          <a:p>
            <a:pPr lvl="1">
              <a:buClrTx/>
              <a:buFont typeface="Arial"/>
              <a:buChar char="•"/>
            </a:pPr>
            <a:endParaRPr lang="en-US" sz="2400" dirty="0" smtClean="0">
              <a:latin typeface="Times New Roman"/>
              <a:cs typeface="MS PGothic" pitchFamily="34" charset="-128"/>
            </a:endParaRPr>
          </a:p>
          <a:p>
            <a:pPr>
              <a:buClrTx/>
            </a:pPr>
            <a:endParaRPr lang="en-US" sz="2400" dirty="0" smtClean="0">
              <a:latin typeface="Times New Roman"/>
              <a:cs typeface="MS PGothic" pitchFamily="34" charset="-128"/>
            </a:endParaRPr>
          </a:p>
          <a:p>
            <a:pPr lvl="1">
              <a:buNone/>
            </a:pPr>
            <a:endParaRPr lang="en-US" sz="2400" dirty="0" smtClean="0">
              <a:latin typeface="Times New Roman"/>
              <a:cs typeface="MS PGothic" pitchFamily="34" charset="-128"/>
            </a:endParaRPr>
          </a:p>
          <a:p>
            <a:pPr>
              <a:buClrTx/>
            </a:pPr>
            <a:endParaRPr lang="en-US" sz="2400" dirty="0" smtClean="0">
              <a:solidFill>
                <a:srgbClr val="000000"/>
              </a:solidFill>
              <a:latin typeface="Times New Roman"/>
              <a:cs typeface="MS PGothic" pitchFamily="34" charset="-128"/>
            </a:endParaRPr>
          </a:p>
          <a:p>
            <a:pPr>
              <a:buClrTx/>
              <a:buFont typeface="Arial"/>
              <a:buChar char="•"/>
            </a:pPr>
            <a:endParaRPr lang="en-US" sz="2400" dirty="0">
              <a:solidFill>
                <a:srgbClr val="000000"/>
              </a:solidFill>
              <a:latin typeface="Times New Roman"/>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477328"/>
            <a:ext cx="6553200" cy="508000"/>
          </a:xfrm>
        </p:spPr>
        <p:txBody>
          <a:bodyPr>
            <a:noAutofit/>
          </a:bodyPr>
          <a:lstStyle/>
          <a:p>
            <a:pPr eaLnBrk="1" hangingPunct="1"/>
            <a:r>
              <a:rPr lang="en-US" sz="3200" b="1" dirty="0" smtClean="0">
                <a:solidFill>
                  <a:srgbClr val="000090"/>
                </a:solidFill>
                <a:latin typeface="Arial" pitchFamily="-110" charset="0"/>
              </a:rPr>
              <a:t>Hess’s law</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840746"/>
            <a:ext cx="8394124" cy="5923308"/>
          </a:xfrm>
        </p:spPr>
        <p:txBody>
          <a:bodyPr>
            <a:normAutofit/>
          </a:bodyPr>
          <a:lstStyle/>
          <a:p>
            <a:pPr>
              <a:buClrTx/>
            </a:pPr>
            <a:endParaRPr lang="en-US" sz="2400" b="1" i="1" dirty="0" smtClean="0">
              <a:solidFill>
                <a:srgbClr val="000090"/>
              </a:solidFill>
            </a:endParaRPr>
          </a:p>
          <a:p>
            <a:pPr>
              <a:buClr>
                <a:schemeClr val="tx1"/>
              </a:buClr>
              <a:buFont typeface="Arial"/>
              <a:buChar char="•"/>
            </a:pPr>
            <a:r>
              <a:rPr lang="en-US" sz="2400" dirty="0" smtClean="0"/>
              <a:t> According to Hess’s law, the enthalpy change of the reaction will equal the sum of the enthalpy changes of the steps. </a:t>
            </a:r>
          </a:p>
          <a:p>
            <a:pPr>
              <a:buClr>
                <a:schemeClr val="tx1"/>
              </a:buClr>
            </a:pPr>
            <a:endParaRPr lang="en-US" sz="2400" dirty="0" smtClean="0"/>
          </a:p>
          <a:p>
            <a:pPr>
              <a:buClr>
                <a:schemeClr val="tx1"/>
              </a:buClr>
              <a:buFont typeface="Arial"/>
              <a:buChar char="•"/>
            </a:pPr>
            <a:r>
              <a:rPr lang="en-US" sz="2400" dirty="0" smtClean="0"/>
              <a:t> The enthalpy change of the entire two step reaction:</a:t>
            </a:r>
          </a:p>
          <a:p>
            <a:pPr>
              <a:buClr>
                <a:schemeClr val="tx1"/>
              </a:buClr>
              <a:buFont typeface="Arial"/>
              <a:buChar char="•"/>
            </a:pPr>
            <a:endParaRPr lang="en-US" sz="2400" dirty="0" smtClean="0"/>
          </a:p>
          <a:p>
            <a:pPr>
              <a:buClr>
                <a:schemeClr val="tx1"/>
              </a:buClr>
              <a:buFont typeface="Arial"/>
              <a:buChar char="•"/>
            </a:pPr>
            <a:endParaRPr lang="en-US" sz="2400" dirty="0" smtClean="0"/>
          </a:p>
          <a:p>
            <a:pPr>
              <a:buClr>
                <a:schemeClr val="tx1"/>
              </a:buClr>
              <a:buFont typeface="Arial"/>
              <a:buChar char="•"/>
            </a:pPr>
            <a:endParaRPr lang="en-US" sz="2400" dirty="0" smtClean="0"/>
          </a:p>
          <a:p>
            <a:pPr>
              <a:buClr>
                <a:schemeClr val="tx1"/>
              </a:buClr>
              <a:buFont typeface="Arial"/>
              <a:buChar char="•"/>
            </a:pPr>
            <a:r>
              <a:rPr lang="en-US" sz="2400" dirty="0" smtClean="0"/>
              <a:t> We see that Δ</a:t>
            </a:r>
            <a:r>
              <a:rPr lang="en-US" sz="2400" i="1" dirty="0" smtClean="0"/>
              <a:t>H</a:t>
            </a:r>
            <a:r>
              <a:rPr lang="en-US" sz="2400" dirty="0" smtClean="0"/>
              <a:t> of the overall reaction is the same whether it occurs in one step or two.</a:t>
            </a:r>
          </a:p>
          <a:p>
            <a:pPr>
              <a:buClr>
                <a:schemeClr val="tx1"/>
              </a:buClr>
            </a:pPr>
            <a:endParaRPr lang="en-US" sz="2400" dirty="0" smtClean="0"/>
          </a:p>
          <a:p>
            <a:pPr>
              <a:buClr>
                <a:schemeClr val="tx1"/>
              </a:buClr>
            </a:pPr>
            <a:endParaRPr lang="en-US" sz="2400" dirty="0" smtClean="0"/>
          </a:p>
        </p:txBody>
      </p:sp>
      <p:pic>
        <p:nvPicPr>
          <p:cNvPr id="4" name="Picture 3"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graphicFrame>
        <p:nvGraphicFramePr>
          <p:cNvPr id="308226" name="Object 2"/>
          <p:cNvGraphicFramePr>
            <a:graphicFrameLocks noChangeAspect="1"/>
          </p:cNvGraphicFramePr>
          <p:nvPr/>
        </p:nvGraphicFramePr>
        <p:xfrm>
          <a:off x="1523501" y="4314445"/>
          <a:ext cx="5758191" cy="503523"/>
        </p:xfrm>
        <a:graphic>
          <a:graphicData uri="http://schemas.openxmlformats.org/presentationml/2006/ole">
            <p:oleObj spid="_x0000_s309250" name="Equation" r:id="rId4" imgW="2324100" imgH="203200" progId="Equation.3">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5.24</a:t>
            </a:r>
            <a:endParaRPr lang="en-US" dirty="0"/>
          </a:p>
        </p:txBody>
      </p:sp>
      <p:pic>
        <p:nvPicPr>
          <p:cNvPr id="2" name="Picture Placeholder 1" descr="CNX_Chem_05_03_HessCO2.jpg"/>
          <p:cNvPicPr>
            <a:picLocks noGrp="1" noChangeAspect="1"/>
          </p:cNvPicPr>
          <p:nvPr>
            <p:ph type="pic" sz="quarter" idx="13"/>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282" r="-3282"/>
          <a:stretch>
            <a:fillRect/>
          </a:stretch>
        </p:blipFill>
        <p:spPr>
          <a:xfrm>
            <a:off x="457200" y="1122385"/>
            <a:ext cx="7908445" cy="4087436"/>
          </a:xfrm>
        </p:spPr>
      </p:pic>
      <p:sp>
        <p:nvSpPr>
          <p:cNvPr id="7" name="Text Placeholder 6"/>
          <p:cNvSpPr>
            <a:spLocks noGrp="1"/>
          </p:cNvSpPr>
          <p:nvPr>
            <p:ph type="body" sz="quarter" idx="14"/>
          </p:nvPr>
        </p:nvSpPr>
        <p:spPr>
          <a:xfrm>
            <a:off x="457200" y="5427173"/>
            <a:ext cx="8062912" cy="1166382"/>
          </a:xfrm>
        </p:spPr>
        <p:txBody>
          <a:bodyPr>
            <a:noAutofit/>
          </a:bodyPr>
          <a:lstStyle/>
          <a:p>
            <a:r>
              <a:rPr lang="en-US" sz="1800" dirty="0"/>
              <a:t>The formation of CO</a:t>
            </a:r>
            <a:r>
              <a:rPr lang="en-US" sz="1800" baseline="-25000" dirty="0"/>
              <a:t>2</a:t>
            </a:r>
            <a:r>
              <a:rPr lang="en-US" sz="1800" dirty="0"/>
              <a:t>(</a:t>
            </a:r>
            <a:r>
              <a:rPr lang="en-US" sz="1800" i="1" dirty="0"/>
              <a:t>g</a:t>
            </a:r>
            <a:r>
              <a:rPr lang="en-US" sz="1800" dirty="0"/>
              <a:t>) from its elements can be thought of as occurring in two steps, which sum </a:t>
            </a:r>
            <a:r>
              <a:rPr lang="en-US" sz="1800" dirty="0" smtClean="0"/>
              <a:t>to the </a:t>
            </a:r>
            <a:r>
              <a:rPr lang="en-US" sz="1800" dirty="0"/>
              <a:t>overall reaction, as described by Hess’s law. The horizontal blue lines represent enthalpies. For an </a:t>
            </a:r>
            <a:r>
              <a:rPr lang="en-US" sz="1800" dirty="0" smtClean="0"/>
              <a:t>exothermic process</a:t>
            </a:r>
            <a:r>
              <a:rPr lang="en-US" sz="1800" dirty="0"/>
              <a:t>, the products are at lower enthalpy than are the reactants.</a:t>
            </a:r>
          </a:p>
        </p:txBody>
      </p:sp>
      <p:pic>
        <p:nvPicPr>
          <p:cNvPr id="6" name="Picture 5"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5568022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731325"/>
            <a:ext cx="6553200" cy="508000"/>
          </a:xfrm>
        </p:spPr>
        <p:txBody>
          <a:bodyPr>
            <a:noAutofit/>
          </a:bodyPr>
          <a:lstStyle/>
          <a:p>
            <a:pPr eaLnBrk="1" hangingPunct="1"/>
            <a:r>
              <a:rPr lang="en-US" sz="3200" b="1" dirty="0" smtClean="0">
                <a:solidFill>
                  <a:srgbClr val="000090"/>
                </a:solidFill>
                <a:latin typeface="Arial" pitchFamily="-110" charset="0"/>
              </a:rPr>
              <a:t>Hess’s law and enthalpies of formation</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795923"/>
            <a:ext cx="8394124" cy="6017254"/>
          </a:xfrm>
        </p:spPr>
        <p:txBody>
          <a:bodyPr>
            <a:normAutofit/>
          </a:bodyPr>
          <a:lstStyle/>
          <a:p>
            <a:pPr>
              <a:buClrTx/>
            </a:pPr>
            <a:endParaRPr lang="en-US" sz="2400" b="1" i="1" dirty="0" smtClean="0">
              <a:solidFill>
                <a:srgbClr val="000090"/>
              </a:solidFill>
            </a:endParaRPr>
          </a:p>
          <a:p>
            <a:pPr>
              <a:buClr>
                <a:schemeClr val="tx1"/>
              </a:buClr>
              <a:buFont typeface="Arial"/>
              <a:buChar char="•"/>
            </a:pPr>
            <a:r>
              <a:rPr lang="en-US" sz="2400" dirty="0" smtClean="0"/>
              <a:t> We also can use Hess’s law to determine the enthalpy change of any reaction if the corresponding enthalpies of formation of the reactants and products are available. </a:t>
            </a:r>
          </a:p>
          <a:p>
            <a:pPr>
              <a:buClr>
                <a:schemeClr val="tx1"/>
              </a:buClr>
            </a:pPr>
            <a:endParaRPr lang="en-US" sz="2400" dirty="0" smtClean="0"/>
          </a:p>
          <a:p>
            <a:pPr>
              <a:buClr>
                <a:schemeClr val="tx1"/>
              </a:buClr>
              <a:buFont typeface="Arial"/>
              <a:buChar char="•"/>
            </a:pPr>
            <a:r>
              <a:rPr lang="en-US" sz="2400" b="1" dirty="0" smtClean="0"/>
              <a:t> The stepwise reactions we consider are: </a:t>
            </a:r>
          </a:p>
          <a:p>
            <a:pPr lvl="1">
              <a:buClr>
                <a:schemeClr val="tx1"/>
              </a:buClr>
              <a:buFont typeface="Arial"/>
              <a:buChar char="•"/>
            </a:pPr>
            <a:r>
              <a:rPr lang="en-US" sz="2400" dirty="0" smtClean="0"/>
              <a:t>(</a:t>
            </a:r>
            <a:r>
              <a:rPr lang="en-US" sz="2400" dirty="0" err="1" smtClean="0"/>
              <a:t>i</a:t>
            </a:r>
            <a:r>
              <a:rPr lang="en-US" sz="2400" dirty="0" smtClean="0"/>
              <a:t>) decompositions of the reactants into their component elements (for which the enthalpy changes are proportional to the negative of the enthalpies of formation of the reactants), followed by </a:t>
            </a:r>
          </a:p>
          <a:p>
            <a:pPr lvl="1">
              <a:buClr>
                <a:schemeClr val="tx1"/>
              </a:buClr>
              <a:buNone/>
            </a:pPr>
            <a:endParaRPr lang="en-US" sz="2400" dirty="0" smtClean="0"/>
          </a:p>
          <a:p>
            <a:pPr lvl="1">
              <a:buClr>
                <a:schemeClr val="tx1"/>
              </a:buClr>
              <a:buFont typeface="Arial"/>
              <a:buChar char="•"/>
            </a:pPr>
            <a:r>
              <a:rPr lang="en-US" sz="2400" dirty="0" smtClean="0"/>
              <a:t>(ii) re-combinations of the elements to give the products (with the enthalpy changes proportional to the enthalpies of formation of the products). </a:t>
            </a:r>
          </a:p>
          <a:p>
            <a:pPr>
              <a:buClr>
                <a:schemeClr val="tx1"/>
              </a:buClr>
            </a:pPr>
            <a:endParaRPr lang="en-US" sz="2400" dirty="0" smtClean="0"/>
          </a:p>
        </p:txBody>
      </p:sp>
      <p:pic>
        <p:nvPicPr>
          <p:cNvPr id="4" name="Picture 3" descr="OSX-Stacked-TM-RGB-300dpi-2016.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761207"/>
            <a:ext cx="6553200" cy="508000"/>
          </a:xfrm>
        </p:spPr>
        <p:txBody>
          <a:bodyPr>
            <a:noAutofit/>
          </a:bodyPr>
          <a:lstStyle/>
          <a:p>
            <a:pPr eaLnBrk="1" hangingPunct="1"/>
            <a:r>
              <a:rPr lang="en-US" sz="3200" b="1" dirty="0" smtClean="0">
                <a:solidFill>
                  <a:srgbClr val="000090"/>
                </a:solidFill>
                <a:latin typeface="Arial" pitchFamily="-110" charset="0"/>
              </a:rPr>
              <a:t>Hess’s law and enthalpies of formation</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885569"/>
            <a:ext cx="8394124" cy="5923308"/>
          </a:xfrm>
        </p:spPr>
        <p:txBody>
          <a:bodyPr>
            <a:normAutofit/>
          </a:bodyPr>
          <a:lstStyle/>
          <a:p>
            <a:pPr>
              <a:buClrTx/>
            </a:pPr>
            <a:endParaRPr lang="en-US" sz="2400" b="1" i="1" dirty="0" smtClean="0">
              <a:solidFill>
                <a:srgbClr val="000090"/>
              </a:solidFill>
            </a:endParaRPr>
          </a:p>
          <a:p>
            <a:pPr>
              <a:buClr>
                <a:schemeClr val="tx1"/>
              </a:buClr>
              <a:buFont typeface="Arial"/>
              <a:buChar char="•"/>
            </a:pPr>
            <a:r>
              <a:rPr lang="en-US" sz="2400" dirty="0" smtClean="0"/>
              <a:t> </a:t>
            </a:r>
            <a:r>
              <a:rPr lang="en-US" sz="2400" b="1" dirty="0" smtClean="0"/>
              <a:t>The standard enthalpy change of the overall reaction is therefore equal to:</a:t>
            </a:r>
          </a:p>
          <a:p>
            <a:pPr lvl="1">
              <a:buClr>
                <a:schemeClr val="tx1"/>
              </a:buClr>
              <a:buFont typeface="Arial"/>
              <a:buChar char="•"/>
            </a:pPr>
            <a:r>
              <a:rPr lang="en-US" sz="2400" dirty="0" smtClean="0"/>
              <a:t>(ii) the sum of the standard enthalpies of formation of all the products </a:t>
            </a:r>
          </a:p>
          <a:p>
            <a:pPr lvl="1">
              <a:buClr>
                <a:schemeClr val="tx1"/>
              </a:buClr>
              <a:buFont typeface="Arial"/>
              <a:buChar char="•"/>
            </a:pPr>
            <a:r>
              <a:rPr lang="en-US" sz="2400" dirty="0" smtClean="0"/>
              <a:t>plus (</a:t>
            </a:r>
            <a:r>
              <a:rPr lang="en-US" sz="2400" dirty="0" err="1" smtClean="0"/>
              <a:t>i</a:t>
            </a:r>
            <a:r>
              <a:rPr lang="en-US" sz="2400" dirty="0" smtClean="0"/>
              <a:t>) the sum of the negatives of the standard enthalpies of formation of the reactants. </a:t>
            </a:r>
          </a:p>
          <a:p>
            <a:pPr>
              <a:buClr>
                <a:schemeClr val="tx1"/>
              </a:buClr>
              <a:buFont typeface="Arial"/>
              <a:buChar char="•"/>
            </a:pPr>
            <a:endParaRPr lang="en-US" sz="2400" dirty="0" smtClean="0"/>
          </a:p>
          <a:p>
            <a:pPr>
              <a:buClr>
                <a:schemeClr val="tx1"/>
              </a:buClr>
              <a:buFont typeface="Arial"/>
              <a:buChar char="•"/>
            </a:pPr>
            <a:r>
              <a:rPr lang="en-US" sz="2400" dirty="0" smtClean="0"/>
              <a:t> This is usually rearranged slightly to be written as follows:</a:t>
            </a:r>
          </a:p>
          <a:p>
            <a:pPr>
              <a:buClr>
                <a:schemeClr val="tx1"/>
              </a:buClr>
            </a:pPr>
            <a:endParaRPr lang="en-US" sz="2400" dirty="0" smtClean="0"/>
          </a:p>
          <a:p>
            <a:pPr>
              <a:buClr>
                <a:schemeClr val="tx1"/>
              </a:buClr>
            </a:pPr>
            <a:endParaRPr lang="en-US" sz="2400" dirty="0" smtClean="0"/>
          </a:p>
          <a:p>
            <a:pPr>
              <a:buClr>
                <a:schemeClr val="tx1"/>
              </a:buClr>
              <a:buFont typeface="Arial"/>
              <a:buChar char="•"/>
            </a:pPr>
            <a:r>
              <a:rPr lang="en-US" sz="2400" dirty="0" smtClean="0"/>
              <a:t> With </a:t>
            </a:r>
            <a:r>
              <a:rPr lang="en-US" sz="2400" b="1" i="1" dirty="0" smtClean="0">
                <a:solidFill>
                  <a:srgbClr val="000090"/>
                </a:solidFill>
              </a:rPr>
              <a:t>∑ representing “the sum of” </a:t>
            </a:r>
            <a:r>
              <a:rPr lang="en-US" sz="2400" dirty="0" smtClean="0"/>
              <a:t>and </a:t>
            </a:r>
            <a:r>
              <a:rPr lang="en-US" sz="2400" b="1" i="1" dirty="0" err="1" smtClean="0">
                <a:solidFill>
                  <a:srgbClr val="000090"/>
                </a:solidFill>
              </a:rPr>
              <a:t>n</a:t>
            </a:r>
            <a:r>
              <a:rPr lang="en-US" sz="2400" b="1" i="1" dirty="0" smtClean="0">
                <a:solidFill>
                  <a:srgbClr val="000090"/>
                </a:solidFill>
              </a:rPr>
              <a:t> representing the </a:t>
            </a:r>
            <a:r>
              <a:rPr lang="en-US" sz="2400" b="1" i="1" dirty="0" err="1" smtClean="0">
                <a:solidFill>
                  <a:srgbClr val="000090"/>
                </a:solidFill>
              </a:rPr>
              <a:t>stoichiometric</a:t>
            </a:r>
            <a:r>
              <a:rPr lang="en-US" sz="2400" b="1" i="1" dirty="0" smtClean="0">
                <a:solidFill>
                  <a:srgbClr val="000090"/>
                </a:solidFill>
              </a:rPr>
              <a:t> coefficients.</a:t>
            </a:r>
          </a:p>
        </p:txBody>
      </p:sp>
      <p:pic>
        <p:nvPicPr>
          <p:cNvPr id="4" name="Picture 3"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graphicFrame>
        <p:nvGraphicFramePr>
          <p:cNvPr id="5" name="Object 4"/>
          <p:cNvGraphicFramePr>
            <a:graphicFrameLocks noChangeAspect="1"/>
          </p:cNvGraphicFramePr>
          <p:nvPr/>
        </p:nvGraphicFramePr>
        <p:xfrm>
          <a:off x="659656" y="5079999"/>
          <a:ext cx="7797161" cy="582706"/>
        </p:xfrm>
        <a:graphic>
          <a:graphicData uri="http://schemas.openxmlformats.org/presentationml/2006/ole">
            <p:oleObj spid="_x0000_s312322" name="Equation" r:id="rId4" imgW="3568700" imgH="266700" progId="Equation.3">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59833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5.15</a:t>
            </a:r>
            <a:endParaRPr lang="en-US" sz="2800" dirty="0"/>
          </a:p>
        </p:txBody>
      </p:sp>
      <p:sp>
        <p:nvSpPr>
          <p:cNvPr id="7" name="Text Placeholder 6"/>
          <p:cNvSpPr>
            <a:spLocks noGrp="1"/>
          </p:cNvSpPr>
          <p:nvPr>
            <p:ph type="body" sz="quarter" idx="14"/>
          </p:nvPr>
        </p:nvSpPr>
        <p:spPr>
          <a:xfrm>
            <a:off x="457200" y="1377372"/>
            <a:ext cx="8062912" cy="1166382"/>
          </a:xfrm>
        </p:spPr>
        <p:txBody>
          <a:bodyPr>
            <a:noAutofit/>
          </a:bodyPr>
          <a:lstStyle/>
          <a:p>
            <a:r>
              <a:rPr lang="en-US" sz="2400" dirty="0" smtClean="0"/>
              <a:t>What is the standard enthalpy change for the reaction:</a:t>
            </a:r>
          </a:p>
          <a:p>
            <a:pPr algn="ctr"/>
            <a:r>
              <a:rPr lang="en-US" sz="2400" dirty="0" smtClean="0"/>
              <a:t>3NO</a:t>
            </a:r>
            <a:r>
              <a:rPr lang="en-US" sz="2400" baseline="-25000" dirty="0" smtClean="0"/>
              <a:t>2</a:t>
            </a:r>
            <a:r>
              <a:rPr lang="en-US" sz="2400" dirty="0" smtClean="0"/>
              <a:t>(</a:t>
            </a:r>
            <a:r>
              <a:rPr lang="en-US" sz="2400" i="1" dirty="0" smtClean="0"/>
              <a:t>g</a:t>
            </a:r>
            <a:r>
              <a:rPr lang="en-US" sz="2400" dirty="0" smtClean="0"/>
              <a:t>)  +  H</a:t>
            </a:r>
            <a:r>
              <a:rPr lang="en-US" sz="2400" baseline="-25000" dirty="0" smtClean="0"/>
              <a:t>2</a:t>
            </a:r>
            <a:r>
              <a:rPr lang="en-US" sz="2400" dirty="0" smtClean="0"/>
              <a:t>O(</a:t>
            </a:r>
            <a:r>
              <a:rPr lang="en-US" sz="2400" i="1" dirty="0" smtClean="0"/>
              <a:t>l</a:t>
            </a:r>
            <a:r>
              <a:rPr lang="en-US" sz="2400" dirty="0" smtClean="0"/>
              <a:t>)  ⟶  2HNO</a:t>
            </a:r>
            <a:r>
              <a:rPr lang="en-US" sz="2400" baseline="-25000" dirty="0" smtClean="0"/>
              <a:t>3</a:t>
            </a:r>
            <a:r>
              <a:rPr lang="en-US" sz="2400" dirty="0" smtClean="0"/>
              <a:t>(</a:t>
            </a:r>
            <a:r>
              <a:rPr lang="en-US" sz="2400" i="1" dirty="0" smtClean="0"/>
              <a:t>aq</a:t>
            </a:r>
            <a:r>
              <a:rPr lang="en-US" sz="2400" dirty="0" smtClean="0"/>
              <a:t>)  +  </a:t>
            </a:r>
            <a:r>
              <a:rPr lang="en-US" sz="2400" dirty="0" err="1" smtClean="0"/>
              <a:t>NO(</a:t>
            </a:r>
            <a:r>
              <a:rPr lang="en-US" sz="2400" i="1" dirty="0" err="1" smtClean="0"/>
              <a:t>g</a:t>
            </a:r>
            <a:r>
              <a:rPr lang="en-US" sz="2400" dirty="0" smtClean="0"/>
              <a:t>)   Δ</a:t>
            </a:r>
            <a:r>
              <a:rPr lang="en-US" sz="2400" i="1" dirty="0" smtClean="0"/>
              <a:t>H</a:t>
            </a:r>
            <a:r>
              <a:rPr lang="en-US" sz="2400" dirty="0" smtClean="0"/>
              <a:t>° = ?</a:t>
            </a:r>
          </a:p>
          <a:p>
            <a:r>
              <a:rPr lang="en-US" sz="2400" dirty="0" smtClean="0"/>
              <a:t>Use the special form of Hess’s law given previously and the enthalpy of formation values found in Appendix G:</a:t>
            </a:r>
          </a:p>
          <a:p>
            <a:endParaRPr lang="en-US" sz="2400" dirty="0" smtClean="0"/>
          </a:p>
          <a:p>
            <a:endParaRPr lang="en-US" sz="2400" dirty="0" smtClean="0"/>
          </a:p>
          <a:p>
            <a:endParaRPr lang="en-US" sz="2400" dirty="0" smtClean="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313346" name="Object 2"/>
          <p:cNvGraphicFramePr>
            <a:graphicFrameLocks noChangeAspect="1"/>
          </p:cNvGraphicFramePr>
          <p:nvPr/>
        </p:nvGraphicFramePr>
        <p:xfrm>
          <a:off x="317996" y="3455155"/>
          <a:ext cx="8518525" cy="3135313"/>
        </p:xfrm>
        <a:graphic>
          <a:graphicData uri="http://schemas.openxmlformats.org/presentationml/2006/ole">
            <p:oleObj spid="_x0000_s314370" name="Equation" r:id="rId4" imgW="3898900" imgH="1435100" progId="Equation.3">
              <p:embed/>
            </p:oleObj>
          </a:graphicData>
        </a:graphic>
      </p:graphicFrame>
      <p:cxnSp>
        <p:nvCxnSpPr>
          <p:cNvPr id="8" name="Straight Connector 7"/>
          <p:cNvCxnSpPr/>
          <p:nvPr/>
        </p:nvCxnSpPr>
        <p:spPr>
          <a:xfrm rot="5400000">
            <a:off x="1180352" y="4467402"/>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3929531" y="4691520"/>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5617884" y="4467402"/>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7754472" y="4691520"/>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1075765" y="5483415"/>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3346825" y="5752356"/>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4915648" y="5483414"/>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7161851" y="5752355"/>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Text Placeholder 13"/>
          <p:cNvSpPr>
            <a:spLocks noGrp="1"/>
          </p:cNvSpPr>
          <p:nvPr>
            <p:ph type="body" sz="quarter" idx="14"/>
          </p:nvPr>
        </p:nvSpPr>
        <p:spPr>
          <a:xfrm>
            <a:off x="457200" y="1107617"/>
            <a:ext cx="8062912" cy="5256973"/>
          </a:xfrm>
        </p:spPr>
        <p:txBody>
          <a:bodyPr anchor="ctr">
            <a:noAutofit/>
          </a:bodyPr>
          <a:lstStyle/>
          <a:p>
            <a:pPr algn="ctr"/>
            <a:r>
              <a:rPr lang="en-US" sz="1600" dirty="0">
                <a:solidFill>
                  <a:schemeClr val="tx1"/>
                </a:solidFill>
              </a:rPr>
              <a:t>This file is copyright </a:t>
            </a:r>
            <a:r>
              <a:rPr lang="en-US" sz="1600" dirty="0" smtClean="0">
                <a:solidFill>
                  <a:schemeClr val="tx1"/>
                </a:solidFill>
              </a:rPr>
              <a:t>2017, Rice University. </a:t>
            </a:r>
            <a:r>
              <a:rPr lang="en-US" sz="1600" dirty="0">
                <a:solidFill>
                  <a:schemeClr val="tx1"/>
                </a:solidFill>
              </a:rPr>
              <a:t>All Rights Reserved.</a:t>
            </a:r>
          </a:p>
          <a:p>
            <a:endParaRPr lang="en-US" sz="1600" dirty="0"/>
          </a:p>
        </p:txBody>
      </p:sp>
      <p:pic>
        <p:nvPicPr>
          <p:cNvPr id="6" name="Picture 5"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44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7407386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a="http://schemas.openxmlformats.org/drawingml/2006/main"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4880</TotalTime>
  <Words>6582</Words>
  <Application>Microsoft Macintosh PowerPoint</Application>
  <PresentationFormat>On-screen Show (4:3)</PresentationFormat>
  <Paragraphs>628</Paragraphs>
  <Slides>95</Slides>
  <Notes>1</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95</vt:i4>
      </vt:variant>
    </vt:vector>
  </HeadingPairs>
  <TitlesOfParts>
    <vt:vector size="98" baseType="lpstr">
      <vt:lpstr>Essential</vt:lpstr>
      <vt:lpstr>Microsoft Equation</vt:lpstr>
      <vt:lpstr>Equation</vt:lpstr>
      <vt:lpstr>Slide 1</vt:lpstr>
      <vt:lpstr>Ch. 5 Outline</vt:lpstr>
      <vt:lpstr>Figure 5.1</vt:lpstr>
      <vt:lpstr>5.1 energy basics</vt:lpstr>
      <vt:lpstr>Figure 5.2</vt:lpstr>
      <vt:lpstr>energy</vt:lpstr>
      <vt:lpstr>Figure 5.3</vt:lpstr>
      <vt:lpstr>Law of conservation of energy</vt:lpstr>
      <vt:lpstr>Thermal energy and temperature</vt:lpstr>
      <vt:lpstr>Figure 5.4</vt:lpstr>
      <vt:lpstr>Figure 5.5</vt:lpstr>
      <vt:lpstr>Heat </vt:lpstr>
      <vt:lpstr>Figure 5.6</vt:lpstr>
      <vt:lpstr>Exothermic and endothermic processes </vt:lpstr>
      <vt:lpstr>Figure 5.7</vt:lpstr>
      <vt:lpstr>Heat units</vt:lpstr>
      <vt:lpstr>Heat units</vt:lpstr>
      <vt:lpstr>Heat capacity</vt:lpstr>
      <vt:lpstr>Specific Heat capacity</vt:lpstr>
      <vt:lpstr>Figure 5.8</vt:lpstr>
      <vt:lpstr>Specific Heats of common substances (Table 5.1)</vt:lpstr>
      <vt:lpstr>Calculating heat</vt:lpstr>
      <vt:lpstr>Example 5.1</vt:lpstr>
      <vt:lpstr>Figure 5.9</vt:lpstr>
      <vt:lpstr>Figure 5.10</vt:lpstr>
      <vt:lpstr>5.2 calorimetry</vt:lpstr>
      <vt:lpstr>System and surroundings</vt:lpstr>
      <vt:lpstr>calorimeter</vt:lpstr>
      <vt:lpstr>Figure 5.11</vt:lpstr>
      <vt:lpstr>calorimeter</vt:lpstr>
      <vt:lpstr>Figure 5.12</vt:lpstr>
      <vt:lpstr>Figure 5.13</vt:lpstr>
      <vt:lpstr>Calorimetry principles</vt:lpstr>
      <vt:lpstr>Calorimetry principles</vt:lpstr>
      <vt:lpstr>Figure 5.14</vt:lpstr>
      <vt:lpstr>Example 5.3</vt:lpstr>
      <vt:lpstr>Example 5.3</vt:lpstr>
      <vt:lpstr>Example 5.3</vt:lpstr>
      <vt:lpstr>Example 5.3</vt:lpstr>
      <vt:lpstr>Calorimetry principles</vt:lpstr>
      <vt:lpstr>Calorimetry principles</vt:lpstr>
      <vt:lpstr>Example 5.5</vt:lpstr>
      <vt:lpstr>Example 5.5</vt:lpstr>
      <vt:lpstr>Example 5.5</vt:lpstr>
      <vt:lpstr>Example 5.5</vt:lpstr>
      <vt:lpstr>Example 5.5</vt:lpstr>
      <vt:lpstr>Figure 5.15</vt:lpstr>
      <vt:lpstr>Figure 5.16</vt:lpstr>
      <vt:lpstr>Bomb calorimeter</vt:lpstr>
      <vt:lpstr>Figure 5.17</vt:lpstr>
      <vt:lpstr>Whole-body calorimeter</vt:lpstr>
      <vt:lpstr>Figure 5.18</vt:lpstr>
      <vt:lpstr>5.3 enthalpy</vt:lpstr>
      <vt:lpstr>Internal energy</vt:lpstr>
      <vt:lpstr>Internal energy</vt:lpstr>
      <vt:lpstr>Figure 5.19</vt:lpstr>
      <vt:lpstr>work</vt:lpstr>
      <vt:lpstr>Internal energy, Work, and heat example</vt:lpstr>
      <vt:lpstr>State function</vt:lpstr>
      <vt:lpstr>Figure 5.20</vt:lpstr>
      <vt:lpstr>Enthalpy (H)</vt:lpstr>
      <vt:lpstr>Enthalpy Change (DH)</vt:lpstr>
      <vt:lpstr>Enthalpy Change (DH)</vt:lpstr>
      <vt:lpstr>Enthalpy Change (DH)</vt:lpstr>
      <vt:lpstr>Thermochemical equations</vt:lpstr>
      <vt:lpstr>Conventions of Thermochemical equations</vt:lpstr>
      <vt:lpstr>Conventions of Thermochemical equations</vt:lpstr>
      <vt:lpstr>Conventions of Thermochemical equations</vt:lpstr>
      <vt:lpstr>Example 5.9</vt:lpstr>
      <vt:lpstr>Example 5.9</vt:lpstr>
      <vt:lpstr>Example 5.9</vt:lpstr>
      <vt:lpstr>Standard state</vt:lpstr>
      <vt:lpstr>Standard state change in enthalpy</vt:lpstr>
      <vt:lpstr>Standard state change in enthalpy</vt:lpstr>
      <vt:lpstr>Standard Enthalpy of combustion</vt:lpstr>
      <vt:lpstr>Standard Enthalpy of combustion</vt:lpstr>
      <vt:lpstr>Standard molar enthalpies of combustion (Table 5.2)</vt:lpstr>
      <vt:lpstr>Standard molar enthalpies of combustion (Table 5.2)</vt:lpstr>
      <vt:lpstr>Figure 5.21</vt:lpstr>
      <vt:lpstr>Example 5.10</vt:lpstr>
      <vt:lpstr>Example 5.10</vt:lpstr>
      <vt:lpstr>Figure 5.22</vt:lpstr>
      <vt:lpstr>Figure 5.23</vt:lpstr>
      <vt:lpstr>Standard Enthalpy of formation</vt:lpstr>
      <vt:lpstr>Example 5.12</vt:lpstr>
      <vt:lpstr>Hess’s law</vt:lpstr>
      <vt:lpstr>Hess’s law</vt:lpstr>
      <vt:lpstr>Hess’s law</vt:lpstr>
      <vt:lpstr>Hess’s law</vt:lpstr>
      <vt:lpstr>Hess’s law</vt:lpstr>
      <vt:lpstr>Figure 5.24</vt:lpstr>
      <vt:lpstr>Hess’s law and enthalpies of formation</vt:lpstr>
      <vt:lpstr>Hess’s law and enthalpies of formation</vt:lpstr>
      <vt:lpstr>Example 5.15</vt:lpstr>
      <vt:lpstr>Slide 95</vt:lpstr>
    </vt:vector>
  </TitlesOfParts>
  <Company>WNI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dc:title>
  <dc:creator>Spuddy McSpare</dc:creator>
  <cp:lastModifiedBy>Joseph DePasquale</cp:lastModifiedBy>
  <cp:revision>357</cp:revision>
  <cp:lastPrinted>2015-06-09T23:57:19Z</cp:lastPrinted>
  <dcterms:created xsi:type="dcterms:W3CDTF">2017-06-07T13:19:24Z</dcterms:created>
  <dcterms:modified xsi:type="dcterms:W3CDTF">2017-06-07T13:20:13Z</dcterms:modified>
</cp:coreProperties>
</file>