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57"/>
  </p:notesMasterIdLst>
  <p:handoutMasterIdLst>
    <p:handoutMasterId r:id="rId58"/>
  </p:handoutMasterIdLst>
  <p:sldIdLst>
    <p:sldId id="256" r:id="rId2"/>
    <p:sldId id="667" r:id="rId3"/>
    <p:sldId id="743" r:id="rId4"/>
    <p:sldId id="744" r:id="rId5"/>
    <p:sldId id="753" r:id="rId6"/>
    <p:sldId id="745" r:id="rId7"/>
    <p:sldId id="754" r:id="rId8"/>
    <p:sldId id="746" r:id="rId9"/>
    <p:sldId id="747" r:id="rId10"/>
    <p:sldId id="748" r:id="rId11"/>
    <p:sldId id="749" r:id="rId12"/>
    <p:sldId id="702" r:id="rId13"/>
    <p:sldId id="705" r:id="rId14"/>
    <p:sldId id="704" r:id="rId15"/>
    <p:sldId id="707" r:id="rId16"/>
    <p:sldId id="703" r:id="rId17"/>
    <p:sldId id="755" r:id="rId18"/>
    <p:sldId id="756" r:id="rId19"/>
    <p:sldId id="757" r:id="rId20"/>
    <p:sldId id="758" r:id="rId21"/>
    <p:sldId id="708" r:id="rId22"/>
    <p:sldId id="709" r:id="rId23"/>
    <p:sldId id="711" r:id="rId24"/>
    <p:sldId id="713" r:id="rId25"/>
    <p:sldId id="710" r:id="rId26"/>
    <p:sldId id="715" r:id="rId27"/>
    <p:sldId id="718" r:id="rId28"/>
    <p:sldId id="720" r:id="rId29"/>
    <p:sldId id="717" r:id="rId30"/>
    <p:sldId id="721" r:id="rId31"/>
    <p:sldId id="723" r:id="rId32"/>
    <p:sldId id="722" r:id="rId33"/>
    <p:sldId id="724" r:id="rId34"/>
    <p:sldId id="725" r:id="rId35"/>
    <p:sldId id="726" r:id="rId36"/>
    <p:sldId id="728" r:id="rId37"/>
    <p:sldId id="729" r:id="rId38"/>
    <p:sldId id="730" r:id="rId39"/>
    <p:sldId id="731" r:id="rId40"/>
    <p:sldId id="732" r:id="rId41"/>
    <p:sldId id="733" r:id="rId42"/>
    <p:sldId id="734" r:id="rId43"/>
    <p:sldId id="735" r:id="rId44"/>
    <p:sldId id="736" r:id="rId45"/>
    <p:sldId id="737" r:id="rId46"/>
    <p:sldId id="738" r:id="rId47"/>
    <p:sldId id="739" r:id="rId48"/>
    <p:sldId id="740" r:id="rId49"/>
    <p:sldId id="714" r:id="rId50"/>
    <p:sldId id="741" r:id="rId51"/>
    <p:sldId id="742" r:id="rId52"/>
    <p:sldId id="547" r:id="rId53"/>
    <p:sldId id="682" r:id="rId54"/>
    <p:sldId id="683" r:id="rId55"/>
    <p:sldId id="68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432FF"/>
    <a:srgbClr val="0066FF"/>
    <a:srgbClr val="FF3300"/>
    <a:srgbClr val="8F45C7"/>
    <a:srgbClr val="CC6600"/>
    <a:srgbClr val="FFCC00"/>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9" autoAdjust="0"/>
    <p:restoredTop sz="93312" autoAdjust="0"/>
  </p:normalViewPr>
  <p:slideViewPr>
    <p:cSldViewPr snapToGrid="0" snapToObjects="1">
      <p:cViewPr varScale="1">
        <p:scale>
          <a:sx n="96" d="100"/>
          <a:sy n="96" d="100"/>
        </p:scale>
        <p:origin x="11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4/6/18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4016-AF49-FA46-BDF2-027ED042E616}" type="datetimeFigureOut">
              <a:rPr lang="en-US" smtClean="0"/>
              <a:pPr/>
              <a:t>4/6/18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(c)2017 Montgomery College CC by 4.0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5766-6E49-694E-8B94-624AB69033FB}" type="slidenum">
              <a:rPr lang="en-US" smtClean="0"/>
              <a:pPr/>
              <a:t>‹#›</a:t>
            </a:fld>
            <a:endParaRPr lang="en-US"/>
          </a:p>
        </p:txBody>
      </p:sp>
    </p:spTree>
    <p:extLst>
      <p:ext uri="{BB962C8B-B14F-4D97-AF65-F5344CB8AC3E}">
        <p14:creationId xmlns:p14="http://schemas.microsoft.com/office/powerpoint/2010/main" val="6391382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27</a:t>
            </a:fld>
            <a:endParaRPr lang="en-US"/>
          </a:p>
        </p:txBody>
      </p:sp>
    </p:spTree>
    <p:extLst>
      <p:ext uri="{BB962C8B-B14F-4D97-AF65-F5344CB8AC3E}">
        <p14:creationId xmlns:p14="http://schemas.microsoft.com/office/powerpoint/2010/main" val="11994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(c)2017 Montgomery College CC by 4.0</a:t>
            </a:r>
          </a:p>
        </p:txBody>
      </p:sp>
      <p:sp>
        <p:nvSpPr>
          <p:cNvPr id="5" name="Slide Number Placeholder 4"/>
          <p:cNvSpPr>
            <a:spLocks noGrp="1"/>
          </p:cNvSpPr>
          <p:nvPr>
            <p:ph type="sldNum" sz="quarter" idx="11"/>
          </p:nvPr>
        </p:nvSpPr>
        <p:spPr/>
        <p:txBody>
          <a:bodyPr/>
          <a:lstStyle/>
          <a:p>
            <a:fld id="{C71E5766-6E49-694E-8B94-624AB69033FB}" type="slidenum">
              <a:rPr lang="en-US" smtClean="0"/>
              <a:pPr/>
              <a:t>31</a:t>
            </a:fld>
            <a:endParaRPr lang="en-US"/>
          </a:p>
        </p:txBody>
      </p:sp>
    </p:spTree>
    <p:extLst>
      <p:ext uri="{BB962C8B-B14F-4D97-AF65-F5344CB8AC3E}">
        <p14:creationId xmlns:p14="http://schemas.microsoft.com/office/powerpoint/2010/main" val="51418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104759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2750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ext Placeholder 10"/>
          <p:cNvSpPr>
            <a:spLocks noGrp="1"/>
          </p:cNvSpPr>
          <p:nvPr>
            <p:ph type="body" sz="quarter" idx="14"/>
          </p:nvPr>
        </p:nvSpPr>
        <p:spPr>
          <a:xfrm>
            <a:off x="457200" y="1221918"/>
            <a:ext cx="7620000" cy="4607382"/>
          </a:xfrm>
        </p:spPr>
        <p:txBody>
          <a:bodyPr/>
          <a:lstStyle>
            <a:lvl1pPr>
              <a:spcBef>
                <a:spcPts val="0"/>
              </a:spcBef>
              <a:spcAft>
                <a:spcPts val="600"/>
              </a:spcAft>
              <a:buClr>
                <a:srgbClr val="6CB255"/>
              </a:buClr>
              <a:defRPr>
                <a:solidFill>
                  <a:schemeClr val="tx1"/>
                </a:solidFill>
              </a:defRPr>
            </a:lvl1pPr>
            <a:lvl2pPr marL="731520" indent="-457200">
              <a:spcBef>
                <a:spcPts val="0"/>
              </a:spcBef>
              <a:spcAft>
                <a:spcPts val="600"/>
              </a:spcAft>
              <a:buClr>
                <a:srgbClr val="6CB255"/>
              </a:buClr>
              <a:buFont typeface="Arial" panose="020B0604020202020204" pitchFamily="34" charset="0"/>
              <a:buChar char="•"/>
              <a:defRPr sz="2200">
                <a:solidFill>
                  <a:schemeClr val="tx1"/>
                </a:solidFill>
              </a:defRPr>
            </a:lvl2pPr>
            <a:lvl3pPr marL="1257300" indent="-342900">
              <a:spcBef>
                <a:spcPts val="0"/>
              </a:spcBef>
              <a:spcAft>
                <a:spcPts val="600"/>
              </a:spcAft>
              <a:buClr>
                <a:srgbClr val="6CB255"/>
              </a:buClr>
              <a:buFont typeface="Arial" panose="020B0604020202020204" pitchFamily="34" charset="0"/>
              <a:buChar char="•"/>
              <a:defRPr sz="2000">
                <a:solidFill>
                  <a:schemeClr val="tx1"/>
                </a:solidFill>
              </a:defRPr>
            </a:lvl3pPr>
            <a:lvl4pPr marL="1714500" indent="-342900">
              <a:spcBef>
                <a:spcPts val="0"/>
              </a:spcBef>
              <a:spcAft>
                <a:spcPts val="600"/>
              </a:spcAft>
              <a:buClr>
                <a:srgbClr val="6CB255"/>
              </a:buClr>
              <a:buFont typeface="Arial" panose="020B0604020202020204" pitchFamily="34" charset="0"/>
              <a:buChar char="•"/>
              <a:defRPr>
                <a:solidFill>
                  <a:schemeClr val="tx1"/>
                </a:solidFill>
              </a:defRPr>
            </a:lvl4pPr>
            <a:lvl5pPr marL="2171700" indent="-342900">
              <a:spcBef>
                <a:spcPts val="0"/>
              </a:spcBef>
              <a:spcAft>
                <a:spcPts val="600"/>
              </a:spcAft>
              <a:buClr>
                <a:srgbClr val="6CB255"/>
              </a:buClr>
              <a:buFont typeface="Arial" panose="020B0604020202020204" pitchFamily="34" charset="0"/>
              <a:buChar cha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457200" y="347979"/>
            <a:ext cx="7620000" cy="518478"/>
          </a:xfrm>
          <a:prstGeom prst="rect">
            <a:avLst/>
          </a:prstGeom>
        </p:spPr>
        <p:txBody>
          <a:bodyPr vert="horz" lIns="91440" tIns="45720" rIns="91440" bIns="45720" rtlCol="0" anchor="b">
            <a:normAutofit/>
          </a:bodyPr>
          <a:lstStyle>
            <a:lvl1pPr>
              <a:defRPr sz="2400">
                <a:solidFill>
                  <a:schemeClr val="accent5">
                    <a:lumMod val="50000"/>
                  </a:schemeClr>
                </a:solidFill>
              </a:defRPr>
            </a:lvl1pPr>
          </a:lstStyle>
          <a:p>
            <a:r>
              <a:rPr lang="en-US" dirty="0"/>
              <a:t>Click to edit Master title style</a:t>
            </a:r>
          </a:p>
        </p:txBody>
      </p:sp>
      <p:sp>
        <p:nvSpPr>
          <p:cNvPr id="6"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347979"/>
            <a:ext cx="8530098" cy="518478"/>
          </a:xfrm>
          <a:prstGeom prst="rect">
            <a:avLst/>
          </a:prstGeom>
        </p:spPr>
        <p:txBody>
          <a:bodyPr vert="horz" lIns="91440" tIns="45720" rIns="91440" bIns="45720" rtlCol="0" anchor="b">
            <a:normAutofit/>
          </a:bodyPr>
          <a:lstStyle>
            <a:lvl1pPr>
              <a:defRPr sz="2800">
                <a:solidFill>
                  <a:schemeClr val="accent5">
                    <a:lumMod val="50000"/>
                  </a:schemeClr>
                </a:solidFill>
              </a:defRPr>
            </a:lvl1pPr>
          </a:lstStyle>
          <a:p>
            <a:r>
              <a:rPr lang="en-US" dirty="0"/>
              <a:t>Click to edit Master title style</a:t>
            </a:r>
          </a:p>
        </p:txBody>
      </p:sp>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3967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thing1">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thing2">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0070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thing3">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thing4">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8940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thing5">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250561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othing6">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extLst>
      <p:ext uri="{BB962C8B-B14F-4D97-AF65-F5344CB8AC3E}">
        <p14:creationId xmlns:p14="http://schemas.microsoft.com/office/powerpoint/2010/main" val="45037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2547"/>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929898" y="6356350"/>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F633B3-16E2-4909-ACA1-80BBA0CB60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4" r:id="rId1"/>
    <p:sldLayoutId id="2147483913" r:id="rId2"/>
    <p:sldLayoutId id="2147483925" r:id="rId3"/>
    <p:sldLayoutId id="2147483914" r:id="rId4"/>
    <p:sldLayoutId id="2147483922" r:id="rId5"/>
    <p:sldLayoutId id="2147483916" r:id="rId6"/>
    <p:sldLayoutId id="2147483923" r:id="rId7"/>
    <p:sldLayoutId id="2147483926" r:id="rId8"/>
    <p:sldLayoutId id="2147483927" r:id="rId9"/>
  </p:sldLayoutIdLst>
  <p:hf hdr="0" ftr="0" dt="0"/>
  <p:txStyles>
    <p:title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ct val="20000"/>
        </a:spcBef>
        <a:buClr>
          <a:srgbClr val="009900"/>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009900"/>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009900"/>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0.png"/><Relationship Id="rId1" Type="http://schemas.openxmlformats.org/officeDocument/2006/relationships/slideLayout" Target="../slideLayouts/slideLayout3.xml"/><Relationship Id="rId5" Type="http://schemas.openxmlformats.org/officeDocument/2006/relationships/image" Target="../media/image140.png"/><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3.pn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50.xml.rels><?xml version="1.0" encoding="UTF-8" standalone="yes"?>
<Relationships xmlns="http://schemas.openxmlformats.org/package/2006/relationships"><Relationship Id="rId2" Type="http://schemas.openxmlformats.org/officeDocument/2006/relationships/image" Target="../media/image76.tif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2" Type="http://schemas.openxmlformats.org/officeDocument/2006/relationships/hyperlink" Target="https://d3bxy9euw4e147.cloudfront.net/oscms-prodcms/media/documents/Chemistry-SSM.zip"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screencast.com/t/IHHvvb3W7" TargetMode="External"/><Relationship Id="rId3" Type="http://schemas.openxmlformats.org/officeDocument/2006/relationships/hyperlink" Target="http://youtu.be/EhqvVTvuwnM" TargetMode="External"/><Relationship Id="rId7" Type="http://schemas.openxmlformats.org/officeDocument/2006/relationships/hyperlink" Target="http://youtu.be/0lRcq7d2uLE" TargetMode="External"/><Relationship Id="rId2" Type="http://schemas.openxmlformats.org/officeDocument/2006/relationships/hyperlink" Target="http://screencast.com/t/GUnQoBSO" TargetMode="External"/><Relationship Id="rId1" Type="http://schemas.openxmlformats.org/officeDocument/2006/relationships/slideLayout" Target="../slideLayouts/slideLayout1.xml"/><Relationship Id="rId6" Type="http://schemas.openxmlformats.org/officeDocument/2006/relationships/hyperlink" Target="http://youtu.be/EK2EGGY5dSs" TargetMode="External"/><Relationship Id="rId11" Type="http://schemas.openxmlformats.org/officeDocument/2006/relationships/hyperlink" Target="http://screencast.com/t/KiqhFShhaf" TargetMode="External"/><Relationship Id="rId5" Type="http://schemas.openxmlformats.org/officeDocument/2006/relationships/hyperlink" Target="http://screencast.com/t/YgAMci09t9ct" TargetMode="External"/><Relationship Id="rId10" Type="http://schemas.openxmlformats.org/officeDocument/2006/relationships/hyperlink" Target="http://youtu.be/S_eJ6_P23rI" TargetMode="External"/><Relationship Id="rId4" Type="http://schemas.openxmlformats.org/officeDocument/2006/relationships/hyperlink" Target="http://screencast.com/t/1M6XG8eGdM" TargetMode="External"/><Relationship Id="rId9" Type="http://schemas.openxmlformats.org/officeDocument/2006/relationships/hyperlink" Target="http://screencast.com/t/Hvrz5ZP5kJy"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s://phet.colorado.edu/en/simulation/legacy/energy-forms-and-change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41069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4400" dirty="0">
                <a:solidFill>
                  <a:srgbClr val="009900"/>
                </a:solidFill>
              </a:rPr>
              <a:t>CHEMISTRY</a:t>
            </a:r>
          </a:p>
          <a:p>
            <a:pPr algn="ctr"/>
            <a:endParaRPr lang="en-US" sz="4400" cap="none" dirty="0">
              <a:solidFill>
                <a:schemeClr val="accent3">
                  <a:lumMod val="20000"/>
                  <a:lumOff val="80000"/>
                </a:schemeClr>
              </a:solidFill>
              <a:latin typeface="+mn-lt"/>
            </a:endParaRPr>
          </a:p>
        </p:txBody>
      </p:sp>
      <p:sp>
        <p:nvSpPr>
          <p:cNvPr id="2" name="TextBox 1"/>
          <p:cNvSpPr txBox="1"/>
          <p:nvPr/>
        </p:nvSpPr>
        <p:spPr>
          <a:xfrm>
            <a:off x="163633" y="1119853"/>
            <a:ext cx="8816734" cy="1200329"/>
          </a:xfrm>
          <a:prstGeom prst="rect">
            <a:avLst/>
          </a:prstGeom>
          <a:noFill/>
        </p:spPr>
        <p:txBody>
          <a:bodyPr wrap="square" rtlCol="0">
            <a:spAutoFit/>
          </a:bodyPr>
          <a:lstStyle/>
          <a:p>
            <a:pPr algn="ctr"/>
            <a:r>
              <a:rPr lang="en-US" sz="3200" dirty="0"/>
              <a:t>Chapter 5</a:t>
            </a:r>
          </a:p>
          <a:p>
            <a:pPr algn="ctr"/>
            <a:r>
              <a:rPr lang="en-US" sz="4000" b="1" dirty="0">
                <a:solidFill>
                  <a:srgbClr val="009900"/>
                </a:solidFill>
              </a:rPr>
              <a:t>Thermochemistry</a:t>
            </a:r>
          </a:p>
        </p:txBody>
      </p:sp>
      <p:sp>
        <p:nvSpPr>
          <p:cNvPr id="8" name="Rectangle 7"/>
          <p:cNvSpPr/>
          <p:nvPr/>
        </p:nvSpPr>
        <p:spPr>
          <a:xfrm>
            <a:off x="155816" y="6355745"/>
            <a:ext cx="8335041" cy="338554"/>
          </a:xfrm>
          <a:prstGeom prst="rect">
            <a:avLst/>
          </a:prstGeom>
        </p:spPr>
        <p:txBody>
          <a:bodyPr wrap="square">
            <a:spAutoFit/>
          </a:bodyPr>
          <a:lstStyle/>
          <a:p>
            <a:r>
              <a:rPr lang="en-US" sz="1600" i="1" dirty="0">
                <a:solidFill>
                  <a:srgbClr val="000000"/>
                </a:solidFill>
                <a:ea typeface="Calibri" charset="0"/>
                <a:cs typeface="Calibri" charset="0"/>
              </a:rPr>
              <a:t>Slides by </a:t>
            </a:r>
            <a:r>
              <a:rPr lang="en-US" sz="1600" i="1">
                <a:solidFill>
                  <a:srgbClr val="000000"/>
                </a:solidFill>
                <a:ea typeface="Calibri" charset="0"/>
                <a:cs typeface="Calibri" charset="0"/>
              </a:rPr>
              <a:t>Montgomery College </a:t>
            </a:r>
            <a:r>
              <a:rPr lang="en-US" sz="1600" i="1" dirty="0">
                <a:solidFill>
                  <a:srgbClr val="000000"/>
                </a:solidFill>
                <a:ea typeface="Calibri" charset="0"/>
                <a:cs typeface="Calibri" charset="0"/>
              </a:rPr>
              <a:t>licensed under </a:t>
            </a:r>
            <a:r>
              <a:rPr lang="en-US" sz="1600" i="1" u="sng" dirty="0">
                <a:solidFill>
                  <a:srgbClr val="0000FF"/>
                </a:solidFill>
                <a:ea typeface="Calibri" charset="0"/>
                <a:cs typeface="Calibri" charset="0"/>
                <a:hlinkClick r:id="rId2"/>
              </a:rPr>
              <a:t>CC BY 4.0</a:t>
            </a:r>
            <a:r>
              <a:rPr lang="en-US" sz="1600" dirty="0">
                <a:ea typeface="Calibri" charset="0"/>
                <a:cs typeface="Calibri" charset="0"/>
              </a:rPr>
              <a:t>.</a:t>
            </a:r>
            <a:r>
              <a:rPr lang="en-US" sz="1600" i="1" dirty="0"/>
              <a:t> </a:t>
            </a:r>
          </a:p>
        </p:txBody>
      </p:sp>
      <p:pic>
        <p:nvPicPr>
          <p:cNvPr id="4" name="Picture 3"/>
          <p:cNvPicPr>
            <a:picLocks noChangeAspect="1"/>
          </p:cNvPicPr>
          <p:nvPr/>
        </p:nvPicPr>
        <p:blipFill>
          <a:blip r:embed="rId3"/>
          <a:stretch>
            <a:fillRect/>
          </a:stretch>
        </p:blipFill>
        <p:spPr>
          <a:xfrm>
            <a:off x="2929058" y="2580722"/>
            <a:ext cx="3285883" cy="3285883"/>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1043084"/>
            <a:ext cx="8686800" cy="121394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heat capacity</a:t>
            </a:r>
            <a:r>
              <a:rPr lang="en-US" sz="2200" dirty="0"/>
              <a:t> </a:t>
            </a:r>
            <a:r>
              <a:rPr lang="en-US" sz="2200" dirty="0">
                <a:ea typeface="Cambria Math" charset="0"/>
                <a:cs typeface="Cambria Math" charset="0"/>
              </a:rPr>
              <a:t>(</a:t>
            </a:r>
            <a:r>
              <a:rPr lang="en-US" sz="2200" i="1" dirty="0">
                <a:ea typeface="Cambria Math" charset="0"/>
                <a:cs typeface="Cambria Math" charset="0"/>
              </a:rPr>
              <a:t>C</a:t>
            </a:r>
            <a:r>
              <a:rPr lang="en-US" sz="2200" dirty="0">
                <a:ea typeface="Cambria Math" charset="0"/>
                <a:cs typeface="Cambria Math" charset="0"/>
              </a:rPr>
              <a:t>) </a:t>
            </a:r>
            <a:r>
              <a:rPr lang="en-US" sz="2200" dirty="0"/>
              <a:t>of an object is the quantity of heat (</a:t>
            </a:r>
            <a:r>
              <a:rPr lang="en-US" sz="2200" i="1" dirty="0"/>
              <a:t>q</a:t>
            </a:r>
            <a:r>
              <a:rPr lang="en-US" sz="2200" dirty="0"/>
              <a:t>) absorbed or released when the object experiences a temperature change of 1 °C.</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.1  energy basics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10</a:t>
            </a:fld>
            <a:endParaRPr lang="en-US" dirty="0"/>
          </a:p>
        </p:txBody>
      </p:sp>
      <p:sp>
        <p:nvSpPr>
          <p:cNvPr id="11" name="Text Placeholder 2"/>
          <p:cNvSpPr txBox="1">
            <a:spLocks/>
          </p:cNvSpPr>
          <p:nvPr/>
        </p:nvSpPr>
        <p:spPr>
          <a:xfrm>
            <a:off x="457200" y="4290500"/>
            <a:ext cx="8686800" cy="20658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p:txBody>
      </p:sp>
      <mc:AlternateContent xmlns:mc="http://schemas.openxmlformats.org/markup-compatibility/2006" xmlns:a14="http://schemas.microsoft.com/office/drawing/2010/main">
        <mc:Choice Requires="a14">
          <p:sp>
            <p:nvSpPr>
              <p:cNvPr id="12" name="TextBox 11"/>
              <p:cNvSpPr txBox="1"/>
              <p:nvPr/>
            </p:nvSpPr>
            <p:spPr>
              <a:xfrm>
                <a:off x="745827" y="3398204"/>
                <a:ext cx="4054773" cy="89229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9900"/>
                              </a:solidFill>
                              <a:latin typeface="Cambria Math" panose="02040503050406030204" pitchFamily="18" charset="0"/>
                              <a:ea typeface="Cambria Math" charset="0"/>
                              <a:cs typeface="Cambria Math" charset="0"/>
                            </a:rPr>
                          </m:ctrlPr>
                        </m:sSubPr>
                        <m:e>
                          <m:r>
                            <a:rPr lang="en-US" sz="2000" b="0" i="1" smtClean="0">
                              <a:solidFill>
                                <a:srgbClr val="009900"/>
                              </a:solidFill>
                              <a:latin typeface="Cambria Math" charset="0"/>
                              <a:ea typeface="Cambria Math" charset="0"/>
                              <a:cs typeface="Cambria Math" charset="0"/>
                            </a:rPr>
                            <m:t>𝐶</m:t>
                          </m:r>
                        </m:e>
                        <m:sub>
                          <m:r>
                            <a:rPr lang="en-US" sz="2000" b="0" i="1" smtClean="0">
                              <a:solidFill>
                                <a:srgbClr val="009900"/>
                              </a:solidFill>
                              <a:latin typeface="Cambria Math" charset="0"/>
                              <a:ea typeface="Cambria Math" charset="0"/>
                              <a:cs typeface="Cambria Math" charset="0"/>
                            </a:rPr>
                            <m:t>𝑠𝑚𝑎𝑙𝑙</m:t>
                          </m:r>
                        </m:sub>
                      </m:sSub>
                      <m:r>
                        <a:rPr lang="mr-IN" sz="2000" i="1" smtClean="0">
                          <a:solidFill>
                            <a:schemeClr val="tx1"/>
                          </a:solidFill>
                          <a:latin typeface="Cambria Math" charset="0"/>
                          <a:ea typeface="Cambria Math" charset="0"/>
                          <a:cs typeface="Cambria Math"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𝑞</m:t>
                          </m:r>
                        </m:num>
                        <m:den>
                          <m:r>
                            <a:rPr lang="en-US" sz="2000" b="0" i="1" smtClean="0">
                              <a:solidFill>
                                <a:schemeClr val="tx1"/>
                              </a:solidFill>
                              <a:latin typeface="Cambria Math" charset="0"/>
                              <a:ea typeface="Cambria Math" charset="0"/>
                              <a:cs typeface="Cambria Math" charset="0"/>
                            </a:rPr>
                            <m:t>∆</m:t>
                          </m:r>
                          <m:r>
                            <a:rPr lang="en-US" sz="2000" b="0" i="1" smtClean="0">
                              <a:solidFill>
                                <a:schemeClr val="tx1"/>
                              </a:solidFill>
                              <a:latin typeface="Cambria Math" charset="0"/>
                            </a:rPr>
                            <m:t>𝑇</m:t>
                          </m:r>
                          <m:r>
                            <a:rPr lang="en-US" sz="2000" b="0" i="1" smtClean="0">
                              <a:solidFill>
                                <a:schemeClr val="tx1"/>
                              </a:solidFill>
                              <a:latin typeface="Cambria Math" charset="0"/>
                            </a:rPr>
                            <m:t> </m:t>
                          </m:r>
                        </m:den>
                      </m:f>
                      <m:r>
                        <a:rPr lang="en-US" sz="2000" b="0" i="1" smtClean="0">
                          <a:solidFill>
                            <a:schemeClr val="tx1"/>
                          </a:solidFill>
                          <a:latin typeface="Cambria Math" charset="0"/>
                        </a:rPr>
                        <m:t>=</m:t>
                      </m:r>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charset="0"/>
                              <a:ea typeface="Cambria Math" panose="02040503050406030204" pitchFamily="18" charset="0"/>
                            </a:rPr>
                            <m:t>18150 </m:t>
                          </m:r>
                          <m:r>
                            <a:rPr lang="en-US" sz="2000" b="0" i="1" smtClean="0">
                              <a:latin typeface="Cambria Math" charset="0"/>
                              <a:ea typeface="Cambria Math" panose="02040503050406030204" pitchFamily="18" charset="0"/>
                            </a:rPr>
                            <m:t>𝐽</m:t>
                          </m:r>
                        </m:num>
                        <m:den>
                          <m:r>
                            <a:rPr lang="en-US" sz="2000" b="0" i="1" smtClean="0">
                              <a:latin typeface="Cambria Math" charset="0"/>
                              <a:ea typeface="Cambria Math" panose="02040503050406030204" pitchFamily="18" charset="0"/>
                            </a:rPr>
                            <m:t>50 </m:t>
                          </m:r>
                          <m:r>
                            <a:rPr lang="en-US" sz="2000" b="0" i="1" smtClean="0">
                              <a:latin typeface="Cambria Math" charset="0"/>
                              <a:ea typeface="Cambria Math" charset="0"/>
                              <a:cs typeface="Cambria Math" charset="0"/>
                            </a:rPr>
                            <m:t>℃</m:t>
                          </m:r>
                          <m:r>
                            <a:rPr lang="en-US" sz="2000" i="1">
                              <a:latin typeface="Cambria Math" charset="0"/>
                            </a:rPr>
                            <m:t> </m:t>
                          </m:r>
                        </m:den>
                      </m:f>
                      <m:r>
                        <a:rPr lang="en-US" sz="2000" i="1">
                          <a:latin typeface="Cambria Math" charset="0"/>
                        </a:rPr>
                        <m:t>=</m:t>
                      </m:r>
                      <m:r>
                        <a:rPr lang="en-US" sz="2000" b="0" i="1" smtClean="0">
                          <a:solidFill>
                            <a:srgbClr val="009900"/>
                          </a:solidFill>
                          <a:latin typeface="Cambria Math" charset="0"/>
                        </a:rPr>
                        <m:t>363</m:t>
                      </m:r>
                      <m:f>
                        <m:fPr>
                          <m:ctrlPr>
                            <a:rPr lang="en-US" sz="2000" i="1">
                              <a:solidFill>
                                <a:srgbClr val="009900"/>
                              </a:solidFill>
                              <a:latin typeface="Cambria Math" panose="02040503050406030204" pitchFamily="18" charset="0"/>
                              <a:ea typeface="Cambria Math" panose="02040503050406030204" pitchFamily="18" charset="0"/>
                            </a:rPr>
                          </m:ctrlPr>
                        </m:fPr>
                        <m:num>
                          <m:r>
                            <a:rPr lang="en-US" sz="2000" i="1">
                              <a:solidFill>
                                <a:srgbClr val="009900"/>
                              </a:solidFill>
                              <a:latin typeface="Cambria Math" charset="0"/>
                              <a:ea typeface="Cambria Math" panose="02040503050406030204" pitchFamily="18" charset="0"/>
                            </a:rPr>
                            <m:t> </m:t>
                          </m:r>
                          <m:r>
                            <a:rPr lang="en-US" sz="2000" i="1">
                              <a:solidFill>
                                <a:srgbClr val="009900"/>
                              </a:solidFill>
                              <a:latin typeface="Cambria Math" charset="0"/>
                              <a:ea typeface="Cambria Math" panose="02040503050406030204" pitchFamily="18" charset="0"/>
                            </a:rPr>
                            <m:t>𝐽</m:t>
                          </m:r>
                        </m:num>
                        <m:den>
                          <m:r>
                            <a:rPr lang="en-US" sz="2000" i="1">
                              <a:solidFill>
                                <a:srgbClr val="009900"/>
                              </a:solidFill>
                              <a:latin typeface="Cambria Math" charset="0"/>
                              <a:ea typeface="Cambria Math" charset="0"/>
                              <a:cs typeface="Cambria Math" charset="0"/>
                            </a:rPr>
                            <m:t>℃</m:t>
                          </m:r>
                          <m:r>
                            <a:rPr lang="en-US" sz="2000" i="1">
                              <a:solidFill>
                                <a:srgbClr val="009900"/>
                              </a:solidFill>
                              <a:latin typeface="Cambria Math" charset="0"/>
                            </a:rPr>
                            <m:t> </m:t>
                          </m:r>
                        </m:den>
                      </m:f>
                    </m:oMath>
                  </m:oMathPara>
                </a14:m>
                <a:endParaRPr lang="en-US" sz="2000" i="1" dirty="0">
                  <a:latin typeface="Cambria Math" charset="0"/>
                  <a:ea typeface="Cambria Math" panose="02040503050406030204" pitchFamily="18" charset="0"/>
                </a:endParaRPr>
              </a:p>
              <a:p>
                <a:endParaRPr lang="en-US" sz="20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45827" y="3398204"/>
                <a:ext cx="4054773" cy="892296"/>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1086" y="4622118"/>
            <a:ext cx="4299514" cy="2075285"/>
          </a:xfrm>
          <a:prstGeom prst="rect">
            <a:avLst/>
          </a:prstGeom>
        </p:spPr>
      </p:pic>
      <p:sp>
        <p:nvSpPr>
          <p:cNvPr id="14" name="Text Placeholder 2"/>
          <p:cNvSpPr txBox="1">
            <a:spLocks/>
          </p:cNvSpPr>
          <p:nvPr/>
        </p:nvSpPr>
        <p:spPr>
          <a:xfrm>
            <a:off x="457200" y="2322198"/>
            <a:ext cx="8786813" cy="1644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000" dirty="0"/>
              <a:t>The small frying pan requires 18,150 J to raise the temperature by </a:t>
            </a:r>
            <a:r>
              <a:rPr lang="en-US" sz="2000"/>
              <a:t>50 °C. </a:t>
            </a:r>
            <a:r>
              <a:rPr lang="en-US" sz="2000" dirty="0"/>
              <a:t>The large frying pan requires 90,700 J to raise the temperature.</a:t>
            </a:r>
          </a:p>
        </p:txBody>
      </p:sp>
      <mc:AlternateContent xmlns:mc="http://schemas.openxmlformats.org/markup-compatibility/2006" xmlns:a14="http://schemas.microsoft.com/office/drawing/2010/main">
        <mc:Choice Requires="a14">
          <p:sp>
            <p:nvSpPr>
              <p:cNvPr id="15" name="TextBox 14"/>
              <p:cNvSpPr txBox="1"/>
              <p:nvPr/>
            </p:nvSpPr>
            <p:spPr>
              <a:xfrm>
                <a:off x="5024891" y="3398204"/>
                <a:ext cx="4054773" cy="89229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9900"/>
                              </a:solidFill>
                              <a:latin typeface="Cambria Math" panose="02040503050406030204" pitchFamily="18" charset="0"/>
                              <a:ea typeface="Cambria Math" charset="0"/>
                              <a:cs typeface="Cambria Math" charset="0"/>
                            </a:rPr>
                          </m:ctrlPr>
                        </m:sSubPr>
                        <m:e>
                          <m:r>
                            <a:rPr lang="en-US" sz="2000" b="0" i="1" smtClean="0">
                              <a:solidFill>
                                <a:srgbClr val="009900"/>
                              </a:solidFill>
                              <a:latin typeface="Cambria Math" charset="0"/>
                              <a:ea typeface="Cambria Math" charset="0"/>
                              <a:cs typeface="Cambria Math" charset="0"/>
                            </a:rPr>
                            <m:t>𝐶</m:t>
                          </m:r>
                        </m:e>
                        <m:sub>
                          <m:r>
                            <a:rPr lang="en-US" sz="2000" b="0" i="1" smtClean="0">
                              <a:solidFill>
                                <a:srgbClr val="009900"/>
                              </a:solidFill>
                              <a:latin typeface="Cambria Math" charset="0"/>
                              <a:ea typeface="Cambria Math" charset="0"/>
                              <a:cs typeface="Cambria Math" charset="0"/>
                            </a:rPr>
                            <m:t>𝑙𝑎𝑟𝑔𝑒</m:t>
                          </m:r>
                        </m:sub>
                      </m:sSub>
                      <m:r>
                        <a:rPr lang="mr-IN" sz="2000" i="1" smtClean="0">
                          <a:solidFill>
                            <a:schemeClr val="tx1"/>
                          </a:solidFill>
                          <a:latin typeface="Cambria Math" charset="0"/>
                          <a:ea typeface="Cambria Math" charset="0"/>
                          <a:cs typeface="Cambria Math"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𝑞</m:t>
                          </m:r>
                        </m:num>
                        <m:den>
                          <m:r>
                            <a:rPr lang="en-US" sz="2000" b="0" i="1" smtClean="0">
                              <a:solidFill>
                                <a:schemeClr val="tx1"/>
                              </a:solidFill>
                              <a:latin typeface="Cambria Math" charset="0"/>
                              <a:ea typeface="Cambria Math" charset="0"/>
                              <a:cs typeface="Cambria Math" charset="0"/>
                            </a:rPr>
                            <m:t>∆</m:t>
                          </m:r>
                          <m:r>
                            <a:rPr lang="en-US" sz="2000" b="0" i="1" smtClean="0">
                              <a:solidFill>
                                <a:schemeClr val="tx1"/>
                              </a:solidFill>
                              <a:latin typeface="Cambria Math" charset="0"/>
                            </a:rPr>
                            <m:t>𝑇</m:t>
                          </m:r>
                          <m:r>
                            <a:rPr lang="en-US" sz="2000" b="0" i="1" smtClean="0">
                              <a:solidFill>
                                <a:schemeClr val="tx1"/>
                              </a:solidFill>
                              <a:latin typeface="Cambria Math" charset="0"/>
                            </a:rPr>
                            <m:t> </m:t>
                          </m:r>
                        </m:den>
                      </m:f>
                      <m:r>
                        <a:rPr lang="en-US" sz="2000" b="0" i="1" smtClean="0">
                          <a:solidFill>
                            <a:schemeClr val="tx1"/>
                          </a:solidFill>
                          <a:latin typeface="Cambria Math" charset="0"/>
                        </a:rPr>
                        <m:t>=</m:t>
                      </m:r>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charset="0"/>
                              <a:ea typeface="Cambria Math" panose="02040503050406030204" pitchFamily="18" charset="0"/>
                            </a:rPr>
                            <m:t>90700 </m:t>
                          </m:r>
                          <m:r>
                            <a:rPr lang="en-US" sz="2000" b="0" i="1" smtClean="0">
                              <a:latin typeface="Cambria Math" charset="0"/>
                              <a:ea typeface="Cambria Math" panose="02040503050406030204" pitchFamily="18" charset="0"/>
                            </a:rPr>
                            <m:t>𝐽</m:t>
                          </m:r>
                        </m:num>
                        <m:den>
                          <m:r>
                            <a:rPr lang="en-US" sz="2000" b="0" i="1" smtClean="0">
                              <a:latin typeface="Cambria Math" charset="0"/>
                              <a:ea typeface="Cambria Math" panose="02040503050406030204" pitchFamily="18" charset="0"/>
                            </a:rPr>
                            <m:t>50 </m:t>
                          </m:r>
                          <m:r>
                            <a:rPr lang="en-US" sz="2000" b="0" i="1" smtClean="0">
                              <a:latin typeface="Cambria Math" charset="0"/>
                              <a:ea typeface="Cambria Math" charset="0"/>
                              <a:cs typeface="Cambria Math" charset="0"/>
                            </a:rPr>
                            <m:t>℃</m:t>
                          </m:r>
                          <m:r>
                            <a:rPr lang="en-US" sz="2000" i="1">
                              <a:latin typeface="Cambria Math" charset="0"/>
                            </a:rPr>
                            <m:t> </m:t>
                          </m:r>
                        </m:den>
                      </m:f>
                      <m:r>
                        <a:rPr lang="en-US" sz="2000" i="1">
                          <a:latin typeface="Cambria Math" charset="0"/>
                        </a:rPr>
                        <m:t>=</m:t>
                      </m:r>
                      <m:r>
                        <a:rPr lang="en-US" sz="2000" b="0" i="1" smtClean="0">
                          <a:solidFill>
                            <a:srgbClr val="009900"/>
                          </a:solidFill>
                          <a:latin typeface="Cambria Math" charset="0"/>
                        </a:rPr>
                        <m:t>1814</m:t>
                      </m:r>
                      <m:f>
                        <m:fPr>
                          <m:ctrlPr>
                            <a:rPr lang="en-US" sz="2000" i="1">
                              <a:solidFill>
                                <a:srgbClr val="009900"/>
                              </a:solidFill>
                              <a:latin typeface="Cambria Math" panose="02040503050406030204" pitchFamily="18" charset="0"/>
                              <a:ea typeface="Cambria Math" panose="02040503050406030204" pitchFamily="18" charset="0"/>
                            </a:rPr>
                          </m:ctrlPr>
                        </m:fPr>
                        <m:num>
                          <m:r>
                            <a:rPr lang="en-US" sz="2000" i="1">
                              <a:solidFill>
                                <a:srgbClr val="009900"/>
                              </a:solidFill>
                              <a:latin typeface="Cambria Math" charset="0"/>
                              <a:ea typeface="Cambria Math" panose="02040503050406030204" pitchFamily="18" charset="0"/>
                            </a:rPr>
                            <m:t> </m:t>
                          </m:r>
                          <m:r>
                            <a:rPr lang="en-US" sz="2000" i="1">
                              <a:solidFill>
                                <a:srgbClr val="009900"/>
                              </a:solidFill>
                              <a:latin typeface="Cambria Math" charset="0"/>
                              <a:ea typeface="Cambria Math" panose="02040503050406030204" pitchFamily="18" charset="0"/>
                            </a:rPr>
                            <m:t>𝐽</m:t>
                          </m:r>
                        </m:num>
                        <m:den>
                          <m:r>
                            <a:rPr lang="en-US" sz="2000" i="1">
                              <a:solidFill>
                                <a:srgbClr val="009900"/>
                              </a:solidFill>
                              <a:latin typeface="Cambria Math" charset="0"/>
                              <a:ea typeface="Cambria Math" charset="0"/>
                              <a:cs typeface="Cambria Math" charset="0"/>
                            </a:rPr>
                            <m:t>℃</m:t>
                          </m:r>
                          <m:r>
                            <a:rPr lang="en-US" sz="2000" i="1">
                              <a:solidFill>
                                <a:srgbClr val="009900"/>
                              </a:solidFill>
                              <a:latin typeface="Cambria Math" charset="0"/>
                            </a:rPr>
                            <m:t> </m:t>
                          </m:r>
                        </m:den>
                      </m:f>
                    </m:oMath>
                  </m:oMathPara>
                </a14:m>
                <a:endParaRPr lang="en-US" sz="2000" i="1" dirty="0">
                  <a:latin typeface="Cambria Math" charset="0"/>
                  <a:ea typeface="Cambria Math" panose="02040503050406030204" pitchFamily="18" charset="0"/>
                </a:endParaRPr>
              </a:p>
              <a:p>
                <a:endParaRPr lang="en-US" sz="2000" b="0" i="1" dirty="0">
                  <a:solidFill>
                    <a:schemeClr val="tx1"/>
                  </a:solidFill>
                  <a:latin typeface="Cambria Math"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024891" y="3398204"/>
                <a:ext cx="4054773" cy="892296"/>
              </a:xfrm>
              <a:prstGeom prst="rect">
                <a:avLst/>
              </a:prstGeom>
              <a:blipFill rotWithShape="0">
                <a:blip r:embed="rId4"/>
                <a:stretch>
                  <a:fillRect/>
                </a:stretch>
              </a:blipFill>
            </p:spPr>
            <p:txBody>
              <a:bodyPr/>
              <a:lstStyle/>
              <a:p>
                <a:r>
                  <a:rPr lang="en-US">
                    <a:noFill/>
                  </a:rPr>
                  <a:t> </a:t>
                </a:r>
              </a:p>
            </p:txBody>
          </p:sp>
        </mc:Fallback>
      </mc:AlternateContent>
      <p:sp>
        <p:nvSpPr>
          <p:cNvPr id="17" name="Text Placeholder 2"/>
          <p:cNvSpPr txBox="1">
            <a:spLocks/>
          </p:cNvSpPr>
          <p:nvPr/>
        </p:nvSpPr>
        <p:spPr>
          <a:xfrm>
            <a:off x="4840092" y="4729351"/>
            <a:ext cx="4239572" cy="7059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000" i="1" dirty="0">
                <a:solidFill>
                  <a:srgbClr val="009900"/>
                </a:solidFill>
              </a:rPr>
              <a:t>The large frying pan has a larger heat capacity.</a:t>
            </a:r>
          </a:p>
        </p:txBody>
      </p:sp>
      <mc:AlternateContent xmlns:mc="http://schemas.openxmlformats.org/markup-compatibility/2006" xmlns:a14="http://schemas.microsoft.com/office/drawing/2010/main">
        <mc:Choice Requires="a14">
          <p:sp>
            <p:nvSpPr>
              <p:cNvPr id="18" name="TextBox 17"/>
              <p:cNvSpPr txBox="1"/>
              <p:nvPr/>
            </p:nvSpPr>
            <p:spPr>
              <a:xfrm>
                <a:off x="7882380" y="220561"/>
                <a:ext cx="1104918" cy="63010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solidFill>
                            <a:srgbClr val="009900"/>
                          </a:solidFill>
                          <a:latin typeface="Cambria Math" charset="0"/>
                          <a:ea typeface="Cambria Math" charset="0"/>
                          <a:cs typeface="Cambria Math" charset="0"/>
                        </a:rPr>
                        <m:t>𝐶</m:t>
                      </m:r>
                      <m:r>
                        <a:rPr lang="mr-IN" sz="2400" i="1" smtClean="0">
                          <a:solidFill>
                            <a:srgbClr val="009900"/>
                          </a:solidFill>
                          <a:latin typeface="Cambria Math" charset="0"/>
                          <a:ea typeface="Cambria Math" charset="0"/>
                          <a:cs typeface="Cambria Math" charset="0"/>
                        </a:rPr>
                        <m:t>=</m:t>
                      </m:r>
                      <m:f>
                        <m:fPr>
                          <m:ctrlPr>
                            <a:rPr lang="en-US" sz="2400" b="0" i="1" smtClean="0">
                              <a:solidFill>
                                <a:srgbClr val="009900"/>
                              </a:solidFill>
                              <a:latin typeface="Cambria Math" panose="02040503050406030204" pitchFamily="18" charset="0"/>
                              <a:ea typeface="Cambria Math" panose="02040503050406030204" pitchFamily="18" charset="0"/>
                            </a:rPr>
                          </m:ctrlPr>
                        </m:fPr>
                        <m:num>
                          <m:r>
                            <a:rPr lang="en-US" sz="2400" b="0" i="1" smtClean="0">
                              <a:solidFill>
                                <a:srgbClr val="009900"/>
                              </a:solidFill>
                              <a:latin typeface="Cambria Math" charset="0"/>
                              <a:ea typeface="Cambria Math" panose="02040503050406030204" pitchFamily="18" charset="0"/>
                            </a:rPr>
                            <m:t>𝑞</m:t>
                          </m:r>
                        </m:num>
                        <m:den>
                          <m:r>
                            <a:rPr lang="en-US" sz="2400" b="0" i="1" smtClean="0">
                              <a:solidFill>
                                <a:srgbClr val="009900"/>
                              </a:solidFill>
                              <a:latin typeface="Cambria Math" charset="0"/>
                              <a:ea typeface="Cambria Math" charset="0"/>
                              <a:cs typeface="Cambria Math" charset="0"/>
                            </a:rPr>
                            <m:t>∆</m:t>
                          </m:r>
                          <m:r>
                            <a:rPr lang="en-US" sz="2400" b="0" i="1" smtClean="0">
                              <a:solidFill>
                                <a:srgbClr val="009900"/>
                              </a:solidFill>
                              <a:latin typeface="Cambria Math" charset="0"/>
                            </a:rPr>
                            <m:t>𝑇</m:t>
                          </m:r>
                          <m:r>
                            <a:rPr lang="en-US" sz="2400" b="0" i="1" smtClean="0">
                              <a:solidFill>
                                <a:srgbClr val="009900"/>
                              </a:solidFill>
                              <a:latin typeface="Cambria Math" charset="0"/>
                            </a:rPr>
                            <m:t> </m:t>
                          </m:r>
                        </m:den>
                      </m:f>
                    </m:oMath>
                  </m:oMathPara>
                </a14:m>
                <a:endParaRPr lang="en-US" sz="2400" b="0" i="1" dirty="0">
                  <a:solidFill>
                    <a:srgbClr val="009900"/>
                  </a:solidFill>
                  <a:latin typeface="Cambria Math"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882380" y="220561"/>
                <a:ext cx="1104918" cy="630109"/>
              </a:xfrm>
              <a:prstGeom prst="rect">
                <a:avLst/>
              </a:prstGeom>
              <a:blipFill rotWithShape="0">
                <a:blip r:embed="rId5"/>
                <a:stretch>
                  <a:fillRect/>
                </a:stretch>
              </a:blipFill>
            </p:spPr>
            <p:txBody>
              <a:bodyPr/>
              <a:lstStyle/>
              <a:p>
                <a:r>
                  <a:rPr lang="en-US">
                    <a:noFill/>
                  </a:rPr>
                  <a:t> </a:t>
                </a:r>
              </a:p>
            </p:txBody>
          </p:sp>
        </mc:Fallback>
      </mc:AlternateContent>
      <p:sp>
        <p:nvSpPr>
          <p:cNvPr id="8" name="TextBox 7"/>
          <p:cNvSpPr txBox="1"/>
          <p:nvPr/>
        </p:nvSpPr>
        <p:spPr>
          <a:xfrm>
            <a:off x="4840092" y="5611928"/>
            <a:ext cx="3679642" cy="647133"/>
          </a:xfrm>
          <a:prstGeom prst="rect">
            <a:avLst/>
          </a:prstGeom>
          <a:solidFill>
            <a:schemeClr val="bg1"/>
          </a:solidFill>
        </p:spPr>
        <p:txBody>
          <a:bodyPr wrap="square" rtlCol="0">
            <a:spAutoFit/>
          </a:bodyPr>
          <a:lstStyle/>
          <a:p>
            <a:r>
              <a:rPr lang="en-US" i="1" dirty="0"/>
              <a:t>Note the use of an uppercase </a:t>
            </a:r>
            <a:r>
              <a:rPr lang="en-US" b="1" i="1" dirty="0"/>
              <a:t>C</a:t>
            </a:r>
            <a:r>
              <a:rPr lang="en-US" i="1" dirty="0"/>
              <a:t> for the heat capacity of an </a:t>
            </a:r>
            <a:r>
              <a:rPr lang="en-US" i="1" u="sng" dirty="0"/>
              <a:t>object</a:t>
            </a:r>
            <a:r>
              <a:rPr lang="en-US" u="sng" dirty="0"/>
              <a:t>.</a:t>
            </a:r>
          </a:p>
        </p:txBody>
      </p:sp>
    </p:spTree>
    <p:extLst>
      <p:ext uri="{BB962C8B-B14F-4D97-AF65-F5344CB8AC3E}">
        <p14:creationId xmlns:p14="http://schemas.microsoft.com/office/powerpoint/2010/main" val="126946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986921"/>
            <a:ext cx="8686800" cy="121394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specific heat capacity</a:t>
            </a:r>
            <a:r>
              <a:rPr lang="en-US" sz="2200" dirty="0"/>
              <a:t> </a:t>
            </a:r>
            <a:r>
              <a:rPr lang="en-US" sz="2200" dirty="0">
                <a:ea typeface="Cambria Math" charset="0"/>
                <a:cs typeface="Cambria Math" charset="0"/>
              </a:rPr>
              <a:t>(</a:t>
            </a:r>
            <a:r>
              <a:rPr lang="en-US" sz="2200" i="1" dirty="0">
                <a:ea typeface="Cambria Math" charset="0"/>
                <a:cs typeface="Cambria Math" charset="0"/>
              </a:rPr>
              <a:t>c</a:t>
            </a:r>
            <a:r>
              <a:rPr lang="en-US" sz="2200" dirty="0">
                <a:ea typeface="Cambria Math" charset="0"/>
                <a:cs typeface="Cambria Math" charset="0"/>
              </a:rPr>
              <a:t>) </a:t>
            </a:r>
            <a:r>
              <a:rPr lang="en-US" sz="2200" dirty="0"/>
              <a:t>of a sample is the quantity of heat (</a:t>
            </a:r>
            <a:r>
              <a:rPr lang="en-US" sz="2200" i="1" dirty="0"/>
              <a:t>q</a:t>
            </a:r>
            <a:r>
              <a:rPr lang="en-US" sz="2200" dirty="0"/>
              <a:t>) absorbed or released when </a:t>
            </a:r>
            <a:r>
              <a:rPr lang="en-US" sz="2200" i="1" u="sng" dirty="0">
                <a:solidFill>
                  <a:srgbClr val="009900"/>
                </a:solidFill>
              </a:rPr>
              <a:t>one gram </a:t>
            </a:r>
            <a:r>
              <a:rPr lang="en-US" sz="2200" dirty="0"/>
              <a:t>of a substance experiences a temperature change of 1 °C.</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.1  energy basics</a:t>
            </a:r>
          </a:p>
        </p:txBody>
      </p:sp>
      <p:sp>
        <p:nvSpPr>
          <p:cNvPr id="4" name="Slide Number Placeholder 3"/>
          <p:cNvSpPr>
            <a:spLocks noGrp="1"/>
          </p:cNvSpPr>
          <p:nvPr>
            <p:ph type="sldNum" sz="quarter" idx="4"/>
          </p:nvPr>
        </p:nvSpPr>
        <p:spPr/>
        <p:txBody>
          <a:bodyPr/>
          <a:lstStyle/>
          <a:p>
            <a:fld id="{72F633B3-16E2-4909-ACA1-80BBA0CB601E}" type="slidenum">
              <a:rPr lang="en-US" smtClean="0"/>
              <a:pPr/>
              <a:t>11</a:t>
            </a:fld>
            <a:endParaRPr lang="en-US" dirty="0"/>
          </a:p>
        </p:txBody>
      </p:sp>
      <p:sp>
        <p:nvSpPr>
          <p:cNvPr id="11" name="Text Placeholder 2"/>
          <p:cNvSpPr txBox="1">
            <a:spLocks/>
          </p:cNvSpPr>
          <p:nvPr/>
        </p:nvSpPr>
        <p:spPr>
          <a:xfrm>
            <a:off x="457200" y="4290500"/>
            <a:ext cx="8686800" cy="20658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p:txBody>
      </p:sp>
      <mc:AlternateContent xmlns:mc="http://schemas.openxmlformats.org/markup-compatibility/2006" xmlns:a14="http://schemas.microsoft.com/office/drawing/2010/main">
        <mc:Choice Requires="a14">
          <p:sp>
            <p:nvSpPr>
              <p:cNvPr id="12" name="TextBox 11"/>
              <p:cNvSpPr txBox="1"/>
              <p:nvPr/>
            </p:nvSpPr>
            <p:spPr>
              <a:xfrm>
                <a:off x="2086936" y="2840325"/>
                <a:ext cx="6491074" cy="94686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9900"/>
                              </a:solidFill>
                              <a:latin typeface="Cambria Math" panose="02040503050406030204" pitchFamily="18" charset="0"/>
                              <a:ea typeface="Cambria Math" charset="0"/>
                              <a:cs typeface="Cambria Math" charset="0"/>
                            </a:rPr>
                          </m:ctrlPr>
                        </m:sSubPr>
                        <m:e>
                          <m:r>
                            <a:rPr lang="en-US" sz="2000" b="0" i="1" smtClean="0">
                              <a:solidFill>
                                <a:srgbClr val="009900"/>
                              </a:solidFill>
                              <a:latin typeface="Cambria Math" charset="0"/>
                              <a:ea typeface="Cambria Math" charset="0"/>
                              <a:cs typeface="Cambria Math" charset="0"/>
                            </a:rPr>
                            <m:t>𝑐</m:t>
                          </m:r>
                        </m:e>
                        <m:sub>
                          <m:r>
                            <a:rPr lang="en-US" sz="2000" b="0" i="1" smtClean="0">
                              <a:solidFill>
                                <a:srgbClr val="009900"/>
                              </a:solidFill>
                              <a:latin typeface="Cambria Math" charset="0"/>
                              <a:ea typeface="Cambria Math" charset="0"/>
                              <a:cs typeface="Cambria Math" charset="0"/>
                            </a:rPr>
                            <m:t>𝑠𝑚𝑎𝑙𝑙</m:t>
                          </m:r>
                        </m:sub>
                      </m:sSub>
                      <m:r>
                        <a:rPr lang="mr-IN" sz="2000" i="1" smtClean="0">
                          <a:solidFill>
                            <a:schemeClr val="tx1"/>
                          </a:solidFill>
                          <a:latin typeface="Cambria Math" charset="0"/>
                          <a:ea typeface="Cambria Math" charset="0"/>
                          <a:cs typeface="Cambria Math"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𝑞</m:t>
                          </m:r>
                        </m:num>
                        <m:den>
                          <m:r>
                            <a:rPr lang="en-US" sz="2000" b="0" i="1" smtClean="0">
                              <a:solidFill>
                                <a:schemeClr val="tx1"/>
                              </a:solidFill>
                              <a:latin typeface="Cambria Math" charset="0"/>
                              <a:ea typeface="Cambria Math" panose="02040503050406030204" pitchFamily="18" charset="0"/>
                            </a:rPr>
                            <m:t>𝑚</m:t>
                          </m:r>
                          <m:r>
                            <a:rPr lang="en-US" sz="2000" b="0" i="1" smtClean="0">
                              <a:solidFill>
                                <a:schemeClr val="tx1"/>
                              </a:solidFill>
                              <a:latin typeface="Cambria Math" charset="0"/>
                              <a:ea typeface="Cambria Math" charset="0"/>
                              <a:cs typeface="Cambria Math" charset="0"/>
                            </a:rPr>
                            <m:t>∆</m:t>
                          </m:r>
                          <m:r>
                            <a:rPr lang="en-US" sz="2000" b="0" i="1" smtClean="0">
                              <a:solidFill>
                                <a:schemeClr val="tx1"/>
                              </a:solidFill>
                              <a:latin typeface="Cambria Math" charset="0"/>
                            </a:rPr>
                            <m:t>𝑇</m:t>
                          </m:r>
                          <m:r>
                            <a:rPr lang="en-US" sz="2000" b="0" i="1" smtClean="0">
                              <a:solidFill>
                                <a:schemeClr val="tx1"/>
                              </a:solidFill>
                              <a:latin typeface="Cambria Math" charset="0"/>
                            </a:rPr>
                            <m:t> </m:t>
                          </m:r>
                        </m:den>
                      </m:f>
                      <m:r>
                        <a:rPr lang="en-US" sz="2000" b="0" i="1" smtClean="0">
                          <a:solidFill>
                            <a:schemeClr val="tx1"/>
                          </a:solidFill>
                          <a:latin typeface="Cambria Math" charset="0"/>
                        </a:rPr>
                        <m:t>=</m:t>
                      </m:r>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charset="0"/>
                              <a:ea typeface="Cambria Math" panose="02040503050406030204" pitchFamily="18" charset="0"/>
                            </a:rPr>
                            <m:t>18150 </m:t>
                          </m:r>
                          <m:r>
                            <a:rPr lang="en-US" sz="2000" b="0" i="1" smtClean="0">
                              <a:latin typeface="Cambria Math" charset="0"/>
                              <a:ea typeface="Cambria Math" panose="02040503050406030204" pitchFamily="18" charset="0"/>
                            </a:rPr>
                            <m:t>𝐽</m:t>
                          </m:r>
                        </m:num>
                        <m:den>
                          <m:r>
                            <a:rPr lang="en-US" sz="2000" b="0" i="1" smtClean="0">
                              <a:latin typeface="Cambria Math" charset="0"/>
                              <a:ea typeface="Cambria Math" panose="02040503050406030204" pitchFamily="18" charset="0"/>
                            </a:rPr>
                            <m:t>(808 </m:t>
                          </m:r>
                          <m:r>
                            <a:rPr lang="en-US" sz="2000" b="0" i="1" smtClean="0">
                              <a:latin typeface="Cambria Math" charset="0"/>
                              <a:ea typeface="Cambria Math" panose="02040503050406030204" pitchFamily="18" charset="0"/>
                            </a:rPr>
                            <m:t>𝑔</m:t>
                          </m:r>
                          <m:r>
                            <a:rPr lang="en-US" sz="2000" b="0" i="1" smtClean="0">
                              <a:latin typeface="Cambria Math" charset="0"/>
                              <a:ea typeface="Cambria Math" panose="02040503050406030204" pitchFamily="18" charset="0"/>
                            </a:rPr>
                            <m:t>)50 ℃ </m:t>
                          </m:r>
                        </m:den>
                      </m:f>
                      <m:r>
                        <a:rPr lang="en-US" sz="2000" i="1">
                          <a:latin typeface="Cambria Math" charset="0"/>
                        </a:rPr>
                        <m:t>=</m:t>
                      </m:r>
                      <m:r>
                        <a:rPr lang="en-US" sz="2000" b="0" i="1" smtClean="0">
                          <a:solidFill>
                            <a:srgbClr val="009900"/>
                          </a:solidFill>
                          <a:latin typeface="Cambria Math" charset="0"/>
                        </a:rPr>
                        <m:t>0.449</m:t>
                      </m:r>
                      <m:f>
                        <m:fPr>
                          <m:ctrlPr>
                            <a:rPr lang="en-US" sz="2000" i="1">
                              <a:solidFill>
                                <a:srgbClr val="009900"/>
                              </a:solidFill>
                              <a:latin typeface="Cambria Math" panose="02040503050406030204" pitchFamily="18" charset="0"/>
                              <a:ea typeface="Cambria Math" panose="02040503050406030204" pitchFamily="18" charset="0"/>
                            </a:rPr>
                          </m:ctrlPr>
                        </m:fPr>
                        <m:num>
                          <m:r>
                            <a:rPr lang="en-US" sz="2000" i="1">
                              <a:solidFill>
                                <a:srgbClr val="009900"/>
                              </a:solidFill>
                              <a:latin typeface="Cambria Math" charset="0"/>
                              <a:ea typeface="Cambria Math" panose="02040503050406030204" pitchFamily="18" charset="0"/>
                            </a:rPr>
                            <m:t> </m:t>
                          </m:r>
                          <m:r>
                            <a:rPr lang="en-US" sz="2000" i="1">
                              <a:solidFill>
                                <a:srgbClr val="009900"/>
                              </a:solidFill>
                              <a:latin typeface="Cambria Math" charset="0"/>
                              <a:ea typeface="Cambria Math" panose="02040503050406030204" pitchFamily="18" charset="0"/>
                            </a:rPr>
                            <m:t>𝐽</m:t>
                          </m:r>
                        </m:num>
                        <m:den>
                          <m:r>
                            <a:rPr lang="en-US" sz="2000" b="0" i="1" smtClean="0">
                              <a:solidFill>
                                <a:srgbClr val="009900"/>
                              </a:solidFill>
                              <a:latin typeface="Cambria Math" charset="0"/>
                              <a:ea typeface="Cambria Math" panose="02040503050406030204" pitchFamily="18" charset="0"/>
                            </a:rPr>
                            <m:t>𝑔</m:t>
                          </m:r>
                          <m:r>
                            <a:rPr lang="en-US" sz="2000" i="1">
                              <a:solidFill>
                                <a:srgbClr val="009900"/>
                              </a:solidFill>
                              <a:latin typeface="Cambria Math" charset="0"/>
                              <a:ea typeface="Cambria Math" charset="0"/>
                              <a:cs typeface="Cambria Math" charset="0"/>
                            </a:rPr>
                            <m:t>∙℃</m:t>
                          </m:r>
                          <m:r>
                            <a:rPr lang="en-US" sz="2000" i="1">
                              <a:solidFill>
                                <a:srgbClr val="009900"/>
                              </a:solidFill>
                              <a:latin typeface="Cambria Math" charset="0"/>
                            </a:rPr>
                            <m:t> </m:t>
                          </m:r>
                        </m:den>
                      </m:f>
                    </m:oMath>
                  </m:oMathPara>
                </a14:m>
                <a:endParaRPr lang="en-US" sz="2000" i="1" dirty="0">
                  <a:latin typeface="Cambria Math" charset="0"/>
                  <a:ea typeface="Cambria Math" panose="02040503050406030204" pitchFamily="18" charset="0"/>
                </a:endParaRPr>
              </a:p>
              <a:p>
                <a:endParaRPr lang="en-US" sz="20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086936" y="2840325"/>
                <a:ext cx="6491074" cy="946862"/>
              </a:xfrm>
              <a:prstGeom prst="rect">
                <a:avLst/>
              </a:prstGeom>
              <a:blipFill rotWithShape="0">
                <a:blip r:embed="rId2"/>
                <a:stretch>
                  <a:fillRect/>
                </a:stretch>
              </a:blipFill>
            </p:spPr>
            <p:txBody>
              <a:bodyPr/>
              <a:lstStyle/>
              <a:p>
                <a:r>
                  <a:rPr lang="en-US">
                    <a:noFill/>
                  </a:rPr>
                  <a:t> </a:t>
                </a:r>
              </a:p>
            </p:txBody>
          </p:sp>
        </mc:Fallback>
      </mc:AlternateContent>
      <p:sp>
        <p:nvSpPr>
          <p:cNvPr id="14" name="Text Placeholder 2"/>
          <p:cNvSpPr txBox="1">
            <a:spLocks/>
          </p:cNvSpPr>
          <p:nvPr/>
        </p:nvSpPr>
        <p:spPr>
          <a:xfrm>
            <a:off x="457200" y="2056074"/>
            <a:ext cx="8567267" cy="16449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000" dirty="0"/>
              <a:t>The small frying pan has a mass of 808 g and the large frying pan has a mass of 4040 g.</a:t>
            </a:r>
          </a:p>
        </p:txBody>
      </p:sp>
      <mc:AlternateContent xmlns:mc="http://schemas.openxmlformats.org/markup-compatibility/2006" xmlns:a14="http://schemas.microsoft.com/office/drawing/2010/main">
        <mc:Choice Requires="a14">
          <p:sp>
            <p:nvSpPr>
              <p:cNvPr id="15" name="TextBox 14"/>
              <p:cNvSpPr txBox="1"/>
              <p:nvPr/>
            </p:nvSpPr>
            <p:spPr>
              <a:xfrm>
                <a:off x="2086936" y="3715309"/>
                <a:ext cx="5658742" cy="94057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9900"/>
                              </a:solidFill>
                              <a:latin typeface="Cambria Math" panose="02040503050406030204" pitchFamily="18" charset="0"/>
                              <a:ea typeface="Cambria Math" charset="0"/>
                              <a:cs typeface="Cambria Math" charset="0"/>
                            </a:rPr>
                          </m:ctrlPr>
                        </m:sSubPr>
                        <m:e>
                          <m:r>
                            <a:rPr lang="en-US" sz="2000" b="0" i="1" smtClean="0">
                              <a:solidFill>
                                <a:srgbClr val="009900"/>
                              </a:solidFill>
                              <a:latin typeface="Cambria Math" charset="0"/>
                              <a:ea typeface="Cambria Math" charset="0"/>
                              <a:cs typeface="Cambria Math" charset="0"/>
                            </a:rPr>
                            <m:t>𝑐</m:t>
                          </m:r>
                        </m:e>
                        <m:sub>
                          <m:r>
                            <a:rPr lang="en-US" sz="2000" b="0" i="1" smtClean="0">
                              <a:solidFill>
                                <a:srgbClr val="009900"/>
                              </a:solidFill>
                              <a:latin typeface="Cambria Math" charset="0"/>
                              <a:ea typeface="Cambria Math" charset="0"/>
                              <a:cs typeface="Cambria Math" charset="0"/>
                            </a:rPr>
                            <m:t>𝑙𝑎𝑟𝑔𝑒</m:t>
                          </m:r>
                        </m:sub>
                      </m:sSub>
                      <m:r>
                        <a:rPr lang="mr-IN" sz="2000" i="1" smtClean="0">
                          <a:solidFill>
                            <a:schemeClr val="tx1"/>
                          </a:solidFill>
                          <a:latin typeface="Cambria Math" charset="0"/>
                          <a:ea typeface="Cambria Math" charset="0"/>
                          <a:cs typeface="Cambria Math" charset="0"/>
                        </a:rPr>
                        <m:t>=</m:t>
                      </m:r>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charset="0"/>
                              <a:ea typeface="Cambria Math" panose="02040503050406030204" pitchFamily="18" charset="0"/>
                            </a:rPr>
                            <m:t>𝑞</m:t>
                          </m:r>
                        </m:num>
                        <m:den>
                          <m:r>
                            <a:rPr lang="en-US" sz="2000" b="0" i="1" smtClean="0">
                              <a:solidFill>
                                <a:schemeClr val="tx1"/>
                              </a:solidFill>
                              <a:latin typeface="Cambria Math" charset="0"/>
                              <a:ea typeface="Cambria Math" panose="02040503050406030204" pitchFamily="18" charset="0"/>
                            </a:rPr>
                            <m:t>𝑚</m:t>
                          </m:r>
                          <m:r>
                            <a:rPr lang="en-US" sz="2000" b="0" i="1" smtClean="0">
                              <a:solidFill>
                                <a:schemeClr val="tx1"/>
                              </a:solidFill>
                              <a:latin typeface="Cambria Math" charset="0"/>
                              <a:ea typeface="Cambria Math" charset="0"/>
                              <a:cs typeface="Cambria Math" charset="0"/>
                            </a:rPr>
                            <m:t>∆</m:t>
                          </m:r>
                          <m:r>
                            <a:rPr lang="en-US" sz="2000" b="0" i="1" smtClean="0">
                              <a:solidFill>
                                <a:schemeClr val="tx1"/>
                              </a:solidFill>
                              <a:latin typeface="Cambria Math" charset="0"/>
                            </a:rPr>
                            <m:t>𝑇</m:t>
                          </m:r>
                          <m:r>
                            <a:rPr lang="en-US" sz="2000" b="0" i="1" smtClean="0">
                              <a:solidFill>
                                <a:schemeClr val="tx1"/>
                              </a:solidFill>
                              <a:latin typeface="Cambria Math" charset="0"/>
                            </a:rPr>
                            <m:t> </m:t>
                          </m:r>
                        </m:den>
                      </m:f>
                      <m:r>
                        <a:rPr lang="en-US" sz="2000" b="0" i="1" smtClean="0">
                          <a:solidFill>
                            <a:schemeClr val="tx1"/>
                          </a:solidFill>
                          <a:latin typeface="Cambria Math" charset="0"/>
                        </a:rPr>
                        <m:t>=</m:t>
                      </m:r>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charset="0"/>
                              <a:ea typeface="Cambria Math" panose="02040503050406030204" pitchFamily="18" charset="0"/>
                            </a:rPr>
                            <m:t>90700 </m:t>
                          </m:r>
                          <m:r>
                            <a:rPr lang="en-US" sz="2000" b="0" i="1" smtClean="0">
                              <a:latin typeface="Cambria Math" charset="0"/>
                              <a:ea typeface="Cambria Math" panose="02040503050406030204" pitchFamily="18" charset="0"/>
                            </a:rPr>
                            <m:t>𝐽</m:t>
                          </m:r>
                        </m:num>
                        <m:den>
                          <m:r>
                            <a:rPr lang="en-US" sz="2000" b="0" i="1" smtClean="0">
                              <a:latin typeface="Cambria Math" charset="0"/>
                              <a:ea typeface="Cambria Math" panose="02040503050406030204" pitchFamily="18" charset="0"/>
                            </a:rPr>
                            <m:t>(4040 </m:t>
                          </m:r>
                          <m:r>
                            <a:rPr lang="en-US" sz="2000" b="0" i="1" smtClean="0">
                              <a:latin typeface="Cambria Math" charset="0"/>
                              <a:ea typeface="Cambria Math" panose="02040503050406030204" pitchFamily="18" charset="0"/>
                            </a:rPr>
                            <m:t>𝑔</m:t>
                          </m:r>
                          <m:r>
                            <a:rPr lang="en-US" sz="2000" b="0" i="1" smtClean="0">
                              <a:latin typeface="Cambria Math" charset="0"/>
                              <a:ea typeface="Cambria Math" panose="02040503050406030204" pitchFamily="18" charset="0"/>
                            </a:rPr>
                            <m:t>)50 ℃ </m:t>
                          </m:r>
                        </m:den>
                      </m:f>
                      <m:r>
                        <a:rPr lang="en-US" sz="2000" i="1">
                          <a:latin typeface="Cambria Math" charset="0"/>
                        </a:rPr>
                        <m:t>=</m:t>
                      </m:r>
                      <m:r>
                        <a:rPr lang="en-US" sz="2000" i="1">
                          <a:solidFill>
                            <a:srgbClr val="009900"/>
                          </a:solidFill>
                          <a:latin typeface="Cambria Math" charset="0"/>
                        </a:rPr>
                        <m:t>0.449</m:t>
                      </m:r>
                      <m:f>
                        <m:fPr>
                          <m:ctrlPr>
                            <a:rPr lang="en-US" sz="2000" i="1">
                              <a:solidFill>
                                <a:srgbClr val="009900"/>
                              </a:solidFill>
                              <a:latin typeface="Cambria Math" panose="02040503050406030204" pitchFamily="18" charset="0"/>
                              <a:ea typeface="Cambria Math" panose="02040503050406030204" pitchFamily="18" charset="0"/>
                            </a:rPr>
                          </m:ctrlPr>
                        </m:fPr>
                        <m:num>
                          <m:r>
                            <a:rPr lang="en-US" sz="2000" i="1">
                              <a:solidFill>
                                <a:srgbClr val="009900"/>
                              </a:solidFill>
                              <a:latin typeface="Cambria Math" charset="0"/>
                              <a:ea typeface="Cambria Math" panose="02040503050406030204" pitchFamily="18" charset="0"/>
                            </a:rPr>
                            <m:t> </m:t>
                          </m:r>
                          <m:r>
                            <a:rPr lang="en-US" sz="2000" i="1">
                              <a:solidFill>
                                <a:srgbClr val="009900"/>
                              </a:solidFill>
                              <a:latin typeface="Cambria Math" charset="0"/>
                              <a:ea typeface="Cambria Math" panose="02040503050406030204" pitchFamily="18" charset="0"/>
                            </a:rPr>
                            <m:t>𝐽</m:t>
                          </m:r>
                        </m:num>
                        <m:den>
                          <m:r>
                            <a:rPr lang="en-US" sz="2000" b="0" i="1" smtClean="0">
                              <a:solidFill>
                                <a:srgbClr val="009900"/>
                              </a:solidFill>
                              <a:latin typeface="Cambria Math" charset="0"/>
                              <a:ea typeface="Cambria Math" panose="02040503050406030204" pitchFamily="18" charset="0"/>
                            </a:rPr>
                            <m:t>𝑔</m:t>
                          </m:r>
                          <m:r>
                            <a:rPr lang="en-US" sz="2000" b="0" i="1" smtClean="0">
                              <a:solidFill>
                                <a:srgbClr val="009900"/>
                              </a:solidFill>
                              <a:latin typeface="Cambria Math" charset="0"/>
                              <a:ea typeface="Cambria Math" charset="0"/>
                              <a:cs typeface="Cambria Math" charset="0"/>
                            </a:rPr>
                            <m:t>∙</m:t>
                          </m:r>
                          <m:r>
                            <a:rPr lang="en-US" sz="2000" i="1">
                              <a:solidFill>
                                <a:srgbClr val="009900"/>
                              </a:solidFill>
                              <a:latin typeface="Cambria Math" charset="0"/>
                              <a:ea typeface="Cambria Math" charset="0"/>
                              <a:cs typeface="Cambria Math" charset="0"/>
                            </a:rPr>
                            <m:t>℃</m:t>
                          </m:r>
                          <m:r>
                            <a:rPr lang="en-US" sz="2000" i="1">
                              <a:solidFill>
                                <a:srgbClr val="009900"/>
                              </a:solidFill>
                              <a:latin typeface="Cambria Math" charset="0"/>
                            </a:rPr>
                            <m:t> </m:t>
                          </m:r>
                        </m:den>
                      </m:f>
                    </m:oMath>
                  </m:oMathPara>
                </a14:m>
                <a:endParaRPr lang="en-US" sz="2000" i="1" dirty="0">
                  <a:latin typeface="Cambria Math" charset="0"/>
                  <a:ea typeface="Cambria Math" panose="02040503050406030204" pitchFamily="18" charset="0"/>
                </a:endParaRPr>
              </a:p>
              <a:p>
                <a:endParaRPr lang="en-US" sz="2000" b="0" i="1" dirty="0">
                  <a:solidFill>
                    <a:schemeClr val="tx1"/>
                  </a:solidFill>
                  <a:latin typeface="Cambria Math"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086936" y="3715309"/>
                <a:ext cx="5658742" cy="94057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29535" y="240458"/>
                <a:ext cx="1321196" cy="63254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rgbClr val="009900"/>
                          </a:solidFill>
                          <a:latin typeface="Cambria Math" charset="0"/>
                          <a:ea typeface="Cambria Math" charset="0"/>
                          <a:cs typeface="Cambria Math" charset="0"/>
                        </a:rPr>
                        <m:t>𝑐</m:t>
                      </m:r>
                      <m:r>
                        <a:rPr lang="mr-IN" sz="2400" i="1" smtClean="0">
                          <a:solidFill>
                            <a:srgbClr val="009900"/>
                          </a:solidFill>
                          <a:latin typeface="Cambria Math" charset="0"/>
                          <a:ea typeface="Cambria Math" charset="0"/>
                          <a:cs typeface="Cambria Math" charset="0"/>
                        </a:rPr>
                        <m:t>=</m:t>
                      </m:r>
                      <m:f>
                        <m:fPr>
                          <m:ctrlPr>
                            <a:rPr lang="en-US" sz="2400" b="0" i="1" smtClean="0">
                              <a:solidFill>
                                <a:srgbClr val="009900"/>
                              </a:solidFill>
                              <a:latin typeface="Cambria Math" panose="02040503050406030204" pitchFamily="18" charset="0"/>
                              <a:ea typeface="Cambria Math" panose="02040503050406030204" pitchFamily="18" charset="0"/>
                            </a:rPr>
                          </m:ctrlPr>
                        </m:fPr>
                        <m:num>
                          <m:r>
                            <a:rPr lang="en-US" sz="2400" b="0" i="1" smtClean="0">
                              <a:solidFill>
                                <a:srgbClr val="009900"/>
                              </a:solidFill>
                              <a:latin typeface="Cambria Math" charset="0"/>
                              <a:ea typeface="Cambria Math" panose="02040503050406030204" pitchFamily="18" charset="0"/>
                            </a:rPr>
                            <m:t>𝑞</m:t>
                          </m:r>
                        </m:num>
                        <m:den>
                          <m:r>
                            <a:rPr lang="en-US" sz="2400" b="0" i="1" smtClean="0">
                              <a:solidFill>
                                <a:srgbClr val="009900"/>
                              </a:solidFill>
                              <a:latin typeface="Cambria Math" charset="0"/>
                              <a:ea typeface="Cambria Math" panose="02040503050406030204" pitchFamily="18" charset="0"/>
                            </a:rPr>
                            <m:t>𝑚</m:t>
                          </m:r>
                          <m:r>
                            <a:rPr lang="en-US" sz="2400" b="0" i="1" smtClean="0">
                              <a:solidFill>
                                <a:srgbClr val="009900"/>
                              </a:solidFill>
                              <a:latin typeface="Cambria Math" charset="0"/>
                              <a:ea typeface="Cambria Math" charset="0"/>
                              <a:cs typeface="Cambria Math" charset="0"/>
                            </a:rPr>
                            <m:t>∆</m:t>
                          </m:r>
                          <m:r>
                            <a:rPr lang="en-US" sz="2400" b="0" i="1" smtClean="0">
                              <a:solidFill>
                                <a:srgbClr val="009900"/>
                              </a:solidFill>
                              <a:latin typeface="Cambria Math" charset="0"/>
                            </a:rPr>
                            <m:t>𝑇</m:t>
                          </m:r>
                          <m:r>
                            <a:rPr lang="en-US" sz="2400" b="0" i="1" smtClean="0">
                              <a:solidFill>
                                <a:srgbClr val="009900"/>
                              </a:solidFill>
                              <a:latin typeface="Cambria Math" charset="0"/>
                            </a:rPr>
                            <m:t> </m:t>
                          </m:r>
                        </m:den>
                      </m:f>
                    </m:oMath>
                  </m:oMathPara>
                </a14:m>
                <a:endParaRPr lang="en-US" sz="2400" b="0" i="1" dirty="0">
                  <a:solidFill>
                    <a:srgbClr val="009900"/>
                  </a:solidFill>
                  <a:latin typeface="Cambria Math"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729535" y="240458"/>
                <a:ext cx="1321196" cy="632545"/>
              </a:xfrm>
              <a:prstGeom prst="rect">
                <a:avLst/>
              </a:prstGeom>
              <a:blipFill rotWithShape="0">
                <a:blip r:embed="rId4"/>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1086" y="4622118"/>
            <a:ext cx="4299514" cy="2075285"/>
          </a:xfrm>
          <a:prstGeom prst="rect">
            <a:avLst/>
          </a:prstGeom>
        </p:spPr>
      </p:pic>
      <p:sp>
        <p:nvSpPr>
          <p:cNvPr id="18" name="Text Placeholder 2"/>
          <p:cNvSpPr txBox="1">
            <a:spLocks/>
          </p:cNvSpPr>
          <p:nvPr/>
        </p:nvSpPr>
        <p:spPr>
          <a:xfrm>
            <a:off x="4840092" y="4729351"/>
            <a:ext cx="4239572" cy="7059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000" i="1" dirty="0">
                <a:solidFill>
                  <a:srgbClr val="009900"/>
                </a:solidFill>
              </a:rPr>
              <a:t>Both frying pans have the same specific heat capacity.</a:t>
            </a:r>
          </a:p>
        </p:txBody>
      </p:sp>
      <p:sp>
        <p:nvSpPr>
          <p:cNvPr id="20" name="TextBox 19"/>
          <p:cNvSpPr txBox="1"/>
          <p:nvPr/>
        </p:nvSpPr>
        <p:spPr>
          <a:xfrm>
            <a:off x="4840092" y="5611928"/>
            <a:ext cx="4147206" cy="646331"/>
          </a:xfrm>
          <a:prstGeom prst="rect">
            <a:avLst/>
          </a:prstGeom>
          <a:solidFill>
            <a:schemeClr val="bg1"/>
          </a:solidFill>
        </p:spPr>
        <p:txBody>
          <a:bodyPr wrap="square" rtlCol="0">
            <a:spAutoFit/>
          </a:bodyPr>
          <a:lstStyle/>
          <a:p>
            <a:r>
              <a:rPr lang="en-US" i="1" dirty="0"/>
              <a:t>Note the use of an lowercase </a:t>
            </a:r>
            <a:r>
              <a:rPr lang="en-US" b="1" i="1" dirty="0"/>
              <a:t>c</a:t>
            </a:r>
            <a:r>
              <a:rPr lang="en-US" i="1" dirty="0"/>
              <a:t> for the specific heat capacity of a </a:t>
            </a:r>
            <a:r>
              <a:rPr lang="en-US" i="1" u="sng" dirty="0"/>
              <a:t>substance</a:t>
            </a:r>
            <a:r>
              <a:rPr lang="en-US" i="1" dirty="0"/>
              <a:t>.</a:t>
            </a:r>
            <a:endParaRPr lang="en-US" u="sng" dirty="0"/>
          </a:p>
        </p:txBody>
      </p:sp>
    </p:spTree>
    <p:extLst>
      <p:ext uri="{BB962C8B-B14F-4D97-AF65-F5344CB8AC3E}">
        <p14:creationId xmlns:p14="http://schemas.microsoft.com/office/powerpoint/2010/main" val="56640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1293536"/>
            <a:ext cx="8686800" cy="212117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Heat Transfer</a:t>
            </a:r>
          </a:p>
          <a:p>
            <a:pPr marL="342900" indent="-342900">
              <a:buClr>
                <a:srgbClr val="009900"/>
              </a:buClr>
              <a:buFont typeface="Arial" panose="020B0604020202020204" pitchFamily="34" charset="0"/>
              <a:buChar char="•"/>
            </a:pPr>
            <a:r>
              <a:rPr lang="en-US" sz="2200" dirty="0"/>
              <a:t>Calorimetry is the study of heat transfer between two substances during </a:t>
            </a:r>
            <a:r>
              <a:rPr lang="en-US" sz="2200"/>
              <a:t>a chemical or </a:t>
            </a:r>
            <a:r>
              <a:rPr lang="en-US" sz="2200" dirty="0"/>
              <a:t>physical process.</a:t>
            </a:r>
          </a:p>
          <a:p>
            <a:pPr marL="342900" indent="-342900">
              <a:buClr>
                <a:srgbClr val="009900"/>
              </a:buClr>
              <a:buFont typeface="Arial" panose="020B0604020202020204" pitchFamily="34" charset="0"/>
              <a:buChar char="•"/>
            </a:pPr>
            <a:r>
              <a:rPr lang="en-US" sz="2200" dirty="0"/>
              <a:t>In order to measure the heat transfer, a </a:t>
            </a:r>
            <a:r>
              <a:rPr lang="en-US" sz="2200" i="1" u="sng" dirty="0">
                <a:solidFill>
                  <a:srgbClr val="009900"/>
                </a:solidFill>
              </a:rPr>
              <a:t>system</a:t>
            </a:r>
            <a:r>
              <a:rPr lang="en-US" sz="2200" dirty="0"/>
              <a:t> and its </a:t>
            </a:r>
            <a:r>
              <a:rPr lang="en-US" sz="2200" i="1" u="sng" dirty="0">
                <a:solidFill>
                  <a:srgbClr val="009900"/>
                </a:solidFill>
              </a:rPr>
              <a:t>surroundings</a:t>
            </a:r>
            <a:r>
              <a:rPr lang="en-US" sz="2200" dirty="0"/>
              <a:t> must be defined.</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12</a:t>
            </a:fld>
            <a:endParaRPr lang="en-US" dirty="0"/>
          </a:p>
        </p:txBody>
      </p:sp>
      <p:sp>
        <p:nvSpPr>
          <p:cNvPr id="3" name="TextBox 2"/>
          <p:cNvSpPr txBox="1"/>
          <p:nvPr/>
        </p:nvSpPr>
        <p:spPr>
          <a:xfrm>
            <a:off x="457200" y="834876"/>
            <a:ext cx="2975495" cy="461665"/>
          </a:xfrm>
          <a:prstGeom prst="rect">
            <a:avLst/>
          </a:prstGeom>
          <a:noFill/>
        </p:spPr>
        <p:txBody>
          <a:bodyPr wrap="none" rtlCol="0">
            <a:spAutoFit/>
          </a:bodyPr>
          <a:lstStyle/>
          <a:p>
            <a:r>
              <a:rPr lang="en-US" sz="2400" b="1" i="1" dirty="0">
                <a:solidFill>
                  <a:srgbClr val="0000FF"/>
                </a:solidFill>
              </a:rPr>
              <a:t>Calorimetry Basics</a:t>
            </a:r>
          </a:p>
        </p:txBody>
      </p:sp>
      <p:sp>
        <p:nvSpPr>
          <p:cNvPr id="9" name="TextBox 8"/>
          <p:cNvSpPr txBox="1"/>
          <p:nvPr/>
        </p:nvSpPr>
        <p:spPr>
          <a:xfrm>
            <a:off x="2870262" y="3390603"/>
            <a:ext cx="6069339" cy="1015663"/>
          </a:xfrm>
          <a:prstGeom prst="rect">
            <a:avLst/>
          </a:prstGeom>
          <a:noFill/>
        </p:spPr>
        <p:txBody>
          <a:bodyPr wrap="square" rtlCol="0">
            <a:spAutoFit/>
          </a:bodyPr>
          <a:lstStyle/>
          <a:p>
            <a:r>
              <a:rPr lang="en-US" sz="2000" dirty="0"/>
              <a:t>The </a:t>
            </a:r>
            <a:r>
              <a:rPr lang="en-US" sz="2000" i="1" u="sng" dirty="0"/>
              <a:t>system</a:t>
            </a:r>
            <a:r>
              <a:rPr lang="en-US" sz="2000" dirty="0"/>
              <a:t> is the process undergoing change.</a:t>
            </a:r>
          </a:p>
          <a:p>
            <a:r>
              <a:rPr lang="en-US" sz="2000" dirty="0"/>
              <a:t>The diagram shows the system losing heat to the surroundings in an </a:t>
            </a:r>
            <a:r>
              <a:rPr lang="en-US" sz="2000" i="1" u="sng" dirty="0">
                <a:solidFill>
                  <a:srgbClr val="009900"/>
                </a:solidFill>
              </a:rPr>
              <a:t>exothermic</a:t>
            </a:r>
            <a:r>
              <a:rPr lang="en-US" sz="2000" dirty="0"/>
              <a:t> process.</a:t>
            </a:r>
          </a:p>
        </p:txBody>
      </p:sp>
      <p:sp>
        <p:nvSpPr>
          <p:cNvPr id="17" name="TextBox 16"/>
          <p:cNvSpPr txBox="1"/>
          <p:nvPr/>
        </p:nvSpPr>
        <p:spPr>
          <a:xfrm>
            <a:off x="2870262" y="4629334"/>
            <a:ext cx="5373825" cy="707886"/>
          </a:xfrm>
          <a:prstGeom prst="rect">
            <a:avLst/>
          </a:prstGeom>
          <a:noFill/>
        </p:spPr>
        <p:txBody>
          <a:bodyPr wrap="square" rtlCol="0">
            <a:spAutoFit/>
          </a:bodyPr>
          <a:lstStyle/>
          <a:p>
            <a:r>
              <a:rPr lang="en-US" sz="2000" dirty="0"/>
              <a:t>The surroundings includes anything that exchanges heat (</a:t>
            </a:r>
            <a:r>
              <a:rPr lang="en-US" sz="2000" i="1" dirty="0"/>
              <a:t>q</a:t>
            </a:r>
            <a:r>
              <a:rPr lang="en-US" sz="2000" dirty="0"/>
              <a:t>) with the system.</a:t>
            </a:r>
          </a:p>
        </p:txBody>
      </p:sp>
      <p:grpSp>
        <p:nvGrpSpPr>
          <p:cNvPr id="26" name="Group 25"/>
          <p:cNvGrpSpPr/>
          <p:nvPr/>
        </p:nvGrpSpPr>
        <p:grpSpPr>
          <a:xfrm>
            <a:off x="457200" y="3328052"/>
            <a:ext cx="2234976" cy="1614489"/>
            <a:chOff x="651100" y="4543424"/>
            <a:chExt cx="2234976" cy="1614489"/>
          </a:xfrm>
        </p:grpSpPr>
        <p:sp>
          <p:nvSpPr>
            <p:cNvPr id="13" name="Rounded Rectangle 12"/>
            <p:cNvSpPr/>
            <p:nvPr/>
          </p:nvSpPr>
          <p:spPr>
            <a:xfrm>
              <a:off x="651100" y="4543424"/>
              <a:ext cx="2234976" cy="1614489"/>
            </a:xfrm>
            <a:prstGeom prst="roundRect">
              <a:avLst/>
            </a:prstGeom>
            <a:solidFill>
              <a:schemeClr val="accent6">
                <a:lumMod val="20000"/>
                <a:lumOff val="80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p:cNvSpPr/>
            <p:nvPr/>
          </p:nvSpPr>
          <p:spPr>
            <a:xfrm>
              <a:off x="967039" y="4796943"/>
              <a:ext cx="1282646" cy="50187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p>
          </p:txBody>
        </p:sp>
        <p:sp>
          <p:nvSpPr>
            <p:cNvPr id="19" name="TextBox 18"/>
            <p:cNvSpPr txBox="1"/>
            <p:nvPr/>
          </p:nvSpPr>
          <p:spPr>
            <a:xfrm>
              <a:off x="871646" y="5638999"/>
              <a:ext cx="1518364" cy="369332"/>
            </a:xfrm>
            <a:prstGeom prst="rect">
              <a:avLst/>
            </a:prstGeom>
            <a:noFill/>
          </p:spPr>
          <p:txBody>
            <a:bodyPr wrap="none" rtlCol="0">
              <a:spAutoFit/>
            </a:bodyPr>
            <a:lstStyle/>
            <a:p>
              <a:r>
                <a:rPr lang="en-US" dirty="0"/>
                <a:t>surroundings</a:t>
              </a:r>
            </a:p>
          </p:txBody>
        </p:sp>
        <p:sp>
          <p:nvSpPr>
            <p:cNvPr id="20" name="Arc 19"/>
            <p:cNvSpPr/>
            <p:nvPr/>
          </p:nvSpPr>
          <p:spPr>
            <a:xfrm>
              <a:off x="1551257" y="4954985"/>
              <a:ext cx="928688" cy="893673"/>
            </a:xfrm>
            <a:prstGeom prst="arc">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2390010" y="5386433"/>
              <a:ext cx="492443" cy="369332"/>
            </a:xfrm>
            <a:prstGeom prst="rect">
              <a:avLst/>
            </a:prstGeom>
            <a:noFill/>
          </p:spPr>
          <p:txBody>
            <a:bodyPr wrap="none" rtlCol="0">
              <a:spAutoFit/>
            </a:bodyPr>
            <a:lstStyle/>
            <a:p>
              <a:r>
                <a:rPr lang="en-US" i="1" dirty="0">
                  <a:solidFill>
                    <a:srgbClr val="C00000"/>
                  </a:solidFill>
                </a:rPr>
                <a:t>⎻ q</a:t>
              </a:r>
            </a:p>
          </p:txBody>
        </p:sp>
      </p:grpSp>
      <p:grpSp>
        <p:nvGrpSpPr>
          <p:cNvPr id="27" name="Group 26"/>
          <p:cNvGrpSpPr/>
          <p:nvPr/>
        </p:nvGrpSpPr>
        <p:grpSpPr>
          <a:xfrm>
            <a:off x="457200" y="5106986"/>
            <a:ext cx="2234976" cy="1614489"/>
            <a:chOff x="651100" y="4543424"/>
            <a:chExt cx="2234976" cy="1614489"/>
          </a:xfrm>
        </p:grpSpPr>
        <p:sp>
          <p:nvSpPr>
            <p:cNvPr id="28" name="Rounded Rectangle 27"/>
            <p:cNvSpPr/>
            <p:nvPr/>
          </p:nvSpPr>
          <p:spPr>
            <a:xfrm>
              <a:off x="651100" y="4543424"/>
              <a:ext cx="2234976" cy="1614489"/>
            </a:xfrm>
            <a:prstGeom prst="roundRect">
              <a:avLst/>
            </a:prstGeom>
            <a:solidFill>
              <a:schemeClr val="accent6">
                <a:lumMod val="20000"/>
                <a:lumOff val="80000"/>
              </a:schemeClr>
            </a:solid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p:cNvSpPr/>
            <p:nvPr/>
          </p:nvSpPr>
          <p:spPr>
            <a:xfrm>
              <a:off x="967039" y="4796943"/>
              <a:ext cx="1282646" cy="50187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system</a:t>
              </a:r>
            </a:p>
          </p:txBody>
        </p:sp>
        <p:sp>
          <p:nvSpPr>
            <p:cNvPr id="30" name="TextBox 29"/>
            <p:cNvSpPr txBox="1"/>
            <p:nvPr/>
          </p:nvSpPr>
          <p:spPr>
            <a:xfrm>
              <a:off x="871646" y="5638999"/>
              <a:ext cx="1518364" cy="369332"/>
            </a:xfrm>
            <a:prstGeom prst="rect">
              <a:avLst/>
            </a:prstGeom>
            <a:noFill/>
          </p:spPr>
          <p:txBody>
            <a:bodyPr wrap="none" rtlCol="0">
              <a:spAutoFit/>
            </a:bodyPr>
            <a:lstStyle/>
            <a:p>
              <a:r>
                <a:rPr lang="en-US" dirty="0"/>
                <a:t>surroundings</a:t>
              </a:r>
            </a:p>
          </p:txBody>
        </p:sp>
        <p:sp>
          <p:nvSpPr>
            <p:cNvPr id="31" name="Arc 30"/>
            <p:cNvSpPr/>
            <p:nvPr/>
          </p:nvSpPr>
          <p:spPr>
            <a:xfrm rot="16200000" flipV="1">
              <a:off x="1567871" y="5076499"/>
              <a:ext cx="928688" cy="893673"/>
            </a:xfrm>
            <a:prstGeom prst="arc">
              <a:avLst/>
            </a:prstGeom>
            <a:ln w="190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2354814" y="5511485"/>
              <a:ext cx="511679" cy="369332"/>
            </a:xfrm>
            <a:prstGeom prst="rect">
              <a:avLst/>
            </a:prstGeom>
            <a:noFill/>
          </p:spPr>
          <p:txBody>
            <a:bodyPr wrap="none" rtlCol="0">
              <a:spAutoFit/>
            </a:bodyPr>
            <a:lstStyle/>
            <a:p>
              <a:r>
                <a:rPr lang="en-US" i="1">
                  <a:solidFill>
                    <a:srgbClr val="C00000"/>
                  </a:solidFill>
                </a:rPr>
                <a:t>+ q</a:t>
              </a:r>
              <a:endParaRPr lang="en-US" i="1" dirty="0">
                <a:solidFill>
                  <a:srgbClr val="C00000"/>
                </a:solidFill>
              </a:endParaRPr>
            </a:p>
          </p:txBody>
        </p:sp>
      </p:grpSp>
      <p:sp>
        <p:nvSpPr>
          <p:cNvPr id="33" name="TextBox 32"/>
          <p:cNvSpPr txBox="1"/>
          <p:nvPr/>
        </p:nvSpPr>
        <p:spPr>
          <a:xfrm>
            <a:off x="2870262" y="5560287"/>
            <a:ext cx="6069339" cy="707886"/>
          </a:xfrm>
          <a:prstGeom prst="rect">
            <a:avLst/>
          </a:prstGeom>
          <a:noFill/>
        </p:spPr>
        <p:txBody>
          <a:bodyPr wrap="square" rtlCol="0">
            <a:spAutoFit/>
          </a:bodyPr>
          <a:lstStyle/>
          <a:p>
            <a:r>
              <a:rPr lang="en-US" sz="2000" dirty="0"/>
              <a:t>In this diagram, the </a:t>
            </a:r>
            <a:r>
              <a:rPr lang="en-US" sz="2000" i="1" u="sng" dirty="0"/>
              <a:t>system</a:t>
            </a:r>
            <a:r>
              <a:rPr lang="en-US" sz="2000" dirty="0"/>
              <a:t> gains heat from the surroundings in an </a:t>
            </a:r>
            <a:r>
              <a:rPr lang="en-US" sz="2000" i="1" u="sng" dirty="0">
                <a:solidFill>
                  <a:srgbClr val="009900"/>
                </a:solidFill>
              </a:rPr>
              <a:t>endothermic</a:t>
            </a:r>
            <a:r>
              <a:rPr lang="en-US" sz="2000" dirty="0"/>
              <a:t> process.</a:t>
            </a:r>
          </a:p>
        </p:txBody>
      </p:sp>
    </p:spTree>
    <p:extLst>
      <p:ext uri="{BB962C8B-B14F-4D97-AF65-F5344CB8AC3E}">
        <p14:creationId xmlns:p14="http://schemas.microsoft.com/office/powerpoint/2010/main" val="214494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94581" y="866457"/>
            <a:ext cx="2621280" cy="4407408"/>
          </a:xfrm>
          <a:prstGeom prst="rect">
            <a:avLst/>
          </a:prstGeom>
        </p:spPr>
      </p:pic>
      <p:sp>
        <p:nvSpPr>
          <p:cNvPr id="6" name="Text Placeholder 2"/>
          <p:cNvSpPr txBox="1">
            <a:spLocks/>
          </p:cNvSpPr>
          <p:nvPr/>
        </p:nvSpPr>
        <p:spPr>
          <a:xfrm>
            <a:off x="457200" y="1313495"/>
            <a:ext cx="6243638" cy="517303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Calorimeters</a:t>
            </a:r>
          </a:p>
          <a:p>
            <a:pPr marL="342900" indent="-342900">
              <a:buClr>
                <a:srgbClr val="009900"/>
              </a:buClr>
              <a:buFont typeface="Arial" panose="020B0604020202020204" pitchFamily="34" charset="0"/>
              <a:buChar char="•"/>
            </a:pPr>
            <a:r>
              <a:rPr lang="en-US" sz="2200" dirty="0"/>
              <a:t>A calorimeter is a device used to measure the amount of heat transferred between the system and surroundings in a chemical or physical process.</a:t>
            </a:r>
          </a:p>
          <a:p>
            <a:pPr marL="342900" indent="-342900">
              <a:buClr>
                <a:srgbClr val="009900"/>
              </a:buClr>
              <a:buFont typeface="Arial" panose="020B0604020202020204" pitchFamily="34" charset="0"/>
              <a:buChar char="•"/>
            </a:pPr>
            <a:r>
              <a:rPr lang="en-US" sz="2200" dirty="0"/>
              <a:t>The system either produces or absorbs heat and the temperature change of the surroundings can be measured.</a:t>
            </a:r>
          </a:p>
          <a:p>
            <a:pPr marL="342900" indent="-342900">
              <a:buClr>
                <a:srgbClr val="009900"/>
              </a:buClr>
              <a:buFont typeface="Arial" panose="020B0604020202020204" pitchFamily="34" charset="0"/>
              <a:buChar char="•"/>
            </a:pPr>
            <a:r>
              <a:rPr lang="en-US" sz="2200" dirty="0"/>
              <a:t>A calorimeter is insulated so that the system and surroundings do not exchange a measureable amount of heat with the laboratory.</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13</a:t>
            </a:fld>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7247089" y="5445775"/>
                <a:ext cx="1423018"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𝑞</m:t>
                      </m:r>
                      <m:r>
                        <a:rPr lang="mr-IN"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panose="02040503050406030204" pitchFamily="18" charset="0"/>
                        </a:rPr>
                        <m:t>𝑚𝑐</m:t>
                      </m:r>
                      <m:r>
                        <a:rPr lang="en-US" sz="2400" b="0" i="1" smtClean="0">
                          <a:solidFill>
                            <a:srgbClr val="009900"/>
                          </a:solidFill>
                          <a:latin typeface="Cambria Math" charset="0"/>
                          <a:ea typeface="Cambria Math" charset="0"/>
                          <a:cs typeface="Cambria Math" charset="0"/>
                        </a:rPr>
                        <m:t>∆</m:t>
                      </m:r>
                      <m:r>
                        <a:rPr lang="en-US" sz="2400" b="0" i="1" smtClean="0">
                          <a:solidFill>
                            <a:srgbClr val="009900"/>
                          </a:solidFill>
                          <a:latin typeface="Cambria Math" charset="0"/>
                          <a:ea typeface="Cambria Math" charset="0"/>
                          <a:cs typeface="Cambria Math" charset="0"/>
                        </a:rPr>
                        <m:t>𝑇</m:t>
                      </m:r>
                    </m:oMath>
                  </m:oMathPara>
                </a14:m>
                <a:endParaRPr lang="en-US" sz="2400" b="0" i="1" dirty="0">
                  <a:solidFill>
                    <a:srgbClr val="009900"/>
                  </a:solidFill>
                  <a:latin typeface="Cambria Math"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247089" y="5445775"/>
                <a:ext cx="1423018" cy="369332"/>
              </a:xfrm>
              <a:prstGeom prst="rect">
                <a:avLst/>
              </a:prstGeom>
              <a:blipFill rotWithShape="0">
                <a:blip r:embed="rId3"/>
                <a:stretch>
                  <a:fillRect l="-7725" r="-1717" b="-26230"/>
                </a:stretch>
              </a:blipFill>
            </p:spPr>
            <p:txBody>
              <a:bodyPr/>
              <a:lstStyle/>
              <a:p>
                <a:r>
                  <a:rPr lang="en-US">
                    <a:noFill/>
                  </a:rPr>
                  <a:t> </a:t>
                </a:r>
              </a:p>
            </p:txBody>
          </p:sp>
        </mc:Fallback>
      </mc:AlternateContent>
      <p:sp>
        <p:nvSpPr>
          <p:cNvPr id="10" name="TextBox 9"/>
          <p:cNvSpPr txBox="1"/>
          <p:nvPr/>
        </p:nvSpPr>
        <p:spPr>
          <a:xfrm>
            <a:off x="457200" y="834876"/>
            <a:ext cx="2975495" cy="461665"/>
          </a:xfrm>
          <a:prstGeom prst="rect">
            <a:avLst/>
          </a:prstGeom>
          <a:noFill/>
        </p:spPr>
        <p:txBody>
          <a:bodyPr wrap="none" rtlCol="0">
            <a:spAutoFit/>
          </a:bodyPr>
          <a:lstStyle/>
          <a:p>
            <a:r>
              <a:rPr lang="en-US" sz="2400" b="1" i="1" dirty="0">
                <a:solidFill>
                  <a:srgbClr val="0000FF"/>
                </a:solidFill>
              </a:rPr>
              <a:t>Calorimetry Basics</a:t>
            </a:r>
          </a:p>
        </p:txBody>
      </p:sp>
    </p:spTree>
    <p:extLst>
      <p:ext uri="{BB962C8B-B14F-4D97-AF65-F5344CB8AC3E}">
        <p14:creationId xmlns:p14="http://schemas.microsoft.com/office/powerpoint/2010/main" val="4587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1" y="1364570"/>
            <a:ext cx="4243388" cy="256408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In an </a:t>
            </a:r>
            <a:r>
              <a:rPr lang="en-US" sz="2200" i="1" u="sng" dirty="0">
                <a:solidFill>
                  <a:srgbClr val="009900"/>
                </a:solidFill>
              </a:rPr>
              <a:t>exothermic</a:t>
            </a:r>
            <a:r>
              <a:rPr lang="en-US" sz="2200" dirty="0"/>
              <a:t> process, heat is transferred from the system to the surroundings.</a:t>
            </a:r>
          </a:p>
          <a:p>
            <a:pPr marL="342900" indent="-342900">
              <a:buClr>
                <a:srgbClr val="009900"/>
              </a:buClr>
              <a:buFont typeface="Arial" panose="020B0604020202020204" pitchFamily="34" charset="0"/>
              <a:buChar char="•"/>
            </a:pPr>
            <a:r>
              <a:rPr lang="en-US" sz="2200" i="1" dirty="0">
                <a:solidFill>
                  <a:srgbClr val="009900"/>
                </a:solidFill>
              </a:rPr>
              <a:t>q &lt; 0 </a:t>
            </a:r>
            <a:r>
              <a:rPr lang="en-US" sz="2200" dirty="0"/>
              <a:t>and the temperature of the surroundings </a:t>
            </a:r>
            <a:r>
              <a:rPr lang="en-US" sz="2200" i="1" dirty="0">
                <a:solidFill>
                  <a:srgbClr val="009900"/>
                </a:solidFill>
              </a:rPr>
              <a:t>increases</a:t>
            </a:r>
            <a:r>
              <a:rPr lang="en-US" sz="2200" dirty="0"/>
              <a:t>.</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14</a:t>
            </a:fld>
            <a:endParaRPr lang="en-US" dirty="0"/>
          </a:p>
        </p:txBody>
      </p:sp>
      <p:sp>
        <p:nvSpPr>
          <p:cNvPr id="3" name="TextBox 2"/>
          <p:cNvSpPr txBox="1"/>
          <p:nvPr/>
        </p:nvSpPr>
        <p:spPr>
          <a:xfrm>
            <a:off x="457200" y="863452"/>
            <a:ext cx="2975495" cy="461665"/>
          </a:xfrm>
          <a:prstGeom prst="rect">
            <a:avLst/>
          </a:prstGeom>
          <a:noFill/>
        </p:spPr>
        <p:txBody>
          <a:bodyPr wrap="none" rtlCol="0">
            <a:spAutoFit/>
          </a:bodyPr>
          <a:lstStyle/>
          <a:p>
            <a:r>
              <a:rPr lang="en-US" sz="2400" b="1" i="1" dirty="0">
                <a:solidFill>
                  <a:srgbClr val="0000FF"/>
                </a:solidFill>
              </a:rPr>
              <a:t>Calorimetry Basics</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6159" y="3502878"/>
            <a:ext cx="3305473" cy="3170739"/>
          </a:xfrm>
          <a:prstGeom prst="rect">
            <a:avLst/>
          </a:prstGeom>
        </p:spPr>
      </p:pic>
      <p:sp>
        <p:nvSpPr>
          <p:cNvPr id="8" name="Text Placeholder 2"/>
          <p:cNvSpPr txBox="1">
            <a:spLocks/>
          </p:cNvSpPr>
          <p:nvPr/>
        </p:nvSpPr>
        <p:spPr>
          <a:xfrm>
            <a:off x="4722249" y="1378858"/>
            <a:ext cx="4243388" cy="315027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In an </a:t>
            </a:r>
            <a:r>
              <a:rPr lang="en-US" sz="2200" i="1" u="sng" dirty="0">
                <a:solidFill>
                  <a:srgbClr val="009900"/>
                </a:solidFill>
              </a:rPr>
              <a:t>endothermic</a:t>
            </a:r>
            <a:r>
              <a:rPr lang="en-US" sz="2200" dirty="0"/>
              <a:t> process, heat is absorbed by the system from the surroundings.</a:t>
            </a:r>
          </a:p>
          <a:p>
            <a:pPr marL="342900" indent="-342900">
              <a:buClr>
                <a:srgbClr val="009900"/>
              </a:buClr>
              <a:buFont typeface="Arial" panose="020B0604020202020204" pitchFamily="34" charset="0"/>
              <a:buChar char="•"/>
            </a:pPr>
            <a:r>
              <a:rPr lang="en-US" sz="2200" i="1" dirty="0">
                <a:solidFill>
                  <a:srgbClr val="009900"/>
                </a:solidFill>
              </a:rPr>
              <a:t>q &gt; 0 </a:t>
            </a:r>
            <a:r>
              <a:rPr lang="en-US" sz="2200" dirty="0"/>
              <a:t>and the temperature of the surroundings </a:t>
            </a:r>
            <a:r>
              <a:rPr lang="en-US" sz="2200" i="1" dirty="0">
                <a:solidFill>
                  <a:srgbClr val="009900"/>
                </a:solidFill>
              </a:rPr>
              <a:t>decreases</a:t>
            </a:r>
            <a:r>
              <a:rPr lang="en-US" sz="2200" dirty="0"/>
              <a:t>.</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2330" y="3503404"/>
            <a:ext cx="3225630" cy="3101567"/>
          </a:xfrm>
          <a:prstGeom prst="rect">
            <a:avLst/>
          </a:prstGeom>
        </p:spPr>
      </p:pic>
    </p:spTree>
    <p:extLst>
      <p:ext uri="{BB962C8B-B14F-4D97-AF65-F5344CB8AC3E}">
        <p14:creationId xmlns:p14="http://schemas.microsoft.com/office/powerpoint/2010/main" val="189189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1336400"/>
            <a:ext cx="8686800" cy="3521346"/>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The First Law of Thermodynamics</a:t>
            </a:r>
          </a:p>
          <a:p>
            <a:pPr marL="342900" indent="-342900">
              <a:spcAft>
                <a:spcPts val="1200"/>
              </a:spcAft>
              <a:buFont typeface="Arial" charset="0"/>
              <a:buChar char="•"/>
            </a:pPr>
            <a:r>
              <a:rPr lang="en-US" sz="2200" dirty="0">
                <a:solidFill>
                  <a:srgbClr val="009900"/>
                </a:solidFill>
              </a:rPr>
              <a:t>Energy is conserved; it can be neither created nor destroyed.</a:t>
            </a:r>
            <a:endParaRPr lang="en-US" sz="2200" dirty="0"/>
          </a:p>
          <a:p>
            <a:pPr marL="342900" indent="-342900">
              <a:buClr>
                <a:srgbClr val="009900"/>
              </a:buClr>
              <a:buFont typeface="Arial" panose="020B0604020202020204" pitchFamily="34" charset="0"/>
              <a:buChar char="•"/>
            </a:pPr>
            <a:r>
              <a:rPr lang="en-US" sz="2200" dirty="0"/>
              <a:t>There is no overall energy change during a chemical or physical process.</a:t>
            </a:r>
          </a:p>
          <a:p>
            <a:pPr marL="342900" indent="-342900">
              <a:buClr>
                <a:srgbClr val="009900"/>
              </a:buClr>
              <a:buFont typeface="Arial" panose="020B0604020202020204" pitchFamily="34" charset="0"/>
              <a:buChar char="•"/>
            </a:pPr>
            <a:r>
              <a:rPr lang="en-US" sz="2200" dirty="0"/>
              <a:t>The amount of heat produced or consumed by the system must be equal to the amount of heat absorbed or lost by the surroundings.</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15</a:t>
            </a:fld>
            <a:endParaRPr lang="en-US" dirty="0"/>
          </a:p>
        </p:txBody>
      </p:sp>
      <p:sp>
        <p:nvSpPr>
          <p:cNvPr id="3" name="TextBox 2"/>
          <p:cNvSpPr txBox="1"/>
          <p:nvPr/>
        </p:nvSpPr>
        <p:spPr>
          <a:xfrm>
            <a:off x="457200" y="863452"/>
            <a:ext cx="2975495" cy="461665"/>
          </a:xfrm>
          <a:prstGeom prst="rect">
            <a:avLst/>
          </a:prstGeom>
          <a:noFill/>
        </p:spPr>
        <p:txBody>
          <a:bodyPr wrap="none" rtlCol="0">
            <a:spAutoFit/>
          </a:bodyPr>
          <a:lstStyle/>
          <a:p>
            <a:r>
              <a:rPr lang="en-US" sz="2400" b="1" i="1" dirty="0">
                <a:solidFill>
                  <a:srgbClr val="0000FF"/>
                </a:solidFill>
              </a:rPr>
              <a:t>Calorimetry Basics</a:t>
            </a:r>
          </a:p>
        </p:txBody>
      </p:sp>
      <p:grpSp>
        <p:nvGrpSpPr>
          <p:cNvPr id="14" name="Group 13"/>
          <p:cNvGrpSpPr/>
          <p:nvPr/>
        </p:nvGrpSpPr>
        <p:grpSpPr>
          <a:xfrm>
            <a:off x="1747895" y="4299783"/>
            <a:ext cx="5467030" cy="877323"/>
            <a:chOff x="442387" y="4299783"/>
            <a:chExt cx="5467030" cy="877323"/>
          </a:xfrm>
        </p:grpSpPr>
        <mc:AlternateContent xmlns:mc="http://schemas.openxmlformats.org/markup-compatibility/2006" xmlns:a14="http://schemas.microsoft.com/office/drawing/2010/main">
          <mc:Choice Requires="a14">
            <p:sp>
              <p:nvSpPr>
                <p:cNvPr id="9" name="TextBox 8"/>
                <p:cNvSpPr txBox="1"/>
                <p:nvPr/>
              </p:nvSpPr>
              <p:spPr>
                <a:xfrm>
                  <a:off x="442387" y="4299783"/>
                  <a:ext cx="3708836"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𝑠𝑦𝑠𝑡𝑒𝑚</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𝑠𝑢𝑟𝑟𝑜𝑢𝑛𝑑𝑖𝑛𝑔𝑠</m:t>
                            </m:r>
                          </m:sub>
                        </m:sSub>
                        <m:r>
                          <a:rPr lang="en-US" sz="2400" b="0" i="1" smtClean="0">
                            <a:latin typeface="Cambria Math" charset="0"/>
                          </a:rPr>
                          <m:t>=0</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42387" y="4299783"/>
                  <a:ext cx="3708836" cy="399405"/>
                </a:xfrm>
                <a:prstGeom prst="rect">
                  <a:avLst/>
                </a:prstGeom>
                <a:blipFill rotWithShape="0">
                  <a:blip r:embed="rId2"/>
                  <a:stretch>
                    <a:fillRect l="-1316" r="-131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07332" y="4777701"/>
                  <a:ext cx="3402085"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𝑠𝑦𝑠𝑡𝑒𝑚</m:t>
                            </m:r>
                          </m:sub>
                        </m:sSub>
                        <m:r>
                          <a:rPr lang="en-US" sz="2400" b="0" i="1" smtClean="0">
                            <a:latin typeface="Cambria Math" charset="0"/>
                          </a:rPr>
                          <m:t>=</m:t>
                        </m:r>
                        <m:r>
                          <a:rPr lang="en-US" sz="2400" b="0" i="1" smtClean="0">
                            <a:latin typeface="Cambria Math" charset="0"/>
                            <a:ea typeface="Cambria Math" charset="0"/>
                            <a:cs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𝑠𝑢𝑟𝑟𝑜𝑢𝑛𝑑𝑖𝑛𝑔𝑠</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07332" y="4777701"/>
                  <a:ext cx="3402085" cy="399405"/>
                </a:xfrm>
                <a:prstGeom prst="rect">
                  <a:avLst/>
                </a:prstGeom>
                <a:blipFill rotWithShape="0">
                  <a:blip r:embed="rId3"/>
                  <a:stretch>
                    <a:fillRect l="-1252" r="-1073" b="-27692"/>
                  </a:stretch>
                </a:blipFill>
              </p:spPr>
              <p:txBody>
                <a:bodyPr/>
                <a:lstStyle/>
                <a:p>
                  <a:r>
                    <a:rPr lang="en-US">
                      <a:noFill/>
                    </a:rPr>
                    <a:t> </a:t>
                  </a:r>
                </a:p>
              </p:txBody>
            </p:sp>
          </mc:Fallback>
        </mc:AlternateContent>
      </p:grpSp>
      <p:grpSp>
        <p:nvGrpSpPr>
          <p:cNvPr id="13" name="Group 12"/>
          <p:cNvGrpSpPr/>
          <p:nvPr/>
        </p:nvGrpSpPr>
        <p:grpSpPr>
          <a:xfrm>
            <a:off x="2247817" y="5577331"/>
            <a:ext cx="4398579" cy="817177"/>
            <a:chOff x="1233405" y="5255619"/>
            <a:chExt cx="4398579" cy="817177"/>
          </a:xfrm>
        </p:grpSpPr>
        <mc:AlternateContent xmlns:mc="http://schemas.openxmlformats.org/markup-compatibility/2006" xmlns:a14="http://schemas.microsoft.com/office/drawing/2010/main">
          <mc:Choice Requires="a14">
            <p:sp>
              <p:nvSpPr>
                <p:cNvPr id="8" name="TextBox 7"/>
                <p:cNvSpPr txBox="1"/>
                <p:nvPr/>
              </p:nvSpPr>
              <p:spPr>
                <a:xfrm>
                  <a:off x="1233405" y="5255619"/>
                  <a:ext cx="324800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𝑟𝑒𝑎𝑐𝑡𝑖𝑜𝑛</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𝑠𝑜𝑙𝑢𝑡𝑖𝑜𝑛</m:t>
                            </m:r>
                          </m:sub>
                        </m:sSub>
                        <m:r>
                          <a:rPr lang="en-US" sz="2400" b="0" i="1" smtClean="0">
                            <a:latin typeface="Cambria Math" charset="0"/>
                          </a:rPr>
                          <m:t>=0</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233405" y="5255619"/>
                  <a:ext cx="3248005" cy="369332"/>
                </a:xfrm>
                <a:prstGeom prst="rect">
                  <a:avLst/>
                </a:prstGeom>
                <a:blipFill rotWithShape="0">
                  <a:blip r:embed="rId4"/>
                  <a:stretch>
                    <a:fillRect l="-1689" r="-150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690730" y="5703464"/>
                  <a:ext cx="29412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𝑟𝑒𝑎𝑐𝑡𝑖𝑜𝑛</m:t>
                            </m:r>
                          </m:sub>
                        </m:sSub>
                        <m:r>
                          <a:rPr lang="en-US" sz="2400" b="0" i="1" smtClean="0">
                            <a:latin typeface="Cambria Math" charset="0"/>
                          </a:rPr>
                          <m:t>=</m:t>
                        </m:r>
                        <m:r>
                          <a:rPr lang="en-US" sz="2400" b="0" i="1" smtClean="0">
                            <a:latin typeface="Cambria Math" charset="0"/>
                            <a:ea typeface="Cambria Math" charset="0"/>
                            <a:cs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𝑠𝑜𝑙𝑢𝑡𝑖𝑜𝑛</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690730" y="5703464"/>
                  <a:ext cx="2941254" cy="369332"/>
                </a:xfrm>
                <a:prstGeom prst="rect">
                  <a:avLst/>
                </a:prstGeom>
                <a:blipFill rotWithShape="0">
                  <a:blip r:embed="rId5"/>
                  <a:stretch>
                    <a:fillRect l="-1867" r="-622" b="-26230"/>
                  </a:stretch>
                </a:blipFill>
              </p:spPr>
              <p:txBody>
                <a:bodyPr/>
                <a:lstStyle/>
                <a:p>
                  <a:r>
                    <a:rPr lang="en-US">
                      <a:noFill/>
                    </a:rPr>
                    <a:t> </a:t>
                  </a:r>
                </a:p>
              </p:txBody>
            </p:sp>
          </mc:Fallback>
        </mc:AlternateContent>
      </p:grpSp>
    </p:spTree>
    <p:extLst>
      <p:ext uri="{BB962C8B-B14F-4D97-AF65-F5344CB8AC3E}">
        <p14:creationId xmlns:p14="http://schemas.microsoft.com/office/powerpoint/2010/main" val="203920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16</a:t>
            </a:fld>
            <a:endParaRPr lang="en-US" dirty="0"/>
          </a:p>
        </p:txBody>
      </p:sp>
      <p:sp>
        <p:nvSpPr>
          <p:cNvPr id="11" name="Text Placeholder 2"/>
          <p:cNvSpPr txBox="1">
            <a:spLocks/>
          </p:cNvSpPr>
          <p:nvPr/>
        </p:nvSpPr>
        <p:spPr>
          <a:xfrm>
            <a:off x="457200" y="4290500"/>
            <a:ext cx="8686800" cy="20658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4268" y="3065702"/>
            <a:ext cx="3907834" cy="3477973"/>
          </a:xfrm>
          <a:prstGeom prst="rect">
            <a:avLst/>
          </a:prstGeom>
        </p:spPr>
      </p:pic>
      <p:sp>
        <p:nvSpPr>
          <p:cNvPr id="8" name="Text Placeholder 2"/>
          <p:cNvSpPr txBox="1">
            <a:spLocks/>
          </p:cNvSpPr>
          <p:nvPr/>
        </p:nvSpPr>
        <p:spPr>
          <a:xfrm>
            <a:off x="420031" y="966786"/>
            <a:ext cx="8567267" cy="29585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5.3</a:t>
            </a:r>
          </a:p>
          <a:p>
            <a:pPr>
              <a:buClr>
                <a:srgbClr val="009900"/>
              </a:buClr>
            </a:pPr>
            <a:r>
              <a:rPr lang="en-US" sz="2200" dirty="0"/>
              <a:t>The diagram below shows the transfer of heat between a hot metal block, M, and cooler water surrounding it, W. The metal is a 360 g piece of steel submerged in 425 mL of water that was initially at 24.0 °C. The final temperature of the water ends up being 42.7 °C. What was the initial temperature of the piece of metal? </a:t>
            </a:r>
            <a:endParaRPr lang="en-US" sz="1000" dirty="0"/>
          </a:p>
        </p:txBody>
      </p:sp>
      <p:grpSp>
        <p:nvGrpSpPr>
          <p:cNvPr id="31" name="Group 30"/>
          <p:cNvGrpSpPr/>
          <p:nvPr/>
        </p:nvGrpSpPr>
        <p:grpSpPr>
          <a:xfrm>
            <a:off x="5258128" y="3528092"/>
            <a:ext cx="3343539" cy="2640933"/>
            <a:chOff x="5262703" y="3233501"/>
            <a:chExt cx="3343539" cy="2640933"/>
          </a:xfrm>
        </p:grpSpPr>
        <p:sp>
          <p:nvSpPr>
            <p:cNvPr id="7" name="Rectangle 6"/>
            <p:cNvSpPr/>
            <p:nvPr/>
          </p:nvSpPr>
          <p:spPr>
            <a:xfrm>
              <a:off x="5445095" y="3233501"/>
              <a:ext cx="3068469" cy="400110"/>
            </a:xfrm>
            <a:prstGeom prst="rect">
              <a:avLst/>
            </a:prstGeom>
          </p:spPr>
          <p:txBody>
            <a:bodyPr wrap="none">
              <a:spAutoFit/>
            </a:bodyPr>
            <a:lstStyle/>
            <a:p>
              <a:pPr>
                <a:buClr>
                  <a:srgbClr val="009900"/>
                </a:buClr>
              </a:pPr>
              <a:r>
                <a:rPr lang="en-US" sz="2000" i="1" dirty="0"/>
                <a:t>c</a:t>
              </a:r>
              <a:r>
                <a:rPr lang="en-US" sz="2000" dirty="0"/>
                <a:t> for steel = 0.449 </a:t>
              </a:r>
              <a:r>
                <a:rPr lang="en-US" sz="2000" dirty="0">
                  <a:ea typeface="Cambria Math" panose="02040503050406030204" pitchFamily="18" charset="0"/>
                </a:rPr>
                <a:t>J/g</a:t>
              </a:r>
              <a:r>
                <a:rPr lang="en-US" sz="2000" baseline="30000" dirty="0">
                  <a:ea typeface="Cambria Math" panose="02040503050406030204" pitchFamily="18" charset="0"/>
                </a:rPr>
                <a:t>.</a:t>
              </a:r>
              <a:r>
                <a:rPr lang="en-US" sz="2000" dirty="0"/>
                <a:t>°C</a:t>
              </a:r>
            </a:p>
          </p:txBody>
        </p:sp>
        <p:sp>
          <p:nvSpPr>
            <p:cNvPr id="10" name="Rectangle 9"/>
            <p:cNvSpPr/>
            <p:nvPr/>
          </p:nvSpPr>
          <p:spPr>
            <a:xfrm>
              <a:off x="5452815" y="3656372"/>
              <a:ext cx="3153427" cy="400110"/>
            </a:xfrm>
            <a:prstGeom prst="rect">
              <a:avLst/>
            </a:prstGeom>
          </p:spPr>
          <p:txBody>
            <a:bodyPr wrap="none">
              <a:spAutoFit/>
            </a:bodyPr>
            <a:lstStyle/>
            <a:p>
              <a:pPr>
                <a:buClr>
                  <a:srgbClr val="009900"/>
                </a:buClr>
              </a:pPr>
              <a:r>
                <a:rPr lang="en-US" sz="2000" i="1" dirty="0"/>
                <a:t>c</a:t>
              </a:r>
              <a:r>
                <a:rPr lang="en-US" sz="2000" dirty="0"/>
                <a:t> for water = 4.184 </a:t>
              </a:r>
              <a:r>
                <a:rPr lang="en-US" sz="2000" dirty="0">
                  <a:ea typeface="Cambria Math" panose="02040503050406030204" pitchFamily="18" charset="0"/>
                </a:rPr>
                <a:t>J/g</a:t>
              </a:r>
              <a:r>
                <a:rPr lang="en-US" sz="2000" baseline="30000" dirty="0">
                  <a:ea typeface="Cambria Math" panose="02040503050406030204" pitchFamily="18" charset="0"/>
                </a:rPr>
                <a:t>.</a:t>
              </a:r>
              <a:r>
                <a:rPr lang="en-US" sz="2000" dirty="0"/>
                <a:t>°C</a:t>
              </a:r>
            </a:p>
          </p:txBody>
        </p:sp>
        <mc:AlternateContent xmlns:mc="http://schemas.openxmlformats.org/markup-compatibility/2006" xmlns:a14="http://schemas.microsoft.com/office/drawing/2010/main">
          <mc:Choice Requires="a14">
            <p:sp>
              <p:nvSpPr>
                <p:cNvPr id="13" name="TextBox 12"/>
                <p:cNvSpPr txBox="1"/>
                <p:nvPr/>
              </p:nvSpPr>
              <p:spPr>
                <a:xfrm>
                  <a:off x="5879006" y="4166485"/>
                  <a:ext cx="17913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𝑀</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𝑊</m:t>
                            </m:r>
                          </m:sub>
                        </m:sSub>
                        <m:r>
                          <a:rPr lang="en-US" sz="2400" b="0" i="1" smtClean="0">
                            <a:latin typeface="Cambria Math" charset="0"/>
                          </a:rPr>
                          <m:t>=0</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79006" y="4166485"/>
                  <a:ext cx="1791388" cy="369332"/>
                </a:xfrm>
                <a:prstGeom prst="rect">
                  <a:avLst/>
                </a:prstGeom>
                <a:blipFill rotWithShape="0">
                  <a:blip r:embed="rId3"/>
                  <a:stretch>
                    <a:fillRect l="-3401" r="-306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54786" y="5048217"/>
                  <a:ext cx="848437" cy="369332"/>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r>
                          <a:rPr lang="en-US" sz="2400" b="0" i="1" smtClean="0">
                            <a:solidFill>
                              <a:srgbClr val="C00000"/>
                            </a:solidFill>
                            <a:latin typeface="Cambria Math" charset="0"/>
                            <a:ea typeface="Cambria Math" panose="02040503050406030204" pitchFamily="18" charset="0"/>
                          </a:rPr>
                          <m:t>𝑚𝑐</m:t>
                        </m:r>
                        <m:r>
                          <a:rPr lang="en-US" sz="2400" b="0" i="1" smtClean="0">
                            <a:solidFill>
                              <a:srgbClr val="C00000"/>
                            </a:solidFill>
                            <a:latin typeface="Cambria Math" charset="0"/>
                            <a:ea typeface="Cambria Math" charset="0"/>
                            <a:cs typeface="Cambria Math" charset="0"/>
                          </a:rPr>
                          <m:t>∆</m:t>
                        </m:r>
                        <m:r>
                          <a:rPr lang="en-US" sz="2400" b="0" i="1" smtClean="0">
                            <a:solidFill>
                              <a:srgbClr val="C00000"/>
                            </a:solidFill>
                            <a:latin typeface="Cambria Math" charset="0"/>
                            <a:ea typeface="Cambria Math" charset="0"/>
                            <a:cs typeface="Cambria Math" charset="0"/>
                          </a:rPr>
                          <m:t>𝑇</m:t>
                        </m:r>
                      </m:oMath>
                    </m:oMathPara>
                  </a14:m>
                  <a:endParaRPr lang="en-US" sz="2400" b="0" i="1" dirty="0">
                    <a:solidFill>
                      <a:srgbClr val="C00000"/>
                    </a:solidFill>
                    <a:latin typeface="Cambria Math"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54786" y="5048217"/>
                  <a:ext cx="848437" cy="369332"/>
                </a:xfrm>
                <a:prstGeom prst="rect">
                  <a:avLst/>
                </a:prstGeom>
                <a:blipFill rotWithShape="0">
                  <a:blip r:embed="rId4"/>
                  <a:stretch>
                    <a:fillRect l="-8633" r="-2878"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839026" y="5048217"/>
                  <a:ext cx="848437" cy="369332"/>
                </a:xfrm>
                <a:prstGeom prst="rect">
                  <a:avLst/>
                </a:prstGeom>
                <a:noFill/>
              </p:spPr>
              <p:txBody>
                <a:bodyPr wrap="none" lIns="0" tIns="0" rIns="0" bIns="0" rtlCol="0">
                  <a:spAutoFit/>
                </a:bodyPr>
                <a:lstStyle/>
                <a:p>
                  <a:pPr algn="ctr"/>
                  <a14:m>
                    <m:oMathPara xmlns:m="http://schemas.openxmlformats.org/officeDocument/2006/math">
                      <m:oMathParaPr>
                        <m:jc m:val="left"/>
                      </m:oMathParaPr>
                      <m:oMath xmlns:m="http://schemas.openxmlformats.org/officeDocument/2006/math">
                        <m:r>
                          <a:rPr lang="en-US" sz="2400" b="0" i="1" smtClean="0">
                            <a:solidFill>
                              <a:srgbClr val="0066FF"/>
                            </a:solidFill>
                            <a:latin typeface="Cambria Math" charset="0"/>
                            <a:ea typeface="Cambria Math" panose="02040503050406030204" pitchFamily="18" charset="0"/>
                          </a:rPr>
                          <m:t>𝑚𝑐</m:t>
                        </m:r>
                        <m:r>
                          <a:rPr lang="en-US" sz="2400" b="0" i="1" smtClean="0">
                            <a:solidFill>
                              <a:srgbClr val="0066FF"/>
                            </a:solidFill>
                            <a:latin typeface="Cambria Math" charset="0"/>
                            <a:ea typeface="Cambria Math" charset="0"/>
                            <a:cs typeface="Cambria Math" charset="0"/>
                          </a:rPr>
                          <m:t>∆</m:t>
                        </m:r>
                        <m:r>
                          <a:rPr lang="en-US" sz="2400" b="0" i="1" smtClean="0">
                            <a:solidFill>
                              <a:srgbClr val="0066FF"/>
                            </a:solidFill>
                            <a:latin typeface="Cambria Math" charset="0"/>
                            <a:ea typeface="Cambria Math" charset="0"/>
                            <a:cs typeface="Cambria Math" charset="0"/>
                          </a:rPr>
                          <m:t>𝑇</m:t>
                        </m:r>
                      </m:oMath>
                    </m:oMathPara>
                  </a14:m>
                  <a:endParaRPr lang="en-US" sz="2400" b="0" i="1" dirty="0">
                    <a:solidFill>
                      <a:srgbClr val="0066FF"/>
                    </a:solidFill>
                    <a:latin typeface="Cambria Math"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839026" y="5048217"/>
                  <a:ext cx="848437" cy="369332"/>
                </a:xfrm>
                <a:prstGeom prst="rect">
                  <a:avLst/>
                </a:prstGeom>
                <a:blipFill rotWithShape="0">
                  <a:blip r:embed="rId5"/>
                  <a:stretch>
                    <a:fillRect l="-8633" r="-2878" b="-9836"/>
                  </a:stretch>
                </a:blipFill>
              </p:spPr>
              <p:txBody>
                <a:bodyPr/>
                <a:lstStyle/>
                <a:p>
                  <a:r>
                    <a:rPr lang="en-US">
                      <a:noFill/>
                    </a:rPr>
                    <a:t> </a:t>
                  </a:r>
                </a:p>
              </p:txBody>
            </p:sp>
          </mc:Fallback>
        </mc:AlternateContent>
        <p:cxnSp>
          <p:nvCxnSpPr>
            <p:cNvPr id="23" name="Straight Connector 22"/>
            <p:cNvCxnSpPr/>
            <p:nvPr/>
          </p:nvCxnSpPr>
          <p:spPr>
            <a:xfrm>
              <a:off x="6885428" y="4624205"/>
              <a:ext cx="258322" cy="424012"/>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94807" y="4633728"/>
              <a:ext cx="258322" cy="424012"/>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62703" y="5474324"/>
              <a:ext cx="1175451" cy="400110"/>
            </a:xfrm>
            <a:prstGeom prst="rect">
              <a:avLst/>
            </a:prstGeom>
            <a:noFill/>
          </p:spPr>
          <p:txBody>
            <a:bodyPr wrap="none" rtlCol="0">
              <a:spAutoFit/>
            </a:bodyPr>
            <a:lstStyle/>
            <a:p>
              <a:pPr algn="ctr"/>
              <a:r>
                <a:rPr lang="en-US" sz="2000" i="1" dirty="0">
                  <a:solidFill>
                    <a:srgbClr val="C00000"/>
                  </a:solidFill>
                  <a:latin typeface="Cambria Math" charset="0"/>
                  <a:ea typeface="Cambria Math" charset="0"/>
                  <a:cs typeface="Cambria Math" charset="0"/>
                </a:rPr>
                <a:t>for metal</a:t>
              </a:r>
            </a:p>
          </p:txBody>
        </p:sp>
        <p:sp>
          <p:nvSpPr>
            <p:cNvPr id="30" name="TextBox 29"/>
            <p:cNvSpPr txBox="1"/>
            <p:nvPr/>
          </p:nvSpPr>
          <p:spPr>
            <a:xfrm>
              <a:off x="6624770" y="5460036"/>
              <a:ext cx="1191225" cy="400110"/>
            </a:xfrm>
            <a:prstGeom prst="rect">
              <a:avLst/>
            </a:prstGeom>
            <a:noFill/>
          </p:spPr>
          <p:txBody>
            <a:bodyPr wrap="none" rtlCol="0">
              <a:spAutoFit/>
            </a:bodyPr>
            <a:lstStyle/>
            <a:p>
              <a:pPr algn="ctr"/>
              <a:r>
                <a:rPr lang="en-US" sz="2000" i="1" dirty="0">
                  <a:solidFill>
                    <a:srgbClr val="0066FF"/>
                  </a:solidFill>
                  <a:latin typeface="Cambria Math" charset="0"/>
                  <a:ea typeface="Cambria Math" charset="0"/>
                  <a:cs typeface="Cambria Math" charset="0"/>
                </a:rPr>
                <a:t>for water</a:t>
              </a:r>
            </a:p>
          </p:txBody>
        </p:sp>
      </p:grpSp>
      <mc:AlternateContent xmlns:mc="http://schemas.openxmlformats.org/markup-compatibility/2006" xmlns:a14="http://schemas.microsoft.com/office/drawing/2010/main">
        <mc:Choice Requires="a14">
          <p:sp>
            <p:nvSpPr>
              <p:cNvPr id="18" name="TextBox 17"/>
              <p:cNvSpPr txBox="1"/>
              <p:nvPr/>
            </p:nvSpPr>
            <p:spPr>
              <a:xfrm>
                <a:off x="7564280" y="163313"/>
                <a:ext cx="1423018"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𝑞</m:t>
                      </m:r>
                      <m:r>
                        <a:rPr lang="mr-IN"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panose="02040503050406030204" pitchFamily="18" charset="0"/>
                        </a:rPr>
                        <m:t>𝑚𝑐</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𝑇</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564280" y="163313"/>
                <a:ext cx="1423018" cy="369332"/>
              </a:xfrm>
              <a:prstGeom prst="rect">
                <a:avLst/>
              </a:prstGeom>
              <a:blipFill rotWithShape="0">
                <a:blip r:embed="rId6"/>
                <a:stretch>
                  <a:fillRect l="-7725" r="-1717" b="-26667"/>
                </a:stretch>
              </a:blipFill>
            </p:spPr>
            <p:txBody>
              <a:bodyPr/>
              <a:lstStyle/>
              <a:p>
                <a:r>
                  <a:rPr lang="en-US">
                    <a:noFill/>
                  </a:rPr>
                  <a:t> </a:t>
                </a:r>
              </a:p>
            </p:txBody>
          </p:sp>
        </mc:Fallback>
      </mc:AlternateContent>
      <p:sp>
        <p:nvSpPr>
          <p:cNvPr id="3" name="Rectangle 2"/>
          <p:cNvSpPr/>
          <p:nvPr/>
        </p:nvSpPr>
        <p:spPr>
          <a:xfrm>
            <a:off x="4420205" y="6431173"/>
            <a:ext cx="4663600" cy="338554"/>
          </a:xfrm>
          <a:prstGeom prst="rect">
            <a:avLst/>
          </a:prstGeom>
          <a:solidFill>
            <a:schemeClr val="bg1"/>
          </a:solidFill>
        </p:spPr>
        <p:txBody>
          <a:bodyPr wrap="square">
            <a:spAutoFit/>
          </a:bodyPr>
          <a:lstStyle/>
          <a:p>
            <a:pPr algn="ctr">
              <a:buClr>
                <a:srgbClr val="009900"/>
              </a:buClr>
            </a:pPr>
            <a:r>
              <a:rPr lang="en-US" sz="1600" i="1"/>
              <a:t>Assume that the density of water is 1.000 g/cm</a:t>
            </a:r>
            <a:r>
              <a:rPr lang="en-US" sz="1600" i="1" baseline="30000"/>
              <a:t>3</a:t>
            </a:r>
            <a:r>
              <a:rPr lang="en-US" sz="1600" i="1"/>
              <a:t>.</a:t>
            </a:r>
            <a:endParaRPr lang="en-US" sz="1600" i="1" dirty="0"/>
          </a:p>
        </p:txBody>
      </p:sp>
    </p:spTree>
    <p:extLst>
      <p:ext uri="{BB962C8B-B14F-4D97-AF65-F5344CB8AC3E}">
        <p14:creationId xmlns:p14="http://schemas.microsoft.com/office/powerpoint/2010/main" val="67366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307" y="3476999"/>
            <a:ext cx="7416698" cy="461665"/>
          </a:xfrm>
          <a:prstGeom prst="rect">
            <a:avLst/>
          </a:prstGeom>
          <a:noFill/>
        </p:spPr>
        <p:txBody>
          <a:bodyPr wrap="square" rtlCol="0">
            <a:spAutoFit/>
          </a:bodyPr>
          <a:lstStyle/>
          <a:p>
            <a:r>
              <a:rPr lang="en-US" sz="2400" dirty="0"/>
              <a:t>   </a:t>
            </a:r>
            <a:endParaRPr lang="en-US" sz="2400" baseline="-25000" dirty="0">
              <a:solidFill>
                <a:srgbClr val="FF0000"/>
              </a:solidFill>
              <a:sym typeface="Wingdings"/>
            </a:endParaRPr>
          </a:p>
        </p:txBody>
      </p:sp>
      <p:sp>
        <p:nvSpPr>
          <p:cNvPr id="3" name="Title 1"/>
          <p:cNvSpPr txBox="1">
            <a:spLocks/>
          </p:cNvSpPr>
          <p:nvPr/>
        </p:nvSpPr>
        <p:spPr>
          <a:xfrm>
            <a:off x="457200" y="347979"/>
            <a:ext cx="8530098" cy="518478"/>
          </a:xfrm>
          <a:prstGeom prst="rect">
            <a:avLst/>
          </a:prstGeom>
        </p:spPr>
        <p:txBody>
          <a:bodyPr>
            <a:no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5.2  Calorimetry</a:t>
            </a:r>
          </a:p>
        </p:txBody>
      </p:sp>
      <p:sp>
        <p:nvSpPr>
          <p:cNvPr id="4" name="Text Placeholder 2"/>
          <p:cNvSpPr txBox="1">
            <a:spLocks/>
          </p:cNvSpPr>
          <p:nvPr/>
        </p:nvSpPr>
        <p:spPr>
          <a:xfrm>
            <a:off x="420031" y="923922"/>
            <a:ext cx="8723969" cy="29585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Lecture Example #1:  Hot Metal in Water</a:t>
            </a:r>
          </a:p>
          <a:p>
            <a:pPr>
              <a:buClr>
                <a:srgbClr val="009900"/>
              </a:buClr>
            </a:pPr>
            <a:r>
              <a:rPr lang="en-US" sz="2200" dirty="0"/>
              <a:t>55.0 g of iron at 99.8 °C is placed into 225 g water initially at 21.0 °C.  At thermal equilibrium, both substances are at 23.1 °C.  What is the specific heat capacity of the metal? </a:t>
            </a:r>
            <a:endParaRPr lang="en-US" sz="2200" i="1" dirty="0"/>
          </a:p>
          <a:p>
            <a:r>
              <a:rPr lang="en-US" sz="2000" i="1" dirty="0"/>
              <a:t>The specific heat capacity for water is 4.184 J/g</a:t>
            </a:r>
            <a:r>
              <a:rPr lang="en-US" sz="2000" i="1" baseline="30000" dirty="0"/>
              <a:t>.</a:t>
            </a:r>
            <a:r>
              <a:rPr lang="en-US" sz="2000" b="1" i="1" dirty="0"/>
              <a:t>°</a:t>
            </a:r>
            <a:r>
              <a:rPr lang="en-US" sz="2000" i="1" dirty="0"/>
              <a:t>C.</a:t>
            </a:r>
            <a:endParaRPr lang="en-US" sz="2000" i="1" baseline="-25000" dirty="0">
              <a:solidFill>
                <a:srgbClr val="FF0000"/>
              </a:solidFill>
              <a:sym typeface="Wingdings"/>
            </a:endParaRPr>
          </a:p>
        </p:txBody>
      </p:sp>
    </p:spTree>
    <p:extLst>
      <p:ext uri="{BB962C8B-B14F-4D97-AF65-F5344CB8AC3E}">
        <p14:creationId xmlns:p14="http://schemas.microsoft.com/office/powerpoint/2010/main" val="281044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307" y="3476999"/>
            <a:ext cx="7416698" cy="461665"/>
          </a:xfrm>
          <a:prstGeom prst="rect">
            <a:avLst/>
          </a:prstGeom>
          <a:noFill/>
        </p:spPr>
        <p:txBody>
          <a:bodyPr wrap="square" rtlCol="0">
            <a:spAutoFit/>
          </a:bodyPr>
          <a:lstStyle/>
          <a:p>
            <a:r>
              <a:rPr lang="en-US" sz="2400" dirty="0"/>
              <a:t>   </a:t>
            </a:r>
            <a:endParaRPr lang="en-US" sz="2400" baseline="-25000" dirty="0">
              <a:solidFill>
                <a:srgbClr val="FF0000"/>
              </a:solidFill>
              <a:sym typeface="Wingdings"/>
            </a:endParaRPr>
          </a:p>
        </p:txBody>
      </p:sp>
      <p:sp>
        <p:nvSpPr>
          <p:cNvPr id="3" name="Title 1"/>
          <p:cNvSpPr txBox="1">
            <a:spLocks/>
          </p:cNvSpPr>
          <p:nvPr/>
        </p:nvSpPr>
        <p:spPr>
          <a:xfrm>
            <a:off x="457200"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5.2  Calorimetry</a:t>
            </a:r>
          </a:p>
        </p:txBody>
      </p:sp>
      <p:sp>
        <p:nvSpPr>
          <p:cNvPr id="4" name="Text Placeholder 2"/>
          <p:cNvSpPr txBox="1">
            <a:spLocks/>
          </p:cNvSpPr>
          <p:nvPr/>
        </p:nvSpPr>
        <p:spPr>
          <a:xfrm>
            <a:off x="420031" y="923922"/>
            <a:ext cx="8723969" cy="29585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Lecture Example #2:  Mixing Water at Two Temperatures</a:t>
            </a:r>
          </a:p>
          <a:p>
            <a:pPr>
              <a:buClr>
                <a:srgbClr val="009900"/>
              </a:buClr>
            </a:pPr>
            <a:r>
              <a:rPr lang="en-US" sz="2200" dirty="0"/>
              <a:t>One flask contains 150.0 g water at 20.0 </a:t>
            </a:r>
            <a:r>
              <a:rPr lang="en-US" sz="2200" b="1" dirty="0"/>
              <a:t>°</a:t>
            </a:r>
            <a:r>
              <a:rPr lang="en-US" sz="2200" dirty="0"/>
              <a:t>C.  A second flask contains 350.0 g water at 95.0 </a:t>
            </a:r>
            <a:r>
              <a:rPr lang="en-US" sz="2200" b="1" dirty="0"/>
              <a:t>°</a:t>
            </a:r>
            <a:r>
              <a:rPr lang="en-US" sz="2200" dirty="0"/>
              <a:t>C. If the two water samples are mixed, what will the final temperature of the water be? </a:t>
            </a:r>
          </a:p>
          <a:p>
            <a:pPr>
              <a:spcAft>
                <a:spcPts val="0"/>
              </a:spcAft>
              <a:buClr>
                <a:srgbClr val="009900"/>
              </a:buClr>
            </a:pPr>
            <a:r>
              <a:rPr lang="en-US" sz="2000" i="1" dirty="0"/>
              <a:t>Assume that the density of water is 1.000 g/cm</a:t>
            </a:r>
            <a:r>
              <a:rPr lang="en-US" sz="2000" i="1" baseline="30000" dirty="0"/>
              <a:t>3</a:t>
            </a:r>
            <a:r>
              <a:rPr lang="en-US" sz="2000" i="1" dirty="0"/>
              <a:t>.</a:t>
            </a:r>
          </a:p>
          <a:p>
            <a:pPr>
              <a:spcAft>
                <a:spcPts val="0"/>
              </a:spcAft>
              <a:buClr>
                <a:srgbClr val="009900"/>
              </a:buClr>
            </a:pPr>
            <a:r>
              <a:rPr lang="en-US" sz="2000" i="1" dirty="0"/>
              <a:t>The specific heat capacity for water is 4.184 J/g</a:t>
            </a:r>
            <a:r>
              <a:rPr lang="en-US" sz="2000" i="1" baseline="30000" dirty="0"/>
              <a:t>.</a:t>
            </a:r>
            <a:r>
              <a:rPr lang="en-US" sz="2000" b="1" i="1" dirty="0"/>
              <a:t>°</a:t>
            </a:r>
            <a:r>
              <a:rPr lang="en-US" sz="2000" i="1" dirty="0"/>
              <a:t>C.</a:t>
            </a:r>
            <a:endParaRPr lang="en-US" sz="2000" i="1" baseline="-25000" dirty="0">
              <a:solidFill>
                <a:srgbClr val="FF0000"/>
              </a:solidFill>
              <a:sym typeface="Wingdings"/>
            </a:endParaRPr>
          </a:p>
        </p:txBody>
      </p:sp>
    </p:spTree>
    <p:extLst>
      <p:ext uri="{BB962C8B-B14F-4D97-AF65-F5344CB8AC3E}">
        <p14:creationId xmlns:p14="http://schemas.microsoft.com/office/powerpoint/2010/main" val="423226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307" y="3476999"/>
            <a:ext cx="7416698" cy="461665"/>
          </a:xfrm>
          <a:prstGeom prst="rect">
            <a:avLst/>
          </a:prstGeom>
          <a:noFill/>
        </p:spPr>
        <p:txBody>
          <a:bodyPr wrap="square" rtlCol="0">
            <a:spAutoFit/>
          </a:bodyPr>
          <a:lstStyle/>
          <a:p>
            <a:r>
              <a:rPr lang="en-US" sz="2400" dirty="0"/>
              <a:t>   </a:t>
            </a:r>
            <a:endParaRPr lang="en-US" sz="2400" baseline="-25000" dirty="0">
              <a:solidFill>
                <a:srgbClr val="FF0000"/>
              </a:solidFill>
              <a:sym typeface="Wingdings"/>
            </a:endParaRPr>
          </a:p>
        </p:txBody>
      </p:sp>
      <p:sp>
        <p:nvSpPr>
          <p:cNvPr id="3" name="Title 1"/>
          <p:cNvSpPr txBox="1">
            <a:spLocks/>
          </p:cNvSpPr>
          <p:nvPr/>
        </p:nvSpPr>
        <p:spPr>
          <a:xfrm>
            <a:off x="457200"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5.2  Calorimetry</a:t>
            </a:r>
          </a:p>
        </p:txBody>
      </p:sp>
      <p:sp>
        <p:nvSpPr>
          <p:cNvPr id="4" name="Text Placeholder 2"/>
          <p:cNvSpPr txBox="1">
            <a:spLocks/>
          </p:cNvSpPr>
          <p:nvPr/>
        </p:nvSpPr>
        <p:spPr>
          <a:xfrm>
            <a:off x="420031" y="923922"/>
            <a:ext cx="8723969" cy="4575730"/>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Lecture Example #3:  Melting Ice</a:t>
            </a:r>
          </a:p>
          <a:p>
            <a:r>
              <a:rPr lang="en-US" sz="2200" dirty="0"/>
              <a:t>A flask contains 250.0 g water at 20.00 </a:t>
            </a:r>
            <a:r>
              <a:rPr lang="en-US" sz="2200" b="1" dirty="0"/>
              <a:t>°</a:t>
            </a:r>
            <a:r>
              <a:rPr lang="en-US" sz="2200" dirty="0"/>
              <a:t>C. If you add 5.000 g ice to the flask and let the solution reach equilibrium …</a:t>
            </a:r>
          </a:p>
          <a:p>
            <a:r>
              <a:rPr lang="en-US" sz="2200" dirty="0"/>
              <a:t>a.  what is the temperature </a:t>
            </a:r>
            <a:r>
              <a:rPr lang="en-US" sz="2200" i="1" dirty="0"/>
              <a:t>change</a:t>
            </a:r>
            <a:r>
              <a:rPr lang="en-US" sz="2200" dirty="0"/>
              <a:t> of the water?</a:t>
            </a:r>
          </a:p>
          <a:p>
            <a:r>
              <a:rPr lang="en-US" sz="2200" dirty="0"/>
              <a:t>b.  what is the final temperature of the water? </a:t>
            </a:r>
          </a:p>
          <a:p>
            <a:r>
              <a:rPr lang="en-US" sz="2200" dirty="0"/>
              <a:t>c.  is there any ice left floating in the water?</a:t>
            </a:r>
          </a:p>
          <a:p>
            <a:pPr>
              <a:spcAft>
                <a:spcPts val="0"/>
              </a:spcAft>
              <a:buClr>
                <a:srgbClr val="009900"/>
              </a:buClr>
            </a:pPr>
            <a:r>
              <a:rPr lang="en-US" sz="2000" i="1" dirty="0" err="1"/>
              <a:t>c</a:t>
            </a:r>
            <a:r>
              <a:rPr lang="en-US" sz="2000" i="1" baseline="-25000" dirty="0" err="1"/>
              <a:t>p</a:t>
            </a:r>
            <a:r>
              <a:rPr lang="en-US" sz="2000" i="1" dirty="0"/>
              <a:t> for water is 4.184 J/g</a:t>
            </a:r>
            <a:r>
              <a:rPr lang="en-US" sz="2000" i="1" baseline="30000" dirty="0"/>
              <a:t>.</a:t>
            </a:r>
            <a:r>
              <a:rPr lang="en-US" sz="2000" b="1" i="1" dirty="0"/>
              <a:t>°</a:t>
            </a:r>
            <a:r>
              <a:rPr lang="en-US" sz="2000" i="1" dirty="0"/>
              <a:t>C.</a:t>
            </a:r>
            <a:endParaRPr lang="en-US" sz="2000" i="1" baseline="-25000" dirty="0">
              <a:solidFill>
                <a:srgbClr val="FF0000"/>
              </a:solidFill>
              <a:sym typeface="Wingdings"/>
            </a:endParaRPr>
          </a:p>
          <a:p>
            <a:pPr>
              <a:spcAft>
                <a:spcPts val="0"/>
              </a:spcAft>
            </a:pPr>
            <a:r>
              <a:rPr lang="en-US" sz="2000" i="1" dirty="0"/>
              <a:t>The energy required to melt ice = 333.6 J/g</a:t>
            </a:r>
          </a:p>
          <a:p>
            <a:pPr>
              <a:spcAft>
                <a:spcPts val="0"/>
              </a:spcAft>
            </a:pPr>
            <a:r>
              <a:rPr lang="en-US" sz="2000" i="1" dirty="0"/>
              <a:t>This means it takes 333.6 J to melt 1.0 g ice.</a:t>
            </a:r>
          </a:p>
        </p:txBody>
      </p:sp>
    </p:spTree>
    <p:extLst>
      <p:ext uri="{BB962C8B-B14F-4D97-AF65-F5344CB8AC3E}">
        <p14:creationId xmlns:p14="http://schemas.microsoft.com/office/powerpoint/2010/main" val="186483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4979"/>
            <a:ext cx="8530098" cy="518478"/>
          </a:xfrm>
          <a:prstGeom prst="rect">
            <a:avLst/>
          </a:prstGeom>
        </p:spPr>
        <p:txBody>
          <a:bodyPr>
            <a:noAutofit/>
          </a:bodyPr>
          <a:lstStyle/>
          <a:p>
            <a:r>
              <a:rPr lang="en-US" sz="3000" dirty="0">
                <a:solidFill>
                  <a:schemeClr val="tx1"/>
                </a:solidFill>
              </a:rPr>
              <a:t>chapter 5:  thermochemistry</a:t>
            </a:r>
          </a:p>
        </p:txBody>
      </p:sp>
      <p:sp>
        <p:nvSpPr>
          <p:cNvPr id="4" name="Content Placeholder 2"/>
          <p:cNvSpPr txBox="1">
            <a:spLocks/>
          </p:cNvSpPr>
          <p:nvPr/>
        </p:nvSpPr>
        <p:spPr>
          <a:xfrm>
            <a:off x="457200" y="1313796"/>
            <a:ext cx="8352043" cy="4876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4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 typeface="Arial" charset="0"/>
              <a:buNone/>
            </a:pPr>
            <a:r>
              <a:rPr lang="en-US" sz="2800" dirty="0">
                <a:solidFill>
                  <a:schemeClr val="accent5">
                    <a:lumMod val="50000"/>
                  </a:schemeClr>
                </a:solidFill>
                <a:latin typeface="Arial" charset="0"/>
                <a:ea typeface="MS PGothic" charset="0"/>
              </a:rPr>
              <a:t>5.1	Energy Basics</a:t>
            </a:r>
          </a:p>
          <a:p>
            <a:pPr>
              <a:buFont typeface="Arial" charset="0"/>
              <a:buNone/>
            </a:pPr>
            <a:r>
              <a:rPr lang="en-US" sz="2800" dirty="0">
                <a:solidFill>
                  <a:schemeClr val="accent5">
                    <a:lumMod val="50000"/>
                  </a:schemeClr>
                </a:solidFill>
                <a:latin typeface="Arial" charset="0"/>
                <a:ea typeface="MS PGothic" charset="0"/>
              </a:rPr>
              <a:t>5.2	Calorimetry</a:t>
            </a:r>
          </a:p>
          <a:p>
            <a:pPr>
              <a:buFont typeface="Arial" charset="0"/>
              <a:buNone/>
            </a:pPr>
            <a:r>
              <a:rPr lang="en-US" sz="2800" dirty="0">
                <a:solidFill>
                  <a:schemeClr val="accent5">
                    <a:lumMod val="50000"/>
                  </a:schemeClr>
                </a:solidFill>
                <a:latin typeface="Arial" charset="0"/>
                <a:ea typeface="MS PGothic" charset="0"/>
              </a:rPr>
              <a:t>5.3	Enthalpy</a:t>
            </a:r>
          </a:p>
          <a:p>
            <a:pPr>
              <a:buFont typeface="Arial" charset="0"/>
              <a:buNone/>
            </a:pPr>
            <a:endParaRPr lang="en-US" sz="2800" dirty="0">
              <a:solidFill>
                <a:schemeClr val="accent5">
                  <a:lumMod val="50000"/>
                </a:schemeClr>
              </a:solidFill>
              <a:latin typeface="Arial" charset="0"/>
              <a:ea typeface="MS PGothic" charset="0"/>
            </a:endParaRPr>
          </a:p>
          <a:p>
            <a:pPr>
              <a:buFont typeface="Arial" charset="0"/>
              <a:buNone/>
            </a:pPr>
            <a:endParaRPr lang="en-US" sz="2800" dirty="0">
              <a:solidFill>
                <a:schemeClr val="accent5">
                  <a:lumMod val="50000"/>
                </a:schemeClr>
              </a:solidFill>
              <a:latin typeface="Arial" charset="0"/>
              <a:ea typeface="MS PGothic" charset="0"/>
            </a:endParaRPr>
          </a:p>
        </p:txBody>
      </p:sp>
      <p:sp>
        <p:nvSpPr>
          <p:cNvPr id="3" name="Slide Number Placeholder 2"/>
          <p:cNvSpPr>
            <a:spLocks noGrp="1"/>
          </p:cNvSpPr>
          <p:nvPr>
            <p:ph type="sldNum" sz="quarter" idx="4"/>
          </p:nvPr>
        </p:nvSpPr>
        <p:spPr/>
        <p:txBody>
          <a:bodyPr/>
          <a:lstStyle/>
          <a:p>
            <a:fld id="{72F633B3-16E2-4909-ACA1-80BBA0CB601E}" type="slidenum">
              <a:rPr lang="en-US" smtClean="0"/>
              <a:pPr/>
              <a:t>2</a:t>
            </a:fld>
            <a:endParaRPr lang="en-US" dirty="0"/>
          </a:p>
        </p:txBody>
      </p:sp>
    </p:spTree>
    <p:extLst>
      <p:ext uri="{BB962C8B-B14F-4D97-AF65-F5344CB8AC3E}">
        <p14:creationId xmlns:p14="http://schemas.microsoft.com/office/powerpoint/2010/main" val="428123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3307" y="3476999"/>
            <a:ext cx="7416698" cy="461665"/>
          </a:xfrm>
          <a:prstGeom prst="rect">
            <a:avLst/>
          </a:prstGeom>
          <a:noFill/>
        </p:spPr>
        <p:txBody>
          <a:bodyPr wrap="square" rtlCol="0">
            <a:spAutoFit/>
          </a:bodyPr>
          <a:lstStyle/>
          <a:p>
            <a:r>
              <a:rPr lang="en-US" sz="2400" dirty="0"/>
              <a:t>   </a:t>
            </a:r>
            <a:endParaRPr lang="en-US" sz="2400" baseline="-25000" dirty="0">
              <a:solidFill>
                <a:srgbClr val="FF0000"/>
              </a:solidFill>
              <a:sym typeface="Wingdings"/>
            </a:endParaRPr>
          </a:p>
        </p:txBody>
      </p:sp>
      <p:sp>
        <p:nvSpPr>
          <p:cNvPr id="3" name="Title 1"/>
          <p:cNvSpPr txBox="1">
            <a:spLocks/>
          </p:cNvSpPr>
          <p:nvPr/>
        </p:nvSpPr>
        <p:spPr>
          <a:xfrm>
            <a:off x="457200" y="347979"/>
            <a:ext cx="8530098" cy="518478"/>
          </a:xfrm>
          <a:prstGeom prst="rect">
            <a:avLst/>
          </a:prstGeom>
        </p:spPr>
        <p:txBody>
          <a:bodyPr>
            <a:normAutofit/>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sz="2800" dirty="0"/>
              <a:t>5.2  Calorimetry</a:t>
            </a:r>
          </a:p>
        </p:txBody>
      </p:sp>
      <p:sp>
        <p:nvSpPr>
          <p:cNvPr id="4" name="Text Placeholder 2"/>
          <p:cNvSpPr txBox="1">
            <a:spLocks/>
          </p:cNvSpPr>
          <p:nvPr/>
        </p:nvSpPr>
        <p:spPr>
          <a:xfrm>
            <a:off x="420031" y="923922"/>
            <a:ext cx="8723969" cy="4575730"/>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Lecture Example #4:  Melting Ice</a:t>
            </a:r>
          </a:p>
          <a:p>
            <a:r>
              <a:rPr lang="en-US" sz="2200" dirty="0"/>
              <a:t>Three ice cubes (55 g each) at 0.00 </a:t>
            </a:r>
            <a:r>
              <a:rPr lang="en-US" sz="2200" b="1" dirty="0"/>
              <a:t>°</a:t>
            </a:r>
            <a:r>
              <a:rPr lang="en-US" sz="2200" dirty="0"/>
              <a:t>C are dropped into 2.00 cups (kitchen measuring cups) of tea. The tea was at room temperature (25.0 </a:t>
            </a:r>
            <a:r>
              <a:rPr lang="en-US" sz="2200" b="1" dirty="0"/>
              <a:t>°</a:t>
            </a:r>
            <a:r>
              <a:rPr lang="en-US" sz="2200" dirty="0"/>
              <a:t>C) before the ice was added. After the ice and tea have been mixed and thermal equilibrium has been established the temperature of the tea was 0.0 </a:t>
            </a:r>
            <a:r>
              <a:rPr lang="en-US" sz="2200" b="1" dirty="0"/>
              <a:t>°</a:t>
            </a:r>
            <a:r>
              <a:rPr lang="en-US" sz="2200" dirty="0"/>
              <a:t>C. How much ice remains floating in the tea?</a:t>
            </a:r>
          </a:p>
          <a:p>
            <a:pPr>
              <a:spcAft>
                <a:spcPts val="0"/>
              </a:spcAft>
              <a:buClr>
                <a:srgbClr val="009900"/>
              </a:buClr>
            </a:pPr>
            <a:r>
              <a:rPr lang="en-US" sz="2000" i="1" dirty="0" err="1"/>
              <a:t>c</a:t>
            </a:r>
            <a:r>
              <a:rPr lang="en-US" sz="2000" i="1" baseline="-25000" dirty="0" err="1"/>
              <a:t>p</a:t>
            </a:r>
            <a:r>
              <a:rPr lang="en-US" sz="2000" i="1" dirty="0"/>
              <a:t> for water is 4.184 J/g</a:t>
            </a:r>
            <a:r>
              <a:rPr lang="en-US" sz="2000" i="1" baseline="30000" dirty="0"/>
              <a:t>.</a:t>
            </a:r>
            <a:r>
              <a:rPr lang="en-US" sz="2000" b="1" i="1" dirty="0"/>
              <a:t>°</a:t>
            </a:r>
            <a:r>
              <a:rPr lang="en-US" sz="2000" i="1" dirty="0"/>
              <a:t>C.</a:t>
            </a:r>
            <a:endParaRPr lang="en-US" sz="2000" i="1" baseline="-25000" dirty="0">
              <a:solidFill>
                <a:srgbClr val="FF0000"/>
              </a:solidFill>
              <a:sym typeface="Wingdings"/>
            </a:endParaRPr>
          </a:p>
          <a:p>
            <a:pPr>
              <a:spcAft>
                <a:spcPts val="0"/>
              </a:spcAft>
            </a:pPr>
            <a:r>
              <a:rPr lang="en-US" sz="2000" i="1" dirty="0"/>
              <a:t>The energy required to melt ice = 333.6 J/g</a:t>
            </a:r>
          </a:p>
          <a:p>
            <a:pPr>
              <a:spcAft>
                <a:spcPts val="0"/>
              </a:spcAft>
            </a:pPr>
            <a:r>
              <a:rPr lang="en-US" sz="2000" i="1" dirty="0"/>
              <a:t>This means it takes 333.6 J to melt 1.0 g ice.</a:t>
            </a:r>
          </a:p>
          <a:p>
            <a:pPr>
              <a:spcAft>
                <a:spcPts val="0"/>
              </a:spcAft>
            </a:pPr>
            <a:r>
              <a:rPr lang="en-US" sz="2000" i="1" dirty="0"/>
              <a:t>1 cup = 236.6 mL</a:t>
            </a:r>
          </a:p>
          <a:p>
            <a:r>
              <a:rPr lang="en-US" sz="2200" dirty="0"/>
              <a:t> </a:t>
            </a:r>
          </a:p>
        </p:txBody>
      </p:sp>
    </p:spTree>
    <p:extLst>
      <p:ext uri="{BB962C8B-B14F-4D97-AF65-F5344CB8AC3E}">
        <p14:creationId xmlns:p14="http://schemas.microsoft.com/office/powerpoint/2010/main" val="353539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482285"/>
            <a:ext cx="8530098" cy="207530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Coffee Cup Calorimetry</a:t>
            </a:r>
          </a:p>
          <a:p>
            <a:pPr marL="342900" indent="-342900">
              <a:buClr>
                <a:srgbClr val="009900"/>
              </a:buClr>
              <a:buFont typeface="Arial" panose="020B0604020202020204" pitchFamily="34" charset="0"/>
              <a:buChar char="•"/>
            </a:pPr>
            <a:r>
              <a:rPr lang="en-US" sz="2200" dirty="0"/>
              <a:t>In the general chemistry laboratory, the heat associated with a chemical reaction is often studied in a constant pressure calorimeter. </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21</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9144" y="2692666"/>
            <a:ext cx="2204806" cy="3890456"/>
          </a:xfrm>
          <a:prstGeom prst="rect">
            <a:avLst/>
          </a:prstGeom>
        </p:spPr>
      </p:pic>
      <p:sp>
        <p:nvSpPr>
          <p:cNvPr id="19" name="TextBox 18"/>
          <p:cNvSpPr txBox="1"/>
          <p:nvPr/>
        </p:nvSpPr>
        <p:spPr>
          <a:xfrm>
            <a:off x="457200" y="943538"/>
            <a:ext cx="4719562" cy="461665"/>
          </a:xfrm>
          <a:prstGeom prst="rect">
            <a:avLst/>
          </a:prstGeom>
          <a:noFill/>
        </p:spPr>
        <p:txBody>
          <a:bodyPr wrap="none" rtlCol="0">
            <a:spAutoFit/>
          </a:bodyPr>
          <a:lstStyle/>
          <a:p>
            <a:r>
              <a:rPr lang="en-US" sz="2400" b="1" i="1" dirty="0">
                <a:solidFill>
                  <a:srgbClr val="0000FF"/>
                </a:solidFill>
              </a:rPr>
              <a:t>Constant </a:t>
            </a:r>
            <a:r>
              <a:rPr lang="en-US" sz="2400" b="1" i="1" u="sng" dirty="0">
                <a:solidFill>
                  <a:srgbClr val="0000FF"/>
                </a:solidFill>
              </a:rPr>
              <a:t>Pressure</a:t>
            </a:r>
            <a:r>
              <a:rPr lang="en-US" sz="2400" b="1" i="1" dirty="0">
                <a:solidFill>
                  <a:srgbClr val="0000FF"/>
                </a:solidFill>
              </a:rPr>
              <a:t> Calorimetry</a:t>
            </a:r>
          </a:p>
        </p:txBody>
      </p:sp>
      <p:sp>
        <p:nvSpPr>
          <p:cNvPr id="20" name="Text Placeholder 2"/>
          <p:cNvSpPr txBox="1">
            <a:spLocks/>
          </p:cNvSpPr>
          <p:nvPr/>
        </p:nvSpPr>
        <p:spPr>
          <a:xfrm>
            <a:off x="457200" y="2995051"/>
            <a:ext cx="5900738" cy="303427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charset="0"/>
              <a:buChar char="•"/>
            </a:pPr>
            <a:r>
              <a:rPr lang="en-US" sz="2200" dirty="0"/>
              <a:t>This type of calorimeter can be constructed from nested styrofoam cups or a thermos.</a:t>
            </a:r>
          </a:p>
          <a:p>
            <a:pPr marL="342900" indent="-342900">
              <a:buClr>
                <a:srgbClr val="009900"/>
              </a:buClr>
              <a:buFont typeface="Arial" charset="0"/>
              <a:buChar char="•"/>
            </a:pPr>
            <a:r>
              <a:rPr lang="en-US" sz="2200" dirty="0"/>
              <a:t>The reaction takes place in aqueous solution.</a:t>
            </a:r>
          </a:p>
          <a:p>
            <a:pPr marL="342900" indent="-342900">
              <a:buClr>
                <a:srgbClr val="009900"/>
              </a:buClr>
              <a:buFont typeface="Arial" charset="0"/>
              <a:buChar char="•"/>
            </a:pPr>
            <a:r>
              <a:rPr lang="en-US" sz="2200" dirty="0"/>
              <a:t>The temperature before and after the reaction can be measured and the heat (</a:t>
            </a:r>
            <a:r>
              <a:rPr lang="en-US" sz="2200" i="1" dirty="0"/>
              <a:t>q</a:t>
            </a:r>
            <a:r>
              <a:rPr lang="en-US" sz="2200" dirty="0"/>
              <a:t>) of the reaction can be calculated.</a:t>
            </a:r>
          </a:p>
          <a:p>
            <a:pPr marL="342900" indent="-342900">
              <a:buClr>
                <a:srgbClr val="009900"/>
              </a:buClr>
              <a:buFont typeface="Arial" panose="020B0604020202020204" pitchFamily="34" charset="0"/>
              <a:buChar char="•"/>
            </a:pPr>
            <a:endParaRPr lang="en-US" sz="2200" dirty="0"/>
          </a:p>
        </p:txBody>
      </p:sp>
      <mc:AlternateContent xmlns:mc="http://schemas.openxmlformats.org/markup-compatibility/2006" xmlns:a14="http://schemas.microsoft.com/office/drawing/2010/main">
        <mc:Choice Requires="a14">
          <p:sp>
            <p:nvSpPr>
              <p:cNvPr id="22" name="TextBox 21"/>
              <p:cNvSpPr txBox="1"/>
              <p:nvPr/>
            </p:nvSpPr>
            <p:spPr>
              <a:xfrm>
                <a:off x="1576534" y="5844659"/>
                <a:ext cx="324800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𝑟𝑒𝑎𝑐𝑡𝑖𝑜𝑛</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𝑠𝑜𝑙𝑢𝑡𝑖𝑜𝑛</m:t>
                          </m:r>
                        </m:sub>
                      </m:sSub>
                      <m:r>
                        <a:rPr lang="en-US" sz="2400" b="0" i="1" smtClean="0">
                          <a:latin typeface="Cambria Math" charset="0"/>
                        </a:rPr>
                        <m:t>=0</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576534" y="5844659"/>
                <a:ext cx="3248005" cy="369332"/>
              </a:xfrm>
              <a:prstGeom prst="rect">
                <a:avLst/>
              </a:prstGeom>
              <a:blipFill rotWithShape="0">
                <a:blip r:embed="rId3"/>
                <a:stretch>
                  <a:fillRect l="-1692" r="-169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64280" y="163313"/>
                <a:ext cx="1423018"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𝑞</m:t>
                      </m:r>
                      <m:r>
                        <a:rPr lang="mr-IN"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panose="02040503050406030204" pitchFamily="18" charset="0"/>
                        </a:rPr>
                        <m:t>𝑚𝑐</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𝑇</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64280" y="163313"/>
                <a:ext cx="1423018" cy="369332"/>
              </a:xfrm>
              <a:prstGeom prst="rect">
                <a:avLst/>
              </a:prstGeom>
              <a:blipFill rotWithShape="0">
                <a:blip r:embed="rId4"/>
                <a:stretch>
                  <a:fillRect l="-7725" r="-1717" b="-26667"/>
                </a:stretch>
              </a:blipFill>
            </p:spPr>
            <p:txBody>
              <a:bodyPr/>
              <a:lstStyle/>
              <a:p>
                <a:r>
                  <a:rPr lang="en-US">
                    <a:noFill/>
                  </a:rPr>
                  <a:t> </a:t>
                </a:r>
              </a:p>
            </p:txBody>
          </p:sp>
        </mc:Fallback>
      </mc:AlternateContent>
    </p:spTree>
    <p:extLst>
      <p:ext uri="{BB962C8B-B14F-4D97-AF65-F5344CB8AC3E}">
        <p14:creationId xmlns:p14="http://schemas.microsoft.com/office/powerpoint/2010/main" val="90672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22</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34481" y="2796766"/>
            <a:ext cx="2224217" cy="3924709"/>
          </a:xfrm>
          <a:prstGeom prst="rect">
            <a:avLst/>
          </a:prstGeom>
        </p:spPr>
      </p:pic>
      <p:sp>
        <p:nvSpPr>
          <p:cNvPr id="8" name="Text Placeholder 2"/>
          <p:cNvSpPr txBox="1">
            <a:spLocks/>
          </p:cNvSpPr>
          <p:nvPr/>
        </p:nvSpPr>
        <p:spPr>
          <a:xfrm>
            <a:off x="420031" y="966786"/>
            <a:ext cx="8567267" cy="24479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5.5</a:t>
            </a:r>
          </a:p>
          <a:p>
            <a:pPr>
              <a:buClr>
                <a:srgbClr val="009900"/>
              </a:buClr>
            </a:pPr>
            <a:r>
              <a:rPr lang="en-US" sz="2200" dirty="0"/>
              <a:t>When 50.0 mL of 0.10 M HCl (aq) and 50.0 mL of 0.10 M NaOH(aq), both at 22.0 °C, are mixed the resultant solution reaches a maximum temperature of 28.9 °C. What is amount of heat produced by the reaction? Assume the specific heat capacity and density of the solution are the same as for water.</a:t>
            </a:r>
          </a:p>
        </p:txBody>
      </p:sp>
      <p:sp>
        <p:nvSpPr>
          <p:cNvPr id="7" name="TextBox 6"/>
          <p:cNvSpPr txBox="1"/>
          <p:nvPr/>
        </p:nvSpPr>
        <p:spPr>
          <a:xfrm>
            <a:off x="460945" y="6222939"/>
            <a:ext cx="5038559" cy="400110"/>
          </a:xfrm>
          <a:prstGeom prst="rect">
            <a:avLst/>
          </a:prstGeom>
          <a:noFill/>
        </p:spPr>
        <p:txBody>
          <a:bodyPr wrap="none" rtlCol="0">
            <a:spAutoFit/>
          </a:bodyPr>
          <a:lstStyle/>
          <a:p>
            <a:r>
              <a:rPr lang="en-US" sz="2000" i="1" dirty="0">
                <a:solidFill>
                  <a:srgbClr val="009900"/>
                </a:solidFill>
              </a:rPr>
              <a:t>Is the reaction endothermic </a:t>
            </a:r>
            <a:r>
              <a:rPr lang="en-US" sz="2000" i="1">
                <a:solidFill>
                  <a:srgbClr val="009900"/>
                </a:solidFill>
              </a:rPr>
              <a:t>or exothermic?</a:t>
            </a:r>
          </a:p>
        </p:txBody>
      </p:sp>
    </p:spTree>
    <p:extLst>
      <p:ext uri="{BB962C8B-B14F-4D97-AF65-F5344CB8AC3E}">
        <p14:creationId xmlns:p14="http://schemas.microsoft.com/office/powerpoint/2010/main" val="9822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23</a:t>
            </a:fld>
            <a:endParaRPr lang="en-US" dirty="0"/>
          </a:p>
        </p:txBody>
      </p:sp>
      <p:sp>
        <p:nvSpPr>
          <p:cNvPr id="8" name="Text Placeholder 2"/>
          <p:cNvSpPr txBox="1">
            <a:spLocks/>
          </p:cNvSpPr>
          <p:nvPr/>
        </p:nvSpPr>
        <p:spPr>
          <a:xfrm>
            <a:off x="420031" y="966785"/>
            <a:ext cx="8567267" cy="353377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Hand Warmers and Cold Packs</a:t>
            </a:r>
          </a:p>
          <a:p>
            <a:pPr>
              <a:buClr>
                <a:srgbClr val="009900"/>
              </a:buClr>
            </a:pPr>
            <a:r>
              <a:rPr lang="en-US" sz="2200" dirty="0"/>
              <a:t>A supersaturated solution of aqueous sodium acetate quickly crystallizes when nucleation sites form. In type of hand warmer, nucleation sites are created by bending or snapping a small metal disk. The crystallization process is exothermic. Upon crystallization, the temperature of a 35.00 mL of saturated sodium acetate solution changes from 21.5 °C to 35.0 °C. What amount of heat is produced by the reaction? </a:t>
            </a:r>
          </a:p>
        </p:txBody>
      </p:sp>
      <p:pic>
        <p:nvPicPr>
          <p:cNvPr id="6" name="Picture 5"/>
          <p:cNvPicPr>
            <a:picLocks noChangeAspect="1"/>
          </p:cNvPicPr>
          <p:nvPr/>
        </p:nvPicPr>
        <p:blipFill>
          <a:blip r:embed="rId2"/>
          <a:stretch>
            <a:fillRect/>
          </a:stretch>
        </p:blipFill>
        <p:spPr>
          <a:xfrm>
            <a:off x="299545" y="4029184"/>
            <a:ext cx="2999211" cy="2216807"/>
          </a:xfrm>
          <a:prstGeom prst="rect">
            <a:avLst/>
          </a:prstGeom>
        </p:spPr>
      </p:pic>
      <p:sp>
        <p:nvSpPr>
          <p:cNvPr id="3" name="Rectangle 2"/>
          <p:cNvSpPr/>
          <p:nvPr/>
        </p:nvSpPr>
        <p:spPr>
          <a:xfrm>
            <a:off x="3493580" y="6075144"/>
            <a:ext cx="5536976" cy="646331"/>
          </a:xfrm>
          <a:prstGeom prst="rect">
            <a:avLst/>
          </a:prstGeom>
          <a:solidFill>
            <a:schemeClr val="bg1"/>
          </a:solidFill>
        </p:spPr>
        <p:txBody>
          <a:bodyPr wrap="square">
            <a:spAutoFit/>
          </a:bodyPr>
          <a:lstStyle/>
          <a:p>
            <a:pPr>
              <a:buClr>
                <a:srgbClr val="009900"/>
              </a:buClr>
            </a:pPr>
            <a:r>
              <a:rPr lang="en-US" dirty="0"/>
              <a:t>The specific heat capacity for saturated sodium acetate is 3.45 J/g</a:t>
            </a:r>
            <a:r>
              <a:rPr lang="en-US" baseline="30000" dirty="0"/>
              <a:t>.</a:t>
            </a:r>
            <a:r>
              <a:rPr lang="en-US" dirty="0"/>
              <a:t>°C </a:t>
            </a:r>
            <a:r>
              <a:rPr lang="en-US"/>
              <a:t>and the </a:t>
            </a:r>
            <a:r>
              <a:rPr lang="en-US" dirty="0"/>
              <a:t>density is 1.15 g/cm</a:t>
            </a:r>
            <a:r>
              <a:rPr lang="en-US" baseline="30000" dirty="0"/>
              <a:t>3</a:t>
            </a:r>
            <a:r>
              <a:rPr lang="en-US" dirty="0"/>
              <a:t>.</a:t>
            </a:r>
          </a:p>
        </p:txBody>
      </p:sp>
    </p:spTree>
    <p:extLst>
      <p:ext uri="{BB962C8B-B14F-4D97-AF65-F5344CB8AC3E}">
        <p14:creationId xmlns:p14="http://schemas.microsoft.com/office/powerpoint/2010/main" val="7991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24</a:t>
            </a:fld>
            <a:endParaRPr lang="en-US" dirty="0"/>
          </a:p>
        </p:txBody>
      </p:sp>
      <p:sp>
        <p:nvSpPr>
          <p:cNvPr id="8" name="Text Placeholder 2"/>
          <p:cNvSpPr txBox="1">
            <a:spLocks/>
          </p:cNvSpPr>
          <p:nvPr/>
        </p:nvSpPr>
        <p:spPr>
          <a:xfrm>
            <a:off x="420031" y="966786"/>
            <a:ext cx="8567267" cy="24479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5.6 </a:t>
            </a:r>
            <a:r>
              <a:rPr lang="mr-IN" sz="2200" dirty="0">
                <a:solidFill>
                  <a:srgbClr val="009900"/>
                </a:solidFill>
              </a:rPr>
              <a:t>–</a:t>
            </a:r>
            <a:r>
              <a:rPr lang="en-US" sz="2200" dirty="0">
                <a:solidFill>
                  <a:srgbClr val="009900"/>
                </a:solidFill>
              </a:rPr>
              <a:t> Cold Packs</a:t>
            </a:r>
          </a:p>
          <a:p>
            <a:pPr>
              <a:buClr>
                <a:srgbClr val="009900"/>
              </a:buClr>
            </a:pPr>
            <a:r>
              <a:rPr lang="en-US" sz="2200" dirty="0"/>
              <a:t>When 3.21 g of solid ammonium nitrate dissolves in 50.0 g of water at 24.9 °C, the temperature of the solution drops to 20.3 °C. What is </a:t>
            </a:r>
            <a:r>
              <a:rPr lang="en-US" sz="2200" i="1" dirty="0"/>
              <a:t>q</a:t>
            </a:r>
            <a:r>
              <a:rPr lang="en-US" sz="2200" dirty="0"/>
              <a:t> for this reaction?</a:t>
            </a:r>
          </a:p>
        </p:txBody>
      </p:sp>
      <p:grpSp>
        <p:nvGrpSpPr>
          <p:cNvPr id="7" name="Group 6"/>
          <p:cNvGrpSpPr/>
          <p:nvPr/>
        </p:nvGrpSpPr>
        <p:grpSpPr>
          <a:xfrm>
            <a:off x="562429" y="3197895"/>
            <a:ext cx="4329608" cy="3060949"/>
            <a:chOff x="420031" y="3355057"/>
            <a:chExt cx="4329608" cy="3060949"/>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031" y="3355057"/>
              <a:ext cx="2307202" cy="3060949"/>
            </a:xfrm>
            <a:prstGeom prst="rect">
              <a:avLst/>
            </a:prstGeom>
          </p:spPr>
        </p:pic>
        <p:sp>
          <p:nvSpPr>
            <p:cNvPr id="3" name="TextBox 2"/>
            <p:cNvSpPr txBox="1"/>
            <p:nvPr/>
          </p:nvSpPr>
          <p:spPr>
            <a:xfrm>
              <a:off x="2740756" y="5104311"/>
              <a:ext cx="2008883" cy="369332"/>
            </a:xfrm>
            <a:prstGeom prst="rect">
              <a:avLst/>
            </a:prstGeom>
            <a:noFill/>
          </p:spPr>
          <p:txBody>
            <a:bodyPr wrap="none" rtlCol="0">
              <a:spAutoFit/>
            </a:bodyPr>
            <a:lstStyle/>
            <a:p>
              <a:r>
                <a:rPr lang="en-US" dirty="0"/>
                <a:t>3.21 g NH</a:t>
              </a:r>
              <a:r>
                <a:rPr lang="en-US" baseline="-25000" dirty="0"/>
                <a:t>4</a:t>
              </a:r>
              <a:r>
                <a:rPr lang="en-US" dirty="0"/>
                <a:t>NO</a:t>
              </a:r>
              <a:r>
                <a:rPr lang="en-US" baseline="-25000" dirty="0"/>
                <a:t>3</a:t>
              </a:r>
              <a:r>
                <a:rPr lang="en-US" dirty="0"/>
                <a:t>(s)</a:t>
              </a:r>
              <a:endParaRPr lang="en-US" baseline="-25000" dirty="0"/>
            </a:p>
          </p:txBody>
        </p:sp>
        <p:sp>
          <p:nvSpPr>
            <p:cNvPr id="9" name="TextBox 8"/>
            <p:cNvSpPr txBox="1"/>
            <p:nvPr/>
          </p:nvSpPr>
          <p:spPr>
            <a:xfrm>
              <a:off x="2740756" y="5473643"/>
              <a:ext cx="1595309" cy="369332"/>
            </a:xfrm>
            <a:prstGeom prst="rect">
              <a:avLst/>
            </a:prstGeom>
            <a:noFill/>
          </p:spPr>
          <p:txBody>
            <a:bodyPr wrap="none" rtlCol="0">
              <a:spAutoFit/>
            </a:bodyPr>
            <a:lstStyle/>
            <a:p>
              <a:r>
                <a:rPr lang="en-US" dirty="0"/>
                <a:t>50.0 g H</a:t>
              </a:r>
              <a:r>
                <a:rPr lang="en-US" baseline="-25000" dirty="0"/>
                <a:t>2</a:t>
              </a:r>
              <a:r>
                <a:rPr lang="en-US" dirty="0"/>
                <a:t>O</a:t>
              </a:r>
              <a:r>
                <a:rPr lang="en-US" dirty="0">
                  <a:ea typeface="Calibri" panose="020F0502020204030204" pitchFamily="34" charset="0"/>
                  <a:cs typeface="Times New Roman" panose="02020603050405020304" pitchFamily="18" charset="0"/>
                </a:rPr>
                <a:t>(</a:t>
              </a:r>
              <a:r>
                <a:rPr lang="en-US" dirty="0">
                  <a:ea typeface="Calibri" panose="020F0502020204030204" pitchFamily="34" charset="0"/>
                  <a:cs typeface="Cambria Math" panose="02040503050406030204" pitchFamily="18" charset="0"/>
                </a:rPr>
                <a:t>𝓁</a:t>
              </a:r>
              <a:r>
                <a:rPr lang="en-US" dirty="0">
                  <a:ea typeface="Calibri" panose="020F0502020204030204" pitchFamily="34" charset="0"/>
                  <a:cs typeface="Times New Roman" panose="02020603050405020304" pitchFamily="18" charset="0"/>
                </a:rPr>
                <a:t>)</a:t>
              </a:r>
              <a:endParaRPr lang="en-US" baseline="-25000" dirty="0"/>
            </a:p>
          </p:txBody>
        </p:sp>
      </p:grpSp>
    </p:spTree>
    <p:extLst>
      <p:ext uri="{BB962C8B-B14F-4D97-AF65-F5344CB8AC3E}">
        <p14:creationId xmlns:p14="http://schemas.microsoft.com/office/powerpoint/2010/main" val="196159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748" y="3692034"/>
            <a:ext cx="3733970" cy="3090182"/>
          </a:xfrm>
          <a:prstGeom prst="rect">
            <a:avLst/>
          </a:prstGeom>
        </p:spPr>
      </p:pic>
      <p:sp>
        <p:nvSpPr>
          <p:cNvPr id="18" name="Text Placeholder 2"/>
          <p:cNvSpPr txBox="1">
            <a:spLocks/>
          </p:cNvSpPr>
          <p:nvPr/>
        </p:nvSpPr>
        <p:spPr>
          <a:xfrm>
            <a:off x="457200" y="1410845"/>
            <a:ext cx="8530098" cy="251821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Bomb Calorimetry</a:t>
            </a:r>
          </a:p>
          <a:p>
            <a:pPr marL="342900" indent="-342900">
              <a:buClr>
                <a:srgbClr val="009900"/>
              </a:buClr>
              <a:buFont typeface="Arial" panose="020B0604020202020204" pitchFamily="34" charset="0"/>
              <a:buChar char="•"/>
            </a:pPr>
            <a:r>
              <a:rPr lang="en-US" sz="2200" dirty="0"/>
              <a:t>Another type of calorimetry, is done at constant volume; the pressure is allowed to increase within the reaction vessel.</a:t>
            </a:r>
          </a:p>
          <a:p>
            <a:pPr marL="342900" indent="-342900">
              <a:buClr>
                <a:srgbClr val="009900"/>
              </a:buClr>
              <a:buFont typeface="Arial" panose="020B0604020202020204" pitchFamily="34" charset="0"/>
              <a:buChar char="•"/>
            </a:pPr>
            <a:r>
              <a:rPr lang="en-US" sz="2200" dirty="0"/>
              <a:t>Constant volume calorimetry is often referred to as bomb calorimetry with the reaction taking place inside a thick walled “bomb” that is submerged in water in the calorimeter.</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25</a:t>
            </a:fld>
            <a:endParaRPr lang="en-US" dirty="0"/>
          </a:p>
        </p:txBody>
      </p:sp>
      <p:sp>
        <p:nvSpPr>
          <p:cNvPr id="19" name="TextBox 18"/>
          <p:cNvSpPr txBox="1"/>
          <p:nvPr/>
        </p:nvSpPr>
        <p:spPr>
          <a:xfrm>
            <a:off x="457200" y="872098"/>
            <a:ext cx="4499758" cy="461665"/>
          </a:xfrm>
          <a:prstGeom prst="rect">
            <a:avLst/>
          </a:prstGeom>
          <a:noFill/>
        </p:spPr>
        <p:txBody>
          <a:bodyPr wrap="none" rtlCol="0">
            <a:spAutoFit/>
          </a:bodyPr>
          <a:lstStyle/>
          <a:p>
            <a:r>
              <a:rPr lang="en-US" sz="2400" b="1" i="1" dirty="0">
                <a:solidFill>
                  <a:srgbClr val="0000FF"/>
                </a:solidFill>
              </a:rPr>
              <a:t>Constant </a:t>
            </a:r>
            <a:r>
              <a:rPr lang="en-US" sz="2400" b="1" i="1" u="sng" dirty="0">
                <a:solidFill>
                  <a:srgbClr val="0000FF"/>
                </a:solidFill>
              </a:rPr>
              <a:t>Volume</a:t>
            </a:r>
            <a:r>
              <a:rPr lang="en-US" sz="2400" b="1" i="1" dirty="0">
                <a:solidFill>
                  <a:srgbClr val="0000FF"/>
                </a:solidFill>
              </a:rPr>
              <a:t> Calorimetry</a:t>
            </a:r>
          </a:p>
        </p:txBody>
      </p:sp>
      <mc:AlternateContent xmlns:mc="http://schemas.openxmlformats.org/markup-compatibility/2006" xmlns:a14="http://schemas.microsoft.com/office/drawing/2010/main">
        <mc:Choice Requires="a14">
          <p:sp>
            <p:nvSpPr>
              <p:cNvPr id="22" name="TextBox 21"/>
              <p:cNvSpPr txBox="1"/>
              <p:nvPr/>
            </p:nvSpPr>
            <p:spPr>
              <a:xfrm>
                <a:off x="4010510" y="3774560"/>
                <a:ext cx="41494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𝑟𝑒𝑎𝑐𝑡𝑖𝑜𝑛</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𝑞</m:t>
                          </m:r>
                        </m:e>
                        <m:sub>
                          <m:r>
                            <a:rPr lang="en-US" sz="2400" b="0" i="1" smtClean="0">
                              <a:latin typeface="Cambria Math" charset="0"/>
                            </a:rPr>
                            <m:t>𝑤𝑎𝑡𝑒𝑟</m:t>
                          </m:r>
                        </m:sub>
                      </m:sSub>
                      <m:r>
                        <a:rPr lang="en-US" sz="2400" i="1">
                          <a:latin typeface="Cambria Math" charset="0"/>
                        </a:rPr>
                        <m:t>+</m:t>
                      </m:r>
                      <m:sSub>
                        <m:sSubPr>
                          <m:ctrlPr>
                            <a:rPr lang="en-US" sz="2400" i="1" smtClean="0">
                              <a:solidFill>
                                <a:srgbClr val="009900"/>
                              </a:solidFill>
                              <a:latin typeface="Cambria Math" panose="02040503050406030204" pitchFamily="18" charset="0"/>
                            </a:rPr>
                          </m:ctrlPr>
                        </m:sSubPr>
                        <m:e>
                          <m:r>
                            <a:rPr lang="en-US" sz="2400" i="1">
                              <a:solidFill>
                                <a:srgbClr val="009900"/>
                              </a:solidFill>
                              <a:latin typeface="Cambria Math" charset="0"/>
                            </a:rPr>
                            <m:t>𝑞</m:t>
                          </m:r>
                        </m:e>
                        <m:sub>
                          <m:r>
                            <a:rPr lang="en-US" sz="2400" b="0" i="1" smtClean="0">
                              <a:solidFill>
                                <a:srgbClr val="009900"/>
                              </a:solidFill>
                              <a:latin typeface="Cambria Math" charset="0"/>
                            </a:rPr>
                            <m:t>𝑏𝑜𝑚𝑏</m:t>
                          </m:r>
                        </m:sub>
                      </m:sSub>
                      <m:r>
                        <a:rPr lang="en-US" sz="2400" b="0" i="1" smtClean="0">
                          <a:latin typeface="Cambria Math" charset="0"/>
                        </a:rPr>
                        <m:t>=0</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010510" y="3774560"/>
                <a:ext cx="4149469" cy="369332"/>
              </a:xfrm>
              <a:prstGeom prst="rect">
                <a:avLst/>
              </a:prstGeom>
              <a:blipFill rotWithShape="0">
                <a:blip r:embed="rId3"/>
                <a:stretch>
                  <a:fillRect l="-1175" r="-1028"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718289" y="4847051"/>
                <a:ext cx="2427396"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400" b="0" i="1" smtClean="0">
                              <a:solidFill>
                                <a:srgbClr val="009900"/>
                              </a:solidFill>
                              <a:latin typeface="Cambria Math" panose="02040503050406030204" pitchFamily="18" charset="0"/>
                              <a:ea typeface="Cambria Math" charset="0"/>
                              <a:cs typeface="Cambria Math" charset="0"/>
                            </a:rPr>
                          </m:ctrlPr>
                        </m:sSubPr>
                        <m:e>
                          <m:r>
                            <a:rPr lang="en-US" sz="2400" b="0" i="1" smtClean="0">
                              <a:solidFill>
                                <a:srgbClr val="009900"/>
                              </a:solidFill>
                              <a:latin typeface="Cambria Math" charset="0"/>
                              <a:ea typeface="Cambria Math" charset="0"/>
                              <a:cs typeface="Cambria Math" charset="0"/>
                            </a:rPr>
                            <m:t>𝑞</m:t>
                          </m:r>
                        </m:e>
                        <m:sub>
                          <m:r>
                            <a:rPr lang="en-US" sz="2400" b="0" i="1" smtClean="0">
                              <a:solidFill>
                                <a:srgbClr val="009900"/>
                              </a:solidFill>
                              <a:latin typeface="Cambria Math" charset="0"/>
                              <a:ea typeface="Cambria Math" charset="0"/>
                              <a:cs typeface="Cambria Math" charset="0"/>
                            </a:rPr>
                            <m:t>𝑏𝑜𝑚𝑏</m:t>
                          </m:r>
                        </m:sub>
                      </m:sSub>
                      <m:r>
                        <a:rPr lang="mr-IN" sz="2400" i="1" smtClean="0">
                          <a:solidFill>
                            <a:schemeClr val="tx1"/>
                          </a:solidFill>
                          <a:latin typeface="Cambria Math" charset="0"/>
                          <a:ea typeface="Cambria Math" charset="0"/>
                          <a:cs typeface="Cambria Math" charset="0"/>
                        </a:rPr>
                        <m:t>=</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charset="0"/>
                              <a:ea typeface="Cambria Math" panose="02040503050406030204" pitchFamily="18" charset="0"/>
                            </a:rPr>
                            <m:t>𝐶</m:t>
                          </m:r>
                        </m:e>
                        <m:sub>
                          <m:r>
                            <a:rPr lang="en-US" sz="2400" b="0" i="1" smtClean="0">
                              <a:solidFill>
                                <a:schemeClr val="tx1"/>
                              </a:solidFill>
                              <a:latin typeface="Cambria Math" charset="0"/>
                              <a:ea typeface="Cambria Math" panose="02040503050406030204" pitchFamily="18" charset="0"/>
                            </a:rPr>
                            <m:t>𝑏𝑜𝑚𝑏</m:t>
                          </m:r>
                        </m:sub>
                      </m:sSub>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𝑇</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718289" y="4847051"/>
                <a:ext cx="2427396" cy="369332"/>
              </a:xfrm>
              <a:prstGeom prst="rect">
                <a:avLst/>
              </a:prstGeom>
              <a:blipFill rotWithShape="0">
                <a:blip r:embed="rId4"/>
                <a:stretch>
                  <a:fillRect l="-4271" r="-503" b="-26230"/>
                </a:stretch>
              </a:blipFill>
            </p:spPr>
            <p:txBody>
              <a:bodyPr/>
              <a:lstStyle/>
              <a:p>
                <a:r>
                  <a:rPr lang="en-US">
                    <a:noFill/>
                  </a:rPr>
                  <a:t> </a:t>
                </a:r>
              </a:p>
            </p:txBody>
          </p:sp>
        </mc:Fallback>
      </mc:AlternateContent>
      <p:cxnSp>
        <p:nvCxnSpPr>
          <p:cNvPr id="9" name="Straight Arrow Connector 8"/>
          <p:cNvCxnSpPr/>
          <p:nvPr/>
        </p:nvCxnSpPr>
        <p:spPr>
          <a:xfrm flipH="1">
            <a:off x="6072188" y="4229563"/>
            <a:ext cx="1045541" cy="728197"/>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8289" y="5350738"/>
            <a:ext cx="2982796" cy="1323439"/>
          </a:xfrm>
          <a:prstGeom prst="rect">
            <a:avLst/>
          </a:prstGeom>
          <a:solidFill>
            <a:schemeClr val="bg1"/>
          </a:solidFill>
        </p:spPr>
        <p:txBody>
          <a:bodyPr wrap="square" rtlCol="0">
            <a:spAutoFit/>
          </a:bodyPr>
          <a:lstStyle/>
          <a:p>
            <a:r>
              <a:rPr lang="en-US" sz="1600" i="1" dirty="0">
                <a:solidFill>
                  <a:srgbClr val="0000FF"/>
                </a:solidFill>
              </a:rPr>
              <a:t>The value for C</a:t>
            </a:r>
            <a:r>
              <a:rPr lang="en-US" sz="1600" i="1" baseline="-25000" dirty="0">
                <a:solidFill>
                  <a:srgbClr val="0000FF"/>
                </a:solidFill>
              </a:rPr>
              <a:t>bomb</a:t>
            </a:r>
            <a:r>
              <a:rPr lang="en-US" sz="1600" i="1" dirty="0">
                <a:solidFill>
                  <a:srgbClr val="0000FF"/>
                </a:solidFill>
              </a:rPr>
              <a:t> must be determined before each experiment </a:t>
            </a:r>
            <a:r>
              <a:rPr lang="en-US" sz="1600" i="1">
                <a:solidFill>
                  <a:srgbClr val="0000FF"/>
                </a:solidFill>
              </a:rPr>
              <a:t>by using </a:t>
            </a:r>
            <a:r>
              <a:rPr lang="en-US" sz="1600" i="1" dirty="0">
                <a:solidFill>
                  <a:srgbClr val="0000FF"/>
                </a:solidFill>
              </a:rPr>
              <a:t>a calibration sample. Note that mass is not included.</a:t>
            </a:r>
          </a:p>
        </p:txBody>
      </p:sp>
    </p:spTree>
    <p:extLst>
      <p:ext uri="{BB962C8B-B14F-4D97-AF65-F5344CB8AC3E}">
        <p14:creationId xmlns:p14="http://schemas.microsoft.com/office/powerpoint/2010/main" val="407931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5748" y="3692034"/>
            <a:ext cx="3733970" cy="3090182"/>
          </a:xfrm>
          <a:prstGeom prst="rect">
            <a:avLst/>
          </a:prstGeom>
        </p:spPr>
      </p:pic>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.2  Calorimetry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26</a:t>
            </a:fld>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4110523" y="3314701"/>
                <a:ext cx="414946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𝑞</m:t>
                          </m:r>
                        </m:e>
                        <m:sub>
                          <m:r>
                            <a:rPr lang="en-US" sz="2400" b="0" i="1" smtClean="0">
                              <a:solidFill>
                                <a:schemeClr val="tx1"/>
                              </a:solidFill>
                              <a:latin typeface="Cambria Math" charset="0"/>
                            </a:rPr>
                            <m:t>𝑟𝑒𝑎𝑐𝑡𝑖𝑜𝑛</m:t>
                          </m:r>
                        </m:sub>
                      </m:sSub>
                      <m:r>
                        <a:rPr lang="en-US" sz="2400" b="0" i="1" smtClean="0">
                          <a:solidFill>
                            <a:schemeClr val="tx1"/>
                          </a:solidFill>
                          <a:latin typeface="Cambria Math"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𝑞</m:t>
                          </m:r>
                        </m:e>
                        <m:sub>
                          <m:r>
                            <a:rPr lang="en-US" sz="2400" b="0" i="1" smtClean="0">
                              <a:solidFill>
                                <a:schemeClr val="tx1"/>
                              </a:solidFill>
                              <a:latin typeface="Cambria Math" charset="0"/>
                            </a:rPr>
                            <m:t>𝑤𝑎𝑡𝑒𝑟</m:t>
                          </m:r>
                        </m:sub>
                      </m:sSub>
                      <m:r>
                        <a:rPr lang="en-US" sz="2400" i="1">
                          <a:solidFill>
                            <a:schemeClr val="tx1"/>
                          </a:solidFill>
                          <a:latin typeface="Cambria Math" charset="0"/>
                        </a:rPr>
                        <m:t>+</m:t>
                      </m:r>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charset="0"/>
                            </a:rPr>
                            <m:t>𝑞</m:t>
                          </m:r>
                        </m:e>
                        <m:sub>
                          <m:r>
                            <a:rPr lang="en-US" sz="2400" b="0" i="1" smtClean="0">
                              <a:solidFill>
                                <a:schemeClr val="tx1"/>
                              </a:solidFill>
                              <a:latin typeface="Cambria Math" charset="0"/>
                            </a:rPr>
                            <m:t>𝑏𝑜𝑚𝑏</m:t>
                          </m:r>
                        </m:sub>
                      </m:sSub>
                      <m:r>
                        <a:rPr lang="en-US" sz="2400" b="0" i="1" smtClean="0">
                          <a:solidFill>
                            <a:schemeClr val="tx1"/>
                          </a:solidFill>
                          <a:latin typeface="Cambria Math" charset="0"/>
                        </a:rPr>
                        <m:t>=0</m:t>
                      </m:r>
                    </m:oMath>
                  </m:oMathPara>
                </a14:m>
                <a:endParaRPr lang="en-US" sz="2400"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110523" y="3314701"/>
                <a:ext cx="4149469" cy="369332"/>
              </a:xfrm>
              <a:prstGeom prst="rect">
                <a:avLst/>
              </a:prstGeom>
              <a:blipFill rotWithShape="0">
                <a:blip r:embed="rId3"/>
                <a:stretch>
                  <a:fillRect l="-1028" r="-1175" b="-26667"/>
                </a:stretch>
              </a:blipFill>
            </p:spPr>
            <p:txBody>
              <a:bodyPr/>
              <a:lstStyle/>
              <a:p>
                <a:r>
                  <a:rPr lang="en-US">
                    <a:noFill/>
                  </a:rPr>
                  <a:t> </a:t>
                </a:r>
              </a:p>
            </p:txBody>
          </p:sp>
        </mc:Fallback>
      </mc:AlternateContent>
      <p:sp>
        <p:nvSpPr>
          <p:cNvPr id="11" name="Text Placeholder 2"/>
          <p:cNvSpPr txBox="1">
            <a:spLocks/>
          </p:cNvSpPr>
          <p:nvPr/>
        </p:nvSpPr>
        <p:spPr>
          <a:xfrm>
            <a:off x="420031" y="966786"/>
            <a:ext cx="8567267" cy="244792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5.7</a:t>
            </a:r>
          </a:p>
          <a:p>
            <a:r>
              <a:rPr lang="en-US" sz="2200" dirty="0"/>
              <a:t>When 3.12 g of glucose, C</a:t>
            </a:r>
            <a:r>
              <a:rPr lang="en-US" sz="2200" baseline="-25000" dirty="0"/>
              <a:t>6</a:t>
            </a:r>
            <a:r>
              <a:rPr lang="en-US" sz="2200" dirty="0"/>
              <a:t>H</a:t>
            </a:r>
            <a:r>
              <a:rPr lang="en-US" sz="2200" baseline="-25000" dirty="0"/>
              <a:t>12</a:t>
            </a:r>
            <a:r>
              <a:rPr lang="en-US" sz="2200" dirty="0"/>
              <a:t>O</a:t>
            </a:r>
            <a:r>
              <a:rPr lang="en-US" sz="2200" baseline="-25000" dirty="0"/>
              <a:t>6</a:t>
            </a:r>
            <a:r>
              <a:rPr lang="en-US" sz="2200" dirty="0"/>
              <a:t>, is burned in a bomb calorimeter, the temperature of water in the calorimeter increases from 23.8 °C to 35.6 °C. The calorimeter contains 775 g of water, and the bomb itself has a heat capacity of 893 J/°C. How much heat is produced by the combustion of the glucose sample? </a:t>
            </a:r>
            <a:endParaRPr lang="en-US" sz="2200" dirty="0">
              <a:effectLst/>
            </a:endParaRPr>
          </a:p>
        </p:txBody>
      </p:sp>
    </p:spTree>
    <p:extLst>
      <p:ext uri="{BB962C8B-B14F-4D97-AF65-F5344CB8AC3E}">
        <p14:creationId xmlns:p14="http://schemas.microsoft.com/office/powerpoint/2010/main" val="172701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387720" y="464442"/>
            <a:ext cx="4812930" cy="65908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i="1" dirty="0">
                <a:solidFill>
                  <a:srgbClr val="0000FF"/>
                </a:solidFill>
              </a:rPr>
              <a:t>The Laws of Thermodynamics</a:t>
            </a:r>
            <a:endParaRPr lang="en-US" i="1" dirty="0">
              <a:solidFill>
                <a:srgbClr val="0000FF"/>
              </a:solidFill>
            </a:endParaRPr>
          </a:p>
        </p:txBody>
      </p:sp>
      <p:sp>
        <p:nvSpPr>
          <p:cNvPr id="4" name="Slide Number Placeholder 3"/>
          <p:cNvSpPr>
            <a:spLocks noGrp="1"/>
          </p:cNvSpPr>
          <p:nvPr>
            <p:ph type="sldNum" sz="quarter" idx="4"/>
          </p:nvPr>
        </p:nvSpPr>
        <p:spPr/>
        <p:txBody>
          <a:bodyPr/>
          <a:lstStyle/>
          <a:p>
            <a:fld id="{72F633B3-16E2-4909-ACA1-80BBA0CB601E}" type="slidenum">
              <a:rPr lang="en-US" smtClean="0"/>
              <a:pPr/>
              <a:t>27</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sp>
        <p:nvSpPr>
          <p:cNvPr id="8" name="TextBox 7"/>
          <p:cNvSpPr txBox="1"/>
          <p:nvPr/>
        </p:nvSpPr>
        <p:spPr>
          <a:xfrm>
            <a:off x="457200" y="1123524"/>
            <a:ext cx="8391138" cy="4401205"/>
          </a:xfrm>
          <a:prstGeom prst="rect">
            <a:avLst/>
          </a:prstGeom>
          <a:noFill/>
        </p:spPr>
        <p:txBody>
          <a:bodyPr wrap="square" rtlCol="0">
            <a:spAutoFit/>
          </a:bodyPr>
          <a:lstStyle/>
          <a:p>
            <a:r>
              <a:rPr lang="en-US" sz="2000" b="1" dirty="0">
                <a:solidFill>
                  <a:srgbClr val="009900"/>
                </a:solidFill>
              </a:rPr>
              <a:t>Zeroth Law	</a:t>
            </a:r>
          </a:p>
          <a:p>
            <a:pPr>
              <a:spcAft>
                <a:spcPts val="1600"/>
              </a:spcAft>
            </a:pPr>
            <a:r>
              <a:rPr lang="en-US" sz="2000" dirty="0">
                <a:solidFill>
                  <a:srgbClr val="009900"/>
                </a:solidFill>
              </a:rPr>
              <a:t>If two systems, A and B, are at thermal equilibrium with one another, and system B is in thermal equilibrium with system C, then all the systems are in equilibrium with each other. </a:t>
            </a:r>
          </a:p>
          <a:p>
            <a:r>
              <a:rPr lang="en-US" sz="2000" b="1" dirty="0">
                <a:solidFill>
                  <a:srgbClr val="009900"/>
                </a:solidFill>
              </a:rPr>
              <a:t>First Law</a:t>
            </a:r>
          </a:p>
          <a:p>
            <a:pPr>
              <a:spcAft>
                <a:spcPts val="1600"/>
              </a:spcAft>
            </a:pPr>
            <a:r>
              <a:rPr lang="en-US" sz="2000" dirty="0">
                <a:solidFill>
                  <a:srgbClr val="009900"/>
                </a:solidFill>
              </a:rPr>
              <a:t>Energy is conserved; it can be neither created nor destroyed.</a:t>
            </a:r>
            <a:endParaRPr lang="en-US" sz="2000" dirty="0"/>
          </a:p>
          <a:p>
            <a:r>
              <a:rPr lang="en-US" sz="2000" b="1" dirty="0"/>
              <a:t>Second Law</a:t>
            </a:r>
          </a:p>
          <a:p>
            <a:pPr>
              <a:spcAft>
                <a:spcPts val="1600"/>
              </a:spcAft>
            </a:pPr>
            <a:r>
              <a:rPr lang="en-US" sz="2000" dirty="0"/>
              <a:t>In an isolated system, natural processes are spontaneous when they lead to increase in disorder, or entropy.</a:t>
            </a:r>
          </a:p>
          <a:p>
            <a:r>
              <a:rPr lang="en-US" sz="2000" b="1" dirty="0"/>
              <a:t>Third Law</a:t>
            </a:r>
          </a:p>
          <a:p>
            <a:pPr>
              <a:spcAft>
                <a:spcPts val="1600"/>
              </a:spcAft>
            </a:pPr>
            <a:r>
              <a:rPr lang="en-US" sz="2000" dirty="0"/>
              <a:t>The entropy of a perfect crystal is zero when the temperature of the crystal is equal to absolute zero.</a:t>
            </a:r>
          </a:p>
        </p:txBody>
      </p:sp>
      <p:sp>
        <p:nvSpPr>
          <p:cNvPr id="5" name="TextBox 4"/>
          <p:cNvSpPr txBox="1"/>
          <p:nvPr/>
        </p:nvSpPr>
        <p:spPr>
          <a:xfrm>
            <a:off x="425858" y="5891423"/>
            <a:ext cx="8391138" cy="584775"/>
          </a:xfrm>
          <a:prstGeom prst="rect">
            <a:avLst/>
          </a:prstGeom>
          <a:noFill/>
        </p:spPr>
        <p:txBody>
          <a:bodyPr wrap="square" rtlCol="0">
            <a:spAutoFit/>
          </a:bodyPr>
          <a:lstStyle/>
          <a:p>
            <a:r>
              <a:rPr lang="en-US" sz="1600" dirty="0"/>
              <a:t>This semester, enthalpy and the first law of thermodynamics will be examined.</a:t>
            </a:r>
          </a:p>
          <a:p>
            <a:r>
              <a:rPr lang="en-US" sz="1600" dirty="0"/>
              <a:t>The second and third laws of thermodynamics will be covered in more detail next semester.</a:t>
            </a:r>
          </a:p>
        </p:txBody>
      </p:sp>
    </p:spTree>
    <p:extLst>
      <p:ext uri="{BB962C8B-B14F-4D97-AF65-F5344CB8AC3E}">
        <p14:creationId xmlns:p14="http://schemas.microsoft.com/office/powerpoint/2010/main" val="113616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3"/>
            <a:ext cx="8530098" cy="419550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Changes in Energy</a:t>
            </a:r>
          </a:p>
          <a:p>
            <a:pPr marL="342900" indent="-342900">
              <a:buClr>
                <a:srgbClr val="009900"/>
              </a:buClr>
              <a:buFont typeface="Arial" panose="020B0604020202020204" pitchFamily="34" charset="0"/>
              <a:buChar char="•"/>
            </a:pPr>
            <a:r>
              <a:rPr lang="en-US" sz="2200" dirty="0"/>
              <a:t>Thermochemistry is the study of relationships between heat, work, and other forms of energy in the context of chemical and physical processes.</a:t>
            </a:r>
          </a:p>
          <a:p>
            <a:pPr marL="342900" indent="-342900">
              <a:buClr>
                <a:srgbClr val="009900"/>
              </a:buClr>
              <a:buFont typeface="Arial" panose="020B0604020202020204" pitchFamily="34" charset="0"/>
              <a:buChar char="•"/>
            </a:pPr>
            <a:r>
              <a:rPr lang="en-US" sz="2200" dirty="0"/>
              <a:t>The first law of thermodynamics states that total energy must be conserved; it can be neither created nor destroyed.</a:t>
            </a:r>
          </a:p>
          <a:p>
            <a:pPr marL="342900" indent="-342900">
              <a:buClr>
                <a:srgbClr val="009900"/>
              </a:buClr>
              <a:buFont typeface="Arial" panose="020B0604020202020204" pitchFamily="34" charset="0"/>
              <a:buChar char="•"/>
            </a:pPr>
            <a:r>
              <a:rPr lang="en-US" sz="2200" dirty="0"/>
              <a:t>The total of all possible kinds of energy in a substance, also known as the </a:t>
            </a:r>
            <a:r>
              <a:rPr lang="en-US" sz="2200" i="1" u="sng" dirty="0">
                <a:solidFill>
                  <a:srgbClr val="009900"/>
                </a:solidFill>
              </a:rPr>
              <a:t>internal energy</a:t>
            </a:r>
            <a:r>
              <a:rPr lang="en-US" sz="2200" dirty="0"/>
              <a:t> of a substance is symbolized as </a:t>
            </a:r>
            <a:r>
              <a:rPr lang="en-US" sz="2200" i="1" dirty="0">
                <a:solidFill>
                  <a:srgbClr val="009900"/>
                </a:solidFill>
              </a:rPr>
              <a:t>U</a:t>
            </a:r>
            <a:r>
              <a:rPr lang="en-US" sz="2200" i="1" dirty="0"/>
              <a:t>.</a:t>
            </a: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change</a:t>
            </a:r>
            <a:r>
              <a:rPr lang="en-US" sz="2200" dirty="0"/>
              <a:t> in internal energy of a substance is:</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28</a:t>
            </a:fld>
            <a:endParaRPr lang="en-US" dirty="0"/>
          </a:p>
        </p:txBody>
      </p:sp>
      <p:sp>
        <p:nvSpPr>
          <p:cNvPr id="19" name="TextBox 18"/>
          <p:cNvSpPr txBox="1"/>
          <p:nvPr/>
        </p:nvSpPr>
        <p:spPr>
          <a:xfrm>
            <a:off x="457200" y="872098"/>
            <a:ext cx="5174815" cy="461665"/>
          </a:xfrm>
          <a:prstGeom prst="rect">
            <a:avLst/>
          </a:prstGeom>
          <a:noFill/>
        </p:spPr>
        <p:txBody>
          <a:bodyPr wrap="none" rtlCol="0">
            <a:spAutoFit/>
          </a:bodyPr>
          <a:lstStyle/>
          <a:p>
            <a:r>
              <a:rPr lang="en-US" sz="2400" b="1" i="1" dirty="0">
                <a:solidFill>
                  <a:srgbClr val="0000FF"/>
                </a:solidFill>
              </a:rPr>
              <a:t>The First Law of Thermodynamics</a:t>
            </a:r>
          </a:p>
        </p:txBody>
      </p:sp>
      <p:grpSp>
        <p:nvGrpSpPr>
          <p:cNvPr id="10" name="Group 9"/>
          <p:cNvGrpSpPr/>
          <p:nvPr/>
        </p:nvGrpSpPr>
        <p:grpSpPr>
          <a:xfrm>
            <a:off x="3280691" y="5165603"/>
            <a:ext cx="2152600" cy="1190747"/>
            <a:chOff x="3394991" y="4632738"/>
            <a:chExt cx="2152600" cy="1190747"/>
          </a:xfrm>
        </p:grpSpPr>
        <mc:AlternateContent xmlns:mc="http://schemas.openxmlformats.org/markup-compatibility/2006" xmlns:a14="http://schemas.microsoft.com/office/drawing/2010/main">
          <mc:Choice Requires="a14">
            <p:sp>
              <p:nvSpPr>
                <p:cNvPr id="7" name="TextBox 6"/>
                <p:cNvSpPr txBox="1"/>
                <p:nvPr/>
              </p:nvSpPr>
              <p:spPr>
                <a:xfrm>
                  <a:off x="3394991" y="4632738"/>
                  <a:ext cx="1645002"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𝑈</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𝑞</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𝑤</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94991" y="4632738"/>
                  <a:ext cx="1645002" cy="369332"/>
                </a:xfrm>
                <a:prstGeom prst="rect">
                  <a:avLst/>
                </a:prstGeom>
                <a:blipFill rotWithShape="0">
                  <a:blip r:embed="rId2"/>
                  <a:stretch>
                    <a:fillRect l="-6296" b="-26230"/>
                  </a:stretch>
                </a:blipFill>
              </p:spPr>
              <p:txBody>
                <a:bodyPr/>
                <a:lstStyle/>
                <a:p>
                  <a:r>
                    <a:rPr lang="en-US">
                      <a:noFill/>
                    </a:rPr>
                    <a:t> </a:t>
                  </a:r>
                </a:p>
              </p:txBody>
            </p:sp>
          </mc:Fallback>
        </mc:AlternateContent>
        <p:sp>
          <p:nvSpPr>
            <p:cNvPr id="8" name="TextBox 7"/>
            <p:cNvSpPr txBox="1"/>
            <p:nvPr/>
          </p:nvSpPr>
          <p:spPr>
            <a:xfrm>
              <a:off x="3446219" y="5423375"/>
              <a:ext cx="682511" cy="400110"/>
            </a:xfrm>
            <a:prstGeom prst="rect">
              <a:avLst/>
            </a:prstGeom>
            <a:solidFill>
              <a:schemeClr val="bg1"/>
            </a:solidFill>
          </p:spPr>
          <p:txBody>
            <a:bodyPr wrap="square" rtlCol="0">
              <a:spAutoFit/>
            </a:bodyPr>
            <a:lstStyle/>
            <a:p>
              <a:pPr algn="ctr"/>
              <a:r>
                <a:rPr lang="en-US" sz="2000" i="1">
                  <a:solidFill>
                    <a:srgbClr val="C00000"/>
                  </a:solidFill>
                </a:rPr>
                <a:t>heat</a:t>
              </a:r>
              <a:endParaRPr lang="en-US" sz="2000" i="1" dirty="0">
                <a:solidFill>
                  <a:srgbClr val="C00000"/>
                </a:solidFill>
              </a:endParaRPr>
            </a:p>
          </p:txBody>
        </p:sp>
        <p:sp>
          <p:nvSpPr>
            <p:cNvPr id="9" name="TextBox 8"/>
            <p:cNvSpPr txBox="1"/>
            <p:nvPr/>
          </p:nvSpPr>
          <p:spPr>
            <a:xfrm>
              <a:off x="4745510" y="5423375"/>
              <a:ext cx="802081" cy="400110"/>
            </a:xfrm>
            <a:prstGeom prst="rect">
              <a:avLst/>
            </a:prstGeom>
            <a:solidFill>
              <a:schemeClr val="bg1"/>
            </a:solidFill>
          </p:spPr>
          <p:txBody>
            <a:bodyPr wrap="square" rtlCol="0">
              <a:spAutoFit/>
            </a:bodyPr>
            <a:lstStyle/>
            <a:p>
              <a:pPr algn="ctr"/>
              <a:r>
                <a:rPr lang="en-US" sz="2000" i="1" dirty="0">
                  <a:solidFill>
                    <a:srgbClr val="0000FF"/>
                  </a:solidFill>
                </a:rPr>
                <a:t>work</a:t>
              </a:r>
            </a:p>
          </p:txBody>
        </p:sp>
        <p:cxnSp>
          <p:nvCxnSpPr>
            <p:cNvPr id="6" name="Straight Connector 5"/>
            <p:cNvCxnSpPr/>
            <p:nvPr/>
          </p:nvCxnSpPr>
          <p:spPr>
            <a:xfrm flipH="1">
              <a:off x="3860535" y="5002070"/>
              <a:ext cx="357187" cy="452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89364" y="4984669"/>
              <a:ext cx="357187" cy="45208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507722" y="5188356"/>
            <a:ext cx="1710725" cy="369332"/>
          </a:xfrm>
          <a:prstGeom prst="rect">
            <a:avLst/>
          </a:prstGeom>
          <a:noFill/>
        </p:spPr>
        <p:txBody>
          <a:bodyPr wrap="none" rtlCol="0">
            <a:spAutoFit/>
          </a:bodyPr>
          <a:lstStyle/>
          <a:p>
            <a:r>
              <a:rPr lang="en-US" i="1">
                <a:solidFill>
                  <a:srgbClr val="009900"/>
                </a:solidFill>
              </a:rPr>
              <a:t>internal energy</a:t>
            </a:r>
          </a:p>
        </p:txBody>
      </p:sp>
    </p:spTree>
    <p:extLst>
      <p:ext uri="{BB962C8B-B14F-4D97-AF65-F5344CB8AC3E}">
        <p14:creationId xmlns:p14="http://schemas.microsoft.com/office/powerpoint/2010/main" val="3861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3"/>
            <a:ext cx="8530098" cy="131090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Internal Energy</a:t>
            </a: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change</a:t>
            </a:r>
            <a:r>
              <a:rPr lang="en-US" sz="2200" dirty="0"/>
              <a:t> in internal energy of a substance is:</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29</a:t>
            </a:fld>
            <a:endParaRPr lang="en-US" dirty="0"/>
          </a:p>
        </p:txBody>
      </p:sp>
      <p:sp>
        <p:nvSpPr>
          <p:cNvPr id="19" name="TextBox 18"/>
          <p:cNvSpPr txBox="1"/>
          <p:nvPr/>
        </p:nvSpPr>
        <p:spPr>
          <a:xfrm>
            <a:off x="457200" y="872098"/>
            <a:ext cx="5174815" cy="461665"/>
          </a:xfrm>
          <a:prstGeom prst="rect">
            <a:avLst/>
          </a:prstGeom>
          <a:noFill/>
        </p:spPr>
        <p:txBody>
          <a:bodyPr wrap="none" rtlCol="0">
            <a:spAutoFit/>
          </a:bodyPr>
          <a:lstStyle/>
          <a:p>
            <a:r>
              <a:rPr lang="en-US" sz="2400" b="1" i="1" dirty="0">
                <a:solidFill>
                  <a:srgbClr val="0000FF"/>
                </a:solidFill>
              </a:rPr>
              <a:t>The First Law of Thermodynamics</a:t>
            </a:r>
          </a:p>
        </p:txBody>
      </p:sp>
      <p:grpSp>
        <p:nvGrpSpPr>
          <p:cNvPr id="10" name="Group 9"/>
          <p:cNvGrpSpPr/>
          <p:nvPr/>
        </p:nvGrpSpPr>
        <p:grpSpPr>
          <a:xfrm>
            <a:off x="3645949" y="2240766"/>
            <a:ext cx="2152600" cy="1190747"/>
            <a:chOff x="3394991" y="4632738"/>
            <a:chExt cx="2152600" cy="1190747"/>
          </a:xfrm>
        </p:grpSpPr>
        <mc:AlternateContent xmlns:mc="http://schemas.openxmlformats.org/markup-compatibility/2006" xmlns:a14="http://schemas.microsoft.com/office/drawing/2010/main">
          <mc:Choice Requires="a14">
            <p:sp>
              <p:nvSpPr>
                <p:cNvPr id="7" name="TextBox 6"/>
                <p:cNvSpPr txBox="1"/>
                <p:nvPr/>
              </p:nvSpPr>
              <p:spPr>
                <a:xfrm>
                  <a:off x="3394991" y="4632738"/>
                  <a:ext cx="1645002"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𝑈</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𝑞</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𝑤</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394991" y="4632738"/>
                  <a:ext cx="1645002" cy="369332"/>
                </a:xfrm>
                <a:prstGeom prst="rect">
                  <a:avLst/>
                </a:prstGeom>
                <a:blipFill rotWithShape="0">
                  <a:blip r:embed="rId2"/>
                  <a:stretch>
                    <a:fillRect l="-6296" b="-26667"/>
                  </a:stretch>
                </a:blipFill>
              </p:spPr>
              <p:txBody>
                <a:bodyPr/>
                <a:lstStyle/>
                <a:p>
                  <a:r>
                    <a:rPr lang="en-US">
                      <a:noFill/>
                    </a:rPr>
                    <a:t> </a:t>
                  </a:r>
                </a:p>
              </p:txBody>
            </p:sp>
          </mc:Fallback>
        </mc:AlternateContent>
        <p:sp>
          <p:nvSpPr>
            <p:cNvPr id="8" name="TextBox 7"/>
            <p:cNvSpPr txBox="1"/>
            <p:nvPr/>
          </p:nvSpPr>
          <p:spPr>
            <a:xfrm>
              <a:off x="3446219" y="5423375"/>
              <a:ext cx="682511" cy="400110"/>
            </a:xfrm>
            <a:prstGeom prst="rect">
              <a:avLst/>
            </a:prstGeom>
            <a:solidFill>
              <a:schemeClr val="bg1"/>
            </a:solidFill>
          </p:spPr>
          <p:txBody>
            <a:bodyPr wrap="square" rtlCol="0">
              <a:spAutoFit/>
            </a:bodyPr>
            <a:lstStyle/>
            <a:p>
              <a:pPr algn="ctr"/>
              <a:r>
                <a:rPr lang="en-US" sz="2000" i="1">
                  <a:solidFill>
                    <a:srgbClr val="C00000"/>
                  </a:solidFill>
                </a:rPr>
                <a:t>heat</a:t>
              </a:r>
              <a:endParaRPr lang="en-US" sz="2000" i="1" dirty="0">
                <a:solidFill>
                  <a:srgbClr val="C00000"/>
                </a:solidFill>
              </a:endParaRPr>
            </a:p>
          </p:txBody>
        </p:sp>
        <p:sp>
          <p:nvSpPr>
            <p:cNvPr id="9" name="TextBox 8"/>
            <p:cNvSpPr txBox="1"/>
            <p:nvPr/>
          </p:nvSpPr>
          <p:spPr>
            <a:xfrm>
              <a:off x="4745510" y="5423375"/>
              <a:ext cx="802081" cy="400110"/>
            </a:xfrm>
            <a:prstGeom prst="rect">
              <a:avLst/>
            </a:prstGeom>
            <a:solidFill>
              <a:schemeClr val="bg1"/>
            </a:solidFill>
          </p:spPr>
          <p:txBody>
            <a:bodyPr wrap="square" rtlCol="0">
              <a:spAutoFit/>
            </a:bodyPr>
            <a:lstStyle/>
            <a:p>
              <a:pPr algn="ctr"/>
              <a:r>
                <a:rPr lang="en-US" sz="2000" i="1" dirty="0">
                  <a:solidFill>
                    <a:srgbClr val="0000FF"/>
                  </a:solidFill>
                </a:rPr>
                <a:t>work</a:t>
              </a:r>
            </a:p>
          </p:txBody>
        </p:sp>
        <p:cxnSp>
          <p:nvCxnSpPr>
            <p:cNvPr id="6" name="Straight Connector 5"/>
            <p:cNvCxnSpPr/>
            <p:nvPr/>
          </p:nvCxnSpPr>
          <p:spPr>
            <a:xfrm flipH="1">
              <a:off x="3860535" y="5002070"/>
              <a:ext cx="357187" cy="452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89364" y="4984669"/>
              <a:ext cx="357187" cy="45208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 Placeholder 2"/>
          <p:cNvSpPr txBox="1">
            <a:spLocks/>
          </p:cNvSpPr>
          <p:nvPr/>
        </p:nvSpPr>
        <p:spPr>
          <a:xfrm>
            <a:off x="457200" y="3499007"/>
            <a:ext cx="4185983" cy="314798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Energy for the system and the surroundings can be exchanged during a chemical or physical process, but overall, energy cannot be gained or </a:t>
            </a:r>
            <a:r>
              <a:rPr lang="en-US" sz="2200"/>
              <a:t>lost.</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r>
              <a:rPr lang="en-US" sz="2200" i="1" dirty="0">
                <a:solidFill>
                  <a:srgbClr val="009900"/>
                </a:solidFill>
              </a:rPr>
              <a:t>The is a statement of the first law of thermodynamics.</a:t>
            </a: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56731" y="3813543"/>
            <a:ext cx="3885489" cy="2463800"/>
          </a:xfrm>
          <a:prstGeom prst="rect">
            <a:avLst/>
          </a:prstGeom>
        </p:spPr>
      </p:pic>
    </p:spTree>
    <p:extLst>
      <p:ext uri="{BB962C8B-B14F-4D97-AF65-F5344CB8AC3E}">
        <p14:creationId xmlns:p14="http://schemas.microsoft.com/office/powerpoint/2010/main" val="150545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5</a:t>
            </a:r>
            <a:r>
              <a:rPr lang="en-US" sz="2800" dirty="0"/>
              <a:t>.1  energy basics</a:t>
            </a:r>
          </a:p>
        </p:txBody>
      </p:sp>
      <p:sp>
        <p:nvSpPr>
          <p:cNvPr id="6" name="Text Placeholder 2"/>
          <p:cNvSpPr txBox="1">
            <a:spLocks/>
          </p:cNvSpPr>
          <p:nvPr/>
        </p:nvSpPr>
        <p:spPr>
          <a:xfrm>
            <a:off x="457200" y="969693"/>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dirty="0">
                <a:solidFill>
                  <a:srgbClr val="009900"/>
                </a:solidFill>
              </a:rPr>
              <a:t>Thermochemistry</a:t>
            </a:r>
            <a:endParaRPr lang="en-US" dirty="0">
              <a:solidFill>
                <a:srgbClr val="009900"/>
              </a:solidFill>
            </a:endParaRPr>
          </a:p>
          <a:p>
            <a:pPr marL="342900" indent="-342900">
              <a:buClr>
                <a:srgbClr val="009900"/>
              </a:buClr>
              <a:buFont typeface="Arial" panose="020B0604020202020204" pitchFamily="34" charset="0"/>
              <a:buChar char="•"/>
            </a:pPr>
            <a:r>
              <a:rPr lang="en-US" sz="2200" dirty="0"/>
              <a:t>Physical and chemical changes are accompanied by changes in energy.</a:t>
            </a:r>
          </a:p>
          <a:p>
            <a:pPr marL="342900" indent="-342900">
              <a:buClr>
                <a:srgbClr val="009900"/>
              </a:buClr>
              <a:buFont typeface="Arial" panose="020B0604020202020204" pitchFamily="34" charset="0"/>
              <a:buChar char="•"/>
            </a:pPr>
            <a:r>
              <a:rPr lang="en-US" sz="2200" dirty="0"/>
              <a:t>Thermochemistry is the study and quantitation of thermal energy absorbed or released during a physical or chemical process.</a:t>
            </a:r>
          </a:p>
          <a:p>
            <a:pPr marL="342900" indent="-342900">
              <a:buClr>
                <a:srgbClr val="009900"/>
              </a:buClr>
              <a:buFont typeface="Arial" panose="020B0604020202020204" pitchFamily="34" charset="0"/>
              <a:buChar char="•"/>
            </a:pPr>
            <a:r>
              <a:rPr lang="en-US" sz="2200" dirty="0"/>
              <a:t>Processes that absorb heat are </a:t>
            </a:r>
            <a:r>
              <a:rPr lang="en-US" sz="2200" i="1" u="sng" dirty="0">
                <a:solidFill>
                  <a:srgbClr val="009900"/>
                </a:solidFill>
              </a:rPr>
              <a:t>endothermic</a:t>
            </a:r>
            <a:endParaRPr lang="en-US" sz="2200" dirty="0"/>
          </a:p>
          <a:p>
            <a:pPr marL="342900" indent="-342900">
              <a:buClr>
                <a:srgbClr val="009900"/>
              </a:buClr>
              <a:buFont typeface="Arial" panose="020B0604020202020204" pitchFamily="34" charset="0"/>
              <a:buChar char="•"/>
            </a:pPr>
            <a:r>
              <a:rPr lang="en-US" sz="2200" dirty="0"/>
              <a:t>Processes that give off or release heat are </a:t>
            </a:r>
            <a:r>
              <a:rPr lang="en-US" sz="2200" i="1" u="sng" dirty="0">
                <a:solidFill>
                  <a:srgbClr val="009900"/>
                </a:solidFill>
              </a:rPr>
              <a:t>exothermic</a:t>
            </a:r>
            <a:r>
              <a:rPr lang="en-US" sz="2200" dirty="0"/>
              <a:t>.</a:t>
            </a:r>
          </a:p>
        </p:txBody>
      </p:sp>
      <p:sp>
        <p:nvSpPr>
          <p:cNvPr id="4" name="Slide Number Placeholder 3"/>
          <p:cNvSpPr>
            <a:spLocks noGrp="1"/>
          </p:cNvSpPr>
          <p:nvPr>
            <p:ph type="sldNum" sz="quarter" idx="4"/>
          </p:nvPr>
        </p:nvSpPr>
        <p:spPr/>
        <p:txBody>
          <a:bodyPr/>
          <a:lstStyle/>
          <a:p>
            <a:fld id="{72F633B3-16E2-4909-ACA1-80BBA0CB601E}" type="slidenum">
              <a:rPr lang="en-US" smtClean="0"/>
              <a:pPr/>
              <a:t>3</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grpSp>
        <p:nvGrpSpPr>
          <p:cNvPr id="8" name="Group 7"/>
          <p:cNvGrpSpPr/>
          <p:nvPr/>
        </p:nvGrpSpPr>
        <p:grpSpPr>
          <a:xfrm>
            <a:off x="1912979" y="4186237"/>
            <a:ext cx="5164581" cy="2161045"/>
            <a:chOff x="1912979" y="4186237"/>
            <a:chExt cx="5164581" cy="2161045"/>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0105" y="4186237"/>
              <a:ext cx="1653417" cy="2161045"/>
            </a:xfrm>
            <a:prstGeom prst="rect">
              <a:avLst/>
            </a:prstGeom>
          </p:spPr>
        </p:pic>
        <p:sp>
          <p:nvSpPr>
            <p:cNvPr id="10" name="TextBox 9"/>
            <p:cNvSpPr txBox="1"/>
            <p:nvPr/>
          </p:nvSpPr>
          <p:spPr>
            <a:xfrm flipH="1">
              <a:off x="1912979" y="5188643"/>
              <a:ext cx="1700213" cy="400110"/>
            </a:xfrm>
            <a:prstGeom prst="rect">
              <a:avLst/>
            </a:prstGeom>
            <a:noFill/>
          </p:spPr>
          <p:txBody>
            <a:bodyPr wrap="square" rtlCol="0">
              <a:spAutoFit/>
            </a:bodyPr>
            <a:lstStyle/>
            <a:p>
              <a:pPr algn="ctr"/>
              <a:r>
                <a:rPr lang="en-US" sz="2000" dirty="0"/>
                <a:t>endothermic</a:t>
              </a:r>
            </a:p>
          </p:txBody>
        </p:sp>
        <p:sp>
          <p:nvSpPr>
            <p:cNvPr id="11" name="Arc 10"/>
            <p:cNvSpPr/>
            <p:nvPr/>
          </p:nvSpPr>
          <p:spPr>
            <a:xfrm rot="19029365">
              <a:off x="3097863" y="5035337"/>
              <a:ext cx="1193674" cy="1209170"/>
            </a:xfrm>
            <a:prstGeom prst="arc">
              <a:avLst>
                <a:gd name="adj1" fmla="val 16200000"/>
                <a:gd name="adj2" fmla="val 1507095"/>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flipH="1">
              <a:off x="5377347" y="4881825"/>
              <a:ext cx="1700213" cy="400110"/>
            </a:xfrm>
            <a:prstGeom prst="rect">
              <a:avLst/>
            </a:prstGeom>
            <a:noFill/>
          </p:spPr>
          <p:txBody>
            <a:bodyPr wrap="square" rtlCol="0">
              <a:spAutoFit/>
            </a:bodyPr>
            <a:lstStyle/>
            <a:p>
              <a:pPr algn="ctr"/>
              <a:r>
                <a:rPr lang="en-US" sz="2000" dirty="0"/>
                <a:t>exothermic</a:t>
              </a:r>
            </a:p>
          </p:txBody>
        </p:sp>
        <p:sp>
          <p:nvSpPr>
            <p:cNvPr id="13" name="TextBox 12"/>
            <p:cNvSpPr txBox="1"/>
            <p:nvPr/>
          </p:nvSpPr>
          <p:spPr>
            <a:xfrm>
              <a:off x="3211523" y="4603328"/>
              <a:ext cx="877163" cy="369332"/>
            </a:xfrm>
            <a:prstGeom prst="rect">
              <a:avLst/>
            </a:prstGeom>
            <a:noFill/>
          </p:spPr>
          <p:txBody>
            <a:bodyPr wrap="none" rtlCol="0">
              <a:spAutoFit/>
            </a:bodyPr>
            <a:lstStyle/>
            <a:p>
              <a:r>
                <a:rPr lang="en-US" i="1">
                  <a:solidFill>
                    <a:srgbClr val="C00000"/>
                  </a:solidFill>
                </a:rPr>
                <a:t>heat in</a:t>
              </a:r>
            </a:p>
          </p:txBody>
        </p:sp>
        <p:sp>
          <p:nvSpPr>
            <p:cNvPr id="14" name="TextBox 13"/>
            <p:cNvSpPr txBox="1"/>
            <p:nvPr/>
          </p:nvSpPr>
          <p:spPr>
            <a:xfrm>
              <a:off x="5385053" y="5588753"/>
              <a:ext cx="1018227" cy="369332"/>
            </a:xfrm>
            <a:prstGeom prst="rect">
              <a:avLst/>
            </a:prstGeom>
            <a:noFill/>
          </p:spPr>
          <p:txBody>
            <a:bodyPr wrap="none" rtlCol="0">
              <a:spAutoFit/>
            </a:bodyPr>
            <a:lstStyle/>
            <a:p>
              <a:r>
                <a:rPr lang="en-US" i="1">
                  <a:solidFill>
                    <a:srgbClr val="C00000"/>
                  </a:solidFill>
                </a:rPr>
                <a:t>heat out</a:t>
              </a:r>
            </a:p>
          </p:txBody>
        </p:sp>
        <p:sp>
          <p:nvSpPr>
            <p:cNvPr id="15" name="Arc 14"/>
            <p:cNvSpPr/>
            <p:nvPr/>
          </p:nvSpPr>
          <p:spPr>
            <a:xfrm rot="2570635" flipV="1">
              <a:off x="4540591" y="4520141"/>
              <a:ext cx="1193674" cy="1209170"/>
            </a:xfrm>
            <a:prstGeom prst="arc">
              <a:avLst>
                <a:gd name="adj1" fmla="val 16200000"/>
                <a:gd name="adj2" fmla="val 1507095"/>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0322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 Placeholder 2"/>
              <p:cNvSpPr txBox="1">
                <a:spLocks/>
              </p:cNvSpPr>
              <p:nvPr/>
            </p:nvSpPr>
            <p:spPr>
              <a:xfrm>
                <a:off x="457200" y="1333762"/>
                <a:ext cx="8530098" cy="286676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State Functions</a:t>
                </a:r>
              </a:p>
              <a:p>
                <a:pPr marL="342900" indent="-342900">
                  <a:buClr>
                    <a:srgbClr val="009900"/>
                  </a:buClr>
                  <a:buFont typeface="Arial" panose="020B0604020202020204" pitchFamily="34" charset="0"/>
                  <a:buChar char="•"/>
                </a:pPr>
                <a:r>
                  <a:rPr lang="en-US" sz="2200" dirty="0"/>
                  <a:t>Internal energy, heat, and work are related by:</a:t>
                </a:r>
              </a:p>
              <a:p>
                <a:pPr marL="342900" indent="-342900">
                  <a:buClr>
                    <a:srgbClr val="009900"/>
                  </a:buClr>
                  <a:buFont typeface="Arial" panose="020B0604020202020204" pitchFamily="34" charset="0"/>
                  <a:buChar char="•"/>
                </a:pPr>
                <a:r>
                  <a:rPr lang="en-US" sz="2200" dirty="0"/>
                  <a:t>Internal energy, </a:t>
                </a:r>
                <a14:m>
                  <m:oMath xmlns:m="http://schemas.openxmlformats.org/officeDocument/2006/math">
                    <m:r>
                      <a:rPr lang="en-US" sz="2200" i="1">
                        <a:latin typeface="Cambria Math" charset="0"/>
                        <a:ea typeface="Cambria Math" charset="0"/>
                        <a:cs typeface="Cambria Math" charset="0"/>
                      </a:rPr>
                      <m:t>∆</m:t>
                    </m:r>
                    <m:r>
                      <a:rPr lang="en-US" sz="2200" i="1">
                        <a:latin typeface="Cambria Math" charset="0"/>
                        <a:ea typeface="Cambria Math" charset="0"/>
                        <a:cs typeface="Cambria Math" charset="0"/>
                      </a:rPr>
                      <m:t>𝑈</m:t>
                    </m:r>
                  </m:oMath>
                </a14:m>
                <a:r>
                  <a:rPr lang="en-US" sz="2200" dirty="0"/>
                  <a:t>, is a </a:t>
                </a:r>
                <a:r>
                  <a:rPr lang="en-US" sz="2200" i="1" u="sng" dirty="0">
                    <a:solidFill>
                      <a:srgbClr val="009900"/>
                    </a:solidFill>
                  </a:rPr>
                  <a:t>state function</a:t>
                </a:r>
                <a:r>
                  <a:rPr lang="en-US" sz="2200" dirty="0"/>
                  <a:t>.</a:t>
                </a:r>
              </a:p>
              <a:p>
                <a:pPr marL="342900" indent="-342900">
                  <a:buClr>
                    <a:srgbClr val="009900"/>
                  </a:buClr>
                  <a:buFont typeface="Arial" panose="020B0604020202020204" pitchFamily="34" charset="0"/>
                  <a:buChar char="•"/>
                </a:pPr>
                <a:r>
                  <a:rPr lang="en-US" sz="2200" dirty="0"/>
                  <a:t>A state function depends solely upon the state that a system is in and does </a:t>
                </a:r>
                <a:r>
                  <a:rPr lang="en-US" sz="2200" i="1" u="sng" dirty="0"/>
                  <a:t>not</a:t>
                </a:r>
                <a:r>
                  <a:rPr lang="en-US" sz="2200" dirty="0"/>
                  <a:t> depend on how that state is reached.</a:t>
                </a:r>
              </a:p>
              <a:p>
                <a:pPr marL="342900" indent="-342900">
                  <a:buClr>
                    <a:srgbClr val="009900"/>
                  </a:buClr>
                  <a:buFont typeface="Arial" panose="020B0604020202020204" pitchFamily="34" charset="0"/>
                  <a:buChar char="•"/>
                </a:pPr>
                <a:r>
                  <a:rPr lang="en-US" sz="2200" i="1" dirty="0"/>
                  <a:t>q</a:t>
                </a:r>
                <a:r>
                  <a:rPr lang="en-US" sz="2200" dirty="0"/>
                  <a:t> and </a:t>
                </a:r>
                <a:r>
                  <a:rPr lang="en-US" sz="2200" i="1" dirty="0"/>
                  <a:t>w</a:t>
                </a:r>
                <a:r>
                  <a:rPr lang="en-US" sz="2200" dirty="0"/>
                  <a:t> are not state functions.</a:t>
                </a:r>
              </a:p>
            </p:txBody>
          </p:sp>
        </mc:Choice>
        <mc:Fallback xmlns="">
          <p:sp>
            <p:nvSpPr>
              <p:cNvPr id="18" name="Text Placeholder 2"/>
              <p:cNvSpPr txBox="1">
                <a:spLocks noRot="1" noChangeAspect="1" noMove="1" noResize="1" noEditPoints="1" noAdjustHandles="1" noChangeArrowheads="1" noChangeShapeType="1" noTextEdit="1"/>
              </p:cNvSpPr>
              <p:nvPr/>
            </p:nvSpPr>
            <p:spPr>
              <a:xfrm>
                <a:off x="457200" y="1333762"/>
                <a:ext cx="8530098" cy="2866763"/>
              </a:xfrm>
              <a:prstGeom prst="rect">
                <a:avLst/>
              </a:prstGeom>
              <a:blipFill rotWithShape="0">
                <a:blip r:embed="rId2"/>
                <a:stretch>
                  <a:fillRect l="-929" t="-1277"/>
                </a:stretch>
              </a:blipFill>
            </p:spPr>
            <p:txBody>
              <a:bodyPr/>
              <a:lstStyle/>
              <a:p>
                <a:r>
                  <a:rPr lang="en-US">
                    <a:noFill/>
                  </a:rPr>
                  <a:t> </a:t>
                </a:r>
              </a:p>
            </p:txBody>
          </p:sp>
        </mc:Fallback>
      </mc:AlternateContent>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30</a:t>
            </a:fld>
            <a:endParaRPr lang="en-US" dirty="0"/>
          </a:p>
        </p:txBody>
      </p:sp>
      <p:sp>
        <p:nvSpPr>
          <p:cNvPr id="19" name="TextBox 18"/>
          <p:cNvSpPr txBox="1"/>
          <p:nvPr/>
        </p:nvSpPr>
        <p:spPr>
          <a:xfrm>
            <a:off x="457200" y="872098"/>
            <a:ext cx="5174815" cy="461665"/>
          </a:xfrm>
          <a:prstGeom prst="rect">
            <a:avLst/>
          </a:prstGeom>
          <a:noFill/>
        </p:spPr>
        <p:txBody>
          <a:bodyPr wrap="none" rtlCol="0">
            <a:spAutoFit/>
          </a:bodyPr>
          <a:lstStyle/>
          <a:p>
            <a:r>
              <a:rPr lang="en-US" sz="2400" b="1" i="1" dirty="0">
                <a:solidFill>
                  <a:srgbClr val="0000FF"/>
                </a:solidFill>
              </a:rPr>
              <a:t>The First Law of Thermodynamics</a:t>
            </a:r>
          </a:p>
        </p:txBody>
      </p:sp>
      <mc:AlternateContent xmlns:mc="http://schemas.openxmlformats.org/markup-compatibility/2006" xmlns:a14="http://schemas.microsoft.com/office/drawing/2010/main">
        <mc:Choice Requires="a14">
          <p:sp>
            <p:nvSpPr>
              <p:cNvPr id="8" name="TextBox 7"/>
              <p:cNvSpPr txBox="1"/>
              <p:nvPr/>
            </p:nvSpPr>
            <p:spPr>
              <a:xfrm>
                <a:off x="6789202" y="1799868"/>
                <a:ext cx="1645002"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𝑈</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𝑞</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𝑤</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789202" y="1799868"/>
                <a:ext cx="1645002" cy="369332"/>
              </a:xfrm>
              <a:prstGeom prst="rect">
                <a:avLst/>
              </a:prstGeom>
              <a:blipFill rotWithShape="0">
                <a:blip r:embed="rId3"/>
                <a:stretch>
                  <a:fillRect l="-6667" b="-26230"/>
                </a:stretch>
              </a:blipFill>
            </p:spPr>
            <p:txBody>
              <a:bodyPr/>
              <a:lstStyle/>
              <a:p>
                <a:r>
                  <a:rPr lang="en-US">
                    <a:noFill/>
                  </a:rPr>
                  <a:t> </a:t>
                </a:r>
              </a:p>
            </p:txBody>
          </p:sp>
        </mc:Fallback>
      </mc:AlternateContent>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9986" y="3870345"/>
            <a:ext cx="4132263" cy="2668567"/>
          </a:xfrm>
          <a:prstGeom prst="rect">
            <a:avLst/>
          </a:prstGeom>
        </p:spPr>
      </p:pic>
      <p:sp>
        <p:nvSpPr>
          <p:cNvPr id="6" name="TextBox 5"/>
          <p:cNvSpPr txBox="1"/>
          <p:nvPr/>
        </p:nvSpPr>
        <p:spPr>
          <a:xfrm>
            <a:off x="4767749" y="4188965"/>
            <a:ext cx="3842875" cy="2031325"/>
          </a:xfrm>
          <a:prstGeom prst="rect">
            <a:avLst/>
          </a:prstGeom>
          <a:noFill/>
        </p:spPr>
        <p:txBody>
          <a:bodyPr wrap="square" rtlCol="0">
            <a:spAutoFit/>
          </a:bodyPr>
          <a:lstStyle/>
          <a:p>
            <a:r>
              <a:rPr lang="en-US" dirty="0"/>
              <a:t>The distance traveled by a person to reach the summit of Mt. Kilimanjaro differs depending on the path taken. </a:t>
            </a:r>
            <a:r>
              <a:rPr lang="en-US" i="1" dirty="0"/>
              <a:t>Distance is not a state function</a:t>
            </a:r>
            <a:r>
              <a:rPr lang="en-US" dirty="0"/>
              <a:t> but the elevation reached would be the same no matter what. </a:t>
            </a:r>
            <a:r>
              <a:rPr lang="en-US" i="1" dirty="0"/>
              <a:t>Elevation is a state function</a:t>
            </a:r>
            <a:r>
              <a:rPr lang="en-US" dirty="0"/>
              <a:t>.</a:t>
            </a:r>
          </a:p>
        </p:txBody>
      </p:sp>
    </p:spTree>
    <p:extLst>
      <p:ext uri="{BB962C8B-B14F-4D97-AF65-F5344CB8AC3E}">
        <p14:creationId xmlns:p14="http://schemas.microsoft.com/office/powerpoint/2010/main" val="1887949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2"/>
            <a:ext cx="8530098" cy="17809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Chemical and Physical Processes</a:t>
            </a:r>
          </a:p>
          <a:p>
            <a:pPr marL="342900" indent="-342900">
              <a:buClr>
                <a:srgbClr val="009900"/>
              </a:buClr>
              <a:buFont typeface="Arial" panose="020B0604020202020204" pitchFamily="34" charset="0"/>
              <a:buChar char="•"/>
            </a:pPr>
            <a:r>
              <a:rPr lang="en-US" sz="2200" dirty="0"/>
              <a:t>Enthalpy, </a:t>
            </a:r>
            <a:r>
              <a:rPr lang="en-US" sz="2200" i="1" dirty="0"/>
              <a:t>H</a:t>
            </a:r>
            <a:r>
              <a:rPr lang="en-US" sz="2200" dirty="0"/>
              <a:t>, is defined as the sum of a system’s internal energy, </a:t>
            </a:r>
            <a:r>
              <a:rPr lang="en-US" sz="2200" i="1" dirty="0"/>
              <a:t>U,</a:t>
            </a:r>
            <a:r>
              <a:rPr lang="en-US" sz="2200" dirty="0"/>
              <a:t> and the product of its pressure and volume, PV:</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31</a:t>
            </a:fld>
            <a:endParaRPr lang="en-US" dirty="0"/>
          </a:p>
        </p:txBody>
      </p:sp>
      <p:sp>
        <p:nvSpPr>
          <p:cNvPr id="19" name="TextBox 18"/>
          <p:cNvSpPr txBox="1"/>
          <p:nvPr/>
        </p:nvSpPr>
        <p:spPr>
          <a:xfrm>
            <a:off x="457200" y="872098"/>
            <a:ext cx="4748416" cy="461665"/>
          </a:xfrm>
          <a:prstGeom prst="rect">
            <a:avLst/>
          </a:prstGeom>
          <a:noFill/>
        </p:spPr>
        <p:txBody>
          <a:bodyPr wrap="none" rtlCol="0">
            <a:spAutoFit/>
          </a:bodyPr>
          <a:lstStyle/>
          <a:p>
            <a:r>
              <a:rPr lang="en-US" sz="2400" b="1" i="1" dirty="0">
                <a:solidFill>
                  <a:srgbClr val="0000FF"/>
                </a:solidFill>
              </a:rPr>
              <a:t>Thermodynamics and Enthalpy</a:t>
            </a:r>
          </a:p>
        </p:txBody>
      </p:sp>
      <mc:AlternateContent xmlns:mc="http://schemas.openxmlformats.org/markup-compatibility/2006" xmlns:a14="http://schemas.microsoft.com/office/drawing/2010/main">
        <mc:Choice Requires="a14">
          <p:sp>
            <p:nvSpPr>
              <p:cNvPr id="8" name="TextBox 7"/>
              <p:cNvSpPr txBox="1"/>
              <p:nvPr/>
            </p:nvSpPr>
            <p:spPr>
              <a:xfrm>
                <a:off x="3318140" y="3945329"/>
                <a:ext cx="2233240"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𝐻</m:t>
                      </m:r>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𝑈</m:t>
                      </m:r>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𝑃</m:t>
                      </m:r>
                      <m:r>
                        <a:rPr lang="en-US" sz="2400" i="1">
                          <a:latin typeface="Cambria Math" charset="0"/>
                          <a:ea typeface="Cambria Math" charset="0"/>
                          <a:cs typeface="Cambria Math" charset="0"/>
                        </a:rPr>
                        <m:t>∆</m:t>
                      </m:r>
                      <m:r>
                        <a:rPr lang="en-US" sz="2400" b="0" i="1" smtClean="0">
                          <a:latin typeface="Cambria Math" charset="0"/>
                          <a:ea typeface="Cambria Math" charset="0"/>
                          <a:cs typeface="Cambria Math" charset="0"/>
                        </a:rPr>
                        <m:t>𝑉</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18140" y="3945329"/>
                <a:ext cx="2233240" cy="369332"/>
              </a:xfrm>
              <a:prstGeom prst="rect">
                <a:avLst/>
              </a:prstGeom>
              <a:blipFill rotWithShape="0">
                <a:blip r:embed="rId3"/>
                <a:stretch>
                  <a:fillRect l="-4632" r="-272"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96005" y="2582477"/>
                <a:ext cx="1677511"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𝑈</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𝐻</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𝑃𝑉</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96005" y="2582477"/>
                <a:ext cx="1677511" cy="369332"/>
              </a:xfrm>
              <a:prstGeom prst="rect">
                <a:avLst/>
              </a:prstGeom>
              <a:blipFill rotWithShape="0">
                <a:blip r:embed="rId4"/>
                <a:stretch>
                  <a:fillRect l="-6545" r="-727" b="-11667"/>
                </a:stretch>
              </a:blipFill>
            </p:spPr>
            <p:txBody>
              <a:bodyPr/>
              <a:lstStyle/>
              <a:p>
                <a:r>
                  <a:rPr lang="en-US">
                    <a:noFill/>
                  </a:rPr>
                  <a:t> </a:t>
                </a:r>
              </a:p>
            </p:txBody>
          </p:sp>
        </mc:Fallback>
      </mc:AlternateContent>
      <p:sp>
        <p:nvSpPr>
          <p:cNvPr id="10" name="Text Placeholder 2"/>
          <p:cNvSpPr txBox="1">
            <a:spLocks/>
          </p:cNvSpPr>
          <p:nvPr/>
        </p:nvSpPr>
        <p:spPr>
          <a:xfrm>
            <a:off x="457200" y="3307249"/>
            <a:ext cx="8530098" cy="100741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The enthalpy </a:t>
            </a:r>
            <a:r>
              <a:rPr lang="en-US" sz="2200" i="1" u="sng" dirty="0">
                <a:solidFill>
                  <a:srgbClr val="009900"/>
                </a:solidFill>
              </a:rPr>
              <a:t>change</a:t>
            </a:r>
            <a:r>
              <a:rPr lang="en-US" sz="2200" dirty="0"/>
              <a:t> of a system is:</a:t>
            </a:r>
          </a:p>
          <a:p>
            <a:pPr marL="342900" indent="-342900">
              <a:buClr>
                <a:srgbClr val="009900"/>
              </a:buClr>
              <a:buFont typeface="Arial" panose="020B0604020202020204" pitchFamily="34" charset="0"/>
              <a:buChar char="•"/>
            </a:pPr>
            <a:endParaRPr lang="en-US" sz="2200" dirty="0"/>
          </a:p>
        </p:txBody>
      </p:sp>
      <p:grpSp>
        <p:nvGrpSpPr>
          <p:cNvPr id="14" name="Group 13"/>
          <p:cNvGrpSpPr/>
          <p:nvPr/>
        </p:nvGrpSpPr>
        <p:grpSpPr>
          <a:xfrm>
            <a:off x="6534360" y="4388242"/>
            <a:ext cx="1764421" cy="528127"/>
            <a:chOff x="4029075" y="4715386"/>
            <a:chExt cx="1764421" cy="528127"/>
          </a:xfrm>
        </p:grpSpPr>
        <mc:AlternateContent xmlns:mc="http://schemas.openxmlformats.org/markup-compatibility/2006" xmlns:a14="http://schemas.microsoft.com/office/drawing/2010/main">
          <mc:Choice Requires="a14">
            <p:sp>
              <p:nvSpPr>
                <p:cNvPr id="11" name="TextBox 10"/>
                <p:cNvSpPr txBox="1"/>
                <p:nvPr/>
              </p:nvSpPr>
              <p:spPr>
                <a:xfrm>
                  <a:off x="4088784" y="4780495"/>
                  <a:ext cx="1645002"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𝑈</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𝑞</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𝑤</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088784" y="4780495"/>
                  <a:ext cx="1645002" cy="369332"/>
                </a:xfrm>
                <a:prstGeom prst="rect">
                  <a:avLst/>
                </a:prstGeom>
                <a:blipFill rotWithShape="0">
                  <a:blip r:embed="rId5"/>
                  <a:stretch>
                    <a:fillRect l="-6667" b="-26667"/>
                  </a:stretch>
                </a:blipFill>
              </p:spPr>
              <p:txBody>
                <a:bodyPr/>
                <a:lstStyle/>
                <a:p>
                  <a:r>
                    <a:rPr lang="en-US">
                      <a:noFill/>
                    </a:rPr>
                    <a:t> </a:t>
                  </a:r>
                </a:p>
              </p:txBody>
            </p:sp>
          </mc:Fallback>
        </mc:AlternateContent>
        <p:sp>
          <p:nvSpPr>
            <p:cNvPr id="13" name="Rounded Rectangle 12"/>
            <p:cNvSpPr/>
            <p:nvPr/>
          </p:nvSpPr>
          <p:spPr>
            <a:xfrm>
              <a:off x="4029075" y="4715386"/>
              <a:ext cx="1764421" cy="528127"/>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312555" y="2814532"/>
            <a:ext cx="2191431" cy="1261494"/>
            <a:chOff x="6173623" y="3894870"/>
            <a:chExt cx="2191431" cy="1261494"/>
          </a:xfrm>
        </p:grpSpPr>
        <p:grpSp>
          <p:nvGrpSpPr>
            <p:cNvPr id="7" name="Group 6"/>
            <p:cNvGrpSpPr/>
            <p:nvPr/>
          </p:nvGrpSpPr>
          <p:grpSpPr>
            <a:xfrm>
              <a:off x="6173623" y="3930556"/>
              <a:ext cx="2191431" cy="1200329"/>
              <a:chOff x="5205616" y="4583409"/>
              <a:chExt cx="2191431" cy="1200329"/>
            </a:xfrm>
          </p:grpSpPr>
          <mc:AlternateContent xmlns:mc="http://schemas.openxmlformats.org/markup-compatibility/2006" xmlns:a14="http://schemas.microsoft.com/office/drawing/2010/main">
            <mc:Choice Requires="a14">
              <p:sp>
                <p:nvSpPr>
                  <p:cNvPr id="12" name="TextBox 11"/>
                  <p:cNvSpPr txBox="1"/>
                  <p:nvPr/>
                </p:nvSpPr>
                <p:spPr>
                  <a:xfrm>
                    <a:off x="5551380" y="4583409"/>
                    <a:ext cx="1516505"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charset="0"/>
                              <a:ea typeface="Cambria Math" charset="0"/>
                              <a:cs typeface="Cambria Math" charset="0"/>
                            </a:rPr>
                            <m:t>𝑃</m:t>
                          </m:r>
                          <m:r>
                            <a:rPr lang="en-US" sz="2400" i="1">
                              <a:latin typeface="Cambria Math" charset="0"/>
                              <a:ea typeface="Cambria Math" charset="0"/>
                              <a:cs typeface="Cambria Math" charset="0"/>
                            </a:rPr>
                            <m:t>∆</m:t>
                          </m:r>
                          <m:r>
                            <a:rPr lang="en-US" sz="2400" b="0" i="1" smtClean="0">
                              <a:latin typeface="Cambria Math" charset="0"/>
                              <a:ea typeface="Cambria Math" charset="0"/>
                              <a:cs typeface="Cambria Math" charset="0"/>
                            </a:rPr>
                            <m:t>𝑉</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𝑤</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551380" y="4583409"/>
                    <a:ext cx="1516505" cy="369332"/>
                  </a:xfrm>
                  <a:prstGeom prst="rect">
                    <a:avLst/>
                  </a:prstGeom>
                  <a:blipFill rotWithShape="0">
                    <a:blip r:embed="rId6"/>
                    <a:stretch>
                      <a:fillRect l="-6827" b="-11667"/>
                    </a:stretch>
                  </a:blipFill>
                </p:spPr>
                <p:txBody>
                  <a:bodyPr/>
                  <a:lstStyle/>
                  <a:p>
                    <a:r>
                      <a:rPr lang="en-US">
                        <a:noFill/>
                      </a:rPr>
                      <a:t> </a:t>
                    </a:r>
                  </a:p>
                </p:txBody>
              </p:sp>
            </mc:Fallback>
          </mc:AlternateContent>
          <p:sp>
            <p:nvSpPr>
              <p:cNvPr id="3" name="TextBox 2"/>
              <p:cNvSpPr txBox="1"/>
              <p:nvPr/>
            </p:nvSpPr>
            <p:spPr>
              <a:xfrm>
                <a:off x="5205616" y="4952741"/>
                <a:ext cx="2191431" cy="830997"/>
              </a:xfrm>
              <a:prstGeom prst="rect">
                <a:avLst/>
              </a:prstGeom>
              <a:noFill/>
            </p:spPr>
            <p:txBody>
              <a:bodyPr wrap="square" rtlCol="0">
                <a:spAutoFit/>
              </a:bodyPr>
              <a:lstStyle/>
              <a:p>
                <a:pPr algn="ctr"/>
                <a:r>
                  <a:rPr lang="en-US" sz="1600" dirty="0"/>
                  <a:t>expansion work done </a:t>
                </a:r>
                <a:r>
                  <a:rPr lang="en-US" sz="1600" i="1" u="sng" dirty="0"/>
                  <a:t>by</a:t>
                </a:r>
                <a:r>
                  <a:rPr lang="en-US" sz="1600" dirty="0"/>
                  <a:t> the system at constant pressure</a:t>
                </a:r>
              </a:p>
            </p:txBody>
          </p:sp>
        </p:grpSp>
        <p:sp>
          <p:nvSpPr>
            <p:cNvPr id="16" name="Rounded Rectangle 15"/>
            <p:cNvSpPr/>
            <p:nvPr/>
          </p:nvSpPr>
          <p:spPr>
            <a:xfrm>
              <a:off x="6271471" y="3894870"/>
              <a:ext cx="1986704" cy="1261494"/>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a:stCxn id="8" idx="2"/>
            <a:endCxn id="13" idx="1"/>
          </p:cNvCxnSpPr>
          <p:nvPr/>
        </p:nvCxnSpPr>
        <p:spPr>
          <a:xfrm>
            <a:off x="4434760" y="4314661"/>
            <a:ext cx="2099600" cy="337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3"/>
          </p:cNvCxnSpPr>
          <p:nvPr/>
        </p:nvCxnSpPr>
        <p:spPr>
          <a:xfrm flipV="1">
            <a:off x="5551380" y="3202374"/>
            <a:ext cx="859023" cy="92762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3318140" y="4689174"/>
                <a:ext cx="2263568" cy="36933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𝐻</m:t>
                      </m:r>
                      <m:r>
                        <a:rPr lang="en-US" sz="2400" i="1" smtClean="0">
                          <a:latin typeface="Cambria Math" charset="0"/>
                          <a:ea typeface="Cambria Math" charset="0"/>
                          <a:cs typeface="Cambria Math" charset="0"/>
                        </a:rPr>
                        <m:t>=</m:t>
                      </m:r>
                      <m:r>
                        <a:rPr lang="en-US" sz="2400" i="1" smtClean="0">
                          <a:latin typeface="Cambria Math" charset="0"/>
                          <a:ea typeface="Cambria Math" charset="0"/>
                          <a:cs typeface="Cambria Math" charset="0"/>
                        </a:rPr>
                        <m:t>𝑞</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𝑤</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𝑤</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18140" y="4689174"/>
                <a:ext cx="2263568" cy="369332"/>
              </a:xfrm>
              <a:prstGeom prst="rect">
                <a:avLst/>
              </a:prstGeom>
              <a:blipFill rotWithShape="0">
                <a:blip r:embed="rId7"/>
                <a:stretch>
                  <a:fillRect l="-4570"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18140" y="5433019"/>
                <a:ext cx="1199367" cy="39786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𝐻</m:t>
                      </m:r>
                      <m:r>
                        <a:rPr lang="en-US" sz="2400" i="1" smtClean="0">
                          <a:latin typeface="Cambria Math" charset="0"/>
                          <a:ea typeface="Cambria Math" charset="0"/>
                          <a:cs typeface="Cambria Math" charset="0"/>
                        </a:rPr>
                        <m:t>=</m:t>
                      </m:r>
                      <m:sSub>
                        <m:sSubPr>
                          <m:ctrlPr>
                            <a:rPr lang="en-US" sz="2400" i="1" smtClean="0">
                              <a:latin typeface="Cambria Math" panose="02040503050406030204" pitchFamily="18" charset="0"/>
                              <a:ea typeface="Cambria Math" charset="0"/>
                              <a:cs typeface="Cambria Math" charset="0"/>
                            </a:rPr>
                          </m:ctrlPr>
                        </m:sSubPr>
                        <m:e>
                          <m:r>
                            <a:rPr lang="en-US" sz="2400" b="0" i="1" smtClean="0">
                              <a:latin typeface="Cambria Math" charset="0"/>
                              <a:ea typeface="Cambria Math" charset="0"/>
                              <a:cs typeface="Cambria Math" charset="0"/>
                            </a:rPr>
                            <m:t>𝑞</m:t>
                          </m:r>
                        </m:e>
                        <m:sub>
                          <m:r>
                            <a:rPr lang="en-US" sz="2400" b="0" i="1" smtClean="0">
                              <a:latin typeface="Cambria Math" charset="0"/>
                              <a:ea typeface="Cambria Math" charset="0"/>
                              <a:cs typeface="Cambria Math" charset="0"/>
                            </a:rPr>
                            <m:t>𝑝</m:t>
                          </m:r>
                        </m:sub>
                      </m:sSub>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318140" y="5433019"/>
                <a:ext cx="1199367" cy="397866"/>
              </a:xfrm>
              <a:prstGeom prst="rect">
                <a:avLst/>
              </a:prstGeom>
              <a:blipFill rotWithShape="0">
                <a:blip r:embed="rId8"/>
                <a:stretch>
                  <a:fillRect l="-8629" b="-18182"/>
                </a:stretch>
              </a:blipFill>
            </p:spPr>
            <p:txBody>
              <a:bodyPr/>
              <a:lstStyle/>
              <a:p>
                <a:r>
                  <a:rPr lang="en-US">
                    <a:noFill/>
                  </a:rPr>
                  <a:t> </a:t>
                </a:r>
              </a:p>
            </p:txBody>
          </p:sp>
        </mc:Fallback>
      </mc:AlternateContent>
      <p:sp>
        <p:nvSpPr>
          <p:cNvPr id="29" name="TextBox 28"/>
          <p:cNvSpPr txBox="1"/>
          <p:nvPr/>
        </p:nvSpPr>
        <p:spPr>
          <a:xfrm>
            <a:off x="4703250" y="5496101"/>
            <a:ext cx="2980474" cy="338554"/>
          </a:xfrm>
          <a:prstGeom prst="rect">
            <a:avLst/>
          </a:prstGeom>
          <a:noFill/>
        </p:spPr>
        <p:txBody>
          <a:bodyPr wrap="square" rtlCol="0">
            <a:spAutoFit/>
          </a:bodyPr>
          <a:lstStyle/>
          <a:p>
            <a:pPr algn="ctr"/>
            <a:r>
              <a:rPr lang="en-US" sz="1600" i="1"/>
              <a:t>enthalpy</a:t>
            </a:r>
            <a:r>
              <a:rPr lang="en-US" sz="1600"/>
              <a:t> </a:t>
            </a:r>
            <a:r>
              <a:rPr lang="en-US" sz="1600" dirty="0"/>
              <a:t>at constant pressure</a:t>
            </a:r>
          </a:p>
        </p:txBody>
      </p:sp>
    </p:spTree>
    <p:extLst>
      <p:ext uri="{BB962C8B-B14F-4D97-AF65-F5344CB8AC3E}">
        <p14:creationId xmlns:p14="http://schemas.microsoft.com/office/powerpoint/2010/main" val="828767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2"/>
            <a:ext cx="8530098" cy="17809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Chemical and Physical Processes</a:t>
            </a:r>
          </a:p>
          <a:p>
            <a:pPr marL="342900" indent="-342900">
              <a:buClr>
                <a:srgbClr val="009900"/>
              </a:buClr>
              <a:buFont typeface="Arial" panose="020B0604020202020204" pitchFamily="34" charset="0"/>
              <a:buChar char="•"/>
            </a:pPr>
            <a:r>
              <a:rPr lang="en-US" sz="2200" dirty="0"/>
              <a:t>If a chemical or physical process is carried out at constant pressure, then heat and enthalpy are equal.</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32</a:t>
            </a:fld>
            <a:endParaRPr lang="en-US" dirty="0"/>
          </a:p>
        </p:txBody>
      </p:sp>
      <p:sp>
        <p:nvSpPr>
          <p:cNvPr id="19" name="TextBox 18"/>
          <p:cNvSpPr txBox="1"/>
          <p:nvPr/>
        </p:nvSpPr>
        <p:spPr>
          <a:xfrm>
            <a:off x="457200" y="872098"/>
            <a:ext cx="4748416" cy="461665"/>
          </a:xfrm>
          <a:prstGeom prst="rect">
            <a:avLst/>
          </a:prstGeom>
          <a:noFill/>
        </p:spPr>
        <p:txBody>
          <a:bodyPr wrap="none" rtlCol="0">
            <a:spAutoFit/>
          </a:bodyPr>
          <a:lstStyle/>
          <a:p>
            <a:r>
              <a:rPr lang="en-US" sz="2400" b="1" i="1" dirty="0">
                <a:solidFill>
                  <a:srgbClr val="0000FF"/>
                </a:solidFill>
              </a:rPr>
              <a:t>Thermodynamics and Enthalpy</a:t>
            </a:r>
          </a:p>
        </p:txBody>
      </p:sp>
      <mc:AlternateContent xmlns:mc="http://schemas.openxmlformats.org/markup-compatibility/2006" xmlns:a14="http://schemas.microsoft.com/office/drawing/2010/main">
        <mc:Choice Requires="a14">
          <p:sp>
            <p:nvSpPr>
              <p:cNvPr id="28" name="TextBox 27"/>
              <p:cNvSpPr txBox="1"/>
              <p:nvPr/>
            </p:nvSpPr>
            <p:spPr>
              <a:xfrm>
                <a:off x="4006249" y="3023521"/>
                <a:ext cx="1199367" cy="39786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𝐻</m:t>
                      </m:r>
                      <m:r>
                        <a:rPr lang="en-US" sz="2400" i="1" smtClean="0">
                          <a:latin typeface="Cambria Math" charset="0"/>
                          <a:ea typeface="Cambria Math" charset="0"/>
                          <a:cs typeface="Cambria Math" charset="0"/>
                        </a:rPr>
                        <m:t>=</m:t>
                      </m:r>
                      <m:sSub>
                        <m:sSubPr>
                          <m:ctrlPr>
                            <a:rPr lang="en-US" sz="2400" i="1" smtClean="0">
                              <a:latin typeface="Cambria Math" panose="02040503050406030204" pitchFamily="18" charset="0"/>
                              <a:ea typeface="Cambria Math" charset="0"/>
                              <a:cs typeface="Cambria Math" charset="0"/>
                            </a:rPr>
                          </m:ctrlPr>
                        </m:sSubPr>
                        <m:e>
                          <m:r>
                            <a:rPr lang="en-US" sz="2400" b="0" i="1" smtClean="0">
                              <a:latin typeface="Cambria Math" charset="0"/>
                              <a:ea typeface="Cambria Math" charset="0"/>
                              <a:cs typeface="Cambria Math" charset="0"/>
                            </a:rPr>
                            <m:t>𝑞</m:t>
                          </m:r>
                        </m:e>
                        <m:sub>
                          <m:r>
                            <a:rPr lang="en-US" sz="2400" b="0" i="1" smtClean="0">
                              <a:latin typeface="Cambria Math" charset="0"/>
                              <a:ea typeface="Cambria Math" charset="0"/>
                              <a:cs typeface="Cambria Math" charset="0"/>
                            </a:rPr>
                            <m:t>𝑝</m:t>
                          </m:r>
                        </m:sub>
                      </m:sSub>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006249" y="3023521"/>
                <a:ext cx="1199367" cy="397866"/>
              </a:xfrm>
              <a:prstGeom prst="rect">
                <a:avLst/>
              </a:prstGeom>
              <a:blipFill rotWithShape="0">
                <a:blip r:embed="rId2"/>
                <a:stretch>
                  <a:fillRect l="-8629" b="-20000"/>
                </a:stretch>
              </a:blipFill>
            </p:spPr>
            <p:txBody>
              <a:bodyPr/>
              <a:lstStyle/>
              <a:p>
                <a:r>
                  <a:rPr lang="en-US">
                    <a:noFill/>
                  </a:rPr>
                  <a:t> </a:t>
                </a:r>
              </a:p>
            </p:txBody>
          </p:sp>
        </mc:Fallback>
      </mc:AlternateContent>
      <p:sp>
        <p:nvSpPr>
          <p:cNvPr id="31" name="Text Placeholder 2"/>
          <p:cNvSpPr txBox="1">
            <a:spLocks/>
          </p:cNvSpPr>
          <p:nvPr/>
        </p:nvSpPr>
        <p:spPr>
          <a:xfrm>
            <a:off x="457200" y="3728100"/>
            <a:ext cx="8530098" cy="1829738"/>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charset="0"/>
              <a:buChar char="•"/>
            </a:pPr>
            <a:r>
              <a:rPr lang="en-US" sz="2200" dirty="0"/>
              <a:t>Chemists usually perform experiments under normal atmospheric conditions, at constant pressure with </a:t>
            </a:r>
            <a:r>
              <a:rPr lang="en-US" sz="2200" i="1" dirty="0"/>
              <a:t>q = ΔH</a:t>
            </a:r>
            <a:r>
              <a:rPr lang="en-US" sz="2200" dirty="0"/>
              <a:t>, which makes enthalpy the most convenient choice for determining the amount of heat involved in a process.</a:t>
            </a:r>
          </a:p>
          <a:p>
            <a:pPr marL="342900" indent="-342900">
              <a:buFont typeface="Arial" charset="0"/>
              <a:buChar char="•"/>
            </a:pPr>
            <a:endParaRPr lang="en-US" sz="2200" dirty="0"/>
          </a:p>
          <a:p>
            <a:pPr marL="342900" indent="-342900">
              <a:buFont typeface="Arial" charset="0"/>
              <a:buChar char="•"/>
            </a:pPr>
            <a:r>
              <a:rPr lang="en-US" sz="2200" i="1" dirty="0">
                <a:solidFill>
                  <a:srgbClr val="009900"/>
                </a:solidFill>
              </a:rPr>
              <a:t>Is q = ΔH for a process carried out in a bomb calorimeter?</a:t>
            </a:r>
          </a:p>
        </p:txBody>
      </p:sp>
    </p:spTree>
    <p:extLst>
      <p:ext uri="{BB962C8B-B14F-4D97-AF65-F5344CB8AC3E}">
        <p14:creationId xmlns:p14="http://schemas.microsoft.com/office/powerpoint/2010/main" val="200668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2"/>
            <a:ext cx="8530098" cy="17809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Writing Reactions and Δ</a:t>
            </a:r>
            <a:r>
              <a:rPr lang="en-US" sz="2200" b="1" i="1" dirty="0">
                <a:solidFill>
                  <a:srgbClr val="009900"/>
                </a:solidFill>
              </a:rPr>
              <a:t>H</a:t>
            </a:r>
            <a:endParaRPr lang="en-US" sz="2200" b="1" dirty="0">
              <a:solidFill>
                <a:srgbClr val="009900"/>
              </a:solidFill>
            </a:endParaRPr>
          </a:p>
          <a:p>
            <a:pPr marL="342900" indent="-342900">
              <a:buFont typeface="Arial" charset="0"/>
              <a:buChar char="•"/>
            </a:pPr>
            <a:r>
              <a:rPr lang="en-US" sz="2200" dirty="0"/>
              <a:t>The Δ</a:t>
            </a:r>
            <a:r>
              <a:rPr lang="en-US" sz="2200" i="1" dirty="0"/>
              <a:t>H </a:t>
            </a:r>
            <a:r>
              <a:rPr lang="en-US" sz="2200" dirty="0"/>
              <a:t>value for a chemical reaction indicates the amount of heat associated with the reaction involving the number of moles of reactants and products </a:t>
            </a:r>
            <a:r>
              <a:rPr lang="en-US" sz="2200" i="1" u="sng" dirty="0">
                <a:solidFill>
                  <a:srgbClr val="009900"/>
                </a:solidFill>
              </a:rPr>
              <a:t>as written in the chemical equation</a:t>
            </a:r>
            <a:r>
              <a:rPr lang="en-US" sz="2200" dirty="0"/>
              <a:t>. </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33</a:t>
            </a:fld>
            <a:endParaRPr lang="en-US" dirty="0"/>
          </a:p>
        </p:txBody>
      </p:sp>
      <p:sp>
        <p:nvSpPr>
          <p:cNvPr id="19" name="TextBox 18"/>
          <p:cNvSpPr txBox="1"/>
          <p:nvPr/>
        </p:nvSpPr>
        <p:spPr>
          <a:xfrm>
            <a:off x="457200" y="872098"/>
            <a:ext cx="3618298" cy="461665"/>
          </a:xfrm>
          <a:prstGeom prst="rect">
            <a:avLst/>
          </a:prstGeom>
          <a:noFill/>
        </p:spPr>
        <p:txBody>
          <a:bodyPr wrap="none" rtlCol="0">
            <a:spAutoFit/>
          </a:bodyPr>
          <a:lstStyle/>
          <a:p>
            <a:r>
              <a:rPr lang="en-US" sz="2400" b="1" i="1" dirty="0">
                <a:solidFill>
                  <a:srgbClr val="0000FF"/>
                </a:solidFill>
              </a:rPr>
              <a:t>Enthalpy:  Conventions</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71613" y="2880307"/>
            <a:ext cx="6159500" cy="812800"/>
          </a:xfrm>
          <a:prstGeom prst="rect">
            <a:avLst/>
          </a:prstGeom>
        </p:spPr>
      </p:pic>
      <p:sp>
        <p:nvSpPr>
          <p:cNvPr id="9" name="Text Placeholder 2"/>
          <p:cNvSpPr txBox="1">
            <a:spLocks/>
          </p:cNvSpPr>
          <p:nvPr/>
        </p:nvSpPr>
        <p:spPr>
          <a:xfrm>
            <a:off x="457200" y="3707395"/>
            <a:ext cx="8530098" cy="249338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The enthalpy change associated with one mole of hydrogen gas reacting with one-half mole of oxygen gas to form one mole of liquid water the </a:t>
            </a:r>
            <a:r>
              <a:rPr lang="en-US" sz="2200" i="1" u="sng" dirty="0">
                <a:solidFill>
                  <a:srgbClr val="009900"/>
                </a:solidFill>
              </a:rPr>
              <a:t>release</a:t>
            </a:r>
            <a:r>
              <a:rPr lang="en-US" sz="2200" dirty="0"/>
              <a:t> of 286 kJ.</a:t>
            </a:r>
          </a:p>
          <a:p>
            <a:pPr marL="342900" indent="-342900">
              <a:buClr>
                <a:srgbClr val="009900"/>
              </a:buClr>
              <a:buFont typeface="Arial" panose="020B0604020202020204" pitchFamily="34" charset="0"/>
              <a:buChar char="•"/>
            </a:pPr>
            <a:r>
              <a:rPr lang="en-US" sz="2200" dirty="0"/>
              <a:t>If the entire equation is multiplied by two, so is the enthalpy change:</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0599" y="5770564"/>
            <a:ext cx="8623300" cy="508000"/>
          </a:xfrm>
          <a:prstGeom prst="rect">
            <a:avLst/>
          </a:prstGeom>
        </p:spPr>
      </p:pic>
    </p:spTree>
    <p:extLst>
      <p:ext uri="{BB962C8B-B14F-4D97-AF65-F5344CB8AC3E}">
        <p14:creationId xmlns:p14="http://schemas.microsoft.com/office/powerpoint/2010/main" val="183037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2"/>
            <a:ext cx="8530098" cy="280961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Physical States and Δ</a:t>
            </a:r>
            <a:r>
              <a:rPr lang="en-US" sz="2200" b="1" i="1" dirty="0">
                <a:solidFill>
                  <a:srgbClr val="009900"/>
                </a:solidFill>
              </a:rPr>
              <a:t>H</a:t>
            </a:r>
            <a:endParaRPr lang="en-US" sz="2200" b="1" dirty="0">
              <a:solidFill>
                <a:srgbClr val="009900"/>
              </a:solidFill>
            </a:endParaRPr>
          </a:p>
          <a:p>
            <a:pPr marL="342900" indent="-342900">
              <a:buFont typeface="Arial" charset="0"/>
              <a:buChar char="•"/>
            </a:pPr>
            <a:r>
              <a:rPr lang="en-US" sz="2200" dirty="0"/>
              <a:t>The physical states of a reaction’s reactants and products is important.</a:t>
            </a:r>
          </a:p>
          <a:p>
            <a:pPr marL="342900" indent="-342900">
              <a:buFont typeface="Arial" charset="0"/>
              <a:buChar char="•"/>
            </a:pPr>
            <a:r>
              <a:rPr lang="en-US" sz="2200" dirty="0"/>
              <a:t>On the previous slide, the reaction between hydrogen gas and oxygen gas to form liquid water was written with Δ</a:t>
            </a:r>
            <a:r>
              <a:rPr lang="en-US" sz="2200" i="1" dirty="0"/>
              <a:t>H </a:t>
            </a:r>
            <a:r>
              <a:rPr lang="en-US" sz="2200" dirty="0"/>
              <a:t>= </a:t>
            </a:r>
            <a:r>
              <a:rPr lang="en-US" sz="2000" dirty="0"/>
              <a:t>− </a:t>
            </a:r>
            <a:r>
              <a:rPr lang="en-US" sz="2200" dirty="0"/>
              <a:t>286 kJ.</a:t>
            </a:r>
          </a:p>
          <a:p>
            <a:pPr marL="342900" indent="-342900">
              <a:buFont typeface="Arial" charset="0"/>
              <a:buChar char="•"/>
            </a:pPr>
            <a:r>
              <a:rPr lang="en-US" sz="2200" dirty="0"/>
              <a:t>A similar reaction for the production of gaseous water has a different enthalpy change associated with it.</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34</a:t>
            </a:fld>
            <a:endParaRPr lang="en-US" dirty="0"/>
          </a:p>
        </p:txBody>
      </p:sp>
      <p:sp>
        <p:nvSpPr>
          <p:cNvPr id="19" name="TextBox 18"/>
          <p:cNvSpPr txBox="1"/>
          <p:nvPr/>
        </p:nvSpPr>
        <p:spPr>
          <a:xfrm>
            <a:off x="457200" y="872098"/>
            <a:ext cx="3618298" cy="461665"/>
          </a:xfrm>
          <a:prstGeom prst="rect">
            <a:avLst/>
          </a:prstGeom>
          <a:noFill/>
        </p:spPr>
        <p:txBody>
          <a:bodyPr wrap="none" rtlCol="0">
            <a:spAutoFit/>
          </a:bodyPr>
          <a:lstStyle/>
          <a:p>
            <a:r>
              <a:rPr lang="en-US" sz="2400" b="1" i="1">
                <a:solidFill>
                  <a:srgbClr val="0000FF"/>
                </a:solidFill>
              </a:rPr>
              <a:t>Enthalpy</a:t>
            </a:r>
            <a:r>
              <a:rPr lang="en-US" sz="2400" b="1" i="1" dirty="0">
                <a:solidFill>
                  <a:srgbClr val="0000FF"/>
                </a:solidFill>
              </a:rPr>
              <a:t>:  Conventions</a:t>
            </a:r>
          </a:p>
        </p:txBody>
      </p:sp>
      <p:grpSp>
        <p:nvGrpSpPr>
          <p:cNvPr id="13" name="Group 12"/>
          <p:cNvGrpSpPr/>
          <p:nvPr/>
        </p:nvGrpSpPr>
        <p:grpSpPr>
          <a:xfrm>
            <a:off x="1417637" y="4314831"/>
            <a:ext cx="6534611" cy="1668461"/>
            <a:chOff x="1417637" y="4143375"/>
            <a:chExt cx="6534611" cy="1668461"/>
          </a:xfrm>
        </p:grpSpPr>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17637" y="4143375"/>
              <a:ext cx="3695700" cy="68580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5648" y="4219575"/>
              <a:ext cx="1968500" cy="53340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3984" y="5100636"/>
              <a:ext cx="3797300" cy="71120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07548" y="5214936"/>
              <a:ext cx="2044700" cy="482600"/>
            </a:xfrm>
            <a:prstGeom prst="rect">
              <a:avLst/>
            </a:prstGeom>
          </p:spPr>
        </p:pic>
        <p:sp>
          <p:nvSpPr>
            <p:cNvPr id="17" name="Rounded Rectangle 16"/>
            <p:cNvSpPr/>
            <p:nvPr/>
          </p:nvSpPr>
          <p:spPr>
            <a:xfrm>
              <a:off x="4075498" y="4219575"/>
              <a:ext cx="1037839" cy="533400"/>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126293" y="5172074"/>
              <a:ext cx="1037839" cy="533400"/>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6877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1333762"/>
            <a:ext cx="8530098" cy="3123938"/>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Endothermic vs. Exothermic Processes</a:t>
            </a:r>
          </a:p>
          <a:p>
            <a:pPr marL="342900" indent="-342900">
              <a:buFont typeface="Arial" charset="0"/>
              <a:buChar char="•"/>
            </a:pPr>
            <a:r>
              <a:rPr lang="en-US" sz="2200" dirty="0"/>
              <a:t>An endothermic reaction has </a:t>
            </a:r>
            <a:r>
              <a:rPr lang="en-US" sz="2200" i="1" dirty="0"/>
              <a:t>q &gt; 0 </a:t>
            </a:r>
            <a:r>
              <a:rPr lang="en-US" sz="2200" dirty="0"/>
              <a:t>and </a:t>
            </a:r>
            <a:r>
              <a:rPr lang="en-US" sz="2200" i="1" dirty="0"/>
              <a:t>ΔH &gt; 0.</a:t>
            </a:r>
          </a:p>
          <a:p>
            <a:pPr marL="342900" indent="-342900">
              <a:buFont typeface="Arial" charset="0"/>
              <a:buChar char="•"/>
            </a:pPr>
            <a:r>
              <a:rPr lang="en-US" sz="2200" dirty="0"/>
              <a:t>An exothermic reaction has </a:t>
            </a:r>
            <a:r>
              <a:rPr lang="en-US" sz="2200" i="1" dirty="0"/>
              <a:t>q &lt; 0 </a:t>
            </a:r>
            <a:r>
              <a:rPr lang="en-US" sz="2200" dirty="0"/>
              <a:t>and </a:t>
            </a:r>
            <a:r>
              <a:rPr lang="en-US" sz="2200" i="1" dirty="0"/>
              <a:t>ΔH &lt; 0.</a:t>
            </a:r>
          </a:p>
          <a:p>
            <a:pPr marL="342900" indent="-342900">
              <a:buFont typeface="Arial" charset="0"/>
              <a:buChar char="•"/>
            </a:pPr>
            <a:r>
              <a:rPr lang="en-US" sz="2200" dirty="0"/>
              <a:t>If a reaction is written in the opposite direction, the sign of Δ</a:t>
            </a:r>
            <a:r>
              <a:rPr lang="en-US" sz="2200" i="1" dirty="0"/>
              <a:t>H </a:t>
            </a:r>
            <a:r>
              <a:rPr lang="en-US" sz="2200" dirty="0"/>
              <a:t>changes.</a:t>
            </a:r>
          </a:p>
          <a:p>
            <a:pPr marL="342900" indent="-342900">
              <a:buFont typeface="Arial" charset="0"/>
              <a:buChar char="•"/>
            </a:pPr>
            <a:r>
              <a:rPr lang="en-US" sz="2200" dirty="0"/>
              <a:t>What is Δ</a:t>
            </a:r>
            <a:r>
              <a:rPr lang="en-US" sz="2200" i="1" dirty="0"/>
              <a:t>H </a:t>
            </a:r>
            <a:r>
              <a:rPr lang="en-US" sz="2200" dirty="0"/>
              <a:t>for the the decomposition of one mole of liquid water into one mole hydrogen gas and one-half mole of oxygen gas?</a:t>
            </a:r>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35</a:t>
            </a:fld>
            <a:endParaRPr lang="en-US" dirty="0"/>
          </a:p>
        </p:txBody>
      </p:sp>
      <p:sp>
        <p:nvSpPr>
          <p:cNvPr id="19" name="TextBox 18"/>
          <p:cNvSpPr txBox="1"/>
          <p:nvPr/>
        </p:nvSpPr>
        <p:spPr>
          <a:xfrm>
            <a:off x="457200" y="872098"/>
            <a:ext cx="3618298" cy="461665"/>
          </a:xfrm>
          <a:prstGeom prst="rect">
            <a:avLst/>
          </a:prstGeom>
          <a:noFill/>
        </p:spPr>
        <p:txBody>
          <a:bodyPr wrap="none" rtlCol="0">
            <a:spAutoFit/>
          </a:bodyPr>
          <a:lstStyle/>
          <a:p>
            <a:r>
              <a:rPr lang="en-US" sz="2400" b="1" i="1">
                <a:solidFill>
                  <a:srgbClr val="0000FF"/>
                </a:solidFill>
              </a:rPr>
              <a:t>Enthalpy</a:t>
            </a:r>
            <a:r>
              <a:rPr lang="en-US" sz="2400" b="1" i="1" dirty="0">
                <a:solidFill>
                  <a:srgbClr val="0000FF"/>
                </a:solidFill>
              </a:rPr>
              <a:t>:  Conventions</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7612" y="4564062"/>
            <a:ext cx="3695700" cy="68580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5623" y="4640262"/>
            <a:ext cx="1968500" cy="533400"/>
          </a:xfrm>
          <a:prstGeom prst="rect">
            <a:avLst/>
          </a:prstGeom>
        </p:spPr>
      </p:pic>
    </p:spTree>
    <p:extLst>
      <p:ext uri="{BB962C8B-B14F-4D97-AF65-F5344CB8AC3E}">
        <p14:creationId xmlns:p14="http://schemas.microsoft.com/office/powerpoint/2010/main" val="2112450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36</a:t>
            </a:fld>
            <a:endParaRPr lang="en-US" dirty="0"/>
          </a:p>
        </p:txBody>
      </p:sp>
      <p:sp>
        <p:nvSpPr>
          <p:cNvPr id="8" name="Text Placeholder 2"/>
          <p:cNvSpPr txBox="1">
            <a:spLocks/>
          </p:cNvSpPr>
          <p:nvPr/>
        </p:nvSpPr>
        <p:spPr>
          <a:xfrm>
            <a:off x="420031" y="966786"/>
            <a:ext cx="8567267"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5.8</a:t>
            </a:r>
          </a:p>
          <a:p>
            <a:r>
              <a:rPr lang="en-US" sz="2200" dirty="0"/>
              <a:t>When 0.0500 mol of HCl(</a:t>
            </a:r>
            <a:r>
              <a:rPr lang="en-US" sz="2200" i="1" dirty="0"/>
              <a:t>aq</a:t>
            </a:r>
            <a:r>
              <a:rPr lang="en-US" sz="2200" dirty="0"/>
              <a:t>) reacts with 0.0500 mol of NaOH(</a:t>
            </a:r>
            <a:r>
              <a:rPr lang="en-US" sz="2200" i="1" dirty="0"/>
              <a:t>aq</a:t>
            </a:r>
            <a:r>
              <a:rPr lang="en-US" sz="2200" dirty="0"/>
              <a:t>) to form 0.0500 mol of NaCl(</a:t>
            </a:r>
            <a:r>
              <a:rPr lang="en-US" sz="2200" i="1" dirty="0"/>
              <a:t>aq</a:t>
            </a:r>
            <a:r>
              <a:rPr lang="en-US" sz="2200" dirty="0"/>
              <a:t>), 2.9 kJ of heat are produced. What is Δ</a:t>
            </a:r>
            <a:r>
              <a:rPr lang="en-US" sz="2200" i="1" dirty="0"/>
              <a:t>H</a:t>
            </a:r>
            <a:r>
              <a:rPr lang="en-US" sz="2200" dirty="0"/>
              <a:t>, the enthalpy change, per mole of acid?</a:t>
            </a:r>
            <a:endParaRPr lang="en-US" sz="2200" dirty="0">
              <a:effectLst/>
            </a:endParaRPr>
          </a:p>
        </p:txBody>
      </p:sp>
      <p:sp>
        <p:nvSpPr>
          <p:cNvPr id="9" name="TextBox 8"/>
          <p:cNvSpPr txBox="1"/>
          <p:nvPr/>
        </p:nvSpPr>
        <p:spPr>
          <a:xfrm>
            <a:off x="138113" y="6321365"/>
            <a:ext cx="7697941" cy="400110"/>
          </a:xfrm>
          <a:prstGeom prst="rect">
            <a:avLst/>
          </a:prstGeom>
          <a:noFill/>
        </p:spPr>
        <p:txBody>
          <a:bodyPr wrap="none" rtlCol="0">
            <a:spAutoFit/>
          </a:bodyPr>
          <a:lstStyle/>
          <a:p>
            <a:r>
              <a:rPr lang="en-US" sz="2000" i="1" dirty="0"/>
              <a:t>*Write the reaction first and be sure to check for a limiting reactant!</a:t>
            </a:r>
          </a:p>
        </p:txBody>
      </p:sp>
    </p:spTree>
    <p:extLst>
      <p:ext uri="{BB962C8B-B14F-4D97-AF65-F5344CB8AC3E}">
        <p14:creationId xmlns:p14="http://schemas.microsoft.com/office/powerpoint/2010/main" val="74177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37</a:t>
            </a:fld>
            <a:endParaRPr lang="en-US" dirty="0"/>
          </a:p>
        </p:txBody>
      </p:sp>
      <p:sp>
        <p:nvSpPr>
          <p:cNvPr id="8" name="Text Placeholder 2"/>
          <p:cNvSpPr txBox="1">
            <a:spLocks/>
          </p:cNvSpPr>
          <p:nvPr/>
        </p:nvSpPr>
        <p:spPr>
          <a:xfrm>
            <a:off x="420031" y="966786"/>
            <a:ext cx="8567267"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5.8 </a:t>
            </a:r>
            <a:r>
              <a:rPr lang="mr-IN" sz="2200" dirty="0">
                <a:solidFill>
                  <a:srgbClr val="009900"/>
                </a:solidFill>
              </a:rPr>
              <a:t>–</a:t>
            </a:r>
            <a:r>
              <a:rPr lang="en-US" sz="2200" dirty="0">
                <a:solidFill>
                  <a:srgbClr val="009900"/>
                </a:solidFill>
              </a:rPr>
              <a:t> Check Your Learning</a:t>
            </a:r>
          </a:p>
          <a:p>
            <a:r>
              <a:rPr lang="en-US" sz="2200" dirty="0"/>
              <a:t>When 1.34 g Zn(</a:t>
            </a:r>
            <a:r>
              <a:rPr lang="en-US" sz="2200" i="1" dirty="0"/>
              <a:t>s</a:t>
            </a:r>
            <a:r>
              <a:rPr lang="en-US" sz="2200" dirty="0"/>
              <a:t>) reacts with 60.0 mL of 0.750 M HCl(</a:t>
            </a:r>
            <a:r>
              <a:rPr lang="en-US" sz="2200" i="1" dirty="0"/>
              <a:t>aq</a:t>
            </a:r>
            <a:r>
              <a:rPr lang="en-US" sz="2200" dirty="0"/>
              <a:t>), 3.14 kJ of heat are produced. Determine the enthalpy change per mole of zinc.</a:t>
            </a:r>
          </a:p>
        </p:txBody>
      </p:sp>
      <p:sp>
        <p:nvSpPr>
          <p:cNvPr id="3" name="Rectangle 2"/>
          <p:cNvSpPr/>
          <p:nvPr/>
        </p:nvSpPr>
        <p:spPr>
          <a:xfrm>
            <a:off x="420031" y="5229135"/>
            <a:ext cx="8530098" cy="430887"/>
          </a:xfrm>
          <a:prstGeom prst="rect">
            <a:avLst/>
          </a:prstGeom>
        </p:spPr>
        <p:txBody>
          <a:bodyPr wrap="square">
            <a:spAutoFit/>
          </a:bodyPr>
          <a:lstStyle/>
          <a:p>
            <a:endParaRPr lang="en-US" sz="2200" dirty="0">
              <a:effectLst/>
            </a:endParaRPr>
          </a:p>
        </p:txBody>
      </p:sp>
      <p:sp>
        <p:nvSpPr>
          <p:cNvPr id="6" name="TextBox 5"/>
          <p:cNvSpPr txBox="1"/>
          <p:nvPr/>
        </p:nvSpPr>
        <p:spPr>
          <a:xfrm>
            <a:off x="1957388" y="2500629"/>
            <a:ext cx="5094664" cy="430887"/>
          </a:xfrm>
          <a:prstGeom prst="rect">
            <a:avLst/>
          </a:prstGeom>
          <a:noFill/>
        </p:spPr>
        <p:txBody>
          <a:bodyPr wrap="none" rtlCol="0">
            <a:spAutoFit/>
          </a:bodyPr>
          <a:lstStyle/>
          <a:p>
            <a:r>
              <a:rPr lang="en-US" sz="2200" dirty="0"/>
              <a:t>Zn(</a:t>
            </a:r>
            <a:r>
              <a:rPr lang="en-US" sz="2200" i="1" dirty="0"/>
              <a:t>s</a:t>
            </a:r>
            <a:r>
              <a:rPr lang="en-US" sz="2200" dirty="0"/>
              <a:t>) + 2HCl(</a:t>
            </a:r>
            <a:r>
              <a:rPr lang="en-US" sz="2200" i="1" dirty="0"/>
              <a:t>aq</a:t>
            </a:r>
            <a:r>
              <a:rPr lang="en-US" sz="2200" dirty="0"/>
              <a:t>) </a:t>
            </a:r>
            <a:r>
              <a:rPr lang="en-US" sz="2200" dirty="0">
                <a:solidFill>
                  <a:srgbClr val="009900"/>
                </a:solidFill>
                <a:sym typeface="Wingdings"/>
              </a:rPr>
              <a:t></a:t>
            </a:r>
            <a:r>
              <a:rPr lang="en-US" sz="2200" dirty="0">
                <a:sym typeface="Wingdings"/>
              </a:rPr>
              <a:t>  ZnCl</a:t>
            </a:r>
            <a:r>
              <a:rPr lang="en-US" sz="2200" baseline="-25000" dirty="0">
                <a:sym typeface="Wingdings"/>
              </a:rPr>
              <a:t>2</a:t>
            </a:r>
            <a:r>
              <a:rPr lang="en-US" sz="2200" dirty="0">
                <a:sym typeface="Wingdings"/>
              </a:rPr>
              <a:t>(</a:t>
            </a:r>
            <a:r>
              <a:rPr lang="en-US" sz="2200" i="1" dirty="0">
                <a:sym typeface="Wingdings"/>
              </a:rPr>
              <a:t>aq</a:t>
            </a:r>
            <a:r>
              <a:rPr lang="en-US" sz="2200" dirty="0">
                <a:sym typeface="Wingdings"/>
              </a:rPr>
              <a:t>) + H</a:t>
            </a:r>
            <a:r>
              <a:rPr lang="en-US" sz="2200" baseline="-25000" dirty="0">
                <a:sym typeface="Wingdings"/>
              </a:rPr>
              <a:t>2</a:t>
            </a:r>
            <a:r>
              <a:rPr lang="en-US" sz="2200" dirty="0">
                <a:sym typeface="Wingdings"/>
              </a:rPr>
              <a:t>(</a:t>
            </a:r>
            <a:r>
              <a:rPr lang="en-US" sz="2200" i="1" dirty="0">
                <a:sym typeface="Wingdings"/>
              </a:rPr>
              <a:t>g</a:t>
            </a:r>
            <a:r>
              <a:rPr lang="en-US" sz="2200" dirty="0">
                <a:sym typeface="Wingdings"/>
              </a:rPr>
              <a:t>)</a:t>
            </a:r>
            <a:endParaRPr lang="en-US" sz="2200" dirty="0"/>
          </a:p>
        </p:txBody>
      </p:sp>
      <p:sp>
        <p:nvSpPr>
          <p:cNvPr id="7" name="TextBox 6"/>
          <p:cNvSpPr txBox="1"/>
          <p:nvPr/>
        </p:nvSpPr>
        <p:spPr>
          <a:xfrm>
            <a:off x="138113" y="6321365"/>
            <a:ext cx="4709944" cy="400110"/>
          </a:xfrm>
          <a:prstGeom prst="rect">
            <a:avLst/>
          </a:prstGeom>
          <a:noFill/>
        </p:spPr>
        <p:txBody>
          <a:bodyPr wrap="none" rtlCol="0">
            <a:spAutoFit/>
          </a:bodyPr>
          <a:lstStyle/>
          <a:p>
            <a:r>
              <a:rPr lang="en-US" sz="2000" i="1" dirty="0"/>
              <a:t>*Be sure to check for </a:t>
            </a:r>
            <a:r>
              <a:rPr lang="en-US" sz="2000" i="1"/>
              <a:t>a limiting reactant!</a:t>
            </a:r>
            <a:endParaRPr lang="en-US" sz="2000" i="1" dirty="0"/>
          </a:p>
        </p:txBody>
      </p:sp>
    </p:spTree>
    <p:extLst>
      <p:ext uri="{BB962C8B-B14F-4D97-AF65-F5344CB8AC3E}">
        <p14:creationId xmlns:p14="http://schemas.microsoft.com/office/powerpoint/2010/main" val="840049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38</a:t>
            </a:fld>
            <a:endParaRPr lang="en-US" dirty="0"/>
          </a:p>
        </p:txBody>
      </p:sp>
      <p:sp>
        <p:nvSpPr>
          <p:cNvPr id="9" name="TextBox 8"/>
          <p:cNvSpPr txBox="1"/>
          <p:nvPr/>
        </p:nvSpPr>
        <p:spPr>
          <a:xfrm>
            <a:off x="457200" y="5015526"/>
            <a:ext cx="4566607" cy="646331"/>
          </a:xfrm>
          <a:prstGeom prst="rect">
            <a:avLst/>
          </a:prstGeom>
          <a:noFill/>
        </p:spPr>
        <p:txBody>
          <a:bodyPr wrap="square" rtlCol="0">
            <a:spAutoFit/>
          </a:bodyPr>
          <a:lstStyle/>
          <a:p>
            <a:pPr marL="285750" indent="-285750">
              <a:buClr>
                <a:schemeClr val="tx1"/>
              </a:buClr>
              <a:buFont typeface="PingFangSC-Regular" charset="-122"/>
              <a:buChar char="*"/>
            </a:pPr>
            <a:r>
              <a:rPr lang="en-US" dirty="0"/>
              <a:t>As defined by the International Union of Pure and Applied Chemistry (IUPAC). </a:t>
            </a:r>
          </a:p>
        </p:txBody>
      </p:sp>
      <p:sp>
        <p:nvSpPr>
          <p:cNvPr id="11" name="TextBox 10"/>
          <p:cNvSpPr txBox="1"/>
          <p:nvPr/>
        </p:nvSpPr>
        <p:spPr>
          <a:xfrm>
            <a:off x="758712" y="5717588"/>
            <a:ext cx="4686301" cy="646331"/>
          </a:xfrm>
          <a:prstGeom prst="rect">
            <a:avLst/>
          </a:prstGeom>
          <a:solidFill>
            <a:schemeClr val="bg1"/>
          </a:solidFill>
        </p:spPr>
        <p:txBody>
          <a:bodyPr wrap="square" rtlCol="0">
            <a:spAutoFit/>
          </a:bodyPr>
          <a:lstStyle/>
          <a:p>
            <a:r>
              <a:rPr lang="en-US" dirty="0"/>
              <a:t>The SI unit for pressure is the pascal (Pa). </a:t>
            </a:r>
          </a:p>
          <a:p>
            <a:r>
              <a:rPr lang="en-US" dirty="0"/>
              <a:t>101325 Pa = 1.01325 bar = 1 atm = 760 torr</a:t>
            </a:r>
          </a:p>
        </p:txBody>
      </p:sp>
      <p:grpSp>
        <p:nvGrpSpPr>
          <p:cNvPr id="3" name="Group 2"/>
          <p:cNvGrpSpPr/>
          <p:nvPr/>
        </p:nvGrpSpPr>
        <p:grpSpPr>
          <a:xfrm>
            <a:off x="457200" y="1045033"/>
            <a:ext cx="8329613" cy="4447121"/>
            <a:chOff x="457200" y="891571"/>
            <a:chExt cx="8329613" cy="4447121"/>
          </a:xfrm>
        </p:grpSpPr>
        <p:sp>
          <p:nvSpPr>
            <p:cNvPr id="18" name="Text Placeholder 2"/>
            <p:cNvSpPr txBox="1">
              <a:spLocks/>
            </p:cNvSpPr>
            <p:nvPr/>
          </p:nvSpPr>
          <p:spPr>
            <a:xfrm>
              <a:off x="457200" y="891571"/>
              <a:ext cx="8329613" cy="444712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Enthalpy and Standard State</a:t>
              </a:r>
            </a:p>
            <a:p>
              <a:pPr marL="342900" indent="-342900">
                <a:buFont typeface="Arial" charset="0"/>
                <a:buChar char="•"/>
              </a:pPr>
              <a:r>
                <a:rPr lang="en-US" sz="2200" dirty="0"/>
                <a:t>Enthalpy values for many reactions are tabulated.</a:t>
              </a:r>
            </a:p>
            <a:p>
              <a:pPr marL="342900" indent="-342900">
                <a:buFont typeface="Arial" charset="0"/>
                <a:buChar char="•"/>
              </a:pPr>
              <a:r>
                <a:rPr lang="en-US" sz="2200" dirty="0"/>
                <a:t>The reactants and products for tabulated reactions are at </a:t>
              </a:r>
              <a:r>
                <a:rPr lang="en-US" sz="2200" i="1" u="sng" dirty="0">
                  <a:solidFill>
                    <a:srgbClr val="009900"/>
                  </a:solidFill>
                </a:rPr>
                <a:t>standard state</a:t>
              </a:r>
              <a:r>
                <a:rPr lang="en-US" sz="2200" dirty="0"/>
                <a:t>.</a:t>
              </a:r>
            </a:p>
            <a:p>
              <a:pPr marL="1074420" lvl="1" indent="-342900">
                <a:buFont typeface="Arial" charset="0"/>
                <a:buChar char="•"/>
              </a:pPr>
              <a:r>
                <a:rPr lang="en-US" dirty="0"/>
                <a:t>Pressure = 1 bar*</a:t>
              </a:r>
              <a:r>
                <a:rPr lang="hr-HR" dirty="0"/>
                <a:t>           </a:t>
              </a:r>
              <a:r>
                <a:rPr lang="en-US" dirty="0"/>
                <a:t>Concentration = 1 M</a:t>
              </a:r>
            </a:p>
            <a:p>
              <a:pPr marL="342900" indent="-342900">
                <a:buFont typeface="Arial" charset="0"/>
                <a:buChar char="•"/>
              </a:pPr>
              <a:r>
                <a:rPr lang="en-US" sz="2200" dirty="0"/>
                <a:t>The enthalpy for a process at standard conditions is denoted by       .</a:t>
              </a:r>
            </a:p>
            <a:p>
              <a:pPr marL="342900" indent="-342900">
                <a:buFont typeface="Arial" charset="0"/>
                <a:buChar char="•"/>
              </a:pPr>
              <a:r>
                <a:rPr lang="en-US" sz="2200" dirty="0"/>
                <a:t>If a process occurs at a specific temperature such as 25 °C (298 K), the enthalpy may be written as           </a:t>
              </a:r>
              <a:r>
                <a:rPr lang="en-US" dirty="0"/>
                <a:t>.</a:t>
              </a:r>
            </a:p>
            <a:p>
              <a:pPr marL="1074420" lvl="1" indent="-342900">
                <a:buFont typeface="Arial" charset="0"/>
                <a:buChar char="•"/>
              </a:pPr>
              <a:endParaRPr lang="en-US" sz="2000" dirty="0"/>
            </a:p>
          </p:txBody>
        </p:sp>
        <mc:AlternateContent xmlns:mc="http://schemas.openxmlformats.org/markup-compatibility/2006" xmlns:a14="http://schemas.microsoft.com/office/drawing/2010/main">
          <mc:Choice Requires="a14">
            <p:sp>
              <p:nvSpPr>
                <p:cNvPr id="12" name="TextBox 11"/>
                <p:cNvSpPr txBox="1"/>
                <p:nvPr/>
              </p:nvSpPr>
              <p:spPr>
                <a:xfrm>
                  <a:off x="5849962" y="3976675"/>
                  <a:ext cx="852349"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rgbClr val="009900"/>
                            </a:solidFill>
                            <a:latin typeface="Cambria Math" charset="0"/>
                            <a:ea typeface="Cambria Math" charset="0"/>
                            <a:cs typeface="Cambria Math" charset="0"/>
                          </a:rPr>
                          <m:t>∆</m:t>
                        </m:r>
                        <m:sSubSup>
                          <m:sSubSupPr>
                            <m:ctrlPr>
                              <a:rPr lang="en-US" sz="2400" b="0" i="1" smtClean="0">
                                <a:solidFill>
                                  <a:srgbClr val="009900"/>
                                </a:solidFill>
                                <a:latin typeface="Cambria Math" panose="02040503050406030204" pitchFamily="18" charset="0"/>
                                <a:ea typeface="Cambria Math" charset="0"/>
                                <a:cs typeface="Cambria Math" charset="0"/>
                              </a:rPr>
                            </m:ctrlPr>
                          </m:sSubSupPr>
                          <m:e>
                            <m:r>
                              <a:rPr lang="en-US" sz="2400" b="0" i="1" smtClean="0">
                                <a:solidFill>
                                  <a:srgbClr val="009900"/>
                                </a:solidFill>
                                <a:latin typeface="Cambria Math" charset="0"/>
                                <a:ea typeface="Cambria Math" charset="0"/>
                                <a:cs typeface="Cambria Math" charset="0"/>
                              </a:rPr>
                              <m:t>𝐻</m:t>
                            </m:r>
                          </m:e>
                          <m:sub>
                            <m:r>
                              <a:rPr lang="en-US" sz="2400" b="0" i="1" smtClean="0">
                                <a:solidFill>
                                  <a:srgbClr val="009900"/>
                                </a:solidFill>
                                <a:latin typeface="Cambria Math" charset="0"/>
                                <a:ea typeface="Cambria Math" charset="0"/>
                                <a:cs typeface="Cambria Math" charset="0"/>
                              </a:rPr>
                              <m:t>298</m:t>
                            </m:r>
                          </m:sub>
                          <m:sup>
                            <m:r>
                              <a:rPr lang="it-IT" sz="2400" b="0" i="1" smtClean="0">
                                <a:solidFill>
                                  <a:srgbClr val="009900"/>
                                </a:solidFill>
                                <a:latin typeface="Cambria Math" charset="0"/>
                                <a:ea typeface="Cambria Math" charset="0"/>
                                <a:cs typeface="Cambria Math" charset="0"/>
                              </a:rPr>
                              <m:t>°</m:t>
                            </m:r>
                          </m:sup>
                        </m:sSubSup>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849962" y="3976675"/>
                  <a:ext cx="852349" cy="38626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293014" y="3233736"/>
                  <a:ext cx="581249" cy="37766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rgbClr val="009900"/>
                            </a:solidFill>
                            <a:latin typeface="Cambria Math" charset="0"/>
                            <a:ea typeface="Cambria Math" charset="0"/>
                            <a:cs typeface="Cambria Math" charset="0"/>
                          </a:rPr>
                          <m:t>∆</m:t>
                        </m:r>
                        <m:sSup>
                          <m:sSupPr>
                            <m:ctrlPr>
                              <a:rPr lang="en-US" sz="2400" b="0" i="1" smtClean="0">
                                <a:solidFill>
                                  <a:srgbClr val="009900"/>
                                </a:solidFill>
                                <a:latin typeface="Cambria Math" panose="02040503050406030204" pitchFamily="18" charset="0"/>
                                <a:ea typeface="Cambria Math" charset="0"/>
                                <a:cs typeface="Cambria Math" charset="0"/>
                              </a:rPr>
                            </m:ctrlPr>
                          </m:sSupPr>
                          <m:e>
                            <m:r>
                              <a:rPr lang="en-US" sz="2400" b="0" i="1" smtClean="0">
                                <a:solidFill>
                                  <a:srgbClr val="009900"/>
                                </a:solidFill>
                                <a:latin typeface="Cambria Math" charset="0"/>
                                <a:ea typeface="Cambria Math" charset="0"/>
                                <a:cs typeface="Cambria Math" charset="0"/>
                              </a:rPr>
                              <m:t>𝐻</m:t>
                            </m:r>
                          </m:e>
                          <m:sup>
                            <m:r>
                              <a:rPr lang="it-IT" sz="2400" b="0" i="1" smtClean="0">
                                <a:solidFill>
                                  <a:srgbClr val="009900"/>
                                </a:solidFill>
                                <a:latin typeface="Cambria Math" charset="0"/>
                                <a:ea typeface="Cambria Math" charset="0"/>
                                <a:cs typeface="Cambria Math" charset="0"/>
                              </a:rPr>
                              <m:t>°</m:t>
                            </m:r>
                          </m:sup>
                        </m:sSup>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93014" y="3233736"/>
                  <a:ext cx="581249" cy="377667"/>
                </a:xfrm>
                <a:prstGeom prst="rect">
                  <a:avLst/>
                </a:prstGeom>
                <a:blipFill rotWithShape="0">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9289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924979"/>
            <a:ext cx="8530098" cy="19677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Heat of Combustion</a:t>
            </a:r>
          </a:p>
          <a:p>
            <a:pPr marL="342900" indent="-342900">
              <a:buFont typeface="Arial" charset="0"/>
              <a:buChar char="•"/>
            </a:pPr>
            <a:r>
              <a:rPr lang="en-US" sz="2200" dirty="0"/>
              <a:t>The standard enthalpy of combustion is the enthalpy change when one mole of a substance burns under standard conditions.</a:t>
            </a:r>
          </a:p>
          <a:p>
            <a:pPr marL="342900" indent="-342900">
              <a:buFont typeface="Arial" charset="0"/>
              <a:buChar char="•"/>
            </a:pPr>
            <a:r>
              <a:rPr lang="en-US" sz="2200" dirty="0"/>
              <a:t>This is also known as the </a:t>
            </a:r>
            <a:r>
              <a:rPr lang="en-US" sz="2200" i="1" u="sng" dirty="0">
                <a:solidFill>
                  <a:srgbClr val="009900"/>
                </a:solidFill>
              </a:rPr>
              <a:t>heat of combustion</a:t>
            </a:r>
            <a:r>
              <a:rPr lang="en-US" sz="2200" dirty="0"/>
              <a:t>,        . </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39</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602272" y="2077606"/>
                <a:ext cx="590162" cy="37766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𝑐</m:t>
                          </m:r>
                        </m:sub>
                        <m:sup>
                          <m:r>
                            <a:rPr lang="it-IT" sz="2400" b="0" i="1" smtClean="0">
                              <a:solidFill>
                                <a:schemeClr val="tx1"/>
                              </a:solidFill>
                              <a:latin typeface="Cambria Math" charset="0"/>
                              <a:ea typeface="Cambria Math" charset="0"/>
                              <a:cs typeface="Cambria Math" charset="0"/>
                            </a:rPr>
                            <m:t>°</m:t>
                          </m:r>
                        </m:sup>
                      </m:sSubSup>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602272" y="2077606"/>
                <a:ext cx="590162" cy="377667"/>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860" y="4354274"/>
            <a:ext cx="8593138" cy="518968"/>
          </a:xfrm>
          <a:prstGeom prst="rect">
            <a:avLst/>
          </a:prstGeom>
        </p:spPr>
      </p:pic>
      <p:sp>
        <p:nvSpPr>
          <p:cNvPr id="9" name="Text Placeholder 2"/>
          <p:cNvSpPr txBox="1">
            <a:spLocks/>
          </p:cNvSpPr>
          <p:nvPr/>
        </p:nvSpPr>
        <p:spPr>
          <a:xfrm>
            <a:off x="457200" y="2550618"/>
            <a:ext cx="8530098" cy="196779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charset="0"/>
              <a:buChar char="•"/>
            </a:pPr>
            <a:r>
              <a:rPr lang="en-US" sz="2200" dirty="0"/>
              <a:t>The heat of combustion of ethanol, −1366.8 kJ/mol, is the amount of heat produced when one mole of ethanol undergoes complete combustion at 25 °C and 1 bar, yielding products also at 25 °C and 1 bar. </a:t>
            </a:r>
          </a:p>
          <a:p>
            <a:pPr marL="342900" indent="-342900">
              <a:buFont typeface="Arial" charset="0"/>
              <a:buChar char="•"/>
            </a:pPr>
            <a:endParaRPr lang="en-US" sz="2200" dirty="0"/>
          </a:p>
        </p:txBody>
      </p:sp>
    </p:spTree>
    <p:extLst>
      <p:ext uri="{BB962C8B-B14F-4D97-AF65-F5344CB8AC3E}">
        <p14:creationId xmlns:p14="http://schemas.microsoft.com/office/powerpoint/2010/main" val="32491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5</a:t>
            </a:r>
            <a:r>
              <a:rPr lang="en-US" sz="2800" dirty="0"/>
              <a:t>.1  energy basics</a:t>
            </a:r>
          </a:p>
        </p:txBody>
      </p:sp>
      <p:sp>
        <p:nvSpPr>
          <p:cNvPr id="6" name="Text Placeholder 2"/>
          <p:cNvSpPr txBox="1">
            <a:spLocks/>
          </p:cNvSpPr>
          <p:nvPr/>
        </p:nvSpPr>
        <p:spPr>
          <a:xfrm>
            <a:off x="457200" y="892984"/>
            <a:ext cx="8530098" cy="3375389"/>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dirty="0">
                <a:solidFill>
                  <a:srgbClr val="009900"/>
                </a:solidFill>
              </a:rPr>
              <a:t>Energy</a:t>
            </a:r>
            <a:endParaRPr lang="en-US" dirty="0">
              <a:solidFill>
                <a:srgbClr val="009900"/>
              </a:solidFill>
            </a:endParaRPr>
          </a:p>
          <a:p>
            <a:pPr marL="342900" indent="-342900">
              <a:buClr>
                <a:srgbClr val="009900"/>
              </a:buClr>
              <a:buFont typeface="Arial" panose="020B0604020202020204" pitchFamily="34" charset="0"/>
              <a:buChar char="•"/>
            </a:pPr>
            <a:r>
              <a:rPr lang="en-US" sz="2200" dirty="0"/>
              <a:t>Energy the </a:t>
            </a:r>
            <a:r>
              <a:rPr lang="en-US" sz="2200"/>
              <a:t>capacity to </a:t>
            </a:r>
            <a:r>
              <a:rPr lang="en-US" sz="2200" dirty="0"/>
              <a:t>supply heat or do work.</a:t>
            </a:r>
          </a:p>
          <a:p>
            <a:pPr marL="342900" indent="-342900">
              <a:buClr>
                <a:srgbClr val="009900"/>
              </a:buClr>
              <a:buFont typeface="Arial" panose="020B0604020202020204" pitchFamily="34" charset="0"/>
              <a:buChar char="•"/>
            </a:pPr>
            <a:r>
              <a:rPr lang="en-US" sz="2200" dirty="0"/>
              <a:t>The energy that is transferred between two objects is </a:t>
            </a:r>
            <a:r>
              <a:rPr lang="en-US" sz="2200" i="1" u="sng" dirty="0">
                <a:solidFill>
                  <a:srgbClr val="009900"/>
                </a:solidFill>
              </a:rPr>
              <a:t>heat</a:t>
            </a:r>
            <a:r>
              <a:rPr lang="en-US" sz="2200" dirty="0"/>
              <a:t> (q).</a:t>
            </a:r>
          </a:p>
          <a:p>
            <a:pPr marL="342900" indent="-342900">
              <a:buClr>
                <a:srgbClr val="009900"/>
              </a:buClr>
              <a:buFont typeface="Arial" panose="020B0604020202020204" pitchFamily="34" charset="0"/>
              <a:buChar char="•"/>
            </a:pPr>
            <a:r>
              <a:rPr lang="en-US" sz="2200" dirty="0"/>
              <a:t>Energy that is used to move objects is </a:t>
            </a:r>
            <a:r>
              <a:rPr lang="en-US" sz="2200" i="1" u="sng" dirty="0">
                <a:solidFill>
                  <a:srgbClr val="009900"/>
                </a:solidFill>
              </a:rPr>
              <a:t>work</a:t>
            </a:r>
            <a:r>
              <a:rPr lang="en-US" sz="2200" dirty="0"/>
              <a:t> (w).</a:t>
            </a:r>
          </a:p>
          <a:p>
            <a:pPr marL="342900" indent="-342900">
              <a:buClr>
                <a:srgbClr val="009900"/>
              </a:buClr>
              <a:buFont typeface="Arial" panose="020B0604020202020204" pitchFamily="34" charset="0"/>
              <a:buChar char="•"/>
            </a:pPr>
            <a:r>
              <a:rPr lang="en-US" sz="2200" dirty="0"/>
              <a:t>The total energy change for a process is a combination of heat and work:</a:t>
            </a:r>
          </a:p>
        </p:txBody>
      </p:sp>
      <p:sp>
        <p:nvSpPr>
          <p:cNvPr id="4" name="Slide Number Placeholder 3"/>
          <p:cNvSpPr>
            <a:spLocks noGrp="1"/>
          </p:cNvSpPr>
          <p:nvPr>
            <p:ph type="sldNum" sz="quarter" idx="4"/>
          </p:nvPr>
        </p:nvSpPr>
        <p:spPr/>
        <p:txBody>
          <a:bodyPr/>
          <a:lstStyle/>
          <a:p>
            <a:fld id="{72F633B3-16E2-4909-ACA1-80BBA0CB601E}" type="slidenum">
              <a:rPr lang="en-US" smtClean="0"/>
              <a:pPr/>
              <a:t>4</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3877466" y="3175649"/>
                <a:ext cx="1689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400" b="1" i="1" smtClean="0">
                          <a:solidFill>
                            <a:srgbClr val="009900"/>
                          </a:solidFill>
                          <a:latin typeface="Cambria Math" charset="0"/>
                          <a:ea typeface="Cambria Math" charset="0"/>
                          <a:cs typeface="Cambria Math" charset="0"/>
                        </a:rPr>
                        <m:t>𝜟</m:t>
                      </m:r>
                      <m:r>
                        <a:rPr lang="en-US" sz="2400" b="1" i="1" smtClean="0">
                          <a:solidFill>
                            <a:srgbClr val="009900"/>
                          </a:solidFill>
                          <a:latin typeface="Cambria Math" charset="0"/>
                        </a:rPr>
                        <m:t>𝑬</m:t>
                      </m:r>
                      <m:r>
                        <a:rPr lang="en-US" sz="2400" b="1" i="1" smtClean="0">
                          <a:solidFill>
                            <a:srgbClr val="009900"/>
                          </a:solidFill>
                          <a:latin typeface="Cambria Math" charset="0"/>
                        </a:rPr>
                        <m:t>=</m:t>
                      </m:r>
                      <m:r>
                        <a:rPr lang="en-US" sz="2400" b="1" i="1" smtClean="0">
                          <a:solidFill>
                            <a:srgbClr val="009900"/>
                          </a:solidFill>
                          <a:latin typeface="Cambria Math" charset="0"/>
                        </a:rPr>
                        <m:t>𝒒</m:t>
                      </m:r>
                      <m:r>
                        <a:rPr lang="en-US" sz="2400" b="1" i="1" smtClean="0">
                          <a:solidFill>
                            <a:srgbClr val="009900"/>
                          </a:solidFill>
                          <a:latin typeface="Cambria Math" charset="0"/>
                        </a:rPr>
                        <m:t>+</m:t>
                      </m:r>
                      <m:r>
                        <a:rPr lang="en-US" sz="2400" b="1" i="1" smtClean="0">
                          <a:solidFill>
                            <a:srgbClr val="009900"/>
                          </a:solidFill>
                          <a:latin typeface="Cambria Math" charset="0"/>
                        </a:rPr>
                        <m:t>𝒘</m:t>
                      </m:r>
                    </m:oMath>
                  </m:oMathPara>
                </a14:m>
                <a:endParaRPr lang="en-US" sz="2400" b="1" dirty="0">
                  <a:solidFill>
                    <a:srgbClr val="0099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877466" y="3175649"/>
                <a:ext cx="1689565" cy="369332"/>
              </a:xfrm>
              <a:prstGeom prst="rect">
                <a:avLst/>
              </a:prstGeom>
              <a:blipFill rotWithShape="0">
                <a:blip r:embed="rId2"/>
                <a:stretch>
                  <a:fillRect l="-3249" r="-1805" b="-26230"/>
                </a:stretch>
              </a:blipFill>
            </p:spPr>
            <p:txBody>
              <a:bodyPr/>
              <a:lstStyle/>
              <a:p>
                <a:r>
                  <a:rPr lang="en-US">
                    <a:noFill/>
                  </a:rPr>
                  <a:t> </a:t>
                </a:r>
              </a:p>
            </p:txBody>
          </p:sp>
        </mc:Fallback>
      </mc:AlternateContent>
      <p:sp>
        <p:nvSpPr>
          <p:cNvPr id="16" name="Text Placeholder 2"/>
          <p:cNvSpPr txBox="1">
            <a:spLocks/>
          </p:cNvSpPr>
          <p:nvPr/>
        </p:nvSpPr>
        <p:spPr>
          <a:xfrm>
            <a:off x="457200" y="3779164"/>
            <a:ext cx="8530098" cy="65735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Energy can  be divided into two </a:t>
            </a:r>
            <a:r>
              <a:rPr lang="en-US" sz="2200"/>
              <a:t>types:</a:t>
            </a:r>
            <a:endParaRPr lang="en-US" sz="2200" dirty="0"/>
          </a:p>
        </p:txBody>
      </p:sp>
      <p:pic>
        <p:nvPicPr>
          <p:cNvPr id="17" name="Picture 16"/>
          <p:cNvPicPr>
            <a:picLocks noChangeAspect="1"/>
          </p:cNvPicPr>
          <p:nvPr/>
        </p:nvPicPr>
        <p:blipFill>
          <a:blip r:embed="rId3"/>
          <a:stretch>
            <a:fillRect/>
          </a:stretch>
        </p:blipFill>
        <p:spPr>
          <a:xfrm>
            <a:off x="5890421" y="4299230"/>
            <a:ext cx="2607823" cy="2125576"/>
          </a:xfrm>
          <a:prstGeom prst="rect">
            <a:avLst/>
          </a:prstGeom>
        </p:spPr>
      </p:pic>
      <p:sp>
        <p:nvSpPr>
          <p:cNvPr id="18" name="Text Placeholder 2"/>
          <p:cNvSpPr txBox="1">
            <a:spLocks/>
          </p:cNvSpPr>
          <p:nvPr/>
        </p:nvSpPr>
        <p:spPr>
          <a:xfrm>
            <a:off x="916903" y="4268373"/>
            <a:ext cx="4686109" cy="240674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i="1" u="sng" dirty="0">
                <a:solidFill>
                  <a:srgbClr val="009900"/>
                </a:solidFill>
              </a:rPr>
              <a:t>Potential energy</a:t>
            </a:r>
            <a:r>
              <a:rPr lang="en-US" sz="2200" dirty="0"/>
              <a:t> is energy an object has due to its relative position, composition, and condition.</a:t>
            </a:r>
          </a:p>
          <a:p>
            <a:pPr marL="342900" indent="-342900">
              <a:buClr>
                <a:srgbClr val="009900"/>
              </a:buClr>
              <a:buFont typeface="Arial" panose="020B0604020202020204" pitchFamily="34" charset="0"/>
              <a:buChar char="•"/>
            </a:pPr>
            <a:r>
              <a:rPr lang="en-US" sz="2200" i="1" u="sng" dirty="0">
                <a:solidFill>
                  <a:srgbClr val="009900"/>
                </a:solidFill>
              </a:rPr>
              <a:t>Kinetic energy</a:t>
            </a:r>
            <a:r>
              <a:rPr lang="en-US" sz="2200" dirty="0"/>
              <a:t> is the energy of an object as a result of motion.</a:t>
            </a:r>
          </a:p>
        </p:txBody>
      </p:sp>
    </p:spTree>
    <p:extLst>
      <p:ext uri="{BB962C8B-B14F-4D97-AF65-F5344CB8AC3E}">
        <p14:creationId xmlns:p14="http://schemas.microsoft.com/office/powerpoint/2010/main" val="941357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40</a:t>
            </a:fld>
            <a:endParaRPr lang="en-US" dirty="0"/>
          </a:p>
        </p:txBody>
      </p:sp>
      <p:sp>
        <p:nvSpPr>
          <p:cNvPr id="8" name="Text Placeholder 2"/>
          <p:cNvSpPr txBox="1">
            <a:spLocks/>
          </p:cNvSpPr>
          <p:nvPr/>
        </p:nvSpPr>
        <p:spPr>
          <a:xfrm>
            <a:off x="420031" y="966786"/>
            <a:ext cx="8567267"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5.10 </a:t>
            </a:r>
          </a:p>
          <a:p>
            <a:r>
              <a:rPr lang="en-US" sz="2200" dirty="0"/>
              <a:t>Determine the approximate amount of heat produced by burning 1.00 L of gasoline at standard conditions. Assume that the enthalpy of combustion of gasoline is the same as that of isooctane (C</a:t>
            </a:r>
            <a:r>
              <a:rPr lang="en-US" sz="2200" baseline="-25000" dirty="0"/>
              <a:t>8</a:t>
            </a:r>
            <a:r>
              <a:rPr lang="en-US" sz="2200" dirty="0"/>
              <a:t>H</a:t>
            </a:r>
            <a:r>
              <a:rPr lang="en-US" sz="2200" baseline="-25000" dirty="0"/>
              <a:t>18</a:t>
            </a:r>
            <a:r>
              <a:rPr lang="en-US" sz="2200" dirty="0"/>
              <a:t>), a common component of gasoline. </a:t>
            </a:r>
          </a:p>
          <a:p>
            <a:r>
              <a:rPr lang="en-US" sz="2000" dirty="0"/>
              <a:t>The density of isooctane is 0.692 g/mL. </a:t>
            </a:r>
            <a:endParaRPr lang="en-US" sz="2000" dirty="0">
              <a:effectLst/>
            </a:endParaRPr>
          </a:p>
        </p:txBody>
      </p:sp>
      <p:grpSp>
        <p:nvGrpSpPr>
          <p:cNvPr id="10" name="Group 9"/>
          <p:cNvGrpSpPr/>
          <p:nvPr/>
        </p:nvGrpSpPr>
        <p:grpSpPr>
          <a:xfrm>
            <a:off x="271462" y="3335305"/>
            <a:ext cx="8687260" cy="730947"/>
            <a:chOff x="300038" y="3435634"/>
            <a:chExt cx="8687260" cy="730947"/>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0038" y="3435634"/>
              <a:ext cx="5529263" cy="730947"/>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6047967" y="3612274"/>
                  <a:ext cx="2939331" cy="37766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𝑐</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i="1" dirty="0" smtClean="0">
                            <a:latin typeface="Cambria Math" charset="0"/>
                            <a:ea typeface="Cambria Math" charset="0"/>
                            <a:cs typeface="Cambria Math" charset="0"/>
                          </a:rPr>
                          <m:t>−</m:t>
                        </m:r>
                        <m:r>
                          <a:rPr lang="en-US" sz="2400" b="0" i="1" dirty="0" smtClean="0">
                            <a:latin typeface="Cambria Math" charset="0"/>
                            <a:ea typeface="Cambria Math" charset="0"/>
                            <a:cs typeface="Cambria Math" charset="0"/>
                          </a:rPr>
                          <m:t>5461 </m:t>
                        </m:r>
                        <m:r>
                          <a:rPr lang="en-US" sz="2400" b="0" i="1" dirty="0" smtClean="0">
                            <a:latin typeface="Cambria Math" charset="0"/>
                            <a:ea typeface="Cambria Math" charset="0"/>
                            <a:cs typeface="Cambria Math" charset="0"/>
                          </a:rPr>
                          <m:t>𝑘𝐽</m:t>
                        </m:r>
                        <m:r>
                          <a:rPr lang="en-US" sz="2400" b="0" i="1" dirty="0" smtClean="0">
                            <a:latin typeface="Cambria Math" charset="0"/>
                            <a:ea typeface="Cambria Math" charset="0"/>
                            <a:cs typeface="Cambria Math" charset="0"/>
                          </a:rPr>
                          <m:t>/</m:t>
                        </m:r>
                        <m:r>
                          <a:rPr lang="en-US" sz="2400" b="0" i="1" dirty="0" smtClean="0">
                            <a:latin typeface="Cambria Math" charset="0"/>
                            <a:ea typeface="Cambria Math" charset="0"/>
                            <a:cs typeface="Cambria Math" charset="0"/>
                          </a:rPr>
                          <m:t>𝑚𝑜𝑙</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047967" y="3612274"/>
                  <a:ext cx="2939331" cy="377667"/>
                </a:xfrm>
                <a:prstGeom prst="rect">
                  <a:avLst/>
                </a:prstGeom>
                <a:blipFill rotWithShape="0">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15620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1510" y="3752600"/>
            <a:ext cx="7877245" cy="2908799"/>
          </a:xfrm>
          <a:prstGeom prst="rect">
            <a:avLst/>
          </a:prstGeom>
        </p:spPr>
      </p:pic>
      <p:sp>
        <p:nvSpPr>
          <p:cNvPr id="18" name="Text Placeholder 2"/>
          <p:cNvSpPr txBox="1">
            <a:spLocks/>
          </p:cNvSpPr>
          <p:nvPr/>
        </p:nvSpPr>
        <p:spPr>
          <a:xfrm>
            <a:off x="457200" y="924979"/>
            <a:ext cx="8530098" cy="318982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Algae and Biofuel</a:t>
            </a:r>
          </a:p>
          <a:p>
            <a:pPr marL="342900" indent="-342900">
              <a:buFont typeface="Arial" charset="0"/>
              <a:buChar char="•"/>
            </a:pPr>
            <a:r>
              <a:rPr lang="en-US" sz="2200" dirty="0"/>
              <a:t>Some of the most promising biofuels being developed are derived from algae that are nontoxic, biodegradable, and are among the worlds fastest-growing organisms.</a:t>
            </a:r>
          </a:p>
          <a:p>
            <a:pPr marL="342900" indent="-342900">
              <a:buFont typeface="Arial" charset="0"/>
              <a:buChar char="•"/>
            </a:pPr>
            <a:r>
              <a:rPr lang="en-US" sz="2200" dirty="0"/>
              <a:t>About 50% of algal weight is oil that can be readily converted into fuel such as biodiesel.</a:t>
            </a:r>
          </a:p>
          <a:p>
            <a:pPr marL="342900" indent="-342900">
              <a:buFont typeface="Arial" charset="0"/>
              <a:buChar char="•"/>
            </a:pPr>
            <a:r>
              <a:rPr lang="en-US" sz="2200" dirty="0"/>
              <a:t>Algae is also being used by the US Air Force to produce jet fuel for under $5 per gallon.</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41</a:t>
            </a:fld>
            <a:endParaRPr lang="en-US" dirty="0"/>
          </a:p>
        </p:txBody>
      </p:sp>
    </p:spTree>
    <p:extLst>
      <p:ext uri="{BB962C8B-B14F-4D97-AF65-F5344CB8AC3E}">
        <p14:creationId xmlns:p14="http://schemas.microsoft.com/office/powerpoint/2010/main" val="727932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a:xfrm>
            <a:off x="457200" y="924979"/>
            <a:ext cx="8530098" cy="318982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Enthalpy of Formation</a:t>
            </a:r>
          </a:p>
          <a:p>
            <a:pPr marL="342900" indent="-342900">
              <a:buFont typeface="Arial" charset="0"/>
              <a:buChar char="•"/>
            </a:pPr>
            <a:r>
              <a:rPr lang="en-US" sz="2200" dirty="0"/>
              <a:t>The enthalpy change for a reaction in which one mole of a pure substance is formed from its free elements in their standard states under standard conditions.</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42</a:t>
            </a:fld>
            <a:endParaRPr lang="en-US" dirty="0"/>
          </a:p>
        </p:txBody>
      </p:sp>
      <p:grpSp>
        <p:nvGrpSpPr>
          <p:cNvPr id="11" name="Group 10"/>
          <p:cNvGrpSpPr/>
          <p:nvPr/>
        </p:nvGrpSpPr>
        <p:grpSpPr>
          <a:xfrm>
            <a:off x="693737" y="2626969"/>
            <a:ext cx="7741674" cy="1357650"/>
            <a:chOff x="693737" y="2812707"/>
            <a:chExt cx="7741674" cy="1357650"/>
          </a:xfrm>
        </p:grpSpPr>
        <p:grpSp>
          <p:nvGrpSpPr>
            <p:cNvPr id="10" name="Group 9"/>
            <p:cNvGrpSpPr/>
            <p:nvPr/>
          </p:nvGrpSpPr>
          <p:grpSpPr>
            <a:xfrm>
              <a:off x="693737" y="3459157"/>
              <a:ext cx="7640074" cy="711200"/>
              <a:chOff x="693737" y="3616325"/>
              <a:chExt cx="7640074" cy="71120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3737" y="3616325"/>
                <a:ext cx="3860800" cy="7112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39711" y="3660775"/>
                <a:ext cx="3594100" cy="622300"/>
              </a:xfrm>
              <a:prstGeom prst="rect">
                <a:avLst/>
              </a:prstGeom>
            </p:spPr>
          </p:pic>
        </p:grpSp>
        <p:grpSp>
          <p:nvGrpSpPr>
            <p:cNvPr id="9" name="Group 8"/>
            <p:cNvGrpSpPr/>
            <p:nvPr/>
          </p:nvGrpSpPr>
          <p:grpSpPr>
            <a:xfrm>
              <a:off x="708025" y="2812707"/>
              <a:ext cx="7727386" cy="571500"/>
              <a:chOff x="708025" y="2812707"/>
              <a:chExt cx="7727386" cy="571500"/>
            </a:xfrm>
          </p:grpSpPr>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025" y="2812707"/>
                <a:ext cx="3479800" cy="5715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39711" y="2812707"/>
                <a:ext cx="3695700" cy="571500"/>
              </a:xfrm>
              <a:prstGeom prst="rect">
                <a:avLst/>
              </a:prstGeom>
            </p:spPr>
          </p:pic>
        </p:grpSp>
      </p:grpSp>
      <p:sp>
        <p:nvSpPr>
          <p:cNvPr id="13" name="Text Placeholder 2"/>
          <p:cNvSpPr txBox="1">
            <a:spLocks/>
          </p:cNvSpPr>
          <p:nvPr/>
        </p:nvSpPr>
        <p:spPr>
          <a:xfrm>
            <a:off x="457200" y="4234200"/>
            <a:ext cx="8530098" cy="249338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dirty="0"/>
              <a:t>By definition, the standard enthalpy of formation for an </a:t>
            </a:r>
            <a:r>
              <a:rPr lang="en-US" sz="2200" i="1" u="sng" dirty="0">
                <a:solidFill>
                  <a:srgbClr val="009900"/>
                </a:solidFill>
              </a:rPr>
              <a:t>element in its standard state</a:t>
            </a:r>
            <a:r>
              <a:rPr lang="en-US" sz="2200" dirty="0"/>
              <a:t> is </a:t>
            </a:r>
            <a:r>
              <a:rPr lang="en-US" sz="2200" i="1" u="sng" dirty="0">
                <a:solidFill>
                  <a:srgbClr val="009900"/>
                </a:solidFill>
              </a:rPr>
              <a:t>zero</a:t>
            </a:r>
            <a:r>
              <a:rPr lang="en-US" sz="2200" dirty="0"/>
              <a:t>.</a:t>
            </a:r>
          </a:p>
        </p:txBody>
      </p:sp>
    </p:spTree>
    <p:extLst>
      <p:ext uri="{BB962C8B-B14F-4D97-AF65-F5344CB8AC3E}">
        <p14:creationId xmlns:p14="http://schemas.microsoft.com/office/powerpoint/2010/main" val="891352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43</a:t>
            </a:fld>
            <a:endParaRPr lang="en-US" dirty="0"/>
          </a:p>
        </p:txBody>
      </p:sp>
      <p:sp>
        <p:nvSpPr>
          <p:cNvPr id="8" name="Text Placeholder 2"/>
          <p:cNvSpPr txBox="1">
            <a:spLocks/>
          </p:cNvSpPr>
          <p:nvPr/>
        </p:nvSpPr>
        <p:spPr>
          <a:xfrm>
            <a:off x="420031" y="966786"/>
            <a:ext cx="8567267" cy="2733993"/>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5.11 </a:t>
            </a:r>
          </a:p>
          <a:p>
            <a:pPr>
              <a:spcAft>
                <a:spcPts val="0"/>
              </a:spcAft>
            </a:pPr>
            <a:r>
              <a:rPr lang="en-US" sz="2200" dirty="0"/>
              <a:t>Ozone, O</a:t>
            </a:r>
            <a:r>
              <a:rPr lang="en-US" sz="2200" baseline="-25000" dirty="0"/>
              <a:t>3</a:t>
            </a:r>
            <a:r>
              <a:rPr lang="en-US" sz="2200" dirty="0"/>
              <a:t>(</a:t>
            </a:r>
            <a:r>
              <a:rPr lang="en-US" sz="2200" i="1" dirty="0"/>
              <a:t>g</a:t>
            </a:r>
            <a:r>
              <a:rPr lang="en-US" sz="2200" dirty="0"/>
              <a:t>), forms from oxygen, O</a:t>
            </a:r>
            <a:r>
              <a:rPr lang="en-US" sz="2200" baseline="-25000" dirty="0"/>
              <a:t>2</a:t>
            </a:r>
            <a:r>
              <a:rPr lang="en-US" sz="2200" dirty="0"/>
              <a:t>(</a:t>
            </a:r>
            <a:r>
              <a:rPr lang="en-US" sz="2200" i="1" dirty="0"/>
              <a:t>g</a:t>
            </a:r>
            <a:r>
              <a:rPr lang="en-US" sz="2200" dirty="0"/>
              <a:t>), in an endothermic process. In the upper atmosphere, the reaction is driven by energy from ultraviolet radiation. Assuming that both the reactants and products of the reaction are in their standard states, determine the standard enthalpy of formation for ozone, from the following reaction: </a:t>
            </a:r>
            <a:endParaRPr lang="en-US" sz="2200" dirty="0">
              <a:effectLst/>
            </a:endParaRPr>
          </a:p>
        </p:txBody>
      </p:sp>
      <p:sp>
        <p:nvSpPr>
          <p:cNvPr id="11" name="Text Placeholder 2"/>
          <p:cNvSpPr txBox="1">
            <a:spLocks/>
          </p:cNvSpPr>
          <p:nvPr/>
        </p:nvSpPr>
        <p:spPr>
          <a:xfrm>
            <a:off x="1551359" y="3700779"/>
            <a:ext cx="3152305" cy="51371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dirty="0">
                <a:latin typeface="Cambria Math" charset="0"/>
                <a:ea typeface="Cambria Math" charset="0"/>
                <a:cs typeface="Cambria Math" charset="0"/>
              </a:rPr>
              <a:t>3O</a:t>
            </a:r>
            <a:r>
              <a:rPr lang="en-US" baseline="-25000" dirty="0">
                <a:latin typeface="Cambria Math" charset="0"/>
                <a:ea typeface="Cambria Math" charset="0"/>
                <a:cs typeface="Cambria Math" charset="0"/>
              </a:rPr>
              <a:t>2</a:t>
            </a:r>
            <a:r>
              <a:rPr lang="en-US" dirty="0">
                <a:latin typeface="Cambria Math" charset="0"/>
                <a:ea typeface="Cambria Math" charset="0"/>
                <a:cs typeface="Cambria Math" charset="0"/>
              </a:rPr>
              <a:t>(g)  </a:t>
            </a:r>
            <a:r>
              <a:rPr lang="en-US" dirty="0">
                <a:solidFill>
                  <a:srgbClr val="009900"/>
                </a:solidFill>
                <a:latin typeface="Cambria Math" charset="0"/>
                <a:ea typeface="Cambria Math" charset="0"/>
                <a:cs typeface="Cambria Math" charset="0"/>
                <a:sym typeface="Wingdings"/>
              </a:rPr>
              <a:t> </a:t>
            </a:r>
            <a:r>
              <a:rPr lang="en-US" dirty="0">
                <a:latin typeface="Cambria Math" charset="0"/>
                <a:ea typeface="Cambria Math" charset="0"/>
                <a:cs typeface="Cambria Math" charset="0"/>
              </a:rPr>
              <a:t> 2O</a:t>
            </a:r>
            <a:r>
              <a:rPr lang="en-US" baseline="-25000" dirty="0">
                <a:latin typeface="Cambria Math" charset="0"/>
                <a:ea typeface="Cambria Math" charset="0"/>
                <a:cs typeface="Cambria Math" charset="0"/>
              </a:rPr>
              <a:t>3</a:t>
            </a:r>
            <a:r>
              <a:rPr lang="en-US" dirty="0">
                <a:latin typeface="Cambria Math" charset="0"/>
                <a:ea typeface="Cambria Math" charset="0"/>
                <a:cs typeface="Cambria Math" charset="0"/>
              </a:rPr>
              <a:t>(g)</a:t>
            </a:r>
            <a:endParaRPr lang="en-US" dirty="0">
              <a:effectLst/>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2" name="TextBox 11"/>
              <p:cNvSpPr txBox="1"/>
              <p:nvPr/>
            </p:nvSpPr>
            <p:spPr>
              <a:xfrm>
                <a:off x="5119279" y="3764507"/>
                <a:ext cx="2351798"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298</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b="0" i="1" dirty="0" smtClean="0">
                          <a:latin typeface="Cambria Math" charset="0"/>
                          <a:ea typeface="Cambria Math" panose="02040503050406030204" pitchFamily="18" charset="0"/>
                        </a:rPr>
                        <m:t>+</m:t>
                      </m:r>
                      <m:r>
                        <a:rPr lang="en-US" sz="2400" b="0" i="1" dirty="0" smtClean="0">
                          <a:latin typeface="Cambria Math" charset="0"/>
                          <a:ea typeface="Cambria Math" charset="0"/>
                          <a:cs typeface="Cambria Math" charset="0"/>
                        </a:rPr>
                        <m:t>286 </m:t>
                      </m:r>
                      <m:r>
                        <a:rPr lang="en-US" sz="2400" b="0" i="1" dirty="0" smtClean="0">
                          <a:latin typeface="Cambria Math" charset="0"/>
                          <a:ea typeface="Cambria Math" charset="0"/>
                          <a:cs typeface="Cambria Math" charset="0"/>
                        </a:rPr>
                        <m:t>𝑘𝐽</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119279" y="3764507"/>
                <a:ext cx="2351798" cy="38626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119279" y="4367901"/>
                <a:ext cx="2639249" cy="44044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𝑓𝑜𝑟𝑚𝑎𝑡𝑖𝑜𝑛</m:t>
                          </m:r>
                        </m:sub>
                        <m:sup>
                          <m:r>
                            <a:rPr lang="it-IT" sz="2400" b="0" i="1" smtClean="0">
                              <a:solidFill>
                                <a:schemeClr val="tx1"/>
                              </a:solidFill>
                              <a:latin typeface="Cambria Math" charset="0"/>
                              <a:ea typeface="Cambria Math" charset="0"/>
                              <a:cs typeface="Cambria Math" charset="0"/>
                            </a:rPr>
                            <m:t>°</m:t>
                          </m:r>
                        </m:sup>
                      </m:sSubSup>
                      <m:r>
                        <a:rPr lang="en-US" sz="2400" b="0" i="1" smtClean="0">
                          <a:solidFill>
                            <a:schemeClr val="tx1"/>
                          </a:solidFill>
                          <a:latin typeface="Cambria Math" charset="0"/>
                          <a:ea typeface="Cambria Math" charset="0"/>
                          <a:cs typeface="Cambria Math" charset="0"/>
                        </a:rPr>
                        <m:t> </m:t>
                      </m:r>
                      <m:r>
                        <m:rPr>
                          <m:sty m:val="p"/>
                        </m:rPr>
                        <a:rPr lang="en-US" sz="2400" b="0" i="0" smtClean="0">
                          <a:solidFill>
                            <a:schemeClr val="tx1"/>
                          </a:solidFill>
                          <a:latin typeface="Cambria Math" charset="0"/>
                          <a:ea typeface="Cambria Math" charset="0"/>
                          <a:cs typeface="Cambria Math" charset="0"/>
                        </a:rPr>
                        <m:t>for</m:t>
                      </m:r>
                      <m:r>
                        <a:rPr lang="en-US" sz="2400" b="0" i="0" smtClean="0">
                          <a:solidFill>
                            <a:schemeClr val="tx1"/>
                          </a:solidFill>
                          <a:latin typeface="Cambria Math" charset="0"/>
                          <a:ea typeface="Cambria Math" charset="0"/>
                          <a:cs typeface="Cambria Math" charset="0"/>
                        </a:rPr>
                        <m:t> </m:t>
                      </m:r>
                      <m:sSub>
                        <m:sSubPr>
                          <m:ctrlPr>
                            <a:rPr lang="en-US" sz="2400" b="0" i="1" smtClean="0">
                              <a:solidFill>
                                <a:schemeClr val="tx1"/>
                              </a:solidFill>
                              <a:latin typeface="Cambria Math" panose="02040503050406030204" pitchFamily="18" charset="0"/>
                              <a:ea typeface="Cambria Math" charset="0"/>
                              <a:cs typeface="Cambria Math" charset="0"/>
                            </a:rPr>
                          </m:ctrlPr>
                        </m:sSubPr>
                        <m:e>
                          <m:r>
                            <m:rPr>
                              <m:sty m:val="p"/>
                            </m:rPr>
                            <a:rPr lang="en-US" sz="2400" b="0" i="0" smtClean="0">
                              <a:solidFill>
                                <a:schemeClr val="tx1"/>
                              </a:solidFill>
                              <a:latin typeface="Cambria Math" charset="0"/>
                              <a:ea typeface="Cambria Math" charset="0"/>
                              <a:cs typeface="Cambria Math" charset="0"/>
                            </a:rPr>
                            <m:t>O</m:t>
                          </m:r>
                        </m:e>
                        <m:sub>
                          <m:r>
                            <a:rPr lang="en-US" sz="2400" b="0" i="0" smtClean="0">
                              <a:solidFill>
                                <a:schemeClr val="tx1"/>
                              </a:solidFill>
                              <a:latin typeface="Cambria Math" charset="0"/>
                              <a:ea typeface="Cambria Math" charset="0"/>
                              <a:cs typeface="Cambria Math" charset="0"/>
                            </a:rPr>
                            <m:t>3</m:t>
                          </m:r>
                        </m:sub>
                      </m:sSub>
                      <m:r>
                        <a:rPr lang="en-US" sz="2400" b="0" i="0" smtClean="0">
                          <a:solidFill>
                            <a:schemeClr val="tx1"/>
                          </a:solidFill>
                          <a:latin typeface="Cambria Math" charset="0"/>
                          <a:ea typeface="Cambria Math" charset="0"/>
                          <a:cs typeface="Cambria Math" charset="0"/>
                        </a:rPr>
                        <m:t>?</m:t>
                      </m:r>
                    </m:oMath>
                  </m:oMathPara>
                </a14:m>
                <a:endParaRPr lang="en-US" sz="2400" b="0" dirty="0">
                  <a:solidFill>
                    <a:schemeClr val="tx1"/>
                  </a:solidFill>
                  <a:latin typeface="Cambria Math"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19279" y="4367901"/>
                <a:ext cx="2639249" cy="44044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475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059388" y="4027287"/>
            <a:ext cx="7260932" cy="1713450"/>
            <a:chOff x="1155085" y="3899691"/>
            <a:chExt cx="7260932" cy="1713450"/>
          </a:xfrm>
        </p:grpSpPr>
        <p:grpSp>
          <p:nvGrpSpPr>
            <p:cNvPr id="23" name="Group 22"/>
            <p:cNvGrpSpPr/>
            <p:nvPr/>
          </p:nvGrpSpPr>
          <p:grpSpPr>
            <a:xfrm>
              <a:off x="1155085" y="3899691"/>
              <a:ext cx="6593505" cy="1713450"/>
              <a:chOff x="483572" y="3913979"/>
              <a:chExt cx="6593505" cy="171345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01847" y="5195629"/>
                <a:ext cx="2616200" cy="4318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4675" y="3913979"/>
                <a:ext cx="2755900" cy="5461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41475" y="4474367"/>
                <a:ext cx="3162300" cy="52070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14925" y="3983829"/>
                <a:ext cx="1866900" cy="4064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05401" y="4537867"/>
                <a:ext cx="1943100" cy="39370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08577" y="5221029"/>
                <a:ext cx="1968500" cy="381000"/>
              </a:xfrm>
              <a:prstGeom prst="rect">
                <a:avLst/>
              </a:prstGeom>
            </p:spPr>
          </p:pic>
          <p:cxnSp>
            <p:nvCxnSpPr>
              <p:cNvPr id="15" name="Straight Connector 14"/>
              <p:cNvCxnSpPr/>
              <p:nvPr/>
            </p:nvCxnSpPr>
            <p:spPr>
              <a:xfrm>
                <a:off x="591112" y="5083170"/>
                <a:ext cx="6443101" cy="0"/>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3572" y="4002363"/>
                <a:ext cx="851515" cy="369332"/>
              </a:xfrm>
              <a:prstGeom prst="rect">
                <a:avLst/>
              </a:prstGeom>
              <a:noFill/>
            </p:spPr>
            <p:txBody>
              <a:bodyPr wrap="none" rtlCol="0">
                <a:spAutoFit/>
              </a:bodyPr>
              <a:lstStyle/>
              <a:p>
                <a:r>
                  <a:rPr lang="en-US" dirty="0">
                    <a:solidFill>
                      <a:srgbClr val="009900"/>
                    </a:solidFill>
                  </a:rPr>
                  <a:t>Step 1</a:t>
                </a:r>
              </a:p>
            </p:txBody>
          </p:sp>
          <p:sp>
            <p:nvSpPr>
              <p:cNvPr id="20" name="TextBox 19"/>
              <p:cNvSpPr txBox="1"/>
              <p:nvPr/>
            </p:nvSpPr>
            <p:spPr>
              <a:xfrm>
                <a:off x="483572" y="4550051"/>
                <a:ext cx="851515" cy="369332"/>
              </a:xfrm>
              <a:prstGeom prst="rect">
                <a:avLst/>
              </a:prstGeom>
              <a:noFill/>
            </p:spPr>
            <p:txBody>
              <a:bodyPr wrap="none" rtlCol="0">
                <a:spAutoFit/>
              </a:bodyPr>
              <a:lstStyle/>
              <a:p>
                <a:r>
                  <a:rPr lang="en-US" dirty="0">
                    <a:solidFill>
                      <a:srgbClr val="009900"/>
                    </a:solidFill>
                  </a:rPr>
                  <a:t>Step 2</a:t>
                </a:r>
              </a:p>
            </p:txBody>
          </p:sp>
          <p:sp>
            <p:nvSpPr>
              <p:cNvPr id="21" name="TextBox 20"/>
              <p:cNvSpPr txBox="1"/>
              <p:nvPr/>
            </p:nvSpPr>
            <p:spPr>
              <a:xfrm>
                <a:off x="605400" y="5226863"/>
                <a:ext cx="607859" cy="369332"/>
              </a:xfrm>
              <a:prstGeom prst="rect">
                <a:avLst/>
              </a:prstGeom>
              <a:noFill/>
            </p:spPr>
            <p:txBody>
              <a:bodyPr wrap="none" rtlCol="0">
                <a:spAutoFit/>
              </a:bodyPr>
              <a:lstStyle/>
              <a:p>
                <a:r>
                  <a:rPr lang="en-US">
                    <a:solidFill>
                      <a:srgbClr val="009900"/>
                    </a:solidFill>
                  </a:rPr>
                  <a:t>Net </a:t>
                </a:r>
                <a:endParaRPr lang="en-US" dirty="0">
                  <a:solidFill>
                    <a:srgbClr val="009900"/>
                  </a:solidFill>
                </a:endParaRPr>
              </a:p>
            </p:txBody>
          </p:sp>
        </p:grpSp>
        <p:cxnSp>
          <p:nvCxnSpPr>
            <p:cNvPr id="29" name="Straight Arrow Connector 28"/>
            <p:cNvCxnSpPr/>
            <p:nvPr/>
          </p:nvCxnSpPr>
          <p:spPr>
            <a:xfrm>
              <a:off x="7862905" y="4017997"/>
              <a:ext cx="0" cy="819237"/>
            </a:xfrm>
            <a:prstGeom prst="straightConnector1">
              <a:avLst/>
            </a:prstGeom>
            <a:ln w="19050">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62660" y="4207960"/>
              <a:ext cx="553357" cy="369332"/>
            </a:xfrm>
            <a:prstGeom prst="rect">
              <a:avLst/>
            </a:prstGeom>
            <a:noFill/>
          </p:spPr>
          <p:txBody>
            <a:bodyPr wrap="none" rtlCol="0">
              <a:spAutoFit/>
            </a:bodyPr>
            <a:lstStyle/>
            <a:p>
              <a:pPr algn="ctr"/>
              <a:r>
                <a:rPr lang="en-US" i="1" dirty="0">
                  <a:solidFill>
                    <a:srgbClr val="009900"/>
                  </a:solidFill>
                  <a:latin typeface="Cambria Math" charset="0"/>
                  <a:ea typeface="Cambria Math" charset="0"/>
                  <a:cs typeface="Cambria Math" charset="0"/>
                </a:rPr>
                <a:t>add</a:t>
              </a:r>
            </a:p>
          </p:txBody>
        </p:sp>
      </p:grpSp>
      <p:sp>
        <p:nvSpPr>
          <p:cNvPr id="18" name="Text Placeholder 2"/>
          <p:cNvSpPr txBox="1">
            <a:spLocks/>
          </p:cNvSpPr>
          <p:nvPr/>
        </p:nvSpPr>
        <p:spPr>
          <a:xfrm>
            <a:off x="457200" y="924978"/>
            <a:ext cx="8530098" cy="3361271"/>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Hess’s Law</a:t>
            </a:r>
          </a:p>
          <a:p>
            <a:pPr marL="342900" indent="-342900">
              <a:buFont typeface="Arial" charset="0"/>
              <a:buChar char="•"/>
            </a:pPr>
            <a:r>
              <a:rPr lang="en-US" sz="2200" dirty="0"/>
              <a:t>If a process can be written as the sum of several </a:t>
            </a:r>
            <a:r>
              <a:rPr lang="en-US" sz="2200" i="1" u="sng" dirty="0">
                <a:solidFill>
                  <a:srgbClr val="009900"/>
                </a:solidFill>
              </a:rPr>
              <a:t>stepwise processes</a:t>
            </a:r>
            <a:r>
              <a:rPr lang="en-US" sz="2200" dirty="0"/>
              <a:t>, the enthalpy change of the total process equals the </a:t>
            </a:r>
            <a:r>
              <a:rPr lang="en-US" sz="2200" i="1" u="sng" dirty="0">
                <a:solidFill>
                  <a:srgbClr val="009900"/>
                </a:solidFill>
              </a:rPr>
              <a:t>sum</a:t>
            </a:r>
            <a:r>
              <a:rPr lang="en-US" sz="2200" dirty="0"/>
              <a:t> of the enthalpy changes of the </a:t>
            </a:r>
            <a:r>
              <a:rPr lang="en-US" sz="2200" i="1" u="sng" dirty="0">
                <a:solidFill>
                  <a:srgbClr val="009900"/>
                </a:solidFill>
              </a:rPr>
              <a:t>various steps</a:t>
            </a:r>
            <a:r>
              <a:rPr lang="en-US" sz="2200" dirty="0"/>
              <a:t>. </a:t>
            </a:r>
          </a:p>
          <a:p>
            <a:pPr marL="342900" indent="-342900">
              <a:buFont typeface="Arial" charset="0"/>
              <a:buChar char="•"/>
            </a:pPr>
            <a:r>
              <a:rPr lang="en-US" sz="2200" dirty="0"/>
              <a:t>Hess’s law is valid because enthalpy is a state function</a:t>
            </a:r>
          </a:p>
          <a:p>
            <a:pPr marL="1074420" lvl="1" indent="-342900">
              <a:buFont typeface="Arial" charset="0"/>
              <a:buChar char="•"/>
            </a:pPr>
            <a:r>
              <a:rPr lang="en-US" sz="2000" dirty="0"/>
              <a:t>Enthalpy changes depend only on where a chemical process starts and ends, but not on the path it takes from start to finish. </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44</a:t>
            </a:fld>
            <a:endParaRPr lang="en-US" dirty="0"/>
          </a:p>
        </p:txBody>
      </p:sp>
      <p:cxnSp>
        <p:nvCxnSpPr>
          <p:cNvPr id="25" name="Straight Connector 24"/>
          <p:cNvCxnSpPr/>
          <p:nvPr/>
        </p:nvCxnSpPr>
        <p:spPr>
          <a:xfrm flipV="1">
            <a:off x="4435866" y="4131193"/>
            <a:ext cx="572765" cy="29951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319604" y="4665320"/>
            <a:ext cx="572765" cy="29951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25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45</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81100" y="3263287"/>
            <a:ext cx="6777498" cy="3515340"/>
          </a:xfrm>
          <a:prstGeom prst="rect">
            <a:avLst/>
          </a:prstGeom>
        </p:spPr>
      </p:pic>
      <p:sp>
        <p:nvSpPr>
          <p:cNvPr id="18" name="Text Placeholder 2"/>
          <p:cNvSpPr txBox="1">
            <a:spLocks/>
          </p:cNvSpPr>
          <p:nvPr/>
        </p:nvSpPr>
        <p:spPr>
          <a:xfrm>
            <a:off x="457200" y="924978"/>
            <a:ext cx="8530098" cy="3361271"/>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Hess’s Law</a:t>
            </a:r>
          </a:p>
          <a:p>
            <a:pPr marL="342900" indent="-342900">
              <a:buFont typeface="Arial" charset="0"/>
              <a:buChar char="•"/>
            </a:pPr>
            <a:r>
              <a:rPr lang="en-US" sz="2000" dirty="0"/>
              <a:t>The formation of CO</a:t>
            </a:r>
            <a:r>
              <a:rPr lang="en-US" sz="2000" baseline="-25000" dirty="0"/>
              <a:t>2</a:t>
            </a:r>
            <a:r>
              <a:rPr lang="en-US" sz="2000" dirty="0"/>
              <a:t>(</a:t>
            </a:r>
            <a:r>
              <a:rPr lang="en-US" sz="2000" i="1" dirty="0"/>
              <a:t>g</a:t>
            </a:r>
            <a:r>
              <a:rPr lang="en-US" sz="2000" dirty="0"/>
              <a:t>) from its elements can be thought of as occurring in two steps, which sum to the overall reaction, as described by Hess’s law. </a:t>
            </a:r>
          </a:p>
          <a:p>
            <a:pPr marL="342900" indent="-342900">
              <a:buFont typeface="Arial" charset="0"/>
              <a:buChar char="•"/>
            </a:pPr>
            <a:r>
              <a:rPr lang="en-US" sz="2000" dirty="0"/>
              <a:t>The horizontal blue lines represent enthalpies. </a:t>
            </a:r>
          </a:p>
          <a:p>
            <a:pPr marL="342900" indent="-342900">
              <a:buFont typeface="Arial" charset="0"/>
              <a:buChar char="•"/>
            </a:pPr>
            <a:r>
              <a:rPr lang="en-US" sz="2000" dirty="0"/>
              <a:t>For an exothermic process, the products are at lower enthalpy than are the reactants. </a:t>
            </a:r>
          </a:p>
        </p:txBody>
      </p:sp>
    </p:spTree>
    <p:extLst>
      <p:ext uri="{BB962C8B-B14F-4D97-AF65-F5344CB8AC3E}">
        <p14:creationId xmlns:p14="http://schemas.microsoft.com/office/powerpoint/2010/main" val="1873995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46</a:t>
            </a:fld>
            <a:endParaRPr lang="en-US" dirty="0"/>
          </a:p>
        </p:txBody>
      </p:sp>
      <p:sp>
        <p:nvSpPr>
          <p:cNvPr id="8" name="Text Placeholder 2"/>
          <p:cNvSpPr txBox="1">
            <a:spLocks/>
          </p:cNvSpPr>
          <p:nvPr/>
        </p:nvSpPr>
        <p:spPr>
          <a:xfrm>
            <a:off x="420031" y="966786"/>
            <a:ext cx="8567267"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5.13 </a:t>
            </a:r>
          </a:p>
          <a:p>
            <a:pPr>
              <a:spcAft>
                <a:spcPts val="0"/>
              </a:spcAft>
            </a:pPr>
            <a:r>
              <a:rPr lang="en-US" sz="2200" dirty="0"/>
              <a:t>Determine the enthalpy of formation,        ,of FeCl</a:t>
            </a:r>
            <a:r>
              <a:rPr lang="en-US" sz="2200" baseline="-25000" dirty="0"/>
              <a:t>3</a:t>
            </a:r>
            <a:r>
              <a:rPr lang="en-US" sz="2200" dirty="0"/>
              <a:t> from the enthalpy changes of the following two step process.</a:t>
            </a:r>
            <a:endParaRPr lang="en-US" sz="2200" dirty="0">
              <a:effectLst/>
            </a:endParaRPr>
          </a:p>
        </p:txBody>
      </p:sp>
      <p:sp>
        <p:nvSpPr>
          <p:cNvPr id="11" name="Text Placeholder 2"/>
          <p:cNvSpPr txBox="1">
            <a:spLocks/>
          </p:cNvSpPr>
          <p:nvPr/>
        </p:nvSpPr>
        <p:spPr>
          <a:xfrm>
            <a:off x="627025" y="2442229"/>
            <a:ext cx="4492254" cy="51371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ea typeface="Cambria Math" charset="0"/>
                <a:cs typeface="Cambria Math" charset="0"/>
              </a:rPr>
              <a:t>Fe(</a:t>
            </a:r>
            <a:r>
              <a:rPr lang="en-US" sz="2200" i="1" dirty="0">
                <a:ea typeface="Cambria Math" charset="0"/>
                <a:cs typeface="Cambria Math" charset="0"/>
              </a:rPr>
              <a:t>s</a:t>
            </a:r>
            <a:r>
              <a:rPr lang="en-US" sz="2200" dirty="0">
                <a:ea typeface="Cambria Math" charset="0"/>
                <a:cs typeface="Cambria Math" charset="0"/>
              </a:rPr>
              <a:t>) + Cl</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rPr>
              <a:t> FeCl</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s</a:t>
            </a:r>
            <a:r>
              <a:rPr lang="en-US" sz="2200" dirty="0">
                <a:ea typeface="Cambria Math" charset="0"/>
                <a:cs typeface="Cambria Math" charset="0"/>
              </a:rPr>
              <a:t>)</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sp>
            <p:nvSpPr>
              <p:cNvPr id="12" name="TextBox 11"/>
              <p:cNvSpPr txBox="1"/>
              <p:nvPr/>
            </p:nvSpPr>
            <p:spPr>
              <a:xfrm>
                <a:off x="5606800" y="2442229"/>
                <a:ext cx="2584234"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298</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i="1" dirty="0" smtClean="0">
                          <a:latin typeface="Cambria Math" charset="0"/>
                          <a:ea typeface="Cambria Math" charset="0"/>
                          <a:cs typeface="Cambria Math" charset="0"/>
                        </a:rPr>
                        <m:t>−</m:t>
                      </m:r>
                      <m:r>
                        <a:rPr lang="en-US" sz="2400" b="0" i="1" dirty="0" smtClean="0">
                          <a:latin typeface="Cambria Math" charset="0"/>
                          <a:ea typeface="Cambria Math" charset="0"/>
                          <a:cs typeface="Cambria Math" charset="0"/>
                        </a:rPr>
                        <m:t>348.1 </m:t>
                      </m:r>
                      <m:r>
                        <a:rPr lang="en-US" sz="2400" b="0" i="1" dirty="0" smtClean="0">
                          <a:latin typeface="Cambria Math" charset="0"/>
                          <a:ea typeface="Cambria Math" charset="0"/>
                          <a:cs typeface="Cambria Math" charset="0"/>
                        </a:rPr>
                        <m:t>𝑘𝐽</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6800" y="2442229"/>
                <a:ext cx="2584234" cy="38626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119279" y="1378607"/>
                <a:ext cx="591252" cy="43871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𝑓</m:t>
                          </m:r>
                        </m:sub>
                        <m:sup>
                          <m:r>
                            <a:rPr lang="it-IT" sz="2400" b="0" i="1" smtClean="0">
                              <a:solidFill>
                                <a:schemeClr val="tx1"/>
                              </a:solidFill>
                              <a:latin typeface="Cambria Math" charset="0"/>
                              <a:ea typeface="Cambria Math" charset="0"/>
                              <a:cs typeface="Cambria Math" charset="0"/>
                            </a:rPr>
                            <m:t>°</m:t>
                          </m:r>
                        </m:sup>
                      </m:sSubSup>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119279" y="1378607"/>
                <a:ext cx="591252" cy="438710"/>
              </a:xfrm>
              <a:prstGeom prst="rect">
                <a:avLst/>
              </a:prstGeom>
              <a:blipFill rotWithShape="0">
                <a:blip r:embed="rId3"/>
                <a:stretch>
                  <a:fillRect/>
                </a:stretch>
              </a:blipFill>
            </p:spPr>
            <p:txBody>
              <a:bodyPr/>
              <a:lstStyle/>
              <a:p>
                <a:r>
                  <a:rPr lang="en-US">
                    <a:noFill/>
                  </a:rPr>
                  <a:t> </a:t>
                </a:r>
              </a:p>
            </p:txBody>
          </p:sp>
        </mc:Fallback>
      </mc:AlternateContent>
      <p:sp>
        <p:nvSpPr>
          <p:cNvPr id="9" name="Text Placeholder 2"/>
          <p:cNvSpPr txBox="1">
            <a:spLocks/>
          </p:cNvSpPr>
          <p:nvPr/>
        </p:nvSpPr>
        <p:spPr>
          <a:xfrm>
            <a:off x="627025" y="3142643"/>
            <a:ext cx="4730788" cy="50965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ea typeface="Cambria Math" charset="0"/>
                <a:cs typeface="Cambria Math" charset="0"/>
              </a:rPr>
              <a:t>FeCl</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s</a:t>
            </a:r>
            <a:r>
              <a:rPr lang="en-US" sz="2200" dirty="0">
                <a:ea typeface="Cambria Math" charset="0"/>
                <a:cs typeface="Cambria Math" charset="0"/>
              </a:rPr>
              <a:t>) + ½Cl</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rPr>
              <a:t> FeCl</a:t>
            </a:r>
            <a:r>
              <a:rPr lang="en-US" sz="2200" baseline="-25000" dirty="0">
                <a:ea typeface="Cambria Math" charset="0"/>
                <a:cs typeface="Cambria Math" charset="0"/>
              </a:rPr>
              <a:t>3</a:t>
            </a:r>
            <a:r>
              <a:rPr lang="en-US" sz="2200" dirty="0">
                <a:ea typeface="Cambria Math" charset="0"/>
                <a:cs typeface="Cambria Math" charset="0"/>
              </a:rPr>
              <a:t>(</a:t>
            </a:r>
            <a:r>
              <a:rPr lang="en-US" sz="2200" i="1" dirty="0">
                <a:ea typeface="Cambria Math" charset="0"/>
                <a:cs typeface="Cambria Math" charset="0"/>
              </a:rPr>
              <a:t>s</a:t>
            </a:r>
            <a:r>
              <a:rPr lang="en-US" sz="2200" dirty="0">
                <a:ea typeface="Cambria Math" charset="0"/>
                <a:cs typeface="Cambria Math" charset="0"/>
              </a:rPr>
              <a:t>)</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sp>
            <p:nvSpPr>
              <p:cNvPr id="10" name="TextBox 9"/>
              <p:cNvSpPr txBox="1"/>
              <p:nvPr/>
            </p:nvSpPr>
            <p:spPr>
              <a:xfrm>
                <a:off x="5606800" y="3103368"/>
                <a:ext cx="2414315"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298</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i="1" dirty="0" smtClean="0">
                          <a:latin typeface="Cambria Math" charset="0"/>
                          <a:ea typeface="Cambria Math" charset="0"/>
                          <a:cs typeface="Cambria Math" charset="0"/>
                        </a:rPr>
                        <m:t>−</m:t>
                      </m:r>
                      <m:r>
                        <a:rPr lang="en-US" sz="2400" b="0" i="1" dirty="0" smtClean="0">
                          <a:latin typeface="Cambria Math" charset="0"/>
                          <a:ea typeface="Cambria Math" charset="0"/>
                          <a:cs typeface="Cambria Math" charset="0"/>
                        </a:rPr>
                        <m:t>57.7 </m:t>
                      </m:r>
                      <m:r>
                        <a:rPr lang="en-US" sz="2400" b="0" i="1" dirty="0" smtClean="0">
                          <a:latin typeface="Cambria Math" charset="0"/>
                          <a:ea typeface="Cambria Math" charset="0"/>
                          <a:cs typeface="Cambria Math" charset="0"/>
                        </a:rPr>
                        <m:t>𝑘𝐽</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606800" y="3103368"/>
                <a:ext cx="2414315" cy="38626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2773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47</a:t>
            </a:fld>
            <a:endParaRPr lang="en-US" dirty="0"/>
          </a:p>
        </p:txBody>
      </p:sp>
      <p:sp>
        <p:nvSpPr>
          <p:cNvPr id="8" name="Text Placeholder 2"/>
          <p:cNvSpPr txBox="1">
            <a:spLocks/>
          </p:cNvSpPr>
          <p:nvPr/>
        </p:nvSpPr>
        <p:spPr>
          <a:xfrm>
            <a:off x="420031" y="966786"/>
            <a:ext cx="8723969"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5.14 </a:t>
            </a:r>
          </a:p>
          <a:p>
            <a:pPr>
              <a:spcAft>
                <a:spcPts val="0"/>
              </a:spcAft>
            </a:pPr>
            <a:r>
              <a:rPr lang="en-US" sz="2200" dirty="0"/>
              <a:t>Chlorine monofluoride can react with fluorine to form chlorine trifluoride:</a:t>
            </a:r>
          </a:p>
          <a:p>
            <a:pPr>
              <a:spcAft>
                <a:spcPts val="0"/>
              </a:spcAft>
            </a:pPr>
            <a:endParaRPr lang="en-US" sz="2200" dirty="0">
              <a:effectLst/>
            </a:endParaRPr>
          </a:p>
          <a:p>
            <a:pPr>
              <a:spcAft>
                <a:spcPts val="0"/>
              </a:spcAft>
            </a:pPr>
            <a:endParaRPr lang="en-US" sz="2200" dirty="0"/>
          </a:p>
          <a:p>
            <a:pPr>
              <a:spcAft>
                <a:spcPts val="0"/>
              </a:spcAft>
            </a:pPr>
            <a:r>
              <a:rPr lang="en-US" sz="2200" dirty="0">
                <a:effectLst/>
              </a:rPr>
              <a:t>Use the following reactions to determine </a:t>
            </a:r>
            <a:r>
              <a:rPr lang="en-US" sz="2200" dirty="0"/>
              <a:t>Δ</a:t>
            </a:r>
            <a:r>
              <a:rPr lang="en-US" sz="2200" i="1" dirty="0"/>
              <a:t>H</a:t>
            </a:r>
            <a:r>
              <a:rPr lang="en-US" sz="2200" dirty="0"/>
              <a:t>°</a:t>
            </a:r>
            <a:r>
              <a:rPr lang="en-US" sz="2200" dirty="0">
                <a:effectLst/>
              </a:rPr>
              <a:t> for the reaction above.</a:t>
            </a:r>
          </a:p>
        </p:txBody>
      </p:sp>
      <p:sp>
        <p:nvSpPr>
          <p:cNvPr id="11" name="Text Placeholder 2"/>
          <p:cNvSpPr txBox="1">
            <a:spLocks/>
          </p:cNvSpPr>
          <p:nvPr/>
        </p:nvSpPr>
        <p:spPr>
          <a:xfrm>
            <a:off x="1657917" y="2134077"/>
            <a:ext cx="4492254" cy="402827"/>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ea typeface="Cambria Math" charset="0"/>
                <a:cs typeface="Cambria Math" charset="0"/>
              </a:rPr>
              <a:t>ClF(</a:t>
            </a:r>
            <a:r>
              <a:rPr lang="en-US" sz="2200" i="1" dirty="0">
                <a:ea typeface="Cambria Math" charset="0"/>
                <a:cs typeface="Cambria Math" charset="0"/>
              </a:rPr>
              <a:t>g</a:t>
            </a:r>
            <a:r>
              <a:rPr lang="en-US" sz="2200" dirty="0">
                <a:ea typeface="Cambria Math" charset="0"/>
                <a:cs typeface="Cambria Math" charset="0"/>
              </a:rPr>
              <a:t>) + F</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rPr>
              <a:t> ClF</a:t>
            </a:r>
            <a:r>
              <a:rPr lang="en-US" sz="2200" baseline="-25000" dirty="0">
                <a:ea typeface="Cambria Math" charset="0"/>
                <a:cs typeface="Cambria Math" charset="0"/>
              </a:rPr>
              <a:t>3</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sp>
            <p:nvSpPr>
              <p:cNvPr id="12" name="TextBox 11"/>
              <p:cNvSpPr txBox="1"/>
              <p:nvPr/>
            </p:nvSpPr>
            <p:spPr>
              <a:xfrm>
                <a:off x="5589324" y="2159237"/>
                <a:ext cx="1093120" cy="377667"/>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charset="0"/>
                          <a:ea typeface="Cambria Math" charset="0"/>
                          <a:cs typeface="Cambria Math" charset="0"/>
                        </a:rPr>
                        <m:t>∆</m:t>
                      </m:r>
                      <m:sSup>
                        <m:sSupPr>
                          <m:ctrlPr>
                            <a:rPr lang="en-US" sz="2400" i="1">
                              <a:latin typeface="Cambria Math" panose="02040503050406030204" pitchFamily="18" charset="0"/>
                              <a:ea typeface="Cambria Math" charset="0"/>
                              <a:cs typeface="Cambria Math" charset="0"/>
                            </a:rPr>
                          </m:ctrlPr>
                        </m:sSupPr>
                        <m:e>
                          <m:r>
                            <a:rPr lang="en-US" sz="2400" i="1">
                              <a:latin typeface="Cambria Math" charset="0"/>
                              <a:ea typeface="Cambria Math" charset="0"/>
                              <a:cs typeface="Cambria Math" charset="0"/>
                            </a:rPr>
                            <m:t>𝐻</m:t>
                          </m:r>
                        </m:e>
                        <m:sup>
                          <m:r>
                            <a:rPr lang="it-IT" sz="2400" i="1">
                              <a:latin typeface="Cambria Math" charset="0"/>
                              <a:ea typeface="Cambria Math" charset="0"/>
                              <a:cs typeface="Cambria Math" charset="0"/>
                            </a:rPr>
                            <m:t>°</m:t>
                          </m:r>
                        </m:sup>
                      </m:sSup>
                      <m:r>
                        <a:rPr lang="en-US" sz="2400" i="1" dirty="0">
                          <a:latin typeface="Cambria Math" charset="0"/>
                          <a:ea typeface="Cambria Math" panose="02040503050406030204" pitchFamily="18" charset="0"/>
                        </a:rPr>
                        <m:t>=</m:t>
                      </m:r>
                      <m:r>
                        <a:rPr lang="en-US" sz="2400" i="1" dirty="0" smtClean="0">
                          <a:latin typeface="Cambria Math" charset="0"/>
                          <a:ea typeface="Cambria Math" charset="0"/>
                          <a:cs typeface="Cambria Math" charset="0"/>
                        </a:rPr>
                        <m:t> </m:t>
                      </m:r>
                      <m:r>
                        <a:rPr lang="en-US" sz="2400" b="0" i="1" dirty="0" smtClean="0">
                          <a:latin typeface="Cambria Math" charset="0"/>
                          <a:ea typeface="Cambria Math" charset="0"/>
                          <a:cs typeface="Cambria Math" charset="0"/>
                        </a:rPr>
                        <m:t>?</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589324" y="2159237"/>
                <a:ext cx="1093120" cy="377667"/>
              </a:xfrm>
              <a:prstGeom prst="rect">
                <a:avLst/>
              </a:prstGeom>
              <a:blipFill rotWithShape="0">
                <a:blip r:embed="rId2"/>
                <a:stretch>
                  <a:fillRect/>
                </a:stretch>
              </a:blipFill>
            </p:spPr>
            <p:txBody>
              <a:bodyPr/>
              <a:lstStyle/>
              <a:p>
                <a:r>
                  <a:rPr lang="en-US">
                    <a:noFill/>
                  </a:rPr>
                  <a:t> </a:t>
                </a:r>
              </a:p>
            </p:txBody>
          </p:sp>
        </mc:Fallback>
      </mc:AlternateContent>
      <p:grpSp>
        <p:nvGrpSpPr>
          <p:cNvPr id="29" name="Group 28"/>
          <p:cNvGrpSpPr/>
          <p:nvPr/>
        </p:nvGrpSpPr>
        <p:grpSpPr>
          <a:xfrm>
            <a:off x="398404" y="3358856"/>
            <a:ext cx="8417692" cy="1829825"/>
            <a:chOff x="169804" y="3358856"/>
            <a:chExt cx="8417692" cy="1829825"/>
          </a:xfrm>
        </p:grpSpPr>
        <p:sp>
          <p:nvSpPr>
            <p:cNvPr id="9" name="Text Placeholder 2"/>
            <p:cNvSpPr txBox="1">
              <a:spLocks/>
            </p:cNvSpPr>
            <p:nvPr/>
          </p:nvSpPr>
          <p:spPr>
            <a:xfrm>
              <a:off x="716261" y="3424643"/>
              <a:ext cx="3576289" cy="400914"/>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ea typeface="Cambria Math" charset="0"/>
                  <a:cs typeface="Cambria Math" charset="0"/>
                </a:rPr>
                <a:t>2OF</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sym typeface="Wingdings"/>
                </a:rPr>
                <a:t>O</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 </a:t>
              </a:r>
              <a:r>
                <a:rPr lang="en-US" sz="2200" dirty="0">
                  <a:ea typeface="Cambria Math" charset="0"/>
                  <a:cs typeface="Cambria Math" charset="0"/>
                  <a:sym typeface="Wingdings"/>
                </a:rPr>
                <a:t>2F</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sp>
              <p:nvSpPr>
                <p:cNvPr id="10" name="TextBox 9"/>
                <p:cNvSpPr txBox="1"/>
                <p:nvPr/>
              </p:nvSpPr>
              <p:spPr>
                <a:xfrm>
                  <a:off x="6003262" y="3431970"/>
                  <a:ext cx="2414315"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298</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i="1" dirty="0" smtClean="0">
                            <a:latin typeface="Cambria Math" charset="0"/>
                            <a:ea typeface="Cambria Math" charset="0"/>
                            <a:cs typeface="Cambria Math" charset="0"/>
                          </a:rPr>
                          <m:t>−</m:t>
                        </m:r>
                        <m:r>
                          <a:rPr lang="en-US" sz="2400" b="0" i="1" dirty="0" smtClean="0">
                            <a:latin typeface="Cambria Math" charset="0"/>
                            <a:ea typeface="Cambria Math" charset="0"/>
                            <a:cs typeface="Cambria Math" charset="0"/>
                          </a:rPr>
                          <m:t>49.4 </m:t>
                        </m:r>
                        <m:r>
                          <a:rPr lang="en-US" sz="2400" b="0" i="1" dirty="0" smtClean="0">
                            <a:latin typeface="Cambria Math" charset="0"/>
                            <a:ea typeface="Cambria Math" charset="0"/>
                            <a:cs typeface="Cambria Math" charset="0"/>
                          </a:rPr>
                          <m:t>𝑘𝐽</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003262" y="3431970"/>
                  <a:ext cx="2414315" cy="386260"/>
                </a:xfrm>
                <a:prstGeom prst="rect">
                  <a:avLst/>
                </a:prstGeom>
                <a:blipFill rotWithShape="0">
                  <a:blip r:embed="rId3"/>
                  <a:stretch>
                    <a:fillRect/>
                  </a:stretch>
                </a:blipFill>
              </p:spPr>
              <p:txBody>
                <a:bodyPr/>
                <a:lstStyle/>
                <a:p>
                  <a:r>
                    <a:rPr lang="en-US">
                      <a:noFill/>
                    </a:rPr>
                    <a:t> </a:t>
                  </a:r>
                </a:p>
              </p:txBody>
            </p:sp>
          </mc:Fallback>
        </mc:AlternateContent>
        <p:sp>
          <p:nvSpPr>
            <p:cNvPr id="14" name="Text Placeholder 2"/>
            <p:cNvSpPr txBox="1">
              <a:spLocks/>
            </p:cNvSpPr>
            <p:nvPr/>
          </p:nvSpPr>
          <p:spPr>
            <a:xfrm>
              <a:off x="716261" y="4050198"/>
              <a:ext cx="4744470" cy="400914"/>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ea typeface="Cambria Math" charset="0"/>
                  <a:cs typeface="Cambria Math" charset="0"/>
                </a:rPr>
                <a:t>2ClF(</a:t>
              </a:r>
              <a:r>
                <a:rPr lang="en-US" sz="2200" i="1" dirty="0">
                  <a:ea typeface="Cambria Math" charset="0"/>
                  <a:cs typeface="Cambria Math" charset="0"/>
                </a:rPr>
                <a:t>g</a:t>
              </a:r>
              <a:r>
                <a:rPr lang="en-US" sz="2200" dirty="0">
                  <a:ea typeface="Cambria Math" charset="0"/>
                  <a:cs typeface="Cambria Math" charset="0"/>
                </a:rPr>
                <a:t>) + </a:t>
              </a:r>
              <a:r>
                <a:rPr lang="en-US" sz="2200" dirty="0">
                  <a:ea typeface="Cambria Math" charset="0"/>
                  <a:cs typeface="Cambria Math" charset="0"/>
                  <a:sym typeface="Wingdings"/>
                </a:rPr>
                <a:t>O</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sym typeface="Wingdings"/>
                </a:rPr>
                <a:t>Cl</a:t>
              </a:r>
              <a:r>
                <a:rPr lang="en-US" sz="2200" baseline="-25000" dirty="0">
                  <a:ea typeface="Cambria Math" charset="0"/>
                  <a:cs typeface="Cambria Math" charset="0"/>
                  <a:sym typeface="Wingdings"/>
                </a:rPr>
                <a:t>2</a:t>
              </a:r>
              <a:r>
                <a:rPr lang="en-US" sz="2200" dirty="0">
                  <a:ea typeface="Cambria Math" charset="0"/>
                  <a:cs typeface="Cambria Math" charset="0"/>
                  <a:sym typeface="Wingdings"/>
                </a:rPr>
                <a:t>O</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 OF</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sp>
              <p:nvSpPr>
                <p:cNvPr id="15" name="TextBox 14"/>
                <p:cNvSpPr txBox="1"/>
                <p:nvPr/>
              </p:nvSpPr>
              <p:spPr>
                <a:xfrm>
                  <a:off x="6003262" y="4043237"/>
                  <a:ext cx="2584234"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298</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b="0" i="1" dirty="0" smtClean="0">
                            <a:latin typeface="Cambria Math" charset="0"/>
                            <a:ea typeface="Cambria Math" panose="02040503050406030204" pitchFamily="18" charset="0"/>
                          </a:rPr>
                          <m:t>+</m:t>
                        </m:r>
                        <m:r>
                          <a:rPr lang="en-US" sz="2400" b="0" i="1" dirty="0" smtClean="0">
                            <a:latin typeface="Cambria Math" charset="0"/>
                            <a:ea typeface="Cambria Math" charset="0"/>
                            <a:cs typeface="Cambria Math" charset="0"/>
                          </a:rPr>
                          <m:t>205.6 </m:t>
                        </m:r>
                        <m:r>
                          <a:rPr lang="en-US" sz="2400" b="0" i="1" dirty="0" smtClean="0">
                            <a:latin typeface="Cambria Math" charset="0"/>
                            <a:ea typeface="Cambria Math" charset="0"/>
                            <a:cs typeface="Cambria Math" charset="0"/>
                          </a:rPr>
                          <m:t>𝑘𝐽</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003262" y="4043237"/>
                  <a:ext cx="2584234" cy="386260"/>
                </a:xfrm>
                <a:prstGeom prst="rect">
                  <a:avLst/>
                </a:prstGeom>
                <a:blipFill rotWithShape="0">
                  <a:blip r:embed="rId4"/>
                  <a:stretch>
                    <a:fillRect/>
                  </a:stretch>
                </a:blipFill>
              </p:spPr>
              <p:txBody>
                <a:bodyPr/>
                <a:lstStyle/>
                <a:p>
                  <a:r>
                    <a:rPr lang="en-US">
                      <a:noFill/>
                    </a:rPr>
                    <a:t> </a:t>
                  </a:r>
                </a:p>
              </p:txBody>
            </p:sp>
          </mc:Fallback>
        </mc:AlternateContent>
        <p:sp>
          <p:nvSpPr>
            <p:cNvPr id="16" name="Text Placeholder 2"/>
            <p:cNvSpPr txBox="1">
              <a:spLocks/>
            </p:cNvSpPr>
            <p:nvPr/>
          </p:nvSpPr>
          <p:spPr>
            <a:xfrm>
              <a:off x="716261" y="4684646"/>
              <a:ext cx="5305317" cy="400914"/>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dirty="0">
                  <a:ea typeface="Cambria Math" charset="0"/>
                  <a:cs typeface="Cambria Math" charset="0"/>
                </a:rPr>
                <a:t>ClF</a:t>
              </a:r>
              <a:r>
                <a:rPr lang="en-US" sz="2200" baseline="-25000" dirty="0">
                  <a:ea typeface="Cambria Math" charset="0"/>
                  <a:cs typeface="Cambria Math" charset="0"/>
                </a:rPr>
                <a:t>3</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 </a:t>
              </a:r>
              <a:r>
                <a:rPr lang="en-US" sz="2200" dirty="0">
                  <a:ea typeface="Cambria Math" charset="0"/>
                  <a:cs typeface="Cambria Math" charset="0"/>
                  <a:sym typeface="Wingdings"/>
                </a:rPr>
                <a:t>O</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sym typeface="Wingdings"/>
                </a:rPr>
                <a:t>   Cl</a:t>
              </a:r>
              <a:r>
                <a:rPr lang="en-US" sz="2200" baseline="-25000" dirty="0">
                  <a:ea typeface="Cambria Math" charset="0"/>
                  <a:cs typeface="Cambria Math" charset="0"/>
                  <a:sym typeface="Wingdings"/>
                </a:rPr>
                <a:t>2</a:t>
              </a:r>
              <a:r>
                <a:rPr lang="en-US" sz="2200" dirty="0">
                  <a:ea typeface="Cambria Math" charset="0"/>
                  <a:cs typeface="Cambria Math" charset="0"/>
                  <a:sym typeface="Wingdings"/>
                </a:rPr>
                <a:t>O</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    OF</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sp>
              <p:nvSpPr>
                <p:cNvPr id="17" name="TextBox 16"/>
                <p:cNvSpPr txBox="1"/>
                <p:nvPr/>
              </p:nvSpPr>
              <p:spPr>
                <a:xfrm>
                  <a:off x="6003262" y="4654503"/>
                  <a:ext cx="2584234" cy="38626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m:t>
                        </m:r>
                        <m:sSubSup>
                          <m:sSubSupPr>
                            <m:ctrlPr>
                              <a:rPr lang="en-US" sz="2400" b="0" i="1" smtClean="0">
                                <a:solidFill>
                                  <a:schemeClr val="tx1"/>
                                </a:solidFill>
                                <a:latin typeface="Cambria Math" panose="02040503050406030204" pitchFamily="18" charset="0"/>
                                <a:ea typeface="Cambria Math" charset="0"/>
                                <a:cs typeface="Cambria Math" charset="0"/>
                              </a:rPr>
                            </m:ctrlPr>
                          </m:sSubSupPr>
                          <m:e>
                            <m:r>
                              <a:rPr lang="en-US" sz="2400" b="0" i="1" smtClean="0">
                                <a:solidFill>
                                  <a:schemeClr val="tx1"/>
                                </a:solidFill>
                                <a:latin typeface="Cambria Math" charset="0"/>
                                <a:ea typeface="Cambria Math" charset="0"/>
                                <a:cs typeface="Cambria Math" charset="0"/>
                              </a:rPr>
                              <m:t>𝐻</m:t>
                            </m:r>
                          </m:e>
                          <m:sub>
                            <m:r>
                              <a:rPr lang="en-US" sz="2400" b="0" i="1" smtClean="0">
                                <a:solidFill>
                                  <a:schemeClr val="tx1"/>
                                </a:solidFill>
                                <a:latin typeface="Cambria Math" charset="0"/>
                                <a:ea typeface="Cambria Math" charset="0"/>
                                <a:cs typeface="Cambria Math" charset="0"/>
                              </a:rPr>
                              <m:t>298</m:t>
                            </m:r>
                          </m:sub>
                          <m:sup>
                            <m:r>
                              <a:rPr lang="it-IT" sz="2400" b="0" i="1" smtClean="0">
                                <a:solidFill>
                                  <a:schemeClr val="tx1"/>
                                </a:solidFill>
                                <a:latin typeface="Cambria Math" charset="0"/>
                                <a:ea typeface="Cambria Math" charset="0"/>
                                <a:cs typeface="Cambria Math" charset="0"/>
                              </a:rPr>
                              <m:t>°</m:t>
                            </m:r>
                          </m:sup>
                        </m:sSubSup>
                        <m:r>
                          <a:rPr lang="en-US" sz="2400" i="1" dirty="0">
                            <a:latin typeface="Cambria Math" charset="0"/>
                            <a:ea typeface="Cambria Math" panose="02040503050406030204" pitchFamily="18" charset="0"/>
                          </a:rPr>
                          <m:t>=</m:t>
                        </m:r>
                        <m:r>
                          <a:rPr lang="en-US" sz="2400" b="0" i="1" dirty="0" smtClean="0">
                            <a:latin typeface="Cambria Math" charset="0"/>
                            <a:ea typeface="Cambria Math" panose="02040503050406030204" pitchFamily="18" charset="0"/>
                          </a:rPr>
                          <m:t>+</m:t>
                        </m:r>
                        <m:r>
                          <a:rPr lang="en-US" sz="2400" b="0" i="1" dirty="0" smtClean="0">
                            <a:latin typeface="Cambria Math" charset="0"/>
                            <a:ea typeface="Cambria Math" charset="0"/>
                            <a:cs typeface="Cambria Math" charset="0"/>
                          </a:rPr>
                          <m:t>266.7 </m:t>
                        </m:r>
                        <m:r>
                          <a:rPr lang="en-US" sz="2400" b="0" i="1" dirty="0" smtClean="0">
                            <a:latin typeface="Cambria Math" charset="0"/>
                            <a:ea typeface="Cambria Math" charset="0"/>
                            <a:cs typeface="Cambria Math" charset="0"/>
                          </a:rPr>
                          <m:t>𝑘𝐽</m:t>
                        </m:r>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03262" y="4654503"/>
                  <a:ext cx="2584234" cy="386260"/>
                </a:xfrm>
                <a:prstGeom prst="rect">
                  <a:avLst/>
                </a:prstGeom>
                <a:blipFill rotWithShape="0">
                  <a:blip r:embed="rId5"/>
                  <a:stretch>
                    <a:fillRect/>
                  </a:stretch>
                </a:blipFill>
              </p:spPr>
              <p:txBody>
                <a:bodyPr/>
                <a:lstStyle/>
                <a:p>
                  <a:r>
                    <a:rPr lang="en-US">
                      <a:noFill/>
                    </a:rPr>
                    <a:t> </a:t>
                  </a:r>
                </a:p>
              </p:txBody>
            </p:sp>
          </mc:Fallback>
        </mc:AlternateContent>
        <p:grpSp>
          <p:nvGrpSpPr>
            <p:cNvPr id="21" name="Group 20"/>
            <p:cNvGrpSpPr/>
            <p:nvPr/>
          </p:nvGrpSpPr>
          <p:grpSpPr>
            <a:xfrm>
              <a:off x="4514585" y="4557301"/>
              <a:ext cx="312906" cy="631380"/>
              <a:chOff x="3800476" y="5672140"/>
              <a:chExt cx="312906" cy="631380"/>
            </a:xfrm>
          </p:grpSpPr>
          <p:sp>
            <p:nvSpPr>
              <p:cNvPr id="5" name="TextBox 4"/>
              <p:cNvSpPr txBox="1"/>
              <p:nvPr/>
            </p:nvSpPr>
            <p:spPr>
              <a:xfrm>
                <a:off x="3800476" y="5672140"/>
                <a:ext cx="312906" cy="369332"/>
              </a:xfrm>
              <a:prstGeom prst="rect">
                <a:avLst/>
              </a:prstGeom>
              <a:noFill/>
            </p:spPr>
            <p:txBody>
              <a:bodyPr wrap="none" rtlCol="0">
                <a:spAutoFit/>
              </a:bodyPr>
              <a:lstStyle/>
              <a:p>
                <a:r>
                  <a:rPr lang="en-US" dirty="0"/>
                  <a:t>3</a:t>
                </a:r>
              </a:p>
            </p:txBody>
          </p:sp>
          <p:sp>
            <p:nvSpPr>
              <p:cNvPr id="18" name="TextBox 17"/>
              <p:cNvSpPr txBox="1"/>
              <p:nvPr/>
            </p:nvSpPr>
            <p:spPr>
              <a:xfrm>
                <a:off x="3800476" y="5934188"/>
                <a:ext cx="312906" cy="369332"/>
              </a:xfrm>
              <a:prstGeom prst="rect">
                <a:avLst/>
              </a:prstGeom>
              <a:noFill/>
            </p:spPr>
            <p:txBody>
              <a:bodyPr wrap="none" rtlCol="0">
                <a:spAutoFit/>
              </a:bodyPr>
              <a:lstStyle/>
              <a:p>
                <a:r>
                  <a:rPr lang="en-US" dirty="0"/>
                  <a:t>2</a:t>
                </a:r>
              </a:p>
            </p:txBody>
          </p:sp>
          <p:cxnSp>
            <p:nvCxnSpPr>
              <p:cNvPr id="7" name="Straight Connector 6"/>
              <p:cNvCxnSpPr/>
              <p:nvPr/>
            </p:nvCxnSpPr>
            <p:spPr>
              <a:xfrm>
                <a:off x="3857966" y="5997034"/>
                <a:ext cx="197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056013" y="4557301"/>
              <a:ext cx="312906" cy="631380"/>
              <a:chOff x="3800476" y="5672140"/>
              <a:chExt cx="312906" cy="631380"/>
            </a:xfrm>
          </p:grpSpPr>
          <p:sp>
            <p:nvSpPr>
              <p:cNvPr id="23" name="TextBox 22"/>
              <p:cNvSpPr txBox="1"/>
              <p:nvPr/>
            </p:nvSpPr>
            <p:spPr>
              <a:xfrm>
                <a:off x="3800476" y="5672140"/>
                <a:ext cx="312906" cy="369332"/>
              </a:xfrm>
              <a:prstGeom prst="rect">
                <a:avLst/>
              </a:prstGeom>
              <a:noFill/>
            </p:spPr>
            <p:txBody>
              <a:bodyPr wrap="none" rtlCol="0">
                <a:spAutoFit/>
              </a:bodyPr>
              <a:lstStyle/>
              <a:p>
                <a:r>
                  <a:rPr lang="en-US" dirty="0"/>
                  <a:t>1</a:t>
                </a:r>
              </a:p>
            </p:txBody>
          </p:sp>
          <p:sp>
            <p:nvSpPr>
              <p:cNvPr id="24" name="TextBox 23"/>
              <p:cNvSpPr txBox="1"/>
              <p:nvPr/>
            </p:nvSpPr>
            <p:spPr>
              <a:xfrm>
                <a:off x="3800476" y="5934188"/>
                <a:ext cx="312906" cy="369332"/>
              </a:xfrm>
              <a:prstGeom prst="rect">
                <a:avLst/>
              </a:prstGeom>
              <a:noFill/>
            </p:spPr>
            <p:txBody>
              <a:bodyPr wrap="none" rtlCol="0">
                <a:spAutoFit/>
              </a:bodyPr>
              <a:lstStyle/>
              <a:p>
                <a:r>
                  <a:rPr lang="en-US" dirty="0"/>
                  <a:t>2</a:t>
                </a:r>
              </a:p>
            </p:txBody>
          </p:sp>
          <p:cxnSp>
            <p:nvCxnSpPr>
              <p:cNvPr id="25" name="Straight Connector 24"/>
              <p:cNvCxnSpPr/>
              <p:nvPr/>
            </p:nvCxnSpPr>
            <p:spPr>
              <a:xfrm>
                <a:off x="3857966" y="5997034"/>
                <a:ext cx="197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69804" y="3358856"/>
              <a:ext cx="530915" cy="430887"/>
            </a:xfrm>
            <a:prstGeom prst="rect">
              <a:avLst/>
            </a:prstGeom>
            <a:noFill/>
          </p:spPr>
          <p:txBody>
            <a:bodyPr wrap="none" rtlCol="0">
              <a:spAutoFit/>
            </a:bodyPr>
            <a:lstStyle/>
            <a:p>
              <a:r>
                <a:rPr lang="en-US" sz="2200">
                  <a:solidFill>
                    <a:srgbClr val="009900"/>
                  </a:solidFill>
                </a:rPr>
                <a:t>(1)</a:t>
              </a:r>
            </a:p>
          </p:txBody>
        </p:sp>
        <p:sp>
          <p:nvSpPr>
            <p:cNvPr id="27" name="TextBox 26"/>
            <p:cNvSpPr txBox="1"/>
            <p:nvPr/>
          </p:nvSpPr>
          <p:spPr>
            <a:xfrm>
              <a:off x="169804" y="4631249"/>
              <a:ext cx="530915" cy="430887"/>
            </a:xfrm>
            <a:prstGeom prst="rect">
              <a:avLst/>
            </a:prstGeom>
            <a:noFill/>
          </p:spPr>
          <p:txBody>
            <a:bodyPr wrap="none" rtlCol="0">
              <a:spAutoFit/>
            </a:bodyPr>
            <a:lstStyle/>
            <a:p>
              <a:r>
                <a:rPr lang="en-US" sz="2200" dirty="0">
                  <a:solidFill>
                    <a:srgbClr val="009900"/>
                  </a:solidFill>
                </a:rPr>
                <a:t>(3)</a:t>
              </a:r>
            </a:p>
          </p:txBody>
        </p:sp>
        <p:sp>
          <p:nvSpPr>
            <p:cNvPr id="28" name="TextBox 27"/>
            <p:cNvSpPr txBox="1"/>
            <p:nvPr/>
          </p:nvSpPr>
          <p:spPr>
            <a:xfrm>
              <a:off x="169804" y="3995052"/>
              <a:ext cx="530915" cy="430887"/>
            </a:xfrm>
            <a:prstGeom prst="rect">
              <a:avLst/>
            </a:prstGeom>
            <a:noFill/>
          </p:spPr>
          <p:txBody>
            <a:bodyPr wrap="none" rtlCol="0">
              <a:spAutoFit/>
            </a:bodyPr>
            <a:lstStyle/>
            <a:p>
              <a:r>
                <a:rPr lang="en-US" sz="2200" dirty="0">
                  <a:solidFill>
                    <a:srgbClr val="009900"/>
                  </a:solidFill>
                </a:rPr>
                <a:t>(2)</a:t>
              </a:r>
            </a:p>
          </p:txBody>
        </p:sp>
      </p:grpSp>
    </p:spTree>
    <p:extLst>
      <p:ext uri="{BB962C8B-B14F-4D97-AF65-F5344CB8AC3E}">
        <p14:creationId xmlns:p14="http://schemas.microsoft.com/office/powerpoint/2010/main" val="232027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.3  Enthalpy</a:t>
            </a:r>
          </a:p>
        </p:txBody>
      </p:sp>
      <p:sp>
        <p:nvSpPr>
          <p:cNvPr id="4" name="Slide Number Placeholder 3"/>
          <p:cNvSpPr>
            <a:spLocks noGrp="1"/>
          </p:cNvSpPr>
          <p:nvPr>
            <p:ph type="sldNum" sz="quarter" idx="4"/>
          </p:nvPr>
        </p:nvSpPr>
        <p:spPr/>
        <p:txBody>
          <a:bodyPr/>
          <a:lstStyle/>
          <a:p>
            <a:fld id="{72F633B3-16E2-4909-ACA1-80BBA0CB601E}" type="slidenum">
              <a:rPr lang="en-US" smtClean="0"/>
              <a:pPr/>
              <a:t>48</a:t>
            </a:fld>
            <a:endParaRPr lang="en-US" dirty="0"/>
          </a:p>
        </p:txBody>
      </p:sp>
      <p:sp>
        <p:nvSpPr>
          <p:cNvPr id="18" name="Text Placeholder 2"/>
          <p:cNvSpPr txBox="1">
            <a:spLocks/>
          </p:cNvSpPr>
          <p:nvPr/>
        </p:nvSpPr>
        <p:spPr>
          <a:xfrm>
            <a:off x="457200" y="924978"/>
            <a:ext cx="8530098" cy="3361271"/>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b="1" dirty="0">
                <a:solidFill>
                  <a:srgbClr val="009900"/>
                </a:solidFill>
              </a:rPr>
              <a:t>Hess’s Law:  Using Enthalpies of Formation</a:t>
            </a:r>
          </a:p>
          <a:p>
            <a:pPr marL="342900" indent="-342900">
              <a:buFont typeface="Arial" charset="0"/>
              <a:buChar char="•"/>
            </a:pPr>
            <a:r>
              <a:rPr lang="en-US" sz="2200" dirty="0"/>
              <a:t>If the enthalpies of formation are available for all reactants and products in a reaction, the enthalpy change for the reaction can be calculated:</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68400" y="2427813"/>
            <a:ext cx="7340600" cy="551201"/>
          </a:xfrm>
          <a:prstGeom prst="rect">
            <a:avLst/>
          </a:prstGeom>
        </p:spPr>
      </p:pic>
      <p:sp>
        <p:nvSpPr>
          <p:cNvPr id="7" name="Text Placeholder 2"/>
          <p:cNvSpPr txBox="1">
            <a:spLocks/>
          </p:cNvSpPr>
          <p:nvPr/>
        </p:nvSpPr>
        <p:spPr>
          <a:xfrm>
            <a:off x="457200" y="3121554"/>
            <a:ext cx="8723969" cy="11287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Example 5.15 </a:t>
            </a:r>
          </a:p>
          <a:p>
            <a:pPr>
              <a:spcAft>
                <a:spcPts val="0"/>
              </a:spcAft>
            </a:pPr>
            <a:r>
              <a:rPr lang="en-US" sz="2200" dirty="0">
                <a:effectLst/>
              </a:rPr>
              <a:t>What is the standard enthalpy change, </a:t>
            </a:r>
            <a:r>
              <a:rPr lang="en-US" sz="2200" dirty="0"/>
              <a:t>Δ</a:t>
            </a:r>
            <a:r>
              <a:rPr lang="en-US" sz="2200" i="1" dirty="0"/>
              <a:t>H</a:t>
            </a:r>
            <a:r>
              <a:rPr lang="en-US" sz="2200" dirty="0"/>
              <a:t>°, </a:t>
            </a:r>
            <a:r>
              <a:rPr lang="en-US" sz="2200" dirty="0">
                <a:effectLst/>
              </a:rPr>
              <a:t>for the reaction:</a:t>
            </a:r>
          </a:p>
        </p:txBody>
      </p:sp>
      <p:sp>
        <p:nvSpPr>
          <p:cNvPr id="8" name="Text Placeholder 2"/>
          <p:cNvSpPr txBox="1">
            <a:spLocks/>
          </p:cNvSpPr>
          <p:nvPr/>
        </p:nvSpPr>
        <p:spPr>
          <a:xfrm>
            <a:off x="1642756" y="3991894"/>
            <a:ext cx="6158986" cy="400914"/>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2200" dirty="0">
                <a:ea typeface="Cambria Math" charset="0"/>
                <a:cs typeface="Cambria Math" charset="0"/>
              </a:rPr>
              <a:t>3NO</a:t>
            </a:r>
            <a:r>
              <a:rPr lang="en-US" sz="2200" baseline="-25000" dirty="0">
                <a:ea typeface="Cambria Math" charset="0"/>
                <a:cs typeface="Cambria Math" charset="0"/>
              </a:rPr>
              <a:t>2</a:t>
            </a:r>
            <a:r>
              <a:rPr lang="en-US" sz="2200" dirty="0">
                <a:ea typeface="Cambria Math" charset="0"/>
                <a:cs typeface="Cambria Math" charset="0"/>
              </a:rPr>
              <a:t>(</a:t>
            </a:r>
            <a:r>
              <a:rPr lang="en-US" sz="2200" i="1" dirty="0">
                <a:ea typeface="Cambria Math" charset="0"/>
                <a:cs typeface="Cambria Math" charset="0"/>
              </a:rPr>
              <a:t>g</a:t>
            </a:r>
            <a:r>
              <a:rPr lang="en-US" sz="2200" dirty="0">
                <a:ea typeface="Cambria Math" charset="0"/>
                <a:cs typeface="Cambria Math" charset="0"/>
              </a:rPr>
              <a:t>)  +  </a:t>
            </a:r>
            <a:r>
              <a:rPr lang="en-US" sz="2200" dirty="0"/>
              <a:t>H</a:t>
            </a:r>
            <a:r>
              <a:rPr lang="en-US" sz="2200" baseline="-25000" dirty="0"/>
              <a:t>2</a:t>
            </a:r>
            <a:r>
              <a:rPr lang="en-US" sz="2200" dirty="0"/>
              <a:t>O(ℓ)</a:t>
            </a:r>
            <a:r>
              <a:rPr lang="en-US" sz="2200" dirty="0">
                <a:ea typeface="Cambria Math" charset="0"/>
                <a:cs typeface="Cambria Math" charset="0"/>
              </a:rPr>
              <a:t>  </a:t>
            </a:r>
            <a:r>
              <a:rPr lang="en-US" sz="2200" dirty="0">
                <a:solidFill>
                  <a:srgbClr val="009900"/>
                </a:solidFill>
                <a:ea typeface="Cambria Math" charset="0"/>
                <a:cs typeface="Cambria Math" charset="0"/>
                <a:sym typeface="Wingdings"/>
              </a:rPr>
              <a:t>  </a:t>
            </a:r>
            <a:r>
              <a:rPr lang="en-US" sz="2200" dirty="0">
                <a:ea typeface="Cambria Math" charset="0"/>
                <a:cs typeface="Cambria Math" charset="0"/>
                <a:sym typeface="Wingdings"/>
              </a:rPr>
              <a:t>2HNO</a:t>
            </a:r>
            <a:r>
              <a:rPr lang="en-US" sz="2200" baseline="-25000" dirty="0">
                <a:ea typeface="Cambria Math" charset="0"/>
                <a:cs typeface="Cambria Math" charset="0"/>
                <a:sym typeface="Wingdings"/>
              </a:rPr>
              <a:t>3</a:t>
            </a:r>
            <a:r>
              <a:rPr lang="en-US" sz="2200" dirty="0">
                <a:ea typeface="Cambria Math" charset="0"/>
                <a:cs typeface="Cambria Math" charset="0"/>
              </a:rPr>
              <a:t>(</a:t>
            </a:r>
            <a:r>
              <a:rPr lang="en-US" sz="2200" i="1" dirty="0">
                <a:ea typeface="Cambria Math" charset="0"/>
                <a:cs typeface="Cambria Math" charset="0"/>
              </a:rPr>
              <a:t>aq</a:t>
            </a:r>
            <a:r>
              <a:rPr lang="en-US" sz="2200" dirty="0">
                <a:ea typeface="Cambria Math" charset="0"/>
                <a:cs typeface="Cambria Math" charset="0"/>
              </a:rPr>
              <a:t>)  +  NO(</a:t>
            </a:r>
            <a:r>
              <a:rPr lang="en-US" sz="2200" i="1" dirty="0">
                <a:ea typeface="Cambria Math" charset="0"/>
                <a:cs typeface="Cambria Math" charset="0"/>
              </a:rPr>
              <a:t>g</a:t>
            </a:r>
            <a:r>
              <a:rPr lang="en-US" sz="2200" dirty="0">
                <a:ea typeface="Cambria Math" charset="0"/>
                <a:cs typeface="Cambria Math" charset="0"/>
              </a:rPr>
              <a:t>) </a:t>
            </a:r>
            <a:endParaRPr lang="en-US" sz="2200" dirty="0">
              <a:effectLst/>
              <a:ea typeface="Cambria Math" charset="0"/>
              <a:cs typeface="Cambria Math" charset="0"/>
            </a:endParaRPr>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899775279"/>
                  </p:ext>
                </p:extLst>
              </p:nvPr>
            </p:nvGraphicFramePr>
            <p:xfrm>
              <a:off x="571500" y="4655546"/>
              <a:ext cx="2654300" cy="1900619"/>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1349002119"/>
                        </a:ext>
                      </a:extLst>
                    </a:gridCol>
                    <a:gridCol w="1333500">
                      <a:extLst>
                        <a:ext uri="{9D8B030D-6E8A-4147-A177-3AD203B41FA5}">
                          <a16:colId xmlns:a16="http://schemas.microsoft.com/office/drawing/2014/main" val="2378224133"/>
                        </a:ext>
                      </a:extLst>
                    </a:gridCol>
                  </a:tblGrid>
                  <a:tr h="370840">
                    <a:tc>
                      <a:txBody>
                        <a:bodyPr/>
                        <a:lstStyle/>
                        <a:p>
                          <a:pPr algn="ctr"/>
                          <a:r>
                            <a:rPr lang="en-US" sz="1800" b="0" dirty="0">
                              <a:solidFill>
                                <a:schemeClr val="tx1"/>
                              </a:solidFill>
                            </a:rPr>
                            <a:t>Substance</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US" sz="1800" b="0" i="1" smtClean="0">
                                        <a:solidFill>
                                          <a:schemeClr val="tx1"/>
                                        </a:solidFill>
                                        <a:latin typeface="Cambria Math" panose="02040503050406030204" pitchFamily="18" charset="0"/>
                                      </a:rPr>
                                    </m:ctrlPr>
                                  </m:sSubSupPr>
                                  <m:e>
                                    <m:r>
                                      <a:rPr lang="en-US" sz="1800" b="0" i="1" smtClean="0">
                                        <a:solidFill>
                                          <a:schemeClr val="tx1"/>
                                        </a:solidFill>
                                        <a:latin typeface="Cambria Math" charset="0"/>
                                        <a:ea typeface="Cambria Math" charset="0"/>
                                        <a:cs typeface="Cambria Math" charset="0"/>
                                      </a:rPr>
                                      <m:t>∆</m:t>
                                    </m:r>
                                    <m:r>
                                      <a:rPr lang="en-US" sz="1800" b="0" i="1" smtClean="0">
                                        <a:solidFill>
                                          <a:schemeClr val="tx1"/>
                                        </a:solidFill>
                                        <a:latin typeface="Cambria Math" charset="0"/>
                                        <a:ea typeface="Cambria Math" charset="0"/>
                                        <a:cs typeface="Cambria Math" charset="0"/>
                                      </a:rPr>
                                      <m:t>𝐻</m:t>
                                    </m:r>
                                  </m:e>
                                  <m:sub>
                                    <m:r>
                                      <a:rPr lang="en-US" sz="1800" b="0" i="1" smtClean="0">
                                        <a:solidFill>
                                          <a:schemeClr val="tx1"/>
                                        </a:solidFill>
                                        <a:latin typeface="Cambria Math" charset="0"/>
                                      </a:rPr>
                                      <m:t>𝑓</m:t>
                                    </m:r>
                                  </m:sub>
                                  <m:sup>
                                    <m:r>
                                      <a:rPr lang="it-IT" sz="1800" b="0" i="1" smtClean="0">
                                        <a:solidFill>
                                          <a:schemeClr val="tx1"/>
                                        </a:solidFill>
                                        <a:latin typeface="Cambria Math" charset="0"/>
                                        <a:ea typeface="Cambria Math" charset="0"/>
                                        <a:cs typeface="Cambria Math" charset="0"/>
                                      </a:rPr>
                                      <m:t>°</m:t>
                                    </m:r>
                                  </m:sup>
                                </m:sSubSup>
                                <m:r>
                                  <a:rPr lang="en-US" sz="1800" b="0" i="1" smtClean="0">
                                    <a:solidFill>
                                      <a:schemeClr val="tx1"/>
                                    </a:solidFill>
                                    <a:latin typeface="Cambria Math" charset="0"/>
                                    <a:ea typeface="Cambria Math" charset="0"/>
                                    <a:cs typeface="Cambria Math" charset="0"/>
                                  </a:rPr>
                                  <m:t> (</m:t>
                                </m:r>
                                <m:r>
                                  <a:rPr lang="en-US" sz="1800" b="0" i="1" smtClean="0">
                                    <a:solidFill>
                                      <a:schemeClr val="tx1"/>
                                    </a:solidFill>
                                    <a:latin typeface="Cambria Math" charset="0"/>
                                    <a:ea typeface="Cambria Math" charset="0"/>
                                    <a:cs typeface="Cambria Math" charset="0"/>
                                  </a:rPr>
                                  <m:t>𝑘𝐽</m:t>
                                </m:r>
                                <m:r>
                                  <a:rPr lang="en-US" sz="1800" b="0" i="1" smtClean="0">
                                    <a:solidFill>
                                      <a:schemeClr val="tx1"/>
                                    </a:solidFill>
                                    <a:latin typeface="Cambria Math" charset="0"/>
                                    <a:ea typeface="Cambria Math" charset="0"/>
                                    <a:cs typeface="Cambria Math" charset="0"/>
                                  </a:rPr>
                                  <m:t>)</m:t>
                                </m:r>
                              </m:oMath>
                            </m:oMathPara>
                          </a14:m>
                          <a:endParaRPr lang="en-US" sz="1800" b="0" i="1" dirty="0">
                            <a:solidFill>
                              <a:schemeClr val="tx1"/>
                            </a:solidFill>
                          </a:endParaRP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842912306"/>
                      </a:ext>
                    </a:extLst>
                  </a:tr>
                  <a:tr h="370840">
                    <a:tc>
                      <a:txBody>
                        <a:bodyPr/>
                        <a:lstStyle/>
                        <a:p>
                          <a:pPr algn="ctr"/>
                          <a:r>
                            <a:rPr lang="en-US" sz="1800" b="0" dirty="0">
                              <a:solidFill>
                                <a:schemeClr val="tx1"/>
                              </a:solidFill>
                            </a:rPr>
                            <a:t>NO</a:t>
                          </a:r>
                          <a:r>
                            <a:rPr lang="en-US" sz="1800" b="0" baseline="-25000" dirty="0">
                              <a:solidFill>
                                <a:schemeClr val="tx1"/>
                              </a:solidFill>
                            </a:rPr>
                            <a:t>2</a:t>
                          </a:r>
                          <a:r>
                            <a:rPr lang="en-US" sz="1800" b="0" dirty="0">
                              <a:solidFill>
                                <a:schemeClr val="tx1"/>
                              </a:solidFill>
                            </a:rPr>
                            <a:t>(g)</a:t>
                          </a: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dirty="0" smtClean="0">
                                    <a:latin typeface="Cambria Math" charset="0"/>
                                    <a:ea typeface="Cambria Math" charset="0"/>
                                    <a:cs typeface="Cambria Math" charset="0"/>
                                  </a:rPr>
                                  <m:t>+33.2 </m:t>
                                </m:r>
                              </m:oMath>
                            </m:oMathPara>
                          </a14:m>
                          <a:endParaRPr lang="en-US" sz="1800" b="0" i="1" dirty="0">
                            <a:solidFill>
                              <a:schemeClr val="tx1"/>
                            </a:solidFill>
                            <a:latin typeface="Cambria Math" charset="0"/>
                            <a:ea typeface="Cambria Math" panose="02040503050406030204" pitchFamily="18" charset="0"/>
                          </a:endParaRP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207389"/>
                      </a:ext>
                    </a:extLst>
                  </a:tr>
                  <a:tr h="370840">
                    <a:tc>
                      <a:txBody>
                        <a:bodyPr/>
                        <a:lstStyle/>
                        <a:p>
                          <a:pPr algn="ctr"/>
                          <a:r>
                            <a:rPr lang="en-US" sz="1800" b="0" dirty="0">
                              <a:solidFill>
                                <a:schemeClr val="tx1"/>
                              </a:solidFill>
                            </a:rPr>
                            <a:t>H</a:t>
                          </a:r>
                          <a:r>
                            <a:rPr lang="en-US" sz="1800" b="0" baseline="-25000" dirty="0">
                              <a:solidFill>
                                <a:schemeClr val="tx1"/>
                              </a:solidFill>
                            </a:rPr>
                            <a:t>2</a:t>
                          </a:r>
                          <a:r>
                            <a:rPr lang="en-US" sz="1800" b="0" dirty="0">
                              <a:solidFill>
                                <a:schemeClr val="tx1"/>
                              </a:solidFill>
                            </a:rPr>
                            <a:t>O</a:t>
                          </a:r>
                          <a:r>
                            <a:rPr lang="en-US" sz="1800" dirty="0"/>
                            <a:t>(ℓ)</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latin typeface="Cambria Math" charset="0"/>
                                    <a:ea typeface="Cambria Math" charset="0"/>
                                    <a:cs typeface="Cambria Math" charset="0"/>
                                  </a:rPr>
                                  <m:t>−</m:t>
                                </m:r>
                                <m:r>
                                  <a:rPr lang="en-US" sz="1800" b="0" i="1" dirty="0" smtClean="0">
                                    <a:latin typeface="Cambria Math" charset="0"/>
                                    <a:ea typeface="Cambria Math" charset="0"/>
                                    <a:cs typeface="Cambria Math" charset="0"/>
                                  </a:rPr>
                                  <m:t>285.8 </m:t>
                                </m:r>
                              </m:oMath>
                            </m:oMathPara>
                          </a14:m>
                          <a:endParaRPr lang="en-US" sz="1800" b="0" i="1" dirty="0">
                            <a:solidFill>
                              <a:schemeClr val="tx1"/>
                            </a:solidFill>
                            <a:latin typeface="Cambria Math" charset="0"/>
                            <a:ea typeface="Cambria Math" panose="02040503050406030204" pitchFamily="18" charset="0"/>
                          </a:endParaRP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225202"/>
                      </a:ext>
                    </a:extLst>
                  </a:tr>
                  <a:tr h="370840">
                    <a:tc>
                      <a:txBody>
                        <a:bodyPr/>
                        <a:lstStyle/>
                        <a:p>
                          <a:pPr algn="ctr"/>
                          <a:r>
                            <a:rPr lang="en-US" sz="1800" dirty="0">
                              <a:ea typeface="Cambria Math" charset="0"/>
                              <a:cs typeface="Cambria Math" charset="0"/>
                              <a:sym typeface="Wingdings"/>
                            </a:rPr>
                            <a:t>HNO</a:t>
                          </a:r>
                          <a:r>
                            <a:rPr lang="en-US" sz="1800" baseline="-25000" dirty="0">
                              <a:ea typeface="Cambria Math" charset="0"/>
                              <a:cs typeface="Cambria Math" charset="0"/>
                              <a:sym typeface="Wingdings"/>
                            </a:rPr>
                            <a:t>3</a:t>
                          </a:r>
                          <a:r>
                            <a:rPr lang="en-US" sz="1800" dirty="0">
                              <a:ea typeface="Cambria Math" charset="0"/>
                              <a:cs typeface="Cambria Math" charset="0"/>
                            </a:rPr>
                            <a:t>(</a:t>
                          </a:r>
                          <a:r>
                            <a:rPr lang="en-US" sz="1800" i="1" dirty="0">
                              <a:ea typeface="Cambria Math" charset="0"/>
                              <a:cs typeface="Cambria Math" charset="0"/>
                            </a:rPr>
                            <a:t>aq</a:t>
                          </a:r>
                          <a:r>
                            <a:rPr lang="en-US" sz="1800" dirty="0">
                              <a:ea typeface="Cambria Math" charset="0"/>
                              <a:cs typeface="Cambria Math" charset="0"/>
                            </a:rPr>
                            <a:t>)</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dirty="0" smtClean="0">
                                    <a:latin typeface="Cambria Math" charset="0"/>
                                    <a:ea typeface="Cambria Math" charset="0"/>
                                    <a:cs typeface="Cambria Math" charset="0"/>
                                  </a:rPr>
                                  <m:t>−</m:t>
                                </m:r>
                                <m:r>
                                  <a:rPr lang="en-US" sz="1800" b="0" i="1" dirty="0" smtClean="0">
                                    <a:latin typeface="Cambria Math" charset="0"/>
                                    <a:ea typeface="Cambria Math" charset="0"/>
                                    <a:cs typeface="Cambria Math" charset="0"/>
                                  </a:rPr>
                                  <m:t>207.4 </m:t>
                                </m:r>
                              </m:oMath>
                            </m:oMathPara>
                          </a14:m>
                          <a:endParaRPr lang="en-US" sz="1800" b="0" i="1" dirty="0">
                            <a:solidFill>
                              <a:schemeClr val="tx1"/>
                            </a:solidFill>
                            <a:latin typeface="Cambria Math" charset="0"/>
                            <a:ea typeface="Cambria Math" panose="02040503050406030204" pitchFamily="18" charset="0"/>
                          </a:endParaRP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536664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a typeface="Cambria Math" charset="0"/>
                              <a:cs typeface="Cambria Math" charset="0"/>
                            </a:rPr>
                            <a:t>NO(</a:t>
                          </a:r>
                          <a:r>
                            <a:rPr lang="en-US" sz="1800" i="1" dirty="0">
                              <a:ea typeface="Cambria Math" charset="0"/>
                              <a:cs typeface="Cambria Math" charset="0"/>
                            </a:rPr>
                            <a:t>g</a:t>
                          </a:r>
                          <a:r>
                            <a:rPr lang="en-US" sz="1800" dirty="0">
                              <a:ea typeface="Cambria Math" charset="0"/>
                              <a:cs typeface="Cambria Math" charset="0"/>
                            </a:rPr>
                            <a:t>) </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dirty="0" smtClean="0">
                                    <a:latin typeface="Cambria Math" charset="0"/>
                                    <a:ea typeface="Cambria Math" charset="0"/>
                                    <a:cs typeface="Cambria Math" charset="0"/>
                                  </a:rPr>
                                  <m:t>+90.2 </m:t>
                                </m:r>
                              </m:oMath>
                            </m:oMathPara>
                          </a14:m>
                          <a:endParaRPr lang="en-US" sz="1800" b="0" i="1" dirty="0">
                            <a:solidFill>
                              <a:schemeClr val="tx1"/>
                            </a:solidFill>
                            <a:latin typeface="Cambria Math" charset="0"/>
                            <a:ea typeface="Cambria Math" panose="02040503050406030204" pitchFamily="18" charset="0"/>
                          </a:endParaRPr>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129750"/>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899775279"/>
                  </p:ext>
                </p:extLst>
              </p:nvPr>
            </p:nvGraphicFramePr>
            <p:xfrm>
              <a:off x="571500" y="4655546"/>
              <a:ext cx="2654300" cy="1900619"/>
            </p:xfrm>
            <a:graphic>
              <a:graphicData uri="http://schemas.openxmlformats.org/drawingml/2006/table">
                <a:tbl>
                  <a:tblPr firstRow="1" bandRow="1">
                    <a:tableStyleId>{5C22544A-7EE6-4342-B048-85BDC9FD1C3A}</a:tableStyleId>
                  </a:tblPr>
                  <a:tblGrid>
                    <a:gridCol w="1320800">
                      <a:extLst>
                        <a:ext uri="{9D8B030D-6E8A-4147-A177-3AD203B41FA5}">
                          <a16:colId xmlns="" xmlns:a16="http://schemas.microsoft.com/office/drawing/2014/main" val="1349002119"/>
                        </a:ext>
                      </a:extLst>
                    </a:gridCol>
                    <a:gridCol w="1333500">
                      <a:extLst>
                        <a:ext uri="{9D8B030D-6E8A-4147-A177-3AD203B41FA5}">
                          <a16:colId xmlns="" xmlns:a16="http://schemas.microsoft.com/office/drawing/2014/main" val="2378224133"/>
                        </a:ext>
                      </a:extLst>
                    </a:gridCol>
                  </a:tblGrid>
                  <a:tr h="417259">
                    <a:tc>
                      <a:txBody>
                        <a:bodyPr/>
                        <a:lstStyle/>
                        <a:p>
                          <a:pPr algn="ctr"/>
                          <a:r>
                            <a:rPr lang="en-US" sz="1800" b="0" dirty="0" smtClean="0">
                              <a:solidFill>
                                <a:schemeClr val="tx1"/>
                              </a:solidFill>
                            </a:rPr>
                            <a:t>Substance</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endParaRPr lang="en-US"/>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19050" cap="flat" cmpd="sng" algn="ctr">
                          <a:solidFill>
                            <a:srgbClr val="0099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99091" t="-78261" r="-1364" b="-460870"/>
                          </a:stretch>
                        </a:blipFill>
                      </a:tcPr>
                    </a:tc>
                    <a:extLst>
                      <a:ext uri="{0D108BD9-81ED-4DB2-BD59-A6C34878D82A}">
                        <a16:rowId xmlns="" xmlns:a16="http://schemas.microsoft.com/office/drawing/2014/main" val="2842912306"/>
                      </a:ext>
                    </a:extLst>
                  </a:tr>
                  <a:tr h="370840">
                    <a:tc>
                      <a:txBody>
                        <a:bodyPr/>
                        <a:lstStyle/>
                        <a:p>
                          <a:pPr algn="ctr"/>
                          <a:r>
                            <a:rPr lang="en-US" sz="1800" b="0" dirty="0" smtClean="0">
                              <a:solidFill>
                                <a:schemeClr val="tx1"/>
                              </a:solidFill>
                            </a:rPr>
                            <a:t>NO</a:t>
                          </a:r>
                          <a:r>
                            <a:rPr lang="en-US" sz="1800" b="0" baseline="-25000" dirty="0" smtClean="0">
                              <a:solidFill>
                                <a:schemeClr val="tx1"/>
                              </a:solidFill>
                            </a:rPr>
                            <a:t>2</a:t>
                          </a:r>
                          <a:r>
                            <a:rPr lang="en-US" sz="1800" b="0" dirty="0" smtClean="0">
                              <a:solidFill>
                                <a:schemeClr val="tx1"/>
                              </a:solidFill>
                            </a:rPr>
                            <a:t>(g)</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99091" t="-201639" r="-1364" b="-421311"/>
                          </a:stretch>
                        </a:blipFill>
                      </a:tcPr>
                    </a:tc>
                    <a:extLst>
                      <a:ext uri="{0D108BD9-81ED-4DB2-BD59-A6C34878D82A}">
                        <a16:rowId xmlns="" xmlns:a16="http://schemas.microsoft.com/office/drawing/2014/main" val="3077207389"/>
                      </a:ext>
                    </a:extLst>
                  </a:tr>
                  <a:tr h="370840">
                    <a:tc>
                      <a:txBody>
                        <a:bodyPr/>
                        <a:lstStyle/>
                        <a:p>
                          <a:pPr algn="ctr"/>
                          <a:r>
                            <a:rPr lang="en-US" sz="1800" b="0" dirty="0" smtClean="0">
                              <a:solidFill>
                                <a:schemeClr val="tx1"/>
                              </a:solidFill>
                            </a:rPr>
                            <a:t>H</a:t>
                          </a:r>
                          <a:r>
                            <a:rPr lang="en-US" sz="1800" b="0" baseline="-25000" dirty="0" smtClean="0">
                              <a:solidFill>
                                <a:schemeClr val="tx1"/>
                              </a:solidFill>
                            </a:rPr>
                            <a:t>2</a:t>
                          </a:r>
                          <a:r>
                            <a:rPr lang="en-US" sz="1800" b="0" dirty="0" smtClean="0">
                              <a:solidFill>
                                <a:schemeClr val="tx1"/>
                              </a:solidFill>
                            </a:rPr>
                            <a:t>O</a:t>
                          </a:r>
                          <a:r>
                            <a:rPr lang="en-US" sz="1800" dirty="0" smtClean="0"/>
                            <a:t>(ℓ)</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99091" t="-301639" r="-1364" b="-321311"/>
                          </a:stretch>
                        </a:blipFill>
                      </a:tcPr>
                    </a:tc>
                    <a:extLst>
                      <a:ext uri="{0D108BD9-81ED-4DB2-BD59-A6C34878D82A}">
                        <a16:rowId xmlns="" xmlns:a16="http://schemas.microsoft.com/office/drawing/2014/main" val="1127225202"/>
                      </a:ext>
                    </a:extLst>
                  </a:tr>
                  <a:tr h="370840">
                    <a:tc>
                      <a:txBody>
                        <a:bodyPr/>
                        <a:lstStyle/>
                        <a:p>
                          <a:pPr algn="ctr"/>
                          <a:r>
                            <a:rPr lang="en-US" sz="1800" dirty="0" smtClean="0">
                              <a:ea typeface="Cambria Math" charset="0"/>
                              <a:cs typeface="Cambria Math" charset="0"/>
                              <a:sym typeface="Wingdings"/>
                            </a:rPr>
                            <a:t>HNO</a:t>
                          </a:r>
                          <a:r>
                            <a:rPr lang="en-US" sz="1800" baseline="-25000" dirty="0" smtClean="0">
                              <a:ea typeface="Cambria Math" charset="0"/>
                              <a:cs typeface="Cambria Math" charset="0"/>
                              <a:sym typeface="Wingdings"/>
                            </a:rPr>
                            <a:t>3</a:t>
                          </a:r>
                          <a:r>
                            <a:rPr lang="en-US" sz="1800" dirty="0" smtClean="0">
                              <a:ea typeface="Cambria Math" charset="0"/>
                              <a:cs typeface="Cambria Math" charset="0"/>
                            </a:rPr>
                            <a:t>(</a:t>
                          </a:r>
                          <a:r>
                            <a:rPr lang="en-US" sz="1800" i="1" dirty="0" smtClean="0">
                              <a:ea typeface="Cambria Math" charset="0"/>
                              <a:cs typeface="Cambria Math" charset="0"/>
                            </a:rPr>
                            <a:t>aq</a:t>
                          </a:r>
                          <a:r>
                            <a:rPr lang="en-US" sz="1800" dirty="0" smtClean="0">
                              <a:ea typeface="Cambria Math" charset="0"/>
                              <a:cs typeface="Cambria Math" charset="0"/>
                            </a:rPr>
                            <a:t>)</a:t>
                          </a:r>
                          <a:endParaRPr lang="en-US" sz="1800" b="0" dirty="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99091" t="-401639" r="-1364" b="-221311"/>
                          </a:stretch>
                        </a:blipFill>
                      </a:tcPr>
                    </a:tc>
                    <a:extLst>
                      <a:ext uri="{0D108BD9-81ED-4DB2-BD59-A6C34878D82A}">
                        <a16:rowId xmlns="" xmlns:a16="http://schemas.microsoft.com/office/drawing/2014/main" val="207536664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a typeface="Cambria Math" charset="0"/>
                              <a:cs typeface="Cambria Math" charset="0"/>
                            </a:rPr>
                            <a:t>NO(</a:t>
                          </a:r>
                          <a:r>
                            <a:rPr lang="en-US" sz="1800" i="1" dirty="0" smtClean="0">
                              <a:ea typeface="Cambria Math" charset="0"/>
                              <a:cs typeface="Cambria Math" charset="0"/>
                            </a:rPr>
                            <a:t>g</a:t>
                          </a:r>
                          <a:r>
                            <a:rPr lang="en-US" sz="1800" dirty="0" smtClean="0">
                              <a:ea typeface="Cambria Math" charset="0"/>
                              <a:cs typeface="Cambria Math" charset="0"/>
                            </a:rPr>
                            <a:t>) </a:t>
                          </a:r>
                          <a:endParaRPr lang="en-US" sz="1800" b="0" dirty="0" smtClean="0">
                            <a:solidFill>
                              <a:schemeClr val="tx1"/>
                            </a:solidFill>
                          </a:endParaRPr>
                        </a:p>
                      </a:txBody>
                      <a:tcPr>
                        <a:lnL w="19050" cap="flat" cmpd="sng" algn="ctr">
                          <a:solidFill>
                            <a:srgbClr val="0099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175" cap="flat" cmpd="sng" algn="ctr">
                          <a:solidFill>
                            <a:schemeClr val="tx1"/>
                          </a:solidFill>
                          <a:prstDash val="solid"/>
                          <a:round/>
                          <a:headEnd type="none" w="med" len="med"/>
                          <a:tailEnd type="none" w="med" len="med"/>
                        </a:lnL>
                        <a:lnR w="19050" cap="flat" cmpd="sng" algn="ctr">
                          <a:solidFill>
                            <a:srgbClr val="009900"/>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009900"/>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99091" t="-501639" r="-1364" b="-121311"/>
                          </a:stretch>
                        </a:blipFill>
                      </a:tcPr>
                    </a:tc>
                    <a:extLst>
                      <a:ext uri="{0D108BD9-81ED-4DB2-BD59-A6C34878D82A}">
                        <a16:rowId xmlns="" xmlns:a16="http://schemas.microsoft.com/office/drawing/2014/main" val="165129750"/>
                      </a:ext>
                    </a:extLst>
                  </a:tr>
                </a:tbl>
              </a:graphicData>
            </a:graphic>
          </p:graphicFrame>
        </mc:Fallback>
      </mc:AlternateContent>
    </p:spTree>
    <p:extLst>
      <p:ext uri="{BB962C8B-B14F-4D97-AF65-F5344CB8AC3E}">
        <p14:creationId xmlns:p14="http://schemas.microsoft.com/office/powerpoint/2010/main" val="265324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49</a:t>
            </a:fld>
            <a:endParaRPr lang="en-US" dirty="0"/>
          </a:p>
        </p:txBody>
      </p:sp>
      <p:sp>
        <p:nvSpPr>
          <p:cNvPr id="8" name="Text Placeholder 2"/>
          <p:cNvSpPr txBox="1">
            <a:spLocks/>
          </p:cNvSpPr>
          <p:nvPr/>
        </p:nvSpPr>
        <p:spPr>
          <a:xfrm>
            <a:off x="420031" y="966786"/>
            <a:ext cx="8567267"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Extra Problem</a:t>
            </a:r>
          </a:p>
          <a:p>
            <a:r>
              <a:rPr lang="en-US" sz="2200" dirty="0"/>
              <a:t>A flask contains 250.0 g water at 20.00 </a:t>
            </a:r>
            <a:r>
              <a:rPr lang="en-US" sz="2200" b="1" dirty="0"/>
              <a:t>°</a:t>
            </a:r>
            <a:r>
              <a:rPr lang="en-US" sz="2200" dirty="0"/>
              <a:t>C. If you add 5.000 g ice to the flask and let the solution reach equilibrium, what is the final temperature of the water? </a:t>
            </a:r>
          </a:p>
        </p:txBody>
      </p:sp>
      <mc:AlternateContent xmlns:mc="http://schemas.openxmlformats.org/markup-compatibility/2006" xmlns:a14="http://schemas.microsoft.com/office/drawing/2010/main">
        <mc:Choice Requires="a14">
          <p:sp>
            <p:nvSpPr>
              <p:cNvPr id="3" name="Rectangle 2"/>
              <p:cNvSpPr/>
              <p:nvPr/>
            </p:nvSpPr>
            <p:spPr>
              <a:xfrm>
                <a:off x="457200" y="2608480"/>
                <a:ext cx="2235356" cy="45794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en-US" sz="2000" i="1">
                              <a:latin typeface="Cambria Math" charset="0"/>
                              <a:ea typeface="Cambria Math" charset="0"/>
                              <a:cs typeface="Cambria Math" charset="0"/>
                            </a:rPr>
                            <m:t>∆</m:t>
                          </m:r>
                          <m:r>
                            <a:rPr lang="en-US" sz="2000" i="1">
                              <a:latin typeface="Cambria Math" charset="0"/>
                              <a:ea typeface="Cambria Math" charset="0"/>
                              <a:cs typeface="Cambria Math" charset="0"/>
                            </a:rPr>
                            <m:t>𝐻</m:t>
                          </m:r>
                        </m:e>
                        <m:sub>
                          <m:r>
                            <a:rPr lang="en-US" sz="2000" b="0" i="1" smtClean="0">
                              <a:latin typeface="Cambria Math" charset="0"/>
                              <a:ea typeface="Cambria Math" charset="0"/>
                              <a:cs typeface="Cambria Math" charset="0"/>
                            </a:rPr>
                            <m:t>𝑓𝑢𝑠</m:t>
                          </m:r>
                        </m:sub>
                        <m:sup>
                          <m:r>
                            <a:rPr lang="it-IT" sz="2000" i="1">
                              <a:latin typeface="Cambria Math" charset="0"/>
                              <a:ea typeface="Cambria Math" charset="0"/>
                              <a:cs typeface="Cambria Math" charset="0"/>
                            </a:rPr>
                            <m:t>°</m:t>
                          </m:r>
                        </m:sup>
                      </m:sSubSup>
                      <m:r>
                        <a:rPr lang="en-US" sz="2000" b="0" i="1" smtClean="0">
                          <a:latin typeface="Cambria Math" charset="0"/>
                          <a:ea typeface="Cambria Math" charset="0"/>
                          <a:cs typeface="Cambria Math" charset="0"/>
                        </a:rPr>
                        <m:t>=333.6 </m:t>
                      </m:r>
                      <m:r>
                        <a:rPr lang="en-US" sz="2000" b="0" i="1" smtClean="0">
                          <a:latin typeface="Cambria Math" charset="0"/>
                          <a:ea typeface="Cambria Math" charset="0"/>
                          <a:cs typeface="Cambria Math" charset="0"/>
                        </a:rPr>
                        <m:t>𝐽</m:t>
                      </m:r>
                      <m:r>
                        <a:rPr lang="en-US" sz="2000" b="0" i="1" smtClean="0">
                          <a:latin typeface="Cambria Math" charset="0"/>
                          <a:ea typeface="Cambria Math" charset="0"/>
                          <a:cs typeface="Cambria Math" charset="0"/>
                        </a:rPr>
                        <m:t>/</m:t>
                      </m:r>
                      <m:r>
                        <a:rPr lang="en-US" sz="2000" b="0" i="1" smtClean="0">
                          <a:latin typeface="Cambria Math" charset="0"/>
                          <a:ea typeface="Cambria Math" charset="0"/>
                          <a:cs typeface="Cambria Math" charset="0"/>
                        </a:rPr>
                        <m:t>𝑔</m:t>
                      </m:r>
                    </m:oMath>
                  </m:oMathPara>
                </a14:m>
                <a:endParaRPr lang="en-US" sz="2000" i="1" dirty="0"/>
              </a:p>
            </p:txBody>
          </p:sp>
        </mc:Choice>
        <mc:Fallback xmlns="">
          <p:sp>
            <p:nvSpPr>
              <p:cNvPr id="3" name="Rectangle 2"/>
              <p:cNvSpPr>
                <a:spLocks noRot="1" noChangeAspect="1" noMove="1" noResize="1" noEditPoints="1" noAdjustHandles="1" noChangeArrowheads="1" noChangeShapeType="1" noTextEdit="1"/>
              </p:cNvSpPr>
              <p:nvPr/>
            </p:nvSpPr>
            <p:spPr>
              <a:xfrm>
                <a:off x="457200" y="2608480"/>
                <a:ext cx="2235356" cy="457946"/>
              </a:xfrm>
              <a:prstGeom prst="rect">
                <a:avLst/>
              </a:prstGeom>
              <a:blipFill rotWithShape="0">
                <a:blip r:embed="rId2"/>
                <a:stretch>
                  <a:fillRect t="-81333" b="-102667"/>
                </a:stretch>
              </a:blipFill>
            </p:spPr>
            <p:txBody>
              <a:bodyPr/>
              <a:lstStyle/>
              <a:p>
                <a:r>
                  <a:rPr lang="en-US">
                    <a:noFill/>
                  </a:rPr>
                  <a:t> </a:t>
                </a:r>
              </a:p>
            </p:txBody>
          </p:sp>
        </mc:Fallback>
      </mc:AlternateContent>
      <p:sp>
        <p:nvSpPr>
          <p:cNvPr id="5" name="TextBox 4"/>
          <p:cNvSpPr txBox="1"/>
          <p:nvPr/>
        </p:nvSpPr>
        <p:spPr>
          <a:xfrm>
            <a:off x="2842763" y="2633166"/>
            <a:ext cx="3986925" cy="369332"/>
          </a:xfrm>
          <a:prstGeom prst="rect">
            <a:avLst/>
          </a:prstGeom>
          <a:noFill/>
        </p:spPr>
        <p:txBody>
          <a:bodyPr wrap="none" rtlCol="0">
            <a:spAutoFit/>
          </a:bodyPr>
          <a:lstStyle/>
          <a:p>
            <a:r>
              <a:rPr lang="en-US" i="1" dirty="0">
                <a:latin typeface="Cambria Math" charset="0"/>
                <a:ea typeface="Cambria Math" charset="0"/>
                <a:cs typeface="Cambria Math" charset="0"/>
              </a:rPr>
              <a:t>It takes </a:t>
            </a:r>
            <a:r>
              <a:rPr lang="en-US" i="1">
                <a:latin typeface="Cambria Math" charset="0"/>
                <a:ea typeface="Cambria Math" charset="0"/>
                <a:cs typeface="Cambria Math" charset="0"/>
              </a:rPr>
              <a:t>333.6 J </a:t>
            </a:r>
            <a:r>
              <a:rPr lang="en-US" i="1" dirty="0">
                <a:latin typeface="Cambria Math" charset="0"/>
                <a:ea typeface="Cambria Math" charset="0"/>
                <a:cs typeface="Cambria Math" charset="0"/>
              </a:rPr>
              <a:t>to melt one gram of ice.</a:t>
            </a:r>
          </a:p>
        </p:txBody>
      </p:sp>
      <p:grpSp>
        <p:nvGrpSpPr>
          <p:cNvPr id="6" name="Group 5"/>
          <p:cNvGrpSpPr/>
          <p:nvPr/>
        </p:nvGrpSpPr>
        <p:grpSpPr>
          <a:xfrm>
            <a:off x="457200" y="3297522"/>
            <a:ext cx="5936689" cy="806514"/>
            <a:chOff x="1819275" y="3402153"/>
            <a:chExt cx="5936689" cy="806514"/>
          </a:xfrm>
        </p:grpSpPr>
        <mc:AlternateContent xmlns:mc="http://schemas.openxmlformats.org/markup-compatibility/2006" xmlns:a14="http://schemas.microsoft.com/office/drawing/2010/main">
          <mc:Choice Requires="a14">
            <p:sp>
              <p:nvSpPr>
                <p:cNvPr id="12" name="TextBox 11"/>
                <p:cNvSpPr txBox="1"/>
                <p:nvPr/>
              </p:nvSpPr>
              <p:spPr>
                <a:xfrm>
                  <a:off x="1819275" y="3402153"/>
                  <a:ext cx="5936689"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𝑞</m:t>
                            </m:r>
                          </m:e>
                          <m:sub>
                            <m:r>
                              <a:rPr lang="en-US" sz="2400" b="0" i="1" smtClean="0">
                                <a:solidFill>
                                  <a:schemeClr val="tx1"/>
                                </a:solidFill>
                                <a:latin typeface="Cambria Math" charset="0"/>
                              </a:rPr>
                              <m:t>𝑤𝑎𝑡𝑒𝑟</m:t>
                            </m:r>
                            <m:r>
                              <a:rPr lang="en-US" sz="2400" b="0" i="1" smtClean="0">
                                <a:solidFill>
                                  <a:schemeClr val="tx1"/>
                                </a:solidFill>
                                <a:latin typeface="Cambria Math" charset="0"/>
                              </a:rPr>
                              <m:t> </m:t>
                            </m:r>
                            <m:r>
                              <a:rPr lang="en-US" sz="2400" b="0" i="1" smtClean="0">
                                <a:solidFill>
                                  <a:schemeClr val="tx1"/>
                                </a:solidFill>
                                <a:latin typeface="Cambria Math" charset="0"/>
                              </a:rPr>
                              <m:t>𝑎𝑡</m:t>
                            </m:r>
                            <m:r>
                              <a:rPr lang="en-US" sz="2400" b="0" i="1" smtClean="0">
                                <a:solidFill>
                                  <a:schemeClr val="tx1"/>
                                </a:solidFill>
                                <a:latin typeface="Cambria Math" charset="0"/>
                              </a:rPr>
                              <m:t> 20℃</m:t>
                            </m:r>
                          </m:sub>
                        </m:sSub>
                        <m:r>
                          <a:rPr lang="en-US" sz="2400" b="0" i="1" smtClean="0">
                            <a:solidFill>
                              <a:schemeClr val="tx1"/>
                            </a:solidFill>
                            <a:latin typeface="Cambria Math" charset="0"/>
                          </a:rPr>
                          <m:t>  +  </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𝑞</m:t>
                            </m:r>
                          </m:e>
                          <m:sub>
                            <m:r>
                              <a:rPr lang="en-US" sz="2400" b="0" i="1" smtClean="0">
                                <a:solidFill>
                                  <a:schemeClr val="tx1"/>
                                </a:solidFill>
                                <a:latin typeface="Cambria Math" charset="0"/>
                              </a:rPr>
                              <m:t>𝑖𝑐𝑒</m:t>
                            </m:r>
                          </m:sub>
                        </m:sSub>
                        <m:r>
                          <a:rPr lang="en-US" sz="2400" b="0" i="1" smtClean="0">
                            <a:solidFill>
                              <a:schemeClr val="tx1"/>
                            </a:solidFill>
                            <a:latin typeface="Cambria Math" charset="0"/>
                          </a:rPr>
                          <m:t>  </m:t>
                        </m:r>
                        <m:r>
                          <a:rPr lang="en-US" sz="2400" i="1">
                            <a:solidFill>
                              <a:schemeClr val="tx1"/>
                            </a:solidFill>
                            <a:latin typeface="Cambria Math" charset="0"/>
                          </a:rPr>
                          <m:t>+</m:t>
                        </m:r>
                        <m:r>
                          <a:rPr lang="en-US" sz="2400" b="0" i="1" smtClean="0">
                            <a:solidFill>
                              <a:schemeClr val="tx1"/>
                            </a:solidFill>
                            <a:latin typeface="Cambria Math" charset="0"/>
                          </a:rPr>
                          <m:t>  </m:t>
                        </m:r>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charset="0"/>
                              </a:rPr>
                              <m:t>𝑞</m:t>
                            </m:r>
                          </m:e>
                          <m:sub>
                            <m:r>
                              <a:rPr lang="en-US" sz="2400" b="0" i="1" smtClean="0">
                                <a:solidFill>
                                  <a:schemeClr val="tx1"/>
                                </a:solidFill>
                                <a:latin typeface="Cambria Math" charset="0"/>
                              </a:rPr>
                              <m:t>𝑤𝑎𝑡𝑒𝑟</m:t>
                            </m:r>
                            <m:r>
                              <a:rPr lang="en-US" sz="2400" b="0" i="1" smtClean="0">
                                <a:solidFill>
                                  <a:schemeClr val="tx1"/>
                                </a:solidFill>
                                <a:latin typeface="Cambria Math" charset="0"/>
                              </a:rPr>
                              <m:t> </m:t>
                            </m:r>
                            <m:r>
                              <a:rPr lang="en-US" sz="2400" b="0" i="1" smtClean="0">
                                <a:solidFill>
                                  <a:schemeClr val="tx1"/>
                                </a:solidFill>
                                <a:latin typeface="Cambria Math" charset="0"/>
                              </a:rPr>
                              <m:t>𝑓𝑟𝑜𝑚</m:t>
                            </m:r>
                            <m:r>
                              <a:rPr lang="en-US" sz="2400" b="0" i="1" smtClean="0">
                                <a:solidFill>
                                  <a:schemeClr val="tx1"/>
                                </a:solidFill>
                                <a:latin typeface="Cambria Math" charset="0"/>
                              </a:rPr>
                              <m:t> </m:t>
                            </m:r>
                            <m:r>
                              <a:rPr lang="en-US" sz="2400" b="0" i="1" smtClean="0">
                                <a:solidFill>
                                  <a:schemeClr val="tx1"/>
                                </a:solidFill>
                                <a:latin typeface="Cambria Math" charset="0"/>
                              </a:rPr>
                              <m:t>𝑖𝑐𝑒</m:t>
                            </m:r>
                          </m:sub>
                        </m:sSub>
                        <m:r>
                          <a:rPr lang="en-US" sz="2400" b="0" i="1" smtClean="0">
                            <a:solidFill>
                              <a:schemeClr val="tx1"/>
                            </a:solidFill>
                            <a:latin typeface="Cambria Math" charset="0"/>
                          </a:rPr>
                          <m:t>=0</m:t>
                        </m:r>
                      </m:oMath>
                    </m:oMathPara>
                  </a14:m>
                  <a:endParaRPr lang="en-US" sz="2400"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819275" y="3402153"/>
                  <a:ext cx="5936689" cy="398955"/>
                </a:xfrm>
                <a:prstGeom prst="rect">
                  <a:avLst/>
                </a:prstGeom>
                <a:blipFill rotWithShape="0">
                  <a:blip r:embed="rId3"/>
                  <a:stretch>
                    <a:fillRect l="-513" t="-130769" r="-616" b="-15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62418" y="3879666"/>
                  <a:ext cx="1751185" cy="32900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b="0" i="1" smtClean="0">
                                <a:solidFill>
                                  <a:schemeClr val="tx1"/>
                                </a:solidFill>
                                <a:latin typeface="Cambria Math" panose="02040503050406030204" pitchFamily="18" charset="0"/>
                                <a:ea typeface="Cambria Math" charset="0"/>
                                <a:cs typeface="Cambria Math" charset="0"/>
                              </a:rPr>
                            </m:ctrlPr>
                          </m:sSubPr>
                          <m:e>
                            <m:r>
                              <a:rPr lang="en-US" b="0" i="1" smtClean="0">
                                <a:solidFill>
                                  <a:schemeClr val="tx1"/>
                                </a:solidFill>
                                <a:latin typeface="Cambria Math" charset="0"/>
                                <a:ea typeface="Cambria Math" charset="0"/>
                                <a:cs typeface="Cambria Math" charset="0"/>
                              </a:rPr>
                              <m:t>𝑞</m:t>
                            </m:r>
                          </m:e>
                          <m:sub>
                            <m:r>
                              <a:rPr lang="en-US" b="0" i="1" smtClean="0">
                                <a:solidFill>
                                  <a:schemeClr val="tx1"/>
                                </a:solidFill>
                                <a:latin typeface="Cambria Math" charset="0"/>
                                <a:ea typeface="Cambria Math" charset="0"/>
                                <a:cs typeface="Cambria Math" charset="0"/>
                              </a:rPr>
                              <m:t>𝑖𝑐𝑒</m:t>
                            </m:r>
                          </m:sub>
                        </m:sSub>
                        <m:r>
                          <a:rPr lang="mr-IN" i="1" smtClean="0">
                            <a:solidFill>
                              <a:schemeClr val="tx1"/>
                            </a:solidFill>
                            <a:latin typeface="Cambria Math" charset="0"/>
                            <a:ea typeface="Cambria Math" charset="0"/>
                            <a:cs typeface="Cambria Math" charset="0"/>
                          </a:rPr>
                          <m:t>=</m:t>
                        </m:r>
                        <m:sSub>
                          <m:sSubPr>
                            <m:ctrlPr>
                              <a:rPr lang="en-US" i="1" smtClean="0">
                                <a:solidFill>
                                  <a:schemeClr val="tx1"/>
                                </a:solidFill>
                                <a:latin typeface="Cambria Math" panose="02040503050406030204" pitchFamily="18" charset="0"/>
                                <a:ea typeface="Cambria Math" charset="0"/>
                                <a:cs typeface="Cambria Math" charset="0"/>
                              </a:rPr>
                            </m:ctrlPr>
                          </m:sSubPr>
                          <m:e>
                            <m:r>
                              <a:rPr lang="en-US" b="0" i="1" smtClean="0">
                                <a:solidFill>
                                  <a:schemeClr val="tx1"/>
                                </a:solidFill>
                                <a:latin typeface="Cambria Math" charset="0"/>
                                <a:ea typeface="Cambria Math" charset="0"/>
                                <a:cs typeface="Cambria Math" charset="0"/>
                              </a:rPr>
                              <m:t>𝑚</m:t>
                            </m:r>
                          </m:e>
                          <m:sub>
                            <m:r>
                              <a:rPr lang="en-US" b="0" i="1" smtClean="0">
                                <a:solidFill>
                                  <a:schemeClr val="tx1"/>
                                </a:solidFill>
                                <a:latin typeface="Cambria Math" charset="0"/>
                                <a:ea typeface="Cambria Math" charset="0"/>
                                <a:cs typeface="Cambria Math" charset="0"/>
                              </a:rPr>
                              <m:t>𝑖𝑐𝑒</m:t>
                            </m:r>
                          </m:sub>
                        </m:sSub>
                        <m:sSubSup>
                          <m:sSubSupPr>
                            <m:ctrlPr>
                              <a:rPr lang="en-US" i="1">
                                <a:solidFill>
                                  <a:schemeClr val="tx1"/>
                                </a:solidFill>
                                <a:latin typeface="Cambria Math" panose="02040503050406030204" pitchFamily="18" charset="0"/>
                              </a:rPr>
                            </m:ctrlPr>
                          </m:sSubSupPr>
                          <m:e>
                            <m:r>
                              <a:rPr lang="en-US" i="1">
                                <a:solidFill>
                                  <a:schemeClr val="tx1"/>
                                </a:solidFill>
                                <a:latin typeface="Cambria Math" charset="0"/>
                                <a:ea typeface="Cambria Math" charset="0"/>
                                <a:cs typeface="Cambria Math" charset="0"/>
                              </a:rPr>
                              <m:t>∆</m:t>
                            </m:r>
                            <m:r>
                              <a:rPr lang="en-US" i="1">
                                <a:solidFill>
                                  <a:schemeClr val="tx1"/>
                                </a:solidFill>
                                <a:latin typeface="Cambria Math" charset="0"/>
                                <a:ea typeface="Cambria Math" charset="0"/>
                                <a:cs typeface="Cambria Math" charset="0"/>
                              </a:rPr>
                              <m:t>𝐻</m:t>
                            </m:r>
                          </m:e>
                          <m:sub>
                            <m:r>
                              <a:rPr lang="en-US" i="1">
                                <a:solidFill>
                                  <a:schemeClr val="tx1"/>
                                </a:solidFill>
                                <a:latin typeface="Cambria Math" charset="0"/>
                                <a:ea typeface="Cambria Math" charset="0"/>
                                <a:cs typeface="Cambria Math" charset="0"/>
                              </a:rPr>
                              <m:t>𝑓𝑢𝑠</m:t>
                            </m:r>
                          </m:sub>
                          <m:sup>
                            <m:r>
                              <a:rPr lang="it-IT" i="1">
                                <a:solidFill>
                                  <a:schemeClr val="tx1"/>
                                </a:solidFill>
                                <a:latin typeface="Cambria Math" charset="0"/>
                                <a:ea typeface="Cambria Math" charset="0"/>
                                <a:cs typeface="Cambria Math" charset="0"/>
                              </a:rPr>
                              <m:t>°</m:t>
                            </m:r>
                          </m:sup>
                        </m:sSubSup>
                      </m:oMath>
                    </m:oMathPara>
                  </a14:m>
                  <a:endParaRPr lang="en-US" b="0" i="1" dirty="0">
                    <a:solidFill>
                      <a:schemeClr val="tx1"/>
                    </a:solidFill>
                    <a:latin typeface="Cambria Math"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62418" y="3879666"/>
                  <a:ext cx="1751185" cy="329001"/>
                </a:xfrm>
                <a:prstGeom prst="rect">
                  <a:avLst/>
                </a:prstGeom>
                <a:blipFill rotWithShape="0">
                  <a:blip r:embed="rId4"/>
                  <a:stretch>
                    <a:fillRect l="-4878" r="-348"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129650" y="3905667"/>
                  <a:ext cx="1072538" cy="27699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charset="0"/>
                            <a:ea typeface="Cambria Math" charset="0"/>
                            <a:cs typeface="Cambria Math" charset="0"/>
                          </a:rPr>
                          <m:t>𝑞</m:t>
                        </m:r>
                        <m:r>
                          <a:rPr lang="mr-IN"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panose="02040503050406030204" pitchFamily="18" charset="0"/>
                          </a:rPr>
                          <m:t>𝑚𝑐</m:t>
                        </m:r>
                        <m:r>
                          <a:rPr lang="en-US" b="0"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𝑇</m:t>
                        </m:r>
                      </m:oMath>
                    </m:oMathPara>
                  </a14:m>
                  <a:endParaRPr lang="en-US" b="0" i="1" dirty="0">
                    <a:solidFill>
                      <a:schemeClr val="tx1"/>
                    </a:solidFill>
                    <a:latin typeface="Cambria Math"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29650" y="3905667"/>
                  <a:ext cx="1072538" cy="276999"/>
                </a:xfrm>
                <a:prstGeom prst="rect">
                  <a:avLst/>
                </a:prstGeom>
                <a:blipFill rotWithShape="0">
                  <a:blip r:embed="rId5"/>
                  <a:stretch>
                    <a:fillRect l="-7955" r="-170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673834" y="3905667"/>
                  <a:ext cx="1072538" cy="27699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solidFill>
                              <a:schemeClr val="tx1"/>
                            </a:solidFill>
                            <a:latin typeface="Cambria Math" charset="0"/>
                            <a:ea typeface="Cambria Math" charset="0"/>
                            <a:cs typeface="Cambria Math" charset="0"/>
                          </a:rPr>
                          <m:t>𝑞</m:t>
                        </m:r>
                        <m:r>
                          <a:rPr lang="mr-IN"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panose="02040503050406030204" pitchFamily="18" charset="0"/>
                          </a:rPr>
                          <m:t>𝑚𝑐</m:t>
                        </m:r>
                        <m:r>
                          <a:rPr lang="en-US" b="0"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𝑇</m:t>
                        </m:r>
                      </m:oMath>
                    </m:oMathPara>
                  </a14:m>
                  <a:endParaRPr lang="en-US" b="0" i="1" dirty="0">
                    <a:solidFill>
                      <a:schemeClr val="tx1"/>
                    </a:solidFill>
                    <a:latin typeface="Cambria Math" charset="0"/>
                    <a:ea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673834" y="3905667"/>
                  <a:ext cx="1072538" cy="276999"/>
                </a:xfrm>
                <a:prstGeom prst="rect">
                  <a:avLst/>
                </a:prstGeom>
                <a:blipFill rotWithShape="0">
                  <a:blip r:embed="rId6"/>
                  <a:stretch>
                    <a:fillRect l="-7386" r="-1705"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659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5</a:t>
            </a:r>
            <a:r>
              <a:rPr lang="en-US" sz="2800" dirty="0"/>
              <a:t>.1  energy basics</a:t>
            </a:r>
          </a:p>
        </p:txBody>
      </p:sp>
      <p:sp>
        <p:nvSpPr>
          <p:cNvPr id="6" name="Text Placeholder 2"/>
          <p:cNvSpPr txBox="1">
            <a:spLocks/>
          </p:cNvSpPr>
          <p:nvPr/>
        </p:nvSpPr>
        <p:spPr>
          <a:xfrm>
            <a:off x="457200" y="948776"/>
            <a:ext cx="8530098" cy="519336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Conservation of Energy</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Energy can be converted from one form into another, but it cannot be created or destroyed.</a:t>
            </a:r>
          </a:p>
          <a:p>
            <a:pPr marL="1074420" lvl="1" indent="-342900">
              <a:buClr>
                <a:srgbClr val="009900"/>
              </a:buClr>
            </a:pPr>
            <a:r>
              <a:rPr lang="en-US" sz="2000" dirty="0"/>
              <a:t>Many engineers focus on the conversion of </a:t>
            </a:r>
            <a:r>
              <a:rPr lang="en-US" sz="2000" i="1" u="sng" dirty="0">
                <a:solidFill>
                  <a:srgbClr val="009900"/>
                </a:solidFill>
              </a:rPr>
              <a:t>potential energy</a:t>
            </a:r>
            <a:r>
              <a:rPr lang="en-US" sz="2000" dirty="0"/>
              <a:t> into </a:t>
            </a:r>
            <a:r>
              <a:rPr lang="en-US" sz="2000" i="1" u="sng" dirty="0">
                <a:solidFill>
                  <a:srgbClr val="009900"/>
                </a:solidFill>
              </a:rPr>
              <a:t>kinetic energy</a:t>
            </a:r>
            <a:r>
              <a:rPr lang="en-US" sz="2000" dirty="0"/>
              <a:t>.</a:t>
            </a:r>
          </a:p>
          <a:p>
            <a:pPr marL="1074420" lvl="1" indent="-342900">
              <a:buClr>
                <a:srgbClr val="009900"/>
              </a:buClr>
            </a:pPr>
            <a:r>
              <a:rPr lang="en-US" sz="2000" dirty="0"/>
              <a:t>Mechanical and electrical engineers design products like cars and drills.</a:t>
            </a:r>
          </a:p>
          <a:p>
            <a:pPr marL="1074420" lvl="1" indent="-342900">
              <a:buClr>
                <a:srgbClr val="009900"/>
              </a:buClr>
            </a:pPr>
            <a:r>
              <a:rPr lang="en-US" sz="2000" dirty="0"/>
              <a:t>Mechanical and civil engineers might design a roller coaster to make sure that there is enough potential energy to convert into kinetic energy. </a:t>
            </a:r>
          </a:p>
        </p:txBody>
      </p:sp>
      <p:sp>
        <p:nvSpPr>
          <p:cNvPr id="4" name="Slide Number Placeholder 3"/>
          <p:cNvSpPr>
            <a:spLocks noGrp="1"/>
          </p:cNvSpPr>
          <p:nvPr>
            <p:ph type="sldNum" sz="quarter" idx="4"/>
          </p:nvPr>
        </p:nvSpPr>
        <p:spPr/>
        <p:txBody>
          <a:bodyPr/>
          <a:lstStyle/>
          <a:p>
            <a:fld id="{72F633B3-16E2-4909-ACA1-80BBA0CB601E}" type="slidenum">
              <a:rPr lang="en-US" smtClean="0"/>
              <a:pPr/>
              <a:t>5</a:t>
            </a:fld>
            <a:endParaRPr lang="en-US" dirty="0"/>
          </a:p>
        </p:txBody>
      </p:sp>
      <p:sp>
        <p:nvSpPr>
          <p:cNvPr id="7" name="Text Placeholder 2"/>
          <p:cNvSpPr txBox="1">
            <a:spLocks/>
          </p:cNvSpPr>
          <p:nvPr/>
        </p:nvSpPr>
        <p:spPr>
          <a:xfrm>
            <a:off x="457200" y="2301969"/>
            <a:ext cx="8328454" cy="2486025"/>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a:p>
            <a:endParaRPr lang="en-US" dirty="0"/>
          </a:p>
        </p:txBody>
      </p:sp>
      <p:pic>
        <p:nvPicPr>
          <p:cNvPr id="3" name="Picture 2"/>
          <p:cNvPicPr>
            <a:picLocks noChangeAspect="1"/>
          </p:cNvPicPr>
          <p:nvPr/>
        </p:nvPicPr>
        <p:blipFill>
          <a:blip r:embed="rId2"/>
          <a:stretch>
            <a:fillRect/>
          </a:stretch>
        </p:blipFill>
        <p:spPr>
          <a:xfrm>
            <a:off x="3875048" y="4973850"/>
            <a:ext cx="1492758" cy="1492758"/>
          </a:xfrm>
          <a:prstGeom prst="rect">
            <a:avLst/>
          </a:prstGeom>
        </p:spPr>
      </p:pic>
      <p:pic>
        <p:nvPicPr>
          <p:cNvPr id="5" name="Picture 4"/>
          <p:cNvPicPr>
            <a:picLocks noChangeAspect="1"/>
          </p:cNvPicPr>
          <p:nvPr/>
        </p:nvPicPr>
        <p:blipFill>
          <a:blip r:embed="rId3"/>
          <a:stretch>
            <a:fillRect/>
          </a:stretch>
        </p:blipFill>
        <p:spPr>
          <a:xfrm>
            <a:off x="6134040" y="4903890"/>
            <a:ext cx="2453479" cy="1632679"/>
          </a:xfrm>
          <a:prstGeom prst="rect">
            <a:avLst/>
          </a:prstGeom>
        </p:spPr>
      </p:pic>
      <p:pic>
        <p:nvPicPr>
          <p:cNvPr id="8" name="Picture 7"/>
          <p:cNvPicPr>
            <a:picLocks noChangeAspect="1"/>
          </p:cNvPicPr>
          <p:nvPr/>
        </p:nvPicPr>
        <p:blipFill>
          <a:blip r:embed="rId4"/>
          <a:stretch>
            <a:fillRect/>
          </a:stretch>
        </p:blipFill>
        <p:spPr>
          <a:xfrm>
            <a:off x="457200" y="4870313"/>
            <a:ext cx="2823284" cy="1699832"/>
          </a:xfrm>
          <a:prstGeom prst="rect">
            <a:avLst/>
          </a:prstGeom>
        </p:spPr>
      </p:pic>
    </p:spTree>
    <p:extLst>
      <p:ext uri="{BB962C8B-B14F-4D97-AF65-F5344CB8AC3E}">
        <p14:creationId xmlns:p14="http://schemas.microsoft.com/office/powerpoint/2010/main" val="43961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50</a:t>
            </a:fld>
            <a:endParaRPr lang="en-US" dirty="0"/>
          </a:p>
        </p:txBody>
      </p:sp>
      <p:sp>
        <p:nvSpPr>
          <p:cNvPr id="8" name="Text Placeholder 2"/>
          <p:cNvSpPr txBox="1">
            <a:spLocks/>
          </p:cNvSpPr>
          <p:nvPr/>
        </p:nvSpPr>
        <p:spPr>
          <a:xfrm>
            <a:off x="420031" y="890695"/>
            <a:ext cx="8567267" cy="273399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Extra Problem</a:t>
            </a:r>
          </a:p>
          <a:p>
            <a:r>
              <a:rPr lang="en-US" sz="2200" dirty="0"/>
              <a:t>Hydrazine (N</a:t>
            </a:r>
            <a:r>
              <a:rPr lang="en-US" sz="2200" baseline="-25000" dirty="0"/>
              <a:t>2</a:t>
            </a:r>
            <a:r>
              <a:rPr lang="en-US" sz="2200" dirty="0"/>
              <a:t>H</a:t>
            </a:r>
            <a:r>
              <a:rPr lang="en-US" sz="2200" baseline="-25000" dirty="0"/>
              <a:t>4</a:t>
            </a:r>
            <a:r>
              <a:rPr lang="en-US" sz="2200" dirty="0"/>
              <a:t>) is a hypergolic propellant; it ignites upon contact with an oxidizing agent and requires no external ignition source. Hydrazine is used during rocket launches and spacecraft maneuvering. </a:t>
            </a:r>
            <a:r>
              <a:rPr lang="en-US" sz="2200" i="1" dirty="0">
                <a:solidFill>
                  <a:srgbClr val="009900"/>
                </a:solidFill>
              </a:rPr>
              <a:t>Write a balanced reaction for the combustion of liquid hydrazine in oxygen gas to form nitrogen gas and liquid water. </a:t>
            </a:r>
          </a:p>
        </p:txBody>
      </p:sp>
      <p:sp>
        <p:nvSpPr>
          <p:cNvPr id="16" name="Rectangle 15"/>
          <p:cNvSpPr/>
          <p:nvPr/>
        </p:nvSpPr>
        <p:spPr>
          <a:xfrm>
            <a:off x="3018501" y="5644257"/>
            <a:ext cx="3564036" cy="1077218"/>
          </a:xfrm>
          <a:prstGeom prst="rect">
            <a:avLst/>
          </a:prstGeom>
        </p:spPr>
        <p:txBody>
          <a:bodyPr wrap="square">
            <a:spAutoFit/>
          </a:bodyPr>
          <a:lstStyle/>
          <a:p>
            <a:pPr>
              <a:spcAft>
                <a:spcPts val="0"/>
              </a:spcAft>
            </a:pPr>
            <a:r>
              <a:rPr lang="en-US" sz="1600" i="1" dirty="0">
                <a:latin typeface="Calibri" charset="0"/>
                <a:ea typeface="Calibri" charset="0"/>
                <a:cs typeface="Times New Roman" charset="0"/>
              </a:rPr>
              <a:t>Hydrazine is extremely toxic. Notice the engineer’s protective equipment, and he is using a small amount compared to that needed for a rocket launch!</a:t>
            </a:r>
            <a:endParaRPr lang="en-US" sz="1600" dirty="0">
              <a:effectLst/>
              <a:latin typeface="Calibri" charset="0"/>
              <a:ea typeface="Calibri" charset="0"/>
              <a:cs typeface="Times New Roman" charset="0"/>
            </a:endParaRPr>
          </a:p>
        </p:txBody>
      </p:sp>
      <p:pic>
        <p:nvPicPr>
          <p:cNvPr id="17" name="Picture 16"/>
          <p:cNvPicPr/>
          <p:nvPr/>
        </p:nvPicPr>
        <p:blipFill>
          <a:blip r:embed="rId2"/>
          <a:stretch>
            <a:fillRect/>
          </a:stretch>
        </p:blipFill>
        <p:spPr>
          <a:xfrm>
            <a:off x="6677133" y="3385157"/>
            <a:ext cx="2153269" cy="3237296"/>
          </a:xfrm>
          <a:prstGeom prst="rect">
            <a:avLst/>
          </a:prstGeom>
          <a:ln>
            <a:solidFill>
              <a:schemeClr val="tx1"/>
            </a:solidFill>
          </a:ln>
        </p:spPr>
      </p:pic>
      <p:sp>
        <p:nvSpPr>
          <p:cNvPr id="20" name="TextBox 19"/>
          <p:cNvSpPr txBox="1"/>
          <p:nvPr/>
        </p:nvSpPr>
        <p:spPr>
          <a:xfrm>
            <a:off x="457200" y="5006652"/>
            <a:ext cx="2727029" cy="338554"/>
          </a:xfrm>
          <a:prstGeom prst="rect">
            <a:avLst/>
          </a:prstGeom>
          <a:noFill/>
        </p:spPr>
        <p:txBody>
          <a:bodyPr wrap="none" rtlCol="0">
            <a:spAutoFit/>
          </a:bodyPr>
          <a:lstStyle/>
          <a:p>
            <a:r>
              <a:rPr lang="en-US" sz="1600" i="1" dirty="0">
                <a:solidFill>
                  <a:srgbClr val="009900"/>
                </a:solidFill>
              </a:rPr>
              <a:t>Continued on </a:t>
            </a:r>
            <a:r>
              <a:rPr lang="en-US" sz="1600" i="1">
                <a:solidFill>
                  <a:srgbClr val="009900"/>
                </a:solidFill>
              </a:rPr>
              <a:t>the next slide.</a:t>
            </a:r>
          </a:p>
        </p:txBody>
      </p:sp>
    </p:spTree>
    <p:extLst>
      <p:ext uri="{BB962C8B-B14F-4D97-AF65-F5344CB8AC3E}">
        <p14:creationId xmlns:p14="http://schemas.microsoft.com/office/powerpoint/2010/main" val="3578780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a:t>5</a:t>
            </a:r>
            <a:r>
              <a:rPr lang="en-US" sz="2800"/>
              <a:t>.3  enthalpy</a:t>
            </a:r>
            <a:endParaRPr lang="en-US" sz="2800" dirty="0"/>
          </a:p>
        </p:txBody>
      </p:sp>
      <p:sp>
        <p:nvSpPr>
          <p:cNvPr id="4" name="Slide Number Placeholder 3"/>
          <p:cNvSpPr>
            <a:spLocks noGrp="1"/>
          </p:cNvSpPr>
          <p:nvPr>
            <p:ph type="sldNum" sz="quarter" idx="4"/>
          </p:nvPr>
        </p:nvSpPr>
        <p:spPr/>
        <p:txBody>
          <a:bodyPr/>
          <a:lstStyle/>
          <a:p>
            <a:fld id="{72F633B3-16E2-4909-ACA1-80BBA0CB601E}" type="slidenum">
              <a:rPr lang="en-US" smtClean="0"/>
              <a:pPr/>
              <a:t>51</a:t>
            </a:fld>
            <a:endParaRPr lang="en-US" dirty="0"/>
          </a:p>
        </p:txBody>
      </p:sp>
      <p:sp>
        <p:nvSpPr>
          <p:cNvPr id="8" name="Text Placeholder 2"/>
          <p:cNvSpPr txBox="1">
            <a:spLocks/>
          </p:cNvSpPr>
          <p:nvPr/>
        </p:nvSpPr>
        <p:spPr>
          <a:xfrm>
            <a:off x="420031" y="966786"/>
            <a:ext cx="8567267" cy="1732673"/>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Clr>
                <a:srgbClr val="009900"/>
              </a:buClr>
            </a:pPr>
            <a:r>
              <a:rPr lang="en-US" sz="2200" dirty="0">
                <a:solidFill>
                  <a:srgbClr val="009900"/>
                </a:solidFill>
              </a:rPr>
              <a:t>Extra Problem </a:t>
            </a:r>
            <a:r>
              <a:rPr lang="en-US" sz="2200" i="1" dirty="0">
                <a:solidFill>
                  <a:srgbClr val="009900"/>
                </a:solidFill>
              </a:rPr>
              <a:t>(continued)</a:t>
            </a:r>
          </a:p>
          <a:p>
            <a:pPr>
              <a:buClr>
                <a:srgbClr val="009900"/>
              </a:buClr>
            </a:pPr>
            <a:r>
              <a:rPr lang="en-US" sz="2200" dirty="0"/>
              <a:t>Determine the heat involved in the combustion of liquid hydrazine by using the following reactions. Use the balanced equation determined on the previous slide to begin.</a:t>
            </a:r>
            <a:endParaRPr lang="en-US" sz="2200" dirty="0">
              <a:solidFill>
                <a:srgbClr val="009900"/>
              </a:solidFill>
            </a:endParaRPr>
          </a:p>
        </p:txBody>
      </p:sp>
      <p:sp>
        <p:nvSpPr>
          <p:cNvPr id="7" name="Rectangle 6"/>
          <p:cNvSpPr/>
          <p:nvPr/>
        </p:nvSpPr>
        <p:spPr>
          <a:xfrm>
            <a:off x="540313" y="2699459"/>
            <a:ext cx="8416921" cy="1738938"/>
          </a:xfrm>
          <a:prstGeom prst="rect">
            <a:avLst/>
          </a:prstGeom>
        </p:spPr>
        <p:txBody>
          <a:bodyPr wrap="square">
            <a:spAutoFit/>
          </a:bodyPr>
          <a:lstStyle/>
          <a:p>
            <a:pPr marL="342900" indent="-342900">
              <a:lnSpc>
                <a:spcPct val="115000"/>
              </a:lnSpc>
              <a:spcAft>
                <a:spcPts val="600"/>
              </a:spcAft>
              <a:tabLst>
                <a:tab pos="3886200" algn="l"/>
              </a:tabLst>
            </a:pPr>
            <a:r>
              <a:rPr lang="en-US" sz="2000" dirty="0">
                <a:solidFill>
                  <a:srgbClr val="0000FF"/>
                </a:solidFill>
                <a:latin typeface="Calibri" charset="0"/>
                <a:ea typeface="Calibri" charset="0"/>
                <a:cs typeface="Times New Roman" charset="0"/>
              </a:rPr>
              <a:t>2NH</a:t>
            </a:r>
            <a:r>
              <a:rPr lang="en-US" sz="2000" baseline="-25000" dirty="0">
                <a:solidFill>
                  <a:srgbClr val="0000FF"/>
                </a:solidFill>
                <a:latin typeface="Calibri" charset="0"/>
                <a:ea typeface="Calibri" charset="0"/>
                <a:cs typeface="Times New Roman" charset="0"/>
              </a:rPr>
              <a:t>3</a:t>
            </a:r>
            <a:r>
              <a:rPr lang="en-US" sz="2000" dirty="0">
                <a:solidFill>
                  <a:srgbClr val="0000FF"/>
                </a:solidFill>
                <a:latin typeface="Calibri" charset="0"/>
                <a:ea typeface="Calibri" charset="0"/>
                <a:cs typeface="Times New Roman" charset="0"/>
              </a:rPr>
              <a:t>(g)  +  3N</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O(g)</a:t>
            </a:r>
            <a:r>
              <a:rPr lang="en-US" sz="2000" baseline="-25000" dirty="0">
                <a:solidFill>
                  <a:srgbClr val="0000FF"/>
                </a:solidFill>
                <a:latin typeface="Calibri" charset="0"/>
                <a:ea typeface="Calibri" charset="0"/>
                <a:cs typeface="Times New Roman" charset="0"/>
              </a:rPr>
              <a:t>    </a:t>
            </a:r>
            <a:r>
              <a:rPr lang="en-US" sz="2000" dirty="0">
                <a:solidFill>
                  <a:srgbClr val="0000FF"/>
                </a:solidFill>
                <a:latin typeface="Calibri" charset="0"/>
                <a:ea typeface="Calibri" charset="0"/>
                <a:cs typeface="Times New Roman" charset="0"/>
              </a:rPr>
              <a:t>→   4N</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(g)  +  3H</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O(ℓ)		ΔH° =  –1013 kJ/mol</a:t>
            </a:r>
          </a:p>
          <a:p>
            <a:pPr marL="342900" indent="-342900">
              <a:lnSpc>
                <a:spcPct val="115000"/>
              </a:lnSpc>
              <a:spcAft>
                <a:spcPts val="600"/>
              </a:spcAft>
              <a:tabLst>
                <a:tab pos="3886200" algn="l"/>
              </a:tabLst>
            </a:pPr>
            <a:r>
              <a:rPr lang="en-US" sz="2000" dirty="0">
                <a:solidFill>
                  <a:srgbClr val="0000FF"/>
                </a:solidFill>
                <a:latin typeface="Calibri" charset="0"/>
                <a:ea typeface="Calibri" charset="0"/>
                <a:cs typeface="Times New Roman" charset="0"/>
              </a:rPr>
              <a:t>N</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O(g)  +  3H</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(g)</a:t>
            </a:r>
            <a:r>
              <a:rPr lang="en-US" sz="2000" baseline="-25000" dirty="0">
                <a:solidFill>
                  <a:srgbClr val="0000FF"/>
                </a:solidFill>
                <a:latin typeface="Calibri" charset="0"/>
                <a:ea typeface="Calibri" charset="0"/>
                <a:cs typeface="Times New Roman" charset="0"/>
              </a:rPr>
              <a:t>    </a:t>
            </a:r>
            <a:r>
              <a:rPr lang="en-US" sz="2000" dirty="0">
                <a:solidFill>
                  <a:srgbClr val="0000FF"/>
                </a:solidFill>
                <a:latin typeface="Calibri" charset="0"/>
                <a:ea typeface="Calibri" charset="0"/>
                <a:cs typeface="Times New Roman" charset="0"/>
              </a:rPr>
              <a:t>→   N</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H</a:t>
            </a:r>
            <a:r>
              <a:rPr lang="en-US" sz="2000" baseline="-25000" dirty="0">
                <a:solidFill>
                  <a:srgbClr val="0000FF"/>
                </a:solidFill>
                <a:latin typeface="Calibri" charset="0"/>
                <a:ea typeface="Calibri" charset="0"/>
                <a:cs typeface="Times New Roman" charset="0"/>
              </a:rPr>
              <a:t>4</a:t>
            </a:r>
            <a:r>
              <a:rPr lang="en-US" sz="2000" dirty="0">
                <a:solidFill>
                  <a:srgbClr val="0000FF"/>
                </a:solidFill>
                <a:latin typeface="Calibri" charset="0"/>
                <a:ea typeface="Calibri" charset="0"/>
                <a:cs typeface="Times New Roman" charset="0"/>
              </a:rPr>
              <a:t>(ℓ)  +  H</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O(ℓ)		ΔH° = –317 kJ/mol</a:t>
            </a:r>
          </a:p>
          <a:p>
            <a:pPr marL="342900" indent="-342900">
              <a:lnSpc>
                <a:spcPct val="115000"/>
              </a:lnSpc>
              <a:spcAft>
                <a:spcPts val="600"/>
              </a:spcAft>
              <a:tabLst>
                <a:tab pos="3886200" algn="l"/>
              </a:tabLst>
            </a:pPr>
            <a:r>
              <a:rPr lang="en-US" sz="2000" dirty="0">
                <a:solidFill>
                  <a:srgbClr val="0000FF"/>
                </a:solidFill>
                <a:latin typeface="Calibri" charset="0"/>
                <a:ea typeface="Calibri" charset="0"/>
                <a:cs typeface="Times New Roman" charset="0"/>
              </a:rPr>
              <a:t>2NH</a:t>
            </a:r>
            <a:r>
              <a:rPr lang="en-US" sz="2000" baseline="-25000" dirty="0">
                <a:solidFill>
                  <a:srgbClr val="0000FF"/>
                </a:solidFill>
                <a:latin typeface="Calibri" charset="0"/>
                <a:ea typeface="Calibri" charset="0"/>
                <a:cs typeface="Times New Roman" charset="0"/>
              </a:rPr>
              <a:t>3</a:t>
            </a:r>
            <a:r>
              <a:rPr lang="en-US" sz="2000" dirty="0">
                <a:solidFill>
                  <a:srgbClr val="0000FF"/>
                </a:solidFill>
                <a:latin typeface="Calibri" charset="0"/>
                <a:ea typeface="Calibri" charset="0"/>
                <a:cs typeface="Times New Roman" charset="0"/>
              </a:rPr>
              <a:t>(g)  +  ½O</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(g)</a:t>
            </a:r>
            <a:r>
              <a:rPr lang="en-US" sz="2000" baseline="-25000" dirty="0">
                <a:solidFill>
                  <a:srgbClr val="0000FF"/>
                </a:solidFill>
                <a:latin typeface="Calibri" charset="0"/>
                <a:ea typeface="Calibri" charset="0"/>
                <a:cs typeface="Times New Roman" charset="0"/>
              </a:rPr>
              <a:t>    </a:t>
            </a:r>
            <a:r>
              <a:rPr lang="en-US" sz="2000" dirty="0">
                <a:solidFill>
                  <a:srgbClr val="0000FF"/>
                </a:solidFill>
                <a:latin typeface="Calibri" charset="0"/>
                <a:ea typeface="Calibri" charset="0"/>
                <a:cs typeface="Times New Roman" charset="0"/>
              </a:rPr>
              <a:t>→   N</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H</a:t>
            </a:r>
            <a:r>
              <a:rPr lang="en-US" sz="2000" baseline="-25000" dirty="0">
                <a:solidFill>
                  <a:srgbClr val="0000FF"/>
                </a:solidFill>
                <a:latin typeface="Calibri" charset="0"/>
                <a:ea typeface="Calibri" charset="0"/>
                <a:cs typeface="Times New Roman" charset="0"/>
              </a:rPr>
              <a:t>4</a:t>
            </a:r>
            <a:r>
              <a:rPr lang="en-US" sz="2000" dirty="0">
                <a:solidFill>
                  <a:srgbClr val="0000FF"/>
                </a:solidFill>
                <a:latin typeface="Calibri" charset="0"/>
                <a:ea typeface="Calibri" charset="0"/>
                <a:cs typeface="Times New Roman" charset="0"/>
              </a:rPr>
              <a:t>(ℓ)  +  H</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O(ℓ)		ΔH° = –142.9 kJ/mol</a:t>
            </a:r>
          </a:p>
          <a:p>
            <a:pPr marL="342900" indent="-342900">
              <a:lnSpc>
                <a:spcPct val="115000"/>
              </a:lnSpc>
              <a:spcAft>
                <a:spcPts val="600"/>
              </a:spcAft>
              <a:tabLst>
                <a:tab pos="3886200" algn="l"/>
              </a:tabLst>
            </a:pPr>
            <a:r>
              <a:rPr lang="en-US" sz="2000" dirty="0">
                <a:solidFill>
                  <a:srgbClr val="0000FF"/>
                </a:solidFill>
                <a:latin typeface="Calibri" charset="0"/>
                <a:ea typeface="Calibri" charset="0"/>
                <a:cs typeface="Times New Roman" charset="0"/>
              </a:rPr>
              <a:t>H</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(g)  +  ½ O</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(g)</a:t>
            </a:r>
            <a:r>
              <a:rPr lang="en-US" sz="2000" baseline="-25000" dirty="0">
                <a:solidFill>
                  <a:srgbClr val="0000FF"/>
                </a:solidFill>
                <a:latin typeface="Calibri" charset="0"/>
                <a:ea typeface="Calibri" charset="0"/>
                <a:cs typeface="Times New Roman" charset="0"/>
              </a:rPr>
              <a:t>   </a:t>
            </a:r>
            <a:r>
              <a:rPr lang="en-US" sz="2000" dirty="0">
                <a:solidFill>
                  <a:srgbClr val="0000FF"/>
                </a:solidFill>
                <a:latin typeface="Calibri" charset="0"/>
                <a:ea typeface="Calibri" charset="0"/>
                <a:cs typeface="Times New Roman" charset="0"/>
              </a:rPr>
              <a:t>→  H</a:t>
            </a:r>
            <a:r>
              <a:rPr lang="en-US" sz="2000" baseline="-25000" dirty="0">
                <a:solidFill>
                  <a:srgbClr val="0000FF"/>
                </a:solidFill>
                <a:latin typeface="Calibri" charset="0"/>
                <a:ea typeface="Calibri" charset="0"/>
                <a:cs typeface="Times New Roman" charset="0"/>
              </a:rPr>
              <a:t>2</a:t>
            </a:r>
            <a:r>
              <a:rPr lang="en-US" sz="2000" dirty="0">
                <a:solidFill>
                  <a:srgbClr val="0000FF"/>
                </a:solidFill>
                <a:latin typeface="Calibri" charset="0"/>
                <a:ea typeface="Calibri" charset="0"/>
                <a:cs typeface="Times New Roman" charset="0"/>
              </a:rPr>
              <a:t>O(ℓ)			ΔH° = –285.8 kJ/mol</a:t>
            </a:r>
            <a:endParaRPr lang="en-US" sz="2000" dirty="0">
              <a:solidFill>
                <a:srgbClr val="0000FF"/>
              </a:solidFill>
              <a:effectLst/>
              <a:latin typeface="Calibri" charset="0"/>
              <a:ea typeface="Calibri" charset="0"/>
              <a:cs typeface="Times New Roman" charset="0"/>
            </a:endParaRPr>
          </a:p>
        </p:txBody>
      </p:sp>
      <p:sp>
        <p:nvSpPr>
          <p:cNvPr id="13" name="Text Placeholder 2"/>
          <p:cNvSpPr txBox="1">
            <a:spLocks/>
          </p:cNvSpPr>
          <p:nvPr/>
        </p:nvSpPr>
        <p:spPr>
          <a:xfrm>
            <a:off x="457200" y="3931327"/>
            <a:ext cx="8567267" cy="742571"/>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200" dirty="0"/>
          </a:p>
        </p:txBody>
      </p:sp>
      <p:sp>
        <p:nvSpPr>
          <p:cNvPr id="3" name="Rectangle 2"/>
          <p:cNvSpPr/>
          <p:nvPr/>
        </p:nvSpPr>
        <p:spPr>
          <a:xfrm>
            <a:off x="420031" y="4732974"/>
            <a:ext cx="8537203" cy="1446550"/>
          </a:xfrm>
          <a:prstGeom prst="rect">
            <a:avLst/>
          </a:prstGeom>
        </p:spPr>
        <p:txBody>
          <a:bodyPr wrap="square">
            <a:spAutoFit/>
          </a:bodyPr>
          <a:lstStyle/>
          <a:p>
            <a:pPr lvl="0"/>
            <a:r>
              <a:rPr lang="en-US" sz="2200" dirty="0">
                <a:ea typeface="Calibri" charset="0"/>
                <a:cs typeface="Times New Roman" charset="0"/>
              </a:rPr>
              <a:t>Launching a small spacecraft to study Jupiter </a:t>
            </a:r>
            <a:r>
              <a:rPr lang="en-US" sz="2200">
                <a:ea typeface="Calibri" charset="0"/>
                <a:cs typeface="Times New Roman" charset="0"/>
              </a:rPr>
              <a:t>required approximately </a:t>
            </a:r>
            <a:r>
              <a:rPr lang="en-US" sz="2200" dirty="0">
                <a:ea typeface="Calibri" charset="0"/>
                <a:cs typeface="Times New Roman" charset="0"/>
              </a:rPr>
              <a:t>28 million kJ. Assume that hydrazine was the only fuel. </a:t>
            </a:r>
            <a:r>
              <a:rPr lang="en-US" sz="2200" i="1" dirty="0">
                <a:ea typeface="Calibri" charset="0"/>
                <a:cs typeface="Times New Roman" charset="0"/>
              </a:rPr>
              <a:t>What mass of hydrazine, in kilograms, was needed for the launch?</a:t>
            </a:r>
            <a:endParaRPr lang="en-US" sz="2200" i="1" dirty="0">
              <a:effectLst/>
              <a:ea typeface="Calibri" charset="0"/>
              <a:cs typeface="Times New Roman" charset="0"/>
            </a:endParaRPr>
          </a:p>
        </p:txBody>
      </p:sp>
    </p:spTree>
    <p:extLst>
      <p:ext uri="{BB962C8B-B14F-4D97-AF65-F5344CB8AC3E}">
        <p14:creationId xmlns:p14="http://schemas.microsoft.com/office/powerpoint/2010/main" val="198523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a:extLst>
              <a:ext uri="{FF2B5EF4-FFF2-40B4-BE49-F238E27FC236}">
                <a16:creationId xmlns:a16="http://schemas.microsoft.com/office/drawing/2014/main" id="{45AB9518-9CD1-2246-BC8A-E4408B6BEEC5}"/>
              </a:ext>
            </a:extLst>
          </p:cNvPr>
          <p:cNvGrpSpPr/>
          <p:nvPr/>
        </p:nvGrpSpPr>
        <p:grpSpPr>
          <a:xfrm>
            <a:off x="1172452" y="1360592"/>
            <a:ext cx="6741428" cy="4826140"/>
            <a:chOff x="56939" y="323851"/>
            <a:chExt cx="8988570" cy="6434853"/>
          </a:xfrm>
        </p:grpSpPr>
        <p:grpSp>
          <p:nvGrpSpPr>
            <p:cNvPr id="126" name="Group 125">
              <a:extLst>
                <a:ext uri="{FF2B5EF4-FFF2-40B4-BE49-F238E27FC236}">
                  <a16:creationId xmlns:a16="http://schemas.microsoft.com/office/drawing/2014/main" id="{C3F6BEDB-B102-C041-81DE-B8DC0EB36D5B}"/>
                </a:ext>
              </a:extLst>
            </p:cNvPr>
            <p:cNvGrpSpPr/>
            <p:nvPr/>
          </p:nvGrpSpPr>
          <p:grpSpPr>
            <a:xfrm>
              <a:off x="341870" y="2909880"/>
              <a:ext cx="3467298" cy="1755046"/>
              <a:chOff x="299912" y="3200407"/>
              <a:chExt cx="3467298" cy="1755046"/>
            </a:xfrm>
          </p:grpSpPr>
          <p:grpSp>
            <p:nvGrpSpPr>
              <p:cNvPr id="33" name="Group 32">
                <a:extLst>
                  <a:ext uri="{FF2B5EF4-FFF2-40B4-BE49-F238E27FC236}">
                    <a16:creationId xmlns:a16="http://schemas.microsoft.com/office/drawing/2014/main" id="{BC98D9CA-1CCA-944C-B000-14E9D300829D}"/>
                  </a:ext>
                </a:extLst>
              </p:cNvPr>
              <p:cNvGrpSpPr/>
              <p:nvPr/>
            </p:nvGrpSpPr>
            <p:grpSpPr>
              <a:xfrm>
                <a:off x="299912" y="3200407"/>
                <a:ext cx="1709118" cy="1755046"/>
                <a:chOff x="5749182" y="2874994"/>
                <a:chExt cx="1709118" cy="1755046"/>
              </a:xfrm>
            </p:grpSpPr>
            <p:sp>
              <p:nvSpPr>
                <p:cNvPr id="29" name="Oval 28">
                  <a:extLst>
                    <a:ext uri="{FF2B5EF4-FFF2-40B4-BE49-F238E27FC236}">
                      <a16:creationId xmlns:a16="http://schemas.microsoft.com/office/drawing/2014/main" id="{9D793549-7E10-2549-B037-D53DE6986933}"/>
                    </a:ext>
                  </a:extLst>
                </p:cNvPr>
                <p:cNvSpPr/>
                <p:nvPr/>
              </p:nvSpPr>
              <p:spPr>
                <a:xfrm>
                  <a:off x="7077589" y="3811054"/>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Can 24">
                  <a:extLst>
                    <a:ext uri="{FF2B5EF4-FFF2-40B4-BE49-F238E27FC236}">
                      <a16:creationId xmlns:a16="http://schemas.microsoft.com/office/drawing/2014/main" id="{C631D608-B84C-BB4B-9161-63AD4C2CAAF8}"/>
                    </a:ext>
                  </a:extLst>
                </p:cNvPr>
                <p:cNvSpPr/>
                <p:nvPr/>
              </p:nvSpPr>
              <p:spPr>
                <a:xfrm rot="17370245" flipH="1">
                  <a:off x="6924724" y="3669563"/>
                  <a:ext cx="45719" cy="410094"/>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39C898EE-1ADF-034A-BFA0-C40D46821809}"/>
                    </a:ext>
                  </a:extLst>
                </p:cNvPr>
                <p:cNvSpPr/>
                <p:nvPr/>
              </p:nvSpPr>
              <p:spPr>
                <a:xfrm>
                  <a:off x="5749182" y="3672294"/>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Can 19">
                  <a:extLst>
                    <a:ext uri="{FF2B5EF4-FFF2-40B4-BE49-F238E27FC236}">
                      <a16:creationId xmlns:a16="http://schemas.microsoft.com/office/drawing/2014/main" id="{7AFB096C-98E4-9B49-9BD4-54967884D03E}"/>
                    </a:ext>
                  </a:extLst>
                </p:cNvPr>
                <p:cNvSpPr/>
                <p:nvPr/>
              </p:nvSpPr>
              <p:spPr>
                <a:xfrm rot="4816689" flipH="1">
                  <a:off x="6239874" y="3600446"/>
                  <a:ext cx="45719" cy="410094"/>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073" y="3525623"/>
                  <a:ext cx="552129" cy="552129"/>
                </a:xfrm>
                <a:prstGeom prst="rect">
                  <a:avLst/>
                </a:prstGeom>
              </p:spPr>
            </p:pic>
            <p:sp>
              <p:nvSpPr>
                <p:cNvPr id="17" name="Can 16">
                  <a:extLst>
                    <a:ext uri="{FF2B5EF4-FFF2-40B4-BE49-F238E27FC236}">
                      <a16:creationId xmlns:a16="http://schemas.microsoft.com/office/drawing/2014/main" id="{D1444D08-5724-2C4D-B657-A4E36D327962}"/>
                    </a:ext>
                  </a:extLst>
                </p:cNvPr>
                <p:cNvSpPr/>
                <p:nvPr/>
              </p:nvSpPr>
              <p:spPr>
                <a:xfrm flipH="1">
                  <a:off x="6562722" y="3233203"/>
                  <a:ext cx="45719" cy="410094"/>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E08BBE6D-BB01-1643-BF7D-C065CE135787}"/>
                    </a:ext>
                  </a:extLst>
                </p:cNvPr>
                <p:cNvSpPr/>
                <p:nvPr/>
              </p:nvSpPr>
              <p:spPr>
                <a:xfrm>
                  <a:off x="6398744" y="2874994"/>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Can 25">
                  <a:extLst>
                    <a:ext uri="{FF2B5EF4-FFF2-40B4-BE49-F238E27FC236}">
                      <a16:creationId xmlns:a16="http://schemas.microsoft.com/office/drawing/2014/main" id="{4FDFA744-492F-4B4B-AB7B-4DBAE4C5A7A2}"/>
                    </a:ext>
                  </a:extLst>
                </p:cNvPr>
                <p:cNvSpPr/>
                <p:nvPr/>
              </p:nvSpPr>
              <p:spPr>
                <a:xfrm rot="11908305" flipH="1">
                  <a:off x="6459652" y="3907290"/>
                  <a:ext cx="45719" cy="475750"/>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B0016B8C-A583-E34B-92CB-61D637B4DA01}"/>
                    </a:ext>
                  </a:extLst>
                </p:cNvPr>
                <p:cNvSpPr/>
                <p:nvPr/>
              </p:nvSpPr>
              <p:spPr>
                <a:xfrm>
                  <a:off x="6150691" y="4249329"/>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44" name="Group 43">
                <a:extLst>
                  <a:ext uri="{FF2B5EF4-FFF2-40B4-BE49-F238E27FC236}">
                    <a16:creationId xmlns:a16="http://schemas.microsoft.com/office/drawing/2014/main" id="{06DBC503-9BC3-C74E-BC34-2C8A73808823}"/>
                  </a:ext>
                </a:extLst>
              </p:cNvPr>
              <p:cNvGrpSpPr/>
              <p:nvPr/>
            </p:nvGrpSpPr>
            <p:grpSpPr>
              <a:xfrm>
                <a:off x="2206009" y="4110015"/>
                <a:ext cx="1561201" cy="601903"/>
                <a:chOff x="3911181" y="4142038"/>
                <a:chExt cx="1561201" cy="601903"/>
              </a:xfrm>
            </p:grpSpPr>
            <p:grpSp>
              <p:nvGrpSpPr>
                <p:cNvPr id="43" name="Group 42">
                  <a:extLst>
                    <a:ext uri="{FF2B5EF4-FFF2-40B4-BE49-F238E27FC236}">
                      <a16:creationId xmlns:a16="http://schemas.microsoft.com/office/drawing/2014/main" id="{CBD01E31-534A-0247-B953-E301AD278017}"/>
                    </a:ext>
                  </a:extLst>
                </p:cNvPr>
                <p:cNvGrpSpPr/>
                <p:nvPr/>
              </p:nvGrpSpPr>
              <p:grpSpPr>
                <a:xfrm>
                  <a:off x="4462295" y="4361293"/>
                  <a:ext cx="652693" cy="163393"/>
                  <a:chOff x="4462295" y="4352063"/>
                  <a:chExt cx="652693" cy="163393"/>
                </a:xfrm>
              </p:grpSpPr>
              <p:sp>
                <p:nvSpPr>
                  <p:cNvPr id="39" name="Can 38">
                    <a:extLst>
                      <a:ext uri="{FF2B5EF4-FFF2-40B4-BE49-F238E27FC236}">
                        <a16:creationId xmlns:a16="http://schemas.microsoft.com/office/drawing/2014/main" id="{80B3194C-F66C-6F4C-9919-5499274CDA34}"/>
                      </a:ext>
                    </a:extLst>
                  </p:cNvPr>
                  <p:cNvSpPr/>
                  <p:nvPr/>
                </p:nvSpPr>
                <p:spPr>
                  <a:xfrm rot="16200000" flipH="1">
                    <a:off x="4765781" y="4048577"/>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1" name="Can 40">
                    <a:extLst>
                      <a:ext uri="{FF2B5EF4-FFF2-40B4-BE49-F238E27FC236}">
                        <a16:creationId xmlns:a16="http://schemas.microsoft.com/office/drawing/2014/main" id="{D179B6CC-702B-3F47-955C-CEF3130EDDD6}"/>
                      </a:ext>
                    </a:extLst>
                  </p:cNvPr>
                  <p:cNvSpPr/>
                  <p:nvPr/>
                </p:nvSpPr>
                <p:spPr>
                  <a:xfrm rot="16200000" flipH="1">
                    <a:off x="4765782" y="4166251"/>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35" name="Picture 34">
                  <a:extLst>
                    <a:ext uri="{FF2B5EF4-FFF2-40B4-BE49-F238E27FC236}">
                      <a16:creationId xmlns:a16="http://schemas.microsoft.com/office/drawing/2014/main" id="{424BE64A-23FC-2249-963D-EC9AF0B0E1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181" y="4142038"/>
                  <a:ext cx="601903" cy="601903"/>
                </a:xfrm>
                <a:prstGeom prst="rect">
                  <a:avLst/>
                </a:prstGeom>
              </p:spPr>
            </p:pic>
            <p:pic>
              <p:nvPicPr>
                <p:cNvPr id="42" name="Picture 41">
                  <a:extLst>
                    <a:ext uri="{FF2B5EF4-FFF2-40B4-BE49-F238E27FC236}">
                      <a16:creationId xmlns:a16="http://schemas.microsoft.com/office/drawing/2014/main" id="{8361AF5D-76CB-4F49-9C0D-BE95778BA6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79" y="4142038"/>
                  <a:ext cx="601903" cy="601903"/>
                </a:xfrm>
                <a:prstGeom prst="rect">
                  <a:avLst/>
                </a:prstGeom>
              </p:spPr>
            </p:pic>
          </p:grpSp>
          <p:grpSp>
            <p:nvGrpSpPr>
              <p:cNvPr id="45" name="Group 44">
                <a:extLst>
                  <a:ext uri="{FF2B5EF4-FFF2-40B4-BE49-F238E27FC236}">
                    <a16:creationId xmlns:a16="http://schemas.microsoft.com/office/drawing/2014/main" id="{D4DE132C-0C8A-9C4D-847D-399D0E9FC042}"/>
                  </a:ext>
                </a:extLst>
              </p:cNvPr>
              <p:cNvGrpSpPr/>
              <p:nvPr/>
            </p:nvGrpSpPr>
            <p:grpSpPr>
              <a:xfrm>
                <a:off x="2189280" y="3415521"/>
                <a:ext cx="1561201" cy="601903"/>
                <a:chOff x="3911181" y="4142038"/>
                <a:chExt cx="1561201" cy="601903"/>
              </a:xfrm>
            </p:grpSpPr>
            <p:grpSp>
              <p:nvGrpSpPr>
                <p:cNvPr id="46" name="Group 45">
                  <a:extLst>
                    <a:ext uri="{FF2B5EF4-FFF2-40B4-BE49-F238E27FC236}">
                      <a16:creationId xmlns:a16="http://schemas.microsoft.com/office/drawing/2014/main" id="{802F8ACE-1BA1-454F-9631-50D7ACE2CAC0}"/>
                    </a:ext>
                  </a:extLst>
                </p:cNvPr>
                <p:cNvGrpSpPr/>
                <p:nvPr/>
              </p:nvGrpSpPr>
              <p:grpSpPr>
                <a:xfrm>
                  <a:off x="4462295" y="4361293"/>
                  <a:ext cx="652693" cy="163393"/>
                  <a:chOff x="4462295" y="4352063"/>
                  <a:chExt cx="652693" cy="163393"/>
                </a:xfrm>
              </p:grpSpPr>
              <p:sp>
                <p:nvSpPr>
                  <p:cNvPr id="49" name="Can 48">
                    <a:extLst>
                      <a:ext uri="{FF2B5EF4-FFF2-40B4-BE49-F238E27FC236}">
                        <a16:creationId xmlns:a16="http://schemas.microsoft.com/office/drawing/2014/main" id="{27987C4A-09B7-9841-A7D4-FA8DA32C143A}"/>
                      </a:ext>
                    </a:extLst>
                  </p:cNvPr>
                  <p:cNvSpPr/>
                  <p:nvPr/>
                </p:nvSpPr>
                <p:spPr>
                  <a:xfrm rot="16200000" flipH="1">
                    <a:off x="4765781" y="4048577"/>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Can 49">
                    <a:extLst>
                      <a:ext uri="{FF2B5EF4-FFF2-40B4-BE49-F238E27FC236}">
                        <a16:creationId xmlns:a16="http://schemas.microsoft.com/office/drawing/2014/main" id="{24BBB55C-771D-0643-BE9D-15EF040B6B01}"/>
                      </a:ext>
                    </a:extLst>
                  </p:cNvPr>
                  <p:cNvSpPr/>
                  <p:nvPr/>
                </p:nvSpPr>
                <p:spPr>
                  <a:xfrm rot="16200000" flipH="1">
                    <a:off x="4765782" y="4166251"/>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47" name="Picture 46">
                  <a:extLst>
                    <a:ext uri="{FF2B5EF4-FFF2-40B4-BE49-F238E27FC236}">
                      <a16:creationId xmlns:a16="http://schemas.microsoft.com/office/drawing/2014/main" id="{9814A531-157F-AD4F-8A38-E1A45200D5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181" y="4142038"/>
                  <a:ext cx="601903" cy="601903"/>
                </a:xfrm>
                <a:prstGeom prst="rect">
                  <a:avLst/>
                </a:prstGeom>
              </p:spPr>
            </p:pic>
            <p:pic>
              <p:nvPicPr>
                <p:cNvPr id="48" name="Picture 47">
                  <a:extLst>
                    <a:ext uri="{FF2B5EF4-FFF2-40B4-BE49-F238E27FC236}">
                      <a16:creationId xmlns:a16="http://schemas.microsoft.com/office/drawing/2014/main" id="{9D986F96-102E-5A42-8F8E-AF46DA0D8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79" y="4142038"/>
                  <a:ext cx="601903" cy="601903"/>
                </a:xfrm>
                <a:prstGeom prst="rect">
                  <a:avLst/>
                </a:prstGeom>
              </p:spPr>
            </p:pic>
          </p:grpSp>
        </p:grpSp>
        <p:grpSp>
          <p:nvGrpSpPr>
            <p:cNvPr id="111" name="Group 110">
              <a:extLst>
                <a:ext uri="{FF2B5EF4-FFF2-40B4-BE49-F238E27FC236}">
                  <a16:creationId xmlns:a16="http://schemas.microsoft.com/office/drawing/2014/main" id="{F46FA855-7500-2E48-85C4-9181F17BADC2}"/>
                </a:ext>
              </a:extLst>
            </p:cNvPr>
            <p:cNvGrpSpPr/>
            <p:nvPr/>
          </p:nvGrpSpPr>
          <p:grpSpPr>
            <a:xfrm>
              <a:off x="1973239" y="509777"/>
              <a:ext cx="5508537" cy="601903"/>
              <a:chOff x="1868878" y="512523"/>
              <a:chExt cx="5508537" cy="601903"/>
            </a:xfrm>
          </p:grpSpPr>
          <p:sp>
            <p:nvSpPr>
              <p:cNvPr id="53" name="Oval 52">
                <a:extLst>
                  <a:ext uri="{FF2B5EF4-FFF2-40B4-BE49-F238E27FC236}">
                    <a16:creationId xmlns:a16="http://schemas.microsoft.com/office/drawing/2014/main" id="{B621E5F4-9FEB-6742-AB60-7E2A34F02CDF}"/>
                  </a:ext>
                </a:extLst>
              </p:cNvPr>
              <p:cNvSpPr/>
              <p:nvPr/>
            </p:nvSpPr>
            <p:spPr>
              <a:xfrm>
                <a:off x="4076116" y="623119"/>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2E369EC2-0F4C-6842-A599-2926DDFB497F}"/>
                  </a:ext>
                </a:extLst>
              </p:cNvPr>
              <p:cNvSpPr/>
              <p:nvPr/>
            </p:nvSpPr>
            <p:spPr>
              <a:xfrm>
                <a:off x="3058206" y="623119"/>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9" name="Oval 58">
                <a:extLst>
                  <a:ext uri="{FF2B5EF4-FFF2-40B4-BE49-F238E27FC236}">
                    <a16:creationId xmlns:a16="http://schemas.microsoft.com/office/drawing/2014/main" id="{E14F893B-8665-574C-930D-B38F1CD6D134}"/>
                  </a:ext>
                </a:extLst>
              </p:cNvPr>
              <p:cNvSpPr/>
              <p:nvPr/>
            </p:nvSpPr>
            <p:spPr>
              <a:xfrm>
                <a:off x="2549251" y="623119"/>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1" name="Oval 60">
                <a:extLst>
                  <a:ext uri="{FF2B5EF4-FFF2-40B4-BE49-F238E27FC236}">
                    <a16:creationId xmlns:a16="http://schemas.microsoft.com/office/drawing/2014/main" id="{BD8ADB34-3A72-0745-AA6B-A06E5E8FA8B9}"/>
                  </a:ext>
                </a:extLst>
              </p:cNvPr>
              <p:cNvSpPr/>
              <p:nvPr/>
            </p:nvSpPr>
            <p:spPr>
              <a:xfrm>
                <a:off x="3567161" y="623119"/>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5" name="Picture 64">
                <a:extLst>
                  <a:ext uri="{FF2B5EF4-FFF2-40B4-BE49-F238E27FC236}">
                    <a16:creationId xmlns:a16="http://schemas.microsoft.com/office/drawing/2014/main" id="{12F0C59E-27D1-3F41-A387-B6A0CFD45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878" y="537410"/>
                <a:ext cx="552129" cy="552129"/>
              </a:xfrm>
              <a:prstGeom prst="rect">
                <a:avLst/>
              </a:prstGeom>
            </p:spPr>
          </p:pic>
          <p:pic>
            <p:nvPicPr>
              <p:cNvPr id="85" name="Picture 84">
                <a:extLst>
                  <a:ext uri="{FF2B5EF4-FFF2-40B4-BE49-F238E27FC236}">
                    <a16:creationId xmlns:a16="http://schemas.microsoft.com/office/drawing/2014/main" id="{6A42F4E2-095F-144C-8728-64EE1043A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071" y="512523"/>
                <a:ext cx="601903" cy="601903"/>
              </a:xfrm>
              <a:prstGeom prst="rect">
                <a:avLst/>
              </a:prstGeom>
            </p:spPr>
          </p:pic>
          <p:pic>
            <p:nvPicPr>
              <p:cNvPr id="86" name="Picture 85">
                <a:extLst>
                  <a:ext uri="{FF2B5EF4-FFF2-40B4-BE49-F238E27FC236}">
                    <a16:creationId xmlns:a16="http://schemas.microsoft.com/office/drawing/2014/main" id="{35BDE6CF-C462-F74A-8AE2-5B1484D6F0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218" y="512523"/>
                <a:ext cx="601903" cy="601903"/>
              </a:xfrm>
              <a:prstGeom prst="rect">
                <a:avLst/>
              </a:prstGeom>
            </p:spPr>
          </p:pic>
          <p:pic>
            <p:nvPicPr>
              <p:cNvPr id="87" name="Picture 86">
                <a:extLst>
                  <a:ext uri="{FF2B5EF4-FFF2-40B4-BE49-F238E27FC236}">
                    <a16:creationId xmlns:a16="http://schemas.microsoft.com/office/drawing/2014/main" id="{E4FC70D4-49AA-8543-9891-DE9D8C0F61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365" y="512523"/>
                <a:ext cx="601903" cy="601903"/>
              </a:xfrm>
              <a:prstGeom prst="rect">
                <a:avLst/>
              </a:prstGeom>
            </p:spPr>
          </p:pic>
          <p:pic>
            <p:nvPicPr>
              <p:cNvPr id="88" name="Picture 87">
                <a:extLst>
                  <a:ext uri="{FF2B5EF4-FFF2-40B4-BE49-F238E27FC236}">
                    <a16:creationId xmlns:a16="http://schemas.microsoft.com/office/drawing/2014/main" id="{C885596E-CB5D-1D47-BEF7-FCA117A3FA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512" y="512523"/>
                <a:ext cx="601903" cy="601903"/>
              </a:xfrm>
              <a:prstGeom prst="rect">
                <a:avLst/>
              </a:prstGeom>
            </p:spPr>
          </p:pic>
        </p:grpSp>
        <p:grpSp>
          <p:nvGrpSpPr>
            <p:cNvPr id="128" name="Group 127">
              <a:extLst>
                <a:ext uri="{FF2B5EF4-FFF2-40B4-BE49-F238E27FC236}">
                  <a16:creationId xmlns:a16="http://schemas.microsoft.com/office/drawing/2014/main" id="{5E1DA5AD-45C3-FC42-90D4-4FA8AD7E038C}"/>
                </a:ext>
              </a:extLst>
            </p:cNvPr>
            <p:cNvGrpSpPr/>
            <p:nvPr/>
          </p:nvGrpSpPr>
          <p:grpSpPr>
            <a:xfrm>
              <a:off x="5345828" y="4993341"/>
              <a:ext cx="3473441" cy="1765363"/>
              <a:chOff x="5345828" y="4993341"/>
              <a:chExt cx="3473441" cy="1765363"/>
            </a:xfrm>
          </p:grpSpPr>
          <p:grpSp>
            <p:nvGrpSpPr>
              <p:cNvPr id="110" name="Group 109">
                <a:extLst>
                  <a:ext uri="{FF2B5EF4-FFF2-40B4-BE49-F238E27FC236}">
                    <a16:creationId xmlns:a16="http://schemas.microsoft.com/office/drawing/2014/main" id="{D31CB04C-22E1-9547-86AB-D5569F481C02}"/>
                  </a:ext>
                </a:extLst>
              </p:cNvPr>
              <p:cNvGrpSpPr/>
              <p:nvPr/>
            </p:nvGrpSpPr>
            <p:grpSpPr>
              <a:xfrm>
                <a:off x="5942786" y="6156801"/>
                <a:ext cx="2279524" cy="601903"/>
                <a:chOff x="4629538" y="3325419"/>
                <a:chExt cx="2279524" cy="601903"/>
              </a:xfrm>
            </p:grpSpPr>
            <p:grpSp>
              <p:nvGrpSpPr>
                <p:cNvPr id="74" name="Group 73">
                  <a:extLst>
                    <a:ext uri="{FF2B5EF4-FFF2-40B4-BE49-F238E27FC236}">
                      <a16:creationId xmlns:a16="http://schemas.microsoft.com/office/drawing/2014/main" id="{C83252B0-97AD-094C-8E4B-CD9040FE8053}"/>
                    </a:ext>
                  </a:extLst>
                </p:cNvPr>
                <p:cNvGrpSpPr/>
                <p:nvPr/>
              </p:nvGrpSpPr>
              <p:grpSpPr>
                <a:xfrm>
                  <a:off x="5849916" y="3544674"/>
                  <a:ext cx="652693" cy="163393"/>
                  <a:chOff x="4462295" y="4352063"/>
                  <a:chExt cx="652693" cy="163393"/>
                </a:xfrm>
              </p:grpSpPr>
              <p:sp>
                <p:nvSpPr>
                  <p:cNvPr id="77" name="Can 76">
                    <a:extLst>
                      <a:ext uri="{FF2B5EF4-FFF2-40B4-BE49-F238E27FC236}">
                        <a16:creationId xmlns:a16="http://schemas.microsoft.com/office/drawing/2014/main" id="{1B8F44F9-6255-AC4B-B399-D6891124838E}"/>
                      </a:ext>
                    </a:extLst>
                  </p:cNvPr>
                  <p:cNvSpPr/>
                  <p:nvPr/>
                </p:nvSpPr>
                <p:spPr>
                  <a:xfrm rot="16200000" flipH="1">
                    <a:off x="4765781" y="4048577"/>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8" name="Can 77">
                    <a:extLst>
                      <a:ext uri="{FF2B5EF4-FFF2-40B4-BE49-F238E27FC236}">
                        <a16:creationId xmlns:a16="http://schemas.microsoft.com/office/drawing/2014/main" id="{9B31D77A-2DF1-D74E-9A25-C642FDDC4227}"/>
                      </a:ext>
                    </a:extLst>
                  </p:cNvPr>
                  <p:cNvSpPr/>
                  <p:nvPr/>
                </p:nvSpPr>
                <p:spPr>
                  <a:xfrm rot="16200000" flipH="1">
                    <a:off x="4765782" y="4166251"/>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76" name="Picture 75">
                  <a:extLst>
                    <a:ext uri="{FF2B5EF4-FFF2-40B4-BE49-F238E27FC236}">
                      <a16:creationId xmlns:a16="http://schemas.microsoft.com/office/drawing/2014/main" id="{D598972F-FC8C-754D-91F1-9626100EB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7159" y="3325419"/>
                  <a:ext cx="601903" cy="601903"/>
                </a:xfrm>
                <a:prstGeom prst="rect">
                  <a:avLst/>
                </a:prstGeom>
              </p:spPr>
            </p:pic>
            <p:grpSp>
              <p:nvGrpSpPr>
                <p:cNvPr id="80" name="Group 79">
                  <a:extLst>
                    <a:ext uri="{FF2B5EF4-FFF2-40B4-BE49-F238E27FC236}">
                      <a16:creationId xmlns:a16="http://schemas.microsoft.com/office/drawing/2014/main" id="{E0EB7258-2DA2-6642-A5DA-078F18638B5E}"/>
                    </a:ext>
                  </a:extLst>
                </p:cNvPr>
                <p:cNvGrpSpPr/>
                <p:nvPr/>
              </p:nvGrpSpPr>
              <p:grpSpPr>
                <a:xfrm flipH="1">
                  <a:off x="5035992" y="3544674"/>
                  <a:ext cx="652693" cy="163393"/>
                  <a:chOff x="4462295" y="4352063"/>
                  <a:chExt cx="652693" cy="163393"/>
                </a:xfrm>
              </p:grpSpPr>
              <p:sp>
                <p:nvSpPr>
                  <p:cNvPr id="81" name="Can 80">
                    <a:extLst>
                      <a:ext uri="{FF2B5EF4-FFF2-40B4-BE49-F238E27FC236}">
                        <a16:creationId xmlns:a16="http://schemas.microsoft.com/office/drawing/2014/main" id="{32C1C42F-FAD7-724B-9E54-3A2DFD521A9E}"/>
                      </a:ext>
                    </a:extLst>
                  </p:cNvPr>
                  <p:cNvSpPr/>
                  <p:nvPr/>
                </p:nvSpPr>
                <p:spPr>
                  <a:xfrm rot="16200000" flipH="1">
                    <a:off x="4765781" y="4048577"/>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2" name="Can 81">
                    <a:extLst>
                      <a:ext uri="{FF2B5EF4-FFF2-40B4-BE49-F238E27FC236}">
                        <a16:creationId xmlns:a16="http://schemas.microsoft.com/office/drawing/2014/main" id="{6D04B201-0E97-CC46-A5FA-BE7C239406EF}"/>
                      </a:ext>
                    </a:extLst>
                  </p:cNvPr>
                  <p:cNvSpPr/>
                  <p:nvPr/>
                </p:nvSpPr>
                <p:spPr>
                  <a:xfrm rot="16200000" flipH="1">
                    <a:off x="4765782" y="4166251"/>
                    <a:ext cx="45719" cy="652692"/>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57" name="Picture 56">
                  <a:extLst>
                    <a:ext uri="{FF2B5EF4-FFF2-40B4-BE49-F238E27FC236}">
                      <a16:creationId xmlns:a16="http://schemas.microsoft.com/office/drawing/2014/main" id="{5CD91660-A874-AE4A-BDC3-3C4F94207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236" y="3350306"/>
                  <a:ext cx="552129" cy="552129"/>
                </a:xfrm>
                <a:prstGeom prst="rect">
                  <a:avLst/>
                </a:prstGeom>
              </p:spPr>
            </p:pic>
            <p:pic>
              <p:nvPicPr>
                <p:cNvPr id="75" name="Picture 74">
                  <a:extLst>
                    <a:ext uri="{FF2B5EF4-FFF2-40B4-BE49-F238E27FC236}">
                      <a16:creationId xmlns:a16="http://schemas.microsoft.com/office/drawing/2014/main" id="{09649E47-BAE9-D34E-90C6-96A9FEED44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538" y="3325419"/>
                  <a:ext cx="601903" cy="601903"/>
                </a:xfrm>
                <a:prstGeom prst="rect">
                  <a:avLst/>
                </a:prstGeom>
              </p:spPr>
            </p:pic>
          </p:grpSp>
          <p:grpSp>
            <p:nvGrpSpPr>
              <p:cNvPr id="127" name="Group 126">
                <a:extLst>
                  <a:ext uri="{FF2B5EF4-FFF2-40B4-BE49-F238E27FC236}">
                    <a16:creationId xmlns:a16="http://schemas.microsoft.com/office/drawing/2014/main" id="{F74542FF-BE0C-7347-8968-79E01286E513}"/>
                  </a:ext>
                </a:extLst>
              </p:cNvPr>
              <p:cNvGrpSpPr/>
              <p:nvPr/>
            </p:nvGrpSpPr>
            <p:grpSpPr>
              <a:xfrm>
                <a:off x="5345828" y="4993341"/>
                <a:ext cx="3473441" cy="939896"/>
                <a:chOff x="5345828" y="4993341"/>
                <a:chExt cx="3473441" cy="939896"/>
              </a:xfrm>
            </p:grpSpPr>
            <p:grpSp>
              <p:nvGrpSpPr>
                <p:cNvPr id="101" name="Group 100">
                  <a:extLst>
                    <a:ext uri="{FF2B5EF4-FFF2-40B4-BE49-F238E27FC236}">
                      <a16:creationId xmlns:a16="http://schemas.microsoft.com/office/drawing/2014/main" id="{C345A9E6-5075-6E4D-9B46-480EC23340DC}"/>
                    </a:ext>
                  </a:extLst>
                </p:cNvPr>
                <p:cNvGrpSpPr/>
                <p:nvPr/>
              </p:nvGrpSpPr>
              <p:grpSpPr>
                <a:xfrm>
                  <a:off x="7173157" y="4993341"/>
                  <a:ext cx="1646112" cy="939896"/>
                  <a:chOff x="6280821" y="4436305"/>
                  <a:chExt cx="1646112" cy="939896"/>
                </a:xfrm>
              </p:grpSpPr>
              <p:grpSp>
                <p:nvGrpSpPr>
                  <p:cNvPr id="98" name="Group 97">
                    <a:extLst>
                      <a:ext uri="{FF2B5EF4-FFF2-40B4-BE49-F238E27FC236}">
                        <a16:creationId xmlns:a16="http://schemas.microsoft.com/office/drawing/2014/main" id="{6C5B6994-2F72-9E4E-9005-F88DAD86262B}"/>
                      </a:ext>
                    </a:extLst>
                  </p:cNvPr>
                  <p:cNvGrpSpPr/>
                  <p:nvPr/>
                </p:nvGrpSpPr>
                <p:grpSpPr>
                  <a:xfrm>
                    <a:off x="6502608" y="4936020"/>
                    <a:ext cx="1208316" cy="45719"/>
                    <a:chOff x="6462629" y="4950077"/>
                    <a:chExt cx="1208316" cy="45719"/>
                  </a:xfrm>
                </p:grpSpPr>
                <p:sp>
                  <p:nvSpPr>
                    <p:cNvPr id="54" name="Can 53">
                      <a:extLst>
                        <a:ext uri="{FF2B5EF4-FFF2-40B4-BE49-F238E27FC236}">
                          <a16:creationId xmlns:a16="http://schemas.microsoft.com/office/drawing/2014/main" id="{05B301D2-5911-F747-BCD2-A4CCCE191EFA}"/>
                        </a:ext>
                      </a:extLst>
                    </p:cNvPr>
                    <p:cNvSpPr/>
                    <p:nvPr/>
                  </p:nvSpPr>
                  <p:spPr>
                    <a:xfrm rot="3361163">
                      <a:off x="6720958" y="4691748"/>
                      <a:ext cx="45719" cy="562378"/>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7" name="Can 96">
                      <a:extLst>
                        <a:ext uri="{FF2B5EF4-FFF2-40B4-BE49-F238E27FC236}">
                          <a16:creationId xmlns:a16="http://schemas.microsoft.com/office/drawing/2014/main" id="{0477CB8E-07F2-4947-B333-69DB505D5901}"/>
                        </a:ext>
                      </a:extLst>
                    </p:cNvPr>
                    <p:cNvSpPr/>
                    <p:nvPr/>
                  </p:nvSpPr>
                  <p:spPr>
                    <a:xfrm rot="18238837" flipH="1">
                      <a:off x="7366896" y="4691748"/>
                      <a:ext cx="45719" cy="562378"/>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95" name="Picture 94">
                    <a:extLst>
                      <a:ext uri="{FF2B5EF4-FFF2-40B4-BE49-F238E27FC236}">
                        <a16:creationId xmlns:a16="http://schemas.microsoft.com/office/drawing/2014/main" id="{E983452E-7005-344F-B582-DA80D8F92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2925" y="4436305"/>
                    <a:ext cx="601903" cy="601903"/>
                  </a:xfrm>
                  <a:prstGeom prst="rect">
                    <a:avLst/>
                  </a:prstGeom>
                </p:spPr>
              </p:pic>
              <p:sp>
                <p:nvSpPr>
                  <p:cNvPr id="99" name="Oval 98">
                    <a:extLst>
                      <a:ext uri="{FF2B5EF4-FFF2-40B4-BE49-F238E27FC236}">
                        <a16:creationId xmlns:a16="http://schemas.microsoft.com/office/drawing/2014/main" id="{F2D5E70F-FCFA-9340-8EDC-A81EF2C99ACA}"/>
                      </a:ext>
                    </a:extLst>
                  </p:cNvPr>
                  <p:cNvSpPr/>
                  <p:nvPr/>
                </p:nvSpPr>
                <p:spPr>
                  <a:xfrm>
                    <a:off x="6280821" y="4995490"/>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2BE5E771-B487-A44A-9DDF-B052E04EB79D}"/>
                      </a:ext>
                    </a:extLst>
                  </p:cNvPr>
                  <p:cNvSpPr/>
                  <p:nvPr/>
                </p:nvSpPr>
                <p:spPr>
                  <a:xfrm>
                    <a:off x="7546222" y="4995490"/>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nvGrpSpPr>
                <p:cNvPr id="102" name="Group 101">
                  <a:extLst>
                    <a:ext uri="{FF2B5EF4-FFF2-40B4-BE49-F238E27FC236}">
                      <a16:creationId xmlns:a16="http://schemas.microsoft.com/office/drawing/2014/main" id="{34662CE1-4EAB-7946-9D84-74EB22718BD9}"/>
                    </a:ext>
                  </a:extLst>
                </p:cNvPr>
                <p:cNvGrpSpPr/>
                <p:nvPr/>
              </p:nvGrpSpPr>
              <p:grpSpPr>
                <a:xfrm>
                  <a:off x="5345828" y="4993341"/>
                  <a:ext cx="1646112" cy="939896"/>
                  <a:chOff x="6280821" y="4436305"/>
                  <a:chExt cx="1646112" cy="939896"/>
                </a:xfrm>
              </p:grpSpPr>
              <p:grpSp>
                <p:nvGrpSpPr>
                  <p:cNvPr id="103" name="Group 102">
                    <a:extLst>
                      <a:ext uri="{FF2B5EF4-FFF2-40B4-BE49-F238E27FC236}">
                        <a16:creationId xmlns:a16="http://schemas.microsoft.com/office/drawing/2014/main" id="{59DF59E1-9B24-DB46-9081-9867B6B770C9}"/>
                      </a:ext>
                    </a:extLst>
                  </p:cNvPr>
                  <p:cNvGrpSpPr/>
                  <p:nvPr/>
                </p:nvGrpSpPr>
                <p:grpSpPr>
                  <a:xfrm>
                    <a:off x="6502608" y="4936020"/>
                    <a:ext cx="1208316" cy="45719"/>
                    <a:chOff x="6462629" y="4950077"/>
                    <a:chExt cx="1208316" cy="45719"/>
                  </a:xfrm>
                </p:grpSpPr>
                <p:sp>
                  <p:nvSpPr>
                    <p:cNvPr id="107" name="Can 106">
                      <a:extLst>
                        <a:ext uri="{FF2B5EF4-FFF2-40B4-BE49-F238E27FC236}">
                          <a16:creationId xmlns:a16="http://schemas.microsoft.com/office/drawing/2014/main" id="{7290BE44-3931-7847-A806-CF0DF8330922}"/>
                        </a:ext>
                      </a:extLst>
                    </p:cNvPr>
                    <p:cNvSpPr/>
                    <p:nvPr/>
                  </p:nvSpPr>
                  <p:spPr>
                    <a:xfrm rot="3361163">
                      <a:off x="6720958" y="4691748"/>
                      <a:ext cx="45719" cy="562378"/>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8" name="Can 107">
                      <a:extLst>
                        <a:ext uri="{FF2B5EF4-FFF2-40B4-BE49-F238E27FC236}">
                          <a16:creationId xmlns:a16="http://schemas.microsoft.com/office/drawing/2014/main" id="{3EC2DC46-120E-5147-8774-2F8EEE790E0E}"/>
                        </a:ext>
                      </a:extLst>
                    </p:cNvPr>
                    <p:cNvSpPr/>
                    <p:nvPr/>
                  </p:nvSpPr>
                  <p:spPr>
                    <a:xfrm rot="18238837" flipH="1">
                      <a:off x="7366896" y="4691748"/>
                      <a:ext cx="45719" cy="562378"/>
                    </a:xfrm>
                    <a:prstGeom prst="can">
                      <a:avLst/>
                    </a:prstGeom>
                    <a:gradFill flip="none" rotWithShape="1">
                      <a:gsLst>
                        <a:gs pos="0">
                          <a:schemeClr val="accent1">
                            <a:lumMod val="5000"/>
                            <a:lumOff val="95000"/>
                          </a:schemeClr>
                        </a:gs>
                        <a:gs pos="74000">
                          <a:schemeClr val="bg1">
                            <a:lumMod val="85000"/>
                          </a:schemeClr>
                        </a:gs>
                        <a:gs pos="83000">
                          <a:schemeClr val="bg1">
                            <a:lumMod val="75000"/>
                          </a:schemeClr>
                        </a:gs>
                        <a:gs pos="100000">
                          <a:schemeClr val="bg1">
                            <a:lumMod val="75000"/>
                          </a:schemeClr>
                        </a:gs>
                      </a:gsLst>
                      <a:lin ang="10800000" scaled="1"/>
                      <a:tileRect/>
                    </a:gra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104" name="Picture 103">
                    <a:extLst>
                      <a:ext uri="{FF2B5EF4-FFF2-40B4-BE49-F238E27FC236}">
                        <a16:creationId xmlns:a16="http://schemas.microsoft.com/office/drawing/2014/main" id="{218330CE-BECA-A749-A8C8-FD70347E2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2925" y="4436305"/>
                    <a:ext cx="601903" cy="601903"/>
                  </a:xfrm>
                  <a:prstGeom prst="rect">
                    <a:avLst/>
                  </a:prstGeom>
                </p:spPr>
              </p:pic>
              <p:sp>
                <p:nvSpPr>
                  <p:cNvPr id="105" name="Oval 104">
                    <a:extLst>
                      <a:ext uri="{FF2B5EF4-FFF2-40B4-BE49-F238E27FC236}">
                        <a16:creationId xmlns:a16="http://schemas.microsoft.com/office/drawing/2014/main" id="{9F2370C0-B202-534E-A23E-3DA324F80B6A}"/>
                      </a:ext>
                    </a:extLst>
                  </p:cNvPr>
                  <p:cNvSpPr/>
                  <p:nvPr/>
                </p:nvSpPr>
                <p:spPr>
                  <a:xfrm>
                    <a:off x="6280821" y="4995490"/>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1BBFB220-1175-3347-98D2-298CF20BD47D}"/>
                      </a:ext>
                    </a:extLst>
                  </p:cNvPr>
                  <p:cNvSpPr/>
                  <p:nvPr/>
                </p:nvSpPr>
                <p:spPr>
                  <a:xfrm>
                    <a:off x="7546222" y="4995490"/>
                    <a:ext cx="380711" cy="380711"/>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cene3d>
                    <a:camera prst="orthographicFront"/>
                    <a:lightRig rig="threePt" dir="t"/>
                  </a:scene3d>
                  <a:sp3d>
                    <a:bevelT w="1905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grpSp>
        </p:grpSp>
        <p:cxnSp>
          <p:nvCxnSpPr>
            <p:cNvPr id="130" name="Straight Connector 129">
              <a:extLst>
                <a:ext uri="{FF2B5EF4-FFF2-40B4-BE49-F238E27FC236}">
                  <a16:creationId xmlns:a16="http://schemas.microsoft.com/office/drawing/2014/main" id="{175D4C9A-08A4-1448-8F91-8A8F559BB035}"/>
                </a:ext>
              </a:extLst>
            </p:cNvPr>
            <p:cNvCxnSpPr/>
            <p:nvPr/>
          </p:nvCxnSpPr>
          <p:spPr>
            <a:xfrm>
              <a:off x="56939" y="2771775"/>
              <a:ext cx="399084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2F14CA68-DEE3-E447-93E4-933BDB1BA1D7}"/>
                </a:ext>
              </a:extLst>
            </p:cNvPr>
            <p:cNvCxnSpPr/>
            <p:nvPr/>
          </p:nvCxnSpPr>
          <p:spPr>
            <a:xfrm>
              <a:off x="5054668" y="4845901"/>
              <a:ext cx="399084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04272C57-3364-0141-A219-B2FA71B82976}"/>
                </a:ext>
              </a:extLst>
            </p:cNvPr>
            <p:cNvCxnSpPr>
              <a:cxnSpLocks/>
            </p:cNvCxnSpPr>
            <p:nvPr/>
          </p:nvCxnSpPr>
          <p:spPr>
            <a:xfrm>
              <a:off x="1948257" y="323851"/>
              <a:ext cx="5613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4" name="Up Arrow 133">
              <a:extLst>
                <a:ext uri="{FF2B5EF4-FFF2-40B4-BE49-F238E27FC236}">
                  <a16:creationId xmlns:a16="http://schemas.microsoft.com/office/drawing/2014/main" id="{9B26657B-5D4C-674A-8E32-B9973537162E}"/>
                </a:ext>
              </a:extLst>
            </p:cNvPr>
            <p:cNvSpPr/>
            <p:nvPr/>
          </p:nvSpPr>
          <p:spPr>
            <a:xfrm>
              <a:off x="941798" y="323851"/>
              <a:ext cx="361807" cy="2232688"/>
            </a:xfrm>
            <a:prstGeom prst="upArrow">
              <a:avLst>
                <a:gd name="adj1" fmla="val 50000"/>
                <a:gd name="adj2" fmla="val 89489"/>
              </a:avLst>
            </a:prstGeom>
            <a:gradFill>
              <a:gsLst>
                <a:gs pos="0">
                  <a:schemeClr val="bg1"/>
                </a:gs>
                <a:gs pos="100000">
                  <a:srgbClr val="C00000"/>
                </a:gs>
              </a:gsLst>
            </a:gra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5" name="Up Arrow 134">
              <a:extLst>
                <a:ext uri="{FF2B5EF4-FFF2-40B4-BE49-F238E27FC236}">
                  <a16:creationId xmlns:a16="http://schemas.microsoft.com/office/drawing/2014/main" id="{8849285F-E93B-E746-BCD6-5CE55129176B}"/>
                </a:ext>
              </a:extLst>
            </p:cNvPr>
            <p:cNvSpPr/>
            <p:nvPr/>
          </p:nvSpPr>
          <p:spPr>
            <a:xfrm flipV="1">
              <a:off x="8206210" y="323851"/>
              <a:ext cx="361807" cy="4159602"/>
            </a:xfrm>
            <a:prstGeom prst="upArrow">
              <a:avLst>
                <a:gd name="adj1" fmla="val 50000"/>
                <a:gd name="adj2" fmla="val 89489"/>
              </a:avLst>
            </a:prstGeom>
            <a:gradFill>
              <a:gsLst>
                <a:gs pos="0">
                  <a:schemeClr val="bg1"/>
                </a:gs>
                <a:gs pos="100000">
                  <a:srgbClr val="0000FF"/>
                </a:gs>
              </a:gsLst>
            </a:gra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AF19E0FC-0A2F-6442-91BB-DDF62ABC31EE}"/>
                </a:ext>
              </a:extLst>
            </p:cNvPr>
            <p:cNvSpPr txBox="1"/>
            <p:nvPr/>
          </p:nvSpPr>
          <p:spPr>
            <a:xfrm>
              <a:off x="1233530" y="1361550"/>
              <a:ext cx="1812891" cy="430887"/>
            </a:xfrm>
            <a:prstGeom prst="rect">
              <a:avLst/>
            </a:prstGeom>
            <a:noFill/>
          </p:spPr>
          <p:txBody>
            <a:bodyPr wrap="none" rtlCol="0">
              <a:spAutoFit/>
            </a:bodyPr>
            <a:lstStyle/>
            <a:p>
              <a:r>
                <a:rPr lang="en-US" sz="1500" b="1" dirty="0">
                  <a:solidFill>
                    <a:srgbClr val="C00000"/>
                  </a:solidFill>
                </a:rPr>
                <a:t>Endothermic</a:t>
              </a:r>
            </a:p>
          </p:txBody>
        </p:sp>
        <p:sp>
          <p:nvSpPr>
            <p:cNvPr id="137" name="TextBox 136">
              <a:extLst>
                <a:ext uri="{FF2B5EF4-FFF2-40B4-BE49-F238E27FC236}">
                  <a16:creationId xmlns:a16="http://schemas.microsoft.com/office/drawing/2014/main" id="{291246ED-4DAE-3244-89F0-48D6532262CE}"/>
                </a:ext>
              </a:extLst>
            </p:cNvPr>
            <p:cNvSpPr txBox="1"/>
            <p:nvPr/>
          </p:nvSpPr>
          <p:spPr>
            <a:xfrm>
              <a:off x="6796444" y="3468850"/>
              <a:ext cx="1644040" cy="430887"/>
            </a:xfrm>
            <a:prstGeom prst="rect">
              <a:avLst/>
            </a:prstGeom>
            <a:noFill/>
          </p:spPr>
          <p:txBody>
            <a:bodyPr wrap="none" rtlCol="0">
              <a:spAutoFit/>
            </a:bodyPr>
            <a:lstStyle/>
            <a:p>
              <a:r>
                <a:rPr lang="en-US" sz="1500" b="1" dirty="0">
                  <a:solidFill>
                    <a:srgbClr val="0000FF"/>
                  </a:solidFill>
                </a:rPr>
                <a:t>Exothermic</a:t>
              </a:r>
            </a:p>
          </p:txBody>
        </p:sp>
        <p:sp>
          <p:nvSpPr>
            <p:cNvPr id="138" name="TextBox 137">
              <a:extLst>
                <a:ext uri="{FF2B5EF4-FFF2-40B4-BE49-F238E27FC236}">
                  <a16:creationId xmlns:a16="http://schemas.microsoft.com/office/drawing/2014/main" id="{1EFD974B-FA06-AE4E-BFA1-C1CFE09B4729}"/>
                </a:ext>
              </a:extLst>
            </p:cNvPr>
            <p:cNvSpPr txBox="1"/>
            <p:nvPr/>
          </p:nvSpPr>
          <p:spPr>
            <a:xfrm>
              <a:off x="1228271" y="2384070"/>
              <a:ext cx="3465050" cy="400109"/>
            </a:xfrm>
            <a:prstGeom prst="rect">
              <a:avLst/>
            </a:prstGeom>
            <a:noFill/>
          </p:spPr>
          <p:txBody>
            <a:bodyPr wrap="none" rtlCol="0">
              <a:spAutoFit/>
            </a:bodyPr>
            <a:lstStyle/>
            <a:p>
              <a:r>
                <a:rPr lang="en-US" sz="1350" i="1" dirty="0"/>
                <a:t>Energy needed to break bonds.</a:t>
              </a:r>
            </a:p>
          </p:txBody>
        </p:sp>
        <p:sp>
          <p:nvSpPr>
            <p:cNvPr id="139" name="TextBox 138">
              <a:extLst>
                <a:ext uri="{FF2B5EF4-FFF2-40B4-BE49-F238E27FC236}">
                  <a16:creationId xmlns:a16="http://schemas.microsoft.com/office/drawing/2014/main" id="{0BC8165A-6028-9841-AE0B-20F09CB64C35}"/>
                </a:ext>
              </a:extLst>
            </p:cNvPr>
            <p:cNvSpPr txBox="1"/>
            <p:nvPr/>
          </p:nvSpPr>
          <p:spPr>
            <a:xfrm>
              <a:off x="5015465" y="4412507"/>
              <a:ext cx="3824124" cy="400109"/>
            </a:xfrm>
            <a:prstGeom prst="rect">
              <a:avLst/>
            </a:prstGeom>
            <a:noFill/>
          </p:spPr>
          <p:txBody>
            <a:bodyPr wrap="none" rtlCol="0">
              <a:spAutoFit/>
            </a:bodyPr>
            <a:lstStyle/>
            <a:p>
              <a:r>
                <a:rPr lang="en-US" sz="1350" i="1" dirty="0"/>
                <a:t>Energy released when bonds form.</a:t>
              </a:r>
            </a:p>
          </p:txBody>
        </p:sp>
      </p:grpSp>
      <p:sp>
        <p:nvSpPr>
          <p:cNvPr id="2" name="TextBox 1">
            <a:extLst>
              <a:ext uri="{FF2B5EF4-FFF2-40B4-BE49-F238E27FC236}">
                <a16:creationId xmlns:a16="http://schemas.microsoft.com/office/drawing/2014/main" id="{496459C8-7666-F54B-8B74-A3F0E74983F8}"/>
              </a:ext>
            </a:extLst>
          </p:cNvPr>
          <p:cNvSpPr txBox="1"/>
          <p:nvPr/>
        </p:nvSpPr>
        <p:spPr>
          <a:xfrm>
            <a:off x="8679306" y="1475594"/>
            <a:ext cx="184731" cy="300082"/>
          </a:xfrm>
          <a:prstGeom prst="rect">
            <a:avLst/>
          </a:prstGeom>
          <a:noFill/>
        </p:spPr>
        <p:txBody>
          <a:bodyPr wrap="none" rtlCol="0">
            <a:spAutoFit/>
          </a:bodyPr>
          <a:lstStyle/>
          <a:p>
            <a:endParaRPr lang="en-US" sz="1350" dirty="0"/>
          </a:p>
        </p:txBody>
      </p:sp>
      <p:sp>
        <p:nvSpPr>
          <p:cNvPr id="72" name="Title 1">
            <a:extLst>
              <a:ext uri="{FF2B5EF4-FFF2-40B4-BE49-F238E27FC236}">
                <a16:creationId xmlns:a16="http://schemas.microsoft.com/office/drawing/2014/main" id="{B754BD40-1569-C742-B245-AA161E02AC86}"/>
              </a:ext>
            </a:extLst>
          </p:cNvPr>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a:t>review:  making and breaking bonds</a:t>
            </a:r>
            <a:endParaRPr lang="en-US" dirty="0"/>
          </a:p>
        </p:txBody>
      </p:sp>
    </p:spTree>
    <p:extLst>
      <p:ext uri="{BB962C8B-B14F-4D97-AF65-F5344CB8AC3E}">
        <p14:creationId xmlns:p14="http://schemas.microsoft.com/office/powerpoint/2010/main" val="2748497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3700"/>
            <a:ext cx="4728859" cy="461665"/>
          </a:xfrm>
          <a:prstGeom prst="rect">
            <a:avLst/>
          </a:prstGeom>
        </p:spPr>
        <p:txBody>
          <a:bodyPr wrap="none">
            <a:spAutoFit/>
          </a:bodyPr>
          <a:lstStyle/>
          <a:p>
            <a:r>
              <a:rPr lang="en-US" sz="2400" dirty="0">
                <a:ea typeface="Times New Roman" panose="02020603050405020304" pitchFamily="18" charset="0"/>
                <a:cs typeface="Times New Roman" panose="02020603050405020304" pitchFamily="18" charset="0"/>
              </a:rPr>
              <a:t>Calorimetry : </a:t>
            </a:r>
            <a:r>
              <a:rPr lang="en-US" sz="2400" dirty="0"/>
              <a:t>#7, 9, 11, 25, 27, 31</a:t>
            </a:r>
          </a:p>
        </p:txBody>
      </p:sp>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end of chapter problems – chapter 5</a:t>
            </a:r>
          </a:p>
        </p:txBody>
      </p:sp>
      <p:sp>
        <p:nvSpPr>
          <p:cNvPr id="5" name="Rectangle 4"/>
          <p:cNvSpPr/>
          <p:nvPr/>
        </p:nvSpPr>
        <p:spPr>
          <a:xfrm>
            <a:off x="457200" y="2817049"/>
            <a:ext cx="3978269" cy="461665"/>
          </a:xfrm>
          <a:prstGeom prst="rect">
            <a:avLst/>
          </a:prstGeom>
        </p:spPr>
        <p:txBody>
          <a:bodyPr wrap="none">
            <a:spAutoFit/>
          </a:bodyPr>
          <a:lstStyle/>
          <a:p>
            <a:r>
              <a:rPr lang="en-US" sz="2400" dirty="0">
                <a:ea typeface="Calibri" panose="020F0502020204030204" pitchFamily="34" charset="0"/>
                <a:cs typeface="Times New Roman" panose="02020603050405020304" pitchFamily="18" charset="0"/>
              </a:rPr>
              <a:t>Hess’s Law: </a:t>
            </a:r>
            <a:r>
              <a:rPr lang="en-US" sz="2400" dirty="0"/>
              <a:t>#63, 65, 67, 81</a:t>
            </a:r>
          </a:p>
        </p:txBody>
      </p:sp>
      <p:sp>
        <p:nvSpPr>
          <p:cNvPr id="6" name="Rectangle 5"/>
          <p:cNvSpPr/>
          <p:nvPr/>
        </p:nvSpPr>
        <p:spPr>
          <a:xfrm>
            <a:off x="556053" y="4562044"/>
            <a:ext cx="8031893" cy="1282402"/>
          </a:xfrm>
          <a:prstGeom prst="rect">
            <a:avLst/>
          </a:prstGeom>
        </p:spPr>
        <p:txBody>
          <a:bodyPr wrap="square">
            <a:spAutoFit/>
          </a:bodyPr>
          <a:lstStyle/>
          <a:p>
            <a:pPr>
              <a:lnSpc>
                <a:spcPct val="115000"/>
              </a:lnSpc>
              <a:spcAft>
                <a:spcPts val="1000"/>
              </a:spcAft>
            </a:pPr>
            <a:r>
              <a:rPr lang="en-US" sz="2000" dirty="0">
                <a:solidFill>
                  <a:srgbClr val="009900"/>
                </a:solidFill>
                <a:ea typeface="Calibri" panose="020F0502020204030204" pitchFamily="34" charset="0"/>
                <a:cs typeface="Times New Roman" panose="02020603050405020304" pitchFamily="18" charset="0"/>
              </a:rPr>
              <a:t>For detailed solutions to these problems, go to the OpenStax Chemistry website and download the </a:t>
            </a:r>
            <a:r>
              <a:rPr lang="en-US" sz="2000" dirty="0">
                <a:hlinkClick r:id="rId2"/>
              </a:rPr>
              <a:t>Student Solution Guide</a:t>
            </a:r>
            <a:r>
              <a:rPr lang="en-US" sz="2000" dirty="0"/>
              <a:t>.</a:t>
            </a:r>
          </a:p>
          <a:p>
            <a:pPr>
              <a:lnSpc>
                <a:spcPct val="115000"/>
              </a:lnSpc>
              <a:spcAft>
                <a:spcPts val="1000"/>
              </a:spcAft>
            </a:pPr>
            <a:endParaRPr lang="en-US" sz="2000" dirty="0">
              <a:solidFill>
                <a:srgbClr val="0099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457200" y="2015375"/>
            <a:ext cx="4907113" cy="461665"/>
          </a:xfrm>
          <a:prstGeom prst="rect">
            <a:avLst/>
          </a:prstGeom>
        </p:spPr>
        <p:txBody>
          <a:bodyPr wrap="none">
            <a:spAutoFit/>
          </a:bodyPr>
          <a:lstStyle/>
          <a:p>
            <a:r>
              <a:rPr lang="en-US" sz="2400" dirty="0">
                <a:ea typeface="Times New Roman" panose="02020603050405020304" pitchFamily="18" charset="0"/>
                <a:cs typeface="Times New Roman" panose="02020603050405020304" pitchFamily="18" charset="0"/>
              </a:rPr>
              <a:t>Enthalpy of Formation: </a:t>
            </a:r>
            <a:r>
              <a:rPr lang="en-US" sz="2400" dirty="0"/>
              <a:t>#55, 69, 71</a:t>
            </a:r>
          </a:p>
        </p:txBody>
      </p:sp>
    </p:spTree>
    <p:extLst>
      <p:ext uri="{BB962C8B-B14F-4D97-AF65-F5344CB8AC3E}">
        <p14:creationId xmlns:p14="http://schemas.microsoft.com/office/powerpoint/2010/main" val="3469390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videos – chapter 5</a:t>
            </a:r>
          </a:p>
        </p:txBody>
      </p:sp>
      <p:sp>
        <p:nvSpPr>
          <p:cNvPr id="4" name="Rectangle 3"/>
          <p:cNvSpPr/>
          <p:nvPr/>
        </p:nvSpPr>
        <p:spPr>
          <a:xfrm>
            <a:off x="457200" y="985646"/>
            <a:ext cx="8686800" cy="5570756"/>
          </a:xfrm>
          <a:prstGeom prst="rect">
            <a:avLst/>
          </a:prstGeom>
        </p:spPr>
        <p:txBody>
          <a:bodyPr wrap="square">
            <a:spAutoFit/>
          </a:bodyPr>
          <a:lstStyle/>
          <a:p>
            <a:r>
              <a:rPr lang="en-US" sz="1400" dirty="0"/>
              <a:t>Basic Thermochemistry/Heat Transfer</a:t>
            </a:r>
          </a:p>
          <a:p>
            <a:r>
              <a:rPr lang="en-US" sz="1400" u="sng" dirty="0">
                <a:hlinkClick r:id="rId2"/>
              </a:rPr>
              <a:t>http://screencast.com/t/GUnQoBSO</a:t>
            </a:r>
            <a:endParaRPr lang="en-US" sz="1400" dirty="0"/>
          </a:p>
          <a:p>
            <a:r>
              <a:rPr lang="en-US" sz="1400" dirty="0"/>
              <a:t> </a:t>
            </a:r>
          </a:p>
          <a:p>
            <a:r>
              <a:rPr lang="en-US" sz="1400" dirty="0"/>
              <a:t>Coffee Cup Calorimetry Calculations</a:t>
            </a:r>
          </a:p>
          <a:p>
            <a:r>
              <a:rPr lang="en-US" sz="1400" u="sng" dirty="0">
                <a:hlinkClick r:id="rId3"/>
              </a:rPr>
              <a:t>http://youtu.be/EhqvVTvuwnM</a:t>
            </a:r>
            <a:r>
              <a:rPr lang="en-US" sz="1400" dirty="0"/>
              <a:t> </a:t>
            </a:r>
          </a:p>
          <a:p>
            <a:r>
              <a:rPr lang="en-US" sz="1400" u="sng" dirty="0">
                <a:hlinkClick r:id="rId4"/>
              </a:rPr>
              <a:t>http://screencast.com/t/1M6XG8eGdM</a:t>
            </a:r>
            <a:endParaRPr lang="en-US" sz="1400" dirty="0"/>
          </a:p>
          <a:p>
            <a:r>
              <a:rPr lang="en-US" sz="1400" u="sng" dirty="0">
                <a:hlinkClick r:id="rId5"/>
              </a:rPr>
              <a:t>http://screencast.com/t/YgAMci09t9ct</a:t>
            </a:r>
            <a:endParaRPr lang="en-US" sz="1400" dirty="0"/>
          </a:p>
          <a:p>
            <a:r>
              <a:rPr lang="en-US" sz="1400" dirty="0"/>
              <a:t> </a:t>
            </a:r>
          </a:p>
          <a:p>
            <a:r>
              <a:rPr lang="en-US" sz="1400" dirty="0"/>
              <a:t>Bomb Calorimeter Calculation</a:t>
            </a:r>
          </a:p>
          <a:p>
            <a:r>
              <a:rPr lang="en-US" sz="1400" u="sng" dirty="0">
                <a:hlinkClick r:id="rId6"/>
              </a:rPr>
              <a:t>http://youtu.be/EK2EGGY5dSs</a:t>
            </a:r>
            <a:r>
              <a:rPr lang="en-US" sz="1400" dirty="0"/>
              <a:t> (</a:t>
            </a:r>
            <a:r>
              <a:rPr lang="en-US" sz="1400" b="1" i="1" dirty="0"/>
              <a:t>NOTE:  The answer should be NEGATIVE for the problem solved in this video.  A minus sign was accidentally dropped in the calculations shown.)</a:t>
            </a:r>
            <a:endParaRPr lang="en-US" sz="1400" dirty="0"/>
          </a:p>
          <a:p>
            <a:r>
              <a:rPr lang="en-US" sz="1400" dirty="0"/>
              <a:t> </a:t>
            </a:r>
          </a:p>
          <a:p>
            <a:r>
              <a:rPr lang="en-US" sz="1400" dirty="0"/>
              <a:t>Hess’s Law</a:t>
            </a:r>
          </a:p>
          <a:p>
            <a:r>
              <a:rPr lang="en-US" sz="1400" u="sng" dirty="0">
                <a:hlinkClick r:id="rId7"/>
              </a:rPr>
              <a:t>http://youtu.be/0lRcq7d2uLE </a:t>
            </a:r>
            <a:r>
              <a:rPr lang="en-US" sz="1400" dirty="0"/>
              <a:t> </a:t>
            </a:r>
          </a:p>
          <a:p>
            <a:r>
              <a:rPr lang="en-US" sz="1400" u="sng" dirty="0">
                <a:hlinkClick r:id="rId8"/>
              </a:rPr>
              <a:t>http://screencast.com/t/IHHvvb3W7</a:t>
            </a:r>
            <a:endParaRPr lang="en-US" sz="1400" dirty="0"/>
          </a:p>
          <a:p>
            <a:r>
              <a:rPr lang="en-US" sz="1400" dirty="0"/>
              <a:t> </a:t>
            </a:r>
          </a:p>
          <a:p>
            <a:r>
              <a:rPr lang="en-US" sz="1400" dirty="0"/>
              <a:t>Definition of Enthalpy of Formation</a:t>
            </a:r>
          </a:p>
          <a:p>
            <a:r>
              <a:rPr lang="en-US" sz="1400" u="sng" dirty="0">
                <a:hlinkClick r:id="rId9"/>
              </a:rPr>
              <a:t>http://screencast.com/t/Hvrz5ZP5kJy</a:t>
            </a:r>
            <a:endParaRPr lang="en-US" sz="1400" dirty="0"/>
          </a:p>
          <a:p>
            <a:r>
              <a:rPr lang="en-US" sz="1400" dirty="0"/>
              <a:t> </a:t>
            </a:r>
          </a:p>
          <a:p>
            <a:r>
              <a:rPr lang="en-US" sz="1400" dirty="0"/>
              <a:t>Calculating ΔH Using Enthalpies of Formation</a:t>
            </a:r>
          </a:p>
          <a:p>
            <a:r>
              <a:rPr lang="en-US" sz="1400" u="sng" dirty="0">
                <a:hlinkClick r:id="rId10"/>
              </a:rPr>
              <a:t>http://youtu.be/S_eJ6_P23rI</a:t>
            </a:r>
            <a:r>
              <a:rPr lang="en-US" sz="1400" dirty="0"/>
              <a:t> </a:t>
            </a:r>
          </a:p>
          <a:p>
            <a:r>
              <a:rPr lang="en-US" sz="1400" u="sng" dirty="0">
                <a:hlinkClick r:id="rId11"/>
              </a:rPr>
              <a:t>http://screencast.com/t/KiqhFShhaf</a:t>
            </a:r>
            <a:endParaRPr lang="en-US" sz="1400" dirty="0"/>
          </a:p>
          <a:p>
            <a:r>
              <a:rPr lang="en-US" dirty="0"/>
              <a:t> </a:t>
            </a:r>
          </a:p>
          <a:p>
            <a:r>
              <a:rPr lang="en-US" dirty="0"/>
              <a:t> </a:t>
            </a:r>
          </a:p>
          <a:p>
            <a:r>
              <a:rPr lang="en-US" sz="1200" i="1" dirty="0"/>
              <a:t>*All videos were created by MC Chemistry faculty unless otherwise indicated.</a:t>
            </a:r>
            <a:endParaRPr lang="en-US" sz="1200" dirty="0"/>
          </a:p>
        </p:txBody>
      </p:sp>
    </p:spTree>
    <p:extLst>
      <p:ext uri="{BB962C8B-B14F-4D97-AF65-F5344CB8AC3E}">
        <p14:creationId xmlns:p14="http://schemas.microsoft.com/office/powerpoint/2010/main" val="756158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7979"/>
            <a:ext cx="8530098" cy="518478"/>
          </a:xfrm>
          <a:prstGeom prst="rect">
            <a:avLst/>
          </a:prstGeom>
        </p:spPr>
        <p:txBody>
          <a:bodyPr/>
          <a:lstStyle>
            <a:lvl1pPr algn="l" defTabSz="914400" rtl="0" eaLnBrk="1" latinLnBrk="0" hangingPunct="1">
              <a:spcBef>
                <a:spcPct val="0"/>
              </a:spcBef>
              <a:buNone/>
              <a:defRPr sz="2400" kern="1200" cap="all" spc="-60" baseline="0">
                <a:solidFill>
                  <a:schemeClr val="accent5">
                    <a:lumMod val="50000"/>
                  </a:schemeClr>
                </a:solidFill>
                <a:latin typeface="+mn-lt"/>
                <a:ea typeface="+mj-ea"/>
                <a:cs typeface="+mj-cs"/>
              </a:defRPr>
            </a:lvl1pPr>
          </a:lstStyle>
          <a:p>
            <a:r>
              <a:rPr lang="en-US" dirty="0">
                <a:ea typeface="Cambria Math" panose="02040503050406030204" pitchFamily="18" charset="0"/>
              </a:rPr>
              <a:t>simulations – chapter 5</a:t>
            </a:r>
          </a:p>
        </p:txBody>
      </p:sp>
      <p:sp>
        <p:nvSpPr>
          <p:cNvPr id="2" name="Rectangle 1"/>
          <p:cNvSpPr/>
          <p:nvPr/>
        </p:nvSpPr>
        <p:spPr>
          <a:xfrm>
            <a:off x="457199" y="1235833"/>
            <a:ext cx="8414951" cy="646331"/>
          </a:xfrm>
          <a:prstGeom prst="rect">
            <a:avLst/>
          </a:prstGeom>
        </p:spPr>
        <p:txBody>
          <a:bodyPr wrap="square">
            <a:spAutoFit/>
          </a:bodyPr>
          <a:lstStyle/>
          <a:p>
            <a:r>
              <a:rPr lang="en-US" i="1" dirty="0"/>
              <a:t>Energy Forms and Changes (Energy, Conservation of Energy)</a:t>
            </a:r>
            <a:endParaRPr lang="en-US" dirty="0"/>
          </a:p>
          <a:p>
            <a:r>
              <a:rPr lang="en-US" u="sng" dirty="0">
                <a:hlinkClick r:id="rId2"/>
              </a:rPr>
              <a:t>https://phet.colorado.edu/en/simulation/legacy/energy-forms-and-changes</a:t>
            </a:r>
            <a:r>
              <a:rPr lang="en-US" dirty="0"/>
              <a:t> </a:t>
            </a:r>
            <a:endParaRPr lang="en-US" dirty="0">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4096" y="6015037"/>
            <a:ext cx="1363202" cy="689347"/>
          </a:xfrm>
          <a:prstGeom prst="rect">
            <a:avLst/>
          </a:prstGeom>
        </p:spPr>
      </p:pic>
    </p:spTree>
    <p:extLst>
      <p:ext uri="{BB962C8B-B14F-4D97-AF65-F5344CB8AC3E}">
        <p14:creationId xmlns:p14="http://schemas.microsoft.com/office/powerpoint/2010/main" val="96615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15083" y="3597745"/>
            <a:ext cx="1662525" cy="1187518"/>
          </a:xfrm>
          <a:prstGeom prst="rect">
            <a:avLst/>
          </a:prstGeom>
        </p:spPr>
      </p:pic>
      <p:sp>
        <p:nvSpPr>
          <p:cNvPr id="6" name="Text Placeholder 2"/>
          <p:cNvSpPr txBox="1">
            <a:spLocks/>
          </p:cNvSpPr>
          <p:nvPr/>
        </p:nvSpPr>
        <p:spPr>
          <a:xfrm>
            <a:off x="457200" y="969693"/>
            <a:ext cx="8686800" cy="507392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Conservation of Energy and Matter</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In a chemical process, there are also changes in potential energy and kinetic energy.</a:t>
            </a:r>
          </a:p>
          <a:p>
            <a:pPr marL="342900" indent="-342900">
              <a:buClr>
                <a:srgbClr val="009900"/>
              </a:buClr>
              <a:buFont typeface="Arial" panose="020B0604020202020204" pitchFamily="34" charset="0"/>
              <a:buChar char="•"/>
            </a:pPr>
            <a:r>
              <a:rPr lang="en-US" sz="2200" dirty="0"/>
              <a:t>Bonds are broken or formed and energy is used or released.</a:t>
            </a:r>
          </a:p>
          <a:p>
            <a:pPr marL="342900" indent="-342900">
              <a:buClr>
                <a:srgbClr val="009900"/>
              </a:buClr>
              <a:buFont typeface="Arial" panose="020B0604020202020204" pitchFamily="34" charset="0"/>
              <a:buChar char="•"/>
            </a:pPr>
            <a:r>
              <a:rPr lang="en-US" sz="2200" dirty="0"/>
              <a:t>In most chemical processes there is no detectable change in the total amount of matter.</a:t>
            </a:r>
          </a:p>
          <a:p>
            <a:pPr marL="342900" indent="-342900">
              <a:buClr>
                <a:srgbClr val="009900"/>
              </a:buClr>
              <a:buFont typeface="Arial" panose="020B0604020202020204" pitchFamily="34" charset="0"/>
              <a:buChar char="•"/>
            </a:pPr>
            <a:endParaRPr lang="en-US" sz="2200" dirty="0"/>
          </a:p>
          <a:p>
            <a:pPr marL="342900" indent="-342900">
              <a:buClr>
                <a:srgbClr val="009900"/>
              </a:buClr>
              <a:buFont typeface="Arial" panose="020B0604020202020204" pitchFamily="34" charset="0"/>
              <a:buChar char="•"/>
            </a:pPr>
            <a:endParaRPr lang="en-US" sz="2200" dirty="0"/>
          </a:p>
        </p:txBody>
      </p:sp>
      <p:sp>
        <p:nvSpPr>
          <p:cNvPr id="2" name="Title 1"/>
          <p:cNvSpPr>
            <a:spLocks noGrp="1"/>
          </p:cNvSpPr>
          <p:nvPr>
            <p:ph type="title"/>
          </p:nvPr>
        </p:nvSpPr>
        <p:spPr>
          <a:prstGeom prst="rect">
            <a:avLst/>
          </a:prstGeom>
        </p:spPr>
        <p:txBody>
          <a:bodyPr>
            <a:normAutofit/>
          </a:bodyPr>
          <a:lstStyle/>
          <a:p>
            <a:r>
              <a:rPr lang="en-US" dirty="0"/>
              <a:t>5</a:t>
            </a:r>
            <a:r>
              <a:rPr lang="en-US" sz="2800" dirty="0"/>
              <a:t>.1  energy basics</a:t>
            </a:r>
          </a:p>
        </p:txBody>
      </p:sp>
      <p:sp>
        <p:nvSpPr>
          <p:cNvPr id="4" name="Slide Number Placeholder 3"/>
          <p:cNvSpPr>
            <a:spLocks noGrp="1"/>
          </p:cNvSpPr>
          <p:nvPr>
            <p:ph type="sldNum" sz="quarter" idx="4"/>
          </p:nvPr>
        </p:nvSpPr>
        <p:spPr/>
        <p:txBody>
          <a:bodyPr/>
          <a:lstStyle/>
          <a:p>
            <a:fld id="{72F633B3-16E2-4909-ACA1-80BBA0CB601E}" type="slidenum">
              <a:rPr lang="en-US" smtClean="0"/>
              <a:pPr/>
              <a:t>6</a:t>
            </a:fld>
            <a:endParaRPr lang="en-US" dirty="0"/>
          </a:p>
        </p:txBody>
      </p:sp>
      <p:sp>
        <p:nvSpPr>
          <p:cNvPr id="10" name="Text Placeholder 2"/>
          <p:cNvSpPr txBox="1">
            <a:spLocks/>
          </p:cNvSpPr>
          <p:nvPr/>
        </p:nvSpPr>
        <p:spPr>
          <a:xfrm>
            <a:off x="300498" y="5789921"/>
            <a:ext cx="8686800" cy="683701"/>
          </a:xfrm>
          <a:prstGeom prst="rect">
            <a:avLst/>
          </a:prstGeom>
        </p:spPr>
        <p:txBody>
          <a:bodyPr vert="horz" lIns="91440" tIns="45720" rIns="91440" bIns="45720" rtlCol="0">
            <a:normAutofit fontScale="92500"/>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r>
              <a:rPr lang="en-US" sz="2200" i="1">
                <a:solidFill>
                  <a:srgbClr val="009900"/>
                </a:solidFill>
              </a:rPr>
              <a:t>Overall</a:t>
            </a:r>
            <a:r>
              <a:rPr lang="en-US" sz="2200" i="1" dirty="0">
                <a:solidFill>
                  <a:srgbClr val="009900"/>
                </a:solidFill>
              </a:rPr>
              <a:t>, the total quantity of matter and energy in the universe is fixed.</a:t>
            </a:r>
          </a:p>
          <a:p>
            <a:pPr marL="342900" indent="-342900">
              <a:buClr>
                <a:srgbClr val="009900"/>
              </a:buClr>
              <a:buFont typeface="Arial" panose="020B0604020202020204" pitchFamily="34" charset="0"/>
              <a:buChar char="•"/>
            </a:pPr>
            <a:endParaRPr lang="en-US" sz="2200" dirty="0"/>
          </a:p>
        </p:txBody>
      </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74093" y="3465162"/>
            <a:ext cx="1955935" cy="1116314"/>
          </a:xfrm>
          <a:prstGeom prst="rect">
            <a:avLst/>
          </a:prstGeom>
        </p:spPr>
      </p:pic>
      <p:sp>
        <p:nvSpPr>
          <p:cNvPr id="11" name="TextBox 10"/>
          <p:cNvSpPr txBox="1"/>
          <p:nvPr/>
        </p:nvSpPr>
        <p:spPr>
          <a:xfrm>
            <a:off x="1697221" y="4578191"/>
            <a:ext cx="1154482" cy="584775"/>
          </a:xfrm>
          <a:prstGeom prst="rect">
            <a:avLst/>
          </a:prstGeom>
          <a:noFill/>
        </p:spPr>
        <p:txBody>
          <a:bodyPr wrap="none" rtlCol="0">
            <a:spAutoFit/>
          </a:bodyPr>
          <a:lstStyle/>
          <a:p>
            <a:pPr algn="ctr"/>
            <a:r>
              <a:rPr lang="en-US" sz="1600" dirty="0"/>
              <a:t>CH</a:t>
            </a:r>
            <a:r>
              <a:rPr lang="en-US" sz="1600" baseline="-25000" dirty="0"/>
              <a:t>4</a:t>
            </a:r>
          </a:p>
          <a:p>
            <a:pPr algn="ctr"/>
            <a:r>
              <a:rPr lang="en-US" sz="1600" dirty="0"/>
              <a:t>16.04 amu</a:t>
            </a:r>
          </a:p>
        </p:txBody>
      </p:sp>
      <p:sp>
        <p:nvSpPr>
          <p:cNvPr id="12" name="TextBox 11"/>
          <p:cNvSpPr txBox="1"/>
          <p:nvPr/>
        </p:nvSpPr>
        <p:spPr>
          <a:xfrm>
            <a:off x="5266902" y="4578191"/>
            <a:ext cx="1154482" cy="584775"/>
          </a:xfrm>
          <a:prstGeom prst="rect">
            <a:avLst/>
          </a:prstGeom>
          <a:noFill/>
        </p:spPr>
        <p:txBody>
          <a:bodyPr wrap="none" rtlCol="0">
            <a:spAutoFit/>
          </a:bodyPr>
          <a:lstStyle/>
          <a:p>
            <a:pPr algn="ctr"/>
            <a:r>
              <a:rPr lang="en-US" sz="1600" dirty="0"/>
              <a:t>CO</a:t>
            </a:r>
            <a:r>
              <a:rPr lang="en-US" sz="1600" baseline="-25000" dirty="0"/>
              <a:t>2</a:t>
            </a:r>
          </a:p>
          <a:p>
            <a:pPr algn="ctr"/>
            <a:r>
              <a:rPr lang="en-US" sz="1600" dirty="0"/>
              <a:t>44.01 amu</a:t>
            </a:r>
          </a:p>
        </p:txBody>
      </p:sp>
      <p:sp>
        <p:nvSpPr>
          <p:cNvPr id="13" name="TextBox 12"/>
          <p:cNvSpPr txBox="1"/>
          <p:nvPr/>
        </p:nvSpPr>
        <p:spPr>
          <a:xfrm>
            <a:off x="2914622" y="4578191"/>
            <a:ext cx="1154483" cy="584775"/>
          </a:xfrm>
          <a:prstGeom prst="rect">
            <a:avLst/>
          </a:prstGeom>
          <a:noFill/>
        </p:spPr>
        <p:txBody>
          <a:bodyPr wrap="none" rtlCol="0">
            <a:spAutoFit/>
          </a:bodyPr>
          <a:lstStyle/>
          <a:p>
            <a:pPr algn="ctr"/>
            <a:r>
              <a:rPr lang="en-US" sz="1600" dirty="0"/>
              <a:t>2 O</a:t>
            </a:r>
            <a:r>
              <a:rPr lang="en-US" sz="1600" baseline="-25000" dirty="0"/>
              <a:t>2</a:t>
            </a:r>
          </a:p>
          <a:p>
            <a:pPr algn="ctr"/>
            <a:r>
              <a:rPr lang="en-US" sz="1600" dirty="0"/>
              <a:t>64.00 amu</a:t>
            </a:r>
          </a:p>
        </p:txBody>
      </p:sp>
      <p:sp>
        <p:nvSpPr>
          <p:cNvPr id="14" name="TextBox 13"/>
          <p:cNvSpPr txBox="1"/>
          <p:nvPr/>
        </p:nvSpPr>
        <p:spPr>
          <a:xfrm>
            <a:off x="6467043" y="4578191"/>
            <a:ext cx="1154482" cy="584775"/>
          </a:xfrm>
          <a:prstGeom prst="rect">
            <a:avLst/>
          </a:prstGeom>
          <a:noFill/>
        </p:spPr>
        <p:txBody>
          <a:bodyPr wrap="none" rtlCol="0">
            <a:spAutoFit/>
          </a:bodyPr>
          <a:lstStyle/>
          <a:p>
            <a:pPr algn="ctr"/>
            <a:r>
              <a:rPr lang="en-US" sz="1600" dirty="0"/>
              <a:t>2 H</a:t>
            </a:r>
            <a:r>
              <a:rPr lang="en-US" sz="1600" baseline="-25000" dirty="0"/>
              <a:t>2</a:t>
            </a:r>
            <a:r>
              <a:rPr lang="en-US" sz="1600" dirty="0"/>
              <a:t>O</a:t>
            </a:r>
            <a:endParaRPr lang="en-US" sz="1600" baseline="-25000" dirty="0"/>
          </a:p>
          <a:p>
            <a:pPr algn="ctr"/>
            <a:r>
              <a:rPr lang="en-US" sz="1600" dirty="0"/>
              <a:t>36.03 amu</a:t>
            </a:r>
          </a:p>
        </p:txBody>
      </p:sp>
      <p:cxnSp>
        <p:nvCxnSpPr>
          <p:cNvPr id="19" name="Straight Arrow Connector 18"/>
          <p:cNvCxnSpPr/>
          <p:nvPr/>
        </p:nvCxnSpPr>
        <p:spPr>
          <a:xfrm>
            <a:off x="3950895" y="4191504"/>
            <a:ext cx="1106605" cy="0"/>
          </a:xfrm>
          <a:prstGeom prst="straightConnector1">
            <a:avLst/>
          </a:prstGeom>
          <a:ln w="28575">
            <a:solidFill>
              <a:srgbClr val="0099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37303" y="5147405"/>
            <a:ext cx="1954638" cy="369332"/>
          </a:xfrm>
          <a:prstGeom prst="rect">
            <a:avLst/>
          </a:prstGeom>
          <a:noFill/>
        </p:spPr>
        <p:txBody>
          <a:bodyPr wrap="none" rtlCol="0">
            <a:spAutoFit/>
          </a:bodyPr>
          <a:lstStyle/>
          <a:p>
            <a:r>
              <a:rPr lang="en-US" dirty="0">
                <a:solidFill>
                  <a:srgbClr val="0000FF"/>
                </a:solidFill>
              </a:rPr>
              <a:t>Total:  80.04 amu</a:t>
            </a:r>
          </a:p>
        </p:txBody>
      </p:sp>
      <p:sp>
        <p:nvSpPr>
          <p:cNvPr id="23" name="TextBox 22"/>
          <p:cNvSpPr txBox="1"/>
          <p:nvPr/>
        </p:nvSpPr>
        <p:spPr>
          <a:xfrm>
            <a:off x="5469342" y="5147405"/>
            <a:ext cx="1954638" cy="369332"/>
          </a:xfrm>
          <a:prstGeom prst="rect">
            <a:avLst/>
          </a:prstGeom>
          <a:noFill/>
        </p:spPr>
        <p:txBody>
          <a:bodyPr wrap="none" rtlCol="0">
            <a:spAutoFit/>
          </a:bodyPr>
          <a:lstStyle/>
          <a:p>
            <a:r>
              <a:rPr lang="en-US">
                <a:solidFill>
                  <a:srgbClr val="0000FF"/>
                </a:solidFill>
              </a:rPr>
              <a:t>Total:  80.04 amu</a:t>
            </a:r>
          </a:p>
        </p:txBody>
      </p:sp>
    </p:spTree>
    <p:extLst>
      <p:ext uri="{BB962C8B-B14F-4D97-AF65-F5344CB8AC3E}">
        <p14:creationId xmlns:p14="http://schemas.microsoft.com/office/powerpoint/2010/main" val="87838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974906"/>
            <a:ext cx="8686800" cy="4008707"/>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The Joule</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SI unit for heat, work, and energy is the </a:t>
            </a:r>
            <a:r>
              <a:rPr lang="en-US" sz="2200" i="1" u="sng" dirty="0">
                <a:solidFill>
                  <a:srgbClr val="009900"/>
                </a:solidFill>
              </a:rPr>
              <a:t>joule</a:t>
            </a:r>
            <a:r>
              <a:rPr lang="en-US" sz="2200" dirty="0"/>
              <a:t>.</a:t>
            </a:r>
          </a:p>
          <a:p>
            <a:pPr marL="342900" indent="-342900">
              <a:buClr>
                <a:srgbClr val="009900"/>
              </a:buClr>
              <a:buFont typeface="Arial" panose="020B0604020202020204" pitchFamily="34" charset="0"/>
              <a:buChar char="•"/>
            </a:pPr>
            <a:r>
              <a:rPr lang="en-US" sz="2200" dirty="0"/>
              <a:t>A joule (</a:t>
            </a:r>
            <a:r>
              <a:rPr lang="en-US" sz="2200" i="1" dirty="0"/>
              <a:t>J</a:t>
            </a:r>
            <a:r>
              <a:rPr lang="en-US" sz="2200" dirty="0"/>
              <a:t>) is the amount of energy used when a force of 1 newton (</a:t>
            </a:r>
            <a:r>
              <a:rPr lang="en-US" sz="2200" i="1" dirty="0"/>
              <a:t>N</a:t>
            </a:r>
            <a:r>
              <a:rPr lang="en-US" sz="2200" dirty="0"/>
              <a:t>) moves an object 1 meter (</a:t>
            </a:r>
            <a:r>
              <a:rPr lang="en-US" sz="2200" i="1" dirty="0"/>
              <a:t>m</a:t>
            </a:r>
            <a:r>
              <a:rPr lang="en-US" sz="2200" dirty="0"/>
              <a:t>).</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.1  energy basics</a:t>
            </a:r>
          </a:p>
        </p:txBody>
      </p:sp>
      <mc:AlternateContent xmlns:mc="http://schemas.openxmlformats.org/markup-compatibility/2006" xmlns:a14="http://schemas.microsoft.com/office/drawing/2010/main">
        <mc:Choice Requires="a14">
          <p:sp>
            <p:nvSpPr>
              <p:cNvPr id="10" name="TextBox 9"/>
              <p:cNvSpPr txBox="1"/>
              <p:nvPr/>
            </p:nvSpPr>
            <p:spPr>
              <a:xfrm>
                <a:off x="1786471" y="3100963"/>
                <a:ext cx="2703048" cy="74129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charset="0"/>
                          <a:ea typeface="Cambria Math" panose="02040503050406030204" pitchFamily="18" charset="0"/>
                        </a:rPr>
                        <m:t>𝐽</m:t>
                      </m:r>
                      <m:r>
                        <a:rPr lang="mr-IN" sz="2400" i="1" smtClean="0">
                          <a:latin typeface="Cambria Math" charset="0"/>
                          <a:ea typeface="Cambria Math" charset="0"/>
                          <a:cs typeface="Cambria Math"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charset="0"/>
                              <a:ea typeface="Cambria Math" panose="02040503050406030204" pitchFamily="18" charset="0"/>
                            </a:rPr>
                            <m:t>𝑘𝑔</m:t>
                          </m:r>
                          <m:r>
                            <a:rPr lang="en-US" sz="2400" b="0" i="1" smtClean="0">
                              <a:solidFill>
                                <a:schemeClr val="tx1"/>
                              </a:solidFill>
                              <a:latin typeface="Cambria Math" charset="0"/>
                              <a:ea typeface="Cambria Math" charset="0"/>
                              <a:cs typeface="Cambria Math" charset="0"/>
                            </a:rPr>
                            <m:t>∙</m:t>
                          </m:r>
                          <m:sSup>
                            <m:sSupPr>
                              <m:ctrlPr>
                                <a:rPr lang="en-US" sz="2400" b="0" i="1" smtClean="0">
                                  <a:solidFill>
                                    <a:schemeClr val="tx1"/>
                                  </a:solidFill>
                                  <a:latin typeface="Cambria Math" panose="02040503050406030204" pitchFamily="18" charset="0"/>
                                  <a:ea typeface="Cambria Math" charset="0"/>
                                  <a:cs typeface="Cambria Math" charset="0"/>
                                </a:rPr>
                              </m:ctrlPr>
                            </m:sSupPr>
                            <m:e>
                              <m:r>
                                <a:rPr lang="en-US" sz="2400" b="0" i="1" smtClean="0">
                                  <a:solidFill>
                                    <a:schemeClr val="tx1"/>
                                  </a:solidFill>
                                  <a:latin typeface="Cambria Math" charset="0"/>
                                  <a:ea typeface="Cambria Math" charset="0"/>
                                  <a:cs typeface="Cambria Math" charset="0"/>
                                </a:rPr>
                                <m:t>𝑚</m:t>
                              </m:r>
                            </m:e>
                            <m:sup>
                              <m:r>
                                <a:rPr lang="en-US" sz="2400" b="0" i="1" smtClean="0">
                                  <a:solidFill>
                                    <a:schemeClr val="tx1"/>
                                  </a:solidFill>
                                  <a:latin typeface="Cambria Math" charset="0"/>
                                  <a:ea typeface="Cambria Math" charset="0"/>
                                  <a:cs typeface="Cambria Math" charset="0"/>
                                </a:rPr>
                                <m:t>2</m:t>
                              </m:r>
                            </m:sup>
                          </m:sSup>
                        </m:num>
                        <m:den>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charset="0"/>
                                </a:rPr>
                                <m:t>𝑠</m:t>
                              </m:r>
                            </m:e>
                            <m:sup>
                              <m:r>
                                <a:rPr lang="en-US" sz="2400" b="0" i="1" smtClean="0">
                                  <a:solidFill>
                                    <a:schemeClr val="tx1"/>
                                  </a:solidFill>
                                  <a:latin typeface="Cambria Math" charset="0"/>
                                </a:rPr>
                                <m:t>2</m:t>
                              </m:r>
                            </m:sup>
                          </m:sSup>
                          <m:r>
                            <a:rPr lang="en-US" sz="2400" b="0" i="1" smtClean="0">
                              <a:solidFill>
                                <a:schemeClr val="tx1"/>
                              </a:solidFill>
                              <a:latin typeface="Cambria Math" charset="0"/>
                            </a:rPr>
                            <m:t> </m:t>
                          </m:r>
                        </m:den>
                      </m:f>
                      <m:r>
                        <a:rPr lang="en-US" sz="2400" b="0" i="1" smtClean="0">
                          <a:latin typeface="Cambria Math" charset="0"/>
                          <a:ea typeface="Cambria Math" panose="02040503050406030204" pitchFamily="18" charset="0"/>
                        </a:rPr>
                        <m:t>=</m:t>
                      </m:r>
                      <m:r>
                        <a:rPr lang="en-US" sz="2400" b="0" i="1" smtClean="0">
                          <a:latin typeface="Cambria Math" charset="0"/>
                          <a:ea typeface="Cambria Math" panose="02040503050406030204" pitchFamily="18" charset="0"/>
                        </a:rPr>
                        <m:t>𝑁</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𝑚</m:t>
                      </m:r>
                    </m:oMath>
                  </m:oMathPara>
                </a14:m>
                <a:endParaRPr lang="en-US" sz="2400" b="0" i="1" dirty="0">
                  <a:latin typeface="Cambria Math"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86471" y="3100963"/>
                <a:ext cx="2703048" cy="741293"/>
              </a:xfrm>
              <a:prstGeom prst="rect">
                <a:avLst/>
              </a:prstGeom>
              <a:blipFill rotWithShape="0">
                <a:blip r:embed="rId2"/>
                <a:stretch>
                  <a:fillRect l="-1129"/>
                </a:stretch>
              </a:blipFill>
            </p:spPr>
            <p:txBody>
              <a:bodyPr/>
              <a:lstStyle/>
              <a:p>
                <a:r>
                  <a:rPr lang="en-US">
                    <a:noFill/>
                  </a:rPr>
                  <a:t> </a:t>
                </a:r>
              </a:p>
            </p:txBody>
          </p:sp>
        </mc:Fallback>
      </mc:AlternateContent>
      <p:sp>
        <p:nvSpPr>
          <p:cNvPr id="13" name="Text Placeholder 2"/>
          <p:cNvSpPr txBox="1">
            <a:spLocks/>
          </p:cNvSpPr>
          <p:nvPr/>
        </p:nvSpPr>
        <p:spPr>
          <a:xfrm>
            <a:off x="457200" y="4368874"/>
            <a:ext cx="5594827" cy="2510542"/>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charset="0"/>
              <a:buChar char="•"/>
            </a:pPr>
            <a:r>
              <a:rPr lang="en-US" sz="2200" dirty="0"/>
              <a:t>A kilojoule (</a:t>
            </a:r>
            <a:r>
              <a:rPr lang="en-US" sz="2200" i="1" dirty="0"/>
              <a:t>kJ</a:t>
            </a:r>
            <a:r>
              <a:rPr lang="en-US" sz="2200" dirty="0"/>
              <a:t>) is equal to 1000 </a:t>
            </a:r>
            <a:r>
              <a:rPr lang="en-US" sz="2200" i="1" dirty="0"/>
              <a:t>J</a:t>
            </a:r>
            <a:r>
              <a:rPr lang="en-US" sz="2200" dirty="0"/>
              <a:t>.</a:t>
            </a:r>
          </a:p>
          <a:p>
            <a:pPr marL="342900" indent="-342900">
              <a:buClr>
                <a:srgbClr val="009900"/>
              </a:buClr>
              <a:buFont typeface="Arial" panose="020B0604020202020204" pitchFamily="34" charset="0"/>
              <a:buChar char="•"/>
            </a:pPr>
            <a:r>
              <a:rPr lang="en-US" sz="2200" dirty="0"/>
              <a:t>A calorie (</a:t>
            </a:r>
            <a:r>
              <a:rPr lang="en-US" sz="2200" i="1" dirty="0"/>
              <a:t>cal</a:t>
            </a:r>
            <a:r>
              <a:rPr lang="en-US" sz="2200" dirty="0"/>
              <a:t>) is 4.184 </a:t>
            </a:r>
            <a:r>
              <a:rPr lang="en-US" sz="2200" i="1" dirty="0"/>
              <a:t>J</a:t>
            </a:r>
            <a:r>
              <a:rPr lang="en-US" sz="2200" dirty="0"/>
              <a:t>.</a:t>
            </a:r>
          </a:p>
          <a:p>
            <a:pPr marL="342900" indent="-342900">
              <a:buFont typeface="Arial" charset="0"/>
              <a:buChar char="•"/>
            </a:pPr>
            <a:r>
              <a:rPr lang="en-US" sz="2200" dirty="0"/>
              <a:t>It takes 1 calorie or 4.184 J to raise 1 mL or 1 cm</a:t>
            </a:r>
            <a:r>
              <a:rPr lang="en-US" sz="2200" baseline="30000" dirty="0"/>
              <a:t>3</a:t>
            </a:r>
            <a:r>
              <a:rPr lang="en-US" sz="2200" dirty="0"/>
              <a:t> of water by one degree Celsius.</a:t>
            </a:r>
          </a:p>
          <a:p>
            <a:pPr marL="342900" indent="-342900">
              <a:buClr>
                <a:srgbClr val="009900"/>
              </a:buClr>
              <a:buFont typeface="Arial" panose="020B0604020202020204" pitchFamily="34" charset="0"/>
              <a:buChar char="•"/>
            </a:pPr>
            <a:endParaRPr lang="en-US" sz="2200" dirty="0"/>
          </a:p>
        </p:txBody>
      </p:sp>
      <p:grpSp>
        <p:nvGrpSpPr>
          <p:cNvPr id="7" name="Group 6"/>
          <p:cNvGrpSpPr/>
          <p:nvPr/>
        </p:nvGrpSpPr>
        <p:grpSpPr>
          <a:xfrm>
            <a:off x="6109180" y="2771776"/>
            <a:ext cx="2920982" cy="3978275"/>
            <a:chOff x="6052028" y="2728912"/>
            <a:chExt cx="2920982" cy="3978275"/>
          </a:xfrm>
        </p:grpSpPr>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10440" y="4121205"/>
              <a:ext cx="2022185" cy="2452079"/>
            </a:xfrm>
            <a:prstGeom prst="rect">
              <a:avLst/>
            </a:prstGeom>
          </p:spPr>
        </p:pic>
        <p:grpSp>
          <p:nvGrpSpPr>
            <p:cNvPr id="24" name="Group 23"/>
            <p:cNvGrpSpPr/>
            <p:nvPr/>
          </p:nvGrpSpPr>
          <p:grpSpPr>
            <a:xfrm>
              <a:off x="6298123" y="3145903"/>
              <a:ext cx="2454276" cy="932797"/>
              <a:chOff x="6525332" y="3434497"/>
              <a:chExt cx="2454276" cy="932797"/>
            </a:xfrm>
          </p:grpSpPr>
          <p:sp>
            <p:nvSpPr>
              <p:cNvPr id="15" name="Rectangle 14"/>
              <p:cNvSpPr/>
              <p:nvPr/>
            </p:nvSpPr>
            <p:spPr>
              <a:xfrm>
                <a:off x="6525332" y="3474650"/>
                <a:ext cx="809131" cy="767940"/>
              </a:xfrm>
              <a:prstGeom prst="rect">
                <a:avLst/>
              </a:prstGeom>
              <a:solidFill>
                <a:schemeClr val="accent5">
                  <a:lumMod val="40000"/>
                  <a:lumOff val="60000"/>
                  <a:alpha val="26000"/>
                </a:schemeClr>
              </a:solidFill>
              <a:ln>
                <a:noFill/>
              </a:ln>
              <a:scene3d>
                <a:camera prst="isometricLeftDown">
                  <a:rot lat="1200000" lon="2400000" rev="0"/>
                </a:camera>
                <a:lightRig rig="threePt" dir="t">
                  <a:rot lat="0" lon="0" rev="8400000"/>
                </a:lightRig>
              </a:scene3d>
              <a:sp3d extrusionH="825500" contourW="6350" prstMaterial="matte">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583728" y="4205650"/>
                <a:ext cx="552412" cy="1616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32015" y="3434497"/>
                <a:ext cx="0" cy="6534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42266" y="3643158"/>
                <a:ext cx="439544" cy="246221"/>
              </a:xfrm>
              <a:prstGeom prst="rect">
                <a:avLst/>
              </a:prstGeom>
              <a:noFill/>
            </p:spPr>
            <p:txBody>
              <a:bodyPr wrap="none" rtlCol="0">
                <a:spAutoFit/>
              </a:bodyPr>
              <a:lstStyle/>
              <a:p>
                <a:r>
                  <a:rPr lang="en-US" sz="1000" i="1" dirty="0">
                    <a:solidFill>
                      <a:schemeClr val="accent1">
                        <a:lumMod val="75000"/>
                      </a:schemeClr>
                    </a:solidFill>
                    <a:latin typeface="Cambria" panose="02040503050406030204" pitchFamily="18" charset="0"/>
                  </a:rPr>
                  <a:t>1 cm</a:t>
                </a:r>
              </a:p>
            </p:txBody>
          </p:sp>
          <p:sp>
            <p:nvSpPr>
              <p:cNvPr id="19" name="TextBox 18"/>
              <p:cNvSpPr txBox="1"/>
              <p:nvPr/>
            </p:nvSpPr>
            <p:spPr>
              <a:xfrm>
                <a:off x="6770752" y="4007211"/>
                <a:ext cx="439544" cy="246221"/>
              </a:xfrm>
              <a:prstGeom prst="rect">
                <a:avLst/>
              </a:prstGeom>
              <a:noFill/>
            </p:spPr>
            <p:txBody>
              <a:bodyPr wrap="none" rtlCol="0">
                <a:spAutoFit/>
              </a:bodyPr>
              <a:lstStyle/>
              <a:p>
                <a:r>
                  <a:rPr lang="en-US" sz="1000" i="1" dirty="0">
                    <a:solidFill>
                      <a:schemeClr val="accent1">
                        <a:lumMod val="75000"/>
                      </a:schemeClr>
                    </a:solidFill>
                    <a:latin typeface="Cambria" panose="02040503050406030204" pitchFamily="18" charset="0"/>
                  </a:rPr>
                  <a:t>1 cm</a:t>
                </a:r>
              </a:p>
            </p:txBody>
          </p:sp>
          <p:sp>
            <p:nvSpPr>
              <p:cNvPr id="11" name="Rectangle 10"/>
              <p:cNvSpPr/>
              <p:nvPr/>
            </p:nvSpPr>
            <p:spPr>
              <a:xfrm>
                <a:off x="7738563" y="3581602"/>
                <a:ext cx="1241045" cy="523220"/>
              </a:xfrm>
              <a:prstGeom prst="rect">
                <a:avLst/>
              </a:prstGeom>
            </p:spPr>
            <p:txBody>
              <a:bodyPr wrap="none">
                <a:spAutoFit/>
              </a:bodyPr>
              <a:lstStyle/>
              <a:p>
                <a:pPr algn="ctr"/>
                <a:r>
                  <a:rPr lang="en-US" sz="1400" dirty="0"/>
                  <a:t>1 </a:t>
                </a:r>
                <a:r>
                  <a:rPr lang="en-US" sz="1400" i="1" dirty="0"/>
                  <a:t>cm</a:t>
                </a:r>
                <a:r>
                  <a:rPr lang="en-US" sz="1400" i="1" baseline="30000" dirty="0"/>
                  <a:t>3</a:t>
                </a:r>
                <a:r>
                  <a:rPr lang="en-US" sz="1400" dirty="0"/>
                  <a:t> = 1 </a:t>
                </a:r>
                <a:r>
                  <a:rPr lang="en-US" sz="1400" i="1" dirty="0"/>
                  <a:t>mL</a:t>
                </a:r>
              </a:p>
              <a:p>
                <a:pPr algn="ctr"/>
                <a:r>
                  <a:rPr lang="en-US" sz="1400" i="1" dirty="0"/>
                  <a:t>of water</a:t>
                </a:r>
                <a:r>
                  <a:rPr lang="en-US" sz="1400" dirty="0"/>
                  <a:t> </a:t>
                </a:r>
              </a:p>
            </p:txBody>
          </p:sp>
        </p:grpSp>
        <mc:AlternateContent xmlns:mc="http://schemas.openxmlformats.org/markup-compatibility/2006" xmlns:a14="http://schemas.microsoft.com/office/drawing/2010/main">
          <mc:Choice Requires="a14">
            <p:sp>
              <p:nvSpPr>
                <p:cNvPr id="27" name="TextBox 26"/>
                <p:cNvSpPr txBox="1"/>
                <p:nvPr/>
              </p:nvSpPr>
              <p:spPr>
                <a:xfrm>
                  <a:off x="7481278" y="4229654"/>
                  <a:ext cx="1309656" cy="1154162"/>
                </a:xfrm>
                <a:prstGeom prst="rect">
                  <a:avLst/>
                </a:prstGeom>
                <a:noFill/>
              </p:spPr>
              <p:txBody>
                <a:bodyPr wrap="square" lIns="0" tIns="0" rIns="0" bIns="0" rtlCol="0">
                  <a:spAutoFit/>
                </a:bodyPr>
                <a:lstStyle/>
                <a:p>
                  <a:pPr algn="ctr">
                    <a:spcAft>
                      <a:spcPts val="600"/>
                    </a:spcAft>
                  </a:pPr>
                  <a14:m>
                    <m:oMathPara xmlns:m="http://schemas.openxmlformats.org/officeDocument/2006/math">
                      <m:oMathParaPr>
                        <m:jc m:val="centerGroup"/>
                      </m:oMathParaPr>
                      <m:oMath xmlns:m="http://schemas.openxmlformats.org/officeDocument/2006/math">
                        <m:r>
                          <a:rPr lang="mr-IN" sz="2000" i="1" smtClean="0">
                            <a:solidFill>
                              <a:srgbClr val="009900"/>
                            </a:solidFill>
                            <a:latin typeface="Cambria Math" charset="0"/>
                            <a:ea typeface="Cambria Math" charset="0"/>
                            <a:cs typeface="Cambria Math" charset="0"/>
                          </a:rPr>
                          <m:t>∆</m:t>
                        </m:r>
                        <m:r>
                          <a:rPr lang="en-US" sz="2000" b="0" i="1" smtClean="0">
                            <a:solidFill>
                              <a:srgbClr val="009900"/>
                            </a:solidFill>
                            <a:latin typeface="Cambria Math" charset="0"/>
                          </a:rPr>
                          <m:t>𝑇</m:t>
                        </m:r>
                        <m:r>
                          <a:rPr lang="en-US" sz="2000" b="0" i="1" smtClean="0">
                            <a:solidFill>
                              <a:srgbClr val="009900"/>
                            </a:solidFill>
                            <a:latin typeface="Cambria Math" charset="0"/>
                          </a:rPr>
                          <m:t>=1 </m:t>
                        </m:r>
                        <m:r>
                          <a:rPr lang="mr-IN" sz="2000" i="0">
                            <a:solidFill>
                              <a:srgbClr val="009900"/>
                            </a:solidFill>
                            <a:latin typeface="Cambria Math" charset="0"/>
                            <a:ea typeface="Cambria Math" charset="0"/>
                            <a:cs typeface="Cambria Math" charset="0"/>
                          </a:rPr>
                          <m:t>℃</m:t>
                        </m:r>
                      </m:oMath>
                    </m:oMathPara>
                  </a14:m>
                  <a:endParaRPr lang="en-US" sz="2000" b="0" dirty="0">
                    <a:solidFill>
                      <a:srgbClr val="009900"/>
                    </a:solidFill>
                    <a:latin typeface="Cambria Math" charset="0"/>
                  </a:endParaRPr>
                </a:p>
                <a:p>
                  <a:pPr algn="ctr">
                    <a:spcAft>
                      <a:spcPts val="600"/>
                    </a:spcAft>
                  </a:pPr>
                  <a:r>
                    <a:rPr lang="en-US" sz="2000" i="1" dirty="0">
                      <a:solidFill>
                        <a:srgbClr val="009900"/>
                      </a:solidFill>
                      <a:latin typeface="Cambria Math" charset="0"/>
                    </a:rPr>
                    <a:t>requires</a:t>
                  </a:r>
                </a:p>
                <a:p>
                  <a:pPr algn="ctr">
                    <a:spcAft>
                      <a:spcPts val="600"/>
                    </a:spcAft>
                  </a:pPr>
                  <a14:m>
                    <m:oMathPara xmlns:m="http://schemas.openxmlformats.org/officeDocument/2006/math">
                      <m:oMathParaPr>
                        <m:jc m:val="centerGroup"/>
                      </m:oMathParaPr>
                      <m:oMath xmlns:m="http://schemas.openxmlformats.org/officeDocument/2006/math">
                        <m:r>
                          <a:rPr lang="en-US" sz="2000" b="0" i="1" smtClean="0">
                            <a:solidFill>
                              <a:srgbClr val="009900"/>
                            </a:solidFill>
                            <a:latin typeface="Cambria Math" charset="0"/>
                          </a:rPr>
                          <m:t>𝑞</m:t>
                        </m:r>
                        <m:r>
                          <a:rPr lang="en-US" sz="2000" b="0" i="0" smtClean="0">
                            <a:solidFill>
                              <a:srgbClr val="009900"/>
                            </a:solidFill>
                            <a:latin typeface="Cambria Math" charset="0"/>
                          </a:rPr>
                          <m:t>=4.184 </m:t>
                        </m:r>
                        <m:r>
                          <a:rPr lang="en-US" sz="2000" b="0" i="1" smtClean="0">
                            <a:solidFill>
                              <a:srgbClr val="009900"/>
                            </a:solidFill>
                            <a:latin typeface="Cambria Math" charset="0"/>
                          </a:rPr>
                          <m:t>𝐽</m:t>
                        </m:r>
                      </m:oMath>
                    </m:oMathPara>
                  </a14:m>
                  <a:endParaRPr lang="en-US" sz="2000" b="0" i="1" dirty="0">
                    <a:solidFill>
                      <a:srgbClr val="0099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7481278" y="4229654"/>
                  <a:ext cx="1309656" cy="1154162"/>
                </a:xfrm>
                <a:prstGeom prst="rect">
                  <a:avLst/>
                </a:prstGeom>
                <a:blipFill rotWithShape="0">
                  <a:blip r:embed="rId4"/>
                  <a:stretch>
                    <a:fillRect/>
                  </a:stretch>
                </a:blipFill>
              </p:spPr>
              <p:txBody>
                <a:bodyPr/>
                <a:lstStyle/>
                <a:p>
                  <a:r>
                    <a:rPr lang="en-US">
                      <a:noFill/>
                    </a:rPr>
                    <a:t> </a:t>
                  </a:r>
                </a:p>
              </p:txBody>
            </p:sp>
          </mc:Fallback>
        </mc:AlternateContent>
        <p:sp>
          <p:nvSpPr>
            <p:cNvPr id="5" name="Rounded Rectangle 4"/>
            <p:cNvSpPr/>
            <p:nvPr/>
          </p:nvSpPr>
          <p:spPr>
            <a:xfrm>
              <a:off x="6052028" y="2728912"/>
              <a:ext cx="2920982" cy="3978275"/>
            </a:xfrm>
            <a:prstGeom prst="roundRect">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974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457200" y="967563"/>
            <a:ext cx="8686800" cy="1997414"/>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200" b="1" dirty="0">
                <a:solidFill>
                  <a:srgbClr val="009900"/>
                </a:solidFill>
              </a:rPr>
              <a:t>Heat Capacity (C)</a:t>
            </a:r>
            <a:endParaRPr lang="en-US" sz="2200" dirty="0">
              <a:solidFill>
                <a:srgbClr val="009900"/>
              </a:solidFill>
            </a:endParaRPr>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heat capacity</a:t>
            </a:r>
            <a:r>
              <a:rPr lang="en-US" sz="2200" dirty="0"/>
              <a:t> </a:t>
            </a:r>
            <a:r>
              <a:rPr lang="en-US" sz="2200" dirty="0">
                <a:ea typeface="Cambria Math" charset="0"/>
                <a:cs typeface="Cambria Math" charset="0"/>
              </a:rPr>
              <a:t>(</a:t>
            </a:r>
            <a:r>
              <a:rPr lang="en-US" sz="2200" i="1" dirty="0">
                <a:ea typeface="Cambria Math" charset="0"/>
                <a:cs typeface="Cambria Math" charset="0"/>
              </a:rPr>
              <a:t>C</a:t>
            </a:r>
            <a:r>
              <a:rPr lang="en-US" sz="2200" dirty="0">
                <a:ea typeface="Cambria Math" charset="0"/>
                <a:cs typeface="Cambria Math" charset="0"/>
              </a:rPr>
              <a:t>) </a:t>
            </a:r>
            <a:r>
              <a:rPr lang="en-US" sz="2200" dirty="0"/>
              <a:t>of a sample is the quantity of heat (</a:t>
            </a:r>
            <a:r>
              <a:rPr lang="en-US" sz="2200" i="1" dirty="0"/>
              <a:t>q</a:t>
            </a:r>
            <a:r>
              <a:rPr lang="en-US" sz="2200" dirty="0"/>
              <a:t>) absorbed or released when the object experiences a temperature change of 1 °C.</a:t>
            </a:r>
          </a:p>
        </p:txBody>
      </p:sp>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.1  energy basics</a:t>
            </a:r>
          </a:p>
        </p:txBody>
      </p:sp>
      <p:sp>
        <p:nvSpPr>
          <p:cNvPr id="4" name="Slide Number Placeholder 3"/>
          <p:cNvSpPr>
            <a:spLocks noGrp="1"/>
          </p:cNvSpPr>
          <p:nvPr>
            <p:ph type="sldNum" sz="quarter" idx="4"/>
          </p:nvPr>
        </p:nvSpPr>
        <p:spPr/>
        <p:txBody>
          <a:bodyPr/>
          <a:lstStyle/>
          <a:p>
            <a:fld id="{72F633B3-16E2-4909-ACA1-80BBA0CB601E}" type="slidenum">
              <a:rPr lang="en-US" smtClean="0"/>
              <a:pPr/>
              <a:t>8</a:t>
            </a:fld>
            <a:endParaRPr lang="en-US" dirty="0"/>
          </a:p>
        </p:txBody>
      </p:sp>
      <p:sp>
        <p:nvSpPr>
          <p:cNvPr id="11" name="Text Placeholder 2"/>
          <p:cNvSpPr txBox="1">
            <a:spLocks/>
          </p:cNvSpPr>
          <p:nvPr/>
        </p:nvSpPr>
        <p:spPr>
          <a:xfrm>
            <a:off x="457200" y="4290500"/>
            <a:ext cx="8686800" cy="20658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p:txBody>
      </p:sp>
      <mc:AlternateContent xmlns:mc="http://schemas.openxmlformats.org/markup-compatibility/2006" xmlns:a14="http://schemas.microsoft.com/office/drawing/2010/main">
        <mc:Choice Requires="a14">
          <p:sp>
            <p:nvSpPr>
              <p:cNvPr id="12" name="TextBox 11"/>
              <p:cNvSpPr txBox="1"/>
              <p:nvPr/>
            </p:nvSpPr>
            <p:spPr>
              <a:xfrm>
                <a:off x="3742098" y="2435974"/>
                <a:ext cx="1104918" cy="63010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solidFill>
                            <a:schemeClr val="tx1"/>
                          </a:solidFill>
                          <a:latin typeface="Cambria Math" charset="0"/>
                          <a:ea typeface="Cambria Math" charset="0"/>
                          <a:cs typeface="Cambria Math" charset="0"/>
                        </a:rPr>
                        <m:t>𝐶</m:t>
                      </m:r>
                      <m:r>
                        <a:rPr lang="mr-IN" sz="2400" i="1" smtClean="0">
                          <a:solidFill>
                            <a:schemeClr val="tx1"/>
                          </a:solidFill>
                          <a:latin typeface="Cambria Math" charset="0"/>
                          <a:ea typeface="Cambria Math" charset="0"/>
                          <a:cs typeface="Cambria Math"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charset="0"/>
                              <a:ea typeface="Cambria Math" panose="02040503050406030204" pitchFamily="18" charset="0"/>
                            </a:rPr>
                            <m:t>𝑞</m:t>
                          </m:r>
                        </m:num>
                        <m:den>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rPr>
                            <m:t>𝑇</m:t>
                          </m:r>
                          <m:r>
                            <a:rPr lang="en-US" sz="2400" b="0" i="1" smtClean="0">
                              <a:solidFill>
                                <a:schemeClr val="tx1"/>
                              </a:solidFill>
                              <a:latin typeface="Cambria Math" charset="0"/>
                            </a:rPr>
                            <m:t> </m:t>
                          </m:r>
                        </m:den>
                      </m:f>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42098" y="2435974"/>
                <a:ext cx="1104918" cy="630109"/>
              </a:xfrm>
              <a:prstGeom prst="rect">
                <a:avLst/>
              </a:prstGeom>
              <a:blipFill rotWithShape="0">
                <a:blip r:embed="rId2"/>
                <a:stretch>
                  <a:fillRect/>
                </a:stretch>
              </a:blipFill>
            </p:spPr>
            <p:txBody>
              <a:bodyPr/>
              <a:lstStyle/>
              <a:p>
                <a:r>
                  <a:rPr lang="en-US">
                    <a:noFill/>
                  </a:rPr>
                  <a:t> </a:t>
                </a:r>
              </a:p>
            </p:txBody>
          </p:sp>
        </mc:Fallback>
      </mc:AlternateContent>
      <p:sp>
        <p:nvSpPr>
          <p:cNvPr id="5" name="Rectangle 4"/>
          <p:cNvSpPr/>
          <p:nvPr/>
        </p:nvSpPr>
        <p:spPr>
          <a:xfrm>
            <a:off x="457200" y="3823775"/>
            <a:ext cx="8530098" cy="1446550"/>
          </a:xfrm>
          <a:prstGeom prst="rect">
            <a:avLst/>
          </a:prstGeom>
        </p:spPr>
        <p:txBody>
          <a:bodyPr wrap="square">
            <a:spAutoFit/>
          </a:bodyPr>
          <a:lstStyle/>
          <a:p>
            <a:pPr>
              <a:buClr>
                <a:srgbClr val="009900"/>
              </a:buClr>
            </a:pPr>
            <a:r>
              <a:rPr lang="en-US" sz="2200" b="1" dirty="0">
                <a:solidFill>
                  <a:srgbClr val="009900"/>
                </a:solidFill>
              </a:rPr>
              <a:t>Specific Heat Capacity (c)</a:t>
            </a:r>
            <a:endParaRPr lang="en-US" sz="2200" dirty="0"/>
          </a:p>
          <a:p>
            <a:pPr marL="342900" indent="-342900">
              <a:buClr>
                <a:srgbClr val="009900"/>
              </a:buClr>
              <a:buFont typeface="Arial" panose="020B0604020202020204" pitchFamily="34" charset="0"/>
              <a:buChar char="•"/>
            </a:pPr>
            <a:r>
              <a:rPr lang="en-US" sz="2200" dirty="0"/>
              <a:t>The </a:t>
            </a:r>
            <a:r>
              <a:rPr lang="en-US" sz="2200" i="1" u="sng" dirty="0">
                <a:solidFill>
                  <a:srgbClr val="009900"/>
                </a:solidFill>
              </a:rPr>
              <a:t>specific heat capacity</a:t>
            </a:r>
            <a:r>
              <a:rPr lang="en-US" sz="2200" dirty="0"/>
              <a:t> </a:t>
            </a:r>
            <a:r>
              <a:rPr lang="en-US" sz="2200" i="1" dirty="0">
                <a:ea typeface="Cambria Math" charset="0"/>
                <a:cs typeface="Cambria Math" charset="0"/>
              </a:rPr>
              <a:t>(c) </a:t>
            </a:r>
            <a:r>
              <a:rPr lang="en-US" sz="2200" dirty="0"/>
              <a:t>of a substance is the quantity of heat </a:t>
            </a:r>
            <a:r>
              <a:rPr lang="en-US" sz="2200" dirty="0">
                <a:ea typeface="Cambria Math" charset="0"/>
                <a:cs typeface="Cambria Math" charset="0"/>
              </a:rPr>
              <a:t>(</a:t>
            </a:r>
            <a:r>
              <a:rPr lang="en-US" sz="2200" i="1" dirty="0">
                <a:ea typeface="Cambria Math" charset="0"/>
                <a:cs typeface="Cambria Math" charset="0"/>
              </a:rPr>
              <a:t>q</a:t>
            </a:r>
            <a:r>
              <a:rPr lang="en-US" sz="2200" dirty="0">
                <a:ea typeface="Cambria Math" charset="0"/>
                <a:cs typeface="Cambria Math" charset="0"/>
              </a:rPr>
              <a:t>) </a:t>
            </a:r>
            <a:r>
              <a:rPr lang="en-US" sz="2200" dirty="0"/>
              <a:t>absorbed or released when </a:t>
            </a:r>
            <a:r>
              <a:rPr lang="en-US" sz="2200" i="1" u="sng" dirty="0">
                <a:solidFill>
                  <a:srgbClr val="0432FF"/>
                </a:solidFill>
              </a:rPr>
              <a:t>one gram</a:t>
            </a:r>
            <a:r>
              <a:rPr lang="en-US" sz="2200" dirty="0"/>
              <a:t> of the substance experiences a temperature change of </a:t>
            </a:r>
            <a:r>
              <a:rPr lang="en-US" sz="2200" i="1" u="sng" dirty="0">
                <a:solidFill>
                  <a:srgbClr val="009900"/>
                </a:solidFill>
              </a:rPr>
              <a:t>1 °C</a:t>
            </a:r>
            <a:r>
              <a:rPr lang="en-US" sz="2200" dirty="0"/>
              <a:t>.</a:t>
            </a:r>
          </a:p>
        </p:txBody>
      </p:sp>
      <mc:AlternateContent xmlns:mc="http://schemas.openxmlformats.org/markup-compatibility/2006" xmlns:a14="http://schemas.microsoft.com/office/drawing/2010/main">
        <mc:Choice Requires="a14">
          <p:sp>
            <p:nvSpPr>
              <p:cNvPr id="9" name="TextBox 8"/>
              <p:cNvSpPr txBox="1"/>
              <p:nvPr/>
            </p:nvSpPr>
            <p:spPr>
              <a:xfrm>
                <a:off x="3633959" y="5555355"/>
                <a:ext cx="1321196" cy="63254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solidFill>
                            <a:schemeClr val="tx1"/>
                          </a:solidFill>
                          <a:latin typeface="Cambria Math" charset="0"/>
                          <a:ea typeface="Cambria Math" charset="0"/>
                          <a:cs typeface="Cambria Math" charset="0"/>
                        </a:rPr>
                        <m:t>𝑐</m:t>
                      </m:r>
                      <m:r>
                        <a:rPr lang="mr-IN" sz="2400" i="1" smtClean="0">
                          <a:solidFill>
                            <a:schemeClr val="tx1"/>
                          </a:solidFill>
                          <a:latin typeface="Cambria Math" charset="0"/>
                          <a:ea typeface="Cambria Math" charset="0"/>
                          <a:cs typeface="Cambria Math"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charset="0"/>
                              <a:ea typeface="Cambria Math" panose="02040503050406030204" pitchFamily="18" charset="0"/>
                            </a:rPr>
                            <m:t>𝑞</m:t>
                          </m:r>
                        </m:num>
                        <m:den>
                          <m:r>
                            <a:rPr lang="en-US" sz="2400" b="0" i="1" smtClean="0">
                              <a:solidFill>
                                <a:srgbClr val="0432FF"/>
                              </a:solidFill>
                              <a:latin typeface="Cambria Math" charset="0"/>
                              <a:ea typeface="Cambria Math" panose="02040503050406030204" pitchFamily="18" charset="0"/>
                            </a:rPr>
                            <m:t>𝑚</m:t>
                          </m:r>
                          <m:r>
                            <a:rPr lang="en-US" sz="2400" b="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rPr>
                            <m:t>𝑇</m:t>
                          </m:r>
                          <m:r>
                            <a:rPr lang="en-US" sz="2400" b="0" i="1" smtClean="0">
                              <a:solidFill>
                                <a:schemeClr val="tx1"/>
                              </a:solidFill>
                              <a:latin typeface="Cambria Math" charset="0"/>
                            </a:rPr>
                            <m:t> </m:t>
                          </m:r>
                        </m:den>
                      </m:f>
                    </m:oMath>
                  </m:oMathPara>
                </a14:m>
                <a:endParaRPr lang="en-US" sz="2400" b="0" i="1" dirty="0">
                  <a:solidFill>
                    <a:schemeClr val="tx1"/>
                  </a:solidFill>
                  <a:latin typeface="Cambria Math"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33959" y="5555355"/>
                <a:ext cx="1321196" cy="63254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259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9"/>
            <a:ext cx="8530098" cy="518478"/>
          </a:xfrm>
          <a:prstGeom prst="rect">
            <a:avLst/>
          </a:prstGeom>
        </p:spPr>
        <p:txBody>
          <a:bodyPr>
            <a:normAutofit/>
          </a:bodyPr>
          <a:lstStyle/>
          <a:p>
            <a:r>
              <a:rPr lang="en-US" dirty="0"/>
              <a:t>5</a:t>
            </a:r>
            <a:r>
              <a:rPr lang="en-US" sz="2800" dirty="0"/>
              <a:t>.1  energy basics</a:t>
            </a:r>
          </a:p>
        </p:txBody>
      </p:sp>
      <p:sp>
        <p:nvSpPr>
          <p:cNvPr id="4" name="Slide Number Placeholder 3"/>
          <p:cNvSpPr>
            <a:spLocks noGrp="1"/>
          </p:cNvSpPr>
          <p:nvPr>
            <p:ph type="sldNum" sz="quarter" idx="4"/>
          </p:nvPr>
        </p:nvSpPr>
        <p:spPr/>
        <p:txBody>
          <a:bodyPr/>
          <a:lstStyle/>
          <a:p>
            <a:fld id="{72F633B3-16E2-4909-ACA1-80BBA0CB601E}" type="slidenum">
              <a:rPr lang="en-US" smtClean="0"/>
              <a:pPr/>
              <a:t>9</a:t>
            </a:fld>
            <a:endParaRPr lang="en-US" dirty="0"/>
          </a:p>
        </p:txBody>
      </p:sp>
      <p:sp>
        <p:nvSpPr>
          <p:cNvPr id="3" name="TextBox 2"/>
          <p:cNvSpPr txBox="1"/>
          <p:nvPr/>
        </p:nvSpPr>
        <p:spPr>
          <a:xfrm>
            <a:off x="457200" y="934892"/>
            <a:ext cx="7096815" cy="461665"/>
          </a:xfrm>
          <a:prstGeom prst="rect">
            <a:avLst/>
          </a:prstGeom>
          <a:noFill/>
        </p:spPr>
        <p:txBody>
          <a:bodyPr wrap="none" rtlCol="0">
            <a:spAutoFit/>
          </a:bodyPr>
          <a:lstStyle/>
          <a:p>
            <a:r>
              <a:rPr lang="en-US" sz="2400" b="1" dirty="0">
                <a:solidFill>
                  <a:srgbClr val="009900"/>
                </a:solidFill>
              </a:rPr>
              <a:t>Heat Capacity (C) </a:t>
            </a:r>
            <a:r>
              <a:rPr lang="en-US" sz="2400" b="1" i="1" dirty="0">
                <a:solidFill>
                  <a:srgbClr val="009900"/>
                </a:solidFill>
              </a:rPr>
              <a:t>vs.</a:t>
            </a:r>
            <a:r>
              <a:rPr lang="en-US" sz="2400" b="1" dirty="0">
                <a:solidFill>
                  <a:srgbClr val="009900"/>
                </a:solidFill>
              </a:rPr>
              <a:t> Specific Heat Capacity (c)</a:t>
            </a:r>
          </a:p>
        </p:txBody>
      </p:sp>
      <p:sp>
        <p:nvSpPr>
          <p:cNvPr id="11" name="Text Placeholder 2"/>
          <p:cNvSpPr txBox="1">
            <a:spLocks/>
          </p:cNvSpPr>
          <p:nvPr/>
        </p:nvSpPr>
        <p:spPr>
          <a:xfrm>
            <a:off x="457200" y="4290500"/>
            <a:ext cx="8686800" cy="2065850"/>
          </a:xfrm>
          <a:prstGeom prst="rect">
            <a:avLst/>
          </a:prstGeom>
        </p:spPr>
        <p:txBody>
          <a:bodyPr vert="horz" lIns="91440" tIns="45720" rIns="91440" bIns="45720" rtlCol="0">
            <a:normAutofit/>
          </a:bodyPr>
          <a:lstStyle>
            <a:lvl1pPr marL="0" indent="0" algn="l" defTabSz="914400" rtl="0" eaLnBrk="1" latinLnBrk="0" hangingPunct="1">
              <a:spcBef>
                <a:spcPts val="0"/>
              </a:spcBef>
              <a:spcAft>
                <a:spcPts val="600"/>
              </a:spcAft>
              <a:buClr>
                <a:srgbClr val="6CB255"/>
              </a:buClr>
              <a:buFont typeface="Arial" pitchFamily="34" charset="0"/>
              <a:buNone/>
              <a:defRPr sz="2400" b="0" kern="1200">
                <a:solidFill>
                  <a:schemeClr val="tx1"/>
                </a:solidFill>
                <a:latin typeface="+mn-lt"/>
                <a:ea typeface="+mn-ea"/>
                <a:cs typeface="+mn-cs"/>
              </a:defRPr>
            </a:lvl1pPr>
            <a:lvl2pPr marL="731520" indent="-457200" algn="l" defTabSz="914400" rtl="0" eaLnBrk="1" latinLnBrk="0" hangingPunct="1">
              <a:spcBef>
                <a:spcPts val="0"/>
              </a:spcBef>
              <a:spcAft>
                <a:spcPts val="600"/>
              </a:spcAft>
              <a:buClr>
                <a:srgbClr val="6CB255"/>
              </a:buClr>
              <a:buFont typeface="Arial" panose="020B0604020202020204" pitchFamily="34" charset="0"/>
              <a:buChar char="•"/>
              <a:defRPr sz="2200" kern="1200">
                <a:solidFill>
                  <a:schemeClr val="tx1"/>
                </a:solidFill>
                <a:latin typeface="+mn-lt"/>
                <a:ea typeface="+mn-ea"/>
                <a:cs typeface="+mn-cs"/>
              </a:defRPr>
            </a:lvl2pPr>
            <a:lvl3pPr marL="1257300" indent="-342900" algn="l" defTabSz="914400" rtl="0" eaLnBrk="1" latinLnBrk="0" hangingPunct="1">
              <a:spcBef>
                <a:spcPts val="0"/>
              </a:spcBef>
              <a:spcAft>
                <a:spcPts val="600"/>
              </a:spcAft>
              <a:buClr>
                <a:srgbClr val="6CB255"/>
              </a:buClr>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spcBef>
                <a:spcPts val="0"/>
              </a:spcBef>
              <a:spcAft>
                <a:spcPts val="600"/>
              </a:spcAft>
              <a:buClr>
                <a:srgbClr val="6CB255"/>
              </a:buClr>
              <a:buFont typeface="Arial" panose="020B0604020202020204" pitchFamily="34" charset="0"/>
              <a:buChar char="•"/>
              <a:defRPr sz="1800" kern="1200">
                <a:solidFill>
                  <a:schemeClr val="tx1"/>
                </a:solidFill>
                <a:latin typeface="+mn-lt"/>
                <a:ea typeface="+mn-ea"/>
                <a:cs typeface="+mn-cs"/>
              </a:defRPr>
            </a:lvl4pPr>
            <a:lvl5pPr marL="2171700" indent="-342900" algn="l" defTabSz="914400" rtl="0" eaLnBrk="1" latinLnBrk="0" hangingPunct="1">
              <a:spcBef>
                <a:spcPts val="0"/>
              </a:spcBef>
              <a:spcAft>
                <a:spcPts val="600"/>
              </a:spcAft>
              <a:buClr>
                <a:srgbClr val="6CB255"/>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Clr>
                <a:srgbClr val="009900"/>
              </a:buClr>
              <a:buFont typeface="Arial" panose="020B0604020202020204" pitchFamily="34" charset="0"/>
              <a:buChar char="•"/>
            </a:pPr>
            <a:endParaRPr lang="en-US" sz="22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6724" y="1712514"/>
            <a:ext cx="7250751" cy="3499785"/>
          </a:xfrm>
          <a:prstGeom prst="rect">
            <a:avLst/>
          </a:prstGeom>
        </p:spPr>
      </p:pic>
      <p:sp>
        <p:nvSpPr>
          <p:cNvPr id="5" name="TextBox 4"/>
          <p:cNvSpPr txBox="1"/>
          <p:nvPr/>
        </p:nvSpPr>
        <p:spPr>
          <a:xfrm>
            <a:off x="2925022" y="5470555"/>
            <a:ext cx="3773790" cy="461665"/>
          </a:xfrm>
          <a:prstGeom prst="rect">
            <a:avLst/>
          </a:prstGeom>
          <a:noFill/>
        </p:spPr>
        <p:txBody>
          <a:bodyPr wrap="none" rtlCol="0">
            <a:spAutoFit/>
          </a:bodyPr>
          <a:lstStyle/>
          <a:p>
            <a:r>
              <a:rPr lang="en-US" sz="2400" dirty="0"/>
              <a:t>C</a:t>
            </a:r>
            <a:r>
              <a:rPr lang="en-US" sz="2400" i="1" baseline="-25000" dirty="0"/>
              <a:t>small pan</a:t>
            </a:r>
            <a:r>
              <a:rPr lang="en-US" sz="2400" i="1" dirty="0"/>
              <a:t> </a:t>
            </a:r>
            <a:r>
              <a:rPr lang="en-US" sz="2400" dirty="0"/>
              <a:t>     vs.      C</a:t>
            </a:r>
            <a:r>
              <a:rPr lang="en-US" sz="2400" i="1" baseline="-25000" dirty="0"/>
              <a:t>large pan</a:t>
            </a:r>
          </a:p>
        </p:txBody>
      </p:sp>
      <p:sp>
        <p:nvSpPr>
          <p:cNvPr id="16" name="TextBox 15"/>
          <p:cNvSpPr txBox="1"/>
          <p:nvPr/>
        </p:nvSpPr>
        <p:spPr>
          <a:xfrm>
            <a:off x="2999071" y="6060583"/>
            <a:ext cx="3635932" cy="461665"/>
          </a:xfrm>
          <a:prstGeom prst="rect">
            <a:avLst/>
          </a:prstGeom>
          <a:noFill/>
        </p:spPr>
        <p:txBody>
          <a:bodyPr wrap="none" rtlCol="0">
            <a:spAutoFit/>
          </a:bodyPr>
          <a:lstStyle/>
          <a:p>
            <a:r>
              <a:rPr lang="en-US" sz="2400" dirty="0"/>
              <a:t>c</a:t>
            </a:r>
            <a:r>
              <a:rPr lang="en-US" sz="2400" i="1" baseline="-25000" dirty="0"/>
              <a:t>small pan</a:t>
            </a:r>
            <a:r>
              <a:rPr lang="en-US" sz="2400" dirty="0"/>
              <a:t>      vs.      c</a:t>
            </a:r>
            <a:r>
              <a:rPr lang="en-US" sz="2400" i="1" baseline="-25000" dirty="0"/>
              <a:t>large pan</a:t>
            </a:r>
          </a:p>
        </p:txBody>
      </p:sp>
    </p:spTree>
    <p:extLst>
      <p:ext uri="{BB962C8B-B14F-4D97-AF65-F5344CB8AC3E}">
        <p14:creationId xmlns:p14="http://schemas.microsoft.com/office/powerpoint/2010/main" val="300214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8015</TotalTime>
  <Words>4300</Words>
  <Application>Microsoft Macintosh PowerPoint</Application>
  <PresentationFormat>On-screen Show (4:3)</PresentationFormat>
  <Paragraphs>507</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MS PGothic</vt:lpstr>
      <vt:lpstr>PingFangSC-Regular</vt:lpstr>
      <vt:lpstr>Arial</vt:lpstr>
      <vt:lpstr>Arial Black</vt:lpstr>
      <vt:lpstr>Calibri</vt:lpstr>
      <vt:lpstr>Cambria</vt:lpstr>
      <vt:lpstr>Cambria Math</vt:lpstr>
      <vt:lpstr>Mangal</vt:lpstr>
      <vt:lpstr>Times New Roman</vt:lpstr>
      <vt:lpstr>Wingdings</vt:lpstr>
      <vt:lpstr>Essential</vt:lpstr>
      <vt:lpstr>PowerPoint Presentation</vt:lpstr>
      <vt:lpstr>chapter 5:  thermochemistry</vt:lpstr>
      <vt:lpstr>5.1  energy basics</vt:lpstr>
      <vt:lpstr>5.1  energy basics</vt:lpstr>
      <vt:lpstr>5.1  energy basics</vt:lpstr>
      <vt:lpstr>5.1  energy basics</vt:lpstr>
      <vt:lpstr>5.1  energy basics</vt:lpstr>
      <vt:lpstr>5.1  energy basics</vt:lpstr>
      <vt:lpstr>5.1  energy basics</vt:lpstr>
      <vt:lpstr>5.1  energy basics</vt:lpstr>
      <vt:lpstr>5.1  energy basics</vt:lpstr>
      <vt:lpstr>5.2  Calorimetry</vt:lpstr>
      <vt:lpstr>5.2  Calorimetry</vt:lpstr>
      <vt:lpstr>5.2  Calorimetry</vt:lpstr>
      <vt:lpstr>5.2  Calorimetry</vt:lpstr>
      <vt:lpstr>5.2  Calorimetry</vt:lpstr>
      <vt:lpstr>PowerPoint Presentation</vt:lpstr>
      <vt:lpstr>PowerPoint Presentation</vt:lpstr>
      <vt:lpstr>PowerPoint Presentation</vt:lpstr>
      <vt:lpstr>PowerPoint Presentation</vt:lpstr>
      <vt:lpstr>5.2  Calorimetry</vt:lpstr>
      <vt:lpstr>5.2  Calorimetry</vt:lpstr>
      <vt:lpstr>5.2  Calorimetry</vt:lpstr>
      <vt:lpstr>5.2  Calorimetry</vt:lpstr>
      <vt:lpstr>5.2  Calorimetry</vt:lpstr>
      <vt:lpstr>5.2  Calorimetry</vt:lpstr>
      <vt:lpstr>PowerPoint Presentation</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5.3  enthalpy</vt:lpstr>
      <vt:lpstr>PowerPoint Presentation</vt:lpstr>
      <vt:lpstr>PowerPoint Presentation</vt:lpstr>
      <vt:lpstr>PowerPoint Presentation</vt:lpstr>
      <vt:lpstr>PowerPoint Presentation</vt:lpstr>
    </vt:vector>
  </TitlesOfParts>
  <Company>WNI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Takahara, Patricia M.</dc:creator>
  <cp:lastModifiedBy>Microsoft Office User</cp:lastModifiedBy>
  <cp:revision>2684</cp:revision>
  <cp:lastPrinted>2015-06-09T23:57:19Z</cp:lastPrinted>
  <dcterms:created xsi:type="dcterms:W3CDTF">2017-01-14T15:08:30Z</dcterms:created>
  <dcterms:modified xsi:type="dcterms:W3CDTF">2018-04-06T15:14:05Z</dcterms:modified>
</cp:coreProperties>
</file>