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4456" r:id="rId1"/>
  </p:sldMasterIdLst>
  <p:notesMasterIdLst>
    <p:notesMasterId r:id="rId82"/>
  </p:notesMasterIdLst>
  <p:handoutMasterIdLst>
    <p:handoutMasterId r:id="rId83"/>
  </p:handoutMasterIdLst>
  <p:sldIdLst>
    <p:sldId id="256" r:id="rId2"/>
    <p:sldId id="257" r:id="rId3"/>
    <p:sldId id="374" r:id="rId4"/>
    <p:sldId id="523" r:id="rId5"/>
    <p:sldId id="516" r:id="rId6"/>
    <p:sldId id="518" r:id="rId7"/>
    <p:sldId id="517" r:id="rId8"/>
    <p:sldId id="521" r:id="rId9"/>
    <p:sldId id="522" r:id="rId10"/>
    <p:sldId id="387" r:id="rId11"/>
    <p:sldId id="391" r:id="rId12"/>
    <p:sldId id="528" r:id="rId13"/>
    <p:sldId id="530" r:id="rId14"/>
    <p:sldId id="531" r:id="rId15"/>
    <p:sldId id="524" r:id="rId16"/>
    <p:sldId id="532" r:id="rId17"/>
    <p:sldId id="533" r:id="rId18"/>
    <p:sldId id="526" r:id="rId19"/>
    <p:sldId id="525" r:id="rId20"/>
    <p:sldId id="527" r:id="rId21"/>
    <p:sldId id="534" r:id="rId22"/>
    <p:sldId id="535" r:id="rId23"/>
    <p:sldId id="536" r:id="rId24"/>
    <p:sldId id="537" r:id="rId25"/>
    <p:sldId id="538" r:id="rId26"/>
    <p:sldId id="376" r:id="rId27"/>
    <p:sldId id="392" r:id="rId28"/>
    <p:sldId id="380" r:id="rId29"/>
    <p:sldId id="379" r:id="rId30"/>
    <p:sldId id="393" r:id="rId31"/>
    <p:sldId id="381" r:id="rId32"/>
    <p:sldId id="548" r:id="rId33"/>
    <p:sldId id="539" r:id="rId34"/>
    <p:sldId id="540" r:id="rId35"/>
    <p:sldId id="541" r:id="rId36"/>
    <p:sldId id="542" r:id="rId37"/>
    <p:sldId id="543" r:id="rId38"/>
    <p:sldId id="544" r:id="rId39"/>
    <p:sldId id="545" r:id="rId40"/>
    <p:sldId id="558" r:id="rId41"/>
    <p:sldId id="560" r:id="rId42"/>
    <p:sldId id="553" r:id="rId43"/>
    <p:sldId id="557" r:id="rId44"/>
    <p:sldId id="405" r:id="rId45"/>
    <p:sldId id="400" r:id="rId46"/>
    <p:sldId id="401" r:id="rId47"/>
    <p:sldId id="403" r:id="rId48"/>
    <p:sldId id="427" r:id="rId49"/>
    <p:sldId id="562" r:id="rId50"/>
    <p:sldId id="429" r:id="rId51"/>
    <p:sldId id="428" r:id="rId52"/>
    <p:sldId id="436" r:id="rId53"/>
    <p:sldId id="563" r:id="rId54"/>
    <p:sldId id="430" r:id="rId55"/>
    <p:sldId id="438" r:id="rId56"/>
    <p:sldId id="439" r:id="rId57"/>
    <p:sldId id="440" r:id="rId58"/>
    <p:sldId id="442" r:id="rId59"/>
    <p:sldId id="443" r:id="rId60"/>
    <p:sldId id="564" r:id="rId61"/>
    <p:sldId id="448" r:id="rId62"/>
    <p:sldId id="444" r:id="rId63"/>
    <p:sldId id="369" r:id="rId64"/>
    <p:sldId id="449" r:id="rId65"/>
    <p:sldId id="451" r:id="rId66"/>
    <p:sldId id="565" r:id="rId67"/>
    <p:sldId id="453" r:id="rId68"/>
    <p:sldId id="450" r:id="rId69"/>
    <p:sldId id="336" r:id="rId70"/>
    <p:sldId id="514" r:id="rId71"/>
    <p:sldId id="566" r:id="rId72"/>
    <p:sldId id="569" r:id="rId73"/>
    <p:sldId id="568" r:id="rId74"/>
    <p:sldId id="567" r:id="rId75"/>
    <p:sldId id="469" r:id="rId76"/>
    <p:sldId id="293" r:id="rId77"/>
    <p:sldId id="470" r:id="rId78"/>
    <p:sldId id="491" r:id="rId79"/>
    <p:sldId id="294" r:id="rId80"/>
    <p:sldId id="337" r:id="rId81"/>
  </p:sldIdLst>
  <p:sldSz cx="9144000" cy="6858000" type="screen4x3"/>
  <p:notesSz cx="6997700" cy="92837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showAnimation="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8"/>
    <p:restoredTop sz="94674"/>
  </p:normalViewPr>
  <p:slideViewPr>
    <p:cSldViewPr>
      <p:cViewPr varScale="1">
        <p:scale>
          <a:sx n="120" d="100"/>
          <a:sy n="120" d="100"/>
        </p:scale>
        <p:origin x="184" y="2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4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38F437ED-763A-F044-8370-D27540D66D62}"/>
              </a:ext>
            </a:extLst>
          </p:cNvPr>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defTabSz="913630" eaLnBrk="1" hangingPunct="1">
              <a:defRPr sz="1200">
                <a:latin typeface="Arial" charset="0"/>
                <a:ea typeface="+mn-ea"/>
                <a:cs typeface="+mn-cs"/>
              </a:defRPr>
            </a:lvl1pPr>
          </a:lstStyle>
          <a:p>
            <a:pPr>
              <a:defRPr/>
            </a:pPr>
            <a:endParaRPr lang="en-US"/>
          </a:p>
        </p:txBody>
      </p:sp>
      <p:sp>
        <p:nvSpPr>
          <p:cNvPr id="87043" name="Rectangle 3">
            <a:extLst>
              <a:ext uri="{FF2B5EF4-FFF2-40B4-BE49-F238E27FC236}">
                <a16:creationId xmlns:a16="http://schemas.microsoft.com/office/drawing/2014/main" id="{CD2D352E-C248-B741-A492-332C92ACAB18}"/>
              </a:ext>
            </a:extLst>
          </p:cNvPr>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defTabSz="913630" eaLnBrk="1" hangingPunct="1">
              <a:defRPr sz="1200">
                <a:latin typeface="Arial" charset="0"/>
                <a:ea typeface="+mn-ea"/>
                <a:cs typeface="+mn-cs"/>
              </a:defRPr>
            </a:lvl1pPr>
          </a:lstStyle>
          <a:p>
            <a:pPr>
              <a:defRPr/>
            </a:pPr>
            <a:endParaRPr lang="en-US"/>
          </a:p>
        </p:txBody>
      </p:sp>
      <p:sp>
        <p:nvSpPr>
          <p:cNvPr id="87044" name="Rectangle 4">
            <a:extLst>
              <a:ext uri="{FF2B5EF4-FFF2-40B4-BE49-F238E27FC236}">
                <a16:creationId xmlns:a16="http://schemas.microsoft.com/office/drawing/2014/main" id="{FA27905D-B721-EF4D-91ED-A302AA53668A}"/>
              </a:ext>
            </a:extLst>
          </p:cNvPr>
          <p:cNvSpPr>
            <a:spLocks noGrp="1" noChangeArrowheads="1"/>
          </p:cNvSpPr>
          <p:nvPr>
            <p:ph type="ftr" sz="quarter" idx="2"/>
          </p:nvPr>
        </p:nvSpPr>
        <p:spPr bwMode="auto">
          <a:xfrm>
            <a:off x="0" y="8818563"/>
            <a:ext cx="3032125" cy="463550"/>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defTabSz="913630" eaLnBrk="1" hangingPunct="1">
              <a:defRPr sz="1200">
                <a:latin typeface="Arial" charset="0"/>
                <a:ea typeface="+mn-ea"/>
                <a:cs typeface="+mn-cs"/>
              </a:defRPr>
            </a:lvl1pPr>
          </a:lstStyle>
          <a:p>
            <a:pPr>
              <a:defRPr/>
            </a:pPr>
            <a:endParaRPr lang="en-US"/>
          </a:p>
        </p:txBody>
      </p:sp>
      <p:sp>
        <p:nvSpPr>
          <p:cNvPr id="87045" name="Rectangle 5">
            <a:extLst>
              <a:ext uri="{FF2B5EF4-FFF2-40B4-BE49-F238E27FC236}">
                <a16:creationId xmlns:a16="http://schemas.microsoft.com/office/drawing/2014/main" id="{90433038-5976-9A4D-BEF0-DCB54D91CBFF}"/>
              </a:ext>
            </a:extLst>
          </p:cNvPr>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algn="r" defTabSz="912813" eaLnBrk="1" hangingPunct="1">
              <a:defRPr sz="1200"/>
            </a:lvl1pPr>
          </a:lstStyle>
          <a:p>
            <a:fld id="{66780652-42BC-E643-92F8-20C03AE10E46}"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5E6B18-6D82-8F40-83DE-AEED07BCC30D}"/>
              </a:ext>
            </a:extLst>
          </p:cNvPr>
          <p:cNvSpPr>
            <a:spLocks noGrp="1"/>
          </p:cNvSpPr>
          <p:nvPr>
            <p:ph type="hdr" sz="quarter"/>
          </p:nvPr>
        </p:nvSpPr>
        <p:spPr>
          <a:xfrm>
            <a:off x="0" y="0"/>
            <a:ext cx="3032125" cy="46355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043D6521-7CBE-9C49-927D-7AF8F0C418A6}"/>
              </a:ext>
            </a:extLst>
          </p:cNvPr>
          <p:cNvSpPr>
            <a:spLocks noGrp="1"/>
          </p:cNvSpPr>
          <p:nvPr>
            <p:ph type="dt" idx="1"/>
          </p:nvPr>
        </p:nvSpPr>
        <p:spPr>
          <a:xfrm>
            <a:off x="3963988" y="0"/>
            <a:ext cx="3032125" cy="4635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C0CB57A1-4B1E-174B-981C-FA08802081AC}" type="datetime1">
              <a:rPr lang="en-US" altLang="en-US"/>
              <a:pPr/>
              <a:t>1/12/22</a:t>
            </a:fld>
            <a:endParaRPr lang="en-US" altLang="en-US"/>
          </a:p>
        </p:txBody>
      </p:sp>
      <p:sp>
        <p:nvSpPr>
          <p:cNvPr id="4" name="Slide Image Placeholder 3">
            <a:extLst>
              <a:ext uri="{FF2B5EF4-FFF2-40B4-BE49-F238E27FC236}">
                <a16:creationId xmlns:a16="http://schemas.microsoft.com/office/drawing/2014/main" id="{59640A88-832A-124B-8E8D-8A02A268F193}"/>
              </a:ext>
            </a:extLst>
          </p:cNvPr>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AA71BC5-6D0C-7443-A338-DFE6B9422858}"/>
              </a:ext>
            </a:extLst>
          </p:cNvPr>
          <p:cNvSpPr>
            <a:spLocks noGrp="1"/>
          </p:cNvSpPr>
          <p:nvPr>
            <p:ph type="body" sz="quarter" idx="3"/>
          </p:nvPr>
        </p:nvSpPr>
        <p:spPr>
          <a:xfrm>
            <a:off x="700088" y="4410075"/>
            <a:ext cx="5597525" cy="417671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43B2ECD-1468-C04B-867F-CB4C94F536FC}"/>
              </a:ext>
            </a:extLst>
          </p:cNvPr>
          <p:cNvSpPr>
            <a:spLocks noGrp="1"/>
          </p:cNvSpPr>
          <p:nvPr>
            <p:ph type="ftr" sz="quarter" idx="4"/>
          </p:nvPr>
        </p:nvSpPr>
        <p:spPr>
          <a:xfrm>
            <a:off x="0" y="8818563"/>
            <a:ext cx="3032125" cy="46355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96929FE3-6C62-E146-B648-C6713996646B}"/>
              </a:ext>
            </a:extLst>
          </p:cNvPr>
          <p:cNvSpPr>
            <a:spLocks noGrp="1"/>
          </p:cNvSpPr>
          <p:nvPr>
            <p:ph type="sldNum" sz="quarter" idx="5"/>
          </p:nvPr>
        </p:nvSpPr>
        <p:spPr>
          <a:xfrm>
            <a:off x="3963988" y="8818563"/>
            <a:ext cx="3032125" cy="4635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CDBD3C9-BA5C-9B44-A824-AC82A63CADE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41C8B68A-35DA-D540-B5FB-59CABB7923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1D6F58A3-995A-BE40-876A-83D620A130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0963" name="Slide Number Placeholder 3">
            <a:extLst>
              <a:ext uri="{FF2B5EF4-FFF2-40B4-BE49-F238E27FC236}">
                <a16:creationId xmlns:a16="http://schemas.microsoft.com/office/drawing/2014/main" id="{9A9F2FE2-8873-5F44-8C29-9CDD479B3B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A670892-3B8C-B54E-940A-6BB6C541076C}" type="slidenum">
              <a:rPr lang="en-US" altLang="en-US" sz="1200"/>
              <a:pPr/>
              <a:t>23</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F16E87B-F76B-BD41-B0B0-BCF3F1DA608B}"/>
              </a:ext>
            </a:extLst>
          </p:cNvPr>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4A69D50A-22E4-334D-BE0D-504ED4FC17EC}"/>
              </a:ext>
            </a:extLst>
          </p:cNvPr>
          <p:cNvSpPr>
            <a:spLocks noGrp="1"/>
          </p:cNvSpPr>
          <p:nvPr>
            <p:ph type="dt" sz="half" idx="10"/>
          </p:nvPr>
        </p:nvSpPr>
        <p:spPr/>
        <p:txBody>
          <a:bodyPr/>
          <a:lstStyle>
            <a:lvl1pPr>
              <a:defRPr/>
            </a:lvl1pPr>
          </a:lstStyle>
          <a:p>
            <a:fld id="{40830F7C-93C5-A744-9599-B59014B4442D}" type="datetime1">
              <a:rPr lang="en-US" altLang="en-US"/>
              <a:pPr/>
              <a:t>1/12/22</a:t>
            </a:fld>
            <a:endParaRPr lang="en-US" altLang="en-US"/>
          </a:p>
        </p:txBody>
      </p:sp>
      <p:sp>
        <p:nvSpPr>
          <p:cNvPr id="6" name="Footer Placeholder 4">
            <a:extLst>
              <a:ext uri="{FF2B5EF4-FFF2-40B4-BE49-F238E27FC236}">
                <a16:creationId xmlns:a16="http://schemas.microsoft.com/office/drawing/2014/main" id="{2B2C4DE4-C6CA-E147-BBB5-35D1EBA8991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C0898EE-289E-FD43-937A-7704AD812E00}"/>
              </a:ext>
            </a:extLst>
          </p:cNvPr>
          <p:cNvSpPr>
            <a:spLocks noGrp="1"/>
          </p:cNvSpPr>
          <p:nvPr>
            <p:ph type="sldNum" sz="quarter" idx="12"/>
          </p:nvPr>
        </p:nvSpPr>
        <p:spPr/>
        <p:txBody>
          <a:bodyPr/>
          <a:lstStyle>
            <a:lvl1pPr>
              <a:defRPr/>
            </a:lvl1pPr>
          </a:lstStyle>
          <a:p>
            <a:fld id="{68B3BC5D-19BD-7348-BB14-BCE1BE4D3BCB}" type="slidenum">
              <a:rPr lang="en-US" altLang="en-US"/>
              <a:pPr/>
              <a:t>‹#›</a:t>
            </a:fld>
            <a:endParaRPr lang="en-US" altLang="en-US"/>
          </a:p>
        </p:txBody>
      </p:sp>
    </p:spTree>
    <p:extLst>
      <p:ext uri="{BB962C8B-B14F-4D97-AF65-F5344CB8AC3E}">
        <p14:creationId xmlns:p14="http://schemas.microsoft.com/office/powerpoint/2010/main" val="143664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F57FF6-7883-DC4F-ACE3-ECCCAB9B3FBB}"/>
              </a:ext>
            </a:extLst>
          </p:cNvPr>
          <p:cNvSpPr>
            <a:spLocks noGrp="1"/>
          </p:cNvSpPr>
          <p:nvPr>
            <p:ph type="dt" sz="half" idx="10"/>
          </p:nvPr>
        </p:nvSpPr>
        <p:spPr/>
        <p:txBody>
          <a:bodyPr/>
          <a:lstStyle>
            <a:lvl1pPr>
              <a:defRPr/>
            </a:lvl1pPr>
          </a:lstStyle>
          <a:p>
            <a:fld id="{F2AF018B-1F9A-2B4B-A762-97173B319E85}" type="datetime1">
              <a:rPr lang="en-US" altLang="en-US"/>
              <a:pPr/>
              <a:t>1/12/22</a:t>
            </a:fld>
            <a:endParaRPr lang="en-US" altLang="en-US"/>
          </a:p>
        </p:txBody>
      </p:sp>
      <p:sp>
        <p:nvSpPr>
          <p:cNvPr id="5" name="Footer Placeholder 4">
            <a:extLst>
              <a:ext uri="{FF2B5EF4-FFF2-40B4-BE49-F238E27FC236}">
                <a16:creationId xmlns:a16="http://schemas.microsoft.com/office/drawing/2014/main" id="{FE326912-DF37-CF4A-BF0D-F2A4C5B05C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177E587-8E8D-874A-87DC-EC1B7481CD9E}"/>
              </a:ext>
            </a:extLst>
          </p:cNvPr>
          <p:cNvSpPr>
            <a:spLocks noGrp="1"/>
          </p:cNvSpPr>
          <p:nvPr>
            <p:ph type="sldNum" sz="quarter" idx="12"/>
          </p:nvPr>
        </p:nvSpPr>
        <p:spPr/>
        <p:txBody>
          <a:bodyPr/>
          <a:lstStyle>
            <a:lvl1pPr>
              <a:defRPr/>
            </a:lvl1pPr>
          </a:lstStyle>
          <a:p>
            <a:fld id="{92DD105E-DDE3-5742-8AE9-240F35479FE8}" type="slidenum">
              <a:rPr lang="en-US" altLang="en-US"/>
              <a:pPr/>
              <a:t>‹#›</a:t>
            </a:fld>
            <a:endParaRPr lang="en-US" altLang="en-US"/>
          </a:p>
        </p:txBody>
      </p:sp>
    </p:spTree>
    <p:extLst>
      <p:ext uri="{BB962C8B-B14F-4D97-AF65-F5344CB8AC3E}">
        <p14:creationId xmlns:p14="http://schemas.microsoft.com/office/powerpoint/2010/main" val="4265618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D322258-CD84-1943-90D5-D35BC3A70971}"/>
              </a:ext>
            </a:extLst>
          </p:cNvPr>
          <p:cNvSpPr>
            <a:spLocks noGrp="1"/>
          </p:cNvSpPr>
          <p:nvPr>
            <p:ph type="dt" sz="half" idx="10"/>
          </p:nvPr>
        </p:nvSpPr>
        <p:spPr/>
        <p:txBody>
          <a:bodyPr/>
          <a:lstStyle>
            <a:lvl1pPr>
              <a:defRPr/>
            </a:lvl1pPr>
          </a:lstStyle>
          <a:p>
            <a:fld id="{535F2D5B-C45A-CB4F-A8CE-8B28B895855A}" type="datetime1">
              <a:rPr lang="en-US" altLang="en-US"/>
              <a:pPr/>
              <a:t>1/12/22</a:t>
            </a:fld>
            <a:endParaRPr lang="en-US" altLang="en-US"/>
          </a:p>
        </p:txBody>
      </p:sp>
      <p:sp>
        <p:nvSpPr>
          <p:cNvPr id="5" name="Footer Placeholder 4">
            <a:extLst>
              <a:ext uri="{FF2B5EF4-FFF2-40B4-BE49-F238E27FC236}">
                <a16:creationId xmlns:a16="http://schemas.microsoft.com/office/drawing/2014/main" id="{E37AF6C0-8832-2F4A-87D8-27DA27680E7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5B4D999-31B1-7442-B755-F31A0D003720}"/>
              </a:ext>
            </a:extLst>
          </p:cNvPr>
          <p:cNvSpPr>
            <a:spLocks noGrp="1"/>
          </p:cNvSpPr>
          <p:nvPr>
            <p:ph type="sldNum" sz="quarter" idx="12"/>
          </p:nvPr>
        </p:nvSpPr>
        <p:spPr/>
        <p:txBody>
          <a:bodyPr/>
          <a:lstStyle>
            <a:lvl1pPr>
              <a:defRPr/>
            </a:lvl1pPr>
          </a:lstStyle>
          <a:p>
            <a:fld id="{77818579-282C-9141-A688-656924D9C133}" type="slidenum">
              <a:rPr lang="en-US" altLang="en-US"/>
              <a:pPr/>
              <a:t>‹#›</a:t>
            </a:fld>
            <a:endParaRPr lang="en-US" altLang="en-US"/>
          </a:p>
        </p:txBody>
      </p:sp>
    </p:spTree>
    <p:extLst>
      <p:ext uri="{BB962C8B-B14F-4D97-AF65-F5344CB8AC3E}">
        <p14:creationId xmlns:p14="http://schemas.microsoft.com/office/powerpoint/2010/main" val="1849863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2" y="463551"/>
            <a:ext cx="7767639" cy="1430338"/>
          </a:xfrm>
        </p:spPr>
        <p:txBody>
          <a:bodyPr/>
          <a:lstStyle/>
          <a:p>
            <a:r>
              <a:rPr lang="en-US"/>
              <a:t>Click to edit Master title style</a:t>
            </a:r>
          </a:p>
        </p:txBody>
      </p:sp>
      <p:sp>
        <p:nvSpPr>
          <p:cNvPr id="3" name="Rectangle 3">
            <a:extLst>
              <a:ext uri="{FF2B5EF4-FFF2-40B4-BE49-F238E27FC236}">
                <a16:creationId xmlns:a16="http://schemas.microsoft.com/office/drawing/2014/main" id="{430157B9-62D4-E942-80E0-C0FD50305888}"/>
              </a:ext>
            </a:extLst>
          </p:cNvPr>
          <p:cNvSpPr>
            <a:spLocks noGrp="1" noChangeArrowheads="1"/>
          </p:cNvSpPr>
          <p:nvPr>
            <p:ph type="dt" idx="10"/>
          </p:nvPr>
        </p:nvSpPr>
        <p:spPr/>
        <p:txBody>
          <a:bodyPr/>
          <a:lstStyle>
            <a:lvl1pPr>
              <a:defRPr>
                <a:solidFill>
                  <a:srgbClr val="898989"/>
                </a:solidFill>
                <a:cs typeface="Arial" panose="020B0604020202020204" pitchFamily="34" charset="0"/>
              </a:defRPr>
            </a:lvl1pPr>
          </a:lstStyle>
          <a:p>
            <a:fld id="{80EE4A84-6F9E-364E-B25C-9027D1684A51}" type="datetime1">
              <a:rPr lang="en-US" altLang="en-US"/>
              <a:pPr/>
              <a:t>1/12/22</a:t>
            </a:fld>
            <a:endParaRPr lang="en-GB" altLang="en-US"/>
          </a:p>
        </p:txBody>
      </p:sp>
      <p:sp>
        <p:nvSpPr>
          <p:cNvPr id="4" name="Rectangle 4">
            <a:extLst>
              <a:ext uri="{FF2B5EF4-FFF2-40B4-BE49-F238E27FC236}">
                <a16:creationId xmlns:a16="http://schemas.microsoft.com/office/drawing/2014/main" id="{3976A1DA-1AE0-5642-9CD8-CD1393A52F19}"/>
              </a:ext>
            </a:extLst>
          </p:cNvPr>
          <p:cNvSpPr>
            <a:spLocks noGrp="1" noChangeArrowheads="1"/>
          </p:cNvSpPr>
          <p:nvPr>
            <p:ph type="ftr" idx="11"/>
          </p:nvPr>
        </p:nvSpPr>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409BED37-6D2C-C843-A3C7-F16419BBC722}"/>
              </a:ext>
            </a:extLst>
          </p:cNvPr>
          <p:cNvSpPr>
            <a:spLocks noGrp="1" noChangeArrowheads="1"/>
          </p:cNvSpPr>
          <p:nvPr>
            <p:ph type="sldNum" idx="12"/>
          </p:nvPr>
        </p:nvSpPr>
        <p:spPr/>
        <p:txBody>
          <a:bodyPr/>
          <a:lstStyle>
            <a:lvl1pPr>
              <a:defRPr/>
            </a:lvl1pPr>
          </a:lstStyle>
          <a:p>
            <a:fld id="{92A61BBA-8F41-9D4C-B94C-BEA8BD34B9D9}" type="slidenum">
              <a:rPr lang="en-GB" altLang="en-US"/>
              <a:pPr/>
              <a:t>‹#›</a:t>
            </a:fld>
            <a:endParaRPr lang="en-GB" altLang="en-US"/>
          </a:p>
        </p:txBody>
      </p:sp>
    </p:spTree>
    <p:extLst>
      <p:ext uri="{BB962C8B-B14F-4D97-AF65-F5344CB8AC3E}">
        <p14:creationId xmlns:p14="http://schemas.microsoft.com/office/powerpoint/2010/main" val="2430537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E79831B5-95E6-CE49-8478-B7DCBBD06522}"/>
              </a:ext>
            </a:extLst>
          </p:cNvPr>
          <p:cNvSpPr>
            <a:spLocks noGrp="1"/>
          </p:cNvSpPr>
          <p:nvPr>
            <p:ph type="dt" sz="half" idx="15"/>
          </p:nvPr>
        </p:nvSpPr>
        <p:spPr/>
        <p:txBody>
          <a:bodyPr/>
          <a:lstStyle>
            <a:lvl1pPr>
              <a:defRPr/>
            </a:lvl1pPr>
          </a:lstStyle>
          <a:p>
            <a:fld id="{14F09AF3-5AB1-4740-A70F-25982F6BFBBA}" type="datetime4">
              <a:rPr lang="en-US" altLang="en-US"/>
              <a:pPr/>
              <a:t>January 12, 2022</a:t>
            </a:fld>
            <a:endParaRPr lang="en-US" altLang="en-US"/>
          </a:p>
        </p:txBody>
      </p:sp>
      <p:sp>
        <p:nvSpPr>
          <p:cNvPr id="6" name="Footer Placeholder 4">
            <a:extLst>
              <a:ext uri="{FF2B5EF4-FFF2-40B4-BE49-F238E27FC236}">
                <a16:creationId xmlns:a16="http://schemas.microsoft.com/office/drawing/2014/main" id="{0F880750-7D33-CA4D-AE36-65DC09443D1F}"/>
              </a:ext>
            </a:extLst>
          </p:cNvPr>
          <p:cNvSpPr>
            <a:spLocks noGrp="1"/>
          </p:cNvSpPr>
          <p:nvPr>
            <p:ph type="ftr" sz="quarter" idx="16"/>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F9CA0912-2551-BD44-A586-274BD0212EAC}"/>
              </a:ext>
            </a:extLst>
          </p:cNvPr>
          <p:cNvSpPr>
            <a:spLocks noGrp="1"/>
          </p:cNvSpPr>
          <p:nvPr>
            <p:ph type="sldNum" sz="quarter" idx="17"/>
          </p:nvPr>
        </p:nvSpPr>
        <p:spPr/>
        <p:txBody>
          <a:bodyPr/>
          <a:lstStyle>
            <a:lvl1pPr>
              <a:defRPr/>
            </a:lvl1pPr>
          </a:lstStyle>
          <a:p>
            <a:fld id="{D5937F10-DF52-F54B-8D97-1D4FAFEDA198}" type="slidenum">
              <a:rPr lang="en-US" altLang="en-US"/>
              <a:pPr/>
              <a:t>‹#›</a:t>
            </a:fld>
            <a:endParaRPr lang="en-US" altLang="en-US"/>
          </a:p>
        </p:txBody>
      </p:sp>
    </p:spTree>
    <p:extLst>
      <p:ext uri="{BB962C8B-B14F-4D97-AF65-F5344CB8AC3E}">
        <p14:creationId xmlns:p14="http://schemas.microsoft.com/office/powerpoint/2010/main" val="2528049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075" y="161925"/>
            <a:ext cx="8110538" cy="676275"/>
          </a:xfrm>
        </p:spPr>
        <p:txBody>
          <a:bodyPr/>
          <a:lstStyle/>
          <a:p>
            <a:r>
              <a:rPr lang="en-US"/>
              <a:t>Click to edit Master title style</a:t>
            </a:r>
          </a:p>
        </p:txBody>
      </p:sp>
      <p:sp>
        <p:nvSpPr>
          <p:cNvPr id="3" name="Text Placeholder 2"/>
          <p:cNvSpPr>
            <a:spLocks noGrp="1"/>
          </p:cNvSpPr>
          <p:nvPr>
            <p:ph type="body" sz="half" idx="1"/>
          </p:nvPr>
        </p:nvSpPr>
        <p:spPr>
          <a:xfrm>
            <a:off x="92075" y="1008063"/>
            <a:ext cx="4373563" cy="5697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8038" y="1008063"/>
            <a:ext cx="4373562" cy="5697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774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A2B439-48EE-D744-BA1D-A46CD5F7734D}"/>
              </a:ext>
            </a:extLst>
          </p:cNvPr>
          <p:cNvSpPr>
            <a:spLocks noGrp="1"/>
          </p:cNvSpPr>
          <p:nvPr>
            <p:ph type="dt" sz="half" idx="10"/>
          </p:nvPr>
        </p:nvSpPr>
        <p:spPr/>
        <p:txBody>
          <a:bodyPr/>
          <a:lstStyle>
            <a:lvl1pPr>
              <a:defRPr/>
            </a:lvl1pPr>
          </a:lstStyle>
          <a:p>
            <a:fld id="{6AF917FB-C99A-0B43-975C-E92FEA90E206}" type="datetime1">
              <a:rPr lang="en-US" altLang="en-US"/>
              <a:pPr/>
              <a:t>1/12/22</a:t>
            </a:fld>
            <a:endParaRPr lang="en-US" altLang="en-US"/>
          </a:p>
        </p:txBody>
      </p:sp>
      <p:sp>
        <p:nvSpPr>
          <p:cNvPr id="5" name="Footer Placeholder 4">
            <a:extLst>
              <a:ext uri="{FF2B5EF4-FFF2-40B4-BE49-F238E27FC236}">
                <a16:creationId xmlns:a16="http://schemas.microsoft.com/office/drawing/2014/main" id="{F47A4A20-90C6-EE42-BEC8-C191CF5A2A3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B885BD1-56FC-F945-A7A9-9286E9CAD289}"/>
              </a:ext>
            </a:extLst>
          </p:cNvPr>
          <p:cNvSpPr>
            <a:spLocks noGrp="1"/>
          </p:cNvSpPr>
          <p:nvPr>
            <p:ph type="sldNum" sz="quarter" idx="12"/>
          </p:nvPr>
        </p:nvSpPr>
        <p:spPr/>
        <p:txBody>
          <a:bodyPr/>
          <a:lstStyle>
            <a:lvl1pPr>
              <a:defRPr/>
            </a:lvl1pPr>
          </a:lstStyle>
          <a:p>
            <a:fld id="{3DCC2D88-DB10-DC40-B75F-44F56413500A}" type="slidenum">
              <a:rPr lang="en-US" altLang="en-US"/>
              <a:pPr/>
              <a:t>‹#›</a:t>
            </a:fld>
            <a:endParaRPr lang="en-US" altLang="en-US"/>
          </a:p>
        </p:txBody>
      </p:sp>
    </p:spTree>
    <p:extLst>
      <p:ext uri="{BB962C8B-B14F-4D97-AF65-F5344CB8AC3E}">
        <p14:creationId xmlns:p14="http://schemas.microsoft.com/office/powerpoint/2010/main" val="3776303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AF72759-EBE8-4B4B-BBFC-C44B968E3F5D}"/>
              </a:ext>
            </a:extLst>
          </p:cNvPr>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9B6F720B-162D-7849-8EC2-7A09F93B5C14}"/>
              </a:ext>
            </a:extLst>
          </p:cNvPr>
          <p:cNvSpPr>
            <a:spLocks noGrp="1"/>
          </p:cNvSpPr>
          <p:nvPr>
            <p:ph type="dt" sz="half" idx="10"/>
          </p:nvPr>
        </p:nvSpPr>
        <p:spPr/>
        <p:txBody>
          <a:bodyPr/>
          <a:lstStyle>
            <a:lvl1pPr>
              <a:defRPr/>
            </a:lvl1pPr>
          </a:lstStyle>
          <a:p>
            <a:fld id="{03A89251-C7EC-FE40-9CCC-A288DFF65CEA}" type="datetime1">
              <a:rPr lang="en-US" altLang="en-US"/>
              <a:pPr/>
              <a:t>1/12/22</a:t>
            </a:fld>
            <a:endParaRPr lang="en-US" altLang="en-US"/>
          </a:p>
        </p:txBody>
      </p:sp>
      <p:sp>
        <p:nvSpPr>
          <p:cNvPr id="6" name="Footer Placeholder 4">
            <a:extLst>
              <a:ext uri="{FF2B5EF4-FFF2-40B4-BE49-F238E27FC236}">
                <a16:creationId xmlns:a16="http://schemas.microsoft.com/office/drawing/2014/main" id="{2B4DC838-71CA-8F4D-AA39-1C80ECDB3A3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1293BA3-2582-4E4D-AE3C-FE3B70DB205B}"/>
              </a:ext>
            </a:extLst>
          </p:cNvPr>
          <p:cNvSpPr>
            <a:spLocks noGrp="1"/>
          </p:cNvSpPr>
          <p:nvPr>
            <p:ph type="sldNum" sz="quarter" idx="12"/>
          </p:nvPr>
        </p:nvSpPr>
        <p:spPr/>
        <p:txBody>
          <a:bodyPr/>
          <a:lstStyle>
            <a:lvl1pPr>
              <a:defRPr/>
            </a:lvl1pPr>
          </a:lstStyle>
          <a:p>
            <a:fld id="{768ADDFF-5F94-E445-A981-2A64D94C971C}" type="slidenum">
              <a:rPr lang="en-US" altLang="en-US"/>
              <a:pPr/>
              <a:t>‹#›</a:t>
            </a:fld>
            <a:endParaRPr lang="en-US" altLang="en-US"/>
          </a:p>
        </p:txBody>
      </p:sp>
    </p:spTree>
    <p:extLst>
      <p:ext uri="{BB962C8B-B14F-4D97-AF65-F5344CB8AC3E}">
        <p14:creationId xmlns:p14="http://schemas.microsoft.com/office/powerpoint/2010/main" val="327463943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CA3761C-652F-7D48-8731-2040FB370E78}"/>
              </a:ext>
            </a:extLst>
          </p:cNvPr>
          <p:cNvSpPr>
            <a:spLocks noGrp="1"/>
          </p:cNvSpPr>
          <p:nvPr>
            <p:ph type="dt" sz="half" idx="10"/>
          </p:nvPr>
        </p:nvSpPr>
        <p:spPr/>
        <p:txBody>
          <a:bodyPr/>
          <a:lstStyle>
            <a:lvl1pPr>
              <a:defRPr/>
            </a:lvl1pPr>
          </a:lstStyle>
          <a:p>
            <a:fld id="{6C105E0A-C280-B04D-96B9-A55FF1DE0CF3}" type="datetime1">
              <a:rPr lang="en-US" altLang="en-US"/>
              <a:pPr/>
              <a:t>1/12/22</a:t>
            </a:fld>
            <a:endParaRPr lang="en-US" altLang="en-US"/>
          </a:p>
        </p:txBody>
      </p:sp>
      <p:sp>
        <p:nvSpPr>
          <p:cNvPr id="6" name="Footer Placeholder 4">
            <a:extLst>
              <a:ext uri="{FF2B5EF4-FFF2-40B4-BE49-F238E27FC236}">
                <a16:creationId xmlns:a16="http://schemas.microsoft.com/office/drawing/2014/main" id="{6EEAC886-7F9C-AD4A-915D-791BE7FE426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EFD7C3E-320F-254F-8646-2BBBCACFEDE7}"/>
              </a:ext>
            </a:extLst>
          </p:cNvPr>
          <p:cNvSpPr>
            <a:spLocks noGrp="1"/>
          </p:cNvSpPr>
          <p:nvPr>
            <p:ph type="sldNum" sz="quarter" idx="12"/>
          </p:nvPr>
        </p:nvSpPr>
        <p:spPr/>
        <p:txBody>
          <a:bodyPr/>
          <a:lstStyle>
            <a:lvl1pPr>
              <a:defRPr/>
            </a:lvl1pPr>
          </a:lstStyle>
          <a:p>
            <a:fld id="{4FEC5A2A-2960-4E46-B911-3CD399C6816A}" type="slidenum">
              <a:rPr lang="en-US" altLang="en-US"/>
              <a:pPr/>
              <a:t>‹#›</a:t>
            </a:fld>
            <a:endParaRPr lang="en-US" altLang="en-US"/>
          </a:p>
        </p:txBody>
      </p:sp>
    </p:spTree>
    <p:extLst>
      <p:ext uri="{BB962C8B-B14F-4D97-AF65-F5344CB8AC3E}">
        <p14:creationId xmlns:p14="http://schemas.microsoft.com/office/powerpoint/2010/main" val="886622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D091213-A5B0-5B43-973D-98FB96AB7C8B}"/>
              </a:ext>
            </a:extLst>
          </p:cNvPr>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BBE22E97-CC93-604E-9EE1-276FBA4BAB95}"/>
              </a:ext>
            </a:extLst>
          </p:cNvPr>
          <p:cNvSpPr>
            <a:spLocks noGrp="1"/>
          </p:cNvSpPr>
          <p:nvPr>
            <p:ph type="dt" sz="half" idx="10"/>
          </p:nvPr>
        </p:nvSpPr>
        <p:spPr/>
        <p:txBody>
          <a:bodyPr/>
          <a:lstStyle>
            <a:lvl1pPr>
              <a:defRPr/>
            </a:lvl1pPr>
          </a:lstStyle>
          <a:p>
            <a:fld id="{13A218D1-5E4D-FD4D-8670-783C4ADE6B40}" type="datetime1">
              <a:rPr lang="en-US" altLang="en-US"/>
              <a:pPr/>
              <a:t>1/12/22</a:t>
            </a:fld>
            <a:endParaRPr lang="en-US" altLang="en-US"/>
          </a:p>
        </p:txBody>
      </p:sp>
      <p:sp>
        <p:nvSpPr>
          <p:cNvPr id="9" name="Footer Placeholder 7">
            <a:extLst>
              <a:ext uri="{FF2B5EF4-FFF2-40B4-BE49-F238E27FC236}">
                <a16:creationId xmlns:a16="http://schemas.microsoft.com/office/drawing/2014/main" id="{0E8908AC-7BB8-5F43-A9C7-AA5C777DDD8B}"/>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A8448F48-317C-4F43-881D-131A74463CA3}"/>
              </a:ext>
            </a:extLst>
          </p:cNvPr>
          <p:cNvSpPr>
            <a:spLocks noGrp="1"/>
          </p:cNvSpPr>
          <p:nvPr>
            <p:ph type="sldNum" sz="quarter" idx="12"/>
          </p:nvPr>
        </p:nvSpPr>
        <p:spPr/>
        <p:txBody>
          <a:bodyPr/>
          <a:lstStyle>
            <a:lvl1pPr>
              <a:defRPr/>
            </a:lvl1pPr>
          </a:lstStyle>
          <a:p>
            <a:fld id="{6E0500CB-6096-7642-A6C0-7687F1BF1A53}" type="slidenum">
              <a:rPr lang="en-US" altLang="en-US"/>
              <a:pPr/>
              <a:t>‹#›</a:t>
            </a:fld>
            <a:endParaRPr lang="en-US" altLang="en-US"/>
          </a:p>
        </p:txBody>
      </p:sp>
    </p:spTree>
    <p:extLst>
      <p:ext uri="{BB962C8B-B14F-4D97-AF65-F5344CB8AC3E}">
        <p14:creationId xmlns:p14="http://schemas.microsoft.com/office/powerpoint/2010/main" val="4241541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1D6A8ED-1570-FB45-95F4-D7CC47022E5D}"/>
              </a:ext>
            </a:extLst>
          </p:cNvPr>
          <p:cNvSpPr>
            <a:spLocks noGrp="1"/>
          </p:cNvSpPr>
          <p:nvPr>
            <p:ph type="dt" sz="half" idx="10"/>
          </p:nvPr>
        </p:nvSpPr>
        <p:spPr/>
        <p:txBody>
          <a:bodyPr/>
          <a:lstStyle>
            <a:lvl1pPr>
              <a:defRPr/>
            </a:lvl1pPr>
          </a:lstStyle>
          <a:p>
            <a:fld id="{A2A454E1-B907-F24D-9C26-4BC2CC0F7EB9}" type="datetime1">
              <a:rPr lang="en-US" altLang="en-US"/>
              <a:pPr/>
              <a:t>1/12/22</a:t>
            </a:fld>
            <a:endParaRPr lang="en-US" altLang="en-US"/>
          </a:p>
        </p:txBody>
      </p:sp>
      <p:sp>
        <p:nvSpPr>
          <p:cNvPr id="4" name="Footer Placeholder 4">
            <a:extLst>
              <a:ext uri="{FF2B5EF4-FFF2-40B4-BE49-F238E27FC236}">
                <a16:creationId xmlns:a16="http://schemas.microsoft.com/office/drawing/2014/main" id="{4ED88D87-4602-C54F-B894-4E48882692A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0B5328A-EC19-644A-BB9A-35A0D9826DFE}"/>
              </a:ext>
            </a:extLst>
          </p:cNvPr>
          <p:cNvSpPr>
            <a:spLocks noGrp="1"/>
          </p:cNvSpPr>
          <p:nvPr>
            <p:ph type="sldNum" sz="quarter" idx="12"/>
          </p:nvPr>
        </p:nvSpPr>
        <p:spPr/>
        <p:txBody>
          <a:bodyPr/>
          <a:lstStyle>
            <a:lvl1pPr>
              <a:defRPr/>
            </a:lvl1pPr>
          </a:lstStyle>
          <a:p>
            <a:fld id="{188F6912-F1C1-0146-A08B-DEDF681597C8}" type="slidenum">
              <a:rPr lang="en-US" altLang="en-US"/>
              <a:pPr/>
              <a:t>‹#›</a:t>
            </a:fld>
            <a:endParaRPr lang="en-US" altLang="en-US"/>
          </a:p>
        </p:txBody>
      </p:sp>
    </p:spTree>
    <p:extLst>
      <p:ext uri="{BB962C8B-B14F-4D97-AF65-F5344CB8AC3E}">
        <p14:creationId xmlns:p14="http://schemas.microsoft.com/office/powerpoint/2010/main" val="4082298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93195EC-7829-0C4A-912C-9725B97766E4}"/>
              </a:ext>
            </a:extLst>
          </p:cNvPr>
          <p:cNvSpPr>
            <a:spLocks noGrp="1"/>
          </p:cNvSpPr>
          <p:nvPr>
            <p:ph type="dt" sz="half" idx="10"/>
          </p:nvPr>
        </p:nvSpPr>
        <p:spPr/>
        <p:txBody>
          <a:bodyPr/>
          <a:lstStyle>
            <a:lvl1pPr>
              <a:defRPr/>
            </a:lvl1pPr>
          </a:lstStyle>
          <a:p>
            <a:fld id="{931929A7-710A-894C-936F-09AB4649C0EF}" type="datetime1">
              <a:rPr lang="en-US" altLang="en-US"/>
              <a:pPr/>
              <a:t>1/12/22</a:t>
            </a:fld>
            <a:endParaRPr lang="en-US" altLang="en-US"/>
          </a:p>
        </p:txBody>
      </p:sp>
      <p:sp>
        <p:nvSpPr>
          <p:cNvPr id="3" name="Footer Placeholder 4">
            <a:extLst>
              <a:ext uri="{FF2B5EF4-FFF2-40B4-BE49-F238E27FC236}">
                <a16:creationId xmlns:a16="http://schemas.microsoft.com/office/drawing/2014/main" id="{2007F52D-51E8-0343-AA7D-F1AE66A9B38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29F094A-12D8-1E42-A14E-7E26C8B7A599}"/>
              </a:ext>
            </a:extLst>
          </p:cNvPr>
          <p:cNvSpPr>
            <a:spLocks noGrp="1"/>
          </p:cNvSpPr>
          <p:nvPr>
            <p:ph type="sldNum" sz="quarter" idx="12"/>
          </p:nvPr>
        </p:nvSpPr>
        <p:spPr/>
        <p:txBody>
          <a:bodyPr/>
          <a:lstStyle>
            <a:lvl1pPr>
              <a:defRPr/>
            </a:lvl1pPr>
          </a:lstStyle>
          <a:p>
            <a:fld id="{7F59CAFC-F943-6043-A509-86621A60BB2E}" type="slidenum">
              <a:rPr lang="en-US" altLang="en-US"/>
              <a:pPr/>
              <a:t>‹#›</a:t>
            </a:fld>
            <a:endParaRPr lang="en-US" altLang="en-US"/>
          </a:p>
        </p:txBody>
      </p:sp>
    </p:spTree>
    <p:extLst>
      <p:ext uri="{BB962C8B-B14F-4D97-AF65-F5344CB8AC3E}">
        <p14:creationId xmlns:p14="http://schemas.microsoft.com/office/powerpoint/2010/main" val="2551174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F229B83-F2AB-8846-9CED-BA6B0766BAB0}"/>
              </a:ext>
            </a:extLst>
          </p:cNvPr>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BB8DD800-776B-2F43-9B8B-F2C9AF32E3F0}"/>
              </a:ext>
            </a:extLst>
          </p:cNvPr>
          <p:cNvSpPr>
            <a:spLocks noGrp="1"/>
          </p:cNvSpPr>
          <p:nvPr>
            <p:ph type="dt" sz="half" idx="10"/>
          </p:nvPr>
        </p:nvSpPr>
        <p:spPr/>
        <p:txBody>
          <a:bodyPr/>
          <a:lstStyle>
            <a:lvl1pPr>
              <a:defRPr/>
            </a:lvl1pPr>
          </a:lstStyle>
          <a:p>
            <a:fld id="{DF4B8D4D-9E36-0743-B095-B202C30D008D}" type="datetime1">
              <a:rPr lang="en-US" altLang="en-US"/>
              <a:pPr/>
              <a:t>1/12/22</a:t>
            </a:fld>
            <a:endParaRPr lang="en-US" altLang="en-US"/>
          </a:p>
        </p:txBody>
      </p:sp>
      <p:sp>
        <p:nvSpPr>
          <p:cNvPr id="7" name="Footer Placeholder 5">
            <a:extLst>
              <a:ext uri="{FF2B5EF4-FFF2-40B4-BE49-F238E27FC236}">
                <a16:creationId xmlns:a16="http://schemas.microsoft.com/office/drawing/2014/main" id="{EC736771-476B-3A48-ACB4-3569BD576D5B}"/>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E13543D2-C2D5-D344-B394-A64FC65E8D4D}"/>
              </a:ext>
            </a:extLst>
          </p:cNvPr>
          <p:cNvSpPr>
            <a:spLocks noGrp="1"/>
          </p:cNvSpPr>
          <p:nvPr>
            <p:ph type="sldNum" sz="quarter" idx="12"/>
          </p:nvPr>
        </p:nvSpPr>
        <p:spPr/>
        <p:txBody>
          <a:bodyPr/>
          <a:lstStyle>
            <a:lvl1pPr>
              <a:defRPr/>
            </a:lvl1pPr>
          </a:lstStyle>
          <a:p>
            <a:fld id="{C41DD029-B50A-D041-ABD8-E86B3A058494}" type="slidenum">
              <a:rPr lang="en-US" altLang="en-US"/>
              <a:pPr/>
              <a:t>‹#›</a:t>
            </a:fld>
            <a:endParaRPr lang="en-US" altLang="en-US"/>
          </a:p>
        </p:txBody>
      </p:sp>
    </p:spTree>
    <p:extLst>
      <p:ext uri="{BB962C8B-B14F-4D97-AF65-F5344CB8AC3E}">
        <p14:creationId xmlns:p14="http://schemas.microsoft.com/office/powerpoint/2010/main" val="3768970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1B71A10-3071-9F47-A03B-AEA36AE8E06F}"/>
              </a:ext>
            </a:extLst>
          </p:cNvPr>
          <p:cNvSpPr>
            <a:spLocks noGrp="1"/>
          </p:cNvSpPr>
          <p:nvPr>
            <p:ph type="dt" sz="half" idx="10"/>
          </p:nvPr>
        </p:nvSpPr>
        <p:spPr/>
        <p:txBody>
          <a:bodyPr/>
          <a:lstStyle>
            <a:lvl1pPr>
              <a:defRPr/>
            </a:lvl1pPr>
          </a:lstStyle>
          <a:p>
            <a:fld id="{8E309493-4A29-5D43-B01D-766382D3357A}" type="datetime1">
              <a:rPr lang="en-US" altLang="en-US"/>
              <a:pPr/>
              <a:t>1/12/22</a:t>
            </a:fld>
            <a:endParaRPr lang="en-US" altLang="en-US"/>
          </a:p>
        </p:txBody>
      </p:sp>
      <p:sp>
        <p:nvSpPr>
          <p:cNvPr id="6" name="Footer Placeholder 4">
            <a:extLst>
              <a:ext uri="{FF2B5EF4-FFF2-40B4-BE49-F238E27FC236}">
                <a16:creationId xmlns:a16="http://schemas.microsoft.com/office/drawing/2014/main" id="{B8D4E91E-3A79-B44B-8B06-4FFC3F5DE6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3FC85A1-831F-EC41-9FBF-C6AB24830F44}"/>
              </a:ext>
            </a:extLst>
          </p:cNvPr>
          <p:cNvSpPr>
            <a:spLocks noGrp="1"/>
          </p:cNvSpPr>
          <p:nvPr>
            <p:ph type="sldNum" sz="quarter" idx="12"/>
          </p:nvPr>
        </p:nvSpPr>
        <p:spPr/>
        <p:txBody>
          <a:bodyPr/>
          <a:lstStyle>
            <a:lvl1pPr>
              <a:defRPr/>
            </a:lvl1pPr>
          </a:lstStyle>
          <a:p>
            <a:fld id="{EAC887E2-4016-0742-BE31-F99C0CBAA20C}" type="slidenum">
              <a:rPr lang="en-US" altLang="en-US"/>
              <a:pPr/>
              <a:t>‹#›</a:t>
            </a:fld>
            <a:endParaRPr lang="en-US" altLang="en-US"/>
          </a:p>
        </p:txBody>
      </p:sp>
    </p:spTree>
    <p:extLst>
      <p:ext uri="{BB962C8B-B14F-4D97-AF65-F5344CB8AC3E}">
        <p14:creationId xmlns:p14="http://schemas.microsoft.com/office/powerpoint/2010/main" val="437124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D52EA90-7BDA-B841-8644-5B02F41912F7}"/>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a:extLst>
              <a:ext uri="{FF2B5EF4-FFF2-40B4-BE49-F238E27FC236}">
                <a16:creationId xmlns:a16="http://schemas.microsoft.com/office/drawing/2014/main" id="{1F3C9ED2-249D-6F49-93AD-9C9AEB4DF7FF}"/>
              </a:ext>
            </a:extLst>
          </p:cNvPr>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76D5FA8-F4DF-8B49-85F5-CDB28A55D8AA}"/>
              </a:ext>
            </a:extLst>
          </p:cNvPr>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2E7E2197-52F9-F148-AF08-49570D4B3833}"/>
              </a:ext>
            </a:extLst>
          </p:cNvPr>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Date Placeholder 3">
            <a:extLst>
              <a:ext uri="{FF2B5EF4-FFF2-40B4-BE49-F238E27FC236}">
                <a16:creationId xmlns:a16="http://schemas.microsoft.com/office/drawing/2014/main" id="{7D0E76B5-543A-6C4F-AC94-D9CD0074F0C7}"/>
              </a:ext>
            </a:extLst>
          </p:cNvPr>
          <p:cNvSpPr>
            <a:spLocks noGrp="1"/>
          </p:cNvSpPr>
          <p:nvPr>
            <p:ph type="dt" sz="half" idx="2"/>
          </p:nvPr>
        </p:nvSpPr>
        <p:spPr>
          <a:xfrm>
            <a:off x="457200" y="19050"/>
            <a:ext cx="28956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defRPr>
            </a:lvl1pPr>
          </a:lstStyle>
          <a:p>
            <a:fld id="{7223AA61-7A38-9D47-965B-B621C4FD88F3}" type="datetime1">
              <a:rPr lang="en-US" altLang="en-US"/>
              <a:pPr/>
              <a:t>1/12/22</a:t>
            </a:fld>
            <a:endParaRPr lang="en-US" altLang="en-US"/>
          </a:p>
        </p:txBody>
      </p:sp>
      <p:sp>
        <p:nvSpPr>
          <p:cNvPr id="5" name="Footer Placeholder 4">
            <a:extLst>
              <a:ext uri="{FF2B5EF4-FFF2-40B4-BE49-F238E27FC236}">
                <a16:creationId xmlns:a16="http://schemas.microsoft.com/office/drawing/2014/main" id="{12137F1A-7BEB-BE41-9FCB-F664CE6F14EA}"/>
              </a:ext>
            </a:extLst>
          </p:cNvPr>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eaLnBrk="1" hangingPunct="1">
              <a:defRPr sz="1200">
                <a:solidFill>
                  <a:srgbClr val="FFFFFF"/>
                </a:solidFill>
                <a:latin typeface="Arial"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CB393B8E-AC96-D646-9663-CAD2B51C7F71}"/>
              </a:ext>
            </a:extLst>
          </p:cNvPr>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400" b="1">
                <a:solidFill>
                  <a:srgbClr val="FFFFFF"/>
                </a:solidFill>
              </a:defRPr>
            </a:lvl1pPr>
          </a:lstStyle>
          <a:p>
            <a:fld id="{4FD921F8-CDF5-FB44-82D4-651A0CCC993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698" r:id="rId1"/>
    <p:sldLayoutId id="2147485691" r:id="rId2"/>
    <p:sldLayoutId id="2147485699" r:id="rId3"/>
    <p:sldLayoutId id="2147485692" r:id="rId4"/>
    <p:sldLayoutId id="2147485700" r:id="rId5"/>
    <p:sldLayoutId id="2147485693" r:id="rId6"/>
    <p:sldLayoutId id="2147485694" r:id="rId7"/>
    <p:sldLayoutId id="2147485701" r:id="rId8"/>
    <p:sldLayoutId id="2147485695" r:id="rId9"/>
    <p:sldLayoutId id="2147485696" r:id="rId10"/>
    <p:sldLayoutId id="2147485697" r:id="rId11"/>
    <p:sldLayoutId id="2147485702" r:id="rId12"/>
    <p:sldLayoutId id="2147485703" r:id="rId13"/>
    <p:sldLayoutId id="2147485704" r:id="rId14"/>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l" rtl="0" eaLnBrk="0" fontAlgn="base" hangingPunct="0">
        <a:spcBef>
          <a:spcPct val="0"/>
        </a:spcBef>
        <a:spcAft>
          <a:spcPct val="0"/>
        </a:spcAft>
        <a:defRPr sz="4000" kern="1200" spc="-100">
          <a:solidFill>
            <a:schemeClr val="tx2"/>
          </a:solidFill>
          <a:latin typeface="+mj-lt"/>
          <a:ea typeface="MS PGothic" panose="020B0600070205080204" pitchFamily="34" charset="-128"/>
          <a:cs typeface="MS PGothic" pitchFamily="34" charset="-128"/>
        </a:defRPr>
      </a:lvl1pPr>
      <a:lvl2pPr algn="l" rtl="0" eaLnBrk="0" fontAlgn="base" hangingPunct="0">
        <a:spcBef>
          <a:spcPct val="0"/>
        </a:spcBef>
        <a:spcAft>
          <a:spcPct val="0"/>
        </a:spcAft>
        <a:defRPr sz="4000">
          <a:solidFill>
            <a:schemeClr val="tx2"/>
          </a:solidFill>
          <a:latin typeface="Arial" charset="0"/>
          <a:ea typeface="MS PGothic" panose="020B0600070205080204" pitchFamily="34" charset="-128"/>
          <a:cs typeface="MS PGothic" pitchFamily="34" charset="-128"/>
        </a:defRPr>
      </a:lvl2pPr>
      <a:lvl3pPr algn="l" rtl="0" eaLnBrk="0" fontAlgn="base" hangingPunct="0">
        <a:spcBef>
          <a:spcPct val="0"/>
        </a:spcBef>
        <a:spcAft>
          <a:spcPct val="0"/>
        </a:spcAft>
        <a:defRPr sz="4000">
          <a:solidFill>
            <a:schemeClr val="tx2"/>
          </a:solidFill>
          <a:latin typeface="Arial" charset="0"/>
          <a:ea typeface="MS PGothic" panose="020B0600070205080204" pitchFamily="34" charset="-128"/>
          <a:cs typeface="MS PGothic" pitchFamily="34" charset="-128"/>
        </a:defRPr>
      </a:lvl3pPr>
      <a:lvl4pPr algn="l" rtl="0" eaLnBrk="0" fontAlgn="base" hangingPunct="0">
        <a:spcBef>
          <a:spcPct val="0"/>
        </a:spcBef>
        <a:spcAft>
          <a:spcPct val="0"/>
        </a:spcAft>
        <a:defRPr sz="4000">
          <a:solidFill>
            <a:schemeClr val="tx2"/>
          </a:solidFill>
          <a:latin typeface="Arial" charset="0"/>
          <a:ea typeface="MS PGothic" panose="020B0600070205080204" pitchFamily="34" charset="-128"/>
          <a:cs typeface="MS PGothic" pitchFamily="34" charset="-128"/>
        </a:defRPr>
      </a:lvl4pPr>
      <a:lvl5pPr algn="l" rtl="0" eaLnBrk="0" fontAlgn="base" hangingPunct="0">
        <a:spcBef>
          <a:spcPct val="0"/>
        </a:spcBef>
        <a:spcAft>
          <a:spcPct val="0"/>
        </a:spcAft>
        <a:defRPr sz="4000">
          <a:solidFill>
            <a:schemeClr val="tx2"/>
          </a:solidFill>
          <a:latin typeface="Arial" charset="0"/>
          <a:ea typeface="MS PGothic" panose="020B0600070205080204" pitchFamily="34" charset="-128"/>
          <a:cs typeface="MS PGothic" pitchFamily="34" charset="-128"/>
        </a:defRPr>
      </a:lvl5pPr>
      <a:lvl6pPr marL="457200" algn="l" rtl="0" fontAlgn="base">
        <a:spcBef>
          <a:spcPct val="0"/>
        </a:spcBef>
        <a:spcAft>
          <a:spcPct val="0"/>
        </a:spcAft>
        <a:defRPr sz="4000">
          <a:solidFill>
            <a:schemeClr val="tx2"/>
          </a:solidFill>
          <a:latin typeface="Arial" charset="0"/>
          <a:ea typeface="ＭＳ Ｐゴシック" charset="-128"/>
          <a:cs typeface="ＭＳ Ｐゴシック" charset="-128"/>
        </a:defRPr>
      </a:lvl6pPr>
      <a:lvl7pPr marL="914400" algn="l" rtl="0" fontAlgn="base">
        <a:spcBef>
          <a:spcPct val="0"/>
        </a:spcBef>
        <a:spcAft>
          <a:spcPct val="0"/>
        </a:spcAft>
        <a:defRPr sz="4000">
          <a:solidFill>
            <a:schemeClr val="tx2"/>
          </a:solidFill>
          <a:latin typeface="Arial" charset="0"/>
          <a:ea typeface="ＭＳ Ｐゴシック" charset="-128"/>
          <a:cs typeface="ＭＳ Ｐゴシック" charset="-128"/>
        </a:defRPr>
      </a:lvl7pPr>
      <a:lvl8pPr marL="1371600" algn="l" rtl="0" fontAlgn="base">
        <a:spcBef>
          <a:spcPct val="0"/>
        </a:spcBef>
        <a:spcAft>
          <a:spcPct val="0"/>
        </a:spcAft>
        <a:defRPr sz="4000">
          <a:solidFill>
            <a:schemeClr val="tx2"/>
          </a:solidFill>
          <a:latin typeface="Arial" charset="0"/>
          <a:ea typeface="ＭＳ Ｐゴシック" charset="-128"/>
          <a:cs typeface="ＭＳ Ｐゴシック" charset="-128"/>
        </a:defRPr>
      </a:lvl8pPr>
      <a:lvl9pPr marL="1828800" algn="l" rtl="0" fontAlgn="base">
        <a:spcBef>
          <a:spcPct val="0"/>
        </a:spcBef>
        <a:spcAft>
          <a:spcPct val="0"/>
        </a:spcAft>
        <a:defRPr sz="4000">
          <a:solidFill>
            <a:schemeClr val="tx2"/>
          </a:solidFill>
          <a:latin typeface="Arial" charset="0"/>
          <a:ea typeface="ＭＳ Ｐゴシック" charset="-128"/>
          <a:cs typeface="ＭＳ Ｐゴシック" charset="-128"/>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S PGothic" panose="020B0600070205080204" pitchFamily="34" charset="-128"/>
          <a:cs typeface="MS PGothic" pitchFamily="34" charset="-128"/>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S PGothic" panose="020B0600070205080204" pitchFamily="34" charset="-128"/>
          <a:cs typeface="MS PGothic" charset="0"/>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S PGothic" panose="020B0600070205080204" pitchFamily="34" charset="-128"/>
          <a:cs typeface="MS PGothic"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jpeg"/><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a:extLst>
              <a:ext uri="{FF2B5EF4-FFF2-40B4-BE49-F238E27FC236}">
                <a16:creationId xmlns:a16="http://schemas.microsoft.com/office/drawing/2014/main" id="{3364DFC9-5139-3842-BC4E-A02B0F433C2D}"/>
              </a:ext>
            </a:extLst>
          </p:cNvPr>
          <p:cNvSpPr>
            <a:spLocks noGrp="1" noChangeArrowheads="1"/>
          </p:cNvSpPr>
          <p:nvPr>
            <p:ph type="ctrTitle"/>
          </p:nvPr>
        </p:nvSpPr>
        <p:spPr>
          <a:xfrm>
            <a:off x="685800" y="2395538"/>
            <a:ext cx="7467600" cy="1109662"/>
          </a:xfrm>
        </p:spPr>
        <p:txBody>
          <a:bodyPr wrap="square" numCol="1" anchorCtr="0" compatLnSpc="1">
            <a:prstTxWarp prst="textNoShape">
              <a:avLst/>
            </a:prstTxWarp>
          </a:bodyPr>
          <a:lstStyle/>
          <a:p>
            <a:pPr eaLnBrk="1" hangingPunct="1">
              <a:defRPr/>
            </a:pPr>
            <a:r>
              <a:rPr lang="en-US" sz="4000" b="1" cap="none">
                <a:solidFill>
                  <a:srgbClr val="000090"/>
                </a:solidFill>
                <a:ea typeface="ＭＳ Ｐゴシック" charset="-128"/>
                <a:cs typeface="ＭＳ Ｐゴシック" charset="-128"/>
              </a:rPr>
              <a:t>CHAPTER 7: Chemical Bonding and Molecular Geometry</a:t>
            </a:r>
            <a:br>
              <a:rPr lang="en-US" sz="4000" b="1" cap="none">
                <a:solidFill>
                  <a:srgbClr val="000090"/>
                </a:solidFill>
                <a:ea typeface="ＭＳ Ｐゴシック" charset="-128"/>
                <a:cs typeface="ＭＳ Ｐゴシック" charset="-128"/>
              </a:rPr>
            </a:br>
            <a:endParaRPr lang="en-US" sz="4000" b="1" cap="none">
              <a:solidFill>
                <a:srgbClr val="000090"/>
              </a:solidFill>
              <a:ea typeface="ＭＳ Ｐゴシック" charset="-128"/>
              <a:cs typeface="ＭＳ Ｐゴシック" charset="-128"/>
            </a:endParaRPr>
          </a:p>
        </p:txBody>
      </p:sp>
      <p:sp>
        <p:nvSpPr>
          <p:cNvPr id="17410" name="Rectangle 3">
            <a:extLst>
              <a:ext uri="{FF2B5EF4-FFF2-40B4-BE49-F238E27FC236}">
                <a16:creationId xmlns:a16="http://schemas.microsoft.com/office/drawing/2014/main" id="{AB3C98DE-E64E-424C-89E8-F9C88032291A}"/>
              </a:ext>
            </a:extLst>
          </p:cNvPr>
          <p:cNvSpPr>
            <a:spLocks noGrp="1" noChangeArrowheads="1"/>
          </p:cNvSpPr>
          <p:nvPr>
            <p:ph type="subTitle" idx="1"/>
          </p:nvPr>
        </p:nvSpPr>
        <p:spPr>
          <a:xfrm>
            <a:off x="1524000" y="4038600"/>
            <a:ext cx="6400800" cy="1143000"/>
          </a:xfrm>
        </p:spPr>
        <p:txBody>
          <a:bodyPr/>
          <a:lstStyle/>
          <a:p>
            <a:pPr eaLnBrk="1" hangingPunct="1"/>
            <a:r>
              <a:rPr lang="en-US" altLang="en-US" sz="3200" b="1">
                <a:solidFill>
                  <a:schemeClr val="tx1"/>
                </a:solidFill>
              </a:rPr>
              <a:t>OpenStax</a:t>
            </a:r>
          </a:p>
          <a:p>
            <a:pPr eaLnBrk="1" hangingPunct="1"/>
            <a:r>
              <a:rPr lang="en-US" altLang="en-US" sz="3200" b="1">
                <a:solidFill>
                  <a:schemeClr val="tx1"/>
                </a:solidFill>
              </a:rPr>
              <a:t>Joseph DePasquale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E68B834-8DA9-FF47-8D4C-8121B451D654}"/>
              </a:ext>
            </a:extLst>
          </p:cNvPr>
          <p:cNvSpPr>
            <a:spLocks noGrp="1" noChangeArrowheads="1"/>
          </p:cNvSpPr>
          <p:nvPr>
            <p:ph type="title"/>
          </p:nvPr>
        </p:nvSpPr>
        <p:spPr>
          <a:xfrm>
            <a:off x="1066800" y="0"/>
            <a:ext cx="7620000" cy="1600200"/>
          </a:xfrm>
        </p:spPr>
        <p:txBody>
          <a:bodyPr wrap="square" numCol="1" anchorCtr="0" compatLnSpc="1">
            <a:prstTxWarp prst="textNoShape">
              <a:avLst/>
            </a:prstTxWarp>
          </a:bodyPr>
          <a:lstStyle/>
          <a:p>
            <a:pPr eaLnBrk="1" hangingPunct="1">
              <a:defRPr/>
            </a:pPr>
            <a:r>
              <a:rPr lang="en-US" b="1">
                <a:solidFill>
                  <a:srgbClr val="000090"/>
                </a:solidFill>
                <a:ea typeface="Osaka" charset="0"/>
                <a:cs typeface="Osaka" charset="0"/>
              </a:rPr>
              <a:t>7.2: Covalent Bonding</a:t>
            </a:r>
          </a:p>
        </p:txBody>
      </p:sp>
      <p:sp>
        <p:nvSpPr>
          <p:cNvPr id="26626" name="Rectangle 3">
            <a:extLst>
              <a:ext uri="{FF2B5EF4-FFF2-40B4-BE49-F238E27FC236}">
                <a16:creationId xmlns:a16="http://schemas.microsoft.com/office/drawing/2014/main" id="{32142F22-A807-9C43-83BA-120DC8FA12E9}"/>
              </a:ext>
            </a:extLst>
          </p:cNvPr>
          <p:cNvSpPr>
            <a:spLocks noGrp="1" noChangeArrowheads="1"/>
          </p:cNvSpPr>
          <p:nvPr>
            <p:ph idx="1"/>
          </p:nvPr>
        </p:nvSpPr>
        <p:spPr>
          <a:xfrm>
            <a:off x="457200" y="914400"/>
            <a:ext cx="7924800" cy="5867400"/>
          </a:xfrm>
        </p:spPr>
        <p:txBody>
          <a:bodyPr/>
          <a:lstStyle/>
          <a:p>
            <a:pPr marL="0" indent="0" eaLnBrk="1" hangingPunct="1">
              <a:lnSpc>
                <a:spcPct val="90000"/>
              </a:lnSpc>
              <a:buFont typeface="Arial" panose="020B0604020202020204" pitchFamily="34" charset="0"/>
              <a:buNone/>
            </a:pPr>
            <a:endParaRPr lang="en-US" altLang="en-US">
              <a:ea typeface="Osaka" panose="020B0600000000000000" pitchFamily="34" charset="-128"/>
            </a:endParaRPr>
          </a:p>
          <a:p>
            <a:pPr marL="0" indent="0" eaLnBrk="1" hangingPunct="1">
              <a:lnSpc>
                <a:spcPct val="90000"/>
              </a:lnSpc>
            </a:pPr>
            <a:r>
              <a:rPr lang="en-US" altLang="en-US" b="1" i="1">
                <a:solidFill>
                  <a:srgbClr val="000090"/>
                </a:solidFill>
                <a:ea typeface="Osaka" panose="020B0600000000000000" pitchFamily="34" charset="-128"/>
              </a:rPr>
              <a:t> A metal and a non-metal </a:t>
            </a:r>
            <a:r>
              <a:rPr lang="en-US" altLang="en-US" b="1" i="1">
                <a:ea typeface="Osaka" panose="020B0600000000000000" pitchFamily="34" charset="-128"/>
              </a:rPr>
              <a:t>tend to </a:t>
            </a:r>
            <a:r>
              <a:rPr lang="en-US" altLang="en-US" b="1" i="1">
                <a:solidFill>
                  <a:srgbClr val="000090"/>
                </a:solidFill>
                <a:ea typeface="Osaka" panose="020B0600000000000000" pitchFamily="34" charset="-128"/>
              </a:rPr>
              <a:t>exchange electrons </a:t>
            </a:r>
            <a:r>
              <a:rPr lang="en-US" altLang="en-US" b="1" i="1">
                <a:solidFill>
                  <a:srgbClr val="292934"/>
                </a:solidFill>
                <a:ea typeface="Osaka" panose="020B0600000000000000" pitchFamily="34" charset="-128"/>
              </a:rPr>
              <a:t>with each other and form </a:t>
            </a:r>
            <a:r>
              <a:rPr lang="en-US" altLang="en-US" b="1" i="1">
                <a:solidFill>
                  <a:srgbClr val="000090"/>
                </a:solidFill>
                <a:ea typeface="Osaka" panose="020B0600000000000000" pitchFamily="34" charset="-128"/>
              </a:rPr>
              <a:t>ionic bonds. </a:t>
            </a:r>
          </a:p>
          <a:p>
            <a:pPr marL="0" indent="0" eaLnBrk="1" hangingPunct="1">
              <a:lnSpc>
                <a:spcPct val="90000"/>
              </a:lnSpc>
            </a:pPr>
            <a:endParaRPr lang="en-US" altLang="en-US" b="1" i="1">
              <a:solidFill>
                <a:srgbClr val="000090"/>
              </a:solidFill>
              <a:ea typeface="Osaka" panose="020B0600000000000000" pitchFamily="34" charset="-128"/>
            </a:endParaRPr>
          </a:p>
          <a:p>
            <a:pPr marL="0" indent="0" eaLnBrk="1" hangingPunct="1">
              <a:lnSpc>
                <a:spcPct val="90000"/>
              </a:lnSpc>
            </a:pPr>
            <a:endParaRPr lang="en-US" altLang="en-US" b="1" i="1">
              <a:solidFill>
                <a:srgbClr val="000090"/>
              </a:solidFill>
              <a:ea typeface="Osaka" panose="020B0600000000000000" pitchFamily="34" charset="-128"/>
            </a:endParaRPr>
          </a:p>
          <a:p>
            <a:pPr marL="0" indent="0" eaLnBrk="1" hangingPunct="1">
              <a:lnSpc>
                <a:spcPct val="90000"/>
              </a:lnSpc>
            </a:pPr>
            <a:endParaRPr lang="en-US" altLang="en-US" b="1" i="1">
              <a:solidFill>
                <a:srgbClr val="000090"/>
              </a:solidFill>
              <a:ea typeface="Osaka" panose="020B0600000000000000" pitchFamily="34" charset="-128"/>
            </a:endParaRPr>
          </a:p>
          <a:p>
            <a:pPr marL="0" indent="0" eaLnBrk="1" hangingPunct="1">
              <a:lnSpc>
                <a:spcPct val="90000"/>
              </a:lnSpc>
            </a:pPr>
            <a:r>
              <a:rPr lang="en-US" altLang="en-US" b="1" i="1">
                <a:solidFill>
                  <a:srgbClr val="000090"/>
                </a:solidFill>
                <a:ea typeface="Osaka" panose="020B0600000000000000" pitchFamily="34" charset="-128"/>
              </a:rPr>
              <a:t> Nonmetals </a:t>
            </a:r>
            <a:r>
              <a:rPr lang="en-US" altLang="en-US" b="1" i="1">
                <a:ea typeface="Osaka" panose="020B0600000000000000" pitchFamily="34" charset="-128"/>
              </a:rPr>
              <a:t>tend to </a:t>
            </a:r>
            <a:r>
              <a:rPr lang="en-US" altLang="en-US" b="1" i="1">
                <a:solidFill>
                  <a:srgbClr val="000090"/>
                </a:solidFill>
                <a:ea typeface="Osaka" panose="020B0600000000000000" pitchFamily="34" charset="-128"/>
              </a:rPr>
              <a:t>share electrons</a:t>
            </a:r>
            <a:r>
              <a:rPr lang="en-US" altLang="en-US" b="1" i="1">
                <a:ea typeface="Osaka" panose="020B0600000000000000" pitchFamily="34" charset="-128"/>
              </a:rPr>
              <a:t> with each other forming </a:t>
            </a:r>
            <a:r>
              <a:rPr lang="en-US" altLang="en-US" b="1" i="1">
                <a:solidFill>
                  <a:srgbClr val="000090"/>
                </a:solidFill>
                <a:ea typeface="Osaka" panose="020B0600000000000000" pitchFamily="34" charset="-128"/>
              </a:rPr>
              <a:t>covalent bonds. </a:t>
            </a:r>
            <a:endParaRPr lang="en-US" altLang="en-US" b="1" i="1">
              <a:ea typeface="Osaka" panose="020B0600000000000000" pitchFamily="34" charset="-128"/>
            </a:endParaRPr>
          </a:p>
          <a:p>
            <a:pPr marL="0" indent="0" eaLnBrk="1" hangingPunct="1">
              <a:lnSpc>
                <a:spcPct val="90000"/>
              </a:lnSpc>
              <a:buFont typeface="Arial" panose="020B0604020202020204" pitchFamily="34" charset="0"/>
              <a:buNone/>
            </a:pPr>
            <a:endParaRPr lang="en-US" altLang="en-US" b="1" i="1">
              <a:solidFill>
                <a:srgbClr val="000090"/>
              </a:solidFill>
              <a:ea typeface="Osaka" panose="020B0600000000000000" pitchFamily="34" charset="-128"/>
            </a:endParaRPr>
          </a:p>
          <a:p>
            <a:pPr marL="0" indent="0" eaLnBrk="1" hangingPunct="1">
              <a:lnSpc>
                <a:spcPct val="90000"/>
              </a:lnSpc>
              <a:buFont typeface="Arial" panose="020B0604020202020204" pitchFamily="34" charset="0"/>
              <a:buNone/>
            </a:pPr>
            <a:endParaRPr lang="en-US" altLang="en-US" b="1" i="1">
              <a:solidFill>
                <a:srgbClr val="000090"/>
              </a:solidFill>
              <a:ea typeface="Osaka" panose="020B0600000000000000" pitchFamily="34" charset="-128"/>
            </a:endParaRPr>
          </a:p>
          <a:p>
            <a:pPr marL="0" indent="0" eaLnBrk="1" hangingPunct="1">
              <a:lnSpc>
                <a:spcPct val="90000"/>
              </a:lnSpc>
              <a:buFont typeface="Arial" panose="020B0604020202020204" pitchFamily="34" charset="0"/>
              <a:buNone/>
            </a:pPr>
            <a:endParaRPr lang="en-US" altLang="en-US" b="1" i="1">
              <a:solidFill>
                <a:srgbClr val="000090"/>
              </a:solidFill>
              <a:ea typeface="Osaka" panose="020B0600000000000000" pitchFamily="34" charset="-128"/>
            </a:endParaRPr>
          </a:p>
          <a:p>
            <a:pPr marL="0" indent="0" eaLnBrk="1" hangingPunct="1">
              <a:lnSpc>
                <a:spcPct val="90000"/>
              </a:lnSpc>
            </a:pPr>
            <a:r>
              <a:rPr lang="en-US" altLang="en-US" b="1" i="1">
                <a:solidFill>
                  <a:srgbClr val="000090"/>
                </a:solidFill>
                <a:ea typeface="Osaka" panose="020B0600000000000000" pitchFamily="34" charset="-128"/>
              </a:rPr>
              <a:t> </a:t>
            </a:r>
            <a:r>
              <a:rPr lang="en-US" altLang="en-US" b="1">
                <a:ea typeface="Osaka" panose="020B0600000000000000" pitchFamily="34" charset="-128"/>
              </a:rPr>
              <a:t>Covalent bonds are formed between atoms that have similar abilities to attract electrons.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6D2EA-68E8-DE4B-A2B5-626FF6BF5097}"/>
              </a:ext>
            </a:extLst>
          </p:cNvPr>
          <p:cNvSpPr>
            <a:spLocks noGrp="1"/>
          </p:cNvSpPr>
          <p:nvPr>
            <p:ph type="title"/>
          </p:nvPr>
        </p:nvSpPr>
        <p:spPr>
          <a:xfrm>
            <a:off x="1143000" y="228600"/>
            <a:ext cx="8229600" cy="990600"/>
          </a:xfrm>
        </p:spPr>
        <p:txBody>
          <a:bodyPr wrap="square" numCol="1" anchorCtr="0" compatLnSpc="1">
            <a:prstTxWarp prst="textNoShape">
              <a:avLst/>
            </a:prstTxWarp>
          </a:bodyPr>
          <a:lstStyle/>
          <a:p>
            <a:pPr eaLnBrk="1" hangingPunct="1">
              <a:defRPr/>
            </a:pPr>
            <a:r>
              <a:rPr lang="en-US" b="1">
                <a:solidFill>
                  <a:srgbClr val="000090"/>
                </a:solidFill>
                <a:ea typeface="MS PGothic" charset="0"/>
                <a:cs typeface="MS PGothic" charset="0"/>
              </a:rPr>
              <a:t>H</a:t>
            </a:r>
            <a:r>
              <a:rPr lang="en-US" b="1" baseline="-25000">
                <a:solidFill>
                  <a:srgbClr val="000090"/>
                </a:solidFill>
                <a:ea typeface="MS PGothic" charset="0"/>
                <a:cs typeface="MS PGothic" charset="0"/>
              </a:rPr>
              <a:t>2</a:t>
            </a:r>
            <a:r>
              <a:rPr lang="en-US" b="1">
                <a:solidFill>
                  <a:srgbClr val="000090"/>
                </a:solidFill>
                <a:ea typeface="MS PGothic" charset="0"/>
                <a:cs typeface="MS PGothic" charset="0"/>
              </a:rPr>
              <a:t>: Covalent Compound</a:t>
            </a:r>
          </a:p>
        </p:txBody>
      </p:sp>
      <p:sp>
        <p:nvSpPr>
          <p:cNvPr id="27650" name="Content Placeholder 2">
            <a:extLst>
              <a:ext uri="{FF2B5EF4-FFF2-40B4-BE49-F238E27FC236}">
                <a16:creationId xmlns:a16="http://schemas.microsoft.com/office/drawing/2014/main" id="{9A4C6438-D977-C44F-A32D-DF9D37177595}"/>
              </a:ext>
            </a:extLst>
          </p:cNvPr>
          <p:cNvSpPr>
            <a:spLocks noGrp="1"/>
          </p:cNvSpPr>
          <p:nvPr>
            <p:ph idx="1"/>
          </p:nvPr>
        </p:nvSpPr>
        <p:spPr>
          <a:xfrm>
            <a:off x="76200" y="1143000"/>
            <a:ext cx="8915400" cy="4876800"/>
          </a:xfrm>
        </p:spPr>
        <p:txBody>
          <a:bodyPr/>
          <a:lstStyle/>
          <a:p>
            <a:pPr lvl="1" eaLnBrk="1" hangingPunct="1"/>
            <a:r>
              <a:rPr lang="en-US" altLang="en-US" sz="2800" b="1">
                <a:ea typeface="Osaka" panose="020B0600000000000000" pitchFamily="34" charset="-128"/>
              </a:rPr>
              <a:t>Consider the H</a:t>
            </a:r>
            <a:r>
              <a:rPr lang="en-US" altLang="en-US" sz="2800" b="1" baseline="-25000">
                <a:ea typeface="Osaka" panose="020B0600000000000000" pitchFamily="34" charset="-128"/>
              </a:rPr>
              <a:t>2 </a:t>
            </a:r>
            <a:r>
              <a:rPr lang="en-US" altLang="en-US" sz="2800" b="1">
                <a:ea typeface="Osaka" panose="020B0600000000000000" pitchFamily="34" charset="-128"/>
              </a:rPr>
              <a:t>molecule </a:t>
            </a:r>
          </a:p>
          <a:p>
            <a:pPr lvl="2" eaLnBrk="1" hangingPunct="1"/>
            <a:r>
              <a:rPr lang="en-US" altLang="en-US" sz="2400">
                <a:ea typeface="Osaka" panose="020B0600000000000000" pitchFamily="34" charset="-128"/>
              </a:rPr>
              <a:t>H: 1s</a:t>
            </a:r>
            <a:r>
              <a:rPr lang="en-US" altLang="en-US" sz="2400" baseline="30000">
                <a:ea typeface="Osaka" panose="020B0600000000000000" pitchFamily="34" charset="-128"/>
              </a:rPr>
              <a:t>1</a:t>
            </a:r>
            <a:endParaRPr lang="en-US" altLang="en-US" sz="2400">
              <a:ea typeface="Osaka" panose="020B0600000000000000" pitchFamily="34" charset="-128"/>
            </a:endParaRPr>
          </a:p>
          <a:p>
            <a:pPr lvl="2" eaLnBrk="1" hangingPunct="1"/>
            <a:r>
              <a:rPr lang="en-US" altLang="en-US" sz="2400">
                <a:ea typeface="Osaka" panose="020B0600000000000000" pitchFamily="34" charset="-128"/>
              </a:rPr>
              <a:t>Each hydrogen contributes a 1s electron in forming a covalent bond. </a:t>
            </a:r>
          </a:p>
          <a:p>
            <a:pPr lvl="2" eaLnBrk="1" hangingPunct="1"/>
            <a:endParaRPr lang="en-US" altLang="en-US" sz="2400">
              <a:ea typeface="Osaka" panose="020B0600000000000000" pitchFamily="34" charset="-128"/>
            </a:endParaRPr>
          </a:p>
          <a:p>
            <a:pPr lvl="2" eaLnBrk="1" hangingPunct="1">
              <a:buFont typeface="Arial" panose="020B0604020202020204" pitchFamily="34" charset="0"/>
              <a:buNone/>
            </a:pPr>
            <a:endParaRPr lang="en-US" altLang="en-US" sz="2400">
              <a:ea typeface="Osaka" panose="020B0600000000000000" pitchFamily="34" charset="-128"/>
            </a:endParaRPr>
          </a:p>
          <a:p>
            <a:pPr lvl="2" eaLnBrk="1" hangingPunct="1">
              <a:buFont typeface="Arial" panose="020B0604020202020204" pitchFamily="34" charset="0"/>
              <a:buNone/>
            </a:pPr>
            <a:endParaRPr lang="en-US" altLang="en-US" sz="2400">
              <a:ea typeface="Osaka" panose="020B0600000000000000" pitchFamily="34" charset="-128"/>
            </a:endParaRPr>
          </a:p>
          <a:p>
            <a:pPr lvl="2" eaLnBrk="1" hangingPunct="1">
              <a:buFont typeface="Arial" panose="020B0604020202020204" pitchFamily="34" charset="0"/>
              <a:buNone/>
            </a:pPr>
            <a:endParaRPr lang="en-US" altLang="en-US" sz="2400">
              <a:ea typeface="Osaka" panose="020B0600000000000000" pitchFamily="34" charset="-128"/>
            </a:endParaRPr>
          </a:p>
          <a:p>
            <a:pPr lvl="2" eaLnBrk="1" hangingPunct="1">
              <a:buFont typeface="Arial" panose="020B0604020202020204" pitchFamily="34" charset="0"/>
              <a:buNone/>
            </a:pPr>
            <a:endParaRPr lang="en-US" altLang="en-US" sz="2400">
              <a:ea typeface="Osaka" panose="020B0600000000000000" pitchFamily="34" charset="-128"/>
            </a:endParaRPr>
          </a:p>
          <a:p>
            <a:pPr lvl="2" eaLnBrk="1" hangingPunct="1">
              <a:buFont typeface="Arial" panose="020B0604020202020204" pitchFamily="34" charset="0"/>
              <a:buNone/>
            </a:pPr>
            <a:endParaRPr lang="en-US" altLang="en-US" sz="2400">
              <a:ea typeface="Osaka" panose="020B0600000000000000" pitchFamily="34" charset="-128"/>
            </a:endParaRPr>
          </a:p>
          <a:p>
            <a:pPr lvl="2" eaLnBrk="1" hangingPunct="1">
              <a:buFont typeface="Arial" panose="020B0604020202020204" pitchFamily="34" charset="0"/>
              <a:buNone/>
            </a:pPr>
            <a:endParaRPr lang="en-US" altLang="en-US" sz="2400">
              <a:ea typeface="Osaka" panose="020B0600000000000000" pitchFamily="34" charset="-128"/>
            </a:endParaRPr>
          </a:p>
          <a:p>
            <a:pPr lvl="2" eaLnBrk="1" hangingPunct="1"/>
            <a:r>
              <a:rPr lang="en-US" altLang="en-US" sz="2400">
                <a:ea typeface="Osaka" panose="020B0600000000000000" pitchFamily="34" charset="-128"/>
              </a:rPr>
              <a:t>Each H now has a first valence shell filled with 2 electrons, just like the noble gas, He.</a:t>
            </a:r>
          </a:p>
          <a:p>
            <a:pPr eaLnBrk="1" hangingPunct="1"/>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C93AB-A727-2141-A437-926A296B4DFB}"/>
              </a:ext>
            </a:extLst>
          </p:cNvPr>
          <p:cNvSpPr>
            <a:spLocks noGrp="1"/>
          </p:cNvSpPr>
          <p:nvPr>
            <p:ph type="title"/>
          </p:nvPr>
        </p:nvSpPr>
        <p:spPr>
          <a:xfrm>
            <a:off x="762000" y="457200"/>
            <a:ext cx="8229600" cy="990600"/>
          </a:xfrm>
        </p:spPr>
        <p:txBody>
          <a:bodyPr wrap="square" numCol="1" anchorCtr="0" compatLnSpc="1">
            <a:prstTxWarp prst="textNoShape">
              <a:avLst/>
            </a:prstTxWarp>
          </a:bodyPr>
          <a:lstStyle/>
          <a:p>
            <a:pPr eaLnBrk="1" hangingPunct="1">
              <a:defRPr/>
            </a:pPr>
            <a:r>
              <a:rPr lang="en-US" b="1">
                <a:solidFill>
                  <a:srgbClr val="000090"/>
                </a:solidFill>
                <a:ea typeface="ＭＳ Ｐゴシック" charset="0"/>
                <a:cs typeface="ＭＳ Ｐゴシック" charset="0"/>
              </a:rPr>
              <a:t>HF: Covalent Compound</a:t>
            </a:r>
          </a:p>
        </p:txBody>
      </p:sp>
      <p:sp>
        <p:nvSpPr>
          <p:cNvPr id="28674" name="Content Placeholder 2">
            <a:extLst>
              <a:ext uri="{FF2B5EF4-FFF2-40B4-BE49-F238E27FC236}">
                <a16:creationId xmlns:a16="http://schemas.microsoft.com/office/drawing/2014/main" id="{14B0B044-C123-BC4F-A924-3E3A0B827613}"/>
              </a:ext>
            </a:extLst>
          </p:cNvPr>
          <p:cNvSpPr>
            <a:spLocks noGrp="1"/>
          </p:cNvSpPr>
          <p:nvPr>
            <p:ph idx="1"/>
          </p:nvPr>
        </p:nvSpPr>
        <p:spPr>
          <a:xfrm>
            <a:off x="304800" y="1524000"/>
            <a:ext cx="8686800" cy="4876800"/>
          </a:xfrm>
        </p:spPr>
        <p:txBody>
          <a:bodyPr/>
          <a:lstStyle/>
          <a:p>
            <a:pPr lvl="1" eaLnBrk="1" hangingPunct="1"/>
            <a:r>
              <a:rPr lang="en-US" altLang="en-US" sz="2800" b="1">
                <a:ea typeface="Osaka" panose="020B0600000000000000" pitchFamily="34" charset="-128"/>
              </a:rPr>
              <a:t>Consider HF</a:t>
            </a:r>
          </a:p>
          <a:p>
            <a:pPr lvl="2" eaLnBrk="1" hangingPunct="1"/>
            <a:r>
              <a:rPr lang="en-US" altLang="en-US" sz="2400">
                <a:ea typeface="Osaka" panose="020B0600000000000000" pitchFamily="34" charset="-128"/>
              </a:rPr>
              <a:t>Only the valence electrons are involved in the formation of a covalent bond. </a:t>
            </a:r>
          </a:p>
          <a:p>
            <a:pPr lvl="2" eaLnBrk="1" hangingPunct="1"/>
            <a:r>
              <a:rPr lang="en-US" altLang="en-US" sz="2400">
                <a:ea typeface="Osaka" panose="020B0600000000000000" pitchFamily="34" charset="-128"/>
              </a:rPr>
              <a:t>After forming a covalent bond, both H and F are each isoelectronic with a noble gas. </a:t>
            </a:r>
          </a:p>
          <a:p>
            <a:pPr eaLnBrk="1" hangingPunct="1"/>
            <a:endParaRPr lang="en-US" altLang="en-US"/>
          </a:p>
        </p:txBody>
      </p:sp>
      <p:pic>
        <p:nvPicPr>
          <p:cNvPr id="28675" name="Ink 21593">
            <a:extLst>
              <a:ext uri="{FF2B5EF4-FFF2-40B4-BE49-F238E27FC236}">
                <a16:creationId xmlns:a16="http://schemas.microsoft.com/office/drawing/2014/main" id="{D559929C-FFB5-4A41-BE4E-2DC42CF3DC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6475" y="222250"/>
            <a:ext cx="36004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a:extLst>
              <a:ext uri="{FF2B5EF4-FFF2-40B4-BE49-F238E27FC236}">
                <a16:creationId xmlns:a16="http://schemas.microsoft.com/office/drawing/2014/main" id="{67EDAC44-7F6B-5A44-8C70-D4278BA0F161}"/>
              </a:ext>
            </a:extLst>
          </p:cNvPr>
          <p:cNvSpPr>
            <a:spLocks noGrp="1"/>
          </p:cNvSpPr>
          <p:nvPr>
            <p:ph idx="1"/>
          </p:nvPr>
        </p:nvSpPr>
        <p:spPr>
          <a:xfrm>
            <a:off x="7162800" y="685800"/>
            <a:ext cx="1828800" cy="4876800"/>
          </a:xfrm>
        </p:spPr>
        <p:txBody>
          <a:bodyPr/>
          <a:lstStyle/>
          <a:p>
            <a:pPr eaLnBrk="1" hangingPunct="1"/>
            <a:r>
              <a:rPr lang="en-US" altLang="en-US"/>
              <a:t>Formation of H</a:t>
            </a:r>
            <a:r>
              <a:rPr lang="en-US" altLang="en-US" baseline="-25000"/>
              <a:t>2</a:t>
            </a:r>
            <a:r>
              <a:rPr lang="en-US" altLang="en-US"/>
              <a:t> molecule.</a:t>
            </a:r>
          </a:p>
          <a:p>
            <a:pPr eaLnBrk="1" hangingPunct="1"/>
            <a:endParaRPr lang="en-US" altLang="en-US"/>
          </a:p>
          <a:p>
            <a:pPr eaLnBrk="1" hangingPunct="1"/>
            <a:r>
              <a:rPr lang="en-US" altLang="en-US"/>
              <a:t>Distance of lowest potential energy is the </a:t>
            </a:r>
            <a:r>
              <a:rPr lang="en-US" altLang="en-US" b="1">
                <a:solidFill>
                  <a:srgbClr val="000090"/>
                </a:solidFill>
              </a:rPr>
              <a:t>bond length. </a:t>
            </a:r>
          </a:p>
        </p:txBody>
      </p:sp>
      <p:pic>
        <p:nvPicPr>
          <p:cNvPr id="29698" name="Picture Placeholder 1" descr="CNX_Chem_07_02_Morse.jpg">
            <a:extLst>
              <a:ext uri="{FF2B5EF4-FFF2-40B4-BE49-F238E27FC236}">
                <a16:creationId xmlns:a16="http://schemas.microsoft.com/office/drawing/2014/main" id="{5AF97AAC-74C3-DA47-9A15-F8277A1BA5A2}"/>
              </a:ext>
            </a:extLst>
          </p:cNvPr>
          <p:cNvPicPr>
            <a:picLocks noChangeAspect="1"/>
          </p:cNvPicPr>
          <p:nvPr/>
        </p:nvPicPr>
        <p:blipFill>
          <a:blip r:embed="rId2">
            <a:extLst>
              <a:ext uri="{28A0092B-C50C-407E-A947-70E740481C1C}">
                <a14:useLocalDpi xmlns:a14="http://schemas.microsoft.com/office/drawing/2010/main" val="0"/>
              </a:ext>
            </a:extLst>
          </a:blip>
          <a:srcRect l="1274" r="-1495"/>
          <a:stretch>
            <a:fillRect/>
          </a:stretch>
        </p:blipFill>
        <p:spPr bwMode="auto">
          <a:xfrm>
            <a:off x="838200" y="609600"/>
            <a:ext cx="4876800" cy="477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Placeholder 6">
            <a:extLst>
              <a:ext uri="{FF2B5EF4-FFF2-40B4-BE49-F238E27FC236}">
                <a16:creationId xmlns:a16="http://schemas.microsoft.com/office/drawing/2014/main" id="{7616C3D1-F08C-0142-A9A9-D0E416B98EA3}"/>
              </a:ext>
            </a:extLst>
          </p:cNvPr>
          <p:cNvSpPr txBox="1">
            <a:spLocks/>
          </p:cNvSpPr>
          <p:nvPr/>
        </p:nvSpPr>
        <p:spPr bwMode="auto">
          <a:xfrm>
            <a:off x="457200" y="5410200"/>
            <a:ext cx="8062913"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buClr>
                <a:schemeClr val="accent1"/>
              </a:buClr>
              <a:buSzPct val="85000"/>
              <a:buFont typeface="Arial" panose="020B0604020202020204" pitchFamily="34" charset="0"/>
              <a:buNone/>
            </a:pPr>
            <a:r>
              <a:rPr lang="en-US" altLang="en-US" sz="1600"/>
              <a:t>The potential energy of two separate hydrogen atoms (right) decreases as they approach each other, and the single electrons on each atom are shared to form a covalent bond. The bond length is the internuclear distance at which the lowest potential energy is achieved.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5027F-89AA-4D4C-89C7-A0933605AC5D}"/>
              </a:ext>
            </a:extLst>
          </p:cNvPr>
          <p:cNvSpPr>
            <a:spLocks noGrp="1"/>
          </p:cNvSpPr>
          <p:nvPr>
            <p:ph type="title"/>
          </p:nvPr>
        </p:nvSpPr>
        <p:spPr>
          <a:xfrm>
            <a:off x="990600" y="228600"/>
            <a:ext cx="8229600" cy="990600"/>
          </a:xfrm>
        </p:spPr>
        <p:txBody>
          <a:bodyPr wrap="square" numCol="1" anchorCtr="0" compatLnSpc="1">
            <a:prstTxWarp prst="textNoShape">
              <a:avLst/>
            </a:prstTxWarp>
          </a:bodyPr>
          <a:lstStyle/>
          <a:p>
            <a:pPr eaLnBrk="1" hangingPunct="1">
              <a:defRPr/>
            </a:pPr>
            <a:r>
              <a:rPr lang="en-US" b="1">
                <a:solidFill>
                  <a:srgbClr val="000090"/>
                </a:solidFill>
                <a:ea typeface="MS PGothic" charset="0"/>
                <a:cs typeface="MS PGothic" charset="0"/>
              </a:rPr>
              <a:t>Formation of Covalent Bonds</a:t>
            </a:r>
          </a:p>
        </p:txBody>
      </p:sp>
      <p:sp>
        <p:nvSpPr>
          <p:cNvPr id="30722" name="Content Placeholder 2">
            <a:extLst>
              <a:ext uri="{FF2B5EF4-FFF2-40B4-BE49-F238E27FC236}">
                <a16:creationId xmlns:a16="http://schemas.microsoft.com/office/drawing/2014/main" id="{ACBAF68E-FD1B-8E42-93E5-EB9435A3574F}"/>
              </a:ext>
            </a:extLst>
          </p:cNvPr>
          <p:cNvSpPr>
            <a:spLocks noGrp="1"/>
          </p:cNvSpPr>
          <p:nvPr>
            <p:ph idx="1"/>
          </p:nvPr>
        </p:nvSpPr>
        <p:spPr>
          <a:xfrm>
            <a:off x="228600" y="1295400"/>
            <a:ext cx="8686800" cy="4876800"/>
          </a:xfrm>
        </p:spPr>
        <p:txBody>
          <a:bodyPr/>
          <a:lstStyle/>
          <a:p>
            <a:pPr eaLnBrk="1" hangingPunct="1"/>
            <a:r>
              <a:rPr lang="en-US" altLang="en-US" sz="2800"/>
              <a:t>To break chemical bonds, energy must be added </a:t>
            </a:r>
            <a:r>
              <a:rPr lang="en-US" altLang="en-US" sz="2800" b="1"/>
              <a:t>(endothermic process).</a:t>
            </a:r>
          </a:p>
          <a:p>
            <a:pPr eaLnBrk="1" hangingPunct="1"/>
            <a:endParaRPr lang="en-US" altLang="en-US" sz="2800"/>
          </a:p>
          <a:p>
            <a:pPr eaLnBrk="1" hangingPunct="1">
              <a:buFont typeface="Arial" panose="020B0604020202020204" pitchFamily="34" charset="0"/>
              <a:buNone/>
            </a:pPr>
            <a:endParaRPr lang="en-US" altLang="en-US" sz="2800"/>
          </a:p>
          <a:p>
            <a:pPr eaLnBrk="1" hangingPunct="1"/>
            <a:endParaRPr lang="en-US" altLang="en-US" sz="2800"/>
          </a:p>
          <a:p>
            <a:pPr eaLnBrk="1" hangingPunct="1"/>
            <a:r>
              <a:rPr lang="en-US" altLang="en-US" sz="2800"/>
              <a:t>The formation of chemical bonds results in the release of energy </a:t>
            </a:r>
            <a:r>
              <a:rPr lang="en-US" altLang="en-US" sz="2800" b="1"/>
              <a:t>(exothermic process).</a:t>
            </a:r>
          </a:p>
          <a:p>
            <a:pPr lvl="1" eaLnBrk="1" hangingPunct="1"/>
            <a:r>
              <a:rPr lang="en-US" altLang="en-US" sz="2400"/>
              <a:t>The bond makes each atom more stable and therefore in a lower energy state.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DA311A53-1332-8D4A-9178-36C15EF097A8}"/>
              </a:ext>
            </a:extLst>
          </p:cNvPr>
          <p:cNvSpPr>
            <a:spLocks noGrp="1" noChangeArrowheads="1"/>
          </p:cNvSpPr>
          <p:nvPr>
            <p:ph type="title"/>
          </p:nvPr>
        </p:nvSpPr>
        <p:spPr>
          <a:xfrm>
            <a:off x="1524000" y="482600"/>
            <a:ext cx="6553200" cy="508000"/>
          </a:xfrm>
        </p:spPr>
        <p:txBody>
          <a:bodyPr>
            <a:normAutofit fontScale="90000"/>
          </a:bodyPr>
          <a:lstStyle/>
          <a:p>
            <a:pPr eaLnBrk="1" fontAlgn="auto" hangingPunct="1">
              <a:spcAft>
                <a:spcPts val="0"/>
              </a:spcAft>
              <a:defRPr/>
            </a:pPr>
            <a:r>
              <a:rPr lang="en-US" b="1" dirty="0">
                <a:solidFill>
                  <a:srgbClr val="000090"/>
                </a:solidFill>
                <a:ea typeface="ＭＳ Ｐゴシック" charset="0"/>
                <a:cs typeface="ＭＳ Ｐゴシック" charset="0"/>
              </a:rPr>
              <a:t>Types of covalent bonds</a:t>
            </a:r>
          </a:p>
        </p:txBody>
      </p:sp>
      <p:sp>
        <p:nvSpPr>
          <p:cNvPr id="31746" name="Rectangle 3">
            <a:extLst>
              <a:ext uri="{FF2B5EF4-FFF2-40B4-BE49-F238E27FC236}">
                <a16:creationId xmlns:a16="http://schemas.microsoft.com/office/drawing/2014/main" id="{39B1C97D-6E2D-E946-8E85-DF6889B0B4A4}"/>
              </a:ext>
            </a:extLst>
          </p:cNvPr>
          <p:cNvSpPr>
            <a:spLocks noGrp="1" noChangeArrowheads="1"/>
          </p:cNvSpPr>
          <p:nvPr>
            <p:ph idx="1"/>
          </p:nvPr>
        </p:nvSpPr>
        <p:spPr>
          <a:xfrm>
            <a:off x="533400" y="1219200"/>
            <a:ext cx="8382000" cy="2819400"/>
          </a:xfrm>
        </p:spPr>
        <p:txBody>
          <a:bodyPr/>
          <a:lstStyle/>
          <a:p>
            <a:pPr eaLnBrk="1" hangingPunct="1">
              <a:lnSpc>
                <a:spcPct val="90000"/>
              </a:lnSpc>
            </a:pPr>
            <a:r>
              <a:rPr lang="en-US" altLang="en-US"/>
              <a:t> All covalent bonds involve the sharing of electrons. But the electrons are not always shared equally…</a:t>
            </a:r>
          </a:p>
          <a:p>
            <a:pPr eaLnBrk="1" hangingPunct="1">
              <a:lnSpc>
                <a:spcPct val="90000"/>
              </a:lnSpc>
            </a:pPr>
            <a:endParaRPr lang="en-US" altLang="en-US"/>
          </a:p>
          <a:p>
            <a:pPr eaLnBrk="1" hangingPunct="1">
              <a:lnSpc>
                <a:spcPct val="90000"/>
              </a:lnSpc>
            </a:pPr>
            <a:r>
              <a:rPr lang="en-US" altLang="en-US">
                <a:solidFill>
                  <a:srgbClr val="0000FF"/>
                </a:solidFill>
              </a:rPr>
              <a:t> </a:t>
            </a:r>
            <a:r>
              <a:rPr lang="en-US" altLang="en-US" b="1">
                <a:solidFill>
                  <a:srgbClr val="0000FF"/>
                </a:solidFill>
              </a:rPr>
              <a:t>Two types of covalent bonds:</a:t>
            </a:r>
          </a:p>
          <a:p>
            <a:pPr eaLnBrk="1" hangingPunct="1">
              <a:lnSpc>
                <a:spcPct val="90000"/>
              </a:lnSpc>
              <a:buFont typeface="Arial" panose="020B0604020202020204" pitchFamily="34" charset="0"/>
              <a:buNone/>
            </a:pPr>
            <a:endParaRPr lang="en-US" altLang="en-US" b="1">
              <a:solidFill>
                <a:srgbClr val="0000FF"/>
              </a:solidFill>
            </a:endParaRPr>
          </a:p>
          <a:p>
            <a:pPr eaLnBrk="1" hangingPunct="1">
              <a:lnSpc>
                <a:spcPct val="90000"/>
              </a:lnSpc>
              <a:buFont typeface="Arial" panose="020B0604020202020204" pitchFamily="34" charset="0"/>
              <a:buNone/>
            </a:pPr>
            <a:r>
              <a:rPr lang="en-US" altLang="en-US" b="1"/>
              <a:t>1) Pure Covalent bonds (Non-polar covalent bonds) – Equal sharing of electrons</a:t>
            </a:r>
          </a:p>
          <a:p>
            <a:pPr eaLnBrk="1" hangingPunct="1">
              <a:lnSpc>
                <a:spcPct val="90000"/>
              </a:lnSpc>
              <a:buFont typeface="Arial" panose="020B0604020202020204" pitchFamily="34" charset="0"/>
              <a:buNone/>
            </a:pPr>
            <a:endParaRPr lang="en-US" altLang="en-US" b="1"/>
          </a:p>
          <a:p>
            <a:pPr eaLnBrk="1" hangingPunct="1">
              <a:lnSpc>
                <a:spcPct val="90000"/>
              </a:lnSpc>
              <a:buFont typeface="Arial" panose="020B0604020202020204" pitchFamily="34" charset="0"/>
              <a:buNone/>
            </a:pPr>
            <a:r>
              <a:rPr lang="en-US" altLang="en-US" b="1"/>
              <a:t>2) Polar Covalent Bonds – Unequal sharing of electrons</a:t>
            </a:r>
          </a:p>
          <a:p>
            <a:pPr eaLnBrk="1" hangingPunct="1">
              <a:lnSpc>
                <a:spcPct val="90000"/>
              </a:lnSpc>
              <a:buFont typeface="Arial" panose="020B0604020202020204" pitchFamily="34" charset="0"/>
              <a:buNone/>
            </a:pPr>
            <a:endParaRPr lang="en-US" altLang="en-US"/>
          </a:p>
          <a:p>
            <a:pPr eaLnBrk="1" hangingPunct="1">
              <a:lnSpc>
                <a:spcPct val="90000"/>
              </a:lnSpc>
              <a:buFont typeface="Arial" panose="020B0604020202020204" pitchFamily="34" charset="0"/>
              <a:buNone/>
            </a:pPr>
            <a:endParaRPr lang="en-US" altLang="en-US"/>
          </a:p>
          <a:p>
            <a:pPr eaLnBrk="1" hangingPunct="1">
              <a:lnSpc>
                <a:spcPct val="90000"/>
              </a:lnSpc>
              <a:buFont typeface="Arial" panose="020B0604020202020204" pitchFamily="34" charset="0"/>
              <a:buNone/>
            </a:pPr>
            <a:r>
              <a:rPr lang="en-US" altLang="en-US"/>
              <a:t>These different types of covalent bonds arise from </a:t>
            </a:r>
            <a:r>
              <a:rPr lang="en-US" altLang="en-US" b="1" i="1">
                <a:solidFill>
                  <a:srgbClr val="0000FF"/>
                </a:solidFill>
              </a:rPr>
              <a:t>electronegativitiy differences </a:t>
            </a:r>
            <a:r>
              <a:rPr lang="en-US" altLang="en-US"/>
              <a:t>amongst the bonded atoms.  </a:t>
            </a:r>
          </a:p>
          <a:p>
            <a:pPr eaLnBrk="1" hangingPunct="1">
              <a:lnSpc>
                <a:spcPct val="90000"/>
              </a:lnSpc>
              <a:buFont typeface="Arial" panose="020B0604020202020204" pitchFamily="34" charset="0"/>
              <a:buNone/>
            </a:pPr>
            <a:endParaRPr lang="en-US" altLang="en-US"/>
          </a:p>
          <a:p>
            <a:pPr eaLnBrk="1" hangingPunct="1">
              <a:lnSpc>
                <a:spcPct val="90000"/>
              </a:lnSpc>
              <a:buFont typeface="Arial" panose="020B0604020202020204" pitchFamily="34" charset="0"/>
              <a:buNone/>
            </a:pPr>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CAD4DA80-3977-3B4F-9C7E-6DFE6DCDA941}"/>
              </a:ext>
            </a:extLst>
          </p:cNvPr>
          <p:cNvSpPr>
            <a:spLocks noGrp="1" noChangeArrowheads="1"/>
          </p:cNvSpPr>
          <p:nvPr>
            <p:ph type="title"/>
          </p:nvPr>
        </p:nvSpPr>
        <p:spPr>
          <a:xfrm>
            <a:off x="762000" y="304800"/>
            <a:ext cx="8229600" cy="990600"/>
          </a:xfrm>
        </p:spPr>
        <p:txBody>
          <a:bodyPr/>
          <a:lstStyle/>
          <a:p>
            <a:pPr eaLnBrk="1" hangingPunct="1">
              <a:defRPr/>
            </a:pPr>
            <a:r>
              <a:rPr lang="en-US" sz="3600" b="1" dirty="0">
                <a:solidFill>
                  <a:srgbClr val="000090"/>
                </a:solidFill>
                <a:ea typeface="ＭＳ Ｐゴシック" charset="-128"/>
                <a:cs typeface="ＭＳ Ｐゴシック" charset="-128"/>
              </a:rPr>
              <a:t>Electronegativity</a:t>
            </a:r>
          </a:p>
        </p:txBody>
      </p:sp>
      <p:sp>
        <p:nvSpPr>
          <p:cNvPr id="32770" name="Rectangle 3">
            <a:extLst>
              <a:ext uri="{FF2B5EF4-FFF2-40B4-BE49-F238E27FC236}">
                <a16:creationId xmlns:a16="http://schemas.microsoft.com/office/drawing/2014/main" id="{5399851F-60A4-AE4D-A8C0-49375727A8E2}"/>
              </a:ext>
            </a:extLst>
          </p:cNvPr>
          <p:cNvSpPr>
            <a:spLocks noGrp="1" noChangeArrowheads="1"/>
          </p:cNvSpPr>
          <p:nvPr>
            <p:ph type="body" idx="1"/>
          </p:nvPr>
        </p:nvSpPr>
        <p:spPr>
          <a:xfrm>
            <a:off x="533400" y="1066800"/>
            <a:ext cx="8229600" cy="4876800"/>
          </a:xfrm>
        </p:spPr>
        <p:txBody>
          <a:bodyPr/>
          <a:lstStyle/>
          <a:p>
            <a:pPr eaLnBrk="1" hangingPunct="1">
              <a:buFont typeface="Arial" panose="020B0604020202020204" pitchFamily="34" charset="0"/>
              <a:buNone/>
            </a:pPr>
            <a:endParaRPr lang="en-US" altLang="en-US"/>
          </a:p>
          <a:p>
            <a:pPr eaLnBrk="1" hangingPunct="1">
              <a:lnSpc>
                <a:spcPct val="90000"/>
              </a:lnSpc>
              <a:buClr>
                <a:schemeClr val="tx1"/>
              </a:buClr>
            </a:pPr>
            <a:r>
              <a:rPr lang="en-US" altLang="en-US" b="1" i="1">
                <a:solidFill>
                  <a:srgbClr val="000090"/>
                </a:solidFill>
              </a:rPr>
              <a:t> Electronegativity (EN) </a:t>
            </a:r>
            <a:r>
              <a:rPr lang="en-US" altLang="en-US"/>
              <a:t>is a measure of the tendency of an atom to attract electrons towards itself. </a:t>
            </a:r>
            <a:endParaRPr lang="en-US" altLang="ja-JP"/>
          </a:p>
          <a:p>
            <a:pPr eaLnBrk="1" hangingPunct="1"/>
            <a:endParaRPr lang="en-US" altLang="en-US"/>
          </a:p>
          <a:p>
            <a:pPr eaLnBrk="1" hangingPunct="1">
              <a:buFont typeface="Arial" panose="020B0604020202020204" pitchFamily="34" charset="0"/>
              <a:buNone/>
            </a:pPr>
            <a:endParaRPr lang="en-US" altLang="en-US"/>
          </a:p>
          <a:p>
            <a:pPr eaLnBrk="1" hangingPunct="1">
              <a:buFont typeface="Arial" panose="020B0604020202020204" pitchFamily="34" charset="0"/>
              <a:buNone/>
            </a:pPr>
            <a:endParaRPr lang="en-US" altLang="en-US"/>
          </a:p>
          <a:p>
            <a:pPr eaLnBrk="1" hangingPunct="1">
              <a:buFont typeface="Arial" panose="020B0604020202020204" pitchFamily="34" charset="0"/>
              <a:buNone/>
            </a:pPr>
            <a:endParaRPr lang="en-US" altLang="en-US"/>
          </a:p>
          <a:p>
            <a:pPr eaLnBrk="1" hangingPunct="1"/>
            <a:r>
              <a:rPr lang="en-US" altLang="en-US"/>
              <a:t>Linus Pauling came up with electronegativity values for the elements.</a:t>
            </a:r>
          </a:p>
          <a:p>
            <a:pPr eaLnBrk="1" hangingPunct="1"/>
            <a:endParaRPr lang="en-US" altLang="en-US"/>
          </a:p>
          <a:p>
            <a:pPr eaLnBrk="1" hangingPunct="1"/>
            <a:r>
              <a:rPr lang="en-US" altLang="en-US" b="1"/>
              <a:t>Electronegativity Trend in the Periodic Table:</a:t>
            </a:r>
          </a:p>
          <a:p>
            <a:pPr lvl="1" eaLnBrk="1" hangingPunct="1"/>
            <a:r>
              <a:rPr lang="en-US" altLang="en-US" sz="2400"/>
              <a:t>Increases across a period from left to right. </a:t>
            </a:r>
          </a:p>
          <a:p>
            <a:pPr lvl="1" eaLnBrk="1" hangingPunct="1"/>
            <a:r>
              <a:rPr lang="en-US" altLang="en-US" sz="2400"/>
              <a:t>Decreases across down a group from top to bottom. </a:t>
            </a:r>
          </a:p>
          <a:p>
            <a:pPr eaLnBrk="1" hangingPunct="1"/>
            <a:endParaRPr lang="en-US" altLang="en-US"/>
          </a:p>
          <a:p>
            <a:pPr eaLnBrk="1" hangingPunct="1">
              <a:buFont typeface="Arial" panose="020B0604020202020204" pitchFamily="34" charset="0"/>
              <a:buNone/>
            </a:pPr>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7C05DAA3-4EA8-1341-9D0D-F023A6605676}"/>
              </a:ext>
            </a:extLst>
          </p:cNvPr>
          <p:cNvSpPr>
            <a:spLocks noGrp="1" noChangeArrowheads="1"/>
          </p:cNvSpPr>
          <p:nvPr>
            <p:ph type="title"/>
          </p:nvPr>
        </p:nvSpPr>
        <p:spPr>
          <a:xfrm>
            <a:off x="457200" y="381000"/>
            <a:ext cx="8458200" cy="990600"/>
          </a:xfrm>
        </p:spPr>
        <p:txBody>
          <a:bodyPr wrap="square" numCol="1" anchorCtr="0" compatLnSpc="1">
            <a:prstTxWarp prst="textNoShape">
              <a:avLst/>
            </a:prstTxWarp>
          </a:bodyPr>
          <a:lstStyle/>
          <a:p>
            <a:pPr eaLnBrk="1" hangingPunct="1">
              <a:defRPr/>
            </a:pPr>
            <a:r>
              <a:rPr lang="en-US" sz="3600" b="1">
                <a:solidFill>
                  <a:srgbClr val="000090"/>
                </a:solidFill>
                <a:ea typeface="ＭＳ Ｐゴシック" charset="-128"/>
                <a:cs typeface="ＭＳ Ｐゴシック" charset="-128"/>
              </a:rPr>
              <a:t>Electronegativity and the Periodic Table</a:t>
            </a:r>
          </a:p>
        </p:txBody>
      </p:sp>
      <p:sp>
        <p:nvSpPr>
          <p:cNvPr id="33794" name="Rectangle 3">
            <a:extLst>
              <a:ext uri="{FF2B5EF4-FFF2-40B4-BE49-F238E27FC236}">
                <a16:creationId xmlns:a16="http://schemas.microsoft.com/office/drawing/2014/main" id="{0E61BB93-9C96-7F44-96C3-BFD740EE8514}"/>
              </a:ext>
            </a:extLst>
          </p:cNvPr>
          <p:cNvSpPr>
            <a:spLocks noGrp="1" noChangeArrowheads="1"/>
          </p:cNvSpPr>
          <p:nvPr>
            <p:ph type="body" idx="1"/>
          </p:nvPr>
        </p:nvSpPr>
        <p:spPr/>
        <p:txBody>
          <a:bodyPr/>
          <a:lstStyle/>
          <a:p>
            <a:pPr eaLnBrk="1" hangingPunct="1"/>
            <a:endParaRPr lang="en-US" altLang="en-US"/>
          </a:p>
          <a:p>
            <a:pPr eaLnBrk="1" hangingPunct="1">
              <a:buFont typeface="Arial" panose="020B0604020202020204" pitchFamily="34" charset="0"/>
              <a:buNone/>
            </a:pPr>
            <a:endParaRPr lang="en-US" altLang="en-US"/>
          </a:p>
          <a:p>
            <a:pPr eaLnBrk="1" hangingPunct="1"/>
            <a:endParaRPr lang="en-US" altLang="en-US"/>
          </a:p>
        </p:txBody>
      </p:sp>
      <p:pic>
        <p:nvPicPr>
          <p:cNvPr id="33795" name="Picture Placeholder 1" descr="CNX_Chem_07_02_ENTable.jpg">
            <a:extLst>
              <a:ext uri="{FF2B5EF4-FFF2-40B4-BE49-F238E27FC236}">
                <a16:creationId xmlns:a16="http://schemas.microsoft.com/office/drawing/2014/main" id="{0F13C9DD-E813-9047-B90B-842CD8087871}"/>
              </a:ext>
            </a:extLst>
          </p:cNvPr>
          <p:cNvPicPr>
            <a:picLocks noChangeAspect="1"/>
          </p:cNvPicPr>
          <p:nvPr/>
        </p:nvPicPr>
        <p:blipFill>
          <a:blip r:embed="rId2">
            <a:extLst>
              <a:ext uri="{28A0092B-C50C-407E-A947-70E740481C1C}">
                <a14:useLocalDpi xmlns:a14="http://schemas.microsoft.com/office/drawing/2010/main" val="0"/>
              </a:ext>
            </a:extLst>
          </a:blip>
          <a:srcRect t="-658" b="-658"/>
          <a:stretch>
            <a:fillRect/>
          </a:stretch>
        </p:blipFill>
        <p:spPr bwMode="auto">
          <a:xfrm>
            <a:off x="152400" y="1676400"/>
            <a:ext cx="8863013"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Box 4">
            <a:extLst>
              <a:ext uri="{FF2B5EF4-FFF2-40B4-BE49-F238E27FC236}">
                <a16:creationId xmlns:a16="http://schemas.microsoft.com/office/drawing/2014/main" id="{6C0A3ADB-2AB7-6449-91F3-3C96F97250BF}"/>
              </a:ext>
            </a:extLst>
          </p:cNvPr>
          <p:cNvSpPr txBox="1">
            <a:spLocks noChangeArrowheads="1"/>
          </p:cNvSpPr>
          <p:nvPr/>
        </p:nvSpPr>
        <p:spPr bwMode="auto">
          <a:xfrm>
            <a:off x="838200" y="5867400"/>
            <a:ext cx="662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Char char="•"/>
            </a:pPr>
            <a:r>
              <a:rPr lang="en-US" altLang="en-US"/>
              <a:t> Note that noble gases are excluded. Why?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85097796-F298-FE42-AD10-A4A28F7AD436}"/>
              </a:ext>
            </a:extLst>
          </p:cNvPr>
          <p:cNvSpPr>
            <a:spLocks noGrp="1" noChangeArrowheads="1"/>
          </p:cNvSpPr>
          <p:nvPr>
            <p:ph type="title"/>
          </p:nvPr>
        </p:nvSpPr>
        <p:spPr>
          <a:xfrm>
            <a:off x="1447800" y="533400"/>
            <a:ext cx="6553200" cy="508000"/>
          </a:xfrm>
        </p:spPr>
        <p:txBody>
          <a:bodyPr wrap="square" numCol="1" anchorCtr="0" compatLnSpc="1">
            <a:prstTxWarp prst="textNoShape">
              <a:avLst/>
            </a:prstTxWarp>
            <a:noAutofit/>
          </a:bodyPr>
          <a:lstStyle/>
          <a:p>
            <a:pPr eaLnBrk="1" hangingPunct="1">
              <a:defRPr/>
            </a:pPr>
            <a:r>
              <a:rPr lang="en-US" sz="3200" b="1" dirty="0">
                <a:solidFill>
                  <a:srgbClr val="000090"/>
                </a:solidFill>
                <a:ea typeface="ＭＳ Ｐゴシック" charset="0"/>
                <a:cs typeface="ＭＳ Ｐゴシック" charset="0"/>
              </a:rPr>
              <a:t>Pure Covalent Bonds</a:t>
            </a:r>
          </a:p>
        </p:txBody>
      </p:sp>
      <p:sp>
        <p:nvSpPr>
          <p:cNvPr id="34818" name="Rectangle 3">
            <a:extLst>
              <a:ext uri="{FF2B5EF4-FFF2-40B4-BE49-F238E27FC236}">
                <a16:creationId xmlns:a16="http://schemas.microsoft.com/office/drawing/2014/main" id="{69A8AF29-F670-BD4C-9B86-BE3C502FB97C}"/>
              </a:ext>
            </a:extLst>
          </p:cNvPr>
          <p:cNvSpPr>
            <a:spLocks noGrp="1" noChangeArrowheads="1"/>
          </p:cNvSpPr>
          <p:nvPr>
            <p:ph idx="1"/>
          </p:nvPr>
        </p:nvSpPr>
        <p:spPr>
          <a:xfrm>
            <a:off x="228600" y="914400"/>
            <a:ext cx="8534400" cy="2819400"/>
          </a:xfrm>
        </p:spPr>
        <p:txBody>
          <a:bodyPr/>
          <a:lstStyle/>
          <a:p>
            <a:pPr marL="457200" indent="-457200" eaLnBrk="1" hangingPunct="1">
              <a:lnSpc>
                <a:spcPct val="90000"/>
              </a:lnSpc>
              <a:buFont typeface="Arial" panose="020B0604020202020204" pitchFamily="34" charset="0"/>
              <a:buNone/>
            </a:pPr>
            <a:endParaRPr lang="en-US" altLang="en-US" sz="2600" b="1"/>
          </a:p>
          <a:p>
            <a:pPr marL="457200" indent="-457200" eaLnBrk="1" hangingPunct="1">
              <a:lnSpc>
                <a:spcPct val="90000"/>
              </a:lnSpc>
              <a:buFont typeface="Arial" panose="020B0604020202020204" pitchFamily="34" charset="0"/>
              <a:buNone/>
            </a:pPr>
            <a:r>
              <a:rPr lang="en-US" altLang="en-US" sz="2600" b="1"/>
              <a:t>1) Pure Covalent bonds (Non-polar covalent bonds) – Equal sharing of electrons</a:t>
            </a:r>
          </a:p>
          <a:p>
            <a:pPr marL="457200" indent="-457200" eaLnBrk="1" hangingPunct="1">
              <a:lnSpc>
                <a:spcPct val="90000"/>
              </a:lnSpc>
              <a:buFont typeface="Arial" panose="020B0604020202020204" pitchFamily="34" charset="0"/>
              <a:buNone/>
            </a:pPr>
            <a:endParaRPr lang="en-US" altLang="en-US" sz="2600"/>
          </a:p>
          <a:p>
            <a:pPr marL="457200" indent="-457200" eaLnBrk="1" hangingPunct="1">
              <a:lnSpc>
                <a:spcPct val="90000"/>
              </a:lnSpc>
            </a:pPr>
            <a:r>
              <a:rPr lang="en-US" altLang="en-US" sz="2600"/>
              <a:t>Form when the atoms have the exact same or very similar electronegativity values.</a:t>
            </a:r>
          </a:p>
          <a:p>
            <a:pPr marL="457200" indent="-457200" eaLnBrk="1" hangingPunct="1">
              <a:lnSpc>
                <a:spcPct val="90000"/>
              </a:lnSpc>
              <a:buFont typeface="Arial" panose="020B0604020202020204" pitchFamily="34" charset="0"/>
              <a:buNone/>
            </a:pPr>
            <a:endParaRPr lang="en-US" altLang="en-US" sz="2600"/>
          </a:p>
          <a:p>
            <a:pPr marL="457200" indent="-457200" eaLnBrk="1" hangingPunct="1">
              <a:lnSpc>
                <a:spcPct val="90000"/>
              </a:lnSpc>
              <a:buFont typeface="Arial" panose="020B0604020202020204" pitchFamily="34" charset="0"/>
              <a:buNone/>
            </a:pPr>
            <a:endParaRPr lang="en-US" altLang="en-US" sz="2600"/>
          </a:p>
          <a:p>
            <a:pPr marL="457200" indent="-457200" eaLnBrk="1" hangingPunct="1">
              <a:lnSpc>
                <a:spcPct val="90000"/>
              </a:lnSpc>
            </a:pPr>
            <a:r>
              <a:rPr lang="en-US" altLang="en-US" sz="2600"/>
              <a:t>This occurs in all bonds when the atoms are the same (X-X)</a:t>
            </a:r>
          </a:p>
          <a:p>
            <a:pPr marL="457200" indent="-457200" eaLnBrk="1" hangingPunct="1">
              <a:lnSpc>
                <a:spcPct val="90000"/>
              </a:lnSpc>
              <a:buFont typeface="Arial" panose="020B0604020202020204" pitchFamily="34" charset="0"/>
              <a:buNone/>
            </a:pPr>
            <a:endParaRPr lang="en-US" altLang="en-US" sz="2600"/>
          </a:p>
          <a:p>
            <a:pPr marL="457200" indent="-457200" eaLnBrk="1" hangingPunct="1"/>
            <a:r>
              <a:rPr lang="en-US" altLang="en-US" sz="2600"/>
              <a:t>C-H bonds are a common pure covalent bond.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BA2BE7DF-C04B-B544-AA25-871E4AFA3D8B}"/>
              </a:ext>
            </a:extLst>
          </p:cNvPr>
          <p:cNvSpPr>
            <a:spLocks noGrp="1" noChangeArrowheads="1"/>
          </p:cNvSpPr>
          <p:nvPr>
            <p:ph type="title"/>
          </p:nvPr>
        </p:nvSpPr>
        <p:spPr>
          <a:xfrm>
            <a:off x="1828800" y="406400"/>
            <a:ext cx="6553200" cy="508000"/>
          </a:xfrm>
        </p:spPr>
        <p:txBody>
          <a:bodyPr wrap="square" numCol="1" anchorCtr="0" compatLnSpc="1">
            <a:prstTxWarp prst="textNoShape">
              <a:avLst/>
            </a:prstTxWarp>
            <a:noAutofit/>
          </a:bodyPr>
          <a:lstStyle/>
          <a:p>
            <a:pPr eaLnBrk="1" hangingPunct="1">
              <a:defRPr/>
            </a:pPr>
            <a:r>
              <a:rPr lang="en-US" sz="3200" b="1" dirty="0">
                <a:solidFill>
                  <a:srgbClr val="000090"/>
                </a:solidFill>
                <a:ea typeface="ＭＳ Ｐゴシック" charset="-128"/>
                <a:cs typeface="ＭＳ Ｐゴシック" charset="-128"/>
              </a:rPr>
              <a:t>Polar Covalent Bonds</a:t>
            </a:r>
          </a:p>
        </p:txBody>
      </p:sp>
      <p:sp>
        <p:nvSpPr>
          <p:cNvPr id="35842" name="Rectangle 3">
            <a:extLst>
              <a:ext uri="{FF2B5EF4-FFF2-40B4-BE49-F238E27FC236}">
                <a16:creationId xmlns:a16="http://schemas.microsoft.com/office/drawing/2014/main" id="{604A65D8-90E3-0145-B1A2-E6ED841C7FDD}"/>
              </a:ext>
            </a:extLst>
          </p:cNvPr>
          <p:cNvSpPr>
            <a:spLocks noGrp="1" noChangeArrowheads="1"/>
          </p:cNvSpPr>
          <p:nvPr>
            <p:ph idx="1"/>
          </p:nvPr>
        </p:nvSpPr>
        <p:spPr>
          <a:xfrm>
            <a:off x="381000" y="1066800"/>
            <a:ext cx="8534400" cy="2819400"/>
          </a:xfrm>
        </p:spPr>
        <p:txBody>
          <a:bodyPr/>
          <a:lstStyle/>
          <a:p>
            <a:pPr marL="457200" indent="-457200" eaLnBrk="1" hangingPunct="1">
              <a:lnSpc>
                <a:spcPct val="90000"/>
              </a:lnSpc>
              <a:buFont typeface="Arial" panose="020B0604020202020204" pitchFamily="34" charset="0"/>
              <a:buNone/>
            </a:pPr>
            <a:r>
              <a:rPr lang="en-US" altLang="en-US" b="1"/>
              <a:t>2) </a:t>
            </a:r>
            <a:r>
              <a:rPr lang="en-US" altLang="en-US" sz="2600" b="1"/>
              <a:t>Polar Covalent Bonds – Unequal sharing of electrons</a:t>
            </a:r>
          </a:p>
          <a:p>
            <a:pPr marL="457200" indent="-457200" eaLnBrk="1" hangingPunct="1">
              <a:lnSpc>
                <a:spcPct val="90000"/>
              </a:lnSpc>
            </a:pPr>
            <a:r>
              <a:rPr lang="en-US" altLang="en-US"/>
              <a:t>Form when the atoms have significantly different EN values.</a:t>
            </a:r>
          </a:p>
          <a:p>
            <a:pPr marL="457200" indent="-457200" eaLnBrk="1" hangingPunct="1">
              <a:lnSpc>
                <a:spcPct val="90000"/>
              </a:lnSpc>
            </a:pPr>
            <a:endParaRPr lang="en-US" altLang="en-US"/>
          </a:p>
          <a:p>
            <a:pPr marL="457200" indent="-457200" eaLnBrk="1" hangingPunct="1">
              <a:lnSpc>
                <a:spcPct val="90000"/>
              </a:lnSpc>
            </a:pPr>
            <a:r>
              <a:rPr lang="en-US" altLang="en-US"/>
              <a:t>Most covalent bonds involving different atoms (X-Y), are polar covalent bonds. </a:t>
            </a:r>
          </a:p>
          <a:p>
            <a:pPr marL="457200" indent="-457200" eaLnBrk="1" hangingPunct="1">
              <a:lnSpc>
                <a:spcPct val="90000"/>
              </a:lnSpc>
              <a:buFont typeface="Arial" panose="020B0604020202020204" pitchFamily="34" charset="0"/>
              <a:buNone/>
            </a:pPr>
            <a:endParaRPr lang="en-US" altLang="en-US" sz="2600"/>
          </a:p>
          <a:p>
            <a:pPr marL="457200" indent="-457200" eaLnBrk="1" hangingPunct="1"/>
            <a:r>
              <a:rPr lang="en-US" altLang="en-US"/>
              <a:t>The polarity of a bond increases with increasing EN difference between the bonded atoms.</a:t>
            </a:r>
          </a:p>
          <a:p>
            <a:pPr marL="457200" indent="-457200" eaLnBrk="1" hangingPunct="1">
              <a:buFont typeface="Arial" panose="020B0604020202020204" pitchFamily="34" charset="0"/>
              <a:buNone/>
            </a:pPr>
            <a:endParaRPr lang="en-US" altLang="en-US" b="1"/>
          </a:p>
          <a:p>
            <a:pPr marL="457200" indent="-457200" eaLnBrk="1" hangingPunct="1"/>
            <a:r>
              <a:rPr lang="en-US" altLang="en-US" b="1"/>
              <a:t> The polar bond is a dipole</a:t>
            </a:r>
          </a:p>
          <a:p>
            <a:pPr marL="730250" lvl="1" indent="-457200" eaLnBrk="1" hangingPunct="1"/>
            <a:r>
              <a:rPr lang="en-US" altLang="en-US" sz="2400"/>
              <a:t>Less EN atom is partially positive (</a:t>
            </a:r>
            <a:r>
              <a:rPr lang="el-GR" altLang="en-US" sz="2400"/>
              <a:t>δ</a:t>
            </a:r>
            <a:r>
              <a:rPr lang="en-US" altLang="en-US" sz="2400" baseline="30000"/>
              <a:t>+</a:t>
            </a:r>
            <a:r>
              <a:rPr lang="en-US" altLang="en-US" sz="2400"/>
              <a:t>), while the more EN atom is partially negative (</a:t>
            </a:r>
            <a:r>
              <a:rPr lang="el-GR" altLang="en-US" sz="2400"/>
              <a:t>δ</a:t>
            </a:r>
            <a:r>
              <a:rPr lang="en-US" altLang="en-US" sz="2400" baseline="30000"/>
              <a:t>-</a:t>
            </a:r>
            <a:r>
              <a:rPr lang="en-US" altLang="en-US" sz="2400"/>
              <a:t>). </a:t>
            </a:r>
          </a:p>
          <a:p>
            <a:pPr marL="457200" indent="-457200" eaLnBrk="1" hangingPunct="1">
              <a:lnSpc>
                <a:spcPct val="90000"/>
              </a:lnSpc>
              <a:buFont typeface="Arial" panose="020B0604020202020204" pitchFamily="34" charset="0"/>
              <a:buNone/>
            </a:pPr>
            <a:endParaRPr lang="en-US" altLang="ja-JP"/>
          </a:p>
          <a:p>
            <a:pPr marL="457200" indent="-457200" eaLnBrk="1" hangingPunct="1">
              <a:lnSpc>
                <a:spcPct val="90000"/>
              </a:lnSpc>
              <a:buFont typeface="Arial" panose="020B0604020202020204" pitchFamily="34" charset="0"/>
              <a:buNone/>
            </a:pPr>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F21AC5F6-8780-1B45-A359-AA8683B19CBE}"/>
              </a:ext>
            </a:extLst>
          </p:cNvPr>
          <p:cNvSpPr>
            <a:spLocks noGrp="1" noChangeArrowheads="1"/>
          </p:cNvSpPr>
          <p:nvPr>
            <p:ph type="title"/>
          </p:nvPr>
        </p:nvSpPr>
        <p:spPr>
          <a:xfrm>
            <a:off x="1600200" y="-76200"/>
            <a:ext cx="6781800" cy="1600200"/>
          </a:xfrm>
        </p:spPr>
        <p:txBody>
          <a:bodyPr wrap="square" numCol="1" anchorCtr="0" compatLnSpc="1">
            <a:prstTxWarp prst="textNoShape">
              <a:avLst/>
            </a:prstTxWarp>
          </a:bodyPr>
          <a:lstStyle/>
          <a:p>
            <a:pPr eaLnBrk="1" hangingPunct="1">
              <a:defRPr/>
            </a:pPr>
            <a:r>
              <a:rPr lang="en-US" b="1" dirty="0">
                <a:solidFill>
                  <a:schemeClr val="tx1"/>
                </a:solidFill>
                <a:ea typeface="ＭＳ Ｐゴシック" charset="0"/>
                <a:cs typeface="ＭＳ Ｐゴシック" charset="0"/>
              </a:rPr>
              <a:t>Ch. 7 Outline</a:t>
            </a:r>
          </a:p>
        </p:txBody>
      </p:sp>
      <p:sp>
        <p:nvSpPr>
          <p:cNvPr id="18434" name="Rectangle 3">
            <a:extLst>
              <a:ext uri="{FF2B5EF4-FFF2-40B4-BE49-F238E27FC236}">
                <a16:creationId xmlns:a16="http://schemas.microsoft.com/office/drawing/2014/main" id="{719771CE-E6ED-6D4C-8170-9696C0F8DDCC}"/>
              </a:ext>
            </a:extLst>
          </p:cNvPr>
          <p:cNvSpPr>
            <a:spLocks noGrp="1" noChangeArrowheads="1"/>
          </p:cNvSpPr>
          <p:nvPr>
            <p:ph idx="1"/>
          </p:nvPr>
        </p:nvSpPr>
        <p:spPr>
          <a:xfrm>
            <a:off x="914400" y="1143000"/>
            <a:ext cx="7543800" cy="3886200"/>
          </a:xfrm>
        </p:spPr>
        <p:txBody>
          <a:bodyPr/>
          <a:lstStyle/>
          <a:p>
            <a:pPr marL="0" indent="0" eaLnBrk="1" hangingPunct="1">
              <a:buFont typeface="Arial" panose="020B0604020202020204" pitchFamily="34" charset="0"/>
              <a:buNone/>
            </a:pPr>
            <a:r>
              <a:rPr lang="en-US" altLang="en-US" sz="2800" b="1"/>
              <a:t>7.1: </a:t>
            </a:r>
            <a:r>
              <a:rPr lang="en-US" altLang="en-US" sz="2800"/>
              <a:t>Ionic Bonding</a:t>
            </a:r>
          </a:p>
          <a:p>
            <a:pPr marL="0" indent="0" eaLnBrk="1" hangingPunct="1">
              <a:buFont typeface="Arial" panose="020B0604020202020204" pitchFamily="34" charset="0"/>
              <a:buNone/>
            </a:pPr>
            <a:endParaRPr lang="en-US" altLang="en-US" sz="2800" b="1"/>
          </a:p>
          <a:p>
            <a:pPr marL="0" indent="0" eaLnBrk="1" hangingPunct="1">
              <a:buFont typeface="Arial" panose="020B0604020202020204" pitchFamily="34" charset="0"/>
              <a:buNone/>
            </a:pPr>
            <a:r>
              <a:rPr lang="en-US" altLang="en-US" sz="2800" b="1"/>
              <a:t>7.2: </a:t>
            </a:r>
            <a:r>
              <a:rPr lang="en-US" altLang="en-US" sz="2800"/>
              <a:t>Covalent Bonding</a:t>
            </a:r>
          </a:p>
          <a:p>
            <a:pPr marL="0" indent="0" eaLnBrk="1" hangingPunct="1">
              <a:buFont typeface="Arial" panose="020B0604020202020204" pitchFamily="34" charset="0"/>
              <a:buNone/>
            </a:pPr>
            <a:endParaRPr lang="en-US" altLang="en-US" sz="2800" b="1"/>
          </a:p>
          <a:p>
            <a:pPr marL="0" indent="0" eaLnBrk="1" hangingPunct="1">
              <a:buFont typeface="Arial" panose="020B0604020202020204" pitchFamily="34" charset="0"/>
              <a:buNone/>
            </a:pPr>
            <a:r>
              <a:rPr lang="en-US" altLang="en-US" sz="2800" b="1"/>
              <a:t>7.3: </a:t>
            </a:r>
            <a:r>
              <a:rPr lang="en-US" altLang="en-US" sz="2800"/>
              <a:t>Lewis Symbols and Structures</a:t>
            </a:r>
          </a:p>
          <a:p>
            <a:pPr marL="0" indent="0" eaLnBrk="1" hangingPunct="1">
              <a:buFont typeface="Arial" panose="020B0604020202020204" pitchFamily="34" charset="0"/>
              <a:buNone/>
            </a:pPr>
            <a:endParaRPr lang="en-US" altLang="en-US" sz="2800" b="1"/>
          </a:p>
          <a:p>
            <a:pPr marL="0" indent="0" eaLnBrk="1" hangingPunct="1">
              <a:buFont typeface="Arial" panose="020B0604020202020204" pitchFamily="34" charset="0"/>
              <a:buNone/>
            </a:pPr>
            <a:r>
              <a:rPr lang="en-US" altLang="en-US" sz="2800" b="1"/>
              <a:t>7.4 </a:t>
            </a:r>
            <a:r>
              <a:rPr lang="en-US" altLang="en-US" sz="2800"/>
              <a:t>Formal Charge and Resonance </a:t>
            </a:r>
          </a:p>
          <a:p>
            <a:pPr marL="0" indent="0" eaLnBrk="1" hangingPunct="1">
              <a:buFont typeface="Arial" panose="020B0604020202020204" pitchFamily="34" charset="0"/>
              <a:buNone/>
            </a:pPr>
            <a:endParaRPr lang="en-US" altLang="en-US" sz="2800" b="1"/>
          </a:p>
          <a:p>
            <a:pPr marL="0" indent="0" eaLnBrk="1" hangingPunct="1">
              <a:buFont typeface="Arial" panose="020B0604020202020204" pitchFamily="34" charset="0"/>
              <a:buNone/>
            </a:pPr>
            <a:r>
              <a:rPr lang="en-US" altLang="en-US" sz="2800" b="1" i="1">
                <a:solidFill>
                  <a:srgbClr val="0000FF"/>
                </a:solidFill>
              </a:rPr>
              <a:t>Omit Section 7.5</a:t>
            </a:r>
          </a:p>
          <a:p>
            <a:pPr marL="0" indent="0" eaLnBrk="1" hangingPunct="1">
              <a:buFont typeface="Arial" panose="020B0604020202020204" pitchFamily="34" charset="0"/>
              <a:buNone/>
            </a:pPr>
            <a:endParaRPr lang="en-US" altLang="en-US" sz="2800" b="1"/>
          </a:p>
          <a:p>
            <a:pPr marL="0" indent="0" eaLnBrk="1" hangingPunct="1">
              <a:buFont typeface="Arial" panose="020B0604020202020204" pitchFamily="34" charset="0"/>
              <a:buNone/>
            </a:pPr>
            <a:r>
              <a:rPr lang="en-US" altLang="en-US" sz="2800" b="1"/>
              <a:t>7.6: </a:t>
            </a:r>
            <a:r>
              <a:rPr lang="en-US" altLang="en-US" sz="2800"/>
              <a:t>Molecular Structure and Polarity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97ED9-99BF-AD41-9523-6C3E3C3C2953}"/>
              </a:ext>
            </a:extLst>
          </p:cNvPr>
          <p:cNvSpPr>
            <a:spLocks noGrp="1"/>
          </p:cNvSpPr>
          <p:nvPr>
            <p:ph type="title"/>
          </p:nvPr>
        </p:nvSpPr>
        <p:spPr>
          <a:xfrm>
            <a:off x="685800" y="457200"/>
            <a:ext cx="8229600" cy="990600"/>
          </a:xfrm>
        </p:spPr>
        <p:txBody>
          <a:bodyPr wrap="square" numCol="1" anchorCtr="0" compatLnSpc="1">
            <a:prstTxWarp prst="textNoShape">
              <a:avLst/>
            </a:prstTxWarp>
          </a:bodyPr>
          <a:lstStyle/>
          <a:p>
            <a:pPr>
              <a:defRPr/>
            </a:pPr>
            <a:r>
              <a:rPr lang="en-US" b="1">
                <a:solidFill>
                  <a:srgbClr val="000090"/>
                </a:solidFill>
                <a:ea typeface="ＭＳ Ｐゴシック" charset="-128"/>
                <a:cs typeface="ＭＳ Ｐゴシック" charset="-128"/>
              </a:rPr>
              <a:t>Pure vs. Polar Covalent Bonds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E8AF5C75-D111-6E4C-A9F6-353782BE94C7}"/>
              </a:ext>
            </a:extLst>
          </p:cNvPr>
          <p:cNvSpPr>
            <a:spLocks noGrp="1" noChangeArrowheads="1"/>
          </p:cNvSpPr>
          <p:nvPr>
            <p:ph type="title"/>
          </p:nvPr>
        </p:nvSpPr>
        <p:spPr>
          <a:xfrm>
            <a:off x="1371600" y="558800"/>
            <a:ext cx="6553200" cy="508000"/>
          </a:xfrm>
        </p:spPr>
        <p:txBody>
          <a:bodyPr wrap="square" numCol="1" anchorCtr="0" compatLnSpc="1">
            <a:prstTxWarp prst="textNoShape">
              <a:avLst/>
            </a:prstTxWarp>
            <a:normAutofit fontScale="90000"/>
          </a:bodyPr>
          <a:lstStyle/>
          <a:p>
            <a:pPr eaLnBrk="1" hangingPunct="1">
              <a:defRPr/>
            </a:pPr>
            <a:r>
              <a:rPr lang="en-US" sz="3200" b="1">
                <a:solidFill>
                  <a:srgbClr val="000090"/>
                </a:solidFill>
                <a:ea typeface="ＭＳ Ｐゴシック" charset="0"/>
                <a:cs typeface="ＭＳ Ｐゴシック" charset="0"/>
              </a:rPr>
              <a:t>Electronegativity and Bond Type</a:t>
            </a:r>
          </a:p>
        </p:txBody>
      </p:sp>
      <p:sp>
        <p:nvSpPr>
          <p:cNvPr id="37890" name="Rectangle 3">
            <a:extLst>
              <a:ext uri="{FF2B5EF4-FFF2-40B4-BE49-F238E27FC236}">
                <a16:creationId xmlns:a16="http://schemas.microsoft.com/office/drawing/2014/main" id="{9BB6F313-45BE-314D-A26B-270B744CDAD9}"/>
              </a:ext>
            </a:extLst>
          </p:cNvPr>
          <p:cNvSpPr>
            <a:spLocks noGrp="1" noChangeArrowheads="1"/>
          </p:cNvSpPr>
          <p:nvPr>
            <p:ph idx="1"/>
          </p:nvPr>
        </p:nvSpPr>
        <p:spPr>
          <a:xfrm>
            <a:off x="304800" y="1371600"/>
            <a:ext cx="8534400" cy="2819400"/>
          </a:xfrm>
        </p:spPr>
        <p:txBody>
          <a:bodyPr/>
          <a:lstStyle/>
          <a:p>
            <a:pPr marL="457200" indent="-457200" eaLnBrk="1" hangingPunct="1">
              <a:lnSpc>
                <a:spcPct val="90000"/>
              </a:lnSpc>
              <a:buClrTx/>
            </a:pPr>
            <a:r>
              <a:rPr lang="en-US" altLang="ja-JP"/>
              <a:t>The absolute value of the difference in electronegativity (</a:t>
            </a:r>
            <a:r>
              <a:rPr lang="en-US" altLang="ja-JP">
                <a:latin typeface="Symbol" pitchFamily="2" charset="2"/>
              </a:rPr>
              <a:t>D</a:t>
            </a:r>
            <a:r>
              <a:rPr lang="en-US" altLang="ja-JP"/>
              <a:t>EN) provides a </a:t>
            </a:r>
            <a:r>
              <a:rPr lang="en-US" altLang="ja-JP" i="1"/>
              <a:t>rough measure </a:t>
            </a:r>
            <a:r>
              <a:rPr lang="en-US" altLang="ja-JP"/>
              <a:t>of bond type. </a:t>
            </a:r>
          </a:p>
          <a:p>
            <a:pPr marL="457200" indent="-457200" eaLnBrk="1" hangingPunct="1">
              <a:lnSpc>
                <a:spcPct val="90000"/>
              </a:lnSpc>
              <a:buClrTx/>
              <a:buFont typeface="Arial" panose="020B0604020202020204" pitchFamily="34" charset="0"/>
              <a:buNone/>
            </a:pPr>
            <a:endParaRPr lang="en-US" altLang="ja-JP"/>
          </a:p>
          <a:p>
            <a:pPr marL="457200" indent="-457200" eaLnBrk="1" hangingPunct="1">
              <a:lnSpc>
                <a:spcPct val="90000"/>
              </a:lnSpc>
              <a:buClrTx/>
            </a:pPr>
            <a:r>
              <a:rPr lang="en-US" altLang="ja-JP"/>
              <a:t>Below is only a general guide, there are many exceptions. </a:t>
            </a:r>
          </a:p>
          <a:p>
            <a:pPr marL="457200" indent="-457200" eaLnBrk="1" hangingPunct="1">
              <a:lnSpc>
                <a:spcPct val="90000"/>
              </a:lnSpc>
              <a:buFont typeface="Arial" panose="020B0604020202020204" pitchFamily="34" charset="0"/>
              <a:buNone/>
            </a:pPr>
            <a:endParaRPr lang="en-US" altLang="en-US"/>
          </a:p>
        </p:txBody>
      </p:sp>
      <p:pic>
        <p:nvPicPr>
          <p:cNvPr id="37891" name="Picture Placeholder 1" descr="CNX_Chem_07_02_DeltaEN.jpg">
            <a:extLst>
              <a:ext uri="{FF2B5EF4-FFF2-40B4-BE49-F238E27FC236}">
                <a16:creationId xmlns:a16="http://schemas.microsoft.com/office/drawing/2014/main" id="{FE95BF6B-0338-A042-BC6F-F29393F4C2EE}"/>
              </a:ext>
            </a:extLst>
          </p:cNvPr>
          <p:cNvPicPr>
            <a:picLocks noChangeAspect="1"/>
          </p:cNvPicPr>
          <p:nvPr/>
        </p:nvPicPr>
        <p:blipFill>
          <a:blip r:embed="rId2">
            <a:extLst>
              <a:ext uri="{28A0092B-C50C-407E-A947-70E740481C1C}">
                <a14:useLocalDpi xmlns:a14="http://schemas.microsoft.com/office/drawing/2010/main" val="0"/>
              </a:ext>
            </a:extLst>
          </a:blip>
          <a:srcRect l="58463" t="41026" b="-1709"/>
          <a:stretch>
            <a:fillRect/>
          </a:stretch>
        </p:blipFill>
        <p:spPr bwMode="auto">
          <a:xfrm>
            <a:off x="1295400" y="2819400"/>
            <a:ext cx="65198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Placeholder 6">
            <a:extLst>
              <a:ext uri="{FF2B5EF4-FFF2-40B4-BE49-F238E27FC236}">
                <a16:creationId xmlns:a16="http://schemas.microsoft.com/office/drawing/2014/main" id="{62C7CD20-A455-AA4B-9A6E-02D58567C2E4}"/>
              </a:ext>
            </a:extLst>
          </p:cNvPr>
          <p:cNvSpPr txBox="1">
            <a:spLocks/>
          </p:cNvSpPr>
          <p:nvPr/>
        </p:nvSpPr>
        <p:spPr bwMode="auto">
          <a:xfrm>
            <a:off x="533400" y="6019800"/>
            <a:ext cx="8062913"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buClr>
                <a:schemeClr val="accent1"/>
              </a:buClr>
              <a:buSzPct val="85000"/>
              <a:buFont typeface="Arial" panose="020B0604020202020204" pitchFamily="34" charset="0"/>
              <a:buNone/>
            </a:pPr>
            <a:r>
              <a:rPr lang="en-US" altLang="en-US" sz="1600"/>
              <a:t>As the electronegativity difference increases between two atoms, the bond becomes more ionic.</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88348773-FA94-FA48-9AF4-1DFBE4A75460}"/>
              </a:ext>
            </a:extLst>
          </p:cNvPr>
          <p:cNvSpPr>
            <a:spLocks noGrp="1" noChangeArrowheads="1"/>
          </p:cNvSpPr>
          <p:nvPr>
            <p:ph type="title"/>
          </p:nvPr>
        </p:nvSpPr>
        <p:spPr>
          <a:xfrm>
            <a:off x="1371600" y="457200"/>
            <a:ext cx="6553200" cy="508000"/>
          </a:xfrm>
        </p:spPr>
        <p:txBody>
          <a:bodyPr wrap="square" numCol="1" anchorCtr="0" compatLnSpc="1">
            <a:prstTxWarp prst="textNoShape">
              <a:avLst/>
            </a:prstTxWarp>
            <a:normAutofit fontScale="90000"/>
          </a:bodyPr>
          <a:lstStyle/>
          <a:p>
            <a:pPr eaLnBrk="1" hangingPunct="1">
              <a:defRPr/>
            </a:pPr>
            <a:r>
              <a:rPr lang="en-US" sz="3200" b="1">
                <a:solidFill>
                  <a:srgbClr val="000090"/>
                </a:solidFill>
                <a:ea typeface="ＭＳ Ｐゴシック" charset="0"/>
                <a:cs typeface="ＭＳ Ｐゴシック" charset="0"/>
              </a:rPr>
              <a:t>Electronegativity and Bond Type</a:t>
            </a:r>
          </a:p>
        </p:txBody>
      </p:sp>
      <p:pic>
        <p:nvPicPr>
          <p:cNvPr id="38914" name="Picture Placeholder 1" descr="CNX_Chem_07_02_DeltaEN.jpg">
            <a:extLst>
              <a:ext uri="{FF2B5EF4-FFF2-40B4-BE49-F238E27FC236}">
                <a16:creationId xmlns:a16="http://schemas.microsoft.com/office/drawing/2014/main" id="{45B31713-F354-374E-9D8D-4DDB079CDF8B}"/>
              </a:ext>
            </a:extLst>
          </p:cNvPr>
          <p:cNvPicPr>
            <a:picLocks noChangeAspect="1"/>
          </p:cNvPicPr>
          <p:nvPr/>
        </p:nvPicPr>
        <p:blipFill>
          <a:blip r:embed="rId2">
            <a:extLst>
              <a:ext uri="{28A0092B-C50C-407E-A947-70E740481C1C}">
                <a14:useLocalDpi xmlns:a14="http://schemas.microsoft.com/office/drawing/2010/main" val="0"/>
              </a:ext>
            </a:extLst>
          </a:blip>
          <a:srcRect t="-1709" r="46153" b="-1709"/>
          <a:stretch>
            <a:fillRect/>
          </a:stretch>
        </p:blipFill>
        <p:spPr bwMode="auto">
          <a:xfrm>
            <a:off x="914400" y="1295400"/>
            <a:ext cx="6858000"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Placeholder 6">
            <a:extLst>
              <a:ext uri="{FF2B5EF4-FFF2-40B4-BE49-F238E27FC236}">
                <a16:creationId xmlns:a16="http://schemas.microsoft.com/office/drawing/2014/main" id="{8F42BF55-D536-E549-A7C9-C0CE785255B9}"/>
              </a:ext>
            </a:extLst>
          </p:cNvPr>
          <p:cNvSpPr txBox="1">
            <a:spLocks/>
          </p:cNvSpPr>
          <p:nvPr/>
        </p:nvSpPr>
        <p:spPr bwMode="auto">
          <a:xfrm>
            <a:off x="457200" y="5943600"/>
            <a:ext cx="8062913"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buClr>
                <a:schemeClr val="accent1"/>
              </a:buClr>
              <a:buSzPct val="85000"/>
              <a:buFont typeface="Arial" panose="020B0604020202020204" pitchFamily="34" charset="0"/>
              <a:buNone/>
            </a:pPr>
            <a:r>
              <a:rPr lang="en-US" altLang="en-US" sz="1600"/>
              <a:t>As the electronegativity difference increases between two atoms, the bond becomes more ionic.</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43B94CF-F3E4-A14F-84BA-D258F47F378E}"/>
              </a:ext>
            </a:extLst>
          </p:cNvPr>
          <p:cNvSpPr>
            <a:spLocks noGrp="1" noChangeArrowheads="1"/>
          </p:cNvSpPr>
          <p:nvPr>
            <p:ph type="title"/>
          </p:nvPr>
        </p:nvSpPr>
        <p:spPr>
          <a:xfrm>
            <a:off x="609600" y="304800"/>
            <a:ext cx="8229600" cy="990600"/>
          </a:xfrm>
        </p:spPr>
        <p:txBody>
          <a:bodyPr wrap="square" numCol="1" anchorCtr="0" compatLnSpc="1">
            <a:prstTxWarp prst="textNoShape">
              <a:avLst/>
            </a:prstTxWarp>
          </a:bodyPr>
          <a:lstStyle/>
          <a:p>
            <a:pPr eaLnBrk="1" hangingPunct="1">
              <a:defRPr/>
            </a:pPr>
            <a:r>
              <a:rPr lang="en-US" b="1">
                <a:solidFill>
                  <a:srgbClr val="000090"/>
                </a:solidFill>
                <a:ea typeface="Osaka" charset="0"/>
                <a:cs typeface="Osaka" charset="0"/>
              </a:rPr>
              <a:t>7.3: Lewis Symbols and Structures</a:t>
            </a:r>
          </a:p>
        </p:txBody>
      </p:sp>
      <p:sp>
        <p:nvSpPr>
          <p:cNvPr id="39938" name="Rectangle 3">
            <a:extLst>
              <a:ext uri="{FF2B5EF4-FFF2-40B4-BE49-F238E27FC236}">
                <a16:creationId xmlns:a16="http://schemas.microsoft.com/office/drawing/2014/main" id="{5946E060-C44A-3347-A7DE-BBCF04FF2AC3}"/>
              </a:ext>
            </a:extLst>
          </p:cNvPr>
          <p:cNvSpPr>
            <a:spLocks noGrp="1" noChangeArrowheads="1"/>
          </p:cNvSpPr>
          <p:nvPr>
            <p:ph idx="1"/>
          </p:nvPr>
        </p:nvSpPr>
        <p:spPr>
          <a:xfrm>
            <a:off x="457200" y="1447800"/>
            <a:ext cx="8305800" cy="5410200"/>
          </a:xfrm>
        </p:spPr>
        <p:txBody>
          <a:bodyPr/>
          <a:lstStyle/>
          <a:p>
            <a:pPr eaLnBrk="1" hangingPunct="1">
              <a:lnSpc>
                <a:spcPct val="90000"/>
              </a:lnSpc>
              <a:tabLst>
                <a:tab pos="800100" algn="l"/>
              </a:tabLst>
            </a:pPr>
            <a:r>
              <a:rPr lang="en-US" altLang="en-US">
                <a:ea typeface="Osaka" panose="020B0600000000000000" pitchFamily="34" charset="-128"/>
              </a:rPr>
              <a:t>All bonds involve the sharing or transfer of </a:t>
            </a:r>
            <a:r>
              <a:rPr lang="en-US" altLang="en-US" b="1" i="1">
                <a:ea typeface="Osaka" panose="020B0600000000000000" pitchFamily="34" charset="-128"/>
              </a:rPr>
              <a:t>valence</a:t>
            </a:r>
            <a:r>
              <a:rPr lang="en-US" altLang="en-US">
                <a:ea typeface="Osaka" panose="020B0600000000000000" pitchFamily="34" charset="-128"/>
              </a:rPr>
              <a:t>  electrons between atoms.</a:t>
            </a:r>
          </a:p>
          <a:p>
            <a:pPr eaLnBrk="1" hangingPunct="1">
              <a:lnSpc>
                <a:spcPct val="90000"/>
              </a:lnSpc>
              <a:tabLst>
                <a:tab pos="800100" algn="l"/>
              </a:tabLst>
            </a:pPr>
            <a:endParaRPr lang="en-US" altLang="en-US">
              <a:ea typeface="Osaka" panose="020B0600000000000000" pitchFamily="34" charset="-128"/>
            </a:endParaRPr>
          </a:p>
          <a:p>
            <a:pPr eaLnBrk="1" hangingPunct="1">
              <a:lnSpc>
                <a:spcPct val="90000"/>
              </a:lnSpc>
              <a:tabLst>
                <a:tab pos="800100" algn="l"/>
              </a:tabLst>
            </a:pPr>
            <a:r>
              <a:rPr lang="en-US" altLang="en-US" b="1">
                <a:solidFill>
                  <a:srgbClr val="000090"/>
                </a:solidFill>
                <a:ea typeface="Osaka" panose="020B0600000000000000" pitchFamily="34" charset="-128"/>
              </a:rPr>
              <a:t>Lewis Symbol – </a:t>
            </a:r>
            <a:r>
              <a:rPr lang="en-US" altLang="en-US">
                <a:ea typeface="Osaka" panose="020B0600000000000000" pitchFamily="34" charset="-128"/>
              </a:rPr>
              <a:t>Consists of an elemental symbol surrounded by one dot for each of its valence electrons.  </a:t>
            </a:r>
          </a:p>
          <a:p>
            <a:pPr lvl="1" eaLnBrk="1" hangingPunct="1">
              <a:lnSpc>
                <a:spcPct val="90000"/>
              </a:lnSpc>
              <a:tabLst>
                <a:tab pos="800100" algn="l"/>
              </a:tabLst>
            </a:pPr>
            <a:endParaRPr lang="en-US" altLang="en-US" sz="2400">
              <a:ea typeface="Osaka" panose="020B0600000000000000" pitchFamily="34" charset="-128"/>
            </a:endParaRPr>
          </a:p>
        </p:txBody>
      </p:sp>
      <p:sp>
        <p:nvSpPr>
          <p:cNvPr id="39939" name="TextBox 27">
            <a:extLst>
              <a:ext uri="{FF2B5EF4-FFF2-40B4-BE49-F238E27FC236}">
                <a16:creationId xmlns:a16="http://schemas.microsoft.com/office/drawing/2014/main" id="{423570B5-15F8-7F44-AEFE-AD332073DC3B}"/>
              </a:ext>
            </a:extLst>
          </p:cNvPr>
          <p:cNvSpPr txBox="1">
            <a:spLocks noChangeArrowheads="1"/>
          </p:cNvSpPr>
          <p:nvPr/>
        </p:nvSpPr>
        <p:spPr bwMode="auto">
          <a:xfrm>
            <a:off x="381000" y="3657600"/>
            <a:ext cx="82708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800" b="1"/>
              <a:t>Boron		   Carbon		          Nitrogen	</a:t>
            </a:r>
          </a:p>
        </p:txBody>
      </p:sp>
      <p:sp>
        <p:nvSpPr>
          <p:cNvPr id="39940" name="TextBox 4">
            <a:extLst>
              <a:ext uri="{FF2B5EF4-FFF2-40B4-BE49-F238E27FC236}">
                <a16:creationId xmlns:a16="http://schemas.microsoft.com/office/drawing/2014/main" id="{FBA6EC51-2D8A-D546-8DF9-2345E1A35E2A}"/>
              </a:ext>
            </a:extLst>
          </p:cNvPr>
          <p:cNvSpPr txBox="1">
            <a:spLocks noChangeArrowheads="1"/>
          </p:cNvSpPr>
          <p:nvPr/>
        </p:nvSpPr>
        <p:spPr bwMode="auto">
          <a:xfrm>
            <a:off x="-533400" y="4365625"/>
            <a:ext cx="9677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Clr>
                <a:srgbClr val="000000"/>
              </a:buClr>
            </a:pPr>
            <a:r>
              <a:rPr lang="en-US" altLang="en-US" sz="3000"/>
              <a:t>       1</a:t>
            </a:r>
            <a:r>
              <a:rPr lang="en-US" altLang="en-US" sz="3000" i="1"/>
              <a:t>s</a:t>
            </a:r>
            <a:r>
              <a:rPr lang="en-US" altLang="en-US" sz="3000" baseline="30000"/>
              <a:t>2</a:t>
            </a:r>
            <a:r>
              <a:rPr lang="en-US" altLang="en-US" sz="3000"/>
              <a:t>2</a:t>
            </a:r>
            <a:r>
              <a:rPr lang="en-US" altLang="en-US" sz="3000" i="1"/>
              <a:t>s</a:t>
            </a:r>
            <a:r>
              <a:rPr lang="en-US" altLang="en-US" sz="3000" baseline="30000"/>
              <a:t>2</a:t>
            </a:r>
            <a:r>
              <a:rPr lang="en-US" altLang="en-US" sz="3000"/>
              <a:t>2</a:t>
            </a:r>
            <a:r>
              <a:rPr lang="en-US" altLang="en-US" sz="3000" i="1"/>
              <a:t>p</a:t>
            </a:r>
            <a:r>
              <a:rPr lang="en-US" altLang="en-US" sz="3000" baseline="30000"/>
              <a:t>1                    </a:t>
            </a:r>
            <a:r>
              <a:rPr lang="en-US" altLang="en-US" sz="3000"/>
              <a:t>1</a:t>
            </a:r>
            <a:r>
              <a:rPr lang="en-US" altLang="en-US" sz="3000" i="1"/>
              <a:t>s</a:t>
            </a:r>
            <a:r>
              <a:rPr lang="en-US" altLang="en-US" sz="3000" baseline="30000"/>
              <a:t>2</a:t>
            </a:r>
            <a:r>
              <a:rPr lang="en-US" altLang="en-US" sz="3000"/>
              <a:t>2</a:t>
            </a:r>
            <a:r>
              <a:rPr lang="en-US" altLang="en-US" sz="3000" i="1"/>
              <a:t>s</a:t>
            </a:r>
            <a:r>
              <a:rPr lang="en-US" altLang="en-US" sz="3000" baseline="30000"/>
              <a:t>2</a:t>
            </a:r>
            <a:r>
              <a:rPr lang="en-US" altLang="en-US" sz="3000"/>
              <a:t>2</a:t>
            </a:r>
            <a:r>
              <a:rPr lang="en-US" altLang="en-US" sz="3000" i="1"/>
              <a:t>p</a:t>
            </a:r>
            <a:r>
              <a:rPr lang="en-US" altLang="en-US" sz="3000" baseline="30000"/>
              <a:t>2		</a:t>
            </a:r>
            <a:r>
              <a:rPr lang="en-US" altLang="en-US" sz="3000"/>
              <a:t>         1</a:t>
            </a:r>
            <a:r>
              <a:rPr lang="en-US" altLang="en-US" sz="3000" i="1"/>
              <a:t>s</a:t>
            </a:r>
            <a:r>
              <a:rPr lang="en-US" altLang="en-US" sz="3000" baseline="30000"/>
              <a:t>2</a:t>
            </a:r>
            <a:r>
              <a:rPr lang="en-US" altLang="en-US" sz="3000"/>
              <a:t>2</a:t>
            </a:r>
            <a:r>
              <a:rPr lang="en-US" altLang="en-US" sz="3000" i="1"/>
              <a:t>s</a:t>
            </a:r>
            <a:r>
              <a:rPr lang="en-US" altLang="en-US" sz="3000" baseline="30000"/>
              <a:t>2</a:t>
            </a:r>
            <a:r>
              <a:rPr lang="en-US" altLang="en-US" sz="3000"/>
              <a:t>2</a:t>
            </a:r>
            <a:r>
              <a:rPr lang="en-US" altLang="en-US" sz="3000" i="1"/>
              <a:t>p</a:t>
            </a:r>
            <a:r>
              <a:rPr lang="en-US" altLang="en-US" sz="3000" baseline="30000"/>
              <a:t>3</a:t>
            </a:r>
          </a:p>
          <a:p>
            <a:pPr>
              <a:buClr>
                <a:srgbClr val="000000"/>
              </a:buClr>
            </a:pPr>
            <a:endParaRPr lang="en-US" altLang="en-US" sz="3000" baseline="30000"/>
          </a:p>
          <a:p>
            <a:pPr algn="ctr">
              <a:buClr>
                <a:srgbClr val="000000"/>
              </a:buClr>
              <a:buFont typeface="Arial" panose="020B0604020202020204" pitchFamily="34" charset="0"/>
              <a:buNone/>
            </a:pPr>
            <a:endParaRPr lang="en-US" altLang="en-US" sz="3000" baseline="30000"/>
          </a:p>
          <a:p>
            <a:pPr algn="ctr">
              <a:buClr>
                <a:srgbClr val="000000"/>
              </a:buClr>
              <a:buFont typeface="Arial" panose="020B0604020202020204" pitchFamily="34" charset="0"/>
              <a:buNone/>
            </a:pPr>
            <a:endParaRPr lang="en-US" altLang="en-US" sz="3000" baseline="-25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Placeholder 1" descr="CNX_Chem_07_03_3rowLewis.jpg">
            <a:extLst>
              <a:ext uri="{FF2B5EF4-FFF2-40B4-BE49-F238E27FC236}">
                <a16:creationId xmlns:a16="http://schemas.microsoft.com/office/drawing/2014/main" id="{B8ED8342-21AF-0445-98F4-C8F488E523F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92" t="3258" r="1692" b="3258"/>
          <a:stretch>
            <a:fillRect/>
          </a:stretch>
        </p:blipFill>
        <p:spPr>
          <a:xfrm>
            <a:off x="152400" y="533400"/>
            <a:ext cx="8966200" cy="4097338"/>
          </a:xfrm>
        </p:spPr>
      </p:pic>
      <p:sp>
        <p:nvSpPr>
          <p:cNvPr id="41986" name="Text Placeholder 6">
            <a:extLst>
              <a:ext uri="{FF2B5EF4-FFF2-40B4-BE49-F238E27FC236}">
                <a16:creationId xmlns:a16="http://schemas.microsoft.com/office/drawing/2014/main" id="{0D7E6264-BE4D-F548-9351-3F176349750D}"/>
              </a:ext>
            </a:extLst>
          </p:cNvPr>
          <p:cNvSpPr>
            <a:spLocks noGrp="1"/>
          </p:cNvSpPr>
          <p:nvPr>
            <p:ph type="body" sz="quarter" idx="14"/>
          </p:nvPr>
        </p:nvSpPr>
        <p:spPr>
          <a:xfrm>
            <a:off x="457200" y="4843463"/>
            <a:ext cx="8062913" cy="1166812"/>
          </a:xfrm>
        </p:spPr>
        <p:txBody>
          <a:bodyPr/>
          <a:lstStyle/>
          <a:p>
            <a:pPr marL="0" indent="0">
              <a:buFont typeface="Arial" panose="020B0604020202020204" pitchFamily="34" charset="0"/>
              <a:buNone/>
            </a:pPr>
            <a:r>
              <a:rPr lang="en-US" altLang="en-US" sz="1600"/>
              <a:t>Lewis symbols illustrating the number of valence electrons for each element in the third period of the periodic table.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5">
            <a:extLst>
              <a:ext uri="{FF2B5EF4-FFF2-40B4-BE49-F238E27FC236}">
                <a16:creationId xmlns:a16="http://schemas.microsoft.com/office/drawing/2014/main" id="{7237B6EF-DE08-154C-A535-4F6EB7691B13}"/>
              </a:ext>
            </a:extLst>
          </p:cNvPr>
          <p:cNvSpPr>
            <a:spLocks noGrp="1" noChangeArrowheads="1"/>
          </p:cNvSpPr>
          <p:nvPr>
            <p:ph type="sldNum" sz="quarter" idx="12"/>
          </p:nvPr>
        </p:nvSpPr>
        <p:spPr bwMode="auto">
          <a:xfrm>
            <a:off x="6937375"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2C3E77F-44B4-CC4B-8A6F-6B4E0554195D}" type="slidenum">
              <a:rPr lang="en-GB" altLang="en-US" sz="1400">
                <a:solidFill>
                  <a:srgbClr val="FFFFFF"/>
                </a:solidFill>
              </a:rPr>
              <a:pPr/>
              <a:t>25</a:t>
            </a:fld>
            <a:endParaRPr lang="en-GB" altLang="en-US" sz="1400">
              <a:solidFill>
                <a:srgbClr val="FFFFFF"/>
              </a:solidFill>
            </a:endParaRPr>
          </a:p>
        </p:txBody>
      </p:sp>
      <p:sp>
        <p:nvSpPr>
          <p:cNvPr id="43010" name="TextBox 163">
            <a:extLst>
              <a:ext uri="{FF2B5EF4-FFF2-40B4-BE49-F238E27FC236}">
                <a16:creationId xmlns:a16="http://schemas.microsoft.com/office/drawing/2014/main" id="{A07A49B2-03B8-8847-B4A3-98AB753C5A04}"/>
              </a:ext>
            </a:extLst>
          </p:cNvPr>
          <p:cNvSpPr txBox="1">
            <a:spLocks noChangeArrowheads="1"/>
          </p:cNvSpPr>
          <p:nvPr/>
        </p:nvSpPr>
        <p:spPr bwMode="auto">
          <a:xfrm>
            <a:off x="3508375" y="4435475"/>
            <a:ext cx="487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buClr>
                <a:srgbClr val="000000"/>
              </a:buClr>
              <a:buFont typeface="Arial" panose="020B0604020202020204" pitchFamily="34" charset="0"/>
              <a:buNone/>
            </a:pPr>
            <a:r>
              <a:rPr lang="en-US" altLang="en-US">
                <a:solidFill>
                  <a:srgbClr val="FF0000"/>
                </a:solidFill>
              </a:rPr>
              <a:t>An ionic bond forms between Na</a:t>
            </a:r>
            <a:r>
              <a:rPr lang="en-US" altLang="en-US" baseline="30000">
                <a:solidFill>
                  <a:srgbClr val="FF0000"/>
                </a:solidFill>
              </a:rPr>
              <a:t>+</a:t>
            </a:r>
            <a:r>
              <a:rPr lang="en-US" altLang="en-US">
                <a:solidFill>
                  <a:srgbClr val="FF0000"/>
                </a:solidFill>
              </a:rPr>
              <a:t> and Cl</a:t>
            </a:r>
            <a:r>
              <a:rPr lang="en-US" altLang="en-US" baseline="30000">
                <a:solidFill>
                  <a:srgbClr val="FF0000"/>
                </a:solidFill>
              </a:rPr>
              <a:t>-</a:t>
            </a:r>
            <a:r>
              <a:rPr lang="en-US" altLang="en-US">
                <a:solidFill>
                  <a:srgbClr val="FF0000"/>
                </a:solidFill>
              </a:rPr>
              <a:t> to form the ionic compound, NaCl. </a:t>
            </a:r>
          </a:p>
        </p:txBody>
      </p:sp>
      <p:sp>
        <p:nvSpPr>
          <p:cNvPr id="89" name="Title 3">
            <a:extLst>
              <a:ext uri="{FF2B5EF4-FFF2-40B4-BE49-F238E27FC236}">
                <a16:creationId xmlns:a16="http://schemas.microsoft.com/office/drawing/2014/main" id="{FD0FB49B-7A1D-1E4E-9ECB-13865756EDB1}"/>
              </a:ext>
            </a:extLst>
          </p:cNvPr>
          <p:cNvSpPr>
            <a:spLocks noGrp="1"/>
          </p:cNvSpPr>
          <p:nvPr>
            <p:ph type="title"/>
          </p:nvPr>
        </p:nvSpPr>
        <p:spPr>
          <a:xfrm>
            <a:off x="1392238" y="-58738"/>
            <a:ext cx="7767637" cy="1430338"/>
          </a:xfrm>
        </p:spPr>
        <p:txBody>
          <a:bodyPr wrap="square" numCol="1" anchorCtr="0" compatLnSpc="1">
            <a:prstTxWarp prst="textNoShape">
              <a:avLst/>
            </a:prstTxWarp>
          </a:bodyPr>
          <a:lstStyle/>
          <a:p>
            <a:pPr eaLnBrk="1" hangingPunct="1"/>
            <a:r>
              <a:rPr lang="en-US" altLang="en-US" sz="3200" b="1" i="1">
                <a:solidFill>
                  <a:srgbClr val="000090"/>
                </a:solidFill>
                <a:effectLst>
                  <a:outerShdw blurRad="38100" dist="38100" dir="2700000" algn="tl">
                    <a:srgbClr val="C0C0C0"/>
                  </a:outerShdw>
                </a:effectLst>
                <a:cs typeface="Arial" panose="020B0604020202020204" pitchFamily="34" charset="0"/>
              </a:rPr>
              <a:t>Lewis Symbols of Ions</a:t>
            </a:r>
          </a:p>
        </p:txBody>
      </p:sp>
      <p:sp>
        <p:nvSpPr>
          <p:cNvPr id="43012" name="TextBox 63">
            <a:extLst>
              <a:ext uri="{FF2B5EF4-FFF2-40B4-BE49-F238E27FC236}">
                <a16:creationId xmlns:a16="http://schemas.microsoft.com/office/drawing/2014/main" id="{D9191A90-CD53-5948-B9AC-4DABC6A4BFFE}"/>
              </a:ext>
            </a:extLst>
          </p:cNvPr>
          <p:cNvSpPr txBox="1">
            <a:spLocks noChangeArrowheads="1"/>
          </p:cNvSpPr>
          <p:nvPr/>
        </p:nvSpPr>
        <p:spPr bwMode="auto">
          <a:xfrm>
            <a:off x="293688" y="6096000"/>
            <a:ext cx="8545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Char char="•"/>
            </a:pPr>
            <a:r>
              <a:rPr lang="en-US" altLang="en-US"/>
              <a:t>The valence electron from sodium is transferred to chlorine. </a:t>
            </a:r>
          </a:p>
        </p:txBody>
      </p:sp>
      <p:pic>
        <p:nvPicPr>
          <p:cNvPr id="43013" name="Picture Placeholder 1">
            <a:extLst>
              <a:ext uri="{FF2B5EF4-FFF2-40B4-BE49-F238E27FC236}">
                <a16:creationId xmlns:a16="http://schemas.microsoft.com/office/drawing/2014/main" id="{C37D44D9-5EE4-3F40-A4F2-26D38ADF243F}"/>
              </a:ext>
            </a:extLst>
          </p:cNvPr>
          <p:cNvPicPr>
            <a:picLocks noChangeAspect="1"/>
          </p:cNvPicPr>
          <p:nvPr/>
        </p:nvPicPr>
        <p:blipFill>
          <a:blip r:embed="rId2">
            <a:extLst>
              <a:ext uri="{28A0092B-C50C-407E-A947-70E740481C1C}">
                <a14:useLocalDpi xmlns:a14="http://schemas.microsoft.com/office/drawing/2010/main" val="0"/>
              </a:ext>
            </a:extLst>
          </a:blip>
          <a:srcRect l="11313" t="19124" r="3767" b="57600"/>
          <a:stretch>
            <a:fillRect/>
          </a:stretch>
        </p:blipFill>
        <p:spPr bwMode="auto">
          <a:xfrm>
            <a:off x="0" y="1447800"/>
            <a:ext cx="91503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 Placeholder 6">
            <a:extLst>
              <a:ext uri="{FF2B5EF4-FFF2-40B4-BE49-F238E27FC236}">
                <a16:creationId xmlns:a16="http://schemas.microsoft.com/office/drawing/2014/main" id="{A18B0FB9-B378-6242-AC81-9085F0D7BEAE}"/>
              </a:ext>
            </a:extLst>
          </p:cNvPr>
          <p:cNvSpPr txBox="1">
            <a:spLocks/>
          </p:cNvSpPr>
          <p:nvPr/>
        </p:nvSpPr>
        <p:spPr bwMode="auto">
          <a:xfrm>
            <a:off x="457200" y="3200400"/>
            <a:ext cx="8062913"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buClr>
                <a:schemeClr val="accent1"/>
              </a:buClr>
              <a:buSzPct val="85000"/>
              <a:buFont typeface="Arial" panose="020B0604020202020204" pitchFamily="34" charset="0"/>
              <a:buChar char="•"/>
            </a:pPr>
            <a:r>
              <a:rPr lang="en-US" altLang="en-US" sz="1600"/>
              <a:t>Cations are formed when atoms lose electrons, represented by fewer Lewis dots, whereas anions are formed by atoms gaining electrons. The total number of electrons does not change.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5625FD7-8178-DF44-ADF7-C7804914B256}"/>
              </a:ext>
            </a:extLst>
          </p:cNvPr>
          <p:cNvSpPr>
            <a:spLocks noGrp="1" noChangeArrowheads="1"/>
          </p:cNvSpPr>
          <p:nvPr>
            <p:ph type="title"/>
          </p:nvPr>
        </p:nvSpPr>
        <p:spPr>
          <a:xfrm>
            <a:off x="1219200" y="228600"/>
            <a:ext cx="8229600" cy="990600"/>
          </a:xfrm>
        </p:spPr>
        <p:txBody>
          <a:bodyPr wrap="square" numCol="1" anchorCtr="0" compatLnSpc="1">
            <a:prstTxWarp prst="textNoShape">
              <a:avLst/>
            </a:prstTxWarp>
          </a:bodyPr>
          <a:lstStyle/>
          <a:p>
            <a:pPr eaLnBrk="1" hangingPunct="1">
              <a:defRPr/>
            </a:pPr>
            <a:r>
              <a:rPr lang="en-US" b="1" dirty="0">
                <a:solidFill>
                  <a:srgbClr val="000090"/>
                </a:solidFill>
                <a:ea typeface="Osaka" charset="0"/>
                <a:cs typeface="Osaka" charset="0"/>
              </a:rPr>
              <a:t>Lewis Structures</a:t>
            </a:r>
          </a:p>
        </p:txBody>
      </p:sp>
      <p:sp>
        <p:nvSpPr>
          <p:cNvPr id="44034" name="Rectangle 3">
            <a:extLst>
              <a:ext uri="{FF2B5EF4-FFF2-40B4-BE49-F238E27FC236}">
                <a16:creationId xmlns:a16="http://schemas.microsoft.com/office/drawing/2014/main" id="{BB2E6A85-4108-6947-916A-65B0694E0C18}"/>
              </a:ext>
            </a:extLst>
          </p:cNvPr>
          <p:cNvSpPr>
            <a:spLocks noGrp="1" noChangeArrowheads="1"/>
          </p:cNvSpPr>
          <p:nvPr>
            <p:ph idx="1"/>
          </p:nvPr>
        </p:nvSpPr>
        <p:spPr>
          <a:xfrm>
            <a:off x="457200" y="1447800"/>
            <a:ext cx="8305800" cy="5410200"/>
          </a:xfrm>
        </p:spPr>
        <p:txBody>
          <a:bodyPr/>
          <a:lstStyle/>
          <a:p>
            <a:pPr eaLnBrk="1" hangingPunct="1">
              <a:lnSpc>
                <a:spcPct val="90000"/>
              </a:lnSpc>
            </a:pPr>
            <a:r>
              <a:rPr lang="en-US" altLang="en-US" sz="2800" b="1">
                <a:solidFill>
                  <a:srgbClr val="000090"/>
                </a:solidFill>
                <a:ea typeface="Osaka" panose="020B0600000000000000" pitchFamily="34" charset="-128"/>
              </a:rPr>
              <a:t>Lewis Structures – </a:t>
            </a:r>
            <a:r>
              <a:rPr lang="en-US" altLang="en-US" sz="2800">
                <a:ea typeface="Osaka" panose="020B0600000000000000" pitchFamily="34" charset="-128"/>
              </a:rPr>
              <a:t>Drawings that use Lewis Symbols to describe the bonding in molecules and polyatomic ions. </a:t>
            </a:r>
          </a:p>
          <a:p>
            <a:pPr lvl="1" eaLnBrk="1" hangingPunct="1">
              <a:lnSpc>
                <a:spcPct val="90000"/>
              </a:lnSpc>
              <a:buFont typeface="Arial" panose="020B0604020202020204" pitchFamily="34" charset="0"/>
              <a:buNone/>
            </a:pPr>
            <a:endParaRPr lang="en-US" altLang="en-US" sz="2800">
              <a:ea typeface="Osaka" panose="020B0600000000000000" pitchFamily="34" charset="-128"/>
            </a:endParaRPr>
          </a:p>
          <a:p>
            <a:pPr eaLnBrk="1" hangingPunct="1">
              <a:lnSpc>
                <a:spcPct val="90000"/>
              </a:lnSpc>
            </a:pPr>
            <a:r>
              <a:rPr lang="en-US" altLang="en-US" sz="2800">
                <a:ea typeface="Osaka" panose="020B0600000000000000" pitchFamily="34" charset="-128"/>
              </a:rPr>
              <a:t>We will work with compounds containing only main-group elements. </a:t>
            </a:r>
          </a:p>
          <a:p>
            <a:pPr eaLnBrk="1" hangingPunct="1">
              <a:lnSpc>
                <a:spcPct val="90000"/>
              </a:lnSpc>
            </a:pPr>
            <a:endParaRPr lang="en-US" altLang="en-US" sz="2800">
              <a:ea typeface="Osaka" panose="020B0600000000000000" pitchFamily="34" charset="-128"/>
            </a:endParaRPr>
          </a:p>
          <a:p>
            <a:pPr eaLnBrk="1" hangingPunct="1">
              <a:lnSpc>
                <a:spcPct val="90000"/>
              </a:lnSpc>
            </a:pPr>
            <a:r>
              <a:rPr lang="en-US" altLang="en-US" sz="2800">
                <a:ea typeface="Osaka" panose="020B0600000000000000" pitchFamily="34" charset="-128"/>
              </a:rPr>
              <a:t>Lewis structures show the arrangement of all valence electrons in a covalent compound.</a:t>
            </a:r>
          </a:p>
          <a:p>
            <a:pPr lvl="1" eaLnBrk="1" hangingPunct="1">
              <a:lnSpc>
                <a:spcPct val="90000"/>
              </a:lnSpc>
            </a:pPr>
            <a:endParaRPr lang="en-US" altLang="en-US" sz="2800">
              <a:ea typeface="Osaka" panose="020B0600000000000000" pitchFamily="34" charset="-128"/>
            </a:endParaRPr>
          </a:p>
          <a:p>
            <a:pPr lvl="1" eaLnBrk="1" hangingPunct="1">
              <a:lnSpc>
                <a:spcPct val="90000"/>
              </a:lnSpc>
            </a:pPr>
            <a:endParaRPr lang="en-US" altLang="en-US" sz="2800">
              <a:ea typeface="Osaka" panose="020B0600000000000000" pitchFamily="34"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70D0430-EE57-FA49-A55A-E077C8604D8F}"/>
              </a:ext>
            </a:extLst>
          </p:cNvPr>
          <p:cNvSpPr>
            <a:spLocks noGrp="1" noChangeArrowheads="1"/>
          </p:cNvSpPr>
          <p:nvPr>
            <p:ph type="title"/>
          </p:nvPr>
        </p:nvSpPr>
        <p:spPr>
          <a:xfrm>
            <a:off x="1143000" y="152400"/>
            <a:ext cx="8229600" cy="990600"/>
          </a:xfrm>
        </p:spPr>
        <p:txBody>
          <a:bodyPr wrap="square" numCol="1" anchorCtr="0" compatLnSpc="1">
            <a:prstTxWarp prst="textNoShape">
              <a:avLst/>
            </a:prstTxWarp>
          </a:bodyPr>
          <a:lstStyle/>
          <a:p>
            <a:pPr eaLnBrk="1" hangingPunct="1">
              <a:defRPr/>
            </a:pPr>
            <a:r>
              <a:rPr lang="en-US" b="1">
                <a:solidFill>
                  <a:srgbClr val="000090"/>
                </a:solidFill>
                <a:ea typeface="Osaka" charset="0"/>
                <a:cs typeface="Osaka" charset="0"/>
              </a:rPr>
              <a:t>Lewis Structures</a:t>
            </a:r>
          </a:p>
        </p:txBody>
      </p:sp>
      <p:sp>
        <p:nvSpPr>
          <p:cNvPr id="45058" name="Rectangle 3">
            <a:extLst>
              <a:ext uri="{FF2B5EF4-FFF2-40B4-BE49-F238E27FC236}">
                <a16:creationId xmlns:a16="http://schemas.microsoft.com/office/drawing/2014/main" id="{10513A3C-4E9C-D44E-8A7B-686E65A59077}"/>
              </a:ext>
            </a:extLst>
          </p:cNvPr>
          <p:cNvSpPr>
            <a:spLocks noGrp="1" noChangeArrowheads="1"/>
          </p:cNvSpPr>
          <p:nvPr>
            <p:ph idx="1"/>
          </p:nvPr>
        </p:nvSpPr>
        <p:spPr>
          <a:xfrm>
            <a:off x="152400" y="1066800"/>
            <a:ext cx="8839200" cy="5410200"/>
          </a:xfrm>
        </p:spPr>
        <p:txBody>
          <a:bodyPr/>
          <a:lstStyle/>
          <a:p>
            <a:pPr lvl="1" eaLnBrk="1" hangingPunct="1"/>
            <a:r>
              <a:rPr lang="en-US" altLang="en-US" sz="2400" b="1">
                <a:ea typeface="Osaka" panose="020B0600000000000000" pitchFamily="34" charset="-128"/>
              </a:rPr>
              <a:t>In the Lewis structure of a molecule or polyatomic ion, valence electrons </a:t>
            </a:r>
            <a:r>
              <a:rPr lang="en-US" altLang="en-US" sz="2400" b="1" i="1">
                <a:ea typeface="Osaka" panose="020B0600000000000000" pitchFamily="34" charset="-128"/>
              </a:rPr>
              <a:t>ordinarily</a:t>
            </a:r>
            <a:r>
              <a:rPr lang="en-US" altLang="en-US" sz="2400" b="1">
                <a:ea typeface="Osaka" panose="020B0600000000000000" pitchFamily="34" charset="-128"/>
              </a:rPr>
              <a:t> occur in pairs. </a:t>
            </a:r>
            <a:endParaRPr lang="en-US" altLang="en-US" sz="2400">
              <a:ea typeface="Osaka" panose="020B0600000000000000" pitchFamily="34" charset="-128"/>
            </a:endParaRPr>
          </a:p>
          <a:p>
            <a:pPr lvl="1" eaLnBrk="1" hangingPunct="1">
              <a:buFont typeface="Arial" panose="020B0604020202020204" pitchFamily="34" charset="0"/>
              <a:buNone/>
            </a:pPr>
            <a:r>
              <a:rPr lang="en-US" altLang="en-US" sz="2400" b="1">
                <a:ea typeface="Osaka" panose="020B0600000000000000" pitchFamily="34" charset="-128"/>
              </a:rPr>
              <a:t>1) </a:t>
            </a:r>
            <a:r>
              <a:rPr lang="en-US" altLang="en-US" sz="2400">
                <a:ea typeface="Osaka" panose="020B0600000000000000" pitchFamily="34" charset="-128"/>
              </a:rPr>
              <a:t>A pair of shared electrons between two atoms is a covalent bond and is shown as a straight line connecting the atoms. </a:t>
            </a:r>
          </a:p>
          <a:p>
            <a:pPr lvl="1" eaLnBrk="1" hangingPunct="1">
              <a:buFont typeface="Arial" panose="020B0604020202020204" pitchFamily="34" charset="0"/>
              <a:buNone/>
            </a:pPr>
            <a:endParaRPr lang="en-US" altLang="en-US" sz="2400">
              <a:ea typeface="Osaka" panose="020B0600000000000000" pitchFamily="34" charset="-128"/>
            </a:endParaRPr>
          </a:p>
          <a:p>
            <a:pPr lvl="1" eaLnBrk="1" hangingPunct="1">
              <a:buFont typeface="Arial" panose="020B0604020202020204" pitchFamily="34" charset="0"/>
              <a:buNone/>
            </a:pPr>
            <a:endParaRPr lang="en-US" altLang="en-US" sz="2400">
              <a:ea typeface="Osaka" panose="020B0600000000000000" pitchFamily="34" charset="-128"/>
            </a:endParaRPr>
          </a:p>
          <a:p>
            <a:pPr lvl="1" eaLnBrk="1" hangingPunct="1">
              <a:buFont typeface="Arial" panose="020B0604020202020204" pitchFamily="34" charset="0"/>
              <a:buNone/>
            </a:pPr>
            <a:endParaRPr lang="en-US" altLang="en-US" sz="2400">
              <a:ea typeface="Osaka" panose="020B0600000000000000" pitchFamily="34" charset="-128"/>
            </a:endParaRPr>
          </a:p>
          <a:p>
            <a:pPr lvl="1" eaLnBrk="1" hangingPunct="1">
              <a:buFont typeface="Arial" panose="020B0604020202020204" pitchFamily="34" charset="0"/>
              <a:buNone/>
            </a:pPr>
            <a:endParaRPr lang="en-US" altLang="en-US" sz="2400">
              <a:ea typeface="Osaka" panose="020B0600000000000000" pitchFamily="34" charset="-128"/>
            </a:endParaRPr>
          </a:p>
          <a:p>
            <a:pPr lvl="1" eaLnBrk="1" hangingPunct="1">
              <a:buFont typeface="Arial" panose="020B0604020202020204" pitchFamily="34" charset="0"/>
              <a:buNone/>
            </a:pPr>
            <a:endParaRPr lang="en-US" altLang="en-US" sz="2400">
              <a:ea typeface="Osaka" panose="020B0600000000000000" pitchFamily="34" charset="-128"/>
            </a:endParaRPr>
          </a:p>
          <a:p>
            <a:pPr lvl="1" eaLnBrk="1" hangingPunct="1">
              <a:buFont typeface="Arial" panose="020B0604020202020204" pitchFamily="34" charset="0"/>
              <a:buNone/>
            </a:pPr>
            <a:endParaRPr lang="en-US" altLang="en-US" sz="2400">
              <a:ea typeface="Osaka" panose="020B0600000000000000" pitchFamily="34" charset="-128"/>
            </a:endParaRPr>
          </a:p>
          <a:p>
            <a:pPr lvl="1" eaLnBrk="1" hangingPunct="1">
              <a:buFont typeface="Arial" panose="020B0604020202020204" pitchFamily="34" charset="0"/>
              <a:buNone/>
            </a:pPr>
            <a:r>
              <a:rPr lang="en-US" altLang="en-US" sz="2400" b="1">
                <a:ea typeface="Osaka" panose="020B0600000000000000" pitchFamily="34" charset="-128"/>
              </a:rPr>
              <a:t>2) </a:t>
            </a:r>
            <a:r>
              <a:rPr lang="en-US" altLang="en-US" sz="2400">
                <a:ea typeface="Osaka" panose="020B0600000000000000" pitchFamily="34" charset="-128"/>
              </a:rPr>
              <a:t>An unshared pair, or lone pair of electrons, is shown as a pair of dots on an atom.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6E4A09A-7637-134D-B24D-9F7D85DE714F}"/>
              </a:ext>
            </a:extLst>
          </p:cNvPr>
          <p:cNvSpPr>
            <a:spLocks noGrp="1" noChangeArrowheads="1"/>
          </p:cNvSpPr>
          <p:nvPr>
            <p:ph type="title"/>
          </p:nvPr>
        </p:nvSpPr>
        <p:spPr>
          <a:xfrm>
            <a:off x="1447800" y="381000"/>
            <a:ext cx="8229600" cy="990600"/>
          </a:xfrm>
        </p:spPr>
        <p:txBody>
          <a:bodyPr/>
          <a:lstStyle/>
          <a:p>
            <a:pPr eaLnBrk="1" fontAlgn="auto" hangingPunct="1">
              <a:spcAft>
                <a:spcPts val="0"/>
              </a:spcAft>
              <a:defRPr/>
            </a:pPr>
            <a:r>
              <a:rPr lang="en-US" sz="4400" b="1" dirty="0">
                <a:solidFill>
                  <a:srgbClr val="000090"/>
                </a:solidFill>
                <a:ea typeface="Osaka" charset="0"/>
                <a:cs typeface="+mj-cs"/>
              </a:rPr>
              <a:t>The Octet Rule</a:t>
            </a:r>
          </a:p>
        </p:txBody>
      </p:sp>
      <p:sp>
        <p:nvSpPr>
          <p:cNvPr id="46082" name="Rectangle 3">
            <a:extLst>
              <a:ext uri="{FF2B5EF4-FFF2-40B4-BE49-F238E27FC236}">
                <a16:creationId xmlns:a16="http://schemas.microsoft.com/office/drawing/2014/main" id="{AE5780B4-99CF-6742-BBB1-46C6D1FE11E1}"/>
              </a:ext>
            </a:extLst>
          </p:cNvPr>
          <p:cNvSpPr>
            <a:spLocks noGrp="1" noChangeArrowheads="1"/>
          </p:cNvSpPr>
          <p:nvPr>
            <p:ph idx="1"/>
          </p:nvPr>
        </p:nvSpPr>
        <p:spPr/>
        <p:txBody>
          <a:bodyPr/>
          <a:lstStyle/>
          <a:p>
            <a:pPr eaLnBrk="1" hangingPunct="1"/>
            <a:r>
              <a:rPr lang="en-US" altLang="en-US" b="1" i="1">
                <a:ea typeface="Osaka" panose="020B0600000000000000" pitchFamily="34" charset="-128"/>
              </a:rPr>
              <a:t>Noble gases, except for He, have 8 valence electrons. </a:t>
            </a:r>
          </a:p>
          <a:p>
            <a:pPr eaLnBrk="1" hangingPunct="1">
              <a:buFont typeface="Arial" panose="020B0604020202020204" pitchFamily="34" charset="0"/>
              <a:buNone/>
            </a:pPr>
            <a:endParaRPr lang="en-US" altLang="en-US" b="1" i="1">
              <a:ea typeface="Osaka" panose="020B0600000000000000" pitchFamily="34" charset="-128"/>
            </a:endParaRPr>
          </a:p>
          <a:p>
            <a:pPr eaLnBrk="1" hangingPunct="1">
              <a:buFont typeface="Arial" panose="020B0604020202020204" pitchFamily="34" charset="0"/>
              <a:buNone/>
            </a:pPr>
            <a:endParaRPr lang="en-US" altLang="en-US" b="1" i="1">
              <a:ea typeface="Osaka" panose="020B0600000000000000" pitchFamily="34" charset="-128"/>
            </a:endParaRPr>
          </a:p>
          <a:p>
            <a:pPr eaLnBrk="1" hangingPunct="1">
              <a:buFont typeface="Arial" panose="020B0604020202020204" pitchFamily="34" charset="0"/>
              <a:buNone/>
            </a:pPr>
            <a:endParaRPr lang="en-US" altLang="en-US" b="1" i="1">
              <a:ea typeface="Osaka" panose="020B0600000000000000" pitchFamily="34" charset="-128"/>
            </a:endParaRPr>
          </a:p>
          <a:p>
            <a:pPr eaLnBrk="1" hangingPunct="1"/>
            <a:r>
              <a:rPr lang="en-US" altLang="en-US" b="1" i="1">
                <a:ea typeface="Osaka" panose="020B0600000000000000" pitchFamily="34" charset="-128"/>
              </a:rPr>
              <a:t>The Octet Rule – </a:t>
            </a:r>
            <a:r>
              <a:rPr lang="en-US" altLang="en-US">
                <a:ea typeface="Osaka" panose="020B0600000000000000" pitchFamily="34" charset="-128"/>
              </a:rPr>
              <a:t>Nonmetals, except for hydrogen, form molecules whereby sharing electrons allows them to be surrounded by eight valence electrons and therefore isoelectronic with a noble gas. </a:t>
            </a:r>
            <a:endParaRPr lang="en-US" altLang="ja-JP">
              <a:ea typeface="Osaka" panose="020B0600000000000000" pitchFamily="34" charset="-128"/>
            </a:endParaRPr>
          </a:p>
          <a:p>
            <a:pPr eaLnBrk="1" hangingPunct="1">
              <a:buFont typeface="Arial" panose="020B0604020202020204" pitchFamily="34" charset="0"/>
              <a:buNone/>
            </a:pPr>
            <a:endParaRPr lang="en-US" altLang="en-US">
              <a:ea typeface="Osaka" panose="020B0600000000000000" pitchFamily="34" charset="-128"/>
            </a:endParaRPr>
          </a:p>
          <a:p>
            <a:pPr eaLnBrk="1" hangingPunct="1"/>
            <a:r>
              <a:rPr lang="en-US" altLang="en-US">
                <a:ea typeface="Osaka" panose="020B0600000000000000" pitchFamily="34" charset="-128"/>
              </a:rPr>
              <a:t>Hydrogen is an octet rule exception, because it only needs two electrons (duet of electrons) to have a filled valence shell.</a:t>
            </a:r>
            <a:endParaRPr lang="en-US" altLang="ja-JP">
              <a:ea typeface="Osaka" panose="020B0600000000000000" pitchFamily="34" charset="-128"/>
            </a:endParaRPr>
          </a:p>
          <a:p>
            <a:pPr eaLnBrk="1" hangingPunct="1"/>
            <a:endParaRPr lang="en-US" altLang="en-US">
              <a:ea typeface="Osaka" panose="020B0600000000000000" pitchFamily="34"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6" descr="07p193a.jpg">
            <a:extLst>
              <a:ext uri="{FF2B5EF4-FFF2-40B4-BE49-F238E27FC236}">
                <a16:creationId xmlns:a16="http://schemas.microsoft.com/office/drawing/2014/main" id="{3E63DAAB-7567-4545-9495-9B06D37737EC}"/>
              </a:ext>
            </a:extLst>
          </p:cNvPr>
          <p:cNvPicPr>
            <a:picLocks noChangeAspect="1"/>
          </p:cNvPicPr>
          <p:nvPr/>
        </p:nvPicPr>
        <p:blipFill>
          <a:blip r:embed="rId2">
            <a:extLst>
              <a:ext uri="{28A0092B-C50C-407E-A947-70E740481C1C}">
                <a14:useLocalDpi xmlns:a14="http://schemas.microsoft.com/office/drawing/2010/main" val="0"/>
              </a:ext>
            </a:extLst>
          </a:blip>
          <a:srcRect l="-1242" r="55164"/>
          <a:stretch>
            <a:fillRect/>
          </a:stretch>
        </p:blipFill>
        <p:spPr bwMode="auto">
          <a:xfrm>
            <a:off x="1066800" y="1412875"/>
            <a:ext cx="7469188"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2">
            <a:extLst>
              <a:ext uri="{FF2B5EF4-FFF2-40B4-BE49-F238E27FC236}">
                <a16:creationId xmlns:a16="http://schemas.microsoft.com/office/drawing/2014/main" id="{A2781CB0-3380-7946-B48F-65C4AB4F30DD}"/>
              </a:ext>
            </a:extLst>
          </p:cNvPr>
          <p:cNvSpPr>
            <a:spLocks noGrp="1" noChangeArrowheads="1"/>
          </p:cNvSpPr>
          <p:nvPr>
            <p:ph type="title"/>
          </p:nvPr>
        </p:nvSpPr>
        <p:spPr>
          <a:xfrm>
            <a:off x="914400" y="381000"/>
            <a:ext cx="8229600" cy="990600"/>
          </a:xfrm>
        </p:spPr>
        <p:txBody>
          <a:bodyPr/>
          <a:lstStyle/>
          <a:p>
            <a:pPr eaLnBrk="1" fontAlgn="auto" hangingPunct="1">
              <a:spcAft>
                <a:spcPts val="0"/>
              </a:spcAft>
              <a:defRPr/>
            </a:pPr>
            <a:r>
              <a:rPr lang="en-US" b="1" dirty="0">
                <a:solidFill>
                  <a:srgbClr val="000090"/>
                </a:solidFill>
                <a:ea typeface="Osaka" charset="0"/>
                <a:cs typeface="+mj-cs"/>
              </a:rPr>
              <a:t>Examples of Lewis Structures</a:t>
            </a:r>
          </a:p>
        </p:txBody>
      </p:sp>
      <p:sp>
        <p:nvSpPr>
          <p:cNvPr id="47107" name="Text Box 5">
            <a:extLst>
              <a:ext uri="{FF2B5EF4-FFF2-40B4-BE49-F238E27FC236}">
                <a16:creationId xmlns:a16="http://schemas.microsoft.com/office/drawing/2014/main" id="{C8453967-C342-114E-9C30-A32A93D03771}"/>
              </a:ext>
            </a:extLst>
          </p:cNvPr>
          <p:cNvSpPr txBox="1">
            <a:spLocks noChangeArrowheads="1"/>
          </p:cNvSpPr>
          <p:nvPr/>
        </p:nvSpPr>
        <p:spPr bwMode="auto">
          <a:xfrm>
            <a:off x="914400" y="18288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endParaRPr lang="en-US" altLang="en-US" b="1" i="1">
              <a:solidFill>
                <a:schemeClr val="accent2"/>
              </a:solidFill>
              <a:latin typeface="Helvetica" pitchFamily="2" charset="0"/>
              <a:ea typeface="Osaka" panose="020B0600000000000000" pitchFamily="34" charset="-128"/>
            </a:endParaRPr>
          </a:p>
        </p:txBody>
      </p:sp>
      <p:pic>
        <p:nvPicPr>
          <p:cNvPr id="47108" name="Picture 6" descr="07p193a.jpg">
            <a:extLst>
              <a:ext uri="{FF2B5EF4-FFF2-40B4-BE49-F238E27FC236}">
                <a16:creationId xmlns:a16="http://schemas.microsoft.com/office/drawing/2014/main" id="{1ECFFE2D-DFD6-324C-84BD-5B66BEACC0B2}"/>
              </a:ext>
            </a:extLst>
          </p:cNvPr>
          <p:cNvPicPr>
            <a:picLocks noChangeAspect="1"/>
          </p:cNvPicPr>
          <p:nvPr/>
        </p:nvPicPr>
        <p:blipFill>
          <a:blip r:embed="rId2">
            <a:extLst>
              <a:ext uri="{28A0092B-C50C-407E-A947-70E740481C1C}">
                <a14:useLocalDpi xmlns:a14="http://schemas.microsoft.com/office/drawing/2010/main" val="0"/>
              </a:ext>
            </a:extLst>
          </a:blip>
          <a:srcRect l="73824" r="-17"/>
          <a:stretch>
            <a:fillRect/>
          </a:stretch>
        </p:blipFill>
        <p:spPr bwMode="auto">
          <a:xfrm>
            <a:off x="1371600" y="4191000"/>
            <a:ext cx="31051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3">
            <a:extLst>
              <a:ext uri="{FF2B5EF4-FFF2-40B4-BE49-F238E27FC236}">
                <a16:creationId xmlns:a16="http://schemas.microsoft.com/office/drawing/2014/main" id="{AC9BDAF4-B8BF-3844-AEA5-78F15E9B4E52}"/>
              </a:ext>
            </a:extLst>
          </p:cNvPr>
          <p:cNvSpPr>
            <a:spLocks noGrp="1" noChangeArrowheads="1"/>
          </p:cNvSpPr>
          <p:nvPr>
            <p:ph idx="1"/>
          </p:nvPr>
        </p:nvSpPr>
        <p:spPr>
          <a:xfrm>
            <a:off x="685800" y="1371600"/>
            <a:ext cx="8229600" cy="4876800"/>
          </a:xfrm>
        </p:spPr>
        <p:txBody>
          <a:bodyPr/>
          <a:lstStyle/>
          <a:p>
            <a:pPr eaLnBrk="1" hangingPunct="1"/>
            <a:r>
              <a:rPr lang="en-US" altLang="en-US" sz="3200">
                <a:ea typeface="Osaka" panose="020B0600000000000000" pitchFamily="34" charset="-128"/>
              </a:rPr>
              <a:t>H</a:t>
            </a:r>
            <a:r>
              <a:rPr lang="en-US" altLang="en-US" sz="3200" baseline="-25000">
                <a:ea typeface="Osaka" panose="020B0600000000000000" pitchFamily="34" charset="-128"/>
              </a:rPr>
              <a:t>2</a:t>
            </a:r>
            <a:r>
              <a:rPr lang="en-US" altLang="en-US" sz="3200">
                <a:ea typeface="Osaka" panose="020B0600000000000000" pitchFamily="34" charset="-128"/>
              </a:rPr>
              <a:t>O, OH</a:t>
            </a:r>
            <a:r>
              <a:rPr lang="en-US" altLang="en-US" sz="3200" baseline="30000">
                <a:ea typeface="Osaka" panose="020B0600000000000000" pitchFamily="34" charset="-128"/>
              </a:rPr>
              <a:t>-</a:t>
            </a:r>
            <a:r>
              <a:rPr lang="en-US" altLang="en-US" sz="3200">
                <a:ea typeface="Osaka" panose="020B0600000000000000" pitchFamily="34" charset="-128"/>
              </a:rPr>
              <a:t>, NH</a:t>
            </a:r>
            <a:r>
              <a:rPr lang="en-US" altLang="en-US" sz="3200" baseline="-25000">
                <a:ea typeface="Osaka" panose="020B0600000000000000" pitchFamily="34" charset="-128"/>
              </a:rPr>
              <a:t>4</a:t>
            </a:r>
            <a:r>
              <a:rPr lang="en-US" altLang="en-US" sz="3200" baseline="30000">
                <a:ea typeface="Osaka" panose="020B0600000000000000" pitchFamily="34" charset="-128"/>
              </a:rPr>
              <a:t>+</a:t>
            </a:r>
            <a:endParaRPr lang="en-US" altLang="en-US" sz="3200" baseline="-25000">
              <a:ea typeface="Osaka" panose="020B0600000000000000"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556D68D-56C8-1344-9B3A-61EFD2BBC51B}"/>
              </a:ext>
            </a:extLst>
          </p:cNvPr>
          <p:cNvSpPr>
            <a:spLocks noGrp="1" noChangeArrowheads="1"/>
          </p:cNvSpPr>
          <p:nvPr>
            <p:ph type="title"/>
          </p:nvPr>
        </p:nvSpPr>
        <p:spPr>
          <a:xfrm>
            <a:off x="1295400" y="-76200"/>
            <a:ext cx="7620000" cy="1600200"/>
          </a:xfrm>
        </p:spPr>
        <p:txBody>
          <a:bodyPr wrap="square" numCol="1" anchorCtr="0" compatLnSpc="1">
            <a:prstTxWarp prst="textNoShape">
              <a:avLst/>
            </a:prstTxWarp>
          </a:bodyPr>
          <a:lstStyle/>
          <a:p>
            <a:pPr eaLnBrk="1" hangingPunct="1">
              <a:defRPr/>
            </a:pPr>
            <a:r>
              <a:rPr lang="en-US" b="1">
                <a:solidFill>
                  <a:srgbClr val="000090"/>
                </a:solidFill>
                <a:ea typeface="Osaka" charset="0"/>
                <a:cs typeface="Osaka" charset="0"/>
              </a:rPr>
              <a:t>7.1: Ionic Bonding </a:t>
            </a:r>
          </a:p>
        </p:txBody>
      </p:sp>
      <p:sp>
        <p:nvSpPr>
          <p:cNvPr id="19458" name="Rectangle 3">
            <a:extLst>
              <a:ext uri="{FF2B5EF4-FFF2-40B4-BE49-F238E27FC236}">
                <a16:creationId xmlns:a16="http://schemas.microsoft.com/office/drawing/2014/main" id="{0A863026-326D-1A47-AE7C-F1A62B7693E9}"/>
              </a:ext>
            </a:extLst>
          </p:cNvPr>
          <p:cNvSpPr>
            <a:spLocks noGrp="1" noChangeArrowheads="1"/>
          </p:cNvSpPr>
          <p:nvPr>
            <p:ph idx="1"/>
          </p:nvPr>
        </p:nvSpPr>
        <p:spPr>
          <a:xfrm>
            <a:off x="381000" y="1143000"/>
            <a:ext cx="8534400" cy="5562600"/>
          </a:xfrm>
        </p:spPr>
        <p:txBody>
          <a:bodyPr/>
          <a:lstStyle/>
          <a:p>
            <a:pPr eaLnBrk="1" hangingPunct="1"/>
            <a:r>
              <a:rPr lang="en-US" altLang="en-US">
                <a:ea typeface="Osaka" panose="020B0600000000000000" pitchFamily="34" charset="-128"/>
              </a:rPr>
              <a:t>Recall that many main-group atoms, form ions that have the same number of electrons as the nearest noble gas.</a:t>
            </a:r>
          </a:p>
          <a:p>
            <a:pPr lvl="1" eaLnBrk="1" hangingPunct="1">
              <a:buFont typeface="Arial" panose="020B0604020202020204" pitchFamily="34" charset="0"/>
              <a:buNone/>
            </a:pPr>
            <a:endParaRPr lang="en-US" altLang="en-US" sz="2400" baseline="30000">
              <a:ea typeface="Osaka" panose="020B0600000000000000" pitchFamily="34" charset="-128"/>
              <a:sym typeface="Wingdings" pitchFamily="2" charset="2"/>
            </a:endParaRPr>
          </a:p>
          <a:p>
            <a:pPr lvl="1" eaLnBrk="1" hangingPunct="1">
              <a:buFont typeface="Arial" panose="020B0604020202020204" pitchFamily="34" charset="0"/>
              <a:buNone/>
            </a:pPr>
            <a:endParaRPr lang="en-US" altLang="en-US" sz="2400" baseline="30000">
              <a:ea typeface="Osaka" panose="020B0600000000000000" pitchFamily="34" charset="-128"/>
              <a:sym typeface="Wingdings" pitchFamily="2" charset="2"/>
            </a:endParaRPr>
          </a:p>
          <a:p>
            <a:pPr lvl="1" eaLnBrk="1" hangingPunct="1">
              <a:buFont typeface="Arial" panose="020B0604020202020204" pitchFamily="34" charset="0"/>
              <a:buNone/>
            </a:pPr>
            <a:endParaRPr lang="en-US" altLang="en-US" sz="2400" baseline="30000">
              <a:ea typeface="Osaka" panose="020B0600000000000000" pitchFamily="34" charset="-128"/>
              <a:sym typeface="Wingdings" pitchFamily="2" charset="2"/>
            </a:endParaRPr>
          </a:p>
          <a:p>
            <a:pPr lvl="1" eaLnBrk="1" hangingPunct="1">
              <a:buFont typeface="Arial" panose="020B0604020202020204" pitchFamily="34" charset="0"/>
              <a:buNone/>
            </a:pPr>
            <a:endParaRPr lang="en-US" altLang="en-US" sz="2400" baseline="30000">
              <a:ea typeface="Osaka" panose="020B0600000000000000" pitchFamily="34" charset="-128"/>
              <a:sym typeface="Wingdings" pitchFamily="2" charset="2"/>
            </a:endParaRPr>
          </a:p>
          <a:p>
            <a:pPr lvl="1" eaLnBrk="1" hangingPunct="1">
              <a:buFont typeface="Arial" panose="020B0604020202020204" pitchFamily="34" charset="0"/>
              <a:buNone/>
            </a:pPr>
            <a:endParaRPr lang="en-US" altLang="en-US" sz="2400" baseline="30000">
              <a:ea typeface="Osaka" panose="020B0600000000000000" pitchFamily="34" charset="-128"/>
              <a:sym typeface="Wingdings" pitchFamily="2" charset="2"/>
            </a:endParaRPr>
          </a:p>
          <a:p>
            <a:pPr lvl="1" eaLnBrk="1" hangingPunct="1">
              <a:buFont typeface="Arial" panose="020B0604020202020204" pitchFamily="34" charset="0"/>
              <a:buNone/>
            </a:pPr>
            <a:endParaRPr lang="en-US" altLang="en-US" sz="2400" baseline="30000">
              <a:ea typeface="Osaka" panose="020B0600000000000000" pitchFamily="34" charset="-128"/>
              <a:sym typeface="Wingdings" pitchFamily="2" charset="2"/>
            </a:endParaRPr>
          </a:p>
          <a:p>
            <a:pPr lvl="1" eaLnBrk="1" hangingPunct="1">
              <a:buFont typeface="Arial" panose="020B0604020202020204" pitchFamily="34" charset="0"/>
              <a:buNone/>
            </a:pPr>
            <a:endParaRPr lang="en-US" altLang="en-US" sz="2400" baseline="30000">
              <a:ea typeface="Osaka" panose="020B0600000000000000" pitchFamily="34" charset="-128"/>
              <a:sym typeface="Wingdings" pitchFamily="2" charset="2"/>
            </a:endParaRPr>
          </a:p>
          <a:p>
            <a:pPr lvl="1" eaLnBrk="1" hangingPunct="1">
              <a:buFont typeface="Arial" panose="020B0604020202020204" pitchFamily="34" charset="0"/>
              <a:buNone/>
            </a:pPr>
            <a:endParaRPr lang="en-US" altLang="en-US" sz="2400" baseline="30000">
              <a:ea typeface="Osaka" panose="020B0600000000000000" pitchFamily="34" charset="-128"/>
              <a:sym typeface="Wingdings" pitchFamily="2" charset="2"/>
            </a:endParaRPr>
          </a:p>
          <a:p>
            <a:pPr lvl="1" eaLnBrk="1" hangingPunct="1">
              <a:buFont typeface="Arial" panose="020B0604020202020204" pitchFamily="34" charset="0"/>
              <a:buNone/>
            </a:pPr>
            <a:endParaRPr lang="en-US" altLang="en-US" sz="2400" baseline="30000">
              <a:ea typeface="Osaka" panose="020B0600000000000000" pitchFamily="34" charset="-128"/>
              <a:sym typeface="Wingdings" pitchFamily="2" charset="2"/>
            </a:endParaRPr>
          </a:p>
          <a:p>
            <a:pPr lvl="1" eaLnBrk="1" hangingPunct="1">
              <a:buFont typeface="Arial" panose="020B0604020202020204" pitchFamily="34" charset="0"/>
              <a:buNone/>
            </a:pPr>
            <a:endParaRPr lang="en-US" altLang="en-US" sz="2400" baseline="30000">
              <a:ea typeface="Osaka" panose="020B0600000000000000" pitchFamily="34" charset="-128"/>
              <a:sym typeface="Wingdings" pitchFamily="2" charset="2"/>
            </a:endParaRPr>
          </a:p>
          <a:p>
            <a:pPr lvl="1" eaLnBrk="1" hangingPunct="1"/>
            <a:r>
              <a:rPr lang="en-US" altLang="en-US" sz="2400">
                <a:ea typeface="Osaka" panose="020B0600000000000000" pitchFamily="34" charset="-128"/>
                <a:sym typeface="Wingdings" pitchFamily="2" charset="2"/>
              </a:rPr>
              <a:t>Main-groups atoms form ions that are </a:t>
            </a:r>
            <a:r>
              <a:rPr lang="en-US" altLang="en-US" sz="2400" b="1" i="1">
                <a:solidFill>
                  <a:srgbClr val="000090"/>
                </a:solidFill>
                <a:ea typeface="Osaka" panose="020B0600000000000000" pitchFamily="34" charset="-128"/>
                <a:sym typeface="Wingdings" pitchFamily="2" charset="2"/>
              </a:rPr>
              <a:t>isoelectronic</a:t>
            </a:r>
            <a:r>
              <a:rPr lang="en-US" altLang="en-US" sz="2400">
                <a:ea typeface="Osaka" panose="020B0600000000000000" pitchFamily="34" charset="-128"/>
                <a:sym typeface="Wingdings" pitchFamily="2" charset="2"/>
              </a:rPr>
              <a:t> with the nearest noble gas.</a:t>
            </a:r>
          </a:p>
          <a:p>
            <a:pPr lvl="1" eaLnBrk="1" hangingPunct="1"/>
            <a:r>
              <a:rPr lang="en-US" altLang="en-US" sz="2400" b="1" i="1">
                <a:solidFill>
                  <a:srgbClr val="000090"/>
                </a:solidFill>
                <a:ea typeface="Osaka" panose="020B0600000000000000" pitchFamily="34" charset="-128"/>
                <a:sym typeface="Wingdings" pitchFamily="2" charset="2"/>
              </a:rPr>
              <a:t>Isoelectronic – </a:t>
            </a:r>
            <a:r>
              <a:rPr lang="en-US" altLang="en-US" sz="2400">
                <a:ea typeface="Osaka" panose="020B0600000000000000" pitchFamily="34" charset="-128"/>
                <a:sym typeface="Wingdings" pitchFamily="2" charset="2"/>
              </a:rPr>
              <a:t>Group of ions or atoms that have identical electron configurations. </a:t>
            </a:r>
          </a:p>
          <a:p>
            <a:pPr lvl="1" eaLnBrk="1" hangingPunct="1"/>
            <a:endParaRPr lang="en-US" altLang="en-US" sz="2400">
              <a:ea typeface="Osaka" panose="020B0600000000000000" pitchFamily="34" charset="-128"/>
              <a:sym typeface="Wingdings" pitchFamily="2" charset="2"/>
            </a:endParaRPr>
          </a:p>
          <a:p>
            <a:pPr lvl="1" eaLnBrk="1" hangingPunct="1"/>
            <a:endParaRPr lang="en-US" altLang="en-US" sz="2400">
              <a:ea typeface="Osaka" panose="020B0600000000000000" pitchFamily="34" charset="-128"/>
              <a:sym typeface="Wingdings" pitchFamily="2" charset="2"/>
            </a:endParaRPr>
          </a:p>
          <a:p>
            <a:pPr eaLnBrk="1" hangingPunct="1"/>
            <a:endParaRPr lang="en-US" altLang="en-US">
              <a:ea typeface="Osaka" panose="020B0600000000000000" pitchFamily="34"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115B2A7-DF7D-414E-8755-DFC7016B4C2F}"/>
              </a:ext>
            </a:extLst>
          </p:cNvPr>
          <p:cNvSpPr>
            <a:spLocks noGrp="1" noChangeArrowheads="1"/>
          </p:cNvSpPr>
          <p:nvPr>
            <p:ph type="title"/>
          </p:nvPr>
        </p:nvSpPr>
        <p:spPr>
          <a:xfrm>
            <a:off x="762000" y="381000"/>
            <a:ext cx="8229600" cy="990600"/>
          </a:xfrm>
        </p:spPr>
        <p:txBody>
          <a:bodyPr/>
          <a:lstStyle/>
          <a:p>
            <a:pPr eaLnBrk="1" fontAlgn="auto" hangingPunct="1">
              <a:spcAft>
                <a:spcPts val="0"/>
              </a:spcAft>
              <a:defRPr/>
            </a:pPr>
            <a:r>
              <a:rPr lang="en-US" b="1" dirty="0">
                <a:solidFill>
                  <a:srgbClr val="000090"/>
                </a:solidFill>
                <a:ea typeface="Osaka" charset="0"/>
                <a:cs typeface="+mj-cs"/>
              </a:rPr>
              <a:t>Examples of Lewis Structures</a:t>
            </a:r>
          </a:p>
        </p:txBody>
      </p:sp>
      <p:sp>
        <p:nvSpPr>
          <p:cNvPr id="48130" name="Rectangle 3">
            <a:extLst>
              <a:ext uri="{FF2B5EF4-FFF2-40B4-BE49-F238E27FC236}">
                <a16:creationId xmlns:a16="http://schemas.microsoft.com/office/drawing/2014/main" id="{D5E0875B-98EF-CE49-8464-C30422DE8122}"/>
              </a:ext>
            </a:extLst>
          </p:cNvPr>
          <p:cNvSpPr>
            <a:spLocks noGrp="1" noChangeArrowheads="1"/>
          </p:cNvSpPr>
          <p:nvPr>
            <p:ph idx="1"/>
          </p:nvPr>
        </p:nvSpPr>
        <p:spPr>
          <a:xfrm>
            <a:off x="685800" y="1447800"/>
            <a:ext cx="8229600" cy="4876800"/>
          </a:xfrm>
        </p:spPr>
        <p:txBody>
          <a:bodyPr/>
          <a:lstStyle/>
          <a:p>
            <a:pPr eaLnBrk="1" hangingPunct="1"/>
            <a:r>
              <a:rPr lang="en-US" altLang="en-US" sz="3200">
                <a:ea typeface="Osaka" panose="020B0600000000000000" pitchFamily="34" charset="-128"/>
              </a:rPr>
              <a:t>C</a:t>
            </a:r>
            <a:r>
              <a:rPr lang="en-US" altLang="en-US" sz="3200" baseline="-25000">
                <a:ea typeface="Osaka" panose="020B0600000000000000" pitchFamily="34" charset="-128"/>
              </a:rPr>
              <a:t>2</a:t>
            </a:r>
            <a:r>
              <a:rPr lang="en-US" altLang="en-US" sz="3200">
                <a:ea typeface="Osaka" panose="020B0600000000000000" pitchFamily="34" charset="-128"/>
              </a:rPr>
              <a:t>H</a:t>
            </a:r>
            <a:r>
              <a:rPr lang="en-US" altLang="en-US" sz="3200" baseline="-25000">
                <a:ea typeface="Osaka" panose="020B0600000000000000" pitchFamily="34" charset="-128"/>
              </a:rPr>
              <a:t>4</a:t>
            </a:r>
            <a:r>
              <a:rPr lang="en-US" altLang="en-US" sz="3200">
                <a:ea typeface="Osaka" panose="020B0600000000000000" pitchFamily="34" charset="-128"/>
              </a:rPr>
              <a:t>, C</a:t>
            </a:r>
            <a:r>
              <a:rPr lang="en-US" altLang="en-US" sz="3200" baseline="-25000">
                <a:ea typeface="Osaka" panose="020B0600000000000000" pitchFamily="34" charset="-128"/>
              </a:rPr>
              <a:t>2</a:t>
            </a:r>
            <a:r>
              <a:rPr lang="en-US" altLang="en-US" sz="3200">
                <a:ea typeface="Osaka" panose="020B0600000000000000" pitchFamily="34" charset="-128"/>
              </a:rPr>
              <a:t>H</a:t>
            </a:r>
            <a:r>
              <a:rPr lang="en-US" altLang="en-US" sz="3200" baseline="-25000">
                <a:ea typeface="Osaka" panose="020B0600000000000000" pitchFamily="34" charset="-128"/>
              </a:rPr>
              <a:t>2</a:t>
            </a:r>
          </a:p>
        </p:txBody>
      </p:sp>
      <p:sp>
        <p:nvSpPr>
          <p:cNvPr id="48131" name="Text Box 5">
            <a:extLst>
              <a:ext uri="{FF2B5EF4-FFF2-40B4-BE49-F238E27FC236}">
                <a16:creationId xmlns:a16="http://schemas.microsoft.com/office/drawing/2014/main" id="{DC59867F-1DA2-F54D-A649-49BDDD3B0F7F}"/>
              </a:ext>
            </a:extLst>
          </p:cNvPr>
          <p:cNvSpPr txBox="1">
            <a:spLocks noChangeArrowheads="1"/>
          </p:cNvSpPr>
          <p:nvPr/>
        </p:nvSpPr>
        <p:spPr bwMode="auto">
          <a:xfrm>
            <a:off x="914400" y="18288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endParaRPr lang="en-US" altLang="en-US" b="1" i="1">
              <a:solidFill>
                <a:schemeClr val="accent2"/>
              </a:solidFill>
              <a:latin typeface="Helvetica" pitchFamily="2" charset="0"/>
              <a:ea typeface="Osaka" panose="020B0600000000000000" pitchFamily="34" charset="-128"/>
            </a:endParaRPr>
          </a:p>
        </p:txBody>
      </p:sp>
      <p:pic>
        <p:nvPicPr>
          <p:cNvPr id="48132" name="Picture 5" descr="07p193b.jpg">
            <a:extLst>
              <a:ext uri="{FF2B5EF4-FFF2-40B4-BE49-F238E27FC236}">
                <a16:creationId xmlns:a16="http://schemas.microsoft.com/office/drawing/2014/main" id="{A528D142-ADD9-1644-A3E1-781B3C352E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538" y="2590800"/>
            <a:ext cx="803433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3914BE5-4D9A-8742-B44D-1E490EFD365C}"/>
              </a:ext>
            </a:extLst>
          </p:cNvPr>
          <p:cNvSpPr>
            <a:spLocks noGrp="1" noChangeArrowheads="1"/>
          </p:cNvSpPr>
          <p:nvPr>
            <p:ph type="title"/>
          </p:nvPr>
        </p:nvSpPr>
        <p:spPr>
          <a:xfrm>
            <a:off x="685800" y="381000"/>
            <a:ext cx="8229600" cy="990600"/>
          </a:xfrm>
        </p:spPr>
        <p:txBody>
          <a:bodyPr wrap="square" numCol="1" anchorCtr="0" compatLnSpc="1">
            <a:prstTxWarp prst="textNoShape">
              <a:avLst/>
            </a:prstTxWarp>
          </a:bodyPr>
          <a:lstStyle/>
          <a:p>
            <a:pPr eaLnBrk="1" hangingPunct="1">
              <a:defRPr/>
            </a:pPr>
            <a:r>
              <a:rPr lang="en-US" b="1">
                <a:solidFill>
                  <a:srgbClr val="000090"/>
                </a:solidFill>
                <a:ea typeface="Osaka" charset="0"/>
                <a:cs typeface="Osaka" charset="0"/>
              </a:rPr>
              <a:t>Writing Lewis Structures</a:t>
            </a:r>
          </a:p>
        </p:txBody>
      </p:sp>
      <p:sp>
        <p:nvSpPr>
          <p:cNvPr id="49154" name="Rectangle 3">
            <a:extLst>
              <a:ext uri="{FF2B5EF4-FFF2-40B4-BE49-F238E27FC236}">
                <a16:creationId xmlns:a16="http://schemas.microsoft.com/office/drawing/2014/main" id="{93A2AE44-DB9D-DE4C-926C-B8A9905C7214}"/>
              </a:ext>
            </a:extLst>
          </p:cNvPr>
          <p:cNvSpPr>
            <a:spLocks noGrp="1" noChangeArrowheads="1"/>
          </p:cNvSpPr>
          <p:nvPr>
            <p:ph idx="1"/>
          </p:nvPr>
        </p:nvSpPr>
        <p:spPr>
          <a:xfrm>
            <a:off x="457200" y="1371600"/>
            <a:ext cx="8382000" cy="4876800"/>
          </a:xfrm>
        </p:spPr>
        <p:txBody>
          <a:bodyPr/>
          <a:lstStyle/>
          <a:p>
            <a:pPr marL="0" indent="0" eaLnBrk="1" hangingPunct="1">
              <a:buFont typeface="Arial" panose="020B0604020202020204" pitchFamily="34" charset="0"/>
              <a:buNone/>
            </a:pPr>
            <a:r>
              <a:rPr lang="en-US" altLang="en-US" b="1">
                <a:ea typeface="Osaka" panose="020B0600000000000000" pitchFamily="34" charset="-128"/>
              </a:rPr>
              <a:t>1) Determine the total number of valence electrons (VE).</a:t>
            </a:r>
          </a:p>
          <a:p>
            <a:pPr marL="273050" lvl="1" indent="0" eaLnBrk="1" hangingPunct="1">
              <a:buClr>
                <a:schemeClr val="tx1"/>
              </a:buClr>
            </a:pPr>
            <a:r>
              <a:rPr lang="en-US" altLang="en-US" sz="2400">
                <a:ea typeface="Osaka" panose="020B0600000000000000" pitchFamily="34" charset="-128"/>
              </a:rPr>
              <a:t> For cations, subtract one electron for each positive charge.</a:t>
            </a:r>
          </a:p>
          <a:p>
            <a:pPr marL="273050" lvl="1" indent="0" eaLnBrk="1" hangingPunct="1">
              <a:buClr>
                <a:schemeClr val="tx1"/>
              </a:buClr>
            </a:pPr>
            <a:r>
              <a:rPr lang="en-US" altLang="en-US" sz="2400">
                <a:ea typeface="Osaka" panose="020B0600000000000000" pitchFamily="34" charset="-128"/>
              </a:rPr>
              <a:t> For anions, add one electron for each negative charge.</a:t>
            </a:r>
          </a:p>
          <a:p>
            <a:pPr marL="273050" lvl="1" indent="0" eaLnBrk="1" hangingPunct="1">
              <a:buClr>
                <a:schemeClr val="tx1"/>
              </a:buClr>
              <a:buFont typeface="Arial" panose="020B0604020202020204" pitchFamily="34" charset="0"/>
              <a:buNone/>
            </a:pPr>
            <a:endParaRPr lang="en-US" altLang="en-US" sz="2400" b="1">
              <a:ea typeface="Osaka" panose="020B0600000000000000" pitchFamily="34" charset="-128"/>
            </a:endParaRPr>
          </a:p>
          <a:p>
            <a:pPr marL="0" indent="0" eaLnBrk="1" hangingPunct="1">
              <a:buFont typeface="Arial" panose="020B0604020202020204" pitchFamily="34" charset="0"/>
              <a:buNone/>
            </a:pPr>
            <a:r>
              <a:rPr lang="en-US" altLang="en-US" b="1">
                <a:ea typeface="Osaka" panose="020B0600000000000000" pitchFamily="34" charset="-128"/>
              </a:rPr>
              <a:t>2) Draw a skeleton structure of the molecule or ion, using single bonds to attach terminal atoms to a central atom.</a:t>
            </a:r>
          </a:p>
          <a:p>
            <a:pPr marL="273050" lvl="1" indent="0" eaLnBrk="1" hangingPunct="1">
              <a:buClrTx/>
            </a:pPr>
            <a:r>
              <a:rPr lang="en-US" altLang="en-US" sz="2400">
                <a:ea typeface="Osaka" panose="020B0600000000000000" pitchFamily="34" charset="-128"/>
              </a:rPr>
              <a:t> Generally, the least electronegative element should be the central atom.</a:t>
            </a:r>
          </a:p>
          <a:p>
            <a:pPr marL="273050" lvl="1" indent="0" eaLnBrk="1" hangingPunct="1">
              <a:buClrTx/>
            </a:pPr>
            <a:r>
              <a:rPr lang="en-US" altLang="en-US" sz="2400">
                <a:ea typeface="Osaka" panose="020B0600000000000000" pitchFamily="34" charset="-128"/>
              </a:rPr>
              <a:t> Many times there is only one central atom and it is written first in the formula. </a:t>
            </a:r>
          </a:p>
          <a:p>
            <a:pPr marL="0" indent="0" eaLnBrk="1" hangingPunct="1">
              <a:buFont typeface="Times" pitchFamily="2" charset="0"/>
              <a:buNone/>
            </a:pPr>
            <a:endParaRPr lang="en-US" altLang="en-US">
              <a:ea typeface="Osaka" panose="020B0600000000000000" pitchFamily="34"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F38ED79-48BF-874E-ACDE-4A5C82CA2202}"/>
              </a:ext>
            </a:extLst>
          </p:cNvPr>
          <p:cNvSpPr>
            <a:spLocks noGrp="1" noChangeArrowheads="1"/>
          </p:cNvSpPr>
          <p:nvPr>
            <p:ph type="title"/>
          </p:nvPr>
        </p:nvSpPr>
        <p:spPr>
          <a:xfrm>
            <a:off x="685800" y="533400"/>
            <a:ext cx="8229600" cy="990600"/>
          </a:xfrm>
        </p:spPr>
        <p:txBody>
          <a:bodyPr wrap="square" numCol="1" anchorCtr="0" compatLnSpc="1">
            <a:prstTxWarp prst="textNoShape">
              <a:avLst/>
            </a:prstTxWarp>
          </a:bodyPr>
          <a:lstStyle/>
          <a:p>
            <a:pPr eaLnBrk="1" hangingPunct="1">
              <a:defRPr/>
            </a:pPr>
            <a:r>
              <a:rPr lang="en-US" b="1">
                <a:solidFill>
                  <a:srgbClr val="000090"/>
                </a:solidFill>
                <a:ea typeface="Osaka" charset="0"/>
                <a:cs typeface="Osaka" charset="0"/>
              </a:rPr>
              <a:t>Writing Lewis Structures</a:t>
            </a:r>
          </a:p>
        </p:txBody>
      </p:sp>
      <p:sp>
        <p:nvSpPr>
          <p:cNvPr id="50178" name="Rectangle 3">
            <a:extLst>
              <a:ext uri="{FF2B5EF4-FFF2-40B4-BE49-F238E27FC236}">
                <a16:creationId xmlns:a16="http://schemas.microsoft.com/office/drawing/2014/main" id="{FD65A44B-BB5B-5849-8C3F-2905EA9DC895}"/>
              </a:ext>
            </a:extLst>
          </p:cNvPr>
          <p:cNvSpPr>
            <a:spLocks noGrp="1" noChangeArrowheads="1"/>
          </p:cNvSpPr>
          <p:nvPr>
            <p:ph idx="1"/>
          </p:nvPr>
        </p:nvSpPr>
        <p:spPr/>
        <p:txBody>
          <a:bodyPr/>
          <a:lstStyle/>
          <a:p>
            <a:pPr marL="0" indent="0" eaLnBrk="1" hangingPunct="1">
              <a:buFont typeface="Arial" panose="020B0604020202020204" pitchFamily="34" charset="0"/>
              <a:buNone/>
            </a:pPr>
            <a:r>
              <a:rPr lang="en-US" altLang="en-US" b="1">
                <a:ea typeface="Osaka" panose="020B0600000000000000" pitchFamily="34" charset="-128"/>
              </a:rPr>
              <a:t>3) Distribute the remaining electrons as lone pairs on the terminal atoms (except hydrogen), completing an octet around each atom.</a:t>
            </a:r>
          </a:p>
          <a:p>
            <a:pPr marL="0" indent="0" eaLnBrk="1" hangingPunct="1">
              <a:buFont typeface="Arial" panose="020B0604020202020204" pitchFamily="34" charset="0"/>
              <a:buNone/>
            </a:pPr>
            <a:endParaRPr lang="en-US" altLang="en-US" b="1">
              <a:ea typeface="Osaka" panose="020B0600000000000000" pitchFamily="34" charset="-128"/>
            </a:endParaRPr>
          </a:p>
          <a:p>
            <a:pPr marL="0" indent="0" eaLnBrk="1" hangingPunct="1">
              <a:buFont typeface="Arial" panose="020B0604020202020204" pitchFamily="34" charset="0"/>
              <a:buNone/>
            </a:pPr>
            <a:r>
              <a:rPr lang="en-US" altLang="en-US" b="1">
                <a:ea typeface="Osaka" panose="020B0600000000000000" pitchFamily="34" charset="-128"/>
              </a:rPr>
              <a:t>4) If any electrons remain then place on the central atom.</a:t>
            </a:r>
          </a:p>
          <a:p>
            <a:pPr marL="0" indent="0" eaLnBrk="1" hangingPunct="1">
              <a:buFont typeface="Arial" panose="020B0604020202020204" pitchFamily="34" charset="0"/>
              <a:buNone/>
            </a:pPr>
            <a:endParaRPr lang="en-US" altLang="en-US" b="1">
              <a:ea typeface="Osaka" panose="020B0600000000000000" pitchFamily="34" charset="-128"/>
            </a:endParaRPr>
          </a:p>
          <a:p>
            <a:pPr marL="0" indent="0" eaLnBrk="1" hangingPunct="1">
              <a:buFont typeface="Arial" panose="020B0604020202020204" pitchFamily="34" charset="0"/>
              <a:buNone/>
            </a:pPr>
            <a:r>
              <a:rPr lang="en-US" altLang="en-US" b="1">
                <a:ea typeface="Osaka" panose="020B0600000000000000" pitchFamily="34" charset="-128"/>
              </a:rPr>
              <a:t>5) If an atom does not have an octet at this point, then rearrange the lone pairs on the terminal atoms to make multiple bonds with the central atom until an octet is obtained. </a:t>
            </a:r>
          </a:p>
          <a:p>
            <a:pPr marL="0" indent="0" eaLnBrk="1" hangingPunct="1">
              <a:buFont typeface="Times" pitchFamily="2" charset="0"/>
              <a:buNone/>
            </a:pPr>
            <a:endParaRPr lang="en-US" altLang="en-US" b="1">
              <a:ea typeface="Osaka" panose="020B0600000000000000" pitchFamily="34" charset="-12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B433D-F31C-0D40-AA0A-A854E9B20057}"/>
              </a:ext>
            </a:extLst>
          </p:cNvPr>
          <p:cNvSpPr>
            <a:spLocks noGrp="1"/>
          </p:cNvSpPr>
          <p:nvPr>
            <p:ph type="title"/>
          </p:nvPr>
        </p:nvSpPr>
        <p:spPr>
          <a:xfrm>
            <a:off x="685800" y="457200"/>
            <a:ext cx="8229600" cy="990600"/>
          </a:xfrm>
        </p:spPr>
        <p:txBody>
          <a:bodyPr wrap="square" numCol="1" anchorCtr="0" compatLnSpc="1">
            <a:prstTxWarp prst="textNoShape">
              <a:avLst/>
            </a:prstTxWarp>
          </a:bodyPr>
          <a:lstStyle/>
          <a:p>
            <a:pPr>
              <a:defRPr/>
            </a:pPr>
            <a:r>
              <a:rPr lang="en-US" b="1">
                <a:solidFill>
                  <a:srgbClr val="000090"/>
                </a:solidFill>
                <a:ea typeface="ＭＳ Ｐゴシック" charset="0"/>
                <a:cs typeface="ＭＳ Ｐゴシック" charset="0"/>
              </a:rPr>
              <a:t>Exceptions to the Octet Rule</a:t>
            </a:r>
          </a:p>
        </p:txBody>
      </p:sp>
      <p:sp>
        <p:nvSpPr>
          <p:cNvPr id="51202" name="Content Placeholder 2">
            <a:extLst>
              <a:ext uri="{FF2B5EF4-FFF2-40B4-BE49-F238E27FC236}">
                <a16:creationId xmlns:a16="http://schemas.microsoft.com/office/drawing/2014/main" id="{A1E13E31-BD2B-7244-B78A-71E1BEC8F5B8}"/>
              </a:ext>
            </a:extLst>
          </p:cNvPr>
          <p:cNvSpPr>
            <a:spLocks noGrp="1"/>
          </p:cNvSpPr>
          <p:nvPr>
            <p:ph idx="1"/>
          </p:nvPr>
        </p:nvSpPr>
        <p:spPr>
          <a:xfrm>
            <a:off x="533400" y="1600200"/>
            <a:ext cx="8229600" cy="4876800"/>
          </a:xfrm>
        </p:spPr>
        <p:txBody>
          <a:bodyPr/>
          <a:lstStyle/>
          <a:p>
            <a:r>
              <a:rPr lang="en-US" altLang="en-US"/>
              <a:t>Most molecules and polyatomic ions do follow the octet rule.</a:t>
            </a:r>
          </a:p>
          <a:p>
            <a:endParaRPr lang="en-US" altLang="en-US"/>
          </a:p>
          <a:p>
            <a:r>
              <a:rPr lang="en-US" altLang="en-US"/>
              <a:t>There are some notable exceptions. </a:t>
            </a:r>
          </a:p>
          <a:p>
            <a:endParaRPr lang="en-US" altLang="en-US"/>
          </a:p>
          <a:p>
            <a:r>
              <a:rPr lang="en-US" altLang="en-US"/>
              <a:t> Sometimes an atom in a Lewis structure will be surrounded by </a:t>
            </a:r>
            <a:r>
              <a:rPr lang="en-US" altLang="en-US" b="1" i="1">
                <a:solidFill>
                  <a:srgbClr val="FF0000"/>
                </a:solidFill>
              </a:rPr>
              <a:t>less than 8 electrons – Electron deficient molecules. </a:t>
            </a:r>
          </a:p>
          <a:p>
            <a:endParaRPr lang="en-US" altLang="en-US"/>
          </a:p>
          <a:p>
            <a:r>
              <a:rPr lang="en-US" altLang="en-US"/>
              <a:t> Sometimes an atom in a Lewis structure will be surrounded by </a:t>
            </a:r>
            <a:r>
              <a:rPr lang="en-US" altLang="en-US" b="1" i="1">
                <a:solidFill>
                  <a:srgbClr val="000090"/>
                </a:solidFill>
              </a:rPr>
              <a:t>more than 8 electrons – Hypervalent molecules.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6AD77E08-6903-4E4E-991A-B94FE9CF2570}"/>
              </a:ext>
            </a:extLst>
          </p:cNvPr>
          <p:cNvSpPr>
            <a:spLocks noGrp="1" noChangeArrowheads="1"/>
          </p:cNvSpPr>
          <p:nvPr>
            <p:ph type="title"/>
          </p:nvPr>
        </p:nvSpPr>
        <p:spPr>
          <a:xfrm>
            <a:off x="914400" y="381000"/>
            <a:ext cx="8229600" cy="990600"/>
          </a:xfrm>
        </p:spPr>
        <p:txBody>
          <a:bodyPr wrap="square" numCol="1" anchorCtr="0" compatLnSpc="1">
            <a:prstTxWarp prst="textNoShape">
              <a:avLst/>
            </a:prstTxWarp>
          </a:bodyPr>
          <a:lstStyle/>
          <a:p>
            <a:pPr eaLnBrk="1" hangingPunct="1">
              <a:defRPr/>
            </a:pPr>
            <a:r>
              <a:rPr lang="en-US" b="1">
                <a:solidFill>
                  <a:srgbClr val="000090"/>
                </a:solidFill>
                <a:ea typeface="ＭＳ Ｐゴシック" charset="0"/>
                <a:cs typeface="ＭＳ Ｐゴシック" charset="0"/>
              </a:rPr>
              <a:t>Electron Deficient Molecules</a:t>
            </a:r>
          </a:p>
        </p:txBody>
      </p:sp>
      <p:sp>
        <p:nvSpPr>
          <p:cNvPr id="52226" name="Rectangle 3">
            <a:extLst>
              <a:ext uri="{FF2B5EF4-FFF2-40B4-BE49-F238E27FC236}">
                <a16:creationId xmlns:a16="http://schemas.microsoft.com/office/drawing/2014/main" id="{34D82035-5A54-F642-A28F-C1E8B8D50E10}"/>
              </a:ext>
            </a:extLst>
          </p:cNvPr>
          <p:cNvSpPr>
            <a:spLocks noGrp="1" noChangeArrowheads="1"/>
          </p:cNvSpPr>
          <p:nvPr>
            <p:ph type="body" idx="1"/>
          </p:nvPr>
        </p:nvSpPr>
        <p:spPr>
          <a:xfrm>
            <a:off x="0" y="1371600"/>
            <a:ext cx="8686800" cy="4876800"/>
          </a:xfrm>
        </p:spPr>
        <p:txBody>
          <a:bodyPr/>
          <a:lstStyle/>
          <a:p>
            <a:pPr lvl="1" eaLnBrk="1" hangingPunct="1"/>
            <a:r>
              <a:rPr lang="en-US" altLang="en-US" sz="2400"/>
              <a:t>Occasionally a molecule or ion contains an </a:t>
            </a:r>
            <a:r>
              <a:rPr lang="en-US" altLang="en-US" sz="2400" b="1">
                <a:solidFill>
                  <a:srgbClr val="000090"/>
                </a:solidFill>
              </a:rPr>
              <a:t>odd number of valence electrons.</a:t>
            </a:r>
          </a:p>
          <a:p>
            <a:pPr lvl="2" eaLnBrk="1" hangingPunct="1"/>
            <a:r>
              <a:rPr lang="en-US" altLang="en-US" sz="2400" b="1">
                <a:solidFill>
                  <a:srgbClr val="000090"/>
                </a:solidFill>
              </a:rPr>
              <a:t>These species are known as free radicals.  </a:t>
            </a:r>
          </a:p>
          <a:p>
            <a:pPr lvl="2" eaLnBrk="1" hangingPunct="1"/>
            <a:r>
              <a:rPr lang="en-US" altLang="en-US" sz="2400"/>
              <a:t>Impossible to write a Lewis structure with all atoms obeying the octet rule.</a:t>
            </a:r>
          </a:p>
          <a:p>
            <a:pPr lvl="2" eaLnBrk="1" hangingPunct="1"/>
            <a:r>
              <a:rPr lang="en-US" altLang="en-US" sz="2400"/>
              <a:t>Get each atom as close as possible to 8 electrons. </a:t>
            </a:r>
          </a:p>
          <a:p>
            <a:pPr lvl="2" eaLnBrk="1" hangingPunct="1"/>
            <a:r>
              <a:rPr lang="en-US" altLang="en-US" sz="2400"/>
              <a:t>Example: NO</a:t>
            </a:r>
          </a:p>
        </p:txBody>
      </p:sp>
      <p:pic>
        <p:nvPicPr>
          <p:cNvPr id="52227" name="Picture 5" descr="07p199a.jpg">
            <a:extLst>
              <a:ext uri="{FF2B5EF4-FFF2-40B4-BE49-F238E27FC236}">
                <a16:creationId xmlns:a16="http://schemas.microsoft.com/office/drawing/2014/main" id="{5B99D127-37B9-4A4B-BAEC-936243171A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724400"/>
            <a:ext cx="3016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F30B8AAF-CBB0-664C-8DB9-60364D8ADFAD}"/>
              </a:ext>
            </a:extLst>
          </p:cNvPr>
          <p:cNvSpPr>
            <a:spLocks noGrp="1" noChangeArrowheads="1"/>
          </p:cNvSpPr>
          <p:nvPr>
            <p:ph type="title"/>
          </p:nvPr>
        </p:nvSpPr>
        <p:spPr>
          <a:xfrm>
            <a:off x="914400" y="381000"/>
            <a:ext cx="8229600" cy="990600"/>
          </a:xfrm>
        </p:spPr>
        <p:txBody>
          <a:bodyPr wrap="square" numCol="1" anchorCtr="0" compatLnSpc="1">
            <a:prstTxWarp prst="textNoShape">
              <a:avLst/>
            </a:prstTxWarp>
          </a:bodyPr>
          <a:lstStyle/>
          <a:p>
            <a:pPr eaLnBrk="1" hangingPunct="1">
              <a:defRPr/>
            </a:pPr>
            <a:r>
              <a:rPr lang="en-US" b="1">
                <a:solidFill>
                  <a:srgbClr val="000090"/>
                </a:solidFill>
                <a:ea typeface="ＭＳ Ｐゴシック" charset="0"/>
                <a:cs typeface="ＭＳ Ｐゴシック" charset="0"/>
              </a:rPr>
              <a:t>Electron Deficient Molecules</a:t>
            </a:r>
          </a:p>
        </p:txBody>
      </p:sp>
      <p:sp>
        <p:nvSpPr>
          <p:cNvPr id="53250" name="Rectangle 3">
            <a:extLst>
              <a:ext uri="{FF2B5EF4-FFF2-40B4-BE49-F238E27FC236}">
                <a16:creationId xmlns:a16="http://schemas.microsoft.com/office/drawing/2014/main" id="{ABD683D0-B6D7-9545-A2A8-CDA4D700B612}"/>
              </a:ext>
            </a:extLst>
          </p:cNvPr>
          <p:cNvSpPr>
            <a:spLocks noGrp="1" noChangeArrowheads="1"/>
          </p:cNvSpPr>
          <p:nvPr>
            <p:ph type="body" idx="1"/>
          </p:nvPr>
        </p:nvSpPr>
        <p:spPr>
          <a:xfrm>
            <a:off x="0" y="1600200"/>
            <a:ext cx="8915400" cy="4876800"/>
          </a:xfrm>
        </p:spPr>
        <p:txBody>
          <a:bodyPr/>
          <a:lstStyle/>
          <a:p>
            <a:pPr lvl="1" eaLnBrk="1" hangingPunct="1"/>
            <a:r>
              <a:rPr lang="en-US" altLang="en-US" sz="2800"/>
              <a:t>Sometimes a central atom will violate the octet rule by only being surrounded by 4 or 6 electrons.</a:t>
            </a:r>
          </a:p>
          <a:p>
            <a:pPr lvl="1" eaLnBrk="1" hangingPunct="1"/>
            <a:endParaRPr lang="en-US" altLang="en-US" sz="2800"/>
          </a:p>
          <a:p>
            <a:pPr lvl="1" eaLnBrk="1" hangingPunct="1"/>
            <a:r>
              <a:rPr lang="en-US" altLang="en-US" sz="2800"/>
              <a:t>This sometimes occurs in molecules where the central atom is from group 2 or 13, such as Be or B. </a:t>
            </a:r>
          </a:p>
          <a:p>
            <a:pPr lvl="1" eaLnBrk="1" hangingPunct="1"/>
            <a:endParaRPr lang="en-US" altLang="en-US" sz="2800"/>
          </a:p>
          <a:p>
            <a:pPr lvl="1" eaLnBrk="1" hangingPunct="1"/>
            <a:r>
              <a:rPr lang="en-US" altLang="en-US" sz="2800"/>
              <a:t>Examples: BeF</a:t>
            </a:r>
            <a:r>
              <a:rPr lang="en-US" altLang="en-US" sz="2800" baseline="-25000"/>
              <a:t>2</a:t>
            </a:r>
            <a:r>
              <a:rPr lang="en-US" altLang="en-US" sz="2800"/>
              <a:t>, BeH</a:t>
            </a:r>
            <a:r>
              <a:rPr lang="en-US" altLang="en-US" sz="2800" baseline="-25000"/>
              <a:t>2</a:t>
            </a:r>
            <a:r>
              <a:rPr lang="en-US" altLang="en-US" sz="2800"/>
              <a:t>, BH</a:t>
            </a:r>
            <a:r>
              <a:rPr lang="en-US" altLang="en-US" sz="2800" baseline="-25000"/>
              <a:t>3</a:t>
            </a:r>
            <a:r>
              <a:rPr lang="en-US" altLang="en-US" sz="2800"/>
              <a:t>, BF</a:t>
            </a:r>
            <a:r>
              <a:rPr lang="en-US" altLang="en-US" sz="2800" baseline="-25000"/>
              <a:t>3</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F8A255C2-88F8-654B-91C1-4E4FCE527B01}"/>
              </a:ext>
            </a:extLst>
          </p:cNvPr>
          <p:cNvSpPr>
            <a:spLocks noGrp="1" noChangeArrowheads="1"/>
          </p:cNvSpPr>
          <p:nvPr>
            <p:ph type="title"/>
          </p:nvPr>
        </p:nvSpPr>
        <p:spPr>
          <a:xfrm>
            <a:off x="1143000" y="228600"/>
            <a:ext cx="8229600" cy="990600"/>
          </a:xfrm>
        </p:spPr>
        <p:txBody>
          <a:bodyPr wrap="square" numCol="1" anchorCtr="0" compatLnSpc="1">
            <a:prstTxWarp prst="textNoShape">
              <a:avLst/>
            </a:prstTxWarp>
          </a:bodyPr>
          <a:lstStyle/>
          <a:p>
            <a:pPr eaLnBrk="1" hangingPunct="1">
              <a:defRPr/>
            </a:pPr>
            <a:r>
              <a:rPr lang="en-US" b="1">
                <a:solidFill>
                  <a:srgbClr val="000090"/>
                </a:solidFill>
                <a:ea typeface="MS PGothic" charset="0"/>
                <a:cs typeface="MS PGothic" charset="0"/>
              </a:rPr>
              <a:t>Electron Deficient Molecules</a:t>
            </a:r>
            <a:endParaRPr lang="en-US" b="1" baseline="-25000">
              <a:solidFill>
                <a:srgbClr val="000090"/>
              </a:solidFill>
              <a:ea typeface="MS PGothic" charset="0"/>
              <a:cs typeface="MS PGothic" charset="0"/>
            </a:endParaRPr>
          </a:p>
        </p:txBody>
      </p:sp>
      <p:sp>
        <p:nvSpPr>
          <p:cNvPr id="54274" name="TextBox 76">
            <a:extLst>
              <a:ext uri="{FF2B5EF4-FFF2-40B4-BE49-F238E27FC236}">
                <a16:creationId xmlns:a16="http://schemas.microsoft.com/office/drawing/2014/main" id="{62EEEC31-A158-F94E-BC81-5676AAE26AD8}"/>
              </a:ext>
            </a:extLst>
          </p:cNvPr>
          <p:cNvSpPr txBox="1">
            <a:spLocks noChangeArrowheads="1"/>
          </p:cNvSpPr>
          <p:nvPr/>
        </p:nvSpPr>
        <p:spPr bwMode="auto">
          <a:xfrm>
            <a:off x="609600" y="5257800"/>
            <a:ext cx="8305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Char char="•"/>
            </a:pPr>
            <a:r>
              <a:rPr lang="en-US" altLang="en-US" sz="2800"/>
              <a:t> Structure II is confirmed by experiment for both molecules. </a:t>
            </a:r>
          </a:p>
          <a:p>
            <a:pPr>
              <a:buFont typeface="Arial" panose="020B0604020202020204" pitchFamily="34" charset="0"/>
              <a:buChar char="•"/>
            </a:pPr>
            <a:r>
              <a:rPr lang="en-US" altLang="en-US" sz="2800"/>
              <a:t> More on C</a:t>
            </a:r>
            <a:r>
              <a:rPr lang="en-US" altLang="en-US" sz="2800" baseline="-25000"/>
              <a:t>f</a:t>
            </a:r>
            <a:r>
              <a:rPr lang="en-US" altLang="en-US" sz="2800"/>
              <a:t> (formal charge) shortly…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81F4BA8B-72C6-A249-8B9E-89D802260A51}"/>
              </a:ext>
            </a:extLst>
          </p:cNvPr>
          <p:cNvSpPr>
            <a:spLocks noGrp="1" noChangeArrowheads="1"/>
          </p:cNvSpPr>
          <p:nvPr>
            <p:ph type="title"/>
          </p:nvPr>
        </p:nvSpPr>
        <p:spPr>
          <a:xfrm>
            <a:off x="838200" y="228600"/>
            <a:ext cx="8229600" cy="990600"/>
          </a:xfrm>
        </p:spPr>
        <p:txBody>
          <a:bodyPr wrap="square" numCol="1" anchorCtr="0" compatLnSpc="1">
            <a:prstTxWarp prst="textNoShape">
              <a:avLst/>
            </a:prstTxWarp>
          </a:bodyPr>
          <a:lstStyle/>
          <a:p>
            <a:pPr eaLnBrk="1" hangingPunct="1">
              <a:defRPr/>
            </a:pPr>
            <a:r>
              <a:rPr lang="en-US" b="1">
                <a:solidFill>
                  <a:srgbClr val="000090"/>
                </a:solidFill>
                <a:ea typeface="ＭＳ Ｐゴシック" charset="0"/>
                <a:cs typeface="ＭＳ Ｐゴシック" charset="0"/>
              </a:rPr>
              <a:t>Hypervalent Molecules</a:t>
            </a:r>
          </a:p>
        </p:txBody>
      </p:sp>
      <p:sp>
        <p:nvSpPr>
          <p:cNvPr id="55298" name="Rectangle 3">
            <a:extLst>
              <a:ext uri="{FF2B5EF4-FFF2-40B4-BE49-F238E27FC236}">
                <a16:creationId xmlns:a16="http://schemas.microsoft.com/office/drawing/2014/main" id="{3AD04091-7FD1-E44E-B48B-9771B23E6BAB}"/>
              </a:ext>
            </a:extLst>
          </p:cNvPr>
          <p:cNvSpPr>
            <a:spLocks noGrp="1" noChangeArrowheads="1"/>
          </p:cNvSpPr>
          <p:nvPr>
            <p:ph idx="1"/>
          </p:nvPr>
        </p:nvSpPr>
        <p:spPr>
          <a:xfrm>
            <a:off x="381000" y="762000"/>
            <a:ext cx="8229600" cy="4876800"/>
          </a:xfrm>
        </p:spPr>
        <p:txBody>
          <a:bodyPr/>
          <a:lstStyle/>
          <a:p>
            <a:pPr eaLnBrk="1" hangingPunct="1">
              <a:buFont typeface="Arial" panose="020B0604020202020204" pitchFamily="34" charset="0"/>
              <a:buNone/>
            </a:pPr>
            <a:endParaRPr lang="en-US" altLang="en-US"/>
          </a:p>
          <a:p>
            <a:pPr eaLnBrk="1" hangingPunct="1"/>
            <a:r>
              <a:rPr lang="en-US" altLang="en-US"/>
              <a:t>Elements in the second period (n = 2) can only accommodate 8 electrons in their valence shell. </a:t>
            </a:r>
          </a:p>
          <a:p>
            <a:pPr eaLnBrk="1" hangingPunct="1">
              <a:buFont typeface="Arial" panose="020B0604020202020204" pitchFamily="34" charset="0"/>
              <a:buNone/>
            </a:pPr>
            <a:endParaRPr lang="en-US" altLang="en-US"/>
          </a:p>
          <a:p>
            <a:pPr eaLnBrk="1" hangingPunct="1">
              <a:buFont typeface="Arial" panose="020B0604020202020204" pitchFamily="34" charset="0"/>
              <a:buNone/>
            </a:pPr>
            <a:endParaRPr lang="en-US" altLang="en-US"/>
          </a:p>
          <a:p>
            <a:pPr eaLnBrk="1" hangingPunct="1"/>
            <a:r>
              <a:rPr lang="en-US" altLang="en-US"/>
              <a:t>Beginning with the third period (n = 3), the presence of empty d orbitals may allow central atoms to have </a:t>
            </a:r>
            <a:r>
              <a:rPr lang="en-US" altLang="en-US" b="1" i="1">
                <a:solidFill>
                  <a:srgbClr val="000090"/>
                </a:solidFill>
              </a:rPr>
              <a:t>10 or 12 electrons. </a:t>
            </a:r>
          </a:p>
          <a:p>
            <a:pPr eaLnBrk="1" hangingPunct="1">
              <a:buFont typeface="Arial" panose="020B0604020202020204" pitchFamily="34" charset="0"/>
              <a:buNone/>
            </a:pPr>
            <a:endParaRPr lang="en-US" altLang="en-US" b="1" i="1">
              <a:solidFill>
                <a:srgbClr val="000090"/>
              </a:solidFill>
            </a:endParaRPr>
          </a:p>
          <a:p>
            <a:pPr eaLnBrk="1" hangingPunct="1">
              <a:buFont typeface="Arial" panose="020B0604020202020204" pitchFamily="34" charset="0"/>
              <a:buNone/>
            </a:pPr>
            <a:endParaRPr lang="en-US" altLang="en-US" b="1" i="1">
              <a:solidFill>
                <a:srgbClr val="000090"/>
              </a:solidFill>
            </a:endParaRPr>
          </a:p>
          <a:p>
            <a:pPr eaLnBrk="1" hangingPunct="1"/>
            <a:r>
              <a:rPr lang="en-US" altLang="en-US" b="1" i="1">
                <a:solidFill>
                  <a:srgbClr val="000090"/>
                </a:solidFill>
              </a:rPr>
              <a:t>Hypervalent Molecules – </a:t>
            </a:r>
            <a:r>
              <a:rPr lang="en-US" altLang="en-US"/>
              <a:t>Molecules with a central atom surrounded by more than 8 electrons. </a:t>
            </a:r>
          </a:p>
          <a:p>
            <a:pPr eaLnBrk="1" hangingPunct="1"/>
            <a:endParaRPr lang="en-US" altLang="en-US" b="1" i="1">
              <a:solidFill>
                <a:srgbClr val="000090"/>
              </a:solidFill>
            </a:endParaRPr>
          </a:p>
          <a:p>
            <a:pPr eaLnBrk="1" hangingPunct="1"/>
            <a:r>
              <a:rPr lang="en-US" altLang="en-US"/>
              <a:t>Most common violation of the octet rule. </a:t>
            </a:r>
          </a:p>
          <a:p>
            <a:pPr eaLnBrk="1" hangingPunct="1"/>
            <a:endParaRPr lang="en-US" altLang="en-US" b="1" i="1">
              <a:solidFill>
                <a:srgbClr val="000090"/>
              </a:solidFill>
            </a:endParaRPr>
          </a:p>
          <a:p>
            <a:pPr eaLnBrk="1" hangingPunct="1"/>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094E28F6-8B81-F84F-B3FB-46D36D9E9725}"/>
              </a:ext>
            </a:extLst>
          </p:cNvPr>
          <p:cNvSpPr>
            <a:spLocks noGrp="1" noChangeArrowheads="1"/>
          </p:cNvSpPr>
          <p:nvPr>
            <p:ph type="title"/>
          </p:nvPr>
        </p:nvSpPr>
        <p:spPr>
          <a:xfrm>
            <a:off x="533400" y="685800"/>
            <a:ext cx="8110538" cy="676275"/>
          </a:xfrm>
        </p:spPr>
        <p:txBody>
          <a:bodyPr wrap="square" numCol="1" anchorCtr="0" compatLnSpc="1">
            <a:prstTxWarp prst="textNoShape">
              <a:avLst/>
            </a:prstTxWarp>
            <a:normAutofit fontScale="90000"/>
          </a:bodyPr>
          <a:lstStyle/>
          <a:p>
            <a:pPr eaLnBrk="1" hangingPunct="1">
              <a:defRPr/>
            </a:pPr>
            <a:r>
              <a:rPr lang="en-US" sz="3200" b="1">
                <a:solidFill>
                  <a:srgbClr val="000090"/>
                </a:solidFill>
                <a:ea typeface="ＭＳ Ｐゴシック" charset="0"/>
                <a:cs typeface="ＭＳ Ｐゴシック" charset="0"/>
              </a:rPr>
              <a:t>Central Atoms Capable of forming Hypervalent Molecules</a:t>
            </a:r>
          </a:p>
        </p:txBody>
      </p:sp>
      <p:graphicFrame>
        <p:nvGraphicFramePr>
          <p:cNvPr id="225326" name="Group 46">
            <a:extLst>
              <a:ext uri="{FF2B5EF4-FFF2-40B4-BE49-F238E27FC236}">
                <a16:creationId xmlns:a16="http://schemas.microsoft.com/office/drawing/2014/main" id="{47D62D04-E367-124C-8C15-BAAC6D9506F4}"/>
              </a:ext>
            </a:extLst>
          </p:cNvPr>
          <p:cNvGraphicFramePr>
            <a:graphicFrameLocks noGrp="1"/>
          </p:cNvGraphicFramePr>
          <p:nvPr>
            <p:ph sz="half" idx="2"/>
          </p:nvPr>
        </p:nvGraphicFramePr>
        <p:xfrm>
          <a:off x="1371600" y="1981200"/>
          <a:ext cx="7010400" cy="3048000"/>
        </p:xfrm>
        <a:graphic>
          <a:graphicData uri="http://schemas.openxmlformats.org/drawingml/2006/table">
            <a:tbl>
              <a:tblPr/>
              <a:tblGrid>
                <a:gridCol w="1401724">
                  <a:extLst>
                    <a:ext uri="{9D8B030D-6E8A-4147-A177-3AD203B41FA5}">
                      <a16:colId xmlns:a16="http://schemas.microsoft.com/office/drawing/2014/main" val="20000"/>
                    </a:ext>
                  </a:extLst>
                </a:gridCol>
                <a:gridCol w="1403505">
                  <a:extLst>
                    <a:ext uri="{9D8B030D-6E8A-4147-A177-3AD203B41FA5}">
                      <a16:colId xmlns:a16="http://schemas.microsoft.com/office/drawing/2014/main" val="20001"/>
                    </a:ext>
                  </a:extLst>
                </a:gridCol>
                <a:gridCol w="1399943">
                  <a:extLst>
                    <a:ext uri="{9D8B030D-6E8A-4147-A177-3AD203B41FA5}">
                      <a16:colId xmlns:a16="http://schemas.microsoft.com/office/drawing/2014/main" val="20002"/>
                    </a:ext>
                  </a:extLst>
                </a:gridCol>
                <a:gridCol w="1403505">
                  <a:extLst>
                    <a:ext uri="{9D8B030D-6E8A-4147-A177-3AD203B41FA5}">
                      <a16:colId xmlns:a16="http://schemas.microsoft.com/office/drawing/2014/main" val="20003"/>
                    </a:ext>
                  </a:extLst>
                </a:gridCol>
                <a:gridCol w="1401723">
                  <a:extLst>
                    <a:ext uri="{9D8B030D-6E8A-4147-A177-3AD203B41FA5}">
                      <a16:colId xmlns:a16="http://schemas.microsoft.com/office/drawing/2014/main" val="20004"/>
                    </a:ext>
                  </a:extLst>
                </a:gridCol>
              </a:tblGrid>
              <a:tr h="510659">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2400" b="1" i="0" u="none" strike="noStrike" cap="none" normalizeH="0" baseline="0">
                          <a:ln>
                            <a:noFill/>
                          </a:ln>
                          <a:solidFill>
                            <a:schemeClr val="tx1"/>
                          </a:solidFill>
                          <a:effectLst/>
                          <a:latin typeface="Arial" charset="0"/>
                          <a:ea typeface="Osaka" pitchFamily="48" charset="-128"/>
                        </a:rPr>
                        <a:t>Period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2400" b="1" i="0" u="none" strike="noStrike" cap="none" normalizeH="0" baseline="0">
                          <a:ln>
                            <a:noFill/>
                          </a:ln>
                          <a:solidFill>
                            <a:schemeClr val="tx1"/>
                          </a:solidFill>
                          <a:effectLst/>
                          <a:latin typeface="Arial" charset="0"/>
                          <a:ea typeface="Osaka" pitchFamily="48" charset="-128"/>
                        </a:rPr>
                        <a:t>Grp 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2400" b="1" i="0" u="none" strike="noStrike" cap="none" normalizeH="0" baseline="0">
                          <a:ln>
                            <a:noFill/>
                          </a:ln>
                          <a:solidFill>
                            <a:schemeClr val="tx1"/>
                          </a:solidFill>
                          <a:effectLst/>
                          <a:latin typeface="Arial" charset="0"/>
                          <a:ea typeface="Osaka" pitchFamily="48" charset="-128"/>
                        </a:rPr>
                        <a:t>Grp 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2400" b="1" i="0" u="none" strike="noStrike" cap="none" normalizeH="0" baseline="0">
                          <a:ln>
                            <a:noFill/>
                          </a:ln>
                          <a:solidFill>
                            <a:schemeClr val="tx1"/>
                          </a:solidFill>
                          <a:effectLst/>
                          <a:latin typeface="Arial" charset="0"/>
                          <a:ea typeface="Osaka" pitchFamily="48" charset="-128"/>
                        </a:rPr>
                        <a:t>Grp 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2400" b="1" i="0" u="none" strike="noStrike" cap="none" normalizeH="0" baseline="0" dirty="0" err="1">
                          <a:ln>
                            <a:noFill/>
                          </a:ln>
                          <a:solidFill>
                            <a:schemeClr val="tx1"/>
                          </a:solidFill>
                          <a:effectLst/>
                          <a:latin typeface="Arial" charset="0"/>
                          <a:ea typeface="Osaka" pitchFamily="48" charset="-128"/>
                        </a:rPr>
                        <a:t>Grp</a:t>
                      </a:r>
                      <a:r>
                        <a:rPr kumimoji="0" lang="en-US" sz="2400" b="1" i="0" u="none" strike="noStrike" cap="none" normalizeH="0" baseline="0" dirty="0">
                          <a:ln>
                            <a:noFill/>
                          </a:ln>
                          <a:solidFill>
                            <a:schemeClr val="tx1"/>
                          </a:solidFill>
                          <a:effectLst/>
                          <a:latin typeface="Arial" charset="0"/>
                          <a:ea typeface="Osaka" pitchFamily="48" charset="-128"/>
                        </a:rPr>
                        <a:t> 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45780">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2400" b="1" i="0" u="none" strike="noStrike" cap="none" normalizeH="0" baseline="0">
                          <a:ln>
                            <a:noFill/>
                          </a:ln>
                          <a:solidFill>
                            <a:schemeClr val="tx1"/>
                          </a:solidFill>
                          <a:effectLst/>
                          <a:latin typeface="Arial" charset="0"/>
                          <a:ea typeface="Osaka" pitchFamily="48"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r>
                        <a:rPr kumimoji="0" lang="en-US" sz="2400" b="1" i="0" u="none" strike="noStrike" cap="none" normalizeH="0" baseline="0" dirty="0">
                          <a:ln>
                            <a:noFill/>
                          </a:ln>
                          <a:solidFill>
                            <a:srgbClr val="000090"/>
                          </a:solidFill>
                          <a:effectLst/>
                          <a:latin typeface="Arial" charset="0"/>
                          <a:ea typeface="Osaka" pitchFamily="48" charset="-128"/>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r>
                        <a:rPr kumimoji="0" lang="en-US" sz="2400" b="1" i="0" u="none" strike="noStrike" cap="none" normalizeH="0" baseline="0" dirty="0">
                          <a:ln>
                            <a:noFill/>
                          </a:ln>
                          <a:solidFill>
                            <a:srgbClr val="000090"/>
                          </a:solidFill>
                          <a:effectLst/>
                          <a:latin typeface="Arial" charset="0"/>
                          <a:ea typeface="Osaka" pitchFamily="48" charset="-128"/>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r>
                        <a:rPr kumimoji="0" lang="en-US" sz="2400" b="1" i="0" u="none" strike="noStrike" cap="none" normalizeH="0" baseline="0" dirty="0" err="1">
                          <a:ln>
                            <a:noFill/>
                          </a:ln>
                          <a:solidFill>
                            <a:srgbClr val="000090"/>
                          </a:solidFill>
                          <a:effectLst/>
                          <a:latin typeface="Arial" charset="0"/>
                          <a:ea typeface="Osaka" pitchFamily="48" charset="-128"/>
                        </a:rPr>
                        <a:t>Cl</a:t>
                      </a:r>
                      <a:endParaRPr kumimoji="0" lang="en-US" sz="2400" b="1" i="0" u="none" strike="noStrike" cap="none" normalizeH="0" baseline="0" dirty="0">
                        <a:ln>
                          <a:noFill/>
                        </a:ln>
                        <a:solidFill>
                          <a:srgbClr val="000090"/>
                        </a:solidFill>
                        <a:effectLst/>
                        <a:latin typeface="Arial" charset="0"/>
                        <a:ea typeface="Osaka" pitchFamily="4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endParaRPr kumimoji="0" lang="en-US" sz="2400" b="1" i="0" u="none" strike="noStrike" cap="none" normalizeH="0" baseline="0">
                        <a:ln>
                          <a:noFill/>
                        </a:ln>
                        <a:solidFill>
                          <a:srgbClr val="000090"/>
                        </a:solidFill>
                        <a:effectLst/>
                        <a:latin typeface="Arial" charset="0"/>
                        <a:ea typeface="Osaka" pitchFamily="48"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45780">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2400" b="1" i="0" u="none" strike="noStrike" cap="none" normalizeH="0" baseline="0">
                          <a:ln>
                            <a:noFill/>
                          </a:ln>
                          <a:solidFill>
                            <a:schemeClr val="tx1"/>
                          </a:solidFill>
                          <a:effectLst/>
                          <a:latin typeface="Arial" charset="0"/>
                          <a:ea typeface="Osaka" pitchFamily="48"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r>
                        <a:rPr kumimoji="0" lang="en-US" sz="2400" b="1" i="0" u="none" strike="noStrike" cap="none" normalizeH="0" baseline="0" dirty="0">
                          <a:ln>
                            <a:noFill/>
                          </a:ln>
                          <a:solidFill>
                            <a:srgbClr val="000090"/>
                          </a:solidFill>
                          <a:effectLst/>
                          <a:latin typeface="Arial" charset="0"/>
                          <a:ea typeface="Osaka" pitchFamily="48" charset="-128"/>
                        </a:rPr>
                        <a:t>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r>
                        <a:rPr kumimoji="0" lang="en-US" sz="2400" b="1" i="0" u="none" strike="noStrike" cap="none" normalizeH="0" baseline="0" dirty="0">
                          <a:ln>
                            <a:noFill/>
                          </a:ln>
                          <a:solidFill>
                            <a:srgbClr val="000090"/>
                          </a:solidFill>
                          <a:effectLst/>
                          <a:latin typeface="Arial" charset="0"/>
                          <a:ea typeface="Osaka" pitchFamily="48" charset="-128"/>
                        </a:rPr>
                        <a:t>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r>
                        <a:rPr kumimoji="0" lang="en-US" sz="2400" b="1" i="0" u="none" strike="noStrike" cap="none" normalizeH="0" baseline="0">
                          <a:ln>
                            <a:noFill/>
                          </a:ln>
                          <a:solidFill>
                            <a:srgbClr val="000090"/>
                          </a:solidFill>
                          <a:effectLst/>
                          <a:latin typeface="Arial" charset="0"/>
                          <a:ea typeface="Osaka" pitchFamily="48" charset="-128"/>
                        </a:rPr>
                        <a:t>Br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r>
                        <a:rPr kumimoji="0" lang="en-US" sz="2400" b="1" i="0" u="none" strike="noStrike" cap="none" normalizeH="0" baseline="0">
                          <a:ln>
                            <a:noFill/>
                          </a:ln>
                          <a:solidFill>
                            <a:srgbClr val="000090"/>
                          </a:solidFill>
                          <a:effectLst/>
                          <a:latin typeface="Arial" charset="0"/>
                          <a:ea typeface="Osaka" pitchFamily="48" charset="-128"/>
                        </a:rPr>
                        <a:t>Kr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45780">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2400" b="1" i="0" u="none" strike="noStrike" cap="none" normalizeH="0" baseline="0" dirty="0">
                          <a:ln>
                            <a:noFill/>
                          </a:ln>
                          <a:solidFill>
                            <a:schemeClr val="tx1"/>
                          </a:solidFill>
                          <a:effectLst/>
                          <a:latin typeface="Arial" charset="0"/>
                          <a:ea typeface="Osaka" pitchFamily="48" charset="-128"/>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r>
                        <a:rPr kumimoji="0" lang="en-US" sz="2400" b="1" i="0" u="none" strike="noStrike" cap="none" normalizeH="0" baseline="0">
                          <a:ln>
                            <a:noFill/>
                          </a:ln>
                          <a:solidFill>
                            <a:srgbClr val="000090"/>
                          </a:solidFill>
                          <a:effectLst/>
                          <a:latin typeface="Arial" charset="0"/>
                          <a:ea typeface="Osaka" pitchFamily="48" charset="-128"/>
                        </a:rPr>
                        <a:t>Sb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r>
                        <a:rPr kumimoji="0" lang="en-US" sz="2400" b="1" i="0" u="none" strike="noStrike" cap="none" normalizeH="0" baseline="0" dirty="0">
                          <a:ln>
                            <a:noFill/>
                          </a:ln>
                          <a:solidFill>
                            <a:srgbClr val="000090"/>
                          </a:solidFill>
                          <a:effectLst/>
                          <a:latin typeface="Arial" charset="0"/>
                          <a:ea typeface="Osaka" pitchFamily="48" charset="-128"/>
                        </a:rPr>
                        <a:t>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r>
                        <a:rPr kumimoji="0" lang="en-US" sz="2400" b="1" i="0" u="none" strike="noStrike" cap="none" normalizeH="0" baseline="0" dirty="0">
                          <a:ln>
                            <a:noFill/>
                          </a:ln>
                          <a:solidFill>
                            <a:srgbClr val="000090"/>
                          </a:solidFill>
                          <a:effectLst/>
                          <a:latin typeface="Arial" charset="0"/>
                          <a:ea typeface="Osaka" pitchFamily="48" charset="-128"/>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r>
                        <a:rPr kumimoji="0" lang="en-US" sz="2400" b="1" i="0" u="none" strike="noStrike" cap="none" normalizeH="0" baseline="0" dirty="0" err="1">
                          <a:ln>
                            <a:noFill/>
                          </a:ln>
                          <a:solidFill>
                            <a:srgbClr val="000090"/>
                          </a:solidFill>
                          <a:effectLst/>
                          <a:latin typeface="Arial" charset="0"/>
                          <a:ea typeface="Osaka" pitchFamily="48" charset="-128"/>
                        </a:rPr>
                        <a:t>Xe</a:t>
                      </a:r>
                      <a:endParaRPr kumimoji="0" lang="en-US" sz="2400" b="1" i="0" u="none" strike="noStrike" cap="none" normalizeH="0" baseline="0" dirty="0">
                        <a:ln>
                          <a:noFill/>
                        </a:ln>
                        <a:solidFill>
                          <a:srgbClr val="000090"/>
                        </a:solidFill>
                        <a:effectLst/>
                        <a:latin typeface="Arial" charset="0"/>
                        <a:ea typeface="Osaka" pitchFamily="48"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539702AC-FA6D-A34B-ACD3-B09D53C098C9}"/>
              </a:ext>
            </a:extLst>
          </p:cNvPr>
          <p:cNvSpPr>
            <a:spLocks noGrp="1" noChangeArrowheads="1"/>
          </p:cNvSpPr>
          <p:nvPr>
            <p:ph type="title"/>
          </p:nvPr>
        </p:nvSpPr>
        <p:spPr>
          <a:xfrm>
            <a:off x="685800" y="304800"/>
            <a:ext cx="8229600" cy="990600"/>
          </a:xfrm>
        </p:spPr>
        <p:txBody>
          <a:bodyPr wrap="square" numCol="1" anchorCtr="0" compatLnSpc="1">
            <a:prstTxWarp prst="textNoShape">
              <a:avLst/>
            </a:prstTxWarp>
          </a:bodyPr>
          <a:lstStyle/>
          <a:p>
            <a:pPr eaLnBrk="1" hangingPunct="1">
              <a:defRPr/>
            </a:pPr>
            <a:r>
              <a:rPr lang="en-US" sz="3600" b="1">
                <a:solidFill>
                  <a:srgbClr val="000090"/>
                </a:solidFill>
                <a:ea typeface="ＭＳ Ｐゴシック" charset="0"/>
                <a:cs typeface="ＭＳ Ｐゴシック" charset="0"/>
              </a:rPr>
              <a:t>Examples of Hypervalent Molecules</a:t>
            </a:r>
          </a:p>
        </p:txBody>
      </p:sp>
      <p:graphicFrame>
        <p:nvGraphicFramePr>
          <p:cNvPr id="57346" name="Object 2">
            <a:extLst>
              <a:ext uri="{FF2B5EF4-FFF2-40B4-BE49-F238E27FC236}">
                <a16:creationId xmlns:a16="http://schemas.microsoft.com/office/drawing/2014/main" id="{224AD8FE-FBF4-874D-99F3-22BE321E8CA1}"/>
              </a:ext>
            </a:extLst>
          </p:cNvPr>
          <p:cNvGraphicFramePr>
            <a:graphicFrameLocks noChangeAspect="1"/>
          </p:cNvGraphicFramePr>
          <p:nvPr/>
        </p:nvGraphicFramePr>
        <p:xfrm>
          <a:off x="762000" y="1371600"/>
          <a:ext cx="3606800" cy="3732213"/>
        </p:xfrm>
        <a:graphic>
          <a:graphicData uri="http://schemas.openxmlformats.org/presentationml/2006/ole">
            <mc:AlternateContent xmlns:mc="http://schemas.openxmlformats.org/markup-compatibility/2006">
              <mc:Choice xmlns:v="urn:schemas-microsoft-com:vml" Requires="v">
                <p:oleObj spid="_x0000_s57348" name="CS ChemDraw Drawing" r:id="rId3" imgW="3263900" imgH="3378200" progId="">
                  <p:embed/>
                </p:oleObj>
              </mc:Choice>
              <mc:Fallback>
                <p:oleObj name="CS ChemDraw Drawing" r:id="rId3" imgW="3263900" imgH="337820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71600"/>
                        <a:ext cx="3606800" cy="373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7347" name="Picture 3" descr="bur25542_ta0935a">
            <a:extLst>
              <a:ext uri="{FF2B5EF4-FFF2-40B4-BE49-F238E27FC236}">
                <a16:creationId xmlns:a16="http://schemas.microsoft.com/office/drawing/2014/main" id="{2D175563-BAB5-9F46-A4AE-285C210266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000" b="25262"/>
          <a:stretch>
            <a:fillRect/>
          </a:stretch>
        </p:blipFill>
        <p:spPr bwMode="auto">
          <a:xfrm>
            <a:off x="4953000" y="1371600"/>
            <a:ext cx="3730625"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a:extLst>
              <a:ext uri="{FF2B5EF4-FFF2-40B4-BE49-F238E27FC236}">
                <a16:creationId xmlns:a16="http://schemas.microsoft.com/office/drawing/2014/main" id="{1511B2A8-27AF-2A44-A401-9B7A92105830}"/>
              </a:ext>
            </a:extLst>
          </p:cNvPr>
          <p:cNvSpPr>
            <a:spLocks noGrp="1" noChangeArrowheads="1"/>
          </p:cNvSpPr>
          <p:nvPr>
            <p:ph type="title"/>
          </p:nvPr>
        </p:nvSpPr>
        <p:spPr>
          <a:xfrm>
            <a:off x="762000" y="228600"/>
            <a:ext cx="8229600" cy="990600"/>
          </a:xfrm>
        </p:spPr>
        <p:txBody>
          <a:bodyPr wrap="square" numCol="1" anchorCtr="0" compatLnSpc="1">
            <a:prstTxWarp prst="textNoShape">
              <a:avLst/>
            </a:prstTxWarp>
          </a:bodyPr>
          <a:lstStyle/>
          <a:p>
            <a:pPr eaLnBrk="1" hangingPunct="1">
              <a:defRPr/>
            </a:pPr>
            <a:r>
              <a:rPr lang="en-US" b="1">
                <a:solidFill>
                  <a:srgbClr val="000090"/>
                </a:solidFill>
                <a:ea typeface="ＭＳ Ｐゴシック" charset="0"/>
                <a:cs typeface="ＭＳ Ｐゴシック" charset="0"/>
              </a:rPr>
              <a:t>Isoelectronic Species</a:t>
            </a:r>
          </a:p>
        </p:txBody>
      </p:sp>
      <p:sp>
        <p:nvSpPr>
          <p:cNvPr id="20482" name="TextBox 3">
            <a:extLst>
              <a:ext uri="{FF2B5EF4-FFF2-40B4-BE49-F238E27FC236}">
                <a16:creationId xmlns:a16="http://schemas.microsoft.com/office/drawing/2014/main" id="{83F23B54-91F1-CD41-BCD3-5DBAE1B2F6A6}"/>
              </a:ext>
            </a:extLst>
          </p:cNvPr>
          <p:cNvSpPr txBox="1">
            <a:spLocks noChangeArrowheads="1"/>
          </p:cNvSpPr>
          <p:nvPr/>
        </p:nvSpPr>
        <p:spPr bwMode="auto">
          <a:xfrm>
            <a:off x="457200" y="1255713"/>
            <a:ext cx="8382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Char char="•"/>
            </a:pPr>
            <a:r>
              <a:rPr lang="en-US" altLang="en-US" sz="2800"/>
              <a:t> Atoms and ions shown in the same color are </a:t>
            </a:r>
            <a:r>
              <a:rPr lang="en-US" altLang="en-US" sz="2800" b="1" i="1">
                <a:solidFill>
                  <a:srgbClr val="000090"/>
                </a:solidFill>
              </a:rPr>
              <a:t>isoelectronic</a:t>
            </a:r>
            <a:r>
              <a:rPr lang="en-US" altLang="en-US" sz="2800" b="1" i="1">
                <a:solidFill>
                  <a:srgbClr val="0000FF"/>
                </a:solidFill>
              </a:rPr>
              <a:t>.</a:t>
            </a:r>
            <a:r>
              <a:rPr lang="en-US" altLang="en-US" sz="2800"/>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8BB7C2C5-8FA5-A844-BE0E-7384CA11FDCB}"/>
              </a:ext>
            </a:extLst>
          </p:cNvPr>
          <p:cNvSpPr>
            <a:spLocks noGrp="1" noChangeArrowheads="1"/>
          </p:cNvSpPr>
          <p:nvPr>
            <p:ph type="title"/>
          </p:nvPr>
        </p:nvSpPr>
        <p:spPr>
          <a:xfrm>
            <a:off x="457200" y="228600"/>
            <a:ext cx="8382000" cy="990600"/>
          </a:xfrm>
        </p:spPr>
        <p:txBody>
          <a:bodyPr wrap="square" numCol="1" anchorCtr="0" compatLnSpc="1">
            <a:prstTxWarp prst="textNoShape">
              <a:avLst/>
            </a:prstTxWarp>
          </a:bodyPr>
          <a:lstStyle/>
          <a:p>
            <a:pPr eaLnBrk="1" hangingPunct="1">
              <a:defRPr/>
            </a:pPr>
            <a:r>
              <a:rPr lang="en-US" sz="3600" b="1">
                <a:solidFill>
                  <a:srgbClr val="000090"/>
                </a:solidFill>
                <a:ea typeface="MS PGothic" charset="0"/>
                <a:cs typeface="MS PGothic" charset="0"/>
              </a:rPr>
              <a:t>7.4: Formal Charges and Resonance</a:t>
            </a:r>
          </a:p>
        </p:txBody>
      </p:sp>
      <p:sp>
        <p:nvSpPr>
          <p:cNvPr id="58370" name="Rectangle 3">
            <a:extLst>
              <a:ext uri="{FF2B5EF4-FFF2-40B4-BE49-F238E27FC236}">
                <a16:creationId xmlns:a16="http://schemas.microsoft.com/office/drawing/2014/main" id="{ABC33B71-B867-1447-A586-BC61B1B922BB}"/>
              </a:ext>
            </a:extLst>
          </p:cNvPr>
          <p:cNvSpPr>
            <a:spLocks noGrp="1" noChangeArrowheads="1"/>
          </p:cNvSpPr>
          <p:nvPr>
            <p:ph idx="1"/>
          </p:nvPr>
        </p:nvSpPr>
        <p:spPr>
          <a:xfrm>
            <a:off x="228600" y="1143000"/>
            <a:ext cx="8763000" cy="5410200"/>
          </a:xfrm>
        </p:spPr>
        <p:txBody>
          <a:bodyPr/>
          <a:lstStyle/>
          <a:p>
            <a:pPr eaLnBrk="1" hangingPunct="1"/>
            <a:r>
              <a:rPr lang="en-US" altLang="en-US"/>
              <a:t>Sometimes there is more than one Lewis Structure that can be drawn from a given molecular formula. </a:t>
            </a:r>
          </a:p>
          <a:p>
            <a:pPr eaLnBrk="1" hangingPunct="1"/>
            <a:endParaRPr lang="en-US" altLang="en-US"/>
          </a:p>
          <a:p>
            <a:pPr eaLnBrk="1" hangingPunct="1"/>
            <a:r>
              <a:rPr lang="en-US" altLang="en-US"/>
              <a:t>In these instances, the concept of formal charge can be used to help choose the most appropriate Lewis Structure. </a:t>
            </a:r>
          </a:p>
          <a:p>
            <a:pPr eaLnBrk="1" hangingPunct="1"/>
            <a:endParaRPr lang="en-US" altLang="en-US"/>
          </a:p>
          <a:p>
            <a:pPr eaLnBrk="1" hangingPunct="1"/>
            <a:r>
              <a:rPr lang="en-US" altLang="en-US"/>
              <a:t>The </a:t>
            </a:r>
            <a:r>
              <a:rPr lang="en-US" altLang="en-US" b="1">
                <a:solidFill>
                  <a:srgbClr val="000090"/>
                </a:solidFill>
              </a:rPr>
              <a:t>Formal charge </a:t>
            </a:r>
            <a:r>
              <a:rPr lang="en-US" altLang="en-US"/>
              <a:t>of an atom in a molecule is the hypothetical charge that the atom would have if electrons were shared equally. </a:t>
            </a:r>
          </a:p>
          <a:p>
            <a:pPr eaLnBrk="1" hangingPunct="1"/>
            <a:endParaRPr lang="en-US" altLang="en-US"/>
          </a:p>
          <a:p>
            <a:pPr eaLnBrk="1" hangingPunct="1"/>
            <a:r>
              <a:rPr lang="en-US" altLang="en-US"/>
              <a:t>As with oxidation numbers:</a:t>
            </a:r>
          </a:p>
          <a:p>
            <a:pPr lvl="1" eaLnBrk="1" hangingPunct="1"/>
            <a:r>
              <a:rPr lang="en-US" altLang="en-US" sz="2400"/>
              <a:t>Formal charges are NOT actual charges</a:t>
            </a:r>
          </a:p>
          <a:p>
            <a:pPr lvl="1" eaLnBrk="1" hangingPunct="1"/>
            <a:r>
              <a:rPr lang="en-US" altLang="en-US" sz="2400"/>
              <a:t>Formal Charges help track electron ownership</a:t>
            </a:r>
          </a:p>
          <a:p>
            <a:pPr eaLnBrk="1" hangingPunct="1">
              <a:buFontTx/>
              <a:buNone/>
            </a:pPr>
            <a:endParaRPr lang="en-US"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E77E046C-2CCD-3D4D-AB55-5633A7709D2A}"/>
              </a:ext>
            </a:extLst>
          </p:cNvPr>
          <p:cNvSpPr>
            <a:spLocks noGrp="1" noChangeArrowheads="1"/>
          </p:cNvSpPr>
          <p:nvPr>
            <p:ph type="title"/>
          </p:nvPr>
        </p:nvSpPr>
        <p:spPr>
          <a:xfrm>
            <a:off x="609600" y="228600"/>
            <a:ext cx="8229600" cy="990600"/>
          </a:xfrm>
        </p:spPr>
        <p:txBody>
          <a:bodyPr wrap="square" numCol="1" anchorCtr="0" compatLnSpc="1">
            <a:prstTxWarp prst="textNoShape">
              <a:avLst/>
            </a:prstTxWarp>
          </a:bodyPr>
          <a:lstStyle/>
          <a:p>
            <a:pPr eaLnBrk="1" hangingPunct="1">
              <a:defRPr/>
            </a:pPr>
            <a:r>
              <a:rPr lang="en-US" b="1">
                <a:solidFill>
                  <a:srgbClr val="000090"/>
                </a:solidFill>
                <a:ea typeface="MS PGothic" charset="0"/>
                <a:cs typeface="MS PGothic" charset="0"/>
              </a:rPr>
              <a:t>Formal Charge (FC) </a:t>
            </a:r>
          </a:p>
        </p:txBody>
      </p:sp>
      <p:sp>
        <p:nvSpPr>
          <p:cNvPr id="59394" name="Rectangle 3">
            <a:extLst>
              <a:ext uri="{FF2B5EF4-FFF2-40B4-BE49-F238E27FC236}">
                <a16:creationId xmlns:a16="http://schemas.microsoft.com/office/drawing/2014/main" id="{D417577B-015D-E748-95E1-30AD7A8E8A43}"/>
              </a:ext>
            </a:extLst>
          </p:cNvPr>
          <p:cNvSpPr>
            <a:spLocks noGrp="1" noChangeArrowheads="1"/>
          </p:cNvSpPr>
          <p:nvPr>
            <p:ph idx="1"/>
          </p:nvPr>
        </p:nvSpPr>
        <p:spPr>
          <a:xfrm>
            <a:off x="304800" y="1371600"/>
            <a:ext cx="8686800" cy="5486400"/>
          </a:xfrm>
        </p:spPr>
        <p:txBody>
          <a:bodyPr/>
          <a:lstStyle/>
          <a:p>
            <a:pPr eaLnBrk="1" hangingPunct="1"/>
            <a:r>
              <a:rPr lang="en-US" altLang="en-US"/>
              <a:t>Each atom in a Lewis structure can be assigned a formal charge. </a:t>
            </a:r>
          </a:p>
          <a:p>
            <a:pPr eaLnBrk="1" hangingPunct="1">
              <a:buFont typeface="Arial" panose="020B0604020202020204" pitchFamily="34" charset="0"/>
              <a:buNone/>
            </a:pPr>
            <a:endParaRPr lang="en-US" altLang="en-US"/>
          </a:p>
          <a:p>
            <a:pPr eaLnBrk="1" hangingPunct="1">
              <a:buFontTx/>
              <a:buNone/>
            </a:pPr>
            <a:r>
              <a:rPr lang="en-US" altLang="en-US" sz="2800" b="1">
                <a:solidFill>
                  <a:srgbClr val="000090"/>
                </a:solidFill>
              </a:rPr>
              <a:t>   FC </a:t>
            </a:r>
            <a:r>
              <a:rPr lang="en-US" altLang="en-US" b="1"/>
              <a:t>= # </a:t>
            </a:r>
            <a:r>
              <a:rPr lang="en-US" altLang="en-US"/>
              <a:t>VE – # lone pair electrons – ½ (# bonding electrons)</a:t>
            </a:r>
          </a:p>
          <a:p>
            <a:pPr eaLnBrk="1" hangingPunct="1">
              <a:buFontTx/>
              <a:buNone/>
            </a:pPr>
            <a:endParaRPr lang="en-US" altLang="en-US"/>
          </a:p>
          <a:p>
            <a:pPr eaLnBrk="1" hangingPunct="1"/>
            <a:r>
              <a:rPr lang="en-US" altLang="en-US"/>
              <a:t> The sum of the formal charges must equal the charge of the entire species. </a:t>
            </a:r>
          </a:p>
          <a:p>
            <a:pPr lvl="1" eaLnBrk="1" hangingPunct="1"/>
            <a:r>
              <a:rPr lang="en-US" altLang="en-US" sz="2400"/>
              <a:t> Zero for a molecule</a:t>
            </a:r>
          </a:p>
          <a:p>
            <a:pPr lvl="1" eaLnBrk="1" hangingPunct="1"/>
            <a:r>
              <a:rPr lang="en-US" altLang="en-US" sz="2400"/>
              <a:t> For a polyatomic ions, the charge of the ion</a:t>
            </a:r>
          </a:p>
          <a:p>
            <a:pPr lvl="1" eaLnBrk="1" hangingPunct="1"/>
            <a:r>
              <a:rPr lang="en-US" altLang="en-US" sz="2400"/>
              <a:t> This rule can be used to check your Lewis Structure.</a:t>
            </a:r>
          </a:p>
          <a:p>
            <a:pPr eaLnBrk="1" hangingPunct="1">
              <a:buFontTx/>
              <a:buNone/>
            </a:pPr>
            <a:endParaRPr lang="en-US" altLang="en-US"/>
          </a:p>
          <a:p>
            <a:pPr eaLnBrk="1" hangingPunct="1">
              <a:buFontTx/>
              <a:buNone/>
            </a:pPr>
            <a:endParaRPr lang="en-US"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3">
            <a:extLst>
              <a:ext uri="{FF2B5EF4-FFF2-40B4-BE49-F238E27FC236}">
                <a16:creationId xmlns:a16="http://schemas.microsoft.com/office/drawing/2014/main" id="{E9D650C9-77F4-124B-B96A-C9C39C1E2048}"/>
              </a:ext>
            </a:extLst>
          </p:cNvPr>
          <p:cNvSpPr>
            <a:spLocks noGrp="1" noChangeArrowheads="1"/>
          </p:cNvSpPr>
          <p:nvPr>
            <p:ph type="body" idx="1"/>
          </p:nvPr>
        </p:nvSpPr>
        <p:spPr>
          <a:xfrm>
            <a:off x="381000" y="1371600"/>
            <a:ext cx="8229600" cy="4876800"/>
          </a:xfrm>
        </p:spPr>
        <p:txBody>
          <a:bodyPr/>
          <a:lstStyle/>
          <a:p>
            <a:pPr eaLnBrk="1" hangingPunct="1"/>
            <a:r>
              <a:rPr lang="en-US" altLang="en-US"/>
              <a:t>The quality of a Lewis structure can be determined by the distribution of formal charges.</a:t>
            </a:r>
          </a:p>
          <a:p>
            <a:pPr eaLnBrk="1" hangingPunct="1"/>
            <a:endParaRPr lang="en-US" altLang="en-US"/>
          </a:p>
          <a:p>
            <a:pPr eaLnBrk="1" hangingPunct="1"/>
            <a:r>
              <a:rPr lang="en-US" altLang="en-US"/>
              <a:t> </a:t>
            </a:r>
            <a:r>
              <a:rPr lang="en-US" altLang="en-US" sz="2600" b="1"/>
              <a:t>The most likely Lewis Structure will have</a:t>
            </a:r>
          </a:p>
          <a:p>
            <a:pPr eaLnBrk="1" hangingPunct="1">
              <a:buFont typeface="Arial" panose="020B0604020202020204" pitchFamily="34" charset="0"/>
              <a:buNone/>
            </a:pPr>
            <a:r>
              <a:rPr lang="en-US" altLang="en-US"/>
              <a:t>	</a:t>
            </a:r>
            <a:r>
              <a:rPr lang="en-US" altLang="en-US" b="1"/>
              <a:t>1) </a:t>
            </a:r>
            <a:r>
              <a:rPr lang="en-US" altLang="en-US"/>
              <a:t>Formal charges as close to zero as possible. </a:t>
            </a:r>
          </a:p>
          <a:p>
            <a:pPr eaLnBrk="1" hangingPunct="1">
              <a:buFont typeface="Arial" panose="020B0604020202020204" pitchFamily="34" charset="0"/>
              <a:buNone/>
            </a:pPr>
            <a:endParaRPr lang="en-US" altLang="en-US"/>
          </a:p>
          <a:p>
            <a:pPr eaLnBrk="1" hangingPunct="1">
              <a:buFont typeface="Arial" panose="020B0604020202020204" pitchFamily="34" charset="0"/>
              <a:buNone/>
            </a:pPr>
            <a:r>
              <a:rPr lang="en-US" altLang="en-US"/>
              <a:t>	</a:t>
            </a:r>
            <a:r>
              <a:rPr lang="en-US" altLang="en-US" b="1"/>
              <a:t>2) </a:t>
            </a:r>
            <a:r>
              <a:rPr lang="en-US" altLang="en-US"/>
              <a:t>Adjacent formal charges of zero or of the opposite sign. </a:t>
            </a:r>
          </a:p>
          <a:p>
            <a:pPr eaLnBrk="1" hangingPunct="1">
              <a:buFont typeface="Arial" panose="020B0604020202020204" pitchFamily="34" charset="0"/>
              <a:buNone/>
            </a:pPr>
            <a:endParaRPr lang="en-US" altLang="en-US"/>
          </a:p>
          <a:p>
            <a:pPr eaLnBrk="1" hangingPunct="1">
              <a:buFont typeface="Arial" panose="020B0604020202020204" pitchFamily="34" charset="0"/>
              <a:buNone/>
            </a:pPr>
            <a:r>
              <a:rPr lang="en-US" altLang="en-US"/>
              <a:t>	</a:t>
            </a:r>
            <a:r>
              <a:rPr lang="en-US" altLang="en-US" b="1"/>
              <a:t>3) </a:t>
            </a:r>
            <a:r>
              <a:rPr lang="en-US" altLang="en-US"/>
              <a:t>If there must be an atom with a negative formal charge, then it is assigned to the most electronegative atom in the structure. </a:t>
            </a:r>
          </a:p>
          <a:p>
            <a:pPr eaLnBrk="1" hangingPunct="1">
              <a:buFont typeface="Arial" panose="020B0604020202020204" pitchFamily="34" charset="0"/>
              <a:buNone/>
            </a:pPr>
            <a:endParaRPr lang="en-US" altLang="en-US"/>
          </a:p>
        </p:txBody>
      </p:sp>
      <p:sp>
        <p:nvSpPr>
          <p:cNvPr id="32" name="Title 1">
            <a:extLst>
              <a:ext uri="{FF2B5EF4-FFF2-40B4-BE49-F238E27FC236}">
                <a16:creationId xmlns:a16="http://schemas.microsoft.com/office/drawing/2014/main" id="{BC416E72-CF5B-C34D-B63A-5EA0E1B296EA}"/>
              </a:ext>
            </a:extLst>
          </p:cNvPr>
          <p:cNvSpPr>
            <a:spLocks noGrp="1"/>
          </p:cNvSpPr>
          <p:nvPr>
            <p:ph type="title"/>
          </p:nvPr>
        </p:nvSpPr>
        <p:spPr>
          <a:xfrm>
            <a:off x="304800" y="304800"/>
            <a:ext cx="8458200" cy="990600"/>
          </a:xfrm>
        </p:spPr>
        <p:txBody>
          <a:bodyPr wrap="square" numCol="1" anchorCtr="0" compatLnSpc="1">
            <a:prstTxWarp prst="textNoShape">
              <a:avLst/>
            </a:prstTxWarp>
          </a:bodyPr>
          <a:lstStyle/>
          <a:p>
            <a:pPr>
              <a:defRPr/>
            </a:pPr>
            <a:r>
              <a:rPr lang="en-US" sz="2900" b="1">
                <a:solidFill>
                  <a:srgbClr val="000090"/>
                </a:solidFill>
                <a:ea typeface="MS PGothic" charset="0"/>
                <a:cs typeface="MS PGothic" charset="0"/>
              </a:rPr>
              <a:t>Using Formal Charge to Predict the Best Structure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D33B9-4264-9447-B755-17BB3883E01C}"/>
              </a:ext>
            </a:extLst>
          </p:cNvPr>
          <p:cNvSpPr>
            <a:spLocks noGrp="1"/>
          </p:cNvSpPr>
          <p:nvPr>
            <p:ph type="title"/>
          </p:nvPr>
        </p:nvSpPr>
        <p:spPr>
          <a:xfrm>
            <a:off x="685800" y="381000"/>
            <a:ext cx="8229600" cy="990600"/>
          </a:xfrm>
        </p:spPr>
        <p:txBody>
          <a:bodyPr wrap="square" numCol="1" anchorCtr="0" compatLnSpc="1">
            <a:prstTxWarp prst="textNoShape">
              <a:avLst/>
            </a:prstTxWarp>
          </a:bodyPr>
          <a:lstStyle/>
          <a:p>
            <a:pPr>
              <a:defRPr/>
            </a:pPr>
            <a:r>
              <a:rPr lang="en-US" b="1">
                <a:solidFill>
                  <a:srgbClr val="000090"/>
                </a:solidFill>
                <a:ea typeface="ＭＳ Ｐゴシック" charset="0"/>
                <a:cs typeface="ＭＳ Ｐゴシック" charset="0"/>
              </a:rPr>
              <a:t>Formal Charge and the Octet Rule</a:t>
            </a:r>
          </a:p>
        </p:txBody>
      </p:sp>
      <p:sp>
        <p:nvSpPr>
          <p:cNvPr id="61442" name="Content Placeholder 2">
            <a:extLst>
              <a:ext uri="{FF2B5EF4-FFF2-40B4-BE49-F238E27FC236}">
                <a16:creationId xmlns:a16="http://schemas.microsoft.com/office/drawing/2014/main" id="{C39B6C64-F435-594B-B7AA-BB8CC99FE062}"/>
              </a:ext>
            </a:extLst>
          </p:cNvPr>
          <p:cNvSpPr>
            <a:spLocks noGrp="1"/>
          </p:cNvSpPr>
          <p:nvPr>
            <p:ph idx="1"/>
          </p:nvPr>
        </p:nvSpPr>
        <p:spPr>
          <a:xfrm>
            <a:off x="609600" y="1600200"/>
            <a:ext cx="8229600" cy="4876800"/>
          </a:xfrm>
        </p:spPr>
        <p:txBody>
          <a:bodyPr/>
          <a:lstStyle/>
          <a:p>
            <a:r>
              <a:rPr lang="en-US" altLang="en-US"/>
              <a:t> There are some exceptions to the octet rule. </a:t>
            </a:r>
          </a:p>
          <a:p>
            <a:pPr>
              <a:buFont typeface="Arial" panose="020B0604020202020204" pitchFamily="34" charset="0"/>
              <a:buNone/>
            </a:pPr>
            <a:endParaRPr lang="en-US" altLang="en-US"/>
          </a:p>
          <a:p>
            <a:r>
              <a:rPr lang="en-US" altLang="en-US"/>
              <a:t> On rare occasion, the correct Lewis structure does not obey the octet rule.</a:t>
            </a:r>
          </a:p>
          <a:p>
            <a:pPr marL="273050" lvl="1" indent="0">
              <a:buFont typeface="Arial" panose="020B0604020202020204" pitchFamily="34" charset="0"/>
              <a:buNone/>
            </a:pPr>
            <a:endParaRPr lang="en-US" altLang="en-US" sz="2200" b="1" i="1"/>
          </a:p>
          <a:p>
            <a:pPr marL="273050" lvl="1" indent="0">
              <a:buFont typeface="Arial" panose="020B0604020202020204" pitchFamily="34" charset="0"/>
              <a:buNone/>
            </a:pPr>
            <a:endParaRPr lang="en-US" altLang="en-US"/>
          </a:p>
          <a:p>
            <a:r>
              <a:rPr lang="en-US" altLang="en-US"/>
              <a:t> Formal charge can be used to help predict these instances. </a:t>
            </a:r>
          </a:p>
          <a:p>
            <a:pPr marL="273050" lvl="1" indent="0">
              <a:buFont typeface="Arial" panose="020B0604020202020204" pitchFamily="34" charset="0"/>
              <a:buNone/>
            </a:pPr>
            <a:endParaRPr lang="en-US" altLang="en-US"/>
          </a:p>
          <a:p>
            <a:endParaRPr lang="en-US" altLang="en-US"/>
          </a:p>
          <a:p>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B8C69D8C-61AA-F64D-839B-BCDB75D9855A}"/>
              </a:ext>
            </a:extLst>
          </p:cNvPr>
          <p:cNvSpPr>
            <a:spLocks noGrp="1" noChangeArrowheads="1"/>
          </p:cNvSpPr>
          <p:nvPr>
            <p:ph type="title"/>
          </p:nvPr>
        </p:nvSpPr>
        <p:spPr>
          <a:xfrm>
            <a:off x="838200" y="381000"/>
            <a:ext cx="8229600" cy="990600"/>
          </a:xfrm>
        </p:spPr>
        <p:txBody>
          <a:bodyPr/>
          <a:lstStyle/>
          <a:p>
            <a:pPr eaLnBrk="1" hangingPunct="1">
              <a:defRPr/>
            </a:pPr>
            <a:r>
              <a:rPr lang="en-US" b="1" dirty="0">
                <a:solidFill>
                  <a:srgbClr val="000090"/>
                </a:solidFill>
                <a:ea typeface="ＭＳ Ｐゴシック" charset="-128"/>
                <a:cs typeface="ＭＳ Ｐゴシック" charset="-128"/>
              </a:rPr>
              <a:t>Resonance Forms</a:t>
            </a:r>
          </a:p>
        </p:txBody>
      </p:sp>
      <p:sp>
        <p:nvSpPr>
          <p:cNvPr id="62466" name="Rectangle 3">
            <a:extLst>
              <a:ext uri="{FF2B5EF4-FFF2-40B4-BE49-F238E27FC236}">
                <a16:creationId xmlns:a16="http://schemas.microsoft.com/office/drawing/2014/main" id="{D61F985C-D7C8-EF4B-B213-E06F872E17BF}"/>
              </a:ext>
            </a:extLst>
          </p:cNvPr>
          <p:cNvSpPr>
            <a:spLocks noGrp="1" noChangeArrowheads="1"/>
          </p:cNvSpPr>
          <p:nvPr>
            <p:ph type="body" idx="1"/>
          </p:nvPr>
        </p:nvSpPr>
        <p:spPr>
          <a:xfrm>
            <a:off x="533400" y="1371600"/>
            <a:ext cx="8229600" cy="4876800"/>
          </a:xfrm>
        </p:spPr>
        <p:txBody>
          <a:bodyPr/>
          <a:lstStyle/>
          <a:p>
            <a:pPr eaLnBrk="1" hangingPunct="1"/>
            <a:r>
              <a:rPr lang="en-US" altLang="en-US"/>
              <a:t>In certain cases, a single Lewis structure does not adequately predict the properties of a molecule or ion. </a:t>
            </a:r>
          </a:p>
          <a:p>
            <a:pPr eaLnBrk="1" hangingPunct="1"/>
            <a:endParaRPr lang="en-US" altLang="en-US"/>
          </a:p>
          <a:p>
            <a:pPr eaLnBrk="1" hangingPunct="1"/>
            <a:r>
              <a:rPr lang="en-US" altLang="en-US"/>
              <a:t>For these compounds, two or more Lewis structures can be drawn. These individual Lewis structures are called </a:t>
            </a:r>
            <a:r>
              <a:rPr lang="en-US" altLang="en-US" b="1" i="1">
                <a:solidFill>
                  <a:srgbClr val="000090"/>
                </a:solidFill>
              </a:rPr>
              <a:t>resonance forms. </a:t>
            </a:r>
          </a:p>
          <a:p>
            <a:pPr eaLnBrk="1" hangingPunct="1"/>
            <a:endParaRPr lang="en-US" altLang="en-US" b="1" i="1">
              <a:solidFill>
                <a:srgbClr val="000090"/>
              </a:solidFill>
            </a:endParaRPr>
          </a:p>
          <a:p>
            <a:pPr eaLnBrk="1" hangingPunct="1"/>
            <a:r>
              <a:rPr lang="en-US" altLang="en-US" b="1" i="1">
                <a:solidFill>
                  <a:srgbClr val="000090"/>
                </a:solidFill>
              </a:rPr>
              <a:t>Individual resonance forms do not exist! </a:t>
            </a:r>
          </a:p>
          <a:p>
            <a:pPr eaLnBrk="1" hangingPunct="1"/>
            <a:endParaRPr lang="en-US" altLang="en-US"/>
          </a:p>
          <a:p>
            <a:pPr eaLnBrk="1" hangingPunct="1"/>
            <a:r>
              <a:rPr lang="en-US" altLang="en-US" b="1" i="1">
                <a:solidFill>
                  <a:srgbClr val="000090"/>
                </a:solidFill>
              </a:rPr>
              <a:t>Resonance – </a:t>
            </a:r>
            <a:r>
              <a:rPr lang="en-US" altLang="en-US"/>
              <a:t>If two or more Lewis Structures with the same arrangement of atoms can be drawn for a molecule or ion, then the actual distribution of electrons is an average of that shown by the various structures.  </a:t>
            </a:r>
            <a:endParaRPr lang="en-US" altLang="en-US" b="1" i="1">
              <a:solidFill>
                <a:srgbClr val="00009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C88F549-7086-FC41-82D9-AFFE7D928A75}"/>
              </a:ext>
            </a:extLst>
          </p:cNvPr>
          <p:cNvSpPr>
            <a:spLocks noGrp="1" noChangeArrowheads="1"/>
          </p:cNvSpPr>
          <p:nvPr>
            <p:ph type="title"/>
          </p:nvPr>
        </p:nvSpPr>
        <p:spPr>
          <a:xfrm>
            <a:off x="914400" y="381000"/>
            <a:ext cx="8229600" cy="990600"/>
          </a:xfrm>
        </p:spPr>
        <p:txBody>
          <a:bodyPr/>
          <a:lstStyle/>
          <a:p>
            <a:pPr eaLnBrk="1" hangingPunct="1">
              <a:defRPr/>
            </a:pPr>
            <a:r>
              <a:rPr lang="en-US" b="1" dirty="0">
                <a:solidFill>
                  <a:srgbClr val="000090"/>
                </a:solidFill>
                <a:ea typeface="ＭＳ Ｐゴシック" charset="-128"/>
                <a:cs typeface="ＭＳ Ｐゴシック" charset="-128"/>
              </a:rPr>
              <a:t>Resonance Forms</a:t>
            </a:r>
          </a:p>
        </p:txBody>
      </p:sp>
      <p:sp>
        <p:nvSpPr>
          <p:cNvPr id="63490" name="Rectangle 3">
            <a:extLst>
              <a:ext uri="{FF2B5EF4-FFF2-40B4-BE49-F238E27FC236}">
                <a16:creationId xmlns:a16="http://schemas.microsoft.com/office/drawing/2014/main" id="{0B0491D4-9389-FB4B-8FC9-A501D4D30EB1}"/>
              </a:ext>
            </a:extLst>
          </p:cNvPr>
          <p:cNvSpPr>
            <a:spLocks noGrp="1" noChangeArrowheads="1"/>
          </p:cNvSpPr>
          <p:nvPr>
            <p:ph type="body" idx="1"/>
          </p:nvPr>
        </p:nvSpPr>
        <p:spPr>
          <a:xfrm>
            <a:off x="304800" y="1219200"/>
            <a:ext cx="8763000" cy="4876800"/>
          </a:xfrm>
        </p:spPr>
        <p:txBody>
          <a:bodyPr/>
          <a:lstStyle/>
          <a:p>
            <a:pPr lvl="1" eaLnBrk="1" hangingPunct="1"/>
            <a:r>
              <a:rPr lang="en-US" altLang="en-US" sz="2400"/>
              <a:t>Consider SO</a:t>
            </a:r>
            <a:r>
              <a:rPr lang="en-US" altLang="en-US" sz="2400" baseline="-25000"/>
              <a:t>2 </a:t>
            </a:r>
            <a:r>
              <a:rPr lang="en-US" altLang="en-US" sz="2400"/>
              <a:t>and its resonance forms.</a:t>
            </a:r>
          </a:p>
          <a:p>
            <a:pPr lvl="1" eaLnBrk="1" hangingPunct="1"/>
            <a:endParaRPr lang="en-US" altLang="en-US" sz="2400"/>
          </a:p>
          <a:p>
            <a:pPr lvl="1" eaLnBrk="1" hangingPunct="1"/>
            <a:endParaRPr lang="en-US" altLang="en-US" sz="2400"/>
          </a:p>
          <a:p>
            <a:pPr lvl="1" eaLnBrk="1" hangingPunct="1"/>
            <a:endParaRPr lang="en-US" altLang="en-US" sz="2400"/>
          </a:p>
          <a:p>
            <a:pPr lvl="1" eaLnBrk="1" hangingPunct="1"/>
            <a:endParaRPr lang="en-US" altLang="en-US" sz="2400"/>
          </a:p>
          <a:p>
            <a:pPr lvl="1" eaLnBrk="1" hangingPunct="1">
              <a:buFont typeface="Arial" panose="020B0604020202020204" pitchFamily="34" charset="0"/>
              <a:buNone/>
            </a:pPr>
            <a:endParaRPr lang="en-US" altLang="en-US" sz="2400"/>
          </a:p>
          <a:p>
            <a:pPr lvl="1" eaLnBrk="1" hangingPunct="1">
              <a:buFont typeface="Arial" panose="020B0604020202020204" pitchFamily="34" charset="0"/>
              <a:buNone/>
            </a:pPr>
            <a:endParaRPr lang="en-US" altLang="en-US" sz="2400"/>
          </a:p>
          <a:p>
            <a:pPr lvl="1" eaLnBrk="1" hangingPunct="1"/>
            <a:r>
              <a:rPr lang="en-US" altLang="en-US" sz="2400"/>
              <a:t>Both S-O bonds are identical in all properties, as determined by experiment.</a:t>
            </a:r>
          </a:p>
          <a:p>
            <a:pPr lvl="1" eaLnBrk="1" hangingPunct="1"/>
            <a:endParaRPr lang="en-US" altLang="en-US" sz="2400"/>
          </a:p>
          <a:p>
            <a:pPr lvl="1" eaLnBrk="1" hangingPunct="1"/>
            <a:r>
              <a:rPr lang="en-US" altLang="en-US" sz="2400"/>
              <a:t>The actual structure of the molecule is an average of the resonance forms, known as a </a:t>
            </a:r>
            <a:r>
              <a:rPr lang="en-US" altLang="en-US" sz="2400" b="1" i="1">
                <a:solidFill>
                  <a:srgbClr val="000090"/>
                </a:solidFill>
              </a:rPr>
              <a:t>resonance hybrid. </a:t>
            </a:r>
          </a:p>
        </p:txBody>
      </p:sp>
      <p:pic>
        <p:nvPicPr>
          <p:cNvPr id="63491" name="Picture 4" descr="07p195a.jpg">
            <a:extLst>
              <a:ext uri="{FF2B5EF4-FFF2-40B4-BE49-F238E27FC236}">
                <a16:creationId xmlns:a16="http://schemas.microsoft.com/office/drawing/2014/main" id="{2D3D33C5-88CE-2044-934A-96B16D75482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362200"/>
            <a:ext cx="7253288"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EB3EFCF1-88D9-184B-BE2D-EAA0A733C0A5}"/>
              </a:ext>
            </a:extLst>
          </p:cNvPr>
          <p:cNvSpPr>
            <a:spLocks noGrp="1" noChangeArrowheads="1"/>
          </p:cNvSpPr>
          <p:nvPr>
            <p:ph type="title"/>
          </p:nvPr>
        </p:nvSpPr>
        <p:spPr>
          <a:xfrm>
            <a:off x="838200" y="457200"/>
            <a:ext cx="8229600" cy="990600"/>
          </a:xfrm>
        </p:spPr>
        <p:txBody>
          <a:bodyPr/>
          <a:lstStyle/>
          <a:p>
            <a:pPr eaLnBrk="1" hangingPunct="1">
              <a:defRPr/>
            </a:pPr>
            <a:r>
              <a:rPr lang="en-US" b="1" dirty="0">
                <a:solidFill>
                  <a:srgbClr val="000090"/>
                </a:solidFill>
                <a:ea typeface="ＭＳ Ｐゴシック" charset="-128"/>
                <a:cs typeface="ＭＳ Ｐゴシック" charset="-128"/>
              </a:rPr>
              <a:t>Resonance in the Nitrate Ion</a:t>
            </a:r>
          </a:p>
        </p:txBody>
      </p:sp>
      <p:pic>
        <p:nvPicPr>
          <p:cNvPr id="64514" name="Picture 3" descr="07p195b.jpg">
            <a:extLst>
              <a:ext uri="{FF2B5EF4-FFF2-40B4-BE49-F238E27FC236}">
                <a16:creationId xmlns:a16="http://schemas.microsoft.com/office/drawing/2014/main" id="{C563AD88-CE72-B144-8862-6A55AB43C7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85693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Box 3">
            <a:extLst>
              <a:ext uri="{FF2B5EF4-FFF2-40B4-BE49-F238E27FC236}">
                <a16:creationId xmlns:a16="http://schemas.microsoft.com/office/drawing/2014/main" id="{C4D87526-E9AE-D84F-A6D0-9F18E54BB09F}"/>
              </a:ext>
            </a:extLst>
          </p:cNvPr>
          <p:cNvSpPr txBox="1">
            <a:spLocks noChangeArrowheads="1"/>
          </p:cNvSpPr>
          <p:nvPr/>
        </p:nvSpPr>
        <p:spPr bwMode="auto">
          <a:xfrm>
            <a:off x="762000" y="5029200"/>
            <a:ext cx="7924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Font typeface="Arial" panose="020B0604020202020204" pitchFamily="34" charset="0"/>
              <a:buChar char="•"/>
            </a:pPr>
            <a:r>
              <a:rPr lang="en-US" altLang="en-US" b="1"/>
              <a:t>All three N-O bonds are identical in properties.</a:t>
            </a:r>
          </a:p>
          <a:p>
            <a:pPr eaLnBrk="1" hangingPunct="1">
              <a:buFont typeface="Arial" panose="020B0604020202020204" pitchFamily="34" charset="0"/>
              <a:buChar char="•"/>
            </a:pPr>
            <a:r>
              <a:rPr lang="en-US" altLang="en-US" b="1"/>
              <a:t>These bonds are intermediate in length between a single and a double bond.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81486E80-8B6D-5345-859F-59011321C165}"/>
              </a:ext>
            </a:extLst>
          </p:cNvPr>
          <p:cNvSpPr>
            <a:spLocks noGrp="1" noChangeArrowheads="1"/>
          </p:cNvSpPr>
          <p:nvPr>
            <p:ph type="title"/>
          </p:nvPr>
        </p:nvSpPr>
        <p:spPr>
          <a:xfrm>
            <a:off x="381000" y="381000"/>
            <a:ext cx="8229600" cy="990600"/>
          </a:xfrm>
        </p:spPr>
        <p:txBody>
          <a:bodyPr wrap="square" numCol="1" anchorCtr="0" compatLnSpc="1">
            <a:prstTxWarp prst="textNoShape">
              <a:avLst/>
            </a:prstTxWarp>
          </a:bodyPr>
          <a:lstStyle/>
          <a:p>
            <a:pPr eaLnBrk="1" hangingPunct="1">
              <a:defRPr/>
            </a:pPr>
            <a:r>
              <a:rPr lang="en-US" sz="3600" b="1">
                <a:solidFill>
                  <a:srgbClr val="000090"/>
                </a:solidFill>
                <a:ea typeface="ＭＳ Ｐゴシック" charset="0"/>
                <a:cs typeface="ＭＳ Ｐゴシック" charset="0"/>
              </a:rPr>
              <a:t>Notes on Resonance Hybrid Molecules</a:t>
            </a:r>
          </a:p>
        </p:txBody>
      </p:sp>
      <p:sp>
        <p:nvSpPr>
          <p:cNvPr id="65538" name="Rectangle 3">
            <a:extLst>
              <a:ext uri="{FF2B5EF4-FFF2-40B4-BE49-F238E27FC236}">
                <a16:creationId xmlns:a16="http://schemas.microsoft.com/office/drawing/2014/main" id="{AADD2E33-9226-314B-9A3E-48BB71D00636}"/>
              </a:ext>
            </a:extLst>
          </p:cNvPr>
          <p:cNvSpPr>
            <a:spLocks noGrp="1" noChangeArrowheads="1"/>
          </p:cNvSpPr>
          <p:nvPr>
            <p:ph type="body" idx="1"/>
          </p:nvPr>
        </p:nvSpPr>
        <p:spPr>
          <a:xfrm>
            <a:off x="457200" y="1371600"/>
            <a:ext cx="8229600" cy="4876800"/>
          </a:xfrm>
        </p:spPr>
        <p:txBody>
          <a:bodyPr/>
          <a:lstStyle/>
          <a:p>
            <a:pPr marL="533400" indent="-533400" eaLnBrk="1" hangingPunct="1">
              <a:buFont typeface="Arial" panose="020B0604020202020204" pitchFamily="34" charset="0"/>
              <a:buNone/>
            </a:pPr>
            <a:r>
              <a:rPr lang="en-US" altLang="en-US"/>
              <a:t>1) A resonance hybrid never posses a structure described by either resonance form. </a:t>
            </a:r>
          </a:p>
          <a:p>
            <a:pPr marL="533400" indent="-533400" eaLnBrk="1" hangingPunct="1">
              <a:buFont typeface="Arial" panose="020B0604020202020204" pitchFamily="34" charset="0"/>
              <a:buNone/>
            </a:pPr>
            <a:endParaRPr lang="en-US" altLang="en-US"/>
          </a:p>
          <a:p>
            <a:pPr marL="533400" indent="-533400" eaLnBrk="1" hangingPunct="1">
              <a:buFont typeface="Arial" panose="020B0604020202020204" pitchFamily="34" charset="0"/>
              <a:buNone/>
            </a:pPr>
            <a:r>
              <a:rPr lang="en-US" altLang="en-US"/>
              <a:t>2) A resonance hybrid does NOT fluctuate between the different resonance forms. </a:t>
            </a:r>
            <a:r>
              <a:rPr lang="en-US" altLang="en-US" b="1"/>
              <a:t>Electrons are NOT shifting between the different structures. </a:t>
            </a:r>
          </a:p>
          <a:p>
            <a:pPr marL="533400" indent="-533400" eaLnBrk="1" hangingPunct="1">
              <a:buFont typeface="Times" pitchFamily="2" charset="0"/>
              <a:buAutoNum type="arabicPeriod"/>
            </a:pPr>
            <a:endParaRPr lang="en-US" altLang="en-US"/>
          </a:p>
          <a:p>
            <a:pPr marL="533400" indent="-533400" eaLnBrk="1" hangingPunct="1">
              <a:buFont typeface="Arial" panose="020B0604020202020204" pitchFamily="34" charset="0"/>
              <a:buNone/>
            </a:pPr>
            <a:r>
              <a:rPr lang="en-US" altLang="en-US"/>
              <a:t>3) Resonance arises when two Lewis structures are equally plausible.</a:t>
            </a:r>
          </a:p>
          <a:p>
            <a:pPr marL="533400" indent="-533400" eaLnBrk="1" hangingPunct="1">
              <a:buFont typeface="Arial" panose="020B0604020202020204" pitchFamily="34" charset="0"/>
              <a:buNone/>
            </a:pPr>
            <a:endParaRPr lang="en-US" altLang="en-US"/>
          </a:p>
          <a:p>
            <a:pPr marL="533400" indent="-533400" eaLnBrk="1" hangingPunct="1">
              <a:buFont typeface="Arial" panose="020B0604020202020204" pitchFamily="34" charset="0"/>
              <a:buNone/>
            </a:pPr>
            <a:r>
              <a:rPr lang="en-US" altLang="en-US"/>
              <a:t>4) Resonance forms only differ in the distribution of electrons. Not in the arrangement of atoms.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5A76F295-6B7A-F34B-9E9A-DB597971C360}"/>
              </a:ext>
            </a:extLst>
          </p:cNvPr>
          <p:cNvSpPr>
            <a:spLocks noGrp="1" noChangeArrowheads="1"/>
          </p:cNvSpPr>
          <p:nvPr>
            <p:ph type="title"/>
          </p:nvPr>
        </p:nvSpPr>
        <p:spPr>
          <a:xfrm>
            <a:off x="685800" y="304800"/>
            <a:ext cx="8229600" cy="990600"/>
          </a:xfrm>
        </p:spPr>
        <p:txBody>
          <a:bodyPr wrap="square" numCol="1" anchorCtr="0" compatLnSpc="1">
            <a:prstTxWarp prst="textNoShape">
              <a:avLst/>
            </a:prstTxWarp>
          </a:bodyPr>
          <a:lstStyle/>
          <a:p>
            <a:pPr eaLnBrk="1" hangingPunct="1">
              <a:defRPr/>
            </a:pPr>
            <a:r>
              <a:rPr lang="en-US" sz="3600" b="1">
                <a:solidFill>
                  <a:srgbClr val="000090"/>
                </a:solidFill>
                <a:ea typeface="ＭＳ Ｐゴシック" charset="0"/>
                <a:cs typeface="ＭＳ Ｐゴシック" charset="0"/>
              </a:rPr>
              <a:t>7.6: Molecular Structure and Polarity</a:t>
            </a:r>
          </a:p>
        </p:txBody>
      </p:sp>
      <p:sp>
        <p:nvSpPr>
          <p:cNvPr id="66562" name="Rectangle 3">
            <a:extLst>
              <a:ext uri="{FF2B5EF4-FFF2-40B4-BE49-F238E27FC236}">
                <a16:creationId xmlns:a16="http://schemas.microsoft.com/office/drawing/2014/main" id="{AFA4B6F1-09F0-C449-B7F8-BD54E29E2B86}"/>
              </a:ext>
            </a:extLst>
          </p:cNvPr>
          <p:cNvSpPr>
            <a:spLocks noGrp="1" noChangeArrowheads="1"/>
          </p:cNvSpPr>
          <p:nvPr>
            <p:ph type="body" idx="1"/>
          </p:nvPr>
        </p:nvSpPr>
        <p:spPr>
          <a:xfrm>
            <a:off x="304800" y="990600"/>
            <a:ext cx="8534400" cy="4876800"/>
          </a:xfrm>
        </p:spPr>
        <p:txBody>
          <a:bodyPr/>
          <a:lstStyle/>
          <a:p>
            <a:pPr eaLnBrk="1" hangingPunct="1"/>
            <a:endParaRPr lang="en-US" altLang="en-US"/>
          </a:p>
          <a:p>
            <a:pPr eaLnBrk="1" hangingPunct="1"/>
            <a:r>
              <a:rPr lang="en-US" altLang="en-US"/>
              <a:t>Diatomic molecules have the easiest geometry to visualize. </a:t>
            </a:r>
          </a:p>
          <a:p>
            <a:pPr eaLnBrk="1" hangingPunct="1"/>
            <a:endParaRPr lang="en-US" altLang="en-US"/>
          </a:p>
          <a:p>
            <a:pPr eaLnBrk="1" hangingPunct="1"/>
            <a:r>
              <a:rPr lang="en-US" altLang="en-US"/>
              <a:t> Diatomic molecules are </a:t>
            </a:r>
            <a:r>
              <a:rPr lang="en-US" altLang="en-US" b="1" i="1"/>
              <a:t>linear</a:t>
            </a:r>
            <a:endParaRPr lang="en-US" altLang="en-US"/>
          </a:p>
          <a:p>
            <a:pPr lvl="1" eaLnBrk="1" hangingPunct="1"/>
            <a:r>
              <a:rPr lang="en-US" altLang="en-US" sz="2400" b="1" i="1"/>
              <a:t>Examples: HCl and Cl</a:t>
            </a:r>
            <a:r>
              <a:rPr lang="en-US" altLang="en-US" sz="2400" b="1" i="1" baseline="-25000"/>
              <a:t>2</a:t>
            </a:r>
          </a:p>
          <a:p>
            <a:pPr eaLnBrk="1" hangingPunct="1">
              <a:buFont typeface="Arial" panose="020B0604020202020204" pitchFamily="34" charset="0"/>
              <a:buNone/>
            </a:pPr>
            <a:endParaRPr lang="en-US" altLang="en-US"/>
          </a:p>
          <a:p>
            <a:pPr eaLnBrk="1" hangingPunct="1">
              <a:buFont typeface="Arial" panose="020B0604020202020204" pitchFamily="34" charset="0"/>
              <a:buNone/>
            </a:pPr>
            <a:endParaRPr lang="en-US" altLang="en-US"/>
          </a:p>
          <a:p>
            <a:pPr eaLnBrk="1" hangingPunct="1">
              <a:buFont typeface="Arial" panose="020B0604020202020204" pitchFamily="34" charset="0"/>
              <a:buNone/>
            </a:pPr>
            <a:endParaRPr lang="en-US" altLang="en-US"/>
          </a:p>
          <a:p>
            <a:pPr eaLnBrk="1" hangingPunct="1">
              <a:buFont typeface="Arial" panose="020B0604020202020204" pitchFamily="34" charset="0"/>
              <a:buNone/>
            </a:pPr>
            <a:endParaRPr lang="en-US" altLang="en-US"/>
          </a:p>
          <a:p>
            <a:pPr eaLnBrk="1" hangingPunct="1"/>
            <a:r>
              <a:rPr lang="en-US" altLang="en-US"/>
              <a:t> The molecular geometry of molecules containing three or more atoms is not always so obvious. </a:t>
            </a:r>
          </a:p>
          <a:p>
            <a:pPr eaLnBrk="1" hangingPunct="1">
              <a:buFont typeface="Arial" panose="020B0604020202020204" pitchFamily="34" charset="0"/>
              <a:buNone/>
            </a:pPr>
            <a:endParaRPr lang="en-US" altLang="en-US"/>
          </a:p>
          <a:p>
            <a:pPr eaLnBrk="1" hangingPunct="1"/>
            <a:r>
              <a:rPr lang="en-US" altLang="en-US"/>
              <a:t>Many geometries are 3-Dimensional.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3">
            <a:extLst>
              <a:ext uri="{FF2B5EF4-FFF2-40B4-BE49-F238E27FC236}">
                <a16:creationId xmlns:a16="http://schemas.microsoft.com/office/drawing/2014/main" id="{2D66C77A-2AFD-7744-A5CF-F03C0E550FB2}"/>
              </a:ext>
            </a:extLst>
          </p:cNvPr>
          <p:cNvSpPr>
            <a:spLocks noGrp="1" noChangeArrowheads="1"/>
          </p:cNvSpPr>
          <p:nvPr>
            <p:ph type="body" idx="1"/>
          </p:nvPr>
        </p:nvSpPr>
        <p:spPr>
          <a:xfrm>
            <a:off x="304800" y="0"/>
            <a:ext cx="8534400" cy="4876800"/>
          </a:xfrm>
        </p:spPr>
        <p:txBody>
          <a:bodyPr/>
          <a:lstStyle/>
          <a:p>
            <a:pPr eaLnBrk="1" hangingPunct="1"/>
            <a:endParaRPr lang="en-US" altLang="en-US"/>
          </a:p>
          <a:p>
            <a:pPr eaLnBrk="1" hangingPunct="1"/>
            <a:r>
              <a:rPr lang="en-US" altLang="en-US" b="1">
                <a:solidFill>
                  <a:srgbClr val="000090"/>
                </a:solidFill>
              </a:rPr>
              <a:t>Bond Distance (or Bond Length) – </a:t>
            </a:r>
            <a:r>
              <a:rPr lang="en-US" altLang="en-US"/>
              <a:t>The distance between the nuclei of two bonded atoms. </a:t>
            </a:r>
          </a:p>
          <a:p>
            <a:pPr eaLnBrk="1" hangingPunct="1"/>
            <a:endParaRPr lang="en-US" altLang="en-US"/>
          </a:p>
          <a:p>
            <a:pPr eaLnBrk="1" hangingPunct="1"/>
            <a:r>
              <a:rPr lang="en-US" altLang="en-US" b="1">
                <a:solidFill>
                  <a:srgbClr val="000090"/>
                </a:solidFill>
              </a:rPr>
              <a:t>Bond Angle – </a:t>
            </a:r>
            <a:r>
              <a:rPr lang="en-US" altLang="en-US"/>
              <a:t>The angle between any two bonds that include a common atom. </a:t>
            </a:r>
          </a:p>
          <a:p>
            <a:pPr eaLnBrk="1" hangingPunct="1"/>
            <a:endParaRPr lang="en-US" altLang="en-US"/>
          </a:p>
        </p:txBody>
      </p:sp>
      <p:pic>
        <p:nvPicPr>
          <p:cNvPr id="67586" name="Picture Placeholder 1" descr="CNX_Chem_07_06_CH2O.jpg">
            <a:extLst>
              <a:ext uri="{FF2B5EF4-FFF2-40B4-BE49-F238E27FC236}">
                <a16:creationId xmlns:a16="http://schemas.microsoft.com/office/drawing/2014/main" id="{32035F85-46B8-B146-BDD7-F6C06C9684A5}"/>
              </a:ext>
            </a:extLst>
          </p:cNvPr>
          <p:cNvPicPr>
            <a:picLocks noChangeAspect="1"/>
          </p:cNvPicPr>
          <p:nvPr/>
        </p:nvPicPr>
        <p:blipFill>
          <a:blip r:embed="rId2">
            <a:extLst>
              <a:ext uri="{28A0092B-C50C-407E-A947-70E740481C1C}">
                <a14:useLocalDpi xmlns:a14="http://schemas.microsoft.com/office/drawing/2010/main" val="0"/>
              </a:ext>
            </a:extLst>
          </a:blip>
          <a:srcRect l="15364" t="-2975" r="15302" b="-3865"/>
          <a:stretch>
            <a:fillRect/>
          </a:stretch>
        </p:blipFill>
        <p:spPr bwMode="auto">
          <a:xfrm>
            <a:off x="914400" y="2438400"/>
            <a:ext cx="748506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 Placeholder 6">
            <a:extLst>
              <a:ext uri="{FF2B5EF4-FFF2-40B4-BE49-F238E27FC236}">
                <a16:creationId xmlns:a16="http://schemas.microsoft.com/office/drawing/2014/main" id="{4A82EA69-43DA-DC44-91B9-6C1C0675A0D7}"/>
              </a:ext>
            </a:extLst>
          </p:cNvPr>
          <p:cNvSpPr txBox="1">
            <a:spLocks/>
          </p:cNvSpPr>
          <p:nvPr/>
        </p:nvSpPr>
        <p:spPr bwMode="auto">
          <a:xfrm>
            <a:off x="533400" y="6275388"/>
            <a:ext cx="8062913"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buClr>
                <a:schemeClr val="accent1"/>
              </a:buClr>
              <a:buSzPct val="85000"/>
              <a:buFont typeface="Arial" panose="020B0604020202020204" pitchFamily="34" charset="0"/>
              <a:buNone/>
            </a:pPr>
            <a:r>
              <a:rPr lang="en-US" altLang="en-US" sz="1600"/>
              <a:t>Bond distances (lengths) and angles are shown for the formaldehyde molecule, H</a:t>
            </a:r>
            <a:r>
              <a:rPr lang="en-US" altLang="en-US" sz="1600" baseline="-25000"/>
              <a:t>2</a:t>
            </a:r>
            <a:r>
              <a:rPr lang="en-US" altLang="en-US" sz="1600"/>
              <a:t>CO.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5">
            <a:extLst>
              <a:ext uri="{FF2B5EF4-FFF2-40B4-BE49-F238E27FC236}">
                <a16:creationId xmlns:a16="http://schemas.microsoft.com/office/drawing/2014/main" id="{E168280C-0546-704E-84E0-05D4EA2594AB}"/>
              </a:ext>
            </a:extLst>
          </p:cNvPr>
          <p:cNvSpPr>
            <a:spLocks noGrp="1" noChangeArrowheads="1"/>
          </p:cNvSpPr>
          <p:nvPr>
            <p:ph type="sldNum" sz="quarter" idx="12"/>
          </p:nvPr>
        </p:nvSpPr>
        <p:spPr bwMode="auto">
          <a:xfrm>
            <a:off x="6999288"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B46657A-418E-7D49-92EC-1C1953D748FF}" type="slidenum">
              <a:rPr lang="en-GB" altLang="en-US" sz="1400">
                <a:solidFill>
                  <a:srgbClr val="FFFFFF"/>
                </a:solidFill>
              </a:rPr>
              <a:pPr/>
              <a:t>5</a:t>
            </a:fld>
            <a:endParaRPr lang="en-GB" altLang="en-US" sz="1400">
              <a:solidFill>
                <a:srgbClr val="FFFFFF"/>
              </a:solidFill>
            </a:endParaRPr>
          </a:p>
        </p:txBody>
      </p:sp>
      <p:sp>
        <p:nvSpPr>
          <p:cNvPr id="21506" name="Title 3">
            <a:extLst>
              <a:ext uri="{FF2B5EF4-FFF2-40B4-BE49-F238E27FC236}">
                <a16:creationId xmlns:a16="http://schemas.microsoft.com/office/drawing/2014/main" id="{276FA1B0-7D41-FA46-9AA4-9F04728A1849}"/>
              </a:ext>
            </a:extLst>
          </p:cNvPr>
          <p:cNvSpPr>
            <a:spLocks noGrp="1"/>
          </p:cNvSpPr>
          <p:nvPr>
            <p:ph type="title"/>
          </p:nvPr>
        </p:nvSpPr>
        <p:spPr>
          <a:xfrm>
            <a:off x="1066800" y="76200"/>
            <a:ext cx="7767638" cy="1146175"/>
          </a:xfrm>
        </p:spPr>
        <p:txBody>
          <a:bodyPr wrap="square" numCol="1" anchorCtr="0" compatLnSpc="1">
            <a:prstTxWarp prst="textNoShape">
              <a:avLst/>
            </a:prstTxWarp>
          </a:bodyPr>
          <a:lstStyle/>
          <a:p>
            <a:pPr eaLnBrk="1" hangingPunct="1"/>
            <a:r>
              <a:rPr lang="en-US" altLang="en-US" sz="3600" b="1" i="1">
                <a:solidFill>
                  <a:srgbClr val="000090"/>
                </a:solidFill>
                <a:effectLst>
                  <a:outerShdw blurRad="38100" dist="38100" dir="2700000" algn="tl">
                    <a:srgbClr val="C0C0C0"/>
                  </a:outerShdw>
                </a:effectLst>
              </a:rPr>
              <a:t>Formation of Ionic Compounds</a:t>
            </a:r>
          </a:p>
        </p:txBody>
      </p:sp>
      <p:sp>
        <p:nvSpPr>
          <p:cNvPr id="21507" name="TextBox 4">
            <a:extLst>
              <a:ext uri="{FF2B5EF4-FFF2-40B4-BE49-F238E27FC236}">
                <a16:creationId xmlns:a16="http://schemas.microsoft.com/office/drawing/2014/main" id="{1D157FD4-D099-8B4F-9D95-48B1395243C0}"/>
              </a:ext>
            </a:extLst>
          </p:cNvPr>
          <p:cNvSpPr txBox="1">
            <a:spLocks noChangeArrowheads="1"/>
          </p:cNvSpPr>
          <p:nvPr/>
        </p:nvSpPr>
        <p:spPr bwMode="auto">
          <a:xfrm>
            <a:off x="-152400" y="1012825"/>
            <a:ext cx="9144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eaLnBrk="1" hangingPunct="1"/>
            <a:endParaRPr lang="en-US" altLang="en-US" sz="2600" b="1">
              <a:ea typeface="Osaka" panose="020B0600000000000000" pitchFamily="34" charset="-128"/>
              <a:sym typeface="Wingdings" pitchFamily="2" charset="2"/>
            </a:endParaRPr>
          </a:p>
          <a:p>
            <a:pPr lvl="1" eaLnBrk="1" hangingPunct="1">
              <a:buFont typeface="Arial" panose="020B0604020202020204" pitchFamily="34" charset="0"/>
              <a:buChar char="•"/>
            </a:pPr>
            <a:r>
              <a:rPr lang="en-US" altLang="en-US" sz="2600" b="1">
                <a:ea typeface="Osaka" panose="020B0600000000000000" pitchFamily="34" charset="-128"/>
                <a:sym typeface="Wingdings" pitchFamily="2" charset="2"/>
              </a:rPr>
              <a:t> These ions then come together to form an ionic bond.</a:t>
            </a:r>
            <a:endParaRPr lang="en-US" altLang="en-US" sz="2600" b="1">
              <a:ea typeface="Osaka" panose="020B0600000000000000" pitchFamily="34" charset="-128"/>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780031B-5DD2-BD46-ABC9-4DF25E79D049}"/>
              </a:ext>
            </a:extLst>
          </p:cNvPr>
          <p:cNvSpPr>
            <a:spLocks noGrp="1" noChangeArrowheads="1"/>
          </p:cNvSpPr>
          <p:nvPr>
            <p:ph type="title"/>
          </p:nvPr>
        </p:nvSpPr>
        <p:spPr>
          <a:xfrm>
            <a:off x="762000" y="533400"/>
            <a:ext cx="8229600" cy="990600"/>
          </a:xfrm>
        </p:spPr>
        <p:txBody>
          <a:bodyPr wrap="square" numCol="1" anchorCtr="0" compatLnSpc="1">
            <a:prstTxWarp prst="textNoShape">
              <a:avLst/>
            </a:prstTxWarp>
          </a:bodyPr>
          <a:lstStyle/>
          <a:p>
            <a:pPr eaLnBrk="1" hangingPunct="1">
              <a:defRPr/>
            </a:pPr>
            <a:r>
              <a:rPr lang="en-US" sz="2800" b="1">
                <a:solidFill>
                  <a:srgbClr val="000090"/>
                </a:solidFill>
                <a:ea typeface="ＭＳ Ｐゴシック" charset="0"/>
                <a:cs typeface="ＭＳ Ｐゴシック" charset="0"/>
              </a:rPr>
              <a:t>Valence Shell Electron Pair Repulsion Theory (VSEPR)</a:t>
            </a:r>
          </a:p>
        </p:txBody>
      </p:sp>
      <p:sp>
        <p:nvSpPr>
          <p:cNvPr id="68610" name="Rectangle 3">
            <a:extLst>
              <a:ext uri="{FF2B5EF4-FFF2-40B4-BE49-F238E27FC236}">
                <a16:creationId xmlns:a16="http://schemas.microsoft.com/office/drawing/2014/main" id="{EC578E98-ACAF-E74B-BA71-B397E172264B}"/>
              </a:ext>
            </a:extLst>
          </p:cNvPr>
          <p:cNvSpPr>
            <a:spLocks noGrp="1" noChangeArrowheads="1"/>
          </p:cNvSpPr>
          <p:nvPr>
            <p:ph type="body" idx="1"/>
          </p:nvPr>
        </p:nvSpPr>
        <p:spPr>
          <a:xfrm>
            <a:off x="228600" y="1676400"/>
            <a:ext cx="8458200" cy="4876800"/>
          </a:xfrm>
        </p:spPr>
        <p:txBody>
          <a:bodyPr/>
          <a:lstStyle/>
          <a:p>
            <a:pPr eaLnBrk="1" hangingPunct="1"/>
            <a:r>
              <a:rPr lang="en-US" altLang="en-US"/>
              <a:t>The molecular geometry of a molecule, including bond angles, is based on electron pair repulsion. </a:t>
            </a:r>
          </a:p>
          <a:p>
            <a:pPr eaLnBrk="1" hangingPunct="1"/>
            <a:endParaRPr lang="en-US" altLang="en-US"/>
          </a:p>
          <a:p>
            <a:pPr eaLnBrk="1" hangingPunct="1"/>
            <a:r>
              <a:rPr lang="en-US" altLang="en-US"/>
              <a:t> </a:t>
            </a:r>
            <a:r>
              <a:rPr lang="en-US" altLang="en-US" b="1" i="1">
                <a:solidFill>
                  <a:srgbClr val="000090"/>
                </a:solidFill>
              </a:rPr>
              <a:t>VSEPR Model – </a:t>
            </a:r>
            <a:r>
              <a:rPr lang="en-US" altLang="en-US" b="1"/>
              <a:t>The valence electron pairs surrounding an atom repel one another. Consequently, the orbitals containing those electron pairs become oriented so that they are as far apart from each other as possible. </a:t>
            </a:r>
          </a:p>
          <a:p>
            <a:pPr lvl="1" eaLnBrk="1" hangingPunct="1">
              <a:buFont typeface="Arial" panose="020B0604020202020204" pitchFamily="34" charset="0"/>
              <a:buNone/>
            </a:pPr>
            <a:endParaRPr lang="en-US" altLang="en-US" sz="24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61AC4686-7748-AD4E-9CE4-4695805BB9F8}"/>
              </a:ext>
            </a:extLst>
          </p:cNvPr>
          <p:cNvSpPr>
            <a:spLocks noGrp="1" noChangeArrowheads="1"/>
          </p:cNvSpPr>
          <p:nvPr>
            <p:ph type="title"/>
          </p:nvPr>
        </p:nvSpPr>
        <p:spPr>
          <a:xfrm>
            <a:off x="685800" y="228600"/>
            <a:ext cx="8229600" cy="990600"/>
          </a:xfrm>
        </p:spPr>
        <p:txBody>
          <a:bodyPr wrap="square" numCol="1" anchorCtr="0" compatLnSpc="1">
            <a:prstTxWarp prst="textNoShape">
              <a:avLst/>
            </a:prstTxWarp>
          </a:bodyPr>
          <a:lstStyle/>
          <a:p>
            <a:pPr eaLnBrk="1" hangingPunct="1">
              <a:defRPr/>
            </a:pPr>
            <a:r>
              <a:rPr lang="en-US" b="1">
                <a:solidFill>
                  <a:srgbClr val="000090"/>
                </a:solidFill>
                <a:ea typeface="ＭＳ Ｐゴシック" charset="0"/>
                <a:cs typeface="ＭＳ Ｐゴシック" charset="0"/>
              </a:rPr>
              <a:t>Ideal Electron Pair Geometries</a:t>
            </a:r>
          </a:p>
        </p:txBody>
      </p:sp>
      <p:sp>
        <p:nvSpPr>
          <p:cNvPr id="69634" name="Rectangle 3">
            <a:extLst>
              <a:ext uri="{FF2B5EF4-FFF2-40B4-BE49-F238E27FC236}">
                <a16:creationId xmlns:a16="http://schemas.microsoft.com/office/drawing/2014/main" id="{0D01D3F7-4D24-F94E-82CD-48A2F30F581D}"/>
              </a:ext>
            </a:extLst>
          </p:cNvPr>
          <p:cNvSpPr>
            <a:spLocks noGrp="1" noChangeArrowheads="1"/>
          </p:cNvSpPr>
          <p:nvPr>
            <p:ph type="body" idx="1"/>
          </p:nvPr>
        </p:nvSpPr>
        <p:spPr>
          <a:xfrm>
            <a:off x="381000" y="1219200"/>
            <a:ext cx="8534400" cy="1658938"/>
          </a:xfrm>
        </p:spPr>
        <p:txBody>
          <a:bodyPr/>
          <a:lstStyle/>
          <a:p>
            <a:pPr eaLnBrk="1" hangingPunct="1"/>
            <a:r>
              <a:rPr lang="en-US" altLang="en-US"/>
              <a:t>Consider a central atom, A, surrounded by a certain number of electron pairs (bonded or lone pair), represented as different balloons. </a:t>
            </a:r>
          </a:p>
          <a:p>
            <a:pPr eaLnBrk="1" hangingPunct="1"/>
            <a:r>
              <a:rPr lang="en-US" altLang="en-US"/>
              <a:t>Like balloons tied at their ends, the electron pairs want to be situated as far from each other as possible. </a:t>
            </a:r>
          </a:p>
          <a:p>
            <a:pPr eaLnBrk="1" hangingPunct="1"/>
            <a:endParaRPr lang="en-US" altLang="en-US"/>
          </a:p>
          <a:p>
            <a:pPr eaLnBrk="1" hangingPunct="1"/>
            <a:endParaRPr lang="en-US" altLang="en-US"/>
          </a:p>
          <a:p>
            <a:pPr eaLnBrk="1" hangingPunct="1"/>
            <a:endParaRPr lang="en-US" altLang="en-US"/>
          </a:p>
          <a:p>
            <a:pPr eaLnBrk="1" hangingPunct="1"/>
            <a:endParaRPr lang="en-US" altLang="en-US" sz="2000"/>
          </a:p>
        </p:txBody>
      </p:sp>
      <p:sp>
        <p:nvSpPr>
          <p:cNvPr id="69635" name="Rectangle 14">
            <a:extLst>
              <a:ext uri="{FF2B5EF4-FFF2-40B4-BE49-F238E27FC236}">
                <a16:creationId xmlns:a16="http://schemas.microsoft.com/office/drawing/2014/main" id="{F8D4775A-7F75-F74A-8DD5-F0E79099E32B}"/>
              </a:ext>
            </a:extLst>
          </p:cNvPr>
          <p:cNvSpPr>
            <a:spLocks noChangeArrowheads="1"/>
          </p:cNvSpPr>
          <p:nvPr/>
        </p:nvSpPr>
        <p:spPr bwMode="auto">
          <a:xfrm>
            <a:off x="695325" y="6003925"/>
            <a:ext cx="804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t>linear</a:t>
            </a:r>
          </a:p>
        </p:txBody>
      </p:sp>
      <p:sp>
        <p:nvSpPr>
          <p:cNvPr id="69636" name="Rectangle 15">
            <a:extLst>
              <a:ext uri="{FF2B5EF4-FFF2-40B4-BE49-F238E27FC236}">
                <a16:creationId xmlns:a16="http://schemas.microsoft.com/office/drawing/2014/main" id="{95D2F4DD-7136-1F46-A9CF-A690339D0741}"/>
              </a:ext>
            </a:extLst>
          </p:cNvPr>
          <p:cNvSpPr>
            <a:spLocks noChangeArrowheads="1"/>
          </p:cNvSpPr>
          <p:nvPr/>
        </p:nvSpPr>
        <p:spPr bwMode="auto">
          <a:xfrm>
            <a:off x="2397125" y="6003925"/>
            <a:ext cx="10175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t>trigonal</a:t>
            </a:r>
          </a:p>
          <a:p>
            <a:pPr eaLnBrk="1" hangingPunct="1"/>
            <a:r>
              <a:rPr lang="en-US" altLang="en-US" sz="2000"/>
              <a:t>planar</a:t>
            </a:r>
          </a:p>
        </p:txBody>
      </p:sp>
      <p:sp>
        <p:nvSpPr>
          <p:cNvPr id="69637" name="Rectangle 16">
            <a:extLst>
              <a:ext uri="{FF2B5EF4-FFF2-40B4-BE49-F238E27FC236}">
                <a16:creationId xmlns:a16="http://schemas.microsoft.com/office/drawing/2014/main" id="{D60D8B06-663B-8E4C-B177-914D668FB974}"/>
              </a:ext>
            </a:extLst>
          </p:cNvPr>
          <p:cNvSpPr>
            <a:spLocks noChangeArrowheads="1"/>
          </p:cNvSpPr>
          <p:nvPr/>
        </p:nvSpPr>
        <p:spPr bwMode="auto">
          <a:xfrm>
            <a:off x="4002088" y="6003925"/>
            <a:ext cx="1398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t>tetrahedral</a:t>
            </a:r>
          </a:p>
        </p:txBody>
      </p:sp>
      <p:sp>
        <p:nvSpPr>
          <p:cNvPr id="69638" name="Rectangle 17">
            <a:extLst>
              <a:ext uri="{FF2B5EF4-FFF2-40B4-BE49-F238E27FC236}">
                <a16:creationId xmlns:a16="http://schemas.microsoft.com/office/drawing/2014/main" id="{2A5A1EDE-C9DF-3E4E-9A10-5E471BD4DAE0}"/>
              </a:ext>
            </a:extLst>
          </p:cNvPr>
          <p:cNvSpPr>
            <a:spLocks noChangeArrowheads="1"/>
          </p:cNvSpPr>
          <p:nvPr/>
        </p:nvSpPr>
        <p:spPr bwMode="auto">
          <a:xfrm>
            <a:off x="5784850" y="6003925"/>
            <a:ext cx="1482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t>trigonal</a:t>
            </a:r>
          </a:p>
          <a:p>
            <a:pPr eaLnBrk="1" hangingPunct="1"/>
            <a:r>
              <a:rPr lang="en-US" altLang="en-US" sz="2000"/>
              <a:t>bipyramidal</a:t>
            </a:r>
          </a:p>
        </p:txBody>
      </p:sp>
      <p:sp>
        <p:nvSpPr>
          <p:cNvPr id="69639" name="Rectangle 18">
            <a:extLst>
              <a:ext uri="{FF2B5EF4-FFF2-40B4-BE49-F238E27FC236}">
                <a16:creationId xmlns:a16="http://schemas.microsoft.com/office/drawing/2014/main" id="{F49D6305-6B35-9C4B-B95F-C1519DE87A25}"/>
              </a:ext>
            </a:extLst>
          </p:cNvPr>
          <p:cNvSpPr>
            <a:spLocks noChangeArrowheads="1"/>
          </p:cNvSpPr>
          <p:nvPr/>
        </p:nvSpPr>
        <p:spPr bwMode="auto">
          <a:xfrm>
            <a:off x="7651750" y="6003925"/>
            <a:ext cx="1370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t>octahedral</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A9F435DE-7DA0-A54C-AEFF-30DF13CBAD09}"/>
              </a:ext>
            </a:extLst>
          </p:cNvPr>
          <p:cNvSpPr>
            <a:spLocks noGrp="1" noChangeArrowheads="1"/>
          </p:cNvSpPr>
          <p:nvPr>
            <p:ph type="title"/>
          </p:nvPr>
        </p:nvSpPr>
        <p:spPr>
          <a:xfrm>
            <a:off x="685800" y="381000"/>
            <a:ext cx="8229600" cy="990600"/>
          </a:xfrm>
        </p:spPr>
        <p:txBody>
          <a:bodyPr wrap="square" numCol="1" anchorCtr="0" compatLnSpc="1">
            <a:prstTxWarp prst="textNoShape">
              <a:avLst/>
            </a:prstTxWarp>
          </a:bodyPr>
          <a:lstStyle/>
          <a:p>
            <a:pPr eaLnBrk="1" hangingPunct="1">
              <a:defRPr/>
            </a:pPr>
            <a:r>
              <a:rPr lang="en-US" sz="3600" b="1">
                <a:solidFill>
                  <a:srgbClr val="000090"/>
                </a:solidFill>
                <a:ea typeface="ＭＳ Ｐゴシック" charset="0"/>
                <a:cs typeface="ＭＳ Ｐゴシック" charset="0"/>
              </a:rPr>
              <a:t>Two Types of Geometries </a:t>
            </a:r>
          </a:p>
        </p:txBody>
      </p:sp>
      <p:sp>
        <p:nvSpPr>
          <p:cNvPr id="70658" name="Rectangle 3">
            <a:extLst>
              <a:ext uri="{FF2B5EF4-FFF2-40B4-BE49-F238E27FC236}">
                <a16:creationId xmlns:a16="http://schemas.microsoft.com/office/drawing/2014/main" id="{C56D6A20-388B-114D-BCB7-E7E60A1675C4}"/>
              </a:ext>
            </a:extLst>
          </p:cNvPr>
          <p:cNvSpPr>
            <a:spLocks noGrp="1" noChangeArrowheads="1"/>
          </p:cNvSpPr>
          <p:nvPr>
            <p:ph idx="1"/>
          </p:nvPr>
        </p:nvSpPr>
        <p:spPr>
          <a:xfrm>
            <a:off x="381000" y="1524000"/>
            <a:ext cx="8382000" cy="4876800"/>
          </a:xfrm>
        </p:spPr>
        <p:txBody>
          <a:bodyPr/>
          <a:lstStyle/>
          <a:p>
            <a:pPr eaLnBrk="1" hangingPunct="1"/>
            <a:r>
              <a:rPr lang="en-US" altLang="en-US" b="1" i="1"/>
              <a:t>We will focus primarily on the geometry that results about the central atom. </a:t>
            </a:r>
          </a:p>
          <a:p>
            <a:pPr eaLnBrk="1" hangingPunct="1"/>
            <a:endParaRPr lang="en-US" altLang="en-US" b="1" i="1">
              <a:solidFill>
                <a:srgbClr val="000090"/>
              </a:solidFill>
            </a:endParaRPr>
          </a:p>
          <a:p>
            <a:pPr eaLnBrk="1" hangingPunct="1"/>
            <a:r>
              <a:rPr lang="en-US" altLang="en-US" b="1" i="1">
                <a:solidFill>
                  <a:srgbClr val="000090"/>
                </a:solidFill>
              </a:rPr>
              <a:t>Electron Pair Geometry </a:t>
            </a:r>
            <a:r>
              <a:rPr lang="en-US" altLang="en-US"/>
              <a:t>– Describes the placement of </a:t>
            </a:r>
            <a:r>
              <a:rPr lang="en-US" altLang="en-US" b="1" i="1"/>
              <a:t>all</a:t>
            </a:r>
            <a:r>
              <a:rPr lang="en-US" altLang="en-US"/>
              <a:t> electron pairs (bonded </a:t>
            </a:r>
            <a:r>
              <a:rPr lang="en-US" altLang="en-US" i="1"/>
              <a:t>and</a:t>
            </a:r>
            <a:r>
              <a:rPr lang="en-US" altLang="en-US"/>
              <a:t> unshared). </a:t>
            </a:r>
          </a:p>
          <a:p>
            <a:pPr eaLnBrk="1" hangingPunct="1"/>
            <a:endParaRPr lang="en-US" altLang="en-US" b="1" i="1">
              <a:solidFill>
                <a:srgbClr val="000090"/>
              </a:solidFill>
            </a:endParaRPr>
          </a:p>
          <a:p>
            <a:pPr eaLnBrk="1" hangingPunct="1"/>
            <a:r>
              <a:rPr lang="en-US" altLang="en-US" b="1" i="1">
                <a:solidFill>
                  <a:srgbClr val="000090"/>
                </a:solidFill>
              </a:rPr>
              <a:t>Molecular Structure – </a:t>
            </a:r>
            <a:r>
              <a:rPr lang="en-US" altLang="en-US"/>
              <a:t>Describes only the placement of the atoms in the molecule. </a:t>
            </a:r>
            <a:endParaRPr lang="en-US" altLang="en-US" b="1" i="1"/>
          </a:p>
          <a:p>
            <a:pPr eaLnBrk="1" hangingPunct="1"/>
            <a:endParaRPr lang="en-US" altLang="en-US"/>
          </a:p>
          <a:p>
            <a:pPr eaLnBrk="1" hangingPunct="1"/>
            <a:r>
              <a:rPr lang="en-US" altLang="en-US" b="1" i="1"/>
              <a:t>We will first focus on molecules where the central atom has no lone pairs and therefore the electron pair geometry and molecular structure are the same. </a:t>
            </a:r>
            <a:endParaRPr lang="en-US"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8EE143A-0D59-E34E-9CAC-3872D6F8C94C}"/>
              </a:ext>
            </a:extLst>
          </p:cNvPr>
          <p:cNvSpPr>
            <a:spLocks noGrp="1" noChangeArrowheads="1"/>
          </p:cNvSpPr>
          <p:nvPr>
            <p:ph type="title"/>
          </p:nvPr>
        </p:nvSpPr>
        <p:spPr>
          <a:xfrm>
            <a:off x="914400" y="457200"/>
            <a:ext cx="8229600" cy="990600"/>
          </a:xfrm>
        </p:spPr>
        <p:txBody>
          <a:bodyPr/>
          <a:lstStyle/>
          <a:p>
            <a:pPr eaLnBrk="1" hangingPunct="1">
              <a:defRPr/>
            </a:pPr>
            <a:r>
              <a:rPr lang="en-US" b="1" dirty="0">
                <a:solidFill>
                  <a:srgbClr val="000090"/>
                </a:solidFill>
                <a:ea typeface="ＭＳ Ｐゴシック" charset="-128"/>
                <a:cs typeface="ＭＳ Ｐゴシック" charset="-128"/>
              </a:rPr>
              <a:t>The A-X-E Notation</a:t>
            </a:r>
          </a:p>
        </p:txBody>
      </p:sp>
      <p:sp>
        <p:nvSpPr>
          <p:cNvPr id="71682" name="Rectangle 3">
            <a:extLst>
              <a:ext uri="{FF2B5EF4-FFF2-40B4-BE49-F238E27FC236}">
                <a16:creationId xmlns:a16="http://schemas.microsoft.com/office/drawing/2014/main" id="{E241413E-E955-CF47-B21C-840BDCF4FCF3}"/>
              </a:ext>
            </a:extLst>
          </p:cNvPr>
          <p:cNvSpPr>
            <a:spLocks noGrp="1" noChangeArrowheads="1"/>
          </p:cNvSpPr>
          <p:nvPr>
            <p:ph type="body" idx="1"/>
          </p:nvPr>
        </p:nvSpPr>
        <p:spPr>
          <a:xfrm>
            <a:off x="685800" y="1676400"/>
            <a:ext cx="8229600" cy="4876800"/>
          </a:xfrm>
        </p:spPr>
        <p:txBody>
          <a:bodyPr/>
          <a:lstStyle/>
          <a:p>
            <a:pPr eaLnBrk="1" hangingPunct="1"/>
            <a:r>
              <a:rPr lang="en-US" altLang="en-US" sz="3200" b="1"/>
              <a:t>A denotes a central atom</a:t>
            </a:r>
          </a:p>
          <a:p>
            <a:pPr eaLnBrk="1" hangingPunct="1"/>
            <a:endParaRPr lang="en-US" altLang="en-US" sz="3200" b="1"/>
          </a:p>
          <a:p>
            <a:pPr eaLnBrk="1" hangingPunct="1"/>
            <a:r>
              <a:rPr lang="en-US" altLang="en-US" sz="3200" b="1"/>
              <a:t>X denotes a terminal atom</a:t>
            </a:r>
          </a:p>
          <a:p>
            <a:pPr eaLnBrk="1" hangingPunct="1"/>
            <a:endParaRPr lang="en-US" altLang="en-US" sz="3200" b="1"/>
          </a:p>
          <a:p>
            <a:pPr eaLnBrk="1" hangingPunct="1"/>
            <a:r>
              <a:rPr lang="en-US" altLang="en-US" sz="3200" b="1"/>
              <a:t>E denotes a lone pair</a:t>
            </a:r>
          </a:p>
          <a:p>
            <a:pPr eaLnBrk="1" hangingPunct="1"/>
            <a:endParaRPr lang="en-US" altLang="en-US" sz="3200" b="1"/>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B360033C-903C-774A-8CE0-8FC26F75BA45}"/>
              </a:ext>
            </a:extLst>
          </p:cNvPr>
          <p:cNvSpPr>
            <a:spLocks noGrp="1" noChangeArrowheads="1"/>
          </p:cNvSpPr>
          <p:nvPr>
            <p:ph type="title"/>
          </p:nvPr>
        </p:nvSpPr>
        <p:spPr>
          <a:xfrm>
            <a:off x="685800" y="304800"/>
            <a:ext cx="8229600" cy="990600"/>
          </a:xfrm>
        </p:spPr>
        <p:txBody>
          <a:bodyPr wrap="square" numCol="1" anchorCtr="0" compatLnSpc="1">
            <a:prstTxWarp prst="textNoShape">
              <a:avLst/>
            </a:prstTxWarp>
          </a:bodyPr>
          <a:lstStyle/>
          <a:p>
            <a:pPr eaLnBrk="1" hangingPunct="1"/>
            <a:r>
              <a:rPr lang="en-US" altLang="en-US" sz="3600" b="1">
                <a:solidFill>
                  <a:srgbClr val="000090"/>
                </a:solidFill>
              </a:rPr>
              <a:t>Two bonded electron pairs around </a:t>
            </a:r>
            <a:r>
              <a:rPr lang="ja-JP" altLang="en-US" sz="3600" b="1">
                <a:solidFill>
                  <a:srgbClr val="000090"/>
                </a:solidFill>
              </a:rPr>
              <a:t>“</a:t>
            </a:r>
            <a:r>
              <a:rPr lang="en-US" altLang="ja-JP" sz="3600" b="1">
                <a:solidFill>
                  <a:srgbClr val="000090"/>
                </a:solidFill>
              </a:rPr>
              <a:t>A</a:t>
            </a:r>
            <a:r>
              <a:rPr lang="ja-JP" altLang="en-US" sz="3600" b="1">
                <a:solidFill>
                  <a:srgbClr val="000090"/>
                </a:solidFill>
              </a:rPr>
              <a:t>”</a:t>
            </a:r>
            <a:endParaRPr lang="en-US" altLang="en-US" sz="3600" b="1">
              <a:solidFill>
                <a:srgbClr val="000090"/>
              </a:solidFill>
            </a:endParaRPr>
          </a:p>
        </p:txBody>
      </p:sp>
      <p:sp>
        <p:nvSpPr>
          <p:cNvPr id="72706" name="Rectangle 3">
            <a:extLst>
              <a:ext uri="{FF2B5EF4-FFF2-40B4-BE49-F238E27FC236}">
                <a16:creationId xmlns:a16="http://schemas.microsoft.com/office/drawing/2014/main" id="{A19118A9-965D-D147-A383-0935B07312F8}"/>
              </a:ext>
            </a:extLst>
          </p:cNvPr>
          <p:cNvSpPr>
            <a:spLocks noGrp="1" noChangeArrowheads="1"/>
          </p:cNvSpPr>
          <p:nvPr>
            <p:ph type="body" idx="1"/>
          </p:nvPr>
        </p:nvSpPr>
        <p:spPr>
          <a:xfrm>
            <a:off x="609600" y="1371600"/>
            <a:ext cx="8229600" cy="4876800"/>
          </a:xfrm>
        </p:spPr>
        <p:txBody>
          <a:bodyPr/>
          <a:lstStyle/>
          <a:p>
            <a:pPr eaLnBrk="1" hangingPunct="1"/>
            <a:r>
              <a:rPr lang="en-US" altLang="en-US" sz="2800" b="1">
                <a:solidFill>
                  <a:srgbClr val="000090"/>
                </a:solidFill>
              </a:rPr>
              <a:t>AX</a:t>
            </a:r>
            <a:r>
              <a:rPr lang="en-US" altLang="en-US" sz="2800" b="1" baseline="-25000">
                <a:solidFill>
                  <a:srgbClr val="000090"/>
                </a:solidFill>
              </a:rPr>
              <a:t>2</a:t>
            </a:r>
          </a:p>
          <a:p>
            <a:pPr eaLnBrk="1" hangingPunct="1"/>
            <a:r>
              <a:rPr lang="en-US" altLang="en-US" b="1" i="1"/>
              <a:t>Molecular Structure = Linear</a:t>
            </a:r>
          </a:p>
          <a:p>
            <a:pPr eaLnBrk="1" hangingPunct="1"/>
            <a:r>
              <a:rPr lang="en-US" altLang="en-US" b="1" i="1"/>
              <a:t>180° bond angle</a:t>
            </a:r>
          </a:p>
          <a:p>
            <a:pPr eaLnBrk="1" hangingPunct="1"/>
            <a:r>
              <a:rPr lang="en-US" altLang="en-US" b="1" i="1"/>
              <a:t>Central atom is electron deficient </a:t>
            </a:r>
          </a:p>
          <a:p>
            <a:pPr eaLnBrk="1" hangingPunct="1"/>
            <a:r>
              <a:rPr lang="en-US" altLang="en-US" b="1" i="1"/>
              <a:t>Example: BeF</a:t>
            </a:r>
            <a:r>
              <a:rPr lang="en-US" altLang="en-US" b="1" i="1" baseline="-25000"/>
              <a:t>2</a:t>
            </a:r>
            <a:r>
              <a:rPr lang="en-US" altLang="en-US" b="1" i="1"/>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67FE84CD-43A8-2A47-8CAF-EB3035644816}"/>
              </a:ext>
            </a:extLst>
          </p:cNvPr>
          <p:cNvSpPr>
            <a:spLocks noGrp="1" noChangeArrowheads="1"/>
          </p:cNvSpPr>
          <p:nvPr>
            <p:ph type="title"/>
          </p:nvPr>
        </p:nvSpPr>
        <p:spPr>
          <a:xfrm>
            <a:off x="304800" y="381000"/>
            <a:ext cx="8686800" cy="990600"/>
          </a:xfrm>
        </p:spPr>
        <p:txBody>
          <a:bodyPr wrap="square" numCol="1" anchorCtr="0" compatLnSpc="1">
            <a:prstTxWarp prst="textNoShape">
              <a:avLst/>
            </a:prstTxWarp>
          </a:bodyPr>
          <a:lstStyle/>
          <a:p>
            <a:pPr eaLnBrk="1" hangingPunct="1"/>
            <a:r>
              <a:rPr lang="en-US" altLang="en-US" sz="3600" b="1">
                <a:solidFill>
                  <a:srgbClr val="000090"/>
                </a:solidFill>
              </a:rPr>
              <a:t>Three bonded electron pairs around </a:t>
            </a:r>
            <a:r>
              <a:rPr lang="ja-JP" altLang="en-US" sz="3600" b="1">
                <a:solidFill>
                  <a:srgbClr val="000090"/>
                </a:solidFill>
              </a:rPr>
              <a:t>“</a:t>
            </a:r>
            <a:r>
              <a:rPr lang="en-US" altLang="ja-JP" sz="3600" b="1">
                <a:solidFill>
                  <a:srgbClr val="000090"/>
                </a:solidFill>
              </a:rPr>
              <a:t>A</a:t>
            </a:r>
            <a:r>
              <a:rPr lang="ja-JP" altLang="en-US" sz="3600" b="1">
                <a:solidFill>
                  <a:srgbClr val="000090"/>
                </a:solidFill>
              </a:rPr>
              <a:t>”</a:t>
            </a:r>
            <a:endParaRPr lang="en-US" altLang="en-US" sz="3600" b="1">
              <a:solidFill>
                <a:srgbClr val="000090"/>
              </a:solidFill>
            </a:endParaRPr>
          </a:p>
        </p:txBody>
      </p:sp>
      <p:sp>
        <p:nvSpPr>
          <p:cNvPr id="73730" name="Rectangle 3">
            <a:extLst>
              <a:ext uri="{FF2B5EF4-FFF2-40B4-BE49-F238E27FC236}">
                <a16:creationId xmlns:a16="http://schemas.microsoft.com/office/drawing/2014/main" id="{5778D348-2F4B-1F47-8D85-17ACCF0A704C}"/>
              </a:ext>
            </a:extLst>
          </p:cNvPr>
          <p:cNvSpPr>
            <a:spLocks noGrp="1" noChangeArrowheads="1"/>
          </p:cNvSpPr>
          <p:nvPr>
            <p:ph type="body" idx="1"/>
          </p:nvPr>
        </p:nvSpPr>
        <p:spPr>
          <a:xfrm>
            <a:off x="838200" y="1219200"/>
            <a:ext cx="8229600" cy="4876800"/>
          </a:xfrm>
        </p:spPr>
        <p:txBody>
          <a:bodyPr/>
          <a:lstStyle/>
          <a:p>
            <a:pPr eaLnBrk="1" hangingPunct="1"/>
            <a:r>
              <a:rPr lang="en-US" altLang="en-US" sz="2800" b="1">
                <a:solidFill>
                  <a:srgbClr val="000090"/>
                </a:solidFill>
              </a:rPr>
              <a:t>AX</a:t>
            </a:r>
            <a:r>
              <a:rPr lang="en-US" altLang="en-US" sz="2800" b="1" baseline="-25000">
                <a:solidFill>
                  <a:srgbClr val="000090"/>
                </a:solidFill>
              </a:rPr>
              <a:t>3</a:t>
            </a:r>
          </a:p>
          <a:p>
            <a:pPr eaLnBrk="1" hangingPunct="1"/>
            <a:r>
              <a:rPr lang="en-US" altLang="en-US" b="1" i="1"/>
              <a:t>Molecular Structure = Trigonal Planar</a:t>
            </a:r>
          </a:p>
          <a:p>
            <a:pPr eaLnBrk="1" hangingPunct="1"/>
            <a:r>
              <a:rPr lang="en-US" altLang="en-US" b="1" i="1"/>
              <a:t>X atoms are directed to the corners of an equilateral triangle.</a:t>
            </a:r>
          </a:p>
          <a:p>
            <a:pPr eaLnBrk="1" hangingPunct="1"/>
            <a:r>
              <a:rPr lang="en-US" altLang="en-US" b="1" i="1"/>
              <a:t>120° bond angles</a:t>
            </a:r>
          </a:p>
          <a:p>
            <a:pPr eaLnBrk="1" hangingPunct="1"/>
            <a:r>
              <a:rPr lang="en-US" altLang="en-US" b="1" i="1"/>
              <a:t>Central atom is electron deficient </a:t>
            </a:r>
          </a:p>
          <a:p>
            <a:pPr eaLnBrk="1" hangingPunct="1"/>
            <a:r>
              <a:rPr lang="en-US" altLang="en-US" b="1" i="1"/>
              <a:t>Example: BF</a:t>
            </a:r>
            <a:r>
              <a:rPr lang="en-US" altLang="en-US" b="1" i="1" baseline="-25000"/>
              <a:t>3</a:t>
            </a:r>
            <a:endParaRPr lang="en-US" altLang="en-US" b="1" i="1"/>
          </a:p>
          <a:p>
            <a:pPr eaLnBrk="1" hangingPunct="1"/>
            <a:endParaRPr lang="en-US" altLang="en-US" b="1" i="1"/>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492628D-C625-4A4E-B8F3-B74FDF0A3E1D}"/>
              </a:ext>
            </a:extLst>
          </p:cNvPr>
          <p:cNvSpPr>
            <a:spLocks noGrp="1" noChangeArrowheads="1"/>
          </p:cNvSpPr>
          <p:nvPr>
            <p:ph type="title"/>
          </p:nvPr>
        </p:nvSpPr>
        <p:spPr>
          <a:xfrm>
            <a:off x="685800" y="304800"/>
            <a:ext cx="8382000" cy="990600"/>
          </a:xfrm>
        </p:spPr>
        <p:txBody>
          <a:bodyPr wrap="square" numCol="1" anchorCtr="0" compatLnSpc="1">
            <a:prstTxWarp prst="textNoShape">
              <a:avLst/>
            </a:prstTxWarp>
          </a:bodyPr>
          <a:lstStyle/>
          <a:p>
            <a:pPr eaLnBrk="1" hangingPunct="1"/>
            <a:r>
              <a:rPr lang="en-US" altLang="en-US" sz="3600" b="1">
                <a:solidFill>
                  <a:srgbClr val="000090"/>
                </a:solidFill>
              </a:rPr>
              <a:t>Four bonded electron pairs around </a:t>
            </a:r>
            <a:r>
              <a:rPr lang="ja-JP" altLang="en-US" sz="3600" b="1">
                <a:solidFill>
                  <a:srgbClr val="000090"/>
                </a:solidFill>
              </a:rPr>
              <a:t>“</a:t>
            </a:r>
            <a:r>
              <a:rPr lang="en-US" altLang="ja-JP" sz="3600" b="1">
                <a:solidFill>
                  <a:srgbClr val="000090"/>
                </a:solidFill>
              </a:rPr>
              <a:t>A</a:t>
            </a:r>
            <a:r>
              <a:rPr lang="ja-JP" altLang="en-US" sz="3600" b="1">
                <a:solidFill>
                  <a:srgbClr val="000090"/>
                </a:solidFill>
              </a:rPr>
              <a:t>”</a:t>
            </a:r>
            <a:endParaRPr lang="en-US" altLang="en-US" sz="3600" b="1">
              <a:solidFill>
                <a:srgbClr val="000090"/>
              </a:solidFill>
            </a:endParaRPr>
          </a:p>
        </p:txBody>
      </p:sp>
      <p:sp>
        <p:nvSpPr>
          <p:cNvPr id="74754" name="Rectangle 3">
            <a:extLst>
              <a:ext uri="{FF2B5EF4-FFF2-40B4-BE49-F238E27FC236}">
                <a16:creationId xmlns:a16="http://schemas.microsoft.com/office/drawing/2014/main" id="{6765B354-EC6C-0B4B-887E-556D7D710249}"/>
              </a:ext>
            </a:extLst>
          </p:cNvPr>
          <p:cNvSpPr>
            <a:spLocks noGrp="1" noChangeArrowheads="1"/>
          </p:cNvSpPr>
          <p:nvPr>
            <p:ph type="body" idx="1"/>
          </p:nvPr>
        </p:nvSpPr>
        <p:spPr>
          <a:xfrm>
            <a:off x="609600" y="1219200"/>
            <a:ext cx="8229600" cy="4876800"/>
          </a:xfrm>
        </p:spPr>
        <p:txBody>
          <a:bodyPr/>
          <a:lstStyle/>
          <a:p>
            <a:pPr eaLnBrk="1" hangingPunct="1"/>
            <a:r>
              <a:rPr lang="en-US" altLang="en-US" sz="2800" b="1">
                <a:solidFill>
                  <a:srgbClr val="000090"/>
                </a:solidFill>
              </a:rPr>
              <a:t>AX</a:t>
            </a:r>
            <a:r>
              <a:rPr lang="en-US" altLang="en-US" sz="2800" b="1" baseline="-25000">
                <a:solidFill>
                  <a:srgbClr val="000090"/>
                </a:solidFill>
              </a:rPr>
              <a:t>4</a:t>
            </a:r>
          </a:p>
          <a:p>
            <a:pPr eaLnBrk="1" hangingPunct="1"/>
            <a:r>
              <a:rPr lang="en-US" altLang="en-US" b="1" i="1"/>
              <a:t>Molecular Structure = Tetrahedral</a:t>
            </a:r>
          </a:p>
          <a:p>
            <a:pPr eaLnBrk="1" hangingPunct="1"/>
            <a:r>
              <a:rPr lang="en-US" altLang="en-US" b="1" i="1"/>
              <a:t>X atoms are directed to the corners of a tetrahedron.</a:t>
            </a:r>
          </a:p>
          <a:p>
            <a:pPr eaLnBrk="1" hangingPunct="1"/>
            <a:r>
              <a:rPr lang="en-US" altLang="en-US" b="1" i="1"/>
              <a:t>109.5° bond angles</a:t>
            </a:r>
          </a:p>
          <a:p>
            <a:pPr eaLnBrk="1" hangingPunct="1"/>
            <a:r>
              <a:rPr lang="en-US" altLang="en-US" b="1" i="1"/>
              <a:t>Central atom has an octet. </a:t>
            </a:r>
          </a:p>
          <a:p>
            <a:pPr eaLnBrk="1" hangingPunct="1"/>
            <a:r>
              <a:rPr lang="en-US" altLang="en-US" b="1" i="1"/>
              <a:t>Example: CH</a:t>
            </a:r>
            <a:r>
              <a:rPr lang="en-US" altLang="en-US" b="1" i="1" baseline="-25000"/>
              <a:t>4</a:t>
            </a:r>
            <a:endParaRPr lang="en-US" altLang="en-US" b="1" i="1"/>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3B3E1D49-41E3-0348-A8C3-18E614E970A6}"/>
              </a:ext>
            </a:extLst>
          </p:cNvPr>
          <p:cNvSpPr>
            <a:spLocks noGrp="1" noChangeArrowheads="1"/>
          </p:cNvSpPr>
          <p:nvPr>
            <p:ph type="title"/>
          </p:nvPr>
        </p:nvSpPr>
        <p:spPr>
          <a:xfrm>
            <a:off x="685800" y="304800"/>
            <a:ext cx="8229600" cy="990600"/>
          </a:xfrm>
        </p:spPr>
        <p:txBody>
          <a:bodyPr wrap="square" numCol="1" anchorCtr="0" compatLnSpc="1">
            <a:prstTxWarp prst="textNoShape">
              <a:avLst/>
            </a:prstTxWarp>
          </a:bodyPr>
          <a:lstStyle/>
          <a:p>
            <a:pPr eaLnBrk="1" hangingPunct="1"/>
            <a:r>
              <a:rPr lang="en-US" altLang="en-US" sz="3600" b="1">
                <a:solidFill>
                  <a:srgbClr val="000090"/>
                </a:solidFill>
              </a:rPr>
              <a:t>Five bonded electron pairs around </a:t>
            </a:r>
            <a:r>
              <a:rPr lang="ja-JP" altLang="en-US" sz="3600" b="1">
                <a:solidFill>
                  <a:srgbClr val="000090"/>
                </a:solidFill>
              </a:rPr>
              <a:t>“</a:t>
            </a:r>
            <a:r>
              <a:rPr lang="en-US" altLang="ja-JP" sz="3600" b="1">
                <a:solidFill>
                  <a:srgbClr val="000090"/>
                </a:solidFill>
              </a:rPr>
              <a:t>A</a:t>
            </a:r>
            <a:r>
              <a:rPr lang="ja-JP" altLang="en-US" sz="3600" b="1">
                <a:solidFill>
                  <a:srgbClr val="000090"/>
                </a:solidFill>
              </a:rPr>
              <a:t>”</a:t>
            </a:r>
            <a:endParaRPr lang="en-US" altLang="en-US" sz="3600" b="1">
              <a:solidFill>
                <a:srgbClr val="000090"/>
              </a:solidFill>
            </a:endParaRPr>
          </a:p>
        </p:txBody>
      </p:sp>
      <p:sp>
        <p:nvSpPr>
          <p:cNvPr id="75778" name="Rectangle 3">
            <a:extLst>
              <a:ext uri="{FF2B5EF4-FFF2-40B4-BE49-F238E27FC236}">
                <a16:creationId xmlns:a16="http://schemas.microsoft.com/office/drawing/2014/main" id="{878E1933-424B-7B4D-9392-AC4DA2E858F7}"/>
              </a:ext>
            </a:extLst>
          </p:cNvPr>
          <p:cNvSpPr>
            <a:spLocks noGrp="1" noChangeArrowheads="1"/>
          </p:cNvSpPr>
          <p:nvPr>
            <p:ph type="body" idx="1"/>
          </p:nvPr>
        </p:nvSpPr>
        <p:spPr>
          <a:xfrm>
            <a:off x="762000" y="1219200"/>
            <a:ext cx="8229600" cy="4876800"/>
          </a:xfrm>
        </p:spPr>
        <p:txBody>
          <a:bodyPr/>
          <a:lstStyle/>
          <a:p>
            <a:pPr eaLnBrk="1" hangingPunct="1"/>
            <a:r>
              <a:rPr lang="en-US" altLang="en-US" sz="2800" b="1">
                <a:solidFill>
                  <a:srgbClr val="000090"/>
                </a:solidFill>
              </a:rPr>
              <a:t>AX</a:t>
            </a:r>
            <a:r>
              <a:rPr lang="en-US" altLang="en-US" sz="2800" b="1" baseline="-25000">
                <a:solidFill>
                  <a:srgbClr val="000090"/>
                </a:solidFill>
              </a:rPr>
              <a:t>5</a:t>
            </a:r>
          </a:p>
          <a:p>
            <a:pPr eaLnBrk="1" hangingPunct="1"/>
            <a:r>
              <a:rPr lang="en-US" altLang="en-US" b="1" i="1"/>
              <a:t>Molecular Structure = Trigonal bipyramid</a:t>
            </a:r>
          </a:p>
          <a:p>
            <a:pPr eaLnBrk="1" hangingPunct="1"/>
            <a:r>
              <a:rPr lang="en-US" altLang="en-US" b="1" i="1"/>
              <a:t>Two triangular pyramids fused together base to base.</a:t>
            </a:r>
          </a:p>
          <a:p>
            <a:pPr eaLnBrk="1" hangingPunct="1"/>
            <a:r>
              <a:rPr lang="en-US" altLang="en-US" b="1" i="1"/>
              <a:t>Bond Angles: 90°, 120°</a:t>
            </a:r>
          </a:p>
          <a:p>
            <a:pPr eaLnBrk="1" hangingPunct="1"/>
            <a:r>
              <a:rPr lang="en-US" altLang="en-US" b="1" i="1"/>
              <a:t>Molecule is hypervalent </a:t>
            </a:r>
          </a:p>
          <a:p>
            <a:pPr eaLnBrk="1" hangingPunct="1"/>
            <a:r>
              <a:rPr lang="en-US" altLang="en-US" b="1" i="1"/>
              <a:t>Example: PF</a:t>
            </a:r>
            <a:r>
              <a:rPr lang="en-US" altLang="en-US" b="1" i="1" baseline="-25000"/>
              <a:t>5</a:t>
            </a:r>
            <a:endParaRPr lang="en-US" altLang="en-US" b="1" i="1"/>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2F7CAF27-648B-5549-A7E1-2E8D26E4D7DA}"/>
              </a:ext>
            </a:extLst>
          </p:cNvPr>
          <p:cNvSpPr>
            <a:spLocks noGrp="1" noChangeArrowheads="1"/>
          </p:cNvSpPr>
          <p:nvPr>
            <p:ph type="title"/>
          </p:nvPr>
        </p:nvSpPr>
        <p:spPr>
          <a:xfrm>
            <a:off x="762000" y="228600"/>
            <a:ext cx="8229600" cy="990600"/>
          </a:xfrm>
        </p:spPr>
        <p:txBody>
          <a:bodyPr wrap="square" numCol="1" anchorCtr="0" compatLnSpc="1">
            <a:prstTxWarp prst="textNoShape">
              <a:avLst/>
            </a:prstTxWarp>
          </a:bodyPr>
          <a:lstStyle/>
          <a:p>
            <a:pPr eaLnBrk="1" hangingPunct="1"/>
            <a:r>
              <a:rPr lang="en-US" altLang="en-US" sz="3600" b="1">
                <a:solidFill>
                  <a:srgbClr val="000090"/>
                </a:solidFill>
              </a:rPr>
              <a:t>Six bonded electron pairs around </a:t>
            </a:r>
            <a:r>
              <a:rPr lang="ja-JP" altLang="en-US" sz="3600" b="1">
                <a:solidFill>
                  <a:srgbClr val="000090"/>
                </a:solidFill>
              </a:rPr>
              <a:t>“</a:t>
            </a:r>
            <a:r>
              <a:rPr lang="en-US" altLang="ja-JP" sz="3600" b="1">
                <a:solidFill>
                  <a:srgbClr val="000090"/>
                </a:solidFill>
              </a:rPr>
              <a:t>A</a:t>
            </a:r>
            <a:r>
              <a:rPr lang="ja-JP" altLang="en-US" sz="3600" b="1">
                <a:solidFill>
                  <a:srgbClr val="000090"/>
                </a:solidFill>
              </a:rPr>
              <a:t>”</a:t>
            </a:r>
            <a:endParaRPr lang="en-US" altLang="en-US" sz="3600" b="1">
              <a:solidFill>
                <a:srgbClr val="000090"/>
              </a:solidFill>
            </a:endParaRPr>
          </a:p>
        </p:txBody>
      </p:sp>
      <p:sp>
        <p:nvSpPr>
          <p:cNvPr id="76802" name="Rectangle 3">
            <a:extLst>
              <a:ext uri="{FF2B5EF4-FFF2-40B4-BE49-F238E27FC236}">
                <a16:creationId xmlns:a16="http://schemas.microsoft.com/office/drawing/2014/main" id="{04C910DE-9CA2-0A43-84EC-627339EF3E89}"/>
              </a:ext>
            </a:extLst>
          </p:cNvPr>
          <p:cNvSpPr>
            <a:spLocks noGrp="1" noChangeArrowheads="1"/>
          </p:cNvSpPr>
          <p:nvPr>
            <p:ph type="body" idx="1"/>
          </p:nvPr>
        </p:nvSpPr>
        <p:spPr>
          <a:xfrm>
            <a:off x="762000" y="1219200"/>
            <a:ext cx="8229600" cy="4876800"/>
          </a:xfrm>
        </p:spPr>
        <p:txBody>
          <a:bodyPr/>
          <a:lstStyle/>
          <a:p>
            <a:pPr eaLnBrk="1" hangingPunct="1"/>
            <a:r>
              <a:rPr lang="en-US" altLang="en-US" sz="2800" b="1">
                <a:solidFill>
                  <a:srgbClr val="000090"/>
                </a:solidFill>
              </a:rPr>
              <a:t>AX</a:t>
            </a:r>
            <a:r>
              <a:rPr lang="en-US" altLang="en-US" sz="2800" b="1" baseline="-25000">
                <a:solidFill>
                  <a:srgbClr val="000090"/>
                </a:solidFill>
              </a:rPr>
              <a:t>6</a:t>
            </a:r>
          </a:p>
          <a:p>
            <a:pPr eaLnBrk="1" hangingPunct="1"/>
            <a:r>
              <a:rPr lang="en-US" altLang="en-US" b="1" i="1"/>
              <a:t>Molecular Structure = Octahedral</a:t>
            </a:r>
          </a:p>
          <a:p>
            <a:pPr eaLnBrk="1" hangingPunct="1"/>
            <a:r>
              <a:rPr lang="en-US" altLang="en-US" b="1" i="1"/>
              <a:t>Two square pyramids fused together base to base. </a:t>
            </a:r>
          </a:p>
          <a:p>
            <a:pPr eaLnBrk="1" hangingPunct="1"/>
            <a:r>
              <a:rPr lang="en-US" altLang="en-US" b="1" i="1"/>
              <a:t>Bond Angles: 90°</a:t>
            </a:r>
          </a:p>
          <a:p>
            <a:pPr eaLnBrk="1" hangingPunct="1"/>
            <a:r>
              <a:rPr lang="en-US" altLang="en-US" b="1" i="1"/>
              <a:t>Molecule is hypervalent </a:t>
            </a:r>
          </a:p>
          <a:p>
            <a:pPr eaLnBrk="1" hangingPunct="1"/>
            <a:r>
              <a:rPr lang="en-US" altLang="en-US" b="1" i="1"/>
              <a:t>Example: SF</a:t>
            </a:r>
            <a:r>
              <a:rPr lang="en-US" altLang="en-US" b="1" i="1" baseline="-25000"/>
              <a:t>6</a:t>
            </a:r>
            <a:r>
              <a:rPr lang="en-US" altLang="en-US" b="1" i="1"/>
              <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A4B3B086-519C-D545-B957-55D96DE04859}"/>
              </a:ext>
            </a:extLst>
          </p:cNvPr>
          <p:cNvSpPr>
            <a:spLocks noGrp="1" noChangeArrowheads="1"/>
          </p:cNvSpPr>
          <p:nvPr>
            <p:ph type="title"/>
          </p:nvPr>
        </p:nvSpPr>
        <p:spPr>
          <a:xfrm>
            <a:off x="685800" y="762000"/>
            <a:ext cx="8229600" cy="990600"/>
          </a:xfrm>
        </p:spPr>
        <p:txBody>
          <a:bodyPr wrap="square" numCol="1" anchorCtr="0" compatLnSpc="1">
            <a:prstTxWarp prst="textNoShape">
              <a:avLst/>
            </a:prstTxWarp>
            <a:normAutofit fontScale="90000"/>
          </a:bodyPr>
          <a:lstStyle/>
          <a:p>
            <a:pPr eaLnBrk="1" hangingPunct="1">
              <a:defRPr/>
            </a:pPr>
            <a:r>
              <a:rPr lang="en-US" sz="3600" b="1">
                <a:solidFill>
                  <a:srgbClr val="000090"/>
                </a:solidFill>
                <a:ea typeface="ＭＳ Ｐゴシック" charset="0"/>
                <a:cs typeface="ＭＳ Ｐゴシック" charset="0"/>
              </a:rPr>
              <a:t>Molecular Structure for when Central Atom has Lone Pairs</a:t>
            </a:r>
          </a:p>
        </p:txBody>
      </p:sp>
      <p:sp>
        <p:nvSpPr>
          <p:cNvPr id="77826" name="Rectangle 3">
            <a:extLst>
              <a:ext uri="{FF2B5EF4-FFF2-40B4-BE49-F238E27FC236}">
                <a16:creationId xmlns:a16="http://schemas.microsoft.com/office/drawing/2014/main" id="{D3CEC546-2B98-7947-8D39-97EFDA42162F}"/>
              </a:ext>
            </a:extLst>
          </p:cNvPr>
          <p:cNvSpPr>
            <a:spLocks noGrp="1" noChangeArrowheads="1"/>
          </p:cNvSpPr>
          <p:nvPr>
            <p:ph type="body" idx="1"/>
          </p:nvPr>
        </p:nvSpPr>
        <p:spPr>
          <a:xfrm>
            <a:off x="304800" y="1828800"/>
            <a:ext cx="8839200" cy="4876800"/>
          </a:xfrm>
        </p:spPr>
        <p:txBody>
          <a:bodyPr/>
          <a:lstStyle/>
          <a:p>
            <a:pPr marL="0" indent="0" eaLnBrk="1" hangingPunct="1">
              <a:buFont typeface="Arial" panose="020B0604020202020204" pitchFamily="34" charset="0"/>
              <a:buNone/>
            </a:pPr>
            <a:endParaRPr lang="en-US" altLang="en-US"/>
          </a:p>
          <a:p>
            <a:pPr marL="0" indent="0" eaLnBrk="1" hangingPunct="1"/>
            <a:r>
              <a:rPr lang="en-US" altLang="en-US"/>
              <a:t> When the central atom has lone pairs, the electron pair geometry and molecular structure are different. </a:t>
            </a:r>
          </a:p>
          <a:p>
            <a:pPr marL="0" indent="0" eaLnBrk="1" hangingPunct="1"/>
            <a:endParaRPr lang="en-US" altLang="en-US"/>
          </a:p>
          <a:p>
            <a:pPr marL="0" indent="0" eaLnBrk="1" hangingPunct="1"/>
            <a:r>
              <a:rPr lang="en-US" altLang="en-US"/>
              <a:t> Lone pairs cause deviations from the ideal bond angles. </a:t>
            </a:r>
          </a:p>
          <a:p>
            <a:pPr marL="0" indent="0" eaLnBrk="1" hangingPunct="1"/>
            <a:endParaRPr lang="en-US" altLang="en-US"/>
          </a:p>
          <a:p>
            <a:pPr marL="0" indent="0" eaLnBrk="1" hangingPunct="1"/>
            <a:r>
              <a:rPr lang="en-US" altLang="en-US"/>
              <a:t> Order of electron pair repulsion:</a:t>
            </a:r>
          </a:p>
          <a:p>
            <a:pPr marL="0" indent="0" eaLnBrk="1" hangingPunct="1"/>
            <a:endParaRPr lang="en-US" altLang="en-US"/>
          </a:p>
          <a:p>
            <a:pPr marL="0" indent="0" eaLnBrk="1" hangingPunct="1">
              <a:buFont typeface="Arial" panose="020B0604020202020204" pitchFamily="34" charset="0"/>
              <a:buNone/>
            </a:pPr>
            <a:r>
              <a:rPr lang="en-US" altLang="en-US" sz="2000" b="1"/>
              <a:t>lone pair-lone pair &gt; lone pair-bonding pair &gt; bonding pair-bonding pair</a:t>
            </a:r>
          </a:p>
          <a:p>
            <a:pPr marL="0" indent="0" eaLnBrk="1" hangingPunct="1"/>
            <a:endParaRPr lang="en-US" altLang="en-US"/>
          </a:p>
          <a:p>
            <a:pPr marL="0" indent="0" eaLnBrk="1" hangingPunct="1"/>
            <a:endParaRPr lang="en-US" altLang="en-US"/>
          </a:p>
          <a:p>
            <a:pPr marL="0" indent="0" eaLnBrk="1" hangingPunct="1"/>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a:extLst>
              <a:ext uri="{FF2B5EF4-FFF2-40B4-BE49-F238E27FC236}">
                <a16:creationId xmlns:a16="http://schemas.microsoft.com/office/drawing/2014/main" id="{1B0980D4-3345-E344-8EAF-DEEC96946FCC}"/>
              </a:ext>
            </a:extLst>
          </p:cNvPr>
          <p:cNvSpPr>
            <a:spLocks noGrp="1" noChangeArrowheads="1"/>
          </p:cNvSpPr>
          <p:nvPr>
            <p:ph type="sldNum" sz="quarter" idx="12"/>
          </p:nvPr>
        </p:nvSpPr>
        <p:spPr bwMode="auto">
          <a:xfrm>
            <a:off x="6999288"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6864A69-DD3F-9E4A-A960-224F867F4D78}" type="slidenum">
              <a:rPr lang="en-GB" altLang="en-US" sz="1400">
                <a:solidFill>
                  <a:srgbClr val="FFFFFF"/>
                </a:solidFill>
              </a:rPr>
              <a:pPr/>
              <a:t>6</a:t>
            </a:fld>
            <a:endParaRPr lang="en-GB" altLang="en-US" sz="1400">
              <a:solidFill>
                <a:srgbClr val="FFFFFF"/>
              </a:solidFill>
            </a:endParaRPr>
          </a:p>
        </p:txBody>
      </p:sp>
      <p:sp>
        <p:nvSpPr>
          <p:cNvPr id="21506" name="Title 3">
            <a:extLst>
              <a:ext uri="{FF2B5EF4-FFF2-40B4-BE49-F238E27FC236}">
                <a16:creationId xmlns:a16="http://schemas.microsoft.com/office/drawing/2014/main" id="{5A7A9B46-DFF7-B74B-B09F-7ED805C1369F}"/>
              </a:ext>
            </a:extLst>
          </p:cNvPr>
          <p:cNvSpPr>
            <a:spLocks noGrp="1"/>
          </p:cNvSpPr>
          <p:nvPr>
            <p:ph type="title"/>
          </p:nvPr>
        </p:nvSpPr>
        <p:spPr>
          <a:xfrm>
            <a:off x="1066800" y="225425"/>
            <a:ext cx="7767638" cy="1146175"/>
          </a:xfrm>
        </p:spPr>
        <p:txBody>
          <a:bodyPr wrap="square" numCol="1" anchorCtr="0" compatLnSpc="1">
            <a:prstTxWarp prst="textNoShape">
              <a:avLst/>
            </a:prstTxWarp>
          </a:bodyPr>
          <a:lstStyle/>
          <a:p>
            <a:pPr eaLnBrk="1" hangingPunct="1"/>
            <a:r>
              <a:rPr lang="en-US" altLang="en-US" sz="3600" b="1" i="1">
                <a:solidFill>
                  <a:srgbClr val="000090"/>
                </a:solidFill>
                <a:effectLst>
                  <a:outerShdw blurRad="38100" dist="38100" dir="2700000" algn="tl">
                    <a:srgbClr val="C0C0C0"/>
                  </a:outerShdw>
                </a:effectLst>
              </a:rPr>
              <a:t>Stability of Noble Gases</a:t>
            </a:r>
          </a:p>
        </p:txBody>
      </p:sp>
      <p:sp>
        <p:nvSpPr>
          <p:cNvPr id="22531" name="TextBox 4">
            <a:extLst>
              <a:ext uri="{FF2B5EF4-FFF2-40B4-BE49-F238E27FC236}">
                <a16:creationId xmlns:a16="http://schemas.microsoft.com/office/drawing/2014/main" id="{81B27F97-2B9C-534A-8BE3-0B37649D84C9}"/>
              </a:ext>
            </a:extLst>
          </p:cNvPr>
          <p:cNvSpPr txBox="1">
            <a:spLocks noChangeArrowheads="1"/>
          </p:cNvSpPr>
          <p:nvPr/>
        </p:nvSpPr>
        <p:spPr bwMode="auto">
          <a:xfrm>
            <a:off x="0" y="762000"/>
            <a:ext cx="88392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eaLnBrk="1" hangingPunct="1"/>
            <a:endParaRPr lang="en-US" altLang="en-US" sz="2800">
              <a:ea typeface="Osaka" panose="020B0600000000000000" pitchFamily="34" charset="-128"/>
              <a:sym typeface="Wingdings" pitchFamily="2" charset="2"/>
            </a:endParaRPr>
          </a:p>
          <a:p>
            <a:pPr lvl="1" eaLnBrk="1" hangingPunct="1">
              <a:buFont typeface="Arial" panose="020B0604020202020204" pitchFamily="34" charset="0"/>
              <a:buChar char="•"/>
            </a:pPr>
            <a:r>
              <a:rPr lang="en-US" altLang="en-US" sz="2800">
                <a:ea typeface="Osaka" panose="020B0600000000000000" pitchFamily="34" charset="-128"/>
                <a:sym typeface="Wingdings" pitchFamily="2" charset="2"/>
              </a:rPr>
              <a:t> The stability of noble gases are a result of their electron configuration. </a:t>
            </a:r>
          </a:p>
          <a:p>
            <a:pPr lvl="1" eaLnBrk="1" hangingPunct="1">
              <a:buFont typeface="Arial" panose="020B0604020202020204" pitchFamily="34" charset="0"/>
              <a:buChar char="•"/>
            </a:pPr>
            <a:endParaRPr lang="en-US" altLang="en-US" sz="2800">
              <a:ea typeface="Osaka" panose="020B0600000000000000" pitchFamily="34" charset="-128"/>
              <a:sym typeface="Wingdings" pitchFamily="2" charset="2"/>
            </a:endParaRPr>
          </a:p>
          <a:p>
            <a:pPr lvl="1" eaLnBrk="1" hangingPunct="1">
              <a:buFont typeface="Arial" panose="020B0604020202020204" pitchFamily="34" charset="0"/>
              <a:buChar char="•"/>
            </a:pPr>
            <a:endParaRPr lang="en-US" altLang="en-US" sz="2800">
              <a:ea typeface="Osaka" panose="020B0600000000000000" pitchFamily="34" charset="-128"/>
              <a:sym typeface="Wingdings" pitchFamily="2" charset="2"/>
            </a:endParaRPr>
          </a:p>
          <a:p>
            <a:pPr lvl="1" eaLnBrk="1" hangingPunct="1"/>
            <a:endParaRPr lang="en-US" altLang="en-US" sz="2800">
              <a:ea typeface="Osaka" panose="020B0600000000000000" pitchFamily="34" charset="-128"/>
              <a:sym typeface="Wingdings" pitchFamily="2" charset="2"/>
            </a:endParaRPr>
          </a:p>
          <a:p>
            <a:pPr lvl="1" eaLnBrk="1" hangingPunct="1">
              <a:buFont typeface="Arial" panose="020B0604020202020204" pitchFamily="34" charset="0"/>
              <a:buChar char="•"/>
            </a:pPr>
            <a:endParaRPr lang="en-US" altLang="en-US" sz="2800">
              <a:ea typeface="Osaka" panose="020B0600000000000000" pitchFamily="34" charset="-128"/>
              <a:sym typeface="Wingdings" pitchFamily="2" charset="2"/>
            </a:endParaRPr>
          </a:p>
          <a:p>
            <a:pPr lvl="1" eaLnBrk="1" hangingPunct="1">
              <a:buFont typeface="Arial" panose="020B0604020202020204" pitchFamily="34" charset="0"/>
              <a:buChar char="•"/>
            </a:pPr>
            <a:r>
              <a:rPr lang="en-US" altLang="en-US" sz="2800">
                <a:ea typeface="Osaka" panose="020B0600000000000000" pitchFamily="34" charset="-128"/>
                <a:sym typeface="Wingdings" pitchFamily="2" charset="2"/>
              </a:rPr>
              <a:t> A filled valence shell results in stability. </a:t>
            </a:r>
          </a:p>
          <a:p>
            <a:pPr lvl="1" eaLnBrk="1" hangingPunct="1">
              <a:buFont typeface="Arial" panose="020B0604020202020204" pitchFamily="34" charset="0"/>
              <a:buChar char="•"/>
            </a:pPr>
            <a:endParaRPr lang="en-US" altLang="en-US" sz="2800">
              <a:ea typeface="Osaka" panose="020B0600000000000000" pitchFamily="34" charset="-128"/>
              <a:sym typeface="Wingdings" pitchFamily="2" charset="2"/>
            </a:endParaRPr>
          </a:p>
          <a:p>
            <a:pPr lvl="1" eaLnBrk="1" hangingPunct="1">
              <a:buFont typeface="Arial" panose="020B0604020202020204" pitchFamily="34" charset="0"/>
              <a:buChar char="•"/>
            </a:pPr>
            <a:r>
              <a:rPr lang="en-US" altLang="en-US" sz="2800">
                <a:ea typeface="Osaka" panose="020B0600000000000000" pitchFamily="34" charset="-128"/>
                <a:sym typeface="Wingdings" pitchFamily="2" charset="2"/>
              </a:rPr>
              <a:t> Main-group elements either lose, gain, or share electrons in order to have a filled valence shell, making that element now isoelectronic with a noble gas. </a:t>
            </a:r>
            <a:endParaRPr lang="en-US" altLang="en-US" sz="2800">
              <a:ea typeface="Osaka" panose="020B0600000000000000" pitchFamily="34" charset="-128"/>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0FD282CA-E20F-AE43-98E1-23CD03236986}"/>
              </a:ext>
            </a:extLst>
          </p:cNvPr>
          <p:cNvSpPr>
            <a:spLocks noGrp="1" noChangeArrowheads="1"/>
          </p:cNvSpPr>
          <p:nvPr>
            <p:ph type="title"/>
          </p:nvPr>
        </p:nvSpPr>
        <p:spPr>
          <a:xfrm>
            <a:off x="609600" y="533400"/>
            <a:ext cx="8229600" cy="990600"/>
          </a:xfrm>
        </p:spPr>
        <p:txBody>
          <a:bodyPr wrap="square" numCol="1" anchorCtr="0" compatLnSpc="1">
            <a:prstTxWarp prst="textNoShape">
              <a:avLst/>
            </a:prstTxWarp>
            <a:normAutofit fontScale="90000"/>
          </a:bodyPr>
          <a:lstStyle/>
          <a:p>
            <a:pPr eaLnBrk="1" hangingPunct="1">
              <a:defRPr/>
            </a:pPr>
            <a:r>
              <a:rPr lang="en-US" sz="3600" b="1">
                <a:solidFill>
                  <a:srgbClr val="000090"/>
                </a:solidFill>
                <a:ea typeface="ＭＳ Ｐゴシック" charset="0"/>
                <a:cs typeface="ＭＳ Ｐゴシック" charset="0"/>
              </a:rPr>
              <a:t>Why are there Ideal Bond Angle Deviations? </a:t>
            </a:r>
          </a:p>
        </p:txBody>
      </p:sp>
      <p:sp>
        <p:nvSpPr>
          <p:cNvPr id="78850" name="Rectangle 3">
            <a:extLst>
              <a:ext uri="{FF2B5EF4-FFF2-40B4-BE49-F238E27FC236}">
                <a16:creationId xmlns:a16="http://schemas.microsoft.com/office/drawing/2014/main" id="{ACC77786-522D-6040-BA43-EDD14E5D8410}"/>
              </a:ext>
            </a:extLst>
          </p:cNvPr>
          <p:cNvSpPr>
            <a:spLocks noGrp="1" noChangeArrowheads="1"/>
          </p:cNvSpPr>
          <p:nvPr>
            <p:ph type="body" idx="1"/>
          </p:nvPr>
        </p:nvSpPr>
        <p:spPr>
          <a:xfrm>
            <a:off x="457200" y="1828800"/>
            <a:ext cx="8229600" cy="4876800"/>
          </a:xfrm>
        </p:spPr>
        <p:txBody>
          <a:bodyPr/>
          <a:lstStyle/>
          <a:p>
            <a:pPr eaLnBrk="1" hangingPunct="1"/>
            <a:r>
              <a:rPr lang="en-US" altLang="en-US" sz="2600" b="1"/>
              <a:t>Lone pairs take up a larger region of space on the central atom. </a:t>
            </a:r>
          </a:p>
          <a:p>
            <a:pPr marL="273050" lvl="1" indent="0" eaLnBrk="1" hangingPunct="1">
              <a:buFont typeface="Arial" panose="020B0604020202020204" pitchFamily="34" charset="0"/>
              <a:buNone/>
            </a:pPr>
            <a:endParaRPr lang="en-US" altLang="en-US" sz="2400"/>
          </a:p>
          <a:p>
            <a:pPr marL="273050" lvl="1" indent="0" eaLnBrk="1" hangingPunct="1"/>
            <a:r>
              <a:rPr lang="en-US" altLang="en-US" sz="2400"/>
              <a:t> There is only one nucleus </a:t>
            </a:r>
            <a:r>
              <a:rPr lang="en-US" altLang="ja-JP" sz="2400"/>
              <a:t>attracted to a lone pair so these electrons are able to spread out over a larger area of space. </a:t>
            </a:r>
          </a:p>
          <a:p>
            <a:pPr marL="273050" lvl="1" indent="0" eaLnBrk="1" hangingPunct="1"/>
            <a:endParaRPr lang="en-US" altLang="en-US" sz="2400"/>
          </a:p>
          <a:p>
            <a:pPr marL="273050" lvl="1" indent="0" eaLnBrk="1" hangingPunct="1"/>
            <a:r>
              <a:rPr lang="en-US" altLang="en-US" sz="2400"/>
              <a:t> As a result, lone pair(s) takes up a larger volume and push the bonded pairs closer together, decreasing the bond angle(s). </a:t>
            </a:r>
          </a:p>
          <a:p>
            <a:pPr marL="273050" lvl="1" indent="0" eaLnBrk="1" hangingPunct="1">
              <a:buFont typeface="Arial" panose="020B0604020202020204" pitchFamily="34" charset="0"/>
              <a:buNone/>
            </a:pPr>
            <a:endParaRPr lang="en-US" altLang="en-US" sz="24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15BB8314-870F-D544-9A8D-DF03D9B03BC3}"/>
              </a:ext>
            </a:extLst>
          </p:cNvPr>
          <p:cNvSpPr>
            <a:spLocks noGrp="1" noChangeArrowheads="1"/>
          </p:cNvSpPr>
          <p:nvPr>
            <p:ph type="title"/>
          </p:nvPr>
        </p:nvSpPr>
        <p:spPr>
          <a:xfrm>
            <a:off x="914400" y="152400"/>
            <a:ext cx="8229600" cy="990600"/>
          </a:xfrm>
        </p:spPr>
        <p:txBody>
          <a:bodyPr wrap="square" numCol="1" anchorCtr="0" compatLnSpc="1">
            <a:prstTxWarp prst="textNoShape">
              <a:avLst/>
            </a:prstTxWarp>
          </a:bodyPr>
          <a:lstStyle/>
          <a:p>
            <a:pPr eaLnBrk="1" hangingPunct="1">
              <a:defRPr/>
            </a:pPr>
            <a:r>
              <a:rPr lang="en-US" b="1" dirty="0">
                <a:solidFill>
                  <a:srgbClr val="000090"/>
                </a:solidFill>
                <a:ea typeface="ＭＳ Ｐゴシック" charset="0"/>
                <a:cs typeface="ＭＳ Ｐゴシック" charset="0"/>
              </a:rPr>
              <a:t>Ammonia</a:t>
            </a:r>
          </a:p>
        </p:txBody>
      </p:sp>
      <p:sp>
        <p:nvSpPr>
          <p:cNvPr id="79874" name="TextBox 4">
            <a:extLst>
              <a:ext uri="{FF2B5EF4-FFF2-40B4-BE49-F238E27FC236}">
                <a16:creationId xmlns:a16="http://schemas.microsoft.com/office/drawing/2014/main" id="{4C80D1CD-ED81-A64D-9008-A2DD864F350B}"/>
              </a:ext>
            </a:extLst>
          </p:cNvPr>
          <p:cNvSpPr txBox="1">
            <a:spLocks noChangeArrowheads="1"/>
          </p:cNvSpPr>
          <p:nvPr/>
        </p:nvSpPr>
        <p:spPr bwMode="auto">
          <a:xfrm>
            <a:off x="457200" y="4657725"/>
            <a:ext cx="8345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800" b="1"/>
              <a:t>Electron Pair Geometry        Molecular Structure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C293695E-7D67-314E-A043-2E433EBD0575}"/>
              </a:ext>
            </a:extLst>
          </p:cNvPr>
          <p:cNvSpPr>
            <a:spLocks noGrp="1" noChangeArrowheads="1"/>
          </p:cNvSpPr>
          <p:nvPr>
            <p:ph type="title"/>
          </p:nvPr>
        </p:nvSpPr>
        <p:spPr>
          <a:xfrm>
            <a:off x="1066800" y="228600"/>
            <a:ext cx="8229600" cy="990600"/>
          </a:xfrm>
        </p:spPr>
        <p:txBody>
          <a:bodyPr wrap="square" numCol="1" anchorCtr="0" compatLnSpc="1">
            <a:prstTxWarp prst="textNoShape">
              <a:avLst/>
            </a:prstTxWarp>
          </a:bodyPr>
          <a:lstStyle/>
          <a:p>
            <a:pPr eaLnBrk="1" hangingPunct="1">
              <a:defRPr/>
            </a:pPr>
            <a:r>
              <a:rPr lang="en-US" b="1" dirty="0">
                <a:solidFill>
                  <a:srgbClr val="000090"/>
                </a:solidFill>
                <a:ea typeface="ＭＳ Ｐゴシック" charset="0"/>
                <a:cs typeface="ＭＳ Ｐゴシック" charset="0"/>
              </a:rPr>
              <a:t>Water</a:t>
            </a:r>
          </a:p>
        </p:txBody>
      </p:sp>
      <p:sp>
        <p:nvSpPr>
          <p:cNvPr id="80898" name="TextBox 4">
            <a:extLst>
              <a:ext uri="{FF2B5EF4-FFF2-40B4-BE49-F238E27FC236}">
                <a16:creationId xmlns:a16="http://schemas.microsoft.com/office/drawing/2014/main" id="{E798336D-060F-2F46-9BC5-E6D14A5D9E6F}"/>
              </a:ext>
            </a:extLst>
          </p:cNvPr>
          <p:cNvSpPr txBox="1">
            <a:spLocks noChangeArrowheads="1"/>
          </p:cNvSpPr>
          <p:nvPr/>
        </p:nvSpPr>
        <p:spPr bwMode="auto">
          <a:xfrm>
            <a:off x="457200" y="4572000"/>
            <a:ext cx="8345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800" b="1"/>
              <a:t>Electron Pair Geometry        Molecular Structure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3F5C276F-8A9E-AC4E-9FF8-749C0D958FE2}"/>
              </a:ext>
            </a:extLst>
          </p:cNvPr>
          <p:cNvSpPr>
            <a:spLocks noGrp="1"/>
          </p:cNvSpPr>
          <p:nvPr>
            <p:ph type="title"/>
          </p:nvPr>
        </p:nvSpPr>
        <p:spPr>
          <a:xfrm>
            <a:off x="533400" y="304800"/>
            <a:ext cx="8229600" cy="990600"/>
          </a:xfrm>
        </p:spPr>
        <p:txBody>
          <a:bodyPr wrap="square" numCol="1" anchorCtr="0" compatLnSpc="1">
            <a:prstTxWarp prst="textNoShape">
              <a:avLst/>
            </a:prstTxWarp>
          </a:bodyPr>
          <a:lstStyle/>
          <a:p>
            <a:pPr>
              <a:defRPr/>
            </a:pPr>
            <a:r>
              <a:rPr lang="en-US" sz="3600" b="1">
                <a:solidFill>
                  <a:srgbClr val="000090"/>
                </a:solidFill>
                <a:ea typeface="ＭＳ Ｐゴシック" charset="0"/>
                <a:cs typeface="ＭＳ Ｐゴシック" charset="0"/>
              </a:rPr>
              <a:t>Lone Pairs and Hypervalent Molecules</a:t>
            </a:r>
          </a:p>
        </p:txBody>
      </p:sp>
      <p:sp>
        <p:nvSpPr>
          <p:cNvPr id="82946" name="Content Placeholder 2">
            <a:extLst>
              <a:ext uri="{FF2B5EF4-FFF2-40B4-BE49-F238E27FC236}">
                <a16:creationId xmlns:a16="http://schemas.microsoft.com/office/drawing/2014/main" id="{333B8915-8EC8-EF4A-A7C6-2421EB7BCBAD}"/>
              </a:ext>
            </a:extLst>
          </p:cNvPr>
          <p:cNvSpPr>
            <a:spLocks noGrp="1"/>
          </p:cNvSpPr>
          <p:nvPr>
            <p:ph idx="1"/>
          </p:nvPr>
        </p:nvSpPr>
        <p:spPr>
          <a:xfrm>
            <a:off x="549275" y="1295400"/>
            <a:ext cx="8289925" cy="2192338"/>
          </a:xfrm>
        </p:spPr>
        <p:txBody>
          <a:bodyPr/>
          <a:lstStyle/>
          <a:p>
            <a:r>
              <a:rPr lang="en-US" altLang="en-US"/>
              <a:t>In many hypervalent molecules, lone pairs are on the central atom. </a:t>
            </a:r>
          </a:p>
          <a:p>
            <a:r>
              <a:rPr lang="en-US" altLang="en-US"/>
              <a:t>Example:  XeF</a:t>
            </a:r>
            <a:r>
              <a:rPr lang="en-US" altLang="en-US" baseline="-25000"/>
              <a:t>4</a:t>
            </a:r>
          </a:p>
          <a:p>
            <a:endParaRPr lang="en-US" altLang="en-US" baseline="-25000"/>
          </a:p>
        </p:txBody>
      </p:sp>
      <p:pic>
        <p:nvPicPr>
          <p:cNvPr id="82947" name="Picture 4" descr="07p206b.jpg">
            <a:extLst>
              <a:ext uri="{FF2B5EF4-FFF2-40B4-BE49-F238E27FC236}">
                <a16:creationId xmlns:a16="http://schemas.microsoft.com/office/drawing/2014/main" id="{2C20BFDA-FD7A-224E-B38D-5F05D02A2C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581400"/>
            <a:ext cx="3970338"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4C818356-FD88-E84E-A492-E7EDDCB0938A}"/>
              </a:ext>
            </a:extLst>
          </p:cNvPr>
          <p:cNvSpPr>
            <a:spLocks noGrp="1" noChangeArrowheads="1"/>
          </p:cNvSpPr>
          <p:nvPr>
            <p:ph type="title"/>
          </p:nvPr>
        </p:nvSpPr>
        <p:spPr>
          <a:xfrm>
            <a:off x="228600" y="457200"/>
            <a:ext cx="8686800" cy="508000"/>
          </a:xfrm>
        </p:spPr>
        <p:txBody>
          <a:bodyPr wrap="square" numCol="1" anchorCtr="0" compatLnSpc="1">
            <a:prstTxWarp prst="textNoShape">
              <a:avLst/>
            </a:prstTxWarp>
            <a:noAutofit/>
          </a:bodyPr>
          <a:lstStyle/>
          <a:p>
            <a:pPr eaLnBrk="1" hangingPunct="1">
              <a:defRPr/>
            </a:pPr>
            <a:r>
              <a:rPr lang="en-US" sz="3000" b="1">
                <a:solidFill>
                  <a:schemeClr val="tx1"/>
                </a:solidFill>
                <a:ea typeface="ＭＳ Ｐゴシック" charset="0"/>
                <a:cs typeface="ＭＳ Ｐゴシック" charset="0"/>
              </a:rPr>
              <a:t>Hypervalent Molecules with Lone Pairs: </a:t>
            </a:r>
            <a:r>
              <a:rPr lang="en-US" sz="3000" b="1">
                <a:solidFill>
                  <a:srgbClr val="000090"/>
                </a:solidFill>
                <a:ea typeface="ＭＳ Ｐゴシック" charset="0"/>
                <a:cs typeface="ＭＳ Ｐゴシック" charset="0"/>
              </a:rPr>
              <a:t>5 e</a:t>
            </a:r>
            <a:r>
              <a:rPr lang="en-US" sz="3000" b="1" baseline="30000">
                <a:solidFill>
                  <a:srgbClr val="000090"/>
                </a:solidFill>
                <a:ea typeface="ＭＳ Ｐゴシック" charset="0"/>
                <a:cs typeface="ＭＳ Ｐゴシック" charset="0"/>
              </a:rPr>
              <a:t>-</a:t>
            </a:r>
            <a:r>
              <a:rPr lang="en-US" sz="3000" b="1">
                <a:solidFill>
                  <a:srgbClr val="000090"/>
                </a:solidFill>
                <a:ea typeface="ＭＳ Ｐゴシック" charset="0"/>
                <a:cs typeface="ＭＳ Ｐゴシック" charset="0"/>
              </a:rPr>
              <a:t> pairs</a:t>
            </a:r>
          </a:p>
        </p:txBody>
      </p:sp>
      <p:sp>
        <p:nvSpPr>
          <p:cNvPr id="83970" name="TextBox 1">
            <a:extLst>
              <a:ext uri="{FF2B5EF4-FFF2-40B4-BE49-F238E27FC236}">
                <a16:creationId xmlns:a16="http://schemas.microsoft.com/office/drawing/2014/main" id="{D9A05232-33C0-B84E-A72F-E2C6C368BAE1}"/>
              </a:ext>
            </a:extLst>
          </p:cNvPr>
          <p:cNvSpPr txBox="1">
            <a:spLocks noChangeArrowheads="1"/>
          </p:cNvSpPr>
          <p:nvPr/>
        </p:nvSpPr>
        <p:spPr bwMode="auto">
          <a:xfrm>
            <a:off x="457200" y="5997575"/>
            <a:ext cx="838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Char char="•"/>
            </a:pPr>
            <a:r>
              <a:rPr lang="en-US" altLang="en-US"/>
              <a:t>Lone pairs always occupy the equatorial positions, allowing them more space. </a:t>
            </a:r>
          </a:p>
        </p:txBody>
      </p:sp>
      <p:grpSp>
        <p:nvGrpSpPr>
          <p:cNvPr id="83971" name="SMARTInkShape-Group527">
            <a:extLst>
              <a:ext uri="{FF2B5EF4-FFF2-40B4-BE49-F238E27FC236}">
                <a16:creationId xmlns:a16="http://schemas.microsoft.com/office/drawing/2014/main" id="{C9E9F42F-1A3A-F349-8AB2-1323E4D7A97D}"/>
              </a:ext>
            </a:extLst>
          </p:cNvPr>
          <p:cNvGrpSpPr>
            <a:grpSpLocks/>
          </p:cNvGrpSpPr>
          <p:nvPr/>
        </p:nvGrpSpPr>
        <p:grpSpPr bwMode="auto">
          <a:xfrm>
            <a:off x="2259013" y="4724400"/>
            <a:ext cx="160337" cy="150813"/>
            <a:chOff x="2259211" y="4723807"/>
            <a:chExt cx="160725" cy="151691"/>
          </a:xfrm>
        </p:grpSpPr>
        <p:sp>
          <p:nvSpPr>
            <p:cNvPr id="6" name="SMARTInkShape-2588">
              <a:extLst>
                <a:ext uri="{FF2B5EF4-FFF2-40B4-BE49-F238E27FC236}">
                  <a16:creationId xmlns:a16="http://schemas.microsoft.com/office/drawing/2014/main" id="{A67FB98F-569A-F241-8589-23C11FF87088}"/>
                </a:ext>
              </a:extLst>
            </p:cNvPr>
            <p:cNvSpPr/>
            <p:nvPr/>
          </p:nvSpPr>
          <p:spPr>
            <a:xfrm>
              <a:off x="2384926" y="4723807"/>
              <a:ext cx="35010" cy="71854"/>
            </a:xfrm>
            <a:custGeom>
              <a:avLst/>
              <a:gdLst/>
              <a:ahLst/>
              <a:cxnLst/>
              <a:rect l="0" t="0" r="0" b="0"/>
              <a:pathLst>
                <a:path w="35708" h="71425">
                  <a:moveTo>
                    <a:pt x="17858" y="26786"/>
                  </a:moveTo>
                  <a:lnTo>
                    <a:pt x="17858" y="0"/>
                  </a:lnTo>
                  <a:lnTo>
                    <a:pt x="4556" y="13300"/>
                  </a:lnTo>
                  <a:lnTo>
                    <a:pt x="2024" y="18478"/>
                  </a:lnTo>
                  <a:lnTo>
                    <a:pt x="78" y="43659"/>
                  </a:lnTo>
                  <a:lnTo>
                    <a:pt x="0" y="69694"/>
                  </a:lnTo>
                  <a:lnTo>
                    <a:pt x="992" y="70274"/>
                  </a:lnTo>
                  <a:lnTo>
                    <a:pt x="15812" y="71405"/>
                  </a:lnTo>
                  <a:lnTo>
                    <a:pt x="21248" y="71421"/>
                  </a:lnTo>
                  <a:lnTo>
                    <a:pt x="23095" y="70434"/>
                  </a:lnTo>
                  <a:lnTo>
                    <a:pt x="24326" y="68783"/>
                  </a:lnTo>
                  <a:lnTo>
                    <a:pt x="25146" y="66691"/>
                  </a:lnTo>
                  <a:lnTo>
                    <a:pt x="26685" y="65295"/>
                  </a:lnTo>
                  <a:lnTo>
                    <a:pt x="31042" y="63745"/>
                  </a:lnTo>
                  <a:lnTo>
                    <a:pt x="32600" y="62340"/>
                  </a:lnTo>
                  <a:lnTo>
                    <a:pt x="34332" y="58133"/>
                  </a:lnTo>
                  <a:lnTo>
                    <a:pt x="35707" y="32361"/>
                  </a:lnTo>
                  <a:lnTo>
                    <a:pt x="34718" y="30503"/>
                  </a:lnTo>
                  <a:lnTo>
                    <a:pt x="33067" y="29264"/>
                  </a:lnTo>
                  <a:lnTo>
                    <a:pt x="30974" y="28438"/>
                  </a:lnTo>
                  <a:lnTo>
                    <a:pt x="29579" y="26896"/>
                  </a:lnTo>
                  <a:lnTo>
                    <a:pt x="27155" y="19243"/>
                  </a:lnTo>
                  <a:lnTo>
                    <a:pt x="24305" y="18473"/>
                  </a:lnTo>
                  <a:lnTo>
                    <a:pt x="19132" y="17978"/>
                  </a:lnTo>
                  <a:lnTo>
                    <a:pt x="10281" y="25555"/>
                  </a:lnTo>
                  <a:lnTo>
                    <a:pt x="8203" y="33672"/>
                  </a:lnTo>
                  <a:lnTo>
                    <a:pt x="2871" y="41946"/>
                  </a:lnTo>
                  <a:lnTo>
                    <a:pt x="377" y="51848"/>
                  </a:lnTo>
                  <a:lnTo>
                    <a:pt x="32" y="61113"/>
                  </a:lnTo>
                  <a:lnTo>
                    <a:pt x="8820" y="71315"/>
                  </a:lnTo>
                  <a:lnTo>
                    <a:pt x="16607" y="71424"/>
                  </a:lnTo>
                  <a:lnTo>
                    <a:pt x="17024" y="70436"/>
                  </a:lnTo>
                  <a:lnTo>
                    <a:pt x="17858" y="32361"/>
                  </a:lnTo>
                  <a:lnTo>
                    <a:pt x="16866" y="30503"/>
                  </a:lnTo>
                  <a:lnTo>
                    <a:pt x="15212" y="29264"/>
                  </a:lnTo>
                  <a:lnTo>
                    <a:pt x="8928" y="2678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 name="SMARTInkShape-2589">
              <a:extLst>
                <a:ext uri="{FF2B5EF4-FFF2-40B4-BE49-F238E27FC236}">
                  <a16:creationId xmlns:a16="http://schemas.microsoft.com/office/drawing/2014/main" id="{7BB2611D-11AD-754F-B0FA-016020F14AAF}"/>
                </a:ext>
              </a:extLst>
            </p:cNvPr>
            <p:cNvSpPr/>
            <p:nvPr/>
          </p:nvSpPr>
          <p:spPr>
            <a:xfrm>
              <a:off x="2259211" y="4830789"/>
              <a:ext cx="27052" cy="44709"/>
            </a:xfrm>
            <a:custGeom>
              <a:avLst/>
              <a:gdLst/>
              <a:ahLst/>
              <a:cxnLst/>
              <a:rect l="0" t="0" r="0" b="0"/>
              <a:pathLst>
                <a:path w="26790" h="44537">
                  <a:moveTo>
                    <a:pt x="0" y="0"/>
                  </a:moveTo>
                  <a:lnTo>
                    <a:pt x="0" y="31129"/>
                  </a:lnTo>
                  <a:lnTo>
                    <a:pt x="992" y="32659"/>
                  </a:lnTo>
                  <a:lnTo>
                    <a:pt x="2646" y="33679"/>
                  </a:lnTo>
                  <a:lnTo>
                    <a:pt x="7688" y="35316"/>
                  </a:lnTo>
                  <a:lnTo>
                    <a:pt x="8378" y="38185"/>
                  </a:lnTo>
                  <a:lnTo>
                    <a:pt x="8897" y="44270"/>
                  </a:lnTo>
                  <a:lnTo>
                    <a:pt x="13660" y="44536"/>
                  </a:lnTo>
                  <a:lnTo>
                    <a:pt x="15060" y="43582"/>
                  </a:lnTo>
                  <a:lnTo>
                    <a:pt x="15993" y="41953"/>
                  </a:lnTo>
                  <a:lnTo>
                    <a:pt x="17827" y="35826"/>
                  </a:lnTo>
                  <a:lnTo>
                    <a:pt x="17859" y="19110"/>
                  </a:lnTo>
                  <a:lnTo>
                    <a:pt x="16867" y="18693"/>
                  </a:lnTo>
                  <a:lnTo>
                    <a:pt x="4221" y="17862"/>
                  </a:lnTo>
                  <a:lnTo>
                    <a:pt x="2814" y="18853"/>
                  </a:lnTo>
                  <a:lnTo>
                    <a:pt x="1876" y="20506"/>
                  </a:lnTo>
                  <a:lnTo>
                    <a:pt x="3" y="26779"/>
                  </a:lnTo>
                  <a:lnTo>
                    <a:pt x="0" y="34477"/>
                  </a:lnTo>
                  <a:lnTo>
                    <a:pt x="992" y="34891"/>
                  </a:lnTo>
                  <a:lnTo>
                    <a:pt x="8562" y="35686"/>
                  </a:lnTo>
                  <a:lnTo>
                    <a:pt x="16586" y="28027"/>
                  </a:lnTo>
                  <a:lnTo>
                    <a:pt x="17482" y="22416"/>
                  </a:lnTo>
                  <a:lnTo>
                    <a:pt x="18600" y="20897"/>
                  </a:lnTo>
                  <a:lnTo>
                    <a:pt x="25515" y="18259"/>
                  </a:lnTo>
                  <a:lnTo>
                    <a:pt x="26223" y="15391"/>
                  </a:lnTo>
                  <a:lnTo>
                    <a:pt x="26756" y="4567"/>
                  </a:lnTo>
                  <a:lnTo>
                    <a:pt x="25775" y="3045"/>
                  </a:lnTo>
                  <a:lnTo>
                    <a:pt x="24129" y="2030"/>
                  </a:lnTo>
                  <a:lnTo>
                    <a:pt x="17891" y="10"/>
                  </a:lnTo>
                  <a:lnTo>
                    <a:pt x="13128" y="3"/>
                  </a:lnTo>
                  <a:lnTo>
                    <a:pt x="11729" y="994"/>
                  </a:lnTo>
                  <a:lnTo>
                    <a:pt x="10796" y="2647"/>
                  </a:lnTo>
                  <a:lnTo>
                    <a:pt x="9175" y="9095"/>
                  </a:lnTo>
                  <a:lnTo>
                    <a:pt x="8929" y="26420"/>
                  </a:lnTo>
                  <a:lnTo>
                    <a:pt x="13670" y="26680"/>
                  </a:lnTo>
                  <a:lnTo>
                    <a:pt x="15067" y="25724"/>
                  </a:lnTo>
                  <a:lnTo>
                    <a:pt x="15997" y="24094"/>
                  </a:lnTo>
                  <a:lnTo>
                    <a:pt x="17492" y="19091"/>
                  </a:lnTo>
                  <a:lnTo>
                    <a:pt x="20342" y="18407"/>
                  </a:lnTo>
                  <a:lnTo>
                    <a:pt x="22491" y="18224"/>
                  </a:lnTo>
                  <a:lnTo>
                    <a:pt x="23923" y="17110"/>
                  </a:lnTo>
                  <a:lnTo>
                    <a:pt x="26789" y="89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7A21DA4-DB77-AC44-852B-944295BDE095}"/>
              </a:ext>
            </a:extLst>
          </p:cNvPr>
          <p:cNvSpPr>
            <a:spLocks noGrp="1" noChangeArrowheads="1"/>
          </p:cNvSpPr>
          <p:nvPr>
            <p:ph type="title"/>
          </p:nvPr>
        </p:nvSpPr>
        <p:spPr>
          <a:xfrm>
            <a:off x="381000" y="533400"/>
            <a:ext cx="8763000" cy="508000"/>
          </a:xfrm>
        </p:spPr>
        <p:txBody>
          <a:bodyPr wrap="square" numCol="1" anchorCtr="0" compatLnSpc="1">
            <a:prstTxWarp prst="textNoShape">
              <a:avLst/>
            </a:prstTxWarp>
            <a:noAutofit/>
          </a:bodyPr>
          <a:lstStyle/>
          <a:p>
            <a:pPr eaLnBrk="1" hangingPunct="1">
              <a:defRPr/>
            </a:pPr>
            <a:r>
              <a:rPr lang="en-US" sz="3000" b="1">
                <a:solidFill>
                  <a:schemeClr val="tx1"/>
                </a:solidFill>
                <a:ea typeface="ＭＳ Ｐゴシック" charset="0"/>
                <a:cs typeface="ＭＳ Ｐゴシック" charset="0"/>
              </a:rPr>
              <a:t>Hypervalent Molecules with Lone Pairs: </a:t>
            </a:r>
            <a:r>
              <a:rPr lang="en-US" sz="3000" b="1">
                <a:solidFill>
                  <a:srgbClr val="000090"/>
                </a:solidFill>
                <a:ea typeface="ＭＳ Ｐゴシック" charset="0"/>
                <a:cs typeface="ＭＳ Ｐゴシック" charset="0"/>
              </a:rPr>
              <a:t>5 e</a:t>
            </a:r>
            <a:r>
              <a:rPr lang="en-US" sz="3000" b="1" baseline="30000">
                <a:solidFill>
                  <a:srgbClr val="000090"/>
                </a:solidFill>
                <a:ea typeface="ＭＳ Ｐゴシック" charset="0"/>
                <a:cs typeface="ＭＳ Ｐゴシック" charset="0"/>
              </a:rPr>
              <a:t>-</a:t>
            </a:r>
            <a:r>
              <a:rPr lang="en-US" sz="3000" b="1">
                <a:solidFill>
                  <a:srgbClr val="000090"/>
                </a:solidFill>
                <a:ea typeface="ＭＳ Ｐゴシック" charset="0"/>
                <a:cs typeface="ＭＳ Ｐゴシック" charset="0"/>
              </a:rPr>
              <a:t> pairs</a:t>
            </a:r>
          </a:p>
        </p:txBody>
      </p:sp>
      <p:sp>
        <p:nvSpPr>
          <p:cNvPr id="84994" name="TextBox 1">
            <a:extLst>
              <a:ext uri="{FF2B5EF4-FFF2-40B4-BE49-F238E27FC236}">
                <a16:creationId xmlns:a16="http://schemas.microsoft.com/office/drawing/2014/main" id="{01722336-AADB-8A4A-8F87-8D98F56A843F}"/>
              </a:ext>
            </a:extLst>
          </p:cNvPr>
          <p:cNvSpPr txBox="1">
            <a:spLocks noChangeArrowheads="1"/>
          </p:cNvSpPr>
          <p:nvPr/>
        </p:nvSpPr>
        <p:spPr bwMode="auto">
          <a:xfrm>
            <a:off x="533400" y="6027738"/>
            <a:ext cx="8077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Char char="•"/>
            </a:pPr>
            <a:r>
              <a:rPr lang="en-US" altLang="en-US"/>
              <a:t> Lone pairs always occupy the equatorial positions, allowing them more space. </a:t>
            </a:r>
          </a:p>
        </p:txBody>
      </p:sp>
      <p:pic>
        <p:nvPicPr>
          <p:cNvPr id="84995" name="Picture 3" descr="0711.jpg">
            <a:extLst>
              <a:ext uri="{FF2B5EF4-FFF2-40B4-BE49-F238E27FC236}">
                <a16:creationId xmlns:a16="http://schemas.microsoft.com/office/drawing/2014/main" id="{857E0135-1DAB-F747-9F43-89988B5C884C}"/>
              </a:ext>
            </a:extLst>
          </p:cNvPr>
          <p:cNvPicPr>
            <a:picLocks noChangeAspect="1"/>
          </p:cNvPicPr>
          <p:nvPr/>
        </p:nvPicPr>
        <p:blipFill>
          <a:blip r:embed="rId2">
            <a:extLst>
              <a:ext uri="{28A0092B-C50C-407E-A947-70E740481C1C}">
                <a14:useLocalDpi xmlns:a14="http://schemas.microsoft.com/office/drawing/2010/main" val="0"/>
              </a:ext>
            </a:extLst>
          </a:blip>
          <a:srcRect b="94615"/>
          <a:stretch>
            <a:fillRect/>
          </a:stretch>
        </p:blipFill>
        <p:spPr bwMode="auto">
          <a:xfrm>
            <a:off x="609600" y="1143000"/>
            <a:ext cx="80772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692D3DF-76AD-A945-9C79-9009EEED3D90}"/>
              </a:ext>
            </a:extLst>
          </p:cNvPr>
          <p:cNvSpPr>
            <a:spLocks noGrp="1" noChangeArrowheads="1"/>
          </p:cNvSpPr>
          <p:nvPr>
            <p:ph type="title"/>
          </p:nvPr>
        </p:nvSpPr>
        <p:spPr>
          <a:xfrm>
            <a:off x="381000" y="381000"/>
            <a:ext cx="8610600" cy="508000"/>
          </a:xfrm>
        </p:spPr>
        <p:txBody>
          <a:bodyPr wrap="square" numCol="1" anchorCtr="0" compatLnSpc="1">
            <a:prstTxWarp prst="textNoShape">
              <a:avLst/>
            </a:prstTxWarp>
            <a:noAutofit/>
          </a:bodyPr>
          <a:lstStyle/>
          <a:p>
            <a:pPr eaLnBrk="1" hangingPunct="1">
              <a:defRPr/>
            </a:pPr>
            <a:r>
              <a:rPr lang="en-US" sz="3000" b="1">
                <a:solidFill>
                  <a:schemeClr val="tx1"/>
                </a:solidFill>
                <a:ea typeface="ＭＳ Ｐゴシック" charset="0"/>
                <a:cs typeface="ＭＳ Ｐゴシック" charset="0"/>
              </a:rPr>
              <a:t>Hypervalent Molecules with Lone Pairs: </a:t>
            </a:r>
            <a:r>
              <a:rPr lang="en-US" sz="3000" b="1">
                <a:solidFill>
                  <a:srgbClr val="000090"/>
                </a:solidFill>
                <a:ea typeface="ＭＳ Ｐゴシック" charset="0"/>
                <a:cs typeface="ＭＳ Ｐゴシック" charset="0"/>
              </a:rPr>
              <a:t>6 e</a:t>
            </a:r>
            <a:r>
              <a:rPr lang="en-US" sz="3000" b="1" baseline="30000">
                <a:solidFill>
                  <a:srgbClr val="000090"/>
                </a:solidFill>
                <a:ea typeface="ＭＳ Ｐゴシック" charset="0"/>
                <a:cs typeface="ＭＳ Ｐゴシック" charset="0"/>
              </a:rPr>
              <a:t>-</a:t>
            </a:r>
            <a:r>
              <a:rPr lang="en-US" sz="3000" b="1">
                <a:solidFill>
                  <a:srgbClr val="000090"/>
                </a:solidFill>
                <a:ea typeface="ＭＳ Ｐゴシック" charset="0"/>
                <a:cs typeface="ＭＳ Ｐゴシック" charset="0"/>
              </a:rPr>
              <a:t> pairs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9F3A1B8A-4199-964D-85A4-8091758C043D}"/>
              </a:ext>
            </a:extLst>
          </p:cNvPr>
          <p:cNvSpPr>
            <a:spLocks noGrp="1" noChangeArrowheads="1"/>
          </p:cNvSpPr>
          <p:nvPr>
            <p:ph type="title"/>
          </p:nvPr>
        </p:nvSpPr>
        <p:spPr>
          <a:xfrm>
            <a:off x="914400" y="381000"/>
            <a:ext cx="8229600" cy="990600"/>
          </a:xfrm>
        </p:spPr>
        <p:txBody>
          <a:bodyPr wrap="square" numCol="1" anchorCtr="0" compatLnSpc="1">
            <a:prstTxWarp prst="textNoShape">
              <a:avLst/>
            </a:prstTxWarp>
          </a:bodyPr>
          <a:lstStyle/>
          <a:p>
            <a:pPr eaLnBrk="1" hangingPunct="1">
              <a:defRPr/>
            </a:pPr>
            <a:r>
              <a:rPr lang="en-US" b="1">
                <a:solidFill>
                  <a:srgbClr val="000090"/>
                </a:solidFill>
                <a:ea typeface="ＭＳ Ｐゴシック" charset="0"/>
                <a:cs typeface="ＭＳ Ｐゴシック" charset="0"/>
              </a:rPr>
              <a:t>Multi Bonds and Geometry</a:t>
            </a:r>
          </a:p>
        </p:txBody>
      </p:sp>
      <p:sp>
        <p:nvSpPr>
          <p:cNvPr id="94211" name="Rectangle 3">
            <a:extLst>
              <a:ext uri="{FF2B5EF4-FFF2-40B4-BE49-F238E27FC236}">
                <a16:creationId xmlns:a16="http://schemas.microsoft.com/office/drawing/2014/main" id="{AEA1A34B-D26C-E449-8277-C637572F723E}"/>
              </a:ext>
            </a:extLst>
          </p:cNvPr>
          <p:cNvSpPr>
            <a:spLocks noGrp="1" noChangeArrowheads="1"/>
          </p:cNvSpPr>
          <p:nvPr>
            <p:ph type="body" idx="1"/>
          </p:nvPr>
        </p:nvSpPr>
        <p:spPr>
          <a:xfrm>
            <a:off x="457200" y="1447800"/>
            <a:ext cx="8458200" cy="4876800"/>
          </a:xfrm>
        </p:spPr>
        <p:txBody>
          <a:bodyPr/>
          <a:lstStyle/>
          <a:p>
            <a:pPr eaLnBrk="1" hangingPunct="1">
              <a:buFont typeface="Arial" charset="0"/>
              <a:buChar char="•"/>
              <a:defRPr/>
            </a:pPr>
            <a:r>
              <a:rPr lang="en-US" sz="2800" dirty="0">
                <a:ea typeface="MS PGothic" charset="0"/>
                <a:cs typeface="MS PGothic" charset="0"/>
              </a:rPr>
              <a:t>Multi bonds also cause deviations from ideal bond angles. </a:t>
            </a:r>
          </a:p>
          <a:p>
            <a:pPr eaLnBrk="1" hangingPunct="1">
              <a:buFont typeface="Arial" charset="0"/>
              <a:buChar char="•"/>
              <a:defRPr/>
            </a:pPr>
            <a:endParaRPr lang="en-US" sz="2800" dirty="0">
              <a:ea typeface="MS PGothic" charset="0"/>
              <a:cs typeface="MS PGothic" charset="0"/>
            </a:endParaRPr>
          </a:p>
          <a:p>
            <a:pPr eaLnBrk="1" hangingPunct="1">
              <a:buFont typeface="Arial" charset="0"/>
              <a:buChar char="•"/>
              <a:defRPr/>
            </a:pPr>
            <a:r>
              <a:rPr lang="en-US" sz="2800" dirty="0">
                <a:ea typeface="MS PGothic" charset="0"/>
                <a:cs typeface="MS PGothic" charset="0"/>
              </a:rPr>
              <a:t>Double and triple bonds occupy more space than a single bond. </a:t>
            </a:r>
            <a:endParaRPr lang="en-US" sz="2200" dirty="0">
              <a:ea typeface="MS PGothic" charset="0"/>
            </a:endParaRPr>
          </a:p>
          <a:p>
            <a:pPr eaLnBrk="1" hangingPunct="1">
              <a:buFont typeface="Arial" charset="0"/>
              <a:buChar char="•"/>
              <a:defRPr/>
            </a:pPr>
            <a:endParaRPr lang="en-US" sz="2800" dirty="0">
              <a:ea typeface="MS PGothic" charset="0"/>
              <a:cs typeface="MS PGothic" charset="0"/>
            </a:endParaRPr>
          </a:p>
          <a:p>
            <a:pPr eaLnBrk="1" hangingPunct="1">
              <a:buFont typeface="Arial" charset="0"/>
              <a:buChar char="•"/>
              <a:defRPr/>
            </a:pPr>
            <a:r>
              <a:rPr lang="en-US" sz="2800" dirty="0">
                <a:ea typeface="MS PGothic" charset="0"/>
                <a:cs typeface="MS PGothic" charset="0"/>
              </a:rPr>
              <a:t>Region of space occupied: </a:t>
            </a:r>
          </a:p>
          <a:p>
            <a:pPr marL="0" indent="0" eaLnBrk="1" hangingPunct="1">
              <a:buFont typeface="Arial" charset="0"/>
              <a:buNone/>
              <a:defRPr/>
            </a:pPr>
            <a:endParaRPr lang="en-US" sz="2800" dirty="0">
              <a:ea typeface="MS PGothic" charset="0"/>
              <a:cs typeface="MS PGothic" charset="0"/>
            </a:endParaRPr>
          </a:p>
          <a:p>
            <a:pPr marL="0" indent="0" eaLnBrk="1" hangingPunct="1">
              <a:buFont typeface="Arial" charset="0"/>
              <a:buNone/>
              <a:defRPr/>
            </a:pPr>
            <a:r>
              <a:rPr lang="en-US" sz="2600" b="1" dirty="0">
                <a:ea typeface="MS PGothic" charset="0"/>
                <a:cs typeface="MS PGothic" charset="0"/>
              </a:rPr>
              <a:t>lone pair &gt; triple bond &gt; double bond &gt; single bond</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4" descr="07p209b">
            <a:extLst>
              <a:ext uri="{FF2B5EF4-FFF2-40B4-BE49-F238E27FC236}">
                <a16:creationId xmlns:a16="http://schemas.microsoft.com/office/drawing/2014/main" id="{3A4FAD20-4B62-164E-A45B-73FEFB8B99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86000"/>
            <a:ext cx="6161088"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6" name="Rectangle 2">
            <a:extLst>
              <a:ext uri="{FF2B5EF4-FFF2-40B4-BE49-F238E27FC236}">
                <a16:creationId xmlns:a16="http://schemas.microsoft.com/office/drawing/2014/main" id="{EA41C9F3-B51A-AA40-B23A-83EB84397AEE}"/>
              </a:ext>
            </a:extLst>
          </p:cNvPr>
          <p:cNvSpPr txBox="1">
            <a:spLocks noChangeArrowheads="1"/>
          </p:cNvSpPr>
          <p:nvPr/>
        </p:nvSpPr>
        <p:spPr bwMode="auto">
          <a:xfrm>
            <a:off x="533400" y="3810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800" b="1">
                <a:solidFill>
                  <a:srgbClr val="000090"/>
                </a:solidFill>
              </a:rPr>
              <a:t>Geometry of molecules with multi bonds and multiple center atoms</a:t>
            </a:r>
          </a:p>
        </p:txBody>
      </p:sp>
      <p:sp>
        <p:nvSpPr>
          <p:cNvPr id="88067" name="TextBox 1">
            <a:extLst>
              <a:ext uri="{FF2B5EF4-FFF2-40B4-BE49-F238E27FC236}">
                <a16:creationId xmlns:a16="http://schemas.microsoft.com/office/drawing/2014/main" id="{C1036328-E7E0-AC41-A205-BAC6410FAB31}"/>
              </a:ext>
            </a:extLst>
          </p:cNvPr>
          <p:cNvSpPr txBox="1">
            <a:spLocks noChangeArrowheads="1"/>
          </p:cNvSpPr>
          <p:nvPr/>
        </p:nvSpPr>
        <p:spPr bwMode="auto">
          <a:xfrm>
            <a:off x="304800" y="1447800"/>
            <a:ext cx="8724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Char char="•"/>
            </a:pPr>
            <a:r>
              <a:rPr lang="en-US" altLang="en-US"/>
              <a:t>We can describe the local structure about each interior atom.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5">
            <a:extLst>
              <a:ext uri="{FF2B5EF4-FFF2-40B4-BE49-F238E27FC236}">
                <a16:creationId xmlns:a16="http://schemas.microsoft.com/office/drawing/2014/main" id="{4B84686C-887E-DF4B-9E3C-8F78AE67EDC5}"/>
              </a:ext>
            </a:extLst>
          </p:cNvPr>
          <p:cNvSpPr>
            <a:spLocks noGrp="1" noChangeArrowheads="1"/>
          </p:cNvSpPr>
          <p:nvPr>
            <p:ph type="sldNum" sz="quarter" idx="12"/>
          </p:nvPr>
        </p:nvSpPr>
        <p:spPr bwMode="auto">
          <a:xfrm>
            <a:off x="6999288"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E945E01-3BDA-CD43-AD8B-1EDADA043452}" type="slidenum">
              <a:rPr lang="en-GB" altLang="en-US" sz="1400">
                <a:solidFill>
                  <a:srgbClr val="FFFFFF"/>
                </a:solidFill>
              </a:rPr>
              <a:pPr/>
              <a:t>7</a:t>
            </a:fld>
            <a:endParaRPr lang="en-GB" altLang="en-US" sz="1400">
              <a:solidFill>
                <a:srgbClr val="FFFFFF"/>
              </a:solidFill>
            </a:endParaRPr>
          </a:p>
        </p:txBody>
      </p:sp>
      <p:sp>
        <p:nvSpPr>
          <p:cNvPr id="21506" name="Title 3">
            <a:extLst>
              <a:ext uri="{FF2B5EF4-FFF2-40B4-BE49-F238E27FC236}">
                <a16:creationId xmlns:a16="http://schemas.microsoft.com/office/drawing/2014/main" id="{4DD75949-DF08-1B48-9F49-849447610D47}"/>
              </a:ext>
            </a:extLst>
          </p:cNvPr>
          <p:cNvSpPr>
            <a:spLocks noGrp="1"/>
          </p:cNvSpPr>
          <p:nvPr>
            <p:ph type="title"/>
          </p:nvPr>
        </p:nvSpPr>
        <p:spPr>
          <a:xfrm>
            <a:off x="381000" y="377825"/>
            <a:ext cx="8534400" cy="1146175"/>
          </a:xfrm>
        </p:spPr>
        <p:txBody>
          <a:bodyPr wrap="square" numCol="1" anchorCtr="0" compatLnSpc="1">
            <a:prstTxWarp prst="textNoShape">
              <a:avLst/>
            </a:prstTxWarp>
          </a:bodyPr>
          <a:lstStyle/>
          <a:p>
            <a:pPr eaLnBrk="1" hangingPunct="1"/>
            <a:r>
              <a:rPr lang="en-US" altLang="en-US" sz="3200" b="1" i="1">
                <a:solidFill>
                  <a:srgbClr val="000090"/>
                </a:solidFill>
                <a:effectLst>
                  <a:outerShdw blurRad="38100" dist="38100" dir="2700000" algn="tl">
                    <a:srgbClr val="C0C0C0"/>
                  </a:outerShdw>
                </a:effectLst>
              </a:rPr>
              <a:t>Electron Configuration of Main-Group Cations</a:t>
            </a:r>
          </a:p>
        </p:txBody>
      </p:sp>
      <p:sp>
        <p:nvSpPr>
          <p:cNvPr id="23555" name="TextBox 4">
            <a:extLst>
              <a:ext uri="{FF2B5EF4-FFF2-40B4-BE49-F238E27FC236}">
                <a16:creationId xmlns:a16="http://schemas.microsoft.com/office/drawing/2014/main" id="{F92A515A-9724-AF49-90A0-8999D0748601}"/>
              </a:ext>
            </a:extLst>
          </p:cNvPr>
          <p:cNvSpPr txBox="1">
            <a:spLocks noChangeArrowheads="1"/>
          </p:cNvSpPr>
          <p:nvPr/>
        </p:nvSpPr>
        <p:spPr bwMode="auto">
          <a:xfrm>
            <a:off x="-228600" y="1066800"/>
            <a:ext cx="9144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eaLnBrk="1" hangingPunct="1"/>
            <a:endParaRPr lang="en-US" altLang="en-US" sz="2800">
              <a:ea typeface="Osaka" panose="020B0600000000000000" pitchFamily="34" charset="-128"/>
              <a:sym typeface="Wingdings" pitchFamily="2" charset="2"/>
            </a:endParaRPr>
          </a:p>
          <a:p>
            <a:pPr lvl="1" eaLnBrk="1" hangingPunct="1">
              <a:buFont typeface="Arial" panose="020B0604020202020204" pitchFamily="34" charset="0"/>
              <a:buChar char="•"/>
            </a:pPr>
            <a:r>
              <a:rPr lang="en-US" altLang="en-US" sz="2800">
                <a:ea typeface="Osaka" panose="020B0600000000000000" pitchFamily="34" charset="-128"/>
                <a:sym typeface="Wingdings" pitchFamily="2" charset="2"/>
              </a:rPr>
              <a:t> For all main group elements, the number of valence electrons is equal to the last digit of the group number.  </a:t>
            </a:r>
          </a:p>
          <a:p>
            <a:pPr lvl="1" eaLnBrk="1" hangingPunct="1">
              <a:buFont typeface="Arial" panose="020B0604020202020204" pitchFamily="34" charset="0"/>
              <a:buChar char="•"/>
            </a:pPr>
            <a:endParaRPr lang="en-US" altLang="en-US" sz="2800">
              <a:ea typeface="Osaka" panose="020B0600000000000000" pitchFamily="34" charset="-128"/>
              <a:sym typeface="Wingdings" pitchFamily="2" charset="2"/>
            </a:endParaRPr>
          </a:p>
          <a:p>
            <a:pPr lvl="1" eaLnBrk="1" hangingPunct="1">
              <a:buFont typeface="Arial" panose="020B0604020202020204" pitchFamily="34" charset="0"/>
              <a:buChar char="•"/>
            </a:pPr>
            <a:r>
              <a:rPr lang="en-US" altLang="en-US" sz="2800">
                <a:ea typeface="Osaka" panose="020B0600000000000000" pitchFamily="34" charset="-128"/>
                <a:sym typeface="Wingdings" pitchFamily="2" charset="2"/>
              </a:rPr>
              <a:t> Main-group metals form cations by losing all of their valence electrons resulting in a filled valence shell.</a:t>
            </a:r>
          </a:p>
          <a:p>
            <a:pPr lvl="1" eaLnBrk="1" hangingPunct="1">
              <a:buFont typeface="Arial" panose="020B0604020202020204" pitchFamily="34" charset="0"/>
              <a:buChar char="•"/>
            </a:pPr>
            <a:endParaRPr lang="en-US" altLang="en-US" sz="2800">
              <a:ea typeface="Osaka" panose="020B0600000000000000" pitchFamily="34" charset="-128"/>
              <a:sym typeface="Wingdings" pitchFamily="2" charset="2"/>
            </a:endParaRPr>
          </a:p>
          <a:p>
            <a:pPr lvl="1" eaLnBrk="1" hangingPunct="1">
              <a:buFont typeface="Arial" panose="020B0604020202020204" pitchFamily="34" charset="0"/>
              <a:buChar char="•"/>
            </a:pPr>
            <a:r>
              <a:rPr lang="en-US" altLang="en-US" sz="2800">
                <a:ea typeface="Osaka" panose="020B0600000000000000" pitchFamily="34" charset="-128"/>
                <a:sym typeface="Wingdings" pitchFamily="2" charset="2"/>
              </a:rPr>
              <a:t> Exceptions: Tl, Sn, Pb, Bi (post-transition metals)</a:t>
            </a:r>
          </a:p>
          <a:p>
            <a:pPr lvl="1" eaLnBrk="1" hangingPunct="1">
              <a:buFont typeface="Arial" panose="020B0604020202020204" pitchFamily="34" charset="0"/>
              <a:buChar char="•"/>
            </a:pPr>
            <a:endParaRPr lang="en-US" altLang="en-US" sz="2800">
              <a:ea typeface="Osaka" panose="020B0600000000000000" pitchFamily="34" charset="-128"/>
              <a:sym typeface="Wingdings" pitchFamily="2" charset="2"/>
            </a:endParaRPr>
          </a:p>
          <a:p>
            <a:pPr lvl="2" eaLnBrk="1" hangingPunct="1">
              <a:buFont typeface="Arial" panose="020B0604020202020204" pitchFamily="34" charset="0"/>
              <a:buChar char="•"/>
            </a:pPr>
            <a:r>
              <a:rPr lang="en-US" altLang="en-US" sz="2800">
                <a:ea typeface="Osaka" panose="020B0600000000000000" pitchFamily="34" charset="-128"/>
                <a:sym typeface="Wingdings" pitchFamily="2" charset="2"/>
              </a:rPr>
              <a:t> Tl</a:t>
            </a:r>
            <a:r>
              <a:rPr lang="en-US" altLang="en-US" sz="2800" baseline="30000">
                <a:ea typeface="Osaka" panose="020B0600000000000000" pitchFamily="34" charset="-128"/>
                <a:sym typeface="Wingdings" pitchFamily="2" charset="2"/>
              </a:rPr>
              <a:t>3+</a:t>
            </a:r>
            <a:r>
              <a:rPr lang="en-US" altLang="en-US" sz="2800">
                <a:ea typeface="Osaka" panose="020B0600000000000000" pitchFamily="34" charset="-128"/>
                <a:sym typeface="Wingdings" pitchFamily="2" charset="2"/>
              </a:rPr>
              <a:t>, Sn</a:t>
            </a:r>
            <a:r>
              <a:rPr lang="en-US" altLang="en-US" sz="2800" baseline="30000">
                <a:ea typeface="Osaka" panose="020B0600000000000000" pitchFamily="34" charset="-128"/>
                <a:sym typeface="Wingdings" pitchFamily="2" charset="2"/>
              </a:rPr>
              <a:t>4+</a:t>
            </a:r>
            <a:r>
              <a:rPr lang="en-US" altLang="en-US" sz="2800">
                <a:ea typeface="Osaka" panose="020B0600000000000000" pitchFamily="34" charset="-128"/>
                <a:sym typeface="Wingdings" pitchFamily="2" charset="2"/>
              </a:rPr>
              <a:t>, Pb</a:t>
            </a:r>
            <a:r>
              <a:rPr lang="en-US" altLang="en-US" sz="2800" baseline="30000">
                <a:ea typeface="Osaka" panose="020B0600000000000000" pitchFamily="34" charset="-128"/>
                <a:sym typeface="Wingdings" pitchFamily="2" charset="2"/>
              </a:rPr>
              <a:t>4+</a:t>
            </a:r>
            <a:r>
              <a:rPr lang="en-US" altLang="en-US" sz="2800">
                <a:ea typeface="Osaka" panose="020B0600000000000000" pitchFamily="34" charset="-128"/>
                <a:sym typeface="Wingdings" pitchFamily="2" charset="2"/>
              </a:rPr>
              <a:t>, and Bi</a:t>
            </a:r>
            <a:r>
              <a:rPr lang="en-US" altLang="en-US" sz="2800" baseline="30000">
                <a:ea typeface="Osaka" panose="020B0600000000000000" pitchFamily="34" charset="-128"/>
                <a:sym typeface="Wingdings" pitchFamily="2" charset="2"/>
              </a:rPr>
              <a:t>5+ </a:t>
            </a:r>
            <a:r>
              <a:rPr lang="en-US" altLang="en-US" sz="2800">
                <a:ea typeface="Osaka" panose="020B0600000000000000" pitchFamily="34" charset="-128"/>
                <a:sym typeface="Wingdings" pitchFamily="2" charset="2"/>
              </a:rPr>
              <a:t>do form</a:t>
            </a:r>
          </a:p>
          <a:p>
            <a:pPr lvl="2" eaLnBrk="1" hangingPunct="1">
              <a:buFont typeface="Arial" panose="020B0604020202020204" pitchFamily="34" charset="0"/>
              <a:buChar char="•"/>
            </a:pPr>
            <a:r>
              <a:rPr lang="en-US" altLang="en-US" sz="2800">
                <a:ea typeface="Osaka" panose="020B0600000000000000" pitchFamily="34" charset="-128"/>
                <a:sym typeface="Wingdings" pitchFamily="2" charset="2"/>
              </a:rPr>
              <a:t> Tl</a:t>
            </a:r>
            <a:r>
              <a:rPr lang="en-US" altLang="en-US" sz="2800" baseline="30000">
                <a:ea typeface="Osaka" panose="020B0600000000000000" pitchFamily="34" charset="-128"/>
                <a:sym typeface="Wingdings" pitchFamily="2" charset="2"/>
              </a:rPr>
              <a:t>+</a:t>
            </a:r>
            <a:r>
              <a:rPr lang="en-US" altLang="en-US" sz="2800">
                <a:ea typeface="Osaka" panose="020B0600000000000000" pitchFamily="34" charset="-128"/>
                <a:sym typeface="Wingdings" pitchFamily="2" charset="2"/>
              </a:rPr>
              <a:t>, Sn</a:t>
            </a:r>
            <a:r>
              <a:rPr lang="en-US" altLang="en-US" sz="2800" baseline="30000">
                <a:ea typeface="Osaka" panose="020B0600000000000000" pitchFamily="34" charset="-128"/>
                <a:sym typeface="Wingdings" pitchFamily="2" charset="2"/>
              </a:rPr>
              <a:t>2+</a:t>
            </a:r>
            <a:r>
              <a:rPr lang="en-US" altLang="en-US" sz="2800">
                <a:ea typeface="Osaka" panose="020B0600000000000000" pitchFamily="34" charset="-128"/>
                <a:sym typeface="Wingdings" pitchFamily="2" charset="2"/>
              </a:rPr>
              <a:t>, Pb</a:t>
            </a:r>
            <a:r>
              <a:rPr lang="en-US" altLang="en-US" sz="2800" baseline="30000">
                <a:ea typeface="Osaka" panose="020B0600000000000000" pitchFamily="34" charset="-128"/>
                <a:sym typeface="Wingdings" pitchFamily="2" charset="2"/>
              </a:rPr>
              <a:t>2+</a:t>
            </a:r>
            <a:r>
              <a:rPr lang="en-US" altLang="en-US" sz="2800">
                <a:ea typeface="Osaka" panose="020B0600000000000000" pitchFamily="34" charset="-128"/>
                <a:sym typeface="Wingdings" pitchFamily="2" charset="2"/>
              </a:rPr>
              <a:t>, and Bi</a:t>
            </a:r>
            <a:r>
              <a:rPr lang="en-US" altLang="en-US" sz="2800" baseline="30000">
                <a:ea typeface="Osaka" panose="020B0600000000000000" pitchFamily="34" charset="-128"/>
                <a:sym typeface="Wingdings" pitchFamily="2" charset="2"/>
              </a:rPr>
              <a:t>3+ </a:t>
            </a:r>
            <a:r>
              <a:rPr lang="en-US" altLang="en-US" sz="2800">
                <a:ea typeface="Osaka" panose="020B0600000000000000" pitchFamily="34" charset="-128"/>
                <a:sym typeface="Wingdings" pitchFamily="2" charset="2"/>
              </a:rPr>
              <a:t>also form</a:t>
            </a:r>
            <a:endParaRPr lang="en-US" altLang="en-US" sz="2800">
              <a:ea typeface="Osaka" panose="020B0600000000000000" pitchFamily="34" charset="-128"/>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5" descr="07p193b.jpg">
            <a:extLst>
              <a:ext uri="{FF2B5EF4-FFF2-40B4-BE49-F238E27FC236}">
                <a16:creationId xmlns:a16="http://schemas.microsoft.com/office/drawing/2014/main" id="{58C3D6D9-F9DF-354F-AAE0-AF3646963FBF}"/>
              </a:ext>
            </a:extLst>
          </p:cNvPr>
          <p:cNvPicPr>
            <a:picLocks noChangeAspect="1"/>
          </p:cNvPicPr>
          <p:nvPr/>
        </p:nvPicPr>
        <p:blipFill>
          <a:blip r:embed="rId2">
            <a:extLst>
              <a:ext uri="{28A0092B-C50C-407E-A947-70E740481C1C}">
                <a14:useLocalDpi xmlns:a14="http://schemas.microsoft.com/office/drawing/2010/main" val="0"/>
              </a:ext>
            </a:extLst>
          </a:blip>
          <a:srcRect l="49738" t="19495" b="40950"/>
          <a:stretch>
            <a:fillRect/>
          </a:stretch>
        </p:blipFill>
        <p:spPr bwMode="auto">
          <a:xfrm>
            <a:off x="838200" y="2057400"/>
            <a:ext cx="70691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0" name="Rectangle 2">
            <a:extLst>
              <a:ext uri="{FF2B5EF4-FFF2-40B4-BE49-F238E27FC236}">
                <a16:creationId xmlns:a16="http://schemas.microsoft.com/office/drawing/2014/main" id="{51C88CC2-5D09-B74F-A92C-9103A401BBEB}"/>
              </a:ext>
            </a:extLst>
          </p:cNvPr>
          <p:cNvSpPr txBox="1">
            <a:spLocks noChangeArrowheads="1"/>
          </p:cNvSpPr>
          <p:nvPr/>
        </p:nvSpPr>
        <p:spPr bwMode="auto">
          <a:xfrm>
            <a:off x="609600" y="533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800" b="1">
                <a:solidFill>
                  <a:srgbClr val="000090"/>
                </a:solidFill>
              </a:rPr>
              <a:t>Geometry of molecules with multi bonds and without a single central atom</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5EE5C25E-DA95-AB40-AC92-7918CC5B02A7}"/>
              </a:ext>
            </a:extLst>
          </p:cNvPr>
          <p:cNvSpPr>
            <a:spLocks noGrp="1" noChangeArrowheads="1"/>
          </p:cNvSpPr>
          <p:nvPr>
            <p:ph type="title"/>
          </p:nvPr>
        </p:nvSpPr>
        <p:spPr>
          <a:xfrm>
            <a:off x="381000" y="381000"/>
            <a:ext cx="8610600" cy="990600"/>
          </a:xfrm>
        </p:spPr>
        <p:txBody>
          <a:bodyPr wrap="square" numCol="1" anchorCtr="0" compatLnSpc="1">
            <a:prstTxWarp prst="textNoShape">
              <a:avLst/>
            </a:prstTxWarp>
            <a:noAutofit/>
          </a:bodyPr>
          <a:lstStyle/>
          <a:p>
            <a:pPr eaLnBrk="1" hangingPunct="1">
              <a:defRPr/>
            </a:pPr>
            <a:r>
              <a:rPr lang="en-US" sz="3100" b="1">
                <a:solidFill>
                  <a:srgbClr val="000090"/>
                </a:solidFill>
                <a:ea typeface="ＭＳ Ｐゴシック" charset="0"/>
                <a:cs typeface="ＭＳ Ｐゴシック" charset="0"/>
              </a:rPr>
              <a:t>How to Determine Structure with VSEPR Theory  </a:t>
            </a:r>
          </a:p>
        </p:txBody>
      </p:sp>
      <p:sp>
        <p:nvSpPr>
          <p:cNvPr id="90114" name="Rectangle 3">
            <a:extLst>
              <a:ext uri="{FF2B5EF4-FFF2-40B4-BE49-F238E27FC236}">
                <a16:creationId xmlns:a16="http://schemas.microsoft.com/office/drawing/2014/main" id="{F7B149EB-C415-B243-9CB8-C9BD4F404349}"/>
              </a:ext>
            </a:extLst>
          </p:cNvPr>
          <p:cNvSpPr>
            <a:spLocks noGrp="1" noChangeArrowheads="1"/>
          </p:cNvSpPr>
          <p:nvPr>
            <p:ph type="body" idx="1"/>
          </p:nvPr>
        </p:nvSpPr>
        <p:spPr>
          <a:xfrm>
            <a:off x="533400" y="1295400"/>
            <a:ext cx="8458200" cy="4876800"/>
          </a:xfrm>
        </p:spPr>
        <p:txBody>
          <a:bodyPr/>
          <a:lstStyle/>
          <a:p>
            <a:pPr marL="0" indent="0" eaLnBrk="1" hangingPunct="1">
              <a:buFont typeface="Arial" panose="020B0604020202020204" pitchFamily="34" charset="0"/>
              <a:buNone/>
            </a:pPr>
            <a:r>
              <a:rPr lang="en-US" altLang="en-US" sz="2600" b="1"/>
              <a:t>1) Draw Lewis Structure</a:t>
            </a:r>
          </a:p>
          <a:p>
            <a:pPr marL="0" indent="0" eaLnBrk="1" hangingPunct="1">
              <a:buFont typeface="Arial" panose="020B0604020202020204" pitchFamily="34" charset="0"/>
              <a:buNone/>
            </a:pPr>
            <a:endParaRPr lang="en-US" altLang="en-US" sz="2600" b="1"/>
          </a:p>
          <a:p>
            <a:pPr marL="0" indent="0" eaLnBrk="1" hangingPunct="1">
              <a:buFont typeface="Arial" panose="020B0604020202020204" pitchFamily="34" charset="0"/>
              <a:buNone/>
            </a:pPr>
            <a:r>
              <a:rPr lang="en-US" altLang="en-US" sz="2600" b="1"/>
              <a:t>2) Count the number of regions of electron density (lone pairs and bonds) around the central atom.</a:t>
            </a:r>
          </a:p>
          <a:p>
            <a:pPr lvl="1" eaLnBrk="1" hangingPunct="1"/>
            <a:r>
              <a:rPr lang="en-US" altLang="en-US" sz="2400"/>
              <a:t>A lone pair, single bond, double bond, and triple bond all count as one region. </a:t>
            </a:r>
          </a:p>
          <a:p>
            <a:pPr marL="0" indent="0" eaLnBrk="1" hangingPunct="1">
              <a:buFont typeface="Arial" panose="020B0604020202020204" pitchFamily="34" charset="0"/>
              <a:buNone/>
            </a:pPr>
            <a:endParaRPr lang="en-US" altLang="en-US" sz="2600" b="1"/>
          </a:p>
          <a:p>
            <a:pPr marL="0" indent="0" eaLnBrk="1" hangingPunct="1">
              <a:buFont typeface="Arial" panose="020B0604020202020204" pitchFamily="34" charset="0"/>
              <a:buNone/>
            </a:pPr>
            <a:r>
              <a:rPr lang="en-US" altLang="en-US" sz="2600" b="1"/>
              <a:t>3) Identify the electron-pair geometry</a:t>
            </a:r>
          </a:p>
          <a:p>
            <a:pPr marL="0" indent="0" eaLnBrk="1" hangingPunct="1">
              <a:buFont typeface="Arial" panose="020B0604020202020204" pitchFamily="34" charset="0"/>
              <a:buNone/>
            </a:pPr>
            <a:endParaRPr lang="en-US" altLang="en-US" sz="2600" b="1"/>
          </a:p>
          <a:p>
            <a:pPr marL="0" indent="0" eaLnBrk="1" hangingPunct="1">
              <a:buFont typeface="Arial" panose="020B0604020202020204" pitchFamily="34" charset="0"/>
              <a:buNone/>
            </a:pPr>
            <a:r>
              <a:rPr lang="en-US" altLang="en-US" sz="2600" b="1"/>
              <a:t>4) Determine the molecular structure. Recognize where possible deviations from ideal bond angles exist.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5DAC927E-B5E8-FB49-B9D7-2198D7D64848}"/>
              </a:ext>
            </a:extLst>
          </p:cNvPr>
          <p:cNvSpPr>
            <a:spLocks noGrp="1" noChangeArrowheads="1"/>
          </p:cNvSpPr>
          <p:nvPr>
            <p:ph type="title"/>
          </p:nvPr>
        </p:nvSpPr>
        <p:spPr>
          <a:xfrm>
            <a:off x="609600" y="381000"/>
            <a:ext cx="8229600" cy="990600"/>
          </a:xfrm>
        </p:spPr>
        <p:txBody>
          <a:bodyPr wrap="square" numCol="1" anchorCtr="0" compatLnSpc="1">
            <a:prstTxWarp prst="textNoShape">
              <a:avLst/>
            </a:prstTxWarp>
          </a:bodyPr>
          <a:lstStyle/>
          <a:p>
            <a:pPr eaLnBrk="1" hangingPunct="1">
              <a:defRPr/>
            </a:pPr>
            <a:r>
              <a:rPr lang="en-US" sz="3600" b="1">
                <a:solidFill>
                  <a:srgbClr val="000090"/>
                </a:solidFill>
                <a:ea typeface="Osaka" charset="0"/>
                <a:cs typeface="Osaka" charset="0"/>
              </a:rPr>
              <a:t>Molecular Polarity and Dipole Moment</a:t>
            </a:r>
          </a:p>
        </p:txBody>
      </p:sp>
      <p:sp>
        <p:nvSpPr>
          <p:cNvPr id="91138" name="Rectangle 3">
            <a:extLst>
              <a:ext uri="{FF2B5EF4-FFF2-40B4-BE49-F238E27FC236}">
                <a16:creationId xmlns:a16="http://schemas.microsoft.com/office/drawing/2014/main" id="{6D52DE44-249A-2441-948F-8350ED5987CA}"/>
              </a:ext>
            </a:extLst>
          </p:cNvPr>
          <p:cNvSpPr>
            <a:spLocks noGrp="1" noChangeArrowheads="1"/>
          </p:cNvSpPr>
          <p:nvPr>
            <p:ph type="body" idx="1"/>
          </p:nvPr>
        </p:nvSpPr>
        <p:spPr>
          <a:xfrm>
            <a:off x="533400" y="1447800"/>
            <a:ext cx="8229600" cy="4876800"/>
          </a:xfrm>
        </p:spPr>
        <p:txBody>
          <a:bodyPr/>
          <a:lstStyle/>
          <a:p>
            <a:pPr eaLnBrk="1" hangingPunct="1"/>
            <a:r>
              <a:rPr lang="en-US" altLang="en-US" sz="2800">
                <a:ea typeface="Osaka" panose="020B0600000000000000" pitchFamily="34" charset="-128"/>
              </a:rPr>
              <a:t>Recall, that polar bonds are dipoles. </a:t>
            </a:r>
          </a:p>
          <a:p>
            <a:pPr eaLnBrk="1" hangingPunct="1">
              <a:buFont typeface="Arial" panose="020B0604020202020204" pitchFamily="34" charset="0"/>
              <a:buNone/>
            </a:pPr>
            <a:endParaRPr lang="en-US" altLang="en-US" sz="2800">
              <a:ea typeface="Osaka" panose="020B0600000000000000" pitchFamily="34" charset="-128"/>
            </a:endParaRPr>
          </a:p>
          <a:p>
            <a:pPr eaLnBrk="1" hangingPunct="1">
              <a:buFont typeface="Arial" panose="020B0604020202020204" pitchFamily="34" charset="0"/>
              <a:buNone/>
            </a:pPr>
            <a:endParaRPr lang="en-US" altLang="en-US" sz="2800">
              <a:ea typeface="Osaka" panose="020B0600000000000000" pitchFamily="34" charset="-128"/>
            </a:endParaRPr>
          </a:p>
          <a:p>
            <a:pPr eaLnBrk="1" hangingPunct="1"/>
            <a:r>
              <a:rPr lang="en-US" altLang="en-US" sz="2800">
                <a:ea typeface="Osaka" panose="020B0600000000000000" pitchFamily="34" charset="-128"/>
              </a:rPr>
              <a:t>The separation of charge results in a </a:t>
            </a:r>
            <a:r>
              <a:rPr lang="en-US" altLang="en-US" sz="2800" b="1">
                <a:solidFill>
                  <a:srgbClr val="0000FF"/>
                </a:solidFill>
                <a:ea typeface="Osaka" panose="020B0600000000000000" pitchFamily="34" charset="-128"/>
              </a:rPr>
              <a:t>bond</a:t>
            </a:r>
            <a:r>
              <a:rPr lang="en-US" altLang="en-US" sz="2800">
                <a:ea typeface="Osaka" panose="020B0600000000000000" pitchFamily="34" charset="-128"/>
              </a:rPr>
              <a:t> </a:t>
            </a:r>
            <a:r>
              <a:rPr lang="en-US" altLang="en-US" sz="2800" b="1">
                <a:solidFill>
                  <a:srgbClr val="0000FF"/>
                </a:solidFill>
                <a:ea typeface="Osaka" panose="020B0600000000000000" pitchFamily="34" charset="-128"/>
              </a:rPr>
              <a:t>dipole moment (</a:t>
            </a:r>
            <a:r>
              <a:rPr lang="en-US" altLang="en-US" sz="2800" b="1">
                <a:solidFill>
                  <a:srgbClr val="0000FF"/>
                </a:solidFill>
                <a:latin typeface="Symbol" pitchFamily="2" charset="2"/>
                <a:ea typeface="Osaka" panose="020B0600000000000000" pitchFamily="34" charset="-128"/>
              </a:rPr>
              <a:t>m</a:t>
            </a:r>
            <a:r>
              <a:rPr lang="en-US" altLang="en-US" sz="2800" b="1">
                <a:solidFill>
                  <a:srgbClr val="0000FF"/>
                </a:solidFill>
                <a:ea typeface="Osaka" panose="020B0600000000000000" pitchFamily="34" charset="-128"/>
              </a:rPr>
              <a:t>) </a:t>
            </a:r>
          </a:p>
          <a:p>
            <a:pPr eaLnBrk="1" hangingPunct="1"/>
            <a:endParaRPr lang="en-US" altLang="en-US" sz="2800">
              <a:ea typeface="Osaka" panose="020B0600000000000000" pitchFamily="34" charset="-128"/>
            </a:endParaRPr>
          </a:p>
          <a:p>
            <a:pPr eaLnBrk="1" hangingPunct="1"/>
            <a:endParaRPr lang="en-US" altLang="en-US" sz="2800">
              <a:ea typeface="Osaka" panose="020B0600000000000000" pitchFamily="34" charset="-128"/>
            </a:endParaRPr>
          </a:p>
          <a:p>
            <a:pPr eaLnBrk="1" hangingPunct="1"/>
            <a:endParaRPr lang="en-US" altLang="en-US" sz="2800">
              <a:ea typeface="Osaka" panose="020B0600000000000000" pitchFamily="34" charset="-128"/>
            </a:endParaRPr>
          </a:p>
          <a:p>
            <a:pPr eaLnBrk="1" hangingPunct="1"/>
            <a:r>
              <a:rPr lang="en-US" altLang="en-US" sz="2800" b="1">
                <a:ea typeface="Osaka" panose="020B0600000000000000" pitchFamily="34" charset="-128"/>
              </a:rPr>
              <a:t> Q = </a:t>
            </a:r>
            <a:r>
              <a:rPr lang="en-US" altLang="en-US" sz="2800">
                <a:ea typeface="Osaka" panose="020B0600000000000000" pitchFamily="34" charset="-128"/>
              </a:rPr>
              <a:t>magnitude of partial charges	</a:t>
            </a:r>
          </a:p>
          <a:p>
            <a:pPr eaLnBrk="1" hangingPunct="1"/>
            <a:r>
              <a:rPr lang="en-US" altLang="en-US" sz="2800" b="1">
                <a:ea typeface="Osaka" panose="020B0600000000000000" pitchFamily="34" charset="-128"/>
              </a:rPr>
              <a:t> r = </a:t>
            </a:r>
            <a:r>
              <a:rPr lang="en-US" altLang="en-US" sz="2800">
                <a:ea typeface="Osaka" panose="020B0600000000000000" pitchFamily="34" charset="-128"/>
              </a:rPr>
              <a:t>bond distance</a:t>
            </a:r>
          </a:p>
          <a:p>
            <a:pPr eaLnBrk="1" hangingPunct="1"/>
            <a:endParaRPr lang="en-US" altLang="en-US" sz="2800">
              <a:ea typeface="Osaka" panose="020B0600000000000000" pitchFamily="34" charset="-128"/>
            </a:endParaRPr>
          </a:p>
          <a:p>
            <a:pPr eaLnBrk="1" hangingPunct="1">
              <a:buFont typeface="Arial" panose="020B0604020202020204" pitchFamily="34" charset="0"/>
              <a:buNone/>
            </a:pPr>
            <a:endParaRPr lang="en-US" altLang="en-US" sz="2800">
              <a:ea typeface="Osaka" panose="020B0600000000000000" pitchFamily="34" charset="-128"/>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F13B8139-C7C2-344A-908E-DE066E688DA9}"/>
              </a:ext>
            </a:extLst>
          </p:cNvPr>
          <p:cNvSpPr>
            <a:spLocks noGrp="1" noChangeArrowheads="1"/>
          </p:cNvSpPr>
          <p:nvPr>
            <p:ph type="title"/>
          </p:nvPr>
        </p:nvSpPr>
        <p:spPr>
          <a:xfrm>
            <a:off x="609600" y="381000"/>
            <a:ext cx="8229600" cy="990600"/>
          </a:xfrm>
        </p:spPr>
        <p:txBody>
          <a:bodyPr wrap="square" numCol="1" anchorCtr="0" compatLnSpc="1">
            <a:prstTxWarp prst="textNoShape">
              <a:avLst/>
            </a:prstTxWarp>
          </a:bodyPr>
          <a:lstStyle/>
          <a:p>
            <a:pPr eaLnBrk="1" hangingPunct="1">
              <a:defRPr/>
            </a:pPr>
            <a:r>
              <a:rPr lang="en-US" b="1">
                <a:solidFill>
                  <a:srgbClr val="000090"/>
                </a:solidFill>
                <a:ea typeface="Osaka" charset="0"/>
                <a:cs typeface="Osaka" charset="0"/>
              </a:rPr>
              <a:t>Bond Dipole Moment</a:t>
            </a:r>
          </a:p>
        </p:txBody>
      </p:sp>
      <p:sp>
        <p:nvSpPr>
          <p:cNvPr id="92162" name="Rectangle 3">
            <a:extLst>
              <a:ext uri="{FF2B5EF4-FFF2-40B4-BE49-F238E27FC236}">
                <a16:creationId xmlns:a16="http://schemas.microsoft.com/office/drawing/2014/main" id="{E10967F2-0F67-6943-B742-FE1F09B28025}"/>
              </a:ext>
            </a:extLst>
          </p:cNvPr>
          <p:cNvSpPr>
            <a:spLocks noGrp="1" noChangeArrowheads="1"/>
          </p:cNvSpPr>
          <p:nvPr>
            <p:ph type="body" idx="1"/>
          </p:nvPr>
        </p:nvSpPr>
        <p:spPr>
          <a:xfrm>
            <a:off x="304800" y="1066800"/>
            <a:ext cx="8229600" cy="4876800"/>
          </a:xfrm>
        </p:spPr>
        <p:txBody>
          <a:bodyPr/>
          <a:lstStyle/>
          <a:p>
            <a:pPr marL="0" indent="0" eaLnBrk="1" hangingPunct="1">
              <a:buFont typeface="Arial" panose="020B0604020202020204" pitchFamily="34" charset="0"/>
              <a:buNone/>
            </a:pPr>
            <a:endParaRPr lang="en-US" altLang="en-US">
              <a:ea typeface="Osaka" panose="020B0600000000000000" pitchFamily="34" charset="-128"/>
            </a:endParaRPr>
          </a:p>
          <a:p>
            <a:pPr marL="0" indent="0" eaLnBrk="1" hangingPunct="1"/>
            <a:r>
              <a:rPr lang="en-US" altLang="en-US">
                <a:ea typeface="Osaka" panose="020B0600000000000000" pitchFamily="34" charset="-128"/>
              </a:rPr>
              <a:t> The </a:t>
            </a:r>
            <a:r>
              <a:rPr lang="en-US" altLang="en-US" b="1">
                <a:solidFill>
                  <a:srgbClr val="0000FF"/>
                </a:solidFill>
                <a:ea typeface="Osaka" panose="020B0600000000000000" pitchFamily="34" charset="-128"/>
              </a:rPr>
              <a:t>dipole moment (</a:t>
            </a:r>
            <a:r>
              <a:rPr lang="en-US" altLang="en-US" b="1">
                <a:solidFill>
                  <a:srgbClr val="0000FF"/>
                </a:solidFill>
                <a:latin typeface="Symbol" pitchFamily="2" charset="2"/>
                <a:ea typeface="Osaka" panose="020B0600000000000000" pitchFamily="34" charset="-128"/>
              </a:rPr>
              <a:t>m</a:t>
            </a:r>
            <a:r>
              <a:rPr lang="en-US" altLang="en-US" b="1">
                <a:solidFill>
                  <a:srgbClr val="0000FF"/>
                </a:solidFill>
                <a:ea typeface="Osaka" panose="020B0600000000000000" pitchFamily="34" charset="-128"/>
              </a:rPr>
              <a:t>) </a:t>
            </a:r>
            <a:r>
              <a:rPr lang="en-US" altLang="en-US">
                <a:ea typeface="Osaka" panose="020B0600000000000000" pitchFamily="34" charset="-128"/>
              </a:rPr>
              <a:t>can be represented as a vector, having both direction and magnitude. </a:t>
            </a:r>
            <a:endParaRPr lang="en-US" altLang="en-US" b="1">
              <a:solidFill>
                <a:srgbClr val="0000FF"/>
              </a:solidFill>
              <a:ea typeface="Osaka" panose="020B0600000000000000" pitchFamily="34" charset="-128"/>
            </a:endParaRPr>
          </a:p>
          <a:p>
            <a:pPr marL="0" indent="0" eaLnBrk="1" hangingPunct="1"/>
            <a:endParaRPr lang="en-US" altLang="en-US">
              <a:ea typeface="Osaka" panose="020B0600000000000000" pitchFamily="34" charset="-128"/>
            </a:endParaRPr>
          </a:p>
          <a:p>
            <a:pPr marL="0" indent="0" eaLnBrk="1" hangingPunct="1"/>
            <a:endParaRPr lang="en-US" altLang="en-US">
              <a:ea typeface="Osaka" panose="020B0600000000000000" pitchFamily="34" charset="-128"/>
            </a:endParaRPr>
          </a:p>
          <a:p>
            <a:pPr marL="0" indent="0" eaLnBrk="1" hangingPunct="1"/>
            <a:endParaRPr lang="en-US" altLang="en-US">
              <a:ea typeface="Osaka" panose="020B0600000000000000" pitchFamily="34" charset="-128"/>
            </a:endParaRPr>
          </a:p>
          <a:p>
            <a:pPr marL="0" indent="0" eaLnBrk="1" hangingPunct="1">
              <a:buFont typeface="Arial" panose="020B0604020202020204" pitchFamily="34" charset="0"/>
              <a:buNone/>
            </a:pPr>
            <a:endParaRPr lang="en-US" altLang="en-US">
              <a:ea typeface="Osaka" panose="020B0600000000000000" pitchFamily="34" charset="-128"/>
            </a:endParaRPr>
          </a:p>
          <a:p>
            <a:pPr marL="0" indent="0" eaLnBrk="1" hangingPunct="1">
              <a:buFont typeface="Arial" panose="020B0604020202020204" pitchFamily="34" charset="0"/>
              <a:buNone/>
            </a:pPr>
            <a:endParaRPr lang="en-US" altLang="en-US">
              <a:ea typeface="Osaka" panose="020B0600000000000000" pitchFamily="34" charset="-128"/>
            </a:endParaRPr>
          </a:p>
        </p:txBody>
      </p:sp>
      <p:pic>
        <p:nvPicPr>
          <p:cNvPr id="92163" name="Picture Placeholder 1" descr="CNX_Chem_07_06_BondVector.jpg">
            <a:extLst>
              <a:ext uri="{FF2B5EF4-FFF2-40B4-BE49-F238E27FC236}">
                <a16:creationId xmlns:a16="http://schemas.microsoft.com/office/drawing/2014/main" id="{FF947859-733A-674D-93B3-E0AF53D99625}"/>
              </a:ext>
            </a:extLst>
          </p:cNvPr>
          <p:cNvPicPr>
            <a:picLocks noChangeAspect="1"/>
          </p:cNvPicPr>
          <p:nvPr/>
        </p:nvPicPr>
        <p:blipFill>
          <a:blip r:embed="rId2">
            <a:extLst>
              <a:ext uri="{28A0092B-C50C-407E-A947-70E740481C1C}">
                <a14:useLocalDpi xmlns:a14="http://schemas.microsoft.com/office/drawing/2010/main" val="0"/>
              </a:ext>
            </a:extLst>
          </a:blip>
          <a:srcRect t="-32024" b="-32024"/>
          <a:stretch>
            <a:fillRect/>
          </a:stretch>
        </p:blipFill>
        <p:spPr bwMode="auto">
          <a:xfrm>
            <a:off x="533400" y="2590800"/>
            <a:ext cx="8062913"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Text Placeholder 6">
            <a:extLst>
              <a:ext uri="{FF2B5EF4-FFF2-40B4-BE49-F238E27FC236}">
                <a16:creationId xmlns:a16="http://schemas.microsoft.com/office/drawing/2014/main" id="{28C5C999-B2AA-0C4C-A23E-6A2B6F40355B}"/>
              </a:ext>
            </a:extLst>
          </p:cNvPr>
          <p:cNvSpPr txBox="1">
            <a:spLocks/>
          </p:cNvSpPr>
          <p:nvPr/>
        </p:nvSpPr>
        <p:spPr bwMode="auto">
          <a:xfrm>
            <a:off x="457200" y="5410200"/>
            <a:ext cx="8062913"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buClr>
                <a:schemeClr val="accent1"/>
              </a:buClr>
              <a:buSzPct val="85000"/>
              <a:buFont typeface="Arial" panose="020B0604020202020204" pitchFamily="34" charset="0"/>
              <a:buAutoNum type="alphaLcParenBoth"/>
            </a:pPr>
            <a:r>
              <a:rPr lang="en-US" altLang="en-US" sz="1600"/>
              <a:t>There is a small difference in electronegativity between C and H, represented as a short vector. </a:t>
            </a:r>
          </a:p>
          <a:p>
            <a:pPr>
              <a:spcBef>
                <a:spcPct val="20000"/>
              </a:spcBef>
              <a:buClr>
                <a:schemeClr val="accent1"/>
              </a:buClr>
              <a:buSzPct val="85000"/>
              <a:buFont typeface="Arial" panose="020B0604020202020204" pitchFamily="34" charset="0"/>
              <a:buAutoNum type="alphaLcParenBoth"/>
            </a:pPr>
            <a:r>
              <a:rPr lang="en-US" altLang="en-US" sz="1600"/>
              <a:t>The electronegativity difference between B and F is much larger, so the vector representing the bond moment is much longer.</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5B2B7C6D-AC84-7C47-A563-7C63BE83B225}"/>
              </a:ext>
            </a:extLst>
          </p:cNvPr>
          <p:cNvSpPr>
            <a:spLocks noGrp="1" noChangeArrowheads="1"/>
          </p:cNvSpPr>
          <p:nvPr>
            <p:ph type="title"/>
          </p:nvPr>
        </p:nvSpPr>
        <p:spPr>
          <a:xfrm>
            <a:off x="609600" y="381000"/>
            <a:ext cx="8229600" cy="990600"/>
          </a:xfrm>
        </p:spPr>
        <p:txBody>
          <a:bodyPr wrap="square" numCol="1" anchorCtr="0" compatLnSpc="1">
            <a:prstTxWarp prst="textNoShape">
              <a:avLst/>
            </a:prstTxWarp>
          </a:bodyPr>
          <a:lstStyle/>
          <a:p>
            <a:pPr eaLnBrk="1" hangingPunct="1">
              <a:defRPr/>
            </a:pPr>
            <a:r>
              <a:rPr lang="en-US" sz="3600" b="1">
                <a:solidFill>
                  <a:srgbClr val="000090"/>
                </a:solidFill>
                <a:ea typeface="Osaka" charset="0"/>
                <a:cs typeface="Osaka" charset="0"/>
              </a:rPr>
              <a:t>Molecular Polarity and Dipole Moment</a:t>
            </a:r>
          </a:p>
        </p:txBody>
      </p:sp>
      <p:sp>
        <p:nvSpPr>
          <p:cNvPr id="93186" name="Rectangle 3">
            <a:extLst>
              <a:ext uri="{FF2B5EF4-FFF2-40B4-BE49-F238E27FC236}">
                <a16:creationId xmlns:a16="http://schemas.microsoft.com/office/drawing/2014/main" id="{444FF38E-58B1-C044-A112-C8B435A4553E}"/>
              </a:ext>
            </a:extLst>
          </p:cNvPr>
          <p:cNvSpPr>
            <a:spLocks noGrp="1" noChangeArrowheads="1"/>
          </p:cNvSpPr>
          <p:nvPr>
            <p:ph type="body" idx="1"/>
          </p:nvPr>
        </p:nvSpPr>
        <p:spPr>
          <a:xfrm>
            <a:off x="533400" y="1371600"/>
            <a:ext cx="8229600" cy="4876800"/>
          </a:xfrm>
        </p:spPr>
        <p:txBody>
          <a:bodyPr/>
          <a:lstStyle/>
          <a:p>
            <a:pPr eaLnBrk="1" hangingPunct="1"/>
            <a:r>
              <a:rPr lang="en-US" altLang="en-US">
                <a:ea typeface="Osaka" panose="020B0600000000000000" pitchFamily="34" charset="-128"/>
              </a:rPr>
              <a:t>If a molecule has a </a:t>
            </a:r>
            <a:r>
              <a:rPr lang="en-US" altLang="en-US" b="1">
                <a:solidFill>
                  <a:srgbClr val="0000FF"/>
                </a:solidFill>
                <a:ea typeface="Osaka" panose="020B0600000000000000" pitchFamily="34" charset="-128"/>
              </a:rPr>
              <a:t>molecular dipole moment, then it is considered polar. </a:t>
            </a:r>
          </a:p>
          <a:p>
            <a:pPr eaLnBrk="1" hangingPunct="1"/>
            <a:r>
              <a:rPr lang="en-US" altLang="en-US" b="1">
                <a:ea typeface="Osaka" panose="020B0600000000000000" pitchFamily="34" charset="-128"/>
              </a:rPr>
              <a:t>A polar </a:t>
            </a:r>
            <a:r>
              <a:rPr lang="en-US" altLang="en-US" b="1" i="1">
                <a:ea typeface="Osaka" panose="020B0600000000000000" pitchFamily="34" charset="-128"/>
              </a:rPr>
              <a:t>molecule</a:t>
            </a:r>
            <a:r>
              <a:rPr lang="en-US" altLang="en-US" b="1">
                <a:ea typeface="Osaka" panose="020B0600000000000000" pitchFamily="34" charset="-128"/>
              </a:rPr>
              <a:t> contains a positive pole and a negative pole. </a:t>
            </a:r>
          </a:p>
          <a:p>
            <a:pPr lvl="1" eaLnBrk="1" hangingPunct="1"/>
            <a:r>
              <a:rPr lang="en-US" altLang="en-US" sz="2400">
                <a:ea typeface="Osaka" panose="020B0600000000000000" pitchFamily="34" charset="-128"/>
              </a:rPr>
              <a:t>One end of the molecule has a partial positive charge  </a:t>
            </a:r>
            <a:r>
              <a:rPr lang="en-US" altLang="en-US" sz="2400"/>
              <a:t>(</a:t>
            </a:r>
            <a:r>
              <a:rPr lang="el-GR" altLang="en-US" sz="2400"/>
              <a:t>δ</a:t>
            </a:r>
            <a:r>
              <a:rPr lang="en-US" altLang="en-US" sz="2400" baseline="30000"/>
              <a:t>+</a:t>
            </a:r>
            <a:r>
              <a:rPr lang="en-US" altLang="en-US" sz="2400"/>
              <a:t>) - </a:t>
            </a:r>
            <a:r>
              <a:rPr lang="en-US" altLang="en-US" sz="2400">
                <a:ea typeface="Osaka" panose="020B0600000000000000" pitchFamily="34" charset="-128"/>
              </a:rPr>
              <a:t>positive pole. </a:t>
            </a:r>
          </a:p>
          <a:p>
            <a:pPr lvl="1" eaLnBrk="1" hangingPunct="1">
              <a:buFont typeface="Arial" panose="020B0604020202020204" pitchFamily="34" charset="0"/>
              <a:buNone/>
            </a:pPr>
            <a:endParaRPr lang="en-US" altLang="en-US" sz="2400">
              <a:ea typeface="Osaka" panose="020B0600000000000000" pitchFamily="34" charset="-128"/>
            </a:endParaRPr>
          </a:p>
          <a:p>
            <a:pPr lvl="1" eaLnBrk="1" hangingPunct="1"/>
            <a:r>
              <a:rPr lang="en-US" altLang="en-US" sz="2400">
                <a:ea typeface="Osaka" panose="020B0600000000000000" pitchFamily="34" charset="-128"/>
              </a:rPr>
              <a:t>The other end of the molecule has a partial negative charge </a:t>
            </a:r>
            <a:r>
              <a:rPr lang="en-US" altLang="en-US" sz="2400"/>
              <a:t>(</a:t>
            </a:r>
            <a:r>
              <a:rPr lang="el-GR" altLang="en-US" sz="2400"/>
              <a:t>δ</a:t>
            </a:r>
            <a:r>
              <a:rPr lang="en-US" altLang="en-US" sz="2400" baseline="30000"/>
              <a:t>-</a:t>
            </a:r>
            <a:r>
              <a:rPr lang="en-US" altLang="en-US" sz="2400"/>
              <a:t>)</a:t>
            </a:r>
            <a:r>
              <a:rPr lang="en-US" altLang="en-US" sz="2400">
                <a:ea typeface="Osaka" panose="020B0600000000000000" pitchFamily="34" charset="-128"/>
              </a:rPr>
              <a:t> - negative pole. </a:t>
            </a:r>
          </a:p>
          <a:p>
            <a:pPr eaLnBrk="1" hangingPunct="1">
              <a:buFont typeface="Arial" panose="020B0604020202020204" pitchFamily="34" charset="0"/>
              <a:buNone/>
            </a:pPr>
            <a:endParaRPr lang="en-US" altLang="en-US">
              <a:ea typeface="Osaka" panose="020B0600000000000000" pitchFamily="34" charset="-128"/>
            </a:endParaRPr>
          </a:p>
          <a:p>
            <a:pPr eaLnBrk="1" hangingPunct="1">
              <a:buFont typeface="Arial" panose="020B0604020202020204" pitchFamily="34" charset="0"/>
              <a:buNone/>
            </a:pPr>
            <a:endParaRPr lang="en-US" altLang="en-US">
              <a:ea typeface="Osaka" panose="020B0600000000000000" pitchFamily="34" charset="-128"/>
            </a:endParaRPr>
          </a:p>
          <a:p>
            <a:pPr eaLnBrk="1" hangingPunct="1"/>
            <a:r>
              <a:rPr lang="en-US" altLang="en-US">
                <a:ea typeface="Osaka" panose="020B0600000000000000" pitchFamily="34" charset="-128"/>
              </a:rPr>
              <a:t>There are no positive or negative poles in a nonpolar molecule.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37945029-F1CC-584E-A71D-0D9499B300FC}"/>
              </a:ext>
            </a:extLst>
          </p:cNvPr>
          <p:cNvSpPr>
            <a:spLocks noGrp="1" noChangeArrowheads="1"/>
          </p:cNvSpPr>
          <p:nvPr>
            <p:ph type="title"/>
          </p:nvPr>
        </p:nvSpPr>
        <p:spPr>
          <a:xfrm>
            <a:off x="457200" y="304800"/>
            <a:ext cx="8229600" cy="990600"/>
          </a:xfrm>
        </p:spPr>
        <p:txBody>
          <a:bodyPr wrap="square" numCol="1" anchorCtr="0" compatLnSpc="1">
            <a:prstTxWarp prst="textNoShape">
              <a:avLst/>
            </a:prstTxWarp>
            <a:normAutofit fontScale="90000"/>
          </a:bodyPr>
          <a:lstStyle/>
          <a:p>
            <a:pPr eaLnBrk="1" hangingPunct="1">
              <a:defRPr/>
            </a:pPr>
            <a:r>
              <a:rPr lang="en-US" sz="3600" b="1" dirty="0">
                <a:solidFill>
                  <a:srgbClr val="000090"/>
                </a:solidFill>
                <a:ea typeface="Osaka" charset="0"/>
                <a:cs typeface="Osaka" charset="0"/>
              </a:rPr>
              <a:t>Deciding if a Molecule is Polar or Non-polar</a:t>
            </a:r>
          </a:p>
        </p:txBody>
      </p:sp>
      <p:sp>
        <p:nvSpPr>
          <p:cNvPr id="94210" name="Rectangle 3">
            <a:extLst>
              <a:ext uri="{FF2B5EF4-FFF2-40B4-BE49-F238E27FC236}">
                <a16:creationId xmlns:a16="http://schemas.microsoft.com/office/drawing/2014/main" id="{0D021BD2-421F-A34C-B213-86E1B43024D0}"/>
              </a:ext>
            </a:extLst>
          </p:cNvPr>
          <p:cNvSpPr>
            <a:spLocks noGrp="1" noChangeArrowheads="1"/>
          </p:cNvSpPr>
          <p:nvPr>
            <p:ph type="body" idx="1"/>
          </p:nvPr>
        </p:nvSpPr>
        <p:spPr>
          <a:xfrm>
            <a:off x="304800" y="1524000"/>
            <a:ext cx="8229600" cy="4876800"/>
          </a:xfrm>
        </p:spPr>
        <p:txBody>
          <a:bodyPr/>
          <a:lstStyle/>
          <a:p>
            <a:pPr eaLnBrk="1" hangingPunct="1"/>
            <a:r>
              <a:rPr lang="en-US" altLang="en-US" b="1">
                <a:ea typeface="Osaka" panose="020B0600000000000000" pitchFamily="34" charset="-128"/>
              </a:rPr>
              <a:t>For diatomic molecules it is simple.</a:t>
            </a:r>
          </a:p>
          <a:p>
            <a:pPr lvl="1" eaLnBrk="1" hangingPunct="1"/>
            <a:r>
              <a:rPr lang="en-US" altLang="en-US" sz="2400">
                <a:ea typeface="Osaka" panose="020B0600000000000000" pitchFamily="34" charset="-128"/>
              </a:rPr>
              <a:t>If the bond is polar then the molecule is polar. </a:t>
            </a:r>
          </a:p>
          <a:p>
            <a:pPr lvl="1" eaLnBrk="1" hangingPunct="1"/>
            <a:r>
              <a:rPr lang="en-US" altLang="en-US" sz="2400">
                <a:ea typeface="Osaka" panose="020B0600000000000000" pitchFamily="34" charset="-128"/>
              </a:rPr>
              <a:t>If the bond is non-polar then the molecule is non-polar</a:t>
            </a:r>
          </a:p>
          <a:p>
            <a:pPr lvl="1" eaLnBrk="1" hangingPunct="1"/>
            <a:endParaRPr lang="en-US" altLang="en-US">
              <a:ea typeface="Osaka" panose="020B0600000000000000" pitchFamily="34" charset="-128"/>
            </a:endParaRPr>
          </a:p>
          <a:p>
            <a:pPr eaLnBrk="1" hangingPunct="1">
              <a:buFont typeface="Arial" panose="020B0604020202020204" pitchFamily="34" charset="0"/>
              <a:buNone/>
            </a:pPr>
            <a:endParaRPr lang="en-US" altLang="en-US">
              <a:ea typeface="Osaka" panose="020B0600000000000000" pitchFamily="34" charset="-128"/>
            </a:endParaRPr>
          </a:p>
          <a:p>
            <a:pPr eaLnBrk="1" hangingPunct="1"/>
            <a:r>
              <a:rPr lang="en-US" altLang="en-US" b="1">
                <a:ea typeface="Osaka" panose="020B0600000000000000" pitchFamily="34" charset="-128"/>
              </a:rPr>
              <a:t>For molecules with three or more atoms it is not so simple. Two conditions must be satisfied in order for a molecule to be considered polar. </a:t>
            </a:r>
          </a:p>
          <a:p>
            <a:pPr eaLnBrk="1" hangingPunct="1">
              <a:buFont typeface="Arial" panose="020B0604020202020204" pitchFamily="34" charset="0"/>
              <a:buNone/>
            </a:pPr>
            <a:endParaRPr lang="en-US" altLang="en-US">
              <a:ea typeface="Osaka" panose="020B0600000000000000" pitchFamily="34" charset="-128"/>
            </a:endParaRPr>
          </a:p>
          <a:p>
            <a:pPr lvl="1" eaLnBrk="1" hangingPunct="1">
              <a:buFont typeface="Arial" panose="020B0604020202020204" pitchFamily="34" charset="0"/>
              <a:buNone/>
            </a:pPr>
            <a:r>
              <a:rPr lang="en-US" altLang="en-US" sz="2400" b="1">
                <a:ea typeface="Osaka" panose="020B0600000000000000" pitchFamily="34" charset="-128"/>
              </a:rPr>
              <a:t>1) The molecule must have at least one polar bond.</a:t>
            </a:r>
          </a:p>
          <a:p>
            <a:pPr lvl="1" eaLnBrk="1" hangingPunct="1">
              <a:buFont typeface="Arial" panose="020B0604020202020204" pitchFamily="34" charset="0"/>
              <a:buNone/>
            </a:pPr>
            <a:r>
              <a:rPr lang="en-US" altLang="en-US" sz="2400" b="1">
                <a:ea typeface="Osaka" panose="020B0600000000000000" pitchFamily="34" charset="-128"/>
              </a:rPr>
              <a:t>2) The molecule must have an overall dipole moment. </a:t>
            </a:r>
          </a:p>
          <a:p>
            <a:pPr eaLnBrk="1" hangingPunct="1"/>
            <a:endParaRPr lang="en-US" altLang="en-US">
              <a:ea typeface="Osaka" panose="020B0600000000000000" pitchFamily="34" charset="-128"/>
            </a:endParaRPr>
          </a:p>
          <a:p>
            <a:pPr eaLnBrk="1" hangingPunct="1"/>
            <a:endParaRPr lang="en-US" altLang="en-US">
              <a:ea typeface="Osaka" panose="020B0600000000000000" pitchFamily="34" charset="-128"/>
            </a:endParaRPr>
          </a:p>
          <a:p>
            <a:pPr eaLnBrk="1" hangingPunct="1"/>
            <a:r>
              <a:rPr lang="en-US" altLang="en-US">
                <a:ea typeface="Osaka" panose="020B0600000000000000" pitchFamily="34" charset="-128"/>
              </a:rPr>
              <a:t>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a:extLst>
              <a:ext uri="{FF2B5EF4-FFF2-40B4-BE49-F238E27FC236}">
                <a16:creationId xmlns:a16="http://schemas.microsoft.com/office/drawing/2014/main" id="{51314256-810C-5440-9023-76E8A9A4BE51}"/>
              </a:ext>
            </a:extLst>
          </p:cNvPr>
          <p:cNvSpPr>
            <a:spLocks noGrp="1" noChangeArrowheads="1"/>
          </p:cNvSpPr>
          <p:nvPr>
            <p:ph type="title"/>
          </p:nvPr>
        </p:nvSpPr>
        <p:spPr>
          <a:xfrm>
            <a:off x="1066800" y="533400"/>
            <a:ext cx="8229600" cy="990600"/>
          </a:xfrm>
        </p:spPr>
        <p:txBody>
          <a:bodyPr wrap="square" numCol="1" anchorCtr="0" compatLnSpc="1">
            <a:prstTxWarp prst="textNoShape">
              <a:avLst/>
            </a:prstTxWarp>
          </a:bodyPr>
          <a:lstStyle/>
          <a:p>
            <a:pPr eaLnBrk="1" hangingPunct="1">
              <a:defRPr/>
            </a:pPr>
            <a:r>
              <a:rPr lang="en-US" b="1">
                <a:solidFill>
                  <a:srgbClr val="000090"/>
                </a:solidFill>
                <a:ea typeface="ＭＳ Ｐゴシック" charset="0"/>
                <a:cs typeface="ＭＳ Ｐゴシック" charset="0"/>
              </a:rPr>
              <a:t>Molecular Dipoles</a:t>
            </a:r>
          </a:p>
        </p:txBody>
      </p:sp>
      <p:sp>
        <p:nvSpPr>
          <p:cNvPr id="95234" name="Rectangle 3">
            <a:extLst>
              <a:ext uri="{FF2B5EF4-FFF2-40B4-BE49-F238E27FC236}">
                <a16:creationId xmlns:a16="http://schemas.microsoft.com/office/drawing/2014/main" id="{8BF9BE7D-C71F-D54F-BA7C-BB876968565E}"/>
              </a:ext>
            </a:extLst>
          </p:cNvPr>
          <p:cNvSpPr>
            <a:spLocks noGrp="1" noChangeArrowheads="1"/>
          </p:cNvSpPr>
          <p:nvPr>
            <p:ph idx="1"/>
          </p:nvPr>
        </p:nvSpPr>
        <p:spPr>
          <a:xfrm>
            <a:off x="457200" y="1600200"/>
            <a:ext cx="8077200" cy="4392613"/>
          </a:xfrm>
        </p:spPr>
        <p:txBody>
          <a:bodyPr/>
          <a:lstStyle/>
          <a:p>
            <a:pPr eaLnBrk="1" hangingPunct="1"/>
            <a:r>
              <a:rPr lang="en-US" altLang="en-US"/>
              <a:t>If both those criteria are </a:t>
            </a:r>
            <a:r>
              <a:rPr lang="en-US" altLang="en-US" b="1">
                <a:solidFill>
                  <a:srgbClr val="FF0000"/>
                </a:solidFill>
              </a:rPr>
              <a:t>NOT </a:t>
            </a:r>
            <a:r>
              <a:rPr lang="en-US" altLang="en-US"/>
              <a:t>met then the molecule is </a:t>
            </a:r>
            <a:r>
              <a:rPr lang="en-US" altLang="en-US" b="1">
                <a:solidFill>
                  <a:srgbClr val="FF0000"/>
                </a:solidFill>
              </a:rPr>
              <a:t>non-polar.</a:t>
            </a:r>
          </a:p>
          <a:p>
            <a:pPr eaLnBrk="1" hangingPunct="1"/>
            <a:endParaRPr lang="en-US" altLang="en-US"/>
          </a:p>
          <a:p>
            <a:pPr eaLnBrk="1" hangingPunct="1"/>
            <a:r>
              <a:rPr lang="en-US" altLang="en-US"/>
              <a:t> We have to consider molecular geometry when determining if a molecule has an overall dipole moment. </a:t>
            </a:r>
          </a:p>
          <a:p>
            <a:pPr eaLnBrk="1" hangingPunct="1"/>
            <a:endParaRPr lang="en-US" altLang="en-US"/>
          </a:p>
          <a:p>
            <a:pPr eaLnBrk="1" hangingPunct="1"/>
            <a:r>
              <a:rPr lang="en-US" altLang="en-US"/>
              <a:t>Sometimes bond dipoles will cancel each other out, making the molecule non-polar. </a:t>
            </a:r>
          </a:p>
          <a:p>
            <a:pPr eaLnBrk="1" hangingPunct="1"/>
            <a:endParaRPr lang="en-US" altLang="en-US"/>
          </a:p>
          <a:p>
            <a:pPr eaLnBrk="1" hangingPunct="1"/>
            <a:r>
              <a:rPr lang="en-US" altLang="en-US"/>
              <a:t>If the polar A-X bonds in a molecule of type AX</a:t>
            </a:r>
            <a:r>
              <a:rPr lang="en-US" altLang="en-US" baseline="-25000"/>
              <a:t>m</a:t>
            </a:r>
            <a:r>
              <a:rPr lang="en-US" altLang="en-US"/>
              <a:t>E</a:t>
            </a:r>
            <a:r>
              <a:rPr lang="en-US" altLang="en-US" baseline="-25000"/>
              <a:t>n</a:t>
            </a:r>
            <a:r>
              <a:rPr lang="en-US" altLang="en-US"/>
              <a:t> are arranged symmetrically around the central atom A, the molecule is nonpolar. </a:t>
            </a:r>
          </a:p>
          <a:p>
            <a:pPr eaLnBrk="1" hangingPunct="1"/>
            <a:endParaRPr lang="en-US" altLang="en-US"/>
          </a:p>
          <a:p>
            <a:pPr eaLnBrk="1" hangingPunct="1">
              <a:buFont typeface="Arial" panose="020B0604020202020204" pitchFamily="34" charset="0"/>
              <a:buNone/>
            </a:pPr>
            <a:endParaRPr lang="en-US" alt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Box 2">
            <a:extLst>
              <a:ext uri="{FF2B5EF4-FFF2-40B4-BE49-F238E27FC236}">
                <a16:creationId xmlns:a16="http://schemas.microsoft.com/office/drawing/2014/main" id="{497F9C7C-635C-4B43-BC2B-655F97785EFB}"/>
              </a:ext>
            </a:extLst>
          </p:cNvPr>
          <p:cNvSpPr txBox="1">
            <a:spLocks noChangeArrowheads="1"/>
          </p:cNvSpPr>
          <p:nvPr/>
        </p:nvSpPr>
        <p:spPr bwMode="auto">
          <a:xfrm>
            <a:off x="152400" y="609600"/>
            <a:ext cx="944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Char char="•"/>
            </a:pPr>
            <a:r>
              <a:rPr lang="en-US" altLang="en-US"/>
              <a:t>Lone pairs on the central atom, often break the molecules symmetry resulting in the molecule having an overall dipole moment meaning that it is polar.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extBox 115">
            <a:extLst>
              <a:ext uri="{FF2B5EF4-FFF2-40B4-BE49-F238E27FC236}">
                <a16:creationId xmlns:a16="http://schemas.microsoft.com/office/drawing/2014/main" id="{92BA6AE2-D7ED-304C-BCB9-61CDBAC2A930}"/>
              </a:ext>
            </a:extLst>
          </p:cNvPr>
          <p:cNvSpPr txBox="1">
            <a:spLocks noChangeArrowheads="1"/>
          </p:cNvSpPr>
          <p:nvPr/>
        </p:nvSpPr>
        <p:spPr bwMode="auto">
          <a:xfrm>
            <a:off x="152400" y="609600"/>
            <a:ext cx="861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Char char="•"/>
            </a:pPr>
            <a:r>
              <a:rPr lang="en-US" altLang="en-US"/>
              <a:t>Having more than one type of bond dipole can also lead to a polar molecule.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41B900D8-9AE8-8A4F-812F-EA02E8DC3034}"/>
              </a:ext>
            </a:extLst>
          </p:cNvPr>
          <p:cNvSpPr>
            <a:spLocks noGrp="1"/>
          </p:cNvSpPr>
          <p:nvPr>
            <p:ph type="title"/>
          </p:nvPr>
        </p:nvSpPr>
        <p:spPr>
          <a:xfrm>
            <a:off x="381000" y="377825"/>
            <a:ext cx="8534400" cy="1146175"/>
          </a:xfrm>
        </p:spPr>
        <p:txBody>
          <a:bodyPr wrap="square" numCol="1" anchorCtr="0" compatLnSpc="1">
            <a:prstTxWarp prst="textNoShape">
              <a:avLst/>
            </a:prstTxWarp>
          </a:bodyPr>
          <a:lstStyle/>
          <a:p>
            <a:pPr eaLnBrk="1" hangingPunct="1"/>
            <a:r>
              <a:rPr lang="en-US" altLang="en-US" sz="3200" b="1" i="1">
                <a:solidFill>
                  <a:srgbClr val="000090"/>
                </a:solidFill>
                <a:effectLst>
                  <a:outerShdw blurRad="38100" dist="38100" dir="2700000" algn="tl">
                    <a:srgbClr val="C0C0C0"/>
                  </a:outerShdw>
                </a:effectLst>
              </a:rPr>
              <a:t>Electron Configuration of Transition Metal and Inner Transition Metal Cations </a:t>
            </a:r>
          </a:p>
        </p:txBody>
      </p:sp>
      <p:sp>
        <p:nvSpPr>
          <p:cNvPr id="24578" name="TextBox 4">
            <a:extLst>
              <a:ext uri="{FF2B5EF4-FFF2-40B4-BE49-F238E27FC236}">
                <a16:creationId xmlns:a16="http://schemas.microsoft.com/office/drawing/2014/main" id="{7D14DDEB-9495-834D-B6BB-25F79D9E4828}"/>
              </a:ext>
            </a:extLst>
          </p:cNvPr>
          <p:cNvSpPr txBox="1">
            <a:spLocks noChangeArrowheads="1"/>
          </p:cNvSpPr>
          <p:nvPr/>
        </p:nvSpPr>
        <p:spPr bwMode="auto">
          <a:xfrm>
            <a:off x="-76200" y="1463675"/>
            <a:ext cx="91440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eaLnBrk="1" hangingPunct="1"/>
            <a:endParaRPr lang="en-US" altLang="en-US" sz="2800">
              <a:ea typeface="Osaka" panose="020B0600000000000000" pitchFamily="34" charset="-128"/>
              <a:sym typeface="Wingdings" pitchFamily="2" charset="2"/>
            </a:endParaRPr>
          </a:p>
          <a:p>
            <a:pPr lvl="1" eaLnBrk="1" hangingPunct="1">
              <a:buFont typeface="Arial" panose="020B0604020202020204" pitchFamily="34" charset="0"/>
              <a:buChar char="•"/>
            </a:pPr>
            <a:r>
              <a:rPr lang="en-US" altLang="en-US" sz="2800">
                <a:ea typeface="Osaka" panose="020B0600000000000000" pitchFamily="34" charset="-128"/>
                <a:sym typeface="Wingdings" pitchFamily="2" charset="2"/>
              </a:rPr>
              <a:t> Transition metals and Inner Transition metals behave differently than Main-Group metals. </a:t>
            </a:r>
          </a:p>
          <a:p>
            <a:pPr lvl="1" eaLnBrk="1" hangingPunct="1">
              <a:buFont typeface="Arial" panose="020B0604020202020204" pitchFamily="34" charset="0"/>
              <a:buChar char="•"/>
            </a:pPr>
            <a:endParaRPr lang="en-US" altLang="en-US" sz="2800">
              <a:ea typeface="Osaka" panose="020B0600000000000000" pitchFamily="34" charset="-128"/>
              <a:sym typeface="Wingdings" pitchFamily="2" charset="2"/>
            </a:endParaRPr>
          </a:p>
          <a:p>
            <a:pPr lvl="1" eaLnBrk="1" hangingPunct="1">
              <a:buFont typeface="Arial" panose="020B0604020202020204" pitchFamily="34" charset="0"/>
              <a:buChar char="•"/>
            </a:pPr>
            <a:r>
              <a:rPr lang="en-US" altLang="en-US" sz="2800">
                <a:ea typeface="Osaka" panose="020B0600000000000000" pitchFamily="34" charset="-128"/>
                <a:sym typeface="Wingdings" pitchFamily="2" charset="2"/>
              </a:rPr>
              <a:t> The cations formed by Transition Metals and Inner Transition Metals are typically NOT isoelectronic with a noble gas. </a:t>
            </a:r>
            <a:endParaRPr lang="en-US" altLang="en-US" sz="2800">
              <a:ea typeface="Osaka" panose="020B0600000000000000" pitchFamily="34" charset="-128"/>
            </a:endParaRPr>
          </a:p>
        </p:txBody>
      </p:sp>
      <p:sp>
        <p:nvSpPr>
          <p:cNvPr id="24579" name="Rectangle 9">
            <a:extLst>
              <a:ext uri="{FF2B5EF4-FFF2-40B4-BE49-F238E27FC236}">
                <a16:creationId xmlns:a16="http://schemas.microsoft.com/office/drawing/2014/main" id="{4708AA8A-3FDE-F045-82E6-29FEA0C40A4F}"/>
              </a:ext>
            </a:extLst>
          </p:cNvPr>
          <p:cNvSpPr>
            <a:spLocks noChangeArrowheads="1"/>
          </p:cNvSpPr>
          <p:nvPr/>
        </p:nvSpPr>
        <p:spPr bwMode="auto">
          <a:xfrm>
            <a:off x="3581400" y="3470275"/>
            <a:ext cx="18415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81000"/>
              </a:lnSpc>
              <a:buClr>
                <a:srgbClr val="000000"/>
              </a:buClr>
              <a:buFont typeface="Arial" panose="020B0604020202020204" pitchFamily="34" charset="0"/>
              <a:buNone/>
            </a:pPr>
            <a:endParaRPr lang="en-US" altLang="en-US" sz="1800">
              <a:latin typeface="Calibri" panose="020F0502020204030204"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extBox 1">
            <a:extLst>
              <a:ext uri="{FF2B5EF4-FFF2-40B4-BE49-F238E27FC236}">
                <a16:creationId xmlns:a16="http://schemas.microsoft.com/office/drawing/2014/main" id="{D3ECAB64-0BE6-AD43-8F4B-D4EB6704A3E0}"/>
              </a:ext>
            </a:extLst>
          </p:cNvPr>
          <p:cNvSpPr txBox="1">
            <a:spLocks noChangeArrowheads="1"/>
          </p:cNvSpPr>
          <p:nvPr/>
        </p:nvSpPr>
        <p:spPr bwMode="auto">
          <a:xfrm>
            <a:off x="304800" y="457200"/>
            <a:ext cx="87074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600" b="1">
                <a:solidFill>
                  <a:srgbClr val="000090"/>
                </a:solidFill>
              </a:rPr>
              <a:t>Polar molecules respond to an applied electrical field.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a:extLst>
              <a:ext uri="{FF2B5EF4-FFF2-40B4-BE49-F238E27FC236}">
                <a16:creationId xmlns:a16="http://schemas.microsoft.com/office/drawing/2014/main" id="{E1C60C69-3391-9440-BF8C-3CF0D21617BF}"/>
              </a:ext>
            </a:extLst>
          </p:cNvPr>
          <p:cNvSpPr>
            <a:spLocks noGrp="1"/>
          </p:cNvSpPr>
          <p:nvPr>
            <p:ph type="title"/>
          </p:nvPr>
        </p:nvSpPr>
        <p:spPr>
          <a:xfrm>
            <a:off x="914400" y="225425"/>
            <a:ext cx="7767638" cy="1146175"/>
          </a:xfrm>
        </p:spPr>
        <p:txBody>
          <a:bodyPr wrap="square" numCol="1" anchorCtr="0" compatLnSpc="1">
            <a:prstTxWarp prst="textNoShape">
              <a:avLst/>
            </a:prstTxWarp>
          </a:bodyPr>
          <a:lstStyle/>
          <a:p>
            <a:pPr eaLnBrk="1" hangingPunct="1"/>
            <a:r>
              <a:rPr lang="en-US" altLang="en-US" sz="3600" b="1" i="1">
                <a:solidFill>
                  <a:srgbClr val="000090"/>
                </a:solidFill>
                <a:effectLst>
                  <a:outerShdw blurRad="38100" dist="38100" dir="2700000" algn="tl">
                    <a:srgbClr val="C0C0C0"/>
                  </a:outerShdw>
                </a:effectLst>
              </a:rPr>
              <a:t>Electron Configuration of Anions</a:t>
            </a:r>
          </a:p>
        </p:txBody>
      </p:sp>
      <p:sp>
        <p:nvSpPr>
          <p:cNvPr id="25602" name="TextBox 4">
            <a:extLst>
              <a:ext uri="{FF2B5EF4-FFF2-40B4-BE49-F238E27FC236}">
                <a16:creationId xmlns:a16="http://schemas.microsoft.com/office/drawing/2014/main" id="{653999E7-E83C-5548-AA38-55450BD053FE}"/>
              </a:ext>
            </a:extLst>
          </p:cNvPr>
          <p:cNvSpPr txBox="1">
            <a:spLocks noChangeArrowheads="1"/>
          </p:cNvSpPr>
          <p:nvPr/>
        </p:nvSpPr>
        <p:spPr bwMode="auto">
          <a:xfrm>
            <a:off x="0" y="990600"/>
            <a:ext cx="9144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eaLnBrk="1" hangingPunct="1"/>
            <a:endParaRPr lang="en-US" altLang="en-US" sz="2800">
              <a:ea typeface="Osaka" panose="020B0600000000000000" pitchFamily="34" charset="-128"/>
              <a:sym typeface="Wingdings" pitchFamily="2" charset="2"/>
            </a:endParaRPr>
          </a:p>
          <a:p>
            <a:pPr lvl="1" eaLnBrk="1" hangingPunct="1">
              <a:buFont typeface="Arial" panose="020B0604020202020204" pitchFamily="34" charset="0"/>
              <a:buChar char="•"/>
            </a:pPr>
            <a:r>
              <a:rPr lang="en-US" altLang="en-US" sz="2800">
                <a:ea typeface="Osaka" panose="020B0600000000000000" pitchFamily="34" charset="-128"/>
                <a:sym typeface="Wingdings" pitchFamily="2" charset="2"/>
              </a:rPr>
              <a:t> Anions usually form when a non-metal atom gains enough electrons to have a filled valence shell. </a:t>
            </a:r>
          </a:p>
          <a:p>
            <a:pPr lvl="1" eaLnBrk="1" hangingPunct="1">
              <a:buFont typeface="Arial" panose="020B0604020202020204" pitchFamily="34" charset="0"/>
              <a:buChar char="•"/>
            </a:pPr>
            <a:endParaRPr lang="en-US" altLang="en-US" sz="2800">
              <a:ea typeface="Osaka" panose="020B0600000000000000" pitchFamily="34" charset="-128"/>
              <a:sym typeface="Wingdings" pitchFamily="2" charset="2"/>
            </a:endParaRPr>
          </a:p>
          <a:p>
            <a:pPr lvl="1" eaLnBrk="1" hangingPunct="1">
              <a:buFont typeface="Arial" panose="020B0604020202020204" pitchFamily="34" charset="0"/>
              <a:buChar char="•"/>
            </a:pPr>
            <a:r>
              <a:rPr lang="en-US" altLang="en-US" sz="2800">
                <a:ea typeface="Osaka" panose="020B0600000000000000" pitchFamily="34" charset="-128"/>
                <a:sym typeface="Wingdings" pitchFamily="2" charset="2"/>
              </a:rPr>
              <a:t> The charge of the anion is equal to the number of electrons gained by the atom. </a:t>
            </a:r>
            <a:endParaRPr lang="en-US" altLang="en-US" sz="2800">
              <a:ea typeface="Osaka" panose="020B0600000000000000" pitchFamily="34" charset="-128"/>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Clarity.thmx</Template>
  <TotalTime>7865</TotalTime>
  <Words>3463</Words>
  <Application>Microsoft Macintosh PowerPoint</Application>
  <PresentationFormat>On-screen Show (4:3)</PresentationFormat>
  <Paragraphs>518</Paragraphs>
  <Slides>80</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91" baseType="lpstr">
      <vt:lpstr>Arial</vt:lpstr>
      <vt:lpstr>MS PGothic</vt:lpstr>
      <vt:lpstr>Calibri</vt:lpstr>
      <vt:lpstr>MS PGothic</vt:lpstr>
      <vt:lpstr>Osaka</vt:lpstr>
      <vt:lpstr>Wingdings</vt:lpstr>
      <vt:lpstr>Symbol</vt:lpstr>
      <vt:lpstr>Helvetica</vt:lpstr>
      <vt:lpstr>Times</vt:lpstr>
      <vt:lpstr>Clarity</vt:lpstr>
      <vt:lpstr>CS ChemDraw Drawing</vt:lpstr>
      <vt:lpstr>CHAPTER 7: Chemical Bonding and Molecular Geometry </vt:lpstr>
      <vt:lpstr>Ch. 7 Outline</vt:lpstr>
      <vt:lpstr>7.1: Ionic Bonding </vt:lpstr>
      <vt:lpstr>Isoelectronic Species</vt:lpstr>
      <vt:lpstr>Formation of Ionic Compounds</vt:lpstr>
      <vt:lpstr>Stability of Noble Gases</vt:lpstr>
      <vt:lpstr>Electron Configuration of Main-Group Cations</vt:lpstr>
      <vt:lpstr>Electron Configuration of Transition Metal and Inner Transition Metal Cations </vt:lpstr>
      <vt:lpstr>Electron Configuration of Anions</vt:lpstr>
      <vt:lpstr>7.2: Covalent Bonding</vt:lpstr>
      <vt:lpstr>H2: Covalent Compound</vt:lpstr>
      <vt:lpstr>HF: Covalent Compound</vt:lpstr>
      <vt:lpstr>PowerPoint Presentation</vt:lpstr>
      <vt:lpstr>Formation of Covalent Bonds</vt:lpstr>
      <vt:lpstr>Types of covalent bonds</vt:lpstr>
      <vt:lpstr>Electronegativity</vt:lpstr>
      <vt:lpstr>Electronegativity and the Periodic Table</vt:lpstr>
      <vt:lpstr>Pure Covalent Bonds</vt:lpstr>
      <vt:lpstr>Polar Covalent Bonds</vt:lpstr>
      <vt:lpstr>Pure vs. Polar Covalent Bonds</vt:lpstr>
      <vt:lpstr>Electronegativity and Bond Type</vt:lpstr>
      <vt:lpstr>Electronegativity and Bond Type</vt:lpstr>
      <vt:lpstr>7.3: Lewis Symbols and Structures</vt:lpstr>
      <vt:lpstr>PowerPoint Presentation</vt:lpstr>
      <vt:lpstr>Lewis Symbols of Ions</vt:lpstr>
      <vt:lpstr>Lewis Structures</vt:lpstr>
      <vt:lpstr>Lewis Structures</vt:lpstr>
      <vt:lpstr>The Octet Rule</vt:lpstr>
      <vt:lpstr>Examples of Lewis Structures</vt:lpstr>
      <vt:lpstr>Examples of Lewis Structures</vt:lpstr>
      <vt:lpstr>Writing Lewis Structures</vt:lpstr>
      <vt:lpstr>Writing Lewis Structures</vt:lpstr>
      <vt:lpstr>Exceptions to the Octet Rule</vt:lpstr>
      <vt:lpstr>Electron Deficient Molecules</vt:lpstr>
      <vt:lpstr>Electron Deficient Molecules</vt:lpstr>
      <vt:lpstr>Electron Deficient Molecules</vt:lpstr>
      <vt:lpstr>Hypervalent Molecules</vt:lpstr>
      <vt:lpstr>Central Atoms Capable of forming Hypervalent Molecules</vt:lpstr>
      <vt:lpstr>Examples of Hypervalent Molecules</vt:lpstr>
      <vt:lpstr>7.4: Formal Charges and Resonance</vt:lpstr>
      <vt:lpstr>Formal Charge (FC) </vt:lpstr>
      <vt:lpstr>Using Formal Charge to Predict the Best Structure</vt:lpstr>
      <vt:lpstr>Formal Charge and the Octet Rule</vt:lpstr>
      <vt:lpstr>Resonance Forms</vt:lpstr>
      <vt:lpstr>Resonance Forms</vt:lpstr>
      <vt:lpstr>Resonance in the Nitrate Ion</vt:lpstr>
      <vt:lpstr>Notes on Resonance Hybrid Molecules</vt:lpstr>
      <vt:lpstr>7.6: Molecular Structure and Polarity</vt:lpstr>
      <vt:lpstr>PowerPoint Presentation</vt:lpstr>
      <vt:lpstr>Valence Shell Electron Pair Repulsion Theory (VSEPR)</vt:lpstr>
      <vt:lpstr>Ideal Electron Pair Geometries</vt:lpstr>
      <vt:lpstr>Two Types of Geometries </vt:lpstr>
      <vt:lpstr>The A-X-E Notation</vt:lpstr>
      <vt:lpstr>Two bonded electron pairs around “A”</vt:lpstr>
      <vt:lpstr>Three bonded electron pairs around “A”</vt:lpstr>
      <vt:lpstr>Four bonded electron pairs around “A”</vt:lpstr>
      <vt:lpstr>Five bonded electron pairs around “A”</vt:lpstr>
      <vt:lpstr>Six bonded electron pairs around “A”</vt:lpstr>
      <vt:lpstr>Molecular Structure for when Central Atom has Lone Pairs</vt:lpstr>
      <vt:lpstr>Why are there Ideal Bond Angle Deviations? </vt:lpstr>
      <vt:lpstr>Ammonia</vt:lpstr>
      <vt:lpstr>Water</vt:lpstr>
      <vt:lpstr>PowerPoint Presentation</vt:lpstr>
      <vt:lpstr>Lone Pairs and Hypervalent Molecules</vt:lpstr>
      <vt:lpstr>Hypervalent Molecules with Lone Pairs: 5 e- pairs</vt:lpstr>
      <vt:lpstr>Hypervalent Molecules with Lone Pairs: 5 e- pairs</vt:lpstr>
      <vt:lpstr>Hypervalent Molecules with Lone Pairs: 6 e- pairs</vt:lpstr>
      <vt:lpstr>Multi Bonds and Geometry</vt:lpstr>
      <vt:lpstr>PowerPoint Presentation</vt:lpstr>
      <vt:lpstr>PowerPoint Presentation</vt:lpstr>
      <vt:lpstr>How to Determine Structure with VSEPR Theory  </vt:lpstr>
      <vt:lpstr>Molecular Polarity and Dipole Moment</vt:lpstr>
      <vt:lpstr>Bond Dipole Moment</vt:lpstr>
      <vt:lpstr>Molecular Polarity and Dipole Moment</vt:lpstr>
      <vt:lpstr>Deciding if a Molecule is Polar or Non-polar</vt:lpstr>
      <vt:lpstr>Molecular Dipoles</vt:lpstr>
      <vt:lpstr>PowerPoint Presentation</vt:lpstr>
      <vt:lpstr>PowerPoint Presentation</vt:lpstr>
      <vt:lpstr>PowerPoint Presentation</vt:lpstr>
      <vt:lpstr>PowerPoint Presentation</vt:lpstr>
    </vt:vector>
  </TitlesOfParts>
  <Company>University of Connecticut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 Molecular Geometry</dc:title>
  <dc:creator>Edward J. Neth</dc:creator>
  <cp:lastModifiedBy>M5</cp:lastModifiedBy>
  <cp:revision>372</cp:revision>
  <cp:lastPrinted>2016-04-11T16:22:39Z</cp:lastPrinted>
  <dcterms:created xsi:type="dcterms:W3CDTF">2016-07-15T19:45:38Z</dcterms:created>
  <dcterms:modified xsi:type="dcterms:W3CDTF">2022-01-12T22:21:33Z</dcterms:modified>
</cp:coreProperties>
</file>