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2" r:id="rId1"/>
  </p:sldMasterIdLst>
  <p:notesMasterIdLst>
    <p:notesMasterId r:id="rId59"/>
  </p:notesMasterIdLst>
  <p:handoutMasterIdLst>
    <p:handoutMasterId r:id="rId60"/>
  </p:handoutMasterIdLst>
  <p:sldIdLst>
    <p:sldId id="256" r:id="rId2"/>
    <p:sldId id="667" r:id="rId3"/>
    <p:sldId id="668" r:id="rId4"/>
    <p:sldId id="685" r:id="rId5"/>
    <p:sldId id="691" r:id="rId6"/>
    <p:sldId id="692" r:id="rId7"/>
    <p:sldId id="693" r:id="rId8"/>
    <p:sldId id="694" r:id="rId9"/>
    <p:sldId id="695" r:id="rId10"/>
    <p:sldId id="696" r:id="rId11"/>
    <p:sldId id="697" r:id="rId12"/>
    <p:sldId id="686" r:id="rId13"/>
    <p:sldId id="698" r:id="rId14"/>
    <p:sldId id="699" r:id="rId15"/>
    <p:sldId id="700" r:id="rId16"/>
    <p:sldId id="701" r:id="rId17"/>
    <p:sldId id="702" r:id="rId18"/>
    <p:sldId id="703" r:id="rId19"/>
    <p:sldId id="704" r:id="rId20"/>
    <p:sldId id="705" r:id="rId21"/>
    <p:sldId id="706" r:id="rId22"/>
    <p:sldId id="707" r:id="rId23"/>
    <p:sldId id="708" r:id="rId24"/>
    <p:sldId id="709" r:id="rId25"/>
    <p:sldId id="687" r:id="rId26"/>
    <p:sldId id="710" r:id="rId27"/>
    <p:sldId id="711" r:id="rId28"/>
    <p:sldId id="712" r:id="rId29"/>
    <p:sldId id="688" r:id="rId30"/>
    <p:sldId id="713" r:id="rId31"/>
    <p:sldId id="719" r:id="rId32"/>
    <p:sldId id="714" r:id="rId33"/>
    <p:sldId id="720" r:id="rId34"/>
    <p:sldId id="715" r:id="rId35"/>
    <p:sldId id="716" r:id="rId36"/>
    <p:sldId id="721" r:id="rId37"/>
    <p:sldId id="722" r:id="rId38"/>
    <p:sldId id="689" r:id="rId39"/>
    <p:sldId id="723" r:id="rId40"/>
    <p:sldId id="727" r:id="rId41"/>
    <p:sldId id="724" r:id="rId42"/>
    <p:sldId id="726" r:id="rId43"/>
    <p:sldId id="728" r:id="rId44"/>
    <p:sldId id="729" r:id="rId45"/>
    <p:sldId id="730" r:id="rId46"/>
    <p:sldId id="731" r:id="rId47"/>
    <p:sldId id="737" r:id="rId48"/>
    <p:sldId id="739" r:id="rId49"/>
    <p:sldId id="732" r:id="rId50"/>
    <p:sldId id="733" r:id="rId51"/>
    <p:sldId id="734" r:id="rId52"/>
    <p:sldId id="735" r:id="rId53"/>
    <p:sldId id="736" r:id="rId54"/>
    <p:sldId id="738" r:id="rId55"/>
    <p:sldId id="682" r:id="rId56"/>
    <p:sldId id="683" r:id="rId57"/>
    <p:sldId id="684"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00"/>
    <a:srgbClr val="009900"/>
    <a:srgbClr val="0000FF"/>
    <a:srgbClr val="C4EDB7"/>
    <a:srgbClr val="FF3300"/>
    <a:srgbClr val="8F45C7"/>
    <a:srgbClr val="0066FF"/>
    <a:srgbClr val="CC6600"/>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38" autoAdjust="0"/>
    <p:restoredTop sz="94825" autoAdjust="0"/>
  </p:normalViewPr>
  <p:slideViewPr>
    <p:cSldViewPr snapToGrid="0" snapToObjects="1">
      <p:cViewPr varScale="1">
        <p:scale>
          <a:sx n="98" d="100"/>
          <a:sy n="98" d="100"/>
        </p:scale>
        <p:origin x="118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4/6/18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(c)2017 Montgomery College CC by 4.0</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4016-AF49-FA46-BDF2-027ED042E616}" type="datetimeFigureOut">
              <a:rPr lang="en-US" smtClean="0"/>
              <a:pPr/>
              <a:t>4/6/18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(c)2017 Montgomery College CC by 4.0</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E5766-6E49-694E-8B94-624AB69033FB}" type="slidenum">
              <a:rPr lang="en-US" smtClean="0"/>
              <a:pPr/>
              <a:t>‹#›</a:t>
            </a:fld>
            <a:endParaRPr lang="en-US"/>
          </a:p>
        </p:txBody>
      </p:sp>
    </p:spTree>
    <p:extLst>
      <p:ext uri="{BB962C8B-B14F-4D97-AF65-F5344CB8AC3E}">
        <p14:creationId xmlns:p14="http://schemas.microsoft.com/office/powerpoint/2010/main" val="63913826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a:t>
            </a:fld>
            <a:endParaRPr lang="en-US"/>
          </a:p>
        </p:txBody>
      </p:sp>
    </p:spTree>
    <p:extLst>
      <p:ext uri="{BB962C8B-B14F-4D97-AF65-F5344CB8AC3E}">
        <p14:creationId xmlns:p14="http://schemas.microsoft.com/office/powerpoint/2010/main" val="225478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37</a:t>
            </a:fld>
            <a:endParaRPr lang="en-US"/>
          </a:p>
        </p:txBody>
      </p:sp>
    </p:spTree>
    <p:extLst>
      <p:ext uri="{BB962C8B-B14F-4D97-AF65-F5344CB8AC3E}">
        <p14:creationId xmlns:p14="http://schemas.microsoft.com/office/powerpoint/2010/main" val="1671531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47</a:t>
            </a:fld>
            <a:endParaRPr lang="en-US"/>
          </a:p>
        </p:txBody>
      </p:sp>
    </p:spTree>
    <p:extLst>
      <p:ext uri="{BB962C8B-B14F-4D97-AF65-F5344CB8AC3E}">
        <p14:creationId xmlns:p14="http://schemas.microsoft.com/office/powerpoint/2010/main" val="192910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29</a:t>
            </a:fld>
            <a:endParaRPr lang="en-US"/>
          </a:p>
        </p:txBody>
      </p:sp>
    </p:spTree>
    <p:extLst>
      <p:ext uri="{BB962C8B-B14F-4D97-AF65-F5344CB8AC3E}">
        <p14:creationId xmlns:p14="http://schemas.microsoft.com/office/powerpoint/2010/main" val="34891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30</a:t>
            </a:fld>
            <a:endParaRPr lang="en-US"/>
          </a:p>
        </p:txBody>
      </p:sp>
    </p:spTree>
    <p:extLst>
      <p:ext uri="{BB962C8B-B14F-4D97-AF65-F5344CB8AC3E}">
        <p14:creationId xmlns:p14="http://schemas.microsoft.com/office/powerpoint/2010/main" val="873806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31</a:t>
            </a:fld>
            <a:endParaRPr lang="en-US"/>
          </a:p>
        </p:txBody>
      </p:sp>
    </p:spTree>
    <p:extLst>
      <p:ext uri="{BB962C8B-B14F-4D97-AF65-F5344CB8AC3E}">
        <p14:creationId xmlns:p14="http://schemas.microsoft.com/office/powerpoint/2010/main" val="1819706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32</a:t>
            </a:fld>
            <a:endParaRPr lang="en-US"/>
          </a:p>
        </p:txBody>
      </p:sp>
    </p:spTree>
    <p:extLst>
      <p:ext uri="{BB962C8B-B14F-4D97-AF65-F5344CB8AC3E}">
        <p14:creationId xmlns:p14="http://schemas.microsoft.com/office/powerpoint/2010/main" val="1608927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33</a:t>
            </a:fld>
            <a:endParaRPr lang="en-US"/>
          </a:p>
        </p:txBody>
      </p:sp>
    </p:spTree>
    <p:extLst>
      <p:ext uri="{BB962C8B-B14F-4D97-AF65-F5344CB8AC3E}">
        <p14:creationId xmlns:p14="http://schemas.microsoft.com/office/powerpoint/2010/main" val="76668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34</a:t>
            </a:fld>
            <a:endParaRPr lang="en-US"/>
          </a:p>
        </p:txBody>
      </p:sp>
    </p:spTree>
    <p:extLst>
      <p:ext uri="{BB962C8B-B14F-4D97-AF65-F5344CB8AC3E}">
        <p14:creationId xmlns:p14="http://schemas.microsoft.com/office/powerpoint/2010/main" val="361313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35</a:t>
            </a:fld>
            <a:endParaRPr lang="en-US"/>
          </a:p>
        </p:txBody>
      </p:sp>
    </p:spTree>
    <p:extLst>
      <p:ext uri="{BB962C8B-B14F-4D97-AF65-F5344CB8AC3E}">
        <p14:creationId xmlns:p14="http://schemas.microsoft.com/office/powerpoint/2010/main" val="843179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36</a:t>
            </a:fld>
            <a:endParaRPr lang="en-US"/>
          </a:p>
        </p:txBody>
      </p:sp>
    </p:spTree>
    <p:extLst>
      <p:ext uri="{BB962C8B-B14F-4D97-AF65-F5344CB8AC3E}">
        <p14:creationId xmlns:p14="http://schemas.microsoft.com/office/powerpoint/2010/main" val="1145142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2827502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Text Placeholder 10"/>
          <p:cNvSpPr>
            <a:spLocks noGrp="1"/>
          </p:cNvSpPr>
          <p:nvPr>
            <p:ph type="body" sz="quarter" idx="14"/>
          </p:nvPr>
        </p:nvSpPr>
        <p:spPr>
          <a:xfrm>
            <a:off x="457200" y="1221918"/>
            <a:ext cx="7620000" cy="4607382"/>
          </a:xfrm>
        </p:spPr>
        <p:txBody>
          <a:bodyPr/>
          <a:lstStyle>
            <a:lvl1pPr>
              <a:spcBef>
                <a:spcPts val="0"/>
              </a:spcBef>
              <a:spcAft>
                <a:spcPts val="600"/>
              </a:spcAft>
              <a:buClr>
                <a:srgbClr val="6CB255"/>
              </a:buClr>
              <a:defRPr>
                <a:solidFill>
                  <a:schemeClr val="tx1"/>
                </a:solidFill>
              </a:defRPr>
            </a:lvl1pPr>
            <a:lvl2pPr marL="731520" indent="-457200">
              <a:spcBef>
                <a:spcPts val="0"/>
              </a:spcBef>
              <a:spcAft>
                <a:spcPts val="600"/>
              </a:spcAft>
              <a:buClr>
                <a:srgbClr val="6CB255"/>
              </a:buClr>
              <a:buFont typeface="Arial" panose="020B0604020202020204" pitchFamily="34" charset="0"/>
              <a:buChar char="•"/>
              <a:defRPr sz="2200">
                <a:solidFill>
                  <a:schemeClr val="tx1"/>
                </a:solidFill>
              </a:defRPr>
            </a:lvl2pPr>
            <a:lvl3pPr marL="1257300" indent="-342900">
              <a:spcBef>
                <a:spcPts val="0"/>
              </a:spcBef>
              <a:spcAft>
                <a:spcPts val="600"/>
              </a:spcAft>
              <a:buClr>
                <a:srgbClr val="6CB255"/>
              </a:buClr>
              <a:buFont typeface="Arial" panose="020B0604020202020204" pitchFamily="34" charset="0"/>
              <a:buChar char="•"/>
              <a:defRPr sz="2000">
                <a:solidFill>
                  <a:schemeClr val="tx1"/>
                </a:solidFill>
              </a:defRPr>
            </a:lvl3pPr>
            <a:lvl4pPr marL="1714500" indent="-342900">
              <a:spcBef>
                <a:spcPts val="0"/>
              </a:spcBef>
              <a:spcAft>
                <a:spcPts val="600"/>
              </a:spcAft>
              <a:buClr>
                <a:srgbClr val="6CB255"/>
              </a:buClr>
              <a:buFont typeface="Arial" panose="020B0604020202020204" pitchFamily="34" charset="0"/>
              <a:buChar char="•"/>
              <a:defRPr>
                <a:solidFill>
                  <a:schemeClr val="tx1"/>
                </a:solidFill>
              </a:defRPr>
            </a:lvl4pPr>
            <a:lvl5pPr marL="2171700" indent="-342900">
              <a:spcBef>
                <a:spcPts val="0"/>
              </a:spcBef>
              <a:spcAft>
                <a:spcPts val="600"/>
              </a:spcAft>
              <a:buClr>
                <a:srgbClr val="6CB255"/>
              </a:buClr>
              <a:buFont typeface="Arial" panose="020B0604020202020204" pitchFamily="34" charset="0"/>
              <a:buChar cha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457200" y="347979"/>
            <a:ext cx="7620000" cy="518478"/>
          </a:xfrm>
          <a:prstGeom prst="rect">
            <a:avLst/>
          </a:prstGeom>
        </p:spPr>
        <p:txBody>
          <a:bodyPr vert="horz" lIns="91440" tIns="45720" rIns="91440" bIns="45720" rtlCol="0" anchor="b">
            <a:normAutofit/>
          </a:bodyPr>
          <a:lstStyle>
            <a:lvl1pPr>
              <a:defRPr sz="2400">
                <a:solidFill>
                  <a:schemeClr val="accent5">
                    <a:lumMod val="50000"/>
                  </a:schemeClr>
                </a:solidFill>
              </a:defRPr>
            </a:lvl1pPr>
          </a:lstStyle>
          <a:p>
            <a:r>
              <a:rPr lang="en-US" dirty="0"/>
              <a:t>Click to edit Master title style</a:t>
            </a:r>
          </a:p>
        </p:txBody>
      </p:sp>
      <p:sp>
        <p:nvSpPr>
          <p:cNvPr id="6"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347979"/>
            <a:ext cx="8530098" cy="518478"/>
          </a:xfrm>
          <a:prstGeom prst="rect">
            <a:avLst/>
          </a:prstGeom>
        </p:spPr>
        <p:txBody>
          <a:bodyPr vert="horz" lIns="91440" tIns="45720" rIns="91440" bIns="45720" rtlCol="0" anchor="b">
            <a:normAutofit/>
          </a:bodyPr>
          <a:lstStyle>
            <a:lvl1pPr>
              <a:defRPr sz="2800">
                <a:solidFill>
                  <a:schemeClr val="accent5">
                    <a:lumMod val="50000"/>
                  </a:schemeClr>
                </a:solidFill>
              </a:defRPr>
            </a:lvl1pPr>
          </a:lstStyle>
          <a:p>
            <a:r>
              <a:rPr lang="en-US" dirty="0"/>
              <a:t>Click to edit Master title style</a:t>
            </a:r>
          </a:p>
        </p:txBody>
      </p:sp>
      <p:sp>
        <p:nvSpPr>
          <p:cNvPr id="5"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253967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othing1">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othing2">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4007088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othing3">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Nothing4">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28940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othing5">
    <p:spTree>
      <p:nvGrpSpPr>
        <p:cNvPr id="1" name=""/>
        <p:cNvGrpSpPr/>
        <p:nvPr/>
      </p:nvGrpSpPr>
      <p:grpSpPr>
        <a:xfrm>
          <a:off x="0" y="0"/>
          <a:ext cx="0" cy="0"/>
          <a:chOff x="0" y="0"/>
          <a:chExt cx="0" cy="0"/>
        </a:xfrm>
      </p:grpSpPr>
      <p:sp>
        <p:nvSpPr>
          <p:cNvPr id="7"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2505611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othing6">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450373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2547"/>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24" r:id="rId1"/>
    <p:sldLayoutId id="2147483913" r:id="rId2"/>
    <p:sldLayoutId id="2147483925" r:id="rId3"/>
    <p:sldLayoutId id="2147483914" r:id="rId4"/>
    <p:sldLayoutId id="2147483922" r:id="rId5"/>
    <p:sldLayoutId id="2147483916" r:id="rId6"/>
    <p:sldLayoutId id="2147483923" r:id="rId7"/>
    <p:sldLayoutId id="2147483926" r:id="rId8"/>
    <p:sldLayoutId id="2147483927" r:id="rId9"/>
  </p:sldLayoutIdLst>
  <p:hf hdr="0" dt="0"/>
  <p:txStyles>
    <p:titleStyle>
      <a:lvl1pPr algn="l" defTabSz="914400" rtl="0" eaLnBrk="1" latinLnBrk="0" hangingPunct="1">
        <a:spcBef>
          <a:spcPct val="0"/>
        </a:spcBef>
        <a:buNone/>
        <a:defRPr sz="2400" kern="1200" cap="all" spc="-60" baseline="0">
          <a:solidFill>
            <a:schemeClr val="accent5">
              <a:lumMod val="50000"/>
            </a:schemeClr>
          </a:solidFill>
          <a:latin typeface="+mn-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ct val="20000"/>
        </a:spcBef>
        <a:buClr>
          <a:srgbClr val="009900"/>
        </a:buClr>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009900"/>
        </a:buClr>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009900"/>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009900"/>
        </a:buClr>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creativecommons.org/licenses/by/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90.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0.png"/><Relationship Id="rId7" Type="http://schemas.openxmlformats.org/officeDocument/2006/relationships/image" Target="../media/image46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46.jpe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image" Target="../media/image420.png"/><Relationship Id="rId9"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emf"/><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51.png"/><Relationship Id="rId9"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4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72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hyperlink" Target="https://d3bxy9euw4e147.cloudfront.net/oscms-prodcms/media/documents/Chemistry-SSM.zip"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hyperlink" Target="http://screencast.com/t/nYK2Hzm9" TargetMode="External"/><Relationship Id="rId3" Type="http://schemas.openxmlformats.org/officeDocument/2006/relationships/hyperlink" Target="http://screencast.com/t/j5dnOkm3D" TargetMode="External"/><Relationship Id="rId7" Type="http://schemas.openxmlformats.org/officeDocument/2006/relationships/hyperlink" Target="http://youtu.be/Xp3a6GJ8aUE" TargetMode="External"/><Relationship Id="rId2" Type="http://schemas.openxmlformats.org/officeDocument/2006/relationships/hyperlink" Target="http://screencast.com/t/3tODFuL7rZ" TargetMode="External"/><Relationship Id="rId1" Type="http://schemas.openxmlformats.org/officeDocument/2006/relationships/slideLayout" Target="../slideLayouts/slideLayout1.xml"/><Relationship Id="rId6" Type="http://schemas.openxmlformats.org/officeDocument/2006/relationships/hyperlink" Target="http://screencast.com/t/yJikVInxjxU" TargetMode="External"/><Relationship Id="rId5" Type="http://schemas.openxmlformats.org/officeDocument/2006/relationships/hyperlink" Target="http://screencast-o-matic.com/watch/cDfXfI1AoN" TargetMode="External"/><Relationship Id="rId4" Type="http://schemas.openxmlformats.org/officeDocument/2006/relationships/hyperlink" Target="http://youtu.be/Vio5mIzvYW8" TargetMode="External"/><Relationship Id="rId9" Type="http://schemas.openxmlformats.org/officeDocument/2006/relationships/hyperlink" Target="http://screencast.com/t/XoxiDNDV7JMW"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phet.colorado.edu/en/simulation/legacy/molecule-polarity"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410699"/>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4400" dirty="0">
                <a:solidFill>
                  <a:srgbClr val="009900"/>
                </a:solidFill>
              </a:rPr>
              <a:t>CHEMISTRY</a:t>
            </a:r>
          </a:p>
          <a:p>
            <a:pPr algn="ctr"/>
            <a:endParaRPr lang="en-US" sz="4400" cap="none" dirty="0">
              <a:solidFill>
                <a:schemeClr val="accent3">
                  <a:lumMod val="20000"/>
                  <a:lumOff val="80000"/>
                </a:schemeClr>
              </a:solidFill>
              <a:latin typeface="+mn-lt"/>
            </a:endParaRPr>
          </a:p>
        </p:txBody>
      </p:sp>
      <p:sp>
        <p:nvSpPr>
          <p:cNvPr id="2" name="TextBox 1"/>
          <p:cNvSpPr txBox="1"/>
          <p:nvPr/>
        </p:nvSpPr>
        <p:spPr>
          <a:xfrm>
            <a:off x="163633" y="1119853"/>
            <a:ext cx="8816734" cy="1815882"/>
          </a:xfrm>
          <a:prstGeom prst="rect">
            <a:avLst/>
          </a:prstGeom>
          <a:noFill/>
        </p:spPr>
        <p:txBody>
          <a:bodyPr wrap="square" rtlCol="0">
            <a:spAutoFit/>
          </a:bodyPr>
          <a:lstStyle/>
          <a:p>
            <a:pPr algn="ctr"/>
            <a:r>
              <a:rPr lang="en-US" sz="3200" dirty="0"/>
              <a:t>Chapter 7</a:t>
            </a:r>
          </a:p>
          <a:p>
            <a:pPr algn="ctr"/>
            <a:r>
              <a:rPr lang="en-US" sz="4000" b="1" dirty="0">
                <a:solidFill>
                  <a:srgbClr val="009900"/>
                </a:solidFill>
              </a:rPr>
              <a:t>Chemical Bonding and </a:t>
            </a:r>
          </a:p>
          <a:p>
            <a:pPr algn="ctr"/>
            <a:r>
              <a:rPr lang="en-US" sz="4000" b="1" dirty="0">
                <a:solidFill>
                  <a:srgbClr val="009900"/>
                </a:solidFill>
              </a:rPr>
              <a:t>Molecular Geometry</a:t>
            </a:r>
          </a:p>
        </p:txBody>
      </p:sp>
      <p:sp>
        <p:nvSpPr>
          <p:cNvPr id="8" name="Rectangle 7"/>
          <p:cNvSpPr/>
          <p:nvPr/>
        </p:nvSpPr>
        <p:spPr>
          <a:xfrm>
            <a:off x="155816" y="6355745"/>
            <a:ext cx="8335041" cy="338554"/>
          </a:xfrm>
          <a:prstGeom prst="rect">
            <a:avLst/>
          </a:prstGeom>
        </p:spPr>
        <p:txBody>
          <a:bodyPr wrap="square">
            <a:spAutoFit/>
          </a:bodyPr>
          <a:lstStyle/>
          <a:p>
            <a:r>
              <a:rPr lang="en-US" sz="1600" i="1" dirty="0">
                <a:solidFill>
                  <a:srgbClr val="000000"/>
                </a:solidFill>
                <a:ea typeface="Calibri" charset="0"/>
                <a:cs typeface="Calibri" charset="0"/>
              </a:rPr>
              <a:t>Slides </a:t>
            </a:r>
            <a:r>
              <a:rPr lang="en-US" sz="1600" i="1">
                <a:solidFill>
                  <a:srgbClr val="000000"/>
                </a:solidFill>
                <a:ea typeface="Calibri" charset="0"/>
                <a:cs typeface="Calibri" charset="0"/>
              </a:rPr>
              <a:t>by Montgomery </a:t>
            </a:r>
            <a:r>
              <a:rPr lang="en-US" sz="1600" i="1" dirty="0">
                <a:solidFill>
                  <a:srgbClr val="000000"/>
                </a:solidFill>
                <a:ea typeface="Calibri" charset="0"/>
                <a:cs typeface="Calibri" charset="0"/>
              </a:rPr>
              <a:t>College licensed under </a:t>
            </a:r>
            <a:r>
              <a:rPr lang="en-US" sz="1600" i="1" u="sng" dirty="0">
                <a:solidFill>
                  <a:srgbClr val="0000FF"/>
                </a:solidFill>
                <a:ea typeface="Calibri" charset="0"/>
                <a:cs typeface="Calibri" charset="0"/>
                <a:hlinkClick r:id="rId2"/>
              </a:rPr>
              <a:t>CC BY 4.0</a:t>
            </a:r>
            <a:r>
              <a:rPr lang="en-US" sz="1600" dirty="0">
                <a:ea typeface="Calibri" charset="0"/>
                <a:cs typeface="Calibri" charset="0"/>
              </a:rPr>
              <a:t>.</a:t>
            </a:r>
            <a:r>
              <a:rPr lang="en-US" sz="1600" i="1" dirty="0"/>
              <a:t> </a:t>
            </a:r>
          </a:p>
        </p:txBody>
      </p:sp>
      <p:pic>
        <p:nvPicPr>
          <p:cNvPr id="4" name="Picture 3"/>
          <p:cNvPicPr>
            <a:picLocks noChangeAspect="1"/>
          </p:cNvPicPr>
          <p:nvPr/>
        </p:nvPicPr>
        <p:blipFill>
          <a:blip r:embed="rId3"/>
          <a:stretch>
            <a:fillRect/>
          </a:stretch>
        </p:blipFill>
        <p:spPr>
          <a:xfrm>
            <a:off x="2929058" y="2988510"/>
            <a:ext cx="3285883" cy="3285883"/>
          </a:xfrm>
          <a:prstGeom prst="rect">
            <a:avLst/>
          </a:prstGeom>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246888"/>
            <a:ext cx="8530098" cy="518478"/>
          </a:xfrm>
          <a:prstGeom prst="rect">
            <a:avLst/>
          </a:prstGeom>
        </p:spPr>
        <p:txBody>
          <a:bodyPr>
            <a:normAutofit/>
          </a:bodyPr>
          <a:lstStyle/>
          <a:p>
            <a:r>
              <a:rPr lang="en-US" dirty="0">
                <a:solidFill>
                  <a:srgbClr val="0000FF"/>
                </a:solidFill>
              </a:rPr>
              <a:t>Linus Pauling</a:t>
            </a:r>
            <a:endParaRPr lang="en-US" sz="2800" dirty="0">
              <a:solidFill>
                <a:srgbClr val="0000FF"/>
              </a:solidFill>
            </a:endParaRPr>
          </a:p>
        </p:txBody>
      </p:sp>
      <p:sp>
        <p:nvSpPr>
          <p:cNvPr id="4" name="Slide Number Placeholder 3"/>
          <p:cNvSpPr>
            <a:spLocks noGrp="1"/>
          </p:cNvSpPr>
          <p:nvPr>
            <p:ph type="sldNum" sz="quarter" idx="4"/>
          </p:nvPr>
        </p:nvSpPr>
        <p:spPr/>
        <p:txBody>
          <a:bodyPr/>
          <a:lstStyle/>
          <a:p>
            <a:fld id="{72F633B3-16E2-4909-ACA1-80BBA0CB601E}" type="slidenum">
              <a:rPr lang="en-US" smtClean="0"/>
              <a:pPr/>
              <a:t>10</a:t>
            </a:fld>
            <a:endParaRPr lang="en-US" dirty="0"/>
          </a:p>
        </p:txBody>
      </p:sp>
      <p:sp>
        <p:nvSpPr>
          <p:cNvPr id="3" name="AutoShape 1" descr="age351image1592"/>
          <p:cNvSpPr>
            <a:spLocks noChangeAspect="1" noChangeArrowheads="1"/>
          </p:cNvSpPr>
          <p:nvPr/>
        </p:nvSpPr>
        <p:spPr bwMode="auto">
          <a:xfrm>
            <a:off x="649224" y="1947672"/>
            <a:ext cx="1114425" cy="1352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157869" y="885009"/>
            <a:ext cx="6159104" cy="3477875"/>
          </a:xfrm>
          <a:prstGeom prst="rect">
            <a:avLst/>
          </a:prstGeom>
        </p:spPr>
        <p:txBody>
          <a:bodyPr wrap="square">
            <a:spAutoFit/>
          </a:bodyPr>
          <a:lstStyle/>
          <a:p>
            <a:pPr marL="342900" indent="-342900">
              <a:spcAft>
                <a:spcPts val="600"/>
              </a:spcAft>
              <a:buClr>
                <a:srgbClr val="0000FF"/>
              </a:buClr>
              <a:buFont typeface="Arial" charset="0"/>
              <a:buChar char="•"/>
            </a:pPr>
            <a:r>
              <a:rPr lang="en-US" sz="2000" dirty="0"/>
              <a:t>Linus Pauling (1901-1994) is the only person to have received two unshared Nobel Prizes.</a:t>
            </a:r>
          </a:p>
          <a:p>
            <a:pPr marL="800100" lvl="1" indent="-342900">
              <a:spcAft>
                <a:spcPts val="600"/>
              </a:spcAft>
              <a:buClr>
                <a:srgbClr val="0000FF"/>
              </a:buClr>
              <a:buFont typeface="Arial" charset="0"/>
              <a:buChar char="•"/>
            </a:pPr>
            <a:r>
              <a:rPr lang="en-US" sz="2000" dirty="0"/>
              <a:t>Chemistry in 1954 for his work on the nature of </a:t>
            </a:r>
            <a:r>
              <a:rPr lang="en-US" sz="2000" i="1" u="sng" dirty="0">
                <a:solidFill>
                  <a:srgbClr val="009900"/>
                </a:solidFill>
              </a:rPr>
              <a:t>chemical bonds</a:t>
            </a:r>
            <a:r>
              <a:rPr lang="en-US" sz="2000" dirty="0"/>
              <a:t>.</a:t>
            </a:r>
          </a:p>
          <a:p>
            <a:pPr marL="800100" lvl="1" indent="-342900">
              <a:spcAft>
                <a:spcPts val="600"/>
              </a:spcAft>
              <a:buClr>
                <a:srgbClr val="0000FF"/>
              </a:buClr>
              <a:buFont typeface="Arial" charset="0"/>
              <a:buChar char="•"/>
            </a:pPr>
            <a:r>
              <a:rPr lang="en-US" sz="2000" dirty="0"/>
              <a:t>Peace in 1962 for his opposition to </a:t>
            </a:r>
            <a:r>
              <a:rPr lang="en-US" sz="2000" i="1" u="sng" dirty="0">
                <a:solidFill>
                  <a:srgbClr val="009900"/>
                </a:solidFill>
              </a:rPr>
              <a:t>weapons of mass destruction</a:t>
            </a:r>
            <a:r>
              <a:rPr lang="en-US" sz="2000" dirty="0"/>
              <a:t>.</a:t>
            </a:r>
          </a:p>
          <a:p>
            <a:pPr marL="342900" indent="-342900">
              <a:spcAft>
                <a:spcPts val="600"/>
              </a:spcAft>
              <a:buClr>
                <a:srgbClr val="0000FF"/>
              </a:buClr>
              <a:buFont typeface="Arial" charset="0"/>
              <a:buChar char="•"/>
            </a:pPr>
            <a:r>
              <a:rPr lang="en-US" sz="2000" dirty="0"/>
              <a:t>Pauling developed many fundamental chemical concepts such as electronegativity and resonance structures. </a:t>
            </a:r>
          </a:p>
          <a:p>
            <a:pPr marL="342900" indent="-342900">
              <a:spcAft>
                <a:spcPts val="600"/>
              </a:spcAft>
              <a:buClr>
                <a:srgbClr val="0000FF"/>
              </a:buClr>
              <a:buFont typeface="Arial" charset="0"/>
              <a:buChar char="•"/>
            </a:pPr>
            <a:endParaRPr lang="en-US" sz="2000" dirty="0"/>
          </a:p>
        </p:txBody>
      </p:sp>
      <p:pic>
        <p:nvPicPr>
          <p:cNvPr id="11" name="Picture 10"/>
          <p:cNvPicPr>
            <a:picLocks noChangeAspect="1"/>
          </p:cNvPicPr>
          <p:nvPr/>
        </p:nvPicPr>
        <p:blipFill>
          <a:blip r:embed="rId2"/>
          <a:stretch>
            <a:fillRect/>
          </a:stretch>
        </p:blipFill>
        <p:spPr>
          <a:xfrm>
            <a:off x="6414509" y="246888"/>
            <a:ext cx="2405149" cy="3401568"/>
          </a:xfrm>
          <a:prstGeom prst="rect">
            <a:avLst/>
          </a:prstGeom>
        </p:spPr>
      </p:pic>
      <p:sp>
        <p:nvSpPr>
          <p:cNvPr id="12" name="Rectangle 11"/>
          <p:cNvSpPr/>
          <p:nvPr/>
        </p:nvSpPr>
        <p:spPr>
          <a:xfrm>
            <a:off x="157869" y="3977640"/>
            <a:ext cx="8449056" cy="3170099"/>
          </a:xfrm>
          <a:prstGeom prst="rect">
            <a:avLst/>
          </a:prstGeom>
        </p:spPr>
        <p:txBody>
          <a:bodyPr wrap="square">
            <a:spAutoFit/>
          </a:bodyPr>
          <a:lstStyle/>
          <a:p>
            <a:pPr marL="342900" indent="-342900">
              <a:spcAft>
                <a:spcPts val="600"/>
              </a:spcAft>
              <a:buClr>
                <a:srgbClr val="0000FF"/>
              </a:buClr>
              <a:buFont typeface="Arial" charset="0"/>
              <a:buChar char="•"/>
            </a:pPr>
            <a:r>
              <a:rPr lang="en-US" sz="2000" dirty="0"/>
              <a:t>Pauling also discovered the cause of </a:t>
            </a:r>
            <a:r>
              <a:rPr lang="en-US" sz="2000" i="1" u="sng" dirty="0">
                <a:solidFill>
                  <a:srgbClr val="009900"/>
                </a:solidFill>
              </a:rPr>
              <a:t>sickle cell anemia</a:t>
            </a:r>
            <a:r>
              <a:rPr lang="en-US" sz="2000" dirty="0"/>
              <a:t>—the presence of a genetically inherited abnormal protein in the blood—and paved the way for the field of </a:t>
            </a:r>
            <a:r>
              <a:rPr lang="en-US" sz="2000" i="1" u="sng" dirty="0">
                <a:solidFill>
                  <a:srgbClr val="009900"/>
                </a:solidFill>
              </a:rPr>
              <a:t>molecular genetics</a:t>
            </a:r>
            <a:r>
              <a:rPr lang="en-US" sz="2000" dirty="0"/>
              <a:t>. </a:t>
            </a:r>
          </a:p>
          <a:p>
            <a:pPr marL="342900" indent="-342900">
              <a:spcAft>
                <a:spcPts val="600"/>
              </a:spcAft>
              <a:buClr>
                <a:srgbClr val="0000FF"/>
              </a:buClr>
              <a:buFont typeface="Arial" charset="0"/>
              <a:buChar char="•"/>
            </a:pPr>
            <a:r>
              <a:rPr lang="en-US" sz="2000" dirty="0"/>
              <a:t>Pauling was also a prominent activist, publicizing issues related to health and nuclear weapons. </a:t>
            </a:r>
          </a:p>
          <a:p>
            <a:pPr marL="800100" lvl="1" indent="-342900">
              <a:spcAft>
                <a:spcPts val="600"/>
              </a:spcAft>
              <a:buClr>
                <a:srgbClr val="0000FF"/>
              </a:buClr>
              <a:buFont typeface="Arial" charset="0"/>
              <a:buChar char="•"/>
            </a:pPr>
            <a:r>
              <a:rPr lang="en-US" sz="2000" dirty="0"/>
              <a:t>He proved that </a:t>
            </a:r>
            <a:r>
              <a:rPr lang="en-US" sz="2000" i="1" u="sng" dirty="0">
                <a:solidFill>
                  <a:srgbClr val="009900"/>
                </a:solidFill>
              </a:rPr>
              <a:t>radioactive fallout</a:t>
            </a:r>
            <a:r>
              <a:rPr lang="en-US" sz="2000" dirty="0">
                <a:solidFill>
                  <a:srgbClr val="009900"/>
                </a:solidFill>
              </a:rPr>
              <a:t> </a:t>
            </a:r>
            <a:r>
              <a:rPr lang="en-US" sz="2000" dirty="0"/>
              <a:t>from nuclear testing posed a public health risk. </a:t>
            </a:r>
          </a:p>
          <a:p>
            <a:pPr marL="342900" indent="-342900">
              <a:spcAft>
                <a:spcPts val="600"/>
              </a:spcAft>
              <a:buClr>
                <a:srgbClr val="0000FF"/>
              </a:buClr>
              <a:buFont typeface="Arial" charset="0"/>
              <a:buChar char="•"/>
            </a:pPr>
            <a:endParaRPr lang="en-US" sz="2000" dirty="0"/>
          </a:p>
          <a:p>
            <a:pPr marL="342900" indent="-342900">
              <a:spcAft>
                <a:spcPts val="600"/>
              </a:spcAft>
              <a:buClr>
                <a:srgbClr val="0000FF"/>
              </a:buClr>
              <a:buFont typeface="Arial" charset="0"/>
              <a:buChar char="•"/>
            </a:pPr>
            <a:endParaRPr lang="en-US" sz="2000" dirty="0"/>
          </a:p>
        </p:txBody>
      </p:sp>
      <p:sp>
        <p:nvSpPr>
          <p:cNvPr id="13" name="TextBox 12"/>
          <p:cNvSpPr txBox="1"/>
          <p:nvPr/>
        </p:nvSpPr>
        <p:spPr>
          <a:xfrm>
            <a:off x="7641876" y="3581242"/>
            <a:ext cx="1317990" cy="307777"/>
          </a:xfrm>
          <a:prstGeom prst="rect">
            <a:avLst/>
          </a:prstGeom>
          <a:noFill/>
        </p:spPr>
        <p:txBody>
          <a:bodyPr wrap="none" rtlCol="0">
            <a:spAutoFit/>
          </a:bodyPr>
          <a:lstStyle/>
          <a:p>
            <a:r>
              <a:rPr lang="en-US" sz="1400" i="1" dirty="0"/>
              <a:t>nobelprize.org</a:t>
            </a:r>
          </a:p>
        </p:txBody>
      </p:sp>
    </p:spTree>
    <p:extLst>
      <p:ext uri="{BB962C8B-B14F-4D97-AF65-F5344CB8AC3E}">
        <p14:creationId xmlns:p14="http://schemas.microsoft.com/office/powerpoint/2010/main" val="2086745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2F633B3-16E2-4909-ACA1-80BBA0CB601E}" type="slidenum">
              <a:rPr lang="en-US" smtClean="0"/>
              <a:pPr/>
              <a:t>11</a:t>
            </a:fld>
            <a:endParaRPr lang="en-US" dirty="0"/>
          </a:p>
        </p:txBody>
      </p:sp>
      <p:sp>
        <p:nvSpPr>
          <p:cNvPr id="7" name="Text Placeholder 2"/>
          <p:cNvSpPr txBox="1">
            <a:spLocks/>
          </p:cNvSpPr>
          <p:nvPr/>
        </p:nvSpPr>
        <p:spPr>
          <a:xfrm>
            <a:off x="457200" y="866458"/>
            <a:ext cx="8530098" cy="222421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ea typeface="Abadi MT Condensed Extra Bold" charset="0"/>
                <a:cs typeface="Abadi MT Condensed Extra Bold" charset="0"/>
              </a:rPr>
              <a:t>Electronegativity and Bond Polarity</a:t>
            </a:r>
          </a:p>
          <a:p>
            <a:pPr marL="342900" indent="-342900">
              <a:buFont typeface="Arial" charset="0"/>
              <a:buChar char="•"/>
            </a:pPr>
            <a:r>
              <a:rPr lang="en-US" sz="2200" dirty="0">
                <a:ea typeface="Abadi MT Condensed Extra Bold" charset="0"/>
                <a:cs typeface="Abadi MT Condensed Extra Bold" charset="0"/>
              </a:rPr>
              <a:t>The absolute value of the electronegativity difference (</a:t>
            </a:r>
            <a:r>
              <a:rPr lang="en-US" sz="2200" dirty="0">
                <a:ea typeface="Calibri" charset="0"/>
                <a:cs typeface="Times New Roman" charset="0"/>
              </a:rPr>
              <a:t>Δ</a:t>
            </a:r>
            <a:r>
              <a:rPr lang="en-US" sz="2200" dirty="0">
                <a:ea typeface="Abadi MT Condensed Extra Bold" charset="0"/>
                <a:cs typeface="Abadi MT Condensed Extra Bold" charset="0"/>
              </a:rPr>
              <a:t>E) between two atoms provides a measure of polarity. </a:t>
            </a:r>
          </a:p>
          <a:p>
            <a:pPr marL="342900" indent="-342900">
              <a:buFont typeface="Arial" charset="0"/>
              <a:buChar char="•"/>
            </a:pPr>
            <a:r>
              <a:rPr lang="en-US" sz="2200" dirty="0">
                <a:ea typeface="Abadi MT Condensed Extra Bold" charset="0"/>
                <a:cs typeface="Abadi MT Condensed Extra Bold" charset="0"/>
              </a:rPr>
              <a:t>When </a:t>
            </a:r>
            <a:r>
              <a:rPr lang="en-US" sz="2200" dirty="0">
                <a:ea typeface="Calibri" charset="0"/>
                <a:cs typeface="Times New Roman" charset="0"/>
              </a:rPr>
              <a:t>Δ</a:t>
            </a:r>
            <a:r>
              <a:rPr lang="en-US" sz="2200" dirty="0">
                <a:ea typeface="Abadi MT Condensed Extra Bold" charset="0"/>
                <a:cs typeface="Abadi MT Condensed Extra Bold" charset="0"/>
              </a:rPr>
              <a:t>E is small, the bond has more covalent character.</a:t>
            </a:r>
          </a:p>
          <a:p>
            <a:pPr marL="342900" indent="-342900">
              <a:buFont typeface="Arial" charset="0"/>
              <a:buChar char="•"/>
            </a:pPr>
            <a:r>
              <a:rPr lang="en-US" sz="2200" dirty="0">
                <a:ea typeface="Abadi MT Condensed Extra Bold" charset="0"/>
                <a:cs typeface="Abadi MT Condensed Extra Bold" charset="0"/>
              </a:rPr>
              <a:t>A large value of </a:t>
            </a:r>
            <a:r>
              <a:rPr lang="en-US" sz="2200" dirty="0">
                <a:ea typeface="Calibri" charset="0"/>
                <a:cs typeface="Times New Roman" charset="0"/>
              </a:rPr>
              <a:t>Δ</a:t>
            </a:r>
            <a:r>
              <a:rPr lang="en-US" sz="2200" dirty="0">
                <a:ea typeface="Abadi MT Condensed Extra Bold" charset="0"/>
                <a:cs typeface="Abadi MT Condensed Extra Bold" charset="0"/>
              </a:rPr>
              <a:t>E means that the bond is ionic in character.</a:t>
            </a:r>
          </a:p>
        </p:txBody>
      </p:sp>
      <p:pic>
        <p:nvPicPr>
          <p:cNvPr id="9" name="Picture 1" descr="age351image1495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0061" y="3090672"/>
            <a:ext cx="7843783" cy="281571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457200" y="347979"/>
            <a:ext cx="8530098" cy="518478"/>
          </a:xfrm>
          <a:prstGeom prst="rect">
            <a:avLst/>
          </a:prstGeom>
        </p:spPr>
        <p:txBody>
          <a:bodyPr>
            <a:normAutofit/>
          </a:bodyPr>
          <a:lstStyle/>
          <a:p>
            <a:r>
              <a:rPr lang="en-US" dirty="0"/>
              <a:t>7.2</a:t>
            </a:r>
            <a:r>
              <a:rPr lang="en-US" sz="2800" dirty="0"/>
              <a:t>  Covalent bonding</a:t>
            </a:r>
          </a:p>
        </p:txBody>
      </p:sp>
    </p:spTree>
    <p:extLst>
      <p:ext uri="{BB962C8B-B14F-4D97-AF65-F5344CB8AC3E}">
        <p14:creationId xmlns:p14="http://schemas.microsoft.com/office/powerpoint/2010/main" val="647354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.3  Lewis symbols and structures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12</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Lewis Symbols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G.N. Lewis devised a way to represent valence electrons around atoms and monatomic ions.</a:t>
            </a:r>
          </a:p>
          <a:p>
            <a:pPr marL="342900" indent="-342900">
              <a:buClr>
                <a:srgbClr val="009900"/>
              </a:buClr>
              <a:buFont typeface="Arial" panose="020B0604020202020204" pitchFamily="34" charset="0"/>
              <a:buChar char="•"/>
            </a:pPr>
            <a:r>
              <a:rPr lang="en-US" sz="2200" dirty="0"/>
              <a:t>A Lewis symbol consists of an elemental symbol surrounded by one dot per valence electron.</a:t>
            </a:r>
            <a:endParaRPr lang="en-US" dirty="0"/>
          </a:p>
        </p:txBody>
      </p:sp>
      <p:pic>
        <p:nvPicPr>
          <p:cNvPr id="1025" name="Picture 1" descr="age354image117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23544" y="3087210"/>
            <a:ext cx="7203320" cy="340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.3  Lewis symbols and structures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13</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540355" y="960643"/>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Lewis Symbols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For ions, Lewis symbols are used as well.</a:t>
            </a:r>
          </a:p>
          <a:p>
            <a:pPr marL="342900" indent="-342900">
              <a:buClr>
                <a:srgbClr val="009900"/>
              </a:buClr>
              <a:buFont typeface="Arial" panose="020B0604020202020204" pitchFamily="34" charset="0"/>
              <a:buChar char="•"/>
            </a:pPr>
            <a:r>
              <a:rPr lang="en-US" sz="2200" dirty="0"/>
              <a:t>For cations:</a:t>
            </a:r>
          </a:p>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r>
              <a:rPr lang="en-US" sz="2200" dirty="0"/>
              <a:t>For anions:</a:t>
            </a:r>
            <a:endParaRPr lang="en-US" dirty="0"/>
          </a:p>
        </p:txBody>
      </p:sp>
      <p:pic>
        <p:nvPicPr>
          <p:cNvPr id="3074" name="Picture 2" descr="Two diagrams are shown. The left diagram shows a Lewis dot structure of sodium with one dot, then a right-facing arrow leading to a sodium symbol with a superscripted plus sign, a plus sign, and the letter “e” with a superscripted negative sign. The terms below this diagram read “Sodium atom” and “Sodium cation.” The right diagram shows a Lewis dot structure of calcium with two dots, then a right-facing arrow leading to a calcium symbol with a superscripted two and a plus sign, a plus sign, and the value “2e” with a superscripted negative sign. The terms below this diagram read “Calcium atom” and “Calcium cation.”"/>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0682" y="2398487"/>
            <a:ext cx="8766616" cy="8024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wo diagrams are shown. The left diagram shows a Lewis dot structure of chlorine with seven dots and the letter “e” with a superscripted negative sign, then a right-facing arrow leading to a chlorine symbol with eight dots and a superscripted negative sign. The terms below this diagram read, “Chlorine atom,” and, “Chlorine anion.” The right diagram shows a Lewis dot structure of sulfur with six dots and the symbol “2e” with a superscripted negative sign, then a right-facing arrow leading to a sulfur symbol with eight dots and a superscripted two and negative sign. The terms below this diagram read, “Sulfur atom,” and, “Sulfur ani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2031" y="4187113"/>
            <a:ext cx="8738422" cy="88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22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.3  Lewis symbols and structures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14</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Lewis Symbols for Ionic Compounds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metal (cation) and nonmetal (anion) must be considered.</a:t>
            </a:r>
          </a:p>
          <a:p>
            <a:pPr marL="1074420" lvl="1" indent="-342900">
              <a:buClr>
                <a:srgbClr val="009900"/>
              </a:buClr>
            </a:pPr>
            <a:r>
              <a:rPr lang="en-US" sz="2000" dirty="0"/>
              <a:t>The cation loses electrons.</a:t>
            </a:r>
          </a:p>
          <a:p>
            <a:pPr marL="1074420" lvl="1" indent="-342900">
              <a:buClr>
                <a:srgbClr val="009900"/>
              </a:buClr>
            </a:pPr>
            <a:r>
              <a:rPr lang="en-US" sz="2000" dirty="0"/>
              <a:t>The anion gains electrons.</a:t>
            </a:r>
          </a:p>
          <a:p>
            <a:pPr marL="342900" indent="-342900">
              <a:buClr>
                <a:srgbClr val="009900"/>
              </a:buClr>
              <a:buFont typeface="Arial" panose="020B0604020202020204" pitchFamily="34" charset="0"/>
              <a:buChar char="•"/>
            </a:pPr>
            <a:r>
              <a:rPr lang="en-US" sz="2200" dirty="0"/>
              <a:t>The total number of electrons does not change.</a:t>
            </a:r>
          </a:p>
          <a:p>
            <a:pPr marL="342900" indent="-342900">
              <a:buClr>
                <a:srgbClr val="009900"/>
              </a:buClr>
              <a:buFont typeface="Arial" panose="020B0604020202020204" pitchFamily="34" charset="0"/>
              <a:buChar char="•"/>
            </a:pPr>
            <a:endParaRPr lang="en-US" sz="2200" dirty="0"/>
          </a:p>
        </p:txBody>
      </p:sp>
      <p:pic>
        <p:nvPicPr>
          <p:cNvPr id="3073" name="Picture 1" descr="age355image1168"/>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52727" y="3059783"/>
            <a:ext cx="6684319" cy="345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174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.3  Lewis symbols and structures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15</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Lewis Structures</a:t>
            </a:r>
          </a:p>
          <a:p>
            <a:pPr marL="342900" indent="-342900">
              <a:buFont typeface="Arial" charset="0"/>
              <a:buChar char="•"/>
            </a:pPr>
            <a:r>
              <a:rPr lang="en-US" sz="2200" dirty="0"/>
              <a:t>Covalent compounds can be represented as </a:t>
            </a:r>
            <a:r>
              <a:rPr lang="en-US" sz="2200" i="1" u="sng" dirty="0">
                <a:solidFill>
                  <a:srgbClr val="009900"/>
                </a:solidFill>
              </a:rPr>
              <a:t>Lewis structures</a:t>
            </a:r>
            <a:r>
              <a:rPr lang="en-US" sz="2200" dirty="0"/>
              <a:t>.</a:t>
            </a:r>
          </a:p>
          <a:p>
            <a:pPr marL="342900" indent="-342900">
              <a:buFont typeface="Arial" charset="0"/>
              <a:buChar char="•"/>
            </a:pPr>
            <a:r>
              <a:rPr lang="en-US" sz="2200" dirty="0"/>
              <a:t>A bond requires that an electron pair be shared between atoms.</a:t>
            </a:r>
          </a:p>
          <a:p>
            <a:pPr marL="1074420" lvl="1" indent="-342900">
              <a:buFont typeface="Arial" charset="0"/>
              <a:buChar char="•"/>
            </a:pPr>
            <a:r>
              <a:rPr lang="en-US" sz="2000" dirty="0"/>
              <a:t>One pair of electrons shared </a:t>
            </a:r>
            <a:r>
              <a:rPr lang="en-US" sz="2000" dirty="0">
                <a:sym typeface="Wingdings"/>
              </a:rPr>
              <a:t> single bond.</a:t>
            </a:r>
          </a:p>
          <a:p>
            <a:pPr marL="1074420" lvl="1" indent="-342900">
              <a:buFont typeface="Arial" charset="0"/>
              <a:buChar char="•"/>
            </a:pPr>
            <a:r>
              <a:rPr lang="en-US" sz="2000" dirty="0">
                <a:sym typeface="Wingdings"/>
              </a:rPr>
              <a:t>Two pairs  double bond    </a:t>
            </a:r>
          </a:p>
          <a:p>
            <a:pPr marL="1074420" lvl="1" indent="-342900">
              <a:buFont typeface="Arial" charset="0"/>
              <a:buChar char="•"/>
            </a:pPr>
            <a:r>
              <a:rPr lang="en-US" sz="2000" dirty="0">
                <a:sym typeface="Wingdings"/>
              </a:rPr>
              <a:t>Three pairs  triple bond</a:t>
            </a:r>
            <a:endParaRPr lang="en-US" sz="2000" dirty="0"/>
          </a:p>
          <a:p>
            <a:pPr marL="342900" indent="-342900">
              <a:buFont typeface="Arial" charset="0"/>
              <a:buChar char="•"/>
            </a:pPr>
            <a:r>
              <a:rPr lang="en-US" sz="2200" dirty="0"/>
              <a:t>Electrons not involved in bonding are called lone pairs and are drawn on the outside of each atom.</a:t>
            </a:r>
          </a:p>
        </p:txBody>
      </p:sp>
      <p:pic>
        <p:nvPicPr>
          <p:cNvPr id="4097" name="Picture 1" descr="age355image1666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67834" y="4545797"/>
            <a:ext cx="3468918" cy="11230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251976" y="4400340"/>
            <a:ext cx="2820098" cy="865820"/>
          </a:xfrm>
          <a:prstGeom prst="rect">
            <a:avLst/>
          </a:prstGeom>
        </p:spPr>
      </p:pic>
    </p:spTree>
    <p:extLst>
      <p:ext uri="{BB962C8B-B14F-4D97-AF65-F5344CB8AC3E}">
        <p14:creationId xmlns:p14="http://schemas.microsoft.com/office/powerpoint/2010/main" val="1646221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.3  Lewis symbols and structures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16</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The Octet Rule</a:t>
            </a:r>
          </a:p>
          <a:p>
            <a:pPr marL="342900" indent="-342900">
              <a:buFont typeface="Arial" charset="0"/>
              <a:buChar char="•"/>
            </a:pPr>
            <a:r>
              <a:rPr lang="en-US" sz="2200" dirty="0"/>
              <a:t>The tendency of main group atoms to form enough bonds to obtain eight valence electrons is known as the </a:t>
            </a:r>
            <a:r>
              <a:rPr lang="en-US" sz="2200" i="1" u="sng" dirty="0">
                <a:solidFill>
                  <a:srgbClr val="009900"/>
                </a:solidFill>
              </a:rPr>
              <a:t>octet rule</a:t>
            </a:r>
            <a:r>
              <a:rPr lang="en-US" sz="2200" dirty="0"/>
              <a:t>.</a:t>
            </a:r>
          </a:p>
          <a:p>
            <a:pPr marL="342900" indent="-342900">
              <a:buFont typeface="Arial" charset="0"/>
              <a:buChar char="•"/>
            </a:pPr>
            <a:r>
              <a:rPr lang="en-US" sz="2200" dirty="0"/>
              <a:t>The number of bonds an atom can form can be predicted from the number of electrons needed to reach an octet.</a:t>
            </a:r>
          </a:p>
          <a:p>
            <a:pPr marL="342900" indent="-342900">
              <a:buFont typeface="Arial" charset="0"/>
              <a:buChar char="•"/>
            </a:pPr>
            <a:r>
              <a:rPr lang="en-US" sz="2200" dirty="0"/>
              <a:t>Carbon atoms require four electrons to reach an octet and can do this by forming four covalent bonds.</a:t>
            </a:r>
          </a:p>
          <a:p>
            <a:pPr marL="342900" indent="-342900">
              <a:buFont typeface="Arial" charset="0"/>
              <a:buChar char="•"/>
            </a:pPr>
            <a:r>
              <a:rPr lang="en-US" sz="2200" dirty="0"/>
              <a:t>Locate silicon on the periodic table. Does the silane structure make sense?</a:t>
            </a:r>
          </a:p>
        </p:txBody>
      </p:sp>
      <p:pic>
        <p:nvPicPr>
          <p:cNvPr id="5121" name="Picture 1" descr="age356image14168"/>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30880" y="4678138"/>
            <a:ext cx="5842878" cy="172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13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.3  Lewis symbols and structures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17</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186852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The Octet Rule</a:t>
            </a:r>
          </a:p>
          <a:p>
            <a:pPr marL="342900" indent="-342900">
              <a:buFont typeface="Arial" charset="0"/>
              <a:buChar char="•"/>
            </a:pPr>
            <a:r>
              <a:rPr lang="en-US" sz="2200" dirty="0"/>
              <a:t>Group 15 elements require three bonds to reach an octet.</a:t>
            </a:r>
          </a:p>
          <a:p>
            <a:pPr marL="342900" indent="-342900">
              <a:buFont typeface="Arial" charset="0"/>
              <a:buChar char="•"/>
            </a:pPr>
            <a:r>
              <a:rPr lang="en-US" sz="2200" dirty="0"/>
              <a:t>Group 16 elements require two bonds.</a:t>
            </a:r>
          </a:p>
          <a:p>
            <a:pPr marL="342900" indent="-342900">
              <a:buFont typeface="Arial" charset="0"/>
              <a:buChar char="•"/>
            </a:pPr>
            <a:r>
              <a:rPr lang="en-US" sz="2200" dirty="0"/>
              <a:t>Group 17 elements require one bond.</a:t>
            </a:r>
          </a:p>
        </p:txBody>
      </p:sp>
      <p:grpSp>
        <p:nvGrpSpPr>
          <p:cNvPr id="5" name="Group 4"/>
          <p:cNvGrpSpPr/>
          <p:nvPr/>
        </p:nvGrpSpPr>
        <p:grpSpPr>
          <a:xfrm>
            <a:off x="1746504" y="3160933"/>
            <a:ext cx="5285232" cy="1822547"/>
            <a:chOff x="1746504" y="3160933"/>
            <a:chExt cx="5285232" cy="1822547"/>
          </a:xfrm>
        </p:grpSpPr>
        <p:pic>
          <p:nvPicPr>
            <p:cNvPr id="7169" name="Picture 1" descr="age356image1433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37944" y="3160933"/>
              <a:ext cx="4853458" cy="16790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46504" y="4105656"/>
              <a:ext cx="5285232" cy="877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938528" y="4039909"/>
            <a:ext cx="1239442" cy="400110"/>
          </a:xfrm>
          <a:prstGeom prst="rect">
            <a:avLst/>
          </a:prstGeom>
          <a:noFill/>
        </p:spPr>
        <p:txBody>
          <a:bodyPr wrap="none" rtlCol="0">
            <a:spAutoFit/>
          </a:bodyPr>
          <a:lstStyle/>
          <a:p>
            <a:r>
              <a:rPr lang="en-US" sz="2000" i="1" dirty="0"/>
              <a:t>ammonia</a:t>
            </a:r>
          </a:p>
        </p:txBody>
      </p:sp>
      <p:sp>
        <p:nvSpPr>
          <p:cNvPr id="11" name="TextBox 10"/>
          <p:cNvSpPr txBox="1"/>
          <p:nvPr/>
        </p:nvSpPr>
        <p:spPr>
          <a:xfrm>
            <a:off x="4015099" y="4039909"/>
            <a:ext cx="811441" cy="400110"/>
          </a:xfrm>
          <a:prstGeom prst="rect">
            <a:avLst/>
          </a:prstGeom>
          <a:noFill/>
        </p:spPr>
        <p:txBody>
          <a:bodyPr wrap="none" rtlCol="0">
            <a:spAutoFit/>
          </a:bodyPr>
          <a:lstStyle/>
          <a:p>
            <a:r>
              <a:rPr lang="en-US" sz="2000" i="1" dirty="0"/>
              <a:t>water</a:t>
            </a:r>
          </a:p>
        </p:txBody>
      </p:sp>
      <p:sp>
        <p:nvSpPr>
          <p:cNvPr id="12" name="TextBox 11"/>
          <p:cNvSpPr txBox="1"/>
          <p:nvPr/>
        </p:nvSpPr>
        <p:spPr>
          <a:xfrm>
            <a:off x="5502726" y="4039909"/>
            <a:ext cx="1253869" cy="707886"/>
          </a:xfrm>
          <a:prstGeom prst="rect">
            <a:avLst/>
          </a:prstGeom>
          <a:noFill/>
        </p:spPr>
        <p:txBody>
          <a:bodyPr wrap="none" rtlCol="0">
            <a:spAutoFit/>
          </a:bodyPr>
          <a:lstStyle/>
          <a:p>
            <a:pPr algn="ctr"/>
            <a:r>
              <a:rPr lang="en-US" sz="2000" i="1" dirty="0"/>
              <a:t>hydrogen</a:t>
            </a:r>
          </a:p>
          <a:p>
            <a:pPr algn="ctr"/>
            <a:r>
              <a:rPr lang="en-US" sz="2000" i="1" dirty="0"/>
              <a:t>fluoride</a:t>
            </a:r>
          </a:p>
        </p:txBody>
      </p:sp>
    </p:spTree>
    <p:extLst>
      <p:ext uri="{BB962C8B-B14F-4D97-AF65-F5344CB8AC3E}">
        <p14:creationId xmlns:p14="http://schemas.microsoft.com/office/powerpoint/2010/main" val="1838332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.3  Lewis symbols and structures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18</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186852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Double and Triple Bonds</a:t>
            </a:r>
          </a:p>
          <a:p>
            <a:pPr marL="342900" indent="-342900">
              <a:buFont typeface="Arial" charset="0"/>
              <a:buChar char="•"/>
            </a:pPr>
            <a:r>
              <a:rPr lang="en-US" sz="2200" dirty="0"/>
              <a:t>When two atoms share multiple electrons pairs, double and triple bonds can form.</a:t>
            </a:r>
          </a:p>
        </p:txBody>
      </p:sp>
      <p:pic>
        <p:nvPicPr>
          <p:cNvPr id="8193" name="Picture 1" descr="age356image1450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14244" y="2459165"/>
            <a:ext cx="7414366" cy="172305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age356image146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80" y="4945190"/>
            <a:ext cx="7276894" cy="97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62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.3  Lewis symbols and structures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19</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186852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Writing Lewis Structures</a:t>
            </a:r>
          </a:p>
          <a:p>
            <a:pPr marL="342900" indent="-342900">
              <a:buFont typeface="Arial" charset="0"/>
              <a:buChar char="•"/>
            </a:pPr>
            <a:r>
              <a:rPr lang="en-US" sz="2200" dirty="0"/>
              <a:t>For simple molecules, Lewis structures can be drawn by pairing up the unpaired electrons on each atom.</a:t>
            </a:r>
          </a:p>
        </p:txBody>
      </p:sp>
      <p:sp>
        <p:nvSpPr>
          <p:cNvPr id="8" name="Text Placeholder 2"/>
          <p:cNvSpPr txBox="1">
            <a:spLocks/>
          </p:cNvSpPr>
          <p:nvPr/>
        </p:nvSpPr>
        <p:spPr>
          <a:xfrm>
            <a:off x="457200" y="4908128"/>
            <a:ext cx="8530098" cy="101718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Font typeface="Arial" charset="0"/>
              <a:buChar char="•"/>
            </a:pPr>
            <a:r>
              <a:rPr lang="en-US" sz="2200" dirty="0"/>
              <a:t>For more complicated molecules, a step-by-step procedure can be used.</a:t>
            </a:r>
          </a:p>
        </p:txBody>
      </p:sp>
      <p:pic>
        <p:nvPicPr>
          <p:cNvPr id="11" name="Picture 10"/>
          <p:cNvPicPr>
            <a:picLocks noChangeAspect="1"/>
          </p:cNvPicPr>
          <p:nvPr/>
        </p:nvPicPr>
        <p:blipFill>
          <a:blip r:embed="rId2"/>
          <a:stretch>
            <a:fillRect/>
          </a:stretch>
        </p:blipFill>
        <p:spPr>
          <a:xfrm>
            <a:off x="2166973" y="2381978"/>
            <a:ext cx="4762925" cy="2466083"/>
          </a:xfrm>
          <a:prstGeom prst="rect">
            <a:avLst/>
          </a:prstGeom>
        </p:spPr>
      </p:pic>
    </p:spTree>
    <p:extLst>
      <p:ext uri="{BB962C8B-B14F-4D97-AF65-F5344CB8AC3E}">
        <p14:creationId xmlns:p14="http://schemas.microsoft.com/office/powerpoint/2010/main" val="1444967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4979"/>
            <a:ext cx="8530098" cy="518478"/>
          </a:xfrm>
          <a:prstGeom prst="rect">
            <a:avLst/>
          </a:prstGeom>
        </p:spPr>
        <p:txBody>
          <a:bodyPr>
            <a:noAutofit/>
          </a:bodyPr>
          <a:lstStyle/>
          <a:p>
            <a:r>
              <a:rPr lang="en-US" sz="3000" dirty="0">
                <a:solidFill>
                  <a:schemeClr val="tx1"/>
                </a:solidFill>
              </a:rPr>
              <a:t>chapter 7:  Electronic structure</a:t>
            </a:r>
          </a:p>
        </p:txBody>
      </p:sp>
      <p:sp>
        <p:nvSpPr>
          <p:cNvPr id="4" name="Content Placeholder 2"/>
          <p:cNvSpPr txBox="1">
            <a:spLocks/>
          </p:cNvSpPr>
          <p:nvPr/>
        </p:nvSpPr>
        <p:spPr>
          <a:xfrm>
            <a:off x="457200" y="1313796"/>
            <a:ext cx="8352043" cy="48768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4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buFont typeface="Arial" charset="0"/>
              <a:buNone/>
            </a:pPr>
            <a:r>
              <a:rPr lang="en-US" sz="2800" dirty="0">
                <a:solidFill>
                  <a:schemeClr val="accent5">
                    <a:lumMod val="50000"/>
                  </a:schemeClr>
                </a:solidFill>
                <a:latin typeface="Arial" charset="0"/>
                <a:ea typeface="MS PGothic" charset="0"/>
              </a:rPr>
              <a:t>7.1	Ionic Bonding</a:t>
            </a:r>
          </a:p>
          <a:p>
            <a:pPr>
              <a:buFont typeface="Arial" charset="0"/>
              <a:buNone/>
            </a:pPr>
            <a:r>
              <a:rPr lang="en-US" sz="2800" dirty="0">
                <a:solidFill>
                  <a:schemeClr val="accent5">
                    <a:lumMod val="50000"/>
                  </a:schemeClr>
                </a:solidFill>
                <a:latin typeface="Arial" charset="0"/>
                <a:ea typeface="MS PGothic" charset="0"/>
              </a:rPr>
              <a:t>7.2	Covalent Bonding</a:t>
            </a:r>
          </a:p>
          <a:p>
            <a:pPr>
              <a:buFont typeface="Arial" charset="0"/>
              <a:buNone/>
            </a:pPr>
            <a:r>
              <a:rPr lang="en-US" sz="2800" dirty="0">
                <a:solidFill>
                  <a:schemeClr val="accent5">
                    <a:lumMod val="50000"/>
                  </a:schemeClr>
                </a:solidFill>
                <a:latin typeface="Arial" charset="0"/>
                <a:ea typeface="MS PGothic" charset="0"/>
              </a:rPr>
              <a:t>7.3	Lewis Symbols and Structures</a:t>
            </a:r>
          </a:p>
          <a:p>
            <a:r>
              <a:rPr lang="en-US" sz="2800" dirty="0">
                <a:solidFill>
                  <a:schemeClr val="accent5">
                    <a:lumMod val="50000"/>
                  </a:schemeClr>
                </a:solidFill>
                <a:latin typeface="Arial" charset="0"/>
                <a:ea typeface="MS PGothic" charset="0"/>
              </a:rPr>
              <a:t>7.4	Formal Charges and Resonance</a:t>
            </a:r>
          </a:p>
          <a:p>
            <a:r>
              <a:rPr lang="en-US" sz="2800" dirty="0">
                <a:solidFill>
                  <a:schemeClr val="accent5">
                    <a:lumMod val="50000"/>
                  </a:schemeClr>
                </a:solidFill>
                <a:latin typeface="Arial" charset="0"/>
                <a:ea typeface="MS PGothic" charset="0"/>
              </a:rPr>
              <a:t>7.5	Strengths of Ionic and Covalent Bonds</a:t>
            </a:r>
          </a:p>
          <a:p>
            <a:r>
              <a:rPr lang="en-US" sz="2800" dirty="0">
                <a:solidFill>
                  <a:schemeClr val="accent5">
                    <a:lumMod val="50000"/>
                  </a:schemeClr>
                </a:solidFill>
                <a:latin typeface="Arial" charset="0"/>
                <a:ea typeface="MS PGothic" charset="0"/>
              </a:rPr>
              <a:t>7.6	Molecular Structure and Polarity</a:t>
            </a:r>
          </a:p>
          <a:p>
            <a:pPr>
              <a:buFont typeface="Arial" charset="0"/>
              <a:buNone/>
            </a:pPr>
            <a:endParaRPr lang="en-US" sz="2800" dirty="0">
              <a:solidFill>
                <a:schemeClr val="accent5">
                  <a:lumMod val="50000"/>
                </a:schemeClr>
              </a:solidFill>
              <a:latin typeface="Arial" charset="0"/>
              <a:ea typeface="MS PGothic" charset="0"/>
            </a:endParaRPr>
          </a:p>
          <a:p>
            <a:pPr>
              <a:buFont typeface="Arial" charset="0"/>
              <a:buNone/>
            </a:pPr>
            <a:endParaRPr lang="en-US" sz="2800" dirty="0">
              <a:solidFill>
                <a:schemeClr val="accent5">
                  <a:lumMod val="50000"/>
                </a:schemeClr>
              </a:solidFill>
              <a:latin typeface="Arial" charset="0"/>
              <a:ea typeface="MS PGothic" charset="0"/>
            </a:endParaRPr>
          </a:p>
        </p:txBody>
      </p:sp>
      <p:sp>
        <p:nvSpPr>
          <p:cNvPr id="3" name="Slide Number Placeholder 2"/>
          <p:cNvSpPr>
            <a:spLocks noGrp="1"/>
          </p:cNvSpPr>
          <p:nvPr>
            <p:ph type="sldNum" sz="quarter" idx="4"/>
          </p:nvPr>
        </p:nvSpPr>
        <p:spPr/>
        <p:txBody>
          <a:bodyPr/>
          <a:lstStyle/>
          <a:p>
            <a:fld id="{72F633B3-16E2-4909-ACA1-80BBA0CB601E}" type="slidenum">
              <a:rPr lang="en-US" smtClean="0"/>
              <a:pPr/>
              <a:t>2</a:t>
            </a:fld>
            <a:endParaRPr lang="en-US" dirty="0"/>
          </a:p>
        </p:txBody>
      </p:sp>
    </p:spTree>
    <p:extLst>
      <p:ext uri="{BB962C8B-B14F-4D97-AF65-F5344CB8AC3E}">
        <p14:creationId xmlns:p14="http://schemas.microsoft.com/office/powerpoint/2010/main" val="4281233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.3  Lewis symbols and structures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20</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129016" cy="484032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Procedure for Writing Lewis Structures</a:t>
            </a:r>
          </a:p>
          <a:p>
            <a:pPr marL="457200" indent="-457200">
              <a:buFont typeface="+mj-lt"/>
              <a:buAutoNum type="arabicPeriod"/>
            </a:pPr>
            <a:r>
              <a:rPr lang="en-US" sz="2200" dirty="0"/>
              <a:t>Determine the total # of valence electrons.</a:t>
            </a:r>
          </a:p>
          <a:p>
            <a:pPr marL="457200" indent="-457200">
              <a:buFont typeface="+mj-lt"/>
              <a:buAutoNum type="arabicPeriod"/>
            </a:pPr>
            <a:r>
              <a:rPr lang="en-US" sz="2200" dirty="0"/>
              <a:t>Draw a skeleton structure with the least electronegative atom (generally) in the center. Connect to outer atoms with a single bond.</a:t>
            </a:r>
          </a:p>
          <a:p>
            <a:pPr marL="457200" indent="-457200">
              <a:buFont typeface="+mj-lt"/>
              <a:buAutoNum type="arabicPeriod"/>
            </a:pPr>
            <a:r>
              <a:rPr lang="en-US" sz="2200" dirty="0"/>
              <a:t>Distribute the remaining valence electrons on outer atoms.</a:t>
            </a:r>
          </a:p>
          <a:p>
            <a:pPr marL="457200" indent="-457200">
              <a:buFont typeface="+mj-lt"/>
              <a:buAutoNum type="arabicPeriod"/>
            </a:pPr>
            <a:r>
              <a:rPr lang="en-US" sz="2200" dirty="0"/>
              <a:t>Place any remaining electrons on the central atom.</a:t>
            </a:r>
          </a:p>
          <a:p>
            <a:pPr marL="457200" indent="-457200">
              <a:buFont typeface="+mj-lt"/>
              <a:buAutoNum type="arabicPeriod"/>
            </a:pPr>
            <a:r>
              <a:rPr lang="en-US" sz="2200" dirty="0"/>
              <a:t>Rearrange atoms/bonds so that all atoms have an octet.</a:t>
            </a:r>
          </a:p>
          <a:p>
            <a:pPr marL="457200" indent="-457200">
              <a:buFont typeface="+mj-lt"/>
              <a:buAutoNum type="arabicPeriod"/>
            </a:pPr>
            <a:endParaRPr lang="en-US" sz="2000" dirty="0"/>
          </a:p>
        </p:txBody>
      </p:sp>
      <p:sp>
        <p:nvSpPr>
          <p:cNvPr id="3" name="TextBox 2"/>
          <p:cNvSpPr txBox="1"/>
          <p:nvPr/>
        </p:nvSpPr>
        <p:spPr>
          <a:xfrm>
            <a:off x="956135" y="4492680"/>
            <a:ext cx="795411" cy="461665"/>
          </a:xfrm>
          <a:prstGeom prst="rect">
            <a:avLst/>
          </a:prstGeom>
          <a:noFill/>
        </p:spPr>
        <p:txBody>
          <a:bodyPr wrap="none" rtlCol="0">
            <a:spAutoFit/>
          </a:bodyPr>
          <a:lstStyle/>
          <a:p>
            <a:r>
              <a:rPr lang="en-US" sz="2400" dirty="0">
                <a:solidFill>
                  <a:srgbClr val="0000FF"/>
                </a:solidFill>
              </a:rPr>
              <a:t>SiH</a:t>
            </a:r>
            <a:r>
              <a:rPr lang="en-US" sz="2400" baseline="-25000" dirty="0">
                <a:solidFill>
                  <a:srgbClr val="0000FF"/>
                </a:solidFill>
              </a:rPr>
              <a:t>4</a:t>
            </a:r>
          </a:p>
        </p:txBody>
      </p:sp>
      <p:sp>
        <p:nvSpPr>
          <p:cNvPr id="11" name="TextBox 10"/>
          <p:cNvSpPr txBox="1"/>
          <p:nvPr/>
        </p:nvSpPr>
        <p:spPr>
          <a:xfrm>
            <a:off x="3682708" y="4492680"/>
            <a:ext cx="1095172" cy="461665"/>
          </a:xfrm>
          <a:prstGeom prst="rect">
            <a:avLst/>
          </a:prstGeom>
          <a:noFill/>
        </p:spPr>
        <p:txBody>
          <a:bodyPr wrap="none" rtlCol="0">
            <a:spAutoFit/>
          </a:bodyPr>
          <a:lstStyle/>
          <a:p>
            <a:r>
              <a:rPr lang="en-US" sz="2400" dirty="0">
                <a:solidFill>
                  <a:srgbClr val="0000FF"/>
                </a:solidFill>
              </a:rPr>
              <a:t>CHO</a:t>
            </a:r>
            <a:r>
              <a:rPr lang="en-US" sz="2400" baseline="-25000" dirty="0">
                <a:solidFill>
                  <a:srgbClr val="0000FF"/>
                </a:solidFill>
              </a:rPr>
              <a:t>2</a:t>
            </a:r>
            <a:r>
              <a:rPr lang="en-US" sz="2400" baseline="50000" dirty="0">
                <a:solidFill>
                  <a:srgbClr val="0000FF"/>
                </a:solidFill>
                <a:cs typeface="Times New Roman" pitchFamily="18" charset="0"/>
                <a:sym typeface="Symbol" pitchFamily="18" charset="2"/>
              </a:rPr>
              <a:t></a:t>
            </a:r>
            <a:endParaRPr lang="en-US" sz="2400" baseline="50000" dirty="0">
              <a:solidFill>
                <a:srgbClr val="0000FF"/>
              </a:solidFill>
            </a:endParaRPr>
          </a:p>
        </p:txBody>
      </p:sp>
      <p:sp>
        <p:nvSpPr>
          <p:cNvPr id="12" name="TextBox 11"/>
          <p:cNvSpPr txBox="1"/>
          <p:nvPr/>
        </p:nvSpPr>
        <p:spPr>
          <a:xfrm>
            <a:off x="6709042" y="4492680"/>
            <a:ext cx="724878" cy="461665"/>
          </a:xfrm>
          <a:prstGeom prst="rect">
            <a:avLst/>
          </a:prstGeom>
          <a:noFill/>
        </p:spPr>
        <p:txBody>
          <a:bodyPr wrap="none" rtlCol="0">
            <a:spAutoFit/>
          </a:bodyPr>
          <a:lstStyle/>
          <a:p>
            <a:r>
              <a:rPr lang="en-US" sz="2400" dirty="0">
                <a:solidFill>
                  <a:srgbClr val="0000FF"/>
                </a:solidFill>
              </a:rPr>
              <a:t>OF</a:t>
            </a:r>
            <a:r>
              <a:rPr lang="en-US" sz="2400" baseline="-25000" dirty="0">
                <a:solidFill>
                  <a:srgbClr val="0000FF"/>
                </a:solidFill>
              </a:rPr>
              <a:t>2</a:t>
            </a:r>
          </a:p>
        </p:txBody>
      </p:sp>
    </p:spTree>
    <p:extLst>
      <p:ext uri="{BB962C8B-B14F-4D97-AF65-F5344CB8AC3E}">
        <p14:creationId xmlns:p14="http://schemas.microsoft.com/office/powerpoint/2010/main" val="467874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457200" y="956968"/>
            <a:ext cx="8530098" cy="186852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7.4</a:t>
            </a:r>
          </a:p>
          <a:p>
            <a:r>
              <a:rPr lang="en-US" sz="2200" dirty="0"/>
              <a:t>NASA’s Cassini-Huygens mission detected a large cloud of toxic hydrogen cyanide (HCN) on Titan, one of Saturn’s moons. Titan also contains ethane (H</a:t>
            </a:r>
            <a:r>
              <a:rPr lang="en-US" sz="2200" baseline="-25000" dirty="0"/>
              <a:t>3</a:t>
            </a:r>
            <a:r>
              <a:rPr lang="en-US" sz="2200" dirty="0"/>
              <a:t>CCH</a:t>
            </a:r>
            <a:r>
              <a:rPr lang="en-US" sz="2200" baseline="-25000" dirty="0"/>
              <a:t>3</a:t>
            </a:r>
            <a:r>
              <a:rPr lang="en-US" sz="2200" dirty="0"/>
              <a:t>), acetylene (HCCH), and ammonia (NH</a:t>
            </a:r>
            <a:r>
              <a:rPr lang="en-US" sz="2200" baseline="-25000" dirty="0"/>
              <a:t>3</a:t>
            </a:r>
            <a:r>
              <a:rPr lang="en-US" sz="2200" dirty="0"/>
              <a:t>). What are the Lewis structures of these molecules? </a:t>
            </a:r>
            <a:endParaRPr lang="en-US" sz="2200" dirty="0">
              <a:effectLst/>
            </a:endParaRPr>
          </a:p>
        </p:txBody>
      </p:sp>
      <p:sp>
        <p:nvSpPr>
          <p:cNvPr id="2" name="Title 1"/>
          <p:cNvSpPr>
            <a:spLocks noGrp="1"/>
          </p:cNvSpPr>
          <p:nvPr>
            <p:ph type="title"/>
          </p:nvPr>
        </p:nvSpPr>
        <p:spPr>
          <a:prstGeom prst="rect">
            <a:avLst/>
          </a:prstGeom>
        </p:spPr>
        <p:txBody>
          <a:bodyPr>
            <a:normAutofit/>
          </a:bodyPr>
          <a:lstStyle/>
          <a:p>
            <a:r>
              <a:rPr lang="en-US" dirty="0"/>
              <a:t>7</a:t>
            </a:r>
            <a:r>
              <a:rPr lang="en-US" sz="2800" dirty="0"/>
              <a:t>.3  Lewis symbols and structures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21</a:t>
            </a:fld>
            <a:endParaRPr lang="en-US" dirty="0"/>
          </a:p>
        </p:txBody>
      </p:sp>
      <p:sp>
        <p:nvSpPr>
          <p:cNvPr id="3" name="Rectangle 2"/>
          <p:cNvSpPr/>
          <p:nvPr/>
        </p:nvSpPr>
        <p:spPr>
          <a:xfrm>
            <a:off x="457200" y="3122214"/>
            <a:ext cx="853119" cy="461665"/>
          </a:xfrm>
          <a:prstGeom prst="rect">
            <a:avLst/>
          </a:prstGeom>
        </p:spPr>
        <p:txBody>
          <a:bodyPr wrap="none">
            <a:spAutoFit/>
          </a:bodyPr>
          <a:lstStyle/>
          <a:p>
            <a:r>
              <a:rPr lang="en-US" sz="2400" dirty="0">
                <a:solidFill>
                  <a:srgbClr val="0000FF"/>
                </a:solidFill>
              </a:rPr>
              <a:t>HCN</a:t>
            </a:r>
          </a:p>
        </p:txBody>
      </p:sp>
      <p:sp>
        <p:nvSpPr>
          <p:cNvPr id="5" name="Rectangle 4"/>
          <p:cNvSpPr/>
          <p:nvPr/>
        </p:nvSpPr>
        <p:spPr>
          <a:xfrm>
            <a:off x="7629641" y="3133875"/>
            <a:ext cx="744114" cy="461665"/>
          </a:xfrm>
          <a:prstGeom prst="rect">
            <a:avLst/>
          </a:prstGeom>
        </p:spPr>
        <p:txBody>
          <a:bodyPr wrap="none">
            <a:spAutoFit/>
          </a:bodyPr>
          <a:lstStyle/>
          <a:p>
            <a:r>
              <a:rPr lang="en-US" sz="2400" dirty="0">
                <a:solidFill>
                  <a:srgbClr val="0000FF"/>
                </a:solidFill>
              </a:rPr>
              <a:t>NH</a:t>
            </a:r>
            <a:r>
              <a:rPr lang="en-US" sz="2400" baseline="-25000" dirty="0">
                <a:solidFill>
                  <a:srgbClr val="0000FF"/>
                </a:solidFill>
              </a:rPr>
              <a:t>3</a:t>
            </a:r>
            <a:endParaRPr lang="en-US" sz="2400" dirty="0">
              <a:solidFill>
                <a:srgbClr val="0000FF"/>
              </a:solidFill>
            </a:endParaRPr>
          </a:p>
        </p:txBody>
      </p:sp>
      <p:sp>
        <p:nvSpPr>
          <p:cNvPr id="6" name="Rectangle 5"/>
          <p:cNvSpPr/>
          <p:nvPr/>
        </p:nvSpPr>
        <p:spPr>
          <a:xfrm>
            <a:off x="5012805" y="3133875"/>
            <a:ext cx="1303562" cy="461665"/>
          </a:xfrm>
          <a:prstGeom prst="rect">
            <a:avLst/>
          </a:prstGeom>
        </p:spPr>
        <p:txBody>
          <a:bodyPr wrap="none">
            <a:spAutoFit/>
          </a:bodyPr>
          <a:lstStyle/>
          <a:p>
            <a:pPr>
              <a:buClr>
                <a:srgbClr val="009900"/>
              </a:buClr>
            </a:pPr>
            <a:r>
              <a:rPr lang="en-US" sz="2400" dirty="0">
                <a:solidFill>
                  <a:srgbClr val="0000FF"/>
                </a:solidFill>
              </a:rPr>
              <a:t>H</a:t>
            </a:r>
            <a:r>
              <a:rPr lang="en-US" sz="2400" baseline="-25000" dirty="0">
                <a:solidFill>
                  <a:srgbClr val="0000FF"/>
                </a:solidFill>
              </a:rPr>
              <a:t>3</a:t>
            </a:r>
            <a:r>
              <a:rPr lang="en-US" sz="2400" dirty="0">
                <a:solidFill>
                  <a:srgbClr val="0000FF"/>
                </a:solidFill>
              </a:rPr>
              <a:t>CCH</a:t>
            </a:r>
            <a:r>
              <a:rPr lang="en-US" sz="2400" baseline="-25000" dirty="0">
                <a:solidFill>
                  <a:srgbClr val="0000FF"/>
                </a:solidFill>
              </a:rPr>
              <a:t>3</a:t>
            </a:r>
            <a:endParaRPr lang="en-US" sz="2400" dirty="0">
              <a:solidFill>
                <a:srgbClr val="0000FF"/>
              </a:solidFill>
            </a:endParaRPr>
          </a:p>
        </p:txBody>
      </p:sp>
      <p:sp>
        <p:nvSpPr>
          <p:cNvPr id="11" name="Rectangle 10"/>
          <p:cNvSpPr/>
          <p:nvPr/>
        </p:nvSpPr>
        <p:spPr>
          <a:xfrm>
            <a:off x="2623594" y="3133875"/>
            <a:ext cx="1075936" cy="461665"/>
          </a:xfrm>
          <a:prstGeom prst="rect">
            <a:avLst/>
          </a:prstGeom>
        </p:spPr>
        <p:txBody>
          <a:bodyPr wrap="none">
            <a:spAutoFit/>
          </a:bodyPr>
          <a:lstStyle/>
          <a:p>
            <a:r>
              <a:rPr lang="en-US" sz="2400" dirty="0">
                <a:solidFill>
                  <a:srgbClr val="0000FF"/>
                </a:solidFill>
              </a:rPr>
              <a:t>HCCH</a:t>
            </a:r>
          </a:p>
        </p:txBody>
      </p:sp>
    </p:spTree>
    <p:extLst>
      <p:ext uri="{BB962C8B-B14F-4D97-AF65-F5344CB8AC3E}">
        <p14:creationId xmlns:p14="http://schemas.microsoft.com/office/powerpoint/2010/main" val="363516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.3  Lewis symbols and structures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22</a:t>
            </a:fld>
            <a:endParaRPr lang="en-US" dirty="0"/>
          </a:p>
        </p:txBody>
      </p:sp>
      <p:sp>
        <p:nvSpPr>
          <p:cNvPr id="7" name="Text Placeholder 2"/>
          <p:cNvSpPr txBox="1">
            <a:spLocks/>
          </p:cNvSpPr>
          <p:nvPr/>
        </p:nvSpPr>
        <p:spPr>
          <a:xfrm>
            <a:off x="457200" y="2320257"/>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418196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Exceptions to the Octet Rule</a:t>
            </a:r>
          </a:p>
          <a:p>
            <a:pPr marL="342900" indent="-342900">
              <a:buFont typeface="Arial" charset="0"/>
              <a:buChar char="•"/>
            </a:pPr>
            <a:r>
              <a:rPr lang="en-US" sz="2200" dirty="0"/>
              <a:t>Many covalent molecules have central atoms that do not have octets.</a:t>
            </a:r>
          </a:p>
          <a:p>
            <a:pPr marL="342900" indent="-342900">
              <a:buFont typeface="Arial" charset="0"/>
              <a:buChar char="•"/>
            </a:pPr>
            <a:r>
              <a:rPr lang="en-US" sz="2200" dirty="0"/>
              <a:t>If a molecule has an odd number of valence electrons, it will have an unpaired electron or a </a:t>
            </a:r>
            <a:r>
              <a:rPr lang="en-US" sz="2200" i="1" u="sng" dirty="0">
                <a:solidFill>
                  <a:srgbClr val="009900"/>
                </a:solidFill>
              </a:rPr>
              <a:t>free radical</a:t>
            </a:r>
            <a:r>
              <a:rPr lang="en-US" sz="2200" dirty="0"/>
              <a:t>.</a:t>
            </a:r>
          </a:p>
          <a:p>
            <a:pPr marL="342900" indent="-342900">
              <a:buFont typeface="Arial" charset="0"/>
              <a:buChar char="•"/>
            </a:pPr>
            <a:r>
              <a:rPr lang="en-US" sz="2000" i="1" dirty="0"/>
              <a:t>Rearrange the electrons to make multiple bonds with the central atom in order to obtain octets wherever possible. </a:t>
            </a:r>
            <a:r>
              <a:rPr lang="en-US" sz="2000" dirty="0"/>
              <a:t>We know that an odd-electron molecule cannot have an octet for every atom, but we want to get each atom as close to an octet as possible. </a:t>
            </a:r>
          </a:p>
          <a:p>
            <a:pPr marL="342900" indent="-342900">
              <a:buFont typeface="Arial" charset="0"/>
              <a:buChar char="•"/>
            </a:pPr>
            <a:endParaRPr lang="en-US" sz="2200" dirty="0"/>
          </a:p>
        </p:txBody>
      </p:sp>
      <p:sp>
        <p:nvSpPr>
          <p:cNvPr id="13" name="Rectangle 12"/>
          <p:cNvSpPr/>
          <p:nvPr/>
        </p:nvSpPr>
        <p:spPr>
          <a:xfrm>
            <a:off x="939143" y="4721090"/>
            <a:ext cx="607859" cy="430887"/>
          </a:xfrm>
          <a:prstGeom prst="rect">
            <a:avLst/>
          </a:prstGeom>
        </p:spPr>
        <p:txBody>
          <a:bodyPr wrap="none">
            <a:spAutoFit/>
          </a:bodyPr>
          <a:lstStyle/>
          <a:p>
            <a:r>
              <a:rPr lang="en-US" sz="2200" dirty="0">
                <a:solidFill>
                  <a:srgbClr val="0000FF"/>
                </a:solidFill>
              </a:rPr>
              <a:t>NO</a:t>
            </a:r>
          </a:p>
        </p:txBody>
      </p:sp>
      <p:sp>
        <p:nvSpPr>
          <p:cNvPr id="8" name="Rectangle 7"/>
          <p:cNvSpPr/>
          <p:nvPr/>
        </p:nvSpPr>
        <p:spPr>
          <a:xfrm>
            <a:off x="737975" y="4338648"/>
            <a:ext cx="2852063" cy="369332"/>
          </a:xfrm>
          <a:prstGeom prst="rect">
            <a:avLst/>
          </a:prstGeom>
        </p:spPr>
        <p:txBody>
          <a:bodyPr wrap="none">
            <a:spAutoFit/>
          </a:bodyPr>
          <a:lstStyle/>
          <a:p>
            <a:r>
              <a:rPr lang="en-US" i="1" dirty="0">
                <a:solidFill>
                  <a:srgbClr val="0000FF"/>
                </a:solidFill>
              </a:rPr>
              <a:t>Draw Lewis structures for:</a:t>
            </a:r>
            <a:endParaRPr lang="en-US" i="1" baseline="-25000" dirty="0">
              <a:solidFill>
                <a:srgbClr val="0000FF"/>
              </a:solidFill>
            </a:endParaRPr>
          </a:p>
        </p:txBody>
      </p:sp>
      <p:sp>
        <p:nvSpPr>
          <p:cNvPr id="10" name="Rectangle 9"/>
          <p:cNvSpPr/>
          <p:nvPr/>
        </p:nvSpPr>
        <p:spPr>
          <a:xfrm>
            <a:off x="661021" y="5097159"/>
            <a:ext cx="1164101" cy="338554"/>
          </a:xfrm>
          <a:prstGeom prst="rect">
            <a:avLst/>
          </a:prstGeom>
        </p:spPr>
        <p:txBody>
          <a:bodyPr wrap="none">
            <a:spAutoFit/>
          </a:bodyPr>
          <a:lstStyle/>
          <a:p>
            <a:r>
              <a:rPr lang="en-US" sz="1600" i="1">
                <a:solidFill>
                  <a:srgbClr val="0000FF"/>
                </a:solidFill>
              </a:rPr>
              <a:t>nitric oxide</a:t>
            </a:r>
            <a:endParaRPr lang="en-US" sz="1600" i="1" dirty="0">
              <a:solidFill>
                <a:srgbClr val="0000FF"/>
              </a:solidFill>
            </a:endParaRPr>
          </a:p>
        </p:txBody>
      </p:sp>
      <p:sp>
        <p:nvSpPr>
          <p:cNvPr id="11" name="Rectangle 10"/>
          <p:cNvSpPr/>
          <p:nvPr/>
        </p:nvSpPr>
        <p:spPr>
          <a:xfrm>
            <a:off x="4132048" y="4721090"/>
            <a:ext cx="607859" cy="430887"/>
          </a:xfrm>
          <a:prstGeom prst="rect">
            <a:avLst/>
          </a:prstGeom>
        </p:spPr>
        <p:txBody>
          <a:bodyPr wrap="none">
            <a:spAutoFit/>
          </a:bodyPr>
          <a:lstStyle/>
          <a:p>
            <a:r>
              <a:rPr lang="en-US" sz="2200" dirty="0">
                <a:solidFill>
                  <a:srgbClr val="0000FF"/>
                </a:solidFill>
              </a:rPr>
              <a:t>HO</a:t>
            </a:r>
          </a:p>
        </p:txBody>
      </p:sp>
      <p:sp>
        <p:nvSpPr>
          <p:cNvPr id="12" name="Rectangle 11"/>
          <p:cNvSpPr/>
          <p:nvPr/>
        </p:nvSpPr>
        <p:spPr>
          <a:xfrm>
            <a:off x="3962129" y="5097159"/>
            <a:ext cx="947695" cy="584775"/>
          </a:xfrm>
          <a:prstGeom prst="rect">
            <a:avLst/>
          </a:prstGeom>
        </p:spPr>
        <p:txBody>
          <a:bodyPr wrap="none">
            <a:spAutoFit/>
          </a:bodyPr>
          <a:lstStyle/>
          <a:p>
            <a:pPr algn="ctr"/>
            <a:r>
              <a:rPr lang="en-US" sz="1600" i="1" dirty="0">
                <a:solidFill>
                  <a:srgbClr val="0000FF"/>
                </a:solidFill>
              </a:rPr>
              <a:t>hydroxyl</a:t>
            </a:r>
          </a:p>
          <a:p>
            <a:pPr algn="ctr"/>
            <a:r>
              <a:rPr lang="en-US" sz="1600" i="1" dirty="0">
                <a:solidFill>
                  <a:srgbClr val="0000FF"/>
                </a:solidFill>
              </a:rPr>
              <a:t>radical</a:t>
            </a:r>
          </a:p>
        </p:txBody>
      </p:sp>
      <p:sp>
        <p:nvSpPr>
          <p:cNvPr id="14" name="Rectangle 13"/>
          <p:cNvSpPr/>
          <p:nvPr/>
        </p:nvSpPr>
        <p:spPr>
          <a:xfrm>
            <a:off x="7324953" y="4721090"/>
            <a:ext cx="696024" cy="430887"/>
          </a:xfrm>
          <a:prstGeom prst="rect">
            <a:avLst/>
          </a:prstGeom>
        </p:spPr>
        <p:txBody>
          <a:bodyPr wrap="none">
            <a:spAutoFit/>
          </a:bodyPr>
          <a:lstStyle/>
          <a:p>
            <a:r>
              <a:rPr lang="en-US" sz="2200" dirty="0">
                <a:solidFill>
                  <a:srgbClr val="0000FF"/>
                </a:solidFill>
              </a:rPr>
              <a:t>CH</a:t>
            </a:r>
            <a:r>
              <a:rPr lang="en-US" sz="2200" baseline="-25000" dirty="0">
                <a:solidFill>
                  <a:srgbClr val="0000FF"/>
                </a:solidFill>
              </a:rPr>
              <a:t>3</a:t>
            </a:r>
          </a:p>
        </p:txBody>
      </p:sp>
      <p:sp>
        <p:nvSpPr>
          <p:cNvPr id="15" name="Rectangle 14"/>
          <p:cNvSpPr/>
          <p:nvPr/>
        </p:nvSpPr>
        <p:spPr>
          <a:xfrm>
            <a:off x="7278465" y="5097159"/>
            <a:ext cx="788999" cy="584775"/>
          </a:xfrm>
          <a:prstGeom prst="rect">
            <a:avLst/>
          </a:prstGeom>
        </p:spPr>
        <p:txBody>
          <a:bodyPr wrap="none">
            <a:spAutoFit/>
          </a:bodyPr>
          <a:lstStyle/>
          <a:p>
            <a:pPr algn="ctr"/>
            <a:r>
              <a:rPr lang="en-US" sz="1600" i="1" dirty="0">
                <a:solidFill>
                  <a:srgbClr val="0000FF"/>
                </a:solidFill>
              </a:rPr>
              <a:t>methyl</a:t>
            </a:r>
          </a:p>
          <a:p>
            <a:pPr algn="ctr"/>
            <a:r>
              <a:rPr lang="en-US" sz="1600" i="1" dirty="0">
                <a:solidFill>
                  <a:srgbClr val="0000FF"/>
                </a:solidFill>
              </a:rPr>
              <a:t>radical</a:t>
            </a:r>
          </a:p>
        </p:txBody>
      </p:sp>
    </p:spTree>
    <p:extLst>
      <p:ext uri="{BB962C8B-B14F-4D97-AF65-F5344CB8AC3E}">
        <p14:creationId xmlns:p14="http://schemas.microsoft.com/office/powerpoint/2010/main" val="1644361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.3  Lewis symbols and structures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23</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418196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Exceptions to the Octet Rule</a:t>
            </a:r>
          </a:p>
          <a:p>
            <a:pPr marL="342900" indent="-342900">
              <a:buFont typeface="Arial" charset="0"/>
              <a:buChar char="•"/>
            </a:pPr>
            <a:r>
              <a:rPr lang="en-US" sz="2200" dirty="0"/>
              <a:t>Electron deficient molecules have a central atom with fewer than eight electrons.</a:t>
            </a:r>
          </a:p>
          <a:p>
            <a:pPr marL="342900" indent="-342900">
              <a:buFont typeface="Arial" charset="0"/>
              <a:buChar char="•"/>
            </a:pPr>
            <a:r>
              <a:rPr lang="en-US" sz="2200" dirty="0"/>
              <a:t>Hydrogen is usually a terminal atom and does not have an octet.</a:t>
            </a:r>
          </a:p>
          <a:p>
            <a:pPr marL="342900" indent="-342900">
              <a:buFont typeface="Arial" charset="0"/>
              <a:buChar char="•"/>
            </a:pPr>
            <a:r>
              <a:rPr lang="en-US" sz="2200" dirty="0"/>
              <a:t>Be and B also form molecules with fewer than eight electrons around the central atom.</a:t>
            </a:r>
          </a:p>
        </p:txBody>
      </p:sp>
      <p:pic>
        <p:nvPicPr>
          <p:cNvPr id="13313" name="Picture 1" descr="age362image119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98648" y="3377598"/>
            <a:ext cx="2820152" cy="108467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19040" y="4644871"/>
            <a:ext cx="7639558" cy="1772124"/>
            <a:chOff x="137160" y="4878505"/>
            <a:chExt cx="7639558" cy="1772124"/>
          </a:xfrm>
        </p:grpSpPr>
        <p:pic>
          <p:nvPicPr>
            <p:cNvPr id="13314" name="Picture 2" descr="age362image1310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0729" y="5086874"/>
              <a:ext cx="6935989" cy="118563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1472184" y="5229439"/>
              <a:ext cx="512064" cy="399169"/>
            </a:xfrm>
            <a:prstGeom prst="straightConnector1">
              <a:avLst/>
            </a:prstGeom>
            <a:ln>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160" y="4878505"/>
              <a:ext cx="1734770" cy="338554"/>
            </a:xfrm>
            <a:prstGeom prst="rect">
              <a:avLst/>
            </a:prstGeom>
            <a:noFill/>
          </p:spPr>
          <p:txBody>
            <a:bodyPr wrap="none" rtlCol="0">
              <a:spAutoFit/>
            </a:bodyPr>
            <a:lstStyle/>
            <a:p>
              <a:r>
                <a:rPr lang="en-US" sz="1600" i="1" dirty="0">
                  <a:solidFill>
                    <a:srgbClr val="009900"/>
                  </a:solidFill>
                </a:rPr>
                <a:t>electron deficient</a:t>
              </a:r>
            </a:p>
          </p:txBody>
        </p:sp>
        <p:sp>
          <p:nvSpPr>
            <p:cNvPr id="12" name="TextBox 11"/>
            <p:cNvSpPr txBox="1"/>
            <p:nvPr/>
          </p:nvSpPr>
          <p:spPr>
            <a:xfrm>
              <a:off x="2645172" y="6281297"/>
              <a:ext cx="2595582" cy="369332"/>
            </a:xfrm>
            <a:prstGeom prst="rect">
              <a:avLst/>
            </a:prstGeom>
            <a:noFill/>
          </p:spPr>
          <p:txBody>
            <a:bodyPr wrap="none" rtlCol="0">
              <a:spAutoFit/>
            </a:bodyPr>
            <a:lstStyle/>
            <a:p>
              <a:r>
                <a:rPr lang="en-US" i="1">
                  <a:solidFill>
                    <a:srgbClr val="009900"/>
                  </a:solidFill>
                </a:rPr>
                <a:t>lone pair can be shared</a:t>
              </a:r>
            </a:p>
          </p:txBody>
        </p:sp>
        <p:cxnSp>
          <p:nvCxnSpPr>
            <p:cNvPr id="13" name="Straight Arrow Connector 12"/>
            <p:cNvCxnSpPr/>
            <p:nvPr/>
          </p:nvCxnSpPr>
          <p:spPr>
            <a:xfrm flipV="1">
              <a:off x="3169920" y="5788152"/>
              <a:ext cx="195072" cy="493145"/>
            </a:xfrm>
            <a:prstGeom prst="straightConnector1">
              <a:avLst/>
            </a:prstGeom>
            <a:ln>
              <a:solidFill>
                <a:srgbClr val="0099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4854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.3  Lewis symbols and structures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24</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mc:AlternateContent xmlns:mc="http://schemas.openxmlformats.org/markup-compatibility/2006" xmlns:a14="http://schemas.microsoft.com/office/drawing/2010/main">
        <mc:Choice Requires="a14">
          <p:sp>
            <p:nvSpPr>
              <p:cNvPr id="9" name="Text Placeholder 2"/>
              <p:cNvSpPr txBox="1">
                <a:spLocks/>
              </p:cNvSpPr>
              <p:nvPr/>
            </p:nvSpPr>
            <p:spPr>
              <a:xfrm>
                <a:off x="457200" y="956967"/>
                <a:ext cx="8530098" cy="2245945"/>
              </a:xfrm>
              <a:prstGeom prst="rect">
                <a:avLst/>
              </a:prstGeom>
            </p:spPr>
            <p:txBody>
              <a:bodyPr vert="horz" lIns="91440" tIns="45720" rIns="91440" bIns="45720" rtlCol="0">
                <a:normAutofit lnSpcReduction="10000"/>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Exceptions to the Octet Rule</a:t>
                </a:r>
              </a:p>
              <a:p>
                <a:pPr marL="342900" indent="-342900">
                  <a:buFont typeface="Arial" charset="0"/>
                  <a:buChar char="•"/>
                </a:pPr>
                <a:r>
                  <a:rPr lang="en-US" sz="2200" dirty="0"/>
                  <a:t>Hypervalent molecules have more than eight electrons, an </a:t>
                </a:r>
                <a:r>
                  <a:rPr lang="en-US" sz="2200" i="1" u="sng" dirty="0">
                    <a:solidFill>
                      <a:srgbClr val="009900"/>
                    </a:solidFill>
                  </a:rPr>
                  <a:t>expanded octet</a:t>
                </a:r>
                <a:r>
                  <a:rPr lang="en-US" sz="2200" dirty="0"/>
                  <a:t>, around the central atom.</a:t>
                </a:r>
              </a:p>
              <a:p>
                <a:pPr marL="342900" indent="-342900">
                  <a:buFont typeface="Arial" charset="0"/>
                  <a:buChar char="•"/>
                </a:pPr>
                <a:r>
                  <a:rPr lang="en-US" sz="2200" dirty="0"/>
                  <a:t>Atoms with </a:t>
                </a:r>
                <a:r>
                  <a:rPr lang="en-US" sz="2200" i="1" dirty="0"/>
                  <a:t>n</a:t>
                </a:r>
                <a:r>
                  <a:rPr lang="en-US" sz="2200" dirty="0"/>
                  <a:t> </a:t>
                </a:r>
                <a14:m>
                  <m:oMath xmlns:m="http://schemas.openxmlformats.org/officeDocument/2006/math">
                    <m:r>
                      <a:rPr lang="en-US" sz="2200" i="1" smtClean="0">
                        <a:latin typeface="Cambria Math" charset="0"/>
                        <a:ea typeface="Cambria Math" charset="0"/>
                        <a:cs typeface="Cambria Math" charset="0"/>
                      </a:rPr>
                      <m:t>≥</m:t>
                    </m:r>
                  </m:oMath>
                </a14:m>
                <a:r>
                  <a:rPr lang="en-US" sz="2200" dirty="0"/>
                  <a:t> 3 can have expanded octets.</a:t>
                </a:r>
              </a:p>
              <a:p>
                <a:pPr marL="342900" indent="-342900">
                  <a:buFont typeface="Arial" charset="0"/>
                  <a:buChar char="•"/>
                </a:pPr>
                <a:r>
                  <a:rPr lang="en-US" sz="2200" dirty="0"/>
                  <a:t>Drawing these Lewis structures correctly will be crucial when we study </a:t>
                </a:r>
                <a:r>
                  <a:rPr lang="en-US" sz="2200" i="1" u="sng" dirty="0">
                    <a:solidFill>
                      <a:srgbClr val="009900"/>
                    </a:solidFill>
                  </a:rPr>
                  <a:t>molecular geometry</a:t>
                </a:r>
                <a:r>
                  <a:rPr lang="en-US" sz="2200" dirty="0"/>
                  <a:t>.</a:t>
                </a:r>
              </a:p>
            </p:txBody>
          </p:sp>
        </mc:Choice>
        <mc:Fallback xmlns="">
          <p:sp>
            <p:nvSpPr>
              <p:cNvPr id="9" name="Text Placeholder 2"/>
              <p:cNvSpPr txBox="1">
                <a:spLocks noRot="1" noChangeAspect="1" noMove="1" noResize="1" noEditPoints="1" noAdjustHandles="1" noChangeArrowheads="1" noChangeShapeType="1" noTextEdit="1"/>
              </p:cNvSpPr>
              <p:nvPr/>
            </p:nvSpPr>
            <p:spPr>
              <a:xfrm>
                <a:off x="457200" y="956967"/>
                <a:ext cx="8530098" cy="2245945"/>
              </a:xfrm>
              <a:prstGeom prst="rect">
                <a:avLst/>
              </a:prstGeom>
              <a:blipFill rotWithShape="0">
                <a:blip r:embed="rId2"/>
                <a:stretch>
                  <a:fillRect l="-929" t="-3261" r="-1144" b="-543"/>
                </a:stretch>
              </a:blipFill>
            </p:spPr>
            <p:txBody>
              <a:bodyPr/>
              <a:lstStyle/>
              <a:p>
                <a:r>
                  <a:rPr lang="en-US">
                    <a:noFill/>
                  </a:rPr>
                  <a:t> </a:t>
                </a:r>
              </a:p>
            </p:txBody>
          </p:sp>
        </mc:Fallback>
      </mc:AlternateContent>
      <p:sp>
        <p:nvSpPr>
          <p:cNvPr id="8" name="Rectangle 7"/>
          <p:cNvSpPr/>
          <p:nvPr/>
        </p:nvSpPr>
        <p:spPr>
          <a:xfrm>
            <a:off x="1032124" y="3605677"/>
            <a:ext cx="691215" cy="461665"/>
          </a:xfrm>
          <a:prstGeom prst="rect">
            <a:avLst/>
          </a:prstGeom>
        </p:spPr>
        <p:txBody>
          <a:bodyPr wrap="none">
            <a:spAutoFit/>
          </a:bodyPr>
          <a:lstStyle/>
          <a:p>
            <a:r>
              <a:rPr lang="en-US" sz="2400" dirty="0">
                <a:solidFill>
                  <a:srgbClr val="0000FF"/>
                </a:solidFill>
              </a:rPr>
              <a:t>PF</a:t>
            </a:r>
            <a:r>
              <a:rPr lang="en-US" sz="2400" baseline="-25000" dirty="0">
                <a:solidFill>
                  <a:srgbClr val="0000FF"/>
                </a:solidFill>
              </a:rPr>
              <a:t>5</a:t>
            </a:r>
          </a:p>
        </p:txBody>
      </p:sp>
      <p:sp>
        <p:nvSpPr>
          <p:cNvPr id="10" name="Rectangle 9"/>
          <p:cNvSpPr/>
          <p:nvPr/>
        </p:nvSpPr>
        <p:spPr>
          <a:xfrm>
            <a:off x="3047124" y="3608618"/>
            <a:ext cx="691215" cy="461665"/>
          </a:xfrm>
          <a:prstGeom prst="rect">
            <a:avLst/>
          </a:prstGeom>
        </p:spPr>
        <p:txBody>
          <a:bodyPr wrap="none">
            <a:spAutoFit/>
          </a:bodyPr>
          <a:lstStyle/>
          <a:p>
            <a:r>
              <a:rPr lang="en-US" sz="2400" dirty="0">
                <a:solidFill>
                  <a:srgbClr val="0000FF"/>
                </a:solidFill>
              </a:rPr>
              <a:t>SF</a:t>
            </a:r>
            <a:r>
              <a:rPr lang="en-US" sz="2400" baseline="-25000" dirty="0">
                <a:solidFill>
                  <a:srgbClr val="0000FF"/>
                </a:solidFill>
              </a:rPr>
              <a:t>6</a:t>
            </a:r>
          </a:p>
        </p:txBody>
      </p:sp>
      <p:sp>
        <p:nvSpPr>
          <p:cNvPr id="11" name="Rectangle 10"/>
          <p:cNvSpPr/>
          <p:nvPr/>
        </p:nvSpPr>
        <p:spPr>
          <a:xfrm>
            <a:off x="5278928" y="3604340"/>
            <a:ext cx="570990" cy="461665"/>
          </a:xfrm>
          <a:prstGeom prst="rect">
            <a:avLst/>
          </a:prstGeom>
        </p:spPr>
        <p:txBody>
          <a:bodyPr wrap="none">
            <a:spAutoFit/>
          </a:bodyPr>
          <a:lstStyle/>
          <a:p>
            <a:r>
              <a:rPr lang="en-US" sz="2400" dirty="0">
                <a:solidFill>
                  <a:srgbClr val="0000FF"/>
                </a:solidFill>
              </a:rPr>
              <a:t>IF</a:t>
            </a:r>
            <a:r>
              <a:rPr lang="en-US" sz="2400" baseline="-25000" dirty="0">
                <a:solidFill>
                  <a:srgbClr val="0000FF"/>
                </a:solidFill>
              </a:rPr>
              <a:t>5</a:t>
            </a:r>
          </a:p>
        </p:txBody>
      </p:sp>
      <p:sp>
        <p:nvSpPr>
          <p:cNvPr id="12" name="Rectangle 11"/>
          <p:cNvSpPr/>
          <p:nvPr/>
        </p:nvSpPr>
        <p:spPr>
          <a:xfrm>
            <a:off x="7293928" y="3621291"/>
            <a:ext cx="862737" cy="461665"/>
          </a:xfrm>
          <a:prstGeom prst="rect">
            <a:avLst/>
          </a:prstGeom>
        </p:spPr>
        <p:txBody>
          <a:bodyPr wrap="none">
            <a:spAutoFit/>
          </a:bodyPr>
          <a:lstStyle/>
          <a:p>
            <a:r>
              <a:rPr lang="en-US" sz="2400" dirty="0">
                <a:solidFill>
                  <a:srgbClr val="0000FF"/>
                </a:solidFill>
              </a:rPr>
              <a:t>XeF</a:t>
            </a:r>
            <a:r>
              <a:rPr lang="en-US" sz="2400" baseline="-25000" dirty="0">
                <a:solidFill>
                  <a:srgbClr val="0000FF"/>
                </a:solidFill>
              </a:rPr>
              <a:t>4</a:t>
            </a:r>
          </a:p>
        </p:txBody>
      </p:sp>
      <p:pic>
        <p:nvPicPr>
          <p:cNvPr id="5" name="Picture 4"/>
          <p:cNvPicPr>
            <a:picLocks noChangeAspect="1"/>
          </p:cNvPicPr>
          <p:nvPr/>
        </p:nvPicPr>
        <p:blipFill>
          <a:blip r:embed="rId3"/>
          <a:stretch>
            <a:fillRect/>
          </a:stretch>
        </p:blipFill>
        <p:spPr>
          <a:xfrm>
            <a:off x="305100" y="4155681"/>
            <a:ext cx="3978028" cy="1870463"/>
          </a:xfrm>
          <a:prstGeom prst="rect">
            <a:avLst/>
          </a:prstGeom>
        </p:spPr>
      </p:pic>
      <p:pic>
        <p:nvPicPr>
          <p:cNvPr id="15" name="Picture 14"/>
          <p:cNvPicPr>
            <a:picLocks noChangeAspect="1"/>
          </p:cNvPicPr>
          <p:nvPr/>
        </p:nvPicPr>
        <p:blipFill>
          <a:blip r:embed="rId4"/>
          <a:stretch>
            <a:fillRect/>
          </a:stretch>
        </p:blipFill>
        <p:spPr>
          <a:xfrm>
            <a:off x="4658000" y="4226901"/>
            <a:ext cx="4104052" cy="1728022"/>
          </a:xfrm>
          <a:prstGeom prst="rect">
            <a:avLst/>
          </a:prstGeom>
        </p:spPr>
      </p:pic>
    </p:spTree>
    <p:extLst>
      <p:ext uri="{BB962C8B-B14F-4D97-AF65-F5344CB8AC3E}">
        <p14:creationId xmlns:p14="http://schemas.microsoft.com/office/powerpoint/2010/main" val="1722339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.4  Formal charges and resonance</a:t>
            </a:r>
          </a:p>
        </p:txBody>
      </p:sp>
      <p:sp>
        <p:nvSpPr>
          <p:cNvPr id="4" name="Slide Number Placeholder 3"/>
          <p:cNvSpPr>
            <a:spLocks noGrp="1"/>
          </p:cNvSpPr>
          <p:nvPr>
            <p:ph type="sldNum" sz="quarter" idx="4"/>
          </p:nvPr>
        </p:nvSpPr>
        <p:spPr/>
        <p:txBody>
          <a:bodyPr/>
          <a:lstStyle/>
          <a:p>
            <a:fld id="{72F633B3-16E2-4909-ACA1-80BBA0CB601E}" type="slidenum">
              <a:rPr lang="en-US" smtClean="0"/>
              <a:pPr/>
              <a:t>25</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Formal Charge</a:t>
            </a:r>
            <a:endParaRPr lang="en-US" sz="2200" dirty="0">
              <a:solidFill>
                <a:srgbClr val="009900"/>
              </a:solidFill>
            </a:endParaRPr>
          </a:p>
          <a:p>
            <a:pPr marL="342900" indent="-342900">
              <a:buFont typeface="Arial" charset="0"/>
              <a:buChar char="•"/>
            </a:pPr>
            <a:r>
              <a:rPr lang="en-US" sz="2200" dirty="0"/>
              <a:t>The </a:t>
            </a:r>
            <a:r>
              <a:rPr lang="en-US" sz="2200" i="1" u="sng" dirty="0">
                <a:solidFill>
                  <a:srgbClr val="009900"/>
                </a:solidFill>
              </a:rPr>
              <a:t>formal charge</a:t>
            </a:r>
            <a:r>
              <a:rPr lang="en-US" sz="2200" i="1" dirty="0"/>
              <a:t> </a:t>
            </a:r>
            <a:r>
              <a:rPr lang="en-US" sz="2200" dirty="0"/>
              <a:t>of an atom in a molecule is the hypothetical charge the atom would have if we could redistribute the electrons in the bonds evenly between the atoms. </a:t>
            </a:r>
          </a:p>
          <a:p>
            <a:pPr marL="342900" indent="-342900">
              <a:buFont typeface="Arial" charset="0"/>
              <a:buChar char="•"/>
            </a:pPr>
            <a:r>
              <a:rPr lang="en-US" sz="2200" dirty="0"/>
              <a:t># valence shell electrons (free atom) − # lone pair electrons </a:t>
            </a:r>
          </a:p>
          <a:p>
            <a:r>
              <a:rPr lang="en-US" sz="2200" dirty="0"/>
              <a:t>					    − ½ # bonding electrons</a:t>
            </a:r>
          </a:p>
          <a:p>
            <a:pPr marL="342900" indent="-342900">
              <a:buFont typeface="Arial" charset="0"/>
              <a:buChar char="•"/>
            </a:pPr>
            <a:r>
              <a:rPr lang="en-US" sz="2200" dirty="0"/>
              <a:t>The formal charge is hypothetical and </a:t>
            </a:r>
            <a:r>
              <a:rPr lang="en-US" sz="2200" i="1" u="sng" dirty="0"/>
              <a:t>not the actual charge</a:t>
            </a:r>
            <a:r>
              <a:rPr lang="en-US" sz="2200" dirty="0"/>
              <a:t> on an atom. </a:t>
            </a:r>
          </a:p>
          <a:p>
            <a:pPr marL="342900" indent="-342900">
              <a:buFont typeface="Arial" charset="0"/>
              <a:buChar char="•"/>
            </a:pPr>
            <a:r>
              <a:rPr lang="en-US" sz="2200" dirty="0"/>
              <a:t>Formal charges are useful for predicting molecular structure, as we shall see.</a:t>
            </a:r>
          </a:p>
          <a:p>
            <a:endParaRPr lang="en-US" sz="2200" dirty="0"/>
          </a:p>
        </p:txBody>
      </p:sp>
      <p:sp>
        <p:nvSpPr>
          <p:cNvPr id="8" name="Rectangle 7"/>
          <p:cNvSpPr/>
          <p:nvPr/>
        </p:nvSpPr>
        <p:spPr>
          <a:xfrm>
            <a:off x="527663" y="4872163"/>
            <a:ext cx="5622052" cy="369332"/>
          </a:xfrm>
          <a:prstGeom prst="rect">
            <a:avLst/>
          </a:prstGeom>
        </p:spPr>
        <p:txBody>
          <a:bodyPr wrap="none">
            <a:spAutoFit/>
          </a:bodyPr>
          <a:lstStyle/>
          <a:p>
            <a:r>
              <a:rPr lang="en-US" i="1" dirty="0">
                <a:solidFill>
                  <a:srgbClr val="0000FF"/>
                </a:solidFill>
              </a:rPr>
              <a:t>Draw </a:t>
            </a:r>
            <a:r>
              <a:rPr lang="en-US" i="1">
                <a:solidFill>
                  <a:srgbClr val="0000FF"/>
                </a:solidFill>
              </a:rPr>
              <a:t>Lewis structures and assign </a:t>
            </a:r>
            <a:r>
              <a:rPr lang="en-US" i="1" dirty="0">
                <a:solidFill>
                  <a:srgbClr val="0000FF"/>
                </a:solidFill>
              </a:rPr>
              <a:t>formal </a:t>
            </a:r>
            <a:r>
              <a:rPr lang="en-US" i="1">
                <a:solidFill>
                  <a:srgbClr val="0000FF"/>
                </a:solidFill>
              </a:rPr>
              <a:t>charges for:</a:t>
            </a:r>
            <a:endParaRPr lang="en-US" i="1" baseline="-25000" dirty="0">
              <a:solidFill>
                <a:srgbClr val="0000FF"/>
              </a:solidFill>
            </a:endParaRPr>
          </a:p>
        </p:txBody>
      </p:sp>
      <p:sp>
        <p:nvSpPr>
          <p:cNvPr id="10" name="Rectangle 9"/>
          <p:cNvSpPr/>
          <p:nvPr/>
        </p:nvSpPr>
        <p:spPr>
          <a:xfrm>
            <a:off x="1442063" y="5350078"/>
            <a:ext cx="758541" cy="400110"/>
          </a:xfrm>
          <a:prstGeom prst="rect">
            <a:avLst/>
          </a:prstGeom>
        </p:spPr>
        <p:txBody>
          <a:bodyPr wrap="none">
            <a:spAutoFit/>
          </a:bodyPr>
          <a:lstStyle/>
          <a:p>
            <a:r>
              <a:rPr lang="en-US" sz="2000" dirty="0">
                <a:solidFill>
                  <a:srgbClr val="0000FF"/>
                </a:solidFill>
              </a:rPr>
              <a:t>ICl</a:t>
            </a:r>
            <a:r>
              <a:rPr lang="en-US" sz="2000" baseline="-25000" dirty="0">
                <a:solidFill>
                  <a:srgbClr val="0000FF"/>
                </a:solidFill>
              </a:rPr>
              <a:t>4</a:t>
            </a:r>
            <a:r>
              <a:rPr lang="en-US" sz="2000" baseline="40000" dirty="0">
                <a:solidFill>
                  <a:srgbClr val="0000FF"/>
                </a:solidFill>
                <a:cs typeface="Times New Roman" pitchFamily="18" charset="0"/>
                <a:sym typeface="Symbol" pitchFamily="18" charset="2"/>
              </a:rPr>
              <a:t></a:t>
            </a:r>
            <a:r>
              <a:rPr lang="en-US" sz="2000" dirty="0">
                <a:solidFill>
                  <a:srgbClr val="0000FF"/>
                </a:solidFill>
              </a:rPr>
              <a:t> </a:t>
            </a:r>
            <a:endParaRPr lang="en-US" sz="2000" baseline="-25000" dirty="0">
              <a:solidFill>
                <a:srgbClr val="0000FF"/>
              </a:solidFill>
            </a:endParaRPr>
          </a:p>
        </p:txBody>
      </p:sp>
      <p:sp>
        <p:nvSpPr>
          <p:cNvPr id="11" name="Rectangle 10"/>
          <p:cNvSpPr/>
          <p:nvPr/>
        </p:nvSpPr>
        <p:spPr>
          <a:xfrm>
            <a:off x="4219132" y="5352397"/>
            <a:ext cx="569387" cy="400110"/>
          </a:xfrm>
          <a:prstGeom prst="rect">
            <a:avLst/>
          </a:prstGeom>
        </p:spPr>
        <p:txBody>
          <a:bodyPr wrap="none">
            <a:spAutoFit/>
          </a:bodyPr>
          <a:lstStyle/>
          <a:p>
            <a:r>
              <a:rPr lang="en-US" sz="2000">
                <a:solidFill>
                  <a:srgbClr val="0000FF"/>
                </a:solidFill>
              </a:rPr>
              <a:t>CO</a:t>
            </a:r>
            <a:endParaRPr lang="en-US" sz="2000" baseline="-25000" dirty="0">
              <a:solidFill>
                <a:srgbClr val="0000FF"/>
              </a:solidFill>
            </a:endParaRPr>
          </a:p>
        </p:txBody>
      </p:sp>
      <p:sp>
        <p:nvSpPr>
          <p:cNvPr id="12" name="Rectangle 11"/>
          <p:cNvSpPr/>
          <p:nvPr/>
        </p:nvSpPr>
        <p:spPr>
          <a:xfrm>
            <a:off x="6920152" y="5350078"/>
            <a:ext cx="849913" cy="400110"/>
          </a:xfrm>
          <a:prstGeom prst="rect">
            <a:avLst/>
          </a:prstGeom>
        </p:spPr>
        <p:txBody>
          <a:bodyPr wrap="none">
            <a:spAutoFit/>
          </a:bodyPr>
          <a:lstStyle/>
          <a:p>
            <a:r>
              <a:rPr lang="en-US" sz="2000" dirty="0">
                <a:solidFill>
                  <a:srgbClr val="0000FF"/>
                </a:solidFill>
              </a:rPr>
              <a:t>BrCl</a:t>
            </a:r>
            <a:r>
              <a:rPr lang="en-US" sz="2000" baseline="-25000" dirty="0">
                <a:solidFill>
                  <a:srgbClr val="0000FF"/>
                </a:solidFill>
              </a:rPr>
              <a:t>3</a:t>
            </a:r>
            <a:r>
              <a:rPr lang="en-US" sz="2000" dirty="0">
                <a:solidFill>
                  <a:srgbClr val="0000FF"/>
                </a:solidFill>
              </a:rPr>
              <a:t> </a:t>
            </a:r>
            <a:endParaRPr lang="en-US" sz="2000" baseline="-25000" dirty="0">
              <a:solidFill>
                <a:srgbClr val="0000FF"/>
              </a:solidFill>
            </a:endParaRPr>
          </a:p>
        </p:txBody>
      </p:sp>
    </p:spTree>
    <p:extLst>
      <p:ext uri="{BB962C8B-B14F-4D97-AF65-F5344CB8AC3E}">
        <p14:creationId xmlns:p14="http://schemas.microsoft.com/office/powerpoint/2010/main" val="904392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.4  Formal charges and resonance</a:t>
            </a:r>
          </a:p>
        </p:txBody>
      </p:sp>
      <p:sp>
        <p:nvSpPr>
          <p:cNvPr id="4" name="Slide Number Placeholder 3"/>
          <p:cNvSpPr>
            <a:spLocks noGrp="1"/>
          </p:cNvSpPr>
          <p:nvPr>
            <p:ph type="sldNum" sz="quarter" idx="4"/>
          </p:nvPr>
        </p:nvSpPr>
        <p:spPr/>
        <p:txBody>
          <a:bodyPr/>
          <a:lstStyle/>
          <a:p>
            <a:fld id="{72F633B3-16E2-4909-ACA1-80BBA0CB601E}" type="slidenum">
              <a:rPr lang="en-US" smtClean="0"/>
              <a:pPr/>
              <a:t>26</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Formal Charge and Molecular Structure</a:t>
            </a:r>
            <a:endParaRPr lang="en-US" sz="2200" dirty="0">
              <a:solidFill>
                <a:srgbClr val="009900"/>
              </a:solidFill>
            </a:endParaRPr>
          </a:p>
          <a:p>
            <a:pPr marL="342900" indent="-342900">
              <a:buFont typeface="Arial" charset="0"/>
              <a:buChar char="•"/>
            </a:pPr>
            <a:r>
              <a:rPr lang="en-US" sz="2200" dirty="0"/>
              <a:t>The arrangement of atoms in a molecule or ion is called its </a:t>
            </a:r>
            <a:r>
              <a:rPr lang="en-US" sz="2200" i="1" u="sng" dirty="0">
                <a:solidFill>
                  <a:srgbClr val="009900"/>
                </a:solidFill>
              </a:rPr>
              <a:t>molecular structure</a:t>
            </a:r>
            <a:r>
              <a:rPr lang="en-US" sz="2200" dirty="0"/>
              <a:t>.</a:t>
            </a:r>
          </a:p>
          <a:p>
            <a:pPr marL="342900" indent="-342900">
              <a:buFont typeface="Arial" charset="0"/>
              <a:buChar char="•"/>
            </a:pPr>
            <a:r>
              <a:rPr lang="en-US" sz="2200" dirty="0"/>
              <a:t>For a molecular structure:</a:t>
            </a:r>
          </a:p>
          <a:p>
            <a:pPr marL="1188720" lvl="1">
              <a:buFont typeface="+mj-lt"/>
              <a:buAutoNum type="arabicPeriod"/>
            </a:pPr>
            <a:r>
              <a:rPr lang="en-US" sz="2000" dirty="0"/>
              <a:t>formal charges of zero preferred</a:t>
            </a:r>
          </a:p>
          <a:p>
            <a:pPr marL="1188720" lvl="1">
              <a:buFont typeface="+mj-lt"/>
              <a:buAutoNum type="arabicPeriod"/>
            </a:pPr>
            <a:r>
              <a:rPr lang="en-US" sz="2000" dirty="0"/>
              <a:t>adjacent formal charges should be zero or opposite sign</a:t>
            </a:r>
          </a:p>
          <a:p>
            <a:pPr marL="1188720" lvl="1">
              <a:buFont typeface="+mj-lt"/>
              <a:buAutoNum type="arabicPeriod"/>
            </a:pPr>
            <a:r>
              <a:rPr lang="en-US" sz="2000" dirty="0"/>
              <a:t>a negative formal charge should reside on an electronegative atom and a positive on the least electronegative atom.</a:t>
            </a:r>
          </a:p>
          <a:p>
            <a:pPr marL="1188720" lvl="1">
              <a:buFont typeface="+mj-lt"/>
              <a:buAutoNum type="arabicPeriod"/>
            </a:pPr>
            <a:r>
              <a:rPr lang="en-US" sz="2000" dirty="0"/>
              <a:t>charge separation should be minimized</a:t>
            </a:r>
          </a:p>
        </p:txBody>
      </p:sp>
      <p:pic>
        <p:nvPicPr>
          <p:cNvPr id="3" name="Picture 2"/>
          <p:cNvPicPr>
            <a:picLocks noChangeAspect="1"/>
          </p:cNvPicPr>
          <p:nvPr/>
        </p:nvPicPr>
        <p:blipFill>
          <a:blip r:embed="rId2"/>
          <a:stretch>
            <a:fillRect/>
          </a:stretch>
        </p:blipFill>
        <p:spPr>
          <a:xfrm>
            <a:off x="3483864" y="5869822"/>
            <a:ext cx="4857788" cy="792031"/>
          </a:xfrm>
          <a:prstGeom prst="rect">
            <a:avLst/>
          </a:prstGeom>
        </p:spPr>
      </p:pic>
      <p:pic>
        <p:nvPicPr>
          <p:cNvPr id="5" name="Picture 4"/>
          <p:cNvPicPr>
            <a:picLocks noChangeAspect="1"/>
          </p:cNvPicPr>
          <p:nvPr/>
        </p:nvPicPr>
        <p:blipFill>
          <a:blip r:embed="rId3"/>
          <a:stretch>
            <a:fillRect/>
          </a:stretch>
        </p:blipFill>
        <p:spPr>
          <a:xfrm>
            <a:off x="3401567" y="4937523"/>
            <a:ext cx="3739895" cy="782769"/>
          </a:xfrm>
          <a:prstGeom prst="rect">
            <a:avLst/>
          </a:prstGeom>
        </p:spPr>
      </p:pic>
      <p:sp>
        <p:nvSpPr>
          <p:cNvPr id="6" name="TextBox 5"/>
          <p:cNvSpPr txBox="1"/>
          <p:nvPr/>
        </p:nvSpPr>
        <p:spPr>
          <a:xfrm>
            <a:off x="746228" y="4506769"/>
            <a:ext cx="6889011" cy="369332"/>
          </a:xfrm>
          <a:prstGeom prst="rect">
            <a:avLst/>
          </a:prstGeom>
          <a:noFill/>
        </p:spPr>
        <p:txBody>
          <a:bodyPr wrap="square" rtlCol="0">
            <a:spAutoFit/>
          </a:bodyPr>
          <a:lstStyle/>
          <a:p>
            <a:r>
              <a:rPr lang="en-US" i="1" dirty="0">
                <a:solidFill>
                  <a:srgbClr val="0000FF"/>
                </a:solidFill>
              </a:rPr>
              <a:t>Choose the favored Lewis structure from the possibilities given:</a:t>
            </a:r>
          </a:p>
        </p:txBody>
      </p:sp>
      <p:sp>
        <p:nvSpPr>
          <p:cNvPr id="10" name="TextBox 9"/>
          <p:cNvSpPr txBox="1"/>
          <p:nvPr/>
        </p:nvSpPr>
        <p:spPr>
          <a:xfrm>
            <a:off x="1072365" y="5016971"/>
            <a:ext cx="765579" cy="369332"/>
          </a:xfrm>
          <a:prstGeom prst="rect">
            <a:avLst/>
          </a:prstGeom>
          <a:noFill/>
        </p:spPr>
        <p:txBody>
          <a:bodyPr wrap="square" rtlCol="0">
            <a:spAutoFit/>
          </a:bodyPr>
          <a:lstStyle/>
          <a:p>
            <a:r>
              <a:rPr lang="en-US" dirty="0"/>
              <a:t>CO</a:t>
            </a:r>
            <a:r>
              <a:rPr lang="en-US" baseline="-25000" dirty="0"/>
              <a:t>2</a:t>
            </a:r>
          </a:p>
        </p:txBody>
      </p:sp>
      <p:sp>
        <p:nvSpPr>
          <p:cNvPr id="11" name="TextBox 10"/>
          <p:cNvSpPr txBox="1"/>
          <p:nvPr/>
        </p:nvSpPr>
        <p:spPr>
          <a:xfrm>
            <a:off x="1072365" y="5940560"/>
            <a:ext cx="1076475" cy="369332"/>
          </a:xfrm>
          <a:prstGeom prst="rect">
            <a:avLst/>
          </a:prstGeom>
          <a:noFill/>
        </p:spPr>
        <p:txBody>
          <a:bodyPr wrap="square" rtlCol="0">
            <a:spAutoFit/>
          </a:bodyPr>
          <a:lstStyle/>
          <a:p>
            <a:r>
              <a:rPr lang="en-US" dirty="0"/>
              <a:t>[NCS]</a:t>
            </a:r>
            <a:r>
              <a:rPr lang="en-US" baseline="40000" dirty="0">
                <a:solidFill>
                  <a:srgbClr val="0000FF"/>
                </a:solidFill>
                <a:cs typeface="Times New Roman" pitchFamily="18" charset="0"/>
                <a:sym typeface="Symbol" pitchFamily="18" charset="2"/>
              </a:rPr>
              <a:t> </a:t>
            </a:r>
            <a:r>
              <a:rPr lang="en-US" b="1" baseline="40000" dirty="0">
                <a:cs typeface="Times New Roman" pitchFamily="18" charset="0"/>
                <a:sym typeface="Symbol" pitchFamily="18" charset="2"/>
              </a:rPr>
              <a:t></a:t>
            </a:r>
            <a:endParaRPr lang="en-US" b="1" baseline="-25000" dirty="0"/>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88321" y="6389078"/>
            <a:ext cx="977553" cy="201057"/>
          </a:xfrm>
          <a:prstGeom prst="rect">
            <a:avLst/>
          </a:prstGeom>
        </p:spPr>
      </p:pic>
      <p:sp>
        <p:nvSpPr>
          <p:cNvPr id="12" name="TextBox 11"/>
          <p:cNvSpPr txBox="1"/>
          <p:nvPr/>
        </p:nvSpPr>
        <p:spPr>
          <a:xfrm>
            <a:off x="1030054" y="6339251"/>
            <a:ext cx="931665" cy="307777"/>
          </a:xfrm>
          <a:prstGeom prst="rect">
            <a:avLst/>
          </a:prstGeom>
          <a:noFill/>
        </p:spPr>
        <p:txBody>
          <a:bodyPr wrap="none" rtlCol="0">
            <a:spAutoFit/>
          </a:bodyPr>
          <a:lstStyle/>
          <a:p>
            <a:r>
              <a:rPr lang="en-US" sz="1400" i="1" dirty="0"/>
              <a:t>Skeleton:</a:t>
            </a:r>
          </a:p>
        </p:txBody>
      </p:sp>
      <p:sp>
        <p:nvSpPr>
          <p:cNvPr id="13" name="Rounded Rectangle 12"/>
          <p:cNvSpPr/>
          <p:nvPr/>
        </p:nvSpPr>
        <p:spPr>
          <a:xfrm>
            <a:off x="920566" y="4867180"/>
            <a:ext cx="7399820" cy="853112"/>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921517" y="5799478"/>
            <a:ext cx="7399820" cy="853112"/>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8948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.4  Formal charges and resonance</a:t>
            </a:r>
          </a:p>
        </p:txBody>
      </p:sp>
      <p:sp>
        <p:nvSpPr>
          <p:cNvPr id="4" name="Slide Number Placeholder 3"/>
          <p:cNvSpPr>
            <a:spLocks noGrp="1"/>
          </p:cNvSpPr>
          <p:nvPr>
            <p:ph type="sldNum" sz="quarter" idx="4"/>
          </p:nvPr>
        </p:nvSpPr>
        <p:spPr/>
        <p:txBody>
          <a:bodyPr/>
          <a:lstStyle/>
          <a:p>
            <a:fld id="{72F633B3-16E2-4909-ACA1-80BBA0CB601E}" type="slidenum">
              <a:rPr lang="en-US" smtClean="0"/>
              <a:pPr/>
              <a:t>27</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7.8</a:t>
            </a:r>
          </a:p>
          <a:p>
            <a:r>
              <a:rPr lang="en-US" sz="2200" dirty="0"/>
              <a:t>Nitrous oxide, N</a:t>
            </a:r>
            <a:r>
              <a:rPr lang="en-US" sz="2200" baseline="-25000" dirty="0"/>
              <a:t>2</a:t>
            </a:r>
            <a:r>
              <a:rPr lang="en-US" sz="2200" dirty="0"/>
              <a:t>O, commonly known as laughing gas, is used as an anesthetic in minor surgeries, such as the routine extraction of wisdom teeth. Which is the likely structure for nitrous oxide?</a:t>
            </a:r>
          </a:p>
          <a:p>
            <a:endParaRPr lang="en-US" sz="2200" dirty="0"/>
          </a:p>
          <a:p>
            <a:endParaRPr lang="en-US" sz="2200" dirty="0"/>
          </a:p>
          <a:p>
            <a:endParaRPr lang="en-US" sz="2200" dirty="0"/>
          </a:p>
          <a:p>
            <a:endParaRPr lang="en-US" sz="2200" dirty="0"/>
          </a:p>
          <a:p>
            <a:endParaRPr lang="en-US" sz="2200" dirty="0"/>
          </a:p>
          <a:p>
            <a:endParaRPr lang="en-US" sz="2200" dirty="0"/>
          </a:p>
          <a:p>
            <a:endParaRPr lang="en-US" sz="1800" dirty="0"/>
          </a:p>
          <a:p>
            <a:r>
              <a:rPr lang="en-US" sz="1800" i="1" dirty="0">
                <a:solidFill>
                  <a:srgbClr val="0000FF"/>
                </a:solidFill>
              </a:rPr>
              <a:t>Draw all possible Lewis structures for NO</a:t>
            </a:r>
            <a:r>
              <a:rPr lang="en-US" sz="1800" i="1" baseline="-25000" dirty="0">
                <a:solidFill>
                  <a:srgbClr val="0000FF"/>
                </a:solidFill>
              </a:rPr>
              <a:t>2</a:t>
            </a:r>
            <a:r>
              <a:rPr lang="en-US" sz="1800" i="1" baseline="50000" dirty="0">
                <a:solidFill>
                  <a:srgbClr val="0000FF"/>
                </a:solidFill>
                <a:cs typeface="Times New Roman" pitchFamily="18" charset="0"/>
                <a:sym typeface="Symbol" pitchFamily="18" charset="2"/>
              </a:rPr>
              <a:t></a:t>
            </a:r>
            <a:r>
              <a:rPr lang="en-US" sz="1800" i="1" dirty="0">
                <a:solidFill>
                  <a:srgbClr val="0000FF"/>
                </a:solidFill>
              </a:rPr>
              <a:t>. Choose the most favored structure. </a:t>
            </a:r>
          </a:p>
          <a:p>
            <a:endParaRPr lang="en-US" sz="2200" dirty="0">
              <a:solidFill>
                <a:srgbClr val="009900"/>
              </a:solidFill>
            </a:endParaRPr>
          </a:p>
        </p:txBody>
      </p:sp>
      <p:pic>
        <p:nvPicPr>
          <p:cNvPr id="16385" name="Picture 1" descr="age366image191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616" y="2813461"/>
            <a:ext cx="3520440" cy="61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30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0627"/>
            <a:ext cx="8530098" cy="518478"/>
          </a:xfrm>
          <a:prstGeom prst="rect">
            <a:avLst/>
          </a:prstGeom>
        </p:spPr>
        <p:txBody>
          <a:bodyPr>
            <a:normAutofit/>
          </a:bodyPr>
          <a:lstStyle/>
          <a:p>
            <a:r>
              <a:rPr lang="en-US" dirty="0"/>
              <a:t>7</a:t>
            </a:r>
            <a:r>
              <a:rPr lang="en-US" sz="2800" dirty="0"/>
              <a:t>.4  Formal charges and resonance</a:t>
            </a:r>
          </a:p>
        </p:txBody>
      </p:sp>
      <p:sp>
        <p:nvSpPr>
          <p:cNvPr id="4" name="Slide Number Placeholder 3"/>
          <p:cNvSpPr>
            <a:spLocks noGrp="1"/>
          </p:cNvSpPr>
          <p:nvPr>
            <p:ph type="sldNum" sz="quarter" idx="4"/>
          </p:nvPr>
        </p:nvSpPr>
        <p:spPr/>
        <p:txBody>
          <a:bodyPr/>
          <a:lstStyle/>
          <a:p>
            <a:fld id="{72F633B3-16E2-4909-ACA1-80BBA0CB601E}" type="slidenum">
              <a:rPr lang="en-US" smtClean="0"/>
              <a:pPr/>
              <a:t>28</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92923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Resonance</a:t>
            </a:r>
            <a:endParaRPr lang="en-US" sz="2200" dirty="0">
              <a:solidFill>
                <a:srgbClr val="009900"/>
              </a:solidFill>
            </a:endParaRPr>
          </a:p>
          <a:p>
            <a:pPr marL="342900" indent="-342900">
              <a:buFont typeface="Arial" charset="0"/>
              <a:buChar char="•"/>
            </a:pPr>
            <a:r>
              <a:rPr lang="en-US" sz="2200" dirty="0"/>
              <a:t>If two or more Lewis structures with the same arrangement of atoms can be drawn for a molecule or ion, the actual distribution of electrons is an average of the two.</a:t>
            </a:r>
          </a:p>
          <a:p>
            <a:pPr marL="342900" indent="-342900">
              <a:buFont typeface="Arial" charset="0"/>
              <a:buChar char="•"/>
            </a:pPr>
            <a:r>
              <a:rPr lang="en-US" sz="2200" dirty="0"/>
              <a:t>The individual arrangements are called </a:t>
            </a:r>
            <a:r>
              <a:rPr lang="en-US" sz="2200" i="1" u="sng" dirty="0">
                <a:solidFill>
                  <a:srgbClr val="009900"/>
                </a:solidFill>
              </a:rPr>
              <a:t>resonance structures</a:t>
            </a:r>
            <a:r>
              <a:rPr lang="en-US" sz="2200" dirty="0"/>
              <a:t>.</a:t>
            </a:r>
          </a:p>
          <a:p>
            <a:pPr marL="342900" indent="-342900">
              <a:buFont typeface="Arial" charset="0"/>
              <a:buChar char="•"/>
            </a:pPr>
            <a:r>
              <a:rPr lang="en-US" sz="2200" dirty="0"/>
              <a:t>The average is called a </a:t>
            </a:r>
            <a:r>
              <a:rPr lang="en-US" sz="2200" i="1" u="sng" dirty="0">
                <a:solidFill>
                  <a:srgbClr val="009900"/>
                </a:solidFill>
              </a:rPr>
              <a:t>resonance hybrid</a:t>
            </a:r>
            <a:r>
              <a:rPr lang="en-US" sz="2200" dirty="0"/>
              <a:t>.</a:t>
            </a:r>
            <a:endParaRPr lang="en-US" sz="2000" dirty="0"/>
          </a:p>
        </p:txBody>
      </p:sp>
      <p:sp>
        <p:nvSpPr>
          <p:cNvPr id="10" name="AutoShape 9" descr="age367image23320"/>
          <p:cNvSpPr>
            <a:spLocks noChangeAspect="1" noChangeArrowheads="1"/>
          </p:cNvSpPr>
          <p:nvPr/>
        </p:nvSpPr>
        <p:spPr bwMode="auto">
          <a:xfrm>
            <a:off x="-64008" y="28891"/>
            <a:ext cx="2628900" cy="638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22399" y="4056137"/>
            <a:ext cx="4340657" cy="1071876"/>
          </a:xfrm>
          <a:prstGeom prst="rect">
            <a:avLst/>
          </a:prstGeom>
        </p:spPr>
      </p:pic>
      <p:sp>
        <p:nvSpPr>
          <p:cNvPr id="20" name="TextBox 19"/>
          <p:cNvSpPr txBox="1"/>
          <p:nvPr/>
        </p:nvSpPr>
        <p:spPr>
          <a:xfrm>
            <a:off x="536784" y="4379690"/>
            <a:ext cx="918841" cy="430887"/>
          </a:xfrm>
          <a:prstGeom prst="rect">
            <a:avLst/>
          </a:prstGeom>
          <a:noFill/>
        </p:spPr>
        <p:txBody>
          <a:bodyPr wrap="none" rtlCol="0">
            <a:spAutoFit/>
          </a:bodyPr>
          <a:lstStyle/>
          <a:p>
            <a:r>
              <a:rPr lang="en-US" sz="2200" dirty="0">
                <a:solidFill>
                  <a:srgbClr val="0000FF"/>
                </a:solidFill>
              </a:rPr>
              <a:t>CO</a:t>
            </a:r>
            <a:r>
              <a:rPr lang="en-US" sz="2200" baseline="-25000" dirty="0">
                <a:solidFill>
                  <a:srgbClr val="0000FF"/>
                </a:solidFill>
              </a:rPr>
              <a:t>3</a:t>
            </a:r>
            <a:r>
              <a:rPr lang="en-US" sz="2200" baseline="40000" dirty="0">
                <a:solidFill>
                  <a:srgbClr val="0000FF"/>
                </a:solidFill>
                <a:cs typeface="Times New Roman" pitchFamily="18" charset="0"/>
                <a:sym typeface="Symbol" pitchFamily="18" charset="2"/>
              </a:rPr>
              <a:t>2</a:t>
            </a:r>
            <a:endParaRPr lang="en-US" sz="2200" baseline="-25000" dirty="0">
              <a:solidFill>
                <a:srgbClr val="0000FF"/>
              </a:solidFill>
            </a:endParaRPr>
          </a:p>
        </p:txBody>
      </p:sp>
      <p:sp>
        <p:nvSpPr>
          <p:cNvPr id="21" name="TextBox 20"/>
          <p:cNvSpPr txBox="1"/>
          <p:nvPr/>
        </p:nvSpPr>
        <p:spPr>
          <a:xfrm>
            <a:off x="536784" y="5622266"/>
            <a:ext cx="508473" cy="430887"/>
          </a:xfrm>
          <a:prstGeom prst="rect">
            <a:avLst/>
          </a:prstGeom>
          <a:noFill/>
        </p:spPr>
        <p:txBody>
          <a:bodyPr wrap="none" rtlCol="0">
            <a:spAutoFit/>
          </a:bodyPr>
          <a:lstStyle/>
          <a:p>
            <a:r>
              <a:rPr lang="en-US" sz="2200" dirty="0">
                <a:solidFill>
                  <a:srgbClr val="0000FF"/>
                </a:solidFill>
              </a:rPr>
              <a:t>O</a:t>
            </a:r>
            <a:r>
              <a:rPr lang="en-US" sz="2200" baseline="-25000" dirty="0">
                <a:solidFill>
                  <a:srgbClr val="0000FF"/>
                </a:solidFill>
              </a:rPr>
              <a:t>3</a:t>
            </a:r>
          </a:p>
        </p:txBody>
      </p:sp>
      <p:sp>
        <p:nvSpPr>
          <p:cNvPr id="11" name="TextBox 10"/>
          <p:cNvSpPr txBox="1"/>
          <p:nvPr/>
        </p:nvSpPr>
        <p:spPr>
          <a:xfrm flipH="1">
            <a:off x="457198" y="3553217"/>
            <a:ext cx="8530099" cy="369332"/>
          </a:xfrm>
          <a:prstGeom prst="rect">
            <a:avLst/>
          </a:prstGeom>
          <a:noFill/>
        </p:spPr>
        <p:txBody>
          <a:bodyPr wrap="square" rtlCol="0">
            <a:spAutoFit/>
          </a:bodyPr>
          <a:lstStyle/>
          <a:p>
            <a:r>
              <a:rPr lang="en-US" i="1" dirty="0">
                <a:solidFill>
                  <a:srgbClr val="0000FF"/>
                </a:solidFill>
              </a:rPr>
              <a:t>Draw the resonance structures and the resonance hybrid for CO</a:t>
            </a:r>
            <a:r>
              <a:rPr lang="en-US" baseline="-25000" dirty="0">
                <a:solidFill>
                  <a:srgbClr val="0000FF"/>
                </a:solidFill>
              </a:rPr>
              <a:t>3</a:t>
            </a:r>
            <a:r>
              <a:rPr lang="en-US" baseline="40000" dirty="0">
                <a:solidFill>
                  <a:srgbClr val="0000FF"/>
                </a:solidFill>
                <a:cs typeface="Times New Roman" pitchFamily="18" charset="0"/>
                <a:sym typeface="Symbol" pitchFamily="18" charset="2"/>
              </a:rPr>
              <a:t>2</a:t>
            </a:r>
            <a:r>
              <a:rPr lang="en-US" baseline="-25000" dirty="0">
                <a:solidFill>
                  <a:srgbClr val="0000FF"/>
                </a:solidFill>
                <a:sym typeface="Symbol" pitchFamily="18" charset="2"/>
              </a:rPr>
              <a:t> </a:t>
            </a:r>
            <a:r>
              <a:rPr lang="en-US" i="1" dirty="0">
                <a:solidFill>
                  <a:srgbClr val="0000FF"/>
                </a:solidFill>
                <a:sym typeface="Symbol" pitchFamily="18" charset="2"/>
              </a:rPr>
              <a:t>and</a:t>
            </a:r>
            <a:r>
              <a:rPr lang="en-US" i="1" dirty="0">
                <a:solidFill>
                  <a:srgbClr val="0000FF"/>
                </a:solidFill>
              </a:rPr>
              <a:t> O</a:t>
            </a:r>
            <a:r>
              <a:rPr lang="en-US" i="1" baseline="-25000" dirty="0">
                <a:solidFill>
                  <a:srgbClr val="0000FF"/>
                </a:solidFill>
              </a:rPr>
              <a:t>3</a:t>
            </a:r>
            <a:r>
              <a:rPr lang="en-US" i="1" dirty="0">
                <a:solidFill>
                  <a:srgbClr val="0000FF"/>
                </a:solidFill>
              </a:rPr>
              <a:t>.</a:t>
            </a:r>
          </a:p>
        </p:txBody>
      </p:sp>
      <p:sp>
        <p:nvSpPr>
          <p:cNvPr id="14" name="TextBox 13"/>
          <p:cNvSpPr txBox="1"/>
          <p:nvPr/>
        </p:nvSpPr>
        <p:spPr>
          <a:xfrm>
            <a:off x="536784" y="6126152"/>
            <a:ext cx="931665" cy="307777"/>
          </a:xfrm>
          <a:prstGeom prst="rect">
            <a:avLst/>
          </a:prstGeom>
          <a:noFill/>
        </p:spPr>
        <p:txBody>
          <a:bodyPr wrap="none" rtlCol="0">
            <a:spAutoFit/>
          </a:bodyPr>
          <a:lstStyle/>
          <a:p>
            <a:r>
              <a:rPr lang="en-US" sz="1400" i="1" dirty="0"/>
              <a:t>Skeleton:</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55625" y="6173028"/>
            <a:ext cx="987270" cy="214023"/>
          </a:xfrm>
          <a:prstGeom prst="rect">
            <a:avLst/>
          </a:prstGeom>
        </p:spPr>
      </p:pic>
    </p:spTree>
    <p:extLst>
      <p:ext uri="{BB962C8B-B14F-4D97-AF65-F5344CB8AC3E}">
        <p14:creationId xmlns:p14="http://schemas.microsoft.com/office/powerpoint/2010/main" val="1551806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979"/>
            <a:ext cx="8750808" cy="518478"/>
          </a:xfrm>
          <a:prstGeom prst="rect">
            <a:avLst/>
          </a:prstGeom>
        </p:spPr>
        <p:txBody>
          <a:bodyPr>
            <a:normAutofit/>
          </a:bodyPr>
          <a:lstStyle/>
          <a:p>
            <a:r>
              <a:rPr lang="en-US" dirty="0"/>
              <a:t>7</a:t>
            </a:r>
            <a:r>
              <a:rPr lang="en-US" sz="2800" dirty="0"/>
              <a:t>.5  strengths of ionic and covalent bonds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29</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353289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Bond Strength:  Covalent Bonds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strength of a covalent bond is measured by the energy required to break it.</a:t>
            </a:r>
          </a:p>
          <a:p>
            <a:pPr marL="342900" indent="-342900">
              <a:buClr>
                <a:srgbClr val="009900"/>
              </a:buClr>
              <a:buFont typeface="Arial" panose="020B0604020202020204" pitchFamily="34" charset="0"/>
              <a:buChar char="•"/>
            </a:pPr>
            <a:r>
              <a:rPr lang="en-US" sz="2200" dirty="0"/>
              <a:t>The energy required to break a covalent bond in one mole of gaseous molecules is the </a:t>
            </a:r>
            <a:r>
              <a:rPr lang="en-US" sz="2200" i="1" u="sng" dirty="0">
                <a:solidFill>
                  <a:srgbClr val="009900"/>
                </a:solidFill>
              </a:rPr>
              <a:t>bond energy</a:t>
            </a:r>
            <a:r>
              <a:rPr lang="en-US" sz="2200" dirty="0"/>
              <a:t>, or bond dissociation energy.</a:t>
            </a:r>
          </a:p>
          <a:p>
            <a:pPr marL="342900" indent="-342900">
              <a:buClr>
                <a:srgbClr val="009900"/>
              </a:buClr>
              <a:buFont typeface="Arial" panose="020B0604020202020204" pitchFamily="34" charset="0"/>
              <a:buChar char="•"/>
            </a:pPr>
            <a:r>
              <a:rPr lang="en-US" sz="2200" dirty="0"/>
              <a:t>The bond energy for a molecule is the standard enthalpy of change for the endothermic process required to break the bond.</a:t>
            </a:r>
          </a:p>
          <a:p>
            <a:pPr marL="342900" indent="-342900">
              <a:buClr>
                <a:srgbClr val="009900"/>
              </a:buClr>
              <a:buFont typeface="Arial" panose="020B0604020202020204" pitchFamily="34" charset="0"/>
              <a:buChar char="•"/>
            </a:pPr>
            <a:endParaRPr lang="en-US" dirty="0"/>
          </a:p>
        </p:txBody>
      </p:sp>
      <p:sp>
        <p:nvSpPr>
          <p:cNvPr id="6" name="Text Placeholder 2"/>
          <p:cNvSpPr txBox="1">
            <a:spLocks/>
          </p:cNvSpPr>
          <p:nvPr/>
        </p:nvSpPr>
        <p:spPr>
          <a:xfrm>
            <a:off x="900606" y="4049008"/>
            <a:ext cx="3243091" cy="40091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ea typeface="Cambria Math" charset="0"/>
                <a:cs typeface="Cambria Math" charset="0"/>
              </a:rPr>
              <a:t>XY(</a:t>
            </a:r>
            <a:r>
              <a:rPr lang="en-US" sz="2200" i="1" dirty="0">
                <a:ea typeface="Cambria Math" charset="0"/>
                <a:cs typeface="Cambria Math" charset="0"/>
              </a:rPr>
              <a:t>g</a:t>
            </a:r>
            <a:r>
              <a:rPr lang="en-US" sz="2200" dirty="0">
                <a:ea typeface="Cambria Math" charset="0"/>
                <a:cs typeface="Cambria Math" charset="0"/>
              </a:rPr>
              <a:t>)  </a:t>
            </a:r>
            <a:r>
              <a:rPr lang="en-US" sz="2200" dirty="0">
                <a:solidFill>
                  <a:srgbClr val="009900"/>
                </a:solidFill>
                <a:ea typeface="Cambria Math" charset="0"/>
                <a:cs typeface="Cambria Math" charset="0"/>
                <a:sym typeface="Wingdings"/>
              </a:rPr>
              <a:t>  </a:t>
            </a:r>
            <a:r>
              <a:rPr lang="en-US" sz="2200" dirty="0">
                <a:ea typeface="Cambria Math" charset="0"/>
                <a:cs typeface="Cambria Math" charset="0"/>
                <a:sym typeface="Wingdings"/>
              </a:rPr>
              <a:t>X</a:t>
            </a:r>
            <a:r>
              <a:rPr lang="en-US" sz="2200" dirty="0">
                <a:ea typeface="Cambria Math" charset="0"/>
                <a:cs typeface="Cambria Math" charset="0"/>
              </a:rPr>
              <a:t>(</a:t>
            </a:r>
            <a:r>
              <a:rPr lang="en-US" sz="2200" i="1" dirty="0">
                <a:ea typeface="Cambria Math" charset="0"/>
                <a:cs typeface="Cambria Math" charset="0"/>
              </a:rPr>
              <a:t>g</a:t>
            </a:r>
            <a:r>
              <a:rPr lang="en-US" sz="2200" dirty="0">
                <a:ea typeface="Cambria Math" charset="0"/>
                <a:cs typeface="Cambria Math" charset="0"/>
              </a:rPr>
              <a:t>)  +  </a:t>
            </a:r>
            <a:r>
              <a:rPr lang="en-US" sz="2200" dirty="0">
                <a:ea typeface="Cambria Math" charset="0"/>
                <a:cs typeface="Cambria Math" charset="0"/>
                <a:sym typeface="Wingdings"/>
              </a:rPr>
              <a:t>Y</a:t>
            </a:r>
            <a:r>
              <a:rPr lang="en-US" sz="2200" dirty="0">
                <a:ea typeface="Cambria Math" charset="0"/>
                <a:cs typeface="Cambria Math" charset="0"/>
              </a:rPr>
              <a:t>(</a:t>
            </a:r>
            <a:r>
              <a:rPr lang="en-US" sz="2200" i="1" dirty="0">
                <a:ea typeface="Cambria Math" charset="0"/>
                <a:cs typeface="Cambria Math" charset="0"/>
              </a:rPr>
              <a:t>g</a:t>
            </a:r>
            <a:r>
              <a:rPr lang="en-US" sz="2200" dirty="0">
                <a:ea typeface="Cambria Math" charset="0"/>
                <a:cs typeface="Cambria Math" charset="0"/>
              </a:rPr>
              <a:t>)</a:t>
            </a:r>
            <a:endParaRPr lang="en-US" sz="2200" dirty="0">
              <a:effectLst/>
              <a:ea typeface="Cambria Math" charset="0"/>
              <a:cs typeface="Cambria Math" charset="0"/>
            </a:endParaRPr>
          </a:p>
        </p:txBody>
      </p:sp>
      <mc:AlternateContent xmlns:mc="http://schemas.openxmlformats.org/markup-compatibility/2006" xmlns:a14="http://schemas.microsoft.com/office/drawing/2010/main">
        <mc:Choice Requires="a14">
          <p:sp>
            <p:nvSpPr>
              <p:cNvPr id="8" name="TextBox 7"/>
              <p:cNvSpPr txBox="1"/>
              <p:nvPr/>
            </p:nvSpPr>
            <p:spPr>
              <a:xfrm>
                <a:off x="4630456" y="4002864"/>
                <a:ext cx="1652247" cy="37766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400" b="0" i="1" smtClean="0">
                              <a:solidFill>
                                <a:schemeClr val="tx1"/>
                              </a:solidFill>
                              <a:latin typeface="Cambria Math" panose="02040503050406030204" pitchFamily="18" charset="0"/>
                              <a:ea typeface="Cambria Math" charset="0"/>
                              <a:cs typeface="Cambria Math" charset="0"/>
                            </a:rPr>
                          </m:ctrlPr>
                        </m:sSubPr>
                        <m:e>
                          <m:r>
                            <a:rPr lang="en-US" sz="2400" b="0" i="1" smtClean="0">
                              <a:solidFill>
                                <a:schemeClr val="tx1"/>
                              </a:solidFill>
                              <a:latin typeface="Cambria Math" charset="0"/>
                              <a:ea typeface="Cambria Math" charset="0"/>
                              <a:cs typeface="Cambria Math" charset="0"/>
                            </a:rPr>
                            <m:t>𝐷</m:t>
                          </m:r>
                        </m:e>
                        <m:sub>
                          <m:r>
                            <a:rPr lang="en-US" sz="2400" b="0" i="1" smtClean="0">
                              <a:solidFill>
                                <a:schemeClr val="tx1"/>
                              </a:solidFill>
                              <a:latin typeface="Cambria Math" charset="0"/>
                              <a:ea typeface="Cambria Math" charset="0"/>
                              <a:cs typeface="Cambria Math" charset="0"/>
                            </a:rPr>
                            <m:t>𝑋</m:t>
                          </m:r>
                          <m:r>
                            <a:rPr lang="en-US" sz="2400" b="0" i="1" smtClean="0">
                              <a:solidFill>
                                <a:schemeClr val="tx1"/>
                              </a:solidFill>
                              <a:latin typeface="Cambria Math" charset="0"/>
                              <a:ea typeface="Cambria Math" charset="0"/>
                              <a:cs typeface="Cambria Math" charset="0"/>
                            </a:rPr>
                            <m:t>−</m:t>
                          </m:r>
                          <m:r>
                            <a:rPr lang="en-US" sz="2400" b="0" i="1" smtClean="0">
                              <a:solidFill>
                                <a:schemeClr val="tx1"/>
                              </a:solidFill>
                              <a:latin typeface="Cambria Math" charset="0"/>
                              <a:ea typeface="Cambria Math" charset="0"/>
                              <a:cs typeface="Cambria Math" charset="0"/>
                            </a:rPr>
                            <m:t>𝑌</m:t>
                          </m:r>
                        </m:sub>
                      </m:sSub>
                      <m:r>
                        <a:rPr lang="en-US" sz="2400" i="1" dirty="0">
                          <a:latin typeface="Cambria Math" charset="0"/>
                          <a:ea typeface="Cambria Math" panose="02040503050406030204" pitchFamily="18" charset="0"/>
                        </a:rPr>
                        <m:t>=</m:t>
                      </m:r>
                      <m:sSup>
                        <m:sSupPr>
                          <m:ctrlPr>
                            <a:rPr lang="en-US" sz="2400" i="1" dirty="0" smtClean="0">
                              <a:latin typeface="Cambria Math" panose="02040503050406030204" pitchFamily="18" charset="0"/>
                              <a:ea typeface="Cambria Math" panose="02040503050406030204" pitchFamily="18" charset="0"/>
                            </a:rPr>
                          </m:ctrlPr>
                        </m:sSupPr>
                        <m:e>
                          <m:r>
                            <m:rPr>
                              <m:sty m:val="p"/>
                            </m:rPr>
                            <a:rPr lang="el-GR" sz="2400" i="1" dirty="0" smtClean="0">
                              <a:latin typeface="Cambria Math" charset="0"/>
                              <a:ea typeface="Cambria Math" charset="0"/>
                              <a:cs typeface="Cambria Math" charset="0"/>
                            </a:rPr>
                            <m:t>Δ</m:t>
                          </m:r>
                          <m:r>
                            <a:rPr lang="en-US" sz="2400" i="1">
                              <a:latin typeface="Cambria Math" charset="0"/>
                              <a:ea typeface="Cambria Math" charset="0"/>
                              <a:cs typeface="Cambria Math" charset="0"/>
                            </a:rPr>
                            <m:t>𝐻</m:t>
                          </m:r>
                        </m:e>
                        <m:sup>
                          <m:r>
                            <a:rPr lang="it-IT" sz="2400" i="1">
                              <a:latin typeface="Cambria Math" charset="0"/>
                              <a:ea typeface="Cambria Math" charset="0"/>
                              <a:cs typeface="Cambria Math" charset="0"/>
                            </a:rPr>
                            <m:t>°</m:t>
                          </m:r>
                        </m:sup>
                      </m:sSup>
                    </m:oMath>
                  </m:oMathPara>
                </a14:m>
                <a:endParaRPr lang="en-US" sz="2400" b="0" i="1" dirty="0">
                  <a:solidFill>
                    <a:schemeClr val="tx1"/>
                  </a:solidFill>
                  <a:latin typeface="Cambria Math" charset="0"/>
                  <a:ea typeface="Cambria Math" panose="020405030504060302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630456" y="4002864"/>
                <a:ext cx="1652247" cy="377667"/>
              </a:xfrm>
              <a:prstGeom prst="rect">
                <a:avLst/>
              </a:prstGeom>
              <a:blipFill rotWithShape="0">
                <a:blip r:embed="rId3"/>
                <a:stretch>
                  <a:fillRect/>
                </a:stretch>
              </a:blipFill>
            </p:spPr>
            <p:txBody>
              <a:bodyPr/>
              <a:lstStyle/>
              <a:p>
                <a:r>
                  <a:rPr lang="en-US">
                    <a:noFill/>
                  </a:rPr>
                  <a:t> </a:t>
                </a:r>
              </a:p>
            </p:txBody>
          </p:sp>
        </mc:Fallback>
      </mc:AlternateContent>
      <p:sp>
        <p:nvSpPr>
          <p:cNvPr id="10" name="Text Placeholder 2"/>
          <p:cNvSpPr txBox="1">
            <a:spLocks/>
          </p:cNvSpPr>
          <p:nvPr/>
        </p:nvSpPr>
        <p:spPr>
          <a:xfrm>
            <a:off x="900606" y="4821737"/>
            <a:ext cx="3243091" cy="40091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ea typeface="Cambria Math" charset="0"/>
                <a:cs typeface="Cambria Math" charset="0"/>
              </a:rPr>
              <a:t>H</a:t>
            </a:r>
            <a:r>
              <a:rPr lang="en-US" sz="2200" baseline="-25000" dirty="0">
                <a:ea typeface="Cambria Math" charset="0"/>
                <a:cs typeface="Cambria Math" charset="0"/>
              </a:rPr>
              <a:t>2</a:t>
            </a:r>
            <a:r>
              <a:rPr lang="en-US" sz="2200" dirty="0">
                <a:ea typeface="Cambria Math" charset="0"/>
                <a:cs typeface="Cambria Math" charset="0"/>
              </a:rPr>
              <a:t>(</a:t>
            </a:r>
            <a:r>
              <a:rPr lang="en-US" sz="2200" i="1" dirty="0">
                <a:ea typeface="Cambria Math" charset="0"/>
                <a:cs typeface="Cambria Math" charset="0"/>
              </a:rPr>
              <a:t>g</a:t>
            </a:r>
            <a:r>
              <a:rPr lang="en-US" sz="2200" dirty="0">
                <a:ea typeface="Cambria Math" charset="0"/>
                <a:cs typeface="Cambria Math" charset="0"/>
              </a:rPr>
              <a:t>)   </a:t>
            </a:r>
            <a:r>
              <a:rPr lang="en-US" sz="2200" dirty="0">
                <a:solidFill>
                  <a:srgbClr val="009900"/>
                </a:solidFill>
                <a:ea typeface="Cambria Math" charset="0"/>
                <a:cs typeface="Cambria Math" charset="0"/>
                <a:sym typeface="Wingdings"/>
              </a:rPr>
              <a:t>   </a:t>
            </a:r>
            <a:r>
              <a:rPr lang="en-US" sz="2200" dirty="0">
                <a:ea typeface="Cambria Math" charset="0"/>
                <a:cs typeface="Cambria Math" charset="0"/>
                <a:sym typeface="Wingdings"/>
              </a:rPr>
              <a:t>2H</a:t>
            </a:r>
            <a:r>
              <a:rPr lang="en-US" sz="2200" dirty="0">
                <a:ea typeface="Cambria Math" charset="0"/>
                <a:cs typeface="Cambria Math" charset="0"/>
              </a:rPr>
              <a:t>(</a:t>
            </a:r>
            <a:r>
              <a:rPr lang="en-US" sz="2200" i="1" dirty="0">
                <a:ea typeface="Cambria Math" charset="0"/>
                <a:cs typeface="Cambria Math" charset="0"/>
              </a:rPr>
              <a:t>g</a:t>
            </a:r>
            <a:r>
              <a:rPr lang="en-US" sz="2200" dirty="0">
                <a:ea typeface="Cambria Math" charset="0"/>
                <a:cs typeface="Cambria Math" charset="0"/>
              </a:rPr>
              <a:t>)  </a:t>
            </a:r>
            <a:endParaRPr lang="en-US" sz="2200" dirty="0">
              <a:effectLst/>
              <a:ea typeface="Cambria Math" charset="0"/>
              <a:cs typeface="Cambria Math" charset="0"/>
            </a:endParaRPr>
          </a:p>
        </p:txBody>
      </p:sp>
      <mc:AlternateContent xmlns:mc="http://schemas.openxmlformats.org/markup-compatibility/2006" xmlns:a14="http://schemas.microsoft.com/office/drawing/2010/main">
        <mc:Choice Requires="a14">
          <p:sp>
            <p:nvSpPr>
              <p:cNvPr id="11" name="TextBox 10"/>
              <p:cNvSpPr txBox="1"/>
              <p:nvPr/>
            </p:nvSpPr>
            <p:spPr>
              <a:xfrm>
                <a:off x="4630456" y="4775593"/>
                <a:ext cx="2971776" cy="37766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400" b="0" i="1" smtClean="0">
                              <a:solidFill>
                                <a:schemeClr val="tx1"/>
                              </a:solidFill>
                              <a:latin typeface="Cambria Math" panose="02040503050406030204" pitchFamily="18" charset="0"/>
                              <a:ea typeface="Cambria Math" charset="0"/>
                              <a:cs typeface="Cambria Math" charset="0"/>
                            </a:rPr>
                          </m:ctrlPr>
                        </m:sSubPr>
                        <m:e>
                          <m:r>
                            <a:rPr lang="en-US" sz="2400" b="0" i="1" smtClean="0">
                              <a:solidFill>
                                <a:schemeClr val="tx1"/>
                              </a:solidFill>
                              <a:latin typeface="Cambria Math" charset="0"/>
                              <a:ea typeface="Cambria Math" charset="0"/>
                              <a:cs typeface="Cambria Math" charset="0"/>
                            </a:rPr>
                            <m:t>𝐷</m:t>
                          </m:r>
                        </m:e>
                        <m:sub>
                          <m:r>
                            <a:rPr lang="en-US" sz="2400" b="0" i="1" smtClean="0">
                              <a:solidFill>
                                <a:schemeClr val="tx1"/>
                              </a:solidFill>
                              <a:latin typeface="Cambria Math" charset="0"/>
                              <a:ea typeface="Cambria Math" charset="0"/>
                              <a:cs typeface="Cambria Math" charset="0"/>
                            </a:rPr>
                            <m:t>𝐻</m:t>
                          </m:r>
                          <m:r>
                            <a:rPr lang="en-US" sz="2400" b="0" i="1" smtClean="0">
                              <a:solidFill>
                                <a:schemeClr val="tx1"/>
                              </a:solidFill>
                              <a:latin typeface="Cambria Math" charset="0"/>
                              <a:ea typeface="Cambria Math" charset="0"/>
                              <a:cs typeface="Cambria Math" charset="0"/>
                            </a:rPr>
                            <m:t>−</m:t>
                          </m:r>
                          <m:r>
                            <a:rPr lang="en-US" sz="2400" b="0" i="1" smtClean="0">
                              <a:solidFill>
                                <a:schemeClr val="tx1"/>
                              </a:solidFill>
                              <a:latin typeface="Cambria Math" charset="0"/>
                              <a:ea typeface="Cambria Math" charset="0"/>
                              <a:cs typeface="Cambria Math" charset="0"/>
                            </a:rPr>
                            <m:t>𝐻</m:t>
                          </m:r>
                        </m:sub>
                      </m:sSub>
                      <m:r>
                        <a:rPr lang="en-US" sz="2400" i="1" dirty="0">
                          <a:latin typeface="Cambria Math" charset="0"/>
                          <a:ea typeface="Cambria Math" panose="02040503050406030204" pitchFamily="18" charset="0"/>
                        </a:rPr>
                        <m:t>=</m:t>
                      </m:r>
                      <m:sSup>
                        <m:sSupPr>
                          <m:ctrlPr>
                            <a:rPr lang="en-US" sz="2400" i="1" dirty="0" smtClean="0">
                              <a:latin typeface="Cambria Math" panose="02040503050406030204" pitchFamily="18" charset="0"/>
                              <a:ea typeface="Cambria Math" panose="02040503050406030204" pitchFamily="18" charset="0"/>
                            </a:rPr>
                          </m:ctrlPr>
                        </m:sSupPr>
                        <m:e>
                          <m:r>
                            <m:rPr>
                              <m:sty m:val="p"/>
                            </m:rPr>
                            <a:rPr lang="el-GR" sz="2400" i="1" dirty="0" smtClean="0">
                              <a:latin typeface="Cambria Math" charset="0"/>
                              <a:ea typeface="Cambria Math" charset="0"/>
                              <a:cs typeface="Cambria Math" charset="0"/>
                            </a:rPr>
                            <m:t>Δ</m:t>
                          </m:r>
                          <m:r>
                            <a:rPr lang="en-US" sz="2400" i="1">
                              <a:latin typeface="Cambria Math" charset="0"/>
                              <a:ea typeface="Cambria Math" charset="0"/>
                              <a:cs typeface="Cambria Math" charset="0"/>
                            </a:rPr>
                            <m:t>𝐻</m:t>
                          </m:r>
                        </m:e>
                        <m:sup>
                          <m:r>
                            <a:rPr lang="it-IT" sz="2400" i="1">
                              <a:latin typeface="Cambria Math" charset="0"/>
                              <a:ea typeface="Cambria Math" charset="0"/>
                              <a:cs typeface="Cambria Math" charset="0"/>
                            </a:rPr>
                            <m:t>°</m:t>
                          </m:r>
                        </m:sup>
                      </m:sSup>
                      <m:r>
                        <a:rPr lang="en-US" sz="2400" b="0" i="1" dirty="0" smtClean="0">
                          <a:latin typeface="Cambria Math" charset="0"/>
                          <a:ea typeface="Cambria Math" panose="02040503050406030204" pitchFamily="18" charset="0"/>
                        </a:rPr>
                        <m:t>=436 </m:t>
                      </m:r>
                      <m:r>
                        <a:rPr lang="en-US" sz="2400" b="0" i="1" dirty="0" smtClean="0">
                          <a:latin typeface="Cambria Math" charset="0"/>
                          <a:ea typeface="Cambria Math" panose="02040503050406030204" pitchFamily="18" charset="0"/>
                        </a:rPr>
                        <m:t>𝑘𝐽</m:t>
                      </m:r>
                    </m:oMath>
                  </m:oMathPara>
                </a14:m>
                <a:endParaRPr lang="en-US" sz="2400" b="0" i="1" dirty="0">
                  <a:solidFill>
                    <a:schemeClr val="tx1"/>
                  </a:solidFill>
                  <a:latin typeface="Cambria Math" charset="0"/>
                  <a:ea typeface="Cambria Math" panose="020405030504060302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630456" y="4775593"/>
                <a:ext cx="2971776" cy="377667"/>
              </a:xfrm>
              <a:prstGeom prst="rect">
                <a:avLst/>
              </a:prstGeom>
              <a:blipFill rotWithShape="0">
                <a:blip r:embed="rId4"/>
                <a:stretch>
                  <a:fillRect/>
                </a:stretch>
              </a:blipFill>
            </p:spPr>
            <p:txBody>
              <a:bodyPr/>
              <a:lstStyle/>
              <a:p>
                <a:r>
                  <a:rPr lang="en-US">
                    <a:noFill/>
                  </a:rPr>
                  <a:t> </a:t>
                </a:r>
              </a:p>
            </p:txBody>
          </p:sp>
        </mc:Fallback>
      </mc:AlternateContent>
      <p:sp>
        <p:nvSpPr>
          <p:cNvPr id="12" name="Text Placeholder 2"/>
          <p:cNvSpPr txBox="1">
            <a:spLocks/>
          </p:cNvSpPr>
          <p:nvPr/>
        </p:nvSpPr>
        <p:spPr>
          <a:xfrm>
            <a:off x="900606" y="5594466"/>
            <a:ext cx="3589098" cy="40091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ea typeface="Cambria Math" charset="0"/>
                <a:cs typeface="Cambria Math" charset="0"/>
              </a:rPr>
              <a:t>CH</a:t>
            </a:r>
            <a:r>
              <a:rPr lang="en-US" sz="2200" baseline="-25000" dirty="0">
                <a:ea typeface="Cambria Math" charset="0"/>
                <a:cs typeface="Cambria Math" charset="0"/>
              </a:rPr>
              <a:t>4</a:t>
            </a:r>
            <a:r>
              <a:rPr lang="en-US" sz="2200" dirty="0">
                <a:ea typeface="Cambria Math" charset="0"/>
                <a:cs typeface="Cambria Math" charset="0"/>
              </a:rPr>
              <a:t>(</a:t>
            </a:r>
            <a:r>
              <a:rPr lang="en-US" sz="2200" i="1" dirty="0">
                <a:ea typeface="Cambria Math" charset="0"/>
                <a:cs typeface="Cambria Math" charset="0"/>
              </a:rPr>
              <a:t>g</a:t>
            </a:r>
            <a:r>
              <a:rPr lang="en-US" sz="2200" dirty="0">
                <a:ea typeface="Cambria Math" charset="0"/>
                <a:cs typeface="Cambria Math" charset="0"/>
              </a:rPr>
              <a:t>)  </a:t>
            </a:r>
            <a:r>
              <a:rPr lang="en-US" sz="2200" dirty="0">
                <a:solidFill>
                  <a:srgbClr val="009900"/>
                </a:solidFill>
                <a:ea typeface="Cambria Math" charset="0"/>
                <a:cs typeface="Cambria Math" charset="0"/>
                <a:sym typeface="Wingdings"/>
              </a:rPr>
              <a:t>  </a:t>
            </a:r>
            <a:r>
              <a:rPr lang="en-US" sz="2200" dirty="0">
                <a:ea typeface="Cambria Math" charset="0"/>
                <a:cs typeface="Cambria Math" charset="0"/>
                <a:sym typeface="Wingdings"/>
              </a:rPr>
              <a:t>C</a:t>
            </a:r>
            <a:r>
              <a:rPr lang="en-US" sz="2200" dirty="0">
                <a:ea typeface="Cambria Math" charset="0"/>
                <a:cs typeface="Cambria Math" charset="0"/>
              </a:rPr>
              <a:t>(</a:t>
            </a:r>
            <a:r>
              <a:rPr lang="en-US" sz="2200" i="1" dirty="0">
                <a:ea typeface="Cambria Math" charset="0"/>
                <a:cs typeface="Cambria Math" charset="0"/>
              </a:rPr>
              <a:t>g</a:t>
            </a:r>
            <a:r>
              <a:rPr lang="en-US" sz="2200" dirty="0">
                <a:ea typeface="Cambria Math" charset="0"/>
                <a:cs typeface="Cambria Math" charset="0"/>
              </a:rPr>
              <a:t>)  +  4H(</a:t>
            </a:r>
            <a:r>
              <a:rPr lang="en-US" sz="2200" i="1" dirty="0">
                <a:ea typeface="Cambria Math" charset="0"/>
                <a:cs typeface="Cambria Math" charset="0"/>
              </a:rPr>
              <a:t>g</a:t>
            </a:r>
            <a:r>
              <a:rPr lang="en-US" sz="2200" dirty="0">
                <a:ea typeface="Cambria Math" charset="0"/>
                <a:cs typeface="Cambria Math" charset="0"/>
              </a:rPr>
              <a:t>)</a:t>
            </a:r>
            <a:endParaRPr lang="en-US" sz="2200" dirty="0">
              <a:effectLst/>
              <a:ea typeface="Cambria Math" charset="0"/>
              <a:cs typeface="Cambria Math" charset="0"/>
            </a:endParaRPr>
          </a:p>
        </p:txBody>
      </p:sp>
      <mc:AlternateContent xmlns:mc="http://schemas.openxmlformats.org/markup-compatibility/2006" xmlns:a14="http://schemas.microsoft.com/office/drawing/2010/main">
        <mc:Choice Requires="a14">
          <p:sp>
            <p:nvSpPr>
              <p:cNvPr id="13" name="TextBox 12"/>
              <p:cNvSpPr txBox="1"/>
              <p:nvPr/>
            </p:nvSpPr>
            <p:spPr>
              <a:xfrm>
                <a:off x="4630456" y="5548322"/>
                <a:ext cx="2310761" cy="37766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Sup>
                        <m:sSubSupPr>
                          <m:ctrlPr>
                            <a:rPr lang="en-US" sz="2400" i="1" dirty="0" smtClean="0">
                              <a:latin typeface="Cambria Math" panose="02040503050406030204" pitchFamily="18" charset="0"/>
                              <a:ea typeface="Cambria Math" panose="02040503050406030204" pitchFamily="18" charset="0"/>
                            </a:rPr>
                          </m:ctrlPr>
                        </m:sSubSupPr>
                        <m:e>
                          <m:r>
                            <m:rPr>
                              <m:sty m:val="p"/>
                            </m:rPr>
                            <a:rPr lang="el-GR" sz="2400" i="1" dirty="0">
                              <a:latin typeface="Cambria Math" charset="0"/>
                              <a:ea typeface="Cambria Math" charset="0"/>
                              <a:cs typeface="Cambria Math" charset="0"/>
                            </a:rPr>
                            <m:t>Δ</m:t>
                          </m:r>
                          <m:r>
                            <a:rPr lang="en-US" sz="2400" i="1">
                              <a:latin typeface="Cambria Math" charset="0"/>
                              <a:ea typeface="Cambria Math" charset="0"/>
                              <a:cs typeface="Cambria Math" charset="0"/>
                            </a:rPr>
                            <m:t>𝐻</m:t>
                          </m:r>
                        </m:e>
                        <m:sub>
                          <m:r>
                            <a:rPr lang="en-US" sz="2400" b="0" i="1" dirty="0" smtClean="0">
                              <a:latin typeface="Cambria Math" charset="0"/>
                              <a:ea typeface="Cambria Math" panose="02040503050406030204" pitchFamily="18" charset="0"/>
                            </a:rPr>
                            <m:t>𝑟𝑥𝑛</m:t>
                          </m:r>
                        </m:sub>
                        <m:sup>
                          <m:r>
                            <a:rPr lang="it-IT" sz="2400" i="1">
                              <a:latin typeface="Cambria Math" charset="0"/>
                              <a:ea typeface="Cambria Math" charset="0"/>
                              <a:cs typeface="Cambria Math" charset="0"/>
                            </a:rPr>
                            <m:t>°</m:t>
                          </m:r>
                        </m:sup>
                      </m:sSubSup>
                      <m:r>
                        <a:rPr lang="en-US" sz="2400" b="0" i="1" dirty="0" smtClean="0">
                          <a:latin typeface="Cambria Math" charset="0"/>
                          <a:ea typeface="Cambria Math" panose="02040503050406030204" pitchFamily="18" charset="0"/>
                        </a:rPr>
                        <m:t>=1660 </m:t>
                      </m:r>
                      <m:r>
                        <a:rPr lang="en-US" sz="2400" b="0" i="1" dirty="0" smtClean="0">
                          <a:latin typeface="Cambria Math" charset="0"/>
                          <a:ea typeface="Cambria Math" panose="02040503050406030204" pitchFamily="18" charset="0"/>
                        </a:rPr>
                        <m:t>𝑘𝐽</m:t>
                      </m:r>
                    </m:oMath>
                  </m:oMathPara>
                </a14:m>
                <a:endParaRPr lang="en-US" sz="2400" b="0" i="1" dirty="0">
                  <a:solidFill>
                    <a:schemeClr val="tx1"/>
                  </a:solidFill>
                  <a:latin typeface="Cambria Math" charset="0"/>
                  <a:ea typeface="Cambria Math" panose="020405030504060302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630456" y="5548322"/>
                <a:ext cx="2310761" cy="37766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621427" y="6010614"/>
                <a:ext cx="2096792" cy="369332"/>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400" b="0" i="1" smtClean="0">
                              <a:solidFill>
                                <a:schemeClr val="tx1"/>
                              </a:solidFill>
                              <a:latin typeface="Cambria Math" panose="02040503050406030204" pitchFamily="18" charset="0"/>
                              <a:ea typeface="Cambria Math" charset="0"/>
                              <a:cs typeface="Cambria Math" charset="0"/>
                            </a:rPr>
                          </m:ctrlPr>
                        </m:sSubPr>
                        <m:e>
                          <m:r>
                            <a:rPr lang="en-US" sz="2400" b="0" i="1" smtClean="0">
                              <a:solidFill>
                                <a:schemeClr val="tx1"/>
                              </a:solidFill>
                              <a:latin typeface="Cambria Math" charset="0"/>
                              <a:ea typeface="Cambria Math" charset="0"/>
                              <a:cs typeface="Cambria Math" charset="0"/>
                            </a:rPr>
                            <m:t>𝐷</m:t>
                          </m:r>
                        </m:e>
                        <m:sub>
                          <m:r>
                            <a:rPr lang="en-US" sz="2400" b="0" i="1" smtClean="0">
                              <a:solidFill>
                                <a:schemeClr val="tx1"/>
                              </a:solidFill>
                              <a:latin typeface="Cambria Math" charset="0"/>
                              <a:ea typeface="Cambria Math" charset="0"/>
                              <a:cs typeface="Cambria Math" charset="0"/>
                            </a:rPr>
                            <m:t>𝐶</m:t>
                          </m:r>
                          <m:r>
                            <a:rPr lang="en-US" sz="2400" b="0" i="1" smtClean="0">
                              <a:solidFill>
                                <a:schemeClr val="tx1"/>
                              </a:solidFill>
                              <a:latin typeface="Cambria Math" charset="0"/>
                              <a:ea typeface="Cambria Math" charset="0"/>
                              <a:cs typeface="Cambria Math" charset="0"/>
                            </a:rPr>
                            <m:t>−</m:t>
                          </m:r>
                          <m:r>
                            <a:rPr lang="en-US" sz="2400" b="0" i="1" smtClean="0">
                              <a:solidFill>
                                <a:schemeClr val="tx1"/>
                              </a:solidFill>
                              <a:latin typeface="Cambria Math" charset="0"/>
                              <a:ea typeface="Cambria Math" charset="0"/>
                              <a:cs typeface="Cambria Math" charset="0"/>
                            </a:rPr>
                            <m:t>𝐻</m:t>
                          </m:r>
                        </m:sub>
                      </m:sSub>
                      <m:r>
                        <a:rPr lang="en-US" sz="2400" b="0" i="1" dirty="0" smtClean="0">
                          <a:latin typeface="Cambria Math" charset="0"/>
                          <a:ea typeface="Cambria Math" panose="02040503050406030204" pitchFamily="18" charset="0"/>
                        </a:rPr>
                        <m:t>= 439 </m:t>
                      </m:r>
                      <m:r>
                        <a:rPr lang="en-US" sz="2400" b="0" i="1" dirty="0" smtClean="0">
                          <a:latin typeface="Cambria Math" charset="0"/>
                          <a:ea typeface="Cambria Math" panose="02040503050406030204" pitchFamily="18" charset="0"/>
                        </a:rPr>
                        <m:t>𝑘𝐽</m:t>
                      </m:r>
                    </m:oMath>
                  </m:oMathPara>
                </a14:m>
                <a:endParaRPr lang="en-US" sz="2400" b="0" i="1" dirty="0">
                  <a:solidFill>
                    <a:schemeClr val="tx1"/>
                  </a:solidFill>
                  <a:latin typeface="Cambria Math" charset="0"/>
                  <a:ea typeface="Cambria Math" panose="020405030504060302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621427" y="6010614"/>
                <a:ext cx="2096792" cy="369332"/>
              </a:xfrm>
              <a:prstGeom prst="rect">
                <a:avLst/>
              </a:prstGeom>
              <a:blipFill rotWithShape="0">
                <a:blip r:embed="rId6"/>
                <a:stretch>
                  <a:fillRect l="-4942" t="-137705" r="-2616" b="-177049"/>
                </a:stretch>
              </a:blipFill>
            </p:spPr>
            <p:txBody>
              <a:bodyPr/>
              <a:lstStyle/>
              <a:p>
                <a:r>
                  <a:rPr lang="en-US">
                    <a:noFill/>
                  </a:rPr>
                  <a:t> </a:t>
                </a:r>
              </a:p>
            </p:txBody>
          </p:sp>
        </mc:Fallback>
      </mc:AlternateContent>
      <p:sp>
        <p:nvSpPr>
          <p:cNvPr id="3" name="TextBox 2"/>
          <p:cNvSpPr txBox="1"/>
          <p:nvPr/>
        </p:nvSpPr>
        <p:spPr>
          <a:xfrm flipH="1">
            <a:off x="6929898" y="5583621"/>
            <a:ext cx="1926683" cy="369332"/>
          </a:xfrm>
          <a:prstGeom prst="rect">
            <a:avLst/>
          </a:prstGeom>
          <a:noFill/>
        </p:spPr>
        <p:txBody>
          <a:bodyPr wrap="square" rtlCol="0">
            <a:spAutoFit/>
          </a:bodyPr>
          <a:lstStyle/>
          <a:p>
            <a:r>
              <a:rPr lang="en-US" i="1">
                <a:latin typeface="Cambria Math" charset="0"/>
                <a:ea typeface="Cambria Math" charset="0"/>
                <a:cs typeface="Cambria Math" charset="0"/>
              </a:rPr>
              <a:t>for 4 C-H bonds</a:t>
            </a:r>
          </a:p>
        </p:txBody>
      </p:sp>
    </p:spTree>
    <p:extLst>
      <p:ext uri="{BB962C8B-B14F-4D97-AF65-F5344CB8AC3E}">
        <p14:creationId xmlns:p14="http://schemas.microsoft.com/office/powerpoint/2010/main" val="236351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.1  ionic bonding</a:t>
            </a:r>
          </a:p>
        </p:txBody>
      </p:sp>
      <p:sp>
        <p:nvSpPr>
          <p:cNvPr id="4" name="Slide Number Placeholder 3"/>
          <p:cNvSpPr>
            <a:spLocks noGrp="1"/>
          </p:cNvSpPr>
          <p:nvPr>
            <p:ph type="sldNum" sz="quarter" idx="4"/>
          </p:nvPr>
        </p:nvSpPr>
        <p:spPr/>
        <p:txBody>
          <a:bodyPr/>
          <a:lstStyle/>
          <a:p>
            <a:fld id="{72F633B3-16E2-4909-ACA1-80BBA0CB601E}" type="slidenum">
              <a:rPr lang="en-US" smtClean="0"/>
              <a:pPr/>
              <a:t>3</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Properties of Ionic Compounds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Ionic compounds, also known as salts, are held together by </a:t>
            </a:r>
            <a:r>
              <a:rPr lang="en-US" sz="2200" i="1" u="sng" dirty="0">
                <a:solidFill>
                  <a:srgbClr val="009900"/>
                </a:solidFill>
              </a:rPr>
              <a:t>electrostatic</a:t>
            </a:r>
            <a:r>
              <a:rPr lang="en-US" sz="2200" dirty="0"/>
              <a:t> forces of attraction between cations and anions.</a:t>
            </a:r>
          </a:p>
          <a:p>
            <a:pPr marL="342900" indent="-342900">
              <a:buClr>
                <a:srgbClr val="009900"/>
              </a:buClr>
              <a:buFont typeface="Arial" panose="020B0604020202020204" pitchFamily="34" charset="0"/>
              <a:buChar char="•"/>
            </a:pPr>
            <a:r>
              <a:rPr lang="en-US" sz="2200" dirty="0"/>
              <a:t>Ionic compounds have distinct chemical and physical properties.</a:t>
            </a:r>
          </a:p>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r>
              <a:rPr lang="en-US" sz="2200" dirty="0"/>
              <a:t>The properties of ionic compounds are very different from those of its constituent neutral atoms.</a:t>
            </a:r>
            <a:endParaRPr lang="en-US" dirty="0"/>
          </a:p>
        </p:txBody>
      </p:sp>
      <p:sp>
        <p:nvSpPr>
          <p:cNvPr id="5" name="TextBox 4"/>
          <p:cNvSpPr txBox="1"/>
          <p:nvPr/>
        </p:nvSpPr>
        <p:spPr>
          <a:xfrm>
            <a:off x="756246" y="2589286"/>
            <a:ext cx="2212465" cy="707886"/>
          </a:xfrm>
          <a:prstGeom prst="rect">
            <a:avLst/>
          </a:prstGeom>
          <a:noFill/>
        </p:spPr>
        <p:txBody>
          <a:bodyPr wrap="none" rtlCol="0">
            <a:spAutoFit/>
          </a:bodyPr>
          <a:lstStyle/>
          <a:p>
            <a:pPr marL="342900" indent="-342900">
              <a:buClr>
                <a:srgbClr val="009900"/>
              </a:buClr>
              <a:buFont typeface="Arial" charset="0"/>
              <a:buChar char="•"/>
            </a:pPr>
            <a:r>
              <a:rPr lang="en-US" sz="2000" dirty="0"/>
              <a:t>crystalline</a:t>
            </a:r>
          </a:p>
          <a:p>
            <a:pPr marL="342900" indent="-342900">
              <a:buClr>
                <a:srgbClr val="009900"/>
              </a:buClr>
              <a:buFont typeface="Arial" charset="0"/>
              <a:buChar char="•"/>
            </a:pPr>
            <a:r>
              <a:rPr lang="en-US" sz="2000" dirty="0"/>
              <a:t>rigid and brittle</a:t>
            </a:r>
          </a:p>
        </p:txBody>
      </p:sp>
      <p:sp>
        <p:nvSpPr>
          <p:cNvPr id="11" name="TextBox 10"/>
          <p:cNvSpPr txBox="1"/>
          <p:nvPr/>
        </p:nvSpPr>
        <p:spPr>
          <a:xfrm>
            <a:off x="2968711" y="2589286"/>
            <a:ext cx="3254417" cy="707886"/>
          </a:xfrm>
          <a:prstGeom prst="rect">
            <a:avLst/>
          </a:prstGeom>
          <a:noFill/>
        </p:spPr>
        <p:txBody>
          <a:bodyPr wrap="none" rtlCol="0">
            <a:spAutoFit/>
          </a:bodyPr>
          <a:lstStyle/>
          <a:p>
            <a:pPr marL="342900" indent="-342900">
              <a:buClr>
                <a:srgbClr val="009900"/>
              </a:buClr>
              <a:buFont typeface="Arial" charset="0"/>
              <a:buChar char="•"/>
            </a:pPr>
            <a:r>
              <a:rPr lang="en-US" sz="2000" dirty="0"/>
              <a:t>high melting points</a:t>
            </a:r>
          </a:p>
          <a:p>
            <a:pPr marL="342900" indent="-342900">
              <a:buClr>
                <a:srgbClr val="009900"/>
              </a:buClr>
              <a:buFont typeface="Arial" charset="0"/>
              <a:buChar char="•"/>
            </a:pPr>
            <a:r>
              <a:rPr lang="en-US" sz="2000" dirty="0"/>
              <a:t>dissolve readily in water</a:t>
            </a:r>
          </a:p>
        </p:txBody>
      </p:sp>
      <p:pic>
        <p:nvPicPr>
          <p:cNvPr id="12" name="Picture 11"/>
          <p:cNvPicPr>
            <a:picLocks noChangeAspect="1"/>
          </p:cNvPicPr>
          <p:nvPr/>
        </p:nvPicPr>
        <p:blipFill>
          <a:blip r:embed="rId2"/>
          <a:stretch>
            <a:fillRect/>
          </a:stretch>
        </p:blipFill>
        <p:spPr>
          <a:xfrm>
            <a:off x="640632" y="4527146"/>
            <a:ext cx="1793401" cy="1345051"/>
          </a:xfrm>
          <a:prstGeom prst="rect">
            <a:avLst/>
          </a:prstGeom>
        </p:spPr>
      </p:pic>
      <p:pic>
        <p:nvPicPr>
          <p:cNvPr id="13" name="Picture 12"/>
          <p:cNvPicPr>
            <a:picLocks noChangeAspect="1"/>
          </p:cNvPicPr>
          <p:nvPr/>
        </p:nvPicPr>
        <p:blipFill>
          <a:blip r:embed="rId3"/>
          <a:stretch>
            <a:fillRect/>
          </a:stretch>
        </p:blipFill>
        <p:spPr>
          <a:xfrm>
            <a:off x="2926910" y="4146052"/>
            <a:ext cx="1176133" cy="2107239"/>
          </a:xfrm>
          <a:prstGeom prst="rect">
            <a:avLst/>
          </a:prstGeom>
        </p:spPr>
      </p:pic>
      <p:pic>
        <p:nvPicPr>
          <p:cNvPr id="14" name="Picture 13"/>
          <p:cNvPicPr>
            <a:picLocks noChangeAspect="1"/>
          </p:cNvPicPr>
          <p:nvPr/>
        </p:nvPicPr>
        <p:blipFill>
          <a:blip r:embed="rId4"/>
          <a:stretch>
            <a:fillRect/>
          </a:stretch>
        </p:blipFill>
        <p:spPr>
          <a:xfrm>
            <a:off x="4595920" y="4133505"/>
            <a:ext cx="2132333" cy="2132333"/>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10337" y="4236407"/>
            <a:ext cx="1494877" cy="1926528"/>
          </a:xfrm>
          <a:prstGeom prst="rect">
            <a:avLst/>
          </a:prstGeom>
        </p:spPr>
      </p:pic>
      <p:sp>
        <p:nvSpPr>
          <p:cNvPr id="16" name="TextBox 15"/>
          <p:cNvSpPr txBox="1"/>
          <p:nvPr/>
        </p:nvSpPr>
        <p:spPr>
          <a:xfrm>
            <a:off x="1162870" y="6081172"/>
            <a:ext cx="748923" cy="369332"/>
          </a:xfrm>
          <a:prstGeom prst="rect">
            <a:avLst/>
          </a:prstGeom>
          <a:noFill/>
        </p:spPr>
        <p:txBody>
          <a:bodyPr wrap="none" rtlCol="0">
            <a:spAutoFit/>
          </a:bodyPr>
          <a:lstStyle/>
          <a:p>
            <a:r>
              <a:rPr lang="en-US"/>
              <a:t>Na(s)</a:t>
            </a:r>
          </a:p>
        </p:txBody>
      </p:sp>
      <p:sp>
        <p:nvSpPr>
          <p:cNvPr id="17" name="TextBox 16"/>
          <p:cNvSpPr txBox="1"/>
          <p:nvPr/>
        </p:nvSpPr>
        <p:spPr>
          <a:xfrm>
            <a:off x="3140514" y="6263942"/>
            <a:ext cx="833883" cy="369332"/>
          </a:xfrm>
          <a:prstGeom prst="rect">
            <a:avLst/>
          </a:prstGeom>
          <a:noFill/>
        </p:spPr>
        <p:txBody>
          <a:bodyPr wrap="none" rtlCol="0">
            <a:spAutoFit/>
          </a:bodyPr>
          <a:lstStyle/>
          <a:p>
            <a:r>
              <a:rPr lang="en-US"/>
              <a:t>Cl</a:t>
            </a:r>
            <a:r>
              <a:rPr lang="en-US" baseline="-25000"/>
              <a:t>2</a:t>
            </a:r>
            <a:r>
              <a:rPr lang="en-US"/>
              <a:t> (</a:t>
            </a:r>
            <a:r>
              <a:rPr lang="en-US" dirty="0"/>
              <a:t>g)</a:t>
            </a:r>
          </a:p>
        </p:txBody>
      </p:sp>
      <p:sp>
        <p:nvSpPr>
          <p:cNvPr id="18" name="TextBox 17"/>
          <p:cNvSpPr txBox="1"/>
          <p:nvPr/>
        </p:nvSpPr>
        <p:spPr>
          <a:xfrm>
            <a:off x="5280211" y="6081172"/>
            <a:ext cx="966931" cy="369332"/>
          </a:xfrm>
          <a:prstGeom prst="rect">
            <a:avLst/>
          </a:prstGeom>
          <a:noFill/>
        </p:spPr>
        <p:txBody>
          <a:bodyPr wrap="none" rtlCol="0">
            <a:spAutoFit/>
          </a:bodyPr>
          <a:lstStyle/>
          <a:p>
            <a:r>
              <a:rPr lang="en-US" dirty="0"/>
              <a:t>NaCl(s)</a:t>
            </a:r>
          </a:p>
        </p:txBody>
      </p:sp>
      <p:sp>
        <p:nvSpPr>
          <p:cNvPr id="19" name="TextBox 18"/>
          <p:cNvSpPr txBox="1"/>
          <p:nvPr/>
        </p:nvSpPr>
        <p:spPr>
          <a:xfrm>
            <a:off x="7362029" y="6263942"/>
            <a:ext cx="1107996" cy="369332"/>
          </a:xfrm>
          <a:prstGeom prst="rect">
            <a:avLst/>
          </a:prstGeom>
          <a:noFill/>
        </p:spPr>
        <p:txBody>
          <a:bodyPr wrap="none" rtlCol="0">
            <a:spAutoFit/>
          </a:bodyPr>
          <a:lstStyle/>
          <a:p>
            <a:r>
              <a:rPr lang="en-US" dirty="0"/>
              <a:t>NaCl(aq)</a:t>
            </a:r>
          </a:p>
        </p:txBody>
      </p:sp>
      <p:sp>
        <p:nvSpPr>
          <p:cNvPr id="20" name="TextBox 19"/>
          <p:cNvSpPr txBox="1"/>
          <p:nvPr/>
        </p:nvSpPr>
        <p:spPr>
          <a:xfrm>
            <a:off x="6114286" y="2589286"/>
            <a:ext cx="2903669" cy="723639"/>
          </a:xfrm>
          <a:prstGeom prst="rect">
            <a:avLst/>
          </a:prstGeom>
          <a:noFill/>
        </p:spPr>
        <p:txBody>
          <a:bodyPr wrap="square" rtlCol="0">
            <a:spAutoFit/>
          </a:bodyPr>
          <a:lstStyle/>
          <a:p>
            <a:pPr marL="342900" indent="-342900">
              <a:buClr>
                <a:srgbClr val="009900"/>
              </a:buClr>
              <a:buFont typeface="Arial" charset="0"/>
              <a:buChar char="•"/>
            </a:pPr>
            <a:r>
              <a:rPr lang="en-US" sz="2000" dirty="0"/>
              <a:t>conduct electricity in aqueous solution</a:t>
            </a:r>
          </a:p>
        </p:txBody>
      </p:sp>
    </p:spTree>
    <p:extLst>
      <p:ext uri="{BB962C8B-B14F-4D97-AF65-F5344CB8AC3E}">
        <p14:creationId xmlns:p14="http://schemas.microsoft.com/office/powerpoint/2010/main" val="1210511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979"/>
            <a:ext cx="8750808" cy="518478"/>
          </a:xfrm>
          <a:prstGeom prst="rect">
            <a:avLst/>
          </a:prstGeom>
        </p:spPr>
        <p:txBody>
          <a:bodyPr>
            <a:normAutofit/>
          </a:bodyPr>
          <a:lstStyle/>
          <a:p>
            <a:r>
              <a:rPr lang="en-US" dirty="0"/>
              <a:t>7</a:t>
            </a:r>
            <a:r>
              <a:rPr lang="en-US" sz="2800" dirty="0"/>
              <a:t>.5  strengths of ionic and covalent bonds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30</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88351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Bond Strength:  Covalent Bonds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In general, as bond strength increases, bond length decreases.</a:t>
            </a:r>
          </a:p>
          <a:p>
            <a:pPr marL="342900" indent="-342900">
              <a:buClr>
                <a:srgbClr val="009900"/>
              </a:buClr>
              <a:buFont typeface="Arial" panose="020B0604020202020204" pitchFamily="34" charset="0"/>
              <a:buChar char="•"/>
            </a:pPr>
            <a:r>
              <a:rPr lang="en-US" sz="2200" i="1" u="sng" dirty="0">
                <a:solidFill>
                  <a:srgbClr val="009900"/>
                </a:solidFill>
              </a:rPr>
              <a:t>Triple</a:t>
            </a:r>
            <a:r>
              <a:rPr lang="en-US" sz="2200" dirty="0"/>
              <a:t> bonds are </a:t>
            </a:r>
            <a:r>
              <a:rPr lang="en-US" sz="2200" i="1" u="sng" dirty="0">
                <a:solidFill>
                  <a:srgbClr val="009900"/>
                </a:solidFill>
              </a:rPr>
              <a:t>shorter</a:t>
            </a:r>
            <a:r>
              <a:rPr lang="en-US" sz="2200" dirty="0"/>
              <a:t> and </a:t>
            </a:r>
            <a:r>
              <a:rPr lang="en-US" sz="2200" i="1" u="sng" dirty="0">
                <a:solidFill>
                  <a:srgbClr val="009900"/>
                </a:solidFill>
              </a:rPr>
              <a:t>stronger</a:t>
            </a:r>
            <a:r>
              <a:rPr lang="en-US" sz="2200" dirty="0"/>
              <a:t> than </a:t>
            </a:r>
            <a:r>
              <a:rPr lang="en-US" sz="2200" i="1" u="sng" dirty="0">
                <a:solidFill>
                  <a:srgbClr val="009900"/>
                </a:solidFill>
              </a:rPr>
              <a:t>double</a:t>
            </a:r>
            <a:r>
              <a:rPr lang="en-US" sz="2200" dirty="0"/>
              <a:t> bonds.</a:t>
            </a:r>
          </a:p>
          <a:p>
            <a:pPr marL="342900" indent="-342900">
              <a:buClr>
                <a:srgbClr val="009900"/>
              </a:buClr>
              <a:buFont typeface="Arial" panose="020B0604020202020204" pitchFamily="34" charset="0"/>
              <a:buChar char="•"/>
            </a:pPr>
            <a:r>
              <a:rPr lang="en-US" sz="2200" dirty="0"/>
              <a:t>Double bonds are shorter and stronger than single bonds.</a:t>
            </a:r>
          </a:p>
        </p:txBody>
      </p:sp>
      <p:pic>
        <p:nvPicPr>
          <p:cNvPr id="17" name="Picture 16"/>
          <p:cNvPicPr>
            <a:picLocks noChangeAspect="1"/>
          </p:cNvPicPr>
          <p:nvPr/>
        </p:nvPicPr>
        <p:blipFill>
          <a:blip r:embed="rId3"/>
          <a:stretch>
            <a:fillRect/>
          </a:stretch>
        </p:blipFill>
        <p:spPr>
          <a:xfrm>
            <a:off x="1929427" y="2857342"/>
            <a:ext cx="5384000" cy="3380651"/>
          </a:xfrm>
          <a:prstGeom prst="rect">
            <a:avLst/>
          </a:prstGeom>
        </p:spPr>
      </p:pic>
    </p:spTree>
    <p:extLst>
      <p:ext uri="{BB962C8B-B14F-4D97-AF65-F5344CB8AC3E}">
        <p14:creationId xmlns:p14="http://schemas.microsoft.com/office/powerpoint/2010/main" val="1668514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979"/>
            <a:ext cx="8750808" cy="518478"/>
          </a:xfrm>
          <a:prstGeom prst="rect">
            <a:avLst/>
          </a:prstGeom>
        </p:spPr>
        <p:txBody>
          <a:bodyPr>
            <a:normAutofit/>
          </a:bodyPr>
          <a:lstStyle/>
          <a:p>
            <a:r>
              <a:rPr lang="en-US" dirty="0"/>
              <a:t>7</a:t>
            </a:r>
            <a:r>
              <a:rPr lang="en-US" sz="2800" dirty="0"/>
              <a:t>.5  strengths of ionic and covalent bonds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31</a:t>
            </a:fld>
            <a:endParaRPr lang="en-US" dirty="0"/>
          </a:p>
        </p:txBody>
      </p:sp>
      <p:sp>
        <p:nvSpPr>
          <p:cNvPr id="9" name="Text Placeholder 2"/>
          <p:cNvSpPr txBox="1">
            <a:spLocks/>
          </p:cNvSpPr>
          <p:nvPr/>
        </p:nvSpPr>
        <p:spPr>
          <a:xfrm>
            <a:off x="457200" y="956968"/>
            <a:ext cx="3417794" cy="288351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Bond Strength:  Covalent Bonds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What </a:t>
            </a:r>
            <a:r>
              <a:rPr lang="en-US" sz="2200" i="1" u="sng" dirty="0">
                <a:solidFill>
                  <a:srgbClr val="009900"/>
                </a:solidFill>
              </a:rPr>
              <a:t>periodic trends</a:t>
            </a:r>
            <a:r>
              <a:rPr lang="en-US" sz="2200" dirty="0"/>
              <a:t> can be noted from the bond energies (kJ/mol) in the table?</a:t>
            </a:r>
            <a:endParaRPr lang="en-US" dirty="0"/>
          </a:p>
        </p:txBody>
      </p:sp>
      <p:pic>
        <p:nvPicPr>
          <p:cNvPr id="15" name="Picture 14"/>
          <p:cNvPicPr>
            <a:picLocks noChangeAspect="1"/>
          </p:cNvPicPr>
          <p:nvPr/>
        </p:nvPicPr>
        <p:blipFill>
          <a:blip r:embed="rId3"/>
          <a:stretch>
            <a:fillRect/>
          </a:stretch>
        </p:blipFill>
        <p:spPr>
          <a:xfrm>
            <a:off x="3896122" y="841951"/>
            <a:ext cx="4669774" cy="1934791"/>
          </a:xfrm>
          <a:prstGeom prst="rect">
            <a:avLst/>
          </a:prstGeom>
        </p:spPr>
      </p:pic>
      <p:pic>
        <p:nvPicPr>
          <p:cNvPr id="3" name="Picture 2"/>
          <p:cNvPicPr>
            <a:picLocks noChangeAspect="1"/>
          </p:cNvPicPr>
          <p:nvPr/>
        </p:nvPicPr>
        <p:blipFill>
          <a:blip r:embed="rId4"/>
          <a:stretch>
            <a:fillRect/>
          </a:stretch>
        </p:blipFill>
        <p:spPr>
          <a:xfrm>
            <a:off x="3920396" y="2731023"/>
            <a:ext cx="4624372" cy="3752074"/>
          </a:xfrm>
          <a:prstGeom prst="rect">
            <a:avLst/>
          </a:prstGeom>
        </p:spPr>
      </p:pic>
    </p:spTree>
    <p:extLst>
      <p:ext uri="{BB962C8B-B14F-4D97-AF65-F5344CB8AC3E}">
        <p14:creationId xmlns:p14="http://schemas.microsoft.com/office/powerpoint/2010/main" val="1188398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979"/>
            <a:ext cx="8750808" cy="518478"/>
          </a:xfrm>
          <a:prstGeom prst="rect">
            <a:avLst/>
          </a:prstGeom>
        </p:spPr>
        <p:txBody>
          <a:bodyPr>
            <a:normAutofit/>
          </a:bodyPr>
          <a:lstStyle/>
          <a:p>
            <a:r>
              <a:rPr lang="en-US" dirty="0"/>
              <a:t>7</a:t>
            </a:r>
            <a:r>
              <a:rPr lang="en-US" sz="2800" dirty="0"/>
              <a:t>.5  strengths of ionic and covalent bonds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32</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461172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Covalent Bond Energies and Enthalpy</a:t>
            </a:r>
            <a:endParaRPr lang="en-US" sz="2200" dirty="0">
              <a:solidFill>
                <a:srgbClr val="009900"/>
              </a:solidFill>
            </a:endParaRPr>
          </a:p>
          <a:p>
            <a:pPr marL="342900" indent="-342900">
              <a:buFont typeface="Arial" charset="0"/>
              <a:buChar char="•"/>
            </a:pPr>
            <a:r>
              <a:rPr lang="en-US" sz="2200" dirty="0"/>
              <a:t>Bond energies can be used to calculate enthalpy changes for reactions where enthalpies of formation are not available.</a:t>
            </a:r>
          </a:p>
          <a:p>
            <a:pPr marL="342900" indent="-342900">
              <a:buFont typeface="Arial" charset="0"/>
              <a:buChar char="•"/>
            </a:pPr>
            <a:r>
              <a:rPr lang="en-US" sz="2200" dirty="0"/>
              <a:t>Such a calculation will also show whether a reaction is exothermic or endothermic.</a:t>
            </a:r>
          </a:p>
          <a:p>
            <a:pPr marL="342900" indent="-342900">
              <a:buFont typeface="Arial" charset="0"/>
              <a:buChar char="•"/>
            </a:pPr>
            <a:r>
              <a:rPr lang="en-US" sz="2200" dirty="0"/>
              <a:t>An exothermic reaction (Δ</a:t>
            </a:r>
            <a:r>
              <a:rPr lang="en-US" sz="2200" i="1" dirty="0"/>
              <a:t>H </a:t>
            </a:r>
            <a:r>
              <a:rPr lang="en-US" sz="2200" dirty="0"/>
              <a:t>&lt; 0) results when the bonds in the products are stronger than the bonds in the reactants. </a:t>
            </a:r>
          </a:p>
          <a:p>
            <a:pPr marL="342900" indent="-342900">
              <a:buFont typeface="Arial" charset="0"/>
              <a:buChar char="•"/>
            </a:pPr>
            <a:r>
              <a:rPr lang="en-US" sz="2200" dirty="0"/>
              <a:t>An endothermic reaction (Δ</a:t>
            </a:r>
            <a:r>
              <a:rPr lang="en-US" sz="2200" i="1" dirty="0"/>
              <a:t>H </a:t>
            </a:r>
            <a:r>
              <a:rPr lang="en-US" sz="2200" dirty="0"/>
              <a:t>&gt; 0) results when the bonds in the products are weaker than those in the reactants.</a:t>
            </a:r>
          </a:p>
          <a:p>
            <a:pPr marL="342900" indent="-342900">
              <a:buFont typeface="Arial" charset="0"/>
              <a:buChar char="•"/>
            </a:pPr>
            <a:r>
              <a:rPr lang="en-US" sz="2200" dirty="0">
                <a:solidFill>
                  <a:srgbClr val="009900"/>
                </a:solidFill>
              </a:rPr>
              <a:t>Δ</a:t>
            </a:r>
            <a:r>
              <a:rPr lang="en-US" sz="2200" i="1" dirty="0">
                <a:solidFill>
                  <a:srgbClr val="009900"/>
                </a:solidFill>
              </a:rPr>
              <a:t>H</a:t>
            </a:r>
            <a:r>
              <a:rPr lang="en-US" sz="2200" i="1" baseline="-25000" dirty="0">
                <a:solidFill>
                  <a:srgbClr val="009900"/>
                </a:solidFill>
              </a:rPr>
              <a:t>rxn</a:t>
            </a:r>
            <a:r>
              <a:rPr lang="en-US" sz="2200" i="1" dirty="0">
                <a:solidFill>
                  <a:srgbClr val="009900"/>
                </a:solidFill>
              </a:rPr>
              <a:t> </a:t>
            </a:r>
            <a:r>
              <a:rPr lang="en-US" sz="2200" dirty="0">
                <a:solidFill>
                  <a:srgbClr val="009900"/>
                </a:solidFill>
              </a:rPr>
              <a:t>= ƩD</a:t>
            </a:r>
            <a:r>
              <a:rPr lang="en-US" sz="2200" i="1" baseline="-25000" dirty="0">
                <a:solidFill>
                  <a:srgbClr val="0000FF"/>
                </a:solidFill>
              </a:rPr>
              <a:t>bonds broken</a:t>
            </a:r>
            <a:r>
              <a:rPr lang="en-US" sz="2200" i="1" dirty="0">
                <a:solidFill>
                  <a:srgbClr val="0000FF"/>
                </a:solidFill>
              </a:rPr>
              <a:t> </a:t>
            </a:r>
            <a:r>
              <a:rPr lang="en-US" sz="2200" dirty="0">
                <a:solidFill>
                  <a:srgbClr val="009900"/>
                </a:solidFill>
              </a:rPr>
              <a:t>− ƩD</a:t>
            </a:r>
            <a:r>
              <a:rPr lang="en-US" sz="2200" i="1" baseline="-25000" dirty="0">
                <a:solidFill>
                  <a:srgbClr val="0000FF"/>
                </a:solidFill>
              </a:rPr>
              <a:t>bonds formed </a:t>
            </a:r>
          </a:p>
          <a:p>
            <a:pPr marL="342900" indent="-342900">
              <a:buFont typeface="Arial" charset="0"/>
              <a:buChar char="•"/>
            </a:pPr>
            <a:endParaRPr lang="en-US" sz="2200" dirty="0"/>
          </a:p>
          <a:p>
            <a:pPr marL="342900" indent="-342900">
              <a:buClr>
                <a:srgbClr val="009900"/>
              </a:buClr>
              <a:buFont typeface="Arial" panose="020B0604020202020204" pitchFamily="34" charset="0"/>
              <a:buChar char="•"/>
            </a:pPr>
            <a:endParaRPr lang="en-US" sz="2200" dirty="0"/>
          </a:p>
        </p:txBody>
      </p:sp>
      <p:sp>
        <p:nvSpPr>
          <p:cNvPr id="3" name="TextBox 2"/>
          <p:cNvSpPr txBox="1"/>
          <p:nvPr/>
        </p:nvSpPr>
        <p:spPr>
          <a:xfrm flipH="1">
            <a:off x="5603542" y="4418662"/>
            <a:ext cx="3182112" cy="369332"/>
          </a:xfrm>
          <a:prstGeom prst="rect">
            <a:avLst/>
          </a:prstGeom>
          <a:noFill/>
        </p:spPr>
        <p:txBody>
          <a:bodyPr wrap="square" rtlCol="0">
            <a:spAutoFit/>
          </a:bodyPr>
          <a:lstStyle/>
          <a:p>
            <a:r>
              <a:rPr lang="en-US" dirty="0"/>
              <a:t>D </a:t>
            </a:r>
            <a:r>
              <a:rPr lang="en-US"/>
              <a:t>= bond energy (kJ/mol)</a:t>
            </a:r>
          </a:p>
        </p:txBody>
      </p:sp>
    </p:spTree>
    <p:extLst>
      <p:ext uri="{BB962C8B-B14F-4D97-AF65-F5344CB8AC3E}">
        <p14:creationId xmlns:p14="http://schemas.microsoft.com/office/powerpoint/2010/main" val="662216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979"/>
            <a:ext cx="8750808" cy="518478"/>
          </a:xfrm>
          <a:prstGeom prst="rect">
            <a:avLst/>
          </a:prstGeom>
        </p:spPr>
        <p:txBody>
          <a:bodyPr>
            <a:normAutofit/>
          </a:bodyPr>
          <a:lstStyle/>
          <a:p>
            <a:r>
              <a:rPr lang="en-US" dirty="0"/>
              <a:t>7</a:t>
            </a:r>
            <a:r>
              <a:rPr lang="en-US" sz="2800" dirty="0"/>
              <a:t>.5  strengths of ionic and covalent bonds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33</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194168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Bond Energies and Enthalpy</a:t>
            </a:r>
            <a:endParaRPr lang="en-US" sz="2200" dirty="0">
              <a:solidFill>
                <a:srgbClr val="009900"/>
              </a:solidFill>
            </a:endParaRPr>
          </a:p>
          <a:p>
            <a:pPr marL="342900" indent="-342900">
              <a:buFont typeface="Arial" charset="0"/>
              <a:buChar char="•"/>
            </a:pPr>
            <a:r>
              <a:rPr lang="en-US" sz="2200" dirty="0"/>
              <a:t>Consider the reaction between hydrogen gas and chlorine gas to form hydrochloric acid.</a:t>
            </a:r>
            <a:endParaRPr lang="en-US" sz="2200" baseline="-25000" dirty="0"/>
          </a:p>
          <a:p>
            <a:pPr marL="342900" indent="-342900">
              <a:buFont typeface="Arial" charset="0"/>
              <a:buChar char="•"/>
            </a:pPr>
            <a:endParaRPr lang="en-US" sz="2200" dirty="0"/>
          </a:p>
          <a:p>
            <a:pPr marL="342900" indent="-342900">
              <a:buClr>
                <a:srgbClr val="009900"/>
              </a:buClr>
              <a:buFont typeface="Arial" panose="020B0604020202020204" pitchFamily="34" charset="0"/>
              <a:buChar char="•"/>
            </a:pPr>
            <a:endParaRPr lang="en-US" sz="2200" dirty="0"/>
          </a:p>
        </p:txBody>
      </p:sp>
      <p:grpSp>
        <p:nvGrpSpPr>
          <p:cNvPr id="15" name="Group 14"/>
          <p:cNvGrpSpPr/>
          <p:nvPr/>
        </p:nvGrpSpPr>
        <p:grpSpPr>
          <a:xfrm>
            <a:off x="1317889" y="2253797"/>
            <a:ext cx="5751654" cy="2316732"/>
            <a:chOff x="1400185" y="2698191"/>
            <a:chExt cx="5751654" cy="2316732"/>
          </a:xfrm>
        </p:grpSpPr>
        <p:sp>
          <p:nvSpPr>
            <p:cNvPr id="8" name="Text Placeholder 2"/>
            <p:cNvSpPr txBox="1">
              <a:spLocks/>
            </p:cNvSpPr>
            <p:nvPr/>
          </p:nvSpPr>
          <p:spPr>
            <a:xfrm>
              <a:off x="2348875" y="2698191"/>
              <a:ext cx="3854274" cy="40091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sz="2200" dirty="0">
                  <a:ea typeface="Cambria Math" charset="0"/>
                  <a:cs typeface="Cambria Math" charset="0"/>
                </a:rPr>
                <a:t>H</a:t>
              </a:r>
              <a:r>
                <a:rPr lang="en-US" sz="2200" baseline="-25000" dirty="0">
                  <a:ea typeface="Cambria Math" charset="0"/>
                  <a:cs typeface="Cambria Math" charset="0"/>
                </a:rPr>
                <a:t>2</a:t>
              </a:r>
              <a:r>
                <a:rPr lang="en-US" sz="2200" dirty="0">
                  <a:ea typeface="Cambria Math" charset="0"/>
                  <a:cs typeface="Cambria Math" charset="0"/>
                </a:rPr>
                <a:t>(</a:t>
              </a:r>
              <a:r>
                <a:rPr lang="en-US" sz="2200" i="1" dirty="0">
                  <a:ea typeface="Cambria Math" charset="0"/>
                  <a:cs typeface="Cambria Math" charset="0"/>
                </a:rPr>
                <a:t>g</a:t>
              </a:r>
              <a:r>
                <a:rPr lang="en-US" sz="2200" dirty="0">
                  <a:ea typeface="Cambria Math" charset="0"/>
                  <a:cs typeface="Cambria Math" charset="0"/>
                </a:rPr>
                <a:t>)  +  Cl</a:t>
              </a:r>
              <a:r>
                <a:rPr lang="en-US" sz="2200" baseline="-25000" dirty="0">
                  <a:ea typeface="Cambria Math" charset="0"/>
                  <a:cs typeface="Cambria Math" charset="0"/>
                </a:rPr>
                <a:t>2</a:t>
              </a:r>
              <a:r>
                <a:rPr lang="en-US" sz="2200" dirty="0">
                  <a:ea typeface="Cambria Math" charset="0"/>
                  <a:cs typeface="Cambria Math" charset="0"/>
                </a:rPr>
                <a:t>(g)  </a:t>
              </a:r>
              <a:r>
                <a:rPr lang="en-US" sz="2200" dirty="0">
                  <a:solidFill>
                    <a:srgbClr val="009900"/>
                  </a:solidFill>
                  <a:ea typeface="Cambria Math" charset="0"/>
                  <a:cs typeface="Cambria Math" charset="0"/>
                  <a:sym typeface="Wingdings"/>
                </a:rPr>
                <a:t>  </a:t>
              </a:r>
              <a:r>
                <a:rPr lang="en-US" sz="2200" dirty="0">
                  <a:ea typeface="Cambria Math" charset="0"/>
                  <a:cs typeface="Cambria Math" charset="0"/>
                  <a:sym typeface="Wingdings"/>
                </a:rPr>
                <a:t>HCl</a:t>
              </a:r>
              <a:r>
                <a:rPr lang="en-US" sz="2200" dirty="0">
                  <a:ea typeface="Cambria Math" charset="0"/>
                  <a:cs typeface="Cambria Math" charset="0"/>
                </a:rPr>
                <a:t>(</a:t>
              </a:r>
              <a:r>
                <a:rPr lang="en-US" sz="2200" i="1" dirty="0">
                  <a:ea typeface="Cambria Math" charset="0"/>
                  <a:cs typeface="Cambria Math" charset="0"/>
                </a:rPr>
                <a:t>g</a:t>
              </a:r>
              <a:r>
                <a:rPr lang="en-US" sz="2200" dirty="0">
                  <a:ea typeface="Cambria Math" charset="0"/>
                  <a:cs typeface="Cambria Math" charset="0"/>
                </a:rPr>
                <a:t>)</a:t>
              </a:r>
              <a:endParaRPr lang="en-US" sz="2200" dirty="0">
                <a:effectLst/>
                <a:ea typeface="Cambria Math" charset="0"/>
                <a:cs typeface="Cambria Math" charset="0"/>
              </a:endParaRPr>
            </a:p>
          </p:txBody>
        </p:sp>
        <p:sp>
          <p:nvSpPr>
            <p:cNvPr id="10" name="Text Placeholder 2"/>
            <p:cNvSpPr txBox="1">
              <a:spLocks/>
            </p:cNvSpPr>
            <p:nvPr/>
          </p:nvSpPr>
          <p:spPr>
            <a:xfrm>
              <a:off x="2348875" y="3315706"/>
              <a:ext cx="3854274" cy="40091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sz="2200" dirty="0">
                  <a:ea typeface="Cambria Math" charset="0"/>
                  <a:cs typeface="Cambria Math" charset="0"/>
                </a:rPr>
                <a:t>H</a:t>
              </a:r>
              <a:r>
                <a:rPr lang="en-US" sz="2200" baseline="-25000" dirty="0">
                  <a:ea typeface="Cambria Math" charset="0"/>
                  <a:cs typeface="Cambria Math" charset="0"/>
                </a:rPr>
                <a:t>2</a:t>
              </a:r>
              <a:r>
                <a:rPr lang="en-US" sz="2200" dirty="0">
                  <a:ea typeface="Cambria Math" charset="0"/>
                  <a:cs typeface="Cambria Math" charset="0"/>
                </a:rPr>
                <a:t>(</a:t>
              </a:r>
              <a:r>
                <a:rPr lang="en-US" sz="2200" i="1" dirty="0">
                  <a:ea typeface="Cambria Math" charset="0"/>
                  <a:cs typeface="Cambria Math" charset="0"/>
                </a:rPr>
                <a:t>g</a:t>
              </a:r>
              <a:r>
                <a:rPr lang="en-US" sz="2200" dirty="0">
                  <a:ea typeface="Cambria Math" charset="0"/>
                  <a:cs typeface="Cambria Math" charset="0"/>
                </a:rPr>
                <a:t>)  +  Cl</a:t>
              </a:r>
              <a:r>
                <a:rPr lang="en-US" sz="2200" baseline="-25000" dirty="0">
                  <a:ea typeface="Cambria Math" charset="0"/>
                  <a:cs typeface="Cambria Math" charset="0"/>
                </a:rPr>
                <a:t>2</a:t>
              </a:r>
              <a:r>
                <a:rPr lang="en-US" sz="2200" dirty="0">
                  <a:ea typeface="Cambria Math" charset="0"/>
                  <a:cs typeface="Cambria Math" charset="0"/>
                </a:rPr>
                <a:t>(g)  </a:t>
              </a:r>
              <a:r>
                <a:rPr lang="en-US" sz="2200" dirty="0">
                  <a:solidFill>
                    <a:srgbClr val="009900"/>
                  </a:solidFill>
                  <a:ea typeface="Cambria Math" charset="0"/>
                  <a:cs typeface="Cambria Math" charset="0"/>
                  <a:sym typeface="Wingdings"/>
                </a:rPr>
                <a:t>  </a:t>
              </a:r>
              <a:r>
                <a:rPr lang="en-US" sz="2200" dirty="0">
                  <a:ea typeface="Cambria Math" charset="0"/>
                  <a:cs typeface="Cambria Math" charset="0"/>
                  <a:sym typeface="Wingdings"/>
                </a:rPr>
                <a:t>2HCl</a:t>
              </a:r>
              <a:r>
                <a:rPr lang="en-US" sz="2200" dirty="0">
                  <a:ea typeface="Cambria Math" charset="0"/>
                  <a:cs typeface="Cambria Math" charset="0"/>
                </a:rPr>
                <a:t>(</a:t>
              </a:r>
              <a:r>
                <a:rPr lang="en-US" sz="2200" i="1" dirty="0">
                  <a:ea typeface="Cambria Math" charset="0"/>
                  <a:cs typeface="Cambria Math" charset="0"/>
                </a:rPr>
                <a:t>g</a:t>
              </a:r>
              <a:r>
                <a:rPr lang="en-US" sz="2200" dirty="0">
                  <a:ea typeface="Cambria Math" charset="0"/>
                  <a:cs typeface="Cambria Math" charset="0"/>
                </a:rPr>
                <a:t>)</a:t>
              </a:r>
              <a:endParaRPr lang="en-US" sz="2200" dirty="0">
                <a:effectLst/>
                <a:ea typeface="Cambria Math" charset="0"/>
                <a:cs typeface="Cambria Math" charset="0"/>
              </a:endParaRPr>
            </a:p>
          </p:txBody>
        </p:sp>
        <p:sp>
          <p:nvSpPr>
            <p:cNvPr id="11" name="Text Placeholder 2"/>
            <p:cNvSpPr txBox="1">
              <a:spLocks/>
            </p:cNvSpPr>
            <p:nvPr/>
          </p:nvSpPr>
          <p:spPr>
            <a:xfrm>
              <a:off x="1400185" y="3933222"/>
              <a:ext cx="5751654" cy="40091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sz="2200" dirty="0">
                  <a:ea typeface="Cambria Math" charset="0"/>
                  <a:cs typeface="Cambria Math" charset="0"/>
                </a:rPr>
                <a:t>H − H(</a:t>
              </a:r>
              <a:r>
                <a:rPr lang="en-US" sz="2200" i="1" dirty="0">
                  <a:ea typeface="Cambria Math" charset="0"/>
                  <a:cs typeface="Cambria Math" charset="0"/>
                </a:rPr>
                <a:t>g</a:t>
              </a:r>
              <a:r>
                <a:rPr lang="en-US" sz="2200" dirty="0">
                  <a:ea typeface="Cambria Math" charset="0"/>
                  <a:cs typeface="Cambria Math" charset="0"/>
                </a:rPr>
                <a:t>)  +  Cl − Cl(g)  </a:t>
              </a:r>
              <a:r>
                <a:rPr lang="en-US" sz="2200" dirty="0">
                  <a:solidFill>
                    <a:srgbClr val="009900"/>
                  </a:solidFill>
                  <a:ea typeface="Cambria Math" charset="0"/>
                  <a:cs typeface="Cambria Math" charset="0"/>
                  <a:sym typeface="Wingdings"/>
                </a:rPr>
                <a:t>  </a:t>
              </a:r>
              <a:r>
                <a:rPr lang="en-US" sz="2200" dirty="0">
                  <a:ea typeface="Cambria Math" charset="0"/>
                  <a:cs typeface="Cambria Math" charset="0"/>
                  <a:sym typeface="Wingdings"/>
                </a:rPr>
                <a:t>2H</a:t>
              </a:r>
              <a:r>
                <a:rPr lang="en-US" sz="2200" dirty="0">
                  <a:ea typeface="Cambria Math" charset="0"/>
                  <a:cs typeface="Cambria Math" charset="0"/>
                </a:rPr>
                <a:t> − </a:t>
              </a:r>
              <a:r>
                <a:rPr lang="en-US" sz="2200" dirty="0">
                  <a:ea typeface="Cambria Math" charset="0"/>
                  <a:cs typeface="Cambria Math" charset="0"/>
                  <a:sym typeface="Wingdings"/>
                </a:rPr>
                <a:t>Cl</a:t>
              </a:r>
              <a:r>
                <a:rPr lang="en-US" sz="2200" dirty="0">
                  <a:ea typeface="Cambria Math" charset="0"/>
                  <a:cs typeface="Cambria Math" charset="0"/>
                </a:rPr>
                <a:t>(</a:t>
              </a:r>
              <a:r>
                <a:rPr lang="en-US" sz="2200" i="1" dirty="0">
                  <a:ea typeface="Cambria Math" charset="0"/>
                  <a:cs typeface="Cambria Math" charset="0"/>
                </a:rPr>
                <a:t>g</a:t>
              </a:r>
              <a:r>
                <a:rPr lang="en-US" sz="2200" dirty="0">
                  <a:ea typeface="Cambria Math" charset="0"/>
                  <a:cs typeface="Cambria Math" charset="0"/>
                </a:rPr>
                <a:t>)</a:t>
              </a:r>
              <a:endParaRPr lang="en-US" sz="2200" dirty="0">
                <a:effectLst/>
                <a:ea typeface="Cambria Math" charset="0"/>
                <a:cs typeface="Cambria Math" charset="0"/>
              </a:endParaRPr>
            </a:p>
          </p:txBody>
        </p:sp>
        <p:sp>
          <p:nvSpPr>
            <p:cNvPr id="6" name="TextBox 5"/>
            <p:cNvSpPr txBox="1"/>
            <p:nvPr/>
          </p:nvSpPr>
          <p:spPr>
            <a:xfrm flipH="1">
              <a:off x="1400185" y="4368592"/>
              <a:ext cx="1764792" cy="646331"/>
            </a:xfrm>
            <a:prstGeom prst="rect">
              <a:avLst/>
            </a:prstGeom>
            <a:noFill/>
          </p:spPr>
          <p:txBody>
            <a:bodyPr wrap="square" rtlCol="0">
              <a:spAutoFit/>
            </a:bodyPr>
            <a:lstStyle/>
            <a:p>
              <a:pPr algn="ctr"/>
              <a:r>
                <a:rPr lang="en-US" dirty="0"/>
                <a:t>one mole H-H bonds </a:t>
              </a:r>
              <a:r>
                <a:rPr lang="en-US" i="1" dirty="0">
                  <a:solidFill>
                    <a:srgbClr val="0000FF"/>
                  </a:solidFill>
                </a:rPr>
                <a:t>broken</a:t>
              </a:r>
            </a:p>
          </p:txBody>
        </p:sp>
        <p:sp>
          <p:nvSpPr>
            <p:cNvPr id="12" name="TextBox 11"/>
            <p:cNvSpPr txBox="1"/>
            <p:nvPr/>
          </p:nvSpPr>
          <p:spPr>
            <a:xfrm flipH="1">
              <a:off x="3117477" y="4368592"/>
              <a:ext cx="1764792" cy="646331"/>
            </a:xfrm>
            <a:prstGeom prst="rect">
              <a:avLst/>
            </a:prstGeom>
            <a:noFill/>
          </p:spPr>
          <p:txBody>
            <a:bodyPr wrap="square" rtlCol="0">
              <a:spAutoFit/>
            </a:bodyPr>
            <a:lstStyle/>
            <a:p>
              <a:pPr algn="ctr"/>
              <a:r>
                <a:rPr lang="en-US" dirty="0"/>
                <a:t>one mole Cl-Cl bonds </a:t>
              </a:r>
              <a:r>
                <a:rPr lang="en-US" i="1" dirty="0">
                  <a:solidFill>
                    <a:srgbClr val="0000FF"/>
                  </a:solidFill>
                </a:rPr>
                <a:t>broken</a:t>
              </a:r>
            </a:p>
          </p:txBody>
        </p:sp>
        <p:sp>
          <p:nvSpPr>
            <p:cNvPr id="13" name="TextBox 12"/>
            <p:cNvSpPr txBox="1"/>
            <p:nvPr/>
          </p:nvSpPr>
          <p:spPr>
            <a:xfrm flipH="1">
              <a:off x="5069169" y="4358264"/>
              <a:ext cx="1764792" cy="646331"/>
            </a:xfrm>
            <a:prstGeom prst="rect">
              <a:avLst/>
            </a:prstGeom>
            <a:noFill/>
          </p:spPr>
          <p:txBody>
            <a:bodyPr wrap="square" rtlCol="0">
              <a:spAutoFit/>
            </a:bodyPr>
            <a:lstStyle/>
            <a:p>
              <a:pPr algn="ctr"/>
              <a:r>
                <a:rPr lang="en-US" dirty="0"/>
                <a:t>two moles H-Cl bonds </a:t>
              </a:r>
              <a:r>
                <a:rPr lang="en-US" i="1" dirty="0">
                  <a:solidFill>
                    <a:srgbClr val="0000FF"/>
                  </a:solidFill>
                </a:rPr>
                <a:t>formed</a:t>
              </a:r>
            </a:p>
          </p:txBody>
        </p:sp>
      </p:grpSp>
      <p:sp>
        <p:nvSpPr>
          <p:cNvPr id="14" name="Rectangle 13"/>
          <p:cNvSpPr/>
          <p:nvPr/>
        </p:nvSpPr>
        <p:spPr>
          <a:xfrm>
            <a:off x="1930115" y="4839728"/>
            <a:ext cx="4527201" cy="430887"/>
          </a:xfrm>
          <a:prstGeom prst="rect">
            <a:avLst/>
          </a:prstGeom>
        </p:spPr>
        <p:txBody>
          <a:bodyPr wrap="none">
            <a:spAutoFit/>
          </a:bodyPr>
          <a:lstStyle/>
          <a:p>
            <a:r>
              <a:rPr lang="en-US" sz="2200" dirty="0"/>
              <a:t>Δ</a:t>
            </a:r>
            <a:r>
              <a:rPr lang="en-US" sz="2200" i="1" dirty="0"/>
              <a:t>H</a:t>
            </a:r>
            <a:r>
              <a:rPr lang="en-US" sz="2200" i="1" baseline="-25000" dirty="0"/>
              <a:t>rxn</a:t>
            </a:r>
            <a:r>
              <a:rPr lang="en-US" sz="2200" i="1" dirty="0"/>
              <a:t> </a:t>
            </a:r>
            <a:r>
              <a:rPr lang="en-US" sz="2200" dirty="0"/>
              <a:t>= ƩD</a:t>
            </a:r>
            <a:r>
              <a:rPr lang="en-US" sz="2200" i="1" baseline="-25000" dirty="0">
                <a:solidFill>
                  <a:srgbClr val="0000FF"/>
                </a:solidFill>
              </a:rPr>
              <a:t>bonds broken</a:t>
            </a:r>
            <a:r>
              <a:rPr lang="en-US" sz="2200" i="1" dirty="0"/>
              <a:t> </a:t>
            </a:r>
            <a:r>
              <a:rPr lang="en-US" sz="2200" dirty="0"/>
              <a:t>− ƩD</a:t>
            </a:r>
            <a:r>
              <a:rPr lang="en-US" sz="2200" i="1" baseline="-25000" dirty="0">
                <a:solidFill>
                  <a:srgbClr val="0000FF"/>
                </a:solidFill>
              </a:rPr>
              <a:t>bonds formed</a:t>
            </a:r>
            <a:endParaRPr lang="en-US" sz="2200" i="1" dirty="0">
              <a:solidFill>
                <a:srgbClr val="0000FF"/>
              </a:solidFill>
            </a:endParaRPr>
          </a:p>
        </p:txBody>
      </p:sp>
      <p:sp>
        <p:nvSpPr>
          <p:cNvPr id="16" name="Rectangle 15"/>
          <p:cNvSpPr/>
          <p:nvPr/>
        </p:nvSpPr>
        <p:spPr>
          <a:xfrm>
            <a:off x="1930115" y="5399289"/>
            <a:ext cx="4419800" cy="430887"/>
          </a:xfrm>
          <a:prstGeom prst="rect">
            <a:avLst/>
          </a:prstGeom>
        </p:spPr>
        <p:txBody>
          <a:bodyPr wrap="none">
            <a:spAutoFit/>
          </a:bodyPr>
          <a:lstStyle/>
          <a:p>
            <a:r>
              <a:rPr lang="en-US" sz="2200" dirty="0"/>
              <a:t>Δ</a:t>
            </a:r>
            <a:r>
              <a:rPr lang="en-US" sz="2200" i="1" dirty="0"/>
              <a:t>H</a:t>
            </a:r>
            <a:r>
              <a:rPr lang="en-US" sz="2200" i="1" baseline="-25000" dirty="0"/>
              <a:t>rxn</a:t>
            </a:r>
            <a:r>
              <a:rPr lang="en-US" sz="2200" i="1" dirty="0"/>
              <a:t> </a:t>
            </a:r>
            <a:r>
              <a:rPr lang="en-US" sz="2200" dirty="0"/>
              <a:t>= Ʃ[D</a:t>
            </a:r>
            <a:r>
              <a:rPr lang="en-US" sz="2200" i="1" baseline="-25000" dirty="0">
                <a:solidFill>
                  <a:srgbClr val="0000FF"/>
                </a:solidFill>
              </a:rPr>
              <a:t>H-H</a:t>
            </a:r>
            <a:r>
              <a:rPr lang="en-US" sz="2200" i="1" baseline="-25000" dirty="0"/>
              <a:t> </a:t>
            </a:r>
            <a:r>
              <a:rPr lang="en-US" sz="2200" dirty="0"/>
              <a:t>+ </a:t>
            </a:r>
            <a:r>
              <a:rPr lang="en-US" sz="2200" dirty="0" err="1"/>
              <a:t>D</a:t>
            </a:r>
            <a:r>
              <a:rPr lang="en-US" sz="2200" i="1" baseline="-25000" dirty="0" err="1">
                <a:solidFill>
                  <a:srgbClr val="0000FF"/>
                </a:solidFill>
              </a:rPr>
              <a:t>Cl</a:t>
            </a:r>
            <a:r>
              <a:rPr lang="en-US" sz="2200" i="1" baseline="-25000" dirty="0">
                <a:solidFill>
                  <a:srgbClr val="0000FF"/>
                </a:solidFill>
              </a:rPr>
              <a:t>-Cl</a:t>
            </a:r>
            <a:r>
              <a:rPr lang="en-US" sz="2200" dirty="0"/>
              <a:t>] − Ʃ[2D</a:t>
            </a:r>
            <a:r>
              <a:rPr lang="en-US" sz="2200" i="1" baseline="-25000" dirty="0">
                <a:solidFill>
                  <a:srgbClr val="0000FF"/>
                </a:solidFill>
              </a:rPr>
              <a:t>H-Cl</a:t>
            </a:r>
            <a:r>
              <a:rPr lang="en-US" sz="2200" dirty="0"/>
              <a:t>]</a:t>
            </a:r>
            <a:endParaRPr lang="en-US" sz="2200" i="1" dirty="0"/>
          </a:p>
        </p:txBody>
      </p:sp>
      <p:sp>
        <p:nvSpPr>
          <p:cNvPr id="17" name="Rectangle 16"/>
          <p:cNvSpPr/>
          <p:nvPr/>
        </p:nvSpPr>
        <p:spPr>
          <a:xfrm>
            <a:off x="1930114" y="6027177"/>
            <a:ext cx="5485669" cy="461665"/>
          </a:xfrm>
          <a:prstGeom prst="rect">
            <a:avLst/>
          </a:prstGeom>
        </p:spPr>
        <p:txBody>
          <a:bodyPr wrap="square">
            <a:spAutoFit/>
          </a:bodyPr>
          <a:lstStyle/>
          <a:p>
            <a:r>
              <a:rPr lang="en-US" sz="2200" dirty="0"/>
              <a:t>Δ</a:t>
            </a:r>
            <a:r>
              <a:rPr lang="en-US" sz="2200" i="1" dirty="0"/>
              <a:t>H</a:t>
            </a:r>
            <a:r>
              <a:rPr lang="en-US" sz="2200" i="1" baseline="-25000" dirty="0"/>
              <a:t>rxn</a:t>
            </a:r>
            <a:r>
              <a:rPr lang="en-US" sz="2200" i="1" dirty="0"/>
              <a:t> </a:t>
            </a:r>
            <a:r>
              <a:rPr lang="en-US" sz="2200" dirty="0"/>
              <a:t>= [436 + 243] − [2(432)] = </a:t>
            </a:r>
            <a:r>
              <a:rPr lang="en-US" sz="2400" dirty="0">
                <a:solidFill>
                  <a:srgbClr val="0000FF"/>
                </a:solidFill>
                <a:latin typeface="Calibri" charset="0"/>
                <a:ea typeface="Calibri" charset="0"/>
                <a:cs typeface="Times New Roman" charset="0"/>
              </a:rPr>
              <a:t>– </a:t>
            </a:r>
            <a:r>
              <a:rPr lang="en-US" sz="2200" dirty="0">
                <a:solidFill>
                  <a:srgbClr val="0000FF"/>
                </a:solidFill>
              </a:rPr>
              <a:t>185 kJ</a:t>
            </a:r>
            <a:endParaRPr lang="en-US" sz="2200" i="1" dirty="0">
              <a:solidFill>
                <a:srgbClr val="0000FF"/>
              </a:solidFill>
            </a:endParaRPr>
          </a:p>
        </p:txBody>
      </p:sp>
      <p:sp>
        <p:nvSpPr>
          <p:cNvPr id="3" name="TextBox 2"/>
          <p:cNvSpPr txBox="1"/>
          <p:nvPr/>
        </p:nvSpPr>
        <p:spPr>
          <a:xfrm>
            <a:off x="6929898" y="5236179"/>
            <a:ext cx="2235633" cy="584775"/>
          </a:xfrm>
          <a:prstGeom prst="rect">
            <a:avLst/>
          </a:prstGeom>
          <a:noFill/>
          <a:ln>
            <a:noFill/>
          </a:ln>
        </p:spPr>
        <p:txBody>
          <a:bodyPr wrap="square" rtlCol="0">
            <a:spAutoFit/>
          </a:bodyPr>
          <a:lstStyle/>
          <a:p>
            <a:pPr algn="ctr"/>
            <a:r>
              <a:rPr lang="en-US" sz="1600" i="1" dirty="0"/>
              <a:t>Values are tabulated in the textbook.</a:t>
            </a:r>
          </a:p>
        </p:txBody>
      </p:sp>
      <p:cxnSp>
        <p:nvCxnSpPr>
          <p:cNvPr id="18" name="Straight Arrow Connector 17"/>
          <p:cNvCxnSpPr/>
          <p:nvPr/>
        </p:nvCxnSpPr>
        <p:spPr>
          <a:xfrm flipH="1">
            <a:off x="6232359" y="5399289"/>
            <a:ext cx="837184" cy="215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581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979"/>
            <a:ext cx="8750808" cy="518478"/>
          </a:xfrm>
          <a:prstGeom prst="rect">
            <a:avLst/>
          </a:prstGeom>
        </p:spPr>
        <p:txBody>
          <a:bodyPr>
            <a:normAutofit/>
          </a:bodyPr>
          <a:lstStyle/>
          <a:p>
            <a:r>
              <a:rPr lang="en-US" dirty="0"/>
              <a:t>7</a:t>
            </a:r>
            <a:r>
              <a:rPr lang="en-US" sz="2800" dirty="0"/>
              <a:t>.5  strengths of ionic and covalent bonds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34</a:t>
            </a:fld>
            <a:endParaRPr lang="en-US" dirty="0"/>
          </a:p>
        </p:txBody>
      </p:sp>
      <p:sp>
        <p:nvSpPr>
          <p:cNvPr id="9" name="Text Placeholder 2"/>
          <p:cNvSpPr txBox="1">
            <a:spLocks/>
          </p:cNvSpPr>
          <p:nvPr/>
        </p:nvSpPr>
        <p:spPr>
          <a:xfrm>
            <a:off x="457200" y="956968"/>
            <a:ext cx="8530098" cy="345958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Bond Strength:  Ionic Bonds and Lattice Energy</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Ionic bonds are held together by electrostatic interactions between positive and negative ions.</a:t>
            </a:r>
          </a:p>
          <a:p>
            <a:pPr marL="342900" indent="-342900">
              <a:buClr>
                <a:srgbClr val="009900"/>
              </a:buClr>
              <a:buFont typeface="Arial" panose="020B0604020202020204" pitchFamily="34" charset="0"/>
              <a:buChar char="•"/>
            </a:pPr>
            <a:r>
              <a:rPr lang="en-US" sz="2200" dirty="0"/>
              <a:t>The energy required to convert one mole of an ionic compound into gaseous ions is called the </a:t>
            </a:r>
            <a:r>
              <a:rPr lang="en-US" sz="2200" i="1" u="sng" dirty="0">
                <a:solidFill>
                  <a:srgbClr val="009900"/>
                </a:solidFill>
              </a:rPr>
              <a:t>lattice energy</a:t>
            </a:r>
            <a:r>
              <a:rPr lang="en-US" sz="2200" dirty="0"/>
              <a:t>, Δ</a:t>
            </a:r>
            <a:r>
              <a:rPr lang="en-US" sz="2200" i="1" dirty="0"/>
              <a:t>H</a:t>
            </a:r>
            <a:r>
              <a:rPr lang="en-US" sz="2200" i="1" baseline="-25000" dirty="0"/>
              <a:t>lattice</a:t>
            </a:r>
            <a:r>
              <a:rPr lang="en-US" sz="2200" dirty="0"/>
              <a:t>.</a:t>
            </a:r>
          </a:p>
          <a:p>
            <a:pPr marL="342900" indent="-342900">
              <a:buClr>
                <a:srgbClr val="009900"/>
              </a:buClr>
              <a:buFont typeface="Arial" panose="020B0604020202020204" pitchFamily="34" charset="0"/>
              <a:buChar char="•"/>
            </a:pPr>
            <a:r>
              <a:rPr lang="en-US" sz="2200" dirty="0"/>
              <a:t>Lattice energies will always be positive. </a:t>
            </a:r>
          </a:p>
          <a:p>
            <a:pPr marL="342900" indent="-342900">
              <a:buClr>
                <a:srgbClr val="009900"/>
              </a:buClr>
              <a:buFont typeface="Arial" panose="020B0604020202020204" pitchFamily="34" charset="0"/>
              <a:buChar char="•"/>
            </a:pPr>
            <a:r>
              <a:rPr lang="en-US" sz="2200" dirty="0"/>
              <a:t>Energy is released when a lattice forms.</a:t>
            </a:r>
          </a:p>
          <a:p>
            <a:pPr marL="342900" indent="-342900">
              <a:buClr>
                <a:srgbClr val="009900"/>
              </a:buClr>
              <a:buFont typeface="Arial" panose="020B0604020202020204" pitchFamily="34" charset="0"/>
              <a:buChar char="•"/>
            </a:pPr>
            <a:endParaRPr lang="en-US" dirty="0"/>
          </a:p>
        </p:txBody>
      </p:sp>
      <p:sp>
        <p:nvSpPr>
          <p:cNvPr id="8" name="TextBox 7"/>
          <p:cNvSpPr txBox="1"/>
          <p:nvPr/>
        </p:nvSpPr>
        <p:spPr>
          <a:xfrm>
            <a:off x="4182067" y="3928096"/>
            <a:ext cx="4962327" cy="2287806"/>
          </a:xfrm>
          <a:prstGeom prst="rect">
            <a:avLst/>
          </a:prstGeom>
          <a:noFill/>
          <a:ln>
            <a:noFill/>
          </a:ln>
        </p:spPr>
        <p:txBody>
          <a:bodyPr wrap="square" rtlCol="0">
            <a:spAutoFit/>
          </a:bodyPr>
          <a:lstStyle/>
          <a:p>
            <a:pPr marL="285750" indent="-285750">
              <a:spcAft>
                <a:spcPts val="1000"/>
              </a:spcAft>
              <a:buClr>
                <a:srgbClr val="009900"/>
              </a:buClr>
              <a:buFont typeface="Arial" charset="0"/>
              <a:buChar char="•"/>
            </a:pPr>
            <a:r>
              <a:rPr lang="en-US" i="1" dirty="0"/>
              <a:t>It requires 769 kJ to separate one mole of solid </a:t>
            </a:r>
            <a:r>
              <a:rPr lang="en-US" i="1" dirty="0">
                <a:solidFill>
                  <a:srgbClr val="009900"/>
                </a:solidFill>
              </a:rPr>
              <a:t>NaCl</a:t>
            </a:r>
            <a:r>
              <a:rPr lang="en-US" i="1" dirty="0"/>
              <a:t> into gaseous Na</a:t>
            </a:r>
            <a:r>
              <a:rPr lang="en-US" i="1" baseline="30000" dirty="0"/>
              <a:t>+</a:t>
            </a:r>
            <a:r>
              <a:rPr lang="en-US" i="1" dirty="0"/>
              <a:t> and Cl</a:t>
            </a:r>
            <a:r>
              <a:rPr lang="en-US" i="1" baseline="30000" dirty="0"/>
              <a:t>–</a:t>
            </a:r>
            <a:r>
              <a:rPr lang="en-US" i="1" dirty="0"/>
              <a:t> ions. </a:t>
            </a:r>
          </a:p>
          <a:p>
            <a:pPr marL="285750" indent="-285750">
              <a:spcAft>
                <a:spcPts val="1000"/>
              </a:spcAft>
              <a:buClr>
                <a:srgbClr val="009900"/>
              </a:buClr>
              <a:buFont typeface="Arial" charset="0"/>
              <a:buChar char="•"/>
            </a:pPr>
            <a:r>
              <a:rPr lang="en-US" i="1" dirty="0"/>
              <a:t>When one mole each of gaseous Na</a:t>
            </a:r>
            <a:r>
              <a:rPr lang="en-US" i="1" baseline="30000" dirty="0"/>
              <a:t>+</a:t>
            </a:r>
            <a:r>
              <a:rPr lang="en-US" i="1" dirty="0"/>
              <a:t> and Cl</a:t>
            </a:r>
            <a:r>
              <a:rPr lang="en-US" i="1" baseline="30000" dirty="0"/>
              <a:t>–</a:t>
            </a:r>
            <a:r>
              <a:rPr lang="en-US" i="1" dirty="0"/>
              <a:t> ions form solid NaCl, 769 kJ of heat is released. </a:t>
            </a:r>
          </a:p>
          <a:p>
            <a:pPr marL="285750" indent="-285750">
              <a:buClr>
                <a:srgbClr val="009900"/>
              </a:buClr>
              <a:buFont typeface="Arial" charset="0"/>
              <a:buChar char="•"/>
            </a:pPr>
            <a:r>
              <a:rPr lang="en-US" i="1" dirty="0"/>
              <a:t>How would the lattice energy change for a compound like </a:t>
            </a:r>
            <a:r>
              <a:rPr lang="en-US" i="1" dirty="0">
                <a:solidFill>
                  <a:srgbClr val="009900"/>
                </a:solidFill>
              </a:rPr>
              <a:t>MgO?</a:t>
            </a:r>
          </a:p>
        </p:txBody>
      </p:sp>
      <mc:AlternateContent xmlns:mc="http://schemas.openxmlformats.org/markup-compatibility/2006" xmlns:a14="http://schemas.microsoft.com/office/drawing/2010/main">
        <mc:Choice Requires="a14">
          <p:sp>
            <p:nvSpPr>
              <p:cNvPr id="5" name="TextBox 4"/>
              <p:cNvSpPr txBox="1"/>
              <p:nvPr/>
            </p:nvSpPr>
            <p:spPr>
              <a:xfrm>
                <a:off x="1204975" y="4896928"/>
                <a:ext cx="2740879" cy="7257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i="1" smtClean="0">
                              <a:latin typeface="Cambria Math" charset="0"/>
                              <a:ea typeface="Cambria Math" charset="0"/>
                              <a:cs typeface="Cambria Math" charset="0"/>
                            </a:rPr>
                            <m:t>∆</m:t>
                          </m:r>
                          <m:r>
                            <a:rPr lang="en-US" sz="2200" b="0" i="1" smtClean="0">
                              <a:latin typeface="Cambria Math" charset="0"/>
                              <a:ea typeface="Cambria Math" charset="0"/>
                              <a:cs typeface="Cambria Math" charset="0"/>
                            </a:rPr>
                            <m:t>𝐻</m:t>
                          </m:r>
                        </m:e>
                        <m:sub>
                          <m:r>
                            <a:rPr lang="en-US" sz="2200" b="0" i="1" smtClean="0">
                              <a:latin typeface="Cambria Math" charset="0"/>
                            </a:rPr>
                            <m:t>𝑙𝑎𝑡𝑡𝑖𝑐𝑒</m:t>
                          </m:r>
                        </m:sub>
                      </m:sSub>
                      <m:r>
                        <a:rPr lang="en-US" sz="2200" b="0" i="1" smtClean="0">
                          <a:latin typeface="Cambria Math" charset="0"/>
                        </a:rPr>
                        <m:t>=</m:t>
                      </m:r>
                      <m:f>
                        <m:fPr>
                          <m:ctrlPr>
                            <a:rPr lang="mr-IN" sz="2200" b="0" i="1" smtClean="0">
                              <a:latin typeface="Cambria Math" panose="02040503050406030204" pitchFamily="18" charset="0"/>
                            </a:rPr>
                          </m:ctrlPr>
                        </m:fPr>
                        <m:num>
                          <m:r>
                            <a:rPr lang="en-US" sz="2200" b="0" i="1" smtClean="0">
                              <a:latin typeface="Cambria Math" charset="0"/>
                            </a:rPr>
                            <m:t>𝐶</m:t>
                          </m:r>
                          <m:d>
                            <m:dPr>
                              <m:ctrlPr>
                                <a:rPr lang="mr-IN" sz="2200" i="1">
                                  <a:latin typeface="Cambria Math" panose="02040503050406030204" pitchFamily="18" charset="0"/>
                                </a:rPr>
                              </m:ctrlPr>
                            </m:dPr>
                            <m:e>
                              <m:sSup>
                                <m:sSupPr>
                                  <m:ctrlPr>
                                    <a:rPr lang="mr-IN" sz="2200" i="1">
                                      <a:latin typeface="Cambria Math" panose="02040503050406030204" pitchFamily="18" charset="0"/>
                                    </a:rPr>
                                  </m:ctrlPr>
                                </m:sSupPr>
                                <m:e>
                                  <m:r>
                                    <a:rPr lang="en-US" sz="2200" i="1">
                                      <a:latin typeface="Cambria Math" charset="0"/>
                                    </a:rPr>
                                    <m:t>𝑍</m:t>
                                  </m:r>
                                </m:e>
                                <m:sup>
                                  <m:r>
                                    <a:rPr lang="en-US" sz="2200" i="1">
                                      <a:latin typeface="Cambria Math" charset="0"/>
                                    </a:rPr>
                                    <m:t>+</m:t>
                                  </m:r>
                                </m:sup>
                              </m:sSup>
                            </m:e>
                          </m:d>
                          <m:d>
                            <m:dPr>
                              <m:ctrlPr>
                                <a:rPr lang="mr-IN" sz="2200" i="1">
                                  <a:latin typeface="Cambria Math" panose="02040503050406030204" pitchFamily="18" charset="0"/>
                                </a:rPr>
                              </m:ctrlPr>
                            </m:dPr>
                            <m:e>
                              <m:sSup>
                                <m:sSupPr>
                                  <m:ctrlPr>
                                    <a:rPr lang="mr-IN" sz="2200" i="1">
                                      <a:latin typeface="Cambria Math" panose="02040503050406030204" pitchFamily="18" charset="0"/>
                                    </a:rPr>
                                  </m:ctrlPr>
                                </m:sSupPr>
                                <m:e>
                                  <m:r>
                                    <a:rPr lang="en-US" sz="2200" i="1">
                                      <a:latin typeface="Cambria Math" charset="0"/>
                                    </a:rPr>
                                    <m:t>𝑍</m:t>
                                  </m:r>
                                </m:e>
                                <m:sup>
                                  <m:r>
                                    <a:rPr lang="en-US" sz="2200" i="1">
                                      <a:latin typeface="Cambria Math" charset="0"/>
                                    </a:rPr>
                                    <m:t>−</m:t>
                                  </m:r>
                                </m:sup>
                              </m:sSup>
                            </m:e>
                          </m:d>
                        </m:num>
                        <m:den>
                          <m:sSub>
                            <m:sSubPr>
                              <m:ctrlPr>
                                <a:rPr lang="en-US" sz="2200" b="0" i="1" smtClean="0">
                                  <a:latin typeface="Cambria Math" panose="02040503050406030204" pitchFamily="18" charset="0"/>
                                </a:rPr>
                              </m:ctrlPr>
                            </m:sSubPr>
                            <m:e>
                              <m:r>
                                <a:rPr lang="en-US" sz="2200" b="0" i="1" smtClean="0">
                                  <a:latin typeface="Cambria Math" charset="0"/>
                                </a:rPr>
                                <m:t>𝑅</m:t>
                              </m:r>
                            </m:e>
                            <m:sub>
                              <m:r>
                                <m:rPr>
                                  <m:sty m:val="p"/>
                                </m:rPr>
                                <a:rPr lang="en-US" sz="2200" b="0" i="0" smtClean="0">
                                  <a:latin typeface="Cambria Math" charset="0"/>
                                </a:rPr>
                                <m:t>o</m:t>
                              </m:r>
                            </m:sub>
                          </m:sSub>
                        </m:den>
                      </m:f>
                    </m:oMath>
                  </m:oMathPara>
                </a14:m>
                <a:endParaRPr lang="en-US"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1204975" y="4896928"/>
                <a:ext cx="2740879" cy="72577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150131" y="4007546"/>
                <a:ext cx="2210862"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i="1" smtClean="0">
                              <a:latin typeface="Cambria Math" charset="0"/>
                              <a:ea typeface="Cambria Math" charset="0"/>
                              <a:cs typeface="Cambria Math" charset="0"/>
                            </a:rPr>
                            <m:t>∆</m:t>
                          </m:r>
                          <m:r>
                            <a:rPr lang="en-US" sz="2200" b="0" i="1" smtClean="0">
                              <a:latin typeface="Cambria Math" charset="0"/>
                              <a:ea typeface="Cambria Math" charset="0"/>
                              <a:cs typeface="Cambria Math" charset="0"/>
                            </a:rPr>
                            <m:t>𝐻</m:t>
                          </m:r>
                        </m:e>
                        <m:sub>
                          <m:r>
                            <a:rPr lang="en-US" sz="2200" b="0" i="1" smtClean="0">
                              <a:latin typeface="Cambria Math" charset="0"/>
                            </a:rPr>
                            <m:t>𝑙𝑎𝑡𝑡𝑖𝑐𝑒</m:t>
                          </m:r>
                        </m:sub>
                      </m:sSub>
                      <m:r>
                        <a:rPr lang="en-US" sz="2200" b="0" i="1" smtClean="0">
                          <a:latin typeface="Cambria Math" charset="0"/>
                        </a:rPr>
                        <m:t>=769 </m:t>
                      </m:r>
                      <m:r>
                        <a:rPr lang="en-US" sz="2200" b="0" i="1" smtClean="0">
                          <a:latin typeface="Cambria Math" charset="0"/>
                        </a:rPr>
                        <m:t>𝑘𝐽</m:t>
                      </m:r>
                    </m:oMath>
                  </m:oMathPara>
                </a14:m>
                <a:endParaRPr lang="en-US" sz="22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150131" y="4007546"/>
                <a:ext cx="2210862" cy="338554"/>
              </a:xfrm>
              <a:prstGeom prst="rect">
                <a:avLst/>
              </a:prstGeom>
              <a:blipFill>
                <a:blip r:embed="rId4"/>
                <a:stretch>
                  <a:fillRect l="-2210" r="-3315" b="-32143"/>
                </a:stretch>
              </a:blipFill>
            </p:spPr>
            <p:txBody>
              <a:bodyPr/>
              <a:lstStyle/>
              <a:p>
                <a:r>
                  <a:rPr lang="en-US">
                    <a:noFill/>
                  </a:rPr>
                  <a:t> </a:t>
                </a:r>
              </a:p>
            </p:txBody>
          </p:sp>
        </mc:Fallback>
      </mc:AlternateContent>
      <p:cxnSp>
        <p:nvCxnSpPr>
          <p:cNvPr id="13" name="Straight Arrow Connector 12"/>
          <p:cNvCxnSpPr/>
          <p:nvPr/>
        </p:nvCxnSpPr>
        <p:spPr>
          <a:xfrm flipV="1">
            <a:off x="1746504" y="5184648"/>
            <a:ext cx="896112" cy="813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85371" y="5850448"/>
            <a:ext cx="861133" cy="307777"/>
          </a:xfrm>
          <a:prstGeom prst="rect">
            <a:avLst/>
          </a:prstGeom>
          <a:noFill/>
        </p:spPr>
        <p:txBody>
          <a:bodyPr wrap="none" rtlCol="0">
            <a:spAutoFit/>
          </a:bodyPr>
          <a:lstStyle/>
          <a:p>
            <a:r>
              <a:rPr lang="en-US" sz="1400" i="1"/>
              <a:t>constant</a:t>
            </a:r>
          </a:p>
        </p:txBody>
      </p:sp>
      <p:cxnSp>
        <p:nvCxnSpPr>
          <p:cNvPr id="15" name="Straight Arrow Connector 14"/>
          <p:cNvCxnSpPr>
            <a:stCxn id="16" idx="0"/>
          </p:cNvCxnSpPr>
          <p:nvPr/>
        </p:nvCxnSpPr>
        <p:spPr>
          <a:xfrm flipH="1" flipV="1">
            <a:off x="3303294" y="5174124"/>
            <a:ext cx="479498" cy="788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72262" y="5962880"/>
            <a:ext cx="821059" cy="523220"/>
          </a:xfrm>
          <a:prstGeom prst="rect">
            <a:avLst/>
          </a:prstGeom>
          <a:noFill/>
        </p:spPr>
        <p:txBody>
          <a:bodyPr wrap="none" rtlCol="0">
            <a:spAutoFit/>
          </a:bodyPr>
          <a:lstStyle/>
          <a:p>
            <a:pPr algn="ctr"/>
            <a:r>
              <a:rPr lang="en-US" sz="1400" i="1"/>
              <a:t>ion </a:t>
            </a:r>
          </a:p>
          <a:p>
            <a:pPr algn="ctr"/>
            <a:r>
              <a:rPr lang="en-US" sz="1400" i="1" dirty="0"/>
              <a:t>charges</a:t>
            </a:r>
          </a:p>
        </p:txBody>
      </p:sp>
      <p:cxnSp>
        <p:nvCxnSpPr>
          <p:cNvPr id="18" name="Straight Arrow Connector 17"/>
          <p:cNvCxnSpPr/>
          <p:nvPr/>
        </p:nvCxnSpPr>
        <p:spPr>
          <a:xfrm flipV="1">
            <a:off x="2399668" y="5618320"/>
            <a:ext cx="806850" cy="552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27636" y="6153394"/>
            <a:ext cx="1309189" cy="523220"/>
          </a:xfrm>
          <a:prstGeom prst="rect">
            <a:avLst/>
          </a:prstGeom>
          <a:noFill/>
        </p:spPr>
        <p:txBody>
          <a:bodyPr wrap="square" rtlCol="0">
            <a:spAutoFit/>
          </a:bodyPr>
          <a:lstStyle/>
          <a:p>
            <a:pPr algn="ctr"/>
            <a:r>
              <a:rPr lang="en-US" sz="1400" i="1"/>
              <a:t>distance between ions</a:t>
            </a:r>
          </a:p>
        </p:txBody>
      </p:sp>
    </p:spTree>
    <p:extLst>
      <p:ext uri="{BB962C8B-B14F-4D97-AF65-F5344CB8AC3E}">
        <p14:creationId xmlns:p14="http://schemas.microsoft.com/office/powerpoint/2010/main" val="126644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979"/>
            <a:ext cx="8750808" cy="518478"/>
          </a:xfrm>
          <a:prstGeom prst="rect">
            <a:avLst/>
          </a:prstGeom>
        </p:spPr>
        <p:txBody>
          <a:bodyPr>
            <a:normAutofit/>
          </a:bodyPr>
          <a:lstStyle/>
          <a:p>
            <a:r>
              <a:rPr lang="en-US" dirty="0"/>
              <a:t>7</a:t>
            </a:r>
            <a:r>
              <a:rPr lang="en-US" sz="2800" dirty="0"/>
              <a:t>.5  strengths of ionic and covalent bonds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35</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24343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The Born-Haber Cycle</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Lattice energies cannot be measured directly, but it can be calculated using a thermochemical cycle.</a:t>
            </a:r>
          </a:p>
          <a:p>
            <a:pPr marL="342900" indent="-342900">
              <a:buClr>
                <a:srgbClr val="009900"/>
              </a:buClr>
              <a:buFont typeface="Arial" panose="020B0604020202020204" pitchFamily="34" charset="0"/>
              <a:buChar char="•"/>
            </a:pPr>
            <a:r>
              <a:rPr lang="en-US" sz="2200" dirty="0"/>
              <a:t>The Born-Haber Cycle is an application of Hess’s Law.</a:t>
            </a:r>
          </a:p>
          <a:p>
            <a:pPr marL="342900" indent="-342900">
              <a:buClr>
                <a:srgbClr val="009900"/>
              </a:buClr>
              <a:buFont typeface="Arial" panose="020B0604020202020204" pitchFamily="34" charset="0"/>
              <a:buChar char="•"/>
            </a:pPr>
            <a:r>
              <a:rPr lang="en-US" sz="2200" dirty="0"/>
              <a:t>Individual steps for the formation of ionic solids are considered.</a:t>
            </a:r>
          </a:p>
          <a:p>
            <a:pPr marL="342900" indent="-342900">
              <a:buClr>
                <a:srgbClr val="009900"/>
              </a:buClr>
              <a:buFont typeface="Arial" panose="020B0604020202020204" pitchFamily="34" charset="0"/>
              <a:buChar char="•"/>
            </a:pPr>
            <a:endParaRPr lang="en-US" dirty="0"/>
          </a:p>
        </p:txBody>
      </p:sp>
      <p:sp>
        <p:nvSpPr>
          <p:cNvPr id="6" name="Text Placeholder 2"/>
          <p:cNvSpPr txBox="1">
            <a:spLocks/>
          </p:cNvSpPr>
          <p:nvPr/>
        </p:nvSpPr>
        <p:spPr>
          <a:xfrm>
            <a:off x="822722" y="3039168"/>
            <a:ext cx="8530098" cy="2657543"/>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r>
              <a:rPr lang="en-US" sz="2000" dirty="0"/>
              <a:t>standard enthalpy of formation of compound</a:t>
            </a:r>
          </a:p>
          <a:p>
            <a:pPr marL="342900" indent="-342900">
              <a:buClr>
                <a:srgbClr val="009900"/>
              </a:buClr>
              <a:buFont typeface="Arial" panose="020B0604020202020204" pitchFamily="34" charset="0"/>
              <a:buChar char="•"/>
            </a:pPr>
            <a:r>
              <a:rPr lang="en-US" sz="2000" dirty="0"/>
              <a:t>ionization energy of the metal</a:t>
            </a:r>
          </a:p>
          <a:p>
            <a:pPr marL="342900" indent="-342900">
              <a:buClr>
                <a:srgbClr val="009900"/>
              </a:buClr>
              <a:buFont typeface="Arial" panose="020B0604020202020204" pitchFamily="34" charset="0"/>
              <a:buChar char="•"/>
            </a:pPr>
            <a:r>
              <a:rPr lang="en-US" sz="2000" dirty="0"/>
              <a:t>electron affinity of the nonmetal</a:t>
            </a:r>
          </a:p>
          <a:p>
            <a:pPr marL="342900" indent="-342900">
              <a:buClr>
                <a:srgbClr val="009900"/>
              </a:buClr>
              <a:buFont typeface="Arial" panose="020B0604020202020204" pitchFamily="34" charset="0"/>
              <a:buChar char="•"/>
            </a:pPr>
            <a:r>
              <a:rPr lang="en-US" sz="2000" dirty="0"/>
              <a:t>enthalpy of sublimation of the metal</a:t>
            </a:r>
          </a:p>
          <a:p>
            <a:pPr marL="342900" indent="-342900">
              <a:buClr>
                <a:srgbClr val="009900"/>
              </a:buClr>
              <a:buFont typeface="Arial" panose="020B0604020202020204" pitchFamily="34" charset="0"/>
              <a:buChar char="•"/>
            </a:pPr>
            <a:r>
              <a:rPr lang="en-US" sz="2000" dirty="0"/>
              <a:t>bond dissociation energy of the nonmetal</a:t>
            </a:r>
          </a:p>
          <a:p>
            <a:pPr marL="342900" indent="-342900">
              <a:buClr>
                <a:srgbClr val="009900"/>
              </a:buClr>
              <a:buFont typeface="Arial" panose="020B0604020202020204" pitchFamily="34" charset="0"/>
              <a:buChar char="•"/>
            </a:pPr>
            <a:r>
              <a:rPr lang="en-US" sz="2000" dirty="0"/>
              <a:t>lattice energy of the compound</a:t>
            </a:r>
          </a:p>
          <a:p>
            <a:pPr marL="342900" indent="-342900">
              <a:buClr>
                <a:srgbClr val="009900"/>
              </a:buClr>
              <a:buFont typeface="Arial" panose="020B0604020202020204" pitchFamily="34" charset="0"/>
              <a:buChar char="•"/>
            </a:pPr>
            <a:endParaRPr lang="en-US" sz="2000" dirty="0"/>
          </a:p>
        </p:txBody>
      </p:sp>
      <p:grpSp>
        <p:nvGrpSpPr>
          <p:cNvPr id="17" name="Group 16"/>
          <p:cNvGrpSpPr/>
          <p:nvPr/>
        </p:nvGrpSpPr>
        <p:grpSpPr>
          <a:xfrm>
            <a:off x="6718844" y="3602077"/>
            <a:ext cx="1634960" cy="2424454"/>
            <a:chOff x="6565392" y="3039168"/>
            <a:chExt cx="1634960" cy="2424454"/>
          </a:xfrm>
        </p:grpSpPr>
        <p:grpSp>
          <p:nvGrpSpPr>
            <p:cNvPr id="5" name="Group 4"/>
            <p:cNvGrpSpPr/>
            <p:nvPr/>
          </p:nvGrpSpPr>
          <p:grpSpPr>
            <a:xfrm>
              <a:off x="6664226" y="3097392"/>
              <a:ext cx="1536126" cy="2246128"/>
              <a:chOff x="6399612" y="3065620"/>
              <a:chExt cx="1536126" cy="2246128"/>
            </a:xfrm>
          </p:grpSpPr>
          <mc:AlternateContent xmlns:mc="http://schemas.openxmlformats.org/markup-compatibility/2006" xmlns:a14="http://schemas.microsoft.com/office/drawing/2010/main">
            <mc:Choice Requires="a14">
              <p:sp>
                <p:nvSpPr>
                  <p:cNvPr id="8" name="TextBox 7"/>
                  <p:cNvSpPr txBox="1"/>
                  <p:nvPr/>
                </p:nvSpPr>
                <p:spPr>
                  <a:xfrm>
                    <a:off x="6399612" y="3065620"/>
                    <a:ext cx="1385956" cy="3670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solidFill>
                                    <a:srgbClr val="009900"/>
                                  </a:solidFill>
                                  <a:latin typeface="Cambria Math" panose="02040503050406030204" pitchFamily="18" charset="0"/>
                                </a:rPr>
                              </m:ctrlPr>
                            </m:sSubSupPr>
                            <m:e>
                              <m:r>
                                <m:rPr>
                                  <m:sty m:val="p"/>
                                </m:rPr>
                                <a:rPr lang="el-GR" sz="2000" b="0" i="1" smtClean="0">
                                  <a:solidFill>
                                    <a:srgbClr val="009900"/>
                                  </a:solidFill>
                                  <a:latin typeface="Cambria Math" charset="0"/>
                                  <a:ea typeface="Cambria Math" charset="0"/>
                                  <a:cs typeface="Cambria Math" charset="0"/>
                                </a:rPr>
                                <m:t>Δ</m:t>
                              </m:r>
                              <m:r>
                                <a:rPr lang="en-US" sz="2000" b="0" i="1" smtClean="0">
                                  <a:solidFill>
                                    <a:srgbClr val="009900"/>
                                  </a:solidFill>
                                  <a:latin typeface="Cambria Math" charset="0"/>
                                  <a:ea typeface="Cambria Math" charset="0"/>
                                  <a:cs typeface="Cambria Math" charset="0"/>
                                </a:rPr>
                                <m:t>𝐻</m:t>
                              </m:r>
                            </m:e>
                            <m:sub>
                              <m:r>
                                <a:rPr lang="en-US" sz="2000" b="0" i="1" smtClean="0">
                                  <a:solidFill>
                                    <a:srgbClr val="009900"/>
                                  </a:solidFill>
                                  <a:latin typeface="Cambria Math" charset="0"/>
                                </a:rPr>
                                <m:t>𝑓𝑜𝑟𝑚𝑎𝑡𝑖𝑜𝑛</m:t>
                              </m:r>
                            </m:sub>
                            <m:sup>
                              <m:r>
                                <a:rPr lang="en-US" sz="2000">
                                  <a:solidFill>
                                    <a:srgbClr val="009900"/>
                                  </a:solidFill>
                                  <a:latin typeface="Cambria Math" charset="0"/>
                                  <a:ea typeface="Cambria Math" charset="0"/>
                                  <a:cs typeface="Cambria Math" charset="0"/>
                                </a:rPr>
                                <m:t>°</m:t>
                              </m:r>
                            </m:sup>
                          </m:sSubSup>
                        </m:oMath>
                      </m:oMathPara>
                    </a14:m>
                    <a:endParaRPr lang="en-US" sz="2000" dirty="0">
                      <a:solidFill>
                        <a:srgbClr val="0099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399612" y="3065620"/>
                    <a:ext cx="1385956" cy="367088"/>
                  </a:xfrm>
                  <a:prstGeom prst="rect">
                    <a:avLst/>
                  </a:prstGeom>
                  <a:blipFill rotWithShape="0">
                    <a:blip r:embed="rId3"/>
                    <a:stretch>
                      <a:fillRect l="-3070" r="-2193"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399612" y="5003971"/>
                    <a:ext cx="101758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9900"/>
                                  </a:solidFill>
                                  <a:latin typeface="Cambria Math" panose="02040503050406030204" pitchFamily="18" charset="0"/>
                                </a:rPr>
                              </m:ctrlPr>
                            </m:sSubPr>
                            <m:e>
                              <m:r>
                                <a:rPr lang="en-US" sz="2000" i="1" smtClean="0">
                                  <a:solidFill>
                                    <a:srgbClr val="009900"/>
                                  </a:solidFill>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𝐻</m:t>
                              </m:r>
                            </m:e>
                            <m:sub>
                              <m:r>
                                <a:rPr lang="en-US" sz="2000" b="0" i="1" smtClean="0">
                                  <a:solidFill>
                                    <a:srgbClr val="009900"/>
                                  </a:solidFill>
                                  <a:latin typeface="Cambria Math" charset="0"/>
                                </a:rPr>
                                <m:t>𝑙𝑎𝑡𝑡𝑖𝑐𝑒</m:t>
                              </m:r>
                            </m:sub>
                          </m:sSub>
                        </m:oMath>
                      </m:oMathPara>
                    </a14:m>
                    <a:endParaRPr lang="en-US" sz="2000" dirty="0">
                      <a:solidFill>
                        <a:srgbClr val="0099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399612" y="5003971"/>
                    <a:ext cx="1017586" cy="307777"/>
                  </a:xfrm>
                  <a:prstGeom prst="rect">
                    <a:avLst/>
                  </a:prstGeom>
                  <a:blipFill rotWithShape="0">
                    <a:blip r:embed="rId4"/>
                    <a:stretch>
                      <a:fillRect l="-4790" r="-2395"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399612" y="3495827"/>
                    <a:ext cx="87209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9900"/>
                                  </a:solidFill>
                                  <a:latin typeface="Cambria Math" panose="02040503050406030204" pitchFamily="18" charset="0"/>
                                </a:rPr>
                              </m:ctrlPr>
                            </m:sSubPr>
                            <m:e>
                              <m:r>
                                <a:rPr lang="en-US" sz="2000" b="0" i="1" smtClean="0">
                                  <a:solidFill>
                                    <a:srgbClr val="009900"/>
                                  </a:solidFill>
                                  <a:latin typeface="Cambria Math" charset="0"/>
                                </a:rPr>
                                <m:t>𝐼𝐸</m:t>
                              </m:r>
                            </m:e>
                            <m:sub>
                              <m:r>
                                <a:rPr lang="en-US" sz="2000" b="0" i="1" smtClean="0">
                                  <a:solidFill>
                                    <a:srgbClr val="009900"/>
                                  </a:solidFill>
                                  <a:latin typeface="Cambria Math" charset="0"/>
                                </a:rPr>
                                <m:t>𝑚𝑒𝑡𝑎𝑙</m:t>
                              </m:r>
                            </m:sub>
                          </m:sSub>
                        </m:oMath>
                      </m:oMathPara>
                    </a14:m>
                    <a:endParaRPr lang="en-US" sz="2000" dirty="0">
                      <a:solidFill>
                        <a:srgbClr val="0099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399612" y="3495827"/>
                    <a:ext cx="872098" cy="307777"/>
                  </a:xfrm>
                  <a:prstGeom prst="rect">
                    <a:avLst/>
                  </a:prstGeom>
                  <a:blipFill rotWithShape="0">
                    <a:blip r:embed="rId5"/>
                    <a:stretch>
                      <a:fillRect l="-5594" r="-2797"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399612" y="3866723"/>
                    <a:ext cx="13042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9900"/>
                                  </a:solidFill>
                                  <a:latin typeface="Cambria Math" panose="02040503050406030204" pitchFamily="18" charset="0"/>
                                </a:rPr>
                              </m:ctrlPr>
                            </m:sSubPr>
                            <m:e>
                              <m:r>
                                <a:rPr lang="en-US" sz="2000" b="0" i="1" smtClean="0">
                                  <a:solidFill>
                                    <a:srgbClr val="009900"/>
                                  </a:solidFill>
                                  <a:latin typeface="Cambria Math" charset="0"/>
                                </a:rPr>
                                <m:t>𝐸𝐴</m:t>
                              </m:r>
                            </m:e>
                            <m:sub>
                              <m:r>
                                <a:rPr lang="en-US" sz="2000" b="0" i="1" smtClean="0">
                                  <a:solidFill>
                                    <a:srgbClr val="009900"/>
                                  </a:solidFill>
                                  <a:latin typeface="Cambria Math" charset="0"/>
                                </a:rPr>
                                <m:t>𝑛𝑜𝑛𝑚𝑒𝑡𝑎𝑙</m:t>
                              </m:r>
                            </m:sub>
                          </m:sSub>
                        </m:oMath>
                      </m:oMathPara>
                    </a14:m>
                    <a:endParaRPr lang="en-US" sz="2000" dirty="0">
                      <a:solidFill>
                        <a:srgbClr val="0099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399612" y="3866723"/>
                    <a:ext cx="1304268" cy="307777"/>
                  </a:xfrm>
                  <a:prstGeom prst="rect">
                    <a:avLst/>
                  </a:prstGeom>
                  <a:blipFill rotWithShape="0">
                    <a:blip r:embed="rId6"/>
                    <a:stretch>
                      <a:fillRect l="-3271" r="-1402"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399612" y="4633073"/>
                    <a:ext cx="114499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9900"/>
                                  </a:solidFill>
                                  <a:latin typeface="Cambria Math" panose="02040503050406030204" pitchFamily="18" charset="0"/>
                                </a:rPr>
                              </m:ctrlPr>
                            </m:sSubPr>
                            <m:e>
                              <m:r>
                                <a:rPr lang="en-US" sz="2000" b="0" i="1" smtClean="0">
                                  <a:solidFill>
                                    <a:srgbClr val="009900"/>
                                  </a:solidFill>
                                  <a:latin typeface="Cambria Math" charset="0"/>
                                </a:rPr>
                                <m:t>𝐷</m:t>
                              </m:r>
                            </m:e>
                            <m:sub>
                              <m:r>
                                <a:rPr lang="en-US" sz="2000" b="0" i="1" smtClean="0">
                                  <a:solidFill>
                                    <a:srgbClr val="009900"/>
                                  </a:solidFill>
                                  <a:latin typeface="Cambria Math" charset="0"/>
                                </a:rPr>
                                <m:t>𝑛𝑜𝑛𝑚𝑒𝑡𝑎𝑙</m:t>
                              </m:r>
                            </m:sub>
                          </m:sSub>
                        </m:oMath>
                      </m:oMathPara>
                    </a14:m>
                    <a:endParaRPr lang="en-US" sz="2000" dirty="0">
                      <a:solidFill>
                        <a:srgbClr val="0099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399612" y="4633073"/>
                    <a:ext cx="1144992" cy="307777"/>
                  </a:xfrm>
                  <a:prstGeom prst="rect">
                    <a:avLst/>
                  </a:prstGeom>
                  <a:blipFill rotWithShape="0">
                    <a:blip r:embed="rId7"/>
                    <a:stretch>
                      <a:fillRect l="-3723" r="-1596"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399612" y="4237619"/>
                    <a:ext cx="1536126" cy="3323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solidFill>
                                    <a:srgbClr val="009900"/>
                                  </a:solidFill>
                                  <a:latin typeface="Cambria Math" panose="02040503050406030204" pitchFamily="18" charset="0"/>
                                </a:rPr>
                              </m:ctrlPr>
                            </m:sSubSupPr>
                            <m:e>
                              <m:r>
                                <m:rPr>
                                  <m:sty m:val="p"/>
                                </m:rPr>
                                <a:rPr lang="el-GR" sz="2000" b="0" i="1" smtClean="0">
                                  <a:solidFill>
                                    <a:srgbClr val="009900"/>
                                  </a:solidFill>
                                  <a:latin typeface="Cambria Math" charset="0"/>
                                  <a:ea typeface="Cambria Math" charset="0"/>
                                  <a:cs typeface="Cambria Math" charset="0"/>
                                </a:rPr>
                                <m:t>Δ</m:t>
                              </m:r>
                              <m:r>
                                <a:rPr lang="en-US" sz="2000" b="0" i="1" smtClean="0">
                                  <a:solidFill>
                                    <a:srgbClr val="009900"/>
                                  </a:solidFill>
                                  <a:latin typeface="Cambria Math" charset="0"/>
                                  <a:ea typeface="Cambria Math" charset="0"/>
                                  <a:cs typeface="Cambria Math" charset="0"/>
                                </a:rPr>
                                <m:t>𝐻</m:t>
                              </m:r>
                            </m:e>
                            <m:sub>
                              <m:r>
                                <a:rPr lang="en-US" sz="2000" b="0" i="1" smtClean="0">
                                  <a:solidFill>
                                    <a:srgbClr val="009900"/>
                                  </a:solidFill>
                                  <a:latin typeface="Cambria Math" charset="0"/>
                                </a:rPr>
                                <m:t>𝑠𝑢𝑏𝑙𝑖𝑚𝑎𝑡𝑖𝑜𝑛</m:t>
                              </m:r>
                            </m:sub>
                            <m:sup>
                              <m:r>
                                <a:rPr lang="en-US" sz="2000">
                                  <a:solidFill>
                                    <a:srgbClr val="009900"/>
                                  </a:solidFill>
                                  <a:latin typeface="Cambria Math" charset="0"/>
                                  <a:ea typeface="Cambria Math" charset="0"/>
                                  <a:cs typeface="Cambria Math" charset="0"/>
                                </a:rPr>
                                <m:t>°</m:t>
                              </m:r>
                            </m:sup>
                          </m:sSubSup>
                        </m:oMath>
                      </m:oMathPara>
                    </a14:m>
                    <a:endParaRPr lang="en-US" sz="2000" dirty="0">
                      <a:solidFill>
                        <a:srgbClr val="0099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399612" y="4237619"/>
                    <a:ext cx="1536126" cy="332335"/>
                  </a:xfrm>
                  <a:prstGeom prst="rect">
                    <a:avLst/>
                  </a:prstGeom>
                  <a:blipFill rotWithShape="0">
                    <a:blip r:embed="rId8"/>
                    <a:stretch>
                      <a:fillRect l="-2778" r="-1587" b="-23636"/>
                    </a:stretch>
                  </a:blipFill>
                </p:spPr>
                <p:txBody>
                  <a:bodyPr/>
                  <a:lstStyle/>
                  <a:p>
                    <a:r>
                      <a:rPr lang="en-US">
                        <a:noFill/>
                      </a:rPr>
                      <a:t> </a:t>
                    </a:r>
                  </a:p>
                </p:txBody>
              </p:sp>
            </mc:Fallback>
          </mc:AlternateContent>
        </p:grpSp>
        <p:sp>
          <p:nvSpPr>
            <p:cNvPr id="16" name="Rounded Rectangle 15"/>
            <p:cNvSpPr/>
            <p:nvPr/>
          </p:nvSpPr>
          <p:spPr>
            <a:xfrm>
              <a:off x="6565392" y="3039168"/>
              <a:ext cx="1634960" cy="2424454"/>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4329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age373image125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222" y="1417394"/>
            <a:ext cx="6339116" cy="34314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47979"/>
            <a:ext cx="8750808" cy="518478"/>
          </a:xfrm>
          <a:prstGeom prst="rect">
            <a:avLst/>
          </a:prstGeom>
        </p:spPr>
        <p:txBody>
          <a:bodyPr>
            <a:normAutofit/>
          </a:bodyPr>
          <a:lstStyle/>
          <a:p>
            <a:r>
              <a:rPr lang="en-US" dirty="0"/>
              <a:t>7</a:t>
            </a:r>
            <a:r>
              <a:rPr lang="en-US" sz="2800" dirty="0"/>
              <a:t>.5  strengths of ionic and covalent bonds</a:t>
            </a:r>
          </a:p>
        </p:txBody>
      </p:sp>
      <p:sp>
        <p:nvSpPr>
          <p:cNvPr id="4" name="Slide Number Placeholder 3"/>
          <p:cNvSpPr>
            <a:spLocks noGrp="1"/>
          </p:cNvSpPr>
          <p:nvPr>
            <p:ph type="sldNum" sz="quarter" idx="4"/>
          </p:nvPr>
        </p:nvSpPr>
        <p:spPr>
          <a:xfrm>
            <a:off x="6937571" y="6262754"/>
            <a:ext cx="2057400" cy="365125"/>
          </a:xfrm>
        </p:spPr>
        <p:txBody>
          <a:bodyPr/>
          <a:lstStyle/>
          <a:p>
            <a:fld id="{72F633B3-16E2-4909-ACA1-80BBA0CB601E}" type="slidenum">
              <a:rPr lang="en-US" smtClean="0"/>
              <a:pPr/>
              <a:t>36</a:t>
            </a:fld>
            <a:endParaRPr lang="en-US" dirty="0"/>
          </a:p>
        </p:txBody>
      </p:sp>
      <p:sp>
        <p:nvSpPr>
          <p:cNvPr id="7" name="Text Placeholder 2"/>
          <p:cNvSpPr txBox="1">
            <a:spLocks/>
          </p:cNvSpPr>
          <p:nvPr/>
        </p:nvSpPr>
        <p:spPr>
          <a:xfrm>
            <a:off x="457200" y="2298156"/>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24343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The Born-Haber Cycle:  </a:t>
            </a:r>
            <a:r>
              <a:rPr lang="en-US" sz="2200" b="1" dirty="0">
                <a:solidFill>
                  <a:srgbClr val="0000FF"/>
                </a:solidFill>
              </a:rPr>
              <a:t>Cesium Fluoride</a:t>
            </a:r>
            <a:endParaRPr lang="en-US" sz="2200" dirty="0">
              <a:solidFill>
                <a:srgbClr val="0000FF"/>
              </a:solidFill>
            </a:endParaRPr>
          </a:p>
        </p:txBody>
      </p:sp>
      <p:grpSp>
        <p:nvGrpSpPr>
          <p:cNvPr id="30" name="Group 29"/>
          <p:cNvGrpSpPr/>
          <p:nvPr/>
        </p:nvGrpSpPr>
        <p:grpSpPr>
          <a:xfrm>
            <a:off x="6937571" y="1747219"/>
            <a:ext cx="1634960" cy="2424454"/>
            <a:chOff x="6565392" y="3039168"/>
            <a:chExt cx="1634960" cy="2424454"/>
          </a:xfrm>
        </p:grpSpPr>
        <p:grpSp>
          <p:nvGrpSpPr>
            <p:cNvPr id="31" name="Group 30"/>
            <p:cNvGrpSpPr/>
            <p:nvPr/>
          </p:nvGrpSpPr>
          <p:grpSpPr>
            <a:xfrm>
              <a:off x="6664226" y="3097392"/>
              <a:ext cx="1536126" cy="2246128"/>
              <a:chOff x="6399612" y="3065620"/>
              <a:chExt cx="1536126" cy="2246128"/>
            </a:xfrm>
          </p:grpSpPr>
          <mc:AlternateContent xmlns:mc="http://schemas.openxmlformats.org/markup-compatibility/2006" xmlns:a14="http://schemas.microsoft.com/office/drawing/2010/main">
            <mc:Choice Requires="a14">
              <p:sp>
                <p:nvSpPr>
                  <p:cNvPr id="33" name="TextBox 32"/>
                  <p:cNvSpPr txBox="1"/>
                  <p:nvPr/>
                </p:nvSpPr>
                <p:spPr>
                  <a:xfrm>
                    <a:off x="6399612" y="3065620"/>
                    <a:ext cx="1385956" cy="3670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solidFill>
                                    <a:srgbClr val="009900"/>
                                  </a:solidFill>
                                  <a:latin typeface="Cambria Math" panose="02040503050406030204" pitchFamily="18" charset="0"/>
                                </a:rPr>
                              </m:ctrlPr>
                            </m:sSubSupPr>
                            <m:e>
                              <m:r>
                                <m:rPr>
                                  <m:sty m:val="p"/>
                                </m:rPr>
                                <a:rPr lang="el-GR" sz="2000" b="0" i="1" smtClean="0">
                                  <a:solidFill>
                                    <a:srgbClr val="009900"/>
                                  </a:solidFill>
                                  <a:latin typeface="Cambria Math" charset="0"/>
                                  <a:ea typeface="Cambria Math" charset="0"/>
                                  <a:cs typeface="Cambria Math" charset="0"/>
                                </a:rPr>
                                <m:t>Δ</m:t>
                              </m:r>
                              <m:r>
                                <a:rPr lang="en-US" sz="2000" b="0" i="1" smtClean="0">
                                  <a:solidFill>
                                    <a:srgbClr val="009900"/>
                                  </a:solidFill>
                                  <a:latin typeface="Cambria Math" charset="0"/>
                                  <a:ea typeface="Cambria Math" charset="0"/>
                                  <a:cs typeface="Cambria Math" charset="0"/>
                                </a:rPr>
                                <m:t>𝐻</m:t>
                              </m:r>
                            </m:e>
                            <m:sub>
                              <m:r>
                                <a:rPr lang="en-US" sz="2000" b="0" i="1" smtClean="0">
                                  <a:solidFill>
                                    <a:srgbClr val="009900"/>
                                  </a:solidFill>
                                  <a:latin typeface="Cambria Math" charset="0"/>
                                </a:rPr>
                                <m:t>𝑓𝑜𝑟𝑚𝑎𝑡𝑖𝑜𝑛</m:t>
                              </m:r>
                            </m:sub>
                            <m:sup>
                              <m:r>
                                <a:rPr lang="en-US" sz="2000">
                                  <a:solidFill>
                                    <a:srgbClr val="009900"/>
                                  </a:solidFill>
                                  <a:latin typeface="Cambria Math" charset="0"/>
                                  <a:ea typeface="Cambria Math" charset="0"/>
                                  <a:cs typeface="Cambria Math" charset="0"/>
                                </a:rPr>
                                <m:t>°</m:t>
                              </m:r>
                            </m:sup>
                          </m:sSubSup>
                        </m:oMath>
                      </m:oMathPara>
                    </a14:m>
                    <a:endParaRPr lang="en-US" sz="2000" dirty="0">
                      <a:solidFill>
                        <a:srgbClr val="0099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6399612" y="3065620"/>
                    <a:ext cx="1385956" cy="367088"/>
                  </a:xfrm>
                  <a:prstGeom prst="rect">
                    <a:avLst/>
                  </a:prstGeom>
                  <a:blipFill rotWithShape="0">
                    <a:blip r:embed="rId4"/>
                    <a:stretch>
                      <a:fillRect l="-3070" r="-2193"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6399612" y="5003971"/>
                    <a:ext cx="101758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9900"/>
                                  </a:solidFill>
                                  <a:latin typeface="Cambria Math" panose="02040503050406030204" pitchFamily="18" charset="0"/>
                                </a:rPr>
                              </m:ctrlPr>
                            </m:sSubPr>
                            <m:e>
                              <m:r>
                                <a:rPr lang="en-US" sz="2000" i="1" smtClean="0">
                                  <a:solidFill>
                                    <a:srgbClr val="009900"/>
                                  </a:solidFill>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𝐻</m:t>
                              </m:r>
                            </m:e>
                            <m:sub>
                              <m:r>
                                <a:rPr lang="en-US" sz="2000" b="0" i="1" smtClean="0">
                                  <a:solidFill>
                                    <a:srgbClr val="009900"/>
                                  </a:solidFill>
                                  <a:latin typeface="Cambria Math" charset="0"/>
                                </a:rPr>
                                <m:t>𝑙𝑎𝑡𝑡𝑖𝑐𝑒</m:t>
                              </m:r>
                            </m:sub>
                          </m:sSub>
                        </m:oMath>
                      </m:oMathPara>
                    </a14:m>
                    <a:endParaRPr lang="en-US" sz="2000" dirty="0">
                      <a:solidFill>
                        <a:srgbClr val="009900"/>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6399612" y="5003971"/>
                    <a:ext cx="1017586" cy="307777"/>
                  </a:xfrm>
                  <a:prstGeom prst="rect">
                    <a:avLst/>
                  </a:prstGeom>
                  <a:blipFill rotWithShape="0">
                    <a:blip r:embed="rId5"/>
                    <a:stretch>
                      <a:fillRect l="-4790" r="-2395"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6399612" y="3495827"/>
                    <a:ext cx="87209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9900"/>
                                  </a:solidFill>
                                  <a:latin typeface="Cambria Math" panose="02040503050406030204" pitchFamily="18" charset="0"/>
                                </a:rPr>
                              </m:ctrlPr>
                            </m:sSubPr>
                            <m:e>
                              <m:r>
                                <a:rPr lang="en-US" sz="2000" b="0" i="1" smtClean="0">
                                  <a:solidFill>
                                    <a:srgbClr val="009900"/>
                                  </a:solidFill>
                                  <a:latin typeface="Cambria Math" charset="0"/>
                                </a:rPr>
                                <m:t>𝐼𝐸</m:t>
                              </m:r>
                            </m:e>
                            <m:sub>
                              <m:r>
                                <a:rPr lang="en-US" sz="2000" b="0" i="1" smtClean="0">
                                  <a:solidFill>
                                    <a:srgbClr val="009900"/>
                                  </a:solidFill>
                                  <a:latin typeface="Cambria Math" charset="0"/>
                                </a:rPr>
                                <m:t>𝑚𝑒𝑡𝑎𝑙</m:t>
                              </m:r>
                            </m:sub>
                          </m:sSub>
                        </m:oMath>
                      </m:oMathPara>
                    </a14:m>
                    <a:endParaRPr lang="en-US" sz="2000" dirty="0">
                      <a:solidFill>
                        <a:srgbClr val="009900"/>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399612" y="3495827"/>
                    <a:ext cx="872098" cy="307777"/>
                  </a:xfrm>
                  <a:prstGeom prst="rect">
                    <a:avLst/>
                  </a:prstGeom>
                  <a:blipFill rotWithShape="0">
                    <a:blip r:embed="rId6"/>
                    <a:stretch>
                      <a:fillRect l="-5594" r="-2797"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399612" y="3866723"/>
                    <a:ext cx="13042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9900"/>
                                  </a:solidFill>
                                  <a:latin typeface="Cambria Math" panose="02040503050406030204" pitchFamily="18" charset="0"/>
                                </a:rPr>
                              </m:ctrlPr>
                            </m:sSubPr>
                            <m:e>
                              <m:r>
                                <a:rPr lang="en-US" sz="2000" b="0" i="1" smtClean="0">
                                  <a:solidFill>
                                    <a:srgbClr val="009900"/>
                                  </a:solidFill>
                                  <a:latin typeface="Cambria Math" charset="0"/>
                                </a:rPr>
                                <m:t>𝐸𝐴</m:t>
                              </m:r>
                            </m:e>
                            <m:sub>
                              <m:r>
                                <a:rPr lang="en-US" sz="2000" b="0" i="1" smtClean="0">
                                  <a:solidFill>
                                    <a:srgbClr val="009900"/>
                                  </a:solidFill>
                                  <a:latin typeface="Cambria Math" charset="0"/>
                                </a:rPr>
                                <m:t>𝑛𝑜𝑛𝑚𝑒𝑡𝑎𝑙</m:t>
                              </m:r>
                            </m:sub>
                          </m:sSub>
                        </m:oMath>
                      </m:oMathPara>
                    </a14:m>
                    <a:endParaRPr lang="en-US" sz="2000" dirty="0">
                      <a:solidFill>
                        <a:srgbClr val="00990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399612" y="3866723"/>
                    <a:ext cx="1304268" cy="307777"/>
                  </a:xfrm>
                  <a:prstGeom prst="rect">
                    <a:avLst/>
                  </a:prstGeom>
                  <a:blipFill rotWithShape="0">
                    <a:blip r:embed="rId7"/>
                    <a:stretch>
                      <a:fillRect l="-3271" r="-1402"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6399612" y="4633073"/>
                    <a:ext cx="114499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9900"/>
                                  </a:solidFill>
                                  <a:latin typeface="Cambria Math" panose="02040503050406030204" pitchFamily="18" charset="0"/>
                                </a:rPr>
                              </m:ctrlPr>
                            </m:sSubPr>
                            <m:e>
                              <m:r>
                                <a:rPr lang="en-US" sz="2000" b="0" i="1" smtClean="0">
                                  <a:solidFill>
                                    <a:srgbClr val="009900"/>
                                  </a:solidFill>
                                  <a:latin typeface="Cambria Math" charset="0"/>
                                </a:rPr>
                                <m:t>𝐷</m:t>
                              </m:r>
                            </m:e>
                            <m:sub>
                              <m:r>
                                <a:rPr lang="en-US" sz="2000" b="0" i="1" smtClean="0">
                                  <a:solidFill>
                                    <a:srgbClr val="009900"/>
                                  </a:solidFill>
                                  <a:latin typeface="Cambria Math" charset="0"/>
                                </a:rPr>
                                <m:t>𝑛𝑜𝑛𝑚𝑒𝑡𝑎𝑙</m:t>
                              </m:r>
                            </m:sub>
                          </m:sSub>
                        </m:oMath>
                      </m:oMathPara>
                    </a14:m>
                    <a:endParaRPr lang="en-US" sz="2000" dirty="0">
                      <a:solidFill>
                        <a:srgbClr val="00990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6399612" y="4633073"/>
                    <a:ext cx="1144992" cy="307777"/>
                  </a:xfrm>
                  <a:prstGeom prst="rect">
                    <a:avLst/>
                  </a:prstGeom>
                  <a:blipFill rotWithShape="0">
                    <a:blip r:embed="rId8"/>
                    <a:stretch>
                      <a:fillRect l="-3723" r="-1596"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6399612" y="4237619"/>
                    <a:ext cx="1536126" cy="3323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solidFill>
                                    <a:srgbClr val="009900"/>
                                  </a:solidFill>
                                  <a:latin typeface="Cambria Math" panose="02040503050406030204" pitchFamily="18" charset="0"/>
                                </a:rPr>
                              </m:ctrlPr>
                            </m:sSubSupPr>
                            <m:e>
                              <m:r>
                                <m:rPr>
                                  <m:sty m:val="p"/>
                                </m:rPr>
                                <a:rPr lang="el-GR" sz="2000" b="0" i="1" smtClean="0">
                                  <a:solidFill>
                                    <a:srgbClr val="009900"/>
                                  </a:solidFill>
                                  <a:latin typeface="Cambria Math" charset="0"/>
                                  <a:ea typeface="Cambria Math" charset="0"/>
                                  <a:cs typeface="Cambria Math" charset="0"/>
                                </a:rPr>
                                <m:t>Δ</m:t>
                              </m:r>
                              <m:r>
                                <a:rPr lang="en-US" sz="2000" b="0" i="1" smtClean="0">
                                  <a:solidFill>
                                    <a:srgbClr val="009900"/>
                                  </a:solidFill>
                                  <a:latin typeface="Cambria Math" charset="0"/>
                                  <a:ea typeface="Cambria Math" charset="0"/>
                                  <a:cs typeface="Cambria Math" charset="0"/>
                                </a:rPr>
                                <m:t>𝐻</m:t>
                              </m:r>
                            </m:e>
                            <m:sub>
                              <m:r>
                                <a:rPr lang="en-US" sz="2000" b="0" i="1" smtClean="0">
                                  <a:solidFill>
                                    <a:srgbClr val="009900"/>
                                  </a:solidFill>
                                  <a:latin typeface="Cambria Math" charset="0"/>
                                </a:rPr>
                                <m:t>𝑠𝑢𝑏𝑙𝑖𝑚𝑎𝑡𝑖𝑜𝑛</m:t>
                              </m:r>
                            </m:sub>
                            <m:sup>
                              <m:r>
                                <a:rPr lang="en-US" sz="2000">
                                  <a:solidFill>
                                    <a:srgbClr val="009900"/>
                                  </a:solidFill>
                                  <a:latin typeface="Cambria Math" charset="0"/>
                                  <a:ea typeface="Cambria Math" charset="0"/>
                                  <a:cs typeface="Cambria Math" charset="0"/>
                                </a:rPr>
                                <m:t>°</m:t>
                              </m:r>
                            </m:sup>
                          </m:sSubSup>
                        </m:oMath>
                      </m:oMathPara>
                    </a14:m>
                    <a:endParaRPr lang="en-US" sz="2000" dirty="0">
                      <a:solidFill>
                        <a:srgbClr val="00990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6399612" y="4237619"/>
                    <a:ext cx="1536126" cy="332335"/>
                  </a:xfrm>
                  <a:prstGeom prst="rect">
                    <a:avLst/>
                  </a:prstGeom>
                  <a:blipFill rotWithShape="0">
                    <a:blip r:embed="rId9"/>
                    <a:stretch>
                      <a:fillRect l="-2778" r="-1587" b="-23636"/>
                    </a:stretch>
                  </a:blipFill>
                </p:spPr>
                <p:txBody>
                  <a:bodyPr/>
                  <a:lstStyle/>
                  <a:p>
                    <a:r>
                      <a:rPr lang="en-US">
                        <a:noFill/>
                      </a:rPr>
                      <a:t> </a:t>
                    </a:r>
                  </a:p>
                </p:txBody>
              </p:sp>
            </mc:Fallback>
          </mc:AlternateContent>
        </p:grpSp>
        <p:sp>
          <p:nvSpPr>
            <p:cNvPr id="32" name="Rounded Rectangle 31"/>
            <p:cNvSpPr/>
            <p:nvPr/>
          </p:nvSpPr>
          <p:spPr>
            <a:xfrm>
              <a:off x="6565392" y="3039168"/>
              <a:ext cx="1634960" cy="2424454"/>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0" name="TextBox 39"/>
              <p:cNvSpPr txBox="1"/>
              <p:nvPr/>
            </p:nvSpPr>
            <p:spPr>
              <a:xfrm>
                <a:off x="246392" y="4848825"/>
                <a:ext cx="8238153" cy="2013372"/>
              </a:xfrm>
              <a:prstGeom prst="rect">
                <a:avLst/>
              </a:prstGeom>
              <a:noFill/>
            </p:spPr>
            <p:txBody>
              <a:bodyPr wrap="none" rtlCol="0">
                <a:spAutoFit/>
              </a:bodyPr>
              <a:lstStyle/>
              <a:p>
                <a:pPr>
                  <a:spcAft>
                    <a:spcPts val="600"/>
                  </a:spcAft>
                </a:pPr>
                <a:r>
                  <a:rPr lang="en-US" dirty="0">
                    <a:solidFill>
                      <a:schemeClr val="tx1"/>
                    </a:solidFill>
                  </a:rPr>
                  <a:t>The </a:t>
                </a:r>
                <a:r>
                  <a:rPr lang="en-US" i="1" u="sng" dirty="0">
                    <a:solidFill>
                      <a:srgbClr val="009900"/>
                    </a:solidFill>
                  </a:rPr>
                  <a:t>lattice energy</a:t>
                </a:r>
                <a:r>
                  <a:rPr lang="en-US" dirty="0">
                    <a:solidFill>
                      <a:schemeClr val="tx1"/>
                    </a:solidFill>
                  </a:rPr>
                  <a:t> or </a:t>
                </a:r>
                <a:r>
                  <a:rPr lang="en-US" i="1" u="sng" dirty="0">
                    <a:solidFill>
                      <a:srgbClr val="009900"/>
                    </a:solidFill>
                  </a:rPr>
                  <a:t>heat of formation</a:t>
                </a:r>
                <a:r>
                  <a:rPr lang="en-US" dirty="0">
                    <a:solidFill>
                      <a:schemeClr val="tx1"/>
                    </a:solidFill>
                  </a:rPr>
                  <a:t> may be calculated from the other values.</a:t>
                </a:r>
              </a:p>
              <a:p>
                <a:pPr>
                  <a:spcAft>
                    <a:spcPts val="600"/>
                  </a:spcAft>
                </a:pPr>
                <a14:m>
                  <m:oMath xmlns:m="http://schemas.openxmlformats.org/officeDocument/2006/math">
                    <m:sSubSup>
                      <m:sSubSupPr>
                        <m:ctrlPr>
                          <a:rPr lang="en-US" i="1">
                            <a:solidFill>
                              <a:schemeClr val="tx1"/>
                            </a:solidFill>
                            <a:latin typeface="Cambria Math" panose="02040503050406030204" pitchFamily="18" charset="0"/>
                          </a:rPr>
                        </m:ctrlPr>
                      </m:sSubSupPr>
                      <m:e>
                        <m:r>
                          <m:rPr>
                            <m:sty m:val="p"/>
                          </m:rPr>
                          <a:rPr lang="el-GR" i="1">
                            <a:solidFill>
                              <a:schemeClr val="tx1"/>
                            </a:solidFill>
                            <a:latin typeface="Cambria Math" charset="0"/>
                            <a:ea typeface="Cambria Math" charset="0"/>
                            <a:cs typeface="Cambria Math" charset="0"/>
                          </a:rPr>
                          <m:t>Δ</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𝑓</m:t>
                        </m:r>
                      </m:sub>
                      <m:sup>
                        <m:r>
                          <a:rPr lang="en-US">
                            <a:solidFill>
                              <a:schemeClr val="tx1"/>
                            </a:solidFill>
                            <a:latin typeface="Cambria Math" charset="0"/>
                            <a:ea typeface="Cambria Math" charset="0"/>
                            <a:cs typeface="Cambria Math" charset="0"/>
                          </a:rPr>
                          <m:t>°</m:t>
                        </m:r>
                      </m:sup>
                    </m:sSubSup>
                    <m:r>
                      <a:rPr lang="en-US" b="0" i="1" smtClean="0">
                        <a:solidFill>
                          <a:schemeClr val="tx1"/>
                        </a:solidFill>
                        <a:latin typeface="Cambria Math" charset="0"/>
                        <a:ea typeface="Cambria Math" charset="0"/>
                        <a:cs typeface="Cambria Math" charset="0"/>
                      </a:rPr>
                      <m:t>=</m:t>
                    </m:r>
                    <m:sSubSup>
                      <m:sSubSupPr>
                        <m:ctrlPr>
                          <a:rPr lang="en-US" i="1">
                            <a:solidFill>
                              <a:schemeClr val="tx1"/>
                            </a:solidFill>
                            <a:latin typeface="Cambria Math" panose="02040503050406030204" pitchFamily="18" charset="0"/>
                          </a:rPr>
                        </m:ctrlPr>
                      </m:sSubSupPr>
                      <m:e>
                        <m:r>
                          <m:rPr>
                            <m:sty m:val="p"/>
                          </m:rPr>
                          <a:rPr lang="el-GR" i="1">
                            <a:solidFill>
                              <a:schemeClr val="tx1"/>
                            </a:solidFill>
                            <a:latin typeface="Cambria Math" charset="0"/>
                            <a:ea typeface="Cambria Math" charset="0"/>
                            <a:cs typeface="Cambria Math" charset="0"/>
                          </a:rPr>
                          <m:t>Δ</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𝑠</m:t>
                        </m:r>
                      </m:sub>
                      <m:sup>
                        <m:r>
                          <a:rPr lang="en-US">
                            <a:solidFill>
                              <a:schemeClr val="tx1"/>
                            </a:solidFill>
                            <a:latin typeface="Cambria Math" charset="0"/>
                            <a:ea typeface="Cambria Math" charset="0"/>
                            <a:cs typeface="Cambria Math" charset="0"/>
                          </a:rPr>
                          <m:t>°</m:t>
                        </m:r>
                      </m:sup>
                    </m:sSubSup>
                    <m:r>
                      <a:rPr lang="en-US" i="1">
                        <a:solidFill>
                          <a:schemeClr val="tx1"/>
                        </a:solidFill>
                        <a:latin typeface="Cambria Math" charset="0"/>
                        <a:ea typeface="Cambria Math" charset="0"/>
                        <a:cs typeface="Cambria Math" charset="0"/>
                      </a:rPr>
                      <m:t>+</m:t>
                    </m:r>
                    <m:sSub>
                      <m:sSubPr>
                        <m:ctrlPr>
                          <a:rPr lang="en-US" i="1">
                            <a:solidFill>
                              <a:schemeClr val="tx1"/>
                            </a:solidFill>
                            <a:latin typeface="Cambria Math" panose="02040503050406030204" pitchFamily="18" charset="0"/>
                          </a:rPr>
                        </m:ctrlPr>
                      </m:sSubPr>
                      <m:e>
                        <m:f>
                          <m:fPr>
                            <m:ctrlPr>
                              <a:rPr lang="en-US" i="1">
                                <a:solidFill>
                                  <a:schemeClr val="tx1"/>
                                </a:solidFill>
                                <a:latin typeface="Cambria Math" panose="02040503050406030204" pitchFamily="18" charset="0"/>
                              </a:rPr>
                            </m:ctrlPr>
                          </m:fPr>
                          <m:num>
                            <m:r>
                              <a:rPr lang="en-US" i="1">
                                <a:solidFill>
                                  <a:schemeClr val="tx1"/>
                                </a:solidFill>
                                <a:latin typeface="Cambria Math" charset="0"/>
                              </a:rPr>
                              <m:t>1</m:t>
                            </m:r>
                          </m:num>
                          <m:den>
                            <m:r>
                              <a:rPr lang="en-US" i="1">
                                <a:solidFill>
                                  <a:schemeClr val="tx1"/>
                                </a:solidFill>
                                <a:latin typeface="Cambria Math" charset="0"/>
                              </a:rPr>
                              <m:t>2</m:t>
                            </m:r>
                          </m:den>
                        </m:f>
                        <m:r>
                          <a:rPr lang="en-US" i="1">
                            <a:solidFill>
                              <a:schemeClr val="tx1"/>
                            </a:solidFill>
                            <a:latin typeface="Cambria Math" charset="0"/>
                          </a:rPr>
                          <m:t>𝐷</m:t>
                        </m:r>
                      </m:e>
                      <m:sub>
                        <m:r>
                          <a:rPr lang="en-US" i="1">
                            <a:solidFill>
                              <a:schemeClr val="tx1"/>
                            </a:solidFill>
                            <a:latin typeface="Cambria Math" charset="0"/>
                          </a:rPr>
                          <m:t>𝑛𝑜𝑛𝑚𝑒𝑡𝑎𝑙</m:t>
                        </m:r>
                      </m:sub>
                    </m:sSub>
                    <m:r>
                      <a:rPr lang="en-US" i="1">
                        <a:solidFill>
                          <a:schemeClr val="tx1"/>
                        </a:solidFill>
                        <a:latin typeface="Cambria Math"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𝐼𝐸</m:t>
                        </m:r>
                      </m:e>
                      <m:sub>
                        <m:r>
                          <a:rPr lang="en-US" i="1">
                            <a:solidFill>
                              <a:schemeClr val="tx1"/>
                            </a:solidFill>
                            <a:latin typeface="Cambria Math" charset="0"/>
                          </a:rPr>
                          <m:t>𝑚𝑒𝑡𝑎𝑙</m:t>
                        </m:r>
                      </m:sub>
                    </m:sSub>
                    <m:r>
                      <a:rPr lang="en-US">
                        <a:solidFill>
                          <a:schemeClr val="tx1"/>
                        </a:solidFill>
                        <a:latin typeface="Cambria Math" charset="0"/>
                      </a:rPr>
                      <m:t>−</m:t>
                    </m:r>
                  </m:oMath>
                </a14:m>
                <a:r>
                  <a:rPr lang="is-I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𝐸𝐴</m:t>
                        </m:r>
                      </m:e>
                      <m:sub>
                        <m:r>
                          <a:rPr lang="en-US" i="1">
                            <a:solidFill>
                              <a:schemeClr val="tx1"/>
                            </a:solidFill>
                            <a:latin typeface="Cambria Math" charset="0"/>
                          </a:rPr>
                          <m:t>𝑛𝑜𝑛𝑚𝑒𝑡𝑎𝑙</m:t>
                        </m:r>
                      </m:sub>
                    </m:sSub>
                    <m:r>
                      <a:rPr lang="en-US" b="0" i="0" smtClean="0">
                        <a:solidFill>
                          <a:schemeClr val="tx1"/>
                        </a:solidFill>
                        <a:latin typeface="Cambria Math"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𝑙𝑎𝑡𝑡𝑖𝑐𝑒</m:t>
                        </m:r>
                      </m:sub>
                    </m:sSub>
                  </m:oMath>
                </a14:m>
                <a:endParaRPr lang="en-US" dirty="0">
                  <a:solidFill>
                    <a:schemeClr val="tx1"/>
                  </a:solidFill>
                </a:endParaRPr>
              </a:p>
              <a:p>
                <a:pPr>
                  <a:spcAft>
                    <a:spcPts val="600"/>
                  </a:spcAft>
                </a:pPr>
                <a14:m>
                  <m:oMath xmlns:m="http://schemas.openxmlformats.org/officeDocument/2006/math">
                    <m:sSubSup>
                      <m:sSubSupPr>
                        <m:ctrlPr>
                          <a:rPr lang="en-US" i="1" smtClean="0">
                            <a:solidFill>
                              <a:schemeClr val="tx1"/>
                            </a:solidFill>
                            <a:latin typeface="Cambria Math" panose="02040503050406030204" pitchFamily="18" charset="0"/>
                          </a:rPr>
                        </m:ctrlPr>
                      </m:sSubSupPr>
                      <m:e>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𝑙𝑎𝑡𝑡𝑖𝑐𝑒</m:t>
                            </m:r>
                          </m:sub>
                        </m:sSub>
                        <m:r>
                          <a:rPr lang="en-US" b="0" i="1" smtClean="0">
                            <a:solidFill>
                              <a:schemeClr val="tx1"/>
                            </a:solidFill>
                            <a:latin typeface="Cambria Math" charset="0"/>
                          </a:rPr>
                          <m:t>=−</m:t>
                        </m:r>
                        <m:r>
                          <m:rPr>
                            <m:sty m:val="p"/>
                          </m:rPr>
                          <a:rPr lang="el-GR" i="1">
                            <a:solidFill>
                              <a:schemeClr val="tx1"/>
                            </a:solidFill>
                            <a:latin typeface="Cambria Math" charset="0"/>
                            <a:ea typeface="Cambria Math" charset="0"/>
                            <a:cs typeface="Cambria Math" charset="0"/>
                          </a:rPr>
                          <m:t>Δ</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𝑓</m:t>
                        </m:r>
                      </m:sub>
                      <m:sup>
                        <m:r>
                          <a:rPr lang="en-US">
                            <a:solidFill>
                              <a:schemeClr val="tx1"/>
                            </a:solidFill>
                            <a:latin typeface="Cambria Math" charset="0"/>
                            <a:ea typeface="Cambria Math" charset="0"/>
                            <a:cs typeface="Cambria Math" charset="0"/>
                          </a:rPr>
                          <m:t>°</m:t>
                        </m:r>
                      </m:sup>
                    </m:sSubSup>
                    <m:r>
                      <a:rPr lang="en-US" b="0" i="1" smtClean="0">
                        <a:solidFill>
                          <a:schemeClr val="tx1"/>
                        </a:solidFill>
                        <a:latin typeface="Cambria Math" charset="0"/>
                        <a:ea typeface="Cambria Math" charset="0"/>
                        <a:cs typeface="Cambria Math" charset="0"/>
                      </a:rPr>
                      <m:t>+</m:t>
                    </m:r>
                    <m:sSubSup>
                      <m:sSubSupPr>
                        <m:ctrlPr>
                          <a:rPr lang="en-US" i="1" smtClean="0">
                            <a:solidFill>
                              <a:schemeClr val="tx1"/>
                            </a:solidFill>
                            <a:latin typeface="Cambria Math" panose="02040503050406030204" pitchFamily="18" charset="0"/>
                          </a:rPr>
                        </m:ctrlPr>
                      </m:sSubSupPr>
                      <m:e>
                        <m:r>
                          <m:rPr>
                            <m:sty m:val="p"/>
                          </m:rPr>
                          <a:rPr lang="el-GR" i="1">
                            <a:solidFill>
                              <a:schemeClr val="tx1"/>
                            </a:solidFill>
                            <a:latin typeface="Cambria Math" charset="0"/>
                            <a:ea typeface="Cambria Math" charset="0"/>
                            <a:cs typeface="Cambria Math" charset="0"/>
                          </a:rPr>
                          <m:t>Δ</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𝑠</m:t>
                        </m:r>
                      </m:sub>
                      <m:sup>
                        <m:r>
                          <a:rPr lang="en-US">
                            <a:solidFill>
                              <a:schemeClr val="tx1"/>
                            </a:solidFill>
                            <a:latin typeface="Cambria Math" charset="0"/>
                            <a:ea typeface="Cambria Math" charset="0"/>
                            <a:cs typeface="Cambria Math" charset="0"/>
                          </a:rPr>
                          <m:t>°</m:t>
                        </m:r>
                      </m:sup>
                    </m:sSubSup>
                    <m:r>
                      <a:rPr lang="en-US" b="0" i="1" smtClean="0">
                        <a:solidFill>
                          <a:schemeClr val="tx1"/>
                        </a:solidFill>
                        <a:latin typeface="Cambria Math" charset="0"/>
                        <a:ea typeface="Cambria Math" charset="0"/>
                        <a:cs typeface="Cambria Math" charset="0"/>
                      </a:rPr>
                      <m:t>+</m:t>
                    </m:r>
                    <m:sSub>
                      <m:sSubPr>
                        <m:ctrlPr>
                          <a:rPr lang="en-US" i="1">
                            <a:solidFill>
                              <a:schemeClr val="tx1"/>
                            </a:solidFill>
                            <a:latin typeface="Cambria Math" panose="02040503050406030204" pitchFamily="18" charset="0"/>
                          </a:rPr>
                        </m:ctrlPr>
                      </m:sSubPr>
                      <m:e>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charset="0"/>
                              </a:rPr>
                              <m:t>1</m:t>
                            </m:r>
                          </m:num>
                          <m:den>
                            <m:r>
                              <a:rPr lang="en-US" b="0" i="1" smtClean="0">
                                <a:solidFill>
                                  <a:schemeClr val="tx1"/>
                                </a:solidFill>
                                <a:latin typeface="Cambria Math" charset="0"/>
                              </a:rPr>
                              <m:t>2</m:t>
                            </m:r>
                          </m:den>
                        </m:f>
                        <m:r>
                          <a:rPr lang="en-US" i="1">
                            <a:solidFill>
                              <a:schemeClr val="tx1"/>
                            </a:solidFill>
                            <a:latin typeface="Cambria Math" charset="0"/>
                          </a:rPr>
                          <m:t>𝐷</m:t>
                        </m:r>
                      </m:e>
                      <m:sub>
                        <m:r>
                          <a:rPr lang="en-US" i="1">
                            <a:solidFill>
                              <a:schemeClr val="tx1"/>
                            </a:solidFill>
                            <a:latin typeface="Cambria Math" charset="0"/>
                          </a:rPr>
                          <m:t>𝑛𝑜𝑛𝑚𝑒𝑡𝑎𝑙</m:t>
                        </m:r>
                      </m:sub>
                    </m:sSub>
                    <m:r>
                      <a:rPr lang="en-US" b="0" i="1" smtClean="0">
                        <a:solidFill>
                          <a:schemeClr val="tx1"/>
                        </a:solidFill>
                        <a:latin typeface="Cambria Math"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𝐼𝐸</m:t>
                        </m:r>
                      </m:e>
                      <m:sub>
                        <m:r>
                          <a:rPr lang="en-US" i="1">
                            <a:solidFill>
                              <a:schemeClr val="tx1"/>
                            </a:solidFill>
                            <a:latin typeface="Cambria Math" charset="0"/>
                          </a:rPr>
                          <m:t>𝑚𝑒𝑡𝑎𝑙</m:t>
                        </m:r>
                      </m:sub>
                    </m:sSub>
                    <m:r>
                      <a:rPr lang="en-US" b="0" i="0" smtClean="0">
                        <a:solidFill>
                          <a:schemeClr val="tx1"/>
                        </a:solidFill>
                        <a:latin typeface="Cambria Math" charset="0"/>
                      </a:rPr>
                      <m:t>−</m:t>
                    </m:r>
                  </m:oMath>
                </a14:m>
                <a:r>
                  <a:rPr lang="is-I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𝐸𝐴</m:t>
                        </m:r>
                      </m:e>
                      <m:sub>
                        <m:r>
                          <a:rPr lang="en-US" i="1">
                            <a:solidFill>
                              <a:schemeClr val="tx1"/>
                            </a:solidFill>
                            <a:latin typeface="Cambria Math" charset="0"/>
                          </a:rPr>
                          <m:t>𝑛𝑜𝑛𝑚𝑒𝑡𝑎𝑙</m:t>
                        </m:r>
                      </m:sub>
                    </m:sSub>
                  </m:oMath>
                </a14:m>
                <a:endParaRPr lang="is-IS" dirty="0">
                  <a:solidFill>
                    <a:schemeClr val="tx1"/>
                  </a:solidFill>
                </a:endParaRPr>
              </a:p>
              <a:p>
                <a:pPr>
                  <a:spcAft>
                    <a:spcPts val="600"/>
                  </a:spcAft>
                </a:pP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𝑙𝑎𝑡𝑡𝑖𝑐𝑒</m:t>
                        </m:r>
                      </m:sub>
                    </m:sSub>
                    <m:r>
                      <a:rPr lang="en-US" b="0" i="1" smtClean="0">
                        <a:solidFill>
                          <a:schemeClr val="tx1"/>
                        </a:solidFill>
                        <a:latin typeface="Cambria Math" charset="0"/>
                      </a:rPr>
                      <m:t> </m:t>
                    </m:r>
                    <m:r>
                      <a:rPr lang="en-US" i="1">
                        <a:solidFill>
                          <a:schemeClr val="tx1"/>
                        </a:solidFill>
                        <a:latin typeface="Cambria Math" charset="0"/>
                      </a:rPr>
                      <m:t>=</m:t>
                    </m:r>
                    <m:r>
                      <a:rPr lang="en-US" b="0" i="1" smtClean="0">
                        <a:solidFill>
                          <a:schemeClr val="tx1"/>
                        </a:solidFill>
                        <a:latin typeface="Cambria Math" charset="0"/>
                      </a:rPr>
                      <m:t> </m:t>
                    </m:r>
                  </m:oMath>
                </a14:m>
                <a:r>
                  <a:rPr lang="is-IS" dirty="0">
                    <a:solidFill>
                      <a:schemeClr val="tx1"/>
                    </a:solidFill>
                  </a:rPr>
                  <a:t>[-(-553.5) + 76.5 + 79.4 </a:t>
                </a:r>
                <a:r>
                  <a:rPr lang="en-US" dirty="0">
                    <a:solidFill>
                      <a:schemeClr val="tx1"/>
                    </a:solidFill>
                  </a:rPr>
                  <a:t>+ 375.76</a:t>
                </a:r>
                <a:r>
                  <a:rPr lang="is-IS" dirty="0">
                    <a:solidFill>
                      <a:schemeClr val="tx1"/>
                    </a:solidFill>
                  </a:rPr>
                  <a:t> </a:t>
                </a:r>
                <a:r>
                  <a:rPr lang="en-US" dirty="0">
                    <a:solidFill>
                      <a:schemeClr val="tx1"/>
                    </a:solidFill>
                  </a:rPr>
                  <a:t>−</a:t>
                </a:r>
                <a:r>
                  <a:rPr lang="is-IS" dirty="0">
                    <a:solidFill>
                      <a:schemeClr val="tx1"/>
                    </a:solidFill>
                  </a:rPr>
                  <a:t>328.2] kJ = 756.9 kJ </a:t>
                </a:r>
              </a:p>
              <a:p>
                <a:pPr>
                  <a:spcAft>
                    <a:spcPts val="600"/>
                  </a:spcAft>
                </a:pPr>
                <a:endParaRPr lang="en-US" dirty="0">
                  <a:solidFill>
                    <a:schemeClr val="tx1"/>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246392" y="4848825"/>
                <a:ext cx="8238153" cy="2013372"/>
              </a:xfrm>
              <a:prstGeom prst="rect">
                <a:avLst/>
              </a:prstGeom>
              <a:blipFill rotWithShape="0">
                <a:blip r:embed="rId10"/>
                <a:stretch>
                  <a:fillRect l="-592" t="-1511" r="-518" b="-4532"/>
                </a:stretch>
              </a:blipFill>
            </p:spPr>
            <p:txBody>
              <a:bodyPr/>
              <a:lstStyle/>
              <a:p>
                <a:r>
                  <a:rPr lang="en-US">
                    <a:noFill/>
                  </a:rPr>
                  <a:t> </a:t>
                </a:r>
              </a:p>
            </p:txBody>
          </p:sp>
        </mc:Fallback>
      </mc:AlternateContent>
    </p:spTree>
    <p:extLst>
      <p:ext uri="{BB962C8B-B14F-4D97-AF65-F5344CB8AC3E}">
        <p14:creationId xmlns:p14="http://schemas.microsoft.com/office/powerpoint/2010/main" val="565081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979"/>
            <a:ext cx="8750808" cy="518478"/>
          </a:xfrm>
          <a:prstGeom prst="rect">
            <a:avLst/>
          </a:prstGeom>
        </p:spPr>
        <p:txBody>
          <a:bodyPr>
            <a:normAutofit/>
          </a:bodyPr>
          <a:lstStyle/>
          <a:p>
            <a:r>
              <a:rPr lang="en-US" dirty="0"/>
              <a:t>7</a:t>
            </a:r>
            <a:r>
              <a:rPr lang="en-US" sz="2800" dirty="0"/>
              <a:t>.5  strengths of ionic and covalent bonds</a:t>
            </a:r>
          </a:p>
        </p:txBody>
      </p:sp>
      <p:sp>
        <p:nvSpPr>
          <p:cNvPr id="4" name="Slide Number Placeholder 3"/>
          <p:cNvSpPr>
            <a:spLocks noGrp="1"/>
          </p:cNvSpPr>
          <p:nvPr>
            <p:ph type="sldNum" sz="quarter" idx="4"/>
          </p:nvPr>
        </p:nvSpPr>
        <p:spPr>
          <a:xfrm>
            <a:off x="6937571" y="6262754"/>
            <a:ext cx="2057400" cy="365125"/>
          </a:xfrm>
        </p:spPr>
        <p:txBody>
          <a:bodyPr/>
          <a:lstStyle/>
          <a:p>
            <a:fld id="{72F633B3-16E2-4909-ACA1-80BBA0CB601E}" type="slidenum">
              <a:rPr lang="en-US" smtClean="0"/>
              <a:pPr/>
              <a:t>37</a:t>
            </a:fld>
            <a:endParaRPr lang="en-US" dirty="0"/>
          </a:p>
        </p:txBody>
      </p:sp>
      <p:sp>
        <p:nvSpPr>
          <p:cNvPr id="9" name="Text Placeholder 2"/>
          <p:cNvSpPr txBox="1">
            <a:spLocks/>
          </p:cNvSpPr>
          <p:nvPr/>
        </p:nvSpPr>
        <p:spPr>
          <a:xfrm>
            <a:off x="457200" y="956968"/>
            <a:ext cx="8530098" cy="224343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The Born-Haber Cycle:  </a:t>
            </a:r>
            <a:r>
              <a:rPr lang="en-US" sz="2200" b="1" dirty="0">
                <a:solidFill>
                  <a:srgbClr val="0000FF"/>
                </a:solidFill>
              </a:rPr>
              <a:t>Cesium Chloride</a:t>
            </a:r>
            <a:endParaRPr lang="en-US" sz="2200" dirty="0">
              <a:solidFill>
                <a:srgbClr val="0000FF"/>
              </a:solidFill>
            </a:endParaRPr>
          </a:p>
        </p:txBody>
      </p:sp>
      <p:pic>
        <p:nvPicPr>
          <p:cNvPr id="6" name="Picture 5"/>
          <p:cNvPicPr>
            <a:picLocks noChangeAspect="1"/>
          </p:cNvPicPr>
          <p:nvPr/>
        </p:nvPicPr>
        <p:blipFill>
          <a:blip r:embed="rId3"/>
          <a:stretch>
            <a:fillRect/>
          </a:stretch>
        </p:blipFill>
        <p:spPr>
          <a:xfrm>
            <a:off x="485781" y="1497511"/>
            <a:ext cx="7469028" cy="2733346"/>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478467" y="4430044"/>
                <a:ext cx="6297237" cy="2013372"/>
              </a:xfrm>
              <a:prstGeom prst="rect">
                <a:avLst/>
              </a:prstGeom>
              <a:noFill/>
            </p:spPr>
            <p:txBody>
              <a:bodyPr wrap="none" rtlCol="0">
                <a:spAutoFit/>
              </a:bodyPr>
              <a:lstStyle/>
              <a:p>
                <a:pPr>
                  <a:spcAft>
                    <a:spcPts val="600"/>
                  </a:spcAft>
                </a:pPr>
                <a:r>
                  <a:rPr lang="en-US" dirty="0"/>
                  <a:t>The </a:t>
                </a:r>
                <a:r>
                  <a:rPr lang="en-US" i="1" u="sng" dirty="0">
                    <a:solidFill>
                      <a:srgbClr val="009900"/>
                    </a:solidFill>
                  </a:rPr>
                  <a:t>lattice energy</a:t>
                </a:r>
                <a:r>
                  <a:rPr lang="en-US" dirty="0"/>
                  <a:t> can be calculated from other values.</a:t>
                </a:r>
              </a:p>
              <a:p>
                <a:pPr>
                  <a:spcAft>
                    <a:spcPts val="600"/>
                  </a:spcAft>
                </a:pPr>
                <a14:m>
                  <m:oMath xmlns:m="http://schemas.openxmlformats.org/officeDocument/2006/math">
                    <m:sSubSup>
                      <m:sSubSupPr>
                        <m:ctrlPr>
                          <a:rPr lang="en-US" i="1" smtClean="0">
                            <a:solidFill>
                              <a:schemeClr val="tx1"/>
                            </a:solidFill>
                            <a:latin typeface="Cambria Math" panose="02040503050406030204" pitchFamily="18" charset="0"/>
                          </a:rPr>
                        </m:ctrlPr>
                      </m:sSubSupPr>
                      <m:e>
                        <m:r>
                          <m:rPr>
                            <m:sty m:val="p"/>
                          </m:rPr>
                          <a:rPr lang="el-GR" i="1">
                            <a:solidFill>
                              <a:schemeClr val="tx1"/>
                            </a:solidFill>
                            <a:latin typeface="Cambria Math" charset="0"/>
                            <a:ea typeface="Cambria Math" charset="0"/>
                            <a:cs typeface="Cambria Math" charset="0"/>
                          </a:rPr>
                          <m:t>Δ</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𝑓</m:t>
                        </m:r>
                      </m:sub>
                      <m:sup>
                        <m:r>
                          <a:rPr lang="en-US">
                            <a:solidFill>
                              <a:schemeClr val="tx1"/>
                            </a:solidFill>
                            <a:latin typeface="Cambria Math" charset="0"/>
                            <a:ea typeface="Cambria Math" charset="0"/>
                            <a:cs typeface="Cambria Math" charset="0"/>
                          </a:rPr>
                          <m:t>°</m:t>
                        </m:r>
                      </m:sup>
                    </m:sSubSup>
                    <m:r>
                      <a:rPr lang="en-US" b="0" i="1" smtClean="0">
                        <a:solidFill>
                          <a:schemeClr val="tx1"/>
                        </a:solidFill>
                        <a:latin typeface="Cambria Math" charset="0"/>
                        <a:ea typeface="Cambria Math" charset="0"/>
                        <a:cs typeface="Cambria Math" charset="0"/>
                      </a:rPr>
                      <m:t>=</m:t>
                    </m:r>
                    <m:sSubSup>
                      <m:sSubSupPr>
                        <m:ctrlPr>
                          <a:rPr lang="en-US" i="1">
                            <a:solidFill>
                              <a:schemeClr val="tx1"/>
                            </a:solidFill>
                            <a:latin typeface="Cambria Math" panose="02040503050406030204" pitchFamily="18" charset="0"/>
                          </a:rPr>
                        </m:ctrlPr>
                      </m:sSubSupPr>
                      <m:e>
                        <m:r>
                          <m:rPr>
                            <m:sty m:val="p"/>
                          </m:rPr>
                          <a:rPr lang="el-GR" i="1">
                            <a:solidFill>
                              <a:schemeClr val="tx1"/>
                            </a:solidFill>
                            <a:latin typeface="Cambria Math" charset="0"/>
                            <a:ea typeface="Cambria Math" charset="0"/>
                            <a:cs typeface="Cambria Math" charset="0"/>
                          </a:rPr>
                          <m:t>Δ</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𝑠</m:t>
                        </m:r>
                      </m:sub>
                      <m:sup>
                        <m:r>
                          <a:rPr lang="en-US">
                            <a:solidFill>
                              <a:schemeClr val="tx1"/>
                            </a:solidFill>
                            <a:latin typeface="Cambria Math" charset="0"/>
                            <a:ea typeface="Cambria Math" charset="0"/>
                            <a:cs typeface="Cambria Math" charset="0"/>
                          </a:rPr>
                          <m:t>°</m:t>
                        </m:r>
                      </m:sup>
                    </m:sSubSup>
                    <m:r>
                      <a:rPr lang="en-US" i="1">
                        <a:solidFill>
                          <a:schemeClr val="tx1"/>
                        </a:solidFill>
                        <a:latin typeface="Cambria Math" charset="0"/>
                        <a:ea typeface="Cambria Math" charset="0"/>
                        <a:cs typeface="Cambria Math" charset="0"/>
                      </a:rPr>
                      <m:t>+</m:t>
                    </m:r>
                    <m:sSub>
                      <m:sSubPr>
                        <m:ctrlPr>
                          <a:rPr lang="en-US" i="1">
                            <a:solidFill>
                              <a:schemeClr val="tx1"/>
                            </a:solidFill>
                            <a:latin typeface="Cambria Math" panose="02040503050406030204" pitchFamily="18" charset="0"/>
                          </a:rPr>
                        </m:ctrlPr>
                      </m:sSubPr>
                      <m:e>
                        <m:f>
                          <m:fPr>
                            <m:ctrlPr>
                              <a:rPr lang="en-US" i="1">
                                <a:solidFill>
                                  <a:schemeClr val="tx1"/>
                                </a:solidFill>
                                <a:latin typeface="Cambria Math" panose="02040503050406030204" pitchFamily="18" charset="0"/>
                              </a:rPr>
                            </m:ctrlPr>
                          </m:fPr>
                          <m:num>
                            <m:r>
                              <a:rPr lang="en-US" i="1">
                                <a:solidFill>
                                  <a:schemeClr val="tx1"/>
                                </a:solidFill>
                                <a:latin typeface="Cambria Math" charset="0"/>
                              </a:rPr>
                              <m:t>1</m:t>
                            </m:r>
                          </m:num>
                          <m:den>
                            <m:r>
                              <a:rPr lang="en-US" i="1">
                                <a:solidFill>
                                  <a:schemeClr val="tx1"/>
                                </a:solidFill>
                                <a:latin typeface="Cambria Math" charset="0"/>
                              </a:rPr>
                              <m:t>2</m:t>
                            </m:r>
                          </m:den>
                        </m:f>
                        <m:r>
                          <a:rPr lang="en-US" i="1">
                            <a:solidFill>
                              <a:schemeClr val="tx1"/>
                            </a:solidFill>
                            <a:latin typeface="Cambria Math" charset="0"/>
                          </a:rPr>
                          <m:t>𝐷</m:t>
                        </m:r>
                      </m:e>
                      <m:sub>
                        <m:r>
                          <a:rPr lang="en-US" i="1">
                            <a:solidFill>
                              <a:schemeClr val="tx1"/>
                            </a:solidFill>
                            <a:latin typeface="Cambria Math" charset="0"/>
                          </a:rPr>
                          <m:t>𝑛𝑜𝑛𝑚𝑒𝑡𝑎𝑙</m:t>
                        </m:r>
                      </m:sub>
                    </m:sSub>
                    <m:r>
                      <a:rPr lang="en-US" i="1">
                        <a:solidFill>
                          <a:schemeClr val="tx1"/>
                        </a:solidFill>
                        <a:latin typeface="Cambria Math"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𝐼𝐸</m:t>
                        </m:r>
                      </m:e>
                      <m:sub>
                        <m:r>
                          <a:rPr lang="en-US" i="1">
                            <a:solidFill>
                              <a:schemeClr val="tx1"/>
                            </a:solidFill>
                            <a:latin typeface="Cambria Math" charset="0"/>
                          </a:rPr>
                          <m:t>𝑚𝑒𝑡𝑎𝑙</m:t>
                        </m:r>
                      </m:sub>
                    </m:sSub>
                    <m:r>
                      <a:rPr lang="en-US">
                        <a:solidFill>
                          <a:schemeClr val="tx1"/>
                        </a:solidFill>
                        <a:latin typeface="Cambria Math" charset="0"/>
                      </a:rPr>
                      <m:t>−</m:t>
                    </m:r>
                  </m:oMath>
                </a14:m>
                <a:r>
                  <a:rPr lang="is-I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𝐸𝐴</m:t>
                        </m:r>
                      </m:e>
                      <m:sub>
                        <m:r>
                          <a:rPr lang="en-US" i="1">
                            <a:solidFill>
                              <a:schemeClr val="tx1"/>
                            </a:solidFill>
                            <a:latin typeface="Cambria Math" charset="0"/>
                          </a:rPr>
                          <m:t>𝑛𝑜𝑛𝑚𝑒𝑡𝑎𝑙</m:t>
                        </m:r>
                      </m:sub>
                    </m:sSub>
                    <m:r>
                      <a:rPr lang="en-US" b="0" i="0" smtClean="0">
                        <a:solidFill>
                          <a:schemeClr val="tx1"/>
                        </a:solidFill>
                        <a:latin typeface="Cambria Math"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𝑙𝑎𝑡𝑡𝑖𝑐𝑒</m:t>
                        </m:r>
                      </m:sub>
                    </m:sSub>
                  </m:oMath>
                </a14:m>
                <a:endParaRPr lang="en-US" dirty="0">
                  <a:solidFill>
                    <a:schemeClr val="tx1"/>
                  </a:solidFill>
                </a:endParaRPr>
              </a:p>
              <a:p>
                <a:pPr>
                  <a:spcAft>
                    <a:spcPts val="600"/>
                  </a:spcAft>
                </a:pPr>
                <a14:m>
                  <m:oMath xmlns:m="http://schemas.openxmlformats.org/officeDocument/2006/math">
                    <m:sSubSup>
                      <m:sSubSupPr>
                        <m:ctrlPr>
                          <a:rPr lang="en-US" i="1" smtClean="0">
                            <a:solidFill>
                              <a:schemeClr val="tx1"/>
                            </a:solidFill>
                            <a:latin typeface="Cambria Math" panose="02040503050406030204" pitchFamily="18" charset="0"/>
                          </a:rPr>
                        </m:ctrlPr>
                      </m:sSubSupPr>
                      <m:e>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𝑙𝑎𝑡𝑡𝑖𝑐𝑒</m:t>
                            </m:r>
                          </m:sub>
                        </m:sSub>
                        <m:r>
                          <a:rPr lang="en-US" b="0" i="1" smtClean="0">
                            <a:solidFill>
                              <a:schemeClr val="tx1"/>
                            </a:solidFill>
                            <a:latin typeface="Cambria Math" charset="0"/>
                          </a:rPr>
                          <m:t>=−</m:t>
                        </m:r>
                        <m:r>
                          <m:rPr>
                            <m:sty m:val="p"/>
                          </m:rPr>
                          <a:rPr lang="el-GR" i="1">
                            <a:solidFill>
                              <a:schemeClr val="tx1"/>
                            </a:solidFill>
                            <a:latin typeface="Cambria Math" charset="0"/>
                            <a:ea typeface="Cambria Math" charset="0"/>
                            <a:cs typeface="Cambria Math" charset="0"/>
                          </a:rPr>
                          <m:t>Δ</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𝑓</m:t>
                        </m:r>
                      </m:sub>
                      <m:sup>
                        <m:r>
                          <a:rPr lang="en-US">
                            <a:solidFill>
                              <a:schemeClr val="tx1"/>
                            </a:solidFill>
                            <a:latin typeface="Cambria Math" charset="0"/>
                            <a:ea typeface="Cambria Math" charset="0"/>
                            <a:cs typeface="Cambria Math" charset="0"/>
                          </a:rPr>
                          <m:t>°</m:t>
                        </m:r>
                      </m:sup>
                    </m:sSubSup>
                    <m:r>
                      <a:rPr lang="en-US" b="0" i="1" smtClean="0">
                        <a:solidFill>
                          <a:schemeClr val="tx1"/>
                        </a:solidFill>
                        <a:latin typeface="Cambria Math" charset="0"/>
                        <a:ea typeface="Cambria Math" charset="0"/>
                        <a:cs typeface="Cambria Math" charset="0"/>
                      </a:rPr>
                      <m:t>+</m:t>
                    </m:r>
                    <m:sSubSup>
                      <m:sSubSupPr>
                        <m:ctrlPr>
                          <a:rPr lang="en-US" i="1" smtClean="0">
                            <a:solidFill>
                              <a:schemeClr val="tx1"/>
                            </a:solidFill>
                            <a:latin typeface="Cambria Math" panose="02040503050406030204" pitchFamily="18" charset="0"/>
                          </a:rPr>
                        </m:ctrlPr>
                      </m:sSubSupPr>
                      <m:e>
                        <m:r>
                          <m:rPr>
                            <m:sty m:val="p"/>
                          </m:rPr>
                          <a:rPr lang="el-GR" i="1">
                            <a:solidFill>
                              <a:schemeClr val="tx1"/>
                            </a:solidFill>
                            <a:latin typeface="Cambria Math" charset="0"/>
                            <a:ea typeface="Cambria Math" charset="0"/>
                            <a:cs typeface="Cambria Math" charset="0"/>
                          </a:rPr>
                          <m:t>Δ</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𝑠</m:t>
                        </m:r>
                      </m:sub>
                      <m:sup>
                        <m:r>
                          <a:rPr lang="en-US">
                            <a:solidFill>
                              <a:schemeClr val="tx1"/>
                            </a:solidFill>
                            <a:latin typeface="Cambria Math" charset="0"/>
                            <a:ea typeface="Cambria Math" charset="0"/>
                            <a:cs typeface="Cambria Math" charset="0"/>
                          </a:rPr>
                          <m:t>°</m:t>
                        </m:r>
                      </m:sup>
                    </m:sSubSup>
                    <m:r>
                      <a:rPr lang="en-US" b="0" i="1" smtClean="0">
                        <a:solidFill>
                          <a:schemeClr val="tx1"/>
                        </a:solidFill>
                        <a:latin typeface="Cambria Math" charset="0"/>
                        <a:ea typeface="Cambria Math" charset="0"/>
                        <a:cs typeface="Cambria Math" charset="0"/>
                      </a:rPr>
                      <m:t>+</m:t>
                    </m:r>
                    <m:sSub>
                      <m:sSubPr>
                        <m:ctrlPr>
                          <a:rPr lang="en-US" i="1">
                            <a:solidFill>
                              <a:schemeClr val="tx1"/>
                            </a:solidFill>
                            <a:latin typeface="Cambria Math" panose="02040503050406030204" pitchFamily="18" charset="0"/>
                          </a:rPr>
                        </m:ctrlPr>
                      </m:sSubPr>
                      <m:e>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charset="0"/>
                              </a:rPr>
                              <m:t>1</m:t>
                            </m:r>
                          </m:num>
                          <m:den>
                            <m:r>
                              <a:rPr lang="en-US" b="0" i="1" smtClean="0">
                                <a:solidFill>
                                  <a:schemeClr val="tx1"/>
                                </a:solidFill>
                                <a:latin typeface="Cambria Math" charset="0"/>
                              </a:rPr>
                              <m:t>2</m:t>
                            </m:r>
                          </m:den>
                        </m:f>
                        <m:r>
                          <a:rPr lang="en-US" i="1">
                            <a:solidFill>
                              <a:schemeClr val="tx1"/>
                            </a:solidFill>
                            <a:latin typeface="Cambria Math" charset="0"/>
                          </a:rPr>
                          <m:t>𝐷</m:t>
                        </m:r>
                      </m:e>
                      <m:sub>
                        <m:r>
                          <a:rPr lang="en-US" i="1">
                            <a:solidFill>
                              <a:schemeClr val="tx1"/>
                            </a:solidFill>
                            <a:latin typeface="Cambria Math" charset="0"/>
                          </a:rPr>
                          <m:t>𝑛𝑜𝑛𝑚𝑒𝑡𝑎𝑙</m:t>
                        </m:r>
                      </m:sub>
                    </m:sSub>
                    <m:r>
                      <a:rPr lang="en-US" b="0" i="1" smtClean="0">
                        <a:solidFill>
                          <a:schemeClr val="tx1"/>
                        </a:solidFill>
                        <a:latin typeface="Cambria Math"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𝐼𝐸</m:t>
                        </m:r>
                      </m:e>
                      <m:sub>
                        <m:r>
                          <a:rPr lang="en-US" i="1">
                            <a:solidFill>
                              <a:schemeClr val="tx1"/>
                            </a:solidFill>
                            <a:latin typeface="Cambria Math" charset="0"/>
                          </a:rPr>
                          <m:t>𝑚𝑒𝑡𝑎𝑙</m:t>
                        </m:r>
                      </m:sub>
                    </m:sSub>
                    <m:r>
                      <a:rPr lang="en-US" b="0" i="0" smtClean="0">
                        <a:solidFill>
                          <a:schemeClr val="tx1"/>
                        </a:solidFill>
                        <a:latin typeface="Cambria Math" charset="0"/>
                      </a:rPr>
                      <m:t>−</m:t>
                    </m:r>
                  </m:oMath>
                </a14:m>
                <a:r>
                  <a:rPr lang="is-I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charset="0"/>
                          </a:rPr>
                          <m:t>𝐸𝐴</m:t>
                        </m:r>
                      </m:e>
                      <m:sub>
                        <m:r>
                          <a:rPr lang="en-US" i="1">
                            <a:solidFill>
                              <a:schemeClr val="tx1"/>
                            </a:solidFill>
                            <a:latin typeface="Cambria Math" charset="0"/>
                          </a:rPr>
                          <m:t>𝑛𝑜𝑛𝑚𝑒𝑡𝑎𝑙</m:t>
                        </m:r>
                      </m:sub>
                    </m:sSub>
                  </m:oMath>
                </a14:m>
                <a:endParaRPr lang="is-IS" dirty="0"/>
              </a:p>
              <a:p>
                <a:pPr>
                  <a:spcAft>
                    <a:spcPts val="600"/>
                  </a:spcAft>
                </a:pP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𝐻</m:t>
                        </m:r>
                      </m:e>
                      <m:sub>
                        <m:r>
                          <a:rPr lang="en-US" i="1">
                            <a:solidFill>
                              <a:schemeClr val="tx1"/>
                            </a:solidFill>
                            <a:latin typeface="Cambria Math" charset="0"/>
                          </a:rPr>
                          <m:t>𝑙𝑎𝑡𝑡𝑖𝑐𝑒</m:t>
                        </m:r>
                      </m:sub>
                    </m:sSub>
                    <m:r>
                      <a:rPr lang="en-US" b="0" i="1" smtClean="0">
                        <a:solidFill>
                          <a:schemeClr val="tx1"/>
                        </a:solidFill>
                        <a:latin typeface="Cambria Math" charset="0"/>
                      </a:rPr>
                      <m:t> </m:t>
                    </m:r>
                    <m:r>
                      <a:rPr lang="en-US" i="1">
                        <a:solidFill>
                          <a:schemeClr val="tx1"/>
                        </a:solidFill>
                        <a:latin typeface="Cambria Math" charset="0"/>
                      </a:rPr>
                      <m:t>=</m:t>
                    </m:r>
                    <m:r>
                      <a:rPr lang="en-US" b="0" i="1" smtClean="0">
                        <a:solidFill>
                          <a:schemeClr val="tx1"/>
                        </a:solidFill>
                        <a:latin typeface="Cambria Math" charset="0"/>
                      </a:rPr>
                      <m:t> </m:t>
                    </m:r>
                  </m:oMath>
                </a14:m>
                <a:r>
                  <a:rPr lang="is-IS" dirty="0"/>
                  <a:t>[-(-411) + 77 + 122 </a:t>
                </a:r>
                <a:r>
                  <a:rPr lang="en-US" dirty="0"/>
                  <a:t>+ 496</a:t>
                </a:r>
                <a:r>
                  <a:rPr lang="is-IS" dirty="0"/>
                  <a:t> </a:t>
                </a:r>
                <a:r>
                  <a:rPr lang="en-US" dirty="0"/>
                  <a:t>−</a:t>
                </a:r>
                <a:r>
                  <a:rPr lang="is-IS" dirty="0"/>
                  <a:t>368] kJ = 738 kJ </a:t>
                </a:r>
              </a:p>
              <a:p>
                <a:pPr>
                  <a:spcAft>
                    <a:spcPts val="600"/>
                  </a:spcAft>
                </a:pPr>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478467" y="4430044"/>
                <a:ext cx="6297237" cy="2013372"/>
              </a:xfrm>
              <a:prstGeom prst="rect">
                <a:avLst/>
              </a:prstGeom>
              <a:blipFill rotWithShape="0">
                <a:blip r:embed="rId4"/>
                <a:stretch>
                  <a:fillRect l="-774" t="-1818" b="-4545"/>
                </a:stretch>
              </a:blipFill>
            </p:spPr>
            <p:txBody>
              <a:bodyPr/>
              <a:lstStyle/>
              <a:p>
                <a:r>
                  <a:rPr lang="en-US">
                    <a:noFill/>
                  </a:rPr>
                  <a:t> </a:t>
                </a:r>
              </a:p>
            </p:txBody>
          </p:sp>
        </mc:Fallback>
      </mc:AlternateContent>
      <p:grpSp>
        <p:nvGrpSpPr>
          <p:cNvPr id="32" name="Group 31"/>
          <p:cNvGrpSpPr/>
          <p:nvPr/>
        </p:nvGrpSpPr>
        <p:grpSpPr>
          <a:xfrm>
            <a:off x="7347182" y="4292953"/>
            <a:ext cx="1634960" cy="2424454"/>
            <a:chOff x="6565392" y="3039168"/>
            <a:chExt cx="1634960" cy="2424454"/>
          </a:xfrm>
        </p:grpSpPr>
        <p:grpSp>
          <p:nvGrpSpPr>
            <p:cNvPr id="33" name="Group 32"/>
            <p:cNvGrpSpPr/>
            <p:nvPr/>
          </p:nvGrpSpPr>
          <p:grpSpPr>
            <a:xfrm>
              <a:off x="6664226" y="3097392"/>
              <a:ext cx="1536126" cy="2246128"/>
              <a:chOff x="6399612" y="3065620"/>
              <a:chExt cx="1536126" cy="2246128"/>
            </a:xfrm>
          </p:grpSpPr>
          <mc:AlternateContent xmlns:mc="http://schemas.openxmlformats.org/markup-compatibility/2006" xmlns:a14="http://schemas.microsoft.com/office/drawing/2010/main">
            <mc:Choice Requires="a14">
              <p:sp>
                <p:nvSpPr>
                  <p:cNvPr id="35" name="TextBox 34"/>
                  <p:cNvSpPr txBox="1"/>
                  <p:nvPr/>
                </p:nvSpPr>
                <p:spPr>
                  <a:xfrm>
                    <a:off x="6399612" y="3065620"/>
                    <a:ext cx="1385956" cy="3670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solidFill>
                                    <a:srgbClr val="009900"/>
                                  </a:solidFill>
                                  <a:latin typeface="Cambria Math" panose="02040503050406030204" pitchFamily="18" charset="0"/>
                                </a:rPr>
                              </m:ctrlPr>
                            </m:sSubSupPr>
                            <m:e>
                              <m:r>
                                <m:rPr>
                                  <m:sty m:val="p"/>
                                </m:rPr>
                                <a:rPr lang="el-GR" sz="2000" b="0" i="1" smtClean="0">
                                  <a:solidFill>
                                    <a:srgbClr val="009900"/>
                                  </a:solidFill>
                                  <a:latin typeface="Cambria Math" charset="0"/>
                                  <a:ea typeface="Cambria Math" charset="0"/>
                                  <a:cs typeface="Cambria Math" charset="0"/>
                                </a:rPr>
                                <m:t>Δ</m:t>
                              </m:r>
                              <m:r>
                                <a:rPr lang="en-US" sz="2000" b="0" i="1" smtClean="0">
                                  <a:solidFill>
                                    <a:srgbClr val="009900"/>
                                  </a:solidFill>
                                  <a:latin typeface="Cambria Math" charset="0"/>
                                  <a:ea typeface="Cambria Math" charset="0"/>
                                  <a:cs typeface="Cambria Math" charset="0"/>
                                </a:rPr>
                                <m:t>𝐻</m:t>
                              </m:r>
                            </m:e>
                            <m:sub>
                              <m:r>
                                <a:rPr lang="en-US" sz="2000" b="0" i="1" smtClean="0">
                                  <a:solidFill>
                                    <a:srgbClr val="009900"/>
                                  </a:solidFill>
                                  <a:latin typeface="Cambria Math" charset="0"/>
                                </a:rPr>
                                <m:t>𝑓𝑜𝑟𝑚𝑎𝑡𝑖𝑜𝑛</m:t>
                              </m:r>
                            </m:sub>
                            <m:sup>
                              <m:r>
                                <a:rPr lang="en-US" sz="2000">
                                  <a:solidFill>
                                    <a:srgbClr val="009900"/>
                                  </a:solidFill>
                                  <a:latin typeface="Cambria Math" charset="0"/>
                                  <a:ea typeface="Cambria Math" charset="0"/>
                                  <a:cs typeface="Cambria Math" charset="0"/>
                                </a:rPr>
                                <m:t>°</m:t>
                              </m:r>
                            </m:sup>
                          </m:sSubSup>
                        </m:oMath>
                      </m:oMathPara>
                    </a14:m>
                    <a:endParaRPr lang="en-US" sz="2000" dirty="0">
                      <a:solidFill>
                        <a:srgbClr val="009900"/>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6399612" y="3065620"/>
                    <a:ext cx="1385956" cy="367088"/>
                  </a:xfrm>
                  <a:prstGeom prst="rect">
                    <a:avLst/>
                  </a:prstGeom>
                  <a:blipFill rotWithShape="0">
                    <a:blip r:embed="rId5"/>
                    <a:stretch>
                      <a:fillRect l="-3070" r="-2193"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399612" y="5003971"/>
                    <a:ext cx="101758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9900"/>
                                  </a:solidFill>
                                  <a:latin typeface="Cambria Math" panose="02040503050406030204" pitchFamily="18" charset="0"/>
                                </a:rPr>
                              </m:ctrlPr>
                            </m:sSubPr>
                            <m:e>
                              <m:r>
                                <a:rPr lang="en-US" sz="2000" i="1" smtClean="0">
                                  <a:solidFill>
                                    <a:srgbClr val="009900"/>
                                  </a:solidFill>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𝐻</m:t>
                              </m:r>
                            </m:e>
                            <m:sub>
                              <m:r>
                                <a:rPr lang="en-US" sz="2000" b="0" i="1" smtClean="0">
                                  <a:solidFill>
                                    <a:srgbClr val="009900"/>
                                  </a:solidFill>
                                  <a:latin typeface="Cambria Math" charset="0"/>
                                </a:rPr>
                                <m:t>𝑙𝑎𝑡𝑡𝑖𝑐𝑒</m:t>
                              </m:r>
                            </m:sub>
                          </m:sSub>
                        </m:oMath>
                      </m:oMathPara>
                    </a14:m>
                    <a:endParaRPr lang="en-US" sz="2000" dirty="0">
                      <a:solidFill>
                        <a:srgbClr val="00990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399612" y="5003971"/>
                    <a:ext cx="1017586" cy="307777"/>
                  </a:xfrm>
                  <a:prstGeom prst="rect">
                    <a:avLst/>
                  </a:prstGeom>
                  <a:blipFill rotWithShape="0">
                    <a:blip r:embed="rId6"/>
                    <a:stretch>
                      <a:fillRect l="-4790" r="-2395"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6399612" y="3495827"/>
                    <a:ext cx="87209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9900"/>
                                  </a:solidFill>
                                  <a:latin typeface="Cambria Math" panose="02040503050406030204" pitchFamily="18" charset="0"/>
                                </a:rPr>
                              </m:ctrlPr>
                            </m:sSubPr>
                            <m:e>
                              <m:r>
                                <a:rPr lang="en-US" sz="2000" b="0" i="1" smtClean="0">
                                  <a:solidFill>
                                    <a:srgbClr val="009900"/>
                                  </a:solidFill>
                                  <a:latin typeface="Cambria Math" charset="0"/>
                                </a:rPr>
                                <m:t>𝐼𝐸</m:t>
                              </m:r>
                            </m:e>
                            <m:sub>
                              <m:r>
                                <a:rPr lang="en-US" sz="2000" b="0" i="1" smtClean="0">
                                  <a:solidFill>
                                    <a:srgbClr val="009900"/>
                                  </a:solidFill>
                                  <a:latin typeface="Cambria Math" charset="0"/>
                                </a:rPr>
                                <m:t>𝑚𝑒𝑡𝑎𝑙</m:t>
                              </m:r>
                            </m:sub>
                          </m:sSub>
                        </m:oMath>
                      </m:oMathPara>
                    </a14:m>
                    <a:endParaRPr lang="en-US" sz="2000" dirty="0">
                      <a:solidFill>
                        <a:srgbClr val="00990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6399612" y="3495827"/>
                    <a:ext cx="872098" cy="307777"/>
                  </a:xfrm>
                  <a:prstGeom prst="rect">
                    <a:avLst/>
                  </a:prstGeom>
                  <a:blipFill rotWithShape="0">
                    <a:blip r:embed="rId7"/>
                    <a:stretch>
                      <a:fillRect l="-5556" r="-2083"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6399612" y="3866723"/>
                    <a:ext cx="13042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9900"/>
                                  </a:solidFill>
                                  <a:latin typeface="Cambria Math" panose="02040503050406030204" pitchFamily="18" charset="0"/>
                                </a:rPr>
                              </m:ctrlPr>
                            </m:sSubPr>
                            <m:e>
                              <m:r>
                                <a:rPr lang="en-US" sz="2000" b="0" i="1" smtClean="0">
                                  <a:solidFill>
                                    <a:srgbClr val="009900"/>
                                  </a:solidFill>
                                  <a:latin typeface="Cambria Math" charset="0"/>
                                </a:rPr>
                                <m:t>𝐸𝐴</m:t>
                              </m:r>
                            </m:e>
                            <m:sub>
                              <m:r>
                                <a:rPr lang="en-US" sz="2000" b="0" i="1" smtClean="0">
                                  <a:solidFill>
                                    <a:srgbClr val="009900"/>
                                  </a:solidFill>
                                  <a:latin typeface="Cambria Math" charset="0"/>
                                </a:rPr>
                                <m:t>𝑛𝑜𝑛𝑚𝑒𝑡𝑎𝑙</m:t>
                              </m:r>
                            </m:sub>
                          </m:sSub>
                        </m:oMath>
                      </m:oMathPara>
                    </a14:m>
                    <a:endParaRPr lang="en-US" sz="2000" dirty="0">
                      <a:solidFill>
                        <a:srgbClr val="00990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6399612" y="3866723"/>
                    <a:ext cx="1304268" cy="307777"/>
                  </a:xfrm>
                  <a:prstGeom prst="rect">
                    <a:avLst/>
                  </a:prstGeom>
                  <a:blipFill rotWithShape="0">
                    <a:blip r:embed="rId8"/>
                    <a:stretch>
                      <a:fillRect l="-3271" r="-1402"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6399612" y="4633073"/>
                    <a:ext cx="114499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9900"/>
                                  </a:solidFill>
                                  <a:latin typeface="Cambria Math" panose="02040503050406030204" pitchFamily="18" charset="0"/>
                                </a:rPr>
                              </m:ctrlPr>
                            </m:sSubPr>
                            <m:e>
                              <m:r>
                                <a:rPr lang="en-US" sz="2000" b="0" i="1" smtClean="0">
                                  <a:solidFill>
                                    <a:srgbClr val="009900"/>
                                  </a:solidFill>
                                  <a:latin typeface="Cambria Math" charset="0"/>
                                </a:rPr>
                                <m:t>𝐷</m:t>
                              </m:r>
                            </m:e>
                            <m:sub>
                              <m:r>
                                <a:rPr lang="en-US" sz="2000" b="0" i="1" smtClean="0">
                                  <a:solidFill>
                                    <a:srgbClr val="009900"/>
                                  </a:solidFill>
                                  <a:latin typeface="Cambria Math" charset="0"/>
                                </a:rPr>
                                <m:t>𝑛𝑜𝑛𝑚𝑒𝑡𝑎𝑙</m:t>
                              </m:r>
                            </m:sub>
                          </m:sSub>
                        </m:oMath>
                      </m:oMathPara>
                    </a14:m>
                    <a:endParaRPr lang="en-US" sz="2000" dirty="0">
                      <a:solidFill>
                        <a:srgbClr val="00990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399612" y="4633073"/>
                    <a:ext cx="1144992" cy="307777"/>
                  </a:xfrm>
                  <a:prstGeom prst="rect">
                    <a:avLst/>
                  </a:prstGeom>
                  <a:blipFill rotWithShape="0">
                    <a:blip r:embed="rId9"/>
                    <a:stretch>
                      <a:fillRect l="-3723" r="-1596"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6399612" y="4237619"/>
                    <a:ext cx="1536126" cy="3323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solidFill>
                                    <a:srgbClr val="009900"/>
                                  </a:solidFill>
                                  <a:latin typeface="Cambria Math" panose="02040503050406030204" pitchFamily="18" charset="0"/>
                                </a:rPr>
                              </m:ctrlPr>
                            </m:sSubSupPr>
                            <m:e>
                              <m:r>
                                <m:rPr>
                                  <m:sty m:val="p"/>
                                </m:rPr>
                                <a:rPr lang="el-GR" sz="2000" b="0" i="1" smtClean="0">
                                  <a:solidFill>
                                    <a:srgbClr val="009900"/>
                                  </a:solidFill>
                                  <a:latin typeface="Cambria Math" charset="0"/>
                                  <a:ea typeface="Cambria Math" charset="0"/>
                                  <a:cs typeface="Cambria Math" charset="0"/>
                                </a:rPr>
                                <m:t>Δ</m:t>
                              </m:r>
                              <m:r>
                                <a:rPr lang="en-US" sz="2000" b="0" i="1" smtClean="0">
                                  <a:solidFill>
                                    <a:srgbClr val="009900"/>
                                  </a:solidFill>
                                  <a:latin typeface="Cambria Math" charset="0"/>
                                  <a:ea typeface="Cambria Math" charset="0"/>
                                  <a:cs typeface="Cambria Math" charset="0"/>
                                </a:rPr>
                                <m:t>𝐻</m:t>
                              </m:r>
                            </m:e>
                            <m:sub>
                              <m:r>
                                <a:rPr lang="en-US" sz="2000" b="0" i="1" smtClean="0">
                                  <a:solidFill>
                                    <a:srgbClr val="009900"/>
                                  </a:solidFill>
                                  <a:latin typeface="Cambria Math" charset="0"/>
                                </a:rPr>
                                <m:t>𝑠𝑢𝑏𝑙𝑖𝑚𝑎𝑡𝑖𝑜𝑛</m:t>
                              </m:r>
                            </m:sub>
                            <m:sup>
                              <m:r>
                                <a:rPr lang="en-US" sz="2000">
                                  <a:solidFill>
                                    <a:srgbClr val="009900"/>
                                  </a:solidFill>
                                  <a:latin typeface="Cambria Math" charset="0"/>
                                  <a:ea typeface="Cambria Math" charset="0"/>
                                  <a:cs typeface="Cambria Math" charset="0"/>
                                </a:rPr>
                                <m:t>°</m:t>
                              </m:r>
                            </m:sup>
                          </m:sSubSup>
                        </m:oMath>
                      </m:oMathPara>
                    </a14:m>
                    <a:endParaRPr lang="en-US" sz="2000" dirty="0">
                      <a:solidFill>
                        <a:srgbClr val="00990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6399612" y="4237619"/>
                    <a:ext cx="1536126" cy="332335"/>
                  </a:xfrm>
                  <a:prstGeom prst="rect">
                    <a:avLst/>
                  </a:prstGeom>
                  <a:blipFill rotWithShape="0">
                    <a:blip r:embed="rId10"/>
                    <a:stretch>
                      <a:fillRect l="-2778" r="-1587" b="-23636"/>
                    </a:stretch>
                  </a:blipFill>
                </p:spPr>
                <p:txBody>
                  <a:bodyPr/>
                  <a:lstStyle/>
                  <a:p>
                    <a:r>
                      <a:rPr lang="en-US">
                        <a:noFill/>
                      </a:rPr>
                      <a:t> </a:t>
                    </a:r>
                  </a:p>
                </p:txBody>
              </p:sp>
            </mc:Fallback>
          </mc:AlternateContent>
        </p:grpSp>
        <p:sp>
          <p:nvSpPr>
            <p:cNvPr id="34" name="Rounded Rectangle 33"/>
            <p:cNvSpPr/>
            <p:nvPr/>
          </p:nvSpPr>
          <p:spPr>
            <a:xfrm>
              <a:off x="6565392" y="3039168"/>
              <a:ext cx="1634960" cy="2424454"/>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6324134" y="3078527"/>
            <a:ext cx="1542410" cy="274320"/>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856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38</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Depicting Molecules in Three Dimensions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Molecules can be represented by Lewis structures, but a more complete representation includes three-dimensional geometries.</a:t>
            </a:r>
          </a:p>
          <a:p>
            <a:pPr marL="342900" indent="-342900">
              <a:buClr>
                <a:srgbClr val="009900"/>
              </a:buClr>
              <a:buFont typeface="Arial" panose="020B0604020202020204" pitchFamily="34" charset="0"/>
              <a:buChar char="•"/>
            </a:pPr>
            <a:r>
              <a:rPr lang="en-US" sz="2200" dirty="0"/>
              <a:t>The distances between atoms, bond angles, and relative arrangements in space are critical for understanding molecular structures.</a:t>
            </a:r>
          </a:p>
          <a:p>
            <a:pPr marL="342900" indent="-342900">
              <a:buClr>
                <a:srgbClr val="009900"/>
              </a:buClr>
              <a:buFont typeface="Arial" panose="020B0604020202020204" pitchFamily="34" charset="0"/>
              <a:buChar char="•"/>
            </a:pPr>
            <a:r>
              <a:rPr lang="en-US" sz="2200" dirty="0"/>
              <a:t>A </a:t>
            </a:r>
            <a:r>
              <a:rPr lang="en-US" sz="2200" i="1" u="sng" dirty="0">
                <a:solidFill>
                  <a:srgbClr val="009900"/>
                </a:solidFill>
              </a:rPr>
              <a:t>bond angle</a:t>
            </a:r>
            <a:r>
              <a:rPr lang="en-US" sz="2200" dirty="0"/>
              <a:t> (degrees) is the angle between two bonds that have a common atom.</a:t>
            </a:r>
          </a:p>
          <a:p>
            <a:pPr marL="342900" indent="-342900">
              <a:buClr>
                <a:srgbClr val="009900"/>
              </a:buClr>
              <a:buFont typeface="Arial" panose="020B0604020202020204" pitchFamily="34" charset="0"/>
              <a:buChar char="•"/>
            </a:pPr>
            <a:r>
              <a:rPr lang="en-US" sz="2200" dirty="0"/>
              <a:t>A </a:t>
            </a:r>
            <a:r>
              <a:rPr lang="en-US" sz="2200" i="1" u="sng" dirty="0">
                <a:solidFill>
                  <a:srgbClr val="009900"/>
                </a:solidFill>
              </a:rPr>
              <a:t>bond length </a:t>
            </a:r>
            <a:r>
              <a:rPr lang="en-US" sz="2200" dirty="0"/>
              <a:t>(Ångstroms) is the distance between the nuclei of two bonded atoms. </a:t>
            </a:r>
            <a:endParaRPr lang="en-US" dirty="0"/>
          </a:p>
        </p:txBody>
      </p:sp>
      <p:pic>
        <p:nvPicPr>
          <p:cNvPr id="5" name="Picture 4"/>
          <p:cNvPicPr>
            <a:picLocks noChangeAspect="1"/>
          </p:cNvPicPr>
          <p:nvPr/>
        </p:nvPicPr>
        <p:blipFill>
          <a:blip r:embed="rId2"/>
          <a:stretch>
            <a:fillRect/>
          </a:stretch>
        </p:blipFill>
        <p:spPr>
          <a:xfrm>
            <a:off x="2734718" y="4579833"/>
            <a:ext cx="3773417" cy="1894166"/>
          </a:xfrm>
          <a:prstGeom prst="rect">
            <a:avLst/>
          </a:prstGeom>
        </p:spPr>
      </p:pic>
      <p:sp>
        <p:nvSpPr>
          <p:cNvPr id="6" name="TextBox 5"/>
          <p:cNvSpPr txBox="1"/>
          <p:nvPr/>
        </p:nvSpPr>
        <p:spPr>
          <a:xfrm>
            <a:off x="5010912" y="6320110"/>
            <a:ext cx="1279517" cy="307777"/>
          </a:xfrm>
          <a:prstGeom prst="rect">
            <a:avLst/>
          </a:prstGeom>
          <a:noFill/>
        </p:spPr>
        <p:txBody>
          <a:bodyPr wrap="none" rtlCol="0">
            <a:spAutoFit/>
          </a:bodyPr>
          <a:lstStyle/>
          <a:p>
            <a:r>
              <a:rPr lang="en-US" sz="1400" dirty="0"/>
              <a:t>1 Å </a:t>
            </a:r>
            <a:r>
              <a:rPr lang="en-US" sz="1400"/>
              <a:t>= 10</a:t>
            </a:r>
            <a:r>
              <a:rPr lang="en-US" sz="1400" baseline="30000"/>
              <a:t>-10</a:t>
            </a:r>
            <a:r>
              <a:rPr lang="en-US" sz="1400"/>
              <a:t> </a:t>
            </a:r>
            <a:r>
              <a:rPr lang="en-US" sz="1400" dirty="0"/>
              <a:t>m </a:t>
            </a:r>
          </a:p>
        </p:txBody>
      </p:sp>
    </p:spTree>
    <p:extLst>
      <p:ext uri="{BB962C8B-B14F-4D97-AF65-F5344CB8AC3E}">
        <p14:creationId xmlns:p14="http://schemas.microsoft.com/office/powerpoint/2010/main" val="77782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39</a:t>
            </a:fld>
            <a:endParaRPr lang="en-US" dirty="0"/>
          </a:p>
        </p:txBody>
      </p:sp>
      <p:sp>
        <p:nvSpPr>
          <p:cNvPr id="7" name="Text Placeholder 2"/>
          <p:cNvSpPr txBox="1">
            <a:spLocks/>
          </p:cNvSpPr>
          <p:nvPr/>
        </p:nvSpPr>
        <p:spPr>
          <a:xfrm>
            <a:off x="457200" y="2311113"/>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VSEPR Theory</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molecular structure of molecules can be predicted by using </a:t>
            </a:r>
            <a:r>
              <a:rPr lang="en-US" sz="2200" u="sng" dirty="0">
                <a:solidFill>
                  <a:srgbClr val="009900"/>
                </a:solidFill>
              </a:rPr>
              <a:t>v</a:t>
            </a:r>
            <a:r>
              <a:rPr lang="en-US" sz="2200" dirty="0"/>
              <a:t>alence </a:t>
            </a:r>
            <a:r>
              <a:rPr lang="en-US" sz="2200" u="sng" dirty="0">
                <a:solidFill>
                  <a:srgbClr val="009900"/>
                </a:solidFill>
              </a:rPr>
              <a:t>s</a:t>
            </a:r>
            <a:r>
              <a:rPr lang="en-US" sz="2200" dirty="0"/>
              <a:t>hell </a:t>
            </a:r>
            <a:r>
              <a:rPr lang="en-US" sz="2200" u="sng" dirty="0">
                <a:solidFill>
                  <a:srgbClr val="009900"/>
                </a:solidFill>
              </a:rPr>
              <a:t>e</a:t>
            </a:r>
            <a:r>
              <a:rPr lang="en-US" sz="2200" dirty="0"/>
              <a:t>lectron </a:t>
            </a:r>
            <a:r>
              <a:rPr lang="en-US" sz="2200" u="sng" dirty="0">
                <a:solidFill>
                  <a:srgbClr val="009900"/>
                </a:solidFill>
              </a:rPr>
              <a:t>p</a:t>
            </a:r>
            <a:r>
              <a:rPr lang="en-US" sz="2200" dirty="0"/>
              <a:t>air </a:t>
            </a:r>
            <a:r>
              <a:rPr lang="en-US" sz="2200" u="sng" dirty="0">
                <a:solidFill>
                  <a:srgbClr val="009900"/>
                </a:solidFill>
              </a:rPr>
              <a:t>r</a:t>
            </a:r>
            <a:r>
              <a:rPr lang="en-US" sz="2200" dirty="0"/>
              <a:t>epulsion theory (VSEPR).</a:t>
            </a:r>
          </a:p>
          <a:p>
            <a:pPr marL="342900" indent="-342900">
              <a:buClr>
                <a:srgbClr val="009900"/>
              </a:buClr>
              <a:buFont typeface="Arial" panose="020B0604020202020204" pitchFamily="34" charset="0"/>
              <a:buChar char="•"/>
            </a:pPr>
            <a:r>
              <a:rPr lang="en-US" sz="2200" dirty="0"/>
              <a:t>Electron pairs in the valence shell of the central atom will adopt an arrangement so that they are as far apart in space as possible.</a:t>
            </a:r>
          </a:p>
          <a:p>
            <a:pPr marL="342900" indent="-342900">
              <a:buClr>
                <a:srgbClr val="009900"/>
              </a:buClr>
              <a:buFont typeface="Arial" panose="020B0604020202020204" pitchFamily="34" charset="0"/>
              <a:buChar char="•"/>
            </a:pPr>
            <a:r>
              <a:rPr lang="en-US" sz="2200" dirty="0"/>
              <a:t>This </a:t>
            </a:r>
            <a:r>
              <a:rPr lang="en-US" sz="2200" i="1" u="sng" dirty="0">
                <a:solidFill>
                  <a:srgbClr val="009900"/>
                </a:solidFill>
              </a:rPr>
              <a:t>minimizes repulsion</a:t>
            </a:r>
            <a:r>
              <a:rPr lang="en-US" sz="2200" dirty="0"/>
              <a:t> between </a:t>
            </a:r>
            <a:r>
              <a:rPr lang="en-US" sz="2200" i="1" u="sng" dirty="0">
                <a:solidFill>
                  <a:srgbClr val="009900"/>
                </a:solidFill>
              </a:rPr>
              <a:t>electron pairs</a:t>
            </a:r>
            <a:r>
              <a:rPr lang="en-US" sz="2200" dirty="0"/>
              <a:t>.</a:t>
            </a:r>
          </a:p>
        </p:txBody>
      </p:sp>
      <p:sp>
        <p:nvSpPr>
          <p:cNvPr id="3" name="TextBox 2"/>
          <p:cNvSpPr txBox="1"/>
          <p:nvPr/>
        </p:nvSpPr>
        <p:spPr>
          <a:xfrm>
            <a:off x="859536" y="4773208"/>
            <a:ext cx="750526" cy="400110"/>
          </a:xfrm>
          <a:prstGeom prst="rect">
            <a:avLst/>
          </a:prstGeom>
          <a:noFill/>
        </p:spPr>
        <p:txBody>
          <a:bodyPr wrap="none" rtlCol="0">
            <a:spAutoFit/>
          </a:bodyPr>
          <a:lstStyle/>
          <a:p>
            <a:r>
              <a:rPr lang="en-US" sz="2000" dirty="0">
                <a:solidFill>
                  <a:srgbClr val="0000FF"/>
                </a:solidFill>
              </a:rPr>
              <a:t>BeF</a:t>
            </a:r>
            <a:r>
              <a:rPr lang="en-US" sz="2000" baseline="-25000" dirty="0">
                <a:solidFill>
                  <a:srgbClr val="0000FF"/>
                </a:solidFill>
              </a:rPr>
              <a:t>2</a:t>
            </a:r>
          </a:p>
        </p:txBody>
      </p:sp>
      <p:sp>
        <p:nvSpPr>
          <p:cNvPr id="8" name="TextBox 7"/>
          <p:cNvSpPr txBox="1"/>
          <p:nvPr/>
        </p:nvSpPr>
        <p:spPr>
          <a:xfrm>
            <a:off x="795528" y="3865138"/>
            <a:ext cx="5833872" cy="646331"/>
          </a:xfrm>
          <a:prstGeom prst="rect">
            <a:avLst/>
          </a:prstGeom>
          <a:noFill/>
        </p:spPr>
        <p:txBody>
          <a:bodyPr wrap="square" rtlCol="0">
            <a:spAutoFit/>
          </a:bodyPr>
          <a:lstStyle/>
          <a:p>
            <a:r>
              <a:rPr lang="en-US" i="1" dirty="0">
                <a:solidFill>
                  <a:srgbClr val="0000FF"/>
                </a:solidFill>
              </a:rPr>
              <a:t>Draw the Lewis structure for each molecule and predict a geometry that will minimize electron pair repulsion.</a:t>
            </a:r>
          </a:p>
        </p:txBody>
      </p:sp>
      <p:sp>
        <p:nvSpPr>
          <p:cNvPr id="10" name="TextBox 9"/>
          <p:cNvSpPr txBox="1"/>
          <p:nvPr/>
        </p:nvSpPr>
        <p:spPr>
          <a:xfrm>
            <a:off x="4891988" y="4773208"/>
            <a:ext cx="607859" cy="400110"/>
          </a:xfrm>
          <a:prstGeom prst="rect">
            <a:avLst/>
          </a:prstGeom>
          <a:noFill/>
        </p:spPr>
        <p:txBody>
          <a:bodyPr wrap="none" rtlCol="0">
            <a:spAutoFit/>
          </a:bodyPr>
          <a:lstStyle/>
          <a:p>
            <a:r>
              <a:rPr lang="en-US" sz="2000" dirty="0">
                <a:solidFill>
                  <a:srgbClr val="0000FF"/>
                </a:solidFill>
              </a:rPr>
              <a:t>BF</a:t>
            </a:r>
            <a:r>
              <a:rPr lang="en-US" sz="2000" baseline="-25000" dirty="0">
                <a:solidFill>
                  <a:srgbClr val="0000FF"/>
                </a:solidFill>
              </a:rPr>
              <a:t>3</a:t>
            </a:r>
          </a:p>
        </p:txBody>
      </p:sp>
    </p:spTree>
    <p:extLst>
      <p:ext uri="{BB962C8B-B14F-4D97-AF65-F5344CB8AC3E}">
        <p14:creationId xmlns:p14="http://schemas.microsoft.com/office/powerpoint/2010/main" val="1966956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.1  Ionic bonding</a:t>
            </a:r>
          </a:p>
        </p:txBody>
      </p:sp>
      <p:sp>
        <p:nvSpPr>
          <p:cNvPr id="4" name="Slide Number Placeholder 3"/>
          <p:cNvSpPr>
            <a:spLocks noGrp="1"/>
          </p:cNvSpPr>
          <p:nvPr>
            <p:ph type="sldNum" sz="quarter" idx="4"/>
          </p:nvPr>
        </p:nvSpPr>
        <p:spPr/>
        <p:txBody>
          <a:bodyPr/>
          <a:lstStyle/>
          <a:p>
            <a:fld id="{72F633B3-16E2-4909-ACA1-80BBA0CB601E}" type="slidenum">
              <a:rPr lang="en-US" smtClean="0"/>
              <a:pPr/>
              <a:t>4</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Formation of Ionic Compounds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Ionic compounds must be electrically neutral.</a:t>
            </a:r>
          </a:p>
          <a:p>
            <a:pPr marL="342900" indent="-342900">
              <a:buClr>
                <a:srgbClr val="009900"/>
              </a:buClr>
              <a:buFont typeface="Arial" panose="020B0604020202020204" pitchFamily="34" charset="0"/>
              <a:buChar char="•"/>
            </a:pPr>
            <a:r>
              <a:rPr lang="en-US" sz="2200" dirty="0"/>
              <a:t># of positive charges = # negative charges</a:t>
            </a:r>
          </a:p>
          <a:p>
            <a:pPr marL="342900" indent="-342900">
              <a:buClr>
                <a:srgbClr val="009900"/>
              </a:buClr>
              <a:buFont typeface="Arial" panose="020B0604020202020204" pitchFamily="34" charset="0"/>
              <a:buChar char="•"/>
            </a:pPr>
            <a:r>
              <a:rPr lang="en-US" sz="2200" dirty="0"/>
              <a:t>The simplest ratio of atoms is used for the formula.</a:t>
            </a:r>
            <a:endParaRPr lang="en-US" dirty="0"/>
          </a:p>
        </p:txBody>
      </p:sp>
      <p:grpSp>
        <p:nvGrpSpPr>
          <p:cNvPr id="11" name="Group 10"/>
          <p:cNvGrpSpPr/>
          <p:nvPr/>
        </p:nvGrpSpPr>
        <p:grpSpPr>
          <a:xfrm>
            <a:off x="1197514" y="3146934"/>
            <a:ext cx="734496" cy="796094"/>
            <a:chOff x="1246870" y="3211293"/>
            <a:chExt cx="734496" cy="796094"/>
          </a:xfrm>
        </p:grpSpPr>
        <p:sp>
          <p:nvSpPr>
            <p:cNvPr id="5" name="Rectangle 4"/>
            <p:cNvSpPr/>
            <p:nvPr/>
          </p:nvSpPr>
          <p:spPr>
            <a:xfrm>
              <a:off x="1246870" y="3211293"/>
              <a:ext cx="734496" cy="430887"/>
            </a:xfrm>
            <a:prstGeom prst="rect">
              <a:avLst/>
            </a:prstGeom>
          </p:spPr>
          <p:txBody>
            <a:bodyPr wrap="none">
              <a:spAutoFit/>
            </a:bodyPr>
            <a:lstStyle/>
            <a:p>
              <a:r>
                <a:rPr lang="en-US" sz="2200" dirty="0"/>
                <a:t>Na</a:t>
              </a:r>
              <a:r>
                <a:rPr lang="en-US" sz="2200" baseline="30000" dirty="0"/>
                <a:t>+</a:t>
              </a:r>
              <a:r>
                <a:rPr lang="en-US" sz="2200" dirty="0"/>
                <a:t> </a:t>
              </a:r>
            </a:p>
          </p:txBody>
        </p:sp>
        <p:sp>
          <p:nvSpPr>
            <p:cNvPr id="6" name="Rectangle 5"/>
            <p:cNvSpPr/>
            <p:nvPr/>
          </p:nvSpPr>
          <p:spPr>
            <a:xfrm>
              <a:off x="1246870" y="3576500"/>
              <a:ext cx="631904" cy="430887"/>
            </a:xfrm>
            <a:prstGeom prst="rect">
              <a:avLst/>
            </a:prstGeom>
          </p:spPr>
          <p:txBody>
            <a:bodyPr wrap="none">
              <a:spAutoFit/>
            </a:bodyPr>
            <a:lstStyle/>
            <a:p>
              <a:r>
                <a:rPr lang="en-US" sz="2200" dirty="0"/>
                <a:t>Cl</a:t>
              </a:r>
              <a:r>
                <a:rPr lang="en-US" sz="2200" baseline="40000" dirty="0">
                  <a:cs typeface="Times New Roman" pitchFamily="18" charset="0"/>
                  <a:sym typeface="Symbol" pitchFamily="18" charset="2"/>
                </a:rPr>
                <a:t></a:t>
              </a:r>
              <a:r>
                <a:rPr lang="en-US" sz="2200" dirty="0"/>
                <a:t> </a:t>
              </a:r>
            </a:p>
          </p:txBody>
        </p:sp>
      </p:grpSp>
      <p:sp>
        <p:nvSpPr>
          <p:cNvPr id="10" name="TextBox 9"/>
          <p:cNvSpPr txBox="1"/>
          <p:nvPr/>
        </p:nvSpPr>
        <p:spPr>
          <a:xfrm>
            <a:off x="2766975" y="3276748"/>
            <a:ext cx="811441" cy="430887"/>
          </a:xfrm>
          <a:prstGeom prst="rect">
            <a:avLst/>
          </a:prstGeom>
          <a:noFill/>
        </p:spPr>
        <p:txBody>
          <a:bodyPr wrap="none" rtlCol="0">
            <a:spAutoFit/>
          </a:bodyPr>
          <a:lstStyle/>
          <a:p>
            <a:r>
              <a:rPr lang="en-US" sz="2200"/>
              <a:t>NaCl</a:t>
            </a:r>
          </a:p>
        </p:txBody>
      </p:sp>
      <p:grpSp>
        <p:nvGrpSpPr>
          <p:cNvPr id="14" name="Group 13"/>
          <p:cNvGrpSpPr/>
          <p:nvPr/>
        </p:nvGrpSpPr>
        <p:grpSpPr>
          <a:xfrm>
            <a:off x="1197514" y="4865219"/>
            <a:ext cx="728084" cy="796094"/>
            <a:chOff x="1246870" y="3211293"/>
            <a:chExt cx="728084" cy="796094"/>
          </a:xfrm>
        </p:grpSpPr>
        <p:sp>
          <p:nvSpPr>
            <p:cNvPr id="15" name="Rectangle 14"/>
            <p:cNvSpPr/>
            <p:nvPr/>
          </p:nvSpPr>
          <p:spPr>
            <a:xfrm>
              <a:off x="1246870" y="3211293"/>
              <a:ext cx="728084" cy="430887"/>
            </a:xfrm>
            <a:prstGeom prst="rect">
              <a:avLst/>
            </a:prstGeom>
          </p:spPr>
          <p:txBody>
            <a:bodyPr wrap="none">
              <a:spAutoFit/>
            </a:bodyPr>
            <a:lstStyle/>
            <a:p>
              <a:r>
                <a:rPr lang="en-US" sz="2200" dirty="0"/>
                <a:t>Al</a:t>
              </a:r>
              <a:r>
                <a:rPr lang="en-US" sz="2200" baseline="30000" dirty="0"/>
                <a:t>3+</a:t>
              </a:r>
              <a:r>
                <a:rPr lang="en-US" sz="2200" dirty="0"/>
                <a:t> </a:t>
              </a:r>
            </a:p>
          </p:txBody>
        </p:sp>
        <p:sp>
          <p:nvSpPr>
            <p:cNvPr id="16" name="Rectangle 15"/>
            <p:cNvSpPr/>
            <p:nvPr/>
          </p:nvSpPr>
          <p:spPr>
            <a:xfrm>
              <a:off x="1246870" y="3576500"/>
              <a:ext cx="689612" cy="430887"/>
            </a:xfrm>
            <a:prstGeom prst="rect">
              <a:avLst/>
            </a:prstGeom>
          </p:spPr>
          <p:txBody>
            <a:bodyPr wrap="none">
              <a:spAutoFit/>
            </a:bodyPr>
            <a:lstStyle/>
            <a:p>
              <a:r>
                <a:rPr lang="en-US" sz="2200" dirty="0">
                  <a:sym typeface="Symbol" pitchFamily="18" charset="2"/>
                </a:rPr>
                <a:t>O</a:t>
              </a:r>
              <a:r>
                <a:rPr lang="en-US" sz="2200" baseline="30000" dirty="0">
                  <a:sym typeface="Symbol" pitchFamily="18" charset="2"/>
                </a:rPr>
                <a:t>2</a:t>
              </a:r>
              <a:r>
                <a:rPr lang="en-US" sz="2200" baseline="40000" dirty="0">
                  <a:cs typeface="Times New Roman" pitchFamily="18" charset="0"/>
                  <a:sym typeface="Symbol" pitchFamily="18" charset="2"/>
                </a:rPr>
                <a:t></a:t>
              </a:r>
              <a:r>
                <a:rPr lang="en-US" sz="2200" dirty="0"/>
                <a:t> </a:t>
              </a:r>
            </a:p>
          </p:txBody>
        </p:sp>
      </p:grpSp>
      <p:sp>
        <p:nvSpPr>
          <p:cNvPr id="17" name="TextBox 16"/>
          <p:cNvSpPr txBox="1"/>
          <p:nvPr/>
        </p:nvSpPr>
        <p:spPr>
          <a:xfrm>
            <a:off x="2766975" y="4995033"/>
            <a:ext cx="862737" cy="430887"/>
          </a:xfrm>
          <a:prstGeom prst="rect">
            <a:avLst/>
          </a:prstGeom>
          <a:noFill/>
        </p:spPr>
        <p:txBody>
          <a:bodyPr wrap="none" rtlCol="0">
            <a:spAutoFit/>
          </a:bodyPr>
          <a:lstStyle/>
          <a:p>
            <a:r>
              <a:rPr lang="en-US" sz="2200" dirty="0"/>
              <a:t>Al</a:t>
            </a:r>
            <a:r>
              <a:rPr lang="en-US" sz="2200" baseline="-25000" dirty="0"/>
              <a:t>2</a:t>
            </a:r>
            <a:r>
              <a:rPr lang="en-US" sz="2200" dirty="0"/>
              <a:t>O</a:t>
            </a:r>
            <a:r>
              <a:rPr lang="en-US" sz="2200" baseline="-25000" dirty="0"/>
              <a:t>3</a:t>
            </a:r>
          </a:p>
        </p:txBody>
      </p:sp>
      <p:sp>
        <p:nvSpPr>
          <p:cNvPr id="13" name="TextBox 12"/>
          <p:cNvSpPr txBox="1"/>
          <p:nvPr/>
        </p:nvSpPr>
        <p:spPr>
          <a:xfrm>
            <a:off x="2468639" y="6320433"/>
            <a:ext cx="447558" cy="369332"/>
          </a:xfrm>
          <a:prstGeom prst="rect">
            <a:avLst/>
          </a:prstGeom>
          <a:noFill/>
        </p:spPr>
        <p:txBody>
          <a:bodyPr wrap="none" rtlCol="0">
            <a:spAutoFit/>
          </a:bodyPr>
          <a:lstStyle/>
          <a:p>
            <a:r>
              <a:rPr lang="en-US" dirty="0"/>
              <a:t>6+</a:t>
            </a:r>
          </a:p>
        </p:txBody>
      </p:sp>
      <p:sp>
        <p:nvSpPr>
          <p:cNvPr id="19" name="TextBox 18"/>
          <p:cNvSpPr txBox="1"/>
          <p:nvPr/>
        </p:nvSpPr>
        <p:spPr>
          <a:xfrm>
            <a:off x="3527148" y="6312580"/>
            <a:ext cx="439544" cy="369332"/>
          </a:xfrm>
          <a:prstGeom prst="rect">
            <a:avLst/>
          </a:prstGeom>
          <a:noFill/>
        </p:spPr>
        <p:txBody>
          <a:bodyPr wrap="none" rtlCol="0">
            <a:spAutoFit/>
          </a:bodyPr>
          <a:lstStyle/>
          <a:p>
            <a:r>
              <a:rPr lang="en-US" dirty="0"/>
              <a:t>6</a:t>
            </a:r>
            <a:r>
              <a:rPr lang="en-US" dirty="0">
                <a:cs typeface="Times New Roman" pitchFamily="18" charset="0"/>
                <a:sym typeface="Symbol" pitchFamily="18" charset="2"/>
              </a:rPr>
              <a:t></a:t>
            </a:r>
            <a:endParaRPr lang="en-US" dirty="0"/>
          </a:p>
        </p:txBody>
      </p:sp>
      <p:sp>
        <p:nvSpPr>
          <p:cNvPr id="18" name="TextBox 17"/>
          <p:cNvSpPr txBox="1"/>
          <p:nvPr/>
        </p:nvSpPr>
        <p:spPr>
          <a:xfrm>
            <a:off x="6141310" y="6321369"/>
            <a:ext cx="1430200" cy="276999"/>
          </a:xfrm>
          <a:prstGeom prst="rect">
            <a:avLst/>
          </a:prstGeom>
          <a:noFill/>
        </p:spPr>
        <p:txBody>
          <a:bodyPr wrap="none" rtlCol="0">
            <a:spAutoFit/>
          </a:bodyPr>
          <a:lstStyle/>
          <a:p>
            <a:r>
              <a:rPr lang="en-US" sz="1200" i="1"/>
              <a:t>som.web.cmu.edu</a:t>
            </a:r>
            <a:endParaRPr lang="en-US" sz="1200" i="1" dirty="0"/>
          </a:p>
        </p:txBody>
      </p:sp>
      <p:pic>
        <p:nvPicPr>
          <p:cNvPr id="20" name="Picture 19"/>
          <p:cNvPicPr>
            <a:picLocks noChangeAspect="1"/>
          </p:cNvPicPr>
          <p:nvPr/>
        </p:nvPicPr>
        <p:blipFill>
          <a:blip r:embed="rId2"/>
          <a:stretch>
            <a:fillRect/>
          </a:stretch>
        </p:blipFill>
        <p:spPr>
          <a:xfrm>
            <a:off x="4850332" y="4315987"/>
            <a:ext cx="2655667" cy="2040362"/>
          </a:xfrm>
          <a:prstGeom prst="rect">
            <a:avLst/>
          </a:prstGeom>
        </p:spPr>
      </p:pic>
      <p:pic>
        <p:nvPicPr>
          <p:cNvPr id="22" name="Picture 21" descr="age345image2968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18744" y="2650905"/>
            <a:ext cx="2310628" cy="1458043"/>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flipH="1">
            <a:off x="2766975" y="5425920"/>
            <a:ext cx="198721" cy="462816"/>
          </a:xfrm>
          <a:prstGeom prst="straightConnector1">
            <a:avLst/>
          </a:prstGeom>
          <a:ln w="28575">
            <a:solidFill>
              <a:srgbClr val="009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365313" y="5425920"/>
            <a:ext cx="245113" cy="462816"/>
          </a:xfrm>
          <a:prstGeom prst="straightConnector1">
            <a:avLst/>
          </a:prstGeom>
          <a:ln w="28575">
            <a:solidFill>
              <a:srgbClr val="009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05747" y="5937422"/>
            <a:ext cx="973343" cy="369332"/>
          </a:xfrm>
          <a:prstGeom prst="rect">
            <a:avLst/>
          </a:prstGeom>
          <a:noFill/>
        </p:spPr>
        <p:txBody>
          <a:bodyPr wrap="none" rtlCol="0">
            <a:spAutoFit/>
          </a:bodyPr>
          <a:lstStyle/>
          <a:p>
            <a:r>
              <a:rPr lang="en-US" dirty="0"/>
              <a:t>2 x (3+)</a:t>
            </a:r>
          </a:p>
        </p:txBody>
      </p:sp>
      <p:sp>
        <p:nvSpPr>
          <p:cNvPr id="28" name="TextBox 27"/>
          <p:cNvSpPr txBox="1"/>
          <p:nvPr/>
        </p:nvSpPr>
        <p:spPr>
          <a:xfrm>
            <a:off x="3329622" y="5982548"/>
            <a:ext cx="1003383" cy="646331"/>
          </a:xfrm>
          <a:prstGeom prst="rect">
            <a:avLst/>
          </a:prstGeom>
          <a:noFill/>
        </p:spPr>
        <p:txBody>
          <a:bodyPr wrap="square" rtlCol="0">
            <a:spAutoFit/>
          </a:bodyPr>
          <a:lstStyle/>
          <a:p>
            <a:r>
              <a:rPr lang="en-US" dirty="0"/>
              <a:t>3 </a:t>
            </a:r>
            <a:r>
              <a:rPr lang="en-US"/>
              <a:t>x (2</a:t>
            </a:r>
            <a:r>
              <a:rPr lang="en-US">
                <a:cs typeface="Times New Roman" pitchFamily="18" charset="0"/>
                <a:sym typeface="Symbol" pitchFamily="18" charset="2"/>
              </a:rPr>
              <a:t></a:t>
            </a:r>
            <a:r>
              <a:rPr lang="en-US">
                <a:sym typeface="Symbol" pitchFamily="18" charset="2"/>
              </a:rPr>
              <a:t>)</a:t>
            </a:r>
            <a:endParaRPr lang="en-US"/>
          </a:p>
          <a:p>
            <a:endParaRPr lang="en-US" dirty="0"/>
          </a:p>
        </p:txBody>
      </p:sp>
    </p:spTree>
    <p:extLst>
      <p:ext uri="{BB962C8B-B14F-4D97-AF65-F5344CB8AC3E}">
        <p14:creationId xmlns:p14="http://schemas.microsoft.com/office/powerpoint/2010/main" val="1701299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40</a:t>
            </a:fld>
            <a:endParaRPr lang="en-US" dirty="0"/>
          </a:p>
        </p:txBody>
      </p:sp>
      <p:sp>
        <p:nvSpPr>
          <p:cNvPr id="9" name="Text Placeholder 2"/>
          <p:cNvSpPr txBox="1">
            <a:spLocks/>
          </p:cNvSpPr>
          <p:nvPr/>
        </p:nvSpPr>
        <p:spPr>
          <a:xfrm>
            <a:off x="457200" y="956968"/>
            <a:ext cx="8604504" cy="3258416"/>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Electron Density and Geometry</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For more complicated molecules, all </a:t>
            </a:r>
            <a:r>
              <a:rPr lang="en-US" sz="2200" i="1" u="sng" dirty="0">
                <a:solidFill>
                  <a:srgbClr val="009900"/>
                </a:solidFill>
              </a:rPr>
              <a:t>regions of high electron density</a:t>
            </a:r>
            <a:r>
              <a:rPr lang="en-US" sz="2200" dirty="0"/>
              <a:t> around a central atom need to be considered.</a:t>
            </a:r>
          </a:p>
          <a:p>
            <a:pPr marL="342900" indent="-342900">
              <a:buClr>
                <a:srgbClr val="009900"/>
              </a:buClr>
              <a:buFont typeface="Arial" panose="020B0604020202020204" pitchFamily="34" charset="0"/>
              <a:buChar char="•"/>
            </a:pPr>
            <a:r>
              <a:rPr lang="en-US" sz="2200" dirty="0"/>
              <a:t>Both bonded atoms and electron pairs on a central atom are considered regions of high electron density must be considered when starting to determine molecular geometry.</a:t>
            </a:r>
          </a:p>
          <a:p>
            <a:pPr marL="342900" indent="-342900">
              <a:buClr>
                <a:srgbClr val="009900"/>
              </a:buClr>
              <a:buFont typeface="Arial" panose="020B0604020202020204" pitchFamily="34" charset="0"/>
              <a:buChar char="•"/>
            </a:pPr>
            <a:endParaRPr lang="en-US" sz="2200" dirty="0"/>
          </a:p>
        </p:txBody>
      </p:sp>
      <p:graphicFrame>
        <p:nvGraphicFramePr>
          <p:cNvPr id="5" name="Table 4"/>
          <p:cNvGraphicFramePr>
            <a:graphicFrameLocks noGrp="1"/>
          </p:cNvGraphicFramePr>
          <p:nvPr>
            <p:extLst>
              <p:ext uri="{D42A27DB-BD31-4B8C-83A1-F6EECF244321}">
                <p14:modId xmlns:p14="http://schemas.microsoft.com/office/powerpoint/2010/main" val="1606705114"/>
              </p:ext>
            </p:extLst>
          </p:nvPr>
        </p:nvGraphicFramePr>
        <p:xfrm>
          <a:off x="609600" y="3965799"/>
          <a:ext cx="7876032" cy="1703134"/>
        </p:xfrm>
        <a:graphic>
          <a:graphicData uri="http://schemas.openxmlformats.org/drawingml/2006/table">
            <a:tbl>
              <a:tblPr firstRow="1" bandRow="1">
                <a:tableStyleId>{5C22544A-7EE6-4342-B048-85BDC9FD1C3A}</a:tableStyleId>
              </a:tblPr>
              <a:tblGrid>
                <a:gridCol w="1548384">
                  <a:extLst>
                    <a:ext uri="{9D8B030D-6E8A-4147-A177-3AD203B41FA5}">
                      <a16:colId xmlns:a16="http://schemas.microsoft.com/office/drawing/2014/main" val="20000"/>
                    </a:ext>
                  </a:extLst>
                </a:gridCol>
                <a:gridCol w="1243584">
                  <a:extLst>
                    <a:ext uri="{9D8B030D-6E8A-4147-A177-3AD203B41FA5}">
                      <a16:colId xmlns:a16="http://schemas.microsoft.com/office/drawing/2014/main" val="20001"/>
                    </a:ext>
                  </a:extLst>
                </a:gridCol>
                <a:gridCol w="1261872">
                  <a:extLst>
                    <a:ext uri="{9D8B030D-6E8A-4147-A177-3AD203B41FA5}">
                      <a16:colId xmlns:a16="http://schemas.microsoft.com/office/drawing/2014/main" val="20002"/>
                    </a:ext>
                  </a:extLst>
                </a:gridCol>
                <a:gridCol w="1261872">
                  <a:extLst>
                    <a:ext uri="{9D8B030D-6E8A-4147-A177-3AD203B41FA5}">
                      <a16:colId xmlns:a16="http://schemas.microsoft.com/office/drawing/2014/main" val="20003"/>
                    </a:ext>
                  </a:extLst>
                </a:gridCol>
                <a:gridCol w="1234440">
                  <a:extLst>
                    <a:ext uri="{9D8B030D-6E8A-4147-A177-3AD203B41FA5}">
                      <a16:colId xmlns:a16="http://schemas.microsoft.com/office/drawing/2014/main" val="20004"/>
                    </a:ext>
                  </a:extLst>
                </a:gridCol>
                <a:gridCol w="1325880">
                  <a:extLst>
                    <a:ext uri="{9D8B030D-6E8A-4147-A177-3AD203B41FA5}">
                      <a16:colId xmlns:a16="http://schemas.microsoft.com/office/drawing/2014/main" val="20005"/>
                    </a:ext>
                  </a:extLst>
                </a:gridCol>
              </a:tblGrid>
              <a:tr h="437198">
                <a:tc>
                  <a:txBody>
                    <a:bodyPr/>
                    <a:lstStyle/>
                    <a:p>
                      <a:pPr algn="ctr"/>
                      <a:r>
                        <a:rPr lang="en-US" sz="1800" b="0" dirty="0">
                          <a:solidFill>
                            <a:schemeClr val="tx1"/>
                          </a:solidFill>
                        </a:rPr>
                        <a:t>Regions</a:t>
                      </a:r>
                    </a:p>
                  </a:txBody>
                  <a:tcPr anchor="ctr">
                    <a:lnL w="1270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95000"/>
                      </a:schemeClr>
                    </a:solidFill>
                  </a:tcPr>
                </a:tc>
                <a:tc>
                  <a:txBody>
                    <a:bodyPr/>
                    <a:lstStyle/>
                    <a:p>
                      <a:pPr algn="ctr"/>
                      <a:r>
                        <a:rPr lang="en-US" dirty="0">
                          <a:solidFill>
                            <a:schemeClr val="tx1"/>
                          </a:solidFill>
                        </a:rPr>
                        <a:t>2</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a:r>
                        <a:rPr lang="en-US" dirty="0">
                          <a:solidFill>
                            <a:schemeClr val="tx1"/>
                          </a:solidFill>
                        </a:rPr>
                        <a:t>3</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a:r>
                        <a:rPr lang="en-US" dirty="0">
                          <a:solidFill>
                            <a:schemeClr val="tx1"/>
                          </a:solidFill>
                        </a:rPr>
                        <a:t>4</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a:r>
                        <a:rPr lang="en-US" dirty="0">
                          <a:solidFill>
                            <a:schemeClr val="tx1"/>
                          </a:solidFill>
                        </a:rPr>
                        <a:t>5</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a:r>
                        <a:rPr lang="en-US" dirty="0">
                          <a:solidFill>
                            <a:schemeClr val="tx1"/>
                          </a:solidFill>
                        </a:rPr>
                        <a:t>6</a:t>
                      </a:r>
                    </a:p>
                  </a:txBody>
                  <a:tcPr anchor="ctr">
                    <a:lnL w="635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0"/>
                  </a:ext>
                </a:extLst>
              </a:tr>
              <a:tr h="1265936">
                <a:tc>
                  <a:txBody>
                    <a:bodyPr/>
                    <a:lstStyle/>
                    <a:p>
                      <a:pPr algn="ctr"/>
                      <a:r>
                        <a:rPr lang="en-US" sz="1800" dirty="0">
                          <a:solidFill>
                            <a:schemeClr val="tx1"/>
                          </a:solidFill>
                        </a:rPr>
                        <a:t>Arrangement</a:t>
                      </a:r>
                    </a:p>
                  </a:txBody>
                  <a:tcPr anchor="ctr">
                    <a:lnL w="1270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lumMod val="95000"/>
                      </a:schemeClr>
                    </a:solid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12" name="Group 11"/>
          <p:cNvGrpSpPr/>
          <p:nvPr/>
        </p:nvGrpSpPr>
        <p:grpSpPr>
          <a:xfrm>
            <a:off x="2288758" y="4461765"/>
            <a:ext cx="6025000" cy="1148766"/>
            <a:chOff x="2288758" y="4943029"/>
            <a:chExt cx="6025000" cy="1148766"/>
          </a:xfrm>
        </p:grpSpPr>
        <p:pic>
          <p:nvPicPr>
            <p:cNvPr id="6" name="Picture 5"/>
            <p:cNvPicPr>
              <a:picLocks noChangeAspect="1"/>
            </p:cNvPicPr>
            <p:nvPr/>
          </p:nvPicPr>
          <p:blipFill>
            <a:blip r:embed="rId2"/>
            <a:stretch>
              <a:fillRect/>
            </a:stretch>
          </p:blipFill>
          <p:spPr>
            <a:xfrm>
              <a:off x="2288758" y="5257856"/>
              <a:ext cx="947738" cy="519113"/>
            </a:xfrm>
            <a:prstGeom prst="rect">
              <a:avLst/>
            </a:prstGeom>
          </p:spPr>
        </p:pic>
        <p:pic>
          <p:nvPicPr>
            <p:cNvPr id="7" name="Picture 6"/>
            <p:cNvPicPr>
              <a:picLocks noChangeAspect="1"/>
            </p:cNvPicPr>
            <p:nvPr/>
          </p:nvPicPr>
          <p:blipFill>
            <a:blip r:embed="rId3"/>
            <a:stretch>
              <a:fillRect/>
            </a:stretch>
          </p:blipFill>
          <p:spPr>
            <a:xfrm>
              <a:off x="3522971" y="5080265"/>
              <a:ext cx="988549" cy="874295"/>
            </a:xfrm>
            <a:prstGeom prst="rect">
              <a:avLst/>
            </a:prstGeom>
          </p:spPr>
        </p:pic>
        <p:pic>
          <p:nvPicPr>
            <p:cNvPr id="8" name="Picture 7"/>
            <p:cNvPicPr>
              <a:picLocks noChangeAspect="1"/>
            </p:cNvPicPr>
            <p:nvPr/>
          </p:nvPicPr>
          <p:blipFill>
            <a:blip r:embed="rId4"/>
            <a:stretch>
              <a:fillRect/>
            </a:stretch>
          </p:blipFill>
          <p:spPr>
            <a:xfrm>
              <a:off x="4759452" y="4945984"/>
              <a:ext cx="1049350" cy="1142856"/>
            </a:xfrm>
            <a:prstGeom prst="rect">
              <a:avLst/>
            </a:prstGeom>
          </p:spPr>
        </p:pic>
        <p:pic>
          <p:nvPicPr>
            <p:cNvPr id="10" name="Picture 9"/>
            <p:cNvPicPr>
              <a:picLocks noChangeAspect="1"/>
            </p:cNvPicPr>
            <p:nvPr/>
          </p:nvPicPr>
          <p:blipFill>
            <a:blip r:embed="rId5"/>
            <a:stretch>
              <a:fillRect/>
            </a:stretch>
          </p:blipFill>
          <p:spPr>
            <a:xfrm>
              <a:off x="6077291" y="4943029"/>
              <a:ext cx="961637" cy="1148766"/>
            </a:xfrm>
            <a:prstGeom prst="rect">
              <a:avLst/>
            </a:prstGeom>
          </p:spPr>
        </p:pic>
        <p:pic>
          <p:nvPicPr>
            <p:cNvPr id="11" name="Picture 10"/>
            <p:cNvPicPr>
              <a:picLocks noChangeAspect="1"/>
            </p:cNvPicPr>
            <p:nvPr/>
          </p:nvPicPr>
          <p:blipFill>
            <a:blip r:embed="rId6"/>
            <a:stretch>
              <a:fillRect/>
            </a:stretch>
          </p:blipFill>
          <p:spPr>
            <a:xfrm>
              <a:off x="7331481" y="4947481"/>
              <a:ext cx="982277" cy="1139862"/>
            </a:xfrm>
            <a:prstGeom prst="rect">
              <a:avLst/>
            </a:prstGeom>
          </p:spPr>
        </p:pic>
      </p:grpSp>
    </p:spTree>
    <p:extLst>
      <p:ext uri="{BB962C8B-B14F-4D97-AF65-F5344CB8AC3E}">
        <p14:creationId xmlns:p14="http://schemas.microsoft.com/office/powerpoint/2010/main" val="1899159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30673469"/>
              </p:ext>
            </p:extLst>
          </p:nvPr>
        </p:nvGraphicFramePr>
        <p:xfrm>
          <a:off x="627888" y="3897994"/>
          <a:ext cx="7876032" cy="2469611"/>
        </p:xfrm>
        <a:graphic>
          <a:graphicData uri="http://schemas.openxmlformats.org/drawingml/2006/table">
            <a:tbl>
              <a:tblPr firstRow="1" bandRow="1">
                <a:tableStyleId>{5C22544A-7EE6-4342-B048-85BDC9FD1C3A}</a:tableStyleId>
              </a:tblPr>
              <a:tblGrid>
                <a:gridCol w="1548384">
                  <a:extLst>
                    <a:ext uri="{9D8B030D-6E8A-4147-A177-3AD203B41FA5}">
                      <a16:colId xmlns:a16="http://schemas.microsoft.com/office/drawing/2014/main" val="20000"/>
                    </a:ext>
                  </a:extLst>
                </a:gridCol>
                <a:gridCol w="1243584">
                  <a:extLst>
                    <a:ext uri="{9D8B030D-6E8A-4147-A177-3AD203B41FA5}">
                      <a16:colId xmlns:a16="http://schemas.microsoft.com/office/drawing/2014/main" val="20001"/>
                    </a:ext>
                  </a:extLst>
                </a:gridCol>
                <a:gridCol w="1261872">
                  <a:extLst>
                    <a:ext uri="{9D8B030D-6E8A-4147-A177-3AD203B41FA5}">
                      <a16:colId xmlns:a16="http://schemas.microsoft.com/office/drawing/2014/main" val="20002"/>
                    </a:ext>
                  </a:extLst>
                </a:gridCol>
                <a:gridCol w="1261872">
                  <a:extLst>
                    <a:ext uri="{9D8B030D-6E8A-4147-A177-3AD203B41FA5}">
                      <a16:colId xmlns:a16="http://schemas.microsoft.com/office/drawing/2014/main" val="20003"/>
                    </a:ext>
                  </a:extLst>
                </a:gridCol>
                <a:gridCol w="1298448">
                  <a:extLst>
                    <a:ext uri="{9D8B030D-6E8A-4147-A177-3AD203B41FA5}">
                      <a16:colId xmlns:a16="http://schemas.microsoft.com/office/drawing/2014/main" val="20004"/>
                    </a:ext>
                  </a:extLst>
                </a:gridCol>
                <a:gridCol w="1261872">
                  <a:extLst>
                    <a:ext uri="{9D8B030D-6E8A-4147-A177-3AD203B41FA5}">
                      <a16:colId xmlns:a16="http://schemas.microsoft.com/office/drawing/2014/main" val="20005"/>
                    </a:ext>
                  </a:extLst>
                </a:gridCol>
              </a:tblGrid>
              <a:tr h="437198">
                <a:tc>
                  <a:txBody>
                    <a:bodyPr/>
                    <a:lstStyle/>
                    <a:p>
                      <a:pPr algn="ctr"/>
                      <a:r>
                        <a:rPr lang="en-US" sz="1800" b="0" dirty="0">
                          <a:solidFill>
                            <a:schemeClr val="tx1"/>
                          </a:solidFill>
                        </a:rPr>
                        <a:t>Regions</a:t>
                      </a:r>
                    </a:p>
                  </a:txBody>
                  <a:tcPr anchor="ctr">
                    <a:lnL w="1270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95000"/>
                      </a:schemeClr>
                    </a:solidFill>
                  </a:tcPr>
                </a:tc>
                <a:tc>
                  <a:txBody>
                    <a:bodyPr/>
                    <a:lstStyle/>
                    <a:p>
                      <a:pPr algn="ctr"/>
                      <a:r>
                        <a:rPr lang="en-US" dirty="0">
                          <a:solidFill>
                            <a:schemeClr val="tx1"/>
                          </a:solidFill>
                        </a:rPr>
                        <a:t>2</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a:r>
                        <a:rPr lang="en-US" dirty="0">
                          <a:solidFill>
                            <a:schemeClr val="tx1"/>
                          </a:solidFill>
                        </a:rPr>
                        <a:t>3</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a:r>
                        <a:rPr lang="en-US" dirty="0">
                          <a:solidFill>
                            <a:schemeClr val="tx1"/>
                          </a:solidFill>
                        </a:rPr>
                        <a:t>4</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a:r>
                        <a:rPr lang="en-US" dirty="0">
                          <a:solidFill>
                            <a:schemeClr val="tx1"/>
                          </a:solidFill>
                        </a:rPr>
                        <a:t>5</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a:r>
                        <a:rPr lang="en-US" dirty="0">
                          <a:solidFill>
                            <a:schemeClr val="tx1"/>
                          </a:solidFill>
                        </a:rPr>
                        <a:t>6</a:t>
                      </a:r>
                    </a:p>
                  </a:txBody>
                  <a:tcPr anchor="ctr">
                    <a:lnL w="635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0"/>
                  </a:ext>
                </a:extLst>
              </a:tr>
              <a:tr h="1265936">
                <a:tc>
                  <a:txBody>
                    <a:bodyPr/>
                    <a:lstStyle/>
                    <a:p>
                      <a:pPr algn="ctr"/>
                      <a:r>
                        <a:rPr lang="en-US" sz="1800" dirty="0">
                          <a:solidFill>
                            <a:schemeClr val="tx1"/>
                          </a:solidFill>
                        </a:rPr>
                        <a:t>Arrangement</a:t>
                      </a:r>
                    </a:p>
                  </a:txBody>
                  <a:tcPr anchor="ctr">
                    <a:lnL w="1270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95000"/>
                      </a:schemeClr>
                    </a:solidFill>
                  </a:tcPr>
                </a:tc>
                <a:tc>
                  <a:txBody>
                    <a:bodyPr/>
                    <a:lstStyle/>
                    <a:p>
                      <a:pPr algn="ctr"/>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1"/>
                  </a:ext>
                </a:extLst>
              </a:tr>
              <a:tr h="766477">
                <a:tc>
                  <a:txBody>
                    <a:bodyPr/>
                    <a:lstStyle/>
                    <a:p>
                      <a:pPr algn="ctr"/>
                      <a:r>
                        <a:rPr lang="en-US" sz="1800" dirty="0">
                          <a:solidFill>
                            <a:srgbClr val="009100"/>
                          </a:solidFill>
                        </a:rPr>
                        <a:t>Electron Pair</a:t>
                      </a:r>
                      <a:r>
                        <a:rPr lang="en-US" sz="1800" baseline="0" dirty="0">
                          <a:solidFill>
                            <a:srgbClr val="009100"/>
                          </a:solidFill>
                        </a:rPr>
                        <a:t> Geometry</a:t>
                      </a:r>
                      <a:endParaRPr lang="en-US" sz="1800" dirty="0">
                        <a:solidFill>
                          <a:srgbClr val="009100"/>
                        </a:solidFill>
                      </a:endParaRPr>
                    </a:p>
                  </a:txBody>
                  <a:tcPr anchor="ctr">
                    <a:lnL w="1270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lumMod val="95000"/>
                      </a:schemeClr>
                    </a:solidFill>
                  </a:tcPr>
                </a:tc>
                <a:tc>
                  <a:txBody>
                    <a:bodyPr/>
                    <a:lstStyle/>
                    <a:p>
                      <a:pPr algn="ctr"/>
                      <a:r>
                        <a:rPr lang="en-US" sz="1600" b="0" i="1" dirty="0">
                          <a:solidFill>
                            <a:srgbClr val="009100"/>
                          </a:solidFill>
                        </a:rPr>
                        <a:t>linear</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1" dirty="0">
                          <a:solidFill>
                            <a:srgbClr val="009100"/>
                          </a:solidFill>
                        </a:rPr>
                        <a:t>trigonal planar</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1" dirty="0">
                          <a:solidFill>
                            <a:srgbClr val="009100"/>
                          </a:solidFill>
                        </a:rPr>
                        <a:t>tetrahedral</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1" dirty="0">
                          <a:solidFill>
                            <a:srgbClr val="009100"/>
                          </a:solidFill>
                        </a:rPr>
                        <a:t>trigonal bipyramidal</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1" dirty="0">
                          <a:solidFill>
                            <a:srgbClr val="009100"/>
                          </a:solidFill>
                        </a:rPr>
                        <a:t>octahedral</a:t>
                      </a:r>
                    </a:p>
                  </a:txBody>
                  <a:tcPr anchor="ctr">
                    <a:lnL w="635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41</a:t>
            </a:fld>
            <a:endParaRPr lang="en-US" dirty="0"/>
          </a:p>
        </p:txBody>
      </p:sp>
      <p:sp>
        <p:nvSpPr>
          <p:cNvPr id="9" name="Text Placeholder 2"/>
          <p:cNvSpPr txBox="1">
            <a:spLocks/>
          </p:cNvSpPr>
          <p:nvPr/>
        </p:nvSpPr>
        <p:spPr>
          <a:xfrm>
            <a:off x="457200" y="956967"/>
            <a:ext cx="8530098" cy="3042643"/>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Electron Density and Geometry</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When considering regions of high electron density, bonding atoms and lone pairs must be considered.</a:t>
            </a:r>
          </a:p>
          <a:p>
            <a:pPr marL="342900" indent="-342900">
              <a:buClr>
                <a:srgbClr val="009900"/>
              </a:buClr>
              <a:buFont typeface="Arial" panose="020B0604020202020204" pitchFamily="34" charset="0"/>
              <a:buChar char="•"/>
            </a:pPr>
            <a:r>
              <a:rPr lang="en-US" sz="2200" dirty="0"/>
              <a:t>The arrangement of these regions in space is referred to as the electron pair geometry.</a:t>
            </a:r>
          </a:p>
          <a:p>
            <a:pPr marL="342900" indent="-342900">
              <a:buClr>
                <a:srgbClr val="009900"/>
              </a:buClr>
              <a:buFont typeface="Arial" panose="020B0604020202020204" pitchFamily="34" charset="0"/>
              <a:buChar char="•"/>
            </a:pPr>
            <a:r>
              <a:rPr lang="en-US" sz="2200" dirty="0"/>
              <a:t>The possible arrangements for </a:t>
            </a:r>
            <a:r>
              <a:rPr lang="en-US" sz="2200" i="1" u="sng" dirty="0">
                <a:solidFill>
                  <a:srgbClr val="009900"/>
                </a:solidFill>
              </a:rPr>
              <a:t>electron pair geometry</a:t>
            </a:r>
            <a:r>
              <a:rPr lang="en-US" sz="2200" dirty="0"/>
              <a:t> are limited and fall into five general categories.</a:t>
            </a:r>
          </a:p>
          <a:p>
            <a:pPr marL="342900" indent="-342900">
              <a:buClr>
                <a:srgbClr val="009900"/>
              </a:buClr>
              <a:buFont typeface="Arial" panose="020B0604020202020204" pitchFamily="34" charset="0"/>
              <a:buChar char="•"/>
            </a:pPr>
            <a:endParaRPr lang="en-US" sz="2200" dirty="0"/>
          </a:p>
        </p:txBody>
      </p:sp>
      <p:grpSp>
        <p:nvGrpSpPr>
          <p:cNvPr id="11" name="Group 10"/>
          <p:cNvGrpSpPr/>
          <p:nvPr/>
        </p:nvGrpSpPr>
        <p:grpSpPr>
          <a:xfrm>
            <a:off x="2288758" y="4384690"/>
            <a:ext cx="6025000" cy="1148766"/>
            <a:chOff x="2288758" y="4943029"/>
            <a:chExt cx="6025000" cy="1148766"/>
          </a:xfrm>
        </p:grpSpPr>
        <p:pic>
          <p:nvPicPr>
            <p:cNvPr id="12" name="Picture 11"/>
            <p:cNvPicPr>
              <a:picLocks noChangeAspect="1"/>
            </p:cNvPicPr>
            <p:nvPr/>
          </p:nvPicPr>
          <p:blipFill>
            <a:blip r:embed="rId2"/>
            <a:stretch>
              <a:fillRect/>
            </a:stretch>
          </p:blipFill>
          <p:spPr>
            <a:xfrm>
              <a:off x="2288758" y="5257856"/>
              <a:ext cx="947738" cy="519113"/>
            </a:xfrm>
            <a:prstGeom prst="rect">
              <a:avLst/>
            </a:prstGeom>
          </p:spPr>
        </p:pic>
        <p:pic>
          <p:nvPicPr>
            <p:cNvPr id="13" name="Picture 12"/>
            <p:cNvPicPr>
              <a:picLocks noChangeAspect="1"/>
            </p:cNvPicPr>
            <p:nvPr/>
          </p:nvPicPr>
          <p:blipFill>
            <a:blip r:embed="rId3"/>
            <a:stretch>
              <a:fillRect/>
            </a:stretch>
          </p:blipFill>
          <p:spPr>
            <a:xfrm>
              <a:off x="3522971" y="5080265"/>
              <a:ext cx="988549" cy="874295"/>
            </a:xfrm>
            <a:prstGeom prst="rect">
              <a:avLst/>
            </a:prstGeom>
          </p:spPr>
        </p:pic>
        <p:pic>
          <p:nvPicPr>
            <p:cNvPr id="14" name="Picture 13"/>
            <p:cNvPicPr>
              <a:picLocks noChangeAspect="1"/>
            </p:cNvPicPr>
            <p:nvPr/>
          </p:nvPicPr>
          <p:blipFill>
            <a:blip r:embed="rId4"/>
            <a:stretch>
              <a:fillRect/>
            </a:stretch>
          </p:blipFill>
          <p:spPr>
            <a:xfrm>
              <a:off x="4759452" y="4945984"/>
              <a:ext cx="1049350" cy="1142856"/>
            </a:xfrm>
            <a:prstGeom prst="rect">
              <a:avLst/>
            </a:prstGeom>
          </p:spPr>
        </p:pic>
        <p:pic>
          <p:nvPicPr>
            <p:cNvPr id="15" name="Picture 14"/>
            <p:cNvPicPr>
              <a:picLocks noChangeAspect="1"/>
            </p:cNvPicPr>
            <p:nvPr/>
          </p:nvPicPr>
          <p:blipFill>
            <a:blip r:embed="rId5"/>
            <a:stretch>
              <a:fillRect/>
            </a:stretch>
          </p:blipFill>
          <p:spPr>
            <a:xfrm>
              <a:off x="6077291" y="4943029"/>
              <a:ext cx="961637" cy="1148766"/>
            </a:xfrm>
            <a:prstGeom prst="rect">
              <a:avLst/>
            </a:prstGeom>
          </p:spPr>
        </p:pic>
        <p:pic>
          <p:nvPicPr>
            <p:cNvPr id="16" name="Picture 15"/>
            <p:cNvPicPr>
              <a:picLocks noChangeAspect="1"/>
            </p:cNvPicPr>
            <p:nvPr/>
          </p:nvPicPr>
          <p:blipFill>
            <a:blip r:embed="rId6"/>
            <a:stretch>
              <a:fillRect/>
            </a:stretch>
          </p:blipFill>
          <p:spPr>
            <a:xfrm>
              <a:off x="7331481" y="4947481"/>
              <a:ext cx="982277" cy="1139862"/>
            </a:xfrm>
            <a:prstGeom prst="rect">
              <a:avLst/>
            </a:prstGeom>
          </p:spPr>
        </p:pic>
      </p:grpSp>
    </p:spTree>
    <p:extLst>
      <p:ext uri="{BB962C8B-B14F-4D97-AF65-F5344CB8AC3E}">
        <p14:creationId xmlns:p14="http://schemas.microsoft.com/office/powerpoint/2010/main" val="1770096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4448" y="4471309"/>
            <a:ext cx="1333500" cy="1343025"/>
          </a:xfrm>
          <a:prstGeom prst="rect">
            <a:avLst/>
          </a:prstGeom>
        </p:spPr>
      </p:pic>
      <p:pic>
        <p:nvPicPr>
          <p:cNvPr id="5" name="Picture 4"/>
          <p:cNvPicPr>
            <a:picLocks noChangeAspect="1"/>
          </p:cNvPicPr>
          <p:nvPr/>
        </p:nvPicPr>
        <p:blipFill>
          <a:blip r:embed="rId3"/>
          <a:stretch>
            <a:fillRect/>
          </a:stretch>
        </p:blipFill>
        <p:spPr>
          <a:xfrm>
            <a:off x="2866504" y="4326925"/>
            <a:ext cx="1495425" cy="1485900"/>
          </a:xfrm>
          <a:prstGeom prst="rect">
            <a:avLst/>
          </a:prstGeom>
        </p:spPr>
      </p:pic>
      <p:pic>
        <p:nvPicPr>
          <p:cNvPr id="7" name="Picture 6"/>
          <p:cNvPicPr>
            <a:picLocks noChangeAspect="1"/>
          </p:cNvPicPr>
          <p:nvPr/>
        </p:nvPicPr>
        <p:blipFill>
          <a:blip r:embed="rId4"/>
          <a:stretch>
            <a:fillRect/>
          </a:stretch>
        </p:blipFill>
        <p:spPr>
          <a:xfrm>
            <a:off x="5092004" y="4326925"/>
            <a:ext cx="1362075" cy="1495425"/>
          </a:xfrm>
          <a:prstGeom prst="rect">
            <a:avLst/>
          </a:prstGeom>
        </p:spPr>
      </p:pic>
      <p:pic>
        <p:nvPicPr>
          <p:cNvPr id="8" name="Picture 7"/>
          <p:cNvPicPr>
            <a:picLocks noChangeAspect="1"/>
          </p:cNvPicPr>
          <p:nvPr/>
        </p:nvPicPr>
        <p:blipFill>
          <a:blip r:embed="rId5"/>
          <a:stretch>
            <a:fillRect/>
          </a:stretch>
        </p:blipFill>
        <p:spPr>
          <a:xfrm>
            <a:off x="7304878" y="4326925"/>
            <a:ext cx="1228725" cy="1628775"/>
          </a:xfrm>
          <a:prstGeom prst="rect">
            <a:avLst/>
          </a:prstGeom>
        </p:spPr>
      </p:pic>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42</a:t>
            </a:fld>
            <a:endParaRPr lang="en-US" dirty="0"/>
          </a:p>
        </p:txBody>
      </p:sp>
      <p:sp>
        <p:nvSpPr>
          <p:cNvPr id="9" name="Text Placeholder 2"/>
          <p:cNvSpPr txBox="1">
            <a:spLocks/>
          </p:cNvSpPr>
          <p:nvPr/>
        </p:nvSpPr>
        <p:spPr>
          <a:xfrm>
            <a:off x="457200" y="956968"/>
            <a:ext cx="8530098" cy="373390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From Electron Pair Geometry to Molecular Structure</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electron pairs cannot be “seen” so the actual </a:t>
            </a:r>
            <a:r>
              <a:rPr lang="en-US" sz="2200" i="1" u="sng" dirty="0">
                <a:solidFill>
                  <a:srgbClr val="009900"/>
                </a:solidFill>
              </a:rPr>
              <a:t>molecular geometry</a:t>
            </a:r>
            <a:r>
              <a:rPr lang="en-US" sz="2200" dirty="0"/>
              <a:t> is determined by the placement of atoms.</a:t>
            </a:r>
          </a:p>
          <a:p>
            <a:pPr marL="342900" indent="-342900">
              <a:buClr>
                <a:srgbClr val="009900"/>
              </a:buClr>
              <a:buFont typeface="Arial" panose="020B0604020202020204" pitchFamily="34" charset="0"/>
              <a:buChar char="•"/>
            </a:pPr>
            <a:r>
              <a:rPr lang="en-US" sz="2200" dirty="0"/>
              <a:t>The electron pairs are critical, however, because each occupies a relatively large region in space.</a:t>
            </a:r>
          </a:p>
          <a:p>
            <a:pPr marL="342900" indent="-342900">
              <a:buClr>
                <a:srgbClr val="009900"/>
              </a:buClr>
              <a:buFont typeface="Arial" panose="020B0604020202020204" pitchFamily="34" charset="0"/>
              <a:buChar char="•"/>
            </a:pPr>
            <a:r>
              <a:rPr lang="en-US" sz="2200" dirty="0"/>
              <a:t>The groups with two regions of electron densities are linear and do not involve lone pairs.</a:t>
            </a:r>
          </a:p>
          <a:p>
            <a:pPr marL="342900" indent="-342900">
              <a:buClr>
                <a:srgbClr val="009900"/>
              </a:buClr>
              <a:buFont typeface="Arial" panose="020B0604020202020204" pitchFamily="34" charset="0"/>
              <a:buChar char="•"/>
            </a:pPr>
            <a:r>
              <a:rPr lang="en-US" sz="2200" dirty="0"/>
              <a:t>Lone pair arrangements must be considered in higher order groups.</a:t>
            </a:r>
          </a:p>
          <a:p>
            <a:pPr marL="342900" indent="-342900">
              <a:buClr>
                <a:srgbClr val="009900"/>
              </a:buClr>
              <a:buFont typeface="Arial" panose="020B0604020202020204" pitchFamily="34" charset="0"/>
              <a:buChar char="•"/>
            </a:pPr>
            <a:endParaRPr lang="en-US" sz="2200" dirty="0"/>
          </a:p>
        </p:txBody>
      </p:sp>
      <p:sp>
        <p:nvSpPr>
          <p:cNvPr id="6" name="TextBox 5"/>
          <p:cNvSpPr txBox="1"/>
          <p:nvPr/>
        </p:nvSpPr>
        <p:spPr>
          <a:xfrm>
            <a:off x="2912615" y="5786254"/>
            <a:ext cx="1403205" cy="646331"/>
          </a:xfrm>
          <a:prstGeom prst="rect">
            <a:avLst/>
          </a:prstGeom>
          <a:noFill/>
        </p:spPr>
        <p:txBody>
          <a:bodyPr wrap="none" rtlCol="0">
            <a:spAutoFit/>
          </a:bodyPr>
          <a:lstStyle/>
          <a:p>
            <a:pPr algn="ctr"/>
            <a:r>
              <a:rPr lang="en-US" i="1" dirty="0">
                <a:solidFill>
                  <a:srgbClr val="009900"/>
                </a:solidFill>
              </a:rPr>
              <a:t>Tetrahedral </a:t>
            </a:r>
          </a:p>
          <a:p>
            <a:pPr algn="ctr"/>
            <a:r>
              <a:rPr lang="en-US" i="1" dirty="0">
                <a:solidFill>
                  <a:srgbClr val="009900"/>
                </a:solidFill>
              </a:rPr>
              <a:t>Group</a:t>
            </a:r>
          </a:p>
        </p:txBody>
      </p:sp>
      <p:sp>
        <p:nvSpPr>
          <p:cNvPr id="22" name="TextBox 21"/>
          <p:cNvSpPr txBox="1"/>
          <p:nvPr/>
        </p:nvSpPr>
        <p:spPr>
          <a:xfrm>
            <a:off x="4637155" y="5786254"/>
            <a:ext cx="2270750" cy="646331"/>
          </a:xfrm>
          <a:prstGeom prst="rect">
            <a:avLst/>
          </a:prstGeom>
          <a:noFill/>
        </p:spPr>
        <p:txBody>
          <a:bodyPr wrap="none" rtlCol="0">
            <a:spAutoFit/>
          </a:bodyPr>
          <a:lstStyle/>
          <a:p>
            <a:pPr algn="ctr"/>
            <a:r>
              <a:rPr lang="en-US" i="1" dirty="0">
                <a:solidFill>
                  <a:srgbClr val="009900"/>
                </a:solidFill>
              </a:rPr>
              <a:t>Trigonal Bipyramidal</a:t>
            </a:r>
          </a:p>
          <a:p>
            <a:pPr algn="ctr"/>
            <a:r>
              <a:rPr lang="en-US" i="1" dirty="0">
                <a:solidFill>
                  <a:srgbClr val="009900"/>
                </a:solidFill>
              </a:rPr>
              <a:t>Group</a:t>
            </a:r>
          </a:p>
        </p:txBody>
      </p:sp>
      <p:sp>
        <p:nvSpPr>
          <p:cNvPr id="23" name="TextBox 22"/>
          <p:cNvSpPr txBox="1"/>
          <p:nvPr/>
        </p:nvSpPr>
        <p:spPr>
          <a:xfrm>
            <a:off x="7270109" y="5786254"/>
            <a:ext cx="1313180" cy="646331"/>
          </a:xfrm>
          <a:prstGeom prst="rect">
            <a:avLst/>
          </a:prstGeom>
          <a:noFill/>
        </p:spPr>
        <p:txBody>
          <a:bodyPr wrap="none" rtlCol="0">
            <a:spAutoFit/>
          </a:bodyPr>
          <a:lstStyle/>
          <a:p>
            <a:pPr algn="ctr"/>
            <a:r>
              <a:rPr lang="en-US" i="1" dirty="0">
                <a:solidFill>
                  <a:srgbClr val="009900"/>
                </a:solidFill>
              </a:rPr>
              <a:t>Octahedral</a:t>
            </a:r>
          </a:p>
          <a:p>
            <a:pPr algn="ctr"/>
            <a:r>
              <a:rPr lang="en-US" i="1" dirty="0">
                <a:solidFill>
                  <a:srgbClr val="009900"/>
                </a:solidFill>
              </a:rPr>
              <a:t>Group</a:t>
            </a:r>
          </a:p>
        </p:txBody>
      </p:sp>
      <p:sp>
        <p:nvSpPr>
          <p:cNvPr id="25" name="TextBox 24"/>
          <p:cNvSpPr txBox="1"/>
          <p:nvPr/>
        </p:nvSpPr>
        <p:spPr>
          <a:xfrm>
            <a:off x="557753" y="5786254"/>
            <a:ext cx="1796262" cy="646331"/>
          </a:xfrm>
          <a:prstGeom prst="rect">
            <a:avLst/>
          </a:prstGeom>
          <a:noFill/>
        </p:spPr>
        <p:txBody>
          <a:bodyPr wrap="none" rtlCol="0">
            <a:spAutoFit/>
          </a:bodyPr>
          <a:lstStyle/>
          <a:p>
            <a:pPr algn="ctr"/>
            <a:r>
              <a:rPr lang="en-US" i="1" dirty="0">
                <a:solidFill>
                  <a:srgbClr val="009900"/>
                </a:solidFill>
              </a:rPr>
              <a:t>Trigonal Planar </a:t>
            </a:r>
          </a:p>
          <a:p>
            <a:pPr algn="ctr"/>
            <a:r>
              <a:rPr lang="en-US" i="1" dirty="0">
                <a:solidFill>
                  <a:srgbClr val="009900"/>
                </a:solidFill>
              </a:rPr>
              <a:t>Group</a:t>
            </a:r>
          </a:p>
        </p:txBody>
      </p:sp>
    </p:spTree>
    <p:extLst>
      <p:ext uri="{BB962C8B-B14F-4D97-AF65-F5344CB8AC3E}">
        <p14:creationId xmlns:p14="http://schemas.microsoft.com/office/powerpoint/2010/main" val="35279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43</a:t>
            </a:fld>
            <a:endParaRPr lang="en-US" dirty="0"/>
          </a:p>
        </p:txBody>
      </p:sp>
      <p:sp>
        <p:nvSpPr>
          <p:cNvPr id="9" name="Text Placeholder 2"/>
          <p:cNvSpPr txBox="1">
            <a:spLocks/>
          </p:cNvSpPr>
          <p:nvPr/>
        </p:nvSpPr>
        <p:spPr>
          <a:xfrm>
            <a:off x="457200" y="956968"/>
            <a:ext cx="8530098" cy="285608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Trigonal Planar Group</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If there are </a:t>
            </a:r>
            <a:r>
              <a:rPr lang="en-US" sz="2200" i="1" u="sng" dirty="0">
                <a:solidFill>
                  <a:srgbClr val="009900"/>
                </a:solidFill>
              </a:rPr>
              <a:t>three</a:t>
            </a:r>
            <a:r>
              <a:rPr lang="en-US" sz="2200" dirty="0"/>
              <a:t> regions of electron density around a central atom, the best arrangement in space is </a:t>
            </a:r>
            <a:r>
              <a:rPr lang="en-US" sz="2200" i="1" u="sng" dirty="0">
                <a:solidFill>
                  <a:srgbClr val="009900"/>
                </a:solidFill>
              </a:rPr>
              <a:t>trigonal planar</a:t>
            </a:r>
            <a:r>
              <a:rPr lang="en-US" sz="2200" dirty="0"/>
              <a:t>.</a:t>
            </a:r>
          </a:p>
          <a:p>
            <a:pPr marL="342900" indent="-342900">
              <a:buClr>
                <a:srgbClr val="009900"/>
              </a:buClr>
              <a:buFont typeface="Arial" panose="020B0604020202020204" pitchFamily="34" charset="0"/>
              <a:buChar char="•"/>
            </a:pPr>
            <a:r>
              <a:rPr lang="en-US" sz="2200" dirty="0"/>
              <a:t>The </a:t>
            </a:r>
            <a:r>
              <a:rPr lang="en-US" sz="2200" i="1" u="sng" dirty="0">
                <a:solidFill>
                  <a:srgbClr val="0000FF"/>
                </a:solidFill>
              </a:rPr>
              <a:t>molecular geometries</a:t>
            </a:r>
            <a:r>
              <a:rPr lang="en-US" sz="2200" dirty="0">
                <a:solidFill>
                  <a:srgbClr val="0000FF"/>
                </a:solidFill>
              </a:rPr>
              <a:t> </a:t>
            </a:r>
            <a:r>
              <a:rPr lang="en-US" sz="2200" dirty="0"/>
              <a:t>depend on the combination of atoms and electron pairs arrayed about the central atom.</a:t>
            </a:r>
          </a:p>
        </p:txBody>
      </p:sp>
      <p:grpSp>
        <p:nvGrpSpPr>
          <p:cNvPr id="21" name="Group 20"/>
          <p:cNvGrpSpPr/>
          <p:nvPr/>
        </p:nvGrpSpPr>
        <p:grpSpPr>
          <a:xfrm>
            <a:off x="1012806" y="3193542"/>
            <a:ext cx="1796262" cy="3345370"/>
            <a:chOff x="457200" y="3153602"/>
            <a:chExt cx="1796262" cy="3345370"/>
          </a:xfrm>
        </p:grpSpPr>
        <p:sp>
          <p:nvSpPr>
            <p:cNvPr id="8" name="TextBox 7"/>
            <p:cNvSpPr txBox="1"/>
            <p:nvPr/>
          </p:nvSpPr>
          <p:spPr>
            <a:xfrm>
              <a:off x="457200" y="3153602"/>
              <a:ext cx="1796262" cy="646331"/>
            </a:xfrm>
            <a:prstGeom prst="rect">
              <a:avLst/>
            </a:prstGeom>
            <a:noFill/>
          </p:spPr>
          <p:txBody>
            <a:bodyPr wrap="none" rtlCol="0">
              <a:spAutoFit/>
            </a:bodyPr>
            <a:lstStyle/>
            <a:p>
              <a:pPr algn="ctr"/>
              <a:r>
                <a:rPr lang="en-US" i="1" dirty="0">
                  <a:solidFill>
                    <a:srgbClr val="009900"/>
                  </a:solidFill>
                </a:rPr>
                <a:t>Trigonal Planar </a:t>
              </a:r>
            </a:p>
            <a:p>
              <a:pPr algn="ctr"/>
              <a:r>
                <a:rPr lang="en-US" i="1" dirty="0">
                  <a:solidFill>
                    <a:srgbClr val="009900"/>
                  </a:solidFill>
                </a:rPr>
                <a:t>Group</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3340" y="5190090"/>
              <a:ext cx="1623983" cy="1308882"/>
            </a:xfrm>
            <a:prstGeom prst="rect">
              <a:avLst/>
            </a:prstGeom>
          </p:spPr>
        </p:pic>
      </p:grpSp>
      <p:grpSp>
        <p:nvGrpSpPr>
          <p:cNvPr id="20" name="Group 19"/>
          <p:cNvGrpSpPr/>
          <p:nvPr/>
        </p:nvGrpSpPr>
        <p:grpSpPr>
          <a:xfrm>
            <a:off x="3763751" y="3139358"/>
            <a:ext cx="1662247" cy="2650569"/>
            <a:chOff x="2826359" y="3205256"/>
            <a:chExt cx="1662247" cy="2650569"/>
          </a:xfrm>
        </p:grpSpPr>
        <p:sp>
          <p:nvSpPr>
            <p:cNvPr id="10" name="TextBox 9"/>
            <p:cNvSpPr txBox="1"/>
            <p:nvPr/>
          </p:nvSpPr>
          <p:spPr>
            <a:xfrm>
              <a:off x="2968833" y="3704721"/>
              <a:ext cx="1377300" cy="646331"/>
            </a:xfrm>
            <a:prstGeom prst="rect">
              <a:avLst/>
            </a:prstGeom>
            <a:noFill/>
          </p:spPr>
          <p:txBody>
            <a:bodyPr wrap="none" rtlCol="0">
              <a:spAutoFit/>
            </a:bodyPr>
            <a:lstStyle/>
            <a:p>
              <a:pPr algn="ctr"/>
              <a:r>
                <a:rPr lang="en-US" i="1" dirty="0"/>
                <a:t>3 atoms</a:t>
              </a:r>
            </a:p>
            <a:p>
              <a:pPr algn="ctr"/>
              <a:r>
                <a:rPr lang="en-US" i="1" dirty="0"/>
                <a:t>0 lone pairs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359" y="4521923"/>
              <a:ext cx="1662247" cy="1333902"/>
            </a:xfrm>
            <a:prstGeom prst="rect">
              <a:avLst/>
            </a:prstGeom>
          </p:spPr>
        </p:pic>
        <p:sp>
          <p:nvSpPr>
            <p:cNvPr id="12" name="TextBox 11"/>
            <p:cNvSpPr txBox="1"/>
            <p:nvPr/>
          </p:nvSpPr>
          <p:spPr>
            <a:xfrm>
              <a:off x="3368783" y="3205256"/>
              <a:ext cx="577401" cy="369332"/>
            </a:xfrm>
            <a:prstGeom prst="rect">
              <a:avLst/>
            </a:prstGeom>
            <a:noFill/>
          </p:spPr>
          <p:txBody>
            <a:bodyPr wrap="none" rtlCol="0">
              <a:spAutoFit/>
            </a:bodyPr>
            <a:lstStyle/>
            <a:p>
              <a:pPr algn="ctr"/>
              <a:r>
                <a:rPr lang="en-US" dirty="0"/>
                <a:t>AX</a:t>
              </a:r>
              <a:r>
                <a:rPr lang="en-US" baseline="-25000" dirty="0"/>
                <a:t>3</a:t>
              </a:r>
            </a:p>
          </p:txBody>
        </p:sp>
      </p:grpSp>
      <p:grpSp>
        <p:nvGrpSpPr>
          <p:cNvPr id="19" name="Group 18"/>
          <p:cNvGrpSpPr/>
          <p:nvPr/>
        </p:nvGrpSpPr>
        <p:grpSpPr>
          <a:xfrm>
            <a:off x="6326783" y="3139358"/>
            <a:ext cx="1378505" cy="2650569"/>
            <a:chOff x="5205351" y="3205256"/>
            <a:chExt cx="1378505" cy="2650569"/>
          </a:xfrm>
        </p:grpSpPr>
        <p:sp>
          <p:nvSpPr>
            <p:cNvPr id="13" name="TextBox 12"/>
            <p:cNvSpPr txBox="1"/>
            <p:nvPr/>
          </p:nvSpPr>
          <p:spPr>
            <a:xfrm>
              <a:off x="5263662" y="3704721"/>
              <a:ext cx="1261884" cy="646331"/>
            </a:xfrm>
            <a:prstGeom prst="rect">
              <a:avLst/>
            </a:prstGeom>
            <a:noFill/>
          </p:spPr>
          <p:txBody>
            <a:bodyPr wrap="none" rtlCol="0">
              <a:spAutoFit/>
            </a:bodyPr>
            <a:lstStyle/>
            <a:p>
              <a:pPr algn="ctr"/>
              <a:r>
                <a:rPr lang="en-US" i="1" dirty="0"/>
                <a:t>2 atoms</a:t>
              </a:r>
            </a:p>
            <a:p>
              <a:pPr algn="ctr"/>
              <a:r>
                <a:rPr lang="en-US" i="1" dirty="0"/>
                <a:t>1 lone pair</a:t>
              </a:r>
            </a:p>
          </p:txBody>
        </p:sp>
        <p:sp>
          <p:nvSpPr>
            <p:cNvPr id="15" name="TextBox 14"/>
            <p:cNvSpPr txBox="1"/>
            <p:nvPr/>
          </p:nvSpPr>
          <p:spPr>
            <a:xfrm>
              <a:off x="5605903" y="3205256"/>
              <a:ext cx="577402" cy="369332"/>
            </a:xfrm>
            <a:prstGeom prst="rect">
              <a:avLst/>
            </a:prstGeom>
            <a:noFill/>
          </p:spPr>
          <p:txBody>
            <a:bodyPr wrap="none" rtlCol="0">
              <a:spAutoFit/>
            </a:bodyPr>
            <a:lstStyle/>
            <a:p>
              <a:pPr algn="ctr"/>
              <a:r>
                <a:rPr lang="en-US" dirty="0"/>
                <a:t>AX</a:t>
              </a:r>
              <a:r>
                <a:rPr lang="en-US" baseline="-25000" dirty="0"/>
                <a:t>2</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5351" y="4526907"/>
              <a:ext cx="1378505" cy="1328918"/>
            </a:xfrm>
            <a:prstGeom prst="rect">
              <a:avLst/>
            </a:prstGeom>
          </p:spPr>
        </p:pic>
      </p:grpSp>
      <p:sp>
        <p:nvSpPr>
          <p:cNvPr id="23" name="TextBox 22"/>
          <p:cNvSpPr txBox="1"/>
          <p:nvPr/>
        </p:nvSpPr>
        <p:spPr>
          <a:xfrm>
            <a:off x="3779392" y="5960798"/>
            <a:ext cx="1646606" cy="369332"/>
          </a:xfrm>
          <a:prstGeom prst="rect">
            <a:avLst/>
          </a:prstGeom>
          <a:noFill/>
        </p:spPr>
        <p:txBody>
          <a:bodyPr wrap="none" rtlCol="0">
            <a:spAutoFit/>
          </a:bodyPr>
          <a:lstStyle/>
          <a:p>
            <a:pPr algn="ctr"/>
            <a:r>
              <a:rPr lang="en-US" i="1" dirty="0">
                <a:solidFill>
                  <a:srgbClr val="0000FF"/>
                </a:solidFill>
              </a:rPr>
              <a:t>trigonal planar</a:t>
            </a:r>
          </a:p>
        </p:txBody>
      </p:sp>
      <p:sp>
        <p:nvSpPr>
          <p:cNvPr id="24" name="TextBox 23"/>
          <p:cNvSpPr txBox="1"/>
          <p:nvPr/>
        </p:nvSpPr>
        <p:spPr>
          <a:xfrm>
            <a:off x="6699283" y="5960798"/>
            <a:ext cx="633507" cy="369332"/>
          </a:xfrm>
          <a:prstGeom prst="rect">
            <a:avLst/>
          </a:prstGeom>
          <a:noFill/>
        </p:spPr>
        <p:txBody>
          <a:bodyPr wrap="none" rtlCol="0">
            <a:spAutoFit/>
          </a:bodyPr>
          <a:lstStyle/>
          <a:p>
            <a:pPr algn="ctr"/>
            <a:r>
              <a:rPr lang="en-US" i="1" dirty="0">
                <a:solidFill>
                  <a:srgbClr val="0000FF"/>
                </a:solidFill>
              </a:rPr>
              <a:t>bent</a:t>
            </a:r>
          </a:p>
        </p:txBody>
      </p:sp>
      <p:pic>
        <p:nvPicPr>
          <p:cNvPr id="3" name="Picture 2"/>
          <p:cNvPicPr>
            <a:picLocks noChangeAspect="1"/>
          </p:cNvPicPr>
          <p:nvPr/>
        </p:nvPicPr>
        <p:blipFill>
          <a:blip r:embed="rId5"/>
          <a:stretch>
            <a:fillRect/>
          </a:stretch>
        </p:blipFill>
        <p:spPr>
          <a:xfrm>
            <a:off x="1271520" y="3903559"/>
            <a:ext cx="1278834" cy="1206323"/>
          </a:xfrm>
          <a:prstGeom prst="rect">
            <a:avLst/>
          </a:prstGeom>
        </p:spPr>
      </p:pic>
    </p:spTree>
    <p:extLst>
      <p:ext uri="{BB962C8B-B14F-4D97-AF65-F5344CB8AC3E}">
        <p14:creationId xmlns:p14="http://schemas.microsoft.com/office/powerpoint/2010/main" val="163639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44</a:t>
            </a:fld>
            <a:endParaRPr lang="en-US" dirty="0"/>
          </a:p>
        </p:txBody>
      </p:sp>
      <p:sp>
        <p:nvSpPr>
          <p:cNvPr id="9" name="Text Placeholder 2"/>
          <p:cNvSpPr txBox="1">
            <a:spLocks/>
          </p:cNvSpPr>
          <p:nvPr/>
        </p:nvSpPr>
        <p:spPr>
          <a:xfrm>
            <a:off x="457200" y="956968"/>
            <a:ext cx="8530098" cy="285608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Tetrahedral Group</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If there are </a:t>
            </a:r>
            <a:r>
              <a:rPr lang="en-US" sz="2200" i="1" u="sng" dirty="0">
                <a:solidFill>
                  <a:srgbClr val="009900"/>
                </a:solidFill>
              </a:rPr>
              <a:t>four</a:t>
            </a:r>
            <a:r>
              <a:rPr lang="en-US" sz="2200" dirty="0"/>
              <a:t> regions of electron density around a central atom, the best arrangement in space is </a:t>
            </a:r>
            <a:r>
              <a:rPr lang="en-US" sz="2200" i="1" u="sng" dirty="0">
                <a:solidFill>
                  <a:srgbClr val="009900"/>
                </a:solidFill>
              </a:rPr>
              <a:t>tetrahedral</a:t>
            </a:r>
            <a:r>
              <a:rPr lang="en-US" sz="2200" dirty="0"/>
              <a:t>.</a:t>
            </a:r>
          </a:p>
          <a:p>
            <a:pPr marL="342900" indent="-342900">
              <a:buClr>
                <a:srgbClr val="009900"/>
              </a:buClr>
              <a:buFont typeface="Arial" panose="020B0604020202020204" pitchFamily="34" charset="0"/>
              <a:buChar char="•"/>
            </a:pPr>
            <a:r>
              <a:rPr lang="en-US" sz="2200" dirty="0"/>
              <a:t>The </a:t>
            </a:r>
            <a:r>
              <a:rPr lang="en-US" sz="2200" i="1" u="sng" dirty="0">
                <a:solidFill>
                  <a:srgbClr val="0000FF"/>
                </a:solidFill>
              </a:rPr>
              <a:t>molecular geometries</a:t>
            </a:r>
            <a:r>
              <a:rPr lang="en-US" sz="2200" dirty="0">
                <a:solidFill>
                  <a:srgbClr val="0000FF"/>
                </a:solidFill>
              </a:rPr>
              <a:t> </a:t>
            </a:r>
            <a:r>
              <a:rPr lang="en-US" sz="2200" dirty="0"/>
              <a:t>depend on the combination of atoms and electron pairs arrayed about the central atom.</a:t>
            </a:r>
          </a:p>
        </p:txBody>
      </p:sp>
      <p:grpSp>
        <p:nvGrpSpPr>
          <p:cNvPr id="33" name="Group 32"/>
          <p:cNvGrpSpPr/>
          <p:nvPr/>
        </p:nvGrpSpPr>
        <p:grpSpPr>
          <a:xfrm>
            <a:off x="819638" y="3047170"/>
            <a:ext cx="7297581" cy="3467771"/>
            <a:chOff x="819638" y="3153500"/>
            <a:chExt cx="7297581" cy="3467771"/>
          </a:xfrm>
        </p:grpSpPr>
        <p:sp>
          <p:nvSpPr>
            <p:cNvPr id="8" name="TextBox 7"/>
            <p:cNvSpPr txBox="1"/>
            <p:nvPr/>
          </p:nvSpPr>
          <p:spPr>
            <a:xfrm>
              <a:off x="908054" y="3153500"/>
              <a:ext cx="1343446" cy="646331"/>
            </a:xfrm>
            <a:prstGeom prst="rect">
              <a:avLst/>
            </a:prstGeom>
            <a:noFill/>
          </p:spPr>
          <p:txBody>
            <a:bodyPr wrap="none" rtlCol="0">
              <a:spAutoFit/>
            </a:bodyPr>
            <a:lstStyle/>
            <a:p>
              <a:pPr algn="ctr"/>
              <a:r>
                <a:rPr lang="en-US" i="1" dirty="0">
                  <a:solidFill>
                    <a:srgbClr val="009900"/>
                  </a:solidFill>
                </a:rPr>
                <a:t>Tetrahedral</a:t>
              </a:r>
            </a:p>
            <a:p>
              <a:pPr algn="ctr"/>
              <a:r>
                <a:rPr lang="en-US" i="1" dirty="0">
                  <a:solidFill>
                    <a:srgbClr val="009900"/>
                  </a:solidFill>
                </a:rPr>
                <a:t>Group</a:t>
              </a:r>
            </a:p>
          </p:txBody>
        </p:sp>
        <p:pic>
          <p:nvPicPr>
            <p:cNvPr id="14" name="Picture 1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19638" y="5151142"/>
              <a:ext cx="1520278" cy="1415945"/>
            </a:xfrm>
            <a:prstGeom prst="rect">
              <a:avLst/>
            </a:prstGeom>
          </p:spPr>
        </p:pic>
        <p:sp>
          <p:nvSpPr>
            <p:cNvPr id="10" name="TextBox 9"/>
            <p:cNvSpPr txBox="1"/>
            <p:nvPr/>
          </p:nvSpPr>
          <p:spPr>
            <a:xfrm>
              <a:off x="2799849" y="3652965"/>
              <a:ext cx="1377300" cy="646331"/>
            </a:xfrm>
            <a:prstGeom prst="rect">
              <a:avLst/>
            </a:prstGeom>
            <a:noFill/>
          </p:spPr>
          <p:txBody>
            <a:bodyPr wrap="none" rtlCol="0">
              <a:spAutoFit/>
            </a:bodyPr>
            <a:lstStyle/>
            <a:p>
              <a:pPr algn="ctr"/>
              <a:r>
                <a:rPr lang="en-US" i="1" dirty="0"/>
                <a:t>4 atoms</a:t>
              </a:r>
            </a:p>
            <a:p>
              <a:pPr algn="ctr"/>
              <a:r>
                <a:rPr lang="en-US" i="1" dirty="0"/>
                <a:t>0 lone pairs</a:t>
              </a:r>
            </a:p>
          </p:txBody>
        </p:sp>
        <p:sp>
          <p:nvSpPr>
            <p:cNvPr id="12" name="TextBox 11"/>
            <p:cNvSpPr txBox="1"/>
            <p:nvPr/>
          </p:nvSpPr>
          <p:spPr>
            <a:xfrm>
              <a:off x="3199799" y="3153500"/>
              <a:ext cx="577402" cy="369332"/>
            </a:xfrm>
            <a:prstGeom prst="rect">
              <a:avLst/>
            </a:prstGeom>
            <a:noFill/>
          </p:spPr>
          <p:txBody>
            <a:bodyPr wrap="none" rtlCol="0">
              <a:spAutoFit/>
            </a:bodyPr>
            <a:lstStyle/>
            <a:p>
              <a:pPr algn="ctr"/>
              <a:r>
                <a:rPr lang="en-US" dirty="0"/>
                <a:t>AX</a:t>
              </a:r>
              <a:r>
                <a:rPr lang="en-US" baseline="-25000" dirty="0"/>
                <a:t>4</a:t>
              </a:r>
            </a:p>
          </p:txBody>
        </p:sp>
        <p:sp>
          <p:nvSpPr>
            <p:cNvPr id="23" name="TextBox 22"/>
            <p:cNvSpPr txBox="1"/>
            <p:nvPr/>
          </p:nvSpPr>
          <p:spPr>
            <a:xfrm>
              <a:off x="2852556" y="5974940"/>
              <a:ext cx="1287532" cy="369332"/>
            </a:xfrm>
            <a:prstGeom prst="rect">
              <a:avLst/>
            </a:prstGeom>
            <a:noFill/>
          </p:spPr>
          <p:txBody>
            <a:bodyPr wrap="none" rtlCol="0">
              <a:spAutoFit/>
            </a:bodyPr>
            <a:lstStyle/>
            <a:p>
              <a:pPr algn="ctr"/>
              <a:r>
                <a:rPr lang="en-US" i="1" dirty="0">
                  <a:solidFill>
                    <a:srgbClr val="0000FF"/>
                  </a:solidFill>
                </a:rPr>
                <a:t>tetrahedral</a:t>
              </a:r>
            </a:p>
          </p:txBody>
        </p:sp>
        <p:pic>
          <p:nvPicPr>
            <p:cNvPr id="17" name="Picture 1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52556" y="4501662"/>
              <a:ext cx="1399666" cy="1363216"/>
            </a:xfrm>
            <a:prstGeom prst="rect">
              <a:avLst/>
            </a:prstGeom>
          </p:spPr>
        </p:pic>
        <p:sp>
          <p:nvSpPr>
            <p:cNvPr id="13" name="TextBox 12"/>
            <p:cNvSpPr txBox="1"/>
            <p:nvPr/>
          </p:nvSpPr>
          <p:spPr>
            <a:xfrm>
              <a:off x="4810206" y="3652965"/>
              <a:ext cx="1261884" cy="646331"/>
            </a:xfrm>
            <a:prstGeom prst="rect">
              <a:avLst/>
            </a:prstGeom>
            <a:noFill/>
          </p:spPr>
          <p:txBody>
            <a:bodyPr wrap="none" rtlCol="0">
              <a:spAutoFit/>
            </a:bodyPr>
            <a:lstStyle/>
            <a:p>
              <a:pPr algn="ctr"/>
              <a:r>
                <a:rPr lang="en-US" i="1" dirty="0"/>
                <a:t>3 atoms</a:t>
              </a:r>
            </a:p>
            <a:p>
              <a:pPr algn="ctr"/>
              <a:r>
                <a:rPr lang="en-US" i="1" dirty="0"/>
                <a:t>1 lone pair</a:t>
              </a:r>
            </a:p>
          </p:txBody>
        </p:sp>
        <p:sp>
          <p:nvSpPr>
            <p:cNvPr id="15" name="TextBox 14"/>
            <p:cNvSpPr txBox="1"/>
            <p:nvPr/>
          </p:nvSpPr>
          <p:spPr>
            <a:xfrm>
              <a:off x="5152447" y="3153500"/>
              <a:ext cx="577402" cy="369332"/>
            </a:xfrm>
            <a:prstGeom prst="rect">
              <a:avLst/>
            </a:prstGeom>
            <a:noFill/>
          </p:spPr>
          <p:txBody>
            <a:bodyPr wrap="none" rtlCol="0">
              <a:spAutoFit/>
            </a:bodyPr>
            <a:lstStyle/>
            <a:p>
              <a:pPr algn="ctr"/>
              <a:r>
                <a:rPr lang="en-US" dirty="0"/>
                <a:t>AX</a:t>
              </a:r>
              <a:r>
                <a:rPr lang="en-US" baseline="-25000" dirty="0"/>
                <a:t>3</a:t>
              </a:r>
            </a:p>
          </p:txBody>
        </p:sp>
        <p:sp>
          <p:nvSpPr>
            <p:cNvPr id="24" name="TextBox 23"/>
            <p:cNvSpPr txBox="1"/>
            <p:nvPr/>
          </p:nvSpPr>
          <p:spPr>
            <a:xfrm>
              <a:off x="4848678" y="5974940"/>
              <a:ext cx="1184941" cy="646331"/>
            </a:xfrm>
            <a:prstGeom prst="rect">
              <a:avLst/>
            </a:prstGeom>
            <a:noFill/>
          </p:spPr>
          <p:txBody>
            <a:bodyPr wrap="none" rtlCol="0">
              <a:spAutoFit/>
            </a:bodyPr>
            <a:lstStyle/>
            <a:p>
              <a:pPr algn="ctr"/>
              <a:r>
                <a:rPr lang="en-US" i="1" dirty="0">
                  <a:solidFill>
                    <a:srgbClr val="0000FF"/>
                  </a:solidFill>
                </a:rPr>
                <a:t>trigonal</a:t>
              </a:r>
            </a:p>
            <a:p>
              <a:pPr algn="ctr"/>
              <a:r>
                <a:rPr lang="en-US" i="1" dirty="0">
                  <a:solidFill>
                    <a:srgbClr val="0000FF"/>
                  </a:solidFill>
                </a:rPr>
                <a:t>pyramidal</a:t>
              </a:r>
            </a:p>
          </p:txBody>
        </p:sp>
        <p:pic>
          <p:nvPicPr>
            <p:cNvPr id="26" name="Picture 2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12155" y="4367973"/>
              <a:ext cx="1457986" cy="1516305"/>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30074" y="4440681"/>
              <a:ext cx="1487145" cy="1487145"/>
            </a:xfrm>
            <a:prstGeom prst="rect">
              <a:avLst/>
            </a:prstGeom>
          </p:spPr>
        </p:pic>
        <p:sp>
          <p:nvSpPr>
            <p:cNvPr id="28" name="TextBox 27"/>
            <p:cNvSpPr txBox="1"/>
            <p:nvPr/>
          </p:nvSpPr>
          <p:spPr>
            <a:xfrm>
              <a:off x="6684996" y="3652965"/>
              <a:ext cx="1377300" cy="646331"/>
            </a:xfrm>
            <a:prstGeom prst="rect">
              <a:avLst/>
            </a:prstGeom>
            <a:noFill/>
          </p:spPr>
          <p:txBody>
            <a:bodyPr wrap="none" rtlCol="0">
              <a:spAutoFit/>
            </a:bodyPr>
            <a:lstStyle/>
            <a:p>
              <a:pPr algn="ctr"/>
              <a:r>
                <a:rPr lang="en-US" i="1" dirty="0"/>
                <a:t>2 atoms</a:t>
              </a:r>
            </a:p>
            <a:p>
              <a:pPr algn="ctr"/>
              <a:r>
                <a:rPr lang="en-US" i="1" dirty="0"/>
                <a:t>2 lone pairs</a:t>
              </a:r>
            </a:p>
          </p:txBody>
        </p:sp>
        <p:sp>
          <p:nvSpPr>
            <p:cNvPr id="29" name="TextBox 28"/>
            <p:cNvSpPr txBox="1"/>
            <p:nvPr/>
          </p:nvSpPr>
          <p:spPr>
            <a:xfrm>
              <a:off x="7084945" y="3153500"/>
              <a:ext cx="577402" cy="369332"/>
            </a:xfrm>
            <a:prstGeom prst="rect">
              <a:avLst/>
            </a:prstGeom>
            <a:noFill/>
          </p:spPr>
          <p:txBody>
            <a:bodyPr wrap="none" rtlCol="0">
              <a:spAutoFit/>
            </a:bodyPr>
            <a:lstStyle/>
            <a:p>
              <a:pPr algn="ctr"/>
              <a:r>
                <a:rPr lang="en-US" dirty="0"/>
                <a:t>AX</a:t>
              </a:r>
              <a:r>
                <a:rPr lang="en-US" baseline="-25000" dirty="0"/>
                <a:t>2</a:t>
              </a:r>
            </a:p>
          </p:txBody>
        </p:sp>
        <p:sp>
          <p:nvSpPr>
            <p:cNvPr id="30" name="TextBox 29"/>
            <p:cNvSpPr txBox="1"/>
            <p:nvPr/>
          </p:nvSpPr>
          <p:spPr>
            <a:xfrm>
              <a:off x="7056893" y="5974940"/>
              <a:ext cx="633507" cy="369332"/>
            </a:xfrm>
            <a:prstGeom prst="rect">
              <a:avLst/>
            </a:prstGeom>
            <a:noFill/>
          </p:spPr>
          <p:txBody>
            <a:bodyPr wrap="none" rtlCol="0">
              <a:spAutoFit/>
            </a:bodyPr>
            <a:lstStyle/>
            <a:p>
              <a:pPr algn="ctr"/>
              <a:r>
                <a:rPr lang="en-US" i="1" dirty="0">
                  <a:solidFill>
                    <a:srgbClr val="0000FF"/>
                  </a:solidFill>
                </a:rPr>
                <a:t>bent</a:t>
              </a:r>
            </a:p>
          </p:txBody>
        </p:sp>
      </p:grpSp>
      <p:pic>
        <p:nvPicPr>
          <p:cNvPr id="3" name="Picture 2"/>
          <p:cNvPicPr>
            <a:picLocks noChangeAspect="1"/>
          </p:cNvPicPr>
          <p:nvPr/>
        </p:nvPicPr>
        <p:blipFill>
          <a:blip r:embed="rId6"/>
          <a:stretch>
            <a:fillRect/>
          </a:stretch>
        </p:blipFill>
        <p:spPr>
          <a:xfrm>
            <a:off x="988559" y="3702038"/>
            <a:ext cx="1198384" cy="1264626"/>
          </a:xfrm>
          <a:prstGeom prst="rect">
            <a:avLst/>
          </a:prstGeom>
        </p:spPr>
      </p:pic>
    </p:spTree>
    <p:extLst>
      <p:ext uri="{BB962C8B-B14F-4D97-AF65-F5344CB8AC3E}">
        <p14:creationId xmlns:p14="http://schemas.microsoft.com/office/powerpoint/2010/main" val="13185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45</a:t>
            </a:fld>
            <a:endParaRPr lang="en-US" dirty="0"/>
          </a:p>
        </p:txBody>
      </p:sp>
      <p:sp>
        <p:nvSpPr>
          <p:cNvPr id="9" name="Text Placeholder 2"/>
          <p:cNvSpPr txBox="1">
            <a:spLocks/>
          </p:cNvSpPr>
          <p:nvPr/>
        </p:nvSpPr>
        <p:spPr>
          <a:xfrm>
            <a:off x="457200" y="956968"/>
            <a:ext cx="8530098" cy="285608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Trigonal Bipyramidal</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If there are </a:t>
            </a:r>
            <a:r>
              <a:rPr lang="en-US" sz="2200" i="1" u="sng" dirty="0">
                <a:solidFill>
                  <a:srgbClr val="009900"/>
                </a:solidFill>
              </a:rPr>
              <a:t>five</a:t>
            </a:r>
            <a:r>
              <a:rPr lang="en-US" sz="2200" dirty="0"/>
              <a:t> regions of electron density around a central atom, the best arrangement in space is </a:t>
            </a:r>
            <a:r>
              <a:rPr lang="en-US" sz="2200" i="1" u="sng" dirty="0">
                <a:solidFill>
                  <a:srgbClr val="009900"/>
                </a:solidFill>
              </a:rPr>
              <a:t>trigonal bipyramidal</a:t>
            </a:r>
            <a:r>
              <a:rPr lang="en-US" sz="2200" dirty="0"/>
              <a:t>.</a:t>
            </a:r>
          </a:p>
          <a:p>
            <a:pPr marL="342900" indent="-342900">
              <a:buClr>
                <a:srgbClr val="009900"/>
              </a:buClr>
              <a:buFont typeface="Arial" panose="020B0604020202020204" pitchFamily="34" charset="0"/>
              <a:buChar char="•"/>
            </a:pPr>
            <a:r>
              <a:rPr lang="en-US" sz="2200" dirty="0"/>
              <a:t>The </a:t>
            </a:r>
            <a:r>
              <a:rPr lang="en-US" sz="2200" i="1" u="sng" dirty="0">
                <a:solidFill>
                  <a:srgbClr val="0000FF"/>
                </a:solidFill>
              </a:rPr>
              <a:t>molecular geometries</a:t>
            </a:r>
            <a:r>
              <a:rPr lang="en-US" sz="2200" dirty="0">
                <a:solidFill>
                  <a:srgbClr val="0000FF"/>
                </a:solidFill>
              </a:rPr>
              <a:t> </a:t>
            </a:r>
            <a:r>
              <a:rPr lang="en-US" sz="2200" dirty="0"/>
              <a:t>depend on the combination of atoms and electron pairs arrayed about the central atom.</a:t>
            </a:r>
          </a:p>
        </p:txBody>
      </p:sp>
      <p:grpSp>
        <p:nvGrpSpPr>
          <p:cNvPr id="5" name="Group 4"/>
          <p:cNvGrpSpPr/>
          <p:nvPr/>
        </p:nvGrpSpPr>
        <p:grpSpPr>
          <a:xfrm>
            <a:off x="305699" y="3029068"/>
            <a:ext cx="2270750" cy="3489786"/>
            <a:chOff x="-29120" y="3018432"/>
            <a:chExt cx="2270750" cy="3489786"/>
          </a:xfrm>
        </p:grpSpPr>
        <p:sp>
          <p:nvSpPr>
            <p:cNvPr id="8" name="TextBox 7"/>
            <p:cNvSpPr txBox="1"/>
            <p:nvPr/>
          </p:nvSpPr>
          <p:spPr>
            <a:xfrm>
              <a:off x="-29120" y="3018432"/>
              <a:ext cx="2270750" cy="646331"/>
            </a:xfrm>
            <a:prstGeom prst="rect">
              <a:avLst/>
            </a:prstGeom>
            <a:noFill/>
          </p:spPr>
          <p:txBody>
            <a:bodyPr wrap="none" rtlCol="0">
              <a:spAutoFit/>
            </a:bodyPr>
            <a:lstStyle/>
            <a:p>
              <a:pPr algn="ctr"/>
              <a:r>
                <a:rPr lang="en-US" i="1" dirty="0">
                  <a:solidFill>
                    <a:srgbClr val="009900"/>
                  </a:solidFill>
                </a:rPr>
                <a:t>Trigonal Bipyramidal</a:t>
              </a:r>
            </a:p>
            <a:p>
              <a:pPr algn="ctr"/>
              <a:r>
                <a:rPr lang="en-US" i="1" dirty="0">
                  <a:solidFill>
                    <a:srgbClr val="009900"/>
                  </a:solidFill>
                </a:rPr>
                <a:t>Group</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6095" y="5076393"/>
              <a:ext cx="1268756" cy="1431825"/>
            </a:xfrm>
            <a:prstGeom prst="rect">
              <a:avLst/>
            </a:prstGeom>
          </p:spPr>
        </p:pic>
      </p:grpSp>
      <p:grpSp>
        <p:nvGrpSpPr>
          <p:cNvPr id="18" name="Group 17"/>
          <p:cNvGrpSpPr/>
          <p:nvPr/>
        </p:nvGrpSpPr>
        <p:grpSpPr>
          <a:xfrm>
            <a:off x="2751251" y="3029068"/>
            <a:ext cx="1384592" cy="3467771"/>
            <a:chOff x="2138391" y="3080928"/>
            <a:chExt cx="1384592" cy="3467771"/>
          </a:xfrm>
        </p:grpSpPr>
        <p:sp>
          <p:nvSpPr>
            <p:cNvPr id="21" name="TextBox 20"/>
            <p:cNvSpPr txBox="1"/>
            <p:nvPr/>
          </p:nvSpPr>
          <p:spPr>
            <a:xfrm>
              <a:off x="2142037" y="3580393"/>
              <a:ext cx="1377300" cy="646331"/>
            </a:xfrm>
            <a:prstGeom prst="rect">
              <a:avLst/>
            </a:prstGeom>
            <a:noFill/>
          </p:spPr>
          <p:txBody>
            <a:bodyPr wrap="none" rtlCol="0">
              <a:spAutoFit/>
            </a:bodyPr>
            <a:lstStyle/>
            <a:p>
              <a:pPr algn="ctr"/>
              <a:r>
                <a:rPr lang="en-US" i="1" dirty="0"/>
                <a:t>5 atoms</a:t>
              </a:r>
            </a:p>
            <a:p>
              <a:pPr algn="ctr"/>
              <a:r>
                <a:rPr lang="en-US" i="1" dirty="0"/>
                <a:t>0 lone pairs</a:t>
              </a:r>
            </a:p>
          </p:txBody>
        </p:sp>
        <p:sp>
          <p:nvSpPr>
            <p:cNvPr id="27" name="TextBox 26"/>
            <p:cNvSpPr txBox="1"/>
            <p:nvPr/>
          </p:nvSpPr>
          <p:spPr>
            <a:xfrm>
              <a:off x="2541986" y="3080928"/>
              <a:ext cx="577402" cy="369332"/>
            </a:xfrm>
            <a:prstGeom prst="rect">
              <a:avLst/>
            </a:prstGeom>
            <a:noFill/>
          </p:spPr>
          <p:txBody>
            <a:bodyPr wrap="none" rtlCol="0">
              <a:spAutoFit/>
            </a:bodyPr>
            <a:lstStyle/>
            <a:p>
              <a:pPr algn="ctr"/>
              <a:r>
                <a:rPr lang="en-US" dirty="0"/>
                <a:t>AX</a:t>
              </a:r>
              <a:r>
                <a:rPr lang="en-US" baseline="-25000" dirty="0"/>
                <a:t>5</a:t>
              </a:r>
            </a:p>
          </p:txBody>
        </p:sp>
        <p:sp>
          <p:nvSpPr>
            <p:cNvPr id="31" name="TextBox 30"/>
            <p:cNvSpPr txBox="1"/>
            <p:nvPr/>
          </p:nvSpPr>
          <p:spPr>
            <a:xfrm>
              <a:off x="2148449" y="5902368"/>
              <a:ext cx="1364476" cy="646331"/>
            </a:xfrm>
            <a:prstGeom prst="rect">
              <a:avLst/>
            </a:prstGeom>
            <a:noFill/>
          </p:spPr>
          <p:txBody>
            <a:bodyPr wrap="none" rtlCol="0">
              <a:spAutoFit/>
            </a:bodyPr>
            <a:lstStyle/>
            <a:p>
              <a:pPr algn="ctr"/>
              <a:r>
                <a:rPr lang="en-US" i="1" dirty="0">
                  <a:solidFill>
                    <a:srgbClr val="0000FF"/>
                  </a:solidFill>
                </a:rPr>
                <a:t>trigonal</a:t>
              </a:r>
            </a:p>
            <a:p>
              <a:pPr algn="ctr"/>
              <a:r>
                <a:rPr lang="en-US" i="1" dirty="0">
                  <a:solidFill>
                    <a:srgbClr val="0000FF"/>
                  </a:solidFill>
                </a:rPr>
                <a:t>bipyramidal</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38391" y="4433734"/>
              <a:ext cx="1384592" cy="1301930"/>
            </a:xfrm>
            <a:prstGeom prst="rect">
              <a:avLst/>
            </a:prstGeom>
          </p:spPr>
        </p:pic>
      </p:grpSp>
      <p:grpSp>
        <p:nvGrpSpPr>
          <p:cNvPr id="19" name="Group 18"/>
          <p:cNvGrpSpPr/>
          <p:nvPr/>
        </p:nvGrpSpPr>
        <p:grpSpPr>
          <a:xfrm>
            <a:off x="4310645" y="3029068"/>
            <a:ext cx="1301930" cy="3190772"/>
            <a:chOff x="3737469" y="3080928"/>
            <a:chExt cx="1301930" cy="3190772"/>
          </a:xfrm>
        </p:grpSpPr>
        <p:sp>
          <p:nvSpPr>
            <p:cNvPr id="10" name="TextBox 9"/>
            <p:cNvSpPr txBox="1"/>
            <p:nvPr/>
          </p:nvSpPr>
          <p:spPr>
            <a:xfrm>
              <a:off x="3757492" y="3580393"/>
              <a:ext cx="1261884" cy="646331"/>
            </a:xfrm>
            <a:prstGeom prst="rect">
              <a:avLst/>
            </a:prstGeom>
            <a:noFill/>
          </p:spPr>
          <p:txBody>
            <a:bodyPr wrap="none" rtlCol="0">
              <a:spAutoFit/>
            </a:bodyPr>
            <a:lstStyle/>
            <a:p>
              <a:pPr algn="ctr"/>
              <a:r>
                <a:rPr lang="en-US" i="1" dirty="0"/>
                <a:t>4 atoms</a:t>
              </a:r>
            </a:p>
            <a:p>
              <a:pPr algn="ctr"/>
              <a:r>
                <a:rPr lang="en-US" i="1" dirty="0"/>
                <a:t>1 lone pair</a:t>
              </a:r>
            </a:p>
          </p:txBody>
        </p:sp>
        <p:sp>
          <p:nvSpPr>
            <p:cNvPr id="12" name="TextBox 11"/>
            <p:cNvSpPr txBox="1"/>
            <p:nvPr/>
          </p:nvSpPr>
          <p:spPr>
            <a:xfrm>
              <a:off x="4099733" y="3080928"/>
              <a:ext cx="577402" cy="369332"/>
            </a:xfrm>
            <a:prstGeom prst="rect">
              <a:avLst/>
            </a:prstGeom>
            <a:noFill/>
          </p:spPr>
          <p:txBody>
            <a:bodyPr wrap="none" rtlCol="0">
              <a:spAutoFit/>
            </a:bodyPr>
            <a:lstStyle/>
            <a:p>
              <a:pPr algn="ctr"/>
              <a:r>
                <a:rPr lang="en-US" dirty="0"/>
                <a:t>AX</a:t>
              </a:r>
              <a:r>
                <a:rPr lang="en-US" baseline="-25000" dirty="0"/>
                <a:t>4</a:t>
              </a:r>
            </a:p>
          </p:txBody>
        </p:sp>
        <p:sp>
          <p:nvSpPr>
            <p:cNvPr id="23" name="TextBox 22"/>
            <p:cNvSpPr txBox="1"/>
            <p:nvPr/>
          </p:nvSpPr>
          <p:spPr>
            <a:xfrm>
              <a:off x="3866496" y="5902368"/>
              <a:ext cx="1043877" cy="369332"/>
            </a:xfrm>
            <a:prstGeom prst="rect">
              <a:avLst/>
            </a:prstGeom>
            <a:noFill/>
          </p:spPr>
          <p:txBody>
            <a:bodyPr wrap="none" rtlCol="0">
              <a:spAutoFit/>
            </a:bodyPr>
            <a:lstStyle/>
            <a:p>
              <a:pPr algn="ctr"/>
              <a:r>
                <a:rPr lang="en-US" i="1" dirty="0">
                  <a:solidFill>
                    <a:srgbClr val="0000FF"/>
                  </a:solidFill>
                </a:rPr>
                <a:t>see-saw</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37469" y="4378626"/>
              <a:ext cx="1301930" cy="1412146"/>
            </a:xfrm>
            <a:prstGeom prst="rect">
              <a:avLst/>
            </a:prstGeom>
          </p:spPr>
        </p:pic>
      </p:grpSp>
      <p:grpSp>
        <p:nvGrpSpPr>
          <p:cNvPr id="20" name="Group 19"/>
          <p:cNvGrpSpPr/>
          <p:nvPr/>
        </p:nvGrpSpPr>
        <p:grpSpPr>
          <a:xfrm>
            <a:off x="5787377" y="3029068"/>
            <a:ext cx="1377300" cy="3190772"/>
            <a:chOff x="5663981" y="3080928"/>
            <a:chExt cx="1377300" cy="3190772"/>
          </a:xfrm>
        </p:grpSpPr>
        <p:sp>
          <p:nvSpPr>
            <p:cNvPr id="13" name="TextBox 12"/>
            <p:cNvSpPr txBox="1"/>
            <p:nvPr/>
          </p:nvSpPr>
          <p:spPr>
            <a:xfrm>
              <a:off x="5663981" y="3580393"/>
              <a:ext cx="1377300" cy="646331"/>
            </a:xfrm>
            <a:prstGeom prst="rect">
              <a:avLst/>
            </a:prstGeom>
            <a:noFill/>
          </p:spPr>
          <p:txBody>
            <a:bodyPr wrap="none" rtlCol="0">
              <a:spAutoFit/>
            </a:bodyPr>
            <a:lstStyle/>
            <a:p>
              <a:pPr algn="ctr"/>
              <a:r>
                <a:rPr lang="en-US" i="1" dirty="0"/>
                <a:t>3 atoms</a:t>
              </a:r>
            </a:p>
            <a:p>
              <a:pPr algn="ctr"/>
              <a:r>
                <a:rPr lang="en-US" i="1" dirty="0"/>
                <a:t>2 lone pairs</a:t>
              </a:r>
            </a:p>
          </p:txBody>
        </p:sp>
        <p:sp>
          <p:nvSpPr>
            <p:cNvPr id="15" name="TextBox 14"/>
            <p:cNvSpPr txBox="1"/>
            <p:nvPr/>
          </p:nvSpPr>
          <p:spPr>
            <a:xfrm>
              <a:off x="6063930" y="3080928"/>
              <a:ext cx="577402" cy="369332"/>
            </a:xfrm>
            <a:prstGeom prst="rect">
              <a:avLst/>
            </a:prstGeom>
            <a:noFill/>
          </p:spPr>
          <p:txBody>
            <a:bodyPr wrap="none" rtlCol="0">
              <a:spAutoFit/>
            </a:bodyPr>
            <a:lstStyle/>
            <a:p>
              <a:pPr algn="ctr"/>
              <a:r>
                <a:rPr lang="en-US" dirty="0"/>
                <a:t>AX</a:t>
              </a:r>
              <a:r>
                <a:rPr lang="en-US" baseline="-25000" dirty="0"/>
                <a:t>3</a:t>
              </a:r>
            </a:p>
          </p:txBody>
        </p:sp>
        <p:sp>
          <p:nvSpPr>
            <p:cNvPr id="24" name="TextBox 23"/>
            <p:cNvSpPr txBox="1"/>
            <p:nvPr/>
          </p:nvSpPr>
          <p:spPr>
            <a:xfrm>
              <a:off x="5811457" y="5902368"/>
              <a:ext cx="1082348" cy="369332"/>
            </a:xfrm>
            <a:prstGeom prst="rect">
              <a:avLst/>
            </a:prstGeom>
            <a:noFill/>
          </p:spPr>
          <p:txBody>
            <a:bodyPr wrap="none" rtlCol="0">
              <a:spAutoFit/>
            </a:bodyPr>
            <a:lstStyle/>
            <a:p>
              <a:pPr algn="ctr"/>
              <a:r>
                <a:rPr lang="en-US" i="1" dirty="0">
                  <a:solidFill>
                    <a:srgbClr val="0000FF"/>
                  </a:solidFill>
                </a:rPr>
                <a:t>t-shaped</a:t>
              </a:r>
            </a:p>
          </p:txBody>
        </p:sp>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670668" y="4485398"/>
              <a:ext cx="1363927" cy="1198603"/>
            </a:xfrm>
            <a:prstGeom prst="rect">
              <a:avLst/>
            </a:prstGeom>
          </p:spPr>
        </p:pic>
      </p:grpSp>
      <p:grpSp>
        <p:nvGrpSpPr>
          <p:cNvPr id="35" name="Group 34"/>
          <p:cNvGrpSpPr/>
          <p:nvPr/>
        </p:nvGrpSpPr>
        <p:grpSpPr>
          <a:xfrm>
            <a:off x="7339477" y="3029068"/>
            <a:ext cx="1377300" cy="3190772"/>
            <a:chOff x="7555075" y="3080928"/>
            <a:chExt cx="1377300" cy="3190772"/>
          </a:xfrm>
        </p:grpSpPr>
        <p:sp>
          <p:nvSpPr>
            <p:cNvPr id="28" name="TextBox 27"/>
            <p:cNvSpPr txBox="1"/>
            <p:nvPr/>
          </p:nvSpPr>
          <p:spPr>
            <a:xfrm>
              <a:off x="7555075" y="3580393"/>
              <a:ext cx="1377300" cy="646331"/>
            </a:xfrm>
            <a:prstGeom prst="rect">
              <a:avLst/>
            </a:prstGeom>
            <a:noFill/>
          </p:spPr>
          <p:txBody>
            <a:bodyPr wrap="none" rtlCol="0">
              <a:spAutoFit/>
            </a:bodyPr>
            <a:lstStyle/>
            <a:p>
              <a:pPr algn="ctr"/>
              <a:r>
                <a:rPr lang="en-US" i="1" dirty="0"/>
                <a:t>2 atoms</a:t>
              </a:r>
            </a:p>
            <a:p>
              <a:pPr algn="ctr"/>
              <a:r>
                <a:rPr lang="en-US" i="1" dirty="0"/>
                <a:t>3 lone pairs</a:t>
              </a:r>
            </a:p>
          </p:txBody>
        </p:sp>
        <p:sp>
          <p:nvSpPr>
            <p:cNvPr id="29" name="TextBox 28"/>
            <p:cNvSpPr txBox="1"/>
            <p:nvPr/>
          </p:nvSpPr>
          <p:spPr>
            <a:xfrm>
              <a:off x="7955024" y="3080928"/>
              <a:ext cx="577402" cy="369332"/>
            </a:xfrm>
            <a:prstGeom prst="rect">
              <a:avLst/>
            </a:prstGeom>
            <a:noFill/>
          </p:spPr>
          <p:txBody>
            <a:bodyPr wrap="none" rtlCol="0">
              <a:spAutoFit/>
            </a:bodyPr>
            <a:lstStyle/>
            <a:p>
              <a:pPr algn="ctr"/>
              <a:r>
                <a:rPr lang="en-US" dirty="0"/>
                <a:t>AX</a:t>
              </a:r>
              <a:r>
                <a:rPr lang="en-US" baseline="-25000" dirty="0"/>
                <a:t>2</a:t>
              </a:r>
            </a:p>
          </p:txBody>
        </p:sp>
        <p:sp>
          <p:nvSpPr>
            <p:cNvPr id="30" name="TextBox 29"/>
            <p:cNvSpPr txBox="1"/>
            <p:nvPr/>
          </p:nvSpPr>
          <p:spPr>
            <a:xfrm>
              <a:off x="7869264" y="5902368"/>
              <a:ext cx="748923" cy="369332"/>
            </a:xfrm>
            <a:prstGeom prst="rect">
              <a:avLst/>
            </a:prstGeom>
            <a:noFill/>
          </p:spPr>
          <p:txBody>
            <a:bodyPr wrap="none" rtlCol="0">
              <a:spAutoFit/>
            </a:bodyPr>
            <a:lstStyle/>
            <a:p>
              <a:pPr algn="ctr"/>
              <a:r>
                <a:rPr lang="en-US" i="1" dirty="0">
                  <a:solidFill>
                    <a:srgbClr val="0000FF"/>
                  </a:solidFill>
                </a:rPr>
                <a:t>linear</a:t>
              </a:r>
            </a:p>
          </p:txBody>
        </p:sp>
        <p:pic>
          <p:nvPicPr>
            <p:cNvPr id="16" name="Picture 1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30647" y="4454400"/>
              <a:ext cx="1226156" cy="1260599"/>
            </a:xfrm>
            <a:prstGeom prst="rect">
              <a:avLst/>
            </a:prstGeom>
          </p:spPr>
        </p:pic>
      </p:grpSp>
      <p:pic>
        <p:nvPicPr>
          <p:cNvPr id="14" name="Picture 13"/>
          <p:cNvPicPr>
            <a:picLocks noChangeAspect="1"/>
          </p:cNvPicPr>
          <p:nvPr/>
        </p:nvPicPr>
        <p:blipFill>
          <a:blip r:embed="rId7"/>
          <a:stretch>
            <a:fillRect/>
          </a:stretch>
        </p:blipFill>
        <p:spPr>
          <a:xfrm>
            <a:off x="938647" y="3675399"/>
            <a:ext cx="1122717" cy="1393936"/>
          </a:xfrm>
          <a:prstGeom prst="rect">
            <a:avLst/>
          </a:prstGeom>
        </p:spPr>
      </p:pic>
    </p:spTree>
    <p:extLst>
      <p:ext uri="{BB962C8B-B14F-4D97-AF65-F5344CB8AC3E}">
        <p14:creationId xmlns:p14="http://schemas.microsoft.com/office/powerpoint/2010/main" val="994094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46</a:t>
            </a:fld>
            <a:endParaRPr lang="en-US" dirty="0"/>
          </a:p>
        </p:txBody>
      </p:sp>
      <p:sp>
        <p:nvSpPr>
          <p:cNvPr id="9" name="Text Placeholder 2"/>
          <p:cNvSpPr txBox="1">
            <a:spLocks/>
          </p:cNvSpPr>
          <p:nvPr/>
        </p:nvSpPr>
        <p:spPr>
          <a:xfrm>
            <a:off x="457200" y="956968"/>
            <a:ext cx="8530098" cy="285608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Octahedral</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If there are </a:t>
            </a:r>
            <a:r>
              <a:rPr lang="en-US" sz="2200" i="1" u="sng" dirty="0">
                <a:solidFill>
                  <a:srgbClr val="009900"/>
                </a:solidFill>
              </a:rPr>
              <a:t>six</a:t>
            </a:r>
            <a:r>
              <a:rPr lang="en-US" sz="2200" dirty="0"/>
              <a:t> regions of electron density around a central atom, the best arrangement in space is </a:t>
            </a:r>
            <a:r>
              <a:rPr lang="en-US" sz="2200" i="1" u="sng" dirty="0">
                <a:solidFill>
                  <a:srgbClr val="009900"/>
                </a:solidFill>
              </a:rPr>
              <a:t>octahedral</a:t>
            </a:r>
            <a:r>
              <a:rPr lang="en-US" sz="2200" dirty="0"/>
              <a:t>.</a:t>
            </a:r>
          </a:p>
          <a:p>
            <a:pPr marL="342900" indent="-342900">
              <a:buClr>
                <a:srgbClr val="009900"/>
              </a:buClr>
              <a:buFont typeface="Arial" panose="020B0604020202020204" pitchFamily="34" charset="0"/>
              <a:buChar char="•"/>
            </a:pPr>
            <a:r>
              <a:rPr lang="en-US" sz="2200" dirty="0"/>
              <a:t>The </a:t>
            </a:r>
            <a:r>
              <a:rPr lang="en-US" sz="2200" i="1" u="sng" dirty="0">
                <a:solidFill>
                  <a:srgbClr val="0000FF"/>
                </a:solidFill>
              </a:rPr>
              <a:t>molecular geometries</a:t>
            </a:r>
            <a:r>
              <a:rPr lang="en-US" sz="2200" dirty="0">
                <a:solidFill>
                  <a:srgbClr val="0000FF"/>
                </a:solidFill>
              </a:rPr>
              <a:t> </a:t>
            </a:r>
            <a:r>
              <a:rPr lang="en-US" sz="2200" dirty="0"/>
              <a:t>depend on the combination of atoms and electron pairs arrayed about the central atom.</a:t>
            </a:r>
          </a:p>
        </p:txBody>
      </p:sp>
      <p:grpSp>
        <p:nvGrpSpPr>
          <p:cNvPr id="37" name="Group 36"/>
          <p:cNvGrpSpPr/>
          <p:nvPr/>
        </p:nvGrpSpPr>
        <p:grpSpPr>
          <a:xfrm>
            <a:off x="784485" y="2951163"/>
            <a:ext cx="1344205" cy="3595016"/>
            <a:chOff x="784485" y="3029068"/>
            <a:chExt cx="1344205" cy="3595016"/>
          </a:xfrm>
        </p:grpSpPr>
        <p:sp>
          <p:nvSpPr>
            <p:cNvPr id="8" name="TextBox 7"/>
            <p:cNvSpPr txBox="1"/>
            <p:nvPr/>
          </p:nvSpPr>
          <p:spPr>
            <a:xfrm>
              <a:off x="784485" y="3029068"/>
              <a:ext cx="1313180" cy="646331"/>
            </a:xfrm>
            <a:prstGeom prst="rect">
              <a:avLst/>
            </a:prstGeom>
            <a:noFill/>
          </p:spPr>
          <p:txBody>
            <a:bodyPr wrap="none" rtlCol="0">
              <a:spAutoFit/>
            </a:bodyPr>
            <a:lstStyle/>
            <a:p>
              <a:pPr algn="ctr"/>
              <a:r>
                <a:rPr lang="en-US" i="1" dirty="0">
                  <a:solidFill>
                    <a:srgbClr val="009900"/>
                  </a:solidFill>
                </a:rPr>
                <a:t>Octahedral</a:t>
              </a:r>
            </a:p>
            <a:p>
              <a:pPr algn="ctr"/>
              <a:r>
                <a:rPr lang="en-US" i="1" dirty="0">
                  <a:solidFill>
                    <a:srgbClr val="009900"/>
                  </a:solidFill>
                </a:rPr>
                <a:t>Group</a:t>
              </a:r>
            </a:p>
          </p:txBody>
        </p:sp>
        <p:pic>
          <p:nvPicPr>
            <p:cNvPr id="14" name="Picture 1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5471" y="5082735"/>
              <a:ext cx="1303219" cy="1541349"/>
            </a:xfrm>
            <a:prstGeom prst="rect">
              <a:avLst/>
            </a:prstGeom>
          </p:spPr>
        </p:pic>
      </p:grpSp>
      <p:grpSp>
        <p:nvGrpSpPr>
          <p:cNvPr id="26" name="Group 25"/>
          <p:cNvGrpSpPr/>
          <p:nvPr/>
        </p:nvGrpSpPr>
        <p:grpSpPr>
          <a:xfrm>
            <a:off x="2572688" y="2951163"/>
            <a:ext cx="1573254" cy="3190772"/>
            <a:chOff x="2656920" y="3029068"/>
            <a:chExt cx="1573254" cy="3190772"/>
          </a:xfrm>
        </p:grpSpPr>
        <p:sp>
          <p:nvSpPr>
            <p:cNvPr id="21" name="TextBox 20"/>
            <p:cNvSpPr txBox="1"/>
            <p:nvPr/>
          </p:nvSpPr>
          <p:spPr>
            <a:xfrm>
              <a:off x="2754897" y="3528533"/>
              <a:ext cx="1377300" cy="646331"/>
            </a:xfrm>
            <a:prstGeom prst="rect">
              <a:avLst/>
            </a:prstGeom>
            <a:noFill/>
          </p:spPr>
          <p:txBody>
            <a:bodyPr wrap="none" rtlCol="0">
              <a:spAutoFit/>
            </a:bodyPr>
            <a:lstStyle/>
            <a:p>
              <a:pPr algn="ctr"/>
              <a:r>
                <a:rPr lang="en-US" i="1" dirty="0"/>
                <a:t>6</a:t>
              </a:r>
              <a:r>
                <a:rPr lang="en-US" i="1"/>
                <a:t> </a:t>
              </a:r>
              <a:r>
                <a:rPr lang="en-US" i="1" dirty="0"/>
                <a:t>atoms</a:t>
              </a:r>
            </a:p>
            <a:p>
              <a:pPr algn="ctr"/>
              <a:r>
                <a:rPr lang="en-US" i="1" dirty="0"/>
                <a:t>0 lone pairs</a:t>
              </a:r>
            </a:p>
          </p:txBody>
        </p:sp>
        <p:sp>
          <p:nvSpPr>
            <p:cNvPr id="27" name="TextBox 26"/>
            <p:cNvSpPr txBox="1"/>
            <p:nvPr/>
          </p:nvSpPr>
          <p:spPr>
            <a:xfrm>
              <a:off x="3154846" y="3029068"/>
              <a:ext cx="577402" cy="369332"/>
            </a:xfrm>
            <a:prstGeom prst="rect">
              <a:avLst/>
            </a:prstGeom>
            <a:noFill/>
          </p:spPr>
          <p:txBody>
            <a:bodyPr wrap="none" rtlCol="0">
              <a:spAutoFit/>
            </a:bodyPr>
            <a:lstStyle/>
            <a:p>
              <a:pPr algn="ctr"/>
              <a:r>
                <a:rPr lang="en-US" dirty="0"/>
                <a:t>AX</a:t>
              </a:r>
              <a:r>
                <a:rPr lang="en-US" baseline="-25000" dirty="0"/>
                <a:t>6</a:t>
              </a:r>
            </a:p>
          </p:txBody>
        </p:sp>
        <p:sp>
          <p:nvSpPr>
            <p:cNvPr id="31" name="TextBox 30"/>
            <p:cNvSpPr txBox="1"/>
            <p:nvPr/>
          </p:nvSpPr>
          <p:spPr>
            <a:xfrm>
              <a:off x="2812605" y="5850508"/>
              <a:ext cx="1261884" cy="369332"/>
            </a:xfrm>
            <a:prstGeom prst="rect">
              <a:avLst/>
            </a:prstGeom>
            <a:noFill/>
          </p:spPr>
          <p:txBody>
            <a:bodyPr wrap="none" rtlCol="0">
              <a:spAutoFit/>
            </a:bodyPr>
            <a:lstStyle/>
            <a:p>
              <a:pPr algn="ctr"/>
              <a:r>
                <a:rPr lang="en-US" i="1">
                  <a:solidFill>
                    <a:srgbClr val="0000FF"/>
                  </a:solidFill>
                </a:rPr>
                <a:t>octahedral</a:t>
              </a:r>
              <a:endParaRPr lang="en-US" i="1" dirty="0">
                <a:solidFill>
                  <a:srgbClr val="0000FF"/>
                </a:solidFill>
              </a:endParaRPr>
            </a:p>
          </p:txBody>
        </p:sp>
        <p:pic>
          <p:nvPicPr>
            <p:cNvPr id="17" name="Picture 1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56920" y="4458218"/>
              <a:ext cx="1573254" cy="1348503"/>
            </a:xfrm>
            <a:prstGeom prst="rect">
              <a:avLst/>
            </a:prstGeom>
          </p:spPr>
        </p:pic>
      </p:grpSp>
      <p:grpSp>
        <p:nvGrpSpPr>
          <p:cNvPr id="36" name="Group 35"/>
          <p:cNvGrpSpPr/>
          <p:nvPr/>
        </p:nvGrpSpPr>
        <p:grpSpPr>
          <a:xfrm>
            <a:off x="6652141" y="2951163"/>
            <a:ext cx="1535795" cy="3467771"/>
            <a:chOff x="5787377" y="3029068"/>
            <a:chExt cx="1535795" cy="3467771"/>
          </a:xfrm>
        </p:grpSpPr>
        <p:sp>
          <p:nvSpPr>
            <p:cNvPr id="13" name="TextBox 12"/>
            <p:cNvSpPr txBox="1"/>
            <p:nvPr/>
          </p:nvSpPr>
          <p:spPr>
            <a:xfrm>
              <a:off x="5866624" y="3528533"/>
              <a:ext cx="1377300" cy="646331"/>
            </a:xfrm>
            <a:prstGeom prst="rect">
              <a:avLst/>
            </a:prstGeom>
            <a:noFill/>
          </p:spPr>
          <p:txBody>
            <a:bodyPr wrap="none" rtlCol="0">
              <a:spAutoFit/>
            </a:bodyPr>
            <a:lstStyle/>
            <a:p>
              <a:pPr algn="ctr"/>
              <a:r>
                <a:rPr lang="en-US" i="1" dirty="0"/>
                <a:t>4 atoms</a:t>
              </a:r>
            </a:p>
            <a:p>
              <a:pPr algn="ctr"/>
              <a:r>
                <a:rPr lang="en-US" i="1" dirty="0"/>
                <a:t>2 lone pairs</a:t>
              </a:r>
            </a:p>
          </p:txBody>
        </p:sp>
        <p:sp>
          <p:nvSpPr>
            <p:cNvPr id="15" name="TextBox 14"/>
            <p:cNvSpPr txBox="1"/>
            <p:nvPr/>
          </p:nvSpPr>
          <p:spPr>
            <a:xfrm>
              <a:off x="6266573" y="3029068"/>
              <a:ext cx="577402" cy="369332"/>
            </a:xfrm>
            <a:prstGeom prst="rect">
              <a:avLst/>
            </a:prstGeom>
            <a:noFill/>
          </p:spPr>
          <p:txBody>
            <a:bodyPr wrap="none" rtlCol="0">
              <a:spAutoFit/>
            </a:bodyPr>
            <a:lstStyle/>
            <a:p>
              <a:pPr algn="ctr"/>
              <a:r>
                <a:rPr lang="en-US" dirty="0"/>
                <a:t>AX</a:t>
              </a:r>
              <a:r>
                <a:rPr lang="en-US" baseline="-25000" dirty="0"/>
                <a:t>4</a:t>
              </a:r>
            </a:p>
          </p:txBody>
        </p:sp>
        <p:sp>
          <p:nvSpPr>
            <p:cNvPr id="24" name="TextBox 23"/>
            <p:cNvSpPr txBox="1"/>
            <p:nvPr/>
          </p:nvSpPr>
          <p:spPr>
            <a:xfrm>
              <a:off x="6110281" y="5850508"/>
              <a:ext cx="889987" cy="646331"/>
            </a:xfrm>
            <a:prstGeom prst="rect">
              <a:avLst/>
            </a:prstGeom>
            <a:noFill/>
          </p:spPr>
          <p:txBody>
            <a:bodyPr wrap="none" rtlCol="0">
              <a:spAutoFit/>
            </a:bodyPr>
            <a:lstStyle/>
            <a:p>
              <a:pPr algn="ctr"/>
              <a:r>
                <a:rPr lang="en-US" i="1" dirty="0">
                  <a:solidFill>
                    <a:srgbClr val="0000FF"/>
                  </a:solidFill>
                </a:rPr>
                <a:t>square</a:t>
              </a:r>
            </a:p>
            <a:p>
              <a:pPr algn="ctr"/>
              <a:r>
                <a:rPr lang="en-US" i="1" dirty="0">
                  <a:solidFill>
                    <a:srgbClr val="0000FF"/>
                  </a:solidFill>
                </a:rPr>
                <a:t>planar</a:t>
              </a:r>
            </a:p>
          </p:txBody>
        </p:sp>
        <p:pic>
          <p:nvPicPr>
            <p:cNvPr id="22" name="Picture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87377" y="4357184"/>
              <a:ext cx="1535795" cy="1513320"/>
            </a:xfrm>
            <a:prstGeom prst="rect">
              <a:avLst/>
            </a:prstGeom>
          </p:spPr>
        </p:pic>
      </p:grpSp>
      <p:grpSp>
        <p:nvGrpSpPr>
          <p:cNvPr id="33" name="Group 32"/>
          <p:cNvGrpSpPr/>
          <p:nvPr/>
        </p:nvGrpSpPr>
        <p:grpSpPr>
          <a:xfrm>
            <a:off x="4589940" y="2951163"/>
            <a:ext cx="1618204" cy="3467771"/>
            <a:chOff x="4147435" y="3029068"/>
            <a:chExt cx="1618204" cy="3467771"/>
          </a:xfrm>
        </p:grpSpPr>
        <p:sp>
          <p:nvSpPr>
            <p:cNvPr id="10" name="TextBox 9"/>
            <p:cNvSpPr txBox="1"/>
            <p:nvPr/>
          </p:nvSpPr>
          <p:spPr>
            <a:xfrm>
              <a:off x="4325595" y="3528533"/>
              <a:ext cx="1261884" cy="646331"/>
            </a:xfrm>
            <a:prstGeom prst="rect">
              <a:avLst/>
            </a:prstGeom>
            <a:noFill/>
          </p:spPr>
          <p:txBody>
            <a:bodyPr wrap="none" rtlCol="0">
              <a:spAutoFit/>
            </a:bodyPr>
            <a:lstStyle/>
            <a:p>
              <a:pPr algn="ctr"/>
              <a:r>
                <a:rPr lang="en-US" i="1" dirty="0"/>
                <a:t>5 atoms</a:t>
              </a:r>
            </a:p>
            <a:p>
              <a:pPr algn="ctr"/>
              <a:r>
                <a:rPr lang="en-US" i="1" dirty="0"/>
                <a:t>1 lone pair</a:t>
              </a:r>
            </a:p>
          </p:txBody>
        </p:sp>
        <p:sp>
          <p:nvSpPr>
            <p:cNvPr id="12" name="TextBox 11"/>
            <p:cNvSpPr txBox="1"/>
            <p:nvPr/>
          </p:nvSpPr>
          <p:spPr>
            <a:xfrm>
              <a:off x="4667836" y="3029068"/>
              <a:ext cx="577402" cy="369332"/>
            </a:xfrm>
            <a:prstGeom prst="rect">
              <a:avLst/>
            </a:prstGeom>
            <a:noFill/>
          </p:spPr>
          <p:txBody>
            <a:bodyPr wrap="none" rtlCol="0">
              <a:spAutoFit/>
            </a:bodyPr>
            <a:lstStyle/>
            <a:p>
              <a:pPr algn="ctr"/>
              <a:r>
                <a:rPr lang="en-US" dirty="0"/>
                <a:t>AX</a:t>
              </a:r>
              <a:r>
                <a:rPr lang="en-US" baseline="-25000" dirty="0"/>
                <a:t>5</a:t>
              </a:r>
            </a:p>
          </p:txBody>
        </p:sp>
        <p:sp>
          <p:nvSpPr>
            <p:cNvPr id="23" name="TextBox 22"/>
            <p:cNvSpPr txBox="1"/>
            <p:nvPr/>
          </p:nvSpPr>
          <p:spPr>
            <a:xfrm>
              <a:off x="4364068" y="5850508"/>
              <a:ext cx="1184941" cy="646331"/>
            </a:xfrm>
            <a:prstGeom prst="rect">
              <a:avLst/>
            </a:prstGeom>
            <a:noFill/>
          </p:spPr>
          <p:txBody>
            <a:bodyPr wrap="none" rtlCol="0">
              <a:spAutoFit/>
            </a:bodyPr>
            <a:lstStyle/>
            <a:p>
              <a:pPr algn="ctr"/>
              <a:r>
                <a:rPr lang="en-US" i="1" dirty="0">
                  <a:solidFill>
                    <a:srgbClr val="0000FF"/>
                  </a:solidFill>
                </a:rPr>
                <a:t>square</a:t>
              </a:r>
            </a:p>
            <a:p>
              <a:pPr algn="ctr"/>
              <a:r>
                <a:rPr lang="en-US" i="1" dirty="0">
                  <a:solidFill>
                    <a:srgbClr val="0000FF"/>
                  </a:solidFill>
                </a:rPr>
                <a:t>pyramidal</a:t>
              </a:r>
            </a:p>
          </p:txBody>
        </p:sp>
        <p:pic>
          <p:nvPicPr>
            <p:cNvPr id="25" name="Picture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47435" y="4351355"/>
              <a:ext cx="1618204" cy="1543287"/>
            </a:xfrm>
            <a:prstGeom prst="rect">
              <a:avLst/>
            </a:prstGeom>
          </p:spPr>
        </p:pic>
      </p:grpSp>
      <p:pic>
        <p:nvPicPr>
          <p:cNvPr id="3" name="Picture 2"/>
          <p:cNvPicPr>
            <a:picLocks noChangeAspect="1"/>
          </p:cNvPicPr>
          <p:nvPr/>
        </p:nvPicPr>
        <p:blipFill>
          <a:blip r:embed="rId6"/>
          <a:stretch>
            <a:fillRect/>
          </a:stretch>
        </p:blipFill>
        <p:spPr>
          <a:xfrm>
            <a:off x="890429" y="3587353"/>
            <a:ext cx="1171447" cy="1383852"/>
          </a:xfrm>
          <a:prstGeom prst="rect">
            <a:avLst/>
          </a:prstGeom>
        </p:spPr>
      </p:pic>
    </p:spTree>
    <p:extLst>
      <p:ext uri="{BB962C8B-B14F-4D97-AF65-F5344CB8AC3E}">
        <p14:creationId xmlns:p14="http://schemas.microsoft.com/office/powerpoint/2010/main" val="949053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47</a:t>
            </a:fld>
            <a:endParaRPr lang="en-US" dirty="0"/>
          </a:p>
        </p:txBody>
      </p:sp>
      <p:sp>
        <p:nvSpPr>
          <p:cNvPr id="9" name="Text Placeholder 2"/>
          <p:cNvSpPr txBox="1">
            <a:spLocks/>
          </p:cNvSpPr>
          <p:nvPr/>
        </p:nvSpPr>
        <p:spPr>
          <a:xfrm>
            <a:off x="457200" y="956968"/>
            <a:ext cx="8530098" cy="478427"/>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Summary of </a:t>
            </a:r>
            <a:r>
              <a:rPr lang="en-US" sz="2200" b="1">
                <a:solidFill>
                  <a:srgbClr val="009900"/>
                </a:solidFill>
              </a:rPr>
              <a:t>Molecular Geometries</a:t>
            </a:r>
            <a:endParaRPr lang="en-US" sz="2200" dirty="0">
              <a:solidFill>
                <a:srgbClr val="0099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62082084"/>
              </p:ext>
            </p:extLst>
          </p:nvPr>
        </p:nvGraphicFramePr>
        <p:xfrm>
          <a:off x="361507" y="1548435"/>
          <a:ext cx="8399720" cy="4990477"/>
        </p:xfrm>
        <a:graphic>
          <a:graphicData uri="http://schemas.openxmlformats.org/drawingml/2006/table">
            <a:tbl>
              <a:tblPr firstRow="1" bandRow="1">
                <a:tableStyleId>{5C22544A-7EE6-4342-B048-85BDC9FD1C3A}</a:tableStyleId>
              </a:tblPr>
              <a:tblGrid>
                <a:gridCol w="1477926">
                  <a:extLst>
                    <a:ext uri="{9D8B030D-6E8A-4147-A177-3AD203B41FA5}">
                      <a16:colId xmlns:a16="http://schemas.microsoft.com/office/drawing/2014/main" val="20000"/>
                    </a:ext>
                  </a:extLst>
                </a:gridCol>
                <a:gridCol w="1701209">
                  <a:extLst>
                    <a:ext uri="{9D8B030D-6E8A-4147-A177-3AD203B41FA5}">
                      <a16:colId xmlns:a16="http://schemas.microsoft.com/office/drawing/2014/main" val="20001"/>
                    </a:ext>
                  </a:extLst>
                </a:gridCol>
                <a:gridCol w="1786270">
                  <a:extLst>
                    <a:ext uri="{9D8B030D-6E8A-4147-A177-3AD203B41FA5}">
                      <a16:colId xmlns:a16="http://schemas.microsoft.com/office/drawing/2014/main" val="20002"/>
                    </a:ext>
                  </a:extLst>
                </a:gridCol>
                <a:gridCol w="1754372">
                  <a:extLst>
                    <a:ext uri="{9D8B030D-6E8A-4147-A177-3AD203B41FA5}">
                      <a16:colId xmlns:a16="http://schemas.microsoft.com/office/drawing/2014/main" val="20003"/>
                    </a:ext>
                  </a:extLst>
                </a:gridCol>
                <a:gridCol w="1679943">
                  <a:extLst>
                    <a:ext uri="{9D8B030D-6E8A-4147-A177-3AD203B41FA5}">
                      <a16:colId xmlns:a16="http://schemas.microsoft.com/office/drawing/2014/main" val="20004"/>
                    </a:ext>
                  </a:extLst>
                </a:gridCol>
              </a:tblGrid>
              <a:tr h="436620">
                <a:tc>
                  <a:txBody>
                    <a:bodyPr/>
                    <a:lstStyle/>
                    <a:p>
                      <a:pPr algn="ctr"/>
                      <a:r>
                        <a:rPr lang="en-US" sz="1800" b="0" dirty="0">
                          <a:solidFill>
                            <a:schemeClr val="tx1"/>
                          </a:solidFill>
                        </a:rPr>
                        <a:t>Geometry</a:t>
                      </a:r>
                    </a:p>
                  </a:txBody>
                  <a:tcPr anchor="ctr">
                    <a:lnL w="1270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95000"/>
                      </a:schemeClr>
                    </a:solidFill>
                  </a:tcPr>
                </a:tc>
                <a:tc>
                  <a:txBody>
                    <a:bodyPr/>
                    <a:lstStyle/>
                    <a:p>
                      <a:pPr algn="ctr"/>
                      <a:r>
                        <a:rPr lang="en-US" sz="1400" b="0" dirty="0">
                          <a:solidFill>
                            <a:schemeClr val="tx1"/>
                          </a:solidFill>
                        </a:rPr>
                        <a:t>0 lone pairs</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95000"/>
                      </a:schemeClr>
                    </a:solidFill>
                  </a:tcPr>
                </a:tc>
                <a:tc>
                  <a:txBody>
                    <a:bodyPr/>
                    <a:lstStyle/>
                    <a:p>
                      <a:pPr algn="ctr"/>
                      <a:r>
                        <a:rPr lang="en-US" sz="1400" b="0" dirty="0">
                          <a:solidFill>
                            <a:schemeClr val="tx1"/>
                          </a:solidFill>
                        </a:rPr>
                        <a:t>1 lone pair</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95000"/>
                      </a:schemeClr>
                    </a:solidFill>
                  </a:tcPr>
                </a:tc>
                <a:tc>
                  <a:txBody>
                    <a:bodyPr/>
                    <a:lstStyle/>
                    <a:p>
                      <a:pPr algn="ctr"/>
                      <a:r>
                        <a:rPr lang="en-US" sz="1400" b="0" dirty="0">
                          <a:solidFill>
                            <a:schemeClr val="tx1"/>
                          </a:solidFill>
                        </a:rPr>
                        <a:t>2 lone pairs</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95000"/>
                      </a:schemeClr>
                    </a:solidFill>
                  </a:tcPr>
                </a:tc>
                <a:tc>
                  <a:txBody>
                    <a:bodyPr/>
                    <a:lstStyle/>
                    <a:p>
                      <a:pPr algn="ctr"/>
                      <a:r>
                        <a:rPr lang="en-US" sz="1400" b="0" dirty="0">
                          <a:solidFill>
                            <a:schemeClr val="tx1"/>
                          </a:solidFill>
                        </a:rPr>
                        <a:t>3 lone pairs</a:t>
                      </a:r>
                    </a:p>
                  </a:txBody>
                  <a:tcPr anchor="ctr">
                    <a:lnL w="635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594619">
                <a:tc>
                  <a:txBody>
                    <a:bodyPr/>
                    <a:lstStyle/>
                    <a:p>
                      <a:pPr algn="ctr"/>
                      <a:r>
                        <a:rPr lang="en-US" sz="1800" dirty="0">
                          <a:solidFill>
                            <a:schemeClr val="tx1"/>
                          </a:solidFill>
                        </a:rPr>
                        <a:t>linear</a:t>
                      </a:r>
                    </a:p>
                  </a:txBody>
                  <a:tcPr anchor="ctr">
                    <a:lnL w="1270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95000"/>
                      </a:schemeClr>
                    </a:solid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1"/>
                  </a:ext>
                </a:extLst>
              </a:tr>
              <a:tr h="796826">
                <a:tc>
                  <a:txBody>
                    <a:bodyPr/>
                    <a:lstStyle/>
                    <a:p>
                      <a:pPr algn="ctr"/>
                      <a:r>
                        <a:rPr lang="en-US" sz="1800" dirty="0">
                          <a:solidFill>
                            <a:schemeClr val="tx1"/>
                          </a:solidFill>
                        </a:rPr>
                        <a:t>trigonal planar</a:t>
                      </a:r>
                    </a:p>
                  </a:txBody>
                  <a:tcPr anchor="ctr">
                    <a:lnL w="1270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95000"/>
                      </a:schemeClr>
                    </a:solid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2"/>
                  </a:ext>
                </a:extLst>
              </a:tr>
              <a:tr h="828279">
                <a:tc>
                  <a:txBody>
                    <a:bodyPr/>
                    <a:lstStyle/>
                    <a:p>
                      <a:pPr algn="ctr"/>
                      <a:r>
                        <a:rPr lang="en-US" sz="1800" dirty="0">
                          <a:solidFill>
                            <a:schemeClr val="tx1"/>
                          </a:solidFill>
                        </a:rPr>
                        <a:t>tetrahedral</a:t>
                      </a:r>
                    </a:p>
                  </a:txBody>
                  <a:tcPr anchor="ctr">
                    <a:lnL w="1270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95000"/>
                      </a:schemeClr>
                    </a:solid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3"/>
                  </a:ext>
                </a:extLst>
              </a:tr>
              <a:tr h="1121846">
                <a:tc>
                  <a:txBody>
                    <a:bodyPr/>
                    <a:lstStyle/>
                    <a:p>
                      <a:pPr algn="ctr"/>
                      <a:r>
                        <a:rPr lang="en-US" sz="1800" dirty="0">
                          <a:solidFill>
                            <a:schemeClr val="tx1"/>
                          </a:solidFill>
                        </a:rPr>
                        <a:t>trigonal bipyramidal</a:t>
                      </a:r>
                    </a:p>
                  </a:txBody>
                  <a:tcPr anchor="ctr">
                    <a:lnL w="1270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lumMod val="95000"/>
                      </a:schemeClr>
                    </a:solid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4"/>
                  </a:ext>
                </a:extLst>
              </a:tr>
              <a:tr h="1212287">
                <a:tc>
                  <a:txBody>
                    <a:bodyPr/>
                    <a:lstStyle/>
                    <a:p>
                      <a:pPr algn="ctr"/>
                      <a:r>
                        <a:rPr lang="en-US" sz="1800" dirty="0">
                          <a:solidFill>
                            <a:schemeClr val="tx1"/>
                          </a:solidFill>
                        </a:rPr>
                        <a:t>octahedral</a:t>
                      </a:r>
                    </a:p>
                  </a:txBody>
                  <a:tcPr anchor="ctr">
                    <a:lnL w="1270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lumMod val="95000"/>
                      </a:schemeClr>
                    </a:solid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US" dirty="0">
                        <a:solidFill>
                          <a:schemeClr val="tx1"/>
                        </a:solidFill>
                      </a:endParaRPr>
                    </a:p>
                  </a:txBody>
                  <a:tcPr anchor="ctr">
                    <a:lnL w="635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5409" y="2117373"/>
            <a:ext cx="904358" cy="35951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82040" y="3594315"/>
            <a:ext cx="896974" cy="45719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11876" y="3594315"/>
            <a:ext cx="823948" cy="455133"/>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306095" y="2624391"/>
            <a:ext cx="883672" cy="750187"/>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410379" y="3487618"/>
            <a:ext cx="698796" cy="615535"/>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267707" y="4272264"/>
            <a:ext cx="841468" cy="945687"/>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296193" y="5475791"/>
            <a:ext cx="819397" cy="926453"/>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982040" y="5475791"/>
            <a:ext cx="906721" cy="738919"/>
          </a:xfrm>
          <a:prstGeom prst="rect">
            <a:avLst/>
          </a:prstGeom>
        </p:spPr>
      </p:pic>
      <p:pic>
        <p:nvPicPr>
          <p:cNvPr id="15" name="Picture 1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733904" y="5666132"/>
            <a:ext cx="959440" cy="533022"/>
          </a:xfrm>
          <a:prstGeom prst="rect">
            <a:avLst/>
          </a:prstGeom>
        </p:spPr>
      </p:pic>
      <p:pic>
        <p:nvPicPr>
          <p:cNvPr id="17" name="Picture 16"/>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733904" y="4428352"/>
            <a:ext cx="1084476" cy="695763"/>
          </a:xfrm>
          <a:prstGeom prst="rect">
            <a:avLst/>
          </a:prstGeom>
        </p:spPr>
      </p:pic>
      <p:pic>
        <p:nvPicPr>
          <p:cNvPr id="3" name="Picture 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484784" y="4594488"/>
            <a:ext cx="985821" cy="292583"/>
          </a:xfrm>
          <a:prstGeom prst="rect">
            <a:avLst/>
          </a:prstGeom>
        </p:spPr>
      </p:pic>
      <p:pic>
        <p:nvPicPr>
          <p:cNvPr id="18" name="Picture 17">
            <a:extLst>
              <a:ext uri="{FF2B5EF4-FFF2-40B4-BE49-F238E27FC236}">
                <a16:creationId xmlns:a16="http://schemas.microsoft.com/office/drawing/2014/main" id="{C9E2F86B-6173-4FE3-8C59-91AFA40B9104}"/>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899033" y="4523887"/>
            <a:ext cx="989728" cy="539852"/>
          </a:xfrm>
          <a:prstGeom prst="rect">
            <a:avLst/>
          </a:prstGeom>
        </p:spPr>
      </p:pic>
    </p:spTree>
    <p:extLst>
      <p:ext uri="{BB962C8B-B14F-4D97-AF65-F5344CB8AC3E}">
        <p14:creationId xmlns:p14="http://schemas.microsoft.com/office/powerpoint/2010/main" val="397114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table is shown that is comprised of six rows and six columns. The header row reads: “Number of Electron Pairs,” “Electron pair geometries; 0 lone pair,” “1 lone pair,” “2 lone pairs,” “3 lone pairs,” and “4 lone pairs.” The first column contains the numbers 2, 3, 4, 5, and 6. The first space in the second column contains a structure in which the letter E is single bonded to the letter X on each side. The angle of the bonds is labeled with a curved, double headed arrow and the value, “180 degrees.” The structure is labeled, “Linear.” The second space in the second column contains a structure in which the letter E is single bonded to the letter X on three sides. The angle between the bonds is labeled with a curved, double headed arrow and the value, “120 degrees.” The structure is labeled, “Trigonal planar.” The third space in the second column contains a structure in which the letter E is single bonded to the letter X four times. The angle between the bonds is labeled with a curved, double headed arrow and the value, “109 degrees.” The structure is labeled, “Tetrahedral.” The fourth space in the second column contains a structure in which the letter E is single bonded to the letter X on five sides. The angle between the bonds is labeled with a curved, double headed arrow and the values “90 and 120 degrees.” The structure is labeled, “Trigonal bipyramid.” The fifth space in the second column contains a structure in which the letter E is single bonded to the letter X on six sides. The angle between the bonds is labeled with a curved, double headed arrow and the value, “90 degrees.” The structure is labeled, “Octahedral.” The first space in the third column is empty while the second contains a structure in which the letter E is single bonded to the letter X on each side and has a lone pair of electrons. The angle between the bonds is labeled with a curved, double headed arrow and the value, “less than 120 degrees.” The structure is labeled, “Bent or angular.” The third space in the third column contains a structure in which the letter E is single bonded to the letter X three times and to a lone pair of electrons. It is labeled with a curved, double headed arrow and the value, “less than 109 degrees.” The structure is labeled, “Trigonal pyramid.” The fourth space in the third column contains a structure in which the letter E is single bonded to the letter X on four sides and has a lone pair of electrons. The bond angle is labeled with a curved, double headed arrow and the values, “less than 90 and less than 120 degrees.” The structure is labeled, “Sawhorse or seesaw.” The fifth space in the third column contains a structure in which the letter E is single bonded to the letter X on five sides and has a lone pair of electrons. The bond angle is labeled with a curved, double headed arrow and the value, “less than 90 degrees.” The structure is labeled, “Square pyramidal.” The first and second spaces in the fourth column are empty while the third contains a structure in which the letter E is single bonded to the letter X on each side and has two lone pairs of electrons. The bond angle is labeled with a curved, double headed arrow and the value, “less than less than 109 degrees.” The structure is labeled, “Bent or angular.” The fourth space in the fourth column contains a structure in which the letter E is single bonded to the letter X three times and to two lone pairs of electrons. The bond angle is labeled with a curved, double headed arrow and the value, “less than 90 degrees.” The structure is labeled, “T - shape.” The fifth space in the fourth column contains a structure in which the letter E is single bonded to the letter X on four sides and has two lone pairs of electrons. The bond angle is labeled with a curved, double headed arrow and the value “90 degrees.” The structure is labeled, “Square planar.” The first, second and third spaces in the fifth column are empty while the fourth contains a structure in which the letter E is single bonded to the letter X on each side and has three lone pairs of electrons. The bond angle is labeled with a curved, double headed arrow and the value, “180 degrees.” The structure is labeled, “Linear.” The fifth space in the fifth column contains a structure in which the letter E is single bonded to the letter X three times and to three lone pairs of electrons. The bond angle is labeled with a curved, double headed arrow and the value, “less than 90 degrees.” The structure is labeled, “T - shape.” The first, second, third, and fourth spaces in the sixth column are empty while the fifth contains a structure in which the letter E is single bonded to the letter X on each side and has four lone pairs of electrons. The bond angle is labeled with a curved, double headed arrow and the value “180 degrees.” The structure is labeled, “Linear.” All the structures use wedges and dashes to give them three dimensional appearance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44008" y="429211"/>
            <a:ext cx="7299057" cy="6091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618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49</a:t>
            </a:fld>
            <a:endParaRPr lang="en-US" dirty="0"/>
          </a:p>
        </p:txBody>
      </p:sp>
      <p:sp>
        <p:nvSpPr>
          <p:cNvPr id="9" name="Text Placeholder 2"/>
          <p:cNvSpPr txBox="1">
            <a:spLocks/>
          </p:cNvSpPr>
          <p:nvPr/>
        </p:nvSpPr>
        <p:spPr>
          <a:xfrm>
            <a:off x="457200" y="956968"/>
            <a:ext cx="8325293" cy="373390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7.14</a:t>
            </a:r>
          </a:p>
          <a:p>
            <a:r>
              <a:rPr lang="en-US" sz="2200" dirty="0"/>
              <a:t>Sulfur tetrafluoride, SF</a:t>
            </a:r>
            <a:r>
              <a:rPr lang="en-US" sz="2200" baseline="-25000" dirty="0"/>
              <a:t>4</a:t>
            </a:r>
            <a:r>
              <a:rPr lang="en-US" sz="2200" dirty="0"/>
              <a:t>, is extremely valuable for the preparation of fluorine-containing compounds used as herbicides. Predict the electron-pair geometry and the molecular geometry of the SF</a:t>
            </a:r>
            <a:r>
              <a:rPr lang="en-US" sz="2200" baseline="-25000" dirty="0"/>
              <a:t>4</a:t>
            </a:r>
            <a:r>
              <a:rPr lang="en-US" sz="2200" dirty="0"/>
              <a:t> molecule.</a:t>
            </a:r>
          </a:p>
        </p:txBody>
      </p:sp>
      <p:sp>
        <p:nvSpPr>
          <p:cNvPr id="3" name="TextBox 2"/>
          <p:cNvSpPr txBox="1"/>
          <p:nvPr/>
        </p:nvSpPr>
        <p:spPr>
          <a:xfrm>
            <a:off x="457200" y="2823920"/>
            <a:ext cx="5273749" cy="646331"/>
          </a:xfrm>
          <a:prstGeom prst="rect">
            <a:avLst/>
          </a:prstGeom>
          <a:noFill/>
        </p:spPr>
        <p:txBody>
          <a:bodyPr wrap="square" rtlCol="0">
            <a:spAutoFit/>
          </a:bodyPr>
          <a:lstStyle/>
          <a:p>
            <a:r>
              <a:rPr lang="en-US" i="1" dirty="0"/>
              <a:t>Hint:  For this molecule, consider the difference </a:t>
            </a:r>
          </a:p>
          <a:p>
            <a:r>
              <a:rPr lang="en-US" i="1" dirty="0"/>
              <a:t>         between </a:t>
            </a:r>
            <a:r>
              <a:rPr lang="en-US" i="1" u="sng" dirty="0">
                <a:solidFill>
                  <a:srgbClr val="009900"/>
                </a:solidFill>
              </a:rPr>
              <a:t>axial</a:t>
            </a:r>
            <a:r>
              <a:rPr lang="en-US" i="1" dirty="0"/>
              <a:t> and </a:t>
            </a:r>
            <a:r>
              <a:rPr lang="en-US" i="1" u="sng" dirty="0">
                <a:solidFill>
                  <a:srgbClr val="009900"/>
                </a:solidFill>
              </a:rPr>
              <a:t>equatorial</a:t>
            </a:r>
            <a:r>
              <a:rPr lang="en-US" i="1" dirty="0"/>
              <a:t> positions.</a:t>
            </a:r>
          </a:p>
        </p:txBody>
      </p:sp>
    </p:spTree>
    <p:extLst>
      <p:ext uri="{BB962C8B-B14F-4D97-AF65-F5344CB8AC3E}">
        <p14:creationId xmlns:p14="http://schemas.microsoft.com/office/powerpoint/2010/main" val="1675480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.2  Covalent bonding</a:t>
            </a:r>
          </a:p>
        </p:txBody>
      </p:sp>
      <p:sp>
        <p:nvSpPr>
          <p:cNvPr id="4" name="Slide Number Placeholder 3"/>
          <p:cNvSpPr>
            <a:spLocks noGrp="1"/>
          </p:cNvSpPr>
          <p:nvPr>
            <p:ph type="sldNum" sz="quarter" idx="4"/>
          </p:nvPr>
        </p:nvSpPr>
        <p:spPr/>
        <p:txBody>
          <a:bodyPr/>
          <a:lstStyle/>
          <a:p>
            <a:fld id="{72F633B3-16E2-4909-ACA1-80BBA0CB601E}" type="slidenum">
              <a:rPr lang="en-US" smtClean="0"/>
              <a:pPr/>
              <a:t>5</a:t>
            </a:fld>
            <a:endParaRPr lang="en-US" dirty="0"/>
          </a:p>
        </p:txBody>
      </p:sp>
      <p:sp>
        <p:nvSpPr>
          <p:cNvPr id="9" name="Text Placeholder 2"/>
          <p:cNvSpPr txBox="1">
            <a:spLocks/>
          </p:cNvSpPr>
          <p:nvPr/>
        </p:nvSpPr>
        <p:spPr>
          <a:xfrm>
            <a:off x="457200" y="956968"/>
            <a:ext cx="8686800"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Properties of Covalent Bonds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Electrons are shared between atoms in a covalent bond.</a:t>
            </a:r>
          </a:p>
          <a:p>
            <a:pPr marL="342900" indent="-342900">
              <a:buClr>
                <a:srgbClr val="009900"/>
              </a:buClr>
              <a:buFont typeface="Arial" panose="020B0604020202020204" pitchFamily="34" charset="0"/>
              <a:buChar char="•"/>
            </a:pPr>
            <a:r>
              <a:rPr lang="en-US" sz="2200" dirty="0"/>
              <a:t>Both atoms have similar electron affinities.</a:t>
            </a:r>
          </a:p>
          <a:p>
            <a:pPr marL="342900" indent="-342900">
              <a:buClr>
                <a:srgbClr val="009900"/>
              </a:buClr>
              <a:buFont typeface="Arial" panose="020B0604020202020204" pitchFamily="34" charset="0"/>
              <a:buChar char="•"/>
            </a:pPr>
            <a:r>
              <a:rPr lang="en-US" sz="2200" dirty="0"/>
              <a:t>Covalently bonded compounds:</a:t>
            </a:r>
          </a:p>
          <a:p>
            <a:pPr marL="1074420" lvl="1" indent="-342900">
              <a:buClr>
                <a:srgbClr val="009900"/>
              </a:buClr>
            </a:pPr>
            <a:r>
              <a:rPr lang="en-US" sz="2000" dirty="0"/>
              <a:t>have lower melting and boiling points than ionic compounds</a:t>
            </a:r>
          </a:p>
          <a:p>
            <a:pPr marL="1074420" lvl="1" indent="-342900">
              <a:buClr>
                <a:srgbClr val="009900"/>
              </a:buClr>
            </a:pPr>
            <a:r>
              <a:rPr lang="en-US" sz="2000" dirty="0"/>
              <a:t>can be liquids or gases at room temperature</a:t>
            </a:r>
          </a:p>
          <a:p>
            <a:pPr marL="1074420" lvl="1" indent="-342900">
              <a:buClr>
                <a:srgbClr val="009900"/>
              </a:buClr>
            </a:pPr>
            <a:r>
              <a:rPr lang="en-US" sz="2000" dirty="0"/>
              <a:t>form softer solids than ionic compounds</a:t>
            </a:r>
          </a:p>
          <a:p>
            <a:pPr marL="1074420" lvl="1" indent="-342900">
              <a:buClr>
                <a:srgbClr val="009900"/>
              </a:buClr>
            </a:pPr>
            <a:r>
              <a:rPr lang="en-US" sz="2000" dirty="0"/>
              <a:t>are mostly insoluble in water and are poor conductors</a:t>
            </a:r>
          </a:p>
          <a:p>
            <a:pPr marL="342900" indent="-342900">
              <a:buClr>
                <a:srgbClr val="009900"/>
              </a:buClr>
              <a:buFont typeface="Arial" panose="020B0604020202020204" pitchFamily="34" charset="0"/>
              <a:buChar char="•"/>
            </a:pPr>
            <a:r>
              <a:rPr lang="en-US" sz="2200" dirty="0"/>
              <a:t>Nonmetals generally form covalent bonds with other nonmetals.</a:t>
            </a:r>
          </a:p>
        </p:txBody>
      </p:sp>
      <p:pic>
        <p:nvPicPr>
          <p:cNvPr id="7" name="Picture 6"/>
          <p:cNvPicPr>
            <a:picLocks noChangeAspect="1"/>
          </p:cNvPicPr>
          <p:nvPr/>
        </p:nvPicPr>
        <p:blipFill>
          <a:blip r:embed="rId2"/>
          <a:stretch>
            <a:fillRect/>
          </a:stretch>
        </p:blipFill>
        <p:spPr>
          <a:xfrm>
            <a:off x="6108766" y="4709220"/>
            <a:ext cx="1797551" cy="1321277"/>
          </a:xfrm>
          <a:prstGeom prst="rect">
            <a:avLst/>
          </a:prstGeom>
        </p:spPr>
      </p:pic>
      <p:sp>
        <p:nvSpPr>
          <p:cNvPr id="8" name="TextBox 7"/>
          <p:cNvSpPr txBox="1"/>
          <p:nvPr/>
        </p:nvSpPr>
        <p:spPr>
          <a:xfrm>
            <a:off x="6332274" y="6006915"/>
            <a:ext cx="1199366" cy="584775"/>
          </a:xfrm>
          <a:prstGeom prst="rect">
            <a:avLst/>
          </a:prstGeom>
          <a:noFill/>
        </p:spPr>
        <p:txBody>
          <a:bodyPr wrap="none" rtlCol="0">
            <a:spAutoFit/>
          </a:bodyPr>
          <a:lstStyle/>
          <a:p>
            <a:pPr algn="ctr"/>
            <a:r>
              <a:rPr lang="en-US" sz="1600" dirty="0"/>
              <a:t>Chloroform</a:t>
            </a:r>
          </a:p>
          <a:p>
            <a:pPr algn="ctr"/>
            <a:r>
              <a:rPr lang="en-US" sz="1600" dirty="0"/>
              <a:t>(CHCl</a:t>
            </a:r>
            <a:r>
              <a:rPr lang="en-US" sz="1600" baseline="-25000" dirty="0"/>
              <a:t>3</a:t>
            </a:r>
            <a:r>
              <a:rPr lang="en-US" sz="1600" dirty="0"/>
              <a:t>)</a:t>
            </a:r>
            <a:endParaRPr lang="en-US" sz="1600" baseline="-25000" dirty="0"/>
          </a:p>
        </p:txBody>
      </p:sp>
      <p:pic>
        <p:nvPicPr>
          <p:cNvPr id="10" name="Picture 9"/>
          <p:cNvPicPr>
            <a:picLocks noChangeAspect="1"/>
          </p:cNvPicPr>
          <p:nvPr/>
        </p:nvPicPr>
        <p:blipFill>
          <a:blip r:embed="rId3"/>
          <a:stretch>
            <a:fillRect/>
          </a:stretch>
        </p:blipFill>
        <p:spPr>
          <a:xfrm>
            <a:off x="3889438" y="4804159"/>
            <a:ext cx="811407" cy="1131398"/>
          </a:xfrm>
          <a:prstGeom prst="rect">
            <a:avLst/>
          </a:prstGeom>
        </p:spPr>
      </p:pic>
      <p:sp>
        <p:nvSpPr>
          <p:cNvPr id="11" name="TextBox 10"/>
          <p:cNvSpPr txBox="1"/>
          <p:nvPr/>
        </p:nvSpPr>
        <p:spPr>
          <a:xfrm>
            <a:off x="3882083" y="6006915"/>
            <a:ext cx="885178" cy="584775"/>
          </a:xfrm>
          <a:prstGeom prst="rect">
            <a:avLst/>
          </a:prstGeom>
          <a:noFill/>
        </p:spPr>
        <p:txBody>
          <a:bodyPr wrap="none" rtlCol="0">
            <a:spAutoFit/>
          </a:bodyPr>
          <a:lstStyle/>
          <a:p>
            <a:pPr algn="ctr"/>
            <a:r>
              <a:rPr lang="en-US" sz="1600" dirty="0"/>
              <a:t>Oxygen</a:t>
            </a:r>
          </a:p>
          <a:p>
            <a:pPr algn="ctr"/>
            <a:r>
              <a:rPr lang="en-US" sz="1600" dirty="0"/>
              <a:t>(O</a:t>
            </a:r>
            <a:r>
              <a:rPr lang="en-US" sz="1600" baseline="-25000" dirty="0"/>
              <a:t>2</a:t>
            </a:r>
            <a:r>
              <a:rPr lang="en-US" sz="1600" dirty="0"/>
              <a:t>)</a:t>
            </a:r>
            <a:endParaRPr lang="en-US" sz="1600" baseline="-25000" dirty="0"/>
          </a:p>
        </p:txBody>
      </p:sp>
      <p:pic>
        <p:nvPicPr>
          <p:cNvPr id="12" name="Picture 11"/>
          <p:cNvPicPr>
            <a:picLocks noChangeAspect="1"/>
          </p:cNvPicPr>
          <p:nvPr/>
        </p:nvPicPr>
        <p:blipFill>
          <a:blip r:embed="rId4"/>
          <a:stretch>
            <a:fillRect/>
          </a:stretch>
        </p:blipFill>
        <p:spPr>
          <a:xfrm>
            <a:off x="1376686" y="4969808"/>
            <a:ext cx="600075" cy="800100"/>
          </a:xfrm>
          <a:prstGeom prst="rect">
            <a:avLst/>
          </a:prstGeom>
        </p:spPr>
      </p:pic>
      <p:sp>
        <p:nvSpPr>
          <p:cNvPr id="13" name="TextBox 12"/>
          <p:cNvSpPr txBox="1"/>
          <p:nvPr/>
        </p:nvSpPr>
        <p:spPr>
          <a:xfrm>
            <a:off x="1140359" y="6006915"/>
            <a:ext cx="1072731" cy="584775"/>
          </a:xfrm>
          <a:prstGeom prst="rect">
            <a:avLst/>
          </a:prstGeom>
          <a:noFill/>
        </p:spPr>
        <p:txBody>
          <a:bodyPr wrap="none" rtlCol="0">
            <a:spAutoFit/>
          </a:bodyPr>
          <a:lstStyle/>
          <a:p>
            <a:pPr algn="ctr"/>
            <a:r>
              <a:rPr lang="en-US" sz="1600" dirty="0"/>
              <a:t>Hydrogen</a:t>
            </a:r>
          </a:p>
          <a:p>
            <a:pPr algn="ctr"/>
            <a:r>
              <a:rPr lang="en-US" sz="1600" dirty="0"/>
              <a:t>(H</a:t>
            </a:r>
            <a:r>
              <a:rPr lang="en-US" sz="1600" baseline="-25000" dirty="0"/>
              <a:t>2</a:t>
            </a:r>
            <a:r>
              <a:rPr lang="en-US" sz="1600" dirty="0"/>
              <a:t>)</a:t>
            </a:r>
            <a:endParaRPr lang="en-US" sz="1600" baseline="-25000" dirty="0"/>
          </a:p>
        </p:txBody>
      </p:sp>
    </p:spTree>
    <p:extLst>
      <p:ext uri="{BB962C8B-B14F-4D97-AF65-F5344CB8AC3E}">
        <p14:creationId xmlns:p14="http://schemas.microsoft.com/office/powerpoint/2010/main" val="15480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50</a:t>
            </a:fld>
            <a:endParaRPr lang="en-US" dirty="0"/>
          </a:p>
        </p:txBody>
      </p:sp>
      <p:sp>
        <p:nvSpPr>
          <p:cNvPr id="9" name="Text Placeholder 2"/>
          <p:cNvSpPr txBox="1">
            <a:spLocks/>
          </p:cNvSpPr>
          <p:nvPr/>
        </p:nvSpPr>
        <p:spPr>
          <a:xfrm>
            <a:off x="457200" y="956968"/>
            <a:ext cx="8325293" cy="373390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7.15</a:t>
            </a:r>
          </a:p>
          <a:p>
            <a:r>
              <a:rPr lang="en-US" sz="2200" dirty="0"/>
              <a:t>Of all the noble gases, xenon is the most reactive, frequently reacting with elements such as oxygen and fluorine. Predict the electron-pair geometry and molecular structure of the XeF</a:t>
            </a:r>
            <a:r>
              <a:rPr lang="en-US" sz="2200" baseline="-25000" dirty="0"/>
              <a:t>4</a:t>
            </a:r>
            <a:r>
              <a:rPr lang="en-US" sz="2200" dirty="0"/>
              <a:t> molecule.</a:t>
            </a:r>
          </a:p>
        </p:txBody>
      </p:sp>
    </p:spTree>
    <p:extLst>
      <p:ext uri="{BB962C8B-B14F-4D97-AF65-F5344CB8AC3E}">
        <p14:creationId xmlns:p14="http://schemas.microsoft.com/office/powerpoint/2010/main" val="1219143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51</a:t>
            </a:fld>
            <a:endParaRPr lang="en-US" dirty="0"/>
          </a:p>
        </p:txBody>
      </p:sp>
      <p:sp>
        <p:nvSpPr>
          <p:cNvPr id="9" name="Text Placeholder 2"/>
          <p:cNvSpPr txBox="1">
            <a:spLocks/>
          </p:cNvSpPr>
          <p:nvPr/>
        </p:nvSpPr>
        <p:spPr>
          <a:xfrm>
            <a:off x="457200" y="956968"/>
            <a:ext cx="8325293" cy="373390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7.16 </a:t>
            </a:r>
            <a:r>
              <a:rPr lang="mr-IN" sz="2200" dirty="0">
                <a:solidFill>
                  <a:srgbClr val="009900"/>
                </a:solidFill>
              </a:rPr>
              <a:t>–</a:t>
            </a:r>
            <a:r>
              <a:rPr lang="en-US" sz="2200" dirty="0">
                <a:solidFill>
                  <a:srgbClr val="009900"/>
                </a:solidFill>
              </a:rPr>
              <a:t> The Structure of a Multicenter Molecule</a:t>
            </a:r>
          </a:p>
          <a:p>
            <a:r>
              <a:rPr lang="en-US" sz="2200" dirty="0"/>
              <a:t>The Lewis structure for the amino acid glycine, H</a:t>
            </a:r>
            <a:r>
              <a:rPr lang="en-US" sz="2200" baseline="-25000" dirty="0"/>
              <a:t>2</a:t>
            </a:r>
            <a:r>
              <a:rPr lang="en-US" sz="2200" dirty="0"/>
              <a:t>NCH</a:t>
            </a:r>
            <a:r>
              <a:rPr lang="en-US" sz="2200" baseline="-25000" dirty="0"/>
              <a:t>2</a:t>
            </a:r>
            <a:r>
              <a:rPr lang="en-US" sz="2200" dirty="0"/>
              <a:t>CO</a:t>
            </a:r>
            <a:r>
              <a:rPr lang="en-US" sz="2200" baseline="-25000" dirty="0"/>
              <a:t>2</a:t>
            </a:r>
            <a:r>
              <a:rPr lang="en-US" sz="2200" dirty="0"/>
              <a:t>H is shown. Predict the local geometry of the atoms indicated.</a:t>
            </a:r>
          </a:p>
        </p:txBody>
      </p:sp>
      <p:grpSp>
        <p:nvGrpSpPr>
          <p:cNvPr id="25" name="Group 24"/>
          <p:cNvGrpSpPr/>
          <p:nvPr/>
        </p:nvGrpSpPr>
        <p:grpSpPr>
          <a:xfrm>
            <a:off x="1663709" y="2531935"/>
            <a:ext cx="5266189" cy="3305592"/>
            <a:chOff x="1712625" y="2280119"/>
            <a:chExt cx="5266189" cy="3305592"/>
          </a:xfrm>
        </p:grpSpPr>
        <p:pic>
          <p:nvPicPr>
            <p:cNvPr id="7169" name="Picture 1" descr="age384image168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6484" y="3332317"/>
              <a:ext cx="3062177" cy="14490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6" idx="3"/>
            </p:cNvCxnSpPr>
            <p:nvPr/>
          </p:nvCxnSpPr>
          <p:spPr>
            <a:xfrm>
              <a:off x="2153771" y="3130699"/>
              <a:ext cx="1337722" cy="831852"/>
            </a:xfrm>
            <a:prstGeom prst="straightConnector1">
              <a:avLst/>
            </a:prstGeom>
            <a:ln w="19050">
              <a:solidFill>
                <a:srgbClr val="009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712625" y="2946033"/>
              <a:ext cx="441146" cy="369332"/>
            </a:xfrm>
            <a:prstGeom prst="rect">
              <a:avLst/>
            </a:prstGeom>
            <a:noFill/>
            <a:ln w="19050">
              <a:solidFill>
                <a:srgbClr val="009900"/>
              </a:solidFill>
            </a:ln>
          </p:spPr>
          <p:txBody>
            <a:bodyPr wrap="none" rtlCol="0">
              <a:spAutoFit/>
            </a:bodyPr>
            <a:lstStyle/>
            <a:p>
              <a:r>
                <a:rPr lang="en-US"/>
                <a:t>#1</a:t>
              </a:r>
            </a:p>
          </p:txBody>
        </p:sp>
        <p:cxnSp>
          <p:nvCxnSpPr>
            <p:cNvPr id="10" name="Straight Arrow Connector 9"/>
            <p:cNvCxnSpPr>
              <a:stCxn id="11" idx="2"/>
            </p:cNvCxnSpPr>
            <p:nvPr/>
          </p:nvCxnSpPr>
          <p:spPr>
            <a:xfrm>
              <a:off x="3404451" y="2649451"/>
              <a:ext cx="684445" cy="1273963"/>
            </a:xfrm>
            <a:prstGeom prst="straightConnector1">
              <a:avLst/>
            </a:prstGeom>
            <a:ln w="19050">
              <a:solidFill>
                <a:srgbClr val="009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83878" y="2280119"/>
              <a:ext cx="441146" cy="369332"/>
            </a:xfrm>
            <a:prstGeom prst="rect">
              <a:avLst/>
            </a:prstGeom>
            <a:noFill/>
            <a:ln w="19050">
              <a:solidFill>
                <a:srgbClr val="009900"/>
              </a:solidFill>
            </a:ln>
          </p:spPr>
          <p:txBody>
            <a:bodyPr wrap="none" rtlCol="0">
              <a:spAutoFit/>
            </a:bodyPr>
            <a:lstStyle/>
            <a:p>
              <a:r>
                <a:rPr lang="en-US"/>
                <a:t>#2</a:t>
              </a:r>
            </a:p>
          </p:txBody>
        </p:sp>
        <p:cxnSp>
          <p:nvCxnSpPr>
            <p:cNvPr id="12" name="Straight Arrow Connector 11"/>
            <p:cNvCxnSpPr>
              <a:stCxn id="13" idx="1"/>
            </p:cNvCxnSpPr>
            <p:nvPr/>
          </p:nvCxnSpPr>
          <p:spPr>
            <a:xfrm flipH="1" flipV="1">
              <a:off x="5443870" y="4125432"/>
              <a:ext cx="1093798" cy="819351"/>
            </a:xfrm>
            <a:prstGeom prst="straightConnector1">
              <a:avLst/>
            </a:prstGeom>
            <a:ln w="19050">
              <a:solidFill>
                <a:srgbClr val="009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37668" y="4760117"/>
              <a:ext cx="441146" cy="369332"/>
            </a:xfrm>
            <a:prstGeom prst="rect">
              <a:avLst/>
            </a:prstGeom>
            <a:noFill/>
            <a:ln w="19050">
              <a:solidFill>
                <a:srgbClr val="009900"/>
              </a:solidFill>
            </a:ln>
          </p:spPr>
          <p:txBody>
            <a:bodyPr wrap="none" rtlCol="0">
              <a:spAutoFit/>
            </a:bodyPr>
            <a:lstStyle/>
            <a:p>
              <a:r>
                <a:rPr lang="en-US" dirty="0"/>
                <a:t>#4</a:t>
              </a:r>
            </a:p>
          </p:txBody>
        </p:sp>
        <p:cxnSp>
          <p:nvCxnSpPr>
            <p:cNvPr id="16" name="Straight Arrow Connector 15"/>
            <p:cNvCxnSpPr/>
            <p:nvPr/>
          </p:nvCxnSpPr>
          <p:spPr>
            <a:xfrm flipV="1">
              <a:off x="4418503" y="4222495"/>
              <a:ext cx="331537" cy="993884"/>
            </a:xfrm>
            <a:prstGeom prst="straightConnector1">
              <a:avLst/>
            </a:prstGeom>
            <a:ln w="19050">
              <a:solidFill>
                <a:srgbClr val="009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23834" y="5216379"/>
              <a:ext cx="441146" cy="369332"/>
            </a:xfrm>
            <a:prstGeom prst="rect">
              <a:avLst/>
            </a:prstGeom>
            <a:noFill/>
            <a:ln w="19050">
              <a:solidFill>
                <a:srgbClr val="009900"/>
              </a:solidFill>
            </a:ln>
          </p:spPr>
          <p:txBody>
            <a:bodyPr wrap="none" rtlCol="0">
              <a:spAutoFit/>
            </a:bodyPr>
            <a:lstStyle/>
            <a:p>
              <a:r>
                <a:rPr lang="en-US" dirty="0"/>
                <a:t>#3</a:t>
              </a:r>
            </a:p>
          </p:txBody>
        </p:sp>
      </p:grpSp>
    </p:spTree>
    <p:extLst>
      <p:ext uri="{BB962C8B-B14F-4D97-AF65-F5344CB8AC3E}">
        <p14:creationId xmlns:p14="http://schemas.microsoft.com/office/powerpoint/2010/main" val="579416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52</a:t>
            </a:fld>
            <a:endParaRPr lang="en-US" dirty="0"/>
          </a:p>
        </p:txBody>
      </p:sp>
      <mc:AlternateContent xmlns:mc="http://schemas.openxmlformats.org/markup-compatibility/2006" xmlns:a14="http://schemas.microsoft.com/office/drawing/2010/main">
        <mc:Choice Requires="a14">
          <p:sp>
            <p:nvSpPr>
              <p:cNvPr id="9" name="Text Placeholder 2"/>
              <p:cNvSpPr txBox="1">
                <a:spLocks/>
              </p:cNvSpPr>
              <p:nvPr/>
            </p:nvSpPr>
            <p:spPr>
              <a:xfrm>
                <a:off x="457200" y="956967"/>
                <a:ext cx="8530098" cy="4508167"/>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From Molecular Geometry to Polarity</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When two atoms of differing electronegativities are connected by a covalent bond, one atom has a partial positive charge (</a:t>
                </a:r>
                <a14:m>
                  <m:oMath xmlns:m="http://schemas.openxmlformats.org/officeDocument/2006/math">
                    <m:r>
                      <a:rPr lang="el-GR" sz="2200" i="1">
                        <a:latin typeface="Cambria Math" charset="0"/>
                        <a:ea typeface="Cambria Math" charset="0"/>
                        <a:cs typeface="Cambria Math" charset="0"/>
                      </a:rPr>
                      <m:t>𝛿</m:t>
                    </m:r>
                    <m:r>
                      <a:rPr lang="en-US" sz="2200" i="1">
                        <a:latin typeface="Cambria Math" charset="0"/>
                      </a:rPr>
                      <m:t>+</m:t>
                    </m:r>
                  </m:oMath>
                </a14:m>
                <a:r>
                  <a:rPr lang="en-US" sz="2200" dirty="0"/>
                  <a:t>) and the other has a partial negative charge (</a:t>
                </a:r>
                <a14:m>
                  <m:oMath xmlns:m="http://schemas.openxmlformats.org/officeDocument/2006/math">
                    <m:r>
                      <a:rPr lang="en-US" sz="2200" i="1">
                        <a:latin typeface="Cambria Math" charset="0"/>
                        <a:ea typeface="Cambria Math" charset="0"/>
                        <a:cs typeface="Cambria Math" charset="0"/>
                      </a:rPr>
                      <m:t>𝛿</m:t>
                    </m:r>
                    <m:r>
                      <a:rPr lang="mr-IN" sz="2200" i="1">
                        <a:latin typeface="Cambria Math" charset="0"/>
                        <a:ea typeface="Cambria Math" charset="0"/>
                        <a:cs typeface="Cambria Math" charset="0"/>
                      </a:rPr>
                      <m:t>−</m:t>
                    </m:r>
                  </m:oMath>
                </a14:m>
                <a:r>
                  <a:rPr lang="en-US" sz="2200" dirty="0"/>
                  <a:t>). </a:t>
                </a:r>
              </a:p>
              <a:p>
                <a:pPr marL="342900" indent="-342900">
                  <a:buClr>
                    <a:srgbClr val="009900"/>
                  </a:buClr>
                  <a:buFont typeface="Arial" panose="020B0604020202020204" pitchFamily="34" charset="0"/>
                  <a:buChar char="•"/>
                </a:pPr>
                <a:r>
                  <a:rPr lang="en-US" sz="2200" dirty="0"/>
                  <a:t>The separation of charge gives rise to a </a:t>
                </a:r>
                <a:r>
                  <a:rPr lang="en-US" sz="2200" i="1" u="sng" dirty="0">
                    <a:solidFill>
                      <a:srgbClr val="009900"/>
                    </a:solidFill>
                  </a:rPr>
                  <a:t>bond dipole moment</a:t>
                </a:r>
                <a:r>
                  <a:rPr lang="en-US" sz="2200" dirty="0"/>
                  <a:t>.</a:t>
                </a:r>
              </a:p>
              <a:p>
                <a:pPr marL="342900" indent="-342900">
                  <a:buClr>
                    <a:srgbClr val="009900"/>
                  </a:buClr>
                  <a:buFont typeface="Arial" panose="020B0604020202020204" pitchFamily="34" charset="0"/>
                  <a:buChar char="•"/>
                </a:pPr>
                <a:r>
                  <a:rPr lang="en-US" sz="2200" dirty="0"/>
                  <a:t>The dipole moment is represented as a </a:t>
                </a:r>
                <a:r>
                  <a:rPr lang="en-US" sz="2200" i="1" u="sng" dirty="0">
                    <a:solidFill>
                      <a:srgbClr val="009900"/>
                    </a:solidFill>
                  </a:rPr>
                  <a:t>vector</a:t>
                </a:r>
                <a:r>
                  <a:rPr lang="en-US" sz="2200" dirty="0"/>
                  <a:t>, a quantity having both direction and magnitude, pointing from the partial positive charge to the partial negative charge.</a:t>
                </a:r>
              </a:p>
            </p:txBody>
          </p:sp>
        </mc:Choice>
        <mc:Fallback xmlns="">
          <p:sp>
            <p:nvSpPr>
              <p:cNvPr id="9" name="Text Placeholder 2"/>
              <p:cNvSpPr txBox="1">
                <a:spLocks noRot="1" noChangeAspect="1" noMove="1" noResize="1" noEditPoints="1" noAdjustHandles="1" noChangeArrowheads="1" noChangeShapeType="1" noTextEdit="1"/>
              </p:cNvSpPr>
              <p:nvPr/>
            </p:nvSpPr>
            <p:spPr>
              <a:xfrm>
                <a:off x="457200" y="956967"/>
                <a:ext cx="8530098" cy="4508167"/>
              </a:xfrm>
              <a:prstGeom prst="rect">
                <a:avLst/>
              </a:prstGeom>
              <a:blipFill rotWithShape="0">
                <a:blip r:embed="rId2"/>
                <a:stretch>
                  <a:fillRect l="-929" t="-811" r="-1787"/>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2239851" y="4695854"/>
            <a:ext cx="4964795" cy="1179974"/>
          </a:xfrm>
          <a:prstGeom prst="rect">
            <a:avLst/>
          </a:prstGeom>
        </p:spPr>
      </p:pic>
      <p:sp>
        <p:nvSpPr>
          <p:cNvPr id="11" name="TextBox 10"/>
          <p:cNvSpPr txBox="1"/>
          <p:nvPr/>
        </p:nvSpPr>
        <p:spPr>
          <a:xfrm>
            <a:off x="1307804" y="4111079"/>
            <a:ext cx="3859619" cy="584775"/>
          </a:xfrm>
          <a:prstGeom prst="rect">
            <a:avLst/>
          </a:prstGeom>
          <a:noFill/>
        </p:spPr>
        <p:txBody>
          <a:bodyPr wrap="square" rtlCol="0">
            <a:spAutoFit/>
          </a:bodyPr>
          <a:lstStyle/>
          <a:p>
            <a:pPr algn="ctr"/>
            <a:r>
              <a:rPr lang="en-US" sz="1600" i="1" dirty="0"/>
              <a:t>A small difference in electronegativity for C vs. H is represented by a short vector.</a:t>
            </a:r>
          </a:p>
        </p:txBody>
      </p:sp>
      <p:sp>
        <p:nvSpPr>
          <p:cNvPr id="29" name="TextBox 28"/>
          <p:cNvSpPr txBox="1"/>
          <p:nvPr/>
        </p:nvSpPr>
        <p:spPr>
          <a:xfrm>
            <a:off x="3980753" y="6049909"/>
            <a:ext cx="4471019" cy="584775"/>
          </a:xfrm>
          <a:prstGeom prst="rect">
            <a:avLst/>
          </a:prstGeom>
          <a:noFill/>
        </p:spPr>
        <p:txBody>
          <a:bodyPr wrap="square" rtlCol="0">
            <a:spAutoFit/>
          </a:bodyPr>
          <a:lstStyle/>
          <a:p>
            <a:pPr algn="ctr"/>
            <a:r>
              <a:rPr lang="en-US" sz="1600" i="1" dirty="0"/>
              <a:t>A larger difference in electronegativity between B and F is represented by a longer vector.</a:t>
            </a:r>
          </a:p>
        </p:txBody>
      </p:sp>
    </p:spTree>
    <p:extLst>
      <p:ext uri="{BB962C8B-B14F-4D97-AF65-F5344CB8AC3E}">
        <p14:creationId xmlns:p14="http://schemas.microsoft.com/office/powerpoint/2010/main" val="1324428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53</a:t>
            </a:fld>
            <a:endParaRPr lang="en-US" dirty="0"/>
          </a:p>
        </p:txBody>
      </p:sp>
      <p:sp>
        <p:nvSpPr>
          <p:cNvPr id="9" name="Text Placeholder 2"/>
          <p:cNvSpPr txBox="1">
            <a:spLocks/>
          </p:cNvSpPr>
          <p:nvPr/>
        </p:nvSpPr>
        <p:spPr>
          <a:xfrm>
            <a:off x="457200" y="956968"/>
            <a:ext cx="8530098" cy="204141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From Molecular Geometry to Polarity</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A molecule with an overall dipole moment is said to be </a:t>
            </a:r>
            <a:r>
              <a:rPr lang="en-US" sz="2200" i="1" u="sng" dirty="0">
                <a:solidFill>
                  <a:srgbClr val="009900"/>
                </a:solidFill>
              </a:rPr>
              <a:t>polar</a:t>
            </a:r>
            <a:r>
              <a:rPr lang="en-US" sz="2200" dirty="0"/>
              <a:t>.</a:t>
            </a:r>
          </a:p>
          <a:p>
            <a:pPr marL="342900" indent="-342900">
              <a:buClr>
                <a:srgbClr val="009900"/>
              </a:buClr>
              <a:buFont typeface="Arial" panose="020B0604020202020204" pitchFamily="34" charset="0"/>
              <a:buChar char="•"/>
            </a:pPr>
            <a:r>
              <a:rPr lang="en-US" sz="2200" dirty="0"/>
              <a:t>The </a:t>
            </a:r>
            <a:r>
              <a:rPr lang="en-US" sz="2200" i="1" u="sng" dirty="0">
                <a:solidFill>
                  <a:srgbClr val="009900"/>
                </a:solidFill>
              </a:rPr>
              <a:t>vectors</a:t>
            </a:r>
            <a:r>
              <a:rPr lang="en-US" sz="2200" dirty="0"/>
              <a:t> for each polar bond must be added to get the overall polarity of the molecule. </a:t>
            </a:r>
          </a:p>
          <a:p>
            <a:pPr marL="342900" indent="-342900">
              <a:buClr>
                <a:srgbClr val="009900"/>
              </a:buClr>
              <a:buFont typeface="Arial" panose="020B0604020202020204" pitchFamily="34" charset="0"/>
              <a:buChar char="•"/>
            </a:pPr>
            <a:r>
              <a:rPr lang="en-US" sz="2200" i="1" dirty="0">
                <a:solidFill>
                  <a:srgbClr val="0000FF"/>
                </a:solidFill>
              </a:rPr>
              <a:t>Why is it useful to know whether a molecule is polar or not?</a:t>
            </a:r>
          </a:p>
        </p:txBody>
      </p:sp>
      <p:pic>
        <p:nvPicPr>
          <p:cNvPr id="8" name="Picture 7"/>
          <p:cNvPicPr>
            <a:picLocks noChangeAspect="1"/>
          </p:cNvPicPr>
          <p:nvPr/>
        </p:nvPicPr>
        <p:blipFill>
          <a:blip r:embed="rId2"/>
          <a:stretch>
            <a:fillRect/>
          </a:stretch>
        </p:blipFill>
        <p:spPr>
          <a:xfrm>
            <a:off x="2086052" y="3349994"/>
            <a:ext cx="4843846" cy="2412852"/>
          </a:xfrm>
          <a:prstGeom prst="rect">
            <a:avLst/>
          </a:prstGeom>
        </p:spPr>
      </p:pic>
      <p:sp>
        <p:nvSpPr>
          <p:cNvPr id="10" name="TextBox 9"/>
          <p:cNvSpPr txBox="1"/>
          <p:nvPr/>
        </p:nvSpPr>
        <p:spPr>
          <a:xfrm>
            <a:off x="2851596" y="5892581"/>
            <a:ext cx="1107996" cy="646331"/>
          </a:xfrm>
          <a:prstGeom prst="rect">
            <a:avLst/>
          </a:prstGeom>
          <a:noFill/>
        </p:spPr>
        <p:txBody>
          <a:bodyPr wrap="none" rtlCol="0">
            <a:spAutoFit/>
          </a:bodyPr>
          <a:lstStyle/>
          <a:p>
            <a:pPr algn="ctr"/>
            <a:r>
              <a:rPr lang="en-US" i="1" dirty="0">
                <a:solidFill>
                  <a:srgbClr val="009900"/>
                </a:solidFill>
              </a:rPr>
              <a:t>nonpolar</a:t>
            </a:r>
          </a:p>
          <a:p>
            <a:pPr algn="ctr"/>
            <a:r>
              <a:rPr lang="en-US" i="1" dirty="0">
                <a:solidFill>
                  <a:srgbClr val="009900"/>
                </a:solidFill>
              </a:rPr>
              <a:t>molecule</a:t>
            </a:r>
          </a:p>
        </p:txBody>
      </p:sp>
      <p:sp>
        <p:nvSpPr>
          <p:cNvPr id="13" name="TextBox 12"/>
          <p:cNvSpPr txBox="1"/>
          <p:nvPr/>
        </p:nvSpPr>
        <p:spPr>
          <a:xfrm>
            <a:off x="5183670" y="5892581"/>
            <a:ext cx="1107996" cy="646331"/>
          </a:xfrm>
          <a:prstGeom prst="rect">
            <a:avLst/>
          </a:prstGeom>
          <a:noFill/>
        </p:spPr>
        <p:txBody>
          <a:bodyPr wrap="none" rtlCol="0">
            <a:spAutoFit/>
          </a:bodyPr>
          <a:lstStyle/>
          <a:p>
            <a:pPr algn="ctr"/>
            <a:r>
              <a:rPr lang="en-US" i="1" dirty="0">
                <a:solidFill>
                  <a:srgbClr val="009900"/>
                </a:solidFill>
              </a:rPr>
              <a:t>polar</a:t>
            </a:r>
          </a:p>
          <a:p>
            <a:pPr algn="ctr"/>
            <a:r>
              <a:rPr lang="en-US" i="1" dirty="0">
                <a:solidFill>
                  <a:srgbClr val="009900"/>
                </a:solidFill>
              </a:rPr>
              <a:t>molecule</a:t>
            </a:r>
          </a:p>
        </p:txBody>
      </p:sp>
    </p:spTree>
    <p:extLst>
      <p:ext uri="{BB962C8B-B14F-4D97-AF65-F5344CB8AC3E}">
        <p14:creationId xmlns:p14="http://schemas.microsoft.com/office/powerpoint/2010/main" val="809928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.6  Molecular structure and polarity</a:t>
            </a:r>
          </a:p>
        </p:txBody>
      </p:sp>
      <p:sp>
        <p:nvSpPr>
          <p:cNvPr id="4" name="Slide Number Placeholder 3"/>
          <p:cNvSpPr>
            <a:spLocks noGrp="1"/>
          </p:cNvSpPr>
          <p:nvPr>
            <p:ph type="sldNum" sz="quarter" idx="4"/>
          </p:nvPr>
        </p:nvSpPr>
        <p:spPr/>
        <p:txBody>
          <a:bodyPr/>
          <a:lstStyle/>
          <a:p>
            <a:fld id="{72F633B3-16E2-4909-ACA1-80BBA0CB601E}" type="slidenum">
              <a:rPr lang="en-US" smtClean="0"/>
              <a:pPr/>
              <a:t>54</a:t>
            </a:fld>
            <a:endParaRPr lang="en-US" dirty="0"/>
          </a:p>
        </p:txBody>
      </p:sp>
      <p:sp>
        <p:nvSpPr>
          <p:cNvPr id="9" name="Text Placeholder 2"/>
          <p:cNvSpPr txBox="1">
            <a:spLocks/>
          </p:cNvSpPr>
          <p:nvPr/>
        </p:nvSpPr>
        <p:spPr>
          <a:xfrm>
            <a:off x="457200" y="956968"/>
            <a:ext cx="8530098" cy="204141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Structures</a:t>
            </a:r>
          </a:p>
          <a:p>
            <a:pPr>
              <a:buClr>
                <a:srgbClr val="009900"/>
              </a:buClr>
            </a:pPr>
            <a:r>
              <a:rPr lang="en-US" sz="2200" dirty="0"/>
              <a:t>Determine the molecular geometry of each molecule. State whether the molecule is polar or not.</a:t>
            </a:r>
            <a:endParaRPr lang="en-US" sz="2200" i="1" dirty="0">
              <a:solidFill>
                <a:srgbClr val="0000FF"/>
              </a:solidFill>
            </a:endParaRPr>
          </a:p>
        </p:txBody>
      </p:sp>
      <p:sp>
        <p:nvSpPr>
          <p:cNvPr id="3" name="Rectangle 2"/>
          <p:cNvSpPr/>
          <p:nvPr/>
        </p:nvSpPr>
        <p:spPr>
          <a:xfrm>
            <a:off x="365052" y="2372968"/>
            <a:ext cx="8530098" cy="481670"/>
          </a:xfrm>
          <a:prstGeom prst="rect">
            <a:avLst/>
          </a:prstGeom>
        </p:spPr>
        <p:txBody>
          <a:bodyPr wrap="square">
            <a:spAutoFit/>
          </a:bodyPr>
          <a:lstStyle/>
          <a:p>
            <a:pPr marL="342900" indent="-342900">
              <a:lnSpc>
                <a:spcPct val="115000"/>
              </a:lnSpc>
              <a:spcAft>
                <a:spcPts val="0"/>
              </a:spcAft>
              <a:tabLst>
                <a:tab pos="589280" algn="l"/>
              </a:tabLst>
            </a:pPr>
            <a:r>
              <a:rPr lang="en-US" sz="2200" dirty="0">
                <a:ea typeface="Calibri" charset="0"/>
                <a:cs typeface="Times New Roman" charset="0"/>
              </a:rPr>
              <a:t>a. BeF</a:t>
            </a:r>
            <a:r>
              <a:rPr lang="en-US" sz="2200" baseline="-25000" dirty="0">
                <a:ea typeface="Calibri" charset="0"/>
                <a:cs typeface="Times New Roman" charset="0"/>
              </a:rPr>
              <a:t>2	</a:t>
            </a:r>
            <a:r>
              <a:rPr lang="en-US" sz="2200" dirty="0">
                <a:ea typeface="Calibri" charset="0"/>
                <a:cs typeface="Times New Roman" charset="0"/>
              </a:rPr>
              <a:t>b. BF</a:t>
            </a:r>
            <a:r>
              <a:rPr lang="en-US" sz="2200" baseline="-25000" dirty="0">
                <a:ea typeface="Calibri" charset="0"/>
                <a:cs typeface="Times New Roman" charset="0"/>
              </a:rPr>
              <a:t>3		</a:t>
            </a:r>
            <a:r>
              <a:rPr lang="en-US" sz="2200" dirty="0">
                <a:ea typeface="Calibri" charset="0"/>
                <a:cs typeface="Times New Roman" charset="0"/>
              </a:rPr>
              <a:t>c. CF</a:t>
            </a:r>
            <a:r>
              <a:rPr lang="en-US" sz="2200" baseline="-25000" dirty="0">
                <a:ea typeface="Calibri" charset="0"/>
                <a:cs typeface="Times New Roman" charset="0"/>
              </a:rPr>
              <a:t>4		</a:t>
            </a:r>
            <a:r>
              <a:rPr lang="en-US" sz="2200" dirty="0">
                <a:ea typeface="Calibri" charset="0"/>
                <a:cs typeface="Times New Roman" charset="0"/>
              </a:rPr>
              <a:t>d. PF</a:t>
            </a:r>
            <a:r>
              <a:rPr lang="en-US" sz="2200" baseline="-25000" dirty="0">
                <a:ea typeface="Calibri" charset="0"/>
                <a:cs typeface="Times New Roman" charset="0"/>
              </a:rPr>
              <a:t>5		</a:t>
            </a:r>
            <a:r>
              <a:rPr lang="en-US" sz="2200" dirty="0">
                <a:ea typeface="Calibri" charset="0"/>
                <a:cs typeface="Times New Roman" charset="0"/>
              </a:rPr>
              <a:t>e. SF</a:t>
            </a:r>
            <a:r>
              <a:rPr lang="en-US" sz="2200" baseline="-25000" dirty="0">
                <a:ea typeface="Calibri" charset="0"/>
                <a:cs typeface="Times New Roman" charset="0"/>
              </a:rPr>
              <a:t>6</a:t>
            </a:r>
            <a:endParaRPr lang="en-US" sz="2200" dirty="0">
              <a:effectLst/>
              <a:ea typeface="Calibri" charset="0"/>
              <a:cs typeface="Times New Roman" charset="0"/>
            </a:endParaRPr>
          </a:p>
        </p:txBody>
      </p:sp>
    </p:spTree>
    <p:extLst>
      <p:ext uri="{BB962C8B-B14F-4D97-AF65-F5344CB8AC3E}">
        <p14:creationId xmlns:p14="http://schemas.microsoft.com/office/powerpoint/2010/main" val="590140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213700"/>
            <a:ext cx="7441461" cy="461665"/>
          </a:xfrm>
          <a:prstGeom prst="rect">
            <a:avLst/>
          </a:prstGeom>
        </p:spPr>
        <p:txBody>
          <a:bodyPr wrap="none">
            <a:spAutoFit/>
          </a:bodyPr>
          <a:lstStyle/>
          <a:p>
            <a:r>
              <a:rPr lang="en-US" sz="2400" dirty="0">
                <a:ea typeface="Times New Roman" panose="02020603050405020304" pitchFamily="18" charset="0"/>
                <a:cs typeface="Times New Roman" panose="02020603050405020304" pitchFamily="18" charset="0"/>
              </a:rPr>
              <a:t>Lewis Structure and Formal Charges:  </a:t>
            </a:r>
            <a:r>
              <a:rPr lang="en-US" sz="2400" dirty="0"/>
              <a:t>#23, 29a-h, 51</a:t>
            </a:r>
          </a:p>
        </p:txBody>
      </p:sp>
      <p:sp>
        <p:nvSpPr>
          <p:cNvPr id="3" name="Title 1"/>
          <p:cNvSpPr txBox="1">
            <a:spLocks/>
          </p:cNvSpPr>
          <p:nvPr/>
        </p:nvSpPr>
        <p:spPr>
          <a:xfrm>
            <a:off x="457200" y="347979"/>
            <a:ext cx="8530098" cy="518478"/>
          </a:xfrm>
          <a:prstGeom prst="rect">
            <a:avLst/>
          </a:prstGeom>
        </p:spPr>
        <p:txBody>
          <a:bodyPr/>
          <a:lstStyle>
            <a:lvl1pPr algn="l" defTabSz="914400" rtl="0" eaLnBrk="1" latinLnBrk="0" hangingPunct="1">
              <a:spcBef>
                <a:spcPct val="0"/>
              </a:spcBef>
              <a:buNone/>
              <a:defRPr sz="2400" kern="1200" cap="all" spc="-60" baseline="0">
                <a:solidFill>
                  <a:schemeClr val="accent5">
                    <a:lumMod val="50000"/>
                  </a:schemeClr>
                </a:solidFill>
                <a:latin typeface="+mn-lt"/>
                <a:ea typeface="+mj-ea"/>
                <a:cs typeface="+mj-cs"/>
              </a:defRPr>
            </a:lvl1pPr>
          </a:lstStyle>
          <a:p>
            <a:r>
              <a:rPr lang="en-US" dirty="0">
                <a:ea typeface="Cambria Math" panose="02040503050406030204" pitchFamily="18" charset="0"/>
              </a:rPr>
              <a:t>end of chapter problems – chapter 7</a:t>
            </a:r>
          </a:p>
        </p:txBody>
      </p:sp>
      <p:sp>
        <p:nvSpPr>
          <p:cNvPr id="6" name="Rectangle 5"/>
          <p:cNvSpPr/>
          <p:nvPr/>
        </p:nvSpPr>
        <p:spPr>
          <a:xfrm>
            <a:off x="556053" y="4562044"/>
            <a:ext cx="8031893" cy="1282402"/>
          </a:xfrm>
          <a:prstGeom prst="rect">
            <a:avLst/>
          </a:prstGeom>
        </p:spPr>
        <p:txBody>
          <a:bodyPr wrap="square">
            <a:spAutoFit/>
          </a:bodyPr>
          <a:lstStyle/>
          <a:p>
            <a:pPr>
              <a:lnSpc>
                <a:spcPct val="115000"/>
              </a:lnSpc>
              <a:spcAft>
                <a:spcPts val="1000"/>
              </a:spcAft>
            </a:pPr>
            <a:r>
              <a:rPr lang="en-US" sz="2000" dirty="0">
                <a:solidFill>
                  <a:srgbClr val="009900"/>
                </a:solidFill>
                <a:ea typeface="Calibri" panose="020F0502020204030204" pitchFamily="34" charset="0"/>
                <a:cs typeface="Times New Roman" panose="02020603050405020304" pitchFamily="18" charset="0"/>
              </a:rPr>
              <a:t>For detailed solutions to these problems, go to the OpenStax Chemistry website and download the </a:t>
            </a:r>
            <a:r>
              <a:rPr lang="en-US" sz="2000" dirty="0">
                <a:hlinkClick r:id="rId2"/>
              </a:rPr>
              <a:t>Student Solution Guide</a:t>
            </a:r>
            <a:r>
              <a:rPr lang="en-US" sz="2000" dirty="0"/>
              <a:t>.</a:t>
            </a:r>
          </a:p>
          <a:p>
            <a:pPr>
              <a:lnSpc>
                <a:spcPct val="115000"/>
              </a:lnSpc>
              <a:spcAft>
                <a:spcPts val="1000"/>
              </a:spcAft>
            </a:pPr>
            <a:endParaRPr lang="en-US" sz="2000" dirty="0">
              <a:solidFill>
                <a:srgbClr val="009900"/>
              </a:solidFill>
              <a:effectLst/>
              <a:ea typeface="Calibri" panose="020F0502020204030204" pitchFamily="34" charset="0"/>
              <a:cs typeface="Times New Roman" panose="02020603050405020304" pitchFamily="18" charset="0"/>
            </a:endParaRPr>
          </a:p>
        </p:txBody>
      </p:sp>
      <p:sp>
        <p:nvSpPr>
          <p:cNvPr id="8" name="Rectangle 7"/>
          <p:cNvSpPr/>
          <p:nvPr/>
        </p:nvSpPr>
        <p:spPr>
          <a:xfrm>
            <a:off x="457200" y="2830233"/>
            <a:ext cx="3023585" cy="461665"/>
          </a:xfrm>
          <a:prstGeom prst="rect">
            <a:avLst/>
          </a:prstGeom>
        </p:spPr>
        <p:txBody>
          <a:bodyPr wrap="none">
            <a:spAutoFit/>
          </a:bodyPr>
          <a:lstStyle/>
          <a:p>
            <a:r>
              <a:rPr lang="en-US" sz="2400" dirty="0"/>
              <a:t>VSEPR:  #85, 91, 95</a:t>
            </a:r>
          </a:p>
        </p:txBody>
      </p:sp>
      <p:sp>
        <p:nvSpPr>
          <p:cNvPr id="9" name="Rectangle 8"/>
          <p:cNvSpPr/>
          <p:nvPr/>
        </p:nvSpPr>
        <p:spPr>
          <a:xfrm>
            <a:off x="457200" y="2021753"/>
            <a:ext cx="5078634" cy="461665"/>
          </a:xfrm>
          <a:prstGeom prst="rect">
            <a:avLst/>
          </a:prstGeom>
        </p:spPr>
        <p:txBody>
          <a:bodyPr wrap="none">
            <a:spAutoFit/>
          </a:bodyPr>
          <a:lstStyle/>
          <a:p>
            <a:r>
              <a:rPr lang="en-US" sz="2400" dirty="0">
                <a:ea typeface="Times New Roman" panose="02020603050405020304" pitchFamily="18" charset="0"/>
                <a:cs typeface="Times New Roman" panose="02020603050405020304" pitchFamily="18" charset="0"/>
              </a:rPr>
              <a:t>Polarity and Bonds:  </a:t>
            </a:r>
            <a:r>
              <a:rPr lang="en-US" sz="2400" dirty="0"/>
              <a:t>#15, 17, 21, 97</a:t>
            </a:r>
          </a:p>
        </p:txBody>
      </p:sp>
    </p:spTree>
    <p:extLst>
      <p:ext uri="{BB962C8B-B14F-4D97-AF65-F5344CB8AC3E}">
        <p14:creationId xmlns:p14="http://schemas.microsoft.com/office/powerpoint/2010/main" val="34693904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47979"/>
            <a:ext cx="8530098" cy="518478"/>
          </a:xfrm>
          <a:prstGeom prst="rect">
            <a:avLst/>
          </a:prstGeom>
        </p:spPr>
        <p:txBody>
          <a:bodyPr/>
          <a:lstStyle>
            <a:lvl1pPr algn="l" defTabSz="914400" rtl="0" eaLnBrk="1" latinLnBrk="0" hangingPunct="1">
              <a:spcBef>
                <a:spcPct val="0"/>
              </a:spcBef>
              <a:buNone/>
              <a:defRPr sz="2400" kern="1200" cap="all" spc="-60" baseline="0">
                <a:solidFill>
                  <a:schemeClr val="accent5">
                    <a:lumMod val="50000"/>
                  </a:schemeClr>
                </a:solidFill>
                <a:latin typeface="+mn-lt"/>
                <a:ea typeface="+mj-ea"/>
                <a:cs typeface="+mj-cs"/>
              </a:defRPr>
            </a:lvl1pPr>
          </a:lstStyle>
          <a:p>
            <a:r>
              <a:rPr lang="en-US" dirty="0">
                <a:ea typeface="Cambria Math" panose="02040503050406030204" pitchFamily="18" charset="0"/>
              </a:rPr>
              <a:t>videos – chapter 7</a:t>
            </a:r>
          </a:p>
        </p:txBody>
      </p:sp>
      <p:sp>
        <p:nvSpPr>
          <p:cNvPr id="4" name="Rectangle 3"/>
          <p:cNvSpPr/>
          <p:nvPr/>
        </p:nvSpPr>
        <p:spPr>
          <a:xfrm>
            <a:off x="457200" y="985646"/>
            <a:ext cx="8686800" cy="5355312"/>
          </a:xfrm>
          <a:prstGeom prst="rect">
            <a:avLst/>
          </a:prstGeom>
        </p:spPr>
        <p:txBody>
          <a:bodyPr wrap="square">
            <a:spAutoFit/>
          </a:bodyPr>
          <a:lstStyle/>
          <a:p>
            <a:r>
              <a:rPr lang="en-US" sz="1400" dirty="0"/>
              <a:t>Lattice Energy</a:t>
            </a:r>
          </a:p>
          <a:p>
            <a:r>
              <a:rPr lang="en-US" sz="1400" u="sng" dirty="0">
                <a:hlinkClick r:id="rId2"/>
              </a:rPr>
              <a:t>http://screencast.com/t/3tODFuL7rZ</a:t>
            </a:r>
            <a:endParaRPr lang="en-US" sz="1400" dirty="0"/>
          </a:p>
          <a:p>
            <a:r>
              <a:rPr lang="en-US" sz="1400" dirty="0"/>
              <a:t> </a:t>
            </a:r>
          </a:p>
          <a:p>
            <a:r>
              <a:rPr lang="en-US" sz="1400" dirty="0"/>
              <a:t>Lewis Dot Structures for Individual Atoms</a:t>
            </a:r>
          </a:p>
          <a:p>
            <a:r>
              <a:rPr lang="en-US" sz="1400" u="sng" dirty="0">
                <a:hlinkClick r:id="rId3"/>
              </a:rPr>
              <a:t>http://screencast.com/t/j5dnOkm3D</a:t>
            </a:r>
            <a:endParaRPr lang="en-US" sz="1400" dirty="0"/>
          </a:p>
          <a:p>
            <a:r>
              <a:rPr lang="en-US" sz="1400" dirty="0"/>
              <a:t> </a:t>
            </a:r>
          </a:p>
          <a:p>
            <a:r>
              <a:rPr lang="en-US" sz="1400" dirty="0"/>
              <a:t>Drawing Lewis Dot Structures for Molecules</a:t>
            </a:r>
          </a:p>
          <a:p>
            <a:r>
              <a:rPr lang="en-US" sz="1400" u="sng" dirty="0">
                <a:hlinkClick r:id="rId4"/>
              </a:rPr>
              <a:t>http://youtu.be/Vio5mIzvYW8</a:t>
            </a:r>
            <a:r>
              <a:rPr lang="en-US" sz="1400" dirty="0"/>
              <a:t> </a:t>
            </a:r>
          </a:p>
          <a:p>
            <a:r>
              <a:rPr lang="en-US" sz="1400" u="sng" dirty="0">
                <a:hlinkClick r:id="rId5"/>
              </a:rPr>
              <a:t>http://screencast-o-matic.com/watch/cDfXfI1AoN</a:t>
            </a:r>
            <a:endParaRPr lang="en-US" sz="1400" dirty="0"/>
          </a:p>
          <a:p>
            <a:r>
              <a:rPr lang="en-US" sz="1400" dirty="0"/>
              <a:t> </a:t>
            </a:r>
          </a:p>
          <a:p>
            <a:r>
              <a:rPr lang="en-US" sz="1400" dirty="0"/>
              <a:t>Simple Resonance Structures</a:t>
            </a:r>
          </a:p>
          <a:p>
            <a:r>
              <a:rPr lang="en-US" sz="1400" u="sng" dirty="0">
                <a:hlinkClick r:id="rId6"/>
              </a:rPr>
              <a:t>http://screencast.com/t/yJikVInxjxU</a:t>
            </a:r>
            <a:endParaRPr lang="en-US" sz="1400" dirty="0"/>
          </a:p>
          <a:p>
            <a:r>
              <a:rPr lang="en-US" sz="1400" dirty="0"/>
              <a:t> </a:t>
            </a:r>
          </a:p>
          <a:p>
            <a:r>
              <a:rPr lang="en-US" sz="1400" dirty="0"/>
              <a:t>Assigning Formal Charges</a:t>
            </a:r>
          </a:p>
          <a:p>
            <a:r>
              <a:rPr lang="en-US" sz="1400" u="sng" dirty="0">
                <a:hlinkClick r:id="rId7"/>
              </a:rPr>
              <a:t>http://youtu.be/Xp3a6GJ8aUE</a:t>
            </a:r>
            <a:r>
              <a:rPr lang="en-US" sz="1400" dirty="0"/>
              <a:t> </a:t>
            </a:r>
          </a:p>
          <a:p>
            <a:r>
              <a:rPr lang="en-US" sz="1400" dirty="0"/>
              <a:t> </a:t>
            </a:r>
          </a:p>
          <a:p>
            <a:r>
              <a:rPr lang="en-US" sz="1400" dirty="0"/>
              <a:t>VSEPR – General Shapes of Molecules</a:t>
            </a:r>
          </a:p>
          <a:p>
            <a:r>
              <a:rPr lang="en-US" sz="1400" u="sng" dirty="0">
                <a:hlinkClick r:id="rId8"/>
              </a:rPr>
              <a:t>http://screencast.com/t/nYK2Hzm9</a:t>
            </a:r>
            <a:endParaRPr lang="en-US" sz="1400" dirty="0"/>
          </a:p>
          <a:p>
            <a:r>
              <a:rPr lang="en-US" sz="1400" dirty="0"/>
              <a:t> </a:t>
            </a:r>
          </a:p>
          <a:p>
            <a:r>
              <a:rPr lang="en-US" sz="1400" u="sng" dirty="0"/>
              <a:t>Drawing Orbital Overlap Diagrams (Sigma and Pi Bonds)</a:t>
            </a:r>
            <a:endParaRPr lang="en-US" sz="1400" dirty="0"/>
          </a:p>
          <a:p>
            <a:r>
              <a:rPr lang="en-US" sz="1400" u="sng" dirty="0">
                <a:hlinkClick r:id="rId9"/>
              </a:rPr>
              <a:t>http://screencast.com/t/XoxiDNDV7JMW</a:t>
            </a:r>
            <a:endParaRPr lang="en-US" sz="1400" dirty="0"/>
          </a:p>
          <a:p>
            <a:endParaRPr lang="en-US" sz="1200" dirty="0"/>
          </a:p>
          <a:p>
            <a:r>
              <a:rPr lang="en-US" sz="1200" dirty="0"/>
              <a:t> </a:t>
            </a:r>
          </a:p>
          <a:p>
            <a:endParaRPr lang="en-US" sz="1200" dirty="0"/>
          </a:p>
          <a:p>
            <a:r>
              <a:rPr lang="en-US" sz="1200" i="1" dirty="0"/>
              <a:t>*All videos were created by MC Chemistry faculty unless otherwise indicated.</a:t>
            </a:r>
            <a:endParaRPr lang="en-US" sz="1200" dirty="0"/>
          </a:p>
        </p:txBody>
      </p:sp>
    </p:spTree>
    <p:extLst>
      <p:ext uri="{BB962C8B-B14F-4D97-AF65-F5344CB8AC3E}">
        <p14:creationId xmlns:p14="http://schemas.microsoft.com/office/powerpoint/2010/main" val="756158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47979"/>
            <a:ext cx="8530098" cy="518478"/>
          </a:xfrm>
          <a:prstGeom prst="rect">
            <a:avLst/>
          </a:prstGeom>
        </p:spPr>
        <p:txBody>
          <a:bodyPr/>
          <a:lstStyle>
            <a:lvl1pPr algn="l" defTabSz="914400" rtl="0" eaLnBrk="1" latinLnBrk="0" hangingPunct="1">
              <a:spcBef>
                <a:spcPct val="0"/>
              </a:spcBef>
              <a:buNone/>
              <a:defRPr sz="2400" kern="1200" cap="all" spc="-60" baseline="0">
                <a:solidFill>
                  <a:schemeClr val="accent5">
                    <a:lumMod val="50000"/>
                  </a:schemeClr>
                </a:solidFill>
                <a:latin typeface="+mn-lt"/>
                <a:ea typeface="+mj-ea"/>
                <a:cs typeface="+mj-cs"/>
              </a:defRPr>
            </a:lvl1pPr>
          </a:lstStyle>
          <a:p>
            <a:r>
              <a:rPr lang="en-US" dirty="0">
                <a:ea typeface="Cambria Math" panose="02040503050406030204" pitchFamily="18" charset="0"/>
              </a:rPr>
              <a:t>simulations – chapter 7</a:t>
            </a:r>
          </a:p>
        </p:txBody>
      </p:sp>
      <p:sp>
        <p:nvSpPr>
          <p:cNvPr id="2" name="Rectangle 1"/>
          <p:cNvSpPr/>
          <p:nvPr/>
        </p:nvSpPr>
        <p:spPr>
          <a:xfrm>
            <a:off x="457199" y="1235833"/>
            <a:ext cx="8414951" cy="1200329"/>
          </a:xfrm>
          <a:prstGeom prst="rect">
            <a:avLst/>
          </a:prstGeom>
        </p:spPr>
        <p:txBody>
          <a:bodyPr wrap="square">
            <a:spAutoFit/>
          </a:bodyPr>
          <a:lstStyle/>
          <a:p>
            <a:r>
              <a:rPr lang="en-US" i="1" dirty="0"/>
              <a:t>Molecule Polarity (Polarity, Electronegativity)</a:t>
            </a:r>
            <a:endParaRPr lang="en-US" dirty="0"/>
          </a:p>
          <a:p>
            <a:r>
              <a:rPr lang="en-US" u="sng" dirty="0">
                <a:hlinkClick r:id="rId2"/>
              </a:rPr>
              <a:t>https://phet.colorado.edu/en/simulation/legacy/molecule-polarity</a:t>
            </a:r>
            <a:endParaRPr lang="en-US" dirty="0"/>
          </a:p>
          <a:p>
            <a:r>
              <a:rPr lang="en-US" dirty="0"/>
              <a:t> </a:t>
            </a:r>
          </a:p>
          <a:p>
            <a:r>
              <a:rPr lang="en-US" dirty="0"/>
              <a:t> </a:t>
            </a:r>
            <a:endParaRPr lang="en-US" dirty="0">
              <a:effectLst/>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24096" y="6015037"/>
            <a:ext cx="1363202" cy="689347"/>
          </a:xfrm>
          <a:prstGeom prst="rect">
            <a:avLst/>
          </a:prstGeom>
        </p:spPr>
      </p:pic>
    </p:spTree>
    <p:extLst>
      <p:ext uri="{BB962C8B-B14F-4D97-AF65-F5344CB8AC3E}">
        <p14:creationId xmlns:p14="http://schemas.microsoft.com/office/powerpoint/2010/main" val="966155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.2  Covalent bonding</a:t>
            </a:r>
          </a:p>
        </p:txBody>
      </p:sp>
      <p:sp>
        <p:nvSpPr>
          <p:cNvPr id="4" name="Slide Number Placeholder 3"/>
          <p:cNvSpPr>
            <a:spLocks noGrp="1"/>
          </p:cNvSpPr>
          <p:nvPr>
            <p:ph type="sldNum" sz="quarter" idx="4"/>
          </p:nvPr>
        </p:nvSpPr>
        <p:spPr/>
        <p:txBody>
          <a:bodyPr/>
          <a:lstStyle/>
          <a:p>
            <a:fld id="{72F633B3-16E2-4909-ACA1-80BBA0CB601E}" type="slidenum">
              <a:rPr lang="en-US" smtClean="0"/>
              <a:pPr/>
              <a:t>6</a:t>
            </a:fld>
            <a:endParaRPr lang="en-US" dirty="0"/>
          </a:p>
        </p:txBody>
      </p:sp>
      <p:sp>
        <p:nvSpPr>
          <p:cNvPr id="9" name="Text Placeholder 2"/>
          <p:cNvSpPr txBox="1">
            <a:spLocks/>
          </p:cNvSpPr>
          <p:nvPr/>
        </p:nvSpPr>
        <p:spPr>
          <a:xfrm>
            <a:off x="457200" y="956968"/>
            <a:ext cx="8686800" cy="108214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Formation of Covalent Bonds</a:t>
            </a:r>
            <a:endParaRPr lang="en-US" sz="2200" dirty="0">
              <a:solidFill>
                <a:srgbClr val="009900"/>
              </a:solidFill>
            </a:endParaRPr>
          </a:p>
          <a:p>
            <a:pPr marL="342900" indent="-342900">
              <a:buClr>
                <a:srgbClr val="009900"/>
              </a:buClr>
              <a:buFont typeface="Arial" panose="020B0604020202020204" pitchFamily="34" charset="0"/>
              <a:buChar char="•"/>
            </a:pPr>
            <a:r>
              <a:rPr lang="en-US" sz="2200" i="1" dirty="0"/>
              <a:t>s</a:t>
            </a:r>
            <a:r>
              <a:rPr lang="en-US" sz="2200" dirty="0"/>
              <a:t>-orbitals of the atoms can overlap to form a covalent bond.</a:t>
            </a:r>
          </a:p>
        </p:txBody>
      </p:sp>
      <p:sp>
        <p:nvSpPr>
          <p:cNvPr id="6" name="Rectangle 5"/>
          <p:cNvSpPr/>
          <p:nvPr/>
        </p:nvSpPr>
        <p:spPr>
          <a:xfrm>
            <a:off x="409431" y="2039112"/>
            <a:ext cx="3841845" cy="1446550"/>
          </a:xfrm>
          <a:prstGeom prst="rect">
            <a:avLst/>
          </a:prstGeom>
        </p:spPr>
        <p:txBody>
          <a:bodyPr wrap="square">
            <a:spAutoFit/>
          </a:bodyPr>
          <a:lstStyle/>
          <a:p>
            <a:pPr marL="342900" indent="-342900">
              <a:buClr>
                <a:srgbClr val="009900"/>
              </a:buClr>
              <a:buFont typeface="Arial" panose="020B0604020202020204" pitchFamily="34" charset="0"/>
              <a:buChar char="•"/>
            </a:pPr>
            <a:r>
              <a:rPr lang="en-US" sz="2200" dirty="0"/>
              <a:t>Bond length is determined by the distance at which lowest potential energy is achieved.</a:t>
            </a:r>
          </a:p>
        </p:txBody>
      </p:sp>
      <p:sp>
        <p:nvSpPr>
          <p:cNvPr id="8" name="Rectangle 7"/>
          <p:cNvSpPr/>
          <p:nvPr/>
        </p:nvSpPr>
        <p:spPr>
          <a:xfrm>
            <a:off x="457199" y="3752563"/>
            <a:ext cx="3746310" cy="1446550"/>
          </a:xfrm>
          <a:prstGeom prst="rect">
            <a:avLst/>
          </a:prstGeom>
        </p:spPr>
        <p:txBody>
          <a:bodyPr wrap="square">
            <a:spAutoFit/>
          </a:bodyPr>
          <a:lstStyle/>
          <a:p>
            <a:pPr marL="342900" indent="-342900">
              <a:buClr>
                <a:srgbClr val="009900"/>
              </a:buClr>
              <a:buFont typeface="Arial" panose="020B0604020202020204" pitchFamily="34" charset="0"/>
              <a:buChar char="•"/>
            </a:pPr>
            <a:r>
              <a:rPr lang="en-US" sz="2200" dirty="0"/>
              <a:t>Energy must be added to break a chemical bond, so energy is </a:t>
            </a:r>
            <a:r>
              <a:rPr lang="en-US" sz="2200" i="1" u="sng" dirty="0">
                <a:solidFill>
                  <a:srgbClr val="009900"/>
                </a:solidFill>
              </a:rPr>
              <a:t>released</a:t>
            </a:r>
            <a:r>
              <a:rPr lang="en-US" sz="2200" dirty="0"/>
              <a:t> when one is </a:t>
            </a:r>
            <a:r>
              <a:rPr lang="en-US" sz="2200" i="1" u="sng" dirty="0">
                <a:solidFill>
                  <a:srgbClr val="009900"/>
                </a:solidFill>
              </a:rPr>
              <a:t>formed</a:t>
            </a:r>
            <a:r>
              <a:rPr lang="en-US" sz="2200" dirty="0"/>
              <a:t>.</a:t>
            </a:r>
          </a:p>
        </p:txBody>
      </p:sp>
      <p:pic>
        <p:nvPicPr>
          <p:cNvPr id="1028" name="Picture 4" descr="A graph is shown with the x-axis labeled, “Internuclear distance ( p m )” while the y-axis is labeled, “Energy ( J ).” One value, “0,” is labeled midway up the y-axis and two values: “0” at the far left and “0.74” to the left, are labeled on the x-axis. The point “0.74” is labeled, “H bond H distance.” A line is graphed that begins near the top of the y-axis and to the far left on the x-axis and drops steeply to a point labeled, “negative 7.24 times 10 superscript negative 19 J” on the y-axis and 0.74 on the x-axis. This low point on the graph corresponds to a drawing of two spheres that overlap considerably. The line then rises to zero on the y-axis and levels out. The point where it almost reaches zero corresponds to two spheres that overlap slightly. The line at zero on the y-axis corresponds to two spheres that are far from one anoth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03509" y="1899728"/>
            <a:ext cx="4685130" cy="4595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6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.2  Covalent bonding</a:t>
            </a:r>
          </a:p>
        </p:txBody>
      </p:sp>
      <p:sp>
        <p:nvSpPr>
          <p:cNvPr id="4" name="Slide Number Placeholder 3"/>
          <p:cNvSpPr>
            <a:spLocks noGrp="1"/>
          </p:cNvSpPr>
          <p:nvPr>
            <p:ph type="sldNum" sz="quarter" idx="4"/>
          </p:nvPr>
        </p:nvSpPr>
        <p:spPr/>
        <p:txBody>
          <a:bodyPr/>
          <a:lstStyle/>
          <a:p>
            <a:fld id="{72F633B3-16E2-4909-ACA1-80BBA0CB601E}" type="slidenum">
              <a:rPr lang="en-US" smtClean="0"/>
              <a:pPr/>
              <a:t>7</a:t>
            </a:fld>
            <a:endParaRPr lang="en-US" dirty="0"/>
          </a:p>
        </p:txBody>
      </p:sp>
      <mc:AlternateContent xmlns:mc="http://schemas.openxmlformats.org/markup-compatibility/2006" xmlns:a14="http://schemas.microsoft.com/office/drawing/2010/main">
        <mc:Choice Requires="a14">
          <p:sp>
            <p:nvSpPr>
              <p:cNvPr id="9" name="Text Placeholder 2"/>
              <p:cNvSpPr txBox="1">
                <a:spLocks/>
              </p:cNvSpPr>
              <p:nvPr/>
            </p:nvSpPr>
            <p:spPr>
              <a:xfrm>
                <a:off x="457200" y="956968"/>
                <a:ext cx="8412480" cy="349616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Pure </a:t>
                </a:r>
                <a:r>
                  <a:rPr lang="en-US" sz="2200" b="1" i="1" dirty="0">
                    <a:solidFill>
                      <a:srgbClr val="009900"/>
                    </a:solidFill>
                  </a:rPr>
                  <a:t>vs.</a:t>
                </a:r>
                <a:r>
                  <a:rPr lang="en-US" sz="2200" b="1" dirty="0">
                    <a:solidFill>
                      <a:srgbClr val="009900"/>
                    </a:solidFill>
                  </a:rPr>
                  <a:t> Polar Covalent Bonds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A </a:t>
                </a:r>
                <a:r>
                  <a:rPr lang="en-US" sz="2200" i="1" u="sng" dirty="0">
                    <a:solidFill>
                      <a:srgbClr val="009900"/>
                    </a:solidFill>
                  </a:rPr>
                  <a:t>pure</a:t>
                </a:r>
                <a:r>
                  <a:rPr lang="en-US" sz="2200" dirty="0"/>
                  <a:t> covalent bond occurs in diatomic molecules.</a:t>
                </a:r>
              </a:p>
              <a:p>
                <a:pPr marL="1074420" lvl="1" indent="-342900">
                  <a:buClr>
                    <a:srgbClr val="009900"/>
                  </a:buClr>
                </a:pPr>
                <a:r>
                  <a:rPr lang="en-US" sz="2000" dirty="0"/>
                  <a:t>Electrons shared have equal probability of being near each nucleus.</a:t>
                </a:r>
              </a:p>
              <a:p>
                <a:pPr marL="342900" indent="-342900">
                  <a:buClr>
                    <a:srgbClr val="009900"/>
                  </a:buClr>
                  <a:buFont typeface="Arial" panose="020B0604020202020204" pitchFamily="34" charset="0"/>
                  <a:buChar char="•"/>
                </a:pPr>
                <a:r>
                  <a:rPr lang="en-US" sz="2200" dirty="0"/>
                  <a:t>A </a:t>
                </a:r>
                <a:r>
                  <a:rPr lang="en-US" sz="2200" i="1" u="sng" dirty="0">
                    <a:solidFill>
                      <a:srgbClr val="009900"/>
                    </a:solidFill>
                  </a:rPr>
                  <a:t>polar</a:t>
                </a:r>
                <a:r>
                  <a:rPr lang="en-US" sz="2200" dirty="0"/>
                  <a:t> covalent bond occurs when one atom is more electronegative than the other.</a:t>
                </a:r>
              </a:p>
              <a:p>
                <a:pPr marL="342900" indent="-342900">
                  <a:buClr>
                    <a:srgbClr val="009900"/>
                  </a:buClr>
                  <a:buFont typeface="Arial" panose="020B0604020202020204" pitchFamily="34" charset="0"/>
                  <a:buChar char="•"/>
                </a:pPr>
                <a:r>
                  <a:rPr lang="en-US" sz="2200" dirty="0"/>
                  <a:t>There is partial positive charge (</a:t>
                </a:r>
                <a14:m>
                  <m:oMath xmlns:m="http://schemas.openxmlformats.org/officeDocument/2006/math">
                    <m:r>
                      <a:rPr lang="el-GR" sz="2200" b="0" i="1" smtClean="0">
                        <a:latin typeface="Cambria Math" charset="0"/>
                        <a:ea typeface="Cambria Math" charset="0"/>
                        <a:cs typeface="Cambria Math" charset="0"/>
                      </a:rPr>
                      <m:t>𝛿</m:t>
                    </m:r>
                    <m:r>
                      <a:rPr lang="en-US" sz="2200" b="0" i="1" smtClean="0">
                        <a:latin typeface="Cambria Math" charset="0"/>
                      </a:rPr>
                      <m:t>+</m:t>
                    </m:r>
                  </m:oMath>
                </a14:m>
                <a:r>
                  <a:rPr lang="en-US" sz="2200" dirty="0"/>
                  <a:t>) on one atom and a partial negative charge (</a:t>
                </a:r>
                <a14:m>
                  <m:oMath xmlns:m="http://schemas.openxmlformats.org/officeDocument/2006/math">
                    <m:r>
                      <a:rPr lang="en-US" sz="2200" i="1">
                        <a:latin typeface="Cambria Math" charset="0"/>
                        <a:ea typeface="Cambria Math" charset="0"/>
                        <a:cs typeface="Cambria Math" charset="0"/>
                      </a:rPr>
                      <m:t>𝛿</m:t>
                    </m:r>
                    <m:r>
                      <a:rPr lang="mr-IN" sz="2200" i="1">
                        <a:latin typeface="Cambria Math" charset="0"/>
                        <a:ea typeface="Cambria Math" charset="0"/>
                        <a:cs typeface="Cambria Math" charset="0"/>
                      </a:rPr>
                      <m:t>−</m:t>
                    </m:r>
                  </m:oMath>
                </a14:m>
                <a:r>
                  <a:rPr lang="en-US" sz="2200" dirty="0"/>
                  <a:t>) on the other.</a:t>
                </a:r>
              </a:p>
            </p:txBody>
          </p:sp>
        </mc:Choice>
        <mc:Fallback xmlns="">
          <p:sp>
            <p:nvSpPr>
              <p:cNvPr id="9" name="Text Placeholder 2"/>
              <p:cNvSpPr txBox="1">
                <a:spLocks noRot="1" noChangeAspect="1" noMove="1" noResize="1" noEditPoints="1" noAdjustHandles="1" noChangeArrowheads="1" noChangeShapeType="1" noTextEdit="1"/>
              </p:cNvSpPr>
              <p:nvPr/>
            </p:nvSpPr>
            <p:spPr>
              <a:xfrm>
                <a:off x="457200" y="956968"/>
                <a:ext cx="8412480" cy="3496160"/>
              </a:xfrm>
              <a:prstGeom prst="rect">
                <a:avLst/>
              </a:prstGeom>
              <a:blipFill rotWithShape="0">
                <a:blip r:embed="rId2"/>
                <a:stretch>
                  <a:fillRect l="-942" t="-1045" r="-362"/>
                </a:stretch>
              </a:blipFill>
            </p:spPr>
            <p:txBody>
              <a:bodyPr/>
              <a:lstStyle/>
              <a:p>
                <a:r>
                  <a:rPr lang="en-US">
                    <a:noFill/>
                  </a:rPr>
                  <a:t> </a:t>
                </a:r>
              </a:p>
            </p:txBody>
          </p:sp>
        </mc:Fallback>
      </mc:AlternateContent>
      <p:sp>
        <p:nvSpPr>
          <p:cNvPr id="7" name="TextBox 6"/>
          <p:cNvSpPr txBox="1"/>
          <p:nvPr/>
        </p:nvSpPr>
        <p:spPr>
          <a:xfrm>
            <a:off x="6775704" y="4681728"/>
            <a:ext cx="184731" cy="369332"/>
          </a:xfrm>
          <a:prstGeom prst="rect">
            <a:avLst/>
          </a:prstGeom>
          <a:noFill/>
        </p:spPr>
        <p:txBody>
          <a:bodyPr wrap="none" rtlCol="0">
            <a:spAutoFit/>
          </a:bodyPr>
          <a:lstStyle/>
          <a:p>
            <a:endParaRPr lang="en-US" dirty="0"/>
          </a:p>
        </p:txBody>
      </p:sp>
      <p:pic>
        <p:nvPicPr>
          <p:cNvPr id="2052" name="Picture 4" descr="Two images are shown and labeled, “a” and “b.” Image a shows a large sphere labeled, “C,” a left-facing arrow with a crossed end, and a smaller sphere labeled “H.” Image b shows a large sphere labeled, “B,” a right-facing arrow with a crossed end, and a smaller sphere labeled “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815" y="4669323"/>
            <a:ext cx="6191250" cy="16383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3689837" y="4251264"/>
                <a:ext cx="605679" cy="369332"/>
              </a:xfrm>
              <a:prstGeom prst="rect">
                <a:avLst/>
              </a:prstGeom>
            </p:spPr>
            <p:txBody>
              <a:bodyPr wrap="none">
                <a:spAutoFit/>
              </a:bodyPr>
              <a:lstStyle/>
              <a:p>
                <a14:m>
                  <m:oMath xmlns:m="http://schemas.openxmlformats.org/officeDocument/2006/math">
                    <m:r>
                      <a:rPr lang="el-GR" i="1">
                        <a:latin typeface="Cambria Math" charset="0"/>
                        <a:ea typeface="Cambria Math" charset="0"/>
                        <a:cs typeface="Cambria Math" charset="0"/>
                      </a:rPr>
                      <m:t>𝛿</m:t>
                    </m:r>
                    <m:r>
                      <a:rPr lang="en-US" i="1">
                        <a:latin typeface="Cambria Math" charset="0"/>
                      </a:rPr>
                      <m:t>+</m:t>
                    </m:r>
                  </m:oMath>
                </a14:m>
                <a:r>
                  <a:rPr lang="en-US" dirty="0"/>
                  <a:t> </a:t>
                </a:r>
              </a:p>
            </p:txBody>
          </p:sp>
        </mc:Choice>
        <mc:Fallback xmlns="">
          <p:sp>
            <p:nvSpPr>
              <p:cNvPr id="3" name="Rectangle 2"/>
              <p:cNvSpPr>
                <a:spLocks noRot="1" noChangeAspect="1" noMove="1" noResize="1" noEditPoints="1" noAdjustHandles="1" noChangeArrowheads="1" noChangeShapeType="1" noTextEdit="1"/>
              </p:cNvSpPr>
              <p:nvPr/>
            </p:nvSpPr>
            <p:spPr>
              <a:xfrm>
                <a:off x="3689837" y="4251264"/>
                <a:ext cx="605679"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040651" y="4251264"/>
                <a:ext cx="605679" cy="369332"/>
              </a:xfrm>
              <a:prstGeom prst="rect">
                <a:avLst/>
              </a:prstGeom>
            </p:spPr>
            <p:txBody>
              <a:bodyPr wrap="none">
                <a:spAutoFit/>
              </a:bodyPr>
              <a:lstStyle/>
              <a:p>
                <a14:m>
                  <m:oMath xmlns:m="http://schemas.openxmlformats.org/officeDocument/2006/math">
                    <m:r>
                      <a:rPr lang="el-GR" i="1">
                        <a:latin typeface="Cambria Math" charset="0"/>
                        <a:ea typeface="Cambria Math" charset="0"/>
                        <a:cs typeface="Cambria Math" charset="0"/>
                      </a:rPr>
                      <m:t>𝛿</m:t>
                    </m:r>
                    <m:r>
                      <a:rPr lang="en-US" i="1">
                        <a:latin typeface="Cambria Math" charset="0"/>
                      </a:rPr>
                      <m:t>+</m:t>
                    </m:r>
                  </m:oMath>
                </a14:m>
                <a:r>
                  <a:rPr lang="en-US" dirty="0"/>
                  <a:t> </a:t>
                </a:r>
              </a:p>
            </p:txBody>
          </p:sp>
        </mc:Choice>
        <mc:Fallback xmlns="">
          <p:sp>
            <p:nvSpPr>
              <p:cNvPr id="10" name="Rectangle 9"/>
              <p:cNvSpPr>
                <a:spLocks noRot="1" noChangeAspect="1" noMove="1" noResize="1" noEditPoints="1" noAdjustHandles="1" noChangeArrowheads="1" noChangeShapeType="1" noTextEdit="1"/>
              </p:cNvSpPr>
              <p:nvPr/>
            </p:nvSpPr>
            <p:spPr>
              <a:xfrm>
                <a:off x="5040651" y="4251264"/>
                <a:ext cx="60567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868069" y="4251264"/>
                <a:ext cx="605679" cy="369332"/>
              </a:xfrm>
              <a:prstGeom prst="rect">
                <a:avLst/>
              </a:prstGeom>
            </p:spPr>
            <p:txBody>
              <a:bodyPr wrap="none">
                <a:spAutoFit/>
              </a:bodyPr>
              <a:lstStyle/>
              <a:p>
                <a14:m>
                  <m:oMath xmlns:m="http://schemas.openxmlformats.org/officeDocument/2006/math">
                    <m:r>
                      <a:rPr lang="el-GR" i="1">
                        <a:latin typeface="Cambria Math" charset="0"/>
                        <a:ea typeface="Cambria Math" charset="0"/>
                        <a:cs typeface="Cambria Math" charset="0"/>
                      </a:rPr>
                      <m:t>𝛿</m:t>
                    </m:r>
                    <m:r>
                      <a:rPr lang="en-US" i="1" smtClean="0">
                        <a:latin typeface="Cambria Math" charset="0"/>
                      </a:rPr>
                      <m:t>−</m:t>
                    </m:r>
                  </m:oMath>
                </a14:m>
                <a:r>
                  <a:rPr lang="en-US" dirty="0"/>
                  <a:t> </a:t>
                </a:r>
              </a:p>
            </p:txBody>
          </p:sp>
        </mc:Choice>
        <mc:Fallback xmlns="">
          <p:sp>
            <p:nvSpPr>
              <p:cNvPr id="11" name="Rectangle 10"/>
              <p:cNvSpPr>
                <a:spLocks noRot="1" noChangeAspect="1" noMove="1" noResize="1" noEditPoints="1" noAdjustHandles="1" noChangeArrowheads="1" noChangeShapeType="1" noTextEdit="1"/>
              </p:cNvSpPr>
              <p:nvPr/>
            </p:nvSpPr>
            <p:spPr>
              <a:xfrm>
                <a:off x="6868069" y="4251264"/>
                <a:ext cx="605679"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848830" y="4251264"/>
                <a:ext cx="605679" cy="369332"/>
              </a:xfrm>
              <a:prstGeom prst="rect">
                <a:avLst/>
              </a:prstGeom>
            </p:spPr>
            <p:txBody>
              <a:bodyPr wrap="none">
                <a:spAutoFit/>
              </a:bodyPr>
              <a:lstStyle/>
              <a:p>
                <a14:m>
                  <m:oMath xmlns:m="http://schemas.openxmlformats.org/officeDocument/2006/math">
                    <m:r>
                      <a:rPr lang="el-GR" i="1">
                        <a:latin typeface="Cambria Math" charset="0"/>
                        <a:ea typeface="Cambria Math" charset="0"/>
                        <a:cs typeface="Cambria Math" charset="0"/>
                      </a:rPr>
                      <m:t>𝛿</m:t>
                    </m:r>
                    <m:r>
                      <a:rPr lang="en-US" i="1" smtClean="0">
                        <a:latin typeface="Cambria Math" charset="0"/>
                      </a:rPr>
                      <m:t>−</m:t>
                    </m:r>
                  </m:oMath>
                </a14:m>
                <a:r>
                  <a:rPr lang="en-US" dirty="0"/>
                  <a:t> </a:t>
                </a:r>
              </a:p>
            </p:txBody>
          </p:sp>
        </mc:Choice>
        <mc:Fallback xmlns="">
          <p:sp>
            <p:nvSpPr>
              <p:cNvPr id="12" name="Rectangle 11"/>
              <p:cNvSpPr>
                <a:spLocks noRot="1" noChangeAspect="1" noMove="1" noResize="1" noEditPoints="1" noAdjustHandles="1" noChangeArrowheads="1" noChangeShapeType="1" noTextEdit="1"/>
              </p:cNvSpPr>
              <p:nvPr/>
            </p:nvSpPr>
            <p:spPr>
              <a:xfrm>
                <a:off x="1848830" y="4251264"/>
                <a:ext cx="605679" cy="36933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56279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a:t>
            </a:r>
            <a:r>
              <a:rPr lang="en-US" sz="2800" dirty="0"/>
              <a:t>.2  Covalent bonding</a:t>
            </a:r>
          </a:p>
        </p:txBody>
      </p:sp>
      <p:sp>
        <p:nvSpPr>
          <p:cNvPr id="4" name="Slide Number Placeholder 3"/>
          <p:cNvSpPr>
            <a:spLocks noGrp="1"/>
          </p:cNvSpPr>
          <p:nvPr>
            <p:ph type="sldNum" sz="quarter" idx="4"/>
          </p:nvPr>
        </p:nvSpPr>
        <p:spPr/>
        <p:txBody>
          <a:bodyPr/>
          <a:lstStyle/>
          <a:p>
            <a:fld id="{72F633B3-16E2-4909-ACA1-80BBA0CB601E}" type="slidenum">
              <a:rPr lang="en-US" smtClean="0"/>
              <a:pPr/>
              <a:t>8</a:t>
            </a:fld>
            <a:endParaRPr lang="en-US" dirty="0"/>
          </a:p>
        </p:txBody>
      </p:sp>
      <p:sp>
        <p:nvSpPr>
          <p:cNvPr id="9" name="Text Placeholder 2"/>
          <p:cNvSpPr txBox="1">
            <a:spLocks/>
          </p:cNvSpPr>
          <p:nvPr/>
        </p:nvSpPr>
        <p:spPr>
          <a:xfrm>
            <a:off x="457200" y="956968"/>
            <a:ext cx="8530098" cy="349616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Electronegativity</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extent that a bond is polarized is determined by the electronegativity of the atoms involved.</a:t>
            </a:r>
          </a:p>
          <a:p>
            <a:pPr marL="342900" indent="-342900">
              <a:buClr>
                <a:srgbClr val="009900"/>
              </a:buClr>
              <a:buFont typeface="Arial" panose="020B0604020202020204" pitchFamily="34" charset="0"/>
              <a:buChar char="•"/>
            </a:pPr>
            <a:r>
              <a:rPr lang="en-US" sz="2200" dirty="0"/>
              <a:t>Electronegativities as derived by Linus Pauling are listed in the table below.</a:t>
            </a:r>
          </a:p>
          <a:p>
            <a:pPr marL="342900" indent="-342900">
              <a:buClr>
                <a:srgbClr val="009900"/>
              </a:buClr>
              <a:buFont typeface="Arial" panose="020B0604020202020204" pitchFamily="34" charset="0"/>
              <a:buChar char="•"/>
            </a:pPr>
            <a:r>
              <a:rPr lang="en-US" sz="2200" dirty="0"/>
              <a:t>Consider the polarity of an N-O bond versus that of a Si-O bond.</a:t>
            </a:r>
          </a:p>
        </p:txBody>
      </p:sp>
      <p:sp>
        <p:nvSpPr>
          <p:cNvPr id="7" name="TextBox 6"/>
          <p:cNvSpPr txBox="1"/>
          <p:nvPr/>
        </p:nvSpPr>
        <p:spPr>
          <a:xfrm>
            <a:off x="6775704" y="4681728"/>
            <a:ext cx="184731"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3030" y="3443073"/>
            <a:ext cx="7144244" cy="3095839"/>
          </a:xfrm>
          <a:prstGeom prst="rect">
            <a:avLst/>
          </a:prstGeom>
        </p:spPr>
      </p:pic>
    </p:spTree>
    <p:extLst>
      <p:ext uri="{BB962C8B-B14F-4D97-AF65-F5344CB8AC3E}">
        <p14:creationId xmlns:p14="http://schemas.microsoft.com/office/powerpoint/2010/main" val="869241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7.2</a:t>
            </a:r>
            <a:r>
              <a:rPr lang="en-US" sz="2800" dirty="0"/>
              <a:t>  Covalent bonding</a:t>
            </a:r>
          </a:p>
        </p:txBody>
      </p:sp>
      <p:sp>
        <p:nvSpPr>
          <p:cNvPr id="4" name="Slide Number Placeholder 3"/>
          <p:cNvSpPr>
            <a:spLocks noGrp="1"/>
          </p:cNvSpPr>
          <p:nvPr>
            <p:ph type="sldNum" sz="quarter" idx="4"/>
          </p:nvPr>
        </p:nvSpPr>
        <p:spPr/>
        <p:txBody>
          <a:bodyPr/>
          <a:lstStyle/>
          <a:p>
            <a:fld id="{72F633B3-16E2-4909-ACA1-80BBA0CB601E}" type="slidenum">
              <a:rPr lang="en-US" smtClean="0"/>
              <a:pPr/>
              <a:t>9</a:t>
            </a:fld>
            <a:endParaRPr lang="en-US" dirty="0"/>
          </a:p>
        </p:txBody>
      </p:sp>
      <p:sp>
        <p:nvSpPr>
          <p:cNvPr id="8" name="Text Placeholder 2"/>
          <p:cNvSpPr txBox="1">
            <a:spLocks/>
          </p:cNvSpPr>
          <p:nvPr/>
        </p:nvSpPr>
        <p:spPr>
          <a:xfrm>
            <a:off x="457200" y="866458"/>
            <a:ext cx="8530098" cy="567150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00FF"/>
                </a:solidFill>
                <a:ea typeface="Abadi MT Condensed Extra Bold" charset="0"/>
                <a:cs typeface="Abadi MT Condensed Extra Bold" charset="0"/>
              </a:rPr>
              <a:t>Reminder:  </a:t>
            </a:r>
            <a:r>
              <a:rPr lang="en-US" sz="2200" b="1" dirty="0">
                <a:solidFill>
                  <a:srgbClr val="009900"/>
                </a:solidFill>
                <a:ea typeface="Abadi MT Condensed Extra Bold" charset="0"/>
                <a:cs typeface="Abadi MT Condensed Extra Bold" charset="0"/>
              </a:rPr>
              <a:t>Electron Affinity </a:t>
            </a:r>
            <a:r>
              <a:rPr lang="en-US" sz="2200" b="1" i="1" dirty="0">
                <a:solidFill>
                  <a:srgbClr val="009900"/>
                </a:solidFill>
                <a:ea typeface="Abadi MT Condensed Extra Bold" charset="0"/>
                <a:cs typeface="Abadi MT Condensed Extra Bold" charset="0"/>
              </a:rPr>
              <a:t>vs.</a:t>
            </a:r>
            <a:r>
              <a:rPr lang="en-US" sz="2200" b="1" dirty="0">
                <a:solidFill>
                  <a:srgbClr val="009900"/>
                </a:solidFill>
                <a:ea typeface="Abadi MT Condensed Extra Bold" charset="0"/>
                <a:cs typeface="Abadi MT Condensed Extra Bold" charset="0"/>
              </a:rPr>
              <a:t> Electronegativity</a:t>
            </a:r>
          </a:p>
          <a:p>
            <a:pPr marL="342900" indent="-342900">
              <a:buFont typeface="Arial" charset="0"/>
              <a:buChar char="•"/>
            </a:pPr>
            <a:r>
              <a:rPr lang="en-US" sz="2200" dirty="0">
                <a:ea typeface="Abadi MT Condensed Extra Bold" charset="0"/>
                <a:cs typeface="Abadi MT Condensed Extra Bold" charset="0"/>
              </a:rPr>
              <a:t>Be </a:t>
            </a:r>
            <a:r>
              <a:rPr lang="en-US" sz="2200" dirty="0"/>
              <a:t>careful not to confuse electronegativity and electron affinity. </a:t>
            </a:r>
          </a:p>
          <a:p>
            <a:pPr marL="342900" indent="-342900">
              <a:buFont typeface="Arial" charset="0"/>
              <a:buChar char="•"/>
            </a:pPr>
            <a:r>
              <a:rPr lang="en-US" sz="2200" dirty="0"/>
              <a:t>The </a:t>
            </a:r>
            <a:r>
              <a:rPr lang="en-US" sz="2200" i="1" u="sng" dirty="0">
                <a:solidFill>
                  <a:srgbClr val="009900"/>
                </a:solidFill>
              </a:rPr>
              <a:t>electron affinity</a:t>
            </a:r>
            <a:r>
              <a:rPr lang="en-US" sz="2200" dirty="0"/>
              <a:t> of an element is a measurable physical quantity:  energy released or absorbed when an isolated gas-phase atom acquires an electron (kJ/mol). </a:t>
            </a:r>
          </a:p>
          <a:p>
            <a:pPr marL="342900" indent="-342900">
              <a:buFont typeface="Arial" charset="0"/>
              <a:buChar char="•"/>
            </a:pPr>
            <a:r>
              <a:rPr lang="en-US" sz="2200" dirty="0"/>
              <a:t>The </a:t>
            </a:r>
            <a:r>
              <a:rPr lang="en-US" sz="2200" i="1" u="sng" dirty="0">
                <a:solidFill>
                  <a:srgbClr val="009900"/>
                </a:solidFill>
              </a:rPr>
              <a:t>electronegativity</a:t>
            </a:r>
            <a:r>
              <a:rPr lang="en-US" sz="2200" dirty="0"/>
              <a:t> describes how tightly an atom attracts electrons in a bond. </a:t>
            </a:r>
          </a:p>
          <a:p>
            <a:pPr marL="1074420" lvl="1" indent="-342900">
              <a:buFont typeface="Arial" charset="0"/>
              <a:buChar char="•"/>
            </a:pPr>
            <a:r>
              <a:rPr lang="en-US" dirty="0"/>
              <a:t>a dimensionless quantity that is calculated, not measured. </a:t>
            </a:r>
          </a:p>
          <a:p>
            <a:pPr marL="1074420" lvl="1" indent="-342900">
              <a:buFont typeface="Arial" charset="0"/>
              <a:buChar char="•"/>
            </a:pPr>
            <a:r>
              <a:rPr lang="en-US" dirty="0"/>
              <a:t>derived by Pauling as he compared the amounts of energy required to break different types of bonds </a:t>
            </a:r>
          </a:p>
          <a:p>
            <a:pPr marL="1074420" lvl="1" indent="-342900">
              <a:buFont typeface="Arial" charset="0"/>
              <a:buChar char="•"/>
            </a:pPr>
            <a:r>
              <a:rPr lang="en-US" dirty="0"/>
              <a:t>on an arbitrary relative scale ranging from 0 to 4 </a:t>
            </a:r>
          </a:p>
          <a:p>
            <a:pPr marL="342900" indent="-342900">
              <a:buFont typeface="Arial" charset="0"/>
              <a:buChar char="•"/>
              <a:tabLst>
                <a:tab pos="5940425" algn="l"/>
              </a:tabLst>
            </a:pPr>
            <a:endParaRPr lang="en-US" sz="2200" dirty="0">
              <a:ea typeface="Abadi MT Condensed Extra Bold" charset="0"/>
              <a:cs typeface="Abadi MT Condensed Extra Bold" charset="0"/>
            </a:endParaRPr>
          </a:p>
        </p:txBody>
      </p:sp>
    </p:spTree>
    <p:extLst>
      <p:ext uri="{BB962C8B-B14F-4D97-AF65-F5344CB8AC3E}">
        <p14:creationId xmlns:p14="http://schemas.microsoft.com/office/powerpoint/2010/main" val="7299578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6590</TotalTime>
  <Words>3820</Words>
  <Application>Microsoft Macintosh PowerPoint</Application>
  <PresentationFormat>On-screen Show (4:3)</PresentationFormat>
  <Paragraphs>655</Paragraphs>
  <Slides>57</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MS PGothic</vt:lpstr>
      <vt:lpstr>Abadi MT Condensed Extra Bold</vt:lpstr>
      <vt:lpstr>Arial</vt:lpstr>
      <vt:lpstr>Arial Black</vt:lpstr>
      <vt:lpstr>Calibri</vt:lpstr>
      <vt:lpstr>Cambria Math</vt:lpstr>
      <vt:lpstr>Mangal</vt:lpstr>
      <vt:lpstr>Symbol</vt:lpstr>
      <vt:lpstr>Times New Roman</vt:lpstr>
      <vt:lpstr>Wingdings</vt:lpstr>
      <vt:lpstr>Essential</vt:lpstr>
      <vt:lpstr>PowerPoint Presentation</vt:lpstr>
      <vt:lpstr>chapter 7:  Electronic structure</vt:lpstr>
      <vt:lpstr>7.1  ionic bonding</vt:lpstr>
      <vt:lpstr>7.1  Ionic bonding</vt:lpstr>
      <vt:lpstr>7.2  Covalent bonding</vt:lpstr>
      <vt:lpstr>7.2  Covalent bonding</vt:lpstr>
      <vt:lpstr>7.2  Covalent bonding</vt:lpstr>
      <vt:lpstr>7.2  Covalent bonding</vt:lpstr>
      <vt:lpstr>7.2  Covalent bonding</vt:lpstr>
      <vt:lpstr>Linus Pauling</vt:lpstr>
      <vt:lpstr>7.2  Covalent bonding</vt:lpstr>
      <vt:lpstr>7.3  Lewis symbols and structures</vt:lpstr>
      <vt:lpstr>7.3  Lewis symbols and structures</vt:lpstr>
      <vt:lpstr>7.3  Lewis symbols and structures</vt:lpstr>
      <vt:lpstr>7.3  Lewis symbols and structures</vt:lpstr>
      <vt:lpstr>7.3  Lewis symbols and structures</vt:lpstr>
      <vt:lpstr>7.3  Lewis symbols and structures</vt:lpstr>
      <vt:lpstr>7.3  Lewis symbols and structures</vt:lpstr>
      <vt:lpstr>7.3  Lewis symbols and structures</vt:lpstr>
      <vt:lpstr>7.3  Lewis symbols and structures</vt:lpstr>
      <vt:lpstr>7.3  Lewis symbols and structures</vt:lpstr>
      <vt:lpstr>7.3  Lewis symbols and structures</vt:lpstr>
      <vt:lpstr>7.3  Lewis symbols and structures</vt:lpstr>
      <vt:lpstr>7.3  Lewis symbols and structures</vt:lpstr>
      <vt:lpstr>7.4  Formal charges and resonance</vt:lpstr>
      <vt:lpstr>7.4  Formal charges and resonance</vt:lpstr>
      <vt:lpstr>7.4  Formal charges and resonance</vt:lpstr>
      <vt:lpstr>7.4  Formal charges and resonance</vt:lpstr>
      <vt:lpstr>7.5  strengths of ionic and covalent bonds</vt:lpstr>
      <vt:lpstr>7.5  strengths of ionic and covalent bonds</vt:lpstr>
      <vt:lpstr>7.5  strengths of ionic and covalent bonds</vt:lpstr>
      <vt:lpstr>7.5  strengths of ionic and covalent bonds</vt:lpstr>
      <vt:lpstr>7.5  strengths of ionic and covalent bonds</vt:lpstr>
      <vt:lpstr>7.5  strengths of ionic and covalent bonds</vt:lpstr>
      <vt:lpstr>7.5  strengths of ionic and covalent bonds</vt:lpstr>
      <vt:lpstr>7.5  strengths of ionic and covalent bonds</vt:lpstr>
      <vt:lpstr>7.5  strengths of ionic and covalent bonds</vt:lpstr>
      <vt:lpstr>7.6  Molecular structure and polarity</vt:lpstr>
      <vt:lpstr>7.6  Molecular structure and polarity</vt:lpstr>
      <vt:lpstr>7.6  Molecular structure and polarity</vt:lpstr>
      <vt:lpstr>7.6  Molecular structure and polarity</vt:lpstr>
      <vt:lpstr>7.6  Molecular structure and polarity</vt:lpstr>
      <vt:lpstr>7.6  Molecular structure and polarity</vt:lpstr>
      <vt:lpstr>7.6  Molecular structure and polarity</vt:lpstr>
      <vt:lpstr>7.6  Molecular structure and polarity</vt:lpstr>
      <vt:lpstr>7.6  Molecular structure and polarity</vt:lpstr>
      <vt:lpstr>7.6  Molecular structure and polarity</vt:lpstr>
      <vt:lpstr>PowerPoint Presentation</vt:lpstr>
      <vt:lpstr>7.6  Molecular structure and polarity</vt:lpstr>
      <vt:lpstr>7.6  Molecular structure and polarity</vt:lpstr>
      <vt:lpstr>7.6  Molecular structure and polarity</vt:lpstr>
      <vt:lpstr>7.6  Molecular structure and polarity</vt:lpstr>
      <vt:lpstr>7.6  Molecular structure and polarity</vt:lpstr>
      <vt:lpstr>7.6  Molecular structure and polarity</vt:lpstr>
      <vt:lpstr>PowerPoint Presentation</vt:lpstr>
      <vt:lpstr>PowerPoint Presentation</vt:lpstr>
      <vt:lpstr>PowerPoint Presentation</vt:lpstr>
    </vt:vector>
  </TitlesOfParts>
  <Company>WNI</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Takahara, Patricia M.</dc:creator>
  <cp:lastModifiedBy>Microsoft Office User</cp:lastModifiedBy>
  <cp:revision>2957</cp:revision>
  <cp:lastPrinted>2015-06-09T23:57:19Z</cp:lastPrinted>
  <dcterms:created xsi:type="dcterms:W3CDTF">2017-01-14T15:08:30Z</dcterms:created>
  <dcterms:modified xsi:type="dcterms:W3CDTF">2018-04-06T15:14:19Z</dcterms:modified>
</cp:coreProperties>
</file>