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445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482" r:id="rId4"/>
    <p:sldId id="493" r:id="rId5"/>
    <p:sldId id="494" r:id="rId6"/>
    <p:sldId id="495" r:id="rId7"/>
    <p:sldId id="496" r:id="rId8"/>
    <p:sldId id="497" r:id="rId9"/>
    <p:sldId id="477" r:id="rId10"/>
    <p:sldId id="485" r:id="rId11"/>
    <p:sldId id="498" r:id="rId12"/>
    <p:sldId id="499" r:id="rId13"/>
    <p:sldId id="500" r:id="rId14"/>
    <p:sldId id="517" r:id="rId15"/>
    <p:sldId id="478" r:id="rId16"/>
    <p:sldId id="483" r:id="rId17"/>
    <p:sldId id="484" r:id="rId18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02"/>
    <p:restoredTop sz="50067"/>
  </p:normalViewPr>
  <p:slideViewPr>
    <p:cSldViewPr>
      <p:cViewPr varScale="1">
        <p:scale>
          <a:sx n="62" d="100"/>
          <a:sy n="62" d="100"/>
        </p:scale>
        <p:origin x="110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88CA20F4-330E-7B49-89F2-FA3790CD82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defTabSz="91363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F05BD377-B7CC-5C40-A61F-14EA67860EE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defTabSz="91363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>
            <a:extLst>
              <a:ext uri="{FF2B5EF4-FFF2-40B4-BE49-F238E27FC236}">
                <a16:creationId xmlns:a16="http://schemas.microsoft.com/office/drawing/2014/main" id="{3DD7D3CF-438F-074A-8C1E-CE9C1E54F42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defTabSz="913630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43CD1BB3-3B5B-D84E-BB81-03046E885DE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smtClean="0"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fld id="{1C1F1EF8-255B-5A48-AE8E-E6344DC63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E24B2D-0238-0C4A-910E-447BA55BD0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96AC95-AE60-E443-83E4-9C3DC71D642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fld id="{A58244AF-7754-2945-8BD4-03D322550839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D8B1478-7D78-7648-B368-8CC77D4DE5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66C7290-C88E-5840-993B-0AB0A0A30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B87AA-2873-3E4B-9EC0-F2F6C588DF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E27C8-228C-C441-A586-BB5489969B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fld id="{ADCA29D4-6D47-334B-B291-9FE8AB1146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pitchFamily="3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A09F59C-B170-D541-9FFD-DF5DA921E75A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9E48489-45B1-0046-9D71-1498F8121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7E3F15-C2C9-4445-9E78-C691122CD014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21F88D-1469-B84F-B594-B1AD7A9A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9152DE-527F-8044-A013-F912D014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F70526-8669-CE47-BD03-E48FEAF433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725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79591-F890-EF42-A04A-73C036D82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2284-2DE0-0D43-8720-2D2BE5A90FF6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5EC9D-147B-B447-AB63-4430EDB1C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EE611-41E5-174B-9F0B-9FECC938D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029CB-13D7-4445-8E10-EA6453DE07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02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EB8A1-A52B-3442-B794-FBDAB90CB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3F942-768C-3D47-8020-7BA7AF043389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5D1B8-D509-6A48-B701-4E4C2179D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EC134-B196-9849-9761-E2B9522A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BCC3A-FAA9-0146-BE58-757D0A6E3E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85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E32FD-2594-A04E-801D-5807431B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A4A67-4016-2344-B2FF-9458C033AA4C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68F7C-665E-424A-8203-626191B3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A5FD6-9A23-EF46-A2B9-F63EDE26A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B3DE1-BCD5-134E-83BF-A73B364663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37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57739F8-387C-0548-BB4F-847167A2D88E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C0E30B-B5E7-FD42-A57B-4F8B6E45A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95E4B8-75FE-6047-BBD0-E7DF14010BD3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D423A9-FEE1-CC43-A596-316CABD04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050F3FA-771F-254F-9B62-5B8A8401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841C20-FAA5-8D44-A1F3-04A02E7A70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659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66E846-854B-1348-BFDF-4BA449782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221D5-E976-2446-A5A1-41FFEB523727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2A1AC86-B16B-A14C-84CC-4E896AED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616565-9570-0545-A48B-CDABF3883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FEE65-165B-3540-A3F5-EBF061BF6A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17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978235-073B-F742-828E-CE806315034D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CFAD085C-CDF6-2148-9FAE-0D2A75308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BF90FE-0613-B24D-9129-D6277AD85497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A859C0BD-9E4D-F049-9A44-C5565B214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ECC283DA-867F-AA48-9EB3-6748206A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CC3F16-4D6E-E54F-8EF4-41C542F261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679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EE9C635-84ED-A64A-B4E0-102720996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832EA-4C95-C841-9155-BC680933BEE6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E597E92-7E7F-7E44-8594-A57D87FD3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DDC0FDF-82CF-9D4D-A380-F8725F604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DB1DD-5381-5E41-BFA7-D5F37AB55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476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7C133DA-F56C-4D45-AB0B-E4E450EB2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4891A-D1BB-B54A-9B06-3367863C963D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6762E4F-E004-EB43-8F91-DF059CB12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D81235A-B190-9146-A74B-95A76CBF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C092B-9C38-5345-BDE6-821A38E40F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50F6AF6-C429-7547-98DA-0FB4742C97BD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34CA4C4-C47F-A14D-A9EC-10F11BD1D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76380D-0B0D-FA46-867B-2EE03803ECD7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09506A9-EE8F-2E4D-9989-4D4CC7F06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E8A8812-3DBF-034B-B61A-1D6F5CBEF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A786CD-C162-1E4F-9AAD-CDA807FC0A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6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847BB9-92F9-8743-965B-62E1FB00D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0FB94-8F77-1D4E-9561-CAAB863CE0AF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F496CD-FA26-C74B-A36E-247A9198D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1EA5B1-BBEE-E142-B6E7-62EE7772A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04EA7-8CFC-C842-9284-F8718745B5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56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1FDD91-13EF-D047-890B-FAD91AA0D00F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ACBE7B-7BDE-1D43-A8D2-3BB222760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2826E-A060-D841-A88C-9E2FD84A4B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DD94B3-B0CF-AD42-AF4E-6F153DF7D815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5C72AF-8BDE-C64C-9E44-726FE40BB5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FFFFFF"/>
                </a:solidFill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fld id="{78DDD05D-E932-0749-AB0F-CA0222E23148}" type="datetime1">
              <a:rPr lang="en-US" altLang="en-US"/>
              <a:pPr>
                <a:defRPr/>
              </a:pPr>
              <a:t>1/12/22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CFC6B-9AFF-3C43-95A3-CADE22D64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FFFFF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6A163-D501-A24D-91EB-C5F0FAB07A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rgbClr val="FFFFFF"/>
                </a:solidFill>
                <a:latin typeface="Arial" charset="0"/>
                <a:ea typeface="MS PGothic" charset="-128"/>
              </a:defRPr>
            </a:lvl1pPr>
          </a:lstStyle>
          <a:p>
            <a:pPr>
              <a:defRPr/>
            </a:pPr>
            <a:fld id="{BC618F77-379D-3F4E-A7CF-65737F5BE4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42" r:id="rId1"/>
    <p:sldLayoutId id="2147485235" r:id="rId2"/>
    <p:sldLayoutId id="2147485243" r:id="rId3"/>
    <p:sldLayoutId id="2147485236" r:id="rId4"/>
    <p:sldLayoutId id="2147485244" r:id="rId5"/>
    <p:sldLayoutId id="2147485237" r:id="rId6"/>
    <p:sldLayoutId id="2147485238" r:id="rId7"/>
    <p:sldLayoutId id="2147485245" r:id="rId8"/>
    <p:sldLayoutId id="2147485239" r:id="rId9"/>
    <p:sldLayoutId id="2147485240" r:id="rId10"/>
    <p:sldLayoutId id="214748524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MS PGothic" pitchFamily="3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pitchFamily="34" charset="-128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id="{9798F059-624B-E64D-86C4-38700D7082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2319338"/>
            <a:ext cx="7467600" cy="11096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b="1" cap="none">
                <a:solidFill>
                  <a:schemeClr val="tx1"/>
                </a:solidFill>
              </a:rPr>
              <a:t>CHAPTER 8: ADVANCED THEORIES OF COVALENT BONDING</a:t>
            </a:r>
            <a:br>
              <a:rPr lang="en-US" altLang="en-US" sz="4000" b="1" cap="none">
                <a:solidFill>
                  <a:schemeClr val="tx1"/>
                </a:solidFill>
              </a:rPr>
            </a:br>
            <a:endParaRPr lang="en-US" altLang="en-US" sz="4000" b="1" cap="none">
              <a:solidFill>
                <a:schemeClr val="tx1"/>
              </a:solidFill>
            </a:endParaRP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8CD61637-59BE-304F-8059-862272034E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143000"/>
          </a:xfrm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chemeClr val="tx1"/>
                </a:solidFill>
              </a:rPr>
              <a:t>OpenStax</a:t>
            </a:r>
          </a:p>
          <a:p>
            <a:pPr eaLnBrk="1" hangingPunct="1"/>
            <a:r>
              <a:rPr lang="en-US" altLang="en-US" sz="3200" b="1">
                <a:solidFill>
                  <a:schemeClr val="tx1"/>
                </a:solidFill>
              </a:rPr>
              <a:t>Joseph DePasquale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FCD8599E-7DAE-8841-9243-BFF7512CE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sp</a:t>
            </a:r>
            <a:r>
              <a:rPr lang="en-US" b="1" baseline="30000">
                <a:solidFill>
                  <a:srgbClr val="000090"/>
                </a:solidFill>
                <a:ea typeface="Osaka" charset="0"/>
                <a:cs typeface="Osaka" charset="0"/>
              </a:rPr>
              <a:t>2</a:t>
            </a: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 Hybrid Orbitals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B5D5D27B-52BE-7443-B7CD-21A6DE97B7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839200" cy="5105400"/>
          </a:xfrm>
        </p:spPr>
        <p:txBody>
          <a:bodyPr/>
          <a:lstStyle/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Three atomic orbitals can hybridize to produce three hybrid orbitals.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ea typeface="Osaka" panose="020B0600000000000000" pitchFamily="34" charset="-128"/>
              </a:rPr>
              <a:t>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one s </a:t>
            </a:r>
            <a:r>
              <a:rPr lang="en-US" altLang="en-US" sz="2300" b="1">
                <a:ea typeface="Osaka" panose="020B0600000000000000" pitchFamily="34" charset="-128"/>
              </a:rPr>
              <a:t>orbital +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two p </a:t>
            </a:r>
            <a:r>
              <a:rPr lang="en-US" altLang="en-US" sz="2300" b="1">
                <a:ea typeface="Osaka" panose="020B0600000000000000" pitchFamily="34" charset="-128"/>
              </a:rPr>
              <a:t>orbitals    </a:t>
            </a:r>
            <a:r>
              <a:rPr lang="en-US" altLang="en-US" sz="2300" b="1">
                <a:ea typeface="Osaka" panose="020B0600000000000000" pitchFamily="34" charset="-128"/>
                <a:sym typeface="Wingdings" pitchFamily="2" charset="2"/>
              </a:rPr>
              <a:t>  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three sp</a:t>
            </a:r>
            <a:r>
              <a:rPr lang="en-US" altLang="en-US" sz="2300" b="1" baseline="30000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2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 </a:t>
            </a:r>
            <a:r>
              <a:rPr lang="en-US" altLang="en-US" sz="2300" b="1">
                <a:ea typeface="Osaka" panose="020B0600000000000000" pitchFamily="34" charset="-128"/>
                <a:sym typeface="Wingdings" pitchFamily="2" charset="2"/>
              </a:rPr>
              <a:t>hybrid orbitals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Occurs when a central atom is surrounded by </a:t>
            </a:r>
            <a:r>
              <a:rPr lang="en-US" altLang="en-US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three</a:t>
            </a: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 regions of electron density.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/>
            <a:endParaRPr lang="en-US" altLang="en-US">
              <a:ea typeface="Osaka" panose="020B0600000000000000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>
            <a:extLst>
              <a:ext uri="{FF2B5EF4-FFF2-40B4-BE49-F238E27FC236}">
                <a16:creationId xmlns:a16="http://schemas.microsoft.com/office/drawing/2014/main" id="{05F9F420-789D-D845-BA84-1BBABC212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86800" cy="5105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Four atomic orbitals can hybridize to produce four hybrid orbitals.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300">
                <a:ea typeface="Osaka" panose="020B0600000000000000" pitchFamily="34" charset="-128"/>
              </a:rPr>
              <a:t>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one s </a:t>
            </a:r>
            <a:r>
              <a:rPr lang="en-US" altLang="en-US" sz="2300" b="1">
                <a:ea typeface="Osaka" panose="020B0600000000000000" pitchFamily="34" charset="-128"/>
              </a:rPr>
              <a:t>orbital +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three p </a:t>
            </a:r>
            <a:r>
              <a:rPr lang="en-US" altLang="en-US" sz="2300" b="1">
                <a:ea typeface="Osaka" panose="020B0600000000000000" pitchFamily="34" charset="-128"/>
              </a:rPr>
              <a:t>orbitals    </a:t>
            </a:r>
            <a:r>
              <a:rPr lang="en-US" altLang="en-US" sz="2300" b="1">
                <a:ea typeface="Osaka" panose="020B0600000000000000" pitchFamily="34" charset="-128"/>
                <a:sym typeface="Wingdings" pitchFamily="2" charset="2"/>
              </a:rPr>
              <a:t>  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four sp</a:t>
            </a:r>
            <a:r>
              <a:rPr lang="en-US" altLang="en-US" sz="2300" b="1" baseline="30000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3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 </a:t>
            </a:r>
            <a:r>
              <a:rPr lang="en-US" altLang="en-US" sz="2300" b="1">
                <a:ea typeface="Osaka" panose="020B0600000000000000" pitchFamily="34" charset="-128"/>
                <a:sym typeface="Wingdings" pitchFamily="2" charset="2"/>
              </a:rPr>
              <a:t>hybrid orbitals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Occurs when a central atom is surrounded by </a:t>
            </a:r>
            <a:r>
              <a:rPr lang="en-US" altLang="en-US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four</a:t>
            </a: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 regions of electron density. </a:t>
            </a:r>
          </a:p>
          <a:p>
            <a:pPr eaLnBrk="1" hangingPunct="1"/>
            <a:endParaRPr lang="en-US" altLang="en-US">
              <a:ea typeface="Osaka" panose="020B0600000000000000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D77493-93BB-5F47-9EEE-E5B598D074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sp</a:t>
            </a:r>
            <a:r>
              <a:rPr lang="en-US" b="1" baseline="30000">
                <a:solidFill>
                  <a:srgbClr val="000090"/>
                </a:solidFill>
                <a:ea typeface="Osaka" charset="0"/>
                <a:cs typeface="Osaka" charset="0"/>
              </a:rPr>
              <a:t>3</a:t>
            </a: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 Hybrid Orbitals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>
            <a:extLst>
              <a:ext uri="{FF2B5EF4-FFF2-40B4-BE49-F238E27FC236}">
                <a16:creationId xmlns:a16="http://schemas.microsoft.com/office/drawing/2014/main" id="{81E923C0-5296-4D42-BC3F-3BFCAD1EF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610600" cy="5105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Five atomic orbitals can hybridize to produce five hybrid orbitals. </a:t>
            </a:r>
          </a:p>
          <a:p>
            <a:pPr eaLnBrk="1" hangingPunct="1"/>
            <a:endParaRPr lang="en-US" altLang="en-US">
              <a:ea typeface="Osaka" panose="020B0600000000000000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>
              <a:ea typeface="Osaka" panose="020B0600000000000000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300">
                <a:ea typeface="Osaka" panose="020B0600000000000000" pitchFamily="34" charset="-128"/>
              </a:rPr>
              <a:t>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one s </a:t>
            </a:r>
            <a:r>
              <a:rPr lang="en-US" altLang="en-US" sz="2300" b="1">
                <a:ea typeface="Osaka" panose="020B0600000000000000" pitchFamily="34" charset="-128"/>
              </a:rPr>
              <a:t>orbital +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three p </a:t>
            </a:r>
            <a:r>
              <a:rPr lang="en-US" altLang="en-US" sz="2300" b="1">
                <a:ea typeface="Osaka" panose="020B0600000000000000" pitchFamily="34" charset="-128"/>
              </a:rPr>
              <a:t>orbitals  +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one d </a:t>
            </a:r>
            <a:r>
              <a:rPr lang="en-US" altLang="en-US" sz="2300" b="1">
                <a:ea typeface="Osaka" panose="020B0600000000000000" pitchFamily="34" charset="-128"/>
              </a:rPr>
              <a:t>orbital                         </a:t>
            </a:r>
            <a:r>
              <a:rPr lang="en-US" altLang="en-US" sz="2300" b="1">
                <a:ea typeface="Osaka" panose="020B0600000000000000" pitchFamily="34" charset="-128"/>
                <a:sym typeface="Wingdings" pitchFamily="2" charset="2"/>
              </a:rPr>
              <a:t>  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five sp</a:t>
            </a:r>
            <a:r>
              <a:rPr lang="en-US" altLang="en-US" sz="2300" b="1" baseline="30000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3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d </a:t>
            </a:r>
            <a:r>
              <a:rPr lang="en-US" altLang="en-US" sz="2300" b="1">
                <a:ea typeface="Osaka" panose="020B0600000000000000" pitchFamily="34" charset="-128"/>
                <a:sym typeface="Wingdings" pitchFamily="2" charset="2"/>
              </a:rPr>
              <a:t>hybrid orbitals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Occurs when a central atom is surrounded by </a:t>
            </a:r>
            <a:r>
              <a:rPr lang="en-US" altLang="en-US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five</a:t>
            </a: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 regions of electron density.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/>
            <a:endParaRPr lang="en-US" altLang="en-US">
              <a:ea typeface="Osaka" panose="020B0600000000000000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9D5ACC7-A93B-2D42-A8D5-BA29E4C16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sp</a:t>
            </a:r>
            <a:r>
              <a:rPr lang="en-US" b="1" baseline="30000">
                <a:solidFill>
                  <a:srgbClr val="000090"/>
                </a:solidFill>
                <a:ea typeface="Osaka" charset="0"/>
                <a:cs typeface="Osaka" charset="0"/>
              </a:rPr>
              <a:t>3</a:t>
            </a: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d Hybrid Orbitals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>
            <a:extLst>
              <a:ext uri="{FF2B5EF4-FFF2-40B4-BE49-F238E27FC236}">
                <a16:creationId xmlns:a16="http://schemas.microsoft.com/office/drawing/2014/main" id="{086DE512-22A7-7644-9F40-5ACA106B2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839200" cy="51054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Six atomic orbitals can hybridize to produce six hybrid orbitals.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>
              <a:ea typeface="Osaka" panose="020B0600000000000000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>
              <a:ea typeface="Osaka" panose="020B0600000000000000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300">
                <a:ea typeface="Osaka" panose="020B0600000000000000" pitchFamily="34" charset="-128"/>
              </a:rPr>
              <a:t>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one s </a:t>
            </a:r>
            <a:r>
              <a:rPr lang="en-US" altLang="en-US" sz="2300" b="1">
                <a:ea typeface="Osaka" panose="020B0600000000000000" pitchFamily="34" charset="-128"/>
              </a:rPr>
              <a:t>orbital +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three p </a:t>
            </a:r>
            <a:r>
              <a:rPr lang="en-US" altLang="en-US" sz="2300" b="1">
                <a:ea typeface="Osaka" panose="020B0600000000000000" pitchFamily="34" charset="-128"/>
              </a:rPr>
              <a:t>orbitals  +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</a:rPr>
              <a:t>two d </a:t>
            </a:r>
            <a:r>
              <a:rPr lang="en-US" altLang="en-US" sz="2300" b="1">
                <a:ea typeface="Osaka" panose="020B0600000000000000" pitchFamily="34" charset="-128"/>
              </a:rPr>
              <a:t>orbitals                       </a:t>
            </a:r>
            <a:r>
              <a:rPr lang="en-US" altLang="en-US" sz="2300" b="1">
                <a:ea typeface="Osaka" panose="020B0600000000000000" pitchFamily="34" charset="-128"/>
                <a:sym typeface="Wingdings" pitchFamily="2" charset="2"/>
              </a:rPr>
              <a:t>   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six sp</a:t>
            </a:r>
            <a:r>
              <a:rPr lang="en-US" altLang="en-US" sz="2300" b="1" baseline="30000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3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d</a:t>
            </a:r>
            <a:r>
              <a:rPr lang="en-US" altLang="en-US" sz="2300" b="1" baseline="30000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2</a:t>
            </a:r>
            <a:r>
              <a:rPr lang="en-US" altLang="en-US" sz="23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 </a:t>
            </a:r>
            <a:r>
              <a:rPr lang="en-US" altLang="en-US" sz="2300" b="1">
                <a:ea typeface="Osaka" panose="020B0600000000000000" pitchFamily="34" charset="-128"/>
                <a:sym typeface="Wingdings" pitchFamily="2" charset="2"/>
              </a:rPr>
              <a:t>hybrid orbitals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Occurs when a central atom is surrounded by </a:t>
            </a:r>
            <a:r>
              <a:rPr lang="en-US" altLang="en-US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six</a:t>
            </a: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 regions of electron density.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/>
            <a:endParaRPr lang="en-US" altLang="en-US">
              <a:ea typeface="Osaka" panose="020B0600000000000000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BFCB7D9-C953-8C42-9FD6-3613C7F83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sp</a:t>
            </a:r>
            <a:r>
              <a:rPr lang="en-US" b="1" baseline="30000">
                <a:solidFill>
                  <a:srgbClr val="000090"/>
                </a:solidFill>
                <a:ea typeface="Osaka" charset="0"/>
                <a:cs typeface="Osaka" charset="0"/>
              </a:rPr>
              <a:t>3</a:t>
            </a: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d</a:t>
            </a:r>
            <a:r>
              <a:rPr lang="en-US" b="1" baseline="30000">
                <a:solidFill>
                  <a:srgbClr val="000090"/>
                </a:solidFill>
                <a:ea typeface="Osaka" charset="0"/>
                <a:cs typeface="Osaka" charset="0"/>
              </a:rPr>
              <a:t>2</a:t>
            </a: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 Hybrid Orbitals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Placeholder 1" descr="CNX_Chem_08_02_HybrdOrbit.jpg">
            <a:extLst>
              <a:ext uri="{FF2B5EF4-FFF2-40B4-BE49-F238E27FC236}">
                <a16:creationId xmlns:a16="http://schemas.microsoft.com/office/drawing/2014/main" id="{5AC93E57-70BD-6047-A8A1-08F7FB38B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828" r="-57828"/>
          <a:stretch>
            <a:fillRect/>
          </a:stretch>
        </p:blipFill>
        <p:spPr bwMode="auto">
          <a:xfrm>
            <a:off x="-990600" y="457200"/>
            <a:ext cx="112347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Text Placeholder 6">
            <a:extLst>
              <a:ext uri="{FF2B5EF4-FFF2-40B4-BE49-F238E27FC236}">
                <a16:creationId xmlns:a16="http://schemas.microsoft.com/office/drawing/2014/main" id="{93F79A30-FC8B-444B-B9EA-0EA41F3DAD02}"/>
              </a:ext>
            </a:extLst>
          </p:cNvPr>
          <p:cNvSpPr txBox="1">
            <a:spLocks/>
          </p:cNvSpPr>
          <p:nvPr/>
        </p:nvSpPr>
        <p:spPr bwMode="auto">
          <a:xfrm>
            <a:off x="595313" y="5665788"/>
            <a:ext cx="8062912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182563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730250" indent="-182563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004888" indent="-182563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1187450" indent="-136525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1644650" indent="-1365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101850" indent="-1365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2559050" indent="-1365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016250" indent="-1365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1600"/>
              <a:t>The shapes of hybridized orbital sets are consistent with the electron-pair geometries. For example, an atom surrounded by three regions of electron density is </a:t>
            </a:r>
            <a:r>
              <a:rPr lang="en-US" altLang="en-US" sz="1600" i="1"/>
              <a:t>sp</a:t>
            </a:r>
            <a:r>
              <a:rPr lang="en-US" altLang="en-US" sz="1600" baseline="30000"/>
              <a:t>2</a:t>
            </a:r>
            <a:r>
              <a:rPr lang="en-US" altLang="en-US" sz="1600"/>
              <a:t> hybridized, and the three </a:t>
            </a:r>
            <a:r>
              <a:rPr lang="en-US" altLang="en-US" sz="1600" i="1"/>
              <a:t>sp</a:t>
            </a:r>
            <a:r>
              <a:rPr lang="en-US" altLang="en-US" sz="1600" baseline="30000"/>
              <a:t>2</a:t>
            </a:r>
            <a:r>
              <a:rPr lang="en-US" altLang="en-US" sz="1600"/>
              <a:t> orbitals are arranged in a </a:t>
            </a:r>
            <a:r>
              <a:rPr lang="is-IS" altLang="en-US" sz="1600"/>
              <a:t>trigonal planar fashion.</a:t>
            </a:r>
            <a:endParaRPr lang="en-US" altLang="en-US" sz="1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F55E2BB3-FDBB-5E45-B396-4D31C31F5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000090"/>
                </a:solidFill>
                <a:ea typeface="Osaka" charset="0"/>
                <a:cs typeface="Osaka" charset="0"/>
              </a:rPr>
              <a:t>Single, Double, and Triple Bonds</a:t>
            </a:r>
          </a:p>
        </p:txBody>
      </p:sp>
      <p:sp>
        <p:nvSpPr>
          <p:cNvPr id="30722" name="Rectangle 3">
            <a:extLst>
              <a:ext uri="{FF2B5EF4-FFF2-40B4-BE49-F238E27FC236}">
                <a16:creationId xmlns:a16="http://schemas.microsoft.com/office/drawing/2014/main" id="{754E7D22-0F25-B941-B0FA-B3B4819C19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534400" cy="4876800"/>
          </a:xfrm>
        </p:spPr>
        <p:txBody>
          <a:bodyPr/>
          <a:lstStyle/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 Single bonds are formed by the direct overlap of two hybrid orbitals, p-orbitals, or s orbitals. </a:t>
            </a:r>
          </a:p>
          <a:p>
            <a:pPr lvl="1" eaLnBrk="1" hangingPunct="1"/>
            <a:r>
              <a:rPr lang="en-US" altLang="en-US" sz="2400">
                <a:ea typeface="Osaka" panose="020B0600000000000000" pitchFamily="34" charset="-128"/>
              </a:rPr>
              <a:t> These are called sigma (</a:t>
            </a:r>
            <a:r>
              <a:rPr lang="en-US" altLang="en-US" sz="2400">
                <a:latin typeface="Symbol" pitchFamily="2" charset="2"/>
                <a:ea typeface="Osaka" panose="020B0600000000000000" pitchFamily="34" charset="-128"/>
              </a:rPr>
              <a:t>s</a:t>
            </a:r>
            <a:r>
              <a:rPr lang="en-US" altLang="en-US" sz="2400">
                <a:ea typeface="Osaka" panose="020B0600000000000000" pitchFamily="34" charset="-128"/>
              </a:rPr>
              <a:t>) bonds.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</a:endParaRPr>
          </a:p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The additional electrons shared in a multi bond are not a result of directly overlapping hybrid orbitals, but are a </a:t>
            </a:r>
            <a:r>
              <a:rPr lang="en-US" altLang="en-US" b="1">
                <a:ea typeface="Osaka" panose="020B0600000000000000" pitchFamily="34" charset="-128"/>
              </a:rPr>
              <a:t>result of side-by-side overlap of two regular </a:t>
            </a:r>
            <a:r>
              <a:rPr lang="ja-JP" altLang="en-US" b="1">
                <a:ea typeface="Osaka" panose="020B0600000000000000" pitchFamily="34" charset="-128"/>
              </a:rPr>
              <a:t>“</a:t>
            </a:r>
            <a:r>
              <a:rPr lang="en-US" altLang="ja-JP" b="1">
                <a:ea typeface="Osaka" panose="020B0600000000000000" pitchFamily="34" charset="-128"/>
              </a:rPr>
              <a:t>p</a:t>
            </a:r>
            <a:r>
              <a:rPr lang="ja-JP" altLang="en-US" b="1">
                <a:ea typeface="Osaka" panose="020B0600000000000000" pitchFamily="34" charset="-128"/>
              </a:rPr>
              <a:t>”</a:t>
            </a:r>
            <a:r>
              <a:rPr lang="en-US" altLang="ja-JP" b="1">
                <a:ea typeface="Osaka" panose="020B0600000000000000" pitchFamily="34" charset="-128"/>
              </a:rPr>
              <a:t> atomic orbitals. </a:t>
            </a:r>
          </a:p>
          <a:p>
            <a:pPr lvl="1" eaLnBrk="1" hangingPunct="1"/>
            <a:r>
              <a:rPr lang="en-US" altLang="en-US">
                <a:ea typeface="Osaka" panose="020B0600000000000000" pitchFamily="34" charset="-128"/>
              </a:rPr>
              <a:t> </a:t>
            </a:r>
            <a:r>
              <a:rPr lang="en-US" altLang="en-US" sz="2400">
                <a:ea typeface="Osaka" panose="020B0600000000000000" pitchFamily="34" charset="-128"/>
              </a:rPr>
              <a:t>These are called pi (</a:t>
            </a:r>
            <a:r>
              <a:rPr lang="en-US" altLang="en-US" sz="2400">
                <a:latin typeface="Symbol" pitchFamily="2" charset="2"/>
                <a:ea typeface="Osaka" panose="020B0600000000000000" pitchFamily="34" charset="-128"/>
              </a:rPr>
              <a:t>p</a:t>
            </a:r>
            <a:r>
              <a:rPr lang="en-US" altLang="en-US" sz="2400">
                <a:ea typeface="Osaka" panose="020B0600000000000000" pitchFamily="34" charset="-128"/>
              </a:rPr>
              <a:t>) bonds. 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</a:endParaRPr>
          </a:p>
          <a:p>
            <a:pPr eaLnBrk="1" hangingPunct="1"/>
            <a:r>
              <a:rPr lang="en-US" altLang="en-US" b="1">
                <a:ea typeface="Osaka" panose="020B0600000000000000" pitchFamily="34" charset="-128"/>
              </a:rPr>
              <a:t> Single Bond =  1 sigma bond </a:t>
            </a:r>
          </a:p>
          <a:p>
            <a:pPr eaLnBrk="1" hangingPunct="1"/>
            <a:r>
              <a:rPr lang="en-US" altLang="en-US" b="1">
                <a:ea typeface="Osaka" panose="020B0600000000000000" pitchFamily="34" charset="-128"/>
              </a:rPr>
              <a:t> Double Bond =  1 sigma bond, 1 pi bond</a:t>
            </a:r>
          </a:p>
          <a:p>
            <a:pPr eaLnBrk="1" hangingPunct="1"/>
            <a:r>
              <a:rPr lang="en-US" altLang="en-US" b="1">
                <a:ea typeface="Osaka" panose="020B0600000000000000" pitchFamily="34" charset="-128"/>
              </a:rPr>
              <a:t> Triple Bond = =  1 sigma bond, 2 pi bonds</a:t>
            </a:r>
          </a:p>
          <a:p>
            <a:pPr eaLnBrk="1" hangingPunct="1"/>
            <a:endParaRPr lang="en-US" altLang="en-US" b="1">
              <a:ea typeface="Osaka" panose="020B0600000000000000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5">
            <a:extLst>
              <a:ext uri="{FF2B5EF4-FFF2-40B4-BE49-F238E27FC236}">
                <a16:creationId xmlns:a16="http://schemas.microsoft.com/office/drawing/2014/main" id="{04CE748C-0A67-B848-BA04-119C0120B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6553200" cy="508000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Double and Triple Bonds</a:t>
            </a:r>
          </a:p>
        </p:txBody>
      </p:sp>
      <p:sp>
        <p:nvSpPr>
          <p:cNvPr id="31746" name="TextBox 16">
            <a:extLst>
              <a:ext uri="{FF2B5EF4-FFF2-40B4-BE49-F238E27FC236}">
                <a16:creationId xmlns:a16="http://schemas.microsoft.com/office/drawing/2014/main" id="{878B50F8-A33F-7D41-900F-30BE9AA3D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19200" y="1752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47" name="TextBox 18">
            <a:extLst>
              <a:ext uri="{FF2B5EF4-FFF2-40B4-BE49-F238E27FC236}">
                <a16:creationId xmlns:a16="http://schemas.microsoft.com/office/drawing/2014/main" id="{E40598E1-4C12-0747-969F-0917D306D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/>
              <a:t> To determine the hybridization in molecules with multi bonds, recall that a double or triple bond is each one region of electron density. </a:t>
            </a:r>
          </a:p>
        </p:txBody>
      </p:sp>
      <p:pic>
        <p:nvPicPr>
          <p:cNvPr id="31748" name="Picture 1">
            <a:extLst>
              <a:ext uri="{FF2B5EF4-FFF2-40B4-BE49-F238E27FC236}">
                <a16:creationId xmlns:a16="http://schemas.microsoft.com/office/drawing/2014/main" id="{B88BEB6C-3644-7B4A-9476-61A8A2AB0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2514600"/>
            <a:ext cx="38401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2">
            <a:extLst>
              <a:ext uri="{FF2B5EF4-FFF2-40B4-BE49-F238E27FC236}">
                <a16:creationId xmlns:a16="http://schemas.microsoft.com/office/drawing/2014/main" id="{4B414EDA-EDAD-944E-B2A5-C401956F7B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2489200"/>
            <a:ext cx="4333875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Rectangle 3">
            <a:extLst>
              <a:ext uri="{FF2B5EF4-FFF2-40B4-BE49-F238E27FC236}">
                <a16:creationId xmlns:a16="http://schemas.microsoft.com/office/drawing/2014/main" id="{88F57A62-2BDD-6E41-A6F4-03B7736F0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987925"/>
            <a:ext cx="45720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The π bond is formed by the side-by-side overlap of the two unhybridized </a:t>
            </a:r>
            <a:r>
              <a:rPr lang="en-US" altLang="en-US" i="1"/>
              <a:t>p </a:t>
            </a:r>
            <a:r>
              <a:rPr lang="en-US" altLang="en-US"/>
              <a:t>orbitals in the two carbon atoms, which are shown in red. The two lobes of the π bond are above and below the plane of the σ system.</a:t>
            </a:r>
          </a:p>
        </p:txBody>
      </p:sp>
      <p:sp>
        <p:nvSpPr>
          <p:cNvPr id="31751" name="Rectangle 4">
            <a:extLst>
              <a:ext uri="{FF2B5EF4-FFF2-40B4-BE49-F238E27FC236}">
                <a16:creationId xmlns:a16="http://schemas.microsoft.com/office/drawing/2014/main" id="{3A973C29-83E2-5545-9139-6CD6389A4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019675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This shows the overall outline of the bonds in C</a:t>
            </a:r>
            <a:r>
              <a:rPr lang="en-US" altLang="en-US" baseline="-25000"/>
              <a:t>2</a:t>
            </a:r>
            <a:r>
              <a:rPr lang="en-US" altLang="en-US"/>
              <a:t>H</a:t>
            </a:r>
            <a:r>
              <a:rPr lang="en-US" altLang="en-US" baseline="-25000"/>
              <a:t>2</a:t>
            </a:r>
            <a:r>
              <a:rPr lang="en-US" altLang="en-US"/>
              <a:t>. The two lobes of each of the π bonds are positioned across from each other around the line of the C–C σ bond.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13C80162-3905-D148-B843-0823E58B8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6781800" cy="16002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chemeClr val="tx1"/>
                </a:solidFill>
                <a:ea typeface="ＭＳ Ｐゴシック" charset="0"/>
                <a:cs typeface="ＭＳ Ｐゴシック" charset="0"/>
              </a:rPr>
              <a:t>Ch. 8 Outline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7065FDA8-207F-8841-AEF5-0FA7BBA08E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543800" cy="38862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3200"/>
              <a:t>8.1: Valence Bond Theory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3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3200"/>
              <a:t>8.2: Hybrid Atomic Orbitals 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3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3200"/>
              <a:t>8.3: Multiple Bonds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320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320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3200" b="1" i="1">
                <a:solidFill>
                  <a:srgbClr val="0000FF"/>
                </a:solidFill>
              </a:rPr>
              <a:t>Omit Section 8.4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93EA32D4-EECE-924D-B34B-E69C31BB5F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000090"/>
                </a:solidFill>
                <a:ea typeface="Osaka" charset="0"/>
                <a:cs typeface="Osaka" charset="0"/>
              </a:rPr>
              <a:t>Orbitals and Covalent Bonding 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8C0CA309-0508-784A-AB98-5ED552A494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Linus Pauling and others (1930s) developed the </a:t>
            </a:r>
            <a:r>
              <a:rPr lang="en-US" altLang="en-US" b="1" i="1">
                <a:solidFill>
                  <a:srgbClr val="000090"/>
                </a:solidFill>
                <a:ea typeface="Osaka" panose="020B0600000000000000" pitchFamily="34" charset="-128"/>
              </a:rPr>
              <a:t>valance bond theor</a:t>
            </a:r>
            <a:r>
              <a:rPr lang="en-US" altLang="en-US" b="1">
                <a:solidFill>
                  <a:srgbClr val="000090"/>
                </a:solidFill>
                <a:ea typeface="Osaka" panose="020B0600000000000000" pitchFamily="34" charset="-128"/>
              </a:rPr>
              <a:t>y</a:t>
            </a:r>
            <a:r>
              <a:rPr lang="en-US" altLang="en-US">
                <a:ea typeface="Osaka" panose="020B0600000000000000" pitchFamily="34" charset="-128"/>
              </a:rPr>
              <a:t> of covalent bonding. </a:t>
            </a:r>
          </a:p>
          <a:p>
            <a:pPr eaLnBrk="1" hangingPunct="1"/>
            <a:endParaRPr lang="en-US" altLang="en-US">
              <a:ea typeface="Osaka" panose="020B0600000000000000" pitchFamily="34" charset="-128"/>
            </a:endParaRPr>
          </a:p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Electrons reside in orbitals.</a:t>
            </a:r>
          </a:p>
          <a:p>
            <a:pPr eaLnBrk="1" hangingPunct="1"/>
            <a:endParaRPr lang="en-US" altLang="en-US">
              <a:ea typeface="Osaka" panose="020B0600000000000000" pitchFamily="34" charset="-128"/>
            </a:endParaRPr>
          </a:p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Covalent bonds form when electrons are shared by the overlapping of singly occupied orbitals.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ea typeface="Osaka" panose="020B0600000000000000" pitchFamily="34" charset="-128"/>
              </a:rPr>
              <a:t> </a:t>
            </a:r>
          </a:p>
          <a:p>
            <a:pPr eaLnBrk="1" hangingPunct="1"/>
            <a:r>
              <a:rPr lang="en-US" altLang="en-US">
                <a:ea typeface="Osaka" panose="020B0600000000000000" pitchFamily="34" charset="-128"/>
              </a:rPr>
              <a:t>Electrons in these overlapping orbitals must have opposite spins.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>
              <a:ea typeface="Osaka" panose="020B0600000000000000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20726F81-951E-5C4B-AEC5-74AD1F71F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Valence Bond Theory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20AF2100-E774-D340-988D-E3E9DF979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/>
              <a:t>Consider the formation of the H</a:t>
            </a:r>
            <a:r>
              <a:rPr lang="en-US" altLang="en-US" baseline="-25000"/>
              <a:t>2</a:t>
            </a:r>
            <a:r>
              <a:rPr lang="en-US" altLang="en-US"/>
              <a:t> molecule.</a:t>
            </a:r>
            <a:endParaRPr lang="en-US" altLang="en-US" i="1"/>
          </a:p>
          <a:p>
            <a:pPr lvl="4" eaLnBrk="1" hangingPunct="1">
              <a:buFont typeface="Times" pitchFamily="2" charset="0"/>
              <a:buNone/>
            </a:pPr>
            <a:endParaRPr lang="en-US" altLang="en-US" sz="2400" i="1"/>
          </a:p>
          <a:p>
            <a:pPr lvl="4" eaLnBrk="1" hangingPunct="1">
              <a:buFont typeface="Times" pitchFamily="2" charset="0"/>
              <a:buNone/>
            </a:pPr>
            <a:endParaRPr lang="en-US" altLang="en-US" sz="2400"/>
          </a:p>
          <a:p>
            <a:pPr lvl="2" eaLnBrk="1" hangingPunct="1"/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D1DD8544-5CFC-DA4F-928A-3BB7F0E1B0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Valence Bond Theory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128D72E7-08D9-BA48-99A5-3D754EC67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/>
              <a:t>Consider the formation of the HF molecule.</a:t>
            </a:r>
            <a:endParaRPr lang="en-US" altLang="en-US" i="1"/>
          </a:p>
          <a:p>
            <a:pPr lvl="4" eaLnBrk="1" hangingPunct="1">
              <a:buFont typeface="Times" pitchFamily="2" charset="0"/>
              <a:buNone/>
            </a:pPr>
            <a:endParaRPr lang="en-US" altLang="en-US" sz="2400" i="1"/>
          </a:p>
          <a:p>
            <a:pPr lvl="4" eaLnBrk="1" hangingPunct="1">
              <a:buFont typeface="Times" pitchFamily="2" charset="0"/>
              <a:buNone/>
            </a:pPr>
            <a:endParaRPr lang="en-US" altLang="en-US" sz="2400"/>
          </a:p>
          <a:p>
            <a:pPr lvl="2" eaLnBrk="1" hangingPunct="1"/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>
            <a:extLst>
              <a:ext uri="{FF2B5EF4-FFF2-40B4-BE49-F238E27FC236}">
                <a16:creationId xmlns:a16="http://schemas.microsoft.com/office/drawing/2014/main" id="{C1CE54BC-AEDA-854B-93B3-BD2C8E8A59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4876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To form a covalent bond, an atom must have an unpaired electron.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Number of bonds formed by an atom is determined by the number of unpaired electrons.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/>
          </a:p>
          <a:p>
            <a:pPr eaLnBrk="1" hangingPunct="1"/>
            <a:r>
              <a:rPr lang="en-US" altLang="en-US"/>
              <a:t>This theory works well for explaining the bonding in diatomic molecules with only single bonds. 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This theory also works well for explaining the lack of bonding experienced by the noble gases.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6F7F18A-B724-CF48-871D-077CC260A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rgbClr val="000090"/>
                </a:solidFill>
                <a:ea typeface="ＭＳ Ｐゴシック" charset="0"/>
                <a:cs typeface="ＭＳ Ｐゴシック" charset="0"/>
              </a:rPr>
              <a:t>Valence Bond Theory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>
            <a:extLst>
              <a:ext uri="{FF2B5EF4-FFF2-40B4-BE49-F238E27FC236}">
                <a16:creationId xmlns:a16="http://schemas.microsoft.com/office/drawing/2014/main" id="{C13BA14D-89AC-1245-A1AD-087E14412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>
                <a:solidFill>
                  <a:srgbClr val="000090"/>
                </a:solidFill>
                <a:ea typeface="ＭＳ Ｐゴシック" charset="-128"/>
                <a:cs typeface="ＭＳ Ｐゴシック" charset="-128"/>
              </a:rPr>
              <a:t>Limitations of the Valence Bond Model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FC015EB1-2B3A-C742-95B8-7773007F8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Valence bond theory must be modified to explain the covalent bonds formed in other molecules. </a:t>
            </a:r>
          </a:p>
          <a:p>
            <a:endParaRPr lang="en-US" altLang="en-US"/>
          </a:p>
          <a:p>
            <a:r>
              <a:rPr lang="en-US" altLang="en-US"/>
              <a:t>Consider BeF</a:t>
            </a:r>
            <a:r>
              <a:rPr lang="en-US" altLang="en-US" baseline="-25000"/>
              <a:t>2</a:t>
            </a:r>
            <a:r>
              <a:rPr lang="en-US" altLang="en-US"/>
              <a:t>, BF</a:t>
            </a:r>
            <a:r>
              <a:rPr lang="en-US" altLang="en-US" baseline="-25000"/>
              <a:t>3</a:t>
            </a:r>
            <a:r>
              <a:rPr lang="en-US" altLang="en-US"/>
              <a:t>, and CH</a:t>
            </a:r>
            <a:r>
              <a:rPr lang="en-US" altLang="en-US" baseline="-25000"/>
              <a:t>4</a:t>
            </a:r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7A572A61-7874-9347-9BF7-5EF42C808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Hybrid Orbitals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1B4F67E2-11E2-4D4E-84E1-B2ABC6BA2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876800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Osaka" panose="020B0600000000000000" pitchFamily="34" charset="-128"/>
              </a:rPr>
              <a:t>Bonding in other molecules is best explained with hybrid orbitals. </a:t>
            </a:r>
          </a:p>
          <a:p>
            <a:pPr eaLnBrk="1" hangingPunct="1"/>
            <a:endParaRPr lang="en-US" altLang="en-US" sz="2800">
              <a:ea typeface="Osaka" panose="020B0600000000000000" pitchFamily="34" charset="-128"/>
            </a:endParaRPr>
          </a:p>
          <a:p>
            <a:pPr eaLnBrk="1" hangingPunct="1"/>
            <a:r>
              <a:rPr lang="en-US" altLang="en-US" sz="2800">
                <a:ea typeface="Osaka" panose="020B0600000000000000" pitchFamily="34" charset="-128"/>
              </a:rPr>
              <a:t>Keep in mind when working with hybrid orbitals.</a:t>
            </a:r>
          </a:p>
          <a:p>
            <a:pPr eaLnBrk="1" hangingPunct="1"/>
            <a:endParaRPr lang="en-US" altLang="en-US">
              <a:ea typeface="Osaka" panose="020B0600000000000000" pitchFamily="34" charset="-128"/>
            </a:endParaRPr>
          </a:p>
          <a:p>
            <a:pPr lvl="1" eaLnBrk="1" hangingPunct="1"/>
            <a:r>
              <a:rPr lang="en-US" altLang="en-US" sz="2400">
                <a:ea typeface="Osaka" panose="020B0600000000000000" pitchFamily="34" charset="-128"/>
              </a:rPr>
              <a:t>The number of hybrid orbitals formed always equals the number of atomic orbitals that are combined.</a:t>
            </a:r>
          </a:p>
          <a:p>
            <a:pPr eaLnBrk="1" hangingPunct="1"/>
            <a:endParaRPr lang="en-US" altLang="en-US">
              <a:ea typeface="Osaka" panose="020B0600000000000000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F1E7FC36-B491-734B-AFB8-07FD75556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b="1">
                <a:solidFill>
                  <a:srgbClr val="000090"/>
                </a:solidFill>
                <a:ea typeface="Osaka" charset="0"/>
                <a:cs typeface="Osaka" charset="0"/>
              </a:rPr>
              <a:t>sp Hybrid Orbitals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5452BFE0-EB70-1C4C-A4D8-D4229792B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382000" cy="4876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altLang="en-US">
              <a:ea typeface="Osaka" panose="020B0600000000000000" pitchFamily="34" charset="-128"/>
            </a:endParaRPr>
          </a:p>
          <a:p>
            <a:pPr eaLnBrk="1" hangingPunct="1"/>
            <a:r>
              <a:rPr lang="en-US" altLang="en-US" sz="2000">
                <a:ea typeface="Osaka" panose="020B0600000000000000" pitchFamily="34" charset="-128"/>
              </a:rPr>
              <a:t>Two atomic orbitals can hybridize to produce two hybrid orbitals.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000">
                <a:ea typeface="Osaka" panose="020B0600000000000000" pitchFamily="34" charset="-128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ea typeface="Osaka" panose="020B0600000000000000" pitchFamily="34" charset="-128"/>
              </a:rPr>
              <a:t>one</a:t>
            </a:r>
            <a:r>
              <a:rPr lang="en-US" altLang="en-US" sz="2000" b="1">
                <a:ea typeface="Osaka" panose="020B0600000000000000" pitchFamily="34" charset="-128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ea typeface="Osaka" panose="020B0600000000000000" pitchFamily="34" charset="-128"/>
              </a:rPr>
              <a:t>s</a:t>
            </a:r>
            <a:r>
              <a:rPr lang="en-US" altLang="en-US" sz="2000" b="1">
                <a:ea typeface="Osaka" panose="020B0600000000000000" pitchFamily="34" charset="-128"/>
              </a:rPr>
              <a:t> orbital + </a:t>
            </a:r>
            <a:r>
              <a:rPr lang="en-US" altLang="en-US" sz="2000" b="1">
                <a:solidFill>
                  <a:srgbClr val="FF0000"/>
                </a:solidFill>
                <a:ea typeface="Osaka" panose="020B0600000000000000" pitchFamily="34" charset="-128"/>
              </a:rPr>
              <a:t>one</a:t>
            </a:r>
            <a:r>
              <a:rPr lang="en-US" altLang="en-US" sz="2000" b="1">
                <a:ea typeface="Osaka" panose="020B0600000000000000" pitchFamily="34" charset="-128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ea typeface="Osaka" panose="020B0600000000000000" pitchFamily="34" charset="-128"/>
              </a:rPr>
              <a:t>p</a:t>
            </a:r>
            <a:r>
              <a:rPr lang="en-US" altLang="en-US" sz="2000" b="1">
                <a:ea typeface="Osaka" panose="020B0600000000000000" pitchFamily="34" charset="-128"/>
              </a:rPr>
              <a:t> orbital    </a:t>
            </a:r>
            <a:r>
              <a:rPr lang="en-US" altLang="en-US" sz="2000" b="1">
                <a:ea typeface="Osaka" panose="020B0600000000000000" pitchFamily="34" charset="-128"/>
                <a:sym typeface="Wingdings" pitchFamily="2" charset="2"/>
              </a:rPr>
              <a:t>   </a:t>
            </a:r>
            <a:r>
              <a:rPr lang="en-US" altLang="en-US" sz="2000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two sp </a:t>
            </a:r>
            <a:r>
              <a:rPr lang="en-US" altLang="en-US" sz="2000" b="1">
                <a:ea typeface="Osaka" panose="020B0600000000000000" pitchFamily="34" charset="-128"/>
                <a:sym typeface="Wingdings" pitchFamily="2" charset="2"/>
              </a:rPr>
              <a:t>hybrid orbitals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b="1">
              <a:ea typeface="Osaka" panose="020B0600000000000000" pitchFamily="34" charset="-128"/>
              <a:sym typeface="Wingdings" pitchFamily="2" charset="2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Occurs when a central atom is surrounded by</a:t>
            </a:r>
            <a:r>
              <a:rPr lang="en-US" altLang="en-US" b="1">
                <a:solidFill>
                  <a:srgbClr val="FF0000"/>
                </a:solidFill>
                <a:ea typeface="Osaka" panose="020B0600000000000000" pitchFamily="34" charset="-128"/>
                <a:sym typeface="Wingdings" pitchFamily="2" charset="2"/>
              </a:rPr>
              <a:t> two </a:t>
            </a:r>
            <a:r>
              <a:rPr lang="en-US" altLang="en-US" b="1">
                <a:ea typeface="Osaka" panose="020B0600000000000000" pitchFamily="34" charset="-128"/>
                <a:sym typeface="Wingdings" pitchFamily="2" charset="2"/>
              </a:rPr>
              <a:t>regions of electron density. </a:t>
            </a:r>
            <a:endParaRPr lang="en-US" altLang="en-US" b="1">
              <a:ea typeface="Osaka" panose="020B0600000000000000" pitchFamily="34" charset="-128"/>
            </a:endParaRPr>
          </a:p>
        </p:txBody>
      </p:sp>
      <p:pic>
        <p:nvPicPr>
          <p:cNvPr id="23555" name="Picture Placeholder 1" descr="CNX_Chem_08_02_spGeom.jpg">
            <a:extLst>
              <a:ext uri="{FF2B5EF4-FFF2-40B4-BE49-F238E27FC236}">
                <a16:creationId xmlns:a16="http://schemas.microsoft.com/office/drawing/2014/main" id="{D4B1A237-A0BD-B14F-93EC-BF4B6C3B8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91" r="-4491"/>
          <a:stretch>
            <a:fillRect/>
          </a:stretch>
        </p:blipFill>
        <p:spPr bwMode="auto">
          <a:xfrm>
            <a:off x="2008188" y="2019300"/>
            <a:ext cx="702151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Placeholder 6">
            <a:extLst>
              <a:ext uri="{FF2B5EF4-FFF2-40B4-BE49-F238E27FC236}">
                <a16:creationId xmlns:a16="http://schemas.microsoft.com/office/drawing/2014/main" id="{7F746967-CE51-7549-9456-32B879CE919D}"/>
              </a:ext>
            </a:extLst>
          </p:cNvPr>
          <p:cNvSpPr txBox="1">
            <a:spLocks/>
          </p:cNvSpPr>
          <p:nvPr/>
        </p:nvSpPr>
        <p:spPr bwMode="auto">
          <a:xfrm>
            <a:off x="0" y="4937125"/>
            <a:ext cx="91440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182563"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730250" indent="-182563">
              <a:spcBef>
                <a:spcPct val="20000"/>
              </a:spcBef>
              <a:buClr>
                <a:schemeClr val="accent1"/>
              </a:buClr>
              <a:buSzPct val="9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004888" indent="-182563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1187450" indent="-136525">
              <a:spcBef>
                <a:spcPct val="20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1644650" indent="-1365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101850" indent="-1365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2559050" indent="-1365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016250" indent="-136525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1600"/>
              <a:t>Hybridization of an </a:t>
            </a:r>
            <a:r>
              <a:rPr lang="en-US" altLang="en-US" sz="1600" i="1"/>
              <a:t>s </a:t>
            </a:r>
            <a:r>
              <a:rPr lang="en-US" altLang="en-US" sz="1600"/>
              <a:t>orbital (blue) and a </a:t>
            </a:r>
            <a:r>
              <a:rPr lang="en-US" altLang="en-US" sz="1600" i="1"/>
              <a:t>p </a:t>
            </a:r>
            <a:r>
              <a:rPr lang="en-US" altLang="en-US" sz="1600"/>
              <a:t>orbital (red) of the same atom produces two </a:t>
            </a:r>
            <a:r>
              <a:rPr lang="en-US" altLang="en-US" sz="1600" i="1"/>
              <a:t>sp </a:t>
            </a:r>
            <a:r>
              <a:rPr lang="en-US" altLang="en-US" sz="1600"/>
              <a:t>hybrid orbitals (purple). Each hybrid orbital is oriented primarily in just one direction. Note that each </a:t>
            </a:r>
            <a:r>
              <a:rPr lang="en-US" altLang="en-US" sz="1600" i="1"/>
              <a:t>sp </a:t>
            </a:r>
            <a:r>
              <a:rPr lang="en-US" altLang="en-US" sz="1600"/>
              <a:t>orbital contains one lobe that is significantly larger than the other. The set of two </a:t>
            </a:r>
            <a:r>
              <a:rPr lang="en-US" altLang="en-US" sz="1600" i="1"/>
              <a:t>sp </a:t>
            </a:r>
            <a:r>
              <a:rPr lang="en-US" altLang="en-US" sz="1600"/>
              <a:t>orbitals are oriented at 180°, which is consistent with the geometry for two domains.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12</TotalTime>
  <Words>792</Words>
  <Application>Microsoft Macintosh PowerPoint</Application>
  <PresentationFormat>On-screen Show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MS PGothic</vt:lpstr>
      <vt:lpstr>Calibri</vt:lpstr>
      <vt:lpstr>MS PGothic</vt:lpstr>
      <vt:lpstr>Osaka</vt:lpstr>
      <vt:lpstr>Times</vt:lpstr>
      <vt:lpstr>Wingdings</vt:lpstr>
      <vt:lpstr>Symbol</vt:lpstr>
      <vt:lpstr>Clarity</vt:lpstr>
      <vt:lpstr>CHAPTER 8: ADVANCED THEORIES OF COVALENT BONDING </vt:lpstr>
      <vt:lpstr>Ch. 8 Outline</vt:lpstr>
      <vt:lpstr>Orbitals and Covalent Bonding </vt:lpstr>
      <vt:lpstr>Valence Bond Theory</vt:lpstr>
      <vt:lpstr>Valence Bond Theory</vt:lpstr>
      <vt:lpstr>Valence Bond Theory</vt:lpstr>
      <vt:lpstr>Limitations of the Valence Bond Model</vt:lpstr>
      <vt:lpstr>Hybrid Orbitals</vt:lpstr>
      <vt:lpstr>sp Hybrid Orbitals</vt:lpstr>
      <vt:lpstr>sp2 Hybrid Orbitals</vt:lpstr>
      <vt:lpstr>sp3 Hybrid Orbitals</vt:lpstr>
      <vt:lpstr>sp3d Hybrid Orbitals</vt:lpstr>
      <vt:lpstr>sp3d2 Hybrid Orbitals</vt:lpstr>
      <vt:lpstr>PowerPoint Presentation</vt:lpstr>
      <vt:lpstr>PowerPoint Presentation</vt:lpstr>
      <vt:lpstr>Single, Double, and Triple Bonds</vt:lpstr>
      <vt:lpstr>Double and Triple Bonds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8: ADVANCED THEORIES OF COVALENT BONDING </dc:title>
  <dc:creator>Hanna Kim</dc:creator>
  <cp:lastModifiedBy>M5</cp:lastModifiedBy>
  <cp:revision>3</cp:revision>
  <cp:lastPrinted>2016-04-13T16:33:47Z</cp:lastPrinted>
  <dcterms:created xsi:type="dcterms:W3CDTF">2016-07-21T16:54:54Z</dcterms:created>
  <dcterms:modified xsi:type="dcterms:W3CDTF">2022-01-12T22:25:28Z</dcterms:modified>
</cp:coreProperties>
</file>