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53"/>
  </p:notesMasterIdLst>
  <p:handoutMasterIdLst>
    <p:handoutMasterId r:id="rId54"/>
  </p:handoutMasterIdLst>
  <p:sldIdLst>
    <p:sldId id="256" r:id="rId2"/>
    <p:sldId id="667" r:id="rId3"/>
    <p:sldId id="701" r:id="rId4"/>
    <p:sldId id="668" r:id="rId5"/>
    <p:sldId id="688" r:id="rId6"/>
    <p:sldId id="691" r:id="rId7"/>
    <p:sldId id="690" r:id="rId8"/>
    <p:sldId id="692" r:id="rId9"/>
    <p:sldId id="693" r:id="rId10"/>
    <p:sldId id="694" r:id="rId11"/>
    <p:sldId id="695" r:id="rId12"/>
    <p:sldId id="702" r:id="rId13"/>
    <p:sldId id="685" r:id="rId14"/>
    <p:sldId id="703" r:id="rId15"/>
    <p:sldId id="704" r:id="rId16"/>
    <p:sldId id="705" r:id="rId17"/>
    <p:sldId id="706" r:id="rId18"/>
    <p:sldId id="721" r:id="rId19"/>
    <p:sldId id="708" r:id="rId20"/>
    <p:sldId id="709" r:id="rId21"/>
    <p:sldId id="710" r:id="rId22"/>
    <p:sldId id="711" r:id="rId23"/>
    <p:sldId id="713" r:id="rId24"/>
    <p:sldId id="712" r:id="rId25"/>
    <p:sldId id="714" r:id="rId26"/>
    <p:sldId id="715" r:id="rId27"/>
    <p:sldId id="716" r:id="rId28"/>
    <p:sldId id="686" r:id="rId29"/>
    <p:sldId id="717" r:id="rId30"/>
    <p:sldId id="718" r:id="rId31"/>
    <p:sldId id="698" r:id="rId32"/>
    <p:sldId id="719" r:id="rId33"/>
    <p:sldId id="720" r:id="rId34"/>
    <p:sldId id="722" r:id="rId35"/>
    <p:sldId id="379" r:id="rId36"/>
    <p:sldId id="380" r:id="rId37"/>
    <p:sldId id="723" r:id="rId38"/>
    <p:sldId id="383" r:id="rId39"/>
    <p:sldId id="384" r:id="rId40"/>
    <p:sldId id="385" r:id="rId41"/>
    <p:sldId id="731" r:id="rId42"/>
    <p:sldId id="370" r:id="rId43"/>
    <p:sldId id="724" r:id="rId44"/>
    <p:sldId id="725" r:id="rId45"/>
    <p:sldId id="726" r:id="rId46"/>
    <p:sldId id="727" r:id="rId47"/>
    <p:sldId id="728" r:id="rId48"/>
    <p:sldId id="729" r:id="rId49"/>
    <p:sldId id="730" r:id="rId50"/>
    <p:sldId id="682" r:id="rId51"/>
    <p:sldId id="68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00FF"/>
    <a:srgbClr val="009100"/>
    <a:srgbClr val="009900"/>
    <a:srgbClr val="C4EDB7"/>
    <a:srgbClr val="FF3300"/>
    <a:srgbClr val="8F45C7"/>
    <a:srgbClr val="0066FF"/>
    <a:srgbClr val="CC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2" autoAdjust="0"/>
    <p:restoredTop sz="94745" autoAdjust="0"/>
  </p:normalViewPr>
  <p:slideViewPr>
    <p:cSldViewPr snapToGrid="0" snapToObjects="1">
      <p:cViewPr varScale="1">
        <p:scale>
          <a:sx n="98" d="100"/>
          <a:sy n="98" d="100"/>
        </p:scale>
        <p:origin x="11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4/6/18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4/6/18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2</a:t>
            </a:fld>
            <a:endParaRPr lang="en-US"/>
          </a:p>
        </p:txBody>
      </p:sp>
    </p:spTree>
    <p:extLst>
      <p:ext uri="{BB962C8B-B14F-4D97-AF65-F5344CB8AC3E}">
        <p14:creationId xmlns:p14="http://schemas.microsoft.com/office/powerpoint/2010/main" val="22547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F569-1F93-47A5-99FB-F1AFD11E318E}" type="slidenum">
              <a:rPr lang="en-US" smtClean="0"/>
              <a:pPr/>
              <a:t>35</a:t>
            </a:fld>
            <a:endParaRPr lang="en-US" dirty="0"/>
          </a:p>
        </p:txBody>
      </p:sp>
    </p:spTree>
    <p:extLst>
      <p:ext uri="{BB962C8B-B14F-4D97-AF65-F5344CB8AC3E}">
        <p14:creationId xmlns:p14="http://schemas.microsoft.com/office/powerpoint/2010/main" val="317012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F569-1F93-47A5-99FB-F1AFD11E318E}" type="slidenum">
              <a:rPr lang="en-US" smtClean="0"/>
              <a:pPr/>
              <a:t>36</a:t>
            </a:fld>
            <a:endParaRPr lang="en-US" dirty="0"/>
          </a:p>
        </p:txBody>
      </p:sp>
    </p:spTree>
    <p:extLst>
      <p:ext uri="{BB962C8B-B14F-4D97-AF65-F5344CB8AC3E}">
        <p14:creationId xmlns:p14="http://schemas.microsoft.com/office/powerpoint/2010/main" val="1321212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F569-1F93-47A5-99FB-F1AFD11E318E}" type="slidenum">
              <a:rPr lang="en-US" smtClean="0"/>
              <a:pPr/>
              <a:t>37</a:t>
            </a:fld>
            <a:endParaRPr lang="en-US" dirty="0"/>
          </a:p>
        </p:txBody>
      </p:sp>
    </p:spTree>
    <p:extLst>
      <p:ext uri="{BB962C8B-B14F-4D97-AF65-F5344CB8AC3E}">
        <p14:creationId xmlns:p14="http://schemas.microsoft.com/office/powerpoint/2010/main" val="424753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F569-1F93-47A5-99FB-F1AFD11E318E}" type="slidenum">
              <a:rPr lang="en-US" smtClean="0"/>
              <a:pPr/>
              <a:t>39</a:t>
            </a:fld>
            <a:endParaRPr lang="en-US" dirty="0"/>
          </a:p>
        </p:txBody>
      </p:sp>
    </p:spTree>
    <p:extLst>
      <p:ext uri="{BB962C8B-B14F-4D97-AF65-F5344CB8AC3E}">
        <p14:creationId xmlns:p14="http://schemas.microsoft.com/office/powerpoint/2010/main" val="424492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CF569-1F93-47A5-99FB-F1AFD11E318E}" type="slidenum">
              <a:rPr lang="en-US" smtClean="0"/>
              <a:pPr/>
              <a:t>40</a:t>
            </a:fld>
            <a:endParaRPr lang="en-US" dirty="0"/>
          </a:p>
        </p:txBody>
      </p:sp>
    </p:spTree>
    <p:extLst>
      <p:ext uri="{BB962C8B-B14F-4D97-AF65-F5344CB8AC3E}">
        <p14:creationId xmlns:p14="http://schemas.microsoft.com/office/powerpoint/2010/main" val="22184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24</a:t>
            </a:fld>
            <a:endParaRPr lang="en-US"/>
          </a:p>
        </p:txBody>
      </p:sp>
    </p:spTree>
    <p:extLst>
      <p:ext uri="{BB962C8B-B14F-4D97-AF65-F5344CB8AC3E}">
        <p14:creationId xmlns:p14="http://schemas.microsoft.com/office/powerpoint/2010/main" val="35346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25</a:t>
            </a:fld>
            <a:endParaRPr lang="en-US"/>
          </a:p>
        </p:txBody>
      </p:sp>
    </p:spTree>
    <p:extLst>
      <p:ext uri="{BB962C8B-B14F-4D97-AF65-F5344CB8AC3E}">
        <p14:creationId xmlns:p14="http://schemas.microsoft.com/office/powerpoint/2010/main" val="77523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26</a:t>
            </a:fld>
            <a:endParaRPr lang="en-US"/>
          </a:p>
        </p:txBody>
      </p:sp>
    </p:spTree>
    <p:extLst>
      <p:ext uri="{BB962C8B-B14F-4D97-AF65-F5344CB8AC3E}">
        <p14:creationId xmlns:p14="http://schemas.microsoft.com/office/powerpoint/2010/main" val="71178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27</a:t>
            </a:fld>
            <a:endParaRPr lang="en-US"/>
          </a:p>
        </p:txBody>
      </p:sp>
    </p:spTree>
    <p:extLst>
      <p:ext uri="{BB962C8B-B14F-4D97-AF65-F5344CB8AC3E}">
        <p14:creationId xmlns:p14="http://schemas.microsoft.com/office/powerpoint/2010/main" val="163461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30</a:t>
            </a:fld>
            <a:endParaRPr lang="en-US"/>
          </a:p>
        </p:txBody>
      </p:sp>
    </p:spTree>
    <p:extLst>
      <p:ext uri="{BB962C8B-B14F-4D97-AF65-F5344CB8AC3E}">
        <p14:creationId xmlns:p14="http://schemas.microsoft.com/office/powerpoint/2010/main" val="42266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31</a:t>
            </a:fld>
            <a:endParaRPr lang="en-US"/>
          </a:p>
        </p:txBody>
      </p:sp>
    </p:spTree>
    <p:extLst>
      <p:ext uri="{BB962C8B-B14F-4D97-AF65-F5344CB8AC3E}">
        <p14:creationId xmlns:p14="http://schemas.microsoft.com/office/powerpoint/2010/main" val="155467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32</a:t>
            </a:fld>
            <a:endParaRPr lang="en-US"/>
          </a:p>
        </p:txBody>
      </p:sp>
    </p:spTree>
    <p:extLst>
      <p:ext uri="{BB962C8B-B14F-4D97-AF65-F5344CB8AC3E}">
        <p14:creationId xmlns:p14="http://schemas.microsoft.com/office/powerpoint/2010/main" val="214100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33</a:t>
            </a:fld>
            <a:endParaRPr lang="en-US"/>
          </a:p>
        </p:txBody>
      </p:sp>
    </p:spTree>
    <p:extLst>
      <p:ext uri="{BB962C8B-B14F-4D97-AF65-F5344CB8AC3E}">
        <p14:creationId xmlns:p14="http://schemas.microsoft.com/office/powerpoint/2010/main" val="278502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2750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376A6-FECC-4F0E-AAD1-678922EC262B}" type="datetime1">
              <a:rPr lang="en-US" smtClean="0"/>
              <a:t>4/6/18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B85B4-A4BF-FF46-A9BC-7D96A55757CD}" type="slidenum">
              <a:rPr lang="en-US" smtClean="0"/>
              <a:pPr/>
              <a:t>‹#›</a:t>
            </a:fld>
            <a:endParaRPr lang="en-US"/>
          </a:p>
        </p:txBody>
      </p:sp>
    </p:spTree>
    <p:extLst>
      <p:ext uri="{BB962C8B-B14F-4D97-AF65-F5344CB8AC3E}">
        <p14:creationId xmlns:p14="http://schemas.microsoft.com/office/powerpoint/2010/main" val="364389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ext Placeholder 10"/>
          <p:cNvSpPr>
            <a:spLocks noGrp="1"/>
          </p:cNvSpPr>
          <p:nvPr>
            <p:ph type="body" sz="quarter" idx="14"/>
          </p:nvPr>
        </p:nvSpPr>
        <p:spPr>
          <a:xfrm>
            <a:off x="457200" y="1221918"/>
            <a:ext cx="7620000" cy="4607382"/>
          </a:xfrm>
        </p:spPr>
        <p:txBody>
          <a:bodyPr/>
          <a:lstStyle>
            <a:lvl1pPr>
              <a:spcBef>
                <a:spcPts val="0"/>
              </a:spcBef>
              <a:spcAft>
                <a:spcPts val="600"/>
              </a:spcAft>
              <a:buClr>
                <a:srgbClr val="6CB255"/>
              </a:buClr>
              <a:defRPr>
                <a:solidFill>
                  <a:schemeClr val="tx1"/>
                </a:solidFill>
              </a:defRPr>
            </a:lvl1pPr>
            <a:lvl2pPr marL="731520" indent="-457200">
              <a:spcBef>
                <a:spcPts val="0"/>
              </a:spcBef>
              <a:spcAft>
                <a:spcPts val="600"/>
              </a:spcAft>
              <a:buClr>
                <a:srgbClr val="6CB255"/>
              </a:buClr>
              <a:buFont typeface="Arial" panose="020B0604020202020204" pitchFamily="34" charset="0"/>
              <a:buChar char="•"/>
              <a:defRPr sz="2200">
                <a:solidFill>
                  <a:schemeClr val="tx1"/>
                </a:solidFill>
              </a:defRPr>
            </a:lvl2pPr>
            <a:lvl3pPr marL="1257300" indent="-342900">
              <a:spcBef>
                <a:spcPts val="0"/>
              </a:spcBef>
              <a:spcAft>
                <a:spcPts val="600"/>
              </a:spcAft>
              <a:buClr>
                <a:srgbClr val="6CB255"/>
              </a:buClr>
              <a:buFont typeface="Arial" panose="020B0604020202020204" pitchFamily="34" charset="0"/>
              <a:buChar char="•"/>
              <a:defRPr sz="2000">
                <a:solidFill>
                  <a:schemeClr val="tx1"/>
                </a:solidFill>
              </a:defRPr>
            </a:lvl3pPr>
            <a:lvl4pPr marL="1714500" indent="-342900">
              <a:spcBef>
                <a:spcPts val="0"/>
              </a:spcBef>
              <a:spcAft>
                <a:spcPts val="600"/>
              </a:spcAft>
              <a:buClr>
                <a:srgbClr val="6CB255"/>
              </a:buClr>
              <a:buFont typeface="Arial" panose="020B0604020202020204" pitchFamily="34" charset="0"/>
              <a:buChar char="•"/>
              <a:defRPr>
                <a:solidFill>
                  <a:schemeClr val="tx1"/>
                </a:solidFill>
              </a:defRPr>
            </a:lvl4pPr>
            <a:lvl5pPr marL="2171700" indent="-342900">
              <a:spcBef>
                <a:spcPts val="0"/>
              </a:spcBef>
              <a:spcAft>
                <a:spcPts val="600"/>
              </a:spcAft>
              <a:buClr>
                <a:srgbClr val="6CB255"/>
              </a:buClr>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47979"/>
            <a:ext cx="7620000" cy="518478"/>
          </a:xfrm>
          <a:prstGeom prst="rect">
            <a:avLst/>
          </a:prstGeom>
        </p:spPr>
        <p:txBody>
          <a:bodyPr vert="horz" lIns="91440" tIns="45720" rIns="91440" bIns="45720" rtlCol="0" anchor="b">
            <a:normAutofit/>
          </a:bodyPr>
          <a:lstStyle>
            <a:lvl1pPr>
              <a:defRPr sz="2400">
                <a:solidFill>
                  <a:schemeClr val="accent5">
                    <a:lumMod val="50000"/>
                  </a:schemeClr>
                </a:solidFill>
              </a:defRPr>
            </a:lvl1pPr>
          </a:lstStyle>
          <a:p>
            <a:r>
              <a:rPr lang="en-US" dirty="0"/>
              <a:t>Click to edit Master title style</a:t>
            </a:r>
          </a:p>
        </p:txBody>
      </p:sp>
      <p:sp>
        <p:nvSpPr>
          <p:cNvPr id="6"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347979"/>
            <a:ext cx="8530098" cy="518478"/>
          </a:xfrm>
          <a:prstGeom prst="rect">
            <a:avLst/>
          </a:prstGeom>
        </p:spPr>
        <p:txBody>
          <a:bodyPr vert="horz" lIns="91440" tIns="45720" rIns="91440" bIns="45720" rtlCol="0" anchor="b">
            <a:normAutofit/>
          </a:bodyPr>
          <a:lstStyle>
            <a:lvl1pPr>
              <a:defRPr sz="2800">
                <a:solidFill>
                  <a:schemeClr val="accent5">
                    <a:lumMod val="50000"/>
                  </a:schemeClr>
                </a:solidFill>
              </a:defRPr>
            </a:lvl1pPr>
          </a:lstStyle>
          <a:p>
            <a:r>
              <a:rPr lang="en-US" dirty="0"/>
              <a:t>Click to edit Master title style</a:t>
            </a:r>
          </a:p>
        </p:txBody>
      </p:sp>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3967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thing1">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thing2">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0070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thing3">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thing4">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940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thing5">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0561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thing6">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5037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2547"/>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13" r:id="rId2"/>
    <p:sldLayoutId id="2147483925" r:id="rId3"/>
    <p:sldLayoutId id="2147483914" r:id="rId4"/>
    <p:sldLayoutId id="2147483922" r:id="rId5"/>
    <p:sldLayoutId id="2147483916" r:id="rId6"/>
    <p:sldLayoutId id="2147483923" r:id="rId7"/>
    <p:sldLayoutId id="2147483926" r:id="rId8"/>
    <p:sldLayoutId id="2147483927" r:id="rId9"/>
    <p:sldLayoutId id="2147483928" r:id="rId10"/>
  </p:sldLayoutIdLst>
  <p:hf hdr="0" dt="0"/>
  <p:txStyles>
    <p:title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49.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8.emf"/><Relationship Id="rId4" Type="http://schemas.openxmlformats.org/officeDocument/2006/relationships/oleObject" Target="../embeddings/oleObject1.bin"/><Relationship Id="rId9"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notesSlide" Target="../notesSlides/notesSlide6.xml"/><Relationship Id="rId7" Type="http://schemas.openxmlformats.org/officeDocument/2006/relationships/image" Target="../media/image49.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5.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Lt4P6ctf06Q" TargetMode="External"/><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d3bxy9euw4e147.cloudfront.net/oscms-prodcms/media/documents/Chemistry-SSM.zip"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Lt4P6ctf06Q"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41069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4400" dirty="0">
                <a:solidFill>
                  <a:srgbClr val="009900"/>
                </a:solidFill>
              </a:rPr>
              <a:t>CHEMISTRY</a:t>
            </a:r>
          </a:p>
          <a:p>
            <a:pPr algn="ctr"/>
            <a:endParaRPr lang="en-US" sz="4400" cap="none" dirty="0">
              <a:solidFill>
                <a:schemeClr val="accent3">
                  <a:lumMod val="20000"/>
                  <a:lumOff val="80000"/>
                </a:schemeClr>
              </a:solidFill>
              <a:latin typeface="+mn-lt"/>
            </a:endParaRPr>
          </a:p>
        </p:txBody>
      </p:sp>
      <p:sp>
        <p:nvSpPr>
          <p:cNvPr id="2" name="TextBox 1"/>
          <p:cNvSpPr txBox="1"/>
          <p:nvPr/>
        </p:nvSpPr>
        <p:spPr>
          <a:xfrm>
            <a:off x="163633" y="1119853"/>
            <a:ext cx="8816734" cy="1815882"/>
          </a:xfrm>
          <a:prstGeom prst="rect">
            <a:avLst/>
          </a:prstGeom>
          <a:noFill/>
        </p:spPr>
        <p:txBody>
          <a:bodyPr wrap="square" rtlCol="0">
            <a:spAutoFit/>
          </a:bodyPr>
          <a:lstStyle/>
          <a:p>
            <a:pPr algn="ctr"/>
            <a:r>
              <a:rPr lang="en-US" sz="3200" dirty="0"/>
              <a:t>Chapter 8</a:t>
            </a:r>
          </a:p>
          <a:p>
            <a:pPr algn="ctr"/>
            <a:r>
              <a:rPr lang="en-US" sz="4000" b="1" dirty="0">
                <a:solidFill>
                  <a:srgbClr val="009900"/>
                </a:solidFill>
              </a:rPr>
              <a:t>Advanced Theories of </a:t>
            </a:r>
          </a:p>
          <a:p>
            <a:pPr algn="ctr"/>
            <a:r>
              <a:rPr lang="en-US" sz="4000" b="1" dirty="0">
                <a:solidFill>
                  <a:srgbClr val="009900"/>
                </a:solidFill>
              </a:rPr>
              <a:t>Covalent Bonding</a:t>
            </a:r>
          </a:p>
        </p:txBody>
      </p:sp>
      <p:sp>
        <p:nvSpPr>
          <p:cNvPr id="8" name="Rectangle 7"/>
          <p:cNvSpPr/>
          <p:nvPr/>
        </p:nvSpPr>
        <p:spPr>
          <a:xfrm>
            <a:off x="155816" y="6355745"/>
            <a:ext cx="8335041" cy="338554"/>
          </a:xfrm>
          <a:prstGeom prst="rect">
            <a:avLst/>
          </a:prstGeom>
        </p:spPr>
        <p:txBody>
          <a:bodyPr wrap="square">
            <a:spAutoFit/>
          </a:bodyPr>
          <a:lstStyle/>
          <a:p>
            <a:r>
              <a:rPr lang="en-US" sz="1600" i="1" dirty="0">
                <a:solidFill>
                  <a:srgbClr val="000000"/>
                </a:solidFill>
                <a:ea typeface="Calibri" charset="0"/>
                <a:cs typeface="Calibri" charset="0"/>
              </a:rPr>
              <a:t>Slides </a:t>
            </a:r>
            <a:r>
              <a:rPr lang="en-US" sz="1600" i="1">
                <a:solidFill>
                  <a:srgbClr val="000000"/>
                </a:solidFill>
                <a:ea typeface="Calibri" charset="0"/>
                <a:cs typeface="Calibri" charset="0"/>
              </a:rPr>
              <a:t>by Montgomery </a:t>
            </a:r>
            <a:r>
              <a:rPr lang="en-US" sz="1600" i="1" dirty="0">
                <a:solidFill>
                  <a:srgbClr val="000000"/>
                </a:solidFill>
                <a:ea typeface="Calibri" charset="0"/>
                <a:cs typeface="Calibri" charset="0"/>
              </a:rPr>
              <a:t>College licensed under </a:t>
            </a:r>
            <a:r>
              <a:rPr lang="en-US" sz="1600" i="1" u="sng" dirty="0">
                <a:solidFill>
                  <a:srgbClr val="0000FF"/>
                </a:solidFill>
                <a:ea typeface="Calibri" charset="0"/>
                <a:cs typeface="Calibri" charset="0"/>
                <a:hlinkClick r:id="rId2"/>
              </a:rPr>
              <a:t>CC BY 4.0</a:t>
            </a:r>
            <a:r>
              <a:rPr lang="en-US" sz="1600" dirty="0">
                <a:ea typeface="Calibri" charset="0"/>
                <a:cs typeface="Calibri" charset="0"/>
              </a:rPr>
              <a:t>.</a:t>
            </a:r>
            <a:r>
              <a:rPr lang="en-US" sz="1600" i="1" dirty="0"/>
              <a:t> </a:t>
            </a:r>
          </a:p>
        </p:txBody>
      </p:sp>
      <p:pic>
        <p:nvPicPr>
          <p:cNvPr id="4" name="Picture 3"/>
          <p:cNvPicPr>
            <a:picLocks noChangeAspect="1"/>
          </p:cNvPicPr>
          <p:nvPr/>
        </p:nvPicPr>
        <p:blipFill>
          <a:blip r:embed="rId3"/>
          <a:stretch>
            <a:fillRect/>
          </a:stretch>
        </p:blipFill>
        <p:spPr>
          <a:xfrm>
            <a:off x="2929058" y="2988510"/>
            <a:ext cx="3285883" cy="3285883"/>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43328" y="3027135"/>
            <a:ext cx="7306734" cy="1467592"/>
            <a:chOff x="1588026" y="3027135"/>
            <a:chExt cx="6268446" cy="1259047"/>
          </a:xfrm>
        </p:grpSpPr>
        <p:pic>
          <p:nvPicPr>
            <p:cNvPr id="9217" name="Picture 1" descr="age412image45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026" y="3027135"/>
              <a:ext cx="6268446" cy="1259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75367" y="3870251"/>
              <a:ext cx="4359349" cy="415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2"/>
          <p:cNvSpPr txBox="1">
            <a:spLocks/>
          </p:cNvSpPr>
          <p:nvPr/>
        </p:nvSpPr>
        <p:spPr>
          <a:xfrm>
            <a:off x="457200" y="956856"/>
            <a:ext cx="8399721" cy="558205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Sigma (</a:t>
            </a:r>
            <a:r>
              <a:rPr lang="el-GR" sz="2200" dirty="0">
                <a:solidFill>
                  <a:srgbClr val="009900"/>
                </a:solidFill>
              </a:rPr>
              <a:t>σ</a:t>
            </a:r>
            <a:r>
              <a:rPr lang="en-US" sz="2200" b="1" dirty="0">
                <a:solidFill>
                  <a:srgbClr val="009900"/>
                </a:solidFill>
              </a:rPr>
              <a:t>) and Pi (</a:t>
            </a:r>
            <a:r>
              <a:rPr lang="el-GR" sz="2200" dirty="0">
                <a:solidFill>
                  <a:srgbClr val="009900"/>
                </a:solidFill>
                <a:latin typeface="Cambria Math"/>
                <a:ea typeface="Cambria Math"/>
                <a:sym typeface="Symbol"/>
              </a:rPr>
              <a:t>π</a:t>
            </a:r>
            <a:r>
              <a:rPr lang="en-US" sz="2200" b="1" dirty="0">
                <a:solidFill>
                  <a:srgbClr val="009900"/>
                </a:solidFill>
              </a:rPr>
              <a:t>) Bonds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Sigma (</a:t>
            </a:r>
            <a:r>
              <a:rPr lang="el-GR" sz="2200" dirty="0"/>
              <a:t>σ</a:t>
            </a:r>
            <a:r>
              <a:rPr lang="en-US" sz="2200" dirty="0"/>
              <a:t>) bonds are produced when overlap occurs between:</a:t>
            </a:r>
          </a:p>
          <a:p>
            <a:pPr marL="1074420" lvl="1" indent="-342900">
              <a:buClr>
                <a:srgbClr val="009900"/>
              </a:buClr>
            </a:pPr>
            <a:r>
              <a:rPr lang="en-US" dirty="0"/>
              <a:t>two s-orbitals</a:t>
            </a:r>
          </a:p>
          <a:p>
            <a:pPr marL="1074420" lvl="1" indent="-342900">
              <a:buClr>
                <a:srgbClr val="009900"/>
              </a:buClr>
            </a:pPr>
            <a:r>
              <a:rPr lang="en-US" dirty="0"/>
              <a:t>one s-orbital and one p-orbital</a:t>
            </a:r>
          </a:p>
          <a:p>
            <a:pPr marL="1074420" lvl="1" indent="-342900">
              <a:buClr>
                <a:srgbClr val="009900"/>
              </a:buClr>
            </a:pPr>
            <a:r>
              <a:rPr lang="en-US" dirty="0"/>
              <a:t>two p-orbitals</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r>
              <a:rPr lang="en-US" sz="2200" dirty="0"/>
              <a:t>Pi (</a:t>
            </a:r>
            <a:r>
              <a:rPr lang="el-GR" sz="2200" dirty="0">
                <a:latin typeface="Cambria Math"/>
                <a:ea typeface="Cambria Math"/>
                <a:sym typeface="Symbol"/>
              </a:rPr>
              <a:t>π</a:t>
            </a:r>
            <a:r>
              <a:rPr lang="en-US" sz="2200" dirty="0"/>
              <a:t>) bonds are produced when two p-orbitals overlap in a side-by-side orientation.</a:t>
            </a:r>
          </a:p>
        </p:txBody>
      </p:sp>
      <p:sp>
        <p:nvSpPr>
          <p:cNvPr id="2" name="Title 1"/>
          <p:cNvSpPr>
            <a:spLocks noGrp="1"/>
          </p:cNvSpPr>
          <p:nvPr>
            <p:ph type="title"/>
          </p:nvPr>
        </p:nvSpPr>
        <p:spPr>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10</a:t>
            </a:fld>
            <a:endParaRPr lang="en-US" dirty="0"/>
          </a:p>
        </p:txBody>
      </p:sp>
      <p:pic>
        <p:nvPicPr>
          <p:cNvPr id="9218" name="Picture 2" descr="age413image1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184" y="5129298"/>
            <a:ext cx="3294162" cy="115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11</a:t>
            </a:fld>
            <a:endParaRPr lang="en-US" dirty="0"/>
          </a:p>
        </p:txBody>
      </p:sp>
      <p:sp>
        <p:nvSpPr>
          <p:cNvPr id="9" name="Text Placeholder 2"/>
          <p:cNvSpPr txBox="1">
            <a:spLocks/>
          </p:cNvSpPr>
          <p:nvPr/>
        </p:nvSpPr>
        <p:spPr>
          <a:xfrm>
            <a:off x="457200" y="956967"/>
            <a:ext cx="8530098" cy="314720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Sigma (</a:t>
            </a:r>
            <a:r>
              <a:rPr lang="el-GR" sz="2200" dirty="0">
                <a:solidFill>
                  <a:srgbClr val="009900"/>
                </a:solidFill>
              </a:rPr>
              <a:t>σ</a:t>
            </a:r>
            <a:r>
              <a:rPr lang="en-US" sz="2200" b="1" dirty="0">
                <a:solidFill>
                  <a:srgbClr val="009900"/>
                </a:solidFill>
              </a:rPr>
              <a:t>) and Pi (</a:t>
            </a:r>
            <a:r>
              <a:rPr lang="el-GR" sz="2200" dirty="0">
                <a:solidFill>
                  <a:srgbClr val="009900"/>
                </a:solidFill>
                <a:latin typeface="Cambria Math"/>
                <a:ea typeface="Cambria Math"/>
                <a:sym typeface="Symbol"/>
              </a:rPr>
              <a:t>π</a:t>
            </a:r>
            <a:r>
              <a:rPr lang="en-US" sz="2200" b="1" dirty="0">
                <a:solidFill>
                  <a:srgbClr val="009900"/>
                </a:solidFill>
              </a:rPr>
              <a:t>) Bonds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Single bonds are always </a:t>
            </a:r>
            <a:r>
              <a:rPr lang="el-GR" sz="2200" i="1" u="sng" dirty="0">
                <a:solidFill>
                  <a:srgbClr val="009900"/>
                </a:solidFill>
              </a:rPr>
              <a:t>σ</a:t>
            </a:r>
            <a:r>
              <a:rPr lang="mr-IN" sz="2200" i="1" u="sng" dirty="0">
                <a:solidFill>
                  <a:srgbClr val="009900"/>
                </a:solidFill>
              </a:rPr>
              <a:t>–</a:t>
            </a:r>
            <a:r>
              <a:rPr lang="en-US" sz="2200" i="1" u="sng" dirty="0">
                <a:solidFill>
                  <a:srgbClr val="009900"/>
                </a:solidFill>
              </a:rPr>
              <a:t>bonds</a:t>
            </a:r>
            <a:r>
              <a:rPr lang="en-US" sz="2200" dirty="0"/>
              <a:t>.</a:t>
            </a:r>
          </a:p>
          <a:p>
            <a:pPr marL="342900" indent="-342900">
              <a:buClr>
                <a:srgbClr val="009900"/>
              </a:buClr>
              <a:buFont typeface="Arial" panose="020B0604020202020204" pitchFamily="34" charset="0"/>
              <a:buChar char="•"/>
            </a:pPr>
            <a:r>
              <a:rPr lang="en-US" sz="2200" dirty="0"/>
              <a:t>Multiple bonds are a combination of </a:t>
            </a:r>
            <a:r>
              <a:rPr lang="el-GR" sz="2200" i="1" u="sng" dirty="0">
                <a:solidFill>
                  <a:srgbClr val="009900"/>
                </a:solidFill>
              </a:rPr>
              <a:t>σ</a:t>
            </a:r>
            <a:r>
              <a:rPr lang="mr-IN" sz="2200" i="1" u="sng" dirty="0">
                <a:solidFill>
                  <a:srgbClr val="009900"/>
                </a:solidFill>
              </a:rPr>
              <a:t>–</a:t>
            </a:r>
            <a:r>
              <a:rPr lang="en-US" sz="2200" i="1" u="sng" dirty="0">
                <a:solidFill>
                  <a:srgbClr val="009900"/>
                </a:solidFill>
              </a:rPr>
              <a:t>bonds</a:t>
            </a:r>
            <a:r>
              <a:rPr lang="en-US" sz="2200" i="1" dirty="0">
                <a:solidFill>
                  <a:srgbClr val="009900"/>
                </a:solidFill>
              </a:rPr>
              <a:t> </a:t>
            </a:r>
            <a:r>
              <a:rPr lang="en-US" sz="2200" dirty="0"/>
              <a:t>and </a:t>
            </a:r>
            <a:r>
              <a:rPr lang="el-GR" sz="2200" i="1" u="sng" dirty="0">
                <a:solidFill>
                  <a:srgbClr val="009900"/>
                </a:solidFill>
                <a:latin typeface="Cambria Math"/>
                <a:ea typeface="Cambria Math"/>
                <a:sym typeface="Symbol"/>
              </a:rPr>
              <a:t>π</a:t>
            </a:r>
            <a:r>
              <a:rPr lang="mr-IN" sz="2200" i="1" u="sng" dirty="0">
                <a:solidFill>
                  <a:srgbClr val="009900"/>
                </a:solidFill>
              </a:rPr>
              <a:t>–</a:t>
            </a:r>
            <a:r>
              <a:rPr lang="en-US" sz="2200" i="1" u="sng" dirty="0">
                <a:solidFill>
                  <a:srgbClr val="009900"/>
                </a:solidFill>
              </a:rPr>
              <a:t>bonds</a:t>
            </a:r>
            <a:r>
              <a:rPr lang="en-US" sz="2200" dirty="0"/>
              <a:t>.</a:t>
            </a:r>
          </a:p>
          <a:p>
            <a:pPr marL="1074420" lvl="1" indent="-342900">
              <a:buClr>
                <a:srgbClr val="009900"/>
              </a:buClr>
            </a:pPr>
            <a:r>
              <a:rPr lang="en-US" dirty="0"/>
              <a:t>double bond: one </a:t>
            </a:r>
            <a:r>
              <a:rPr lang="el-GR" dirty="0"/>
              <a:t>σ</a:t>
            </a:r>
            <a:r>
              <a:rPr lang="en-US" dirty="0"/>
              <a:t>-bond, one </a:t>
            </a:r>
            <a:r>
              <a:rPr lang="el-GR" dirty="0">
                <a:latin typeface="Cambria Math"/>
                <a:ea typeface="Cambria Math"/>
                <a:sym typeface="Symbol"/>
              </a:rPr>
              <a:t>π</a:t>
            </a:r>
            <a:r>
              <a:rPr lang="en-US" dirty="0"/>
              <a:t>-bond</a:t>
            </a:r>
          </a:p>
          <a:p>
            <a:pPr marL="1074420" lvl="1" indent="-342900">
              <a:buClr>
                <a:srgbClr val="009900"/>
              </a:buClr>
            </a:pPr>
            <a:r>
              <a:rPr lang="en-US" dirty="0"/>
              <a:t>triple bond: one </a:t>
            </a:r>
            <a:r>
              <a:rPr lang="el-GR" dirty="0"/>
              <a:t>σ</a:t>
            </a:r>
            <a:r>
              <a:rPr lang="en-US" dirty="0"/>
              <a:t>-bond, two </a:t>
            </a:r>
            <a:r>
              <a:rPr lang="el-GR" dirty="0">
                <a:latin typeface="Cambria Math"/>
                <a:ea typeface="Cambria Math"/>
                <a:sym typeface="Symbol"/>
              </a:rPr>
              <a:t>π</a:t>
            </a:r>
            <a:r>
              <a:rPr lang="en-US" dirty="0"/>
              <a:t>-bond</a:t>
            </a:r>
          </a:p>
          <a:p>
            <a:pPr marL="342900" indent="-342900">
              <a:buClr>
                <a:srgbClr val="009900"/>
              </a:buClr>
              <a:buFont typeface="Arial" panose="020B0604020202020204" pitchFamily="34" charset="0"/>
              <a:buChar char="•"/>
            </a:pPr>
            <a:r>
              <a:rPr lang="en-US" sz="2200" dirty="0"/>
              <a:t>Molecules containing these types of bonds are shown below and the bonds will be described in more detail later in the chapter.</a:t>
            </a:r>
          </a:p>
          <a:p>
            <a:pPr marL="342900" indent="-342900">
              <a:buClr>
                <a:srgbClr val="009900"/>
              </a:buClr>
              <a:buFont typeface="Arial" panose="020B0604020202020204" pitchFamily="34" charset="0"/>
              <a:buChar char="•"/>
            </a:pPr>
            <a:endParaRPr lang="en-US" sz="2200" dirty="0"/>
          </a:p>
        </p:txBody>
      </p:sp>
      <p:pic>
        <p:nvPicPr>
          <p:cNvPr id="5" name="Picture 4"/>
          <p:cNvPicPr>
            <a:picLocks noChangeAspect="1"/>
          </p:cNvPicPr>
          <p:nvPr/>
        </p:nvPicPr>
        <p:blipFill>
          <a:blip r:embed="rId2"/>
          <a:stretch>
            <a:fillRect/>
          </a:stretch>
        </p:blipFill>
        <p:spPr>
          <a:xfrm>
            <a:off x="1389172" y="4194677"/>
            <a:ext cx="6353793" cy="1568170"/>
          </a:xfrm>
          <a:prstGeom prst="rect">
            <a:avLst/>
          </a:prstGeom>
        </p:spPr>
      </p:pic>
    </p:spTree>
    <p:extLst>
      <p:ext uri="{BB962C8B-B14F-4D97-AF65-F5344CB8AC3E}">
        <p14:creationId xmlns:p14="http://schemas.microsoft.com/office/powerpoint/2010/main" val="8181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age414image164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9972" y="5082380"/>
            <a:ext cx="7599769" cy="11908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8.1  </a:t>
            </a:r>
            <a:r>
              <a:rPr lang="en-US" sz="2800" dirty="0"/>
              <a:t>Valence Bond Theory</a:t>
            </a:r>
          </a:p>
        </p:txBody>
      </p:sp>
      <p:sp>
        <p:nvSpPr>
          <p:cNvPr id="4" name="Text Placeholder 2"/>
          <p:cNvSpPr txBox="1">
            <a:spLocks/>
          </p:cNvSpPr>
          <p:nvPr/>
        </p:nvSpPr>
        <p:spPr>
          <a:xfrm>
            <a:off x="457200" y="877126"/>
            <a:ext cx="8530098" cy="125460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solidFill>
                  <a:srgbClr val="009900"/>
                </a:solidFill>
              </a:rPr>
              <a:t>Example 8.1</a:t>
            </a:r>
          </a:p>
          <a:p>
            <a:pPr>
              <a:buClr>
                <a:srgbClr val="009900"/>
              </a:buClr>
            </a:pPr>
            <a:r>
              <a:rPr lang="en-US" sz="2200" dirty="0"/>
              <a:t>Butadiene, C</a:t>
            </a:r>
            <a:r>
              <a:rPr lang="en-US" sz="2200" baseline="-25000" dirty="0"/>
              <a:t>6</a:t>
            </a:r>
            <a:r>
              <a:rPr lang="en-US" sz="2200" dirty="0"/>
              <a:t>H</a:t>
            </a:r>
            <a:r>
              <a:rPr lang="en-US" sz="2200" baseline="-25000" dirty="0"/>
              <a:t>6</a:t>
            </a:r>
            <a:r>
              <a:rPr lang="en-US" sz="2200" dirty="0"/>
              <a:t>, is used to make synthetic rubber. Identify the number of </a:t>
            </a:r>
            <a:r>
              <a:rPr lang="el-GR" sz="2200" dirty="0"/>
              <a:t>σ </a:t>
            </a:r>
            <a:r>
              <a:rPr lang="en-US" sz="2200" dirty="0"/>
              <a:t>and </a:t>
            </a:r>
            <a:r>
              <a:rPr lang="el-GR" sz="2200" dirty="0">
                <a:latin typeface="Cambria Math"/>
                <a:ea typeface="Cambria Math"/>
                <a:sym typeface="Symbol"/>
              </a:rPr>
              <a:t>π</a:t>
            </a:r>
            <a:r>
              <a:rPr lang="en-US" sz="2200" dirty="0"/>
              <a:t> bonds contained in this molecule. </a:t>
            </a:r>
          </a:p>
          <a:p>
            <a:pPr>
              <a:buClr>
                <a:srgbClr val="009900"/>
              </a:buClr>
            </a:pPr>
            <a:endParaRPr lang="en-US" sz="2200" dirty="0"/>
          </a:p>
        </p:txBody>
      </p:sp>
      <p:pic>
        <p:nvPicPr>
          <p:cNvPr id="1026" name="Picture 2" descr="age413image2049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4570" y="2166313"/>
            <a:ext cx="2433007" cy="12892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457200" y="3997859"/>
            <a:ext cx="8530098" cy="125460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solidFill>
                  <a:srgbClr val="009900"/>
                </a:solidFill>
              </a:rPr>
              <a:t>Example 8.1 </a:t>
            </a:r>
            <a:r>
              <a:rPr lang="mr-IN" sz="2200" dirty="0">
                <a:solidFill>
                  <a:srgbClr val="009900"/>
                </a:solidFill>
              </a:rPr>
              <a:t>–</a:t>
            </a:r>
            <a:r>
              <a:rPr lang="en-US" sz="2200" dirty="0">
                <a:solidFill>
                  <a:srgbClr val="009900"/>
                </a:solidFill>
              </a:rPr>
              <a:t> Check Your Learning</a:t>
            </a:r>
          </a:p>
          <a:p>
            <a:pPr>
              <a:buClr>
                <a:srgbClr val="009900"/>
              </a:buClr>
            </a:pPr>
            <a:r>
              <a:rPr lang="en-US" sz="2200" dirty="0"/>
              <a:t>Identify the type of bond depicted in each illustration.</a:t>
            </a:r>
          </a:p>
          <a:p>
            <a:pPr>
              <a:buClr>
                <a:srgbClr val="009900"/>
              </a:buClr>
            </a:pPr>
            <a:endParaRPr lang="en-US" sz="2200" dirty="0"/>
          </a:p>
        </p:txBody>
      </p:sp>
    </p:spTree>
    <p:extLst>
      <p:ext uri="{BB962C8B-B14F-4D97-AF65-F5344CB8AC3E}">
        <p14:creationId xmlns:p14="http://schemas.microsoft.com/office/powerpoint/2010/main" val="151945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13</a:t>
            </a:fld>
            <a:endParaRPr lang="en-US" dirty="0"/>
          </a:p>
        </p:txBody>
      </p:sp>
      <p:sp>
        <p:nvSpPr>
          <p:cNvPr id="9" name="Text Placeholder 2"/>
          <p:cNvSpPr txBox="1">
            <a:spLocks/>
          </p:cNvSpPr>
          <p:nvPr/>
        </p:nvSpPr>
        <p:spPr>
          <a:xfrm>
            <a:off x="457200" y="956968"/>
            <a:ext cx="8530098" cy="250946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Describing Orbital Overlap for Water </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A water molecule is a central oxygen atom bound to two hydrogen atoms.</a:t>
            </a:r>
          </a:p>
          <a:p>
            <a:pPr marL="342900" indent="-342900">
              <a:buClr>
                <a:srgbClr val="009900"/>
              </a:buClr>
              <a:buFont typeface="Arial" panose="020B0604020202020204" pitchFamily="34" charset="0"/>
              <a:buChar char="•"/>
            </a:pPr>
            <a:r>
              <a:rPr lang="en-US" sz="2200" dirty="0"/>
              <a:t>The electron configuration for oxygen is 1</a:t>
            </a:r>
            <a:r>
              <a:rPr lang="en-US" sz="2200" i="1" dirty="0"/>
              <a:t>s</a:t>
            </a:r>
            <a:r>
              <a:rPr lang="en-US" sz="2200" baseline="30000" dirty="0"/>
              <a:t>2 </a:t>
            </a:r>
            <a:r>
              <a:rPr lang="en-US" sz="2200" dirty="0"/>
              <a:t>2</a:t>
            </a:r>
            <a:r>
              <a:rPr lang="en-US" sz="2200" i="1" dirty="0"/>
              <a:t>s</a:t>
            </a:r>
            <a:r>
              <a:rPr lang="en-US" sz="2200" baseline="30000" dirty="0"/>
              <a:t>2 </a:t>
            </a:r>
            <a:r>
              <a:rPr lang="en-US" sz="2200" dirty="0"/>
              <a:t>2</a:t>
            </a:r>
            <a:r>
              <a:rPr lang="en-US" sz="2200" i="1" dirty="0"/>
              <a:t>p</a:t>
            </a:r>
            <a:r>
              <a:rPr lang="en-US" sz="2200" baseline="30000" dirty="0"/>
              <a:t>4</a:t>
            </a:r>
            <a:endParaRPr lang="en-US" sz="2200" dirty="0"/>
          </a:p>
          <a:p>
            <a:pPr marL="342900" indent="-342900">
              <a:buClr>
                <a:srgbClr val="009900"/>
              </a:buClr>
              <a:buFont typeface="Arial" panose="020B0604020202020204" pitchFamily="34" charset="0"/>
              <a:buChar char="•"/>
            </a:pPr>
            <a:r>
              <a:rPr lang="en-US" sz="2200" dirty="0"/>
              <a:t>It would make sense to predict that each of the ½ filled p-orbitals would overlap with a spherical s-orbital from a hydrogen atom.</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dirty="0"/>
          </a:p>
        </p:txBody>
      </p:sp>
      <p:pic>
        <p:nvPicPr>
          <p:cNvPr id="29" name="Picture 2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076" y="3612251"/>
            <a:ext cx="2816352" cy="2462784"/>
          </a:xfrm>
          <a:prstGeom prst="rect">
            <a:avLst/>
          </a:prstGeom>
        </p:spPr>
      </p:pic>
      <p:sp>
        <p:nvSpPr>
          <p:cNvPr id="30" name="TextBox 29"/>
          <p:cNvSpPr txBox="1"/>
          <p:nvPr/>
        </p:nvSpPr>
        <p:spPr>
          <a:xfrm>
            <a:off x="1669312" y="6033184"/>
            <a:ext cx="1505540" cy="646331"/>
          </a:xfrm>
          <a:prstGeom prst="rect">
            <a:avLst/>
          </a:prstGeom>
          <a:noFill/>
        </p:spPr>
        <p:txBody>
          <a:bodyPr wrap="none" rtlCol="0">
            <a:spAutoFit/>
          </a:bodyPr>
          <a:lstStyle/>
          <a:p>
            <a:pPr algn="ctr"/>
            <a:r>
              <a:rPr lang="en-US" i="1" dirty="0"/>
              <a:t>oxygen atom</a:t>
            </a:r>
          </a:p>
          <a:p>
            <a:pPr algn="ctr"/>
            <a:r>
              <a:rPr lang="en-US" i="1" dirty="0"/>
              <a:t>(isolated)</a:t>
            </a:r>
          </a:p>
        </p:txBody>
      </p:sp>
      <p:pic>
        <p:nvPicPr>
          <p:cNvPr id="3073" name="Picture 1" descr="age414image2688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22874" y="4217916"/>
            <a:ext cx="2748014" cy="183200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77587" y="4110829"/>
            <a:ext cx="1762021" cy="369332"/>
          </a:xfrm>
          <a:prstGeom prst="rect">
            <a:avLst/>
          </a:prstGeom>
          <a:noFill/>
        </p:spPr>
        <p:txBody>
          <a:bodyPr wrap="none" rtlCol="0">
            <a:spAutoFit/>
          </a:bodyPr>
          <a:lstStyle/>
          <a:p>
            <a:r>
              <a:rPr lang="en-US" i="1" dirty="0"/>
              <a:t>s</a:t>
            </a:r>
            <a:r>
              <a:rPr lang="en-US" dirty="0"/>
              <a:t>-orbital from H</a:t>
            </a:r>
          </a:p>
        </p:txBody>
      </p:sp>
      <p:sp>
        <p:nvSpPr>
          <p:cNvPr id="33" name="TextBox 32"/>
          <p:cNvSpPr txBox="1"/>
          <p:nvPr/>
        </p:nvSpPr>
        <p:spPr>
          <a:xfrm>
            <a:off x="4326668" y="6171683"/>
            <a:ext cx="1762021" cy="369332"/>
          </a:xfrm>
          <a:prstGeom prst="rect">
            <a:avLst/>
          </a:prstGeom>
          <a:noFill/>
        </p:spPr>
        <p:txBody>
          <a:bodyPr wrap="none" rtlCol="0">
            <a:spAutoFit/>
          </a:bodyPr>
          <a:lstStyle/>
          <a:p>
            <a:r>
              <a:rPr lang="en-US" i="1" dirty="0"/>
              <a:t>s</a:t>
            </a:r>
            <a:r>
              <a:rPr lang="en-US" dirty="0"/>
              <a:t>-orbital from H</a:t>
            </a:r>
          </a:p>
        </p:txBody>
      </p:sp>
      <p:cxnSp>
        <p:nvCxnSpPr>
          <p:cNvPr id="35" name="Straight Connector 34"/>
          <p:cNvCxnSpPr>
            <a:stCxn id="31" idx="1"/>
          </p:cNvCxnSpPr>
          <p:nvPr/>
        </p:nvCxnSpPr>
        <p:spPr>
          <a:xfrm flipH="1">
            <a:off x="6581553" y="4295495"/>
            <a:ext cx="496034" cy="8332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3" idx="0"/>
          </p:cNvCxnSpPr>
          <p:nvPr/>
        </p:nvCxnSpPr>
        <p:spPr>
          <a:xfrm flipH="1">
            <a:off x="5207679" y="5422605"/>
            <a:ext cx="225558" cy="7490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842779" y="4110829"/>
            <a:ext cx="2866363" cy="87584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3326377" y="4096159"/>
            <a:ext cx="2762312" cy="61338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81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14</a:t>
            </a:fld>
            <a:endParaRPr lang="en-US" dirty="0"/>
          </a:p>
        </p:txBody>
      </p:sp>
      <p:sp>
        <p:nvSpPr>
          <p:cNvPr id="9" name="Text Placeholder 2"/>
          <p:cNvSpPr txBox="1">
            <a:spLocks/>
          </p:cNvSpPr>
          <p:nvPr/>
        </p:nvSpPr>
        <p:spPr>
          <a:xfrm>
            <a:off x="457200" y="956968"/>
            <a:ext cx="8530098" cy="250946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Describing Orbital Overlap for Water</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problem is that this model gives a molecular structure that is does not match experimental evidence.</a:t>
            </a:r>
          </a:p>
          <a:p>
            <a:pPr marL="342900" indent="-342900">
              <a:buClr>
                <a:srgbClr val="009900"/>
              </a:buClr>
              <a:buFont typeface="Arial" panose="020B0604020202020204" pitchFamily="34" charset="0"/>
              <a:buChar char="•"/>
            </a:pPr>
            <a:r>
              <a:rPr lang="en-US" sz="2200" dirty="0"/>
              <a:t>The simple orbital overlap results in a molecule with a 90</a:t>
            </a:r>
            <a:r>
              <a:rPr lang="en-US" sz="2200" dirty="0">
                <a:latin typeface="Calibri" panose="020F0502020204030204" pitchFamily="34" charset="0"/>
              </a:rPr>
              <a:t>° </a:t>
            </a:r>
            <a:r>
              <a:rPr lang="en-US" sz="2200" dirty="0"/>
              <a:t>bond angle whereas experimental evidence shows that the bond angle for water is 104.9</a:t>
            </a:r>
            <a:r>
              <a:rPr lang="en-US" sz="2200" dirty="0">
                <a:latin typeface="Calibri" panose="020F0502020204030204" pitchFamily="34" charset="0"/>
              </a:rPr>
              <a:t>°.</a:t>
            </a:r>
            <a:endParaRPr lang="en-US" sz="2200" dirty="0"/>
          </a:p>
          <a:p>
            <a:pPr marL="342900" indent="-342900">
              <a:buClr>
                <a:srgbClr val="009900"/>
              </a:buClr>
              <a:buFont typeface="Arial" panose="020B0604020202020204" pitchFamily="34" charset="0"/>
              <a:buChar char="•"/>
            </a:pPr>
            <a:endParaRPr lang="en-US" dirty="0"/>
          </a:p>
        </p:txBody>
      </p:sp>
      <p:pic>
        <p:nvPicPr>
          <p:cNvPr id="3073" name="Picture 1" descr="age414image2688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5789" y="3878915"/>
            <a:ext cx="2339163" cy="15594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1" y="3788404"/>
            <a:ext cx="1367169" cy="1096199"/>
          </a:xfrm>
          <a:prstGeom prst="rect">
            <a:avLst/>
          </a:prstGeom>
        </p:spPr>
      </p:pic>
      <p:cxnSp>
        <p:nvCxnSpPr>
          <p:cNvPr id="6" name="Straight Arrow Connector 5"/>
          <p:cNvCxnSpPr/>
          <p:nvPr/>
        </p:nvCxnSpPr>
        <p:spPr>
          <a:xfrm>
            <a:off x="3066607" y="4658636"/>
            <a:ext cx="871869" cy="1063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48241" y="4105998"/>
            <a:ext cx="2000931" cy="1105276"/>
          </a:xfrm>
          <a:prstGeom prst="rect">
            <a:avLst/>
          </a:prstGeom>
        </p:spPr>
      </p:pic>
    </p:spTree>
    <p:extLst>
      <p:ext uri="{BB962C8B-B14F-4D97-AF65-F5344CB8AC3E}">
        <p14:creationId xmlns:p14="http://schemas.microsoft.com/office/powerpoint/2010/main" val="64598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15</a:t>
            </a:fld>
            <a:endParaRPr lang="en-US" dirty="0"/>
          </a:p>
        </p:txBody>
      </p:sp>
      <p:sp>
        <p:nvSpPr>
          <p:cNvPr id="9" name="Text Placeholder 2"/>
          <p:cNvSpPr txBox="1">
            <a:spLocks/>
          </p:cNvSpPr>
          <p:nvPr/>
        </p:nvSpPr>
        <p:spPr>
          <a:xfrm>
            <a:off x="457200" y="956968"/>
            <a:ext cx="8530098" cy="539938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Describing Orbital Overlap for Water </a:t>
            </a:r>
            <a:endParaRPr lang="en-US" sz="2200" dirty="0"/>
          </a:p>
          <a:p>
            <a:pPr marL="342900" indent="-342900">
              <a:buClr>
                <a:srgbClr val="009900"/>
              </a:buClr>
              <a:buFont typeface="Arial" panose="020B0604020202020204" pitchFamily="34" charset="0"/>
              <a:buChar char="•"/>
            </a:pPr>
            <a:r>
              <a:rPr lang="en-US" sz="2200" dirty="0"/>
              <a:t>Returning to VSEPR theory, there are </a:t>
            </a:r>
            <a:r>
              <a:rPr lang="en-US" sz="2200" i="1" u="sng" dirty="0">
                <a:solidFill>
                  <a:srgbClr val="009900"/>
                </a:solidFill>
              </a:rPr>
              <a:t>four</a:t>
            </a:r>
            <a:r>
              <a:rPr lang="en-US" sz="2200" dirty="0"/>
              <a:t> regions of electron density around an oxygen atom.</a:t>
            </a:r>
          </a:p>
          <a:p>
            <a:pPr marL="342900" indent="-342900">
              <a:buClr>
                <a:srgbClr val="009900"/>
              </a:buClr>
              <a:buFont typeface="Arial" panose="020B0604020202020204" pitchFamily="34" charset="0"/>
              <a:buChar char="•"/>
            </a:pPr>
            <a:r>
              <a:rPr lang="en-US" sz="2200" dirty="0"/>
              <a:t>This means that water is in the </a:t>
            </a:r>
            <a:r>
              <a:rPr lang="en-US" sz="2200" i="1" u="sng" dirty="0">
                <a:solidFill>
                  <a:srgbClr val="009900"/>
                </a:solidFill>
              </a:rPr>
              <a:t>tetrahedral</a:t>
            </a:r>
            <a:r>
              <a:rPr lang="en-US" sz="2200" dirty="0"/>
              <a:t> group.</a:t>
            </a:r>
          </a:p>
          <a:p>
            <a:pPr marL="342900" indent="-342900">
              <a:buClr>
                <a:srgbClr val="009900"/>
              </a:buClr>
              <a:buFont typeface="Arial" panose="020B0604020202020204" pitchFamily="34" charset="0"/>
              <a:buChar char="•"/>
            </a:pPr>
            <a:r>
              <a:rPr lang="en-US" sz="2200" dirty="0"/>
              <a:t>Water has two lone pairs of electrons and therefore has </a:t>
            </a:r>
            <a:r>
              <a:rPr lang="en-US" sz="2200" i="1" u="sng" dirty="0">
                <a:solidFill>
                  <a:srgbClr val="009900"/>
                </a:solidFill>
              </a:rPr>
              <a:t>bent</a:t>
            </a:r>
            <a:r>
              <a:rPr lang="en-US" sz="2200" dirty="0"/>
              <a:t> molecular geometry.</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r>
              <a:rPr lang="en-US" sz="2200" dirty="0"/>
              <a:t>The bond angles observed experimentally show that valence bond theory must include a </a:t>
            </a:r>
            <a:r>
              <a:rPr lang="en-US" sz="2200" i="1" u="sng" dirty="0">
                <a:solidFill>
                  <a:srgbClr val="009900"/>
                </a:solidFill>
              </a:rPr>
              <a:t>hybridization</a:t>
            </a:r>
            <a:r>
              <a:rPr lang="en-US" sz="2200" dirty="0"/>
              <a:t> component in order to be an accurate model for bonding.</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dirty="0"/>
          </a:p>
        </p:txBody>
      </p:sp>
      <p:grpSp>
        <p:nvGrpSpPr>
          <p:cNvPr id="7" name="Group 6"/>
          <p:cNvGrpSpPr/>
          <p:nvPr/>
        </p:nvGrpSpPr>
        <p:grpSpPr>
          <a:xfrm>
            <a:off x="3498500" y="3503781"/>
            <a:ext cx="2000931" cy="1256906"/>
            <a:chOff x="1350722" y="3819983"/>
            <a:chExt cx="2000931" cy="1256906"/>
          </a:xfrm>
        </p:grpSpPr>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50722" y="3971613"/>
              <a:ext cx="2000931" cy="1105276"/>
            </a:xfrm>
            <a:prstGeom prst="rect">
              <a:avLst/>
            </a:prstGeom>
          </p:spPr>
        </p:pic>
        <p:sp>
          <p:nvSpPr>
            <p:cNvPr id="5" name="TextBox 4"/>
            <p:cNvSpPr txBox="1"/>
            <p:nvPr/>
          </p:nvSpPr>
          <p:spPr>
            <a:xfrm rot="18835594">
              <a:off x="2536601" y="3679226"/>
              <a:ext cx="303262" cy="584775"/>
            </a:xfrm>
            <a:prstGeom prst="rect">
              <a:avLst/>
            </a:prstGeom>
            <a:noFill/>
          </p:spPr>
          <p:txBody>
            <a:bodyPr wrap="square" rtlCol="0">
              <a:spAutoFit/>
            </a:bodyPr>
            <a:lstStyle/>
            <a:p>
              <a:r>
                <a:rPr lang="en-US" sz="3200" b="1" dirty="0"/>
                <a:t>:</a:t>
              </a:r>
            </a:p>
          </p:txBody>
        </p:sp>
        <p:sp>
          <p:nvSpPr>
            <p:cNvPr id="10" name="TextBox 9"/>
            <p:cNvSpPr txBox="1"/>
            <p:nvPr/>
          </p:nvSpPr>
          <p:spPr>
            <a:xfrm rot="2764406" flipH="1">
              <a:off x="1902193" y="3679226"/>
              <a:ext cx="303262" cy="584775"/>
            </a:xfrm>
            <a:prstGeom prst="rect">
              <a:avLst/>
            </a:prstGeom>
            <a:noFill/>
          </p:spPr>
          <p:txBody>
            <a:bodyPr wrap="square" rtlCol="0">
              <a:spAutoFit/>
            </a:bodyPr>
            <a:lstStyle/>
            <a:p>
              <a:r>
                <a:rPr lang="en-US" sz="3200" b="1" dirty="0"/>
                <a:t>:</a:t>
              </a:r>
            </a:p>
          </p:txBody>
        </p:sp>
      </p:grpSp>
    </p:spTree>
    <p:extLst>
      <p:ext uri="{BB962C8B-B14F-4D97-AF65-F5344CB8AC3E}">
        <p14:creationId xmlns:p14="http://schemas.microsoft.com/office/powerpoint/2010/main" val="145478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457200" y="956967"/>
            <a:ext cx="8530098" cy="460386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Hybrid Orbitals </a:t>
            </a:r>
            <a:r>
              <a:rPr lang="mr-IN" sz="2200" b="1" dirty="0">
                <a:solidFill>
                  <a:srgbClr val="009900"/>
                </a:solidFill>
              </a:rPr>
              <a:t>…</a:t>
            </a:r>
            <a:endParaRPr lang="en-US" sz="2200" dirty="0"/>
          </a:p>
          <a:p>
            <a:pPr marL="342900" indent="-342900">
              <a:buClr>
                <a:srgbClr val="009900"/>
              </a:buClr>
              <a:buFont typeface="Arial" panose="020B0604020202020204" pitchFamily="34" charset="0"/>
              <a:buChar char="•"/>
            </a:pPr>
            <a:r>
              <a:rPr lang="en-US" sz="2200" dirty="0"/>
              <a:t>do not exist in an isolated atom.</a:t>
            </a:r>
          </a:p>
          <a:p>
            <a:pPr marL="342900" indent="-342900">
              <a:buClr>
                <a:srgbClr val="009900"/>
              </a:buClr>
              <a:buFont typeface="Arial" panose="020B0604020202020204" pitchFamily="34" charset="0"/>
              <a:buChar char="•"/>
            </a:pPr>
            <a:r>
              <a:rPr lang="en-US" sz="2200" dirty="0"/>
              <a:t>only form when atoms come together to bond.</a:t>
            </a:r>
          </a:p>
          <a:p>
            <a:pPr marL="342900" indent="-342900">
              <a:buClr>
                <a:srgbClr val="009900"/>
              </a:buClr>
              <a:buFont typeface="Arial" panose="020B0604020202020204" pitchFamily="34" charset="0"/>
              <a:buChar char="•"/>
            </a:pPr>
            <a:r>
              <a:rPr lang="en-US" sz="2200" dirty="0"/>
              <a:t>have shapes/orientations very different from atomic orbitals.</a:t>
            </a:r>
          </a:p>
          <a:p>
            <a:pPr marL="342900" indent="-342900">
              <a:buClr>
                <a:srgbClr val="009900"/>
              </a:buClr>
              <a:buFont typeface="Arial" panose="020B0604020202020204" pitchFamily="34" charset="0"/>
              <a:buChar char="•"/>
            </a:pPr>
            <a:r>
              <a:rPr lang="en-US" sz="2200" dirty="0"/>
              <a:t>are generated by combining a set of atomic orbitals; </a:t>
            </a:r>
          </a:p>
          <a:p>
            <a:pPr marL="1074420" lvl="1" indent="-342900">
              <a:buClr>
                <a:srgbClr val="009900"/>
              </a:buClr>
            </a:pPr>
            <a:r>
              <a:rPr lang="en-US" sz="2000" dirty="0"/>
              <a:t># of hybrid orbitals created = # of atomic orbitals used.</a:t>
            </a:r>
          </a:p>
          <a:p>
            <a:pPr marL="342900" indent="-342900">
              <a:buClr>
                <a:srgbClr val="009900"/>
              </a:buClr>
              <a:buFont typeface="Arial" panose="020B0604020202020204" pitchFamily="34" charset="0"/>
              <a:buChar char="•"/>
            </a:pPr>
            <a:r>
              <a:rPr lang="en-US" sz="2200" dirty="0"/>
              <a:t>in a set are equivalent in shape and energy.</a:t>
            </a:r>
          </a:p>
          <a:p>
            <a:pPr marL="342900" indent="-342900">
              <a:buClr>
                <a:srgbClr val="009900"/>
              </a:buClr>
              <a:buFont typeface="Arial" panose="020B0604020202020204" pitchFamily="34" charset="0"/>
              <a:buChar char="•"/>
            </a:pPr>
            <a:r>
              <a:rPr lang="en-US" sz="2200" dirty="0"/>
              <a:t>depend upon electron-pair geometry and VSEPR theory.</a:t>
            </a:r>
          </a:p>
          <a:p>
            <a:pPr marL="342900" indent="-342900">
              <a:buClr>
                <a:srgbClr val="009900"/>
              </a:buClr>
              <a:buFont typeface="Arial" panose="020B0604020202020204" pitchFamily="34" charset="0"/>
              <a:buChar char="•"/>
            </a:pPr>
            <a:r>
              <a:rPr lang="en-US" sz="2200" dirty="0"/>
              <a:t>overlap to form </a:t>
            </a:r>
            <a:r>
              <a:rPr lang="el-GR" sz="2200" i="1" u="sng" dirty="0">
                <a:solidFill>
                  <a:srgbClr val="009900"/>
                </a:solidFill>
              </a:rPr>
              <a:t>σ</a:t>
            </a:r>
            <a:r>
              <a:rPr lang="mr-IN" sz="2200" i="1" u="sng" dirty="0">
                <a:solidFill>
                  <a:srgbClr val="009900"/>
                </a:solidFill>
              </a:rPr>
              <a:t>–</a:t>
            </a:r>
            <a:r>
              <a:rPr lang="en-US" sz="2200" i="1" u="sng" dirty="0">
                <a:solidFill>
                  <a:srgbClr val="009900"/>
                </a:solidFill>
              </a:rPr>
              <a:t>bonds</a:t>
            </a:r>
            <a:r>
              <a:rPr lang="en-US" sz="2200" i="1" dirty="0"/>
              <a:t>; </a:t>
            </a:r>
            <a:r>
              <a:rPr lang="en-US" sz="2200" dirty="0"/>
              <a:t>unhybridized orbitals must be used to form </a:t>
            </a:r>
            <a:r>
              <a:rPr lang="el-GR" sz="2200" i="1" u="sng" dirty="0">
                <a:solidFill>
                  <a:srgbClr val="009900"/>
                </a:solidFill>
              </a:rPr>
              <a:t>π</a:t>
            </a:r>
            <a:r>
              <a:rPr lang="mr-IN" sz="2200" i="1" u="sng" dirty="0">
                <a:solidFill>
                  <a:srgbClr val="009900"/>
                </a:solidFill>
              </a:rPr>
              <a:t>–</a:t>
            </a:r>
            <a:r>
              <a:rPr lang="en-US" sz="2200" i="1" u="sng" dirty="0">
                <a:solidFill>
                  <a:srgbClr val="009900"/>
                </a:solidFill>
              </a:rPr>
              <a:t>bonds</a:t>
            </a:r>
            <a:r>
              <a:rPr lang="en-US" sz="2200" dirty="0"/>
              <a:t>.</a:t>
            </a:r>
          </a:p>
        </p:txBody>
      </p:sp>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16</a:t>
            </a:fld>
            <a:endParaRPr lang="en-US" dirty="0"/>
          </a:p>
        </p:txBody>
      </p:sp>
      <p:pic>
        <p:nvPicPr>
          <p:cNvPr id="7" name="Picture 6"/>
          <p:cNvPicPr>
            <a:picLocks noChangeAspect="1"/>
          </p:cNvPicPr>
          <p:nvPr/>
        </p:nvPicPr>
        <p:blipFill>
          <a:blip r:embed="rId2"/>
          <a:stretch>
            <a:fillRect/>
          </a:stretch>
        </p:blipFill>
        <p:spPr>
          <a:xfrm>
            <a:off x="393677" y="5185481"/>
            <a:ext cx="8593621" cy="1535994"/>
          </a:xfrm>
          <a:prstGeom prst="rect">
            <a:avLst/>
          </a:prstGeom>
        </p:spPr>
      </p:pic>
    </p:spTree>
    <p:extLst>
      <p:ext uri="{BB962C8B-B14F-4D97-AF65-F5344CB8AC3E}">
        <p14:creationId xmlns:p14="http://schemas.microsoft.com/office/powerpoint/2010/main" val="32647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17</a:t>
            </a:fld>
            <a:endParaRPr lang="en-US" dirty="0"/>
          </a:p>
        </p:txBody>
      </p:sp>
      <p:sp>
        <p:nvSpPr>
          <p:cNvPr id="9" name="Text Placeholder 2"/>
          <p:cNvSpPr txBox="1">
            <a:spLocks/>
          </p:cNvSpPr>
          <p:nvPr/>
        </p:nvSpPr>
        <p:spPr>
          <a:xfrm>
            <a:off x="457200" y="956968"/>
            <a:ext cx="8530098" cy="15842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One valence </a:t>
            </a:r>
            <a:r>
              <a:rPr lang="en-US" sz="2200" i="1" dirty="0"/>
              <a:t>s</a:t>
            </a:r>
            <a:r>
              <a:rPr lang="en-US" sz="2200" dirty="0"/>
              <a:t>-orbital mixes with a valence </a:t>
            </a:r>
            <a:r>
              <a:rPr lang="en-US" sz="2200" i="1" dirty="0"/>
              <a:t>p</a:t>
            </a:r>
            <a:r>
              <a:rPr lang="en-US" sz="2200" dirty="0"/>
              <a:t>-orbital to yield two equivalent </a:t>
            </a:r>
            <a:r>
              <a:rPr lang="en-US" sz="2200" i="1" u="sng" dirty="0">
                <a:solidFill>
                  <a:srgbClr val="009900"/>
                </a:solidFill>
              </a:rPr>
              <a:t>sp hybrid orbitals</a:t>
            </a:r>
            <a:r>
              <a:rPr lang="en-US" sz="2200" dirty="0"/>
              <a:t>.</a:t>
            </a:r>
          </a:p>
        </p:txBody>
      </p:sp>
      <p:pic>
        <p:nvPicPr>
          <p:cNvPr id="22" name="Picture 21"/>
          <p:cNvPicPr>
            <a:picLocks noChangeAspect="1"/>
          </p:cNvPicPr>
          <p:nvPr/>
        </p:nvPicPr>
        <p:blipFill>
          <a:blip r:embed="rId2"/>
          <a:stretch>
            <a:fillRect/>
          </a:stretch>
        </p:blipFill>
        <p:spPr>
          <a:xfrm>
            <a:off x="1982562" y="4717673"/>
            <a:ext cx="898799" cy="427999"/>
          </a:xfrm>
          <a:prstGeom prst="rect">
            <a:avLst/>
          </a:prstGeom>
        </p:spPr>
      </p:pic>
      <p:pic>
        <p:nvPicPr>
          <p:cNvPr id="7" name="Picture 6"/>
          <p:cNvPicPr>
            <a:picLocks noChangeAspect="1"/>
          </p:cNvPicPr>
          <p:nvPr/>
        </p:nvPicPr>
        <p:blipFill>
          <a:blip r:embed="rId3"/>
          <a:stretch>
            <a:fillRect/>
          </a:stretch>
        </p:blipFill>
        <p:spPr>
          <a:xfrm>
            <a:off x="151852" y="2475618"/>
            <a:ext cx="8835446" cy="4148225"/>
          </a:xfrm>
          <a:prstGeom prst="rect">
            <a:avLst/>
          </a:prstGeom>
        </p:spPr>
      </p:pic>
    </p:spTree>
    <p:extLst>
      <p:ext uri="{BB962C8B-B14F-4D97-AF65-F5344CB8AC3E}">
        <p14:creationId xmlns:p14="http://schemas.microsoft.com/office/powerpoint/2010/main" val="21127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1214" y="3657976"/>
            <a:ext cx="8726084" cy="26983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18</a:t>
            </a:fld>
            <a:endParaRPr lang="en-US" dirty="0"/>
          </a:p>
        </p:txBody>
      </p:sp>
      <p:sp>
        <p:nvSpPr>
          <p:cNvPr id="9" name="Text Placeholder 2"/>
          <p:cNvSpPr txBox="1">
            <a:spLocks/>
          </p:cNvSpPr>
          <p:nvPr/>
        </p:nvSpPr>
        <p:spPr>
          <a:xfrm>
            <a:off x="457200" y="956968"/>
            <a:ext cx="8530098" cy="15842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One valence </a:t>
            </a:r>
            <a:r>
              <a:rPr lang="en-US" sz="2200" i="1" dirty="0"/>
              <a:t>s</a:t>
            </a:r>
            <a:r>
              <a:rPr lang="en-US" sz="2200" dirty="0"/>
              <a:t>-orbital mixes with a valence </a:t>
            </a:r>
            <a:r>
              <a:rPr lang="en-US" sz="2200" i="1" dirty="0"/>
              <a:t>p</a:t>
            </a:r>
            <a:r>
              <a:rPr lang="en-US" sz="2200" dirty="0"/>
              <a:t>-orbital to yield two equivalent </a:t>
            </a:r>
            <a:r>
              <a:rPr lang="en-US" sz="2200" i="1" u="sng" dirty="0">
                <a:solidFill>
                  <a:srgbClr val="009900"/>
                </a:solidFill>
              </a:rPr>
              <a:t>sp hybrid orbitals</a:t>
            </a:r>
            <a:r>
              <a:rPr lang="en-US" sz="2200" dirty="0"/>
              <a:t>.</a:t>
            </a:r>
          </a:p>
        </p:txBody>
      </p:sp>
      <p:pic>
        <p:nvPicPr>
          <p:cNvPr id="22" name="Picture 21"/>
          <p:cNvPicPr>
            <a:picLocks noChangeAspect="1"/>
          </p:cNvPicPr>
          <p:nvPr/>
        </p:nvPicPr>
        <p:blipFill>
          <a:blip r:embed="rId3"/>
          <a:stretch>
            <a:fillRect/>
          </a:stretch>
        </p:blipFill>
        <p:spPr>
          <a:xfrm>
            <a:off x="1982562" y="4717673"/>
            <a:ext cx="898799" cy="427999"/>
          </a:xfrm>
          <a:prstGeom prst="rect">
            <a:avLst/>
          </a:prstGeom>
        </p:spPr>
      </p:pic>
      <p:sp>
        <p:nvSpPr>
          <p:cNvPr id="25" name="TextBox 24"/>
          <p:cNvSpPr txBox="1"/>
          <p:nvPr/>
        </p:nvSpPr>
        <p:spPr>
          <a:xfrm flipH="1">
            <a:off x="5042789" y="5636476"/>
            <a:ext cx="2633370" cy="923330"/>
          </a:xfrm>
          <a:prstGeom prst="rect">
            <a:avLst/>
          </a:prstGeom>
          <a:noFill/>
        </p:spPr>
        <p:txBody>
          <a:bodyPr wrap="square" rtlCol="0">
            <a:spAutoFit/>
          </a:bodyPr>
          <a:lstStyle/>
          <a:p>
            <a:pPr algn="ctr"/>
            <a:r>
              <a:rPr lang="en-US" i="1" dirty="0">
                <a:solidFill>
                  <a:srgbClr val="009100"/>
                </a:solidFill>
              </a:rPr>
              <a:t>These hybrid sp orbitals on Be overlap with Cl atomic orbitals.</a:t>
            </a:r>
          </a:p>
        </p:txBody>
      </p:sp>
      <p:sp>
        <p:nvSpPr>
          <p:cNvPr id="24" name="Rectangle 23"/>
          <p:cNvSpPr/>
          <p:nvPr/>
        </p:nvSpPr>
        <p:spPr>
          <a:xfrm>
            <a:off x="5593754" y="4740734"/>
            <a:ext cx="1531441" cy="736314"/>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3670221" y="2255767"/>
            <a:ext cx="1908069" cy="1402209"/>
          </a:xfrm>
          <a:prstGeom prst="rect">
            <a:avLst/>
          </a:prstGeom>
        </p:spPr>
      </p:pic>
    </p:spTree>
    <p:extLst>
      <p:ext uri="{BB962C8B-B14F-4D97-AF65-F5344CB8AC3E}">
        <p14:creationId xmlns:p14="http://schemas.microsoft.com/office/powerpoint/2010/main" val="371877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19</a:t>
            </a:fld>
            <a:endParaRPr lang="en-US" dirty="0"/>
          </a:p>
        </p:txBody>
      </p:sp>
      <p:sp>
        <p:nvSpPr>
          <p:cNvPr id="9" name="Text Placeholder 2"/>
          <p:cNvSpPr txBox="1">
            <a:spLocks/>
          </p:cNvSpPr>
          <p:nvPr/>
        </p:nvSpPr>
        <p:spPr>
          <a:xfrm>
            <a:off x="457200" y="956968"/>
            <a:ext cx="8530098" cy="15842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i="1" baseline="30000" dirty="0">
                <a:solidFill>
                  <a:srgbClr val="009900"/>
                </a:solidFill>
              </a:rPr>
              <a:t>2</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Any central atom surrounded by three regions of electron density forms a set of three sp</a:t>
            </a:r>
            <a:r>
              <a:rPr lang="en-US" sz="2200" baseline="30000" dirty="0"/>
              <a:t>2</a:t>
            </a:r>
            <a:r>
              <a:rPr lang="en-US" sz="2200" dirty="0"/>
              <a:t> hybrid orbitals.</a:t>
            </a:r>
          </a:p>
        </p:txBody>
      </p:sp>
      <p:pic>
        <p:nvPicPr>
          <p:cNvPr id="3" name="Picture 2"/>
          <p:cNvPicPr>
            <a:picLocks noChangeAspect="1"/>
          </p:cNvPicPr>
          <p:nvPr/>
        </p:nvPicPr>
        <p:blipFill>
          <a:blip r:embed="rId2"/>
          <a:stretch>
            <a:fillRect/>
          </a:stretch>
        </p:blipFill>
        <p:spPr>
          <a:xfrm>
            <a:off x="1215174" y="2174867"/>
            <a:ext cx="7014150" cy="4546608"/>
          </a:xfrm>
          <a:prstGeom prst="rect">
            <a:avLst/>
          </a:prstGeom>
        </p:spPr>
      </p:pic>
      <p:sp>
        <p:nvSpPr>
          <p:cNvPr id="11" name="TextBox 10"/>
          <p:cNvSpPr txBox="1"/>
          <p:nvPr/>
        </p:nvSpPr>
        <p:spPr>
          <a:xfrm flipH="1">
            <a:off x="3575783" y="5892581"/>
            <a:ext cx="2292932" cy="646331"/>
          </a:xfrm>
          <a:prstGeom prst="rect">
            <a:avLst/>
          </a:prstGeom>
          <a:noFill/>
        </p:spPr>
        <p:txBody>
          <a:bodyPr wrap="square" rtlCol="0">
            <a:spAutoFit/>
          </a:bodyPr>
          <a:lstStyle/>
          <a:p>
            <a:pPr algn="ctr"/>
            <a:r>
              <a:rPr lang="en-US" i="1" dirty="0">
                <a:solidFill>
                  <a:srgbClr val="009900"/>
                </a:solidFill>
              </a:rPr>
              <a:t>Note the trigonal planar arrangement.</a:t>
            </a:r>
          </a:p>
        </p:txBody>
      </p:sp>
      <p:sp>
        <p:nvSpPr>
          <p:cNvPr id="5" name="TextBox 4"/>
          <p:cNvSpPr txBox="1"/>
          <p:nvPr/>
        </p:nvSpPr>
        <p:spPr>
          <a:xfrm>
            <a:off x="6626689" y="6382921"/>
            <a:ext cx="607859" cy="338554"/>
          </a:xfrm>
          <a:prstGeom prst="rect">
            <a:avLst/>
          </a:prstGeom>
          <a:noFill/>
        </p:spPr>
        <p:txBody>
          <a:bodyPr wrap="none" rtlCol="0">
            <a:spAutoFit/>
          </a:bodyPr>
          <a:lstStyle/>
          <a:p>
            <a:r>
              <a:rPr lang="en-US" sz="1600" dirty="0"/>
              <a:t>120°</a:t>
            </a:r>
          </a:p>
        </p:txBody>
      </p:sp>
    </p:spTree>
    <p:extLst>
      <p:ext uri="{BB962C8B-B14F-4D97-AF65-F5344CB8AC3E}">
        <p14:creationId xmlns:p14="http://schemas.microsoft.com/office/powerpoint/2010/main" val="92002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65" y="268934"/>
            <a:ext cx="8825023" cy="1009819"/>
          </a:xfrm>
          <a:prstGeom prst="rect">
            <a:avLst/>
          </a:prstGeom>
        </p:spPr>
        <p:txBody>
          <a:bodyPr>
            <a:noAutofit/>
          </a:bodyPr>
          <a:lstStyle/>
          <a:p>
            <a:r>
              <a:rPr lang="en-US" sz="3000" dirty="0">
                <a:solidFill>
                  <a:schemeClr val="tx1"/>
                </a:solidFill>
              </a:rPr>
              <a:t>chapter 8:  Advanced theories </a:t>
            </a:r>
            <a:br>
              <a:rPr lang="en-US" sz="3000" dirty="0">
                <a:solidFill>
                  <a:schemeClr val="tx1"/>
                </a:solidFill>
              </a:rPr>
            </a:br>
            <a:r>
              <a:rPr lang="en-US" sz="3000" dirty="0">
                <a:solidFill>
                  <a:schemeClr val="tx1"/>
                </a:solidFill>
              </a:rPr>
              <a:t>		     of covalent bonding</a:t>
            </a:r>
          </a:p>
        </p:txBody>
      </p:sp>
      <p:sp>
        <p:nvSpPr>
          <p:cNvPr id="4" name="Content Placeholder 2"/>
          <p:cNvSpPr txBox="1">
            <a:spLocks/>
          </p:cNvSpPr>
          <p:nvPr/>
        </p:nvSpPr>
        <p:spPr>
          <a:xfrm>
            <a:off x="478465" y="1568977"/>
            <a:ext cx="8352043" cy="4876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 typeface="Arial" charset="0"/>
              <a:buNone/>
            </a:pPr>
            <a:r>
              <a:rPr lang="en-US" sz="2800" dirty="0">
                <a:solidFill>
                  <a:schemeClr val="accent5">
                    <a:lumMod val="50000"/>
                  </a:schemeClr>
                </a:solidFill>
                <a:latin typeface="Arial" charset="0"/>
                <a:ea typeface="MS PGothic" charset="0"/>
              </a:rPr>
              <a:t>8.1	Valence Bond Theory</a:t>
            </a:r>
          </a:p>
          <a:p>
            <a:pPr>
              <a:buFont typeface="Arial" charset="0"/>
              <a:buNone/>
            </a:pPr>
            <a:r>
              <a:rPr lang="en-US" sz="2800" dirty="0">
                <a:solidFill>
                  <a:schemeClr val="accent5">
                    <a:lumMod val="50000"/>
                  </a:schemeClr>
                </a:solidFill>
                <a:latin typeface="Arial" charset="0"/>
                <a:ea typeface="MS PGothic" charset="0"/>
              </a:rPr>
              <a:t>8.2	Hybrid Atomic Orbitals</a:t>
            </a:r>
          </a:p>
          <a:p>
            <a:pPr>
              <a:buFont typeface="Arial" charset="0"/>
              <a:buNone/>
            </a:pPr>
            <a:r>
              <a:rPr lang="en-US" sz="2800" dirty="0">
                <a:solidFill>
                  <a:schemeClr val="accent5">
                    <a:lumMod val="50000"/>
                  </a:schemeClr>
                </a:solidFill>
                <a:latin typeface="Arial" charset="0"/>
                <a:ea typeface="MS PGothic" charset="0"/>
              </a:rPr>
              <a:t>8.3	Multiple Bonds</a:t>
            </a:r>
          </a:p>
          <a:p>
            <a:r>
              <a:rPr lang="en-US" sz="2800" dirty="0">
                <a:solidFill>
                  <a:schemeClr val="accent5">
                    <a:lumMod val="50000"/>
                  </a:schemeClr>
                </a:solidFill>
                <a:latin typeface="Arial" charset="0"/>
                <a:ea typeface="MS PGothic" charset="0"/>
              </a:rPr>
              <a:t>8.4	Molecular Orbital Theory</a:t>
            </a:r>
          </a:p>
          <a:p>
            <a:pPr>
              <a:buFont typeface="Arial" charset="0"/>
              <a:buNone/>
            </a:pPr>
            <a:endParaRPr lang="en-US" sz="2800" dirty="0">
              <a:solidFill>
                <a:schemeClr val="accent5">
                  <a:lumMod val="50000"/>
                </a:schemeClr>
              </a:solidFill>
              <a:latin typeface="Arial" charset="0"/>
              <a:ea typeface="MS PGothic" charset="0"/>
            </a:endParaRPr>
          </a:p>
        </p:txBody>
      </p:sp>
      <p:sp>
        <p:nvSpPr>
          <p:cNvPr id="3" name="Slide Number Placeholder 2"/>
          <p:cNvSpPr>
            <a:spLocks noGrp="1"/>
          </p:cNvSpPr>
          <p:nvPr>
            <p:ph type="sldNum" sz="quarter" idx="4"/>
          </p:nvPr>
        </p:nvSpPr>
        <p:spPr/>
        <p:txBody>
          <a:bodyPr/>
          <a:lstStyle/>
          <a:p>
            <a:fld id="{72F633B3-16E2-4909-ACA1-80BBA0CB601E}" type="slidenum">
              <a:rPr lang="en-US" smtClean="0"/>
              <a:pPr/>
              <a:t>2</a:t>
            </a:fld>
            <a:endParaRPr lang="en-US" dirty="0"/>
          </a:p>
        </p:txBody>
      </p:sp>
    </p:spTree>
    <p:extLst>
      <p:ext uri="{BB962C8B-B14F-4D97-AF65-F5344CB8AC3E}">
        <p14:creationId xmlns:p14="http://schemas.microsoft.com/office/powerpoint/2010/main" val="428123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20</a:t>
            </a:fld>
            <a:endParaRPr lang="en-US" dirty="0"/>
          </a:p>
        </p:txBody>
      </p:sp>
      <p:sp>
        <p:nvSpPr>
          <p:cNvPr id="9" name="Text Placeholder 2"/>
          <p:cNvSpPr txBox="1">
            <a:spLocks/>
          </p:cNvSpPr>
          <p:nvPr/>
        </p:nvSpPr>
        <p:spPr>
          <a:xfrm>
            <a:off x="457200" y="956968"/>
            <a:ext cx="8530098" cy="15842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i="1" baseline="30000" dirty="0">
                <a:solidFill>
                  <a:srgbClr val="009900"/>
                </a:solidFill>
              </a:rPr>
              <a:t>2</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Any central atom surrounded by three regions of electron density forms a set of three sp</a:t>
            </a:r>
            <a:r>
              <a:rPr lang="en-US" sz="2200" baseline="30000" dirty="0"/>
              <a:t>2</a:t>
            </a:r>
            <a:r>
              <a:rPr lang="en-US" sz="2200" dirty="0"/>
              <a:t> hybrid orbitals.</a:t>
            </a:r>
          </a:p>
        </p:txBody>
      </p:sp>
      <p:pic>
        <p:nvPicPr>
          <p:cNvPr id="10241" name="Picture 1" descr="age418image909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19519" y="2272722"/>
            <a:ext cx="2793064" cy="100263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ge418image926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119" y="3625229"/>
            <a:ext cx="8814929" cy="27311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flipH="1">
            <a:off x="5521947" y="5709320"/>
            <a:ext cx="2633370" cy="923330"/>
          </a:xfrm>
          <a:prstGeom prst="rect">
            <a:avLst/>
          </a:prstGeom>
          <a:noFill/>
        </p:spPr>
        <p:txBody>
          <a:bodyPr wrap="square" rtlCol="0">
            <a:spAutoFit/>
          </a:bodyPr>
          <a:lstStyle/>
          <a:p>
            <a:pPr algn="ctr"/>
            <a:r>
              <a:rPr lang="en-US" i="1" dirty="0">
                <a:solidFill>
                  <a:srgbClr val="009100"/>
                </a:solidFill>
              </a:rPr>
              <a:t>These hybrid sp</a:t>
            </a:r>
            <a:r>
              <a:rPr lang="en-US" i="1" baseline="30000" dirty="0">
                <a:solidFill>
                  <a:srgbClr val="009100"/>
                </a:solidFill>
              </a:rPr>
              <a:t>2</a:t>
            </a:r>
            <a:r>
              <a:rPr lang="en-US" i="1" dirty="0">
                <a:solidFill>
                  <a:srgbClr val="009100"/>
                </a:solidFill>
              </a:rPr>
              <a:t> orbitals on B overlap with H atomic orbitals.</a:t>
            </a:r>
          </a:p>
        </p:txBody>
      </p:sp>
      <p:sp>
        <p:nvSpPr>
          <p:cNvPr id="11" name="Rectangle 10"/>
          <p:cNvSpPr/>
          <p:nvPr/>
        </p:nvSpPr>
        <p:spPr>
          <a:xfrm>
            <a:off x="5482191" y="4709855"/>
            <a:ext cx="2482367" cy="829553"/>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Three balloon-like orbitals are shown, and connect together near their narrower ends in one plane. The angle between a pair of lobes is labeled, “120 degre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71503" y="2179541"/>
            <a:ext cx="2074543" cy="125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6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eries of three diagrams connected by a right-facing arrow that is labeled, “Hybridization,” and a downward-facing arrow labeled, “Gives a tetrahedral arrangement,” are shown. The first diagram shows a blue spherical orbital and three red, peanut-shaped orbitals, each placed on an x, y, z axis system. The three red orbitals are located on the x , y and z axes, respectively. The second diagram shows the same four orbitals, but they are now purple and have one enlarged lobe and one smaller lobe. Each lies in a different axis in the drawing. The third diagram shows the same four orbitals, but their smaller lobes now overlap to form a tetrahedral struct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98469" y="1210564"/>
            <a:ext cx="5988829" cy="51457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21</a:t>
            </a:fld>
            <a:endParaRPr lang="en-US" dirty="0"/>
          </a:p>
        </p:txBody>
      </p:sp>
      <p:sp>
        <p:nvSpPr>
          <p:cNvPr id="9" name="Text Placeholder 2"/>
          <p:cNvSpPr txBox="1">
            <a:spLocks/>
          </p:cNvSpPr>
          <p:nvPr/>
        </p:nvSpPr>
        <p:spPr>
          <a:xfrm>
            <a:off x="351820" y="956967"/>
            <a:ext cx="2637040" cy="470685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i="1" baseline="30000" dirty="0">
                <a:solidFill>
                  <a:srgbClr val="009900"/>
                </a:solidFill>
              </a:rPr>
              <a:t>3</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Any central atom surrounded by four regions of electron density forms a set of four sp</a:t>
            </a:r>
            <a:r>
              <a:rPr lang="en-US" sz="2200" baseline="30000" dirty="0"/>
              <a:t>3</a:t>
            </a:r>
            <a:r>
              <a:rPr lang="en-US" sz="2200" dirty="0"/>
              <a:t> hybrid orbitals.</a:t>
            </a:r>
          </a:p>
        </p:txBody>
      </p:sp>
      <p:sp>
        <p:nvSpPr>
          <p:cNvPr id="10" name="TextBox 9"/>
          <p:cNvSpPr txBox="1"/>
          <p:nvPr/>
        </p:nvSpPr>
        <p:spPr>
          <a:xfrm flipH="1">
            <a:off x="4722249" y="5419740"/>
            <a:ext cx="2292932" cy="646331"/>
          </a:xfrm>
          <a:prstGeom prst="rect">
            <a:avLst/>
          </a:prstGeom>
          <a:noFill/>
        </p:spPr>
        <p:txBody>
          <a:bodyPr wrap="square" rtlCol="0">
            <a:spAutoFit/>
          </a:bodyPr>
          <a:lstStyle/>
          <a:p>
            <a:pPr algn="ctr"/>
            <a:r>
              <a:rPr lang="en-US" i="1" dirty="0">
                <a:solidFill>
                  <a:srgbClr val="009900"/>
                </a:solidFill>
              </a:rPr>
              <a:t>Note the tetrahedral arrangement.</a:t>
            </a:r>
          </a:p>
        </p:txBody>
      </p:sp>
    </p:spTree>
    <p:extLst>
      <p:ext uri="{BB962C8B-B14F-4D97-AF65-F5344CB8AC3E}">
        <p14:creationId xmlns:p14="http://schemas.microsoft.com/office/powerpoint/2010/main" val="145504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22</a:t>
            </a:fld>
            <a:endParaRPr lang="en-US" dirty="0"/>
          </a:p>
        </p:txBody>
      </p:sp>
      <p:sp>
        <p:nvSpPr>
          <p:cNvPr id="9" name="Text Placeholder 2"/>
          <p:cNvSpPr txBox="1">
            <a:spLocks/>
          </p:cNvSpPr>
          <p:nvPr/>
        </p:nvSpPr>
        <p:spPr>
          <a:xfrm>
            <a:off x="457200" y="956968"/>
            <a:ext cx="8530098" cy="15842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i="1" baseline="30000" dirty="0">
                <a:solidFill>
                  <a:srgbClr val="009900"/>
                </a:solidFill>
              </a:rPr>
              <a:t>3</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Any central atom surrounded by four regions of electron density forms a set of four sp</a:t>
            </a:r>
            <a:r>
              <a:rPr lang="en-US" sz="2200" baseline="30000" dirty="0"/>
              <a:t>3</a:t>
            </a:r>
            <a:r>
              <a:rPr lang="en-US" sz="2200" dirty="0"/>
              <a:t> hybrid orbitals.</a:t>
            </a:r>
          </a:p>
        </p:txBody>
      </p:sp>
      <p:pic>
        <p:nvPicPr>
          <p:cNvPr id="12289" name="Picture 1" descr="age421image116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3282" y="3389289"/>
            <a:ext cx="8342249" cy="25846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flipH="1">
            <a:off x="5521274" y="5241825"/>
            <a:ext cx="2633370" cy="923330"/>
          </a:xfrm>
          <a:prstGeom prst="rect">
            <a:avLst/>
          </a:prstGeom>
          <a:noFill/>
        </p:spPr>
        <p:txBody>
          <a:bodyPr wrap="square" rtlCol="0">
            <a:spAutoFit/>
          </a:bodyPr>
          <a:lstStyle/>
          <a:p>
            <a:pPr algn="ctr"/>
            <a:r>
              <a:rPr lang="en-US" i="1" dirty="0">
                <a:solidFill>
                  <a:srgbClr val="009100"/>
                </a:solidFill>
              </a:rPr>
              <a:t>These hybrid sp</a:t>
            </a:r>
            <a:r>
              <a:rPr lang="en-US" i="1" baseline="30000" dirty="0">
                <a:solidFill>
                  <a:srgbClr val="009100"/>
                </a:solidFill>
              </a:rPr>
              <a:t>3</a:t>
            </a:r>
            <a:r>
              <a:rPr lang="en-US" i="1" dirty="0">
                <a:solidFill>
                  <a:srgbClr val="009100"/>
                </a:solidFill>
              </a:rPr>
              <a:t> orbitals on C overlap with H atomic orbitals.</a:t>
            </a:r>
          </a:p>
        </p:txBody>
      </p:sp>
      <p:sp>
        <p:nvSpPr>
          <p:cNvPr id="10" name="Rectangle 9"/>
          <p:cNvSpPr/>
          <p:nvPr/>
        </p:nvSpPr>
        <p:spPr>
          <a:xfrm>
            <a:off x="5345155" y="4444784"/>
            <a:ext cx="3129144" cy="736314"/>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347968" y="2211191"/>
            <a:ext cx="1718850" cy="1787604"/>
          </a:xfrm>
          <a:prstGeom prst="rect">
            <a:avLst/>
          </a:prstGeom>
        </p:spPr>
      </p:pic>
    </p:spTree>
    <p:extLst>
      <p:ext uri="{BB962C8B-B14F-4D97-AF65-F5344CB8AC3E}">
        <p14:creationId xmlns:p14="http://schemas.microsoft.com/office/powerpoint/2010/main" val="10983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23</a:t>
            </a:fld>
            <a:endParaRPr lang="en-US" dirty="0"/>
          </a:p>
        </p:txBody>
      </p:sp>
      <p:sp>
        <p:nvSpPr>
          <p:cNvPr id="9" name="Text Placeholder 2"/>
          <p:cNvSpPr txBox="1">
            <a:spLocks/>
          </p:cNvSpPr>
          <p:nvPr/>
        </p:nvSpPr>
        <p:spPr>
          <a:xfrm>
            <a:off x="457200" y="956968"/>
            <a:ext cx="8530098" cy="286012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i="1" baseline="30000" dirty="0">
                <a:solidFill>
                  <a:srgbClr val="009900"/>
                </a:solidFill>
              </a:rPr>
              <a:t>3</a:t>
            </a:r>
            <a:r>
              <a:rPr lang="en-US" sz="2200" b="1" dirty="0">
                <a:solidFill>
                  <a:srgbClr val="009900"/>
                </a:solidFill>
              </a:rPr>
              <a:t> Hybridization</a:t>
            </a:r>
            <a:endParaRPr lang="en-US" sz="2200" dirty="0"/>
          </a:p>
          <a:p>
            <a:pPr marL="342900" indent="-342900">
              <a:buClr>
                <a:srgbClr val="009900"/>
              </a:buClr>
              <a:buFont typeface="Arial" panose="020B0604020202020204" pitchFamily="34" charset="0"/>
              <a:buChar char="•"/>
            </a:pPr>
            <a:r>
              <a:rPr lang="en-US" sz="2200" dirty="0"/>
              <a:t>The structure of ethane, C</a:t>
            </a:r>
            <a:r>
              <a:rPr lang="en-US" sz="2200" baseline="-25000" dirty="0"/>
              <a:t>2</a:t>
            </a:r>
            <a:r>
              <a:rPr lang="en-US" sz="2200" dirty="0"/>
              <a:t>H</a:t>
            </a:r>
            <a:r>
              <a:rPr lang="en-US" sz="2200" baseline="-25000" dirty="0"/>
              <a:t>6</a:t>
            </a:r>
            <a:r>
              <a:rPr lang="en-US" sz="2200" dirty="0"/>
              <a:t>, is similar to that of methane.</a:t>
            </a:r>
          </a:p>
          <a:p>
            <a:pPr marL="342900" indent="-342900">
              <a:buClr>
                <a:srgbClr val="009900"/>
              </a:buClr>
              <a:buFont typeface="Arial" panose="020B0604020202020204" pitchFamily="34" charset="0"/>
              <a:buChar char="•"/>
            </a:pPr>
            <a:r>
              <a:rPr lang="en-US" sz="2200" dirty="0"/>
              <a:t>Each carbon sits at the center of a tetrahedron, and each carbon is sp</a:t>
            </a:r>
            <a:r>
              <a:rPr lang="en-US" sz="2200" baseline="30000" dirty="0"/>
              <a:t>3</a:t>
            </a:r>
            <a:r>
              <a:rPr lang="en-US" sz="2200" dirty="0"/>
              <a:t> hybridized.</a:t>
            </a:r>
          </a:p>
          <a:p>
            <a:pPr marL="342900" indent="-342900">
              <a:buClr>
                <a:srgbClr val="009900"/>
              </a:buClr>
              <a:buFont typeface="Arial" panose="020B0604020202020204" pitchFamily="34" charset="0"/>
              <a:buChar char="•"/>
            </a:pPr>
            <a:r>
              <a:rPr lang="en-US" sz="2200" dirty="0"/>
              <a:t>Rotation around the </a:t>
            </a:r>
            <a:r>
              <a:rPr lang="el-GR" sz="2200" i="1" u="sng" dirty="0">
                <a:solidFill>
                  <a:srgbClr val="009900"/>
                </a:solidFill>
              </a:rPr>
              <a:t>σ</a:t>
            </a:r>
            <a:r>
              <a:rPr lang="mr-IN" sz="2200" i="1" u="sng" dirty="0">
                <a:solidFill>
                  <a:srgbClr val="009900"/>
                </a:solidFill>
              </a:rPr>
              <a:t>–</a:t>
            </a:r>
            <a:r>
              <a:rPr lang="en-US" sz="2200" i="1" u="sng" dirty="0">
                <a:solidFill>
                  <a:srgbClr val="009900"/>
                </a:solidFill>
              </a:rPr>
              <a:t>bond</a:t>
            </a:r>
            <a:r>
              <a:rPr lang="en-US" sz="2200" dirty="0"/>
              <a:t> bond created between the two carbon atoms occurs readily.</a:t>
            </a:r>
          </a:p>
        </p:txBody>
      </p:sp>
      <p:grpSp>
        <p:nvGrpSpPr>
          <p:cNvPr id="6" name="Group 5"/>
          <p:cNvGrpSpPr/>
          <p:nvPr/>
        </p:nvGrpSpPr>
        <p:grpSpPr>
          <a:xfrm>
            <a:off x="457200" y="3405719"/>
            <a:ext cx="8014839" cy="2243470"/>
            <a:chOff x="797441" y="3264195"/>
            <a:chExt cx="8014839" cy="2243470"/>
          </a:xfrm>
        </p:grpSpPr>
        <p:pic>
          <p:nvPicPr>
            <p:cNvPr id="1025" name="Picture 1" descr="age421image203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7441" y="3264195"/>
              <a:ext cx="8014839" cy="22434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30549" y="5295014"/>
              <a:ext cx="5018567" cy="212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56187" y="5154304"/>
            <a:ext cx="1964956" cy="1384608"/>
          </a:xfrm>
          <a:prstGeom prst="rect">
            <a:avLst/>
          </a:prstGeom>
        </p:spPr>
      </p:pic>
    </p:spTree>
    <p:extLst>
      <p:ext uri="{BB962C8B-B14F-4D97-AF65-F5344CB8AC3E}">
        <p14:creationId xmlns:p14="http://schemas.microsoft.com/office/powerpoint/2010/main" val="148907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2" y="347979"/>
            <a:ext cx="8530098" cy="518478"/>
          </a:xfrm>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24</a:t>
            </a:fld>
            <a:endParaRPr lang="en-US" dirty="0"/>
          </a:p>
        </p:txBody>
      </p:sp>
      <p:sp>
        <p:nvSpPr>
          <p:cNvPr id="9" name="Text Placeholder 2"/>
          <p:cNvSpPr txBox="1">
            <a:spLocks/>
          </p:cNvSpPr>
          <p:nvPr/>
        </p:nvSpPr>
        <p:spPr>
          <a:xfrm>
            <a:off x="287072" y="956967"/>
            <a:ext cx="8761228" cy="38702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i="1" dirty="0">
                <a:solidFill>
                  <a:srgbClr val="009900"/>
                </a:solidFill>
              </a:rPr>
              <a:t>sp</a:t>
            </a:r>
            <a:r>
              <a:rPr lang="en-US" sz="2200" b="1" i="1" baseline="30000" dirty="0">
                <a:solidFill>
                  <a:srgbClr val="009900"/>
                </a:solidFill>
              </a:rPr>
              <a:t>3</a:t>
            </a:r>
            <a:r>
              <a:rPr lang="en-US" sz="2200" b="1" i="1" dirty="0">
                <a:solidFill>
                  <a:srgbClr val="009900"/>
                </a:solidFill>
              </a:rPr>
              <a:t>d</a:t>
            </a:r>
            <a:r>
              <a:rPr lang="en-US" sz="2200" b="1" dirty="0">
                <a:solidFill>
                  <a:srgbClr val="009900"/>
                </a:solidFill>
              </a:rPr>
              <a:t> and </a:t>
            </a:r>
            <a:r>
              <a:rPr lang="en-US" sz="2200" b="1" i="1" dirty="0">
                <a:solidFill>
                  <a:srgbClr val="009900"/>
                </a:solidFill>
              </a:rPr>
              <a:t>sp</a:t>
            </a:r>
            <a:r>
              <a:rPr lang="en-US" sz="2200" b="1" i="1" baseline="30000" dirty="0">
                <a:solidFill>
                  <a:srgbClr val="009900"/>
                </a:solidFill>
              </a:rPr>
              <a:t>3</a:t>
            </a:r>
            <a:r>
              <a:rPr lang="en-US" sz="2200" b="1" i="1" dirty="0">
                <a:solidFill>
                  <a:srgbClr val="009900"/>
                </a:solidFill>
              </a:rPr>
              <a:t>d</a:t>
            </a:r>
            <a:r>
              <a:rPr lang="en-US" sz="2200" b="1" i="1" baseline="30000" dirty="0">
                <a:solidFill>
                  <a:srgbClr val="009900"/>
                </a:solidFill>
              </a:rPr>
              <a:t>2</a:t>
            </a:r>
            <a:r>
              <a:rPr lang="en-US" sz="2200" b="1" i="1" dirty="0">
                <a:solidFill>
                  <a:srgbClr val="009900"/>
                </a:solidFill>
              </a:rPr>
              <a:t> </a:t>
            </a:r>
            <a:r>
              <a:rPr lang="en-US" sz="2200" b="1" dirty="0">
                <a:solidFill>
                  <a:srgbClr val="009900"/>
                </a:solidFill>
              </a:rPr>
              <a:t>Hybridization</a:t>
            </a:r>
            <a:endParaRPr lang="en-US" sz="2200" dirty="0"/>
          </a:p>
          <a:p>
            <a:pPr marL="342900" indent="-342900">
              <a:buClr>
                <a:srgbClr val="009900"/>
              </a:buClr>
              <a:buFont typeface="Arial" panose="020B0604020202020204" pitchFamily="34" charset="0"/>
              <a:buChar char="•"/>
            </a:pPr>
            <a:r>
              <a:rPr lang="en-US" sz="2200" dirty="0"/>
              <a:t>To describe the five bonding orbitals in a trigonal bipyramidal arrangement, five valence shell atomic orbitals must be used.</a:t>
            </a:r>
          </a:p>
          <a:p>
            <a:pPr marL="1074420" lvl="1" indent="-342900">
              <a:buClr>
                <a:srgbClr val="009900"/>
              </a:buClr>
            </a:pPr>
            <a:r>
              <a:rPr lang="en-US" sz="2000" dirty="0"/>
              <a:t>one </a:t>
            </a:r>
            <a:r>
              <a:rPr lang="en-US" sz="2000" i="1" dirty="0"/>
              <a:t>s</a:t>
            </a:r>
            <a:r>
              <a:rPr lang="en-US" sz="2000" dirty="0"/>
              <a:t> + three </a:t>
            </a:r>
            <a:r>
              <a:rPr lang="en-US" sz="2000" i="1" dirty="0"/>
              <a:t>p</a:t>
            </a:r>
            <a:r>
              <a:rPr lang="en-US" sz="2000" dirty="0"/>
              <a:t> + one </a:t>
            </a:r>
            <a:r>
              <a:rPr lang="en-US" sz="2000" i="1" dirty="0"/>
              <a:t>d</a:t>
            </a:r>
            <a:r>
              <a:rPr lang="en-US" sz="2000" dirty="0"/>
              <a:t> = five </a:t>
            </a:r>
            <a:r>
              <a:rPr lang="en-US" sz="2000" i="1" dirty="0"/>
              <a:t>sp</a:t>
            </a:r>
            <a:r>
              <a:rPr lang="en-US" sz="2000" i="1" baseline="30000" dirty="0"/>
              <a:t>3</a:t>
            </a:r>
            <a:r>
              <a:rPr lang="en-US" sz="2000" i="1" dirty="0"/>
              <a:t>d</a:t>
            </a:r>
            <a:r>
              <a:rPr lang="en-US" sz="2000" dirty="0"/>
              <a:t> hybrid orbitals</a:t>
            </a:r>
          </a:p>
          <a:p>
            <a:pPr marL="342900" indent="-342900">
              <a:buClr>
                <a:srgbClr val="009900"/>
              </a:buClr>
              <a:buFont typeface="Arial" panose="020B0604020202020204" pitchFamily="34" charset="0"/>
              <a:buChar char="•"/>
            </a:pPr>
            <a:r>
              <a:rPr lang="en-US" sz="2200" dirty="0"/>
              <a:t>For an octahedral arrangement with six bonding orbitals:</a:t>
            </a:r>
          </a:p>
          <a:p>
            <a:pPr marL="1074420" lvl="1" indent="-342900">
              <a:buClr>
                <a:srgbClr val="009900"/>
              </a:buClr>
            </a:pPr>
            <a:r>
              <a:rPr lang="en-US" sz="2000" dirty="0"/>
              <a:t>one </a:t>
            </a:r>
            <a:r>
              <a:rPr lang="en-US" sz="2000" i="1" dirty="0"/>
              <a:t>s</a:t>
            </a:r>
            <a:r>
              <a:rPr lang="en-US" sz="2000" dirty="0"/>
              <a:t> + three </a:t>
            </a:r>
            <a:r>
              <a:rPr lang="en-US" sz="2000" i="1" dirty="0"/>
              <a:t>p</a:t>
            </a:r>
            <a:r>
              <a:rPr lang="en-US" sz="2000" dirty="0"/>
              <a:t> + two </a:t>
            </a:r>
            <a:r>
              <a:rPr lang="en-US" sz="2000" i="1" dirty="0"/>
              <a:t>d</a:t>
            </a:r>
            <a:r>
              <a:rPr lang="en-US" sz="2000" dirty="0"/>
              <a:t> = six </a:t>
            </a:r>
            <a:r>
              <a:rPr lang="en-US" sz="2000" i="1" dirty="0"/>
              <a:t>sp</a:t>
            </a:r>
            <a:r>
              <a:rPr lang="en-US" sz="2000" i="1" baseline="30000" dirty="0"/>
              <a:t>3</a:t>
            </a:r>
            <a:r>
              <a:rPr lang="en-US" sz="2000" i="1" dirty="0"/>
              <a:t>d</a:t>
            </a:r>
            <a:r>
              <a:rPr lang="en-US" sz="2000" i="1" baseline="30000" dirty="0"/>
              <a:t>2</a:t>
            </a:r>
            <a:r>
              <a:rPr lang="en-US" sz="2000" dirty="0"/>
              <a:t> hybrid orbitals</a:t>
            </a:r>
          </a:p>
          <a:p>
            <a:pPr marL="342900" indent="-342900">
              <a:buClr>
                <a:srgbClr val="009900"/>
              </a:buClr>
              <a:buFont typeface="Arial" panose="020B0604020202020204" pitchFamily="34" charset="0"/>
              <a:buChar char="•"/>
            </a:pPr>
            <a:r>
              <a:rPr lang="en-US" sz="2200" dirty="0"/>
              <a:t>These hybrid orbitals are only available for atoms having </a:t>
            </a:r>
            <a:r>
              <a:rPr lang="en-US" sz="2200" i="1" dirty="0"/>
              <a:t>d</a:t>
            </a:r>
            <a:r>
              <a:rPr lang="en-US" sz="2200" dirty="0"/>
              <a:t>-orbitals in the third period and beyond.</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grpSp>
        <p:nvGrpSpPr>
          <p:cNvPr id="5" name="Group 4"/>
          <p:cNvGrpSpPr/>
          <p:nvPr/>
        </p:nvGrpSpPr>
        <p:grpSpPr>
          <a:xfrm>
            <a:off x="346972" y="4155452"/>
            <a:ext cx="4276360" cy="2241072"/>
            <a:chOff x="1137682" y="4242832"/>
            <a:chExt cx="3752585" cy="1966582"/>
          </a:xfrm>
        </p:grpSpPr>
        <p:pic>
          <p:nvPicPr>
            <p:cNvPr id="2049" name="Picture 1" descr="age422image2244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37682" y="4242832"/>
              <a:ext cx="3752585" cy="1860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0577" y="5837274"/>
              <a:ext cx="2126511" cy="372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4667686" y="4316489"/>
            <a:ext cx="4365068" cy="2166644"/>
            <a:chOff x="4890267" y="4317259"/>
            <a:chExt cx="3777998" cy="1875246"/>
          </a:xfrm>
        </p:grpSpPr>
        <p:pic>
          <p:nvPicPr>
            <p:cNvPr id="2050" name="Picture 2" descr="age423image115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0267" y="4317259"/>
              <a:ext cx="3777998" cy="17114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443162" y="5820365"/>
              <a:ext cx="2126511" cy="372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258623" y="6083483"/>
            <a:ext cx="2185214" cy="369332"/>
          </a:xfrm>
          <a:prstGeom prst="rect">
            <a:avLst/>
          </a:prstGeom>
          <a:noFill/>
        </p:spPr>
        <p:txBody>
          <a:bodyPr wrap="none" rtlCol="0">
            <a:spAutoFit/>
          </a:bodyPr>
          <a:lstStyle/>
          <a:p>
            <a:r>
              <a:rPr lang="en-US" i="1"/>
              <a:t>trigonal bipyramidal</a:t>
            </a:r>
          </a:p>
        </p:txBody>
      </p:sp>
      <p:sp>
        <p:nvSpPr>
          <p:cNvPr id="12" name="TextBox 11"/>
          <p:cNvSpPr txBox="1"/>
          <p:nvPr/>
        </p:nvSpPr>
        <p:spPr>
          <a:xfrm>
            <a:off x="5847181" y="6043667"/>
            <a:ext cx="1261884" cy="369332"/>
          </a:xfrm>
          <a:prstGeom prst="rect">
            <a:avLst/>
          </a:prstGeom>
          <a:noFill/>
        </p:spPr>
        <p:txBody>
          <a:bodyPr wrap="none" rtlCol="0">
            <a:spAutoFit/>
          </a:bodyPr>
          <a:lstStyle/>
          <a:p>
            <a:r>
              <a:rPr lang="en-US" i="1"/>
              <a:t>octahedral</a:t>
            </a:r>
          </a:p>
        </p:txBody>
      </p:sp>
    </p:spTree>
    <p:extLst>
      <p:ext uri="{BB962C8B-B14F-4D97-AF65-F5344CB8AC3E}">
        <p14:creationId xmlns:p14="http://schemas.microsoft.com/office/powerpoint/2010/main" val="1068412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2" y="347979"/>
            <a:ext cx="8530098" cy="518478"/>
          </a:xfrm>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25</a:t>
            </a:fld>
            <a:endParaRPr lang="en-US" dirty="0"/>
          </a:p>
        </p:txBody>
      </p:sp>
      <p:sp>
        <p:nvSpPr>
          <p:cNvPr id="9" name="Text Placeholder 2"/>
          <p:cNvSpPr txBox="1">
            <a:spLocks/>
          </p:cNvSpPr>
          <p:nvPr/>
        </p:nvSpPr>
        <p:spPr>
          <a:xfrm>
            <a:off x="287072" y="956967"/>
            <a:ext cx="8761228" cy="38702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Summary of Hybridized Orbitals and Geometries</a:t>
            </a:r>
            <a:endParaRPr lang="en-US" sz="2200" dirty="0"/>
          </a:p>
          <a:p>
            <a:pPr marL="342900" indent="-342900">
              <a:buClr>
                <a:srgbClr val="009900"/>
              </a:buClr>
              <a:buFont typeface="Arial" panose="020B0604020202020204" pitchFamily="34" charset="0"/>
              <a:buChar char="•"/>
            </a:pPr>
            <a:endParaRPr lang="en-US" sz="2200" dirty="0"/>
          </a:p>
        </p:txBody>
      </p:sp>
      <p:pic>
        <p:nvPicPr>
          <p:cNvPr id="3073" name="Picture 1" descr="age424image116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893" y="1400389"/>
            <a:ext cx="5592725" cy="52342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55617" y="1638831"/>
            <a:ext cx="2698175" cy="646331"/>
          </a:xfrm>
          <a:prstGeom prst="rect">
            <a:avLst/>
          </a:prstGeom>
          <a:noFill/>
        </p:spPr>
        <p:txBody>
          <a:bodyPr wrap="square" rtlCol="0">
            <a:spAutoFit/>
          </a:bodyPr>
          <a:lstStyle/>
          <a:p>
            <a:r>
              <a:rPr lang="en-US" i="1" dirty="0"/>
              <a:t>What is the hybridization for SO</a:t>
            </a:r>
            <a:r>
              <a:rPr lang="en-US" i="1" baseline="-25000" dirty="0"/>
              <a:t>4</a:t>
            </a:r>
            <a:r>
              <a:rPr lang="en-US" i="1" baseline="30000" dirty="0"/>
              <a:t>2-</a:t>
            </a:r>
            <a:r>
              <a:rPr lang="en-US" i="1" dirty="0"/>
              <a:t>?</a:t>
            </a:r>
          </a:p>
        </p:txBody>
      </p:sp>
      <p:sp>
        <p:nvSpPr>
          <p:cNvPr id="15" name="TextBox 14"/>
          <p:cNvSpPr txBox="1"/>
          <p:nvPr/>
        </p:nvSpPr>
        <p:spPr>
          <a:xfrm>
            <a:off x="5955617" y="3222915"/>
            <a:ext cx="2698175" cy="646331"/>
          </a:xfrm>
          <a:prstGeom prst="rect">
            <a:avLst/>
          </a:prstGeom>
          <a:noFill/>
        </p:spPr>
        <p:txBody>
          <a:bodyPr wrap="square" rtlCol="0">
            <a:spAutoFit/>
          </a:bodyPr>
          <a:lstStyle/>
          <a:p>
            <a:r>
              <a:rPr lang="en-US" i="1" dirty="0"/>
              <a:t>What is the hybridization for SF</a:t>
            </a:r>
            <a:r>
              <a:rPr lang="en-US" i="1" baseline="-25000" dirty="0"/>
              <a:t>4</a:t>
            </a:r>
            <a:r>
              <a:rPr lang="en-US" i="1" dirty="0"/>
              <a:t>?</a:t>
            </a:r>
          </a:p>
        </p:txBody>
      </p:sp>
      <p:sp>
        <p:nvSpPr>
          <p:cNvPr id="16" name="TextBox 15"/>
          <p:cNvSpPr txBox="1"/>
          <p:nvPr/>
        </p:nvSpPr>
        <p:spPr>
          <a:xfrm>
            <a:off x="6031439" y="4713681"/>
            <a:ext cx="2698175" cy="646331"/>
          </a:xfrm>
          <a:prstGeom prst="rect">
            <a:avLst/>
          </a:prstGeom>
          <a:noFill/>
        </p:spPr>
        <p:txBody>
          <a:bodyPr wrap="square" rtlCol="0">
            <a:spAutoFit/>
          </a:bodyPr>
          <a:lstStyle/>
          <a:p>
            <a:r>
              <a:rPr lang="en-US" i="1" dirty="0"/>
              <a:t>What is the hybridization for XeF</a:t>
            </a:r>
            <a:r>
              <a:rPr lang="en-US" i="1" baseline="-25000" dirty="0"/>
              <a:t>4</a:t>
            </a:r>
            <a:r>
              <a:rPr lang="en-US" i="1" dirty="0"/>
              <a:t>?</a:t>
            </a:r>
          </a:p>
        </p:txBody>
      </p:sp>
    </p:spTree>
    <p:extLst>
      <p:ext uri="{BB962C8B-B14F-4D97-AF65-F5344CB8AC3E}">
        <p14:creationId xmlns:p14="http://schemas.microsoft.com/office/powerpoint/2010/main" val="77396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2" y="347979"/>
            <a:ext cx="8530098" cy="518478"/>
          </a:xfrm>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26</a:t>
            </a:fld>
            <a:endParaRPr lang="en-US" dirty="0"/>
          </a:p>
        </p:txBody>
      </p:sp>
      <p:sp>
        <p:nvSpPr>
          <p:cNvPr id="9" name="Text Placeholder 2"/>
          <p:cNvSpPr txBox="1">
            <a:spLocks/>
          </p:cNvSpPr>
          <p:nvPr/>
        </p:nvSpPr>
        <p:spPr>
          <a:xfrm>
            <a:off x="287072" y="956967"/>
            <a:ext cx="8761228" cy="170117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solidFill>
                  <a:srgbClr val="009900"/>
                </a:solidFill>
              </a:rPr>
              <a:t>Examples</a:t>
            </a:r>
          </a:p>
          <a:p>
            <a:r>
              <a:rPr lang="en-US" sz="2200" dirty="0"/>
              <a:t>Identify the hybridization of indicated atoms.</a:t>
            </a:r>
          </a:p>
          <a:p>
            <a:pPr marL="342900" indent="-342900">
              <a:buClr>
                <a:srgbClr val="009900"/>
              </a:buClr>
              <a:buFont typeface="Arial" panose="020B0604020202020204" pitchFamily="34" charset="0"/>
              <a:buChar char="•"/>
            </a:pPr>
            <a:endParaRPr lang="en-US" sz="2200" dirty="0"/>
          </a:p>
        </p:txBody>
      </p:sp>
      <p:grpSp>
        <p:nvGrpSpPr>
          <p:cNvPr id="14" name="Group 13"/>
          <p:cNvGrpSpPr/>
          <p:nvPr/>
        </p:nvGrpSpPr>
        <p:grpSpPr>
          <a:xfrm>
            <a:off x="2060918" y="4482148"/>
            <a:ext cx="2491203" cy="1400879"/>
            <a:chOff x="2865616" y="1957700"/>
            <a:chExt cx="2491203" cy="1400879"/>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5616" y="1957700"/>
              <a:ext cx="1654840" cy="1400879"/>
            </a:xfrm>
            <a:prstGeom prst="rect">
              <a:avLst/>
            </a:prstGeom>
          </p:spPr>
        </p:pic>
        <p:sp>
          <p:nvSpPr>
            <p:cNvPr id="17" name="TextBox 16"/>
            <p:cNvSpPr txBox="1"/>
            <p:nvPr/>
          </p:nvSpPr>
          <p:spPr>
            <a:xfrm>
              <a:off x="4431566" y="2639285"/>
              <a:ext cx="925253" cy="338554"/>
            </a:xfrm>
            <a:prstGeom prst="rect">
              <a:avLst/>
            </a:prstGeom>
            <a:noFill/>
          </p:spPr>
          <p:txBody>
            <a:bodyPr wrap="none" rtlCol="0">
              <a:spAutoFit/>
            </a:bodyPr>
            <a:lstStyle/>
            <a:p>
              <a:r>
                <a:rPr lang="en-US" sz="1600" i="1" dirty="0"/>
                <a:t>nitrogen</a:t>
              </a:r>
            </a:p>
          </p:txBody>
        </p:sp>
      </p:grpSp>
      <p:grpSp>
        <p:nvGrpSpPr>
          <p:cNvPr id="20" name="Group 19"/>
          <p:cNvGrpSpPr/>
          <p:nvPr/>
        </p:nvGrpSpPr>
        <p:grpSpPr>
          <a:xfrm>
            <a:off x="3484983" y="2131863"/>
            <a:ext cx="2134275" cy="1667426"/>
            <a:chOff x="2755169" y="3481541"/>
            <a:chExt cx="2033463" cy="1532066"/>
          </a:xfrm>
        </p:grpSpPr>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65616" y="3779974"/>
              <a:ext cx="1923016" cy="1233633"/>
            </a:xfrm>
            <a:prstGeom prst="rect">
              <a:avLst/>
            </a:prstGeom>
          </p:spPr>
        </p:pic>
        <p:sp>
          <p:nvSpPr>
            <p:cNvPr id="18" name="TextBox 17"/>
            <p:cNvSpPr txBox="1"/>
            <p:nvPr/>
          </p:nvSpPr>
          <p:spPr>
            <a:xfrm>
              <a:off x="2755169" y="3481541"/>
              <a:ext cx="729687" cy="338554"/>
            </a:xfrm>
            <a:prstGeom prst="rect">
              <a:avLst/>
            </a:prstGeom>
            <a:noFill/>
          </p:spPr>
          <p:txBody>
            <a:bodyPr wrap="none" rtlCol="0">
              <a:spAutoFit/>
            </a:bodyPr>
            <a:lstStyle/>
            <a:p>
              <a:r>
                <a:rPr lang="en-US" sz="1600" i="1" dirty="0"/>
                <a:t>iodine</a:t>
              </a:r>
            </a:p>
          </p:txBody>
        </p:sp>
      </p:grpSp>
      <p:grpSp>
        <p:nvGrpSpPr>
          <p:cNvPr id="12" name="Group 11"/>
          <p:cNvGrpSpPr/>
          <p:nvPr/>
        </p:nvGrpSpPr>
        <p:grpSpPr>
          <a:xfrm>
            <a:off x="6512935" y="2563584"/>
            <a:ext cx="2036818" cy="986895"/>
            <a:chOff x="223333" y="3900933"/>
            <a:chExt cx="2036818" cy="986895"/>
          </a:xfrm>
        </p:grpSpPr>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07872" y="3900933"/>
              <a:ext cx="1252279" cy="986895"/>
            </a:xfrm>
            <a:prstGeom prst="rect">
              <a:avLst/>
            </a:prstGeom>
          </p:spPr>
        </p:pic>
        <p:sp>
          <p:nvSpPr>
            <p:cNvPr id="19" name="TextBox 18"/>
            <p:cNvSpPr txBox="1"/>
            <p:nvPr/>
          </p:nvSpPr>
          <p:spPr>
            <a:xfrm>
              <a:off x="223333" y="4030095"/>
              <a:ext cx="845103" cy="338554"/>
            </a:xfrm>
            <a:prstGeom prst="rect">
              <a:avLst/>
            </a:prstGeom>
            <a:noFill/>
          </p:spPr>
          <p:txBody>
            <a:bodyPr wrap="none" rtlCol="0">
              <a:spAutoFit/>
            </a:bodyPr>
            <a:lstStyle/>
            <a:p>
              <a:r>
                <a:rPr lang="en-US" sz="1600" i="1"/>
                <a:t>oxygen</a:t>
              </a:r>
              <a:endParaRPr lang="en-US" sz="1600" i="1" dirty="0"/>
            </a:p>
          </p:txBody>
        </p:sp>
      </p:grpSp>
      <p:grpSp>
        <p:nvGrpSpPr>
          <p:cNvPr id="22" name="Group 21"/>
          <p:cNvGrpSpPr/>
          <p:nvPr/>
        </p:nvGrpSpPr>
        <p:grpSpPr>
          <a:xfrm>
            <a:off x="5849582" y="4035484"/>
            <a:ext cx="1447892" cy="1847543"/>
            <a:chOff x="5849582" y="4035484"/>
            <a:chExt cx="1447892" cy="1847543"/>
          </a:xfrm>
        </p:grpSpPr>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49582" y="4345991"/>
              <a:ext cx="1326705" cy="1537036"/>
            </a:xfrm>
            <a:prstGeom prst="rect">
              <a:avLst/>
            </a:prstGeom>
          </p:spPr>
        </p:pic>
        <p:sp>
          <p:nvSpPr>
            <p:cNvPr id="23" name="TextBox 22"/>
            <p:cNvSpPr txBox="1"/>
            <p:nvPr/>
          </p:nvSpPr>
          <p:spPr>
            <a:xfrm>
              <a:off x="6611068" y="4035484"/>
              <a:ext cx="686406" cy="338554"/>
            </a:xfrm>
            <a:prstGeom prst="rect">
              <a:avLst/>
            </a:prstGeom>
            <a:noFill/>
          </p:spPr>
          <p:txBody>
            <a:bodyPr wrap="none" rtlCol="0">
              <a:spAutoFit/>
            </a:bodyPr>
            <a:lstStyle/>
            <a:p>
              <a:r>
                <a:rPr lang="en-US" sz="1600" i="1"/>
                <a:t>sulfur</a:t>
              </a:r>
              <a:endParaRPr lang="en-US" sz="1600" i="1" dirty="0"/>
            </a:p>
          </p:txBody>
        </p:sp>
      </p:grpSp>
      <p:pic>
        <p:nvPicPr>
          <p:cNvPr id="3" name="Picture 2"/>
          <p:cNvPicPr>
            <a:picLocks noChangeAspect="1"/>
          </p:cNvPicPr>
          <p:nvPr/>
        </p:nvPicPr>
        <p:blipFill>
          <a:blip r:embed="rId7"/>
          <a:stretch>
            <a:fillRect/>
          </a:stretch>
        </p:blipFill>
        <p:spPr>
          <a:xfrm>
            <a:off x="1290296" y="2603340"/>
            <a:ext cx="1241406" cy="762407"/>
          </a:xfrm>
          <a:prstGeom prst="rect">
            <a:avLst/>
          </a:prstGeom>
        </p:spPr>
      </p:pic>
      <p:pic>
        <p:nvPicPr>
          <p:cNvPr id="10" name="Picture 9"/>
          <p:cNvPicPr>
            <a:picLocks noChangeAspect="1"/>
          </p:cNvPicPr>
          <p:nvPr/>
        </p:nvPicPr>
        <p:blipFill>
          <a:blip r:embed="rId8"/>
          <a:stretch>
            <a:fillRect/>
          </a:stretch>
        </p:blipFill>
        <p:spPr>
          <a:xfrm>
            <a:off x="1749064" y="3553067"/>
            <a:ext cx="389851" cy="246222"/>
          </a:xfrm>
          <a:prstGeom prst="rect">
            <a:avLst/>
          </a:prstGeom>
        </p:spPr>
      </p:pic>
      <p:sp>
        <p:nvSpPr>
          <p:cNvPr id="24" name="TextBox 23"/>
          <p:cNvSpPr txBox="1"/>
          <p:nvPr/>
        </p:nvSpPr>
        <p:spPr>
          <a:xfrm>
            <a:off x="692505" y="2264786"/>
            <a:ext cx="686406" cy="338554"/>
          </a:xfrm>
          <a:prstGeom prst="rect">
            <a:avLst/>
          </a:prstGeom>
          <a:noFill/>
        </p:spPr>
        <p:txBody>
          <a:bodyPr wrap="none" rtlCol="0">
            <a:spAutoFit/>
          </a:bodyPr>
          <a:lstStyle/>
          <a:p>
            <a:r>
              <a:rPr lang="en-US" sz="1600" i="1" dirty="0"/>
              <a:t>sulfur</a:t>
            </a:r>
          </a:p>
        </p:txBody>
      </p:sp>
      <p:cxnSp>
        <p:nvCxnSpPr>
          <p:cNvPr id="16" name="Straight Connector 15"/>
          <p:cNvCxnSpPr/>
          <p:nvPr/>
        </p:nvCxnSpPr>
        <p:spPr>
          <a:xfrm>
            <a:off x="1318554" y="2481701"/>
            <a:ext cx="423319" cy="2110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20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2" y="347979"/>
            <a:ext cx="8530098" cy="518478"/>
          </a:xfrm>
          <a:prstGeom prst="rect">
            <a:avLst/>
          </a:prstGeom>
        </p:spPr>
        <p:txBody>
          <a:bodyPr>
            <a:normAutofit/>
          </a:bodyPr>
          <a:lstStyle/>
          <a:p>
            <a:r>
              <a:rPr lang="en-US" dirty="0"/>
              <a:t>8</a:t>
            </a:r>
            <a:r>
              <a:rPr lang="en-US" sz="2800" dirty="0"/>
              <a:t>.2  Hybrid Atomic Orbitals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27</a:t>
            </a:fld>
            <a:endParaRPr lang="en-US" dirty="0"/>
          </a:p>
        </p:txBody>
      </p:sp>
      <p:sp>
        <p:nvSpPr>
          <p:cNvPr id="9" name="Text Placeholder 2"/>
          <p:cNvSpPr txBox="1">
            <a:spLocks/>
          </p:cNvSpPr>
          <p:nvPr/>
        </p:nvSpPr>
        <p:spPr>
          <a:xfrm>
            <a:off x="287072" y="956967"/>
            <a:ext cx="8761228" cy="170117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solidFill>
                  <a:srgbClr val="009900"/>
                </a:solidFill>
              </a:rPr>
              <a:t>Examples</a:t>
            </a:r>
          </a:p>
          <a:p>
            <a:r>
              <a:rPr lang="en-US" sz="2200" dirty="0"/>
              <a:t>Three different analgesics are shown below. Identify the hybridization of the indicated atoms.</a:t>
            </a:r>
          </a:p>
          <a:p>
            <a:pPr marL="342900" indent="-342900">
              <a:buClr>
                <a:srgbClr val="009900"/>
              </a:buClr>
              <a:buFont typeface="Arial" panose="020B0604020202020204" pitchFamily="34" charset="0"/>
              <a:buChar char="•"/>
            </a:pPr>
            <a:endParaRPr lang="en-US" sz="2200" dirty="0"/>
          </a:p>
        </p:txBody>
      </p:sp>
      <p:graphicFrame>
        <p:nvGraphicFramePr>
          <p:cNvPr id="24" name="Object 23"/>
          <p:cNvGraphicFramePr>
            <a:graphicFrameLocks noChangeAspect="1"/>
          </p:cNvGraphicFramePr>
          <p:nvPr>
            <p:extLst>
              <p:ext uri="{D42A27DB-BD31-4B8C-83A1-F6EECF244321}">
                <p14:modId xmlns:p14="http://schemas.microsoft.com/office/powerpoint/2010/main" val="1855899681"/>
              </p:ext>
            </p:extLst>
          </p:nvPr>
        </p:nvGraphicFramePr>
        <p:xfrm>
          <a:off x="2832100" y="4370388"/>
          <a:ext cx="3441700" cy="1985962"/>
        </p:xfrm>
        <a:graphic>
          <a:graphicData uri="http://schemas.openxmlformats.org/presentationml/2006/ole">
            <mc:AlternateContent xmlns:mc="http://schemas.openxmlformats.org/markup-compatibility/2006">
              <mc:Choice xmlns:v="urn:schemas-microsoft-com:vml" Requires="v">
                <p:oleObj spid="_x0000_s5563" name="CS ChemDraw Drawing" r:id="rId4" imgW="2790180" imgH="1610444" progId="ChemDraw.Document.6.0">
                  <p:embed/>
                </p:oleObj>
              </mc:Choice>
              <mc:Fallback>
                <p:oleObj name="CS ChemDraw Drawing" r:id="rId4" imgW="2790180" imgH="1610444" progId="ChemDraw.Document.6.0">
                  <p:embed/>
                  <p:pic>
                    <p:nvPicPr>
                      <p:cNvPr id="0" name=""/>
                      <p:cNvPicPr/>
                      <p:nvPr/>
                    </p:nvPicPr>
                    <p:blipFill>
                      <a:blip r:embed="rId5"/>
                      <a:stretch>
                        <a:fillRect/>
                      </a:stretch>
                    </p:blipFill>
                    <p:spPr>
                      <a:xfrm>
                        <a:off x="2832100" y="4370388"/>
                        <a:ext cx="3441700" cy="198596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32179418"/>
              </p:ext>
            </p:extLst>
          </p:nvPr>
        </p:nvGraphicFramePr>
        <p:xfrm>
          <a:off x="727415" y="2365934"/>
          <a:ext cx="2180051" cy="1956363"/>
        </p:xfrm>
        <a:graphic>
          <a:graphicData uri="http://schemas.openxmlformats.org/presentationml/2006/ole">
            <mc:AlternateContent xmlns:mc="http://schemas.openxmlformats.org/markup-compatibility/2006">
              <mc:Choice xmlns:v="urn:schemas-microsoft-com:vml" Requires="v">
                <p:oleObj spid="_x0000_s5564" name="CS ChemDraw Drawing" r:id="rId6" imgW="1887840" imgH="1694282" progId="ChemDraw.Document.6.0">
                  <p:embed/>
                </p:oleObj>
              </mc:Choice>
              <mc:Fallback>
                <p:oleObj name="CS ChemDraw Drawing" r:id="rId6" imgW="1887840" imgH="1694282" progId="ChemDraw.Document.6.0">
                  <p:embed/>
                  <p:pic>
                    <p:nvPicPr>
                      <p:cNvPr id="0" name=""/>
                      <p:cNvPicPr/>
                      <p:nvPr/>
                    </p:nvPicPr>
                    <p:blipFill>
                      <a:blip r:embed="rId7"/>
                      <a:stretch>
                        <a:fillRect/>
                      </a:stretch>
                    </p:blipFill>
                    <p:spPr>
                      <a:xfrm>
                        <a:off x="727415" y="2365934"/>
                        <a:ext cx="2180051" cy="1956363"/>
                      </a:xfrm>
                      <a:prstGeom prst="rect">
                        <a:avLst/>
                      </a:prstGeom>
                    </p:spPr>
                  </p:pic>
                </p:oleObj>
              </mc:Fallback>
            </mc:AlternateContent>
          </a:graphicData>
        </a:graphic>
      </p:graphicFrame>
      <p:sp>
        <p:nvSpPr>
          <p:cNvPr id="3" name="TextBox 2"/>
          <p:cNvSpPr txBox="1"/>
          <p:nvPr/>
        </p:nvSpPr>
        <p:spPr>
          <a:xfrm>
            <a:off x="212104" y="3498328"/>
            <a:ext cx="787395" cy="338554"/>
          </a:xfrm>
          <a:prstGeom prst="rect">
            <a:avLst/>
          </a:prstGeom>
          <a:noFill/>
        </p:spPr>
        <p:txBody>
          <a:bodyPr wrap="none" rtlCol="0">
            <a:spAutoFit/>
          </a:bodyPr>
          <a:lstStyle/>
          <a:p>
            <a:r>
              <a:rPr lang="en-US" sz="1600" i="1" dirty="0"/>
              <a:t>aspirin</a:t>
            </a:r>
          </a:p>
        </p:txBody>
      </p:sp>
      <p:sp>
        <p:nvSpPr>
          <p:cNvPr id="26" name="TextBox 25"/>
          <p:cNvSpPr txBox="1"/>
          <p:nvPr/>
        </p:nvSpPr>
        <p:spPr>
          <a:xfrm>
            <a:off x="2504890" y="5954137"/>
            <a:ext cx="1039067" cy="584775"/>
          </a:xfrm>
          <a:prstGeom prst="rect">
            <a:avLst/>
          </a:prstGeom>
          <a:noFill/>
        </p:spPr>
        <p:txBody>
          <a:bodyPr wrap="none" rtlCol="0">
            <a:spAutoFit/>
          </a:bodyPr>
          <a:lstStyle/>
          <a:p>
            <a:pPr algn="ctr"/>
            <a:r>
              <a:rPr lang="en-US" sz="1600" i="1" dirty="0"/>
              <a:t>ibuprofen</a:t>
            </a:r>
          </a:p>
          <a:p>
            <a:pPr algn="ctr"/>
            <a:r>
              <a:rPr lang="en-US" sz="1600" i="1" dirty="0"/>
              <a:t>(Motrin)</a:t>
            </a:r>
          </a:p>
        </p:txBody>
      </p:sp>
      <p:sp>
        <p:nvSpPr>
          <p:cNvPr id="27" name="TextBox 26"/>
          <p:cNvSpPr txBox="1"/>
          <p:nvPr/>
        </p:nvSpPr>
        <p:spPr>
          <a:xfrm>
            <a:off x="7019940" y="3940038"/>
            <a:ext cx="1643399" cy="830997"/>
          </a:xfrm>
          <a:prstGeom prst="rect">
            <a:avLst/>
          </a:prstGeom>
          <a:noFill/>
        </p:spPr>
        <p:txBody>
          <a:bodyPr wrap="none" rtlCol="0">
            <a:spAutoFit/>
          </a:bodyPr>
          <a:lstStyle/>
          <a:p>
            <a:pPr algn="ctr"/>
            <a:r>
              <a:rPr lang="en-US" sz="1600" i="1" dirty="0"/>
              <a:t>acetaminophen/</a:t>
            </a:r>
          </a:p>
          <a:p>
            <a:pPr algn="ctr"/>
            <a:r>
              <a:rPr lang="en-US" sz="1600" i="1" dirty="0"/>
              <a:t>paracetamol</a:t>
            </a:r>
          </a:p>
          <a:p>
            <a:pPr algn="ctr"/>
            <a:r>
              <a:rPr lang="en-US" sz="1600" i="1" dirty="0"/>
              <a:t>(Tylenol)</a:t>
            </a:r>
          </a:p>
        </p:txBody>
      </p:sp>
      <p:cxnSp>
        <p:nvCxnSpPr>
          <p:cNvPr id="15" name="Straight Arrow Connector 14"/>
          <p:cNvCxnSpPr/>
          <p:nvPr/>
        </p:nvCxnSpPr>
        <p:spPr>
          <a:xfrm flipV="1">
            <a:off x="1080433" y="3573825"/>
            <a:ext cx="444716" cy="526115"/>
          </a:xfrm>
          <a:prstGeom prst="straightConnector1">
            <a:avLst/>
          </a:prstGeom>
          <a:ln w="19050">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402960" y="2869342"/>
            <a:ext cx="760020" cy="396954"/>
          </a:xfrm>
          <a:prstGeom prst="straightConnector1">
            <a:avLst/>
          </a:prstGeom>
          <a:ln w="19050">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019942" y="2354723"/>
            <a:ext cx="295258" cy="514618"/>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11032" y="4391547"/>
            <a:ext cx="479174" cy="492204"/>
          </a:xfrm>
          <a:prstGeom prst="straightConnector1">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617457" y="5172844"/>
            <a:ext cx="668003" cy="327283"/>
          </a:xfrm>
          <a:prstGeom prst="straightConnector1">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328665" y="5805377"/>
            <a:ext cx="721261" cy="276446"/>
          </a:xfrm>
          <a:prstGeom prst="straightConnector1">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73150" y="3105432"/>
            <a:ext cx="434515" cy="550782"/>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6578087" y="3619801"/>
            <a:ext cx="52009" cy="73984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162980" y="3060818"/>
            <a:ext cx="519434" cy="429400"/>
          </a:xfrm>
          <a:prstGeom prst="roundRect">
            <a:avLst/>
          </a:prstGeom>
          <a:solidFill>
            <a:schemeClr val="bg1"/>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82563" y="4077845"/>
            <a:ext cx="519434" cy="429400"/>
          </a:xfrm>
          <a:prstGeom prst="roundRect">
            <a:avLst/>
          </a:prstGeom>
          <a:solidFill>
            <a:schemeClr val="bg1"/>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950772" y="3956961"/>
            <a:ext cx="519434" cy="429400"/>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143243" y="5285427"/>
            <a:ext cx="519434" cy="429400"/>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011682" y="6054361"/>
            <a:ext cx="519434" cy="429400"/>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630839" y="2712545"/>
            <a:ext cx="519434" cy="429400"/>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7055483" y="1919005"/>
            <a:ext cx="519434" cy="429400"/>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380524" y="4360233"/>
            <a:ext cx="519434" cy="429400"/>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94056507"/>
              </p:ext>
            </p:extLst>
          </p:nvPr>
        </p:nvGraphicFramePr>
        <p:xfrm>
          <a:off x="5406431" y="2391645"/>
          <a:ext cx="2731108" cy="1832058"/>
        </p:xfrm>
        <a:graphic>
          <a:graphicData uri="http://schemas.openxmlformats.org/presentationml/2006/ole">
            <mc:AlternateContent xmlns:mc="http://schemas.openxmlformats.org/markup-compatibility/2006">
              <mc:Choice xmlns:v="urn:schemas-microsoft-com:vml" Requires="v">
                <p:oleObj spid="_x0000_s5565" name="CS ChemDraw Drawing" r:id="rId8" imgW="2425680" imgH="1627158" progId="ChemDraw.Document.6.0">
                  <p:embed/>
                </p:oleObj>
              </mc:Choice>
              <mc:Fallback>
                <p:oleObj name="CS ChemDraw Drawing" r:id="rId8" imgW="2425680" imgH="1627158" progId="ChemDraw.Document.6.0">
                  <p:embed/>
                  <p:pic>
                    <p:nvPicPr>
                      <p:cNvPr id="0" name=""/>
                      <p:cNvPicPr/>
                      <p:nvPr/>
                    </p:nvPicPr>
                    <p:blipFill>
                      <a:blip r:embed="rId9"/>
                      <a:stretch>
                        <a:fillRect/>
                      </a:stretch>
                    </p:blipFill>
                    <p:spPr>
                      <a:xfrm>
                        <a:off x="5406431" y="2391645"/>
                        <a:ext cx="2731108" cy="1832058"/>
                      </a:xfrm>
                      <a:prstGeom prst="rect">
                        <a:avLst/>
                      </a:prstGeom>
                    </p:spPr>
                  </p:pic>
                </p:oleObj>
              </mc:Fallback>
            </mc:AlternateContent>
          </a:graphicData>
        </a:graphic>
      </p:graphicFrame>
    </p:spTree>
    <p:extLst>
      <p:ext uri="{BB962C8B-B14F-4D97-AF65-F5344CB8AC3E}">
        <p14:creationId xmlns:p14="http://schemas.microsoft.com/office/powerpoint/2010/main" val="34240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.3  Multiple Bonds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28</a:t>
            </a:fld>
            <a:endParaRPr lang="en-US" dirty="0"/>
          </a:p>
        </p:txBody>
      </p:sp>
      <p:sp>
        <p:nvSpPr>
          <p:cNvPr id="7" name="Text Placeholder 2"/>
          <p:cNvSpPr txBox="1">
            <a:spLocks/>
          </p:cNvSpPr>
          <p:nvPr/>
        </p:nvSpPr>
        <p:spPr>
          <a:xfrm>
            <a:off x="457200" y="2320257"/>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56968"/>
            <a:ext cx="8530098" cy="362385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Sigma (</a:t>
            </a:r>
            <a:r>
              <a:rPr lang="el-GR" sz="2200" dirty="0">
                <a:solidFill>
                  <a:srgbClr val="009900"/>
                </a:solidFill>
              </a:rPr>
              <a:t>σ</a:t>
            </a:r>
            <a:r>
              <a:rPr lang="en-US" sz="2200" b="1" dirty="0">
                <a:solidFill>
                  <a:srgbClr val="009900"/>
                </a:solidFill>
              </a:rPr>
              <a:t>) and Pi (</a:t>
            </a:r>
            <a:r>
              <a:rPr lang="el-GR" sz="2200" dirty="0">
                <a:solidFill>
                  <a:srgbClr val="009900"/>
                </a:solidFill>
                <a:latin typeface="Cambria Math"/>
                <a:ea typeface="Cambria Math"/>
                <a:sym typeface="Symbol"/>
              </a:rPr>
              <a:t>π</a:t>
            </a:r>
            <a:r>
              <a:rPr lang="en-US" sz="2200" b="1" dirty="0">
                <a:solidFill>
                  <a:srgbClr val="009900"/>
                </a:solidFill>
              </a:rPr>
              <a:t>) Bonds in Molecules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 ethene, C</a:t>
            </a:r>
            <a:r>
              <a:rPr lang="en-US" sz="2200" baseline="-25000" dirty="0"/>
              <a:t>2</a:t>
            </a:r>
            <a:r>
              <a:rPr lang="en-US" sz="2200" dirty="0"/>
              <a:t>H</a:t>
            </a:r>
            <a:r>
              <a:rPr lang="en-US" sz="2200" baseline="-25000" dirty="0"/>
              <a:t>4</a:t>
            </a:r>
            <a:r>
              <a:rPr lang="en-US" sz="2200" dirty="0"/>
              <a:t>, each carbon atom is surrounded by two hydrogen atoms and another carbon atom.</a:t>
            </a:r>
          </a:p>
          <a:p>
            <a:pPr marL="342900" indent="-342900">
              <a:buClr>
                <a:srgbClr val="009900"/>
              </a:buClr>
              <a:buFont typeface="Arial" panose="020B0604020202020204" pitchFamily="34" charset="0"/>
              <a:buChar char="•"/>
            </a:pPr>
            <a:r>
              <a:rPr lang="en-US" sz="2200" dirty="0"/>
              <a:t>The three regions of electron density around each carbon require </a:t>
            </a:r>
            <a:r>
              <a:rPr lang="en-US" sz="2200" i="1" dirty="0"/>
              <a:t>sp</a:t>
            </a:r>
            <a:r>
              <a:rPr lang="en-US" sz="2200" i="1" baseline="30000" dirty="0"/>
              <a:t>2</a:t>
            </a:r>
            <a:r>
              <a:rPr lang="en-US" sz="2200" dirty="0"/>
              <a:t> hybrid orbitals.</a:t>
            </a:r>
          </a:p>
          <a:p>
            <a:pPr marL="1074420" lvl="1" indent="-342900">
              <a:buClr>
                <a:srgbClr val="009900"/>
              </a:buClr>
            </a:pPr>
            <a:r>
              <a:rPr lang="en-US" sz="2000" dirty="0"/>
              <a:t>These  hybrid orbitals combine to create one </a:t>
            </a:r>
            <a:r>
              <a:rPr lang="el-GR" sz="2000" dirty="0"/>
              <a:t>σ</a:t>
            </a:r>
            <a:r>
              <a:rPr lang="mr-IN" sz="2000" dirty="0"/>
              <a:t>–</a:t>
            </a:r>
            <a:r>
              <a:rPr lang="en-US" sz="2000" dirty="0"/>
              <a:t>bond and one </a:t>
            </a:r>
            <a:r>
              <a:rPr lang="el-GR" sz="2000" dirty="0">
                <a:latin typeface="Cambria Math"/>
                <a:ea typeface="Cambria Math"/>
                <a:sym typeface="Symbol"/>
              </a:rPr>
              <a:t>π</a:t>
            </a:r>
            <a:r>
              <a:rPr lang="mr-IN" sz="2000" dirty="0"/>
              <a:t>–</a:t>
            </a:r>
            <a:r>
              <a:rPr lang="en-US" sz="2000" dirty="0"/>
              <a:t>bond </a:t>
            </a:r>
            <a:r>
              <a:rPr lang="en-US" sz="2000" i="1" u="sng" dirty="0"/>
              <a:t>between</a:t>
            </a:r>
            <a:r>
              <a:rPr lang="en-US" sz="2000" dirty="0"/>
              <a:t> the carbon atoms.</a:t>
            </a:r>
          </a:p>
          <a:p>
            <a:pPr marL="1074420" lvl="1" indent="-342900">
              <a:buClr>
                <a:srgbClr val="009900"/>
              </a:buClr>
            </a:pPr>
            <a:r>
              <a:rPr lang="en-US" sz="2000" dirty="0"/>
              <a:t>There are also </a:t>
            </a:r>
            <a:r>
              <a:rPr lang="el-GR" sz="2000" dirty="0"/>
              <a:t>σ</a:t>
            </a:r>
            <a:r>
              <a:rPr lang="mr-IN" sz="2000" dirty="0"/>
              <a:t>–</a:t>
            </a:r>
            <a:r>
              <a:rPr lang="en-US" sz="2000" dirty="0"/>
              <a:t>bonds from each </a:t>
            </a:r>
            <a:r>
              <a:rPr lang="en-US" sz="2000"/>
              <a:t>carbon atom </a:t>
            </a:r>
            <a:r>
              <a:rPr lang="en-US" sz="2000" dirty="0"/>
              <a:t>to two hydrogen atoms.</a:t>
            </a:r>
            <a:endParaRPr lang="en-US" dirty="0"/>
          </a:p>
        </p:txBody>
      </p:sp>
      <p:grpSp>
        <p:nvGrpSpPr>
          <p:cNvPr id="8" name="Group 7"/>
          <p:cNvGrpSpPr/>
          <p:nvPr/>
        </p:nvGrpSpPr>
        <p:grpSpPr>
          <a:xfrm>
            <a:off x="2781159" y="4411663"/>
            <a:ext cx="6051632" cy="2000980"/>
            <a:chOff x="2734022" y="4024916"/>
            <a:chExt cx="6051632" cy="2000980"/>
          </a:xfrm>
        </p:grpSpPr>
        <p:pic>
          <p:nvPicPr>
            <p:cNvPr id="6146" name="Picture 2" descr="age427image2060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34022" y="4024916"/>
              <a:ext cx="6051632" cy="19310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42232" y="5578673"/>
              <a:ext cx="3474720" cy="4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867942" y="6122403"/>
            <a:ext cx="5708614" cy="369332"/>
          </a:xfrm>
          <a:prstGeom prst="rect">
            <a:avLst/>
          </a:prstGeom>
          <a:noFill/>
        </p:spPr>
        <p:txBody>
          <a:bodyPr wrap="none" rtlCol="0">
            <a:spAutoFit/>
          </a:bodyPr>
          <a:lstStyle/>
          <a:p>
            <a:r>
              <a:rPr lang="en-US" i="1" dirty="0"/>
              <a:t>Ethene contains a total of </a:t>
            </a:r>
            <a:r>
              <a:rPr lang="en-US" i="1" u="sng" dirty="0">
                <a:solidFill>
                  <a:srgbClr val="009900"/>
                </a:solidFill>
              </a:rPr>
              <a:t>5 </a:t>
            </a:r>
            <a:r>
              <a:rPr lang="el-GR" i="1" u="sng" dirty="0">
                <a:solidFill>
                  <a:srgbClr val="009900"/>
                </a:solidFill>
              </a:rPr>
              <a:t>σ</a:t>
            </a:r>
            <a:r>
              <a:rPr lang="mr-IN" i="1" u="sng" dirty="0">
                <a:solidFill>
                  <a:srgbClr val="009900"/>
                </a:solidFill>
              </a:rPr>
              <a:t>–</a:t>
            </a:r>
            <a:r>
              <a:rPr lang="en-US" i="1" u="sng" dirty="0">
                <a:solidFill>
                  <a:srgbClr val="009900"/>
                </a:solidFill>
              </a:rPr>
              <a:t>bonds</a:t>
            </a:r>
            <a:r>
              <a:rPr lang="en-US" i="1" dirty="0"/>
              <a:t> and </a:t>
            </a:r>
            <a:r>
              <a:rPr lang="en-US" i="1" u="sng" dirty="0">
                <a:solidFill>
                  <a:srgbClr val="009900"/>
                </a:solidFill>
              </a:rPr>
              <a:t>1 </a:t>
            </a:r>
            <a:r>
              <a:rPr lang="el-GR" i="1" u="sng" dirty="0">
                <a:solidFill>
                  <a:srgbClr val="009900"/>
                </a:solidFill>
                <a:latin typeface="Cambria Math"/>
                <a:ea typeface="Cambria Math"/>
                <a:sym typeface="Symbol"/>
              </a:rPr>
              <a:t>π</a:t>
            </a:r>
            <a:r>
              <a:rPr lang="mr-IN" i="1" u="sng" dirty="0">
                <a:solidFill>
                  <a:srgbClr val="009900"/>
                </a:solidFill>
              </a:rPr>
              <a:t>–</a:t>
            </a:r>
            <a:r>
              <a:rPr lang="en-US" i="1" u="sng" dirty="0">
                <a:solidFill>
                  <a:srgbClr val="009900"/>
                </a:solidFill>
              </a:rPr>
              <a:t>bond</a:t>
            </a:r>
            <a:r>
              <a:rPr lang="en-US" i="1" dirty="0"/>
              <a:t>. </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4452795"/>
            <a:ext cx="1758070" cy="1512625"/>
          </a:xfrm>
          <a:prstGeom prst="rect">
            <a:avLst/>
          </a:prstGeom>
        </p:spPr>
      </p:pic>
    </p:spTree>
    <p:extLst>
      <p:ext uri="{BB962C8B-B14F-4D97-AF65-F5344CB8AC3E}">
        <p14:creationId xmlns:p14="http://schemas.microsoft.com/office/powerpoint/2010/main" val="2067063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.3  Multiple Bonds</a:t>
            </a:r>
          </a:p>
        </p:txBody>
      </p:sp>
      <p:sp>
        <p:nvSpPr>
          <p:cNvPr id="4" name="Slide Number Placeholder 3"/>
          <p:cNvSpPr>
            <a:spLocks noGrp="1"/>
          </p:cNvSpPr>
          <p:nvPr>
            <p:ph type="sldNum" sz="quarter" idx="4"/>
          </p:nvPr>
        </p:nvSpPr>
        <p:spPr/>
        <p:txBody>
          <a:bodyPr/>
          <a:lstStyle/>
          <a:p>
            <a:fld id="{72F633B3-16E2-4909-ACA1-80BBA0CB601E}" type="slidenum">
              <a:rPr lang="en-US" smtClean="0"/>
              <a:pPr/>
              <a:t>29</a:t>
            </a:fld>
            <a:endParaRPr lang="en-US" dirty="0"/>
          </a:p>
        </p:txBody>
      </p:sp>
      <p:sp>
        <p:nvSpPr>
          <p:cNvPr id="7" name="Text Placeholder 2"/>
          <p:cNvSpPr txBox="1">
            <a:spLocks/>
          </p:cNvSpPr>
          <p:nvPr/>
        </p:nvSpPr>
        <p:spPr>
          <a:xfrm>
            <a:off x="457200" y="2320257"/>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9" name="Text Placeholder 2"/>
          <p:cNvSpPr txBox="1">
            <a:spLocks/>
          </p:cNvSpPr>
          <p:nvPr/>
        </p:nvSpPr>
        <p:spPr>
          <a:xfrm>
            <a:off x="457200" y="956968"/>
            <a:ext cx="8530098" cy="362385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Sigma (</a:t>
            </a:r>
            <a:r>
              <a:rPr lang="el-GR" sz="2200" dirty="0">
                <a:solidFill>
                  <a:srgbClr val="009900"/>
                </a:solidFill>
              </a:rPr>
              <a:t>σ</a:t>
            </a:r>
            <a:r>
              <a:rPr lang="en-US" sz="2200" b="1" dirty="0">
                <a:solidFill>
                  <a:srgbClr val="009900"/>
                </a:solidFill>
              </a:rPr>
              <a:t>) and Pi (</a:t>
            </a:r>
            <a:r>
              <a:rPr lang="el-GR" sz="2200" dirty="0">
                <a:solidFill>
                  <a:srgbClr val="009900"/>
                </a:solidFill>
                <a:latin typeface="Cambria Math"/>
                <a:ea typeface="Cambria Math"/>
                <a:sym typeface="Symbol"/>
              </a:rPr>
              <a:t>π</a:t>
            </a:r>
            <a:r>
              <a:rPr lang="en-US" sz="2200" b="1" dirty="0">
                <a:solidFill>
                  <a:srgbClr val="009900"/>
                </a:solidFill>
              </a:rPr>
              <a:t>) Bonds in Molecules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 acetylene, C</a:t>
            </a:r>
            <a:r>
              <a:rPr lang="en-US" sz="2200" baseline="-25000" dirty="0"/>
              <a:t>2</a:t>
            </a:r>
            <a:r>
              <a:rPr lang="en-US" sz="2200" dirty="0"/>
              <a:t>H</a:t>
            </a:r>
            <a:r>
              <a:rPr lang="en-US" sz="2200" baseline="-25000" dirty="0"/>
              <a:t>2</a:t>
            </a:r>
            <a:r>
              <a:rPr lang="en-US" sz="2200" dirty="0"/>
              <a:t>, each carbon atom is surrounded by one hydrogen atom and another carbon atom.</a:t>
            </a:r>
          </a:p>
          <a:p>
            <a:pPr marL="342900" indent="-342900">
              <a:buClr>
                <a:srgbClr val="009900"/>
              </a:buClr>
              <a:buFont typeface="Arial" panose="020B0604020202020204" pitchFamily="34" charset="0"/>
              <a:buChar char="•"/>
            </a:pPr>
            <a:r>
              <a:rPr lang="en-US" sz="2200" dirty="0"/>
              <a:t>The two regions of electron density around each carbon require </a:t>
            </a:r>
            <a:r>
              <a:rPr lang="en-US" sz="2200" i="1" dirty="0"/>
              <a:t>sp</a:t>
            </a:r>
            <a:r>
              <a:rPr lang="en-US" sz="2200" dirty="0"/>
              <a:t> hybrid orbitals.</a:t>
            </a:r>
          </a:p>
          <a:p>
            <a:pPr marL="1074420" lvl="1" indent="-342900">
              <a:buClr>
                <a:srgbClr val="009900"/>
              </a:buClr>
            </a:pPr>
            <a:r>
              <a:rPr lang="en-US" sz="2000" dirty="0"/>
              <a:t>These  hybrid orbitals combine to create one </a:t>
            </a:r>
            <a:r>
              <a:rPr lang="el-GR" sz="2000" dirty="0"/>
              <a:t>σ</a:t>
            </a:r>
            <a:r>
              <a:rPr lang="mr-IN" sz="2000" dirty="0"/>
              <a:t>–</a:t>
            </a:r>
            <a:r>
              <a:rPr lang="en-US" sz="2000" dirty="0"/>
              <a:t>bond and one </a:t>
            </a:r>
            <a:r>
              <a:rPr lang="el-GR" sz="2000" dirty="0">
                <a:latin typeface="Cambria Math"/>
                <a:ea typeface="Cambria Math"/>
                <a:sym typeface="Symbol"/>
              </a:rPr>
              <a:t>π</a:t>
            </a:r>
            <a:r>
              <a:rPr lang="mr-IN" sz="2000" dirty="0"/>
              <a:t>–</a:t>
            </a:r>
            <a:r>
              <a:rPr lang="en-US" sz="2000" dirty="0"/>
              <a:t>bond </a:t>
            </a:r>
            <a:r>
              <a:rPr lang="en-US" sz="2000" i="1" u="sng" dirty="0"/>
              <a:t>between</a:t>
            </a:r>
            <a:r>
              <a:rPr lang="en-US" sz="2000" dirty="0"/>
              <a:t> the carbon atoms.</a:t>
            </a:r>
          </a:p>
          <a:p>
            <a:pPr marL="1074420" lvl="1" indent="-342900">
              <a:buClr>
                <a:srgbClr val="009900"/>
              </a:buClr>
            </a:pPr>
            <a:r>
              <a:rPr lang="en-US" sz="2000" dirty="0"/>
              <a:t>There are also </a:t>
            </a:r>
            <a:r>
              <a:rPr lang="el-GR" sz="2000" dirty="0"/>
              <a:t>σ</a:t>
            </a:r>
            <a:r>
              <a:rPr lang="mr-IN" sz="2000" dirty="0"/>
              <a:t>–</a:t>
            </a:r>
            <a:r>
              <a:rPr lang="en-US" sz="2000" dirty="0"/>
              <a:t>bonds from each carbon atoms to one hydrogen atoms.</a:t>
            </a:r>
            <a:endParaRPr lang="en-US" dirty="0"/>
          </a:p>
        </p:txBody>
      </p:sp>
      <p:sp>
        <p:nvSpPr>
          <p:cNvPr id="10" name="TextBox 9"/>
          <p:cNvSpPr txBox="1"/>
          <p:nvPr/>
        </p:nvSpPr>
        <p:spPr>
          <a:xfrm>
            <a:off x="1980536" y="6212474"/>
            <a:ext cx="5952270" cy="369332"/>
          </a:xfrm>
          <a:prstGeom prst="rect">
            <a:avLst/>
          </a:prstGeom>
          <a:noFill/>
        </p:spPr>
        <p:txBody>
          <a:bodyPr wrap="none" rtlCol="0">
            <a:spAutoFit/>
          </a:bodyPr>
          <a:lstStyle/>
          <a:p>
            <a:r>
              <a:rPr lang="en-US" i="1" dirty="0"/>
              <a:t>Acetylene contains a total of </a:t>
            </a:r>
            <a:r>
              <a:rPr lang="en-US" i="1" u="sng" dirty="0">
                <a:solidFill>
                  <a:srgbClr val="009900"/>
                </a:solidFill>
              </a:rPr>
              <a:t>3 </a:t>
            </a:r>
            <a:r>
              <a:rPr lang="el-GR" i="1" u="sng" dirty="0">
                <a:solidFill>
                  <a:srgbClr val="009900"/>
                </a:solidFill>
              </a:rPr>
              <a:t>σ</a:t>
            </a:r>
            <a:r>
              <a:rPr lang="mr-IN" i="1" u="sng" dirty="0">
                <a:solidFill>
                  <a:srgbClr val="009900"/>
                </a:solidFill>
              </a:rPr>
              <a:t>–</a:t>
            </a:r>
            <a:r>
              <a:rPr lang="en-US" i="1" u="sng" dirty="0">
                <a:solidFill>
                  <a:srgbClr val="009900"/>
                </a:solidFill>
              </a:rPr>
              <a:t>bonds</a:t>
            </a:r>
            <a:r>
              <a:rPr lang="en-US" i="1" dirty="0"/>
              <a:t> and </a:t>
            </a:r>
            <a:r>
              <a:rPr lang="en-US" i="1" u="sng" dirty="0">
                <a:solidFill>
                  <a:srgbClr val="009900"/>
                </a:solidFill>
              </a:rPr>
              <a:t>2 </a:t>
            </a:r>
            <a:r>
              <a:rPr lang="el-GR" i="1" u="sng" dirty="0">
                <a:solidFill>
                  <a:srgbClr val="009900"/>
                </a:solidFill>
                <a:latin typeface="Cambria Math"/>
                <a:ea typeface="Cambria Math"/>
                <a:sym typeface="Symbol"/>
              </a:rPr>
              <a:t>π</a:t>
            </a:r>
            <a:r>
              <a:rPr lang="mr-IN" i="1" u="sng" dirty="0">
                <a:solidFill>
                  <a:srgbClr val="009900"/>
                </a:solidFill>
              </a:rPr>
              <a:t>–</a:t>
            </a:r>
            <a:r>
              <a:rPr lang="en-US" i="1" u="sng" dirty="0">
                <a:solidFill>
                  <a:srgbClr val="009900"/>
                </a:solidFill>
              </a:rPr>
              <a:t>bonds</a:t>
            </a:r>
            <a:r>
              <a:rPr lang="en-US" i="1" dirty="0"/>
              <a:t>.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080" y="4949955"/>
            <a:ext cx="2255104" cy="397025"/>
          </a:xfrm>
          <a:prstGeom prst="rect">
            <a:avLst/>
          </a:prstGeom>
        </p:spPr>
      </p:pic>
      <p:grpSp>
        <p:nvGrpSpPr>
          <p:cNvPr id="12" name="Group 11"/>
          <p:cNvGrpSpPr/>
          <p:nvPr/>
        </p:nvGrpSpPr>
        <p:grpSpPr>
          <a:xfrm>
            <a:off x="2946374" y="4349228"/>
            <a:ext cx="5839280" cy="1863246"/>
            <a:chOff x="3302862" y="4349228"/>
            <a:chExt cx="5583614" cy="1781666"/>
          </a:xfrm>
        </p:grpSpPr>
        <p:pic>
          <p:nvPicPr>
            <p:cNvPr id="7169" name="Picture 1" descr="age428image1513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2862" y="4349228"/>
              <a:ext cx="5583614" cy="17816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98264" y="5855051"/>
              <a:ext cx="3145536" cy="27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305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800" dirty="0"/>
              <a:t>Bonding Theories</a:t>
            </a:r>
          </a:p>
        </p:txBody>
      </p:sp>
      <p:sp>
        <p:nvSpPr>
          <p:cNvPr id="4" name="Slide Number Placeholder 3"/>
          <p:cNvSpPr>
            <a:spLocks noGrp="1"/>
          </p:cNvSpPr>
          <p:nvPr>
            <p:ph type="sldNum" sz="quarter" idx="4"/>
          </p:nvPr>
        </p:nvSpPr>
        <p:spPr/>
        <p:txBody>
          <a:bodyPr/>
          <a:lstStyle/>
          <a:p>
            <a:fld id="{72F633B3-16E2-4909-ACA1-80BBA0CB601E}" type="slidenum">
              <a:rPr lang="en-US" smtClean="0"/>
              <a:pPr/>
              <a:t>3</a:t>
            </a:fld>
            <a:endParaRPr lang="en-US" dirty="0"/>
          </a:p>
        </p:txBody>
      </p:sp>
      <p:sp>
        <p:nvSpPr>
          <p:cNvPr id="9" name="Text Placeholder 2"/>
          <p:cNvSpPr txBox="1">
            <a:spLocks/>
          </p:cNvSpPr>
          <p:nvPr/>
        </p:nvSpPr>
        <p:spPr>
          <a:xfrm>
            <a:off x="457200" y="910887"/>
            <a:ext cx="8530098" cy="272189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00FF"/>
                </a:solidFill>
              </a:rPr>
              <a:t>Lewis Theory and VSEPR</a:t>
            </a:r>
            <a:endParaRPr lang="en-US" sz="2200" dirty="0">
              <a:solidFill>
                <a:srgbClr val="0000FF"/>
              </a:solidFill>
            </a:endParaRPr>
          </a:p>
          <a:p>
            <a:pPr marL="342900" indent="-342900">
              <a:buClr>
                <a:srgbClr val="009900"/>
              </a:buClr>
              <a:buFont typeface="Arial" panose="020B0604020202020204" pitchFamily="34" charset="0"/>
              <a:buChar char="•"/>
            </a:pPr>
            <a:r>
              <a:rPr lang="en-US" sz="2000" dirty="0"/>
              <a:t>Dots arrayed about a central atom represent bonds and lone pairs of electrons.</a:t>
            </a:r>
          </a:p>
          <a:p>
            <a:pPr marL="342900" indent="-342900">
              <a:buClr>
                <a:srgbClr val="009900"/>
              </a:buClr>
              <a:buFont typeface="Arial" panose="020B0604020202020204" pitchFamily="34" charset="0"/>
              <a:buChar char="•"/>
            </a:pPr>
            <a:r>
              <a:rPr lang="en-US" sz="2000" dirty="0"/>
              <a:t>The arrangement of atoms in three-dimensions and </a:t>
            </a:r>
            <a:r>
              <a:rPr lang="en-US" sz="2000" i="1" u="sng" dirty="0">
                <a:solidFill>
                  <a:srgbClr val="009900"/>
                </a:solidFill>
              </a:rPr>
              <a:t>molecular geometry</a:t>
            </a:r>
            <a:r>
              <a:rPr lang="en-US" sz="2000" dirty="0"/>
              <a:t> can be predicted.</a:t>
            </a:r>
          </a:p>
          <a:p>
            <a:pPr marL="342900" indent="-342900">
              <a:buClr>
                <a:srgbClr val="009900"/>
              </a:buClr>
              <a:buFont typeface="Arial" panose="020B0604020202020204" pitchFamily="34" charset="0"/>
              <a:buChar char="•"/>
            </a:pPr>
            <a:r>
              <a:rPr lang="en-US" sz="2000" dirty="0"/>
              <a:t>Molecular </a:t>
            </a:r>
            <a:r>
              <a:rPr lang="en-US" sz="2000" i="1" u="sng" dirty="0">
                <a:solidFill>
                  <a:srgbClr val="009900"/>
                </a:solidFill>
              </a:rPr>
              <a:t>polarity</a:t>
            </a:r>
            <a:r>
              <a:rPr lang="en-US" sz="2000" dirty="0"/>
              <a:t> can also be predicted from the molecular structure.</a:t>
            </a:r>
          </a:p>
        </p:txBody>
      </p:sp>
      <p:sp>
        <p:nvSpPr>
          <p:cNvPr id="13" name="Text Placeholder 2"/>
          <p:cNvSpPr txBox="1">
            <a:spLocks/>
          </p:cNvSpPr>
          <p:nvPr/>
        </p:nvSpPr>
        <p:spPr>
          <a:xfrm>
            <a:off x="457200" y="3249984"/>
            <a:ext cx="8530098" cy="140537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00FF"/>
                </a:solidFill>
              </a:rPr>
              <a:t>Valence Bond Theory</a:t>
            </a:r>
            <a:endParaRPr lang="en-US" sz="2200" dirty="0">
              <a:solidFill>
                <a:srgbClr val="0000FF"/>
              </a:solidFill>
            </a:endParaRPr>
          </a:p>
          <a:p>
            <a:pPr marL="342900" indent="-342900">
              <a:buClr>
                <a:srgbClr val="009900"/>
              </a:buClr>
              <a:buFont typeface="Arial" panose="020B0604020202020204" pitchFamily="34" charset="0"/>
              <a:buChar char="•"/>
            </a:pPr>
            <a:r>
              <a:rPr lang="en-US" sz="2000" dirty="0"/>
              <a:t>Electrons are in orbitals on each atom. </a:t>
            </a:r>
          </a:p>
          <a:p>
            <a:pPr marL="342900" indent="-342900">
              <a:buClr>
                <a:srgbClr val="009900"/>
              </a:buClr>
              <a:buFont typeface="Arial" panose="020B0604020202020204" pitchFamily="34" charset="0"/>
              <a:buChar char="•"/>
            </a:pPr>
            <a:r>
              <a:rPr lang="en-US" sz="2000" dirty="0"/>
              <a:t>Orbitals may be </a:t>
            </a:r>
            <a:r>
              <a:rPr lang="en-US" sz="2000" i="1" u="sng" dirty="0">
                <a:solidFill>
                  <a:srgbClr val="009900"/>
                </a:solidFill>
              </a:rPr>
              <a:t>hybrids</a:t>
            </a:r>
            <a:r>
              <a:rPr lang="en-US" sz="2000" dirty="0"/>
              <a:t> and overlapping orbitals in space form bonds.</a:t>
            </a:r>
          </a:p>
        </p:txBody>
      </p:sp>
      <p:sp>
        <p:nvSpPr>
          <p:cNvPr id="14" name="Text Placeholder 2"/>
          <p:cNvSpPr txBox="1">
            <a:spLocks/>
          </p:cNvSpPr>
          <p:nvPr/>
        </p:nvSpPr>
        <p:spPr>
          <a:xfrm>
            <a:off x="457200" y="4710223"/>
            <a:ext cx="8530098" cy="193512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00FF"/>
                </a:solidFill>
              </a:rPr>
              <a:t>Molecular Orbital Theory</a:t>
            </a:r>
            <a:endParaRPr lang="en-US" sz="2200" dirty="0">
              <a:solidFill>
                <a:srgbClr val="0000FF"/>
              </a:solidFill>
            </a:endParaRPr>
          </a:p>
          <a:p>
            <a:pPr marL="342900" indent="-342900">
              <a:buClr>
                <a:srgbClr val="009900"/>
              </a:buClr>
              <a:buFont typeface="Arial" panose="020B0604020202020204" pitchFamily="34" charset="0"/>
              <a:buChar char="•"/>
            </a:pPr>
            <a:r>
              <a:rPr lang="en-US" sz="2000" dirty="0"/>
              <a:t>Electrons are in orbitals spread over the entire molecule rather than attached to specific atoms.</a:t>
            </a:r>
          </a:p>
          <a:p>
            <a:pPr marL="342900" indent="-342900">
              <a:buClr>
                <a:srgbClr val="009900"/>
              </a:buClr>
              <a:buFont typeface="Arial" panose="020B0604020202020204" pitchFamily="34" charset="0"/>
              <a:buChar char="•"/>
            </a:pPr>
            <a:r>
              <a:rPr lang="en-US" sz="2000" dirty="0"/>
              <a:t>This model accommodates experimental observations of magnetism not compatible with other, simpler theories.</a:t>
            </a:r>
          </a:p>
        </p:txBody>
      </p:sp>
    </p:spTree>
    <p:extLst>
      <p:ext uri="{BB962C8B-B14F-4D97-AF65-F5344CB8AC3E}">
        <p14:creationId xmlns:p14="http://schemas.microsoft.com/office/powerpoint/2010/main" val="2093800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2" y="347979"/>
            <a:ext cx="8530098" cy="518478"/>
          </a:xfrm>
          <a:prstGeom prst="rect">
            <a:avLst/>
          </a:prstGeom>
        </p:spPr>
        <p:txBody>
          <a:bodyPr>
            <a:normAutofit/>
          </a:bodyPr>
          <a:lstStyle/>
          <a:p>
            <a:r>
              <a:rPr lang="en-US" dirty="0"/>
              <a:t>8</a:t>
            </a:r>
            <a:r>
              <a:rPr lang="en-US" sz="2800" dirty="0"/>
              <a:t>.3  multiple bonds</a:t>
            </a:r>
          </a:p>
        </p:txBody>
      </p:sp>
      <p:sp>
        <p:nvSpPr>
          <p:cNvPr id="4" name="Slide Number Placeholder 3"/>
          <p:cNvSpPr>
            <a:spLocks noGrp="1"/>
          </p:cNvSpPr>
          <p:nvPr>
            <p:ph type="sldNum" sz="quarter" idx="4"/>
          </p:nvPr>
        </p:nvSpPr>
        <p:spPr/>
        <p:txBody>
          <a:bodyPr/>
          <a:lstStyle/>
          <a:p>
            <a:fld id="{72F633B3-16E2-4909-ACA1-80BBA0CB601E}" type="slidenum">
              <a:rPr lang="en-US" smtClean="0"/>
              <a:pPr/>
              <a:t>30</a:t>
            </a:fld>
            <a:endParaRPr lang="en-US" dirty="0"/>
          </a:p>
        </p:txBody>
      </p:sp>
      <p:sp>
        <p:nvSpPr>
          <p:cNvPr id="9" name="Text Placeholder 2"/>
          <p:cNvSpPr txBox="1">
            <a:spLocks/>
          </p:cNvSpPr>
          <p:nvPr/>
        </p:nvSpPr>
        <p:spPr>
          <a:xfrm>
            <a:off x="287072" y="956967"/>
            <a:ext cx="8761228" cy="170117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solidFill>
                  <a:srgbClr val="009900"/>
                </a:solidFill>
              </a:rPr>
              <a:t>Examples</a:t>
            </a:r>
          </a:p>
          <a:p>
            <a:r>
              <a:rPr lang="en-US" sz="2200" dirty="0"/>
              <a:t>Determine the number of </a:t>
            </a:r>
            <a:r>
              <a:rPr lang="el-GR" sz="2000" i="1" u="sng" dirty="0">
                <a:solidFill>
                  <a:srgbClr val="009900"/>
                </a:solidFill>
              </a:rPr>
              <a:t>σ</a:t>
            </a:r>
            <a:r>
              <a:rPr lang="mr-IN" sz="2000" i="1" u="sng" dirty="0">
                <a:solidFill>
                  <a:srgbClr val="009900"/>
                </a:solidFill>
              </a:rPr>
              <a:t>–</a:t>
            </a:r>
            <a:r>
              <a:rPr lang="en-US" sz="2000" i="1" u="sng" dirty="0">
                <a:solidFill>
                  <a:srgbClr val="009900"/>
                </a:solidFill>
              </a:rPr>
              <a:t>bonds</a:t>
            </a:r>
            <a:r>
              <a:rPr lang="en-US" sz="2000" i="1" dirty="0"/>
              <a:t> and </a:t>
            </a:r>
            <a:r>
              <a:rPr lang="el-GR" sz="2000" i="1" u="sng" dirty="0">
                <a:solidFill>
                  <a:srgbClr val="009900"/>
                </a:solidFill>
                <a:latin typeface="Cambria Math"/>
                <a:ea typeface="Cambria Math"/>
                <a:sym typeface="Symbol"/>
              </a:rPr>
              <a:t>π</a:t>
            </a:r>
            <a:r>
              <a:rPr lang="mr-IN" sz="2000" i="1" u="sng" dirty="0">
                <a:solidFill>
                  <a:srgbClr val="009900"/>
                </a:solidFill>
              </a:rPr>
              <a:t>–</a:t>
            </a:r>
            <a:r>
              <a:rPr lang="en-US" sz="2000" i="1" u="sng" dirty="0">
                <a:solidFill>
                  <a:srgbClr val="009900"/>
                </a:solidFill>
              </a:rPr>
              <a:t>bonds</a:t>
            </a:r>
            <a:r>
              <a:rPr lang="en-US" sz="2200" dirty="0"/>
              <a:t> in each of the analgesics shown below.</a:t>
            </a:r>
          </a:p>
          <a:p>
            <a:pPr marL="342900" indent="-342900">
              <a:buClr>
                <a:srgbClr val="009900"/>
              </a:buClr>
              <a:buFont typeface="Arial" panose="020B0604020202020204" pitchFamily="34" charset="0"/>
              <a:buChar char="•"/>
            </a:pPr>
            <a:endParaRPr lang="en-US" sz="2200" dirty="0"/>
          </a:p>
        </p:txBody>
      </p:sp>
      <p:graphicFrame>
        <p:nvGraphicFramePr>
          <p:cNvPr id="24" name="Object 23"/>
          <p:cNvGraphicFramePr>
            <a:graphicFrameLocks noChangeAspect="1"/>
          </p:cNvGraphicFramePr>
          <p:nvPr>
            <p:extLst>
              <p:ext uri="{D42A27DB-BD31-4B8C-83A1-F6EECF244321}">
                <p14:modId xmlns:p14="http://schemas.microsoft.com/office/powerpoint/2010/main" val="930962467"/>
              </p:ext>
            </p:extLst>
          </p:nvPr>
        </p:nvGraphicFramePr>
        <p:xfrm>
          <a:off x="2903951" y="3876102"/>
          <a:ext cx="3440330" cy="1985484"/>
        </p:xfrm>
        <a:graphic>
          <a:graphicData uri="http://schemas.openxmlformats.org/presentationml/2006/ole">
            <mc:AlternateContent xmlns:mc="http://schemas.openxmlformats.org/markup-compatibility/2006">
              <mc:Choice xmlns:v="urn:schemas-microsoft-com:vml" Requires="v">
                <p:oleObj spid="_x0000_s8450" name="CS ChemDraw Drawing" r:id="rId4" imgW="2789910" imgH="1610444" progId="ChemDraw.Document.6.0">
                  <p:embed/>
                </p:oleObj>
              </mc:Choice>
              <mc:Fallback>
                <p:oleObj name="CS ChemDraw Drawing" r:id="rId4" imgW="2789910" imgH="1610444" progId="ChemDraw.Document.6.0">
                  <p:embed/>
                  <p:pic>
                    <p:nvPicPr>
                      <p:cNvPr id="0" name=""/>
                      <p:cNvPicPr/>
                      <p:nvPr/>
                    </p:nvPicPr>
                    <p:blipFill>
                      <a:blip r:embed="rId5"/>
                      <a:stretch>
                        <a:fillRect/>
                      </a:stretch>
                    </p:blipFill>
                    <p:spPr>
                      <a:xfrm>
                        <a:off x="2903951" y="3876102"/>
                        <a:ext cx="3440330" cy="1985484"/>
                      </a:xfrm>
                      <a:prstGeom prst="rect">
                        <a:avLst/>
                      </a:prstGeom>
                    </p:spPr>
                  </p:pic>
                </p:oleObj>
              </mc:Fallback>
            </mc:AlternateContent>
          </a:graphicData>
        </a:graphic>
      </p:graphicFrame>
      <p:graphicFrame>
        <p:nvGraphicFramePr>
          <p:cNvPr id="25" name="Object 24"/>
          <p:cNvGraphicFramePr>
            <a:graphicFrameLocks noChangeAspect="1"/>
          </p:cNvGraphicFramePr>
          <p:nvPr/>
        </p:nvGraphicFramePr>
        <p:xfrm>
          <a:off x="727415" y="2365934"/>
          <a:ext cx="2180051" cy="1956363"/>
        </p:xfrm>
        <a:graphic>
          <a:graphicData uri="http://schemas.openxmlformats.org/presentationml/2006/ole">
            <mc:AlternateContent xmlns:mc="http://schemas.openxmlformats.org/markup-compatibility/2006">
              <mc:Choice xmlns:v="urn:schemas-microsoft-com:vml" Requires="v">
                <p:oleObj spid="_x0000_s8451" name="CS ChemDraw Drawing" r:id="rId6" imgW="1887840" imgH="1694282" progId="ChemDraw.Document.6.0">
                  <p:embed/>
                </p:oleObj>
              </mc:Choice>
              <mc:Fallback>
                <p:oleObj name="CS ChemDraw Drawing" r:id="rId6" imgW="1887840" imgH="1694282" progId="ChemDraw.Document.6.0">
                  <p:embed/>
                  <p:pic>
                    <p:nvPicPr>
                      <p:cNvPr id="0" name=""/>
                      <p:cNvPicPr/>
                      <p:nvPr/>
                    </p:nvPicPr>
                    <p:blipFill>
                      <a:blip r:embed="rId7"/>
                      <a:stretch>
                        <a:fillRect/>
                      </a:stretch>
                    </p:blipFill>
                    <p:spPr>
                      <a:xfrm>
                        <a:off x="727415" y="2365934"/>
                        <a:ext cx="2180051" cy="1956363"/>
                      </a:xfrm>
                      <a:prstGeom prst="rect">
                        <a:avLst/>
                      </a:prstGeom>
                    </p:spPr>
                  </p:pic>
                </p:oleObj>
              </mc:Fallback>
            </mc:AlternateContent>
          </a:graphicData>
        </a:graphic>
      </p:graphicFrame>
      <p:sp>
        <p:nvSpPr>
          <p:cNvPr id="3" name="TextBox 2"/>
          <p:cNvSpPr txBox="1"/>
          <p:nvPr/>
        </p:nvSpPr>
        <p:spPr>
          <a:xfrm>
            <a:off x="235292" y="4060469"/>
            <a:ext cx="864339" cy="369332"/>
          </a:xfrm>
          <a:prstGeom prst="rect">
            <a:avLst/>
          </a:prstGeom>
          <a:noFill/>
        </p:spPr>
        <p:txBody>
          <a:bodyPr wrap="none" rtlCol="0">
            <a:spAutoFit/>
          </a:bodyPr>
          <a:lstStyle/>
          <a:p>
            <a:r>
              <a:rPr lang="en-US" i="1"/>
              <a:t>aspirin</a:t>
            </a:r>
          </a:p>
        </p:txBody>
      </p:sp>
      <p:sp>
        <p:nvSpPr>
          <p:cNvPr id="26" name="TextBox 25"/>
          <p:cNvSpPr txBox="1"/>
          <p:nvPr/>
        </p:nvSpPr>
        <p:spPr>
          <a:xfrm>
            <a:off x="2615782" y="5408098"/>
            <a:ext cx="1146468" cy="646331"/>
          </a:xfrm>
          <a:prstGeom prst="rect">
            <a:avLst/>
          </a:prstGeom>
          <a:noFill/>
        </p:spPr>
        <p:txBody>
          <a:bodyPr wrap="none" rtlCol="0">
            <a:spAutoFit/>
          </a:bodyPr>
          <a:lstStyle/>
          <a:p>
            <a:pPr algn="ctr"/>
            <a:r>
              <a:rPr lang="en-US" i="1" dirty="0"/>
              <a:t>ibuprofen</a:t>
            </a:r>
          </a:p>
          <a:p>
            <a:pPr algn="ctr"/>
            <a:r>
              <a:rPr lang="en-US" i="1" dirty="0"/>
              <a:t>(Motrin)</a:t>
            </a:r>
          </a:p>
        </p:txBody>
      </p:sp>
      <p:sp>
        <p:nvSpPr>
          <p:cNvPr id="27" name="TextBox 26"/>
          <p:cNvSpPr txBox="1"/>
          <p:nvPr/>
        </p:nvSpPr>
        <p:spPr>
          <a:xfrm>
            <a:off x="6991029" y="3766374"/>
            <a:ext cx="1826141" cy="923330"/>
          </a:xfrm>
          <a:prstGeom prst="rect">
            <a:avLst/>
          </a:prstGeom>
          <a:noFill/>
        </p:spPr>
        <p:txBody>
          <a:bodyPr wrap="none" rtlCol="0">
            <a:spAutoFit/>
          </a:bodyPr>
          <a:lstStyle/>
          <a:p>
            <a:pPr algn="ctr"/>
            <a:r>
              <a:rPr lang="en-US" i="1" dirty="0"/>
              <a:t>acetaminophen/</a:t>
            </a:r>
          </a:p>
          <a:p>
            <a:pPr algn="ctr"/>
            <a:r>
              <a:rPr lang="en-US" i="1" dirty="0"/>
              <a:t>paracetamol</a:t>
            </a:r>
          </a:p>
          <a:p>
            <a:pPr algn="ctr"/>
            <a:r>
              <a:rPr lang="en-US" i="1" dirty="0"/>
              <a:t>(Tylenol)</a:t>
            </a:r>
          </a:p>
        </p:txBody>
      </p:sp>
      <p:pic>
        <p:nvPicPr>
          <p:cNvPr id="29" name="Picture 28"/>
          <p:cNvPicPr>
            <a:picLocks noChangeAspect="1"/>
          </p:cNvPicPr>
          <p:nvPr/>
        </p:nvPicPr>
        <p:blipFill>
          <a:blip r:embed="rId8"/>
          <a:stretch>
            <a:fillRect/>
          </a:stretch>
        </p:blipFill>
        <p:spPr>
          <a:xfrm>
            <a:off x="5347949" y="2420987"/>
            <a:ext cx="2781652" cy="1808759"/>
          </a:xfrm>
          <a:prstGeom prst="rect">
            <a:avLst/>
          </a:prstGeom>
        </p:spPr>
      </p:pic>
      <p:sp>
        <p:nvSpPr>
          <p:cNvPr id="6" name="Rectangle 5"/>
          <p:cNvSpPr/>
          <p:nvPr/>
        </p:nvSpPr>
        <p:spPr>
          <a:xfrm>
            <a:off x="266568" y="4491885"/>
            <a:ext cx="1981633" cy="646331"/>
          </a:xfrm>
          <a:prstGeom prst="rect">
            <a:avLst/>
          </a:prstGeom>
          <a:ln w="19050">
            <a:solidFill>
              <a:srgbClr val="009900"/>
            </a:solidFill>
          </a:ln>
        </p:spPr>
        <p:txBody>
          <a:bodyPr wrap="none">
            <a:spAutoFit/>
          </a:bodyPr>
          <a:lstStyle/>
          <a:p>
            <a:r>
              <a:rPr lang="el-GR" dirty="0"/>
              <a:t>σ</a:t>
            </a:r>
            <a:r>
              <a:rPr lang="mr-IN" dirty="0"/>
              <a:t>–</a:t>
            </a:r>
            <a:r>
              <a:rPr lang="en-US" dirty="0"/>
              <a:t>bonds:  _____ </a:t>
            </a:r>
          </a:p>
          <a:p>
            <a:r>
              <a:rPr lang="el-GR" dirty="0">
                <a:latin typeface="Cambria Math"/>
                <a:ea typeface="Cambria Math"/>
                <a:sym typeface="Symbol"/>
              </a:rPr>
              <a:t>π</a:t>
            </a:r>
            <a:r>
              <a:rPr lang="mr-IN" dirty="0"/>
              <a:t>–</a:t>
            </a:r>
            <a:r>
              <a:rPr lang="en-US" dirty="0"/>
              <a:t>bonds:  _____</a:t>
            </a:r>
          </a:p>
        </p:txBody>
      </p:sp>
      <p:sp>
        <p:nvSpPr>
          <p:cNvPr id="30" name="Rectangle 29"/>
          <p:cNvSpPr/>
          <p:nvPr/>
        </p:nvSpPr>
        <p:spPr>
          <a:xfrm>
            <a:off x="6929898" y="4705322"/>
            <a:ext cx="1981633" cy="646331"/>
          </a:xfrm>
          <a:prstGeom prst="rect">
            <a:avLst/>
          </a:prstGeom>
          <a:ln w="19050">
            <a:solidFill>
              <a:srgbClr val="009900"/>
            </a:solidFill>
          </a:ln>
        </p:spPr>
        <p:txBody>
          <a:bodyPr wrap="none">
            <a:spAutoFit/>
          </a:bodyPr>
          <a:lstStyle/>
          <a:p>
            <a:r>
              <a:rPr lang="el-GR" dirty="0"/>
              <a:t>σ</a:t>
            </a:r>
            <a:r>
              <a:rPr lang="mr-IN" dirty="0"/>
              <a:t>–</a:t>
            </a:r>
            <a:r>
              <a:rPr lang="en-US" dirty="0"/>
              <a:t>bonds:  _____ </a:t>
            </a:r>
          </a:p>
          <a:p>
            <a:r>
              <a:rPr lang="el-GR" dirty="0">
                <a:latin typeface="Cambria Math"/>
                <a:ea typeface="Cambria Math"/>
                <a:sym typeface="Symbol"/>
              </a:rPr>
              <a:t>π</a:t>
            </a:r>
            <a:r>
              <a:rPr lang="mr-IN" dirty="0"/>
              <a:t>–</a:t>
            </a:r>
            <a:r>
              <a:rPr lang="en-US" dirty="0"/>
              <a:t>bonds:  _____</a:t>
            </a:r>
          </a:p>
        </p:txBody>
      </p:sp>
      <p:sp>
        <p:nvSpPr>
          <p:cNvPr id="32" name="Rectangle 31"/>
          <p:cNvSpPr/>
          <p:nvPr/>
        </p:nvSpPr>
        <p:spPr>
          <a:xfrm>
            <a:off x="3597658" y="6033184"/>
            <a:ext cx="1981633" cy="646331"/>
          </a:xfrm>
          <a:prstGeom prst="rect">
            <a:avLst/>
          </a:prstGeom>
          <a:ln w="19050">
            <a:solidFill>
              <a:srgbClr val="009900"/>
            </a:solidFill>
          </a:ln>
        </p:spPr>
        <p:txBody>
          <a:bodyPr wrap="none">
            <a:spAutoFit/>
          </a:bodyPr>
          <a:lstStyle/>
          <a:p>
            <a:r>
              <a:rPr lang="el-GR" dirty="0"/>
              <a:t>σ</a:t>
            </a:r>
            <a:r>
              <a:rPr lang="mr-IN" dirty="0"/>
              <a:t>–</a:t>
            </a:r>
            <a:r>
              <a:rPr lang="en-US" dirty="0"/>
              <a:t>bonds:  _____ </a:t>
            </a:r>
          </a:p>
          <a:p>
            <a:r>
              <a:rPr lang="el-GR" dirty="0">
                <a:latin typeface="Cambria Math"/>
                <a:ea typeface="Cambria Math"/>
                <a:sym typeface="Symbol"/>
              </a:rPr>
              <a:t>π</a:t>
            </a:r>
            <a:r>
              <a:rPr lang="mr-IN" dirty="0"/>
              <a:t>–</a:t>
            </a:r>
            <a:r>
              <a:rPr lang="en-US" dirty="0"/>
              <a:t>bonds:  _____</a:t>
            </a:r>
          </a:p>
        </p:txBody>
      </p:sp>
    </p:spTree>
    <p:extLst>
      <p:ext uri="{BB962C8B-B14F-4D97-AF65-F5344CB8AC3E}">
        <p14:creationId xmlns:p14="http://schemas.microsoft.com/office/powerpoint/2010/main" val="72616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652" y="759378"/>
            <a:ext cx="8754140" cy="369332"/>
          </a:xfrm>
          <a:prstGeom prst="rect">
            <a:avLst/>
          </a:prstGeom>
        </p:spPr>
        <p:txBody>
          <a:bodyPr wrap="square">
            <a:spAutoFit/>
          </a:bodyPr>
          <a:lstStyle/>
          <a:p>
            <a:r>
              <a:rPr lang="en-US" dirty="0">
                <a:ea typeface="Calibri" charset="0"/>
                <a:cs typeface="Times New Roman" charset="0"/>
              </a:rPr>
              <a:t>What is the geometry and polarity for each molecule?</a:t>
            </a:r>
            <a:endParaRPr lang="en-US" dirty="0"/>
          </a:p>
        </p:txBody>
      </p:sp>
      <p:sp>
        <p:nvSpPr>
          <p:cNvPr id="6" name="TextBox 5"/>
          <p:cNvSpPr txBox="1"/>
          <p:nvPr/>
        </p:nvSpPr>
        <p:spPr>
          <a:xfrm>
            <a:off x="212652" y="297713"/>
            <a:ext cx="1297150" cy="461665"/>
          </a:xfrm>
          <a:prstGeom prst="rect">
            <a:avLst/>
          </a:prstGeom>
          <a:noFill/>
        </p:spPr>
        <p:txBody>
          <a:bodyPr wrap="none" rtlCol="0">
            <a:spAutoFit/>
          </a:bodyPr>
          <a:lstStyle/>
          <a:p>
            <a:r>
              <a:rPr lang="en-US" sz="2400" dirty="0">
                <a:solidFill>
                  <a:srgbClr val="009900"/>
                </a:solidFill>
              </a:rPr>
              <a:t>Practice</a:t>
            </a:r>
          </a:p>
        </p:txBody>
      </p:sp>
      <p:graphicFrame>
        <p:nvGraphicFramePr>
          <p:cNvPr id="2" name="Table 1"/>
          <p:cNvGraphicFramePr>
            <a:graphicFrameLocks noGrp="1"/>
          </p:cNvGraphicFramePr>
          <p:nvPr>
            <p:extLst>
              <p:ext uri="{D42A27DB-BD31-4B8C-83A1-F6EECF244321}">
                <p14:modId xmlns:p14="http://schemas.microsoft.com/office/powerpoint/2010/main" val="314753851"/>
              </p:ext>
            </p:extLst>
          </p:nvPr>
        </p:nvGraphicFramePr>
        <p:xfrm>
          <a:off x="381000" y="1517904"/>
          <a:ext cx="8269225" cy="5065776"/>
        </p:xfrm>
        <a:graphic>
          <a:graphicData uri="http://schemas.openxmlformats.org/drawingml/2006/table">
            <a:tbl>
              <a:tblPr firstRow="1" bandRow="1">
                <a:tableStyleId>{5C22544A-7EE6-4342-B048-85BDC9FD1C3A}</a:tableStyleId>
              </a:tblPr>
              <a:tblGrid>
                <a:gridCol w="1653845">
                  <a:extLst>
                    <a:ext uri="{9D8B030D-6E8A-4147-A177-3AD203B41FA5}">
                      <a16:colId xmlns:a16="http://schemas.microsoft.com/office/drawing/2014/main" val="20000"/>
                    </a:ext>
                  </a:extLst>
                </a:gridCol>
                <a:gridCol w="2271979">
                  <a:extLst>
                    <a:ext uri="{9D8B030D-6E8A-4147-A177-3AD203B41FA5}">
                      <a16:colId xmlns:a16="http://schemas.microsoft.com/office/drawing/2014/main" val="20001"/>
                    </a:ext>
                  </a:extLst>
                </a:gridCol>
                <a:gridCol w="1609344">
                  <a:extLst>
                    <a:ext uri="{9D8B030D-6E8A-4147-A177-3AD203B41FA5}">
                      <a16:colId xmlns:a16="http://schemas.microsoft.com/office/drawing/2014/main" val="20002"/>
                    </a:ext>
                  </a:extLst>
                </a:gridCol>
                <a:gridCol w="1572768">
                  <a:extLst>
                    <a:ext uri="{9D8B030D-6E8A-4147-A177-3AD203B41FA5}">
                      <a16:colId xmlns:a16="http://schemas.microsoft.com/office/drawing/2014/main" val="20003"/>
                    </a:ext>
                  </a:extLst>
                </a:gridCol>
                <a:gridCol w="1161289">
                  <a:extLst>
                    <a:ext uri="{9D8B030D-6E8A-4147-A177-3AD203B41FA5}">
                      <a16:colId xmlns:a16="http://schemas.microsoft.com/office/drawing/2014/main" val="20004"/>
                    </a:ext>
                  </a:extLst>
                </a:gridCol>
              </a:tblGrid>
              <a:tr h="493776">
                <a:tc>
                  <a:txBody>
                    <a:bodyPr/>
                    <a:lstStyle/>
                    <a:p>
                      <a:r>
                        <a:rPr lang="en-US" sz="1600" b="0" dirty="0">
                          <a:solidFill>
                            <a:schemeClr val="tx1"/>
                          </a:solidFill>
                        </a:rPr>
                        <a:t>Molecule</a:t>
                      </a: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Lewis</a:t>
                      </a:r>
                      <a:r>
                        <a:rPr lang="en-US" sz="1600" b="0" baseline="0" dirty="0">
                          <a:solidFill>
                            <a:schemeClr val="tx1"/>
                          </a:solidFill>
                        </a:rPr>
                        <a:t> Structure</a:t>
                      </a:r>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Geometry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Hybridization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Polar?</a:t>
                      </a: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14400">
                <a:tc>
                  <a:txBody>
                    <a:bodyPr/>
                    <a:lstStyle/>
                    <a:p>
                      <a:pPr>
                        <a:lnSpc>
                          <a:spcPct val="115000"/>
                        </a:lnSpc>
                        <a:spcAft>
                          <a:spcPts val="0"/>
                        </a:spcAft>
                      </a:pPr>
                      <a:r>
                        <a:rPr lang="en-US" sz="1600" b="0" dirty="0">
                          <a:solidFill>
                            <a:schemeClr val="tx1"/>
                          </a:solidFill>
                        </a:rPr>
                        <a:t>a. </a:t>
                      </a:r>
                      <a:r>
                        <a:rPr lang="en-US" sz="1600" b="0" dirty="0">
                          <a:solidFill>
                            <a:schemeClr val="tx1"/>
                          </a:solidFill>
                          <a:effectLst/>
                          <a:latin typeface="+mn-lt"/>
                        </a:rPr>
                        <a:t>BeF</a:t>
                      </a:r>
                      <a:r>
                        <a:rPr lang="en-US" sz="1600" b="0" baseline="-25000" dirty="0">
                          <a:solidFill>
                            <a:schemeClr val="tx1"/>
                          </a:solidFill>
                          <a:effectLst/>
                          <a:latin typeface="+mn-lt"/>
                        </a:rPr>
                        <a:t>2</a:t>
                      </a:r>
                      <a:endParaRPr lang="en-US" sz="1600" b="0" dirty="0">
                        <a:solidFill>
                          <a:schemeClr val="tx1"/>
                        </a:solidFill>
                        <a:effectLst/>
                        <a:latin typeface="+mn-lt"/>
                        <a:ea typeface="Calibri" charset="0"/>
                        <a:cs typeface="Times New Roman" charset="0"/>
                      </a:endParaRP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rPr>
                        <a:t>b. BF</a:t>
                      </a:r>
                      <a:r>
                        <a:rPr lang="en-US" sz="1600" b="0" baseline="-25000" dirty="0">
                          <a:solidFill>
                            <a:schemeClr val="tx1"/>
                          </a:solidFill>
                          <a:effectLst/>
                          <a:latin typeface="+mn-lt"/>
                        </a:rPr>
                        <a:t>3</a:t>
                      </a:r>
                      <a:endParaRPr lang="en-US" sz="1600" b="0" dirty="0">
                        <a:solidFill>
                          <a:schemeClr val="tx1"/>
                        </a:solidFill>
                        <a:effectLst/>
                        <a:latin typeface="+mn-lt"/>
                        <a:ea typeface="Calibri" charset="0"/>
                        <a:cs typeface="Times New Roman" charset="0"/>
                      </a:endParaRP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rPr>
                        <a:t>c. CF</a:t>
                      </a:r>
                      <a:r>
                        <a:rPr lang="en-US" sz="1600" b="0" baseline="-25000" dirty="0">
                          <a:solidFill>
                            <a:schemeClr val="tx1"/>
                          </a:solidFill>
                          <a:effectLst/>
                          <a:latin typeface="+mn-lt"/>
                        </a:rPr>
                        <a:t>4</a:t>
                      </a:r>
                      <a:endParaRPr lang="en-US" sz="1600" b="0" dirty="0">
                        <a:solidFill>
                          <a:schemeClr val="tx1"/>
                        </a:solidFill>
                        <a:effectLst/>
                        <a:latin typeface="+mn-lt"/>
                        <a:ea typeface="Calibri" charset="0"/>
                        <a:cs typeface="Times New Roman" charset="0"/>
                      </a:endParaRP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rPr>
                        <a:t>d. PF</a:t>
                      </a:r>
                      <a:r>
                        <a:rPr lang="en-US" sz="1600" b="0" baseline="-25000" dirty="0">
                          <a:solidFill>
                            <a:schemeClr val="tx1"/>
                          </a:solidFill>
                          <a:effectLst/>
                          <a:latin typeface="+mn-lt"/>
                        </a:rPr>
                        <a:t>5</a:t>
                      </a:r>
                      <a:endParaRPr lang="en-US" sz="1600" b="0" dirty="0">
                        <a:solidFill>
                          <a:schemeClr val="tx1"/>
                        </a:solidFill>
                        <a:effectLst/>
                        <a:latin typeface="+mn-lt"/>
                        <a:ea typeface="Calibri" charset="0"/>
                        <a:cs typeface="Times New Roman" charset="0"/>
                      </a:endParaRP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rPr>
                        <a:t>e. SF</a:t>
                      </a:r>
                      <a:r>
                        <a:rPr lang="en-US" sz="1600" b="0" baseline="-25000" dirty="0">
                          <a:solidFill>
                            <a:schemeClr val="tx1"/>
                          </a:solidFill>
                          <a:effectLst/>
                          <a:latin typeface="+mn-lt"/>
                        </a:rPr>
                        <a:t>6</a:t>
                      </a:r>
                      <a:endParaRPr lang="en-US" sz="1600" b="0" dirty="0">
                        <a:solidFill>
                          <a:schemeClr val="tx1"/>
                        </a:solidFill>
                        <a:effectLst/>
                        <a:latin typeface="+mn-lt"/>
                        <a:ea typeface="Calibri" charset="0"/>
                        <a:cs typeface="Times New Roman" charset="0"/>
                      </a:endParaRP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0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652" y="297713"/>
            <a:ext cx="1297150" cy="461665"/>
          </a:xfrm>
          <a:prstGeom prst="rect">
            <a:avLst/>
          </a:prstGeom>
          <a:noFill/>
        </p:spPr>
        <p:txBody>
          <a:bodyPr wrap="none" rtlCol="0">
            <a:spAutoFit/>
          </a:bodyPr>
          <a:lstStyle/>
          <a:p>
            <a:r>
              <a:rPr lang="en-US" sz="2400" dirty="0">
                <a:solidFill>
                  <a:srgbClr val="009900"/>
                </a:solidFill>
              </a:rPr>
              <a:t>Practice</a:t>
            </a:r>
          </a:p>
        </p:txBody>
      </p:sp>
      <p:graphicFrame>
        <p:nvGraphicFramePr>
          <p:cNvPr id="2" name="Table 1"/>
          <p:cNvGraphicFramePr>
            <a:graphicFrameLocks noGrp="1"/>
          </p:cNvGraphicFramePr>
          <p:nvPr>
            <p:extLst>
              <p:ext uri="{D42A27DB-BD31-4B8C-83A1-F6EECF244321}">
                <p14:modId xmlns:p14="http://schemas.microsoft.com/office/powerpoint/2010/main" val="1319021413"/>
              </p:ext>
            </p:extLst>
          </p:nvPr>
        </p:nvGraphicFramePr>
        <p:xfrm>
          <a:off x="381000" y="1517904"/>
          <a:ext cx="8269225" cy="5065776"/>
        </p:xfrm>
        <a:graphic>
          <a:graphicData uri="http://schemas.openxmlformats.org/drawingml/2006/table">
            <a:tbl>
              <a:tblPr firstRow="1" bandRow="1">
                <a:tableStyleId>{5C22544A-7EE6-4342-B048-85BDC9FD1C3A}</a:tableStyleId>
              </a:tblPr>
              <a:tblGrid>
                <a:gridCol w="1653845">
                  <a:extLst>
                    <a:ext uri="{9D8B030D-6E8A-4147-A177-3AD203B41FA5}">
                      <a16:colId xmlns:a16="http://schemas.microsoft.com/office/drawing/2014/main" val="20000"/>
                    </a:ext>
                  </a:extLst>
                </a:gridCol>
                <a:gridCol w="2271979">
                  <a:extLst>
                    <a:ext uri="{9D8B030D-6E8A-4147-A177-3AD203B41FA5}">
                      <a16:colId xmlns:a16="http://schemas.microsoft.com/office/drawing/2014/main" val="20001"/>
                    </a:ext>
                  </a:extLst>
                </a:gridCol>
                <a:gridCol w="1609344">
                  <a:extLst>
                    <a:ext uri="{9D8B030D-6E8A-4147-A177-3AD203B41FA5}">
                      <a16:colId xmlns:a16="http://schemas.microsoft.com/office/drawing/2014/main" val="20002"/>
                    </a:ext>
                  </a:extLst>
                </a:gridCol>
                <a:gridCol w="1572768">
                  <a:extLst>
                    <a:ext uri="{9D8B030D-6E8A-4147-A177-3AD203B41FA5}">
                      <a16:colId xmlns:a16="http://schemas.microsoft.com/office/drawing/2014/main" val="20003"/>
                    </a:ext>
                  </a:extLst>
                </a:gridCol>
                <a:gridCol w="1161289">
                  <a:extLst>
                    <a:ext uri="{9D8B030D-6E8A-4147-A177-3AD203B41FA5}">
                      <a16:colId xmlns:a16="http://schemas.microsoft.com/office/drawing/2014/main" val="20004"/>
                    </a:ext>
                  </a:extLst>
                </a:gridCol>
              </a:tblGrid>
              <a:tr h="493776">
                <a:tc>
                  <a:txBody>
                    <a:bodyPr/>
                    <a:lstStyle/>
                    <a:p>
                      <a:r>
                        <a:rPr lang="en-US" sz="1600" b="0" dirty="0">
                          <a:solidFill>
                            <a:schemeClr val="tx1"/>
                          </a:solidFill>
                        </a:rPr>
                        <a:t>Molecule</a:t>
                      </a: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Lewis</a:t>
                      </a:r>
                      <a:r>
                        <a:rPr lang="en-US" sz="1600" b="0" baseline="0" dirty="0">
                          <a:solidFill>
                            <a:schemeClr val="tx1"/>
                          </a:solidFill>
                        </a:rPr>
                        <a:t> Structure</a:t>
                      </a:r>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Geometry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Hybridization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Polar?</a:t>
                      </a: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14400">
                <a:tc>
                  <a:txBody>
                    <a:bodyPr/>
                    <a:lstStyle/>
                    <a:p>
                      <a:pPr>
                        <a:lnSpc>
                          <a:spcPct val="115000"/>
                        </a:lnSpc>
                        <a:spcAft>
                          <a:spcPts val="0"/>
                        </a:spcAft>
                      </a:pPr>
                      <a:r>
                        <a:rPr lang="en-US" sz="1600" b="0" baseline="0" dirty="0">
                          <a:solidFill>
                            <a:schemeClr val="tx1"/>
                          </a:solidFill>
                        </a:rPr>
                        <a:t> f</a:t>
                      </a:r>
                      <a:r>
                        <a:rPr lang="en-US" sz="1600" b="0" dirty="0">
                          <a:solidFill>
                            <a:schemeClr val="tx1"/>
                          </a:solidFill>
                        </a:rPr>
                        <a:t>. </a:t>
                      </a:r>
                      <a:r>
                        <a:rPr lang="en-US" sz="1600" dirty="0">
                          <a:effectLst/>
                        </a:rPr>
                        <a:t>NH</a:t>
                      </a:r>
                      <a:r>
                        <a:rPr lang="en-US" sz="1600" baseline="-25000" dirty="0">
                          <a:effectLst/>
                        </a:rPr>
                        <a:t>3</a:t>
                      </a:r>
                      <a:r>
                        <a:rPr lang="en-US" sz="1600" dirty="0">
                          <a:effectLst/>
                        </a:rPr>
                        <a:t> </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914400">
                <a:tc>
                  <a:txBody>
                    <a:bodyPr/>
                    <a:lstStyle/>
                    <a:p>
                      <a:pPr>
                        <a:lnSpc>
                          <a:spcPct val="115000"/>
                        </a:lnSpc>
                        <a:spcAft>
                          <a:spcPts val="0"/>
                        </a:spcAft>
                      </a:pPr>
                      <a:r>
                        <a:rPr lang="en-US" sz="1600" dirty="0">
                          <a:effectLst/>
                        </a:rPr>
                        <a:t> </a:t>
                      </a:r>
                      <a:r>
                        <a:rPr lang="en-US" sz="1600" baseline="0" dirty="0">
                          <a:effectLst/>
                        </a:rPr>
                        <a:t>g</a:t>
                      </a:r>
                      <a:r>
                        <a:rPr lang="en-US" sz="1600" dirty="0">
                          <a:effectLst/>
                        </a:rPr>
                        <a:t>. SF</a:t>
                      </a:r>
                      <a:r>
                        <a:rPr lang="en-US" sz="1600" baseline="-25000" dirty="0">
                          <a:effectLst/>
                        </a:rPr>
                        <a:t>4</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pPr>
                        <a:lnSpc>
                          <a:spcPct val="115000"/>
                        </a:lnSpc>
                        <a:spcAft>
                          <a:spcPts val="0"/>
                        </a:spcAft>
                      </a:pPr>
                      <a:r>
                        <a:rPr lang="en-US" sz="1600" dirty="0">
                          <a:effectLst/>
                        </a:rPr>
                        <a:t> h. ClF</a:t>
                      </a:r>
                      <a:r>
                        <a:rPr lang="en-US" sz="1600" baseline="-25000" dirty="0">
                          <a:effectLst/>
                        </a:rPr>
                        <a:t>3</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914400">
                <a:tc>
                  <a:txBody>
                    <a:bodyPr/>
                    <a:lstStyle/>
                    <a:p>
                      <a:pPr>
                        <a:lnSpc>
                          <a:spcPct val="115000"/>
                        </a:lnSpc>
                        <a:spcAft>
                          <a:spcPts val="0"/>
                        </a:spcAft>
                      </a:pPr>
                      <a:r>
                        <a:rPr lang="en-US" sz="1600" dirty="0">
                          <a:effectLst/>
                        </a:rPr>
                        <a:t> </a:t>
                      </a:r>
                      <a:r>
                        <a:rPr lang="en-US" sz="1600" dirty="0" err="1">
                          <a:effectLst/>
                        </a:rPr>
                        <a:t>i</a:t>
                      </a:r>
                      <a:r>
                        <a:rPr lang="en-US" sz="1600" dirty="0">
                          <a:effectLst/>
                        </a:rPr>
                        <a:t>. XeF</a:t>
                      </a:r>
                      <a:r>
                        <a:rPr lang="en-US" sz="1600" baseline="-25000" dirty="0">
                          <a:effectLst/>
                        </a:rPr>
                        <a:t>2</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914400">
                <a:tc>
                  <a:txBody>
                    <a:bodyPr/>
                    <a:lstStyle/>
                    <a:p>
                      <a:pPr>
                        <a:lnSpc>
                          <a:spcPct val="115000"/>
                        </a:lnSpc>
                        <a:spcAft>
                          <a:spcPts val="0"/>
                        </a:spcAft>
                      </a:pPr>
                      <a:r>
                        <a:rPr lang="en-US" sz="1600" dirty="0">
                          <a:effectLst/>
                        </a:rPr>
                        <a:t> j. ICl</a:t>
                      </a:r>
                      <a:r>
                        <a:rPr lang="en-US" sz="1600" baseline="-25000" dirty="0">
                          <a:effectLst/>
                        </a:rPr>
                        <a:t>4</a:t>
                      </a:r>
                      <a:r>
                        <a:rPr lang="en-US" sz="1600" baseline="30000" dirty="0">
                          <a:effectLst/>
                        </a:rPr>
                        <a:t>-</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D63188D-1E71-5E43-8624-469C06F9141E}"/>
              </a:ext>
            </a:extLst>
          </p:cNvPr>
          <p:cNvSpPr/>
          <p:nvPr/>
        </p:nvSpPr>
        <p:spPr>
          <a:xfrm>
            <a:off x="212652" y="759378"/>
            <a:ext cx="8754140" cy="369332"/>
          </a:xfrm>
          <a:prstGeom prst="rect">
            <a:avLst/>
          </a:prstGeom>
        </p:spPr>
        <p:txBody>
          <a:bodyPr wrap="square">
            <a:spAutoFit/>
          </a:bodyPr>
          <a:lstStyle/>
          <a:p>
            <a:r>
              <a:rPr lang="en-US" dirty="0">
                <a:ea typeface="Calibri" charset="0"/>
                <a:cs typeface="Times New Roman" charset="0"/>
              </a:rPr>
              <a:t>What is the geometry and polarity for each molecule?</a:t>
            </a:r>
            <a:endParaRPr lang="en-US" dirty="0"/>
          </a:p>
        </p:txBody>
      </p:sp>
    </p:spTree>
    <p:extLst>
      <p:ext uri="{BB962C8B-B14F-4D97-AF65-F5344CB8AC3E}">
        <p14:creationId xmlns:p14="http://schemas.microsoft.com/office/powerpoint/2010/main" val="79474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652" y="297713"/>
            <a:ext cx="1297150" cy="461665"/>
          </a:xfrm>
          <a:prstGeom prst="rect">
            <a:avLst/>
          </a:prstGeom>
          <a:noFill/>
        </p:spPr>
        <p:txBody>
          <a:bodyPr wrap="none" rtlCol="0">
            <a:spAutoFit/>
          </a:bodyPr>
          <a:lstStyle/>
          <a:p>
            <a:r>
              <a:rPr lang="en-US" sz="2400" dirty="0">
                <a:solidFill>
                  <a:srgbClr val="009900"/>
                </a:solidFill>
              </a:rPr>
              <a:t>Practice</a:t>
            </a:r>
          </a:p>
        </p:txBody>
      </p:sp>
      <p:graphicFrame>
        <p:nvGraphicFramePr>
          <p:cNvPr id="2" name="Table 1"/>
          <p:cNvGraphicFramePr>
            <a:graphicFrameLocks noGrp="1"/>
          </p:cNvGraphicFramePr>
          <p:nvPr>
            <p:extLst/>
          </p:nvPr>
        </p:nvGraphicFramePr>
        <p:xfrm>
          <a:off x="381000" y="1517904"/>
          <a:ext cx="8269225" cy="5065776"/>
        </p:xfrm>
        <a:graphic>
          <a:graphicData uri="http://schemas.openxmlformats.org/drawingml/2006/table">
            <a:tbl>
              <a:tblPr firstRow="1" bandRow="1">
                <a:tableStyleId>{5C22544A-7EE6-4342-B048-85BDC9FD1C3A}</a:tableStyleId>
              </a:tblPr>
              <a:tblGrid>
                <a:gridCol w="1653845">
                  <a:extLst>
                    <a:ext uri="{9D8B030D-6E8A-4147-A177-3AD203B41FA5}">
                      <a16:colId xmlns:a16="http://schemas.microsoft.com/office/drawing/2014/main" val="20000"/>
                    </a:ext>
                  </a:extLst>
                </a:gridCol>
                <a:gridCol w="2271979">
                  <a:extLst>
                    <a:ext uri="{9D8B030D-6E8A-4147-A177-3AD203B41FA5}">
                      <a16:colId xmlns:a16="http://schemas.microsoft.com/office/drawing/2014/main" val="20001"/>
                    </a:ext>
                  </a:extLst>
                </a:gridCol>
                <a:gridCol w="1609344">
                  <a:extLst>
                    <a:ext uri="{9D8B030D-6E8A-4147-A177-3AD203B41FA5}">
                      <a16:colId xmlns:a16="http://schemas.microsoft.com/office/drawing/2014/main" val="20002"/>
                    </a:ext>
                  </a:extLst>
                </a:gridCol>
                <a:gridCol w="1572768">
                  <a:extLst>
                    <a:ext uri="{9D8B030D-6E8A-4147-A177-3AD203B41FA5}">
                      <a16:colId xmlns:a16="http://schemas.microsoft.com/office/drawing/2014/main" val="20003"/>
                    </a:ext>
                  </a:extLst>
                </a:gridCol>
                <a:gridCol w="1161289">
                  <a:extLst>
                    <a:ext uri="{9D8B030D-6E8A-4147-A177-3AD203B41FA5}">
                      <a16:colId xmlns:a16="http://schemas.microsoft.com/office/drawing/2014/main" val="20004"/>
                    </a:ext>
                  </a:extLst>
                </a:gridCol>
              </a:tblGrid>
              <a:tr h="493776">
                <a:tc>
                  <a:txBody>
                    <a:bodyPr/>
                    <a:lstStyle/>
                    <a:p>
                      <a:r>
                        <a:rPr lang="en-US" sz="1600" b="0" dirty="0">
                          <a:solidFill>
                            <a:schemeClr val="tx1"/>
                          </a:solidFill>
                        </a:rPr>
                        <a:t>Molecule</a:t>
                      </a:r>
                    </a:p>
                  </a:txBody>
                  <a:tcPr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Lewis</a:t>
                      </a:r>
                      <a:r>
                        <a:rPr lang="en-US" sz="1600" b="0" baseline="0" dirty="0">
                          <a:solidFill>
                            <a:schemeClr val="tx1"/>
                          </a:solidFill>
                        </a:rPr>
                        <a:t> Structure</a:t>
                      </a:r>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Geometry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Hybridization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Polar?</a:t>
                      </a: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14400">
                <a:tc>
                  <a:txBody>
                    <a:bodyPr/>
                    <a:lstStyle/>
                    <a:p>
                      <a:pPr>
                        <a:lnSpc>
                          <a:spcPct val="115000"/>
                        </a:lnSpc>
                        <a:spcAft>
                          <a:spcPts val="0"/>
                        </a:spcAft>
                      </a:pPr>
                      <a:r>
                        <a:rPr lang="en-US" sz="1600" dirty="0">
                          <a:effectLst/>
                        </a:rPr>
                        <a:t> k. H</a:t>
                      </a:r>
                      <a:r>
                        <a:rPr lang="en-US" sz="1600" baseline="-25000" dirty="0">
                          <a:effectLst/>
                        </a:rPr>
                        <a:t>2</a:t>
                      </a:r>
                      <a:r>
                        <a:rPr lang="en-US" sz="1600" dirty="0">
                          <a:effectLst/>
                        </a:rPr>
                        <a:t>O</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914400">
                <a:tc>
                  <a:txBody>
                    <a:bodyPr/>
                    <a:lstStyle/>
                    <a:p>
                      <a:pPr>
                        <a:lnSpc>
                          <a:spcPct val="115000"/>
                        </a:lnSpc>
                        <a:spcAft>
                          <a:spcPts val="0"/>
                        </a:spcAft>
                      </a:pPr>
                      <a:r>
                        <a:rPr lang="en-US" sz="1600" dirty="0">
                          <a:effectLst/>
                        </a:rPr>
                        <a:t> l. ClF</a:t>
                      </a:r>
                      <a:r>
                        <a:rPr lang="en-US" sz="1600" baseline="-25000" dirty="0">
                          <a:effectLst/>
                        </a:rPr>
                        <a:t>2</a:t>
                      </a:r>
                      <a:r>
                        <a:rPr lang="en-US" sz="1600" baseline="30000" dirty="0">
                          <a:effectLst/>
                        </a:rPr>
                        <a:t>+</a:t>
                      </a:r>
                      <a:endParaRPr lang="en-US" sz="1600" dirty="0">
                        <a:effectLst/>
                        <a:latin typeface="Calibri" charset="0"/>
                        <a:ea typeface="Calibri" charset="0"/>
                        <a:cs typeface="Times New Roman" charset="0"/>
                      </a:endParaRPr>
                    </a:p>
                  </a:txBody>
                  <a:tcPr marL="34784" marR="34784"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pPr>
                        <a:lnSpc>
                          <a:spcPct val="115000"/>
                        </a:lnSpc>
                        <a:spcAft>
                          <a:spcPts val="0"/>
                        </a:spcAft>
                      </a:pPr>
                      <a:r>
                        <a:rPr lang="en-US" sz="1600" dirty="0">
                          <a:effectLst/>
                        </a:rPr>
                        <a:t> m. BrF</a:t>
                      </a:r>
                      <a:r>
                        <a:rPr lang="en-US" sz="1600" baseline="-25000" dirty="0">
                          <a:effectLst/>
                        </a:rPr>
                        <a:t>5</a:t>
                      </a:r>
                      <a:endParaRPr lang="en-US" sz="1600" dirty="0">
                        <a:effectLst/>
                        <a:latin typeface="Calibri" charset="0"/>
                        <a:ea typeface="Calibri" charset="0"/>
                        <a:cs typeface="Times New Roman" charset="0"/>
                      </a:endParaRPr>
                    </a:p>
                  </a:txBody>
                  <a:tcPr marL="68580" marR="68580"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914400">
                <a:tc>
                  <a:txBody>
                    <a:bodyPr/>
                    <a:lstStyle/>
                    <a:p>
                      <a:pPr>
                        <a:lnSpc>
                          <a:spcPct val="115000"/>
                        </a:lnSpc>
                        <a:spcAft>
                          <a:spcPts val="0"/>
                        </a:spcAft>
                      </a:pPr>
                      <a:r>
                        <a:rPr lang="en-US" sz="1600" dirty="0">
                          <a:effectLst/>
                        </a:rPr>
                        <a:t> n. XeF</a:t>
                      </a:r>
                      <a:r>
                        <a:rPr lang="en-US" sz="1600" baseline="-25000" dirty="0">
                          <a:effectLst/>
                        </a:rPr>
                        <a:t>4</a:t>
                      </a:r>
                      <a:endParaRPr lang="en-US" sz="1600" dirty="0">
                        <a:effectLst/>
                        <a:latin typeface="Calibri" charset="0"/>
                        <a:ea typeface="Calibri" charset="0"/>
                        <a:cs typeface="Times New Roman" charset="0"/>
                      </a:endParaRPr>
                    </a:p>
                  </a:txBody>
                  <a:tcPr marL="68580" marR="68580"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914400">
                <a:tc>
                  <a:txBody>
                    <a:bodyPr/>
                    <a:lstStyle/>
                    <a:p>
                      <a:pPr>
                        <a:lnSpc>
                          <a:spcPct val="115000"/>
                        </a:lnSpc>
                        <a:spcAft>
                          <a:spcPts val="0"/>
                        </a:spcAft>
                      </a:pPr>
                      <a:r>
                        <a:rPr lang="en-US" sz="1600" dirty="0">
                          <a:effectLst/>
                        </a:rPr>
                        <a:t> o. XeOF</a:t>
                      </a:r>
                      <a:r>
                        <a:rPr lang="en-US" sz="1600" baseline="-25000" dirty="0">
                          <a:effectLst/>
                        </a:rPr>
                        <a:t>4</a:t>
                      </a:r>
                      <a:endParaRPr lang="en-US" sz="1600" dirty="0">
                        <a:effectLst/>
                        <a:latin typeface="Calibri" charset="0"/>
                        <a:ea typeface="Calibri" charset="0"/>
                        <a:cs typeface="Times New Roman" charset="0"/>
                      </a:endParaRPr>
                    </a:p>
                  </a:txBody>
                  <a:tcPr marL="68580" marR="68580" marT="0" marB="0" anchor="ctr">
                    <a:lnL w="28575" cap="flat" cmpd="sng" algn="ctr">
                      <a:solidFill>
                        <a:srgbClr val="0099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solidFill>
                      <a:schemeClr val="bg1">
                        <a:lumMod val="95000"/>
                      </a:schemeClr>
                    </a:solid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tc>
                  <a:txBody>
                    <a:bodyPr/>
                    <a:lstStyle/>
                    <a:p>
                      <a:endParaRPr lang="en-US" sz="16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0099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619A1511-E5DA-824B-A843-0B44522649C2}"/>
              </a:ext>
            </a:extLst>
          </p:cNvPr>
          <p:cNvSpPr/>
          <p:nvPr/>
        </p:nvSpPr>
        <p:spPr>
          <a:xfrm>
            <a:off x="212652" y="759378"/>
            <a:ext cx="8754140" cy="369332"/>
          </a:xfrm>
          <a:prstGeom prst="rect">
            <a:avLst/>
          </a:prstGeom>
        </p:spPr>
        <p:txBody>
          <a:bodyPr wrap="square">
            <a:spAutoFit/>
          </a:bodyPr>
          <a:lstStyle/>
          <a:p>
            <a:r>
              <a:rPr lang="en-US" dirty="0">
                <a:ea typeface="Calibri" charset="0"/>
                <a:cs typeface="Times New Roman" charset="0"/>
              </a:rPr>
              <a:t>What is the geometry and polarity for each molecule?</a:t>
            </a:r>
            <a:endParaRPr lang="en-US" dirty="0"/>
          </a:p>
        </p:txBody>
      </p:sp>
    </p:spTree>
    <p:extLst>
      <p:ext uri="{BB962C8B-B14F-4D97-AF65-F5344CB8AC3E}">
        <p14:creationId xmlns:p14="http://schemas.microsoft.com/office/powerpoint/2010/main" val="3078301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5EAFC6-48EC-964C-A3A7-A5E27C911BC8}"/>
              </a:ext>
            </a:extLst>
          </p:cNvPr>
          <p:cNvSpPr>
            <a:spLocks noGrp="1"/>
          </p:cNvSpPr>
          <p:nvPr>
            <p:ph type="sldNum" sz="quarter" idx="4"/>
          </p:nvPr>
        </p:nvSpPr>
        <p:spPr/>
        <p:txBody>
          <a:bodyPr/>
          <a:lstStyle/>
          <a:p>
            <a:fld id="{72F633B3-16E2-4909-ACA1-80BBA0CB601E}" type="slidenum">
              <a:rPr lang="en-US" smtClean="0"/>
              <a:pPr/>
              <a:t>34</a:t>
            </a:fld>
            <a:endParaRPr lang="en-US" dirty="0"/>
          </a:p>
        </p:txBody>
      </p:sp>
      <p:sp>
        <p:nvSpPr>
          <p:cNvPr id="5" name="Title 1">
            <a:extLst>
              <a:ext uri="{FF2B5EF4-FFF2-40B4-BE49-F238E27FC236}">
                <a16:creationId xmlns:a16="http://schemas.microsoft.com/office/drawing/2014/main" id="{1B1185B5-3A9E-0442-BF29-31890FF4EE5C}"/>
              </a:ext>
            </a:extLst>
          </p:cNvPr>
          <p:cNvSpPr>
            <a:spLocks noGrp="1"/>
          </p:cNvSpPr>
          <p:nvPr>
            <p:ph type="title"/>
          </p:nvPr>
        </p:nvSpPr>
        <p:spPr>
          <a:xfrm>
            <a:off x="287072" y="347979"/>
            <a:ext cx="8530098" cy="518478"/>
          </a:xfrm>
          <a:prstGeom prst="rect">
            <a:avLst/>
          </a:prstGeom>
        </p:spPr>
        <p:txBody>
          <a:bodyPr>
            <a:normAutofit/>
          </a:bodyPr>
          <a:lstStyle/>
          <a:p>
            <a:r>
              <a:rPr lang="en-US" sz="2800" dirty="0"/>
              <a:t>8.4  Molecular Orbitals</a:t>
            </a:r>
          </a:p>
        </p:txBody>
      </p:sp>
      <p:grpSp>
        <p:nvGrpSpPr>
          <p:cNvPr id="7" name="Group 6">
            <a:extLst>
              <a:ext uri="{FF2B5EF4-FFF2-40B4-BE49-F238E27FC236}">
                <a16:creationId xmlns:a16="http://schemas.microsoft.com/office/drawing/2014/main" id="{6CEED916-210D-BE4B-835C-158767D9CD1A}"/>
              </a:ext>
            </a:extLst>
          </p:cNvPr>
          <p:cNvGrpSpPr/>
          <p:nvPr/>
        </p:nvGrpSpPr>
        <p:grpSpPr>
          <a:xfrm>
            <a:off x="342206" y="2136520"/>
            <a:ext cx="4052556" cy="3346596"/>
            <a:chOff x="290964" y="337758"/>
            <a:chExt cx="8428505" cy="6284304"/>
          </a:xfrm>
        </p:grpSpPr>
        <p:cxnSp>
          <p:nvCxnSpPr>
            <p:cNvPr id="8" name="Straight Connector 7">
              <a:extLst>
                <a:ext uri="{FF2B5EF4-FFF2-40B4-BE49-F238E27FC236}">
                  <a16:creationId xmlns:a16="http://schemas.microsoft.com/office/drawing/2014/main" id="{81BC37AC-2C26-3044-B900-6DAE26E28862}"/>
                </a:ext>
              </a:extLst>
            </p:cNvPr>
            <p:cNvCxnSpPr/>
            <p:nvPr/>
          </p:nvCxnSpPr>
          <p:spPr>
            <a:xfrm>
              <a:off x="290964"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F80A2-7B89-5648-9B08-5583B737276A}"/>
                </a:ext>
              </a:extLst>
            </p:cNvPr>
            <p:cNvCxnSpPr/>
            <p:nvPr/>
          </p:nvCxnSpPr>
          <p:spPr>
            <a:xfrm>
              <a:off x="1130302"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5350BB4-64ED-8F4E-A481-D2B27492ABDE}"/>
                </a:ext>
              </a:extLst>
            </p:cNvPr>
            <p:cNvCxnSpPr/>
            <p:nvPr/>
          </p:nvCxnSpPr>
          <p:spPr>
            <a:xfrm>
              <a:off x="1969639"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0B027B-86B9-3649-903A-D77A09406FD8}"/>
                </a:ext>
              </a:extLst>
            </p:cNvPr>
            <p:cNvCxnSpPr/>
            <p:nvPr/>
          </p:nvCxnSpPr>
          <p:spPr>
            <a:xfrm>
              <a:off x="6331110"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6B665F-CF21-5641-98E9-A5968BEB48CB}"/>
                </a:ext>
              </a:extLst>
            </p:cNvPr>
            <p:cNvCxnSpPr/>
            <p:nvPr/>
          </p:nvCxnSpPr>
          <p:spPr>
            <a:xfrm>
              <a:off x="7170448"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0DCA2C4-E012-7F40-A2F7-8A364E8F972A}"/>
                </a:ext>
              </a:extLst>
            </p:cNvPr>
            <p:cNvCxnSpPr/>
            <p:nvPr/>
          </p:nvCxnSpPr>
          <p:spPr>
            <a:xfrm>
              <a:off x="8009785"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1B0856-4715-3947-A2E0-3D3676931C26}"/>
                </a:ext>
              </a:extLst>
            </p:cNvPr>
            <p:cNvCxnSpPr/>
            <p:nvPr/>
          </p:nvCxnSpPr>
          <p:spPr>
            <a:xfrm>
              <a:off x="4144749" y="203408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B2D5721-BC0E-864C-927D-DA2434A9A97B}"/>
                </a:ext>
              </a:extLst>
            </p:cNvPr>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CC83ED2C-C7D1-3B47-9709-23EEE495F206}"/>
                </a:ext>
              </a:extLst>
            </p:cNvPr>
            <p:cNvGrpSpPr/>
            <p:nvPr/>
          </p:nvGrpSpPr>
          <p:grpSpPr>
            <a:xfrm>
              <a:off x="3719395" y="1107740"/>
              <a:ext cx="1560392" cy="0"/>
              <a:chOff x="3719395" y="1107740"/>
              <a:chExt cx="1560392" cy="0"/>
            </a:xfrm>
          </p:grpSpPr>
          <p:cxnSp>
            <p:nvCxnSpPr>
              <p:cNvPr id="44" name="Straight Connector 43">
                <a:extLst>
                  <a:ext uri="{FF2B5EF4-FFF2-40B4-BE49-F238E27FC236}">
                    <a16:creationId xmlns:a16="http://schemas.microsoft.com/office/drawing/2014/main" id="{450C120F-3E21-4246-A42C-AC3BC6187E76}"/>
                  </a:ext>
                </a:extLst>
              </p:cNvPr>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BBBFF8C-5641-D445-B291-988FCDC55F52}"/>
                  </a:ext>
                </a:extLst>
              </p:cNvPr>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44FE6536-89CA-8C43-9AE7-E11029F47EC0}"/>
                </a:ext>
              </a:extLst>
            </p:cNvPr>
            <p:cNvGrpSpPr/>
            <p:nvPr/>
          </p:nvGrpSpPr>
          <p:grpSpPr>
            <a:xfrm>
              <a:off x="3719395" y="2706745"/>
              <a:ext cx="1560392" cy="0"/>
              <a:chOff x="3719395" y="2706745"/>
              <a:chExt cx="1560392" cy="0"/>
            </a:xfrm>
          </p:grpSpPr>
          <p:cxnSp>
            <p:nvCxnSpPr>
              <p:cNvPr id="42" name="Straight Connector 41">
                <a:extLst>
                  <a:ext uri="{FF2B5EF4-FFF2-40B4-BE49-F238E27FC236}">
                    <a16:creationId xmlns:a16="http://schemas.microsoft.com/office/drawing/2014/main" id="{D2D8680C-4873-5D4D-80CA-49E2A1CA904A}"/>
                  </a:ext>
                </a:extLst>
              </p:cNvPr>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C5C39D-B926-2E40-8B3E-B964791B2CD7}"/>
                  </a:ext>
                </a:extLst>
              </p:cNvPr>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2DADAD88-6CE6-644B-8D73-93F242C70AE3}"/>
                </a:ext>
              </a:extLst>
            </p:cNvPr>
            <p:cNvCxnSpPr/>
            <p:nvPr/>
          </p:nvCxnSpPr>
          <p:spPr>
            <a:xfrm>
              <a:off x="1086071" y="415517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F1AB41-EF02-4E4D-A7ED-FB35583DE398}"/>
                </a:ext>
              </a:extLst>
            </p:cNvPr>
            <p:cNvCxnSpPr/>
            <p:nvPr/>
          </p:nvCxnSpPr>
          <p:spPr>
            <a:xfrm>
              <a:off x="7170447" y="415517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63C93B7-90E8-1D41-B9FC-FF28580D61AC}"/>
                </a:ext>
              </a:extLst>
            </p:cNvPr>
            <p:cNvCxnSpPr/>
            <p:nvPr/>
          </p:nvCxnSpPr>
          <p:spPr>
            <a:xfrm>
              <a:off x="4144749" y="472383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AAABD5F-3184-2540-B190-ACA27F383101}"/>
                </a:ext>
              </a:extLst>
            </p:cNvPr>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FA97F66-07F4-D94F-BB23-60CF44D3FB9B}"/>
                </a:ext>
              </a:extLst>
            </p:cNvPr>
            <p:cNvCxnSpPr/>
            <p:nvPr/>
          </p:nvCxnSpPr>
          <p:spPr>
            <a:xfrm flipV="1">
              <a:off x="1839986" y="3604714"/>
              <a:ext cx="2312952"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B589FE1-0617-6644-B651-6C77D1D0D3CE}"/>
                </a:ext>
              </a:extLst>
            </p:cNvPr>
            <p:cNvCxnSpPr/>
            <p:nvPr/>
          </p:nvCxnSpPr>
          <p:spPr>
            <a:xfrm flipH="1" flipV="1">
              <a:off x="4854433" y="3604714"/>
              <a:ext cx="2271785"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83AFAC9-EB37-E142-AEE8-88407242AC93}"/>
                </a:ext>
              </a:extLst>
            </p:cNvPr>
            <p:cNvCxnSpPr/>
            <p:nvPr/>
          </p:nvCxnSpPr>
          <p:spPr>
            <a:xfrm>
              <a:off x="1836042" y="4155332"/>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1EF2837-AC27-4840-917C-48CFBA0BDC3F}"/>
                </a:ext>
              </a:extLst>
            </p:cNvPr>
            <p:cNvCxnSpPr/>
            <p:nvPr/>
          </p:nvCxnSpPr>
          <p:spPr>
            <a:xfrm flipH="1">
              <a:off x="4854435" y="4155172"/>
              <a:ext cx="2271783"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3CCF536-EBF2-D440-8A7C-C9A2ED8533EB}"/>
                </a:ext>
              </a:extLst>
            </p:cNvPr>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B8BA4B2-284B-ED4A-8729-A4447AE310E3}"/>
                </a:ext>
              </a:extLst>
            </p:cNvPr>
            <p:cNvCxnSpPr/>
            <p:nvPr/>
          </p:nvCxnSpPr>
          <p:spPr>
            <a:xfrm flipH="1" flipV="1">
              <a:off x="2708659" y="1542766"/>
              <a:ext cx="1436090"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8B6E4AF-15B9-7F45-AE4E-230096AF4360}"/>
                </a:ext>
              </a:extLst>
            </p:cNvPr>
            <p:cNvCxnSpPr/>
            <p:nvPr/>
          </p:nvCxnSpPr>
          <p:spPr>
            <a:xfrm flipH="1" flipV="1">
              <a:off x="2708658" y="1542765"/>
              <a:ext cx="1010737" cy="115039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9120BC7-5509-AE40-90DA-B8E791879DF7}"/>
                </a:ext>
              </a:extLst>
            </p:cNvPr>
            <p:cNvCxnSpPr/>
            <p:nvPr/>
          </p:nvCxnSpPr>
          <p:spPr>
            <a:xfrm flipH="1">
              <a:off x="2707187" y="1107740"/>
              <a:ext cx="1012208"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9F9072D-81D6-2E42-A337-793D69FE9096}"/>
                </a:ext>
              </a:extLst>
            </p:cNvPr>
            <p:cNvCxnSpPr/>
            <p:nvPr/>
          </p:nvCxnSpPr>
          <p:spPr>
            <a:xfrm flipH="1" flipV="1">
              <a:off x="4850789" y="351347"/>
              <a:ext cx="1436092" cy="120500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61FBAE5-1904-1647-B085-66378D9AD4AC}"/>
                </a:ext>
              </a:extLst>
            </p:cNvPr>
            <p:cNvCxnSpPr/>
            <p:nvPr/>
          </p:nvCxnSpPr>
          <p:spPr>
            <a:xfrm flipV="1">
              <a:off x="4850790" y="1556355"/>
              <a:ext cx="1436090"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3E57E77-ECEE-D640-9EEF-2BE7F3AFEE0E}"/>
                </a:ext>
              </a:extLst>
            </p:cNvPr>
            <p:cNvCxnSpPr/>
            <p:nvPr/>
          </p:nvCxnSpPr>
          <p:spPr>
            <a:xfrm flipV="1">
              <a:off x="5276142" y="1556355"/>
              <a:ext cx="1010737" cy="115039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22A7B50-C12C-0246-B72A-7297754CFFA1}"/>
                </a:ext>
              </a:extLst>
            </p:cNvPr>
            <p:cNvCxnSpPr/>
            <p:nvPr/>
          </p:nvCxnSpPr>
          <p:spPr>
            <a:xfrm>
              <a:off x="5276142" y="1107741"/>
              <a:ext cx="1007093"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0567D5B-E235-2F40-81D4-1DB4D62A0A2E}"/>
                </a:ext>
              </a:extLst>
            </p:cNvPr>
            <p:cNvCxnSpPr/>
            <p:nvPr/>
          </p:nvCxnSpPr>
          <p:spPr>
            <a:xfrm>
              <a:off x="1173074" y="605324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FA81D1A-CC9B-2C40-8011-218DD7E97891}"/>
                </a:ext>
              </a:extLst>
            </p:cNvPr>
            <p:cNvCxnSpPr/>
            <p:nvPr/>
          </p:nvCxnSpPr>
          <p:spPr>
            <a:xfrm>
              <a:off x="7257449" y="605324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CD34FB5-CCB8-C34A-8A28-60806EDF93C7}"/>
                </a:ext>
              </a:extLst>
            </p:cNvPr>
            <p:cNvCxnSpPr/>
            <p:nvPr/>
          </p:nvCxnSpPr>
          <p:spPr>
            <a:xfrm>
              <a:off x="4144749" y="662190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A3E6170-7570-0646-A19A-8C3FE79B2EF3}"/>
                </a:ext>
              </a:extLst>
            </p:cNvPr>
            <p:cNvCxnSpPr/>
            <p:nvPr/>
          </p:nvCxnSpPr>
          <p:spPr>
            <a:xfrm>
              <a:off x="4144749" y="550278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30C4607-83CD-8C47-86E5-81050198B7AB}"/>
                </a:ext>
              </a:extLst>
            </p:cNvPr>
            <p:cNvCxnSpPr/>
            <p:nvPr/>
          </p:nvCxnSpPr>
          <p:spPr>
            <a:xfrm flipV="1">
              <a:off x="1926988" y="5502786"/>
              <a:ext cx="2217761"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3935442-EAB1-374F-95ED-8BBD5DDBD090}"/>
                </a:ext>
              </a:extLst>
            </p:cNvPr>
            <p:cNvCxnSpPr/>
            <p:nvPr/>
          </p:nvCxnSpPr>
          <p:spPr>
            <a:xfrm flipH="1" flipV="1">
              <a:off x="4850789" y="5502786"/>
              <a:ext cx="2362432"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24C33F6-EB9D-1944-899D-DC659D518138}"/>
                </a:ext>
              </a:extLst>
            </p:cNvPr>
            <p:cNvCxnSpPr/>
            <p:nvPr/>
          </p:nvCxnSpPr>
          <p:spPr>
            <a:xfrm>
              <a:off x="1923044" y="6053404"/>
              <a:ext cx="2221705"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0A29AAE-D0CF-8E47-8405-18203B36C1D0}"/>
                </a:ext>
              </a:extLst>
            </p:cNvPr>
            <p:cNvCxnSpPr/>
            <p:nvPr/>
          </p:nvCxnSpPr>
          <p:spPr>
            <a:xfrm flipH="1">
              <a:off x="4854433" y="6053244"/>
              <a:ext cx="2358788" cy="5688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D831741D-34F6-514A-B65F-AF3F5ECB3DA3}"/>
              </a:ext>
            </a:extLst>
          </p:cNvPr>
          <p:cNvGrpSpPr/>
          <p:nvPr/>
        </p:nvGrpSpPr>
        <p:grpSpPr>
          <a:xfrm>
            <a:off x="5068425" y="2147153"/>
            <a:ext cx="3788145" cy="3339358"/>
            <a:chOff x="290964" y="337758"/>
            <a:chExt cx="8431609" cy="6284304"/>
          </a:xfrm>
        </p:grpSpPr>
        <p:cxnSp>
          <p:nvCxnSpPr>
            <p:cNvPr id="47" name="Straight Connector 46">
              <a:extLst>
                <a:ext uri="{FF2B5EF4-FFF2-40B4-BE49-F238E27FC236}">
                  <a16:creationId xmlns:a16="http://schemas.microsoft.com/office/drawing/2014/main" id="{1419A507-3E14-6546-9161-2098DD4A426A}"/>
                </a:ext>
              </a:extLst>
            </p:cNvPr>
            <p:cNvCxnSpPr/>
            <p:nvPr/>
          </p:nvCxnSpPr>
          <p:spPr>
            <a:xfrm>
              <a:off x="290964"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728F46E-4D6C-6B41-9E05-6CF28BB78168}"/>
                </a:ext>
              </a:extLst>
            </p:cNvPr>
            <p:cNvCxnSpPr/>
            <p:nvPr/>
          </p:nvCxnSpPr>
          <p:spPr>
            <a:xfrm>
              <a:off x="1130302"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480E619-0B40-0242-B875-3E7F00A0AA63}"/>
                </a:ext>
              </a:extLst>
            </p:cNvPr>
            <p:cNvCxnSpPr/>
            <p:nvPr/>
          </p:nvCxnSpPr>
          <p:spPr>
            <a:xfrm>
              <a:off x="1969639"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1D57B32-5348-434A-A8B2-B8D60F2EA86D}"/>
                </a:ext>
              </a:extLst>
            </p:cNvPr>
            <p:cNvCxnSpPr/>
            <p:nvPr/>
          </p:nvCxnSpPr>
          <p:spPr>
            <a:xfrm>
              <a:off x="6334213"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8B8D5-C191-F04B-88A5-5305B8920BF3}"/>
                </a:ext>
              </a:extLst>
            </p:cNvPr>
            <p:cNvCxnSpPr/>
            <p:nvPr/>
          </p:nvCxnSpPr>
          <p:spPr>
            <a:xfrm>
              <a:off x="7173551"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560F8F5-7818-8543-9AA3-7C6FFE397191}"/>
                </a:ext>
              </a:extLst>
            </p:cNvPr>
            <p:cNvCxnSpPr/>
            <p:nvPr/>
          </p:nvCxnSpPr>
          <p:spPr>
            <a:xfrm>
              <a:off x="8012889"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B931ECB-4D4E-7E4F-B9DA-863A7E83B8E3}"/>
                </a:ext>
              </a:extLst>
            </p:cNvPr>
            <p:cNvCxnSpPr/>
            <p:nvPr/>
          </p:nvCxnSpPr>
          <p:spPr>
            <a:xfrm>
              <a:off x="4144749" y="280598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00CD2DA-17FF-7742-8512-251136BC029E}"/>
                </a:ext>
              </a:extLst>
            </p:cNvPr>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09564CFF-6963-124F-A37A-B63CC7671761}"/>
                </a:ext>
              </a:extLst>
            </p:cNvPr>
            <p:cNvGrpSpPr/>
            <p:nvPr/>
          </p:nvGrpSpPr>
          <p:grpSpPr>
            <a:xfrm>
              <a:off x="3719395" y="1107740"/>
              <a:ext cx="1560392" cy="0"/>
              <a:chOff x="3719395" y="1107740"/>
              <a:chExt cx="1560392" cy="0"/>
            </a:xfrm>
          </p:grpSpPr>
          <p:cxnSp>
            <p:nvCxnSpPr>
              <p:cNvPr id="83" name="Straight Connector 82">
                <a:extLst>
                  <a:ext uri="{FF2B5EF4-FFF2-40B4-BE49-F238E27FC236}">
                    <a16:creationId xmlns:a16="http://schemas.microsoft.com/office/drawing/2014/main" id="{B010D1C3-F79D-584B-A7F3-3AD2F6692C47}"/>
                  </a:ext>
                </a:extLst>
              </p:cNvPr>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F836CDC-BB51-7243-93CF-0A4676C75DD4}"/>
                  </a:ext>
                </a:extLst>
              </p:cNvPr>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2EC50055-18B7-FA48-99D0-53C492CECFDE}"/>
                </a:ext>
              </a:extLst>
            </p:cNvPr>
            <p:cNvGrpSpPr/>
            <p:nvPr/>
          </p:nvGrpSpPr>
          <p:grpSpPr>
            <a:xfrm>
              <a:off x="3719395" y="2034084"/>
              <a:ext cx="1560392" cy="0"/>
              <a:chOff x="3719395" y="2706745"/>
              <a:chExt cx="1560392" cy="0"/>
            </a:xfrm>
          </p:grpSpPr>
          <p:cxnSp>
            <p:nvCxnSpPr>
              <p:cNvPr id="81" name="Straight Connector 80">
                <a:extLst>
                  <a:ext uri="{FF2B5EF4-FFF2-40B4-BE49-F238E27FC236}">
                    <a16:creationId xmlns:a16="http://schemas.microsoft.com/office/drawing/2014/main" id="{077A338C-7D40-D648-88DD-A204619281A2}"/>
                  </a:ext>
                </a:extLst>
              </p:cNvPr>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5F2F11D-E081-5841-9728-6F75C67AAA9F}"/>
                  </a:ext>
                </a:extLst>
              </p:cNvPr>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57" name="Straight Connector 56">
              <a:extLst>
                <a:ext uri="{FF2B5EF4-FFF2-40B4-BE49-F238E27FC236}">
                  <a16:creationId xmlns:a16="http://schemas.microsoft.com/office/drawing/2014/main" id="{0B45F0B9-9F8D-2C4D-A2C7-84434D1F3A65}"/>
                </a:ext>
              </a:extLst>
            </p:cNvPr>
            <p:cNvCxnSpPr/>
            <p:nvPr/>
          </p:nvCxnSpPr>
          <p:spPr>
            <a:xfrm>
              <a:off x="1082968" y="415517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8AEDE0E-C4A3-AA4C-AF95-BDD0324D7BF8}"/>
                </a:ext>
              </a:extLst>
            </p:cNvPr>
            <p:cNvCxnSpPr/>
            <p:nvPr/>
          </p:nvCxnSpPr>
          <p:spPr>
            <a:xfrm>
              <a:off x="7173551" y="415517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5B95F2F-DE45-F442-ADD6-D04FBDB5C379}"/>
                </a:ext>
              </a:extLst>
            </p:cNvPr>
            <p:cNvCxnSpPr/>
            <p:nvPr/>
          </p:nvCxnSpPr>
          <p:spPr>
            <a:xfrm>
              <a:off x="4144749" y="472383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382018E-8780-5F4B-A8A3-F902C2C01763}"/>
                </a:ext>
              </a:extLst>
            </p:cNvPr>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20F3A03-18C2-A141-BEE4-1D7D439B49DF}"/>
                </a:ext>
              </a:extLst>
            </p:cNvPr>
            <p:cNvCxnSpPr/>
            <p:nvPr/>
          </p:nvCxnSpPr>
          <p:spPr>
            <a:xfrm flipV="1">
              <a:off x="1839986" y="3604714"/>
              <a:ext cx="2312952"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6147B2D-57A6-B64C-A1FB-3E2FEF8E24E0}"/>
                </a:ext>
              </a:extLst>
            </p:cNvPr>
            <p:cNvCxnSpPr/>
            <p:nvPr/>
          </p:nvCxnSpPr>
          <p:spPr>
            <a:xfrm flipH="1" flipV="1">
              <a:off x="4854433" y="3604714"/>
              <a:ext cx="2271785"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C8D32D5-337B-F64F-90BC-E969C18BCA74}"/>
                </a:ext>
              </a:extLst>
            </p:cNvPr>
            <p:cNvCxnSpPr/>
            <p:nvPr/>
          </p:nvCxnSpPr>
          <p:spPr>
            <a:xfrm>
              <a:off x="1836042" y="4155332"/>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1B0D7A3-C89A-574B-AF2E-5E6BAE11E5F1}"/>
                </a:ext>
              </a:extLst>
            </p:cNvPr>
            <p:cNvCxnSpPr/>
            <p:nvPr/>
          </p:nvCxnSpPr>
          <p:spPr>
            <a:xfrm flipH="1">
              <a:off x="4854435" y="4155172"/>
              <a:ext cx="2271783"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3989E69-7156-1D44-B729-2E2B7F2A9644}"/>
                </a:ext>
              </a:extLst>
            </p:cNvPr>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784D172A-CC72-E844-A07D-2A53F30CDB4C}"/>
                </a:ext>
              </a:extLst>
            </p:cNvPr>
            <p:cNvCxnSpPr/>
            <p:nvPr/>
          </p:nvCxnSpPr>
          <p:spPr>
            <a:xfrm flipH="1" flipV="1">
              <a:off x="2708659" y="1542766"/>
              <a:ext cx="1010736"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4001E6D-F9C1-AF43-80A2-7C524331A4D8}"/>
                </a:ext>
              </a:extLst>
            </p:cNvPr>
            <p:cNvCxnSpPr/>
            <p:nvPr/>
          </p:nvCxnSpPr>
          <p:spPr>
            <a:xfrm flipH="1" flipV="1">
              <a:off x="2708659" y="1542765"/>
              <a:ext cx="1432446" cy="126321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5832106-4237-504D-8C94-EC35F0FF3D67}"/>
                </a:ext>
              </a:extLst>
            </p:cNvPr>
            <p:cNvCxnSpPr/>
            <p:nvPr/>
          </p:nvCxnSpPr>
          <p:spPr>
            <a:xfrm flipH="1">
              <a:off x="2707187" y="1107740"/>
              <a:ext cx="1012208"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B425B83-F0D6-104E-A1CD-F2E2D9301513}"/>
                </a:ext>
              </a:extLst>
            </p:cNvPr>
            <p:cNvCxnSpPr/>
            <p:nvPr/>
          </p:nvCxnSpPr>
          <p:spPr>
            <a:xfrm flipH="1" flipV="1">
              <a:off x="4850789" y="351347"/>
              <a:ext cx="1436092" cy="120500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C49A0B8-BDFD-5846-9D45-24F26A221658}"/>
                </a:ext>
              </a:extLst>
            </p:cNvPr>
            <p:cNvCxnSpPr/>
            <p:nvPr/>
          </p:nvCxnSpPr>
          <p:spPr>
            <a:xfrm flipV="1">
              <a:off x="5279787" y="1556355"/>
              <a:ext cx="1007093"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E16005B-52C2-154B-A4A7-462572FBFC6C}"/>
                </a:ext>
              </a:extLst>
            </p:cNvPr>
            <p:cNvCxnSpPr/>
            <p:nvPr/>
          </p:nvCxnSpPr>
          <p:spPr>
            <a:xfrm flipV="1">
              <a:off x="4850789" y="1556355"/>
              <a:ext cx="1436090" cy="12496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0F56F2CC-340E-4348-B76F-58FA635F4268}"/>
                </a:ext>
              </a:extLst>
            </p:cNvPr>
            <p:cNvCxnSpPr/>
            <p:nvPr/>
          </p:nvCxnSpPr>
          <p:spPr>
            <a:xfrm>
              <a:off x="5276142" y="1107741"/>
              <a:ext cx="1007093"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2AD2EC4-B721-2D46-B395-6A12D2B2494E}"/>
                </a:ext>
              </a:extLst>
            </p:cNvPr>
            <p:cNvCxnSpPr/>
            <p:nvPr/>
          </p:nvCxnSpPr>
          <p:spPr>
            <a:xfrm>
              <a:off x="1169970" y="605324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7AD2FCF-D7CB-AD4C-BB6E-990D59B8B594}"/>
                </a:ext>
              </a:extLst>
            </p:cNvPr>
            <p:cNvCxnSpPr/>
            <p:nvPr/>
          </p:nvCxnSpPr>
          <p:spPr>
            <a:xfrm>
              <a:off x="7260553" y="605324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7872999-6CE3-6946-A0EC-2C7528DAFA68}"/>
                </a:ext>
              </a:extLst>
            </p:cNvPr>
            <p:cNvCxnSpPr/>
            <p:nvPr/>
          </p:nvCxnSpPr>
          <p:spPr>
            <a:xfrm>
              <a:off x="4144749" y="662190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6320909D-C91E-6B49-BCC1-7720E4808B68}"/>
                </a:ext>
              </a:extLst>
            </p:cNvPr>
            <p:cNvCxnSpPr/>
            <p:nvPr/>
          </p:nvCxnSpPr>
          <p:spPr>
            <a:xfrm>
              <a:off x="4144749" y="550278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4486D42-476A-C24A-BA79-D879109BD1D6}"/>
                </a:ext>
              </a:extLst>
            </p:cNvPr>
            <p:cNvCxnSpPr/>
            <p:nvPr/>
          </p:nvCxnSpPr>
          <p:spPr>
            <a:xfrm flipV="1">
              <a:off x="1926988" y="5502786"/>
              <a:ext cx="2217761"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DCD8BC1-6E46-0A4C-9C63-780EDCDFFC5F}"/>
                </a:ext>
              </a:extLst>
            </p:cNvPr>
            <p:cNvCxnSpPr/>
            <p:nvPr/>
          </p:nvCxnSpPr>
          <p:spPr>
            <a:xfrm flipH="1" flipV="1">
              <a:off x="4854435" y="5502786"/>
              <a:ext cx="2358786"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BD433E9-5394-3743-8830-696A23EFD8E5}"/>
                </a:ext>
              </a:extLst>
            </p:cNvPr>
            <p:cNvCxnSpPr/>
            <p:nvPr/>
          </p:nvCxnSpPr>
          <p:spPr>
            <a:xfrm>
              <a:off x="1923044" y="6053404"/>
              <a:ext cx="2221705"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1E07E1C8-FE85-4648-88A3-25788E9BD647}"/>
                </a:ext>
              </a:extLst>
            </p:cNvPr>
            <p:cNvCxnSpPr/>
            <p:nvPr/>
          </p:nvCxnSpPr>
          <p:spPr>
            <a:xfrm flipH="1">
              <a:off x="4850789" y="6053244"/>
              <a:ext cx="2362432" cy="5688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85" name="TextBox 84">
            <a:extLst>
              <a:ext uri="{FF2B5EF4-FFF2-40B4-BE49-F238E27FC236}">
                <a16:creationId xmlns:a16="http://schemas.microsoft.com/office/drawing/2014/main" id="{514D01FB-05DD-6848-BBEA-B9EC90D04E5C}"/>
              </a:ext>
            </a:extLst>
          </p:cNvPr>
          <p:cNvSpPr txBox="1"/>
          <p:nvPr/>
        </p:nvSpPr>
        <p:spPr>
          <a:xfrm>
            <a:off x="1698856" y="5840562"/>
            <a:ext cx="1317990" cy="461665"/>
          </a:xfrm>
          <a:prstGeom prst="rect">
            <a:avLst/>
          </a:prstGeom>
          <a:noFill/>
        </p:spPr>
        <p:txBody>
          <a:bodyPr wrap="none" rtlCol="0">
            <a:spAutoFit/>
          </a:bodyPr>
          <a:lstStyle/>
          <a:p>
            <a:pPr algn="ctr"/>
            <a:r>
              <a:rPr lang="en-US" sz="2400" dirty="0"/>
              <a:t>B</a:t>
            </a:r>
            <a:r>
              <a:rPr lang="en-US" sz="2400" baseline="-25000" dirty="0"/>
              <a:t>2</a:t>
            </a:r>
            <a:r>
              <a:rPr lang="en-US" sz="2400" dirty="0"/>
              <a:t>, C</a:t>
            </a:r>
            <a:r>
              <a:rPr lang="en-US" sz="2400" baseline="-25000" dirty="0"/>
              <a:t>2</a:t>
            </a:r>
            <a:r>
              <a:rPr lang="en-US" sz="2400" dirty="0"/>
              <a:t>, N</a:t>
            </a:r>
            <a:r>
              <a:rPr lang="en-US" sz="2400" baseline="-25000" dirty="0"/>
              <a:t>2</a:t>
            </a:r>
            <a:endParaRPr lang="en-US" sz="2400" dirty="0"/>
          </a:p>
        </p:txBody>
      </p:sp>
      <p:sp>
        <p:nvSpPr>
          <p:cNvPr id="86" name="TextBox 85">
            <a:extLst>
              <a:ext uri="{FF2B5EF4-FFF2-40B4-BE49-F238E27FC236}">
                <a16:creationId xmlns:a16="http://schemas.microsoft.com/office/drawing/2014/main" id="{3751596C-A011-2F4A-A07D-E609ED10C421}"/>
              </a:ext>
            </a:extLst>
          </p:cNvPr>
          <p:cNvSpPr txBox="1"/>
          <p:nvPr/>
        </p:nvSpPr>
        <p:spPr>
          <a:xfrm>
            <a:off x="6208712" y="5840562"/>
            <a:ext cx="1486304" cy="461665"/>
          </a:xfrm>
          <a:prstGeom prst="rect">
            <a:avLst/>
          </a:prstGeom>
          <a:noFill/>
        </p:spPr>
        <p:txBody>
          <a:bodyPr wrap="none" rtlCol="0">
            <a:spAutoFit/>
          </a:bodyPr>
          <a:lstStyle/>
          <a:p>
            <a:pPr algn="ctr"/>
            <a:r>
              <a:rPr lang="en-US" sz="2400" dirty="0"/>
              <a:t>O</a:t>
            </a:r>
            <a:r>
              <a:rPr lang="en-US" sz="2400" baseline="-25000" dirty="0"/>
              <a:t>2</a:t>
            </a:r>
            <a:r>
              <a:rPr lang="en-US" sz="2400" dirty="0"/>
              <a:t>, F</a:t>
            </a:r>
            <a:r>
              <a:rPr lang="en-US" sz="2400" baseline="-25000" dirty="0"/>
              <a:t>2</a:t>
            </a:r>
            <a:r>
              <a:rPr lang="en-US" sz="2400" dirty="0"/>
              <a:t>, Ne</a:t>
            </a:r>
            <a:r>
              <a:rPr lang="en-US" sz="2400" baseline="-25000" dirty="0"/>
              <a:t>2</a:t>
            </a:r>
            <a:endParaRPr lang="en-US" sz="2400" dirty="0"/>
          </a:p>
        </p:txBody>
      </p:sp>
      <p:sp>
        <p:nvSpPr>
          <p:cNvPr id="87" name="TextBox 86">
            <a:extLst>
              <a:ext uri="{FF2B5EF4-FFF2-40B4-BE49-F238E27FC236}">
                <a16:creationId xmlns:a16="http://schemas.microsoft.com/office/drawing/2014/main" id="{9750D75F-F031-8B45-A06B-0E4E86F68C0D}"/>
              </a:ext>
            </a:extLst>
          </p:cNvPr>
          <p:cNvSpPr txBox="1"/>
          <p:nvPr/>
        </p:nvSpPr>
        <p:spPr>
          <a:xfrm>
            <a:off x="1169513" y="6379535"/>
            <a:ext cx="2376676" cy="400110"/>
          </a:xfrm>
          <a:prstGeom prst="rect">
            <a:avLst/>
          </a:prstGeom>
          <a:noFill/>
        </p:spPr>
        <p:txBody>
          <a:bodyPr wrap="none" rtlCol="0">
            <a:spAutoFit/>
          </a:bodyPr>
          <a:lstStyle/>
          <a:p>
            <a:pPr algn="ctr"/>
            <a:r>
              <a:rPr lang="en-US" sz="2000" i="1" dirty="0"/>
              <a:t>significant s-p mixing</a:t>
            </a:r>
          </a:p>
        </p:txBody>
      </p:sp>
      <p:sp>
        <p:nvSpPr>
          <p:cNvPr id="88" name="TextBox 87">
            <a:extLst>
              <a:ext uri="{FF2B5EF4-FFF2-40B4-BE49-F238E27FC236}">
                <a16:creationId xmlns:a16="http://schemas.microsoft.com/office/drawing/2014/main" id="{023845F2-833C-6E4E-8CA7-7A0E9B33627A}"/>
              </a:ext>
            </a:extLst>
          </p:cNvPr>
          <p:cNvSpPr txBox="1"/>
          <p:nvPr/>
        </p:nvSpPr>
        <p:spPr>
          <a:xfrm>
            <a:off x="6109326" y="6422065"/>
            <a:ext cx="1685077" cy="400110"/>
          </a:xfrm>
          <a:prstGeom prst="rect">
            <a:avLst/>
          </a:prstGeom>
          <a:noFill/>
        </p:spPr>
        <p:txBody>
          <a:bodyPr wrap="none" rtlCol="0">
            <a:spAutoFit/>
          </a:bodyPr>
          <a:lstStyle/>
          <a:p>
            <a:pPr algn="ctr"/>
            <a:r>
              <a:rPr lang="en-US" sz="2000" i="1" dirty="0"/>
              <a:t>less s-p mixing</a:t>
            </a:r>
          </a:p>
        </p:txBody>
      </p:sp>
    </p:spTree>
    <p:extLst>
      <p:ext uri="{BB962C8B-B14F-4D97-AF65-F5344CB8AC3E}">
        <p14:creationId xmlns:p14="http://schemas.microsoft.com/office/powerpoint/2010/main" val="73841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3917" y="1254641"/>
            <a:ext cx="4274288" cy="5263116"/>
            <a:chOff x="233917" y="1254641"/>
            <a:chExt cx="4274288" cy="5263116"/>
          </a:xfrm>
        </p:grpSpPr>
        <p:cxnSp>
          <p:nvCxnSpPr>
            <p:cNvPr id="37" name="Straight Connector 36"/>
            <p:cNvCxnSpPr/>
            <p:nvPr/>
          </p:nvCxnSpPr>
          <p:spPr>
            <a:xfrm>
              <a:off x="342206" y="2778225"/>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45773" y="2778225"/>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149339" y="2778225"/>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246402" y="2778225"/>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49969" y="2778225"/>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053535" y="2778225"/>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195166" y="3039869"/>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195166" y="2136520"/>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399683" y="2546560"/>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990649" y="2546560"/>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399683" y="3398083"/>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990649" y="3398083"/>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1504671" y="2136520"/>
              <a:ext cx="690495" cy="64170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flipV="1">
              <a:off x="1504671" y="2778226"/>
              <a:ext cx="690494" cy="26164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1504671" y="2778225"/>
              <a:ext cx="485978" cy="61262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1503964" y="2546560"/>
              <a:ext cx="486685" cy="23166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2534641" y="2143757"/>
              <a:ext cx="690495" cy="641706"/>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2534641" y="2785462"/>
              <a:ext cx="690494" cy="26164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2739157" y="2785462"/>
              <a:ext cx="485978" cy="61262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739157" y="2546561"/>
              <a:ext cx="484226" cy="23166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2139681" y="5883092"/>
              <a:ext cx="436338" cy="400110"/>
            </a:xfrm>
            <a:prstGeom prst="rect">
              <a:avLst/>
            </a:prstGeom>
            <a:noFill/>
          </p:spPr>
          <p:txBody>
            <a:bodyPr wrap="none" rtlCol="0">
              <a:spAutoFit/>
            </a:bodyPr>
            <a:lstStyle/>
            <a:p>
              <a:pPr algn="ctr"/>
              <a:r>
                <a:rPr lang="en-US" sz="2000" dirty="0"/>
                <a:t>N</a:t>
              </a:r>
              <a:r>
                <a:rPr lang="en-US" sz="2000" baseline="-25000" dirty="0"/>
                <a:t>2</a:t>
              </a:r>
              <a:endParaRPr lang="en-US" sz="2000" dirty="0"/>
            </a:p>
          </p:txBody>
        </p:sp>
        <p:sp>
          <p:nvSpPr>
            <p:cNvPr id="138" name="Rectangle 137"/>
            <p:cNvSpPr/>
            <p:nvPr/>
          </p:nvSpPr>
          <p:spPr>
            <a:xfrm>
              <a:off x="2204582" y="5386166"/>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53" name="Rectangle 152"/>
            <p:cNvSpPr/>
            <p:nvPr/>
          </p:nvSpPr>
          <p:spPr>
            <a:xfrm>
              <a:off x="1966079" y="2490203"/>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154" name="Rectangle 153"/>
            <p:cNvSpPr/>
            <p:nvPr/>
          </p:nvSpPr>
          <p:spPr>
            <a:xfrm>
              <a:off x="2337554" y="2490203"/>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160" name="TextBox 159"/>
            <p:cNvSpPr txBox="1"/>
            <p:nvPr/>
          </p:nvSpPr>
          <p:spPr>
            <a:xfrm>
              <a:off x="1972862" y="3098634"/>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1" name="TextBox 160"/>
            <p:cNvSpPr txBox="1"/>
            <p:nvPr/>
          </p:nvSpPr>
          <p:spPr>
            <a:xfrm>
              <a:off x="2392667" y="3098557"/>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2" name="TextBox 161"/>
            <p:cNvSpPr txBox="1"/>
            <p:nvPr/>
          </p:nvSpPr>
          <p:spPr>
            <a:xfrm>
              <a:off x="2182075" y="2744916"/>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3" name="Rectangle 162"/>
            <p:cNvSpPr/>
            <p:nvPr/>
          </p:nvSpPr>
          <p:spPr>
            <a:xfrm>
              <a:off x="2144814" y="2082495"/>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cxnSp>
          <p:nvCxnSpPr>
            <p:cNvPr id="51" name="Straight Connector 50"/>
            <p:cNvCxnSpPr/>
            <p:nvPr/>
          </p:nvCxnSpPr>
          <p:spPr>
            <a:xfrm>
              <a:off x="724506" y="4168833"/>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649968" y="4168833"/>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235733" y="4471662"/>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235733" y="3875696"/>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1087000" y="3875696"/>
              <a:ext cx="1112103" cy="29313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2536393" y="3875696"/>
              <a:ext cx="1092309" cy="29322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85103" y="4168918"/>
              <a:ext cx="1114000" cy="30282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2536394" y="4168833"/>
              <a:ext cx="1092309" cy="30282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66338" y="5179618"/>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691800" y="5179618"/>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235733" y="5482447"/>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235733" y="4886481"/>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1128832" y="4886481"/>
              <a:ext cx="1066334" cy="29313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flipV="1">
              <a:off x="2534641" y="4886481"/>
              <a:ext cx="1135894" cy="29322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126935" y="5179703"/>
              <a:ext cx="1068230" cy="30282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536393" y="5179618"/>
              <a:ext cx="1134142" cy="30291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41" name="Rectangle 140"/>
            <p:cNvSpPr/>
            <p:nvPr/>
          </p:nvSpPr>
          <p:spPr>
            <a:xfrm>
              <a:off x="2194589" y="4825054"/>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52" name="TextBox 151"/>
            <p:cNvSpPr txBox="1"/>
            <p:nvPr/>
          </p:nvSpPr>
          <p:spPr>
            <a:xfrm>
              <a:off x="2222642" y="5187950"/>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57" name="TextBox 156"/>
            <p:cNvSpPr txBox="1"/>
            <p:nvPr/>
          </p:nvSpPr>
          <p:spPr>
            <a:xfrm>
              <a:off x="2222642" y="4585346"/>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58" name="TextBox 157"/>
            <p:cNvSpPr txBox="1"/>
            <p:nvPr/>
          </p:nvSpPr>
          <p:spPr>
            <a:xfrm>
              <a:off x="2222642" y="4179466"/>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59" name="TextBox 158"/>
            <p:cNvSpPr txBox="1"/>
            <p:nvPr/>
          </p:nvSpPr>
          <p:spPr>
            <a:xfrm>
              <a:off x="2222642" y="3583374"/>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5" name="Rectangle 164"/>
            <p:cNvSpPr/>
            <p:nvPr/>
          </p:nvSpPr>
          <p:spPr>
            <a:xfrm>
              <a:off x="2193949" y="4368352"/>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66" name="Rectangle 165"/>
            <p:cNvSpPr/>
            <p:nvPr/>
          </p:nvSpPr>
          <p:spPr>
            <a:xfrm>
              <a:off x="2194589" y="3807824"/>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70" name="Rectangle 169"/>
            <p:cNvSpPr/>
            <p:nvPr/>
          </p:nvSpPr>
          <p:spPr>
            <a:xfrm>
              <a:off x="2039784" y="331023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171" name="Rectangle 170"/>
            <p:cNvSpPr/>
            <p:nvPr/>
          </p:nvSpPr>
          <p:spPr>
            <a:xfrm>
              <a:off x="2411604" y="331416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199" name="Rectangle 198"/>
            <p:cNvSpPr/>
            <p:nvPr/>
          </p:nvSpPr>
          <p:spPr>
            <a:xfrm>
              <a:off x="2198392" y="2939094"/>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7" name="TextBox 6"/>
            <p:cNvSpPr txBox="1"/>
            <p:nvPr/>
          </p:nvSpPr>
          <p:spPr>
            <a:xfrm>
              <a:off x="781124" y="5715067"/>
              <a:ext cx="333746" cy="369332"/>
            </a:xfrm>
            <a:prstGeom prst="rect">
              <a:avLst/>
            </a:prstGeom>
            <a:noFill/>
          </p:spPr>
          <p:txBody>
            <a:bodyPr wrap="none" rtlCol="0">
              <a:spAutoFit/>
            </a:bodyPr>
            <a:lstStyle/>
            <a:p>
              <a:r>
                <a:rPr lang="en-US" dirty="0"/>
                <a:t>N</a:t>
              </a:r>
            </a:p>
          </p:txBody>
        </p:sp>
        <p:sp>
          <p:nvSpPr>
            <p:cNvPr id="200" name="TextBox 199"/>
            <p:cNvSpPr txBox="1"/>
            <p:nvPr/>
          </p:nvSpPr>
          <p:spPr>
            <a:xfrm>
              <a:off x="3699547" y="5715067"/>
              <a:ext cx="333746" cy="369332"/>
            </a:xfrm>
            <a:prstGeom prst="rect">
              <a:avLst/>
            </a:prstGeom>
            <a:noFill/>
          </p:spPr>
          <p:txBody>
            <a:bodyPr wrap="none" rtlCol="0">
              <a:spAutoFit/>
            </a:bodyPr>
            <a:lstStyle/>
            <a:p>
              <a:r>
                <a:rPr lang="en-US" dirty="0"/>
                <a:t>N</a:t>
              </a:r>
            </a:p>
          </p:txBody>
        </p:sp>
        <p:grpSp>
          <p:nvGrpSpPr>
            <p:cNvPr id="9" name="Group 8"/>
            <p:cNvGrpSpPr/>
            <p:nvPr/>
          </p:nvGrpSpPr>
          <p:grpSpPr>
            <a:xfrm>
              <a:off x="721648" y="2770021"/>
              <a:ext cx="370614" cy="2707719"/>
              <a:chOff x="721648" y="2786886"/>
              <a:chExt cx="370614" cy="2707719"/>
            </a:xfrm>
          </p:grpSpPr>
          <p:sp>
            <p:nvSpPr>
              <p:cNvPr id="8" name="TextBox 7"/>
              <p:cNvSpPr txBox="1"/>
              <p:nvPr/>
            </p:nvSpPr>
            <p:spPr>
              <a:xfrm>
                <a:off x="733670" y="5186828"/>
                <a:ext cx="346570" cy="307777"/>
              </a:xfrm>
              <a:prstGeom prst="rect">
                <a:avLst/>
              </a:prstGeom>
              <a:noFill/>
            </p:spPr>
            <p:txBody>
              <a:bodyPr wrap="none" rtlCol="0">
                <a:spAutoFit/>
              </a:bodyPr>
              <a:lstStyle/>
              <a:p>
                <a:r>
                  <a:rPr lang="en-US" sz="1400" dirty="0"/>
                  <a:t>1s</a:t>
                </a:r>
              </a:p>
            </p:txBody>
          </p:sp>
          <p:sp>
            <p:nvSpPr>
              <p:cNvPr id="203" name="TextBox 202"/>
              <p:cNvSpPr txBox="1"/>
              <p:nvPr/>
            </p:nvSpPr>
            <p:spPr>
              <a:xfrm>
                <a:off x="733670" y="4182564"/>
                <a:ext cx="346570" cy="307777"/>
              </a:xfrm>
              <a:prstGeom prst="rect">
                <a:avLst/>
              </a:prstGeom>
              <a:noFill/>
            </p:spPr>
            <p:txBody>
              <a:bodyPr wrap="none" rtlCol="0">
                <a:spAutoFit/>
              </a:bodyPr>
              <a:lstStyle/>
              <a:p>
                <a:r>
                  <a:rPr lang="en-US" sz="1400" dirty="0"/>
                  <a:t>2s</a:t>
                </a:r>
              </a:p>
            </p:txBody>
          </p:sp>
          <p:sp>
            <p:nvSpPr>
              <p:cNvPr id="204" name="TextBox 203"/>
              <p:cNvSpPr txBox="1"/>
              <p:nvPr/>
            </p:nvSpPr>
            <p:spPr>
              <a:xfrm>
                <a:off x="721648" y="2786886"/>
                <a:ext cx="370614" cy="307777"/>
              </a:xfrm>
              <a:prstGeom prst="rect">
                <a:avLst/>
              </a:prstGeom>
              <a:noFill/>
            </p:spPr>
            <p:txBody>
              <a:bodyPr wrap="none" rtlCol="0">
                <a:spAutoFit/>
              </a:bodyPr>
              <a:lstStyle/>
              <a:p>
                <a:r>
                  <a:rPr lang="en-US" sz="1400" dirty="0"/>
                  <a:t>2p</a:t>
                </a:r>
              </a:p>
            </p:txBody>
          </p:sp>
        </p:grpSp>
        <p:grpSp>
          <p:nvGrpSpPr>
            <p:cNvPr id="10" name="Group 9"/>
            <p:cNvGrpSpPr/>
            <p:nvPr/>
          </p:nvGrpSpPr>
          <p:grpSpPr>
            <a:xfrm>
              <a:off x="3628586" y="2770021"/>
              <a:ext cx="370614" cy="2707719"/>
              <a:chOff x="3628586" y="2780147"/>
              <a:chExt cx="370614" cy="2707719"/>
            </a:xfrm>
          </p:grpSpPr>
          <p:sp>
            <p:nvSpPr>
              <p:cNvPr id="205" name="TextBox 204"/>
              <p:cNvSpPr txBox="1"/>
              <p:nvPr/>
            </p:nvSpPr>
            <p:spPr>
              <a:xfrm>
                <a:off x="3640608" y="5180089"/>
                <a:ext cx="346570" cy="307777"/>
              </a:xfrm>
              <a:prstGeom prst="rect">
                <a:avLst/>
              </a:prstGeom>
              <a:noFill/>
            </p:spPr>
            <p:txBody>
              <a:bodyPr wrap="none" rtlCol="0">
                <a:spAutoFit/>
              </a:bodyPr>
              <a:lstStyle/>
              <a:p>
                <a:r>
                  <a:rPr lang="en-US" sz="1400" dirty="0"/>
                  <a:t>1s</a:t>
                </a:r>
              </a:p>
            </p:txBody>
          </p:sp>
          <p:sp>
            <p:nvSpPr>
              <p:cNvPr id="206" name="TextBox 205"/>
              <p:cNvSpPr txBox="1"/>
              <p:nvPr/>
            </p:nvSpPr>
            <p:spPr>
              <a:xfrm>
                <a:off x="3640608" y="4175825"/>
                <a:ext cx="346570" cy="307777"/>
              </a:xfrm>
              <a:prstGeom prst="rect">
                <a:avLst/>
              </a:prstGeom>
              <a:noFill/>
            </p:spPr>
            <p:txBody>
              <a:bodyPr wrap="none" rtlCol="0">
                <a:spAutoFit/>
              </a:bodyPr>
              <a:lstStyle/>
              <a:p>
                <a:r>
                  <a:rPr lang="en-US" sz="1400" dirty="0"/>
                  <a:t>2s</a:t>
                </a:r>
              </a:p>
            </p:txBody>
          </p:sp>
          <p:sp>
            <p:nvSpPr>
              <p:cNvPr id="207" name="TextBox 206"/>
              <p:cNvSpPr txBox="1"/>
              <p:nvPr/>
            </p:nvSpPr>
            <p:spPr>
              <a:xfrm>
                <a:off x="3628586" y="2780147"/>
                <a:ext cx="370614" cy="307777"/>
              </a:xfrm>
              <a:prstGeom prst="rect">
                <a:avLst/>
              </a:prstGeom>
              <a:noFill/>
            </p:spPr>
            <p:txBody>
              <a:bodyPr wrap="none" rtlCol="0">
                <a:spAutoFit/>
              </a:bodyPr>
              <a:lstStyle/>
              <a:p>
                <a:r>
                  <a:rPr lang="en-US" sz="1400" dirty="0"/>
                  <a:t>2p</a:t>
                </a:r>
              </a:p>
            </p:txBody>
          </p:sp>
        </p:grpSp>
        <p:sp>
          <p:nvSpPr>
            <p:cNvPr id="11" name="TextBox 10"/>
            <p:cNvSpPr txBox="1"/>
            <p:nvPr/>
          </p:nvSpPr>
          <p:spPr>
            <a:xfrm>
              <a:off x="1536695" y="1495831"/>
              <a:ext cx="1610736" cy="369332"/>
            </a:xfrm>
            <a:prstGeom prst="rect">
              <a:avLst/>
            </a:prstGeom>
            <a:noFill/>
          </p:spPr>
          <p:txBody>
            <a:bodyPr wrap="square" rtlCol="0">
              <a:spAutoFit/>
            </a:bodyPr>
            <a:lstStyle/>
            <a:p>
              <a:pPr algn="ctr"/>
              <a:r>
                <a:rPr lang="en-US" i="1" dirty="0">
                  <a:solidFill>
                    <a:srgbClr val="0000FF"/>
                  </a:solidFill>
                </a:rPr>
                <a:t>diamagnetic</a:t>
              </a:r>
            </a:p>
          </p:txBody>
        </p:sp>
        <p:sp>
          <p:nvSpPr>
            <p:cNvPr id="12" name="Rectangle 11"/>
            <p:cNvSpPr/>
            <p:nvPr/>
          </p:nvSpPr>
          <p:spPr>
            <a:xfrm>
              <a:off x="233917" y="1254641"/>
              <a:ext cx="4274288" cy="526311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641315" y="1252477"/>
            <a:ext cx="4274288" cy="5263116"/>
            <a:chOff x="4821195" y="1252477"/>
            <a:chExt cx="4274288" cy="5263116"/>
          </a:xfrm>
        </p:grpSpPr>
        <p:cxnSp>
          <p:nvCxnSpPr>
            <p:cNvPr id="84" name="Straight Connector 83"/>
            <p:cNvCxnSpPr/>
            <p:nvPr/>
          </p:nvCxnSpPr>
          <p:spPr>
            <a:xfrm>
              <a:off x="5068425" y="2787470"/>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445522" y="2787470"/>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822618" y="2787470"/>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83530" y="2787470"/>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8160627" y="2787470"/>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8537724" y="2787470"/>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799850" y="345871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799850" y="214715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990952" y="2556307"/>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608747" y="2556307"/>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990952" y="3048548"/>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608747" y="3048548"/>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6154644" y="2147153"/>
              <a:ext cx="645206" cy="64031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flipV="1">
              <a:off x="6154645" y="2787471"/>
              <a:ext cx="454102" cy="26107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flipV="1">
              <a:off x="6154645" y="2787470"/>
              <a:ext cx="643568" cy="67124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6153983" y="2556307"/>
              <a:ext cx="454764" cy="23116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flipV="1">
              <a:off x="7117059" y="2154374"/>
              <a:ext cx="645206" cy="640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7309798" y="2794692"/>
              <a:ext cx="452466" cy="26107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7117059" y="2794692"/>
              <a:ext cx="645205" cy="66402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7308161" y="2556307"/>
              <a:ext cx="452466" cy="23116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6838528" y="5883092"/>
              <a:ext cx="441147" cy="400110"/>
            </a:xfrm>
            <a:prstGeom prst="rect">
              <a:avLst/>
            </a:prstGeom>
            <a:noFill/>
          </p:spPr>
          <p:txBody>
            <a:bodyPr wrap="none" rtlCol="0">
              <a:spAutoFit/>
            </a:bodyPr>
            <a:lstStyle/>
            <a:p>
              <a:pPr algn="ctr"/>
              <a:r>
                <a:rPr lang="en-US" sz="2000" dirty="0"/>
                <a:t>O</a:t>
              </a:r>
              <a:r>
                <a:rPr lang="en-US" sz="2000" baseline="-25000" dirty="0"/>
                <a:t>2</a:t>
              </a:r>
              <a:endParaRPr lang="en-US" sz="2000" dirty="0"/>
            </a:p>
          </p:txBody>
        </p:sp>
        <p:sp>
          <p:nvSpPr>
            <p:cNvPr id="140" name="Rectangle 139"/>
            <p:cNvSpPr/>
            <p:nvPr/>
          </p:nvSpPr>
          <p:spPr>
            <a:xfrm>
              <a:off x="6807756" y="3348313"/>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43" name="Rectangle 142"/>
            <p:cNvSpPr/>
            <p:nvPr/>
          </p:nvSpPr>
          <p:spPr>
            <a:xfrm>
              <a:off x="6580389" y="251092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144" name="Rectangle 143"/>
            <p:cNvSpPr/>
            <p:nvPr/>
          </p:nvSpPr>
          <p:spPr>
            <a:xfrm>
              <a:off x="6951864" y="251092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155" name="TextBox 154"/>
            <p:cNvSpPr txBox="1"/>
            <p:nvPr/>
          </p:nvSpPr>
          <p:spPr>
            <a:xfrm>
              <a:off x="6620533" y="2239552"/>
              <a:ext cx="295274"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56" name="TextBox 155"/>
            <p:cNvSpPr txBox="1"/>
            <p:nvPr/>
          </p:nvSpPr>
          <p:spPr>
            <a:xfrm>
              <a:off x="6990952" y="2239552"/>
              <a:ext cx="295274"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4" name="Rectangle 163"/>
            <p:cNvSpPr/>
            <p:nvPr/>
          </p:nvSpPr>
          <p:spPr>
            <a:xfrm>
              <a:off x="6768177" y="2070275"/>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67" name="TextBox 166"/>
            <p:cNvSpPr txBox="1"/>
            <p:nvPr/>
          </p:nvSpPr>
          <p:spPr>
            <a:xfrm>
              <a:off x="6560129" y="2751689"/>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8" name="TextBox 167"/>
            <p:cNvSpPr txBox="1"/>
            <p:nvPr/>
          </p:nvSpPr>
          <p:spPr>
            <a:xfrm>
              <a:off x="6979934" y="2751612"/>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69" name="TextBox 168"/>
            <p:cNvSpPr txBox="1"/>
            <p:nvPr/>
          </p:nvSpPr>
          <p:spPr>
            <a:xfrm>
              <a:off x="6790817" y="3153826"/>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72" name="Rectangle 171"/>
            <p:cNvSpPr/>
            <p:nvPr/>
          </p:nvSpPr>
          <p:spPr>
            <a:xfrm>
              <a:off x="6623435" y="2945877"/>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173" name="Rectangle 172"/>
            <p:cNvSpPr/>
            <p:nvPr/>
          </p:nvSpPr>
          <p:spPr>
            <a:xfrm>
              <a:off x="6995255" y="2949806"/>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cxnSp>
          <p:nvCxnSpPr>
            <p:cNvPr id="175" name="Straight Connector 174"/>
            <p:cNvCxnSpPr/>
            <p:nvPr/>
          </p:nvCxnSpPr>
          <p:spPr>
            <a:xfrm>
              <a:off x="5335245" y="4168833"/>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8260707" y="4168833"/>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6828754" y="4471662"/>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6828754" y="3875696"/>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5697739" y="3875696"/>
              <a:ext cx="1112103" cy="29313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H="1" flipV="1">
              <a:off x="7147132" y="3875696"/>
              <a:ext cx="1092309" cy="29322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5695842" y="4168918"/>
              <a:ext cx="1114000" cy="30282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7147133" y="4168833"/>
              <a:ext cx="1092309" cy="30282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377077" y="5179618"/>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8302539" y="5179618"/>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6828754" y="5482447"/>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6828754" y="4886481"/>
              <a:ext cx="341227"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5739571" y="4886481"/>
              <a:ext cx="1066334" cy="29313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H="1" flipV="1">
              <a:off x="7145380" y="4886481"/>
              <a:ext cx="1135894" cy="29322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5737674" y="5179703"/>
              <a:ext cx="1068230" cy="30282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H="1">
              <a:off x="7147132" y="5179618"/>
              <a:ext cx="1134142" cy="30291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91" name="Rectangle 190"/>
            <p:cNvSpPr/>
            <p:nvPr/>
          </p:nvSpPr>
          <p:spPr>
            <a:xfrm>
              <a:off x="6787610" y="4825054"/>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92" name="TextBox 191"/>
            <p:cNvSpPr txBox="1"/>
            <p:nvPr/>
          </p:nvSpPr>
          <p:spPr>
            <a:xfrm>
              <a:off x="6815663" y="5187950"/>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93" name="TextBox 192"/>
            <p:cNvSpPr txBox="1"/>
            <p:nvPr/>
          </p:nvSpPr>
          <p:spPr>
            <a:xfrm>
              <a:off x="6815663" y="4585346"/>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94" name="TextBox 193"/>
            <p:cNvSpPr txBox="1"/>
            <p:nvPr/>
          </p:nvSpPr>
          <p:spPr>
            <a:xfrm>
              <a:off x="6815663" y="4179466"/>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95" name="TextBox 194"/>
            <p:cNvSpPr txBox="1"/>
            <p:nvPr/>
          </p:nvSpPr>
          <p:spPr>
            <a:xfrm>
              <a:off x="6815663" y="3583374"/>
              <a:ext cx="367408" cy="400110"/>
            </a:xfrm>
            <a:prstGeom prst="rect">
              <a:avLst/>
            </a:prstGeom>
            <a:noFill/>
          </p:spPr>
          <p:txBody>
            <a:bodyPr wrap="none" rtlCol="0">
              <a:spAutoFit/>
            </a:bodyPr>
            <a:lstStyle/>
            <a:p>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96" name="Rectangle 195"/>
            <p:cNvSpPr/>
            <p:nvPr/>
          </p:nvSpPr>
          <p:spPr>
            <a:xfrm>
              <a:off x="6797603" y="4368352"/>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97" name="Rectangle 196"/>
            <p:cNvSpPr/>
            <p:nvPr/>
          </p:nvSpPr>
          <p:spPr>
            <a:xfrm>
              <a:off x="6777767" y="3807824"/>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98" name="Rectangle 197"/>
            <p:cNvSpPr/>
            <p:nvPr/>
          </p:nvSpPr>
          <p:spPr>
            <a:xfrm>
              <a:off x="6806629" y="5382128"/>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201" name="TextBox 200"/>
            <p:cNvSpPr txBox="1"/>
            <p:nvPr/>
          </p:nvSpPr>
          <p:spPr>
            <a:xfrm>
              <a:off x="5409097" y="5715067"/>
              <a:ext cx="336952" cy="369332"/>
            </a:xfrm>
            <a:prstGeom prst="rect">
              <a:avLst/>
            </a:prstGeom>
            <a:noFill/>
          </p:spPr>
          <p:txBody>
            <a:bodyPr wrap="none" rtlCol="0">
              <a:spAutoFit/>
            </a:bodyPr>
            <a:lstStyle/>
            <a:p>
              <a:r>
                <a:rPr lang="en-US" dirty="0"/>
                <a:t>O</a:t>
              </a:r>
            </a:p>
          </p:txBody>
        </p:sp>
        <p:sp>
          <p:nvSpPr>
            <p:cNvPr id="202" name="TextBox 201"/>
            <p:cNvSpPr txBox="1"/>
            <p:nvPr/>
          </p:nvSpPr>
          <p:spPr>
            <a:xfrm>
              <a:off x="8369248" y="5715067"/>
              <a:ext cx="336952" cy="369332"/>
            </a:xfrm>
            <a:prstGeom prst="rect">
              <a:avLst/>
            </a:prstGeom>
            <a:noFill/>
          </p:spPr>
          <p:txBody>
            <a:bodyPr wrap="none" rtlCol="0">
              <a:spAutoFit/>
            </a:bodyPr>
            <a:lstStyle/>
            <a:p>
              <a:r>
                <a:rPr lang="en-US" dirty="0"/>
                <a:t>O</a:t>
              </a:r>
            </a:p>
          </p:txBody>
        </p:sp>
        <p:grpSp>
          <p:nvGrpSpPr>
            <p:cNvPr id="208" name="Group 207"/>
            <p:cNvGrpSpPr/>
            <p:nvPr/>
          </p:nvGrpSpPr>
          <p:grpSpPr>
            <a:xfrm>
              <a:off x="5345207" y="2770021"/>
              <a:ext cx="370614" cy="2707719"/>
              <a:chOff x="721648" y="2786886"/>
              <a:chExt cx="370614" cy="2707719"/>
            </a:xfrm>
          </p:grpSpPr>
          <p:sp>
            <p:nvSpPr>
              <p:cNvPr id="209" name="TextBox 208"/>
              <p:cNvSpPr txBox="1"/>
              <p:nvPr/>
            </p:nvSpPr>
            <p:spPr>
              <a:xfrm>
                <a:off x="733670" y="5186828"/>
                <a:ext cx="346570" cy="307777"/>
              </a:xfrm>
              <a:prstGeom prst="rect">
                <a:avLst/>
              </a:prstGeom>
              <a:noFill/>
            </p:spPr>
            <p:txBody>
              <a:bodyPr wrap="none" rtlCol="0">
                <a:spAutoFit/>
              </a:bodyPr>
              <a:lstStyle/>
              <a:p>
                <a:r>
                  <a:rPr lang="en-US" sz="1400" dirty="0"/>
                  <a:t>1s</a:t>
                </a:r>
              </a:p>
            </p:txBody>
          </p:sp>
          <p:sp>
            <p:nvSpPr>
              <p:cNvPr id="210" name="TextBox 209"/>
              <p:cNvSpPr txBox="1"/>
              <p:nvPr/>
            </p:nvSpPr>
            <p:spPr>
              <a:xfrm>
                <a:off x="733670" y="4182564"/>
                <a:ext cx="346570" cy="307777"/>
              </a:xfrm>
              <a:prstGeom prst="rect">
                <a:avLst/>
              </a:prstGeom>
              <a:noFill/>
            </p:spPr>
            <p:txBody>
              <a:bodyPr wrap="none" rtlCol="0">
                <a:spAutoFit/>
              </a:bodyPr>
              <a:lstStyle/>
              <a:p>
                <a:r>
                  <a:rPr lang="en-US" sz="1400" dirty="0"/>
                  <a:t>2s</a:t>
                </a:r>
              </a:p>
            </p:txBody>
          </p:sp>
          <p:sp>
            <p:nvSpPr>
              <p:cNvPr id="211" name="TextBox 210"/>
              <p:cNvSpPr txBox="1"/>
              <p:nvPr/>
            </p:nvSpPr>
            <p:spPr>
              <a:xfrm>
                <a:off x="721648" y="2786886"/>
                <a:ext cx="370614" cy="307777"/>
              </a:xfrm>
              <a:prstGeom prst="rect">
                <a:avLst/>
              </a:prstGeom>
              <a:noFill/>
            </p:spPr>
            <p:txBody>
              <a:bodyPr wrap="none" rtlCol="0">
                <a:spAutoFit/>
              </a:bodyPr>
              <a:lstStyle/>
              <a:p>
                <a:r>
                  <a:rPr lang="en-US" sz="1400" dirty="0"/>
                  <a:t>2p</a:t>
                </a:r>
              </a:p>
            </p:txBody>
          </p:sp>
        </p:grpSp>
        <p:grpSp>
          <p:nvGrpSpPr>
            <p:cNvPr id="212" name="Group 211"/>
            <p:cNvGrpSpPr/>
            <p:nvPr/>
          </p:nvGrpSpPr>
          <p:grpSpPr>
            <a:xfrm>
              <a:off x="8242976" y="2770021"/>
              <a:ext cx="370614" cy="2707719"/>
              <a:chOff x="721648" y="2786886"/>
              <a:chExt cx="370614" cy="2707719"/>
            </a:xfrm>
          </p:grpSpPr>
          <p:sp>
            <p:nvSpPr>
              <p:cNvPr id="213" name="TextBox 212"/>
              <p:cNvSpPr txBox="1"/>
              <p:nvPr/>
            </p:nvSpPr>
            <p:spPr>
              <a:xfrm>
                <a:off x="733670" y="5186828"/>
                <a:ext cx="346570" cy="307777"/>
              </a:xfrm>
              <a:prstGeom prst="rect">
                <a:avLst/>
              </a:prstGeom>
              <a:noFill/>
            </p:spPr>
            <p:txBody>
              <a:bodyPr wrap="none" rtlCol="0">
                <a:spAutoFit/>
              </a:bodyPr>
              <a:lstStyle/>
              <a:p>
                <a:r>
                  <a:rPr lang="en-US" sz="1400" dirty="0"/>
                  <a:t>1s</a:t>
                </a:r>
              </a:p>
            </p:txBody>
          </p:sp>
          <p:sp>
            <p:nvSpPr>
              <p:cNvPr id="214" name="TextBox 213"/>
              <p:cNvSpPr txBox="1"/>
              <p:nvPr/>
            </p:nvSpPr>
            <p:spPr>
              <a:xfrm>
                <a:off x="733670" y="4182564"/>
                <a:ext cx="346570" cy="307777"/>
              </a:xfrm>
              <a:prstGeom prst="rect">
                <a:avLst/>
              </a:prstGeom>
              <a:noFill/>
            </p:spPr>
            <p:txBody>
              <a:bodyPr wrap="none" rtlCol="0">
                <a:spAutoFit/>
              </a:bodyPr>
              <a:lstStyle/>
              <a:p>
                <a:r>
                  <a:rPr lang="en-US" sz="1400" dirty="0"/>
                  <a:t>2s</a:t>
                </a:r>
              </a:p>
            </p:txBody>
          </p:sp>
          <p:sp>
            <p:nvSpPr>
              <p:cNvPr id="215" name="TextBox 214"/>
              <p:cNvSpPr txBox="1"/>
              <p:nvPr/>
            </p:nvSpPr>
            <p:spPr>
              <a:xfrm>
                <a:off x="721648" y="2786886"/>
                <a:ext cx="370614" cy="307777"/>
              </a:xfrm>
              <a:prstGeom prst="rect">
                <a:avLst/>
              </a:prstGeom>
              <a:noFill/>
            </p:spPr>
            <p:txBody>
              <a:bodyPr wrap="none" rtlCol="0">
                <a:spAutoFit/>
              </a:bodyPr>
              <a:lstStyle/>
              <a:p>
                <a:r>
                  <a:rPr lang="en-US" sz="1400" dirty="0"/>
                  <a:t>2p</a:t>
                </a:r>
              </a:p>
            </p:txBody>
          </p:sp>
        </p:grpSp>
        <p:sp>
          <p:nvSpPr>
            <p:cNvPr id="216" name="TextBox 215"/>
            <p:cNvSpPr txBox="1"/>
            <p:nvPr/>
          </p:nvSpPr>
          <p:spPr>
            <a:xfrm>
              <a:off x="6141606" y="1495831"/>
              <a:ext cx="1610736" cy="369332"/>
            </a:xfrm>
            <a:prstGeom prst="rect">
              <a:avLst/>
            </a:prstGeom>
            <a:noFill/>
          </p:spPr>
          <p:txBody>
            <a:bodyPr wrap="square" rtlCol="0">
              <a:spAutoFit/>
            </a:bodyPr>
            <a:lstStyle/>
            <a:p>
              <a:pPr algn="ctr"/>
              <a:r>
                <a:rPr lang="en-US" i="1" dirty="0">
                  <a:solidFill>
                    <a:srgbClr val="0000FF"/>
                  </a:solidFill>
                </a:rPr>
                <a:t>paramagnetic</a:t>
              </a:r>
            </a:p>
          </p:txBody>
        </p:sp>
        <p:sp>
          <p:nvSpPr>
            <p:cNvPr id="217" name="Rectangle 216"/>
            <p:cNvSpPr/>
            <p:nvPr/>
          </p:nvSpPr>
          <p:spPr>
            <a:xfrm>
              <a:off x="4821195" y="1252477"/>
              <a:ext cx="4274288" cy="526311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itle 1">
            <a:extLst>
              <a:ext uri="{FF2B5EF4-FFF2-40B4-BE49-F238E27FC236}">
                <a16:creationId xmlns:a16="http://schemas.microsoft.com/office/drawing/2014/main" id="{C3337041-0AA5-C04C-B280-0E18E61FFD38}"/>
              </a:ext>
            </a:extLst>
          </p:cNvPr>
          <p:cNvSpPr>
            <a:spLocks noGrp="1"/>
          </p:cNvSpPr>
          <p:nvPr>
            <p:ph type="title"/>
          </p:nvPr>
        </p:nvSpPr>
        <p:spPr>
          <a:xfrm>
            <a:off x="287072" y="347979"/>
            <a:ext cx="8530098" cy="518478"/>
          </a:xfrm>
          <a:prstGeom prst="rect">
            <a:avLst/>
          </a:prstGeom>
        </p:spPr>
        <p:txBody>
          <a:bodyPr>
            <a:normAutofit/>
          </a:bodyPr>
          <a:lstStyle/>
          <a:p>
            <a:r>
              <a:rPr lang="en-US" sz="2800" dirty="0"/>
              <a:t>8.4  Molecular Orbitals</a:t>
            </a:r>
          </a:p>
        </p:txBody>
      </p:sp>
    </p:spTree>
    <p:extLst>
      <p:ext uri="{BB962C8B-B14F-4D97-AF65-F5344CB8AC3E}">
        <p14:creationId xmlns:p14="http://schemas.microsoft.com/office/powerpoint/2010/main" val="3523493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926504" y="369916"/>
            <a:ext cx="2061817" cy="1702646"/>
            <a:chOff x="250570" y="347276"/>
            <a:chExt cx="2100133" cy="1734287"/>
          </a:xfrm>
        </p:grpSpPr>
        <p:cxnSp>
          <p:nvCxnSpPr>
            <p:cNvPr id="194" name="Straight Connector 193"/>
            <p:cNvCxnSpPr/>
            <p:nvPr/>
          </p:nvCxnSpPr>
          <p:spPr>
            <a:xfrm>
              <a:off x="250570" y="67982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459708" y="67982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68846" y="67982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1755595" y="67982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1964733" y="67982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2173871" y="67982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1210819" y="815413"/>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1210819" y="347276"/>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02" name="Group 201"/>
            <p:cNvGrpSpPr/>
            <p:nvPr/>
          </p:nvGrpSpPr>
          <p:grpSpPr>
            <a:xfrm>
              <a:off x="1104833" y="559769"/>
              <a:ext cx="388803" cy="0"/>
              <a:chOff x="3719395" y="1107740"/>
              <a:chExt cx="1560392" cy="0"/>
            </a:xfrm>
          </p:grpSpPr>
          <p:cxnSp>
            <p:nvCxnSpPr>
              <p:cNvPr id="230" name="Straight Connector 229"/>
              <p:cNvCxnSpPr/>
              <p:nvPr/>
            </p:nvCxnSpPr>
            <p:spPr>
              <a:xfrm>
                <a:off x="4570103" y="1107740"/>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3719395" y="1107740"/>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1104833" y="1001048"/>
              <a:ext cx="388803" cy="0"/>
              <a:chOff x="3719395" y="2706745"/>
              <a:chExt cx="1560392" cy="0"/>
            </a:xfrm>
          </p:grpSpPr>
          <p:cxnSp>
            <p:nvCxnSpPr>
              <p:cNvPr id="228" name="Straight Connector 227"/>
              <p:cNvCxnSpPr/>
              <p:nvPr/>
            </p:nvCxnSpPr>
            <p:spPr>
              <a:xfrm>
                <a:off x="4570103" y="2706745"/>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3719395" y="2706745"/>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204" name="Straight Connector 203"/>
            <p:cNvCxnSpPr/>
            <p:nvPr/>
          </p:nvCxnSpPr>
          <p:spPr>
            <a:xfrm>
              <a:off x="456963" y="1400772"/>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1956457" y="1400772"/>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1210819" y="1557706"/>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1210819" y="1248862"/>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635558" y="1248862"/>
              <a:ext cx="1318154" cy="308888"/>
              <a:chOff x="635558" y="1248862"/>
              <a:chExt cx="1318154" cy="308888"/>
            </a:xfrm>
          </p:grpSpPr>
          <p:cxnSp>
            <p:nvCxnSpPr>
              <p:cNvPr id="208" name="Straight Connector 207"/>
              <p:cNvCxnSpPr/>
              <p:nvPr/>
            </p:nvCxnSpPr>
            <p:spPr>
              <a:xfrm flipV="1">
                <a:off x="636540" y="1248862"/>
                <a:ext cx="576319" cy="15191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H="1" flipV="1">
                <a:off x="1387651" y="1248862"/>
                <a:ext cx="566061" cy="15195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635558" y="1400817"/>
                <a:ext cx="577302" cy="15693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H="1">
                <a:off x="1387651" y="1400772"/>
                <a:ext cx="566061" cy="15693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852621" y="347276"/>
              <a:ext cx="358198" cy="650022"/>
              <a:chOff x="852621" y="347276"/>
              <a:chExt cx="358198" cy="650022"/>
            </a:xfrm>
          </p:grpSpPr>
          <p:cxnSp>
            <p:nvCxnSpPr>
              <p:cNvPr id="212" name="Straight Connector 211"/>
              <p:cNvCxnSpPr/>
              <p:nvPr/>
            </p:nvCxnSpPr>
            <p:spPr>
              <a:xfrm flipV="1">
                <a:off x="852988" y="347276"/>
                <a:ext cx="357831" cy="33254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H="1" flipV="1">
                <a:off x="852988" y="679824"/>
                <a:ext cx="357831" cy="13559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H="1" flipV="1">
                <a:off x="852988" y="679823"/>
                <a:ext cx="251846" cy="31747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852621" y="559769"/>
                <a:ext cx="252212" cy="12005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1386743" y="351026"/>
              <a:ext cx="357831" cy="650023"/>
              <a:chOff x="1386743" y="351026"/>
              <a:chExt cx="357831" cy="650023"/>
            </a:xfrm>
          </p:grpSpPr>
          <p:cxnSp>
            <p:nvCxnSpPr>
              <p:cNvPr id="216" name="Straight Connector 215"/>
              <p:cNvCxnSpPr/>
              <p:nvPr/>
            </p:nvCxnSpPr>
            <p:spPr>
              <a:xfrm flipH="1" flipV="1">
                <a:off x="1386743" y="351026"/>
                <a:ext cx="357831" cy="3325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1386743" y="683574"/>
                <a:ext cx="357831" cy="13559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V="1">
                <a:off x="1492728" y="683574"/>
                <a:ext cx="251846" cy="31747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1492728" y="559769"/>
                <a:ext cx="250938" cy="12005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220" name="Straight Connector 219"/>
            <p:cNvCxnSpPr/>
            <p:nvPr/>
          </p:nvCxnSpPr>
          <p:spPr>
            <a:xfrm>
              <a:off x="470366" y="1924586"/>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1210819" y="2081519"/>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1210819" y="1772675"/>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57236" y="1772675"/>
              <a:ext cx="1318155" cy="308888"/>
              <a:chOff x="657236" y="1772675"/>
              <a:chExt cx="1318155" cy="308888"/>
            </a:xfrm>
          </p:grpSpPr>
          <p:cxnSp>
            <p:nvCxnSpPr>
              <p:cNvPr id="224" name="Straight Connector 223"/>
              <p:cNvCxnSpPr/>
              <p:nvPr/>
            </p:nvCxnSpPr>
            <p:spPr>
              <a:xfrm flipV="1">
                <a:off x="658219" y="1772675"/>
                <a:ext cx="552600" cy="15191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flipV="1">
                <a:off x="1386743" y="1772675"/>
                <a:ext cx="588648" cy="15195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657236" y="1924630"/>
                <a:ext cx="553583" cy="15693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1387651" y="1924586"/>
                <a:ext cx="587740" cy="1569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303" name="Straight Connector 302"/>
            <p:cNvCxnSpPr/>
            <p:nvPr/>
          </p:nvCxnSpPr>
          <p:spPr>
            <a:xfrm>
              <a:off x="1964733" y="1924630"/>
              <a:ext cx="176832"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305" name="TextBox 304"/>
          <p:cNvSpPr txBox="1"/>
          <p:nvPr/>
        </p:nvSpPr>
        <p:spPr>
          <a:xfrm>
            <a:off x="403399" y="938957"/>
            <a:ext cx="1317990" cy="461665"/>
          </a:xfrm>
          <a:prstGeom prst="rect">
            <a:avLst/>
          </a:prstGeom>
          <a:noFill/>
        </p:spPr>
        <p:txBody>
          <a:bodyPr wrap="none" rtlCol="0">
            <a:spAutoFit/>
          </a:bodyPr>
          <a:lstStyle/>
          <a:p>
            <a:pPr algn="ctr"/>
            <a:r>
              <a:rPr lang="en-US" sz="2400" dirty="0"/>
              <a:t>B</a:t>
            </a:r>
            <a:r>
              <a:rPr lang="en-US" sz="2400" baseline="-25000" dirty="0"/>
              <a:t>2</a:t>
            </a:r>
            <a:r>
              <a:rPr lang="en-US" sz="2400" dirty="0"/>
              <a:t>, C</a:t>
            </a:r>
            <a:r>
              <a:rPr lang="en-US" sz="2400" baseline="-25000" dirty="0"/>
              <a:t>2</a:t>
            </a:r>
            <a:r>
              <a:rPr lang="en-US" sz="2400" dirty="0"/>
              <a:t>, N</a:t>
            </a:r>
            <a:r>
              <a:rPr lang="en-US" sz="2400" baseline="-25000" dirty="0"/>
              <a:t>2</a:t>
            </a:r>
            <a:endParaRPr lang="en-US" sz="2400" dirty="0"/>
          </a:p>
        </p:txBody>
      </p:sp>
      <p:sp>
        <p:nvSpPr>
          <p:cNvPr id="306" name="TextBox 305"/>
          <p:cNvSpPr txBox="1"/>
          <p:nvPr/>
        </p:nvSpPr>
        <p:spPr>
          <a:xfrm>
            <a:off x="2139985" y="997781"/>
            <a:ext cx="2376676" cy="400110"/>
          </a:xfrm>
          <a:prstGeom prst="rect">
            <a:avLst/>
          </a:prstGeom>
          <a:noFill/>
        </p:spPr>
        <p:txBody>
          <a:bodyPr wrap="none" rtlCol="0">
            <a:spAutoFit/>
          </a:bodyPr>
          <a:lstStyle/>
          <a:p>
            <a:pPr algn="ctr"/>
            <a:r>
              <a:rPr lang="en-US" sz="2000" i="1" dirty="0"/>
              <a:t>significant s-p mixing</a:t>
            </a:r>
          </a:p>
        </p:txBody>
      </p:sp>
      <p:grpSp>
        <p:nvGrpSpPr>
          <p:cNvPr id="646" name="Group 645"/>
          <p:cNvGrpSpPr/>
          <p:nvPr/>
        </p:nvGrpSpPr>
        <p:grpSpPr>
          <a:xfrm>
            <a:off x="3293043" y="2483278"/>
            <a:ext cx="1721172" cy="3779916"/>
            <a:chOff x="672739" y="2829103"/>
            <a:chExt cx="1721172" cy="3779916"/>
          </a:xfrm>
        </p:grpSpPr>
        <p:cxnSp>
          <p:nvCxnSpPr>
            <p:cNvPr id="647" name="Straight Connector 646"/>
            <p:cNvCxnSpPr/>
            <p:nvPr/>
          </p:nvCxnSpPr>
          <p:spPr>
            <a:xfrm>
              <a:off x="1363941" y="380203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48" name="Straight Connector 647"/>
            <p:cNvCxnSpPr/>
            <p:nvPr/>
          </p:nvCxnSpPr>
          <p:spPr>
            <a:xfrm>
              <a:off x="1363941" y="28986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49" name="Group 648"/>
            <p:cNvGrpSpPr/>
            <p:nvPr/>
          </p:nvGrpSpPr>
          <p:grpSpPr>
            <a:xfrm>
              <a:off x="1159424" y="3308727"/>
              <a:ext cx="750261" cy="0"/>
              <a:chOff x="3719395" y="1107740"/>
              <a:chExt cx="1560392" cy="0"/>
            </a:xfrm>
          </p:grpSpPr>
          <p:cxnSp>
            <p:nvCxnSpPr>
              <p:cNvPr id="696" name="Straight Connector 695"/>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97" name="Straight Connector 696"/>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650" name="Group 649"/>
            <p:cNvGrpSpPr/>
            <p:nvPr/>
          </p:nvGrpSpPr>
          <p:grpSpPr>
            <a:xfrm>
              <a:off x="1159424" y="4160250"/>
              <a:ext cx="750261" cy="0"/>
              <a:chOff x="3719395" y="2706745"/>
              <a:chExt cx="1560392" cy="0"/>
            </a:xfrm>
          </p:grpSpPr>
          <p:cxnSp>
            <p:nvCxnSpPr>
              <p:cNvPr id="694" name="Straight Connector 693"/>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95" name="Straight Connector 694"/>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651" name="Straight Connector 650"/>
            <p:cNvCxnSpPr/>
            <p:nvPr/>
          </p:nvCxnSpPr>
          <p:spPr>
            <a:xfrm>
              <a:off x="1363941" y="525685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52" name="Straight Connector 651"/>
            <p:cNvCxnSpPr/>
            <p:nvPr/>
          </p:nvCxnSpPr>
          <p:spPr>
            <a:xfrm>
              <a:off x="1363941" y="46608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53" name="Group 652"/>
            <p:cNvGrpSpPr/>
            <p:nvPr/>
          </p:nvGrpSpPr>
          <p:grpSpPr>
            <a:xfrm>
              <a:off x="1689074" y="4661402"/>
              <a:ext cx="645532" cy="595451"/>
              <a:chOff x="1689074" y="4696112"/>
              <a:chExt cx="645532" cy="595451"/>
            </a:xfrm>
          </p:grpSpPr>
          <p:cxnSp>
            <p:nvCxnSpPr>
              <p:cNvPr id="692" name="Straight Connector 691"/>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3" name="Straight Connector 692"/>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54" name="Group 653"/>
            <p:cNvGrpSpPr/>
            <p:nvPr/>
          </p:nvGrpSpPr>
          <p:grpSpPr>
            <a:xfrm>
              <a:off x="672739" y="2898687"/>
              <a:ext cx="691202" cy="1254325"/>
              <a:chOff x="672739" y="2955837"/>
              <a:chExt cx="691202" cy="1254325"/>
            </a:xfrm>
            <a:effectLst/>
          </p:grpSpPr>
          <p:cxnSp>
            <p:nvCxnSpPr>
              <p:cNvPr id="688" name="Straight Connector 687"/>
              <p:cNvCxnSpPr/>
              <p:nvPr/>
            </p:nvCxnSpPr>
            <p:spPr>
              <a:xfrm flipV="1">
                <a:off x="673446" y="2955837"/>
                <a:ext cx="690495" cy="64170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9" name="Straight Connector 688"/>
              <p:cNvCxnSpPr/>
              <p:nvPr/>
            </p:nvCxnSpPr>
            <p:spPr>
              <a:xfrm flipH="1" flipV="1">
                <a:off x="673446" y="3597543"/>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0" name="Straight Connector 689"/>
              <p:cNvCxnSpPr/>
              <p:nvPr/>
            </p:nvCxnSpPr>
            <p:spPr>
              <a:xfrm flipH="1" flipV="1">
                <a:off x="673446" y="3597542"/>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1" name="Straight Connector 690"/>
              <p:cNvCxnSpPr/>
              <p:nvPr/>
            </p:nvCxnSpPr>
            <p:spPr>
              <a:xfrm flipH="1">
                <a:off x="672739" y="3365877"/>
                <a:ext cx="486685"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55" name="Group 654"/>
            <p:cNvGrpSpPr/>
            <p:nvPr/>
          </p:nvGrpSpPr>
          <p:grpSpPr>
            <a:xfrm>
              <a:off x="1703416" y="2905924"/>
              <a:ext cx="690495" cy="1254325"/>
              <a:chOff x="1703416" y="2963074"/>
              <a:chExt cx="690495" cy="1254325"/>
            </a:xfrm>
            <a:effectLst/>
          </p:grpSpPr>
          <p:cxnSp>
            <p:nvCxnSpPr>
              <p:cNvPr id="684" name="Straight Connector 683"/>
              <p:cNvCxnSpPr/>
              <p:nvPr/>
            </p:nvCxnSpPr>
            <p:spPr>
              <a:xfrm flipH="1" flipV="1">
                <a:off x="1703416" y="2963074"/>
                <a:ext cx="690495" cy="641706"/>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5" name="Straight Connector 684"/>
              <p:cNvCxnSpPr/>
              <p:nvPr/>
            </p:nvCxnSpPr>
            <p:spPr>
              <a:xfrm flipV="1">
                <a:off x="1703416" y="3604779"/>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6" name="Straight Connector 685"/>
              <p:cNvCxnSpPr/>
              <p:nvPr/>
            </p:nvCxnSpPr>
            <p:spPr>
              <a:xfrm flipV="1">
                <a:off x="1907932" y="3604779"/>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7" name="Straight Connector 686"/>
              <p:cNvCxnSpPr/>
              <p:nvPr/>
            </p:nvCxnSpPr>
            <p:spPr>
              <a:xfrm>
                <a:off x="1907932" y="3365878"/>
                <a:ext cx="484226"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656" name="Straight Connector 655"/>
            <p:cNvCxnSpPr/>
            <p:nvPr/>
          </p:nvCxnSpPr>
          <p:spPr>
            <a:xfrm>
              <a:off x="1363941" y="634056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57" name="Straight Connector 656"/>
            <p:cNvCxnSpPr/>
            <p:nvPr/>
          </p:nvCxnSpPr>
          <p:spPr>
            <a:xfrm>
              <a:off x="1363941" y="574460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658" name="TextBox 657"/>
            <p:cNvSpPr txBox="1"/>
            <p:nvPr/>
          </p:nvSpPr>
          <p:spPr>
            <a:xfrm>
              <a:off x="1351302" y="603963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660" name="Group 659"/>
            <p:cNvGrpSpPr/>
            <p:nvPr/>
          </p:nvGrpSpPr>
          <p:grpSpPr>
            <a:xfrm>
              <a:off x="1689074" y="5741959"/>
              <a:ext cx="645532" cy="595451"/>
              <a:chOff x="1689074" y="4696112"/>
              <a:chExt cx="645532" cy="595451"/>
            </a:xfrm>
          </p:grpSpPr>
          <p:cxnSp>
            <p:nvCxnSpPr>
              <p:cNvPr id="682" name="Straight Connector 681"/>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3" name="Straight Connector 682"/>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61" name="Group 660"/>
            <p:cNvGrpSpPr/>
            <p:nvPr/>
          </p:nvGrpSpPr>
          <p:grpSpPr>
            <a:xfrm flipH="1">
              <a:off x="727206" y="4666711"/>
              <a:ext cx="645532" cy="595451"/>
              <a:chOff x="1689074" y="4696112"/>
              <a:chExt cx="645532" cy="595451"/>
            </a:xfrm>
          </p:grpSpPr>
          <p:cxnSp>
            <p:nvCxnSpPr>
              <p:cNvPr id="680" name="Straight Connector 679"/>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1" name="Straight Connector 680"/>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62" name="Group 661"/>
            <p:cNvGrpSpPr/>
            <p:nvPr/>
          </p:nvGrpSpPr>
          <p:grpSpPr>
            <a:xfrm flipH="1">
              <a:off x="727206" y="5745117"/>
              <a:ext cx="645532" cy="595451"/>
              <a:chOff x="1689074" y="4696112"/>
              <a:chExt cx="645532" cy="595451"/>
            </a:xfrm>
          </p:grpSpPr>
          <p:cxnSp>
            <p:nvCxnSpPr>
              <p:cNvPr id="678" name="Straight Connector 677"/>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79" name="Straight Connector 678"/>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663" name="TextBox 662"/>
            <p:cNvSpPr txBox="1"/>
            <p:nvPr/>
          </p:nvSpPr>
          <p:spPr>
            <a:xfrm>
              <a:off x="1343337" y="544020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64" name="TextBox 663"/>
            <p:cNvSpPr txBox="1"/>
            <p:nvPr/>
          </p:nvSpPr>
          <p:spPr>
            <a:xfrm>
              <a:off x="1353449" y="495352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65" name="TextBox 664"/>
            <p:cNvSpPr txBox="1"/>
            <p:nvPr/>
          </p:nvSpPr>
          <p:spPr>
            <a:xfrm>
              <a:off x="1345484" y="43591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66" name="TextBox 665"/>
            <p:cNvSpPr txBox="1"/>
            <p:nvPr/>
          </p:nvSpPr>
          <p:spPr>
            <a:xfrm>
              <a:off x="1146333" y="3860413"/>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67" name="TextBox 666"/>
            <p:cNvSpPr txBox="1"/>
            <p:nvPr/>
          </p:nvSpPr>
          <p:spPr>
            <a:xfrm>
              <a:off x="1555260" y="385989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68" name="Rectangle 667"/>
            <p:cNvSpPr/>
            <p:nvPr/>
          </p:nvSpPr>
          <p:spPr>
            <a:xfrm>
              <a:off x="1196638" y="405451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669" name="Rectangle 668"/>
            <p:cNvSpPr/>
            <p:nvPr/>
          </p:nvSpPr>
          <p:spPr>
            <a:xfrm>
              <a:off x="1381698" y="623968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670" name="Rectangle 669"/>
            <p:cNvSpPr/>
            <p:nvPr/>
          </p:nvSpPr>
          <p:spPr>
            <a:xfrm>
              <a:off x="1568458" y="405844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671" name="Rectangle 670"/>
            <p:cNvSpPr/>
            <p:nvPr/>
          </p:nvSpPr>
          <p:spPr>
            <a:xfrm>
              <a:off x="1350439" y="457958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672" name="Rectangle 671"/>
            <p:cNvSpPr/>
            <p:nvPr/>
          </p:nvSpPr>
          <p:spPr>
            <a:xfrm>
              <a:off x="1171899" y="323006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673" name="Rectangle 672"/>
            <p:cNvSpPr/>
            <p:nvPr/>
          </p:nvSpPr>
          <p:spPr>
            <a:xfrm>
              <a:off x="1543374" y="323006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674" name="Rectangle 673"/>
            <p:cNvSpPr/>
            <p:nvPr/>
          </p:nvSpPr>
          <p:spPr>
            <a:xfrm>
              <a:off x="1324424" y="282910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675" name="Rectangle 674"/>
            <p:cNvSpPr/>
            <p:nvPr/>
          </p:nvSpPr>
          <p:spPr>
            <a:xfrm>
              <a:off x="1350439" y="567585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676" name="Rectangle 675"/>
            <p:cNvSpPr/>
            <p:nvPr/>
          </p:nvSpPr>
          <p:spPr>
            <a:xfrm>
              <a:off x="1382607" y="514737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677" name="Rectangle 676"/>
            <p:cNvSpPr/>
            <p:nvPr/>
          </p:nvSpPr>
          <p:spPr>
            <a:xfrm>
              <a:off x="1368704" y="369420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grpSp>
        <p:nvGrpSpPr>
          <p:cNvPr id="3" name="Group 2">
            <a:extLst>
              <a:ext uri="{FF2B5EF4-FFF2-40B4-BE49-F238E27FC236}">
                <a16:creationId xmlns:a16="http://schemas.microsoft.com/office/drawing/2014/main" id="{9F7914C7-9824-BB48-A19C-64BC491E5EF8}"/>
              </a:ext>
            </a:extLst>
          </p:cNvPr>
          <p:cNvGrpSpPr/>
          <p:nvPr/>
        </p:nvGrpSpPr>
        <p:grpSpPr>
          <a:xfrm>
            <a:off x="564460" y="2483278"/>
            <a:ext cx="1721172" cy="3779916"/>
            <a:chOff x="507535" y="2494266"/>
            <a:chExt cx="1721172" cy="3779916"/>
          </a:xfrm>
        </p:grpSpPr>
        <p:grpSp>
          <p:nvGrpSpPr>
            <p:cNvPr id="27" name="Group 26"/>
            <p:cNvGrpSpPr/>
            <p:nvPr/>
          </p:nvGrpSpPr>
          <p:grpSpPr>
            <a:xfrm>
              <a:off x="507535" y="2494266"/>
              <a:ext cx="1721172" cy="3779916"/>
              <a:chOff x="672739" y="2829103"/>
              <a:chExt cx="1721172" cy="3779916"/>
            </a:xfrm>
          </p:grpSpPr>
          <p:cxnSp>
            <p:nvCxnSpPr>
              <p:cNvPr id="262" name="Straight Connector 261"/>
              <p:cNvCxnSpPr/>
              <p:nvPr/>
            </p:nvCxnSpPr>
            <p:spPr>
              <a:xfrm>
                <a:off x="1363941" y="380203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1363941" y="28986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64" name="Group 263"/>
              <p:cNvGrpSpPr/>
              <p:nvPr/>
            </p:nvGrpSpPr>
            <p:grpSpPr>
              <a:xfrm>
                <a:off x="1159424" y="3308727"/>
                <a:ext cx="750261" cy="0"/>
                <a:chOff x="3719395" y="1107740"/>
                <a:chExt cx="1560392" cy="0"/>
              </a:xfrm>
            </p:grpSpPr>
            <p:cxnSp>
              <p:nvCxnSpPr>
                <p:cNvPr id="288" name="Straight Connector 287"/>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65" name="Group 264"/>
              <p:cNvGrpSpPr/>
              <p:nvPr/>
            </p:nvGrpSpPr>
            <p:grpSpPr>
              <a:xfrm>
                <a:off x="1159424" y="4160250"/>
                <a:ext cx="750261" cy="0"/>
                <a:chOff x="3719395" y="2706745"/>
                <a:chExt cx="1560392" cy="0"/>
              </a:xfrm>
            </p:grpSpPr>
            <p:cxnSp>
              <p:nvCxnSpPr>
                <p:cNvPr id="286" name="Straight Connector 285"/>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266" name="Straight Connector 265"/>
              <p:cNvCxnSpPr/>
              <p:nvPr/>
            </p:nvCxnSpPr>
            <p:spPr>
              <a:xfrm>
                <a:off x="1363941" y="525685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1363941" y="46608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1689074" y="4661402"/>
                <a:ext cx="645532" cy="595451"/>
                <a:chOff x="1689074" y="4696112"/>
                <a:chExt cx="645532" cy="595451"/>
              </a:xfrm>
            </p:grpSpPr>
            <p:cxnSp>
              <p:nvCxnSpPr>
                <p:cNvPr id="269" name="Straight Connector 268"/>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72739" y="2898687"/>
                <a:ext cx="691202" cy="1254325"/>
                <a:chOff x="672739" y="2955837"/>
                <a:chExt cx="691202" cy="1254325"/>
              </a:xfrm>
              <a:effectLst/>
            </p:grpSpPr>
            <p:cxnSp>
              <p:nvCxnSpPr>
                <p:cNvPr id="272" name="Straight Connector 271"/>
                <p:cNvCxnSpPr/>
                <p:nvPr/>
              </p:nvCxnSpPr>
              <p:spPr>
                <a:xfrm flipV="1">
                  <a:off x="673446" y="2955837"/>
                  <a:ext cx="690495" cy="64170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H="1" flipV="1">
                  <a:off x="673446" y="3597543"/>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flipV="1">
                  <a:off x="673446" y="3597542"/>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H="1">
                  <a:off x="672739" y="3365877"/>
                  <a:ext cx="486685"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1703416" y="2905924"/>
                <a:ext cx="690495" cy="1254325"/>
                <a:chOff x="1703416" y="2963074"/>
                <a:chExt cx="690495" cy="1254325"/>
              </a:xfrm>
              <a:effectLst/>
            </p:grpSpPr>
            <p:cxnSp>
              <p:nvCxnSpPr>
                <p:cNvPr id="276" name="Straight Connector 275"/>
                <p:cNvCxnSpPr/>
                <p:nvPr/>
              </p:nvCxnSpPr>
              <p:spPr>
                <a:xfrm flipH="1" flipV="1">
                  <a:off x="1703416" y="2963074"/>
                  <a:ext cx="690495" cy="641706"/>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V="1">
                  <a:off x="1703416" y="3604779"/>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V="1">
                  <a:off x="1907932" y="3604779"/>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1907932" y="3365878"/>
                  <a:ext cx="484226"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280" name="Straight Connector 279"/>
              <p:cNvCxnSpPr/>
              <p:nvPr/>
            </p:nvCxnSpPr>
            <p:spPr>
              <a:xfrm>
                <a:off x="1363941" y="634056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1363941" y="574460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1351302" y="603963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151" name="TextBox 150"/>
              <p:cNvSpPr txBox="1"/>
              <p:nvPr/>
            </p:nvSpPr>
            <p:spPr>
              <a:xfrm>
                <a:off x="1176787" y="3857300"/>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157" name="Group 156"/>
              <p:cNvGrpSpPr/>
              <p:nvPr/>
            </p:nvGrpSpPr>
            <p:grpSpPr>
              <a:xfrm>
                <a:off x="1689074" y="5741959"/>
                <a:ext cx="645532" cy="595451"/>
                <a:chOff x="1689074" y="4696112"/>
                <a:chExt cx="645532" cy="595451"/>
              </a:xfrm>
            </p:grpSpPr>
            <p:cxnSp>
              <p:nvCxnSpPr>
                <p:cNvPr id="158" name="Straight Connector 157"/>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flipH="1">
                <a:off x="727206" y="4666711"/>
                <a:ext cx="645532" cy="595451"/>
                <a:chOff x="1689074" y="4696112"/>
                <a:chExt cx="645532" cy="595451"/>
              </a:xfrm>
            </p:grpSpPr>
            <p:cxnSp>
              <p:nvCxnSpPr>
                <p:cNvPr id="165" name="Straight Connector 164"/>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181" name="Group 180"/>
              <p:cNvGrpSpPr/>
              <p:nvPr/>
            </p:nvGrpSpPr>
            <p:grpSpPr>
              <a:xfrm flipH="1">
                <a:off x="727206" y="5745117"/>
                <a:ext cx="645532" cy="595451"/>
                <a:chOff x="1689074" y="4696112"/>
                <a:chExt cx="645532" cy="595451"/>
              </a:xfrm>
            </p:grpSpPr>
            <p:cxnSp>
              <p:nvCxnSpPr>
                <p:cNvPr id="182" name="Straight Connector 181"/>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232" name="TextBox 231"/>
              <p:cNvSpPr txBox="1"/>
              <p:nvPr/>
            </p:nvSpPr>
            <p:spPr>
              <a:xfrm>
                <a:off x="1343337" y="544020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261" name="TextBox 260"/>
              <p:cNvSpPr txBox="1"/>
              <p:nvPr/>
            </p:nvSpPr>
            <p:spPr>
              <a:xfrm>
                <a:off x="1353449" y="495352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290" name="TextBox 289"/>
              <p:cNvSpPr txBox="1"/>
              <p:nvPr/>
            </p:nvSpPr>
            <p:spPr>
              <a:xfrm>
                <a:off x="1345484" y="43591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293" name="Rectangle 292"/>
              <p:cNvSpPr/>
              <p:nvPr/>
            </p:nvSpPr>
            <p:spPr>
              <a:xfrm>
                <a:off x="1196638" y="405451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294" name="Rectangle 293"/>
              <p:cNvSpPr/>
              <p:nvPr/>
            </p:nvSpPr>
            <p:spPr>
              <a:xfrm>
                <a:off x="1381698" y="623968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295" name="Rectangle 294"/>
              <p:cNvSpPr/>
              <p:nvPr/>
            </p:nvSpPr>
            <p:spPr>
              <a:xfrm>
                <a:off x="1568458" y="405844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296" name="Rectangle 295"/>
              <p:cNvSpPr/>
              <p:nvPr/>
            </p:nvSpPr>
            <p:spPr>
              <a:xfrm>
                <a:off x="1350439" y="457958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297" name="Rectangle 296"/>
              <p:cNvSpPr/>
              <p:nvPr/>
            </p:nvSpPr>
            <p:spPr>
              <a:xfrm>
                <a:off x="1171899" y="323006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298" name="Rectangle 297"/>
              <p:cNvSpPr/>
              <p:nvPr/>
            </p:nvSpPr>
            <p:spPr>
              <a:xfrm>
                <a:off x="1543374" y="323006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299" name="Rectangle 298"/>
              <p:cNvSpPr/>
              <p:nvPr/>
            </p:nvSpPr>
            <p:spPr>
              <a:xfrm>
                <a:off x="1324424" y="282910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01" name="Rectangle 300"/>
              <p:cNvSpPr/>
              <p:nvPr/>
            </p:nvSpPr>
            <p:spPr>
              <a:xfrm>
                <a:off x="1350439" y="567585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02" name="Rectangle 301"/>
              <p:cNvSpPr/>
              <p:nvPr/>
            </p:nvSpPr>
            <p:spPr>
              <a:xfrm>
                <a:off x="1382607" y="514737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04" name="Rectangle 303"/>
              <p:cNvSpPr/>
              <p:nvPr/>
            </p:nvSpPr>
            <p:spPr>
              <a:xfrm>
                <a:off x="1368704" y="369420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sp>
          <p:nvSpPr>
            <p:cNvPr id="698" name="TextBox 697"/>
            <p:cNvSpPr txBox="1"/>
            <p:nvPr/>
          </p:nvSpPr>
          <p:spPr>
            <a:xfrm>
              <a:off x="1419148" y="3525616"/>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grpSp>
        <p:nvGrpSpPr>
          <p:cNvPr id="2" name="Group 1">
            <a:extLst>
              <a:ext uri="{FF2B5EF4-FFF2-40B4-BE49-F238E27FC236}">
                <a16:creationId xmlns:a16="http://schemas.microsoft.com/office/drawing/2014/main" id="{BCC35C56-5D5B-9F4B-98DF-AED7A47C0B7C}"/>
              </a:ext>
            </a:extLst>
          </p:cNvPr>
          <p:cNvGrpSpPr/>
          <p:nvPr/>
        </p:nvGrpSpPr>
        <p:grpSpPr>
          <a:xfrm>
            <a:off x="6021626" y="2483278"/>
            <a:ext cx="1721172" cy="3779916"/>
            <a:chOff x="6075454" y="2494266"/>
            <a:chExt cx="1721172" cy="3779916"/>
          </a:xfrm>
        </p:grpSpPr>
        <p:grpSp>
          <p:nvGrpSpPr>
            <p:cNvPr id="461" name="Group 460"/>
            <p:cNvGrpSpPr/>
            <p:nvPr/>
          </p:nvGrpSpPr>
          <p:grpSpPr>
            <a:xfrm>
              <a:off x="6075454" y="2494266"/>
              <a:ext cx="1721172" cy="3779916"/>
              <a:chOff x="672739" y="2829103"/>
              <a:chExt cx="1721172" cy="3779916"/>
            </a:xfrm>
          </p:grpSpPr>
          <p:cxnSp>
            <p:nvCxnSpPr>
              <p:cNvPr id="462" name="Straight Connector 461"/>
              <p:cNvCxnSpPr/>
              <p:nvPr/>
            </p:nvCxnSpPr>
            <p:spPr>
              <a:xfrm>
                <a:off x="1363941" y="380203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1363941" y="28986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64" name="Group 463"/>
              <p:cNvGrpSpPr/>
              <p:nvPr/>
            </p:nvGrpSpPr>
            <p:grpSpPr>
              <a:xfrm>
                <a:off x="1159424" y="3308727"/>
                <a:ext cx="750261" cy="0"/>
                <a:chOff x="3719395" y="1107740"/>
                <a:chExt cx="1560392" cy="0"/>
              </a:xfrm>
            </p:grpSpPr>
            <p:cxnSp>
              <p:nvCxnSpPr>
                <p:cNvPr id="511" name="Straight Connector 510"/>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2" name="Straight Connector 511"/>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465" name="Group 464"/>
              <p:cNvGrpSpPr/>
              <p:nvPr/>
            </p:nvGrpSpPr>
            <p:grpSpPr>
              <a:xfrm>
                <a:off x="1159424" y="4160250"/>
                <a:ext cx="750261" cy="0"/>
                <a:chOff x="3719395" y="2706745"/>
                <a:chExt cx="1560392" cy="0"/>
              </a:xfrm>
            </p:grpSpPr>
            <p:cxnSp>
              <p:nvCxnSpPr>
                <p:cNvPr id="509" name="Straight Connector 508"/>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66" name="Straight Connector 465"/>
              <p:cNvCxnSpPr/>
              <p:nvPr/>
            </p:nvCxnSpPr>
            <p:spPr>
              <a:xfrm>
                <a:off x="1363941" y="525685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a:off x="1363941" y="46608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68" name="Group 467"/>
              <p:cNvGrpSpPr/>
              <p:nvPr/>
            </p:nvGrpSpPr>
            <p:grpSpPr>
              <a:xfrm>
                <a:off x="1689074" y="4661402"/>
                <a:ext cx="645532" cy="595451"/>
                <a:chOff x="1689074" y="4696112"/>
                <a:chExt cx="645532" cy="595451"/>
              </a:xfrm>
            </p:grpSpPr>
            <p:cxnSp>
              <p:nvCxnSpPr>
                <p:cNvPr id="507" name="Straight Connector 506"/>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69" name="Group 468"/>
              <p:cNvGrpSpPr/>
              <p:nvPr/>
            </p:nvGrpSpPr>
            <p:grpSpPr>
              <a:xfrm>
                <a:off x="672739" y="2898687"/>
                <a:ext cx="691202" cy="1254325"/>
                <a:chOff x="672739" y="2955837"/>
                <a:chExt cx="691202" cy="1254325"/>
              </a:xfrm>
              <a:effectLst/>
            </p:grpSpPr>
            <p:cxnSp>
              <p:nvCxnSpPr>
                <p:cNvPr id="503" name="Straight Connector 502"/>
                <p:cNvCxnSpPr/>
                <p:nvPr/>
              </p:nvCxnSpPr>
              <p:spPr>
                <a:xfrm flipV="1">
                  <a:off x="673446" y="2955837"/>
                  <a:ext cx="690495" cy="64170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flipH="1" flipV="1">
                  <a:off x="673446" y="3597543"/>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flipH="1" flipV="1">
                  <a:off x="673446" y="3597542"/>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flipH="1">
                  <a:off x="672739" y="3365877"/>
                  <a:ext cx="486685"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70" name="Group 469"/>
              <p:cNvGrpSpPr/>
              <p:nvPr/>
            </p:nvGrpSpPr>
            <p:grpSpPr>
              <a:xfrm>
                <a:off x="1703416" y="2905924"/>
                <a:ext cx="690495" cy="1254325"/>
                <a:chOff x="1703416" y="2963074"/>
                <a:chExt cx="690495" cy="1254325"/>
              </a:xfrm>
              <a:effectLst/>
            </p:grpSpPr>
            <p:cxnSp>
              <p:nvCxnSpPr>
                <p:cNvPr id="499" name="Straight Connector 498"/>
                <p:cNvCxnSpPr/>
                <p:nvPr/>
              </p:nvCxnSpPr>
              <p:spPr>
                <a:xfrm flipH="1" flipV="1">
                  <a:off x="1703416" y="2963074"/>
                  <a:ext cx="690495" cy="641706"/>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0" name="Straight Connector 499"/>
                <p:cNvCxnSpPr/>
                <p:nvPr/>
              </p:nvCxnSpPr>
              <p:spPr>
                <a:xfrm flipV="1">
                  <a:off x="1703416" y="3604779"/>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flipV="1">
                  <a:off x="1907932" y="3604779"/>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02" name="Straight Connector 501"/>
                <p:cNvCxnSpPr/>
                <p:nvPr/>
              </p:nvCxnSpPr>
              <p:spPr>
                <a:xfrm>
                  <a:off x="1907932" y="3365878"/>
                  <a:ext cx="484226"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471" name="Straight Connector 470"/>
              <p:cNvCxnSpPr/>
              <p:nvPr/>
            </p:nvCxnSpPr>
            <p:spPr>
              <a:xfrm>
                <a:off x="1363941" y="634056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1363941" y="574460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473" name="TextBox 472"/>
              <p:cNvSpPr txBox="1"/>
              <p:nvPr/>
            </p:nvSpPr>
            <p:spPr>
              <a:xfrm>
                <a:off x="1351302" y="603963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475" name="Group 474"/>
              <p:cNvGrpSpPr/>
              <p:nvPr/>
            </p:nvGrpSpPr>
            <p:grpSpPr>
              <a:xfrm>
                <a:off x="1689074" y="5741959"/>
                <a:ext cx="645532" cy="595451"/>
                <a:chOff x="1689074" y="4696112"/>
                <a:chExt cx="645532" cy="595451"/>
              </a:xfrm>
            </p:grpSpPr>
            <p:cxnSp>
              <p:nvCxnSpPr>
                <p:cNvPr id="497" name="Straight Connector 496"/>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98" name="Straight Connector 497"/>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76" name="Group 475"/>
              <p:cNvGrpSpPr/>
              <p:nvPr/>
            </p:nvGrpSpPr>
            <p:grpSpPr>
              <a:xfrm flipH="1">
                <a:off x="727206" y="4666711"/>
                <a:ext cx="645532" cy="595451"/>
                <a:chOff x="1689074" y="4696112"/>
                <a:chExt cx="645532" cy="595451"/>
              </a:xfrm>
            </p:grpSpPr>
            <p:cxnSp>
              <p:nvCxnSpPr>
                <p:cNvPr id="495" name="Straight Connector 494"/>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96" name="Straight Connector 495"/>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77" name="Group 476"/>
              <p:cNvGrpSpPr/>
              <p:nvPr/>
            </p:nvGrpSpPr>
            <p:grpSpPr>
              <a:xfrm flipH="1">
                <a:off x="727206" y="5745117"/>
                <a:ext cx="645532" cy="595451"/>
                <a:chOff x="1689074" y="4696112"/>
                <a:chExt cx="645532" cy="595451"/>
              </a:xfrm>
            </p:grpSpPr>
            <p:cxnSp>
              <p:nvCxnSpPr>
                <p:cNvPr id="493" name="Straight Connector 49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94" name="Straight Connector 49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478" name="TextBox 477"/>
              <p:cNvSpPr txBox="1"/>
              <p:nvPr/>
            </p:nvSpPr>
            <p:spPr>
              <a:xfrm>
                <a:off x="1343337" y="544020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79" name="TextBox 478"/>
              <p:cNvSpPr txBox="1"/>
              <p:nvPr/>
            </p:nvSpPr>
            <p:spPr>
              <a:xfrm>
                <a:off x="1353449" y="495352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80" name="TextBox 479"/>
              <p:cNvSpPr txBox="1"/>
              <p:nvPr/>
            </p:nvSpPr>
            <p:spPr>
              <a:xfrm>
                <a:off x="1340085" y="43591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81" name="TextBox 480"/>
              <p:cNvSpPr txBox="1"/>
              <p:nvPr/>
            </p:nvSpPr>
            <p:spPr>
              <a:xfrm>
                <a:off x="1146333" y="3860413"/>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82" name="TextBox 481"/>
              <p:cNvSpPr txBox="1"/>
              <p:nvPr/>
            </p:nvSpPr>
            <p:spPr>
              <a:xfrm>
                <a:off x="1555260" y="385989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83" name="Rectangle 482"/>
              <p:cNvSpPr/>
              <p:nvPr/>
            </p:nvSpPr>
            <p:spPr>
              <a:xfrm>
                <a:off x="1196638" y="405451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84" name="Rectangle 483"/>
              <p:cNvSpPr/>
              <p:nvPr/>
            </p:nvSpPr>
            <p:spPr>
              <a:xfrm>
                <a:off x="1381698" y="623968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85" name="Rectangle 484"/>
              <p:cNvSpPr/>
              <p:nvPr/>
            </p:nvSpPr>
            <p:spPr>
              <a:xfrm>
                <a:off x="1568458" y="405844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86" name="Rectangle 485"/>
              <p:cNvSpPr/>
              <p:nvPr/>
            </p:nvSpPr>
            <p:spPr>
              <a:xfrm>
                <a:off x="1350439" y="457958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87" name="Rectangle 486"/>
              <p:cNvSpPr/>
              <p:nvPr/>
            </p:nvSpPr>
            <p:spPr>
              <a:xfrm>
                <a:off x="1171899" y="323006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88" name="Rectangle 487"/>
              <p:cNvSpPr/>
              <p:nvPr/>
            </p:nvSpPr>
            <p:spPr>
              <a:xfrm>
                <a:off x="1543374" y="323006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89" name="Rectangle 488"/>
              <p:cNvSpPr/>
              <p:nvPr/>
            </p:nvSpPr>
            <p:spPr>
              <a:xfrm>
                <a:off x="1324424" y="282910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90" name="Rectangle 489"/>
              <p:cNvSpPr/>
              <p:nvPr/>
            </p:nvSpPr>
            <p:spPr>
              <a:xfrm>
                <a:off x="1350439" y="567585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91" name="Rectangle 490"/>
              <p:cNvSpPr/>
              <p:nvPr/>
            </p:nvSpPr>
            <p:spPr>
              <a:xfrm>
                <a:off x="1382607" y="514737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92" name="Rectangle 491"/>
              <p:cNvSpPr/>
              <p:nvPr/>
            </p:nvSpPr>
            <p:spPr>
              <a:xfrm>
                <a:off x="1368704" y="369420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sp>
          <p:nvSpPr>
            <p:cNvPr id="699" name="TextBox 698"/>
            <p:cNvSpPr txBox="1"/>
            <p:nvPr/>
          </p:nvSpPr>
          <p:spPr>
            <a:xfrm>
              <a:off x="6749935" y="3164333"/>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sp>
        <p:nvSpPr>
          <p:cNvPr id="221" name="Title 1">
            <a:extLst>
              <a:ext uri="{FF2B5EF4-FFF2-40B4-BE49-F238E27FC236}">
                <a16:creationId xmlns:a16="http://schemas.microsoft.com/office/drawing/2014/main" id="{DA99C23A-630A-7640-9A19-BD75ACE4385C}"/>
              </a:ext>
            </a:extLst>
          </p:cNvPr>
          <p:cNvSpPr>
            <a:spLocks noGrp="1"/>
          </p:cNvSpPr>
          <p:nvPr>
            <p:ph type="title"/>
          </p:nvPr>
        </p:nvSpPr>
        <p:spPr>
          <a:xfrm>
            <a:off x="287072" y="347979"/>
            <a:ext cx="8530098" cy="518478"/>
          </a:xfrm>
          <a:prstGeom prst="rect">
            <a:avLst/>
          </a:prstGeom>
        </p:spPr>
        <p:txBody>
          <a:bodyPr>
            <a:normAutofit/>
          </a:bodyPr>
          <a:lstStyle/>
          <a:p>
            <a:r>
              <a:rPr lang="en-US" sz="2800" dirty="0"/>
              <a:t>8.4  Molecular Orbitals</a:t>
            </a:r>
          </a:p>
        </p:txBody>
      </p:sp>
    </p:spTree>
    <p:extLst>
      <p:ext uri="{BB962C8B-B14F-4D97-AF65-F5344CB8AC3E}">
        <p14:creationId xmlns:p14="http://schemas.microsoft.com/office/powerpoint/2010/main" val="3697428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Box 305"/>
          <p:cNvSpPr txBox="1"/>
          <p:nvPr/>
        </p:nvSpPr>
        <p:spPr>
          <a:xfrm>
            <a:off x="2388002" y="997781"/>
            <a:ext cx="1880643" cy="400110"/>
          </a:xfrm>
          <a:prstGeom prst="rect">
            <a:avLst/>
          </a:prstGeom>
          <a:noFill/>
        </p:spPr>
        <p:txBody>
          <a:bodyPr wrap="none" rtlCol="0">
            <a:spAutoFit/>
          </a:bodyPr>
          <a:lstStyle/>
          <a:p>
            <a:pPr algn="ctr"/>
            <a:r>
              <a:rPr lang="en-US" sz="2000" i="1" dirty="0"/>
              <a:t>less s-p mixing</a:t>
            </a:r>
          </a:p>
        </p:txBody>
      </p:sp>
      <p:sp>
        <p:nvSpPr>
          <p:cNvPr id="221" name="Title 1">
            <a:extLst>
              <a:ext uri="{FF2B5EF4-FFF2-40B4-BE49-F238E27FC236}">
                <a16:creationId xmlns:a16="http://schemas.microsoft.com/office/drawing/2014/main" id="{DA99C23A-630A-7640-9A19-BD75ACE4385C}"/>
              </a:ext>
            </a:extLst>
          </p:cNvPr>
          <p:cNvSpPr>
            <a:spLocks noGrp="1"/>
          </p:cNvSpPr>
          <p:nvPr>
            <p:ph type="title"/>
          </p:nvPr>
        </p:nvSpPr>
        <p:spPr>
          <a:xfrm>
            <a:off x="287072" y="347979"/>
            <a:ext cx="8530098" cy="518478"/>
          </a:xfrm>
          <a:prstGeom prst="rect">
            <a:avLst/>
          </a:prstGeom>
        </p:spPr>
        <p:txBody>
          <a:bodyPr>
            <a:normAutofit/>
          </a:bodyPr>
          <a:lstStyle/>
          <a:p>
            <a:r>
              <a:rPr lang="en-US" sz="2800" dirty="0"/>
              <a:t>8.4  Molecular Orbitals</a:t>
            </a:r>
          </a:p>
        </p:txBody>
      </p:sp>
      <p:sp>
        <p:nvSpPr>
          <p:cNvPr id="233" name="TextBox 232">
            <a:extLst>
              <a:ext uri="{FF2B5EF4-FFF2-40B4-BE49-F238E27FC236}">
                <a16:creationId xmlns:a16="http://schemas.microsoft.com/office/drawing/2014/main" id="{147DFE4B-AEA5-044A-B724-051CA07B58EC}"/>
              </a:ext>
            </a:extLst>
          </p:cNvPr>
          <p:cNvSpPr txBox="1"/>
          <p:nvPr/>
        </p:nvSpPr>
        <p:spPr>
          <a:xfrm>
            <a:off x="376915" y="975931"/>
            <a:ext cx="1486304" cy="461665"/>
          </a:xfrm>
          <a:prstGeom prst="rect">
            <a:avLst/>
          </a:prstGeom>
          <a:noFill/>
        </p:spPr>
        <p:txBody>
          <a:bodyPr wrap="none" rtlCol="0">
            <a:spAutoFit/>
          </a:bodyPr>
          <a:lstStyle/>
          <a:p>
            <a:pPr algn="ctr"/>
            <a:r>
              <a:rPr lang="en-US" sz="2400" dirty="0"/>
              <a:t>O</a:t>
            </a:r>
            <a:r>
              <a:rPr lang="en-US" sz="2400" baseline="-25000" dirty="0"/>
              <a:t>2</a:t>
            </a:r>
            <a:r>
              <a:rPr lang="en-US" sz="2400" dirty="0"/>
              <a:t>, F</a:t>
            </a:r>
            <a:r>
              <a:rPr lang="en-US" sz="2400" baseline="-25000" dirty="0"/>
              <a:t>2</a:t>
            </a:r>
            <a:r>
              <a:rPr lang="en-US" sz="2400" dirty="0"/>
              <a:t>, Ne</a:t>
            </a:r>
            <a:r>
              <a:rPr lang="en-US" sz="2400" baseline="-25000" dirty="0"/>
              <a:t>2</a:t>
            </a:r>
            <a:endParaRPr lang="en-US" sz="2400" dirty="0"/>
          </a:p>
        </p:txBody>
      </p:sp>
      <p:grpSp>
        <p:nvGrpSpPr>
          <p:cNvPr id="234" name="Group 233">
            <a:extLst>
              <a:ext uri="{FF2B5EF4-FFF2-40B4-BE49-F238E27FC236}">
                <a16:creationId xmlns:a16="http://schemas.microsoft.com/office/drawing/2014/main" id="{B0BD4021-FF67-D541-B309-FDF1792ED9D6}"/>
              </a:ext>
            </a:extLst>
          </p:cNvPr>
          <p:cNvGrpSpPr/>
          <p:nvPr/>
        </p:nvGrpSpPr>
        <p:grpSpPr>
          <a:xfrm>
            <a:off x="7054055" y="310935"/>
            <a:ext cx="1996930" cy="1679046"/>
            <a:chOff x="313523" y="372996"/>
            <a:chExt cx="1996930" cy="1679046"/>
          </a:xfrm>
        </p:grpSpPr>
        <p:cxnSp>
          <p:nvCxnSpPr>
            <p:cNvPr id="235" name="Straight Connector 234">
              <a:extLst>
                <a:ext uri="{FF2B5EF4-FFF2-40B4-BE49-F238E27FC236}">
                  <a16:creationId xmlns:a16="http://schemas.microsoft.com/office/drawing/2014/main" id="{3C0CFCA2-3472-7249-830E-4A26360818C8}"/>
                </a:ext>
              </a:extLst>
            </p:cNvPr>
            <p:cNvCxnSpPr/>
            <p:nvPr/>
          </p:nvCxnSpPr>
          <p:spPr>
            <a:xfrm>
              <a:off x="313523" y="69495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2835B09-49BE-894E-8365-C4511D3C61B6}"/>
                </a:ext>
              </a:extLst>
            </p:cNvPr>
            <p:cNvCxnSpPr/>
            <p:nvPr/>
          </p:nvCxnSpPr>
          <p:spPr>
            <a:xfrm>
              <a:off x="512311" y="69495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15A0EDAC-B9E0-194B-8FC3-7AA70250BCDC}"/>
                </a:ext>
              </a:extLst>
            </p:cNvPr>
            <p:cNvCxnSpPr/>
            <p:nvPr/>
          </p:nvCxnSpPr>
          <p:spPr>
            <a:xfrm>
              <a:off x="711098" y="69495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96FC2131-4D3C-E14E-8D49-7C957348ACD9}"/>
                </a:ext>
              </a:extLst>
            </p:cNvPr>
            <p:cNvCxnSpPr/>
            <p:nvPr/>
          </p:nvCxnSpPr>
          <p:spPr>
            <a:xfrm>
              <a:off x="1744797" y="69495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0DB34A74-97D2-C449-A681-6598CEF89A88}"/>
                </a:ext>
              </a:extLst>
            </p:cNvPr>
            <p:cNvCxnSpPr/>
            <p:nvPr/>
          </p:nvCxnSpPr>
          <p:spPr>
            <a:xfrm>
              <a:off x="1943585" y="69495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E74ACEEE-67EB-F645-8CAB-EF02113BDF60}"/>
                </a:ext>
              </a:extLst>
            </p:cNvPr>
            <p:cNvCxnSpPr/>
            <p:nvPr/>
          </p:nvCxnSpPr>
          <p:spPr>
            <a:xfrm>
              <a:off x="2142372" y="69495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6EE97EED-F625-0C4D-9041-77C37F20A707}"/>
                </a:ext>
              </a:extLst>
            </p:cNvPr>
            <p:cNvCxnSpPr/>
            <p:nvPr/>
          </p:nvCxnSpPr>
          <p:spPr>
            <a:xfrm>
              <a:off x="1226248" y="1032458"/>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95BFC937-5813-1045-9275-B32AAF3FA9E6}"/>
                </a:ext>
              </a:extLst>
            </p:cNvPr>
            <p:cNvCxnSpPr/>
            <p:nvPr/>
          </p:nvCxnSpPr>
          <p:spPr>
            <a:xfrm>
              <a:off x="1226248" y="372996"/>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43" name="Group 242">
              <a:extLst>
                <a:ext uri="{FF2B5EF4-FFF2-40B4-BE49-F238E27FC236}">
                  <a16:creationId xmlns:a16="http://schemas.microsoft.com/office/drawing/2014/main" id="{AFDE5689-E11F-5449-B900-DF682980E9C2}"/>
                </a:ext>
              </a:extLst>
            </p:cNvPr>
            <p:cNvGrpSpPr/>
            <p:nvPr/>
          </p:nvGrpSpPr>
          <p:grpSpPr>
            <a:xfrm>
              <a:off x="1125508" y="578720"/>
              <a:ext cx="369561" cy="0"/>
              <a:chOff x="3719395" y="1107740"/>
              <a:chExt cx="1560392" cy="0"/>
            </a:xfrm>
          </p:grpSpPr>
          <p:cxnSp>
            <p:nvCxnSpPr>
              <p:cNvPr id="308" name="Straight Connector 307">
                <a:extLst>
                  <a:ext uri="{FF2B5EF4-FFF2-40B4-BE49-F238E27FC236}">
                    <a16:creationId xmlns:a16="http://schemas.microsoft.com/office/drawing/2014/main" id="{41854FDF-6731-874B-9FB8-1D8EF89CEEFA}"/>
                  </a:ext>
                </a:extLst>
              </p:cNvPr>
              <p:cNvCxnSpPr/>
              <p:nvPr/>
            </p:nvCxnSpPr>
            <p:spPr>
              <a:xfrm>
                <a:off x="4570103" y="1107740"/>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C55B187-DE72-A54E-A3DF-1E76C4BB4E74}"/>
                  </a:ext>
                </a:extLst>
              </p:cNvPr>
              <p:cNvCxnSpPr/>
              <p:nvPr/>
            </p:nvCxnSpPr>
            <p:spPr>
              <a:xfrm>
                <a:off x="3719395" y="1107740"/>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44" name="Group 243">
              <a:extLst>
                <a:ext uri="{FF2B5EF4-FFF2-40B4-BE49-F238E27FC236}">
                  <a16:creationId xmlns:a16="http://schemas.microsoft.com/office/drawing/2014/main" id="{F9D4240A-3CB0-4F4B-A1E9-294394BCC044}"/>
                </a:ext>
              </a:extLst>
            </p:cNvPr>
            <p:cNvGrpSpPr/>
            <p:nvPr/>
          </p:nvGrpSpPr>
          <p:grpSpPr>
            <a:xfrm>
              <a:off x="1125508" y="826222"/>
              <a:ext cx="369561" cy="0"/>
              <a:chOff x="3719395" y="2706745"/>
              <a:chExt cx="1560392" cy="0"/>
            </a:xfrm>
          </p:grpSpPr>
          <p:cxnSp>
            <p:nvCxnSpPr>
              <p:cNvPr id="300" name="Straight Connector 299">
                <a:extLst>
                  <a:ext uri="{FF2B5EF4-FFF2-40B4-BE49-F238E27FC236}">
                    <a16:creationId xmlns:a16="http://schemas.microsoft.com/office/drawing/2014/main" id="{E9CD93C7-2622-D34E-9A94-CEA06BE4213C}"/>
                  </a:ext>
                </a:extLst>
              </p:cNvPr>
              <p:cNvCxnSpPr/>
              <p:nvPr/>
            </p:nvCxnSpPr>
            <p:spPr>
              <a:xfrm>
                <a:off x="4570103" y="2706745"/>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56BD6798-7F1F-7E42-BD1E-78DF4E2A899B}"/>
                  </a:ext>
                </a:extLst>
              </p:cNvPr>
              <p:cNvCxnSpPr/>
              <p:nvPr/>
            </p:nvCxnSpPr>
            <p:spPr>
              <a:xfrm>
                <a:off x="3719395" y="2706745"/>
                <a:ext cx="709684"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245" name="Straight Connector 244">
              <a:extLst>
                <a:ext uri="{FF2B5EF4-FFF2-40B4-BE49-F238E27FC236}">
                  <a16:creationId xmlns:a16="http://schemas.microsoft.com/office/drawing/2014/main" id="{2E03906B-4D4E-1543-B542-6167A10749D9}"/>
                </a:ext>
              </a:extLst>
            </p:cNvPr>
            <p:cNvCxnSpPr/>
            <p:nvPr/>
          </p:nvCxnSpPr>
          <p:spPr>
            <a:xfrm>
              <a:off x="501100" y="1392936"/>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AFAB7B22-82EA-4A4F-A34E-311940264E51}"/>
                </a:ext>
              </a:extLst>
            </p:cNvPr>
            <p:cNvCxnSpPr/>
            <p:nvPr/>
          </p:nvCxnSpPr>
          <p:spPr>
            <a:xfrm>
              <a:off x="1943585" y="1392936"/>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4A89E706-6584-5B48-ADEA-14857182472F}"/>
                </a:ext>
              </a:extLst>
            </p:cNvPr>
            <p:cNvCxnSpPr/>
            <p:nvPr/>
          </p:nvCxnSpPr>
          <p:spPr>
            <a:xfrm>
              <a:off x="1226248" y="1544871"/>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AF5DBAD0-E048-F24D-95D8-BD1EEC53F6E1}"/>
                </a:ext>
              </a:extLst>
            </p:cNvPr>
            <p:cNvCxnSpPr/>
            <p:nvPr/>
          </p:nvCxnSpPr>
          <p:spPr>
            <a:xfrm>
              <a:off x="1226248" y="1245864"/>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52F83425-F7A6-B445-8655-8AA840D60480}"/>
                </a:ext>
              </a:extLst>
            </p:cNvPr>
            <p:cNvCxnSpPr/>
            <p:nvPr/>
          </p:nvCxnSpPr>
          <p:spPr>
            <a:xfrm flipV="1">
              <a:off x="680391" y="1245864"/>
              <a:ext cx="547796" cy="147072"/>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A9544AD7-2AEE-2846-9E48-12668E53822D}"/>
                </a:ext>
              </a:extLst>
            </p:cNvPr>
            <p:cNvCxnSpPr/>
            <p:nvPr/>
          </p:nvCxnSpPr>
          <p:spPr>
            <a:xfrm flipH="1" flipV="1">
              <a:off x="1394328" y="1245864"/>
              <a:ext cx="538046" cy="147115"/>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E04A887F-3DAE-A14A-80A8-7D82476821B3}"/>
                </a:ext>
              </a:extLst>
            </p:cNvPr>
            <p:cNvCxnSpPr/>
            <p:nvPr/>
          </p:nvCxnSpPr>
          <p:spPr>
            <a:xfrm>
              <a:off x="679457" y="1392979"/>
              <a:ext cx="548730" cy="15193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77CE53F0-0355-CA4D-92E8-8B1C6F1FA02D}"/>
                </a:ext>
              </a:extLst>
            </p:cNvPr>
            <p:cNvCxnSpPr/>
            <p:nvPr/>
          </p:nvCxnSpPr>
          <p:spPr>
            <a:xfrm flipH="1">
              <a:off x="1394329" y="1392936"/>
              <a:ext cx="538046" cy="151935"/>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3D2CA31B-BCF1-9347-BE14-703425C45A30}"/>
                </a:ext>
              </a:extLst>
            </p:cNvPr>
            <p:cNvCxnSpPr/>
            <p:nvPr/>
          </p:nvCxnSpPr>
          <p:spPr>
            <a:xfrm flipV="1">
              <a:off x="886126" y="372996"/>
              <a:ext cx="340122" cy="32195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267B9695-2E04-0E4F-8250-9534AEED4ACB}"/>
                </a:ext>
              </a:extLst>
            </p:cNvPr>
            <p:cNvCxnSpPr/>
            <p:nvPr/>
          </p:nvCxnSpPr>
          <p:spPr>
            <a:xfrm flipH="1" flipV="1">
              <a:off x="886126" y="694951"/>
              <a:ext cx="239381" cy="13127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C83586A6-EC1C-0448-8DF7-5F777C68380A}"/>
                </a:ext>
              </a:extLst>
            </p:cNvPr>
            <p:cNvCxnSpPr/>
            <p:nvPr/>
          </p:nvCxnSpPr>
          <p:spPr>
            <a:xfrm flipH="1" flipV="1">
              <a:off x="886126" y="694951"/>
              <a:ext cx="339258" cy="33750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5E0B3C1-DEEE-6D49-B35A-3881D15769D8}"/>
                </a:ext>
              </a:extLst>
            </p:cNvPr>
            <p:cNvCxnSpPr/>
            <p:nvPr/>
          </p:nvCxnSpPr>
          <p:spPr>
            <a:xfrm flipH="1">
              <a:off x="885778" y="578720"/>
              <a:ext cx="239730" cy="11623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95111115-55FF-C544-B2BA-43CA454FC029}"/>
                </a:ext>
              </a:extLst>
            </p:cNvPr>
            <p:cNvCxnSpPr/>
            <p:nvPr/>
          </p:nvCxnSpPr>
          <p:spPr>
            <a:xfrm flipH="1" flipV="1">
              <a:off x="1393465" y="376627"/>
              <a:ext cx="340122" cy="321955"/>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FA8D0FCC-3CFF-A442-AF4B-C8B9819AFB33}"/>
                </a:ext>
              </a:extLst>
            </p:cNvPr>
            <p:cNvCxnSpPr/>
            <p:nvPr/>
          </p:nvCxnSpPr>
          <p:spPr>
            <a:xfrm flipV="1">
              <a:off x="1495069" y="698582"/>
              <a:ext cx="238518" cy="131271"/>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B692F9F7-5FCE-9D4A-8781-FD27BF9899B2}"/>
                </a:ext>
              </a:extLst>
            </p:cNvPr>
            <p:cNvCxnSpPr/>
            <p:nvPr/>
          </p:nvCxnSpPr>
          <p:spPr>
            <a:xfrm flipV="1">
              <a:off x="1393465" y="698582"/>
              <a:ext cx="340121" cy="333876"/>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35616065-ADF1-BD44-82AD-870F9D1B285A}"/>
                </a:ext>
              </a:extLst>
            </p:cNvPr>
            <p:cNvCxnSpPr/>
            <p:nvPr/>
          </p:nvCxnSpPr>
          <p:spPr>
            <a:xfrm>
              <a:off x="1494205" y="578721"/>
              <a:ext cx="238518" cy="116230"/>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3FF80EE1-83C5-5141-8560-81BAEB22E2D8}"/>
                </a:ext>
              </a:extLst>
            </p:cNvPr>
            <p:cNvCxnSpPr/>
            <p:nvPr/>
          </p:nvCxnSpPr>
          <p:spPr>
            <a:xfrm>
              <a:off x="521706" y="1900065"/>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5489ECE8-4E04-1B43-8A56-D19CE61A16C0}"/>
                </a:ext>
              </a:extLst>
            </p:cNvPr>
            <p:cNvCxnSpPr/>
            <p:nvPr/>
          </p:nvCxnSpPr>
          <p:spPr>
            <a:xfrm>
              <a:off x="1964190" y="1900065"/>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10475583-8FD7-D446-AB91-CED1F70BF292}"/>
                </a:ext>
              </a:extLst>
            </p:cNvPr>
            <p:cNvCxnSpPr/>
            <p:nvPr/>
          </p:nvCxnSpPr>
          <p:spPr>
            <a:xfrm>
              <a:off x="1226248" y="2051999"/>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FD8C770C-F0CA-EB48-B594-2A8639ACDCE9}"/>
                </a:ext>
              </a:extLst>
            </p:cNvPr>
            <p:cNvCxnSpPr/>
            <p:nvPr/>
          </p:nvCxnSpPr>
          <p:spPr>
            <a:xfrm>
              <a:off x="1226248" y="1752993"/>
              <a:ext cx="168081" cy="0"/>
            </a:xfrm>
            <a:prstGeom prst="line">
              <a:avLst/>
            </a:prstGeom>
            <a:ln w="9525">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107CA33E-6A71-C646-A03D-B6F4F768DC59}"/>
                </a:ext>
              </a:extLst>
            </p:cNvPr>
            <p:cNvCxnSpPr/>
            <p:nvPr/>
          </p:nvCxnSpPr>
          <p:spPr>
            <a:xfrm flipV="1">
              <a:off x="700997" y="1752993"/>
              <a:ext cx="525251" cy="147072"/>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4C65B0C8-C68A-4547-8499-56C249A60A30}"/>
                </a:ext>
              </a:extLst>
            </p:cNvPr>
            <p:cNvCxnSpPr/>
            <p:nvPr/>
          </p:nvCxnSpPr>
          <p:spPr>
            <a:xfrm flipH="1" flipV="1">
              <a:off x="1394329" y="1752993"/>
              <a:ext cx="558651" cy="147115"/>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9B584F17-2BC2-7443-8B8B-6943CE01EEE5}"/>
                </a:ext>
              </a:extLst>
            </p:cNvPr>
            <p:cNvCxnSpPr/>
            <p:nvPr/>
          </p:nvCxnSpPr>
          <p:spPr>
            <a:xfrm>
              <a:off x="700062" y="1900107"/>
              <a:ext cx="526185" cy="15193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904F9E3-BCFC-4640-8BE7-9F67C4CB6B3F}"/>
                </a:ext>
              </a:extLst>
            </p:cNvPr>
            <p:cNvCxnSpPr/>
            <p:nvPr/>
          </p:nvCxnSpPr>
          <p:spPr>
            <a:xfrm flipH="1">
              <a:off x="1393465" y="1900065"/>
              <a:ext cx="559515" cy="151977"/>
            </a:xfrm>
            <a:prstGeom prst="line">
              <a:avLst/>
            </a:prstGeom>
            <a:ln w="635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87ABBA1-A153-174C-98E1-1FAE7EAEB6E4}"/>
              </a:ext>
            </a:extLst>
          </p:cNvPr>
          <p:cNvGrpSpPr/>
          <p:nvPr/>
        </p:nvGrpSpPr>
        <p:grpSpPr>
          <a:xfrm>
            <a:off x="443140" y="2193155"/>
            <a:ext cx="7183170" cy="4020725"/>
            <a:chOff x="679076" y="2619287"/>
            <a:chExt cx="7183170" cy="4020725"/>
          </a:xfrm>
        </p:grpSpPr>
        <p:grpSp>
          <p:nvGrpSpPr>
            <p:cNvPr id="311" name="Group 310">
              <a:extLst>
                <a:ext uri="{FF2B5EF4-FFF2-40B4-BE49-F238E27FC236}">
                  <a16:creationId xmlns:a16="http://schemas.microsoft.com/office/drawing/2014/main" id="{45192599-F52D-0346-863C-068615F094A7}"/>
                </a:ext>
              </a:extLst>
            </p:cNvPr>
            <p:cNvGrpSpPr/>
            <p:nvPr/>
          </p:nvGrpSpPr>
          <p:grpSpPr>
            <a:xfrm>
              <a:off x="679076" y="2850570"/>
              <a:ext cx="1615253" cy="3789442"/>
              <a:chOff x="679076" y="2819577"/>
              <a:chExt cx="1615253" cy="3789442"/>
            </a:xfrm>
          </p:grpSpPr>
          <p:cxnSp>
            <p:nvCxnSpPr>
              <p:cNvPr id="420" name="Straight Connector 419">
                <a:extLst>
                  <a:ext uri="{FF2B5EF4-FFF2-40B4-BE49-F238E27FC236}">
                    <a16:creationId xmlns:a16="http://schemas.microsoft.com/office/drawing/2014/main" id="{AC0911BA-460A-3247-A74E-0D96188162C6}"/>
                  </a:ext>
                </a:extLst>
              </p:cNvPr>
              <p:cNvCxnSpPr/>
              <p:nvPr/>
            </p:nvCxnSpPr>
            <p:spPr>
              <a:xfrm>
                <a:off x="1324943" y="4197293"/>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4BE4711A-CCA8-2745-9EDC-D8900C9CE631}"/>
                  </a:ext>
                </a:extLst>
              </p:cNvPr>
              <p:cNvCxnSpPr/>
              <p:nvPr/>
            </p:nvCxnSpPr>
            <p:spPr>
              <a:xfrm>
                <a:off x="1324943" y="2885727"/>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22" name="Group 421">
                <a:extLst>
                  <a:ext uri="{FF2B5EF4-FFF2-40B4-BE49-F238E27FC236}">
                    <a16:creationId xmlns:a16="http://schemas.microsoft.com/office/drawing/2014/main" id="{162B36AF-C7C3-3247-B220-5352B1FBC5C2}"/>
                  </a:ext>
                </a:extLst>
              </p:cNvPr>
              <p:cNvGrpSpPr/>
              <p:nvPr/>
            </p:nvGrpSpPr>
            <p:grpSpPr>
              <a:xfrm>
                <a:off x="1133840" y="3294881"/>
                <a:ext cx="701051" cy="0"/>
                <a:chOff x="3719395" y="1107740"/>
                <a:chExt cx="1560392" cy="0"/>
              </a:xfrm>
            </p:grpSpPr>
            <p:cxnSp>
              <p:nvCxnSpPr>
                <p:cNvPr id="515" name="Straight Connector 514">
                  <a:extLst>
                    <a:ext uri="{FF2B5EF4-FFF2-40B4-BE49-F238E27FC236}">
                      <a16:creationId xmlns:a16="http://schemas.microsoft.com/office/drawing/2014/main" id="{53B0A6E9-E4D8-AA47-85A9-A36D7B7116CF}"/>
                    </a:ext>
                  </a:extLst>
                </p:cNvPr>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23668B59-19BA-AA4D-98B1-6F36F37BDF97}"/>
                    </a:ext>
                  </a:extLst>
                </p:cNvPr>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423" name="Group 422">
                <a:extLst>
                  <a:ext uri="{FF2B5EF4-FFF2-40B4-BE49-F238E27FC236}">
                    <a16:creationId xmlns:a16="http://schemas.microsoft.com/office/drawing/2014/main" id="{14A1D972-9FCF-174F-BB1E-6B3D2ACEE6B4}"/>
                  </a:ext>
                </a:extLst>
              </p:cNvPr>
              <p:cNvGrpSpPr/>
              <p:nvPr/>
            </p:nvGrpSpPr>
            <p:grpSpPr>
              <a:xfrm>
                <a:off x="1133840" y="3787122"/>
                <a:ext cx="701051" cy="0"/>
                <a:chOff x="3719395" y="2706745"/>
                <a:chExt cx="1560392" cy="0"/>
              </a:xfrm>
            </p:grpSpPr>
            <p:cxnSp>
              <p:nvCxnSpPr>
                <p:cNvPr id="513" name="Straight Connector 512">
                  <a:extLst>
                    <a:ext uri="{FF2B5EF4-FFF2-40B4-BE49-F238E27FC236}">
                      <a16:creationId xmlns:a16="http://schemas.microsoft.com/office/drawing/2014/main" id="{FAD777BB-3275-884E-9368-25355046A5F5}"/>
                    </a:ext>
                  </a:extLst>
                </p:cNvPr>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a16="http://schemas.microsoft.com/office/drawing/2014/main" id="{6724A780-57F6-174E-9889-36FE5EB861B9}"/>
                    </a:ext>
                  </a:extLst>
                </p:cNvPr>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24" name="Straight Connector 423">
                <a:extLst>
                  <a:ext uri="{FF2B5EF4-FFF2-40B4-BE49-F238E27FC236}">
                    <a16:creationId xmlns:a16="http://schemas.microsoft.com/office/drawing/2014/main" id="{D76BB020-01DA-8644-9B40-8C0371FBC0AA}"/>
                  </a:ext>
                </a:extLst>
              </p:cNvPr>
              <p:cNvCxnSpPr/>
              <p:nvPr/>
            </p:nvCxnSpPr>
            <p:spPr>
              <a:xfrm flipV="1">
                <a:off x="679737" y="2885727"/>
                <a:ext cx="645206" cy="64031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B4AE3BAC-4828-7B42-A0DD-A9D14FBE9254}"/>
                  </a:ext>
                </a:extLst>
              </p:cNvPr>
              <p:cNvCxnSpPr/>
              <p:nvPr/>
            </p:nvCxnSpPr>
            <p:spPr>
              <a:xfrm flipH="1" flipV="1">
                <a:off x="679738" y="3526045"/>
                <a:ext cx="454102"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400DCBE9-28EB-E14A-9430-8B7DFA354BE5}"/>
                  </a:ext>
                </a:extLst>
              </p:cNvPr>
              <p:cNvCxnSpPr/>
              <p:nvPr/>
            </p:nvCxnSpPr>
            <p:spPr>
              <a:xfrm flipH="1" flipV="1">
                <a:off x="679738" y="3526044"/>
                <a:ext cx="643568" cy="6712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841C4562-08B5-0E45-9A37-3F69BAC7A06E}"/>
                  </a:ext>
                </a:extLst>
              </p:cNvPr>
              <p:cNvCxnSpPr/>
              <p:nvPr/>
            </p:nvCxnSpPr>
            <p:spPr>
              <a:xfrm flipH="1">
                <a:off x="679076" y="3294881"/>
                <a:ext cx="454764"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8" name="Straight Connector 427">
                <a:extLst>
                  <a:ext uri="{FF2B5EF4-FFF2-40B4-BE49-F238E27FC236}">
                    <a16:creationId xmlns:a16="http://schemas.microsoft.com/office/drawing/2014/main" id="{EF4ADB73-DE31-6542-87B4-8E106CE61EDE}"/>
                  </a:ext>
                </a:extLst>
              </p:cNvPr>
              <p:cNvCxnSpPr/>
              <p:nvPr/>
            </p:nvCxnSpPr>
            <p:spPr>
              <a:xfrm flipH="1" flipV="1">
                <a:off x="1642152" y="2892948"/>
                <a:ext cx="645206" cy="64031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9" name="Straight Connector 428">
                <a:extLst>
                  <a:ext uri="{FF2B5EF4-FFF2-40B4-BE49-F238E27FC236}">
                    <a16:creationId xmlns:a16="http://schemas.microsoft.com/office/drawing/2014/main" id="{EF255A03-2797-2441-BD5E-6EC6B58ACB8F}"/>
                  </a:ext>
                </a:extLst>
              </p:cNvPr>
              <p:cNvCxnSpPr/>
              <p:nvPr/>
            </p:nvCxnSpPr>
            <p:spPr>
              <a:xfrm flipV="1">
                <a:off x="1834891" y="3533266"/>
                <a:ext cx="452466"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30" name="Straight Connector 429">
                <a:extLst>
                  <a:ext uri="{FF2B5EF4-FFF2-40B4-BE49-F238E27FC236}">
                    <a16:creationId xmlns:a16="http://schemas.microsoft.com/office/drawing/2014/main" id="{7B5E7B85-25C2-214C-A798-DD81AAD6BEAB}"/>
                  </a:ext>
                </a:extLst>
              </p:cNvPr>
              <p:cNvCxnSpPr/>
              <p:nvPr/>
            </p:nvCxnSpPr>
            <p:spPr>
              <a:xfrm flipV="1">
                <a:off x="1642152" y="3533266"/>
                <a:ext cx="645205" cy="66402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AF9C529-753D-864F-9A5F-F4F3BF383F8E}"/>
                  </a:ext>
                </a:extLst>
              </p:cNvPr>
              <p:cNvCxnSpPr/>
              <p:nvPr/>
            </p:nvCxnSpPr>
            <p:spPr>
              <a:xfrm>
                <a:off x="1833254" y="3294881"/>
                <a:ext cx="452466"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EF7F177D-CEAE-4142-8CAA-D1B319ED9687}"/>
                  </a:ext>
                </a:extLst>
              </p:cNvPr>
              <p:cNvCxnSpPr/>
              <p:nvPr/>
            </p:nvCxnSpPr>
            <p:spPr>
              <a:xfrm>
                <a:off x="1323664" y="525685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770C25D8-4523-2843-BD49-D95D1AC3B559}"/>
                  </a:ext>
                </a:extLst>
              </p:cNvPr>
              <p:cNvCxnSpPr/>
              <p:nvPr/>
            </p:nvCxnSpPr>
            <p:spPr>
              <a:xfrm>
                <a:off x="1323664" y="46608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34" name="Group 433">
                <a:extLst>
                  <a:ext uri="{FF2B5EF4-FFF2-40B4-BE49-F238E27FC236}">
                    <a16:creationId xmlns:a16="http://schemas.microsoft.com/office/drawing/2014/main" id="{B7C9E718-CE49-FC4E-BB95-CDC14DD5C5E3}"/>
                  </a:ext>
                </a:extLst>
              </p:cNvPr>
              <p:cNvGrpSpPr/>
              <p:nvPr/>
            </p:nvGrpSpPr>
            <p:grpSpPr>
              <a:xfrm>
                <a:off x="1648797" y="4661402"/>
                <a:ext cx="645532" cy="595451"/>
                <a:chOff x="1689074" y="4696112"/>
                <a:chExt cx="645532" cy="595451"/>
              </a:xfrm>
            </p:grpSpPr>
            <p:cxnSp>
              <p:nvCxnSpPr>
                <p:cNvPr id="460" name="Straight Connector 459">
                  <a:extLst>
                    <a:ext uri="{FF2B5EF4-FFF2-40B4-BE49-F238E27FC236}">
                      <a16:creationId xmlns:a16="http://schemas.microsoft.com/office/drawing/2014/main" id="{58156D07-1AA7-FA43-AED3-7630A1456E2B}"/>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a16="http://schemas.microsoft.com/office/drawing/2014/main" id="{BFE60562-3EFC-9242-B432-B2D3095C757C}"/>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B677F8FE-EAEE-0A4C-A6E2-849DAD00CD91}"/>
                  </a:ext>
                </a:extLst>
              </p:cNvPr>
              <p:cNvCxnSpPr/>
              <p:nvPr/>
            </p:nvCxnSpPr>
            <p:spPr>
              <a:xfrm>
                <a:off x="1323664" y="634056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0342D211-41A1-B84D-AFAE-16E7DCF47A23}"/>
                  </a:ext>
                </a:extLst>
              </p:cNvPr>
              <p:cNvCxnSpPr/>
              <p:nvPr/>
            </p:nvCxnSpPr>
            <p:spPr>
              <a:xfrm>
                <a:off x="1323664" y="574460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437" name="TextBox 436">
                <a:extLst>
                  <a:ext uri="{FF2B5EF4-FFF2-40B4-BE49-F238E27FC236}">
                    <a16:creationId xmlns:a16="http://schemas.microsoft.com/office/drawing/2014/main" id="{D55D2513-BA27-8943-8F1B-DB5ACE087692}"/>
                  </a:ext>
                </a:extLst>
              </p:cNvPr>
              <p:cNvSpPr txBox="1"/>
              <p:nvPr/>
            </p:nvSpPr>
            <p:spPr>
              <a:xfrm>
                <a:off x="1311025" y="603963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438" name="Group 437">
                <a:extLst>
                  <a:ext uri="{FF2B5EF4-FFF2-40B4-BE49-F238E27FC236}">
                    <a16:creationId xmlns:a16="http://schemas.microsoft.com/office/drawing/2014/main" id="{04DB0B1C-82FE-EF4A-BBB5-3332CF95EC65}"/>
                  </a:ext>
                </a:extLst>
              </p:cNvPr>
              <p:cNvGrpSpPr/>
              <p:nvPr/>
            </p:nvGrpSpPr>
            <p:grpSpPr>
              <a:xfrm>
                <a:off x="1648797" y="5741959"/>
                <a:ext cx="645532" cy="595451"/>
                <a:chOff x="1689074" y="4696112"/>
                <a:chExt cx="645532" cy="595451"/>
              </a:xfrm>
            </p:grpSpPr>
            <p:cxnSp>
              <p:nvCxnSpPr>
                <p:cNvPr id="458" name="Straight Connector 457">
                  <a:extLst>
                    <a:ext uri="{FF2B5EF4-FFF2-40B4-BE49-F238E27FC236}">
                      <a16:creationId xmlns:a16="http://schemas.microsoft.com/office/drawing/2014/main" id="{4D0703B3-BB87-6548-BB02-BC41378386AE}"/>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B7D27F8A-4313-7B4B-97ED-74CC973A5580}"/>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39" name="Group 438">
                <a:extLst>
                  <a:ext uri="{FF2B5EF4-FFF2-40B4-BE49-F238E27FC236}">
                    <a16:creationId xmlns:a16="http://schemas.microsoft.com/office/drawing/2014/main" id="{B0349F8C-F16E-7B4A-BDE0-904E082ADFD9}"/>
                  </a:ext>
                </a:extLst>
              </p:cNvPr>
              <p:cNvGrpSpPr/>
              <p:nvPr/>
            </p:nvGrpSpPr>
            <p:grpSpPr>
              <a:xfrm flipH="1">
                <a:off x="686929" y="4666711"/>
                <a:ext cx="645532" cy="595451"/>
                <a:chOff x="1689074" y="4696112"/>
                <a:chExt cx="645532" cy="595451"/>
              </a:xfrm>
            </p:grpSpPr>
            <p:cxnSp>
              <p:nvCxnSpPr>
                <p:cNvPr id="456" name="Straight Connector 455">
                  <a:extLst>
                    <a:ext uri="{FF2B5EF4-FFF2-40B4-BE49-F238E27FC236}">
                      <a16:creationId xmlns:a16="http://schemas.microsoft.com/office/drawing/2014/main" id="{B475C022-2AD7-0146-B330-E9F937576E73}"/>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29790AFE-E3FA-2C4E-A253-8E4FFE33554E}"/>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40" name="Group 439">
                <a:extLst>
                  <a:ext uri="{FF2B5EF4-FFF2-40B4-BE49-F238E27FC236}">
                    <a16:creationId xmlns:a16="http://schemas.microsoft.com/office/drawing/2014/main" id="{9EA6F2A8-E7E6-734F-A1F5-A51C45127FDE}"/>
                  </a:ext>
                </a:extLst>
              </p:cNvPr>
              <p:cNvGrpSpPr/>
              <p:nvPr/>
            </p:nvGrpSpPr>
            <p:grpSpPr>
              <a:xfrm flipH="1">
                <a:off x="686929" y="5745117"/>
                <a:ext cx="645532" cy="595451"/>
                <a:chOff x="1689074" y="4696112"/>
                <a:chExt cx="645532" cy="595451"/>
              </a:xfrm>
            </p:grpSpPr>
            <p:cxnSp>
              <p:nvCxnSpPr>
                <p:cNvPr id="454" name="Straight Connector 453">
                  <a:extLst>
                    <a:ext uri="{FF2B5EF4-FFF2-40B4-BE49-F238E27FC236}">
                      <a16:creationId xmlns:a16="http://schemas.microsoft.com/office/drawing/2014/main" id="{3C15033C-91E3-A74D-8E4C-2FB8D35A2D27}"/>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5" name="Straight Connector 454">
                  <a:extLst>
                    <a:ext uri="{FF2B5EF4-FFF2-40B4-BE49-F238E27FC236}">
                      <a16:creationId xmlns:a16="http://schemas.microsoft.com/office/drawing/2014/main" id="{B047B74C-EA9B-AC4C-B9FB-BDB8B1FA2826}"/>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441" name="TextBox 440">
                <a:extLst>
                  <a:ext uri="{FF2B5EF4-FFF2-40B4-BE49-F238E27FC236}">
                    <a16:creationId xmlns:a16="http://schemas.microsoft.com/office/drawing/2014/main" id="{EAC1E319-5563-5542-A207-6DFEE22562D9}"/>
                  </a:ext>
                </a:extLst>
              </p:cNvPr>
              <p:cNvSpPr txBox="1"/>
              <p:nvPr/>
            </p:nvSpPr>
            <p:spPr>
              <a:xfrm>
                <a:off x="1303060" y="544523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42" name="TextBox 441">
                <a:extLst>
                  <a:ext uri="{FF2B5EF4-FFF2-40B4-BE49-F238E27FC236}">
                    <a16:creationId xmlns:a16="http://schemas.microsoft.com/office/drawing/2014/main" id="{25C39D23-6D45-E84F-85AF-BB3D870EEADC}"/>
                  </a:ext>
                </a:extLst>
              </p:cNvPr>
              <p:cNvSpPr txBox="1"/>
              <p:nvPr/>
            </p:nvSpPr>
            <p:spPr>
              <a:xfrm>
                <a:off x="1308148" y="495352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43" name="TextBox 442">
                <a:extLst>
                  <a:ext uri="{FF2B5EF4-FFF2-40B4-BE49-F238E27FC236}">
                    <a16:creationId xmlns:a16="http://schemas.microsoft.com/office/drawing/2014/main" id="{2E0F8E8B-7720-2648-8BAD-E085F9076B08}"/>
                  </a:ext>
                </a:extLst>
              </p:cNvPr>
              <p:cNvSpPr txBox="1"/>
              <p:nvPr/>
            </p:nvSpPr>
            <p:spPr>
              <a:xfrm>
                <a:off x="1300183" y="43591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44" name="Rectangle 443">
                <a:extLst>
                  <a:ext uri="{FF2B5EF4-FFF2-40B4-BE49-F238E27FC236}">
                    <a16:creationId xmlns:a16="http://schemas.microsoft.com/office/drawing/2014/main" id="{4C934BB0-0A59-8C4C-B4D8-C83E7F67362D}"/>
                  </a:ext>
                </a:extLst>
              </p:cNvPr>
              <p:cNvSpPr/>
              <p:nvPr/>
            </p:nvSpPr>
            <p:spPr>
              <a:xfrm>
                <a:off x="1341421" y="623968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45" name="Rectangle 444">
                <a:extLst>
                  <a:ext uri="{FF2B5EF4-FFF2-40B4-BE49-F238E27FC236}">
                    <a16:creationId xmlns:a16="http://schemas.microsoft.com/office/drawing/2014/main" id="{7611D46C-0483-6A41-892A-AE33B805DE93}"/>
                  </a:ext>
                </a:extLst>
              </p:cNvPr>
              <p:cNvSpPr/>
              <p:nvPr/>
            </p:nvSpPr>
            <p:spPr>
              <a:xfrm>
                <a:off x="1310162" y="457958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46" name="Rectangle 445">
                <a:extLst>
                  <a:ext uri="{FF2B5EF4-FFF2-40B4-BE49-F238E27FC236}">
                    <a16:creationId xmlns:a16="http://schemas.microsoft.com/office/drawing/2014/main" id="{2F011462-325B-474E-B4F2-162B870274D9}"/>
                  </a:ext>
                </a:extLst>
              </p:cNvPr>
              <p:cNvSpPr/>
              <p:nvPr/>
            </p:nvSpPr>
            <p:spPr>
              <a:xfrm>
                <a:off x="1310162" y="567585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47" name="Rectangle 446">
                <a:extLst>
                  <a:ext uri="{FF2B5EF4-FFF2-40B4-BE49-F238E27FC236}">
                    <a16:creationId xmlns:a16="http://schemas.microsoft.com/office/drawing/2014/main" id="{CC043760-0CFA-CE43-BBF7-87AD1E4EF728}"/>
                  </a:ext>
                </a:extLst>
              </p:cNvPr>
              <p:cNvSpPr/>
              <p:nvPr/>
            </p:nvSpPr>
            <p:spPr>
              <a:xfrm>
                <a:off x="1342330" y="514737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48" name="Rectangle 447">
                <a:extLst>
                  <a:ext uri="{FF2B5EF4-FFF2-40B4-BE49-F238E27FC236}">
                    <a16:creationId xmlns:a16="http://schemas.microsoft.com/office/drawing/2014/main" id="{89C4D9EE-3268-3944-9319-146A0B53C81D}"/>
                  </a:ext>
                </a:extLst>
              </p:cNvPr>
              <p:cNvSpPr/>
              <p:nvPr/>
            </p:nvSpPr>
            <p:spPr>
              <a:xfrm>
                <a:off x="1134582" y="3668416"/>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49" name="Rectangle 448">
                <a:extLst>
                  <a:ext uri="{FF2B5EF4-FFF2-40B4-BE49-F238E27FC236}">
                    <a16:creationId xmlns:a16="http://schemas.microsoft.com/office/drawing/2014/main" id="{28E91911-0A92-5B42-9482-81ADF326475E}"/>
                  </a:ext>
                </a:extLst>
              </p:cNvPr>
              <p:cNvSpPr/>
              <p:nvPr/>
            </p:nvSpPr>
            <p:spPr>
              <a:xfrm>
                <a:off x="1506402" y="3672345"/>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50" name="Rectangle 449">
                <a:extLst>
                  <a:ext uri="{FF2B5EF4-FFF2-40B4-BE49-F238E27FC236}">
                    <a16:creationId xmlns:a16="http://schemas.microsoft.com/office/drawing/2014/main" id="{DD4E620D-09C1-0447-9406-290938FF349F}"/>
                  </a:ext>
                </a:extLst>
              </p:cNvPr>
              <p:cNvSpPr/>
              <p:nvPr/>
            </p:nvSpPr>
            <p:spPr>
              <a:xfrm>
                <a:off x="1112891" y="322560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51" name="Rectangle 450">
                <a:extLst>
                  <a:ext uri="{FF2B5EF4-FFF2-40B4-BE49-F238E27FC236}">
                    <a16:creationId xmlns:a16="http://schemas.microsoft.com/office/drawing/2014/main" id="{1E49DB6A-09F2-6E43-BD11-E7C30AFD541C}"/>
                  </a:ext>
                </a:extLst>
              </p:cNvPr>
              <p:cNvSpPr/>
              <p:nvPr/>
            </p:nvSpPr>
            <p:spPr>
              <a:xfrm>
                <a:off x="1484366" y="322560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52" name="Rectangle 451">
                <a:extLst>
                  <a:ext uri="{FF2B5EF4-FFF2-40B4-BE49-F238E27FC236}">
                    <a16:creationId xmlns:a16="http://schemas.microsoft.com/office/drawing/2014/main" id="{3273A4D4-2B00-014C-A960-EFB854B4AC1A}"/>
                  </a:ext>
                </a:extLst>
              </p:cNvPr>
              <p:cNvSpPr/>
              <p:nvPr/>
            </p:nvSpPr>
            <p:spPr>
              <a:xfrm>
                <a:off x="1273230" y="2819577"/>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53" name="Rectangle 452">
                <a:extLst>
                  <a:ext uri="{FF2B5EF4-FFF2-40B4-BE49-F238E27FC236}">
                    <a16:creationId xmlns:a16="http://schemas.microsoft.com/office/drawing/2014/main" id="{5CDABF20-C6C3-CA49-826A-58B9FD75F2FB}"/>
                  </a:ext>
                </a:extLst>
              </p:cNvPr>
              <p:cNvSpPr/>
              <p:nvPr/>
            </p:nvSpPr>
            <p:spPr>
              <a:xfrm>
                <a:off x="1328786" y="4083658"/>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grpSp>
          <p:nvGrpSpPr>
            <p:cNvPr id="312" name="Group 311">
              <a:extLst>
                <a:ext uri="{FF2B5EF4-FFF2-40B4-BE49-F238E27FC236}">
                  <a16:creationId xmlns:a16="http://schemas.microsoft.com/office/drawing/2014/main" id="{DE975ECA-B6BA-C04A-AB46-D0AF77DA184F}"/>
                </a:ext>
              </a:extLst>
            </p:cNvPr>
            <p:cNvGrpSpPr/>
            <p:nvPr/>
          </p:nvGrpSpPr>
          <p:grpSpPr>
            <a:xfrm>
              <a:off x="3463035" y="2850570"/>
              <a:ext cx="1615253" cy="3789442"/>
              <a:chOff x="679076" y="2819577"/>
              <a:chExt cx="1615253" cy="3789442"/>
            </a:xfrm>
          </p:grpSpPr>
          <p:cxnSp>
            <p:nvCxnSpPr>
              <p:cNvPr id="374" name="Straight Connector 373">
                <a:extLst>
                  <a:ext uri="{FF2B5EF4-FFF2-40B4-BE49-F238E27FC236}">
                    <a16:creationId xmlns:a16="http://schemas.microsoft.com/office/drawing/2014/main" id="{38562CB0-BD28-FB42-93F1-5AE971BC82B8}"/>
                  </a:ext>
                </a:extLst>
              </p:cNvPr>
              <p:cNvCxnSpPr/>
              <p:nvPr/>
            </p:nvCxnSpPr>
            <p:spPr>
              <a:xfrm>
                <a:off x="1324943" y="4197293"/>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9D6DE4E9-E2E9-AA4E-8ED2-364F0285D71E}"/>
                  </a:ext>
                </a:extLst>
              </p:cNvPr>
              <p:cNvCxnSpPr/>
              <p:nvPr/>
            </p:nvCxnSpPr>
            <p:spPr>
              <a:xfrm>
                <a:off x="1324943" y="2885727"/>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76" name="Group 375">
                <a:extLst>
                  <a:ext uri="{FF2B5EF4-FFF2-40B4-BE49-F238E27FC236}">
                    <a16:creationId xmlns:a16="http://schemas.microsoft.com/office/drawing/2014/main" id="{6FF3E21D-A190-CF4B-81DE-F5B6E59E2A4B}"/>
                  </a:ext>
                </a:extLst>
              </p:cNvPr>
              <p:cNvGrpSpPr/>
              <p:nvPr/>
            </p:nvGrpSpPr>
            <p:grpSpPr>
              <a:xfrm>
                <a:off x="1133840" y="3294881"/>
                <a:ext cx="701051" cy="0"/>
                <a:chOff x="3719395" y="1107740"/>
                <a:chExt cx="1560392" cy="0"/>
              </a:xfrm>
            </p:grpSpPr>
            <p:cxnSp>
              <p:nvCxnSpPr>
                <p:cNvPr id="418" name="Straight Connector 417">
                  <a:extLst>
                    <a:ext uri="{FF2B5EF4-FFF2-40B4-BE49-F238E27FC236}">
                      <a16:creationId xmlns:a16="http://schemas.microsoft.com/office/drawing/2014/main" id="{63019328-4A8A-3D4B-BA27-3CE8DAA81F1D}"/>
                    </a:ext>
                  </a:extLst>
                </p:cNvPr>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9A38D9DA-9880-A845-A01D-6EC1434E556D}"/>
                    </a:ext>
                  </a:extLst>
                </p:cNvPr>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77" name="Group 376">
                <a:extLst>
                  <a:ext uri="{FF2B5EF4-FFF2-40B4-BE49-F238E27FC236}">
                    <a16:creationId xmlns:a16="http://schemas.microsoft.com/office/drawing/2014/main" id="{20F98F47-7360-C94D-BBE7-B621E51DFA6E}"/>
                  </a:ext>
                </a:extLst>
              </p:cNvPr>
              <p:cNvGrpSpPr/>
              <p:nvPr/>
            </p:nvGrpSpPr>
            <p:grpSpPr>
              <a:xfrm>
                <a:off x="1133840" y="3787122"/>
                <a:ext cx="701051" cy="0"/>
                <a:chOff x="3719395" y="2706745"/>
                <a:chExt cx="1560392" cy="0"/>
              </a:xfrm>
            </p:grpSpPr>
            <p:cxnSp>
              <p:nvCxnSpPr>
                <p:cNvPr id="416" name="Straight Connector 415">
                  <a:extLst>
                    <a:ext uri="{FF2B5EF4-FFF2-40B4-BE49-F238E27FC236}">
                      <a16:creationId xmlns:a16="http://schemas.microsoft.com/office/drawing/2014/main" id="{B8EB9609-B420-4B4D-BCA0-5C64568CC127}"/>
                    </a:ext>
                  </a:extLst>
                </p:cNvPr>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BEE444E2-48B6-DA49-BBED-E87052FAFAB6}"/>
                    </a:ext>
                  </a:extLst>
                </p:cNvPr>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78" name="Straight Connector 377">
                <a:extLst>
                  <a:ext uri="{FF2B5EF4-FFF2-40B4-BE49-F238E27FC236}">
                    <a16:creationId xmlns:a16="http://schemas.microsoft.com/office/drawing/2014/main" id="{8D9628C6-8369-7946-9122-D4F0BEDF8A01}"/>
                  </a:ext>
                </a:extLst>
              </p:cNvPr>
              <p:cNvCxnSpPr/>
              <p:nvPr/>
            </p:nvCxnSpPr>
            <p:spPr>
              <a:xfrm flipV="1">
                <a:off x="679737" y="2885727"/>
                <a:ext cx="645206" cy="64031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63DA72E2-39D2-8142-906A-B9AD4FD9948C}"/>
                  </a:ext>
                </a:extLst>
              </p:cNvPr>
              <p:cNvCxnSpPr/>
              <p:nvPr/>
            </p:nvCxnSpPr>
            <p:spPr>
              <a:xfrm flipH="1" flipV="1">
                <a:off x="679738" y="3526045"/>
                <a:ext cx="454102"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5DD02DB4-FC2B-C546-860E-4ADD39B7D777}"/>
                  </a:ext>
                </a:extLst>
              </p:cNvPr>
              <p:cNvCxnSpPr/>
              <p:nvPr/>
            </p:nvCxnSpPr>
            <p:spPr>
              <a:xfrm flipH="1" flipV="1">
                <a:off x="679738" y="3526044"/>
                <a:ext cx="643568" cy="6712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3B2644B5-415B-FD40-8F04-4644597716F6}"/>
                  </a:ext>
                </a:extLst>
              </p:cNvPr>
              <p:cNvCxnSpPr/>
              <p:nvPr/>
            </p:nvCxnSpPr>
            <p:spPr>
              <a:xfrm flipH="1">
                <a:off x="679076" y="3294881"/>
                <a:ext cx="454764"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AAD5D136-5403-3C4A-AD62-A59034358E4C}"/>
                  </a:ext>
                </a:extLst>
              </p:cNvPr>
              <p:cNvCxnSpPr/>
              <p:nvPr/>
            </p:nvCxnSpPr>
            <p:spPr>
              <a:xfrm flipH="1" flipV="1">
                <a:off x="1642152" y="2892948"/>
                <a:ext cx="645206" cy="64031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8B1A6B72-C5FC-9948-A781-53E842831B59}"/>
                  </a:ext>
                </a:extLst>
              </p:cNvPr>
              <p:cNvCxnSpPr/>
              <p:nvPr/>
            </p:nvCxnSpPr>
            <p:spPr>
              <a:xfrm flipV="1">
                <a:off x="1834891" y="3533266"/>
                <a:ext cx="452466"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4" name="Straight Connector 383">
                <a:extLst>
                  <a:ext uri="{FF2B5EF4-FFF2-40B4-BE49-F238E27FC236}">
                    <a16:creationId xmlns:a16="http://schemas.microsoft.com/office/drawing/2014/main" id="{46754082-D93B-0048-B662-86C85E690C20}"/>
                  </a:ext>
                </a:extLst>
              </p:cNvPr>
              <p:cNvCxnSpPr/>
              <p:nvPr/>
            </p:nvCxnSpPr>
            <p:spPr>
              <a:xfrm flipV="1">
                <a:off x="1642152" y="3533266"/>
                <a:ext cx="645205" cy="66402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B5B8A315-363B-8341-A96B-9A3BFF3AFB85}"/>
                  </a:ext>
                </a:extLst>
              </p:cNvPr>
              <p:cNvCxnSpPr/>
              <p:nvPr/>
            </p:nvCxnSpPr>
            <p:spPr>
              <a:xfrm>
                <a:off x="1833254" y="3294881"/>
                <a:ext cx="452466"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61BAB2FA-6CFA-C242-8C2C-30646F511DAA}"/>
                  </a:ext>
                </a:extLst>
              </p:cNvPr>
              <p:cNvCxnSpPr/>
              <p:nvPr/>
            </p:nvCxnSpPr>
            <p:spPr>
              <a:xfrm>
                <a:off x="1323664" y="525685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811E653D-1AB0-0142-AD8D-9A97FFCCADD4}"/>
                  </a:ext>
                </a:extLst>
              </p:cNvPr>
              <p:cNvCxnSpPr/>
              <p:nvPr/>
            </p:nvCxnSpPr>
            <p:spPr>
              <a:xfrm>
                <a:off x="1323664" y="46608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88" name="Group 387">
                <a:extLst>
                  <a:ext uri="{FF2B5EF4-FFF2-40B4-BE49-F238E27FC236}">
                    <a16:creationId xmlns:a16="http://schemas.microsoft.com/office/drawing/2014/main" id="{D3927504-44B5-2A4F-BE85-318595DD02C1}"/>
                  </a:ext>
                </a:extLst>
              </p:cNvPr>
              <p:cNvGrpSpPr/>
              <p:nvPr/>
            </p:nvGrpSpPr>
            <p:grpSpPr>
              <a:xfrm>
                <a:off x="1648797" y="4661402"/>
                <a:ext cx="645532" cy="595451"/>
                <a:chOff x="1689074" y="4696112"/>
                <a:chExt cx="645532" cy="595451"/>
              </a:xfrm>
            </p:grpSpPr>
            <p:cxnSp>
              <p:nvCxnSpPr>
                <p:cNvPr id="414" name="Straight Connector 413">
                  <a:extLst>
                    <a:ext uri="{FF2B5EF4-FFF2-40B4-BE49-F238E27FC236}">
                      <a16:creationId xmlns:a16="http://schemas.microsoft.com/office/drawing/2014/main" id="{A483A5A4-25D5-AE41-B52D-C618ED55D792}"/>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29058BE4-1811-8E4C-97E8-CA72B4503F3B}"/>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389" name="Straight Connector 388">
                <a:extLst>
                  <a:ext uri="{FF2B5EF4-FFF2-40B4-BE49-F238E27FC236}">
                    <a16:creationId xmlns:a16="http://schemas.microsoft.com/office/drawing/2014/main" id="{9DBDB283-3C29-BE4D-98D9-412EECB84CF1}"/>
                  </a:ext>
                </a:extLst>
              </p:cNvPr>
              <p:cNvCxnSpPr/>
              <p:nvPr/>
            </p:nvCxnSpPr>
            <p:spPr>
              <a:xfrm>
                <a:off x="1323664" y="634056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68C9FE00-DEE5-2346-884D-7C6B5874202F}"/>
                  </a:ext>
                </a:extLst>
              </p:cNvPr>
              <p:cNvCxnSpPr/>
              <p:nvPr/>
            </p:nvCxnSpPr>
            <p:spPr>
              <a:xfrm>
                <a:off x="1323664" y="574460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391" name="TextBox 390">
                <a:extLst>
                  <a:ext uri="{FF2B5EF4-FFF2-40B4-BE49-F238E27FC236}">
                    <a16:creationId xmlns:a16="http://schemas.microsoft.com/office/drawing/2014/main" id="{BFC12C02-D01B-9E44-8E34-42673DD99A89}"/>
                  </a:ext>
                </a:extLst>
              </p:cNvPr>
              <p:cNvSpPr txBox="1"/>
              <p:nvPr/>
            </p:nvSpPr>
            <p:spPr>
              <a:xfrm>
                <a:off x="1311025" y="603963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392" name="Group 391">
                <a:extLst>
                  <a:ext uri="{FF2B5EF4-FFF2-40B4-BE49-F238E27FC236}">
                    <a16:creationId xmlns:a16="http://schemas.microsoft.com/office/drawing/2014/main" id="{5E07CDB7-7EFF-B948-82E0-113B555528E3}"/>
                  </a:ext>
                </a:extLst>
              </p:cNvPr>
              <p:cNvGrpSpPr/>
              <p:nvPr/>
            </p:nvGrpSpPr>
            <p:grpSpPr>
              <a:xfrm>
                <a:off x="1648797" y="5741959"/>
                <a:ext cx="645532" cy="595451"/>
                <a:chOff x="1689074" y="4696112"/>
                <a:chExt cx="645532" cy="595451"/>
              </a:xfrm>
            </p:grpSpPr>
            <p:cxnSp>
              <p:nvCxnSpPr>
                <p:cNvPr id="412" name="Straight Connector 411">
                  <a:extLst>
                    <a:ext uri="{FF2B5EF4-FFF2-40B4-BE49-F238E27FC236}">
                      <a16:creationId xmlns:a16="http://schemas.microsoft.com/office/drawing/2014/main" id="{12E6DAA7-4866-0041-A844-1504019A8B3E}"/>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73ABABFD-9950-5A4B-8495-62282364C890}"/>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93" name="Group 392">
                <a:extLst>
                  <a:ext uri="{FF2B5EF4-FFF2-40B4-BE49-F238E27FC236}">
                    <a16:creationId xmlns:a16="http://schemas.microsoft.com/office/drawing/2014/main" id="{B7D4554E-7BBC-8F46-999A-4024C7B498E7}"/>
                  </a:ext>
                </a:extLst>
              </p:cNvPr>
              <p:cNvGrpSpPr/>
              <p:nvPr/>
            </p:nvGrpSpPr>
            <p:grpSpPr>
              <a:xfrm flipH="1">
                <a:off x="686929" y="4666711"/>
                <a:ext cx="645532" cy="595451"/>
                <a:chOff x="1689074" y="4696112"/>
                <a:chExt cx="645532" cy="595451"/>
              </a:xfrm>
            </p:grpSpPr>
            <p:cxnSp>
              <p:nvCxnSpPr>
                <p:cNvPr id="410" name="Straight Connector 409">
                  <a:extLst>
                    <a:ext uri="{FF2B5EF4-FFF2-40B4-BE49-F238E27FC236}">
                      <a16:creationId xmlns:a16="http://schemas.microsoft.com/office/drawing/2014/main" id="{1991CA3A-D7AD-B744-8343-DA0C04144623}"/>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230CD785-0A0B-6940-B81E-936AD22E72C0}"/>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94" name="Group 393">
                <a:extLst>
                  <a:ext uri="{FF2B5EF4-FFF2-40B4-BE49-F238E27FC236}">
                    <a16:creationId xmlns:a16="http://schemas.microsoft.com/office/drawing/2014/main" id="{092DB115-741F-4D4D-8542-28080319A6D0}"/>
                  </a:ext>
                </a:extLst>
              </p:cNvPr>
              <p:cNvGrpSpPr/>
              <p:nvPr/>
            </p:nvGrpSpPr>
            <p:grpSpPr>
              <a:xfrm flipH="1">
                <a:off x="686929" y="5745117"/>
                <a:ext cx="645532" cy="595451"/>
                <a:chOff x="1689074" y="4696112"/>
                <a:chExt cx="645532" cy="595451"/>
              </a:xfrm>
            </p:grpSpPr>
            <p:cxnSp>
              <p:nvCxnSpPr>
                <p:cNvPr id="408" name="Straight Connector 407">
                  <a:extLst>
                    <a:ext uri="{FF2B5EF4-FFF2-40B4-BE49-F238E27FC236}">
                      <a16:creationId xmlns:a16="http://schemas.microsoft.com/office/drawing/2014/main" id="{396A3DCA-6EAE-D845-A860-C26D5ABB878B}"/>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48AB6CFE-AEA2-AA44-B638-E4E1E92A6D7E}"/>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395" name="TextBox 394">
                <a:extLst>
                  <a:ext uri="{FF2B5EF4-FFF2-40B4-BE49-F238E27FC236}">
                    <a16:creationId xmlns:a16="http://schemas.microsoft.com/office/drawing/2014/main" id="{03F25E64-10B8-C64C-A496-A6D40C3E9EF1}"/>
                  </a:ext>
                </a:extLst>
              </p:cNvPr>
              <p:cNvSpPr txBox="1"/>
              <p:nvPr/>
            </p:nvSpPr>
            <p:spPr>
              <a:xfrm>
                <a:off x="1303060" y="544523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96" name="TextBox 395">
                <a:extLst>
                  <a:ext uri="{FF2B5EF4-FFF2-40B4-BE49-F238E27FC236}">
                    <a16:creationId xmlns:a16="http://schemas.microsoft.com/office/drawing/2014/main" id="{0F590EC7-BB66-F841-A8E1-7FC45B2C4BA2}"/>
                  </a:ext>
                </a:extLst>
              </p:cNvPr>
              <p:cNvSpPr txBox="1"/>
              <p:nvPr/>
            </p:nvSpPr>
            <p:spPr>
              <a:xfrm>
                <a:off x="1313172" y="495352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97" name="TextBox 396">
                <a:extLst>
                  <a:ext uri="{FF2B5EF4-FFF2-40B4-BE49-F238E27FC236}">
                    <a16:creationId xmlns:a16="http://schemas.microsoft.com/office/drawing/2014/main" id="{1D04FF3C-1135-D94D-8E34-A93BCF825912}"/>
                  </a:ext>
                </a:extLst>
              </p:cNvPr>
              <p:cNvSpPr txBox="1"/>
              <p:nvPr/>
            </p:nvSpPr>
            <p:spPr>
              <a:xfrm>
                <a:off x="1305207" y="43591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98" name="Rectangle 397">
                <a:extLst>
                  <a:ext uri="{FF2B5EF4-FFF2-40B4-BE49-F238E27FC236}">
                    <a16:creationId xmlns:a16="http://schemas.microsoft.com/office/drawing/2014/main" id="{01B54875-2874-F947-BC79-0D2F500CF759}"/>
                  </a:ext>
                </a:extLst>
              </p:cNvPr>
              <p:cNvSpPr/>
              <p:nvPr/>
            </p:nvSpPr>
            <p:spPr>
              <a:xfrm>
                <a:off x="1341421" y="623968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99" name="Rectangle 398">
                <a:extLst>
                  <a:ext uri="{FF2B5EF4-FFF2-40B4-BE49-F238E27FC236}">
                    <a16:creationId xmlns:a16="http://schemas.microsoft.com/office/drawing/2014/main" id="{3E46271D-3CBA-964A-BE61-7AE375193EED}"/>
                  </a:ext>
                </a:extLst>
              </p:cNvPr>
              <p:cNvSpPr/>
              <p:nvPr/>
            </p:nvSpPr>
            <p:spPr>
              <a:xfrm>
                <a:off x="1310162" y="457958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00" name="Rectangle 399">
                <a:extLst>
                  <a:ext uri="{FF2B5EF4-FFF2-40B4-BE49-F238E27FC236}">
                    <a16:creationId xmlns:a16="http://schemas.microsoft.com/office/drawing/2014/main" id="{E0C3F0F4-7C7E-C342-9098-4D49FBE3EF41}"/>
                  </a:ext>
                </a:extLst>
              </p:cNvPr>
              <p:cNvSpPr/>
              <p:nvPr/>
            </p:nvSpPr>
            <p:spPr>
              <a:xfrm>
                <a:off x="1310162" y="567585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01" name="Rectangle 400">
                <a:extLst>
                  <a:ext uri="{FF2B5EF4-FFF2-40B4-BE49-F238E27FC236}">
                    <a16:creationId xmlns:a16="http://schemas.microsoft.com/office/drawing/2014/main" id="{F09FFE91-802E-3345-BD6A-9AA837936DC9}"/>
                  </a:ext>
                </a:extLst>
              </p:cNvPr>
              <p:cNvSpPr/>
              <p:nvPr/>
            </p:nvSpPr>
            <p:spPr>
              <a:xfrm>
                <a:off x="1342330" y="514737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02" name="Rectangle 401">
                <a:extLst>
                  <a:ext uri="{FF2B5EF4-FFF2-40B4-BE49-F238E27FC236}">
                    <a16:creationId xmlns:a16="http://schemas.microsoft.com/office/drawing/2014/main" id="{387D1270-B2F3-4546-9E09-9CB412595A05}"/>
                  </a:ext>
                </a:extLst>
              </p:cNvPr>
              <p:cNvSpPr/>
              <p:nvPr/>
            </p:nvSpPr>
            <p:spPr>
              <a:xfrm>
                <a:off x="1134582" y="3668416"/>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03" name="Rectangle 402">
                <a:extLst>
                  <a:ext uri="{FF2B5EF4-FFF2-40B4-BE49-F238E27FC236}">
                    <a16:creationId xmlns:a16="http://schemas.microsoft.com/office/drawing/2014/main" id="{1C43A5EA-8F56-7244-B603-5B3696EB997D}"/>
                  </a:ext>
                </a:extLst>
              </p:cNvPr>
              <p:cNvSpPr/>
              <p:nvPr/>
            </p:nvSpPr>
            <p:spPr>
              <a:xfrm>
                <a:off x="1506402" y="3672345"/>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04" name="Rectangle 403">
                <a:extLst>
                  <a:ext uri="{FF2B5EF4-FFF2-40B4-BE49-F238E27FC236}">
                    <a16:creationId xmlns:a16="http://schemas.microsoft.com/office/drawing/2014/main" id="{C7025134-2EF3-D440-B6C7-0882CE49B85C}"/>
                  </a:ext>
                </a:extLst>
              </p:cNvPr>
              <p:cNvSpPr/>
              <p:nvPr/>
            </p:nvSpPr>
            <p:spPr>
              <a:xfrm>
                <a:off x="1112891" y="322560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05" name="Rectangle 404">
                <a:extLst>
                  <a:ext uri="{FF2B5EF4-FFF2-40B4-BE49-F238E27FC236}">
                    <a16:creationId xmlns:a16="http://schemas.microsoft.com/office/drawing/2014/main" id="{FFB5C088-95B5-3E4D-AD84-0630ECC47448}"/>
                  </a:ext>
                </a:extLst>
              </p:cNvPr>
              <p:cNvSpPr/>
              <p:nvPr/>
            </p:nvSpPr>
            <p:spPr>
              <a:xfrm>
                <a:off x="1484366" y="322560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06" name="Rectangle 405">
                <a:extLst>
                  <a:ext uri="{FF2B5EF4-FFF2-40B4-BE49-F238E27FC236}">
                    <a16:creationId xmlns:a16="http://schemas.microsoft.com/office/drawing/2014/main" id="{71C895EE-F2F3-1748-8C42-99EA2F9C1E26}"/>
                  </a:ext>
                </a:extLst>
              </p:cNvPr>
              <p:cNvSpPr/>
              <p:nvPr/>
            </p:nvSpPr>
            <p:spPr>
              <a:xfrm>
                <a:off x="1273230" y="2819577"/>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07" name="Rectangle 406">
                <a:extLst>
                  <a:ext uri="{FF2B5EF4-FFF2-40B4-BE49-F238E27FC236}">
                    <a16:creationId xmlns:a16="http://schemas.microsoft.com/office/drawing/2014/main" id="{1142A6FF-ED7F-374E-9926-9F1462449BB5}"/>
                  </a:ext>
                </a:extLst>
              </p:cNvPr>
              <p:cNvSpPr/>
              <p:nvPr/>
            </p:nvSpPr>
            <p:spPr>
              <a:xfrm>
                <a:off x="1328786" y="4083658"/>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grpSp>
          <p:nvGrpSpPr>
            <p:cNvPr id="313" name="Group 312">
              <a:extLst>
                <a:ext uri="{FF2B5EF4-FFF2-40B4-BE49-F238E27FC236}">
                  <a16:creationId xmlns:a16="http://schemas.microsoft.com/office/drawing/2014/main" id="{1FFA6A0D-FCF1-1446-8AC2-B870D522BF2F}"/>
                </a:ext>
              </a:extLst>
            </p:cNvPr>
            <p:cNvGrpSpPr/>
            <p:nvPr/>
          </p:nvGrpSpPr>
          <p:grpSpPr>
            <a:xfrm>
              <a:off x="6246993" y="2850570"/>
              <a:ext cx="1615253" cy="3789442"/>
              <a:chOff x="679076" y="2819577"/>
              <a:chExt cx="1615253" cy="3789442"/>
            </a:xfrm>
          </p:grpSpPr>
          <p:cxnSp>
            <p:nvCxnSpPr>
              <p:cNvPr id="328" name="Straight Connector 327">
                <a:extLst>
                  <a:ext uri="{FF2B5EF4-FFF2-40B4-BE49-F238E27FC236}">
                    <a16:creationId xmlns:a16="http://schemas.microsoft.com/office/drawing/2014/main" id="{7E708121-B6EF-CA40-9D78-95CB7D252FB4}"/>
                  </a:ext>
                </a:extLst>
              </p:cNvPr>
              <p:cNvCxnSpPr/>
              <p:nvPr/>
            </p:nvCxnSpPr>
            <p:spPr>
              <a:xfrm>
                <a:off x="1324943" y="4197293"/>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44FA0096-1B9E-FC48-87C8-BF18AD1C62F0}"/>
                  </a:ext>
                </a:extLst>
              </p:cNvPr>
              <p:cNvCxnSpPr/>
              <p:nvPr/>
            </p:nvCxnSpPr>
            <p:spPr>
              <a:xfrm>
                <a:off x="1324943" y="2885727"/>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30" name="Group 329">
                <a:extLst>
                  <a:ext uri="{FF2B5EF4-FFF2-40B4-BE49-F238E27FC236}">
                    <a16:creationId xmlns:a16="http://schemas.microsoft.com/office/drawing/2014/main" id="{E0F13D9A-8F82-E846-9031-E7F561C031E8}"/>
                  </a:ext>
                </a:extLst>
              </p:cNvPr>
              <p:cNvGrpSpPr/>
              <p:nvPr/>
            </p:nvGrpSpPr>
            <p:grpSpPr>
              <a:xfrm>
                <a:off x="1133840" y="3294881"/>
                <a:ext cx="701051" cy="0"/>
                <a:chOff x="3719395" y="1107740"/>
                <a:chExt cx="1560392" cy="0"/>
              </a:xfrm>
            </p:grpSpPr>
            <p:cxnSp>
              <p:nvCxnSpPr>
                <p:cNvPr id="372" name="Straight Connector 371">
                  <a:extLst>
                    <a:ext uri="{FF2B5EF4-FFF2-40B4-BE49-F238E27FC236}">
                      <a16:creationId xmlns:a16="http://schemas.microsoft.com/office/drawing/2014/main" id="{04F2FD2B-91A4-C149-B56B-38B36F08259D}"/>
                    </a:ext>
                  </a:extLst>
                </p:cNvPr>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6408CF16-546B-EB4C-A86A-7F1E6E37BC20}"/>
                    </a:ext>
                  </a:extLst>
                </p:cNvPr>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31" name="Group 330">
                <a:extLst>
                  <a:ext uri="{FF2B5EF4-FFF2-40B4-BE49-F238E27FC236}">
                    <a16:creationId xmlns:a16="http://schemas.microsoft.com/office/drawing/2014/main" id="{84357896-4C14-A340-B518-10F6B49A5667}"/>
                  </a:ext>
                </a:extLst>
              </p:cNvPr>
              <p:cNvGrpSpPr/>
              <p:nvPr/>
            </p:nvGrpSpPr>
            <p:grpSpPr>
              <a:xfrm>
                <a:off x="1133840" y="3787122"/>
                <a:ext cx="701051" cy="0"/>
                <a:chOff x="3719395" y="2706745"/>
                <a:chExt cx="1560392" cy="0"/>
              </a:xfrm>
            </p:grpSpPr>
            <p:cxnSp>
              <p:nvCxnSpPr>
                <p:cNvPr id="370" name="Straight Connector 369">
                  <a:extLst>
                    <a:ext uri="{FF2B5EF4-FFF2-40B4-BE49-F238E27FC236}">
                      <a16:creationId xmlns:a16="http://schemas.microsoft.com/office/drawing/2014/main" id="{59E306FB-EEEE-C248-B588-91EE606C6AFA}"/>
                    </a:ext>
                  </a:extLst>
                </p:cNvPr>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1A76CD27-E6FE-BB49-A876-ED9BE4FBAAD8}"/>
                    </a:ext>
                  </a:extLst>
                </p:cNvPr>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32" name="Straight Connector 331">
                <a:extLst>
                  <a:ext uri="{FF2B5EF4-FFF2-40B4-BE49-F238E27FC236}">
                    <a16:creationId xmlns:a16="http://schemas.microsoft.com/office/drawing/2014/main" id="{1BFD14E6-068D-2E43-B4EC-CBC56029A193}"/>
                  </a:ext>
                </a:extLst>
              </p:cNvPr>
              <p:cNvCxnSpPr/>
              <p:nvPr/>
            </p:nvCxnSpPr>
            <p:spPr>
              <a:xfrm flipV="1">
                <a:off x="679737" y="2885727"/>
                <a:ext cx="645206" cy="64031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F709B725-D222-0348-8BC7-ACFFF37C1AAF}"/>
                  </a:ext>
                </a:extLst>
              </p:cNvPr>
              <p:cNvCxnSpPr/>
              <p:nvPr/>
            </p:nvCxnSpPr>
            <p:spPr>
              <a:xfrm flipH="1" flipV="1">
                <a:off x="679738" y="3526045"/>
                <a:ext cx="454102"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3406E589-4290-914B-9EF6-6243B39546D0}"/>
                  </a:ext>
                </a:extLst>
              </p:cNvPr>
              <p:cNvCxnSpPr/>
              <p:nvPr/>
            </p:nvCxnSpPr>
            <p:spPr>
              <a:xfrm flipH="1" flipV="1">
                <a:off x="679738" y="3526044"/>
                <a:ext cx="643568" cy="6712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2E04C001-7EFF-364F-A55B-F6AC45B2ACEC}"/>
                  </a:ext>
                </a:extLst>
              </p:cNvPr>
              <p:cNvCxnSpPr/>
              <p:nvPr/>
            </p:nvCxnSpPr>
            <p:spPr>
              <a:xfrm flipH="1">
                <a:off x="679076" y="3294881"/>
                <a:ext cx="454764"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A694D6D6-8482-3D47-9342-43281199EC7F}"/>
                  </a:ext>
                </a:extLst>
              </p:cNvPr>
              <p:cNvCxnSpPr/>
              <p:nvPr/>
            </p:nvCxnSpPr>
            <p:spPr>
              <a:xfrm flipH="1" flipV="1">
                <a:off x="1642152" y="2892948"/>
                <a:ext cx="645206" cy="64031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250CA3F2-DE36-114C-87BE-FC70A44FD1D3}"/>
                  </a:ext>
                </a:extLst>
              </p:cNvPr>
              <p:cNvCxnSpPr/>
              <p:nvPr/>
            </p:nvCxnSpPr>
            <p:spPr>
              <a:xfrm flipV="1">
                <a:off x="1834891" y="3533266"/>
                <a:ext cx="452466"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18850E83-9470-974A-8233-F5CA9A28FF5A}"/>
                  </a:ext>
                </a:extLst>
              </p:cNvPr>
              <p:cNvCxnSpPr/>
              <p:nvPr/>
            </p:nvCxnSpPr>
            <p:spPr>
              <a:xfrm flipV="1">
                <a:off x="1642152" y="3533266"/>
                <a:ext cx="645205" cy="66402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AA06C144-30E4-0B41-9EF3-84F512C33EA8}"/>
                  </a:ext>
                </a:extLst>
              </p:cNvPr>
              <p:cNvCxnSpPr/>
              <p:nvPr/>
            </p:nvCxnSpPr>
            <p:spPr>
              <a:xfrm>
                <a:off x="1833254" y="3294881"/>
                <a:ext cx="452466"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5DD8E197-0D2A-8A48-9E65-15A52D6725A4}"/>
                  </a:ext>
                </a:extLst>
              </p:cNvPr>
              <p:cNvCxnSpPr/>
              <p:nvPr/>
            </p:nvCxnSpPr>
            <p:spPr>
              <a:xfrm>
                <a:off x="1323664" y="525685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9EC8828B-2B22-CB41-AB57-61A78A024619}"/>
                  </a:ext>
                </a:extLst>
              </p:cNvPr>
              <p:cNvCxnSpPr/>
              <p:nvPr/>
            </p:nvCxnSpPr>
            <p:spPr>
              <a:xfrm>
                <a:off x="1323664" y="466088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42" name="Group 341">
                <a:extLst>
                  <a:ext uri="{FF2B5EF4-FFF2-40B4-BE49-F238E27FC236}">
                    <a16:creationId xmlns:a16="http://schemas.microsoft.com/office/drawing/2014/main" id="{0F4127CF-6DE8-6649-BF34-C672C379DECC}"/>
                  </a:ext>
                </a:extLst>
              </p:cNvPr>
              <p:cNvGrpSpPr/>
              <p:nvPr/>
            </p:nvGrpSpPr>
            <p:grpSpPr>
              <a:xfrm>
                <a:off x="1648797" y="4661402"/>
                <a:ext cx="645532" cy="595451"/>
                <a:chOff x="1689074" y="4696112"/>
                <a:chExt cx="645532" cy="595451"/>
              </a:xfrm>
            </p:grpSpPr>
            <p:cxnSp>
              <p:nvCxnSpPr>
                <p:cNvPr id="368" name="Straight Connector 367">
                  <a:extLst>
                    <a:ext uri="{FF2B5EF4-FFF2-40B4-BE49-F238E27FC236}">
                      <a16:creationId xmlns:a16="http://schemas.microsoft.com/office/drawing/2014/main" id="{2A7872FA-1DB4-7945-8C8F-D2948AB88382}"/>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D286FFE2-9012-2445-BA6E-8C3B4AE190DB}"/>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343" name="Straight Connector 342">
                <a:extLst>
                  <a:ext uri="{FF2B5EF4-FFF2-40B4-BE49-F238E27FC236}">
                    <a16:creationId xmlns:a16="http://schemas.microsoft.com/office/drawing/2014/main" id="{AFB9F6D1-1421-3840-B5E9-865180C37A2B}"/>
                  </a:ext>
                </a:extLst>
              </p:cNvPr>
              <p:cNvCxnSpPr/>
              <p:nvPr/>
            </p:nvCxnSpPr>
            <p:spPr>
              <a:xfrm>
                <a:off x="1323664" y="634056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D145387E-98C0-8342-B176-1534BEB98048}"/>
                  </a:ext>
                </a:extLst>
              </p:cNvPr>
              <p:cNvCxnSpPr/>
              <p:nvPr/>
            </p:nvCxnSpPr>
            <p:spPr>
              <a:xfrm>
                <a:off x="1323664" y="574460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345" name="TextBox 344">
                <a:extLst>
                  <a:ext uri="{FF2B5EF4-FFF2-40B4-BE49-F238E27FC236}">
                    <a16:creationId xmlns:a16="http://schemas.microsoft.com/office/drawing/2014/main" id="{306C8754-E876-EA4A-A08F-2A0A7CEB91FF}"/>
                  </a:ext>
                </a:extLst>
              </p:cNvPr>
              <p:cNvSpPr txBox="1"/>
              <p:nvPr/>
            </p:nvSpPr>
            <p:spPr>
              <a:xfrm>
                <a:off x="1311025" y="603963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346" name="Group 345">
                <a:extLst>
                  <a:ext uri="{FF2B5EF4-FFF2-40B4-BE49-F238E27FC236}">
                    <a16:creationId xmlns:a16="http://schemas.microsoft.com/office/drawing/2014/main" id="{85E00265-6BEB-AC4F-A435-6BADEC26545D}"/>
                  </a:ext>
                </a:extLst>
              </p:cNvPr>
              <p:cNvGrpSpPr/>
              <p:nvPr/>
            </p:nvGrpSpPr>
            <p:grpSpPr>
              <a:xfrm>
                <a:off x="1648797" y="5741959"/>
                <a:ext cx="645532" cy="595451"/>
                <a:chOff x="1689074" y="4696112"/>
                <a:chExt cx="645532" cy="595451"/>
              </a:xfrm>
            </p:grpSpPr>
            <p:cxnSp>
              <p:nvCxnSpPr>
                <p:cNvPr id="366" name="Straight Connector 365">
                  <a:extLst>
                    <a:ext uri="{FF2B5EF4-FFF2-40B4-BE49-F238E27FC236}">
                      <a16:creationId xmlns:a16="http://schemas.microsoft.com/office/drawing/2014/main" id="{661E3CE3-8A5C-034F-A445-82E32089298A}"/>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9E7C3BA3-8066-7440-AED9-7BB892465A52}"/>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47" name="Group 346">
                <a:extLst>
                  <a:ext uri="{FF2B5EF4-FFF2-40B4-BE49-F238E27FC236}">
                    <a16:creationId xmlns:a16="http://schemas.microsoft.com/office/drawing/2014/main" id="{61147E1A-6FBB-164F-AB73-7F547C5045F8}"/>
                  </a:ext>
                </a:extLst>
              </p:cNvPr>
              <p:cNvGrpSpPr/>
              <p:nvPr/>
            </p:nvGrpSpPr>
            <p:grpSpPr>
              <a:xfrm flipH="1">
                <a:off x="686929" y="4666711"/>
                <a:ext cx="645532" cy="595451"/>
                <a:chOff x="1689074" y="4696112"/>
                <a:chExt cx="645532" cy="595451"/>
              </a:xfrm>
            </p:grpSpPr>
            <p:cxnSp>
              <p:nvCxnSpPr>
                <p:cNvPr id="364" name="Straight Connector 363">
                  <a:extLst>
                    <a:ext uri="{FF2B5EF4-FFF2-40B4-BE49-F238E27FC236}">
                      <a16:creationId xmlns:a16="http://schemas.microsoft.com/office/drawing/2014/main" id="{0BB83AE9-91BD-ED4C-B82E-60D2522A3A70}"/>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E801D856-3956-B14A-8A76-0D5FC366CA0C}"/>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48" name="Group 347">
                <a:extLst>
                  <a:ext uri="{FF2B5EF4-FFF2-40B4-BE49-F238E27FC236}">
                    <a16:creationId xmlns:a16="http://schemas.microsoft.com/office/drawing/2014/main" id="{0283008E-463B-5646-B0BE-4A9A7A088B30}"/>
                  </a:ext>
                </a:extLst>
              </p:cNvPr>
              <p:cNvGrpSpPr/>
              <p:nvPr/>
            </p:nvGrpSpPr>
            <p:grpSpPr>
              <a:xfrm flipH="1">
                <a:off x="686929" y="5745117"/>
                <a:ext cx="645532" cy="595451"/>
                <a:chOff x="1689074" y="4696112"/>
                <a:chExt cx="645532" cy="595451"/>
              </a:xfrm>
            </p:grpSpPr>
            <p:cxnSp>
              <p:nvCxnSpPr>
                <p:cNvPr id="362" name="Straight Connector 361">
                  <a:extLst>
                    <a:ext uri="{FF2B5EF4-FFF2-40B4-BE49-F238E27FC236}">
                      <a16:creationId xmlns:a16="http://schemas.microsoft.com/office/drawing/2014/main" id="{00F8D9E8-8394-FD42-976B-F1B4B2FEE001}"/>
                    </a:ext>
                  </a:extLst>
                </p:cNvPr>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880ABABB-1359-CE41-848D-7CB7CB6E09F6}"/>
                    </a:ext>
                  </a:extLst>
                </p:cNvPr>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349" name="TextBox 348">
                <a:extLst>
                  <a:ext uri="{FF2B5EF4-FFF2-40B4-BE49-F238E27FC236}">
                    <a16:creationId xmlns:a16="http://schemas.microsoft.com/office/drawing/2014/main" id="{BA3BE46E-519A-FD49-AA24-89954DA57DCA}"/>
                  </a:ext>
                </a:extLst>
              </p:cNvPr>
              <p:cNvSpPr txBox="1"/>
              <p:nvPr/>
            </p:nvSpPr>
            <p:spPr>
              <a:xfrm>
                <a:off x="1303060" y="544523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50" name="TextBox 349">
                <a:extLst>
                  <a:ext uri="{FF2B5EF4-FFF2-40B4-BE49-F238E27FC236}">
                    <a16:creationId xmlns:a16="http://schemas.microsoft.com/office/drawing/2014/main" id="{48B33137-8B4D-5C42-A01A-0EB469E6824A}"/>
                  </a:ext>
                </a:extLst>
              </p:cNvPr>
              <p:cNvSpPr txBox="1"/>
              <p:nvPr/>
            </p:nvSpPr>
            <p:spPr>
              <a:xfrm>
                <a:off x="1313172" y="495352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51" name="TextBox 350">
                <a:extLst>
                  <a:ext uri="{FF2B5EF4-FFF2-40B4-BE49-F238E27FC236}">
                    <a16:creationId xmlns:a16="http://schemas.microsoft.com/office/drawing/2014/main" id="{5F4CC182-1A5C-E14E-9945-207254699F97}"/>
                  </a:ext>
                </a:extLst>
              </p:cNvPr>
              <p:cNvSpPr txBox="1"/>
              <p:nvPr/>
            </p:nvSpPr>
            <p:spPr>
              <a:xfrm>
                <a:off x="1305207" y="43591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52" name="Rectangle 351">
                <a:extLst>
                  <a:ext uri="{FF2B5EF4-FFF2-40B4-BE49-F238E27FC236}">
                    <a16:creationId xmlns:a16="http://schemas.microsoft.com/office/drawing/2014/main" id="{C0917F49-36E8-3B42-9C0F-DC36C2EC81FA}"/>
                  </a:ext>
                </a:extLst>
              </p:cNvPr>
              <p:cNvSpPr/>
              <p:nvPr/>
            </p:nvSpPr>
            <p:spPr>
              <a:xfrm>
                <a:off x="1341421" y="623968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53" name="Rectangle 352">
                <a:extLst>
                  <a:ext uri="{FF2B5EF4-FFF2-40B4-BE49-F238E27FC236}">
                    <a16:creationId xmlns:a16="http://schemas.microsoft.com/office/drawing/2014/main" id="{1878E6CB-EAE4-5149-9489-9A98F88CE9BF}"/>
                  </a:ext>
                </a:extLst>
              </p:cNvPr>
              <p:cNvSpPr/>
              <p:nvPr/>
            </p:nvSpPr>
            <p:spPr>
              <a:xfrm>
                <a:off x="1310162" y="457958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54" name="Rectangle 353">
                <a:extLst>
                  <a:ext uri="{FF2B5EF4-FFF2-40B4-BE49-F238E27FC236}">
                    <a16:creationId xmlns:a16="http://schemas.microsoft.com/office/drawing/2014/main" id="{10158DC2-038E-8C41-ABAC-220125497D6F}"/>
                  </a:ext>
                </a:extLst>
              </p:cNvPr>
              <p:cNvSpPr/>
              <p:nvPr/>
            </p:nvSpPr>
            <p:spPr>
              <a:xfrm>
                <a:off x="1310162" y="567585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55" name="Rectangle 354">
                <a:extLst>
                  <a:ext uri="{FF2B5EF4-FFF2-40B4-BE49-F238E27FC236}">
                    <a16:creationId xmlns:a16="http://schemas.microsoft.com/office/drawing/2014/main" id="{9AE02CE0-7AC6-464B-9BD6-F873CD9F18D9}"/>
                  </a:ext>
                </a:extLst>
              </p:cNvPr>
              <p:cNvSpPr/>
              <p:nvPr/>
            </p:nvSpPr>
            <p:spPr>
              <a:xfrm>
                <a:off x="1342330" y="514737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56" name="Rectangle 355">
                <a:extLst>
                  <a:ext uri="{FF2B5EF4-FFF2-40B4-BE49-F238E27FC236}">
                    <a16:creationId xmlns:a16="http://schemas.microsoft.com/office/drawing/2014/main" id="{ACB94ED9-4185-E145-9F0F-7A15DC5FB552}"/>
                  </a:ext>
                </a:extLst>
              </p:cNvPr>
              <p:cNvSpPr/>
              <p:nvPr/>
            </p:nvSpPr>
            <p:spPr>
              <a:xfrm>
                <a:off x="1134582" y="3668416"/>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357" name="Rectangle 356">
                <a:extLst>
                  <a:ext uri="{FF2B5EF4-FFF2-40B4-BE49-F238E27FC236}">
                    <a16:creationId xmlns:a16="http://schemas.microsoft.com/office/drawing/2014/main" id="{DBDF8BC4-925F-7146-A496-F121AE3E8B92}"/>
                  </a:ext>
                </a:extLst>
              </p:cNvPr>
              <p:cNvSpPr/>
              <p:nvPr/>
            </p:nvSpPr>
            <p:spPr>
              <a:xfrm>
                <a:off x="1506402" y="3672345"/>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358" name="Rectangle 357">
                <a:extLst>
                  <a:ext uri="{FF2B5EF4-FFF2-40B4-BE49-F238E27FC236}">
                    <a16:creationId xmlns:a16="http://schemas.microsoft.com/office/drawing/2014/main" id="{32A9F5F4-6FF2-D244-A5C2-711686ADAC82}"/>
                  </a:ext>
                </a:extLst>
              </p:cNvPr>
              <p:cNvSpPr/>
              <p:nvPr/>
            </p:nvSpPr>
            <p:spPr>
              <a:xfrm>
                <a:off x="1112891" y="322560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359" name="Rectangle 358">
                <a:extLst>
                  <a:ext uri="{FF2B5EF4-FFF2-40B4-BE49-F238E27FC236}">
                    <a16:creationId xmlns:a16="http://schemas.microsoft.com/office/drawing/2014/main" id="{6BD38144-2169-D34B-8531-1B930DD65D86}"/>
                  </a:ext>
                </a:extLst>
              </p:cNvPr>
              <p:cNvSpPr/>
              <p:nvPr/>
            </p:nvSpPr>
            <p:spPr>
              <a:xfrm>
                <a:off x="1484366" y="3225604"/>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360" name="Rectangle 359">
                <a:extLst>
                  <a:ext uri="{FF2B5EF4-FFF2-40B4-BE49-F238E27FC236}">
                    <a16:creationId xmlns:a16="http://schemas.microsoft.com/office/drawing/2014/main" id="{E7DEFB70-933D-5A48-BC1D-A92E074910D2}"/>
                  </a:ext>
                </a:extLst>
              </p:cNvPr>
              <p:cNvSpPr/>
              <p:nvPr/>
            </p:nvSpPr>
            <p:spPr>
              <a:xfrm>
                <a:off x="1273230" y="2819577"/>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61" name="Rectangle 360">
                <a:extLst>
                  <a:ext uri="{FF2B5EF4-FFF2-40B4-BE49-F238E27FC236}">
                    <a16:creationId xmlns:a16="http://schemas.microsoft.com/office/drawing/2014/main" id="{3BA17423-42AB-564E-9FAD-84193AE57462}"/>
                  </a:ext>
                </a:extLst>
              </p:cNvPr>
              <p:cNvSpPr/>
              <p:nvPr/>
            </p:nvSpPr>
            <p:spPr>
              <a:xfrm>
                <a:off x="1328786" y="4083658"/>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sp>
          <p:nvSpPr>
            <p:cNvPr id="314" name="TextBox 313">
              <a:extLst>
                <a:ext uri="{FF2B5EF4-FFF2-40B4-BE49-F238E27FC236}">
                  <a16:creationId xmlns:a16="http://schemas.microsoft.com/office/drawing/2014/main" id="{47043CE5-6A6D-9C4D-96B1-B57632B8B2FE}"/>
                </a:ext>
              </a:extLst>
            </p:cNvPr>
            <p:cNvSpPr txBox="1"/>
            <p:nvPr/>
          </p:nvSpPr>
          <p:spPr>
            <a:xfrm>
              <a:off x="1133906" y="3516351"/>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15" name="TextBox 314">
              <a:extLst>
                <a:ext uri="{FF2B5EF4-FFF2-40B4-BE49-F238E27FC236}">
                  <a16:creationId xmlns:a16="http://schemas.microsoft.com/office/drawing/2014/main" id="{699A76B5-2350-724B-81F1-68CEFEB870A5}"/>
                </a:ext>
              </a:extLst>
            </p:cNvPr>
            <p:cNvSpPr txBox="1"/>
            <p:nvPr/>
          </p:nvSpPr>
          <p:spPr>
            <a:xfrm>
              <a:off x="1521680" y="3518272"/>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16" name="TextBox 315">
              <a:extLst>
                <a:ext uri="{FF2B5EF4-FFF2-40B4-BE49-F238E27FC236}">
                  <a16:creationId xmlns:a16="http://schemas.microsoft.com/office/drawing/2014/main" id="{0B6FB9EC-F04D-AE42-BC9D-ECC855B170A6}"/>
                </a:ext>
              </a:extLst>
            </p:cNvPr>
            <p:cNvSpPr txBox="1"/>
            <p:nvPr/>
          </p:nvSpPr>
          <p:spPr>
            <a:xfrm>
              <a:off x="4261765" y="3517665"/>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17" name="TextBox 316">
              <a:extLst>
                <a:ext uri="{FF2B5EF4-FFF2-40B4-BE49-F238E27FC236}">
                  <a16:creationId xmlns:a16="http://schemas.microsoft.com/office/drawing/2014/main" id="{4A156D43-55F9-1D4D-BEE0-7C09089DD26D}"/>
                </a:ext>
              </a:extLst>
            </p:cNvPr>
            <p:cNvSpPr txBox="1"/>
            <p:nvPr/>
          </p:nvSpPr>
          <p:spPr>
            <a:xfrm>
              <a:off x="1295638" y="392395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18" name="TextBox 317">
              <a:extLst>
                <a:ext uri="{FF2B5EF4-FFF2-40B4-BE49-F238E27FC236}">
                  <a16:creationId xmlns:a16="http://schemas.microsoft.com/office/drawing/2014/main" id="{92FC6AF9-9824-7644-8588-06567E4A46AC}"/>
                </a:ext>
              </a:extLst>
            </p:cNvPr>
            <p:cNvSpPr txBox="1"/>
            <p:nvPr/>
          </p:nvSpPr>
          <p:spPr>
            <a:xfrm>
              <a:off x="3889159" y="351394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19" name="TextBox 318">
              <a:extLst>
                <a:ext uri="{FF2B5EF4-FFF2-40B4-BE49-F238E27FC236}">
                  <a16:creationId xmlns:a16="http://schemas.microsoft.com/office/drawing/2014/main" id="{863B101C-D90D-C447-A53E-B3C216F3A9FA}"/>
                </a:ext>
              </a:extLst>
            </p:cNvPr>
            <p:cNvSpPr txBox="1"/>
            <p:nvPr/>
          </p:nvSpPr>
          <p:spPr>
            <a:xfrm>
              <a:off x="4078061" y="3924267"/>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0" name="TextBox 319">
              <a:extLst>
                <a:ext uri="{FF2B5EF4-FFF2-40B4-BE49-F238E27FC236}">
                  <a16:creationId xmlns:a16="http://schemas.microsoft.com/office/drawing/2014/main" id="{59E1FEBB-A8FF-1D4C-8AC7-FCF1BBA16561}"/>
                </a:ext>
              </a:extLst>
            </p:cNvPr>
            <p:cNvSpPr txBox="1"/>
            <p:nvPr/>
          </p:nvSpPr>
          <p:spPr>
            <a:xfrm>
              <a:off x="7045805" y="3514421"/>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1" name="TextBox 320">
              <a:extLst>
                <a:ext uri="{FF2B5EF4-FFF2-40B4-BE49-F238E27FC236}">
                  <a16:creationId xmlns:a16="http://schemas.microsoft.com/office/drawing/2014/main" id="{7BDA7782-B750-4C44-848A-6BD4B3CCDE70}"/>
                </a:ext>
              </a:extLst>
            </p:cNvPr>
            <p:cNvSpPr txBox="1"/>
            <p:nvPr/>
          </p:nvSpPr>
          <p:spPr>
            <a:xfrm>
              <a:off x="6673199" y="351069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2" name="TextBox 321">
              <a:extLst>
                <a:ext uri="{FF2B5EF4-FFF2-40B4-BE49-F238E27FC236}">
                  <a16:creationId xmlns:a16="http://schemas.microsoft.com/office/drawing/2014/main" id="{EFC72EC4-51CA-3742-AC78-6BA683CCFCEC}"/>
                </a:ext>
              </a:extLst>
            </p:cNvPr>
            <p:cNvSpPr txBox="1"/>
            <p:nvPr/>
          </p:nvSpPr>
          <p:spPr>
            <a:xfrm>
              <a:off x="6862101" y="3921023"/>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3" name="TextBox 322">
              <a:extLst>
                <a:ext uri="{FF2B5EF4-FFF2-40B4-BE49-F238E27FC236}">
                  <a16:creationId xmlns:a16="http://schemas.microsoft.com/office/drawing/2014/main" id="{FF52720C-64C7-334D-9505-8372BCEABE71}"/>
                </a:ext>
              </a:extLst>
            </p:cNvPr>
            <p:cNvSpPr txBox="1"/>
            <p:nvPr/>
          </p:nvSpPr>
          <p:spPr>
            <a:xfrm>
              <a:off x="4258421" y="3021969"/>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4" name="TextBox 323">
              <a:extLst>
                <a:ext uri="{FF2B5EF4-FFF2-40B4-BE49-F238E27FC236}">
                  <a16:creationId xmlns:a16="http://schemas.microsoft.com/office/drawing/2014/main" id="{4E5F4050-4D70-8C49-8144-BF47E68402D2}"/>
                </a:ext>
              </a:extLst>
            </p:cNvPr>
            <p:cNvSpPr txBox="1"/>
            <p:nvPr/>
          </p:nvSpPr>
          <p:spPr>
            <a:xfrm>
              <a:off x="3885815" y="302326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5" name="TextBox 324">
              <a:extLst>
                <a:ext uri="{FF2B5EF4-FFF2-40B4-BE49-F238E27FC236}">
                  <a16:creationId xmlns:a16="http://schemas.microsoft.com/office/drawing/2014/main" id="{7F8428DD-D37F-404E-9D78-BDFC30645029}"/>
                </a:ext>
              </a:extLst>
            </p:cNvPr>
            <p:cNvSpPr txBox="1"/>
            <p:nvPr/>
          </p:nvSpPr>
          <p:spPr>
            <a:xfrm>
              <a:off x="7045631" y="3024554"/>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6" name="TextBox 325">
              <a:extLst>
                <a:ext uri="{FF2B5EF4-FFF2-40B4-BE49-F238E27FC236}">
                  <a16:creationId xmlns:a16="http://schemas.microsoft.com/office/drawing/2014/main" id="{170F36F3-72B2-0F48-A4F6-231B7A00374B}"/>
                </a:ext>
              </a:extLst>
            </p:cNvPr>
            <p:cNvSpPr txBox="1"/>
            <p:nvPr/>
          </p:nvSpPr>
          <p:spPr>
            <a:xfrm>
              <a:off x="6673025" y="3025853"/>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27" name="TextBox 326">
              <a:extLst>
                <a:ext uri="{FF2B5EF4-FFF2-40B4-BE49-F238E27FC236}">
                  <a16:creationId xmlns:a16="http://schemas.microsoft.com/office/drawing/2014/main" id="{2AEF7450-A091-D140-9449-43EC919C1075}"/>
                </a:ext>
              </a:extLst>
            </p:cNvPr>
            <p:cNvSpPr txBox="1"/>
            <p:nvPr/>
          </p:nvSpPr>
          <p:spPr>
            <a:xfrm>
              <a:off x="6863002" y="2619287"/>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spTree>
    <p:extLst>
      <p:ext uri="{BB962C8B-B14F-4D97-AF65-F5344CB8AC3E}">
        <p14:creationId xmlns:p14="http://schemas.microsoft.com/office/powerpoint/2010/main" val="1019764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 name="Group 961"/>
          <p:cNvGrpSpPr/>
          <p:nvPr/>
        </p:nvGrpSpPr>
        <p:grpSpPr>
          <a:xfrm>
            <a:off x="83130" y="1611258"/>
            <a:ext cx="9037674" cy="4897367"/>
            <a:chOff x="106326" y="1892596"/>
            <a:chExt cx="9037674" cy="4897367"/>
          </a:xfrm>
        </p:grpSpPr>
        <p:sp>
          <p:nvSpPr>
            <p:cNvPr id="953" name="Rectangle 952"/>
            <p:cNvSpPr/>
            <p:nvPr/>
          </p:nvSpPr>
          <p:spPr>
            <a:xfrm>
              <a:off x="401033" y="1892596"/>
              <a:ext cx="8606797" cy="4048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232676" y="2538632"/>
              <a:ext cx="1564291" cy="3435384"/>
              <a:chOff x="584158" y="2857793"/>
              <a:chExt cx="1721172" cy="3779916"/>
            </a:xfrm>
          </p:grpSpPr>
          <p:cxnSp>
            <p:nvCxnSpPr>
              <p:cNvPr id="370" name="Straight Connector 369"/>
              <p:cNvCxnSpPr/>
              <p:nvPr/>
            </p:nvCxnSpPr>
            <p:spPr>
              <a:xfrm>
                <a:off x="1275360" y="383072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275360" y="292737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72" name="Group 371"/>
              <p:cNvGrpSpPr/>
              <p:nvPr/>
            </p:nvGrpSpPr>
            <p:grpSpPr>
              <a:xfrm>
                <a:off x="1070843" y="3337417"/>
                <a:ext cx="750261" cy="0"/>
                <a:chOff x="3719395" y="1107740"/>
                <a:chExt cx="1560392" cy="0"/>
              </a:xfrm>
            </p:grpSpPr>
            <p:cxnSp>
              <p:nvCxnSpPr>
                <p:cNvPr id="417" name="Straight Connector 416"/>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73" name="Group 372"/>
              <p:cNvGrpSpPr/>
              <p:nvPr/>
            </p:nvGrpSpPr>
            <p:grpSpPr>
              <a:xfrm>
                <a:off x="1070843" y="4188940"/>
                <a:ext cx="750261" cy="0"/>
                <a:chOff x="3719395" y="2706745"/>
                <a:chExt cx="1560392" cy="0"/>
              </a:xfrm>
            </p:grpSpPr>
            <p:cxnSp>
              <p:nvCxnSpPr>
                <p:cNvPr id="415" name="Straight Connector 414"/>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74" name="Straight Connector 373"/>
              <p:cNvCxnSpPr/>
              <p:nvPr/>
            </p:nvCxnSpPr>
            <p:spPr>
              <a:xfrm>
                <a:off x="1275360" y="528554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275360" y="468957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76" name="Group 375"/>
              <p:cNvGrpSpPr/>
              <p:nvPr/>
            </p:nvGrpSpPr>
            <p:grpSpPr>
              <a:xfrm>
                <a:off x="1600493" y="4690092"/>
                <a:ext cx="645532" cy="595451"/>
                <a:chOff x="1689074" y="4696112"/>
                <a:chExt cx="645532" cy="595451"/>
              </a:xfrm>
            </p:grpSpPr>
            <p:cxnSp>
              <p:nvCxnSpPr>
                <p:cNvPr id="413" name="Straight Connector 41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77" name="Group 376"/>
              <p:cNvGrpSpPr/>
              <p:nvPr/>
            </p:nvGrpSpPr>
            <p:grpSpPr>
              <a:xfrm>
                <a:off x="584158" y="2927377"/>
                <a:ext cx="691202" cy="1254325"/>
                <a:chOff x="672739" y="2955837"/>
                <a:chExt cx="691202" cy="1254325"/>
              </a:xfrm>
              <a:effectLst/>
            </p:grpSpPr>
            <p:cxnSp>
              <p:nvCxnSpPr>
                <p:cNvPr id="409" name="Straight Connector 408"/>
                <p:cNvCxnSpPr/>
                <p:nvPr/>
              </p:nvCxnSpPr>
              <p:spPr>
                <a:xfrm flipV="1">
                  <a:off x="673446" y="2955837"/>
                  <a:ext cx="690495" cy="64170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flipH="1" flipV="1">
                  <a:off x="673446" y="3597543"/>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flipH="1" flipV="1">
                  <a:off x="673446" y="3597542"/>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flipH="1">
                  <a:off x="672739" y="3365877"/>
                  <a:ext cx="486685"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78" name="Group 377"/>
              <p:cNvGrpSpPr/>
              <p:nvPr/>
            </p:nvGrpSpPr>
            <p:grpSpPr>
              <a:xfrm>
                <a:off x="1614835" y="2934614"/>
                <a:ext cx="690495" cy="1254325"/>
                <a:chOff x="1703416" y="2963074"/>
                <a:chExt cx="690495" cy="1254325"/>
              </a:xfrm>
              <a:effectLst/>
            </p:grpSpPr>
            <p:cxnSp>
              <p:nvCxnSpPr>
                <p:cNvPr id="405" name="Straight Connector 404"/>
                <p:cNvCxnSpPr/>
                <p:nvPr/>
              </p:nvCxnSpPr>
              <p:spPr>
                <a:xfrm flipH="1" flipV="1">
                  <a:off x="1703416" y="2963074"/>
                  <a:ext cx="690495" cy="641706"/>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flipV="1">
                  <a:off x="1703416" y="3604779"/>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V="1">
                  <a:off x="1907932" y="3604779"/>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1907932" y="3365878"/>
                  <a:ext cx="484226"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379" name="Straight Connector 378"/>
              <p:cNvCxnSpPr/>
              <p:nvPr/>
            </p:nvCxnSpPr>
            <p:spPr>
              <a:xfrm>
                <a:off x="1275360" y="636925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275360" y="577329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381" name="TextBox 380"/>
              <p:cNvSpPr txBox="1"/>
              <p:nvPr/>
            </p:nvSpPr>
            <p:spPr>
              <a:xfrm>
                <a:off x="1259811" y="603873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82" name="TextBox 381"/>
              <p:cNvSpPr txBox="1"/>
              <p:nvPr/>
            </p:nvSpPr>
            <p:spPr>
              <a:xfrm>
                <a:off x="1088206" y="3856398"/>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383" name="Group 382"/>
              <p:cNvGrpSpPr/>
              <p:nvPr/>
            </p:nvGrpSpPr>
            <p:grpSpPr>
              <a:xfrm>
                <a:off x="1600493" y="5770649"/>
                <a:ext cx="645532" cy="595451"/>
                <a:chOff x="1689074" y="4696112"/>
                <a:chExt cx="645532" cy="595451"/>
              </a:xfrm>
            </p:grpSpPr>
            <p:cxnSp>
              <p:nvCxnSpPr>
                <p:cNvPr id="403" name="Straight Connector 40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84" name="Group 383"/>
              <p:cNvGrpSpPr/>
              <p:nvPr/>
            </p:nvGrpSpPr>
            <p:grpSpPr>
              <a:xfrm flipH="1">
                <a:off x="638625" y="4695401"/>
                <a:ext cx="645532" cy="595451"/>
                <a:chOff x="1689074" y="4696112"/>
                <a:chExt cx="645532" cy="595451"/>
              </a:xfrm>
            </p:grpSpPr>
            <p:cxnSp>
              <p:nvCxnSpPr>
                <p:cNvPr id="401" name="Straight Connector 400"/>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385" name="Group 384"/>
              <p:cNvGrpSpPr/>
              <p:nvPr/>
            </p:nvGrpSpPr>
            <p:grpSpPr>
              <a:xfrm flipH="1">
                <a:off x="638625" y="5773807"/>
                <a:ext cx="645532" cy="595451"/>
                <a:chOff x="1689074" y="4696112"/>
                <a:chExt cx="645532" cy="595451"/>
              </a:xfrm>
            </p:grpSpPr>
            <p:cxnSp>
              <p:nvCxnSpPr>
                <p:cNvPr id="399" name="Straight Connector 398"/>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386" name="TextBox 385"/>
              <p:cNvSpPr txBox="1"/>
              <p:nvPr/>
            </p:nvSpPr>
            <p:spPr>
              <a:xfrm>
                <a:off x="1259811" y="5439304"/>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87" name="TextBox 386"/>
              <p:cNvSpPr txBox="1"/>
              <p:nvPr/>
            </p:nvSpPr>
            <p:spPr>
              <a:xfrm>
                <a:off x="1259811" y="495261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88" name="TextBox 387"/>
              <p:cNvSpPr txBox="1"/>
              <p:nvPr/>
            </p:nvSpPr>
            <p:spPr>
              <a:xfrm>
                <a:off x="1259811" y="435821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389" name="Rectangle 388"/>
              <p:cNvSpPr/>
              <p:nvPr/>
            </p:nvSpPr>
            <p:spPr>
              <a:xfrm>
                <a:off x="1108057" y="408320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390" name="Rectangle 389"/>
              <p:cNvSpPr/>
              <p:nvPr/>
            </p:nvSpPr>
            <p:spPr>
              <a:xfrm>
                <a:off x="1293117" y="626837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91" name="Rectangle 390"/>
              <p:cNvSpPr/>
              <p:nvPr/>
            </p:nvSpPr>
            <p:spPr>
              <a:xfrm>
                <a:off x="1479877" y="408713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392" name="Rectangle 391"/>
              <p:cNvSpPr/>
              <p:nvPr/>
            </p:nvSpPr>
            <p:spPr>
              <a:xfrm>
                <a:off x="1261858" y="460827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93" name="Rectangle 392"/>
              <p:cNvSpPr/>
              <p:nvPr/>
            </p:nvSpPr>
            <p:spPr>
              <a:xfrm>
                <a:off x="1083318" y="325875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394" name="Rectangle 393"/>
              <p:cNvSpPr/>
              <p:nvPr/>
            </p:nvSpPr>
            <p:spPr>
              <a:xfrm>
                <a:off x="1454793" y="325875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395" name="Rectangle 394"/>
              <p:cNvSpPr/>
              <p:nvPr/>
            </p:nvSpPr>
            <p:spPr>
              <a:xfrm>
                <a:off x="1235843" y="285779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96" name="Rectangle 395"/>
              <p:cNvSpPr/>
              <p:nvPr/>
            </p:nvSpPr>
            <p:spPr>
              <a:xfrm>
                <a:off x="1261858" y="570454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397" name="Rectangle 396"/>
              <p:cNvSpPr/>
              <p:nvPr/>
            </p:nvSpPr>
            <p:spPr>
              <a:xfrm>
                <a:off x="1294026" y="517606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98" name="Rectangle 397"/>
              <p:cNvSpPr/>
              <p:nvPr/>
            </p:nvSpPr>
            <p:spPr>
              <a:xfrm>
                <a:off x="1280123" y="372289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18" name="TextBox 317"/>
              <p:cNvSpPr txBox="1"/>
              <p:nvPr/>
            </p:nvSpPr>
            <p:spPr>
              <a:xfrm>
                <a:off x="1495772" y="3859550"/>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grpSp>
          <p:nvGrpSpPr>
            <p:cNvPr id="471" name="Group 470"/>
            <p:cNvGrpSpPr/>
            <p:nvPr/>
          </p:nvGrpSpPr>
          <p:grpSpPr>
            <a:xfrm>
              <a:off x="3253016" y="2538632"/>
              <a:ext cx="1564291" cy="3435384"/>
              <a:chOff x="6152077" y="2857793"/>
              <a:chExt cx="1721172" cy="3779916"/>
            </a:xfrm>
          </p:grpSpPr>
          <p:cxnSp>
            <p:nvCxnSpPr>
              <p:cNvPr id="419" name="Straight Connector 418"/>
              <p:cNvCxnSpPr/>
              <p:nvPr/>
            </p:nvCxnSpPr>
            <p:spPr>
              <a:xfrm>
                <a:off x="6843279" y="383072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6843279" y="292737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21" name="Group 420"/>
              <p:cNvGrpSpPr/>
              <p:nvPr/>
            </p:nvGrpSpPr>
            <p:grpSpPr>
              <a:xfrm>
                <a:off x="6638762" y="3337417"/>
                <a:ext cx="750261" cy="0"/>
                <a:chOff x="3719395" y="1107740"/>
                <a:chExt cx="1560392" cy="0"/>
              </a:xfrm>
            </p:grpSpPr>
            <p:cxnSp>
              <p:nvCxnSpPr>
                <p:cNvPr id="467" name="Straight Connector 466"/>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422" name="Group 421"/>
              <p:cNvGrpSpPr/>
              <p:nvPr/>
            </p:nvGrpSpPr>
            <p:grpSpPr>
              <a:xfrm>
                <a:off x="6638762" y="4188940"/>
                <a:ext cx="750261" cy="0"/>
                <a:chOff x="3719395" y="2706745"/>
                <a:chExt cx="1560392" cy="0"/>
              </a:xfrm>
            </p:grpSpPr>
            <p:cxnSp>
              <p:nvCxnSpPr>
                <p:cNvPr id="465" name="Straight Connector 464"/>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23" name="Straight Connector 422"/>
              <p:cNvCxnSpPr/>
              <p:nvPr/>
            </p:nvCxnSpPr>
            <p:spPr>
              <a:xfrm>
                <a:off x="6843279" y="528554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6843279" y="468957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25" name="Group 424"/>
              <p:cNvGrpSpPr/>
              <p:nvPr/>
            </p:nvGrpSpPr>
            <p:grpSpPr>
              <a:xfrm>
                <a:off x="7168412" y="4690092"/>
                <a:ext cx="645532" cy="595451"/>
                <a:chOff x="1689074" y="4696112"/>
                <a:chExt cx="645532" cy="595451"/>
              </a:xfrm>
            </p:grpSpPr>
            <p:cxnSp>
              <p:nvCxnSpPr>
                <p:cNvPr id="463" name="Straight Connector 46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26" name="Group 425"/>
              <p:cNvGrpSpPr/>
              <p:nvPr/>
            </p:nvGrpSpPr>
            <p:grpSpPr>
              <a:xfrm>
                <a:off x="6152077" y="2927377"/>
                <a:ext cx="691202" cy="1254325"/>
                <a:chOff x="672739" y="2955837"/>
                <a:chExt cx="691202" cy="1254325"/>
              </a:xfrm>
              <a:effectLst/>
            </p:grpSpPr>
            <p:cxnSp>
              <p:nvCxnSpPr>
                <p:cNvPr id="459" name="Straight Connector 458"/>
                <p:cNvCxnSpPr/>
                <p:nvPr/>
              </p:nvCxnSpPr>
              <p:spPr>
                <a:xfrm flipV="1">
                  <a:off x="673446" y="2955837"/>
                  <a:ext cx="690495" cy="64170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flipH="1" flipV="1">
                  <a:off x="673446" y="3597543"/>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flipH="1" flipV="1">
                  <a:off x="673446" y="3597542"/>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flipH="1">
                  <a:off x="672739" y="3365877"/>
                  <a:ext cx="486685"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27" name="Group 426"/>
              <p:cNvGrpSpPr/>
              <p:nvPr/>
            </p:nvGrpSpPr>
            <p:grpSpPr>
              <a:xfrm>
                <a:off x="7182754" y="2934614"/>
                <a:ext cx="690495" cy="1254325"/>
                <a:chOff x="1703416" y="2963074"/>
                <a:chExt cx="690495" cy="1254325"/>
              </a:xfrm>
              <a:effectLst/>
            </p:grpSpPr>
            <p:cxnSp>
              <p:nvCxnSpPr>
                <p:cNvPr id="455" name="Straight Connector 454"/>
                <p:cNvCxnSpPr/>
                <p:nvPr/>
              </p:nvCxnSpPr>
              <p:spPr>
                <a:xfrm flipH="1" flipV="1">
                  <a:off x="1703416" y="2963074"/>
                  <a:ext cx="690495" cy="641706"/>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flipV="1">
                  <a:off x="1703416" y="3604779"/>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flipV="1">
                  <a:off x="1907932" y="3604779"/>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1907932" y="3365878"/>
                  <a:ext cx="484226"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428" name="Straight Connector 427"/>
              <p:cNvCxnSpPr/>
              <p:nvPr/>
            </p:nvCxnSpPr>
            <p:spPr>
              <a:xfrm>
                <a:off x="6843279" y="636925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p:nvCxnSpPr>
            <p:spPr>
              <a:xfrm>
                <a:off x="6843279" y="577329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430" name="TextBox 429"/>
              <p:cNvSpPr txBox="1"/>
              <p:nvPr/>
            </p:nvSpPr>
            <p:spPr>
              <a:xfrm>
                <a:off x="6826105" y="603873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431" name="Group 430"/>
              <p:cNvGrpSpPr/>
              <p:nvPr/>
            </p:nvGrpSpPr>
            <p:grpSpPr>
              <a:xfrm>
                <a:off x="7168412" y="5770649"/>
                <a:ext cx="645532" cy="595451"/>
                <a:chOff x="1689074" y="4696112"/>
                <a:chExt cx="645532" cy="595451"/>
              </a:xfrm>
            </p:grpSpPr>
            <p:cxnSp>
              <p:nvCxnSpPr>
                <p:cNvPr id="453" name="Straight Connector 45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32" name="Group 431"/>
              <p:cNvGrpSpPr/>
              <p:nvPr/>
            </p:nvGrpSpPr>
            <p:grpSpPr>
              <a:xfrm flipH="1">
                <a:off x="6206544" y="4695401"/>
                <a:ext cx="645532" cy="595451"/>
                <a:chOff x="1689074" y="4696112"/>
                <a:chExt cx="645532" cy="595451"/>
              </a:xfrm>
            </p:grpSpPr>
            <p:cxnSp>
              <p:nvCxnSpPr>
                <p:cNvPr id="451" name="Straight Connector 450"/>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433" name="Group 432"/>
              <p:cNvGrpSpPr/>
              <p:nvPr/>
            </p:nvGrpSpPr>
            <p:grpSpPr>
              <a:xfrm flipH="1">
                <a:off x="6206544" y="5773807"/>
                <a:ext cx="645532" cy="595451"/>
                <a:chOff x="1689074" y="4696112"/>
                <a:chExt cx="645532" cy="595451"/>
              </a:xfrm>
            </p:grpSpPr>
            <p:cxnSp>
              <p:nvCxnSpPr>
                <p:cNvPr id="449" name="Straight Connector 448"/>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434" name="TextBox 433"/>
              <p:cNvSpPr txBox="1"/>
              <p:nvPr/>
            </p:nvSpPr>
            <p:spPr>
              <a:xfrm>
                <a:off x="6826105" y="5441994"/>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35" name="TextBox 434"/>
              <p:cNvSpPr txBox="1"/>
              <p:nvPr/>
            </p:nvSpPr>
            <p:spPr>
              <a:xfrm>
                <a:off x="6826105" y="4955015"/>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36" name="TextBox 435"/>
              <p:cNvSpPr txBox="1"/>
              <p:nvPr/>
            </p:nvSpPr>
            <p:spPr>
              <a:xfrm>
                <a:off x="6826105" y="4360612"/>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37" name="TextBox 436"/>
              <p:cNvSpPr txBox="1"/>
              <p:nvPr/>
            </p:nvSpPr>
            <p:spPr>
              <a:xfrm>
                <a:off x="6625671" y="3859511"/>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38" name="TextBox 437"/>
              <p:cNvSpPr txBox="1"/>
              <p:nvPr/>
            </p:nvSpPr>
            <p:spPr>
              <a:xfrm>
                <a:off x="7034598" y="385899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439" name="Rectangle 438"/>
              <p:cNvSpPr/>
              <p:nvPr/>
            </p:nvSpPr>
            <p:spPr>
              <a:xfrm>
                <a:off x="6675976" y="408320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40" name="Rectangle 439"/>
              <p:cNvSpPr/>
              <p:nvPr/>
            </p:nvSpPr>
            <p:spPr>
              <a:xfrm>
                <a:off x="6861036" y="626837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41" name="Rectangle 440"/>
              <p:cNvSpPr/>
              <p:nvPr/>
            </p:nvSpPr>
            <p:spPr>
              <a:xfrm>
                <a:off x="7047796" y="408713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442" name="Rectangle 441"/>
              <p:cNvSpPr/>
              <p:nvPr/>
            </p:nvSpPr>
            <p:spPr>
              <a:xfrm>
                <a:off x="6829777" y="460827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43" name="Rectangle 442"/>
              <p:cNvSpPr/>
              <p:nvPr/>
            </p:nvSpPr>
            <p:spPr>
              <a:xfrm>
                <a:off x="6651237" y="325875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44" name="Rectangle 443"/>
              <p:cNvSpPr/>
              <p:nvPr/>
            </p:nvSpPr>
            <p:spPr>
              <a:xfrm>
                <a:off x="7022712" y="325875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445" name="Rectangle 444"/>
              <p:cNvSpPr/>
              <p:nvPr/>
            </p:nvSpPr>
            <p:spPr>
              <a:xfrm>
                <a:off x="6803762" y="285779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46" name="Rectangle 445"/>
              <p:cNvSpPr/>
              <p:nvPr/>
            </p:nvSpPr>
            <p:spPr>
              <a:xfrm>
                <a:off x="6829777" y="570454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447" name="Rectangle 446"/>
              <p:cNvSpPr/>
              <p:nvPr/>
            </p:nvSpPr>
            <p:spPr>
              <a:xfrm>
                <a:off x="6861945" y="517606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448" name="Rectangle 447"/>
              <p:cNvSpPr/>
              <p:nvPr/>
            </p:nvSpPr>
            <p:spPr>
              <a:xfrm>
                <a:off x="6848042" y="372289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319" name="TextBox 318"/>
              <p:cNvSpPr txBox="1"/>
              <p:nvPr/>
            </p:nvSpPr>
            <p:spPr>
              <a:xfrm>
                <a:off x="6826558" y="350095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grpSp>
          <p:nvGrpSpPr>
            <p:cNvPr id="678" name="Group 677"/>
            <p:cNvGrpSpPr/>
            <p:nvPr/>
          </p:nvGrpSpPr>
          <p:grpSpPr>
            <a:xfrm>
              <a:off x="1742846" y="2538632"/>
              <a:ext cx="1564291" cy="3435384"/>
              <a:chOff x="584158" y="2857793"/>
              <a:chExt cx="1721172" cy="3779916"/>
            </a:xfrm>
          </p:grpSpPr>
          <p:cxnSp>
            <p:nvCxnSpPr>
              <p:cNvPr id="679" name="Straight Connector 678"/>
              <p:cNvCxnSpPr/>
              <p:nvPr/>
            </p:nvCxnSpPr>
            <p:spPr>
              <a:xfrm>
                <a:off x="1275360" y="383072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80" name="Straight Connector 679"/>
              <p:cNvCxnSpPr/>
              <p:nvPr/>
            </p:nvCxnSpPr>
            <p:spPr>
              <a:xfrm>
                <a:off x="1275360" y="292737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81" name="Group 680"/>
              <p:cNvGrpSpPr/>
              <p:nvPr/>
            </p:nvGrpSpPr>
            <p:grpSpPr>
              <a:xfrm>
                <a:off x="1070843" y="3337417"/>
                <a:ext cx="750261" cy="0"/>
                <a:chOff x="3719395" y="1107740"/>
                <a:chExt cx="1560392" cy="0"/>
              </a:xfrm>
            </p:grpSpPr>
            <p:cxnSp>
              <p:nvCxnSpPr>
                <p:cNvPr id="727" name="Straight Connector 726"/>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28" name="Straight Connector 727"/>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682" name="Group 681"/>
              <p:cNvGrpSpPr/>
              <p:nvPr/>
            </p:nvGrpSpPr>
            <p:grpSpPr>
              <a:xfrm>
                <a:off x="1070843" y="4188940"/>
                <a:ext cx="750261" cy="0"/>
                <a:chOff x="3719395" y="2706745"/>
                <a:chExt cx="1560392" cy="0"/>
              </a:xfrm>
            </p:grpSpPr>
            <p:cxnSp>
              <p:nvCxnSpPr>
                <p:cNvPr id="725" name="Straight Connector 724"/>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26" name="Straight Connector 725"/>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683" name="Straight Connector 682"/>
              <p:cNvCxnSpPr/>
              <p:nvPr/>
            </p:nvCxnSpPr>
            <p:spPr>
              <a:xfrm>
                <a:off x="1275360" y="5285543"/>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84" name="Straight Connector 683"/>
              <p:cNvCxnSpPr/>
              <p:nvPr/>
            </p:nvCxnSpPr>
            <p:spPr>
              <a:xfrm>
                <a:off x="1275360" y="4689577"/>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85" name="Group 684"/>
              <p:cNvGrpSpPr/>
              <p:nvPr/>
            </p:nvGrpSpPr>
            <p:grpSpPr>
              <a:xfrm>
                <a:off x="1600493" y="4690092"/>
                <a:ext cx="645532" cy="595451"/>
                <a:chOff x="1689074" y="4696112"/>
                <a:chExt cx="645532" cy="595451"/>
              </a:xfrm>
            </p:grpSpPr>
            <p:cxnSp>
              <p:nvCxnSpPr>
                <p:cNvPr id="723" name="Straight Connector 72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24" name="Straight Connector 72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86" name="Group 685"/>
              <p:cNvGrpSpPr/>
              <p:nvPr/>
            </p:nvGrpSpPr>
            <p:grpSpPr>
              <a:xfrm>
                <a:off x="584158" y="2927377"/>
                <a:ext cx="691202" cy="1254325"/>
                <a:chOff x="672739" y="2955837"/>
                <a:chExt cx="691202" cy="1254325"/>
              </a:xfrm>
              <a:effectLst/>
            </p:grpSpPr>
            <p:cxnSp>
              <p:nvCxnSpPr>
                <p:cNvPr id="719" name="Straight Connector 718"/>
                <p:cNvCxnSpPr/>
                <p:nvPr/>
              </p:nvCxnSpPr>
              <p:spPr>
                <a:xfrm flipV="1">
                  <a:off x="673446" y="2955837"/>
                  <a:ext cx="690495" cy="64170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20" name="Straight Connector 719"/>
                <p:cNvCxnSpPr/>
                <p:nvPr/>
              </p:nvCxnSpPr>
              <p:spPr>
                <a:xfrm flipH="1" flipV="1">
                  <a:off x="673446" y="3597543"/>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21" name="Straight Connector 720"/>
                <p:cNvCxnSpPr/>
                <p:nvPr/>
              </p:nvCxnSpPr>
              <p:spPr>
                <a:xfrm flipH="1" flipV="1">
                  <a:off x="673446" y="3597542"/>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22" name="Straight Connector 721"/>
                <p:cNvCxnSpPr/>
                <p:nvPr/>
              </p:nvCxnSpPr>
              <p:spPr>
                <a:xfrm flipH="1">
                  <a:off x="672739" y="3365877"/>
                  <a:ext cx="486685"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87" name="Group 686"/>
              <p:cNvGrpSpPr/>
              <p:nvPr/>
            </p:nvGrpSpPr>
            <p:grpSpPr>
              <a:xfrm>
                <a:off x="1614835" y="2934614"/>
                <a:ext cx="690495" cy="1254325"/>
                <a:chOff x="1703416" y="2963074"/>
                <a:chExt cx="690495" cy="1254325"/>
              </a:xfrm>
              <a:effectLst/>
            </p:grpSpPr>
            <p:cxnSp>
              <p:nvCxnSpPr>
                <p:cNvPr id="715" name="Straight Connector 714"/>
                <p:cNvCxnSpPr/>
                <p:nvPr/>
              </p:nvCxnSpPr>
              <p:spPr>
                <a:xfrm flipH="1" flipV="1">
                  <a:off x="1703416" y="2963074"/>
                  <a:ext cx="690495" cy="641706"/>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6" name="Straight Connector 715"/>
                <p:cNvCxnSpPr/>
                <p:nvPr/>
              </p:nvCxnSpPr>
              <p:spPr>
                <a:xfrm flipV="1">
                  <a:off x="1703416" y="3604779"/>
                  <a:ext cx="690494" cy="261643"/>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7" name="Straight Connector 716"/>
                <p:cNvCxnSpPr/>
                <p:nvPr/>
              </p:nvCxnSpPr>
              <p:spPr>
                <a:xfrm flipV="1">
                  <a:off x="1907932" y="3604779"/>
                  <a:ext cx="485978" cy="612620"/>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8" name="Straight Connector 717"/>
                <p:cNvCxnSpPr/>
                <p:nvPr/>
              </p:nvCxnSpPr>
              <p:spPr>
                <a:xfrm>
                  <a:off x="1907932" y="3365878"/>
                  <a:ext cx="484226" cy="23166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688" name="Straight Connector 687"/>
              <p:cNvCxnSpPr/>
              <p:nvPr/>
            </p:nvCxnSpPr>
            <p:spPr>
              <a:xfrm>
                <a:off x="1275360" y="6369258"/>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89" name="Straight Connector 688"/>
              <p:cNvCxnSpPr/>
              <p:nvPr/>
            </p:nvCxnSpPr>
            <p:spPr>
              <a:xfrm>
                <a:off x="1275360" y="5773292"/>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690" name="TextBox 689"/>
              <p:cNvSpPr txBox="1"/>
              <p:nvPr/>
            </p:nvSpPr>
            <p:spPr>
              <a:xfrm>
                <a:off x="1254431" y="6038730"/>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692" name="Group 691"/>
              <p:cNvGrpSpPr/>
              <p:nvPr/>
            </p:nvGrpSpPr>
            <p:grpSpPr>
              <a:xfrm>
                <a:off x="1600493" y="5770649"/>
                <a:ext cx="645532" cy="595451"/>
                <a:chOff x="1689074" y="4696112"/>
                <a:chExt cx="645532" cy="595451"/>
              </a:xfrm>
            </p:grpSpPr>
            <p:cxnSp>
              <p:nvCxnSpPr>
                <p:cNvPr id="713" name="Straight Connector 71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4" name="Straight Connector 71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93" name="Group 692"/>
              <p:cNvGrpSpPr/>
              <p:nvPr/>
            </p:nvGrpSpPr>
            <p:grpSpPr>
              <a:xfrm flipH="1">
                <a:off x="638625" y="4695401"/>
                <a:ext cx="645532" cy="595451"/>
                <a:chOff x="1689074" y="4696112"/>
                <a:chExt cx="645532" cy="595451"/>
              </a:xfrm>
            </p:grpSpPr>
            <p:cxnSp>
              <p:nvCxnSpPr>
                <p:cNvPr id="711" name="Straight Connector 710"/>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2" name="Straight Connector 711"/>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694" name="Group 693"/>
              <p:cNvGrpSpPr/>
              <p:nvPr/>
            </p:nvGrpSpPr>
            <p:grpSpPr>
              <a:xfrm flipH="1">
                <a:off x="638625" y="5773807"/>
                <a:ext cx="645532" cy="595451"/>
                <a:chOff x="1689074" y="4696112"/>
                <a:chExt cx="645532" cy="595451"/>
              </a:xfrm>
            </p:grpSpPr>
            <p:cxnSp>
              <p:nvCxnSpPr>
                <p:cNvPr id="709" name="Straight Connector 708"/>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10" name="Straight Connector 709"/>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695" name="TextBox 694"/>
              <p:cNvSpPr txBox="1"/>
              <p:nvPr/>
            </p:nvSpPr>
            <p:spPr>
              <a:xfrm>
                <a:off x="1254431" y="5441994"/>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96" name="TextBox 695"/>
              <p:cNvSpPr txBox="1"/>
              <p:nvPr/>
            </p:nvSpPr>
            <p:spPr>
              <a:xfrm>
                <a:off x="1254431" y="4955308"/>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97" name="TextBox 696"/>
              <p:cNvSpPr txBox="1"/>
              <p:nvPr/>
            </p:nvSpPr>
            <p:spPr>
              <a:xfrm>
                <a:off x="1254431" y="4358216"/>
                <a:ext cx="367408"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698" name="Rectangle 697"/>
              <p:cNvSpPr/>
              <p:nvPr/>
            </p:nvSpPr>
            <p:spPr>
              <a:xfrm>
                <a:off x="1108057" y="4083202"/>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699" name="Rectangle 698"/>
              <p:cNvSpPr/>
              <p:nvPr/>
            </p:nvSpPr>
            <p:spPr>
              <a:xfrm>
                <a:off x="1293117" y="6268377"/>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700" name="Rectangle 699"/>
              <p:cNvSpPr/>
              <p:nvPr/>
            </p:nvSpPr>
            <p:spPr>
              <a:xfrm>
                <a:off x="1479877" y="4087131"/>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701" name="Rectangle 700"/>
              <p:cNvSpPr/>
              <p:nvPr/>
            </p:nvSpPr>
            <p:spPr>
              <a:xfrm>
                <a:off x="1261858" y="460827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702" name="Rectangle 701"/>
              <p:cNvSpPr/>
              <p:nvPr/>
            </p:nvSpPr>
            <p:spPr>
              <a:xfrm>
                <a:off x="1083318" y="325875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703" name="Rectangle 702"/>
              <p:cNvSpPr/>
              <p:nvPr/>
            </p:nvSpPr>
            <p:spPr>
              <a:xfrm>
                <a:off x="1454793" y="3258756"/>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704" name="Rectangle 703"/>
              <p:cNvSpPr/>
              <p:nvPr/>
            </p:nvSpPr>
            <p:spPr>
              <a:xfrm>
                <a:off x="1235843" y="285779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705" name="Rectangle 704"/>
              <p:cNvSpPr/>
              <p:nvPr/>
            </p:nvSpPr>
            <p:spPr>
              <a:xfrm>
                <a:off x="1261858" y="570454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706" name="Rectangle 705"/>
              <p:cNvSpPr/>
              <p:nvPr/>
            </p:nvSpPr>
            <p:spPr>
              <a:xfrm>
                <a:off x="1294026" y="5176069"/>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707" name="Rectangle 706"/>
              <p:cNvSpPr/>
              <p:nvPr/>
            </p:nvSpPr>
            <p:spPr>
              <a:xfrm>
                <a:off x="1280123" y="372289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grpSp>
        <p:grpSp>
          <p:nvGrpSpPr>
            <p:cNvPr id="781" name="Group 780"/>
            <p:cNvGrpSpPr/>
            <p:nvPr/>
          </p:nvGrpSpPr>
          <p:grpSpPr>
            <a:xfrm>
              <a:off x="4763186" y="2529974"/>
              <a:ext cx="1468026" cy="3444042"/>
              <a:chOff x="679076" y="2850570"/>
              <a:chExt cx="1615253" cy="3789442"/>
            </a:xfrm>
          </p:grpSpPr>
          <p:cxnSp>
            <p:nvCxnSpPr>
              <p:cNvPr id="782" name="Straight Connector 781"/>
              <p:cNvCxnSpPr/>
              <p:nvPr/>
            </p:nvCxnSpPr>
            <p:spPr>
              <a:xfrm>
                <a:off x="1324943" y="4228286"/>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83" name="Straight Connector 782"/>
              <p:cNvCxnSpPr/>
              <p:nvPr/>
            </p:nvCxnSpPr>
            <p:spPr>
              <a:xfrm>
                <a:off x="1324943" y="2916720"/>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784" name="Group 783"/>
              <p:cNvGrpSpPr/>
              <p:nvPr/>
            </p:nvGrpSpPr>
            <p:grpSpPr>
              <a:xfrm>
                <a:off x="1133840" y="3325874"/>
                <a:ext cx="701051" cy="0"/>
                <a:chOff x="3719395" y="1107740"/>
                <a:chExt cx="1560392" cy="0"/>
              </a:xfrm>
            </p:grpSpPr>
            <p:cxnSp>
              <p:nvCxnSpPr>
                <p:cNvPr id="829" name="Straight Connector 828"/>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30" name="Straight Connector 829"/>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785" name="Group 784"/>
              <p:cNvGrpSpPr/>
              <p:nvPr/>
            </p:nvGrpSpPr>
            <p:grpSpPr>
              <a:xfrm>
                <a:off x="1133840" y="3818115"/>
                <a:ext cx="701051" cy="0"/>
                <a:chOff x="3719395" y="2706745"/>
                <a:chExt cx="1560392" cy="0"/>
              </a:xfrm>
            </p:grpSpPr>
            <p:cxnSp>
              <p:nvCxnSpPr>
                <p:cNvPr id="827" name="Straight Connector 826"/>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28" name="Straight Connector 827"/>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786" name="Straight Connector 785"/>
              <p:cNvCxnSpPr/>
              <p:nvPr/>
            </p:nvCxnSpPr>
            <p:spPr>
              <a:xfrm flipV="1">
                <a:off x="679737" y="2916720"/>
                <a:ext cx="645206" cy="64031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87" name="Straight Connector 786"/>
              <p:cNvCxnSpPr/>
              <p:nvPr/>
            </p:nvCxnSpPr>
            <p:spPr>
              <a:xfrm flipH="1" flipV="1">
                <a:off x="679738" y="3557038"/>
                <a:ext cx="454102"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88" name="Straight Connector 787"/>
              <p:cNvCxnSpPr/>
              <p:nvPr/>
            </p:nvCxnSpPr>
            <p:spPr>
              <a:xfrm flipH="1" flipV="1">
                <a:off x="679738" y="3557037"/>
                <a:ext cx="643568" cy="6712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89" name="Straight Connector 788"/>
              <p:cNvCxnSpPr/>
              <p:nvPr/>
            </p:nvCxnSpPr>
            <p:spPr>
              <a:xfrm flipH="1">
                <a:off x="679076" y="3325874"/>
                <a:ext cx="454764"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90" name="Straight Connector 789"/>
              <p:cNvCxnSpPr/>
              <p:nvPr/>
            </p:nvCxnSpPr>
            <p:spPr>
              <a:xfrm flipH="1" flipV="1">
                <a:off x="1642152" y="2923941"/>
                <a:ext cx="645206" cy="64031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91" name="Straight Connector 790"/>
              <p:cNvCxnSpPr/>
              <p:nvPr/>
            </p:nvCxnSpPr>
            <p:spPr>
              <a:xfrm flipV="1">
                <a:off x="1834891" y="3564259"/>
                <a:ext cx="452466"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92" name="Straight Connector 791"/>
              <p:cNvCxnSpPr/>
              <p:nvPr/>
            </p:nvCxnSpPr>
            <p:spPr>
              <a:xfrm flipV="1">
                <a:off x="1642152" y="3564259"/>
                <a:ext cx="645205" cy="66402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93" name="Straight Connector 792"/>
              <p:cNvCxnSpPr/>
              <p:nvPr/>
            </p:nvCxnSpPr>
            <p:spPr>
              <a:xfrm>
                <a:off x="1833254" y="3325874"/>
                <a:ext cx="452466"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94" name="Straight Connector 793"/>
              <p:cNvCxnSpPr/>
              <p:nvPr/>
            </p:nvCxnSpPr>
            <p:spPr>
              <a:xfrm>
                <a:off x="1323664" y="528784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95" name="Straight Connector 794"/>
              <p:cNvCxnSpPr/>
              <p:nvPr/>
            </p:nvCxnSpPr>
            <p:spPr>
              <a:xfrm>
                <a:off x="1323664" y="4691880"/>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796" name="Group 795"/>
              <p:cNvGrpSpPr/>
              <p:nvPr/>
            </p:nvGrpSpPr>
            <p:grpSpPr>
              <a:xfrm>
                <a:off x="1648797" y="4692395"/>
                <a:ext cx="645532" cy="595451"/>
                <a:chOff x="1689074" y="4696112"/>
                <a:chExt cx="645532" cy="595451"/>
              </a:xfrm>
            </p:grpSpPr>
            <p:cxnSp>
              <p:nvCxnSpPr>
                <p:cNvPr id="825" name="Straight Connector 824"/>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26" name="Straight Connector 825"/>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797" name="Straight Connector 796"/>
              <p:cNvCxnSpPr/>
              <p:nvPr/>
            </p:nvCxnSpPr>
            <p:spPr>
              <a:xfrm>
                <a:off x="1323664" y="6371561"/>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98" name="Straight Connector 797"/>
              <p:cNvCxnSpPr/>
              <p:nvPr/>
            </p:nvCxnSpPr>
            <p:spPr>
              <a:xfrm>
                <a:off x="1323664" y="5775595"/>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799" name="TextBox 798"/>
              <p:cNvSpPr txBox="1"/>
              <p:nvPr/>
            </p:nvSpPr>
            <p:spPr>
              <a:xfrm>
                <a:off x="1299771" y="6041032"/>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800" name="Group 799"/>
              <p:cNvGrpSpPr/>
              <p:nvPr/>
            </p:nvGrpSpPr>
            <p:grpSpPr>
              <a:xfrm>
                <a:off x="1648797" y="5772952"/>
                <a:ext cx="645532" cy="595451"/>
                <a:chOff x="1689074" y="4696112"/>
                <a:chExt cx="645532" cy="595451"/>
              </a:xfrm>
            </p:grpSpPr>
            <p:cxnSp>
              <p:nvCxnSpPr>
                <p:cNvPr id="823" name="Straight Connector 82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24" name="Straight Connector 82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801" name="Group 800"/>
              <p:cNvGrpSpPr/>
              <p:nvPr/>
            </p:nvGrpSpPr>
            <p:grpSpPr>
              <a:xfrm flipH="1">
                <a:off x="686929" y="4697704"/>
                <a:ext cx="645532" cy="595451"/>
                <a:chOff x="1689074" y="4696112"/>
                <a:chExt cx="645532" cy="595451"/>
              </a:xfrm>
            </p:grpSpPr>
            <p:cxnSp>
              <p:nvCxnSpPr>
                <p:cNvPr id="821" name="Straight Connector 820"/>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22" name="Straight Connector 821"/>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802" name="Group 801"/>
              <p:cNvGrpSpPr/>
              <p:nvPr/>
            </p:nvGrpSpPr>
            <p:grpSpPr>
              <a:xfrm flipH="1">
                <a:off x="686929" y="5776110"/>
                <a:ext cx="645532" cy="595451"/>
                <a:chOff x="1689074" y="4696112"/>
                <a:chExt cx="645532" cy="595451"/>
              </a:xfrm>
            </p:grpSpPr>
            <p:cxnSp>
              <p:nvCxnSpPr>
                <p:cNvPr id="819" name="Straight Connector 818"/>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20" name="Straight Connector 819"/>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803" name="TextBox 802"/>
              <p:cNvSpPr txBox="1"/>
              <p:nvPr/>
            </p:nvSpPr>
            <p:spPr>
              <a:xfrm>
                <a:off x="1299771" y="544394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04" name="TextBox 803"/>
              <p:cNvSpPr txBox="1"/>
              <p:nvPr/>
            </p:nvSpPr>
            <p:spPr>
              <a:xfrm>
                <a:off x="1299771" y="495761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05" name="TextBox 804"/>
              <p:cNvSpPr txBox="1"/>
              <p:nvPr/>
            </p:nvSpPr>
            <p:spPr>
              <a:xfrm>
                <a:off x="1299771" y="436052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06" name="Rectangle 805"/>
              <p:cNvSpPr/>
              <p:nvPr/>
            </p:nvSpPr>
            <p:spPr>
              <a:xfrm>
                <a:off x="1341421" y="6270680"/>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807" name="Rectangle 806"/>
              <p:cNvSpPr/>
              <p:nvPr/>
            </p:nvSpPr>
            <p:spPr>
              <a:xfrm>
                <a:off x="1310162" y="4610579"/>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808" name="Rectangle 807"/>
              <p:cNvSpPr/>
              <p:nvPr/>
            </p:nvSpPr>
            <p:spPr>
              <a:xfrm>
                <a:off x="1310162" y="570684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809" name="Rectangle 808"/>
              <p:cNvSpPr/>
              <p:nvPr/>
            </p:nvSpPr>
            <p:spPr>
              <a:xfrm>
                <a:off x="1342330" y="5178372"/>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810" name="Rectangle 809"/>
              <p:cNvSpPr/>
              <p:nvPr/>
            </p:nvSpPr>
            <p:spPr>
              <a:xfrm>
                <a:off x="1134582" y="3699409"/>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811" name="Rectangle 810"/>
              <p:cNvSpPr/>
              <p:nvPr/>
            </p:nvSpPr>
            <p:spPr>
              <a:xfrm>
                <a:off x="1506402" y="3703338"/>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812" name="Rectangle 811"/>
              <p:cNvSpPr/>
              <p:nvPr/>
            </p:nvSpPr>
            <p:spPr>
              <a:xfrm>
                <a:off x="1112891" y="3256597"/>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813" name="Rectangle 812"/>
              <p:cNvSpPr/>
              <p:nvPr/>
            </p:nvSpPr>
            <p:spPr>
              <a:xfrm>
                <a:off x="1484366" y="3256597"/>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814" name="Rectangle 813"/>
              <p:cNvSpPr/>
              <p:nvPr/>
            </p:nvSpPr>
            <p:spPr>
              <a:xfrm>
                <a:off x="1273230" y="2850570"/>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815" name="Rectangle 814"/>
              <p:cNvSpPr/>
              <p:nvPr/>
            </p:nvSpPr>
            <p:spPr>
              <a:xfrm>
                <a:off x="1328786" y="411465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816" name="TextBox 815"/>
              <p:cNvSpPr txBox="1"/>
              <p:nvPr/>
            </p:nvSpPr>
            <p:spPr>
              <a:xfrm>
                <a:off x="1133906" y="2994096"/>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17" name="TextBox 816"/>
              <p:cNvSpPr txBox="1"/>
              <p:nvPr/>
            </p:nvSpPr>
            <p:spPr>
              <a:xfrm>
                <a:off x="1521680" y="2996017"/>
                <a:ext cx="295274"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18" name="TextBox 817"/>
              <p:cNvSpPr txBox="1"/>
              <p:nvPr/>
            </p:nvSpPr>
            <p:spPr>
              <a:xfrm>
                <a:off x="1299771" y="3894358"/>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grpSp>
          <p:nvGrpSpPr>
            <p:cNvPr id="831" name="Group 830"/>
            <p:cNvGrpSpPr/>
            <p:nvPr/>
          </p:nvGrpSpPr>
          <p:grpSpPr>
            <a:xfrm>
              <a:off x="6177091" y="2529974"/>
              <a:ext cx="1468026" cy="3444042"/>
              <a:chOff x="3463035" y="2850570"/>
              <a:chExt cx="1615253" cy="3789442"/>
            </a:xfrm>
          </p:grpSpPr>
          <p:cxnSp>
            <p:nvCxnSpPr>
              <p:cNvPr id="832" name="Straight Connector 831"/>
              <p:cNvCxnSpPr/>
              <p:nvPr/>
            </p:nvCxnSpPr>
            <p:spPr>
              <a:xfrm>
                <a:off x="4108902" y="4228286"/>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33" name="Straight Connector 832"/>
              <p:cNvCxnSpPr/>
              <p:nvPr/>
            </p:nvCxnSpPr>
            <p:spPr>
              <a:xfrm>
                <a:off x="4108902" y="2916720"/>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834" name="Group 833"/>
              <p:cNvGrpSpPr/>
              <p:nvPr/>
            </p:nvGrpSpPr>
            <p:grpSpPr>
              <a:xfrm>
                <a:off x="3917799" y="3325874"/>
                <a:ext cx="701051" cy="0"/>
                <a:chOff x="3719395" y="1107740"/>
                <a:chExt cx="1560392" cy="0"/>
              </a:xfrm>
            </p:grpSpPr>
            <p:cxnSp>
              <p:nvCxnSpPr>
                <p:cNvPr id="881" name="Straight Connector 880"/>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82" name="Straight Connector 881"/>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835" name="Group 834"/>
              <p:cNvGrpSpPr/>
              <p:nvPr/>
            </p:nvGrpSpPr>
            <p:grpSpPr>
              <a:xfrm>
                <a:off x="3917799" y="3818115"/>
                <a:ext cx="701051" cy="0"/>
                <a:chOff x="3719395" y="2706745"/>
                <a:chExt cx="1560392" cy="0"/>
              </a:xfrm>
            </p:grpSpPr>
            <p:cxnSp>
              <p:nvCxnSpPr>
                <p:cNvPr id="879" name="Straight Connector 878"/>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836" name="Straight Connector 835"/>
              <p:cNvCxnSpPr/>
              <p:nvPr/>
            </p:nvCxnSpPr>
            <p:spPr>
              <a:xfrm flipV="1">
                <a:off x="3463696" y="2916720"/>
                <a:ext cx="645206" cy="64031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37" name="Straight Connector 836"/>
              <p:cNvCxnSpPr/>
              <p:nvPr/>
            </p:nvCxnSpPr>
            <p:spPr>
              <a:xfrm flipH="1" flipV="1">
                <a:off x="3463697" y="3557038"/>
                <a:ext cx="454102"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38" name="Straight Connector 837"/>
              <p:cNvCxnSpPr/>
              <p:nvPr/>
            </p:nvCxnSpPr>
            <p:spPr>
              <a:xfrm flipH="1" flipV="1">
                <a:off x="3463697" y="3557037"/>
                <a:ext cx="643568" cy="6712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39" name="Straight Connector 838"/>
              <p:cNvCxnSpPr/>
              <p:nvPr/>
            </p:nvCxnSpPr>
            <p:spPr>
              <a:xfrm flipH="1">
                <a:off x="3463035" y="3325874"/>
                <a:ext cx="454764"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flipH="1" flipV="1">
                <a:off x="4426111" y="2923941"/>
                <a:ext cx="645206" cy="64031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flipV="1">
                <a:off x="4618850" y="3564259"/>
                <a:ext cx="452466"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flipV="1">
                <a:off x="4426111" y="3564259"/>
                <a:ext cx="645205" cy="66402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617213" y="3325874"/>
                <a:ext cx="452466"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4107623" y="528784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4107623" y="4691880"/>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846" name="Group 845"/>
              <p:cNvGrpSpPr/>
              <p:nvPr/>
            </p:nvGrpSpPr>
            <p:grpSpPr>
              <a:xfrm>
                <a:off x="4432756" y="4692395"/>
                <a:ext cx="645532" cy="595451"/>
                <a:chOff x="1689074" y="4696112"/>
                <a:chExt cx="645532" cy="595451"/>
              </a:xfrm>
            </p:grpSpPr>
            <p:cxnSp>
              <p:nvCxnSpPr>
                <p:cNvPr id="877" name="Straight Connector 876"/>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847" name="Straight Connector 846"/>
              <p:cNvCxnSpPr/>
              <p:nvPr/>
            </p:nvCxnSpPr>
            <p:spPr>
              <a:xfrm>
                <a:off x="4107623" y="6371561"/>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48" name="Straight Connector 847"/>
              <p:cNvCxnSpPr/>
              <p:nvPr/>
            </p:nvCxnSpPr>
            <p:spPr>
              <a:xfrm>
                <a:off x="4107623" y="5775595"/>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849" name="TextBox 848"/>
              <p:cNvSpPr txBox="1"/>
              <p:nvPr/>
            </p:nvSpPr>
            <p:spPr>
              <a:xfrm>
                <a:off x="4091762" y="6038342"/>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850" name="Group 849"/>
              <p:cNvGrpSpPr/>
              <p:nvPr/>
            </p:nvGrpSpPr>
            <p:grpSpPr>
              <a:xfrm>
                <a:off x="4432756" y="5772952"/>
                <a:ext cx="645532" cy="595451"/>
                <a:chOff x="1689074" y="4696112"/>
                <a:chExt cx="645532" cy="595451"/>
              </a:xfrm>
            </p:grpSpPr>
            <p:cxnSp>
              <p:nvCxnSpPr>
                <p:cNvPr id="875" name="Straight Connector 874"/>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851" name="Group 850"/>
              <p:cNvGrpSpPr/>
              <p:nvPr/>
            </p:nvGrpSpPr>
            <p:grpSpPr>
              <a:xfrm flipH="1">
                <a:off x="3470888" y="4697704"/>
                <a:ext cx="645532" cy="595451"/>
                <a:chOff x="1689074" y="4696112"/>
                <a:chExt cx="645532" cy="595451"/>
              </a:xfrm>
            </p:grpSpPr>
            <p:cxnSp>
              <p:nvCxnSpPr>
                <p:cNvPr id="873" name="Straight Connector 872"/>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852" name="Group 851"/>
              <p:cNvGrpSpPr/>
              <p:nvPr/>
            </p:nvGrpSpPr>
            <p:grpSpPr>
              <a:xfrm flipH="1">
                <a:off x="3470888" y="5776110"/>
                <a:ext cx="645532" cy="595451"/>
                <a:chOff x="1689074" y="4696112"/>
                <a:chExt cx="645532" cy="595451"/>
              </a:xfrm>
            </p:grpSpPr>
            <p:cxnSp>
              <p:nvCxnSpPr>
                <p:cNvPr id="871" name="Straight Connector 870"/>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72" name="Straight Connector 871"/>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853" name="TextBox 852"/>
              <p:cNvSpPr txBox="1"/>
              <p:nvPr/>
            </p:nvSpPr>
            <p:spPr>
              <a:xfrm>
                <a:off x="4091762" y="544125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54" name="TextBox 853"/>
              <p:cNvSpPr txBox="1"/>
              <p:nvPr/>
            </p:nvSpPr>
            <p:spPr>
              <a:xfrm>
                <a:off x="4091762" y="495492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55" name="TextBox 854"/>
              <p:cNvSpPr txBox="1"/>
              <p:nvPr/>
            </p:nvSpPr>
            <p:spPr>
              <a:xfrm>
                <a:off x="4091762" y="4360519"/>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56" name="Rectangle 855"/>
              <p:cNvSpPr/>
              <p:nvPr/>
            </p:nvSpPr>
            <p:spPr>
              <a:xfrm>
                <a:off x="4125380" y="6270680"/>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857" name="Rectangle 856"/>
              <p:cNvSpPr/>
              <p:nvPr/>
            </p:nvSpPr>
            <p:spPr>
              <a:xfrm>
                <a:off x="4094121" y="4610579"/>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858" name="Rectangle 857"/>
              <p:cNvSpPr/>
              <p:nvPr/>
            </p:nvSpPr>
            <p:spPr>
              <a:xfrm>
                <a:off x="4094121" y="570684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859" name="Rectangle 858"/>
              <p:cNvSpPr/>
              <p:nvPr/>
            </p:nvSpPr>
            <p:spPr>
              <a:xfrm>
                <a:off x="4126289" y="5178372"/>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860" name="Rectangle 859"/>
              <p:cNvSpPr/>
              <p:nvPr/>
            </p:nvSpPr>
            <p:spPr>
              <a:xfrm>
                <a:off x="3918541" y="3699409"/>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861" name="Rectangle 860"/>
              <p:cNvSpPr/>
              <p:nvPr/>
            </p:nvSpPr>
            <p:spPr>
              <a:xfrm>
                <a:off x="4290361" y="3703338"/>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862" name="Rectangle 861"/>
              <p:cNvSpPr/>
              <p:nvPr/>
            </p:nvSpPr>
            <p:spPr>
              <a:xfrm>
                <a:off x="3896850" y="3256597"/>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863" name="Rectangle 862"/>
              <p:cNvSpPr/>
              <p:nvPr/>
            </p:nvSpPr>
            <p:spPr>
              <a:xfrm>
                <a:off x="4268325" y="3256597"/>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864" name="Rectangle 863"/>
              <p:cNvSpPr/>
              <p:nvPr/>
            </p:nvSpPr>
            <p:spPr>
              <a:xfrm>
                <a:off x="4057189" y="2850570"/>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865" name="Rectangle 864"/>
              <p:cNvSpPr/>
              <p:nvPr/>
            </p:nvSpPr>
            <p:spPr>
              <a:xfrm>
                <a:off x="4112745" y="411465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866" name="TextBox 865"/>
              <p:cNvSpPr txBox="1"/>
              <p:nvPr/>
            </p:nvSpPr>
            <p:spPr>
              <a:xfrm>
                <a:off x="4261765" y="3488073"/>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67" name="TextBox 866"/>
              <p:cNvSpPr txBox="1"/>
              <p:nvPr/>
            </p:nvSpPr>
            <p:spPr>
              <a:xfrm>
                <a:off x="3889159" y="3484348"/>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68" name="TextBox 867"/>
              <p:cNvSpPr txBox="1"/>
              <p:nvPr/>
            </p:nvSpPr>
            <p:spPr>
              <a:xfrm>
                <a:off x="4091762" y="3894675"/>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69" name="TextBox 868"/>
              <p:cNvSpPr txBox="1"/>
              <p:nvPr/>
            </p:nvSpPr>
            <p:spPr>
              <a:xfrm>
                <a:off x="4258421" y="2992376"/>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870" name="TextBox 869"/>
              <p:cNvSpPr txBox="1"/>
              <p:nvPr/>
            </p:nvSpPr>
            <p:spPr>
              <a:xfrm>
                <a:off x="3885814" y="2993676"/>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grpSp>
          <p:nvGrpSpPr>
            <p:cNvPr id="883" name="Group 882"/>
            <p:cNvGrpSpPr/>
            <p:nvPr/>
          </p:nvGrpSpPr>
          <p:grpSpPr>
            <a:xfrm>
              <a:off x="7590995" y="2286850"/>
              <a:ext cx="1468026" cy="3687166"/>
              <a:chOff x="6246993" y="2583062"/>
              <a:chExt cx="1615253" cy="4056950"/>
            </a:xfrm>
          </p:grpSpPr>
          <p:cxnSp>
            <p:nvCxnSpPr>
              <p:cNvPr id="884" name="Straight Connector 883"/>
              <p:cNvCxnSpPr/>
              <p:nvPr/>
            </p:nvCxnSpPr>
            <p:spPr>
              <a:xfrm>
                <a:off x="6892860" y="4228286"/>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85" name="Straight Connector 884"/>
              <p:cNvCxnSpPr/>
              <p:nvPr/>
            </p:nvCxnSpPr>
            <p:spPr>
              <a:xfrm>
                <a:off x="6892860" y="2916720"/>
                <a:ext cx="318846"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886" name="Group 885"/>
              <p:cNvGrpSpPr/>
              <p:nvPr/>
            </p:nvGrpSpPr>
            <p:grpSpPr>
              <a:xfrm>
                <a:off x="6701757" y="3325874"/>
                <a:ext cx="701051" cy="0"/>
                <a:chOff x="3719395" y="1107740"/>
                <a:chExt cx="1560392" cy="0"/>
              </a:xfrm>
            </p:grpSpPr>
            <p:cxnSp>
              <p:nvCxnSpPr>
                <p:cNvPr id="934" name="Straight Connector 933"/>
                <p:cNvCxnSpPr/>
                <p:nvPr/>
              </p:nvCxnSpPr>
              <p:spPr>
                <a:xfrm>
                  <a:off x="4570103"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35" name="Straight Connector 934"/>
                <p:cNvCxnSpPr/>
                <p:nvPr/>
              </p:nvCxnSpPr>
              <p:spPr>
                <a:xfrm>
                  <a:off x="3719395" y="1107740"/>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887" name="Group 886"/>
              <p:cNvGrpSpPr/>
              <p:nvPr/>
            </p:nvGrpSpPr>
            <p:grpSpPr>
              <a:xfrm>
                <a:off x="6701757" y="3818115"/>
                <a:ext cx="701051" cy="0"/>
                <a:chOff x="3719395" y="2706745"/>
                <a:chExt cx="1560392" cy="0"/>
              </a:xfrm>
            </p:grpSpPr>
            <p:cxnSp>
              <p:nvCxnSpPr>
                <p:cNvPr id="932" name="Straight Connector 931"/>
                <p:cNvCxnSpPr/>
                <p:nvPr/>
              </p:nvCxnSpPr>
              <p:spPr>
                <a:xfrm>
                  <a:off x="4570103"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33" name="Straight Connector 932"/>
                <p:cNvCxnSpPr/>
                <p:nvPr/>
              </p:nvCxnSpPr>
              <p:spPr>
                <a:xfrm>
                  <a:off x="3719395" y="2706745"/>
                  <a:ext cx="709684"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888" name="Straight Connector 887"/>
              <p:cNvCxnSpPr/>
              <p:nvPr/>
            </p:nvCxnSpPr>
            <p:spPr>
              <a:xfrm flipV="1">
                <a:off x="6247654" y="2916720"/>
                <a:ext cx="645206" cy="64031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89" name="Straight Connector 888"/>
              <p:cNvCxnSpPr/>
              <p:nvPr/>
            </p:nvCxnSpPr>
            <p:spPr>
              <a:xfrm flipH="1" flipV="1">
                <a:off x="6247655" y="3557038"/>
                <a:ext cx="454102"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0" name="Straight Connector 889"/>
              <p:cNvCxnSpPr/>
              <p:nvPr/>
            </p:nvCxnSpPr>
            <p:spPr>
              <a:xfrm flipH="1" flipV="1">
                <a:off x="6247655" y="3557037"/>
                <a:ext cx="643568" cy="67124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1" name="Straight Connector 890"/>
              <p:cNvCxnSpPr/>
              <p:nvPr/>
            </p:nvCxnSpPr>
            <p:spPr>
              <a:xfrm flipH="1">
                <a:off x="6246993" y="3325874"/>
                <a:ext cx="454764"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2" name="Straight Connector 891"/>
              <p:cNvCxnSpPr/>
              <p:nvPr/>
            </p:nvCxnSpPr>
            <p:spPr>
              <a:xfrm flipH="1" flipV="1">
                <a:off x="7210069" y="2923941"/>
                <a:ext cx="645206" cy="640318"/>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3" name="Straight Connector 892"/>
              <p:cNvCxnSpPr/>
              <p:nvPr/>
            </p:nvCxnSpPr>
            <p:spPr>
              <a:xfrm flipV="1">
                <a:off x="7402808" y="3564259"/>
                <a:ext cx="452466" cy="26107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4" name="Straight Connector 893"/>
              <p:cNvCxnSpPr/>
              <p:nvPr/>
            </p:nvCxnSpPr>
            <p:spPr>
              <a:xfrm flipV="1">
                <a:off x="7210069" y="3564259"/>
                <a:ext cx="645205" cy="664027"/>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5" name="Straight Connector 894"/>
              <p:cNvCxnSpPr/>
              <p:nvPr/>
            </p:nvCxnSpPr>
            <p:spPr>
              <a:xfrm>
                <a:off x="7401171" y="3325874"/>
                <a:ext cx="452466" cy="231164"/>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96" name="Straight Connector 895"/>
              <p:cNvCxnSpPr/>
              <p:nvPr/>
            </p:nvCxnSpPr>
            <p:spPr>
              <a:xfrm>
                <a:off x="6891581" y="5287846"/>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97" name="Straight Connector 896"/>
              <p:cNvCxnSpPr/>
              <p:nvPr/>
            </p:nvCxnSpPr>
            <p:spPr>
              <a:xfrm>
                <a:off x="6891581" y="4691880"/>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898" name="Group 897"/>
              <p:cNvGrpSpPr/>
              <p:nvPr/>
            </p:nvGrpSpPr>
            <p:grpSpPr>
              <a:xfrm>
                <a:off x="7216714" y="4692395"/>
                <a:ext cx="645532" cy="595451"/>
                <a:chOff x="1689074" y="4696112"/>
                <a:chExt cx="645532" cy="595451"/>
              </a:xfrm>
            </p:grpSpPr>
            <p:cxnSp>
              <p:nvCxnSpPr>
                <p:cNvPr id="930" name="Straight Connector 929"/>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31" name="Straight Connector 930"/>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cxnSp>
            <p:nvCxnSpPr>
              <p:cNvPr id="899" name="Straight Connector 898"/>
              <p:cNvCxnSpPr/>
              <p:nvPr/>
            </p:nvCxnSpPr>
            <p:spPr>
              <a:xfrm>
                <a:off x="6891581" y="6371561"/>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00" name="Straight Connector 899"/>
              <p:cNvCxnSpPr/>
              <p:nvPr/>
            </p:nvCxnSpPr>
            <p:spPr>
              <a:xfrm>
                <a:off x="6891581" y="5775595"/>
                <a:ext cx="341227" cy="0"/>
              </a:xfrm>
              <a:prstGeom prst="line">
                <a:avLst/>
              </a:prstGeom>
              <a:ln w="1905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sp>
            <p:nvSpPr>
              <p:cNvPr id="901" name="TextBox 900"/>
              <p:cNvSpPr txBox="1"/>
              <p:nvPr/>
            </p:nvSpPr>
            <p:spPr>
              <a:xfrm>
                <a:off x="6871594" y="6041032"/>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nvGrpSpPr>
              <p:cNvPr id="902" name="Group 901"/>
              <p:cNvGrpSpPr/>
              <p:nvPr/>
            </p:nvGrpSpPr>
            <p:grpSpPr>
              <a:xfrm>
                <a:off x="7216714" y="5772952"/>
                <a:ext cx="645532" cy="595451"/>
                <a:chOff x="1689074" y="4696112"/>
                <a:chExt cx="645532" cy="595451"/>
              </a:xfrm>
            </p:grpSpPr>
            <p:cxnSp>
              <p:nvCxnSpPr>
                <p:cNvPr id="928" name="Straight Connector 927"/>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29" name="Straight Connector 928"/>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903" name="Group 902"/>
              <p:cNvGrpSpPr/>
              <p:nvPr/>
            </p:nvGrpSpPr>
            <p:grpSpPr>
              <a:xfrm flipH="1">
                <a:off x="6254846" y="4697704"/>
                <a:ext cx="645532" cy="595451"/>
                <a:chOff x="1689074" y="4696112"/>
                <a:chExt cx="645532" cy="595451"/>
              </a:xfrm>
            </p:grpSpPr>
            <p:cxnSp>
              <p:nvCxnSpPr>
                <p:cNvPr id="926" name="Straight Connector 925"/>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27" name="Straight Connector 926"/>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grpSp>
            <p:nvGrpSpPr>
              <p:cNvPr id="904" name="Group 903"/>
              <p:cNvGrpSpPr/>
              <p:nvPr/>
            </p:nvGrpSpPr>
            <p:grpSpPr>
              <a:xfrm flipH="1">
                <a:off x="6254846" y="5776110"/>
                <a:ext cx="645532" cy="595451"/>
                <a:chOff x="1689074" y="4696112"/>
                <a:chExt cx="645532" cy="595451"/>
              </a:xfrm>
            </p:grpSpPr>
            <p:cxnSp>
              <p:nvCxnSpPr>
                <p:cNvPr id="924" name="Straight Connector 923"/>
                <p:cNvCxnSpPr/>
                <p:nvPr/>
              </p:nvCxnSpPr>
              <p:spPr>
                <a:xfrm flipH="1" flipV="1">
                  <a:off x="1705171" y="4696112"/>
                  <a:ext cx="629435" cy="293221"/>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25" name="Straight Connector 924"/>
                <p:cNvCxnSpPr/>
                <p:nvPr/>
              </p:nvCxnSpPr>
              <p:spPr>
                <a:xfrm flipH="1">
                  <a:off x="1689074" y="4989248"/>
                  <a:ext cx="645532" cy="302315"/>
                </a:xfrm>
                <a:prstGeom prst="line">
                  <a:avLst/>
                </a:prstGeom>
                <a:ln w="6350">
                  <a:solidFill>
                    <a:schemeClr val="bg1">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905" name="TextBox 904"/>
              <p:cNvSpPr txBox="1"/>
              <p:nvPr/>
            </p:nvSpPr>
            <p:spPr>
              <a:xfrm>
                <a:off x="6871594" y="544394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06" name="TextBox 905"/>
              <p:cNvSpPr txBox="1"/>
              <p:nvPr/>
            </p:nvSpPr>
            <p:spPr>
              <a:xfrm>
                <a:off x="6871594" y="4954920"/>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07" name="TextBox 906"/>
              <p:cNvSpPr txBox="1"/>
              <p:nvPr/>
            </p:nvSpPr>
            <p:spPr>
              <a:xfrm>
                <a:off x="6871594" y="4357829"/>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08" name="Rectangle 907"/>
              <p:cNvSpPr/>
              <p:nvPr/>
            </p:nvSpPr>
            <p:spPr>
              <a:xfrm>
                <a:off x="6909338" y="6270680"/>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909" name="Rectangle 908"/>
              <p:cNvSpPr/>
              <p:nvPr/>
            </p:nvSpPr>
            <p:spPr>
              <a:xfrm>
                <a:off x="6878079" y="4610579"/>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910" name="Rectangle 909"/>
              <p:cNvSpPr/>
              <p:nvPr/>
            </p:nvSpPr>
            <p:spPr>
              <a:xfrm>
                <a:off x="6878079" y="5706846"/>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911" name="Rectangle 910"/>
              <p:cNvSpPr/>
              <p:nvPr/>
            </p:nvSpPr>
            <p:spPr>
              <a:xfrm>
                <a:off x="6910247" y="5178372"/>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912" name="Rectangle 911"/>
              <p:cNvSpPr/>
              <p:nvPr/>
            </p:nvSpPr>
            <p:spPr>
              <a:xfrm>
                <a:off x="6702499" y="3699409"/>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913" name="Rectangle 912"/>
              <p:cNvSpPr/>
              <p:nvPr/>
            </p:nvSpPr>
            <p:spPr>
              <a:xfrm>
                <a:off x="7074319" y="3703338"/>
                <a:ext cx="312906"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914" name="Rectangle 913"/>
              <p:cNvSpPr/>
              <p:nvPr/>
            </p:nvSpPr>
            <p:spPr>
              <a:xfrm>
                <a:off x="6680808" y="3256597"/>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915" name="Rectangle 914"/>
              <p:cNvSpPr/>
              <p:nvPr/>
            </p:nvSpPr>
            <p:spPr>
              <a:xfrm>
                <a:off x="7052283" y="3256597"/>
                <a:ext cx="428323"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916" name="Rectangle 915"/>
              <p:cNvSpPr/>
              <p:nvPr/>
            </p:nvSpPr>
            <p:spPr>
              <a:xfrm>
                <a:off x="6841147" y="2850570"/>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917" name="Rectangle 916"/>
              <p:cNvSpPr/>
              <p:nvPr/>
            </p:nvSpPr>
            <p:spPr>
              <a:xfrm>
                <a:off x="6896703" y="4114651"/>
                <a:ext cx="360996"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918" name="TextBox 917"/>
              <p:cNvSpPr txBox="1"/>
              <p:nvPr/>
            </p:nvSpPr>
            <p:spPr>
              <a:xfrm>
                <a:off x="7045805" y="3484849"/>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19" name="TextBox 918"/>
              <p:cNvSpPr txBox="1"/>
              <p:nvPr/>
            </p:nvSpPr>
            <p:spPr>
              <a:xfrm>
                <a:off x="6673199" y="3485149"/>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20" name="TextBox 919"/>
              <p:cNvSpPr txBox="1"/>
              <p:nvPr/>
            </p:nvSpPr>
            <p:spPr>
              <a:xfrm>
                <a:off x="6871594" y="3891731"/>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21" name="TextBox 920"/>
              <p:cNvSpPr txBox="1"/>
              <p:nvPr/>
            </p:nvSpPr>
            <p:spPr>
              <a:xfrm>
                <a:off x="7045631" y="2994983"/>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22" name="TextBox 921"/>
              <p:cNvSpPr txBox="1"/>
              <p:nvPr/>
            </p:nvSpPr>
            <p:spPr>
              <a:xfrm>
                <a:off x="6673025" y="2996281"/>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23" name="TextBox 922"/>
              <p:cNvSpPr txBox="1"/>
              <p:nvPr/>
            </p:nvSpPr>
            <p:spPr>
              <a:xfrm>
                <a:off x="6863002" y="2583062"/>
                <a:ext cx="367409" cy="400110"/>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grpSp>
        <p:sp>
          <p:nvSpPr>
            <p:cNvPr id="937" name="Rectangle 936"/>
            <p:cNvSpPr/>
            <p:nvPr/>
          </p:nvSpPr>
          <p:spPr>
            <a:xfrm>
              <a:off x="1456653" y="2554846"/>
              <a:ext cx="574079"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Rectangle 937"/>
            <p:cNvSpPr/>
            <p:nvPr/>
          </p:nvSpPr>
          <p:spPr>
            <a:xfrm>
              <a:off x="2990693" y="2554846"/>
              <a:ext cx="574079"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ectangle 938"/>
            <p:cNvSpPr/>
            <p:nvPr/>
          </p:nvSpPr>
          <p:spPr>
            <a:xfrm>
              <a:off x="4492834" y="2554846"/>
              <a:ext cx="574079"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ectangle 940"/>
            <p:cNvSpPr/>
            <p:nvPr/>
          </p:nvSpPr>
          <p:spPr>
            <a:xfrm>
              <a:off x="5908543" y="2608451"/>
              <a:ext cx="574079"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ectangle 941"/>
            <p:cNvSpPr/>
            <p:nvPr/>
          </p:nvSpPr>
          <p:spPr>
            <a:xfrm>
              <a:off x="7348254" y="2554846"/>
              <a:ext cx="574079"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p:nvSpPr>
          <p:spPr>
            <a:xfrm>
              <a:off x="8744066" y="2554846"/>
              <a:ext cx="399934"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ectangle 943"/>
            <p:cNvSpPr/>
            <p:nvPr/>
          </p:nvSpPr>
          <p:spPr>
            <a:xfrm>
              <a:off x="106326" y="2554846"/>
              <a:ext cx="464797" cy="4181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5" name="TextBox 944"/>
            <p:cNvSpPr txBox="1"/>
            <p:nvPr/>
          </p:nvSpPr>
          <p:spPr>
            <a:xfrm>
              <a:off x="2177851" y="3450357"/>
              <a:ext cx="333920" cy="363641"/>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46" name="TextBox 945"/>
            <p:cNvSpPr txBox="1"/>
            <p:nvPr/>
          </p:nvSpPr>
          <p:spPr>
            <a:xfrm>
              <a:off x="2549505" y="3449889"/>
              <a:ext cx="333920" cy="363641"/>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47" name="TextBox 946"/>
            <p:cNvSpPr txBox="1"/>
            <p:nvPr/>
          </p:nvSpPr>
          <p:spPr>
            <a:xfrm>
              <a:off x="5137479" y="3110024"/>
              <a:ext cx="333920" cy="363641"/>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48" name="TextBox 947"/>
            <p:cNvSpPr txBox="1"/>
            <p:nvPr/>
          </p:nvSpPr>
          <p:spPr>
            <a:xfrm>
              <a:off x="5509133" y="3109556"/>
              <a:ext cx="333920" cy="363641"/>
            </a:xfrm>
            <a:prstGeom prst="rect">
              <a:avLst/>
            </a:prstGeom>
            <a:noFill/>
          </p:spPr>
          <p:txBody>
            <a:bodyPr wrap="none" rtlCol="0">
              <a:spAutoFit/>
            </a:bodyPr>
            <a:lstStyle/>
            <a:p>
              <a:pPr algn="ctr"/>
              <a:r>
                <a:rPr lang="el-GR" sz="2000" dirty="0">
                  <a:solidFill>
                    <a:srgbClr val="0000FF"/>
                  </a:solidFill>
                  <a:latin typeface="Cambria Math"/>
                  <a:ea typeface="Cambria Math"/>
                  <a:sym typeface="Symbol"/>
                </a:rPr>
                <a:t>⥮</a:t>
              </a:r>
              <a:endParaRPr lang="en-US" sz="2000" dirty="0">
                <a:solidFill>
                  <a:srgbClr val="0000FF"/>
                </a:solidFill>
              </a:endParaRPr>
            </a:p>
          </p:txBody>
        </p:sp>
        <p:sp>
          <p:nvSpPr>
            <p:cNvPr id="949" name="Rectangle 948"/>
            <p:cNvSpPr/>
            <p:nvPr/>
          </p:nvSpPr>
          <p:spPr>
            <a:xfrm>
              <a:off x="4678817" y="1979073"/>
              <a:ext cx="238161" cy="418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ectangle 953"/>
            <p:cNvSpPr/>
            <p:nvPr/>
          </p:nvSpPr>
          <p:spPr>
            <a:xfrm>
              <a:off x="401033" y="6160585"/>
              <a:ext cx="8606797" cy="4048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extBox 951"/>
            <p:cNvSpPr txBox="1"/>
            <p:nvPr/>
          </p:nvSpPr>
          <p:spPr>
            <a:xfrm>
              <a:off x="1851588" y="6222647"/>
              <a:ext cx="1361270" cy="276999"/>
            </a:xfrm>
            <a:prstGeom prst="rect">
              <a:avLst/>
            </a:prstGeom>
            <a:solidFill>
              <a:schemeClr val="bg1">
                <a:lumMod val="85000"/>
              </a:schemeClr>
            </a:solidFill>
            <a:ln>
              <a:solidFill>
                <a:schemeClr val="bg1">
                  <a:lumMod val="85000"/>
                </a:schemeClr>
              </a:solidFill>
            </a:ln>
          </p:spPr>
          <p:txBody>
            <a:bodyPr wrap="none" rtlCol="0">
              <a:spAutoFit/>
            </a:bodyPr>
            <a:lstStyle/>
            <a:p>
              <a:r>
                <a:rPr lang="en-US" sz="1200" i="1" dirty="0">
                  <a:latin typeface="+mj-lt"/>
                  <a:ea typeface="Cambria Math" panose="02040503050406030204" pitchFamily="18" charset="0"/>
                </a:rPr>
                <a:t>Large 2s-2p mixing</a:t>
              </a:r>
            </a:p>
          </p:txBody>
        </p:sp>
        <p:sp>
          <p:nvSpPr>
            <p:cNvPr id="951" name="TextBox 950"/>
            <p:cNvSpPr txBox="1"/>
            <p:nvPr/>
          </p:nvSpPr>
          <p:spPr>
            <a:xfrm>
              <a:off x="6294874" y="6221347"/>
              <a:ext cx="1312282" cy="276999"/>
            </a:xfrm>
            <a:prstGeom prst="rect">
              <a:avLst/>
            </a:prstGeom>
            <a:solidFill>
              <a:schemeClr val="bg1">
                <a:lumMod val="85000"/>
              </a:schemeClr>
            </a:solidFill>
            <a:ln>
              <a:solidFill>
                <a:schemeClr val="bg1">
                  <a:lumMod val="85000"/>
                </a:schemeClr>
              </a:solidFill>
            </a:ln>
          </p:spPr>
          <p:txBody>
            <a:bodyPr wrap="none" rtlCol="0">
              <a:spAutoFit/>
            </a:bodyPr>
            <a:lstStyle/>
            <a:p>
              <a:r>
                <a:rPr lang="en-US" sz="1200" i="1" dirty="0">
                  <a:latin typeface="+mj-lt"/>
                  <a:ea typeface="Cambria Math" panose="02040503050406030204" pitchFamily="18" charset="0"/>
                </a:rPr>
                <a:t>Less 2s-2p mixing</a:t>
              </a:r>
            </a:p>
          </p:txBody>
        </p:sp>
        <p:sp>
          <p:nvSpPr>
            <p:cNvPr id="955" name="TextBox 954"/>
            <p:cNvSpPr txBox="1"/>
            <p:nvPr/>
          </p:nvSpPr>
          <p:spPr>
            <a:xfrm>
              <a:off x="832764" y="1908630"/>
              <a:ext cx="388247" cy="369332"/>
            </a:xfrm>
            <a:prstGeom prst="rect">
              <a:avLst/>
            </a:prstGeom>
            <a:noFill/>
          </p:spPr>
          <p:txBody>
            <a:bodyPr wrap="none" rtlCol="0">
              <a:spAutoFit/>
            </a:bodyPr>
            <a:lstStyle/>
            <a:p>
              <a:pPr algn="ctr"/>
              <a:r>
                <a:rPr lang="en-US" dirty="0"/>
                <a:t>B</a:t>
              </a:r>
              <a:r>
                <a:rPr lang="en-US" baseline="-25000" dirty="0"/>
                <a:t>2</a:t>
              </a:r>
            </a:p>
          </p:txBody>
        </p:sp>
        <p:sp>
          <p:nvSpPr>
            <p:cNvPr id="957" name="TextBox 956"/>
            <p:cNvSpPr txBox="1"/>
            <p:nvPr/>
          </p:nvSpPr>
          <p:spPr>
            <a:xfrm>
              <a:off x="2341954" y="1908630"/>
              <a:ext cx="386644" cy="369332"/>
            </a:xfrm>
            <a:prstGeom prst="rect">
              <a:avLst/>
            </a:prstGeom>
            <a:noFill/>
          </p:spPr>
          <p:txBody>
            <a:bodyPr wrap="none" rtlCol="0">
              <a:spAutoFit/>
            </a:bodyPr>
            <a:lstStyle/>
            <a:p>
              <a:pPr algn="ctr"/>
              <a:r>
                <a:rPr lang="en-US" dirty="0"/>
                <a:t>C</a:t>
              </a:r>
              <a:r>
                <a:rPr lang="en-US" baseline="-25000" dirty="0"/>
                <a:t>2</a:t>
              </a:r>
            </a:p>
          </p:txBody>
        </p:sp>
        <p:sp>
          <p:nvSpPr>
            <p:cNvPr id="958" name="TextBox 957"/>
            <p:cNvSpPr txBox="1"/>
            <p:nvPr/>
          </p:nvSpPr>
          <p:spPr>
            <a:xfrm>
              <a:off x="3851206" y="1908630"/>
              <a:ext cx="412292" cy="369332"/>
            </a:xfrm>
            <a:prstGeom prst="rect">
              <a:avLst/>
            </a:prstGeom>
            <a:noFill/>
          </p:spPr>
          <p:txBody>
            <a:bodyPr wrap="none" rtlCol="0">
              <a:spAutoFit/>
            </a:bodyPr>
            <a:lstStyle/>
            <a:p>
              <a:pPr algn="ctr"/>
              <a:r>
                <a:rPr lang="en-US" dirty="0"/>
                <a:t>N</a:t>
              </a:r>
              <a:r>
                <a:rPr lang="en-US" baseline="-25000" dirty="0"/>
                <a:t>2</a:t>
              </a:r>
            </a:p>
          </p:txBody>
        </p:sp>
        <p:sp>
          <p:nvSpPr>
            <p:cNvPr id="959" name="TextBox 958"/>
            <p:cNvSpPr txBox="1"/>
            <p:nvPr/>
          </p:nvSpPr>
          <p:spPr>
            <a:xfrm>
              <a:off x="5319789" y="1908630"/>
              <a:ext cx="415499" cy="369332"/>
            </a:xfrm>
            <a:prstGeom prst="rect">
              <a:avLst/>
            </a:prstGeom>
            <a:noFill/>
          </p:spPr>
          <p:txBody>
            <a:bodyPr wrap="none" rtlCol="0">
              <a:spAutoFit/>
            </a:bodyPr>
            <a:lstStyle/>
            <a:p>
              <a:pPr algn="ctr"/>
              <a:r>
                <a:rPr lang="en-US" dirty="0"/>
                <a:t>O</a:t>
              </a:r>
              <a:r>
                <a:rPr lang="en-US" baseline="-25000" dirty="0"/>
                <a:t>2</a:t>
              </a:r>
            </a:p>
          </p:txBody>
        </p:sp>
        <p:sp>
          <p:nvSpPr>
            <p:cNvPr id="960" name="TextBox 959"/>
            <p:cNvSpPr txBox="1"/>
            <p:nvPr/>
          </p:nvSpPr>
          <p:spPr>
            <a:xfrm>
              <a:off x="6710748" y="1908630"/>
              <a:ext cx="369012" cy="369332"/>
            </a:xfrm>
            <a:prstGeom prst="rect">
              <a:avLst/>
            </a:prstGeom>
            <a:noFill/>
          </p:spPr>
          <p:txBody>
            <a:bodyPr wrap="none" rtlCol="0">
              <a:spAutoFit/>
            </a:bodyPr>
            <a:lstStyle/>
            <a:p>
              <a:pPr algn="ctr"/>
              <a:r>
                <a:rPr lang="en-US" dirty="0"/>
                <a:t>F</a:t>
              </a:r>
              <a:r>
                <a:rPr lang="en-US" baseline="-25000" dirty="0"/>
                <a:t>2</a:t>
              </a:r>
            </a:p>
          </p:txBody>
        </p:sp>
        <p:sp>
          <p:nvSpPr>
            <p:cNvPr id="961" name="TextBox 960"/>
            <p:cNvSpPr txBox="1"/>
            <p:nvPr/>
          </p:nvSpPr>
          <p:spPr>
            <a:xfrm>
              <a:off x="8068036" y="1908630"/>
              <a:ext cx="527710" cy="369332"/>
            </a:xfrm>
            <a:prstGeom prst="rect">
              <a:avLst/>
            </a:prstGeom>
            <a:noFill/>
          </p:spPr>
          <p:txBody>
            <a:bodyPr wrap="none" rtlCol="0">
              <a:spAutoFit/>
            </a:bodyPr>
            <a:lstStyle/>
            <a:p>
              <a:pPr algn="ctr"/>
              <a:r>
                <a:rPr lang="en-US" dirty="0"/>
                <a:t>Ne</a:t>
              </a:r>
              <a:r>
                <a:rPr lang="en-US" baseline="-25000" dirty="0"/>
                <a:t>2</a:t>
              </a:r>
            </a:p>
          </p:txBody>
        </p:sp>
      </p:grpSp>
      <p:sp>
        <p:nvSpPr>
          <p:cNvPr id="332" name="Title 1">
            <a:extLst>
              <a:ext uri="{FF2B5EF4-FFF2-40B4-BE49-F238E27FC236}">
                <a16:creationId xmlns:a16="http://schemas.microsoft.com/office/drawing/2014/main" id="{17ABB5B2-F75F-BC47-8DB6-DADAEB692CFE}"/>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8.4  Molecular Orbitals</a:t>
            </a:r>
            <a:endParaRPr lang="en-US" sz="2800" dirty="0"/>
          </a:p>
        </p:txBody>
      </p:sp>
    </p:spTree>
    <p:extLst>
      <p:ext uri="{BB962C8B-B14F-4D97-AF65-F5344CB8AC3E}">
        <p14:creationId xmlns:p14="http://schemas.microsoft.com/office/powerpoint/2010/main" val="2751964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90964" y="15500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30302" y="15500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69639" y="15500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08146" y="15500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47484" y="15500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86821" y="15500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44749" y="203408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3719395" y="1107740"/>
            <a:ext cx="1560392" cy="0"/>
            <a:chOff x="3719395" y="1107740"/>
            <a:chExt cx="1560392" cy="0"/>
          </a:xfrm>
        </p:grpSpPr>
        <p:cxnSp>
          <p:nvCxnSpPr>
            <p:cNvPr id="23" name="Straight Connector 22"/>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3719395" y="2706745"/>
            <a:ext cx="1560392" cy="0"/>
            <a:chOff x="3719395" y="2706745"/>
            <a:chExt cx="1560392" cy="0"/>
          </a:xfrm>
        </p:grpSpPr>
        <p:cxnSp>
          <p:nvCxnSpPr>
            <p:cNvPr id="27" name="Straight Connector 26"/>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5" name="Straight Connector 4"/>
          <p:cNvCxnSpPr/>
          <p:nvPr/>
        </p:nvCxnSpPr>
        <p:spPr>
          <a:xfrm>
            <a:off x="1130301" y="415517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126217" y="415517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44749" y="472383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839986" y="3604714"/>
            <a:ext cx="2312952"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4854433" y="3604714"/>
            <a:ext cx="2271785"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836042" y="4155332"/>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854435" y="4155172"/>
            <a:ext cx="2271783"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2708659" y="1542766"/>
            <a:ext cx="1436090"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2708658" y="1542765"/>
            <a:ext cx="1010737" cy="115039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2707187" y="1107740"/>
            <a:ext cx="1012208"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flipV="1">
            <a:off x="4850789" y="351347"/>
            <a:ext cx="1436092" cy="120500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850790" y="1556355"/>
            <a:ext cx="1436090"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5276142" y="1556355"/>
            <a:ext cx="1010737" cy="115039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142" y="1107741"/>
            <a:ext cx="1007093"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217303" y="605324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213219" y="605324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144749" y="662190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144749" y="550278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1926988" y="5502786"/>
            <a:ext cx="2217761"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4850789" y="5502786"/>
            <a:ext cx="2362432"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923044" y="6053404"/>
            <a:ext cx="2221705"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854433" y="6053244"/>
            <a:ext cx="2358788" cy="5688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62725" y="473682"/>
            <a:ext cx="1574469" cy="461665"/>
          </a:xfrm>
          <a:prstGeom prst="rect">
            <a:avLst/>
          </a:prstGeom>
          <a:noFill/>
        </p:spPr>
        <p:txBody>
          <a:bodyPr wrap="none" rtlCol="0">
            <a:spAutoFit/>
          </a:bodyPr>
          <a:lstStyle/>
          <a:p>
            <a:r>
              <a:rPr lang="en-US" sz="2400" dirty="0"/>
              <a:t>B</a:t>
            </a:r>
            <a:r>
              <a:rPr lang="en-US" sz="2400" baseline="-25000" dirty="0"/>
              <a:t>2</a:t>
            </a:r>
            <a:r>
              <a:rPr lang="en-US" sz="2400" dirty="0"/>
              <a:t>, C</a:t>
            </a:r>
            <a:r>
              <a:rPr lang="en-US" sz="2400" baseline="-25000" dirty="0"/>
              <a:t>2</a:t>
            </a:r>
            <a:r>
              <a:rPr lang="en-US" sz="2400" dirty="0"/>
              <a:t>, N</a:t>
            </a:r>
            <a:r>
              <a:rPr lang="en-US" sz="2400" baseline="-25000" dirty="0"/>
              <a:t>2</a:t>
            </a:r>
            <a:endParaRPr lang="en-US" sz="2400" dirty="0"/>
          </a:p>
        </p:txBody>
      </p:sp>
      <p:sp>
        <p:nvSpPr>
          <p:cNvPr id="50" name="TextBox 49"/>
          <p:cNvSpPr txBox="1"/>
          <p:nvPr/>
        </p:nvSpPr>
        <p:spPr>
          <a:xfrm>
            <a:off x="162725" y="874426"/>
            <a:ext cx="2565126" cy="400110"/>
          </a:xfrm>
          <a:prstGeom prst="rect">
            <a:avLst/>
          </a:prstGeom>
          <a:noFill/>
        </p:spPr>
        <p:txBody>
          <a:bodyPr wrap="none" rtlCol="0">
            <a:spAutoFit/>
          </a:bodyPr>
          <a:lstStyle/>
          <a:p>
            <a:r>
              <a:rPr lang="en-US" sz="2000" i="1" dirty="0"/>
              <a:t>significant s-p mixing</a:t>
            </a:r>
          </a:p>
        </p:txBody>
      </p:sp>
      <p:sp>
        <p:nvSpPr>
          <p:cNvPr id="51" name="TextBox 50">
            <a:extLst>
              <a:ext uri="{FF2B5EF4-FFF2-40B4-BE49-F238E27FC236}">
                <a16:creationId xmlns:a16="http://schemas.microsoft.com/office/drawing/2014/main" id="{0D522620-65FF-7B45-BFD5-FB10CA677927}"/>
              </a:ext>
            </a:extLst>
          </p:cNvPr>
          <p:cNvSpPr txBox="1"/>
          <p:nvPr/>
        </p:nvSpPr>
        <p:spPr>
          <a:xfrm>
            <a:off x="162724" y="151292"/>
            <a:ext cx="1484702" cy="400110"/>
          </a:xfrm>
          <a:prstGeom prst="rect">
            <a:avLst/>
          </a:prstGeom>
          <a:noFill/>
        </p:spPr>
        <p:txBody>
          <a:bodyPr wrap="none" rtlCol="0">
            <a:spAutoFit/>
          </a:bodyPr>
          <a:lstStyle/>
          <a:p>
            <a:r>
              <a:rPr lang="en-US" sz="2000" i="1" dirty="0"/>
              <a:t>PRACTICE</a:t>
            </a:r>
          </a:p>
        </p:txBody>
      </p:sp>
    </p:spTree>
    <p:extLst>
      <p:ext uri="{BB962C8B-B14F-4D97-AF65-F5344CB8AC3E}">
        <p14:creationId xmlns:p14="http://schemas.microsoft.com/office/powerpoint/2010/main" val="32736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9863" y="5012192"/>
            <a:ext cx="1625241" cy="1551699"/>
          </a:xfrm>
          <a:prstGeom prst="rect">
            <a:avLst/>
          </a:prstGeom>
        </p:spPr>
      </p:pic>
      <p:sp>
        <p:nvSpPr>
          <p:cNvPr id="2" name="Title 1"/>
          <p:cNvSpPr>
            <a:spLocks noGrp="1"/>
          </p:cNvSpPr>
          <p:nvPr>
            <p:ph type="title"/>
          </p:nvPr>
        </p:nvSpPr>
        <p:spPr>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a:t>
            </a:fld>
            <a:endParaRPr lang="en-US" dirty="0"/>
          </a:p>
        </p:txBody>
      </p:sp>
      <p:sp>
        <p:nvSpPr>
          <p:cNvPr id="9" name="Text Placeholder 2"/>
          <p:cNvSpPr txBox="1">
            <a:spLocks/>
          </p:cNvSpPr>
          <p:nvPr/>
        </p:nvSpPr>
        <p:spPr>
          <a:xfrm>
            <a:off x="457200" y="956968"/>
            <a:ext cx="8530098" cy="438057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VSEPR Theory Weaknesses</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VSEPR is model that can be used to predict three-dimensional shapes of molecules.</a:t>
            </a:r>
          </a:p>
          <a:p>
            <a:pPr marL="342900" indent="-342900">
              <a:buClr>
                <a:srgbClr val="009900"/>
              </a:buClr>
              <a:buFont typeface="Arial" panose="020B0604020202020204" pitchFamily="34" charset="0"/>
              <a:buChar char="•"/>
            </a:pPr>
            <a:r>
              <a:rPr lang="en-US" sz="2200" dirty="0"/>
              <a:t>Bond angles seen in VSEPR models such as 109</a:t>
            </a:r>
            <a:r>
              <a:rPr lang="en-US" sz="2200" dirty="0">
                <a:latin typeface="Calibri" panose="020F0502020204030204" pitchFamily="34" charset="0"/>
              </a:rPr>
              <a:t>°</a:t>
            </a:r>
            <a:r>
              <a:rPr lang="en-US" sz="2200" dirty="0"/>
              <a:t> and 120</a:t>
            </a:r>
            <a:r>
              <a:rPr lang="en-US" sz="2200" dirty="0">
                <a:latin typeface="Calibri" panose="020F0502020204030204" pitchFamily="34" charset="0"/>
              </a:rPr>
              <a:t>°</a:t>
            </a:r>
            <a:r>
              <a:rPr lang="en-US" sz="2200" dirty="0"/>
              <a:t> do not agree with the geometries of </a:t>
            </a:r>
            <a:r>
              <a:rPr lang="en-US" sz="2200" i="1" dirty="0"/>
              <a:t>s, p,</a:t>
            </a:r>
            <a:r>
              <a:rPr lang="en-US" sz="2200" dirty="0"/>
              <a:t> and </a:t>
            </a:r>
            <a:r>
              <a:rPr lang="en-US" sz="2200" i="1" dirty="0"/>
              <a:t>d</a:t>
            </a:r>
            <a:r>
              <a:rPr lang="en-US" sz="2200" dirty="0"/>
              <a:t> atomic orbital.</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3265" y="5300380"/>
            <a:ext cx="1005801" cy="9753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1567" y="5294429"/>
            <a:ext cx="1671914" cy="987225"/>
          </a:xfrm>
          <a:prstGeom prst="rect">
            <a:avLst/>
          </a:prstGeom>
        </p:spPr>
      </p:pic>
      <p:pic>
        <p:nvPicPr>
          <p:cNvPr id="13" name="Picture 12"/>
          <p:cNvPicPr>
            <a:picLocks noChangeAspect="1"/>
          </p:cNvPicPr>
          <p:nvPr/>
        </p:nvPicPr>
        <p:blipFill>
          <a:blip r:embed="rId5"/>
          <a:stretch>
            <a:fillRect/>
          </a:stretch>
        </p:blipFill>
        <p:spPr>
          <a:xfrm>
            <a:off x="4952270" y="3057141"/>
            <a:ext cx="1503318" cy="1866480"/>
          </a:xfrm>
          <a:prstGeom prst="rect">
            <a:avLst/>
          </a:prstGeom>
        </p:spPr>
      </p:pic>
      <p:pic>
        <p:nvPicPr>
          <p:cNvPr id="14" name="Picture 13"/>
          <p:cNvPicPr>
            <a:picLocks noChangeAspect="1"/>
          </p:cNvPicPr>
          <p:nvPr/>
        </p:nvPicPr>
        <p:blipFill>
          <a:blip r:embed="rId6"/>
          <a:stretch>
            <a:fillRect/>
          </a:stretch>
        </p:blipFill>
        <p:spPr>
          <a:xfrm>
            <a:off x="2420560" y="3057141"/>
            <a:ext cx="1601762" cy="1690301"/>
          </a:xfrm>
          <a:prstGeom prst="rect">
            <a:avLst/>
          </a:prstGeom>
        </p:spPr>
      </p:pic>
    </p:spTree>
    <p:extLst>
      <p:ext uri="{BB962C8B-B14F-4D97-AF65-F5344CB8AC3E}">
        <p14:creationId xmlns:p14="http://schemas.microsoft.com/office/powerpoint/2010/main" val="1210511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90964"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30302"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69639"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08146"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47484"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86821"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44749" y="280598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3719395" y="1107740"/>
            <a:ext cx="1560392" cy="0"/>
            <a:chOff x="3719395" y="1107740"/>
            <a:chExt cx="1560392" cy="0"/>
          </a:xfrm>
        </p:grpSpPr>
        <p:cxnSp>
          <p:nvCxnSpPr>
            <p:cNvPr id="23" name="Straight Connector 22"/>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3719395" y="2034084"/>
            <a:ext cx="1560392" cy="0"/>
            <a:chOff x="3719395" y="2706745"/>
            <a:chExt cx="1560392" cy="0"/>
          </a:xfrm>
        </p:grpSpPr>
        <p:cxnSp>
          <p:nvCxnSpPr>
            <p:cNvPr id="27" name="Straight Connector 26"/>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5" name="Straight Connector 4"/>
          <p:cNvCxnSpPr/>
          <p:nvPr/>
        </p:nvCxnSpPr>
        <p:spPr>
          <a:xfrm>
            <a:off x="1130301" y="415517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126217" y="415517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44749" y="472383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839986" y="3604714"/>
            <a:ext cx="2312952"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4854433" y="3604714"/>
            <a:ext cx="2271785"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836042" y="4155332"/>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854435" y="4155172"/>
            <a:ext cx="2271783"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2708659" y="1542766"/>
            <a:ext cx="1010736"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2708659" y="1542765"/>
            <a:ext cx="1432446" cy="126321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2707187" y="1107740"/>
            <a:ext cx="1012208"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flipV="1">
            <a:off x="4850789" y="351347"/>
            <a:ext cx="1436092" cy="120500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279787" y="1556355"/>
            <a:ext cx="1007093"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850789" y="1556355"/>
            <a:ext cx="1436090" cy="12496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142" y="1107741"/>
            <a:ext cx="1007093"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217303" y="605324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213219" y="605324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144749" y="662190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144749" y="550278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1926988" y="5502786"/>
            <a:ext cx="2217761"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4854435" y="5502786"/>
            <a:ext cx="2358786"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923044" y="6053404"/>
            <a:ext cx="2221705"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850789" y="6053244"/>
            <a:ext cx="2362432" cy="5688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36777" y="477631"/>
            <a:ext cx="1686680" cy="461665"/>
          </a:xfrm>
          <a:prstGeom prst="rect">
            <a:avLst/>
          </a:prstGeom>
          <a:noFill/>
        </p:spPr>
        <p:txBody>
          <a:bodyPr wrap="none" rtlCol="0">
            <a:spAutoFit/>
          </a:bodyPr>
          <a:lstStyle/>
          <a:p>
            <a:r>
              <a:rPr lang="en-US" sz="2400" dirty="0"/>
              <a:t>O</a:t>
            </a:r>
            <a:r>
              <a:rPr lang="en-US" sz="2400" baseline="-25000" dirty="0"/>
              <a:t>2</a:t>
            </a:r>
            <a:r>
              <a:rPr lang="en-US" sz="2400" dirty="0"/>
              <a:t>, F</a:t>
            </a:r>
            <a:r>
              <a:rPr lang="en-US" sz="2400" baseline="-25000" dirty="0"/>
              <a:t>2</a:t>
            </a:r>
            <a:r>
              <a:rPr lang="en-US" sz="2400" dirty="0"/>
              <a:t>, Ne</a:t>
            </a:r>
            <a:r>
              <a:rPr lang="en-US" sz="2400" baseline="-25000" dirty="0"/>
              <a:t>2</a:t>
            </a:r>
            <a:endParaRPr lang="en-US" sz="2400" dirty="0"/>
          </a:p>
        </p:txBody>
      </p:sp>
      <p:sp>
        <p:nvSpPr>
          <p:cNvPr id="51" name="TextBox 50"/>
          <p:cNvSpPr txBox="1"/>
          <p:nvPr/>
        </p:nvSpPr>
        <p:spPr>
          <a:xfrm>
            <a:off x="136777" y="878375"/>
            <a:ext cx="1880643" cy="400110"/>
          </a:xfrm>
          <a:prstGeom prst="rect">
            <a:avLst/>
          </a:prstGeom>
          <a:noFill/>
        </p:spPr>
        <p:txBody>
          <a:bodyPr wrap="none" rtlCol="0">
            <a:spAutoFit/>
          </a:bodyPr>
          <a:lstStyle/>
          <a:p>
            <a:r>
              <a:rPr lang="en-US" sz="2000" i="1" dirty="0"/>
              <a:t>less s-p mixing</a:t>
            </a:r>
          </a:p>
        </p:txBody>
      </p:sp>
      <p:sp>
        <p:nvSpPr>
          <p:cNvPr id="50" name="TextBox 49">
            <a:extLst>
              <a:ext uri="{FF2B5EF4-FFF2-40B4-BE49-F238E27FC236}">
                <a16:creationId xmlns:a16="http://schemas.microsoft.com/office/drawing/2014/main" id="{5F008A4F-8C72-6B42-9647-DD37B67B1C41}"/>
              </a:ext>
            </a:extLst>
          </p:cNvPr>
          <p:cNvSpPr txBox="1"/>
          <p:nvPr/>
        </p:nvSpPr>
        <p:spPr>
          <a:xfrm>
            <a:off x="162724" y="151292"/>
            <a:ext cx="1484702" cy="400110"/>
          </a:xfrm>
          <a:prstGeom prst="rect">
            <a:avLst/>
          </a:prstGeom>
          <a:noFill/>
        </p:spPr>
        <p:txBody>
          <a:bodyPr wrap="none" rtlCol="0">
            <a:spAutoFit/>
          </a:bodyPr>
          <a:lstStyle/>
          <a:p>
            <a:r>
              <a:rPr lang="en-US" sz="2000" i="1" dirty="0"/>
              <a:t>PRACTICE</a:t>
            </a:r>
          </a:p>
        </p:txBody>
      </p:sp>
    </p:spTree>
    <p:extLst>
      <p:ext uri="{BB962C8B-B14F-4D97-AF65-F5344CB8AC3E}">
        <p14:creationId xmlns:p14="http://schemas.microsoft.com/office/powerpoint/2010/main" val="1805379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2F633B3-16E2-4909-ACA1-80BBA0CB601E}" type="slidenum">
              <a:rPr lang="en-US" smtClean="0"/>
              <a:pPr/>
              <a:t>41</a:t>
            </a:fld>
            <a:endParaRPr lang="en-US" dirty="0"/>
          </a:p>
        </p:txBody>
      </p:sp>
      <p:pic>
        <p:nvPicPr>
          <p:cNvPr id="4" name="Picture 2" descr="http://2012books.lardbucket.org/books/principles-of-general-chemistry-v1.0m/section_13/9b8578b15995ab1e71a7727998c8194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5476" y="2598859"/>
            <a:ext cx="2775167" cy="350561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2006758" y="1177649"/>
            <a:ext cx="5430982" cy="1663868"/>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t>Experiments show that O</a:t>
            </a:r>
            <a:r>
              <a:rPr lang="en-US" sz="2200" baseline="-25000" dirty="0"/>
              <a:t>2</a:t>
            </a:r>
            <a:r>
              <a:rPr lang="en-US" sz="2200" dirty="0"/>
              <a:t> is attracted to a magnet while N</a:t>
            </a:r>
            <a:r>
              <a:rPr lang="en-US" sz="2200" baseline="-25000" dirty="0"/>
              <a:t>2</a:t>
            </a:r>
            <a:r>
              <a:rPr lang="en-US" sz="2200" dirty="0"/>
              <a:t> is not (</a:t>
            </a:r>
            <a:r>
              <a:rPr lang="en-US" sz="2200" dirty="0">
                <a:hlinkClick r:id="rId3"/>
              </a:rPr>
              <a:t>video</a:t>
            </a:r>
            <a:r>
              <a:rPr lang="en-US" sz="2200" dirty="0"/>
              <a:t>). </a:t>
            </a:r>
          </a:p>
        </p:txBody>
      </p:sp>
      <p:sp>
        <p:nvSpPr>
          <p:cNvPr id="6" name="Rectangle 5"/>
          <p:cNvSpPr/>
          <p:nvPr/>
        </p:nvSpPr>
        <p:spPr>
          <a:xfrm>
            <a:off x="3848918" y="2596186"/>
            <a:ext cx="5138379" cy="1785104"/>
          </a:xfrm>
          <a:prstGeom prst="rect">
            <a:avLst/>
          </a:prstGeom>
        </p:spPr>
        <p:txBody>
          <a:bodyPr wrap="square">
            <a:spAutoFit/>
          </a:bodyPr>
          <a:lstStyle/>
          <a:p>
            <a:pPr>
              <a:buClr>
                <a:srgbClr val="009900"/>
              </a:buClr>
            </a:pPr>
            <a:r>
              <a:rPr lang="en-US" sz="2200" dirty="0"/>
              <a:t>Draw the Lewis structures of N</a:t>
            </a:r>
            <a:r>
              <a:rPr lang="en-US" sz="2200" baseline="-25000" dirty="0"/>
              <a:t>2</a:t>
            </a:r>
            <a:r>
              <a:rPr lang="en-US" sz="2200" dirty="0"/>
              <a:t> and O</a:t>
            </a:r>
            <a:r>
              <a:rPr lang="en-US" sz="2200" baseline="-25000" dirty="0"/>
              <a:t>2</a:t>
            </a:r>
            <a:r>
              <a:rPr lang="en-US" sz="2200" dirty="0"/>
              <a:t>. </a:t>
            </a:r>
          </a:p>
          <a:p>
            <a:pPr>
              <a:buClr>
                <a:srgbClr val="009900"/>
              </a:buClr>
            </a:pPr>
            <a:endParaRPr lang="en-US" sz="2200" dirty="0"/>
          </a:p>
          <a:p>
            <a:pPr>
              <a:buClr>
                <a:srgbClr val="009900"/>
              </a:buClr>
            </a:pPr>
            <a:r>
              <a:rPr lang="en-US" sz="2200" dirty="0"/>
              <a:t>Explain why the structures conflict with the experimental results shown in the picture and seen in the video.</a:t>
            </a:r>
          </a:p>
        </p:txBody>
      </p:sp>
      <p:sp>
        <p:nvSpPr>
          <p:cNvPr id="8" name="Title 7">
            <a:extLst>
              <a:ext uri="{FF2B5EF4-FFF2-40B4-BE49-F238E27FC236}">
                <a16:creationId xmlns:a16="http://schemas.microsoft.com/office/drawing/2014/main" id="{DEFBA6BD-5FC9-D142-AC23-10900C61AC13}"/>
              </a:ext>
            </a:extLst>
          </p:cNvPr>
          <p:cNvSpPr>
            <a:spLocks noGrp="1"/>
          </p:cNvSpPr>
          <p:nvPr>
            <p:ph type="title"/>
          </p:nvPr>
        </p:nvSpPr>
        <p:spPr/>
        <p:txBody>
          <a:bodyPr/>
          <a:lstStyle/>
          <a:p>
            <a:r>
              <a:rPr lang="en-US" dirty="0"/>
              <a:t>Paramagnetic O</a:t>
            </a:r>
            <a:r>
              <a:rPr lang="en-US" baseline="-25000" dirty="0"/>
              <a:t>2</a:t>
            </a:r>
            <a:r>
              <a:rPr lang="en-US" dirty="0"/>
              <a:t>!</a:t>
            </a:r>
          </a:p>
        </p:txBody>
      </p:sp>
    </p:spTree>
    <p:extLst>
      <p:ext uri="{BB962C8B-B14F-4D97-AF65-F5344CB8AC3E}">
        <p14:creationId xmlns:p14="http://schemas.microsoft.com/office/powerpoint/2010/main" val="2118750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828022" y="1126453"/>
            <a:ext cx="2198038" cy="369332"/>
          </a:xfrm>
          <a:prstGeom prst="rect">
            <a:avLst/>
          </a:prstGeom>
          <a:noFill/>
        </p:spPr>
        <p:txBody>
          <a:bodyPr wrap="none" rtlCol="0">
            <a:spAutoFit/>
          </a:bodyPr>
          <a:lstStyle/>
          <a:p>
            <a:pPr algn="ctr"/>
            <a:r>
              <a:rPr lang="en-US" dirty="0"/>
              <a:t>Lewis Dot Structure</a:t>
            </a:r>
          </a:p>
        </p:txBody>
      </p:sp>
      <p:sp>
        <p:nvSpPr>
          <p:cNvPr id="115" name="TextBox 114"/>
          <p:cNvSpPr txBox="1"/>
          <p:nvPr/>
        </p:nvSpPr>
        <p:spPr>
          <a:xfrm>
            <a:off x="5823399" y="2435268"/>
            <a:ext cx="1441420" cy="369332"/>
          </a:xfrm>
          <a:prstGeom prst="rect">
            <a:avLst/>
          </a:prstGeom>
          <a:noFill/>
        </p:spPr>
        <p:txBody>
          <a:bodyPr wrap="none" rtlCol="0">
            <a:spAutoFit/>
          </a:bodyPr>
          <a:lstStyle/>
          <a:p>
            <a:r>
              <a:rPr lang="en-US" dirty="0"/>
              <a:t>Bond Order </a:t>
            </a:r>
          </a:p>
        </p:txBody>
      </p:sp>
      <p:sp>
        <p:nvSpPr>
          <p:cNvPr id="123" name="TextBox 122"/>
          <p:cNvSpPr txBox="1"/>
          <p:nvPr/>
        </p:nvSpPr>
        <p:spPr>
          <a:xfrm>
            <a:off x="5077958" y="3744083"/>
            <a:ext cx="4021596" cy="2400657"/>
          </a:xfrm>
          <a:prstGeom prst="rect">
            <a:avLst/>
          </a:prstGeom>
          <a:noFill/>
        </p:spPr>
        <p:txBody>
          <a:bodyPr wrap="square" rtlCol="0">
            <a:spAutoFit/>
          </a:bodyPr>
          <a:lstStyle/>
          <a:p>
            <a:r>
              <a:rPr lang="en-US" dirty="0"/>
              <a:t>There are two bonding interactions. One </a:t>
            </a:r>
            <a:r>
              <a:rPr lang="el-GR" dirty="0"/>
              <a:t>σ</a:t>
            </a:r>
            <a:r>
              <a:rPr lang="en-US" dirty="0"/>
              <a:t> and one </a:t>
            </a:r>
            <a:r>
              <a:rPr lang="el-GR" dirty="0"/>
              <a:t>π</a:t>
            </a:r>
            <a:r>
              <a:rPr lang="en-US" dirty="0"/>
              <a:t>.</a:t>
            </a:r>
          </a:p>
          <a:p>
            <a:r>
              <a:rPr lang="en-US" sz="1400" dirty="0">
                <a:solidFill>
                  <a:srgbClr val="0000FF"/>
                </a:solidFill>
              </a:rPr>
              <a:t>Note:  It is still a </a:t>
            </a:r>
            <a:r>
              <a:rPr lang="el-GR" sz="1400" dirty="0">
                <a:solidFill>
                  <a:srgbClr val="0000FF"/>
                </a:solidFill>
              </a:rPr>
              <a:t>π</a:t>
            </a:r>
            <a:r>
              <a:rPr lang="en-US" sz="1400" dirty="0">
                <a:solidFill>
                  <a:srgbClr val="0000FF"/>
                </a:solidFill>
              </a:rPr>
              <a:t> bond even if the electrons are unpaired in those orbitals. Electron pairing is nice to have and stable, but it is not required.</a:t>
            </a:r>
          </a:p>
          <a:p>
            <a:endParaRPr lang="en-US" dirty="0"/>
          </a:p>
          <a:p>
            <a:r>
              <a:rPr lang="en-US" dirty="0"/>
              <a:t>The two </a:t>
            </a:r>
            <a:r>
              <a:rPr lang="el-GR" dirty="0"/>
              <a:t>π</a:t>
            </a:r>
            <a:r>
              <a:rPr lang="en-US" dirty="0"/>
              <a:t> orbital unpaired electrons show that this molecule is paramagnetic.</a:t>
            </a:r>
          </a:p>
        </p:txBody>
      </p:sp>
      <p:grpSp>
        <p:nvGrpSpPr>
          <p:cNvPr id="140" name="Group 139"/>
          <p:cNvGrpSpPr/>
          <p:nvPr/>
        </p:nvGrpSpPr>
        <p:grpSpPr>
          <a:xfrm>
            <a:off x="548250" y="1195588"/>
            <a:ext cx="4288224" cy="4867641"/>
            <a:chOff x="-3585" y="364315"/>
            <a:chExt cx="4288224" cy="4867641"/>
          </a:xfrm>
        </p:grpSpPr>
        <p:grpSp>
          <p:nvGrpSpPr>
            <p:cNvPr id="3" name="Group 2"/>
            <p:cNvGrpSpPr/>
            <p:nvPr/>
          </p:nvGrpSpPr>
          <p:grpSpPr>
            <a:xfrm>
              <a:off x="496494" y="990529"/>
              <a:ext cx="3788145" cy="3339358"/>
              <a:chOff x="290964" y="337758"/>
              <a:chExt cx="8431609" cy="6284304"/>
            </a:xfrm>
          </p:grpSpPr>
          <p:cxnSp>
            <p:nvCxnSpPr>
              <p:cNvPr id="4" name="Straight Connector 3"/>
              <p:cNvCxnSpPr/>
              <p:nvPr/>
            </p:nvCxnSpPr>
            <p:spPr>
              <a:xfrm>
                <a:off x="290964"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30302"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969639" y="154276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334213"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173551"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012889" y="154276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144749" y="280598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719395" y="1107740"/>
                <a:ext cx="1560392" cy="0"/>
                <a:chOff x="3719395" y="1107740"/>
                <a:chExt cx="1560392" cy="0"/>
              </a:xfrm>
            </p:grpSpPr>
            <p:cxnSp>
              <p:nvCxnSpPr>
                <p:cNvPr id="40" name="Straight Connector 39"/>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719395" y="2034084"/>
                <a:ext cx="1560392" cy="0"/>
                <a:chOff x="3719395" y="2706745"/>
                <a:chExt cx="1560392" cy="0"/>
              </a:xfrm>
            </p:grpSpPr>
            <p:cxnSp>
              <p:nvCxnSpPr>
                <p:cNvPr id="38" name="Straight Connector 37"/>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a:off x="1082968" y="415517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73551" y="415517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44749" y="472383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839986" y="3604714"/>
                <a:ext cx="2312952"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4854433" y="3604714"/>
                <a:ext cx="2271785"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836042" y="4155332"/>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854435" y="4155172"/>
                <a:ext cx="2271783"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08659" y="1542766"/>
                <a:ext cx="1010736"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2708659" y="1542765"/>
                <a:ext cx="1432446" cy="126321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707187" y="1107740"/>
                <a:ext cx="1012208"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850789" y="351347"/>
                <a:ext cx="1436092" cy="120500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279787" y="1556355"/>
                <a:ext cx="1007093"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850789" y="1556355"/>
                <a:ext cx="1436090" cy="12496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276142" y="1107741"/>
                <a:ext cx="1007093"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69970" y="605324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260553" y="605324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144749" y="662190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144749" y="550278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926988" y="5502786"/>
                <a:ext cx="2217761" cy="5504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4854435" y="5502786"/>
                <a:ext cx="2358786"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923044" y="6053404"/>
                <a:ext cx="2221705"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850789" y="6053244"/>
                <a:ext cx="2362432" cy="5688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1011748" y="4706679"/>
              <a:ext cx="364202" cy="369332"/>
            </a:xfrm>
            <a:prstGeom prst="rect">
              <a:avLst/>
            </a:prstGeom>
            <a:noFill/>
          </p:spPr>
          <p:txBody>
            <a:bodyPr wrap="none" rtlCol="0">
              <a:spAutoFit/>
            </a:bodyPr>
            <a:lstStyle/>
            <a:p>
              <a:r>
                <a:rPr lang="en-US" dirty="0"/>
                <a:t>O</a:t>
              </a:r>
            </a:p>
          </p:txBody>
        </p:sp>
        <p:sp>
          <p:nvSpPr>
            <p:cNvPr id="43" name="TextBox 42"/>
            <p:cNvSpPr txBox="1"/>
            <p:nvPr/>
          </p:nvSpPr>
          <p:spPr>
            <a:xfrm>
              <a:off x="3588696" y="4706679"/>
              <a:ext cx="364202" cy="369332"/>
            </a:xfrm>
            <a:prstGeom prst="rect">
              <a:avLst/>
            </a:prstGeom>
            <a:noFill/>
          </p:spPr>
          <p:txBody>
            <a:bodyPr wrap="none" rtlCol="0">
              <a:spAutoFit/>
            </a:bodyPr>
            <a:lstStyle/>
            <a:p>
              <a:r>
                <a:rPr lang="en-US" dirty="0"/>
                <a:t>O</a:t>
              </a:r>
            </a:p>
          </p:txBody>
        </p:sp>
        <p:sp>
          <p:nvSpPr>
            <p:cNvPr id="44" name="TextBox 43"/>
            <p:cNvSpPr txBox="1"/>
            <p:nvPr/>
          </p:nvSpPr>
          <p:spPr>
            <a:xfrm>
              <a:off x="2180841" y="4862624"/>
              <a:ext cx="449162" cy="369332"/>
            </a:xfrm>
            <a:prstGeom prst="rect">
              <a:avLst/>
            </a:prstGeom>
            <a:noFill/>
          </p:spPr>
          <p:txBody>
            <a:bodyPr wrap="none" rtlCol="0">
              <a:spAutoFit/>
            </a:bodyPr>
            <a:lstStyle/>
            <a:p>
              <a:pPr algn="ctr"/>
              <a:r>
                <a:rPr lang="en-US" dirty="0"/>
                <a:t>O</a:t>
              </a:r>
              <a:r>
                <a:rPr lang="en-US" baseline="-25000" dirty="0"/>
                <a:t>2</a:t>
              </a:r>
            </a:p>
          </p:txBody>
        </p:sp>
        <p:sp>
          <p:nvSpPr>
            <p:cNvPr id="49" name="TextBox 48"/>
            <p:cNvSpPr txBox="1"/>
            <p:nvPr/>
          </p:nvSpPr>
          <p:spPr>
            <a:xfrm>
              <a:off x="874791" y="3751325"/>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50" name="TextBox 49"/>
            <p:cNvSpPr txBox="1"/>
            <p:nvPr/>
          </p:nvSpPr>
          <p:spPr>
            <a:xfrm>
              <a:off x="1988751" y="1097495"/>
              <a:ext cx="295274"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65" name="TextBox 64"/>
            <p:cNvSpPr txBox="1"/>
            <p:nvPr/>
          </p:nvSpPr>
          <p:spPr>
            <a:xfrm>
              <a:off x="2368894" y="1097495"/>
              <a:ext cx="295274"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61" name="Rectangle 60"/>
            <p:cNvSpPr/>
            <p:nvPr/>
          </p:nvSpPr>
          <p:spPr>
            <a:xfrm>
              <a:off x="2040759" y="1801490"/>
              <a:ext cx="343364"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62" name="Rectangle 61"/>
            <p:cNvSpPr/>
            <p:nvPr/>
          </p:nvSpPr>
          <p:spPr>
            <a:xfrm>
              <a:off x="2209695" y="4241784"/>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68" name="Rectangle 67"/>
            <p:cNvSpPr/>
            <p:nvPr/>
          </p:nvSpPr>
          <p:spPr>
            <a:xfrm>
              <a:off x="2412234" y="1801490"/>
              <a:ext cx="343364"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69" name="Rectangle 68"/>
            <p:cNvSpPr/>
            <p:nvPr/>
          </p:nvSpPr>
          <p:spPr>
            <a:xfrm>
              <a:off x="2209695" y="3238484"/>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70" name="Rectangle 69"/>
            <p:cNvSpPr/>
            <p:nvPr/>
          </p:nvSpPr>
          <p:spPr>
            <a:xfrm>
              <a:off x="2193665" y="367061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71" name="Rectangle 70"/>
            <p:cNvSpPr/>
            <p:nvPr/>
          </p:nvSpPr>
          <p:spPr>
            <a:xfrm>
              <a:off x="2193665" y="2664547"/>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73" name="Rectangle 72"/>
            <p:cNvSpPr/>
            <p:nvPr/>
          </p:nvSpPr>
          <p:spPr>
            <a:xfrm>
              <a:off x="2007760" y="1317909"/>
              <a:ext cx="433132"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75" name="Rectangle 74"/>
            <p:cNvSpPr/>
            <p:nvPr/>
          </p:nvSpPr>
          <p:spPr>
            <a:xfrm>
              <a:off x="2379235" y="1317909"/>
              <a:ext cx="433132"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78" name="Rectangle 77"/>
            <p:cNvSpPr/>
            <p:nvPr/>
          </p:nvSpPr>
          <p:spPr>
            <a:xfrm>
              <a:off x="2209695" y="2221201"/>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79" name="Rectangle 78"/>
            <p:cNvSpPr/>
            <p:nvPr/>
          </p:nvSpPr>
          <p:spPr>
            <a:xfrm>
              <a:off x="2193665" y="927649"/>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93" name="TextBox 92"/>
            <p:cNvSpPr txBox="1"/>
            <p:nvPr/>
          </p:nvSpPr>
          <p:spPr>
            <a:xfrm>
              <a:off x="2207891" y="302301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94" name="TextBox 93"/>
            <p:cNvSpPr txBox="1"/>
            <p:nvPr/>
          </p:nvSpPr>
          <p:spPr>
            <a:xfrm>
              <a:off x="2199501" y="3455169"/>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95" name="TextBox 94"/>
            <p:cNvSpPr txBox="1"/>
            <p:nvPr/>
          </p:nvSpPr>
          <p:spPr>
            <a:xfrm>
              <a:off x="2207891" y="4030674"/>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96" name="TextBox 95"/>
            <p:cNvSpPr txBox="1"/>
            <p:nvPr/>
          </p:nvSpPr>
          <p:spPr>
            <a:xfrm>
              <a:off x="3607386" y="3751325"/>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97" name="TextBox 96"/>
            <p:cNvSpPr txBox="1"/>
            <p:nvPr/>
          </p:nvSpPr>
          <p:spPr>
            <a:xfrm>
              <a:off x="3578126" y="2741859"/>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98" name="TextBox 97"/>
            <p:cNvSpPr txBox="1"/>
            <p:nvPr/>
          </p:nvSpPr>
          <p:spPr>
            <a:xfrm>
              <a:off x="838216" y="2741859"/>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99" name="TextBox 98"/>
            <p:cNvSpPr txBox="1"/>
            <p:nvPr/>
          </p:nvSpPr>
          <p:spPr>
            <a:xfrm>
              <a:off x="2207891" y="242860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00" name="TextBox 99"/>
            <p:cNvSpPr txBox="1"/>
            <p:nvPr/>
          </p:nvSpPr>
          <p:spPr>
            <a:xfrm>
              <a:off x="2207891" y="2005476"/>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01" name="TextBox 100"/>
            <p:cNvSpPr txBox="1"/>
            <p:nvPr/>
          </p:nvSpPr>
          <p:spPr>
            <a:xfrm>
              <a:off x="968156" y="364315"/>
              <a:ext cx="2864887" cy="369332"/>
            </a:xfrm>
            <a:prstGeom prst="rect">
              <a:avLst/>
            </a:prstGeom>
            <a:noFill/>
          </p:spPr>
          <p:txBody>
            <a:bodyPr wrap="none" rtlCol="0">
              <a:spAutoFit/>
            </a:bodyPr>
            <a:lstStyle/>
            <a:p>
              <a:pPr algn="ctr"/>
              <a:r>
                <a:rPr lang="en-US" dirty="0"/>
                <a:t>Molecular Orbital Diagram</a:t>
              </a:r>
            </a:p>
          </p:txBody>
        </p:sp>
        <p:sp>
          <p:nvSpPr>
            <p:cNvPr id="127" name="TextBox 126"/>
            <p:cNvSpPr txBox="1"/>
            <p:nvPr/>
          </p:nvSpPr>
          <p:spPr>
            <a:xfrm>
              <a:off x="2014106" y="1593235"/>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28" name="TextBox 127"/>
            <p:cNvSpPr txBox="1"/>
            <p:nvPr/>
          </p:nvSpPr>
          <p:spPr>
            <a:xfrm>
              <a:off x="2393046" y="159212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29" name="TextBox 128"/>
            <p:cNvSpPr txBox="1"/>
            <p:nvPr/>
          </p:nvSpPr>
          <p:spPr>
            <a:xfrm>
              <a:off x="3188696" y="1357724"/>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30" name="TextBox 129"/>
            <p:cNvSpPr txBox="1"/>
            <p:nvPr/>
          </p:nvSpPr>
          <p:spPr>
            <a:xfrm>
              <a:off x="481029" y="1357941"/>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32" name="TextBox 131"/>
            <p:cNvSpPr txBox="1"/>
            <p:nvPr/>
          </p:nvSpPr>
          <p:spPr>
            <a:xfrm>
              <a:off x="854470" y="1349656"/>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33" name="TextBox 132"/>
            <p:cNvSpPr txBox="1"/>
            <p:nvPr/>
          </p:nvSpPr>
          <p:spPr>
            <a:xfrm>
              <a:off x="1231310" y="1349703"/>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35" name="TextBox 134"/>
            <p:cNvSpPr txBox="1"/>
            <p:nvPr/>
          </p:nvSpPr>
          <p:spPr>
            <a:xfrm>
              <a:off x="3562283" y="1358324"/>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36" name="TextBox 135"/>
            <p:cNvSpPr txBox="1"/>
            <p:nvPr/>
          </p:nvSpPr>
          <p:spPr>
            <a:xfrm>
              <a:off x="3939123" y="1358371"/>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37" name="Rectangle 136"/>
            <p:cNvSpPr/>
            <p:nvPr/>
          </p:nvSpPr>
          <p:spPr>
            <a:xfrm>
              <a:off x="-3585" y="1331253"/>
              <a:ext cx="505268" cy="369332"/>
            </a:xfrm>
            <a:prstGeom prst="rect">
              <a:avLst/>
            </a:prstGeom>
          </p:spPr>
          <p:txBody>
            <a:bodyPr wrap="none">
              <a:spAutoFit/>
            </a:bodyPr>
            <a:lstStyle/>
            <a:p>
              <a:pPr algn="ctr"/>
              <a:r>
                <a:rPr lang="en-US" i="1" dirty="0">
                  <a:solidFill>
                    <a:schemeClr val="bg1">
                      <a:lumMod val="50000"/>
                    </a:schemeClr>
                  </a:solidFill>
                </a:rPr>
                <a:t>2p</a:t>
              </a:r>
              <a:r>
                <a:rPr lang="en-US" dirty="0">
                  <a:solidFill>
                    <a:schemeClr val="bg1">
                      <a:lumMod val="50000"/>
                    </a:schemeClr>
                  </a:solidFill>
                </a:rPr>
                <a:t> </a:t>
              </a:r>
            </a:p>
          </p:txBody>
        </p:sp>
        <p:sp>
          <p:nvSpPr>
            <p:cNvPr id="138" name="Rectangle 137"/>
            <p:cNvSpPr/>
            <p:nvPr/>
          </p:nvSpPr>
          <p:spPr>
            <a:xfrm>
              <a:off x="2828" y="2759937"/>
              <a:ext cx="492443" cy="369332"/>
            </a:xfrm>
            <a:prstGeom prst="rect">
              <a:avLst/>
            </a:prstGeom>
          </p:spPr>
          <p:txBody>
            <a:bodyPr wrap="none">
              <a:spAutoFit/>
            </a:bodyPr>
            <a:lstStyle/>
            <a:p>
              <a:pPr algn="ctr"/>
              <a:r>
                <a:rPr lang="en-US" i="1" dirty="0">
                  <a:solidFill>
                    <a:schemeClr val="bg1">
                      <a:lumMod val="50000"/>
                    </a:schemeClr>
                  </a:solidFill>
                </a:rPr>
                <a:t>2s</a:t>
              </a:r>
              <a:r>
                <a:rPr lang="en-US" dirty="0">
                  <a:solidFill>
                    <a:schemeClr val="bg1">
                      <a:lumMod val="50000"/>
                    </a:schemeClr>
                  </a:solidFill>
                </a:rPr>
                <a:t> </a:t>
              </a:r>
            </a:p>
          </p:txBody>
        </p:sp>
        <p:sp>
          <p:nvSpPr>
            <p:cNvPr id="139" name="Rectangle 138"/>
            <p:cNvSpPr/>
            <p:nvPr/>
          </p:nvSpPr>
          <p:spPr>
            <a:xfrm>
              <a:off x="2828" y="3787305"/>
              <a:ext cx="492443" cy="369332"/>
            </a:xfrm>
            <a:prstGeom prst="rect">
              <a:avLst/>
            </a:prstGeom>
          </p:spPr>
          <p:txBody>
            <a:bodyPr wrap="none">
              <a:spAutoFit/>
            </a:bodyPr>
            <a:lstStyle/>
            <a:p>
              <a:pPr algn="ctr"/>
              <a:r>
                <a:rPr lang="en-US" i="1" dirty="0">
                  <a:solidFill>
                    <a:schemeClr val="bg1">
                      <a:lumMod val="50000"/>
                    </a:schemeClr>
                  </a:solidFill>
                </a:rPr>
                <a:t>1s</a:t>
              </a:r>
              <a:r>
                <a:rPr lang="en-US" dirty="0">
                  <a:solidFill>
                    <a:schemeClr val="bg1">
                      <a:lumMod val="50000"/>
                    </a:schemeClr>
                  </a:solidFill>
                </a:rPr>
                <a:t> </a:t>
              </a:r>
            </a:p>
          </p:txBody>
        </p:sp>
      </p:grpSp>
      <p:cxnSp>
        <p:nvCxnSpPr>
          <p:cNvPr id="142" name="Straight Arrow Connector 141"/>
          <p:cNvCxnSpPr/>
          <p:nvPr/>
        </p:nvCxnSpPr>
        <p:spPr>
          <a:xfrm flipV="1">
            <a:off x="333462" y="2740879"/>
            <a:ext cx="0" cy="188990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247664" y="3541819"/>
            <a:ext cx="833883" cy="338554"/>
          </a:xfrm>
          <a:prstGeom prst="rect">
            <a:avLst/>
          </a:prstGeom>
          <a:noFill/>
        </p:spPr>
        <p:txBody>
          <a:bodyPr wrap="none" rtlCol="0">
            <a:spAutoFit/>
          </a:bodyPr>
          <a:lstStyle/>
          <a:p>
            <a:r>
              <a:rPr lang="en-US" sz="1600" i="1" dirty="0">
                <a:solidFill>
                  <a:schemeClr val="accent4">
                    <a:lumMod val="50000"/>
                  </a:schemeClr>
                </a:solidFill>
              </a:rPr>
              <a:t>Energy</a:t>
            </a:r>
          </a:p>
        </p:txBody>
      </p:sp>
      <p:sp>
        <p:nvSpPr>
          <p:cNvPr id="113" name="Title 1">
            <a:extLst>
              <a:ext uri="{FF2B5EF4-FFF2-40B4-BE49-F238E27FC236}">
                <a16:creationId xmlns:a16="http://schemas.microsoft.com/office/drawing/2014/main" id="{1CC97382-1BA9-A345-B5C1-B23C56DFD93D}"/>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8.4  Molecular Orbitals</a:t>
            </a:r>
          </a:p>
        </p:txBody>
      </p:sp>
      <p:sp>
        <p:nvSpPr>
          <p:cNvPr id="116" name="TextBox 115">
            <a:extLst>
              <a:ext uri="{FF2B5EF4-FFF2-40B4-BE49-F238E27FC236}">
                <a16:creationId xmlns:a16="http://schemas.microsoft.com/office/drawing/2014/main" id="{7651237D-5EFE-6C49-921C-62B6A35E1797}"/>
              </a:ext>
            </a:extLst>
          </p:cNvPr>
          <p:cNvSpPr txBox="1"/>
          <p:nvPr/>
        </p:nvSpPr>
        <p:spPr>
          <a:xfrm>
            <a:off x="5966383" y="202440"/>
            <a:ext cx="3177617" cy="461665"/>
          </a:xfrm>
          <a:prstGeom prst="rect">
            <a:avLst/>
          </a:prstGeom>
          <a:noFill/>
        </p:spPr>
        <p:txBody>
          <a:bodyPr wrap="square" rtlCol="0">
            <a:spAutoFit/>
          </a:bodyPr>
          <a:lstStyle/>
          <a:p>
            <a:pPr algn="ctr"/>
            <a:r>
              <a:rPr lang="en-US" sz="2400" dirty="0">
                <a:solidFill>
                  <a:schemeClr val="accent5">
                    <a:lumMod val="50000"/>
                  </a:schemeClr>
                </a:solidFill>
              </a:rPr>
              <a:t>O</a:t>
            </a:r>
            <a:r>
              <a:rPr lang="en-US" sz="2400" baseline="-25000" dirty="0">
                <a:solidFill>
                  <a:schemeClr val="accent5">
                    <a:lumMod val="50000"/>
                  </a:schemeClr>
                </a:solidFill>
              </a:rPr>
              <a:t>2</a:t>
            </a:r>
            <a:r>
              <a:rPr lang="en-US" sz="2400" dirty="0">
                <a:solidFill>
                  <a:schemeClr val="accent5">
                    <a:lumMod val="50000"/>
                  </a:schemeClr>
                </a:solidFill>
              </a:rPr>
              <a:t> </a:t>
            </a:r>
            <a:r>
              <a:rPr lang="en-US" sz="2400" i="1" dirty="0">
                <a:solidFill>
                  <a:schemeClr val="accent5">
                    <a:lumMod val="50000"/>
                  </a:schemeClr>
                </a:solidFill>
              </a:rPr>
              <a:t>vs. </a:t>
            </a:r>
            <a:r>
              <a:rPr lang="en-US" sz="2400" dirty="0">
                <a:solidFill>
                  <a:schemeClr val="accent5">
                    <a:lumMod val="50000"/>
                  </a:schemeClr>
                </a:solidFill>
              </a:rPr>
              <a:t>O</a:t>
            </a:r>
            <a:r>
              <a:rPr lang="en-US" sz="2400" baseline="-25000" dirty="0">
                <a:solidFill>
                  <a:schemeClr val="accent5">
                    <a:lumMod val="50000"/>
                  </a:schemeClr>
                </a:solidFill>
              </a:rPr>
              <a:t>2</a:t>
            </a:r>
            <a:r>
              <a:rPr lang="en-US" sz="2400" baseline="30000" dirty="0">
                <a:solidFill>
                  <a:schemeClr val="accent5">
                    <a:lumMod val="50000"/>
                  </a:schemeClr>
                </a:solidFill>
              </a:rPr>
              <a:t>-</a:t>
            </a:r>
            <a:r>
              <a:rPr lang="en-US" sz="2400" dirty="0">
                <a:solidFill>
                  <a:schemeClr val="accent5">
                    <a:lumMod val="50000"/>
                  </a:schemeClr>
                </a:solidFill>
              </a:rPr>
              <a:t> </a:t>
            </a:r>
            <a:r>
              <a:rPr lang="en-US" sz="2400" i="1" dirty="0">
                <a:solidFill>
                  <a:schemeClr val="accent5">
                    <a:lumMod val="50000"/>
                  </a:schemeClr>
                </a:solidFill>
              </a:rPr>
              <a:t>vs. </a:t>
            </a:r>
            <a:r>
              <a:rPr lang="en-US" sz="2400" dirty="0">
                <a:solidFill>
                  <a:schemeClr val="accent5">
                    <a:lumMod val="50000"/>
                  </a:schemeClr>
                </a:solidFill>
              </a:rPr>
              <a:t>O</a:t>
            </a:r>
            <a:r>
              <a:rPr lang="en-US" sz="2400" baseline="-25000" dirty="0">
                <a:solidFill>
                  <a:schemeClr val="accent5">
                    <a:lumMod val="50000"/>
                  </a:schemeClr>
                </a:solidFill>
              </a:rPr>
              <a:t>2</a:t>
            </a:r>
            <a:r>
              <a:rPr lang="en-US" sz="2400" baseline="30000" dirty="0">
                <a:solidFill>
                  <a:schemeClr val="accent5">
                    <a:lumMod val="50000"/>
                  </a:schemeClr>
                </a:solidFill>
              </a:rPr>
              <a:t>2-</a:t>
            </a:r>
          </a:p>
        </p:txBody>
      </p:sp>
    </p:spTree>
    <p:extLst>
      <p:ext uri="{BB962C8B-B14F-4D97-AF65-F5344CB8AC3E}">
        <p14:creationId xmlns:p14="http://schemas.microsoft.com/office/powerpoint/2010/main" val="2475230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828022" y="1126453"/>
            <a:ext cx="2198038" cy="369332"/>
          </a:xfrm>
          <a:prstGeom prst="rect">
            <a:avLst/>
          </a:prstGeom>
          <a:noFill/>
        </p:spPr>
        <p:txBody>
          <a:bodyPr wrap="none" rtlCol="0">
            <a:spAutoFit/>
          </a:bodyPr>
          <a:lstStyle/>
          <a:p>
            <a:pPr algn="ctr"/>
            <a:r>
              <a:rPr lang="en-US" dirty="0"/>
              <a:t>Lewis Dot Structure</a:t>
            </a:r>
          </a:p>
        </p:txBody>
      </p:sp>
      <p:sp>
        <p:nvSpPr>
          <p:cNvPr id="115" name="TextBox 114"/>
          <p:cNvSpPr txBox="1"/>
          <p:nvPr/>
        </p:nvSpPr>
        <p:spPr>
          <a:xfrm>
            <a:off x="5823399" y="2435268"/>
            <a:ext cx="1441420" cy="369332"/>
          </a:xfrm>
          <a:prstGeom prst="rect">
            <a:avLst/>
          </a:prstGeom>
          <a:noFill/>
        </p:spPr>
        <p:txBody>
          <a:bodyPr wrap="none" rtlCol="0">
            <a:spAutoFit/>
          </a:bodyPr>
          <a:lstStyle/>
          <a:p>
            <a:r>
              <a:rPr lang="en-US" dirty="0"/>
              <a:t>Bond Order </a:t>
            </a:r>
          </a:p>
        </p:txBody>
      </p:sp>
      <p:cxnSp>
        <p:nvCxnSpPr>
          <p:cNvPr id="142" name="Straight Arrow Connector 141"/>
          <p:cNvCxnSpPr/>
          <p:nvPr/>
        </p:nvCxnSpPr>
        <p:spPr>
          <a:xfrm flipV="1">
            <a:off x="333462" y="2740879"/>
            <a:ext cx="0" cy="188990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247664" y="3541819"/>
            <a:ext cx="833883" cy="338554"/>
          </a:xfrm>
          <a:prstGeom prst="rect">
            <a:avLst/>
          </a:prstGeom>
          <a:noFill/>
        </p:spPr>
        <p:txBody>
          <a:bodyPr wrap="none" rtlCol="0">
            <a:spAutoFit/>
          </a:bodyPr>
          <a:lstStyle/>
          <a:p>
            <a:r>
              <a:rPr lang="en-US" sz="1600" i="1" dirty="0">
                <a:solidFill>
                  <a:schemeClr val="accent4">
                    <a:lumMod val="50000"/>
                  </a:schemeClr>
                </a:solidFill>
              </a:rPr>
              <a:t>Energy</a:t>
            </a:r>
          </a:p>
        </p:txBody>
      </p:sp>
      <p:sp>
        <p:nvSpPr>
          <p:cNvPr id="113" name="Title 1">
            <a:extLst>
              <a:ext uri="{FF2B5EF4-FFF2-40B4-BE49-F238E27FC236}">
                <a16:creationId xmlns:a16="http://schemas.microsoft.com/office/drawing/2014/main" id="{1CC97382-1BA9-A345-B5C1-B23C56DFD93D}"/>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8.4  Molecular Orbitals</a:t>
            </a:r>
          </a:p>
        </p:txBody>
      </p:sp>
      <p:sp>
        <p:nvSpPr>
          <p:cNvPr id="116" name="TextBox 115">
            <a:extLst>
              <a:ext uri="{FF2B5EF4-FFF2-40B4-BE49-F238E27FC236}">
                <a16:creationId xmlns:a16="http://schemas.microsoft.com/office/drawing/2014/main" id="{7651237D-5EFE-6C49-921C-62B6A35E1797}"/>
              </a:ext>
            </a:extLst>
          </p:cNvPr>
          <p:cNvSpPr txBox="1"/>
          <p:nvPr/>
        </p:nvSpPr>
        <p:spPr>
          <a:xfrm>
            <a:off x="5966383" y="202440"/>
            <a:ext cx="3177617" cy="461665"/>
          </a:xfrm>
          <a:prstGeom prst="rect">
            <a:avLst/>
          </a:prstGeom>
          <a:noFill/>
        </p:spPr>
        <p:txBody>
          <a:bodyPr wrap="square" rtlCol="0">
            <a:spAutoFit/>
          </a:bodyPr>
          <a:lstStyle/>
          <a:p>
            <a:pPr algn="ctr"/>
            <a:r>
              <a:rPr lang="en-US" sz="2400" dirty="0">
                <a:solidFill>
                  <a:schemeClr val="accent5">
                    <a:lumMod val="50000"/>
                  </a:schemeClr>
                </a:solidFill>
              </a:rPr>
              <a:t>O</a:t>
            </a:r>
            <a:r>
              <a:rPr lang="en-US" sz="2400" baseline="-25000" dirty="0">
                <a:solidFill>
                  <a:schemeClr val="accent5">
                    <a:lumMod val="50000"/>
                  </a:schemeClr>
                </a:solidFill>
              </a:rPr>
              <a:t>2</a:t>
            </a:r>
            <a:r>
              <a:rPr lang="en-US" sz="2400" dirty="0">
                <a:solidFill>
                  <a:schemeClr val="accent5">
                    <a:lumMod val="50000"/>
                  </a:schemeClr>
                </a:solidFill>
              </a:rPr>
              <a:t> </a:t>
            </a:r>
            <a:r>
              <a:rPr lang="en-US" sz="2400" i="1" dirty="0">
                <a:solidFill>
                  <a:schemeClr val="accent5">
                    <a:lumMod val="50000"/>
                  </a:schemeClr>
                </a:solidFill>
              </a:rPr>
              <a:t>vs. </a:t>
            </a:r>
            <a:r>
              <a:rPr lang="en-US" sz="2400" dirty="0">
                <a:solidFill>
                  <a:schemeClr val="accent5">
                    <a:lumMod val="50000"/>
                  </a:schemeClr>
                </a:solidFill>
              </a:rPr>
              <a:t>O</a:t>
            </a:r>
            <a:r>
              <a:rPr lang="en-US" sz="2400" baseline="-25000" dirty="0">
                <a:solidFill>
                  <a:schemeClr val="accent5">
                    <a:lumMod val="50000"/>
                  </a:schemeClr>
                </a:solidFill>
              </a:rPr>
              <a:t>2</a:t>
            </a:r>
            <a:r>
              <a:rPr lang="en-US" sz="2400" baseline="30000" dirty="0">
                <a:solidFill>
                  <a:schemeClr val="accent5">
                    <a:lumMod val="50000"/>
                  </a:schemeClr>
                </a:solidFill>
              </a:rPr>
              <a:t>-</a:t>
            </a:r>
            <a:r>
              <a:rPr lang="en-US" sz="2400" dirty="0">
                <a:solidFill>
                  <a:schemeClr val="accent5">
                    <a:lumMod val="50000"/>
                  </a:schemeClr>
                </a:solidFill>
              </a:rPr>
              <a:t> </a:t>
            </a:r>
            <a:r>
              <a:rPr lang="en-US" sz="2400" i="1" dirty="0">
                <a:solidFill>
                  <a:schemeClr val="accent5">
                    <a:lumMod val="50000"/>
                  </a:schemeClr>
                </a:solidFill>
              </a:rPr>
              <a:t>vs. </a:t>
            </a:r>
            <a:r>
              <a:rPr lang="en-US" sz="2400" dirty="0">
                <a:solidFill>
                  <a:schemeClr val="accent5">
                    <a:lumMod val="50000"/>
                  </a:schemeClr>
                </a:solidFill>
              </a:rPr>
              <a:t>O</a:t>
            </a:r>
            <a:r>
              <a:rPr lang="en-US" sz="2400" baseline="-25000" dirty="0">
                <a:solidFill>
                  <a:schemeClr val="accent5">
                    <a:lumMod val="50000"/>
                  </a:schemeClr>
                </a:solidFill>
              </a:rPr>
              <a:t>2</a:t>
            </a:r>
            <a:r>
              <a:rPr lang="en-US" sz="2400" baseline="30000" dirty="0">
                <a:solidFill>
                  <a:schemeClr val="accent5">
                    <a:lumMod val="50000"/>
                  </a:schemeClr>
                </a:solidFill>
              </a:rPr>
              <a:t>2-</a:t>
            </a:r>
          </a:p>
        </p:txBody>
      </p:sp>
      <p:grpSp>
        <p:nvGrpSpPr>
          <p:cNvPr id="85" name="Group 84">
            <a:extLst>
              <a:ext uri="{FF2B5EF4-FFF2-40B4-BE49-F238E27FC236}">
                <a16:creationId xmlns:a16="http://schemas.microsoft.com/office/drawing/2014/main" id="{DE6E8A2E-1A91-294E-9E07-C9C6A463C98C}"/>
              </a:ext>
            </a:extLst>
          </p:cNvPr>
          <p:cNvGrpSpPr/>
          <p:nvPr/>
        </p:nvGrpSpPr>
        <p:grpSpPr>
          <a:xfrm>
            <a:off x="338555" y="1196590"/>
            <a:ext cx="4503012" cy="4867641"/>
            <a:chOff x="327547" y="364315"/>
            <a:chExt cx="4503012" cy="4867641"/>
          </a:xfrm>
        </p:grpSpPr>
        <p:cxnSp>
          <p:nvCxnSpPr>
            <p:cNvPr id="86" name="Straight Connector 85">
              <a:extLst>
                <a:ext uri="{FF2B5EF4-FFF2-40B4-BE49-F238E27FC236}">
                  <a16:creationId xmlns:a16="http://schemas.microsoft.com/office/drawing/2014/main" id="{5EEFA596-DDAB-EE4A-BF2D-75E345DCB41A}"/>
                </a:ext>
              </a:extLst>
            </p:cNvPr>
            <p:cNvCxnSpPr/>
            <p:nvPr/>
          </p:nvCxnSpPr>
          <p:spPr>
            <a:xfrm>
              <a:off x="1042414"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B745442-D209-CA4F-875A-80DD1E701B5E}"/>
                </a:ext>
              </a:extLst>
            </p:cNvPr>
            <p:cNvCxnSpPr/>
            <p:nvPr/>
          </p:nvCxnSpPr>
          <p:spPr>
            <a:xfrm>
              <a:off x="1419511"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EEF5F49-828D-7940-9166-4F9789D6E22C}"/>
                </a:ext>
              </a:extLst>
            </p:cNvPr>
            <p:cNvCxnSpPr/>
            <p:nvPr/>
          </p:nvCxnSpPr>
          <p:spPr>
            <a:xfrm>
              <a:off x="1796607"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40F8B15-7ACD-CA42-B27B-56F53F6013D3}"/>
                </a:ext>
              </a:extLst>
            </p:cNvPr>
            <p:cNvCxnSpPr/>
            <p:nvPr/>
          </p:nvCxnSpPr>
          <p:spPr>
            <a:xfrm>
              <a:off x="3757519"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DB89EF7-D455-C547-9EB5-C7FD08CD70E1}"/>
                </a:ext>
              </a:extLst>
            </p:cNvPr>
            <p:cNvCxnSpPr/>
            <p:nvPr/>
          </p:nvCxnSpPr>
          <p:spPr>
            <a:xfrm>
              <a:off x="4134616"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E18BEF3-E1D4-3D4D-8B0E-4824E3E0D844}"/>
                </a:ext>
              </a:extLst>
            </p:cNvPr>
            <p:cNvCxnSpPr/>
            <p:nvPr/>
          </p:nvCxnSpPr>
          <p:spPr>
            <a:xfrm>
              <a:off x="4511713"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FAC51B7-4468-5E48-A3D1-37988D57E195}"/>
                </a:ext>
              </a:extLst>
            </p:cNvPr>
            <p:cNvCxnSpPr/>
            <p:nvPr/>
          </p:nvCxnSpPr>
          <p:spPr>
            <a:xfrm>
              <a:off x="2773839" y="2302095"/>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476311EA-99DB-0D41-A0C7-3AE214DCDF16}"/>
                </a:ext>
              </a:extLst>
            </p:cNvPr>
            <p:cNvCxnSpPr/>
            <p:nvPr/>
          </p:nvCxnSpPr>
          <p:spPr>
            <a:xfrm>
              <a:off x="2773839" y="99052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0F15DE30-36E2-4A4D-A194-FBDC7442D088}"/>
                </a:ext>
              </a:extLst>
            </p:cNvPr>
            <p:cNvCxnSpPr/>
            <p:nvPr/>
          </p:nvCxnSpPr>
          <p:spPr>
            <a:xfrm>
              <a:off x="2964941" y="139968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C23BDC87-5FF2-254B-85C0-5FF7FFE8F147}"/>
                </a:ext>
              </a:extLst>
            </p:cNvPr>
            <p:cNvCxnSpPr/>
            <p:nvPr/>
          </p:nvCxnSpPr>
          <p:spPr>
            <a:xfrm>
              <a:off x="2582736" y="139968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A97780C6-830C-6D4A-9952-FDC45DA2E56B}"/>
                </a:ext>
              </a:extLst>
            </p:cNvPr>
            <p:cNvCxnSpPr/>
            <p:nvPr/>
          </p:nvCxnSpPr>
          <p:spPr>
            <a:xfrm>
              <a:off x="2964941" y="1891924"/>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F3241EB0-60B9-C54B-9D21-0D7964ABC722}"/>
                </a:ext>
              </a:extLst>
            </p:cNvPr>
            <p:cNvCxnSpPr/>
            <p:nvPr/>
          </p:nvCxnSpPr>
          <p:spPr>
            <a:xfrm>
              <a:off x="2582736" y="1891924"/>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4F53F16-47E7-0048-8BAA-B8B2962823ED}"/>
                </a:ext>
              </a:extLst>
            </p:cNvPr>
            <p:cNvCxnSpPr/>
            <p:nvPr/>
          </p:nvCxnSpPr>
          <p:spPr>
            <a:xfrm>
              <a:off x="1398245" y="301902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AF66F15-C8EB-624A-8DBC-118DA9961F25}"/>
                </a:ext>
              </a:extLst>
            </p:cNvPr>
            <p:cNvCxnSpPr/>
            <p:nvPr/>
          </p:nvCxnSpPr>
          <p:spPr>
            <a:xfrm>
              <a:off x="4134616" y="301902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F24BF3E0-09A9-E543-98C6-913DDFB66D12}"/>
                </a:ext>
              </a:extLst>
            </p:cNvPr>
            <p:cNvCxnSpPr/>
            <p:nvPr/>
          </p:nvCxnSpPr>
          <p:spPr>
            <a:xfrm>
              <a:off x="2773839" y="332120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F42737DB-2115-FF48-BDDF-455AF7687409}"/>
                </a:ext>
              </a:extLst>
            </p:cNvPr>
            <p:cNvCxnSpPr/>
            <p:nvPr/>
          </p:nvCxnSpPr>
          <p:spPr>
            <a:xfrm>
              <a:off x="2773839" y="272652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0A8573EE-3DEF-4A43-874F-A2FC8E6384AA}"/>
                </a:ext>
              </a:extLst>
            </p:cNvPr>
            <p:cNvCxnSpPr/>
            <p:nvPr/>
          </p:nvCxnSpPr>
          <p:spPr>
            <a:xfrm flipV="1">
              <a:off x="1738357" y="2726526"/>
              <a:ext cx="1039161" cy="29250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CBA064FC-C04F-1D40-B98F-22C25B2A7089}"/>
                </a:ext>
              </a:extLst>
            </p:cNvPr>
            <p:cNvCxnSpPr/>
            <p:nvPr/>
          </p:nvCxnSpPr>
          <p:spPr>
            <a:xfrm flipH="1" flipV="1">
              <a:off x="3092685" y="2726526"/>
              <a:ext cx="1020665" cy="29258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52FD9860-79A7-3548-88B4-554BB7D8FE0A}"/>
                </a:ext>
              </a:extLst>
            </p:cNvPr>
            <p:cNvCxnSpPr/>
            <p:nvPr/>
          </p:nvCxnSpPr>
          <p:spPr>
            <a:xfrm>
              <a:off x="1736585" y="3019114"/>
              <a:ext cx="1040933" cy="30217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448DC285-8607-A84F-BAE0-CDDD644309D7}"/>
                </a:ext>
              </a:extLst>
            </p:cNvPr>
            <p:cNvCxnSpPr/>
            <p:nvPr/>
          </p:nvCxnSpPr>
          <p:spPr>
            <a:xfrm flipH="1">
              <a:off x="3092686" y="3019029"/>
              <a:ext cx="1020664" cy="30217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A9B2CF2-5B41-AD45-BD24-67DE9A442778}"/>
                </a:ext>
              </a:extLst>
            </p:cNvPr>
            <p:cNvCxnSpPr/>
            <p:nvPr/>
          </p:nvCxnSpPr>
          <p:spPr>
            <a:xfrm flipV="1">
              <a:off x="2128633" y="990529"/>
              <a:ext cx="645206" cy="64031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0E9FD5A-B47D-1B41-832B-5F3AF1EEA93B}"/>
                </a:ext>
              </a:extLst>
            </p:cNvPr>
            <p:cNvCxnSpPr/>
            <p:nvPr/>
          </p:nvCxnSpPr>
          <p:spPr>
            <a:xfrm flipH="1" flipV="1">
              <a:off x="2128634" y="1630847"/>
              <a:ext cx="454102" cy="26107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731C23CB-6468-A24A-86E6-91FF5D6A349B}"/>
                </a:ext>
              </a:extLst>
            </p:cNvPr>
            <p:cNvCxnSpPr/>
            <p:nvPr/>
          </p:nvCxnSpPr>
          <p:spPr>
            <a:xfrm flipH="1" flipV="1">
              <a:off x="2128634" y="1630846"/>
              <a:ext cx="643568" cy="67124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8D855463-C383-C44A-B780-9649E2F0DC9C}"/>
                </a:ext>
              </a:extLst>
            </p:cNvPr>
            <p:cNvCxnSpPr/>
            <p:nvPr/>
          </p:nvCxnSpPr>
          <p:spPr>
            <a:xfrm flipH="1">
              <a:off x="2127972" y="1399683"/>
              <a:ext cx="454764" cy="23116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7C20FB54-9956-FD4C-8A13-5CC9975EE7ED}"/>
                </a:ext>
              </a:extLst>
            </p:cNvPr>
            <p:cNvCxnSpPr/>
            <p:nvPr/>
          </p:nvCxnSpPr>
          <p:spPr>
            <a:xfrm flipH="1" flipV="1">
              <a:off x="3091048" y="997750"/>
              <a:ext cx="645206" cy="640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2365113-EC91-324A-968C-EA5B1690CD7E}"/>
                </a:ext>
              </a:extLst>
            </p:cNvPr>
            <p:cNvCxnSpPr/>
            <p:nvPr/>
          </p:nvCxnSpPr>
          <p:spPr>
            <a:xfrm flipV="1">
              <a:off x="3283787" y="1638068"/>
              <a:ext cx="452466" cy="26107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5DB13330-35DA-754B-9FBA-1CB24FF01AD9}"/>
                </a:ext>
              </a:extLst>
            </p:cNvPr>
            <p:cNvCxnSpPr/>
            <p:nvPr/>
          </p:nvCxnSpPr>
          <p:spPr>
            <a:xfrm flipV="1">
              <a:off x="3091048" y="1638068"/>
              <a:ext cx="645205" cy="66402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A21D6A3C-08D6-9740-A3A4-D9E01AF978AB}"/>
                </a:ext>
              </a:extLst>
            </p:cNvPr>
            <p:cNvCxnSpPr/>
            <p:nvPr/>
          </p:nvCxnSpPr>
          <p:spPr>
            <a:xfrm>
              <a:off x="3282150" y="1399683"/>
              <a:ext cx="452466" cy="23116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51BE59E0-CD57-C84C-A3C5-1C65AC2A8803}"/>
                </a:ext>
              </a:extLst>
            </p:cNvPr>
            <p:cNvCxnSpPr/>
            <p:nvPr/>
          </p:nvCxnSpPr>
          <p:spPr>
            <a:xfrm>
              <a:off x="1437333" y="4027628"/>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9819FC2A-0B66-204B-A2A6-54D07E7CDA00}"/>
                </a:ext>
              </a:extLst>
            </p:cNvPr>
            <p:cNvCxnSpPr/>
            <p:nvPr/>
          </p:nvCxnSpPr>
          <p:spPr>
            <a:xfrm>
              <a:off x="4173704" y="4027628"/>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D3CC5161-20CC-B64E-A4EC-50E694958502}"/>
                </a:ext>
              </a:extLst>
            </p:cNvPr>
            <p:cNvCxnSpPr/>
            <p:nvPr/>
          </p:nvCxnSpPr>
          <p:spPr>
            <a:xfrm>
              <a:off x="2773839" y="4329802"/>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8F21EF8C-5394-7E4E-8092-10F93C311649}"/>
                </a:ext>
              </a:extLst>
            </p:cNvPr>
            <p:cNvCxnSpPr/>
            <p:nvPr/>
          </p:nvCxnSpPr>
          <p:spPr>
            <a:xfrm>
              <a:off x="2773839" y="3735125"/>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9613C9C2-3967-BC4D-9605-CE38A6EA1A6B}"/>
                </a:ext>
              </a:extLst>
            </p:cNvPr>
            <p:cNvCxnSpPr/>
            <p:nvPr/>
          </p:nvCxnSpPr>
          <p:spPr>
            <a:xfrm flipV="1">
              <a:off x="1777445" y="3735125"/>
              <a:ext cx="996393" cy="29250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74B19BB4-866B-974A-8D6B-20B576A7C2C3}"/>
                </a:ext>
              </a:extLst>
            </p:cNvPr>
            <p:cNvCxnSpPr/>
            <p:nvPr/>
          </p:nvCxnSpPr>
          <p:spPr>
            <a:xfrm flipH="1" flipV="1">
              <a:off x="3092686" y="3735125"/>
              <a:ext cx="1059753" cy="29258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26DC704-91D9-6D43-8D52-DA7C367FCD7A}"/>
                </a:ext>
              </a:extLst>
            </p:cNvPr>
            <p:cNvCxnSpPr/>
            <p:nvPr/>
          </p:nvCxnSpPr>
          <p:spPr>
            <a:xfrm>
              <a:off x="1775673" y="4027713"/>
              <a:ext cx="998165" cy="30217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803B3864-B69C-3D4C-B150-8E0E867B802A}"/>
                </a:ext>
              </a:extLst>
            </p:cNvPr>
            <p:cNvCxnSpPr/>
            <p:nvPr/>
          </p:nvCxnSpPr>
          <p:spPr>
            <a:xfrm flipH="1">
              <a:off x="3091048" y="4027628"/>
              <a:ext cx="1061391" cy="30225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AB66BFAA-EE80-5D45-9AC6-5D65F578DBE2}"/>
                </a:ext>
              </a:extLst>
            </p:cNvPr>
            <p:cNvSpPr txBox="1"/>
            <p:nvPr/>
          </p:nvSpPr>
          <p:spPr>
            <a:xfrm>
              <a:off x="1557668" y="4706679"/>
              <a:ext cx="364202" cy="369332"/>
            </a:xfrm>
            <a:prstGeom prst="rect">
              <a:avLst/>
            </a:prstGeom>
            <a:noFill/>
          </p:spPr>
          <p:txBody>
            <a:bodyPr wrap="none" rtlCol="0">
              <a:spAutoFit/>
            </a:bodyPr>
            <a:lstStyle/>
            <a:p>
              <a:r>
                <a:rPr lang="en-US" dirty="0"/>
                <a:t>O</a:t>
              </a:r>
            </a:p>
          </p:txBody>
        </p:sp>
        <p:sp>
          <p:nvSpPr>
            <p:cNvPr id="151" name="TextBox 150">
              <a:extLst>
                <a:ext uri="{FF2B5EF4-FFF2-40B4-BE49-F238E27FC236}">
                  <a16:creationId xmlns:a16="http://schemas.microsoft.com/office/drawing/2014/main" id="{18734763-16B2-0D4E-B74C-ACD4E0A03297}"/>
                </a:ext>
              </a:extLst>
            </p:cNvPr>
            <p:cNvSpPr txBox="1"/>
            <p:nvPr/>
          </p:nvSpPr>
          <p:spPr>
            <a:xfrm>
              <a:off x="4134616" y="4706679"/>
              <a:ext cx="364202" cy="369332"/>
            </a:xfrm>
            <a:prstGeom prst="rect">
              <a:avLst/>
            </a:prstGeom>
            <a:noFill/>
          </p:spPr>
          <p:txBody>
            <a:bodyPr wrap="none" rtlCol="0">
              <a:spAutoFit/>
            </a:bodyPr>
            <a:lstStyle/>
            <a:p>
              <a:r>
                <a:rPr lang="en-US" dirty="0"/>
                <a:t>O</a:t>
              </a:r>
            </a:p>
          </p:txBody>
        </p:sp>
        <p:sp>
          <p:nvSpPr>
            <p:cNvPr id="152" name="TextBox 151">
              <a:extLst>
                <a:ext uri="{FF2B5EF4-FFF2-40B4-BE49-F238E27FC236}">
                  <a16:creationId xmlns:a16="http://schemas.microsoft.com/office/drawing/2014/main" id="{D8128624-91C9-E94A-BE7F-51403D1AA672}"/>
                </a:ext>
              </a:extLst>
            </p:cNvPr>
            <p:cNvSpPr txBox="1"/>
            <p:nvPr/>
          </p:nvSpPr>
          <p:spPr>
            <a:xfrm>
              <a:off x="2701113" y="4862624"/>
              <a:ext cx="500458" cy="369332"/>
            </a:xfrm>
            <a:prstGeom prst="rect">
              <a:avLst/>
            </a:prstGeom>
            <a:noFill/>
          </p:spPr>
          <p:txBody>
            <a:bodyPr wrap="none" rtlCol="0">
              <a:spAutoFit/>
            </a:bodyPr>
            <a:lstStyle/>
            <a:p>
              <a:pPr algn="ctr"/>
              <a:r>
                <a:rPr lang="en-US" dirty="0"/>
                <a:t>O</a:t>
              </a:r>
              <a:r>
                <a:rPr lang="en-US" baseline="-25000" dirty="0"/>
                <a:t>2</a:t>
              </a:r>
              <a:r>
                <a:rPr lang="en-US" b="1" baseline="48000" dirty="0"/>
                <a:t>-</a:t>
              </a:r>
            </a:p>
          </p:txBody>
        </p:sp>
        <p:sp>
          <p:nvSpPr>
            <p:cNvPr id="153" name="TextBox 152">
              <a:extLst>
                <a:ext uri="{FF2B5EF4-FFF2-40B4-BE49-F238E27FC236}">
                  <a16:creationId xmlns:a16="http://schemas.microsoft.com/office/drawing/2014/main" id="{A41E0FE1-A36E-784A-842D-08BD622066FC}"/>
                </a:ext>
              </a:extLst>
            </p:cNvPr>
            <p:cNvSpPr txBox="1"/>
            <p:nvPr/>
          </p:nvSpPr>
          <p:spPr>
            <a:xfrm>
              <a:off x="1420711" y="3751325"/>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54" name="TextBox 153">
              <a:extLst>
                <a:ext uri="{FF2B5EF4-FFF2-40B4-BE49-F238E27FC236}">
                  <a16:creationId xmlns:a16="http://schemas.microsoft.com/office/drawing/2014/main" id="{5826929D-4F57-874C-9909-FEECD3BA82E1}"/>
                </a:ext>
              </a:extLst>
            </p:cNvPr>
            <p:cNvSpPr txBox="1"/>
            <p:nvPr/>
          </p:nvSpPr>
          <p:spPr>
            <a:xfrm>
              <a:off x="2914814" y="1097495"/>
              <a:ext cx="295274"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55" name="Rectangle 154">
              <a:extLst>
                <a:ext uri="{FF2B5EF4-FFF2-40B4-BE49-F238E27FC236}">
                  <a16:creationId xmlns:a16="http://schemas.microsoft.com/office/drawing/2014/main" id="{B84C83C5-765E-A94F-BD1A-BA3CFDEBBB03}"/>
                </a:ext>
              </a:extLst>
            </p:cNvPr>
            <p:cNvSpPr/>
            <p:nvPr/>
          </p:nvSpPr>
          <p:spPr>
            <a:xfrm>
              <a:off x="2586679" y="1801490"/>
              <a:ext cx="343364"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156" name="Rectangle 155">
              <a:extLst>
                <a:ext uri="{FF2B5EF4-FFF2-40B4-BE49-F238E27FC236}">
                  <a16:creationId xmlns:a16="http://schemas.microsoft.com/office/drawing/2014/main" id="{52982CF4-A8B0-3146-8995-822B2797E87B}"/>
                </a:ext>
              </a:extLst>
            </p:cNvPr>
            <p:cNvSpPr/>
            <p:nvPr/>
          </p:nvSpPr>
          <p:spPr>
            <a:xfrm>
              <a:off x="2755615" y="4241784"/>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57" name="Rectangle 156">
              <a:extLst>
                <a:ext uri="{FF2B5EF4-FFF2-40B4-BE49-F238E27FC236}">
                  <a16:creationId xmlns:a16="http://schemas.microsoft.com/office/drawing/2014/main" id="{68F4B1A5-EE2E-9C4D-97F7-5A31EFA4EF06}"/>
                </a:ext>
              </a:extLst>
            </p:cNvPr>
            <p:cNvSpPr/>
            <p:nvPr/>
          </p:nvSpPr>
          <p:spPr>
            <a:xfrm>
              <a:off x="2958154" y="1801490"/>
              <a:ext cx="343364"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158" name="Rectangle 157">
              <a:extLst>
                <a:ext uri="{FF2B5EF4-FFF2-40B4-BE49-F238E27FC236}">
                  <a16:creationId xmlns:a16="http://schemas.microsoft.com/office/drawing/2014/main" id="{9C8E3E63-D1CC-934F-8BD0-AF1ED861E9B1}"/>
                </a:ext>
              </a:extLst>
            </p:cNvPr>
            <p:cNvSpPr/>
            <p:nvPr/>
          </p:nvSpPr>
          <p:spPr>
            <a:xfrm>
              <a:off x="2755615" y="3238484"/>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59" name="Rectangle 158">
              <a:extLst>
                <a:ext uri="{FF2B5EF4-FFF2-40B4-BE49-F238E27FC236}">
                  <a16:creationId xmlns:a16="http://schemas.microsoft.com/office/drawing/2014/main" id="{F6CF523D-2B5D-374E-A7D0-E0B735375C0D}"/>
                </a:ext>
              </a:extLst>
            </p:cNvPr>
            <p:cNvSpPr/>
            <p:nvPr/>
          </p:nvSpPr>
          <p:spPr>
            <a:xfrm>
              <a:off x="2739585" y="367061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60" name="Rectangle 159">
              <a:extLst>
                <a:ext uri="{FF2B5EF4-FFF2-40B4-BE49-F238E27FC236}">
                  <a16:creationId xmlns:a16="http://schemas.microsoft.com/office/drawing/2014/main" id="{CF20929F-74A7-6846-B01C-78ADEFC6B2B8}"/>
                </a:ext>
              </a:extLst>
            </p:cNvPr>
            <p:cNvSpPr/>
            <p:nvPr/>
          </p:nvSpPr>
          <p:spPr>
            <a:xfrm>
              <a:off x="2739585" y="2664547"/>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61" name="Rectangle 160">
              <a:extLst>
                <a:ext uri="{FF2B5EF4-FFF2-40B4-BE49-F238E27FC236}">
                  <a16:creationId xmlns:a16="http://schemas.microsoft.com/office/drawing/2014/main" id="{99CD590C-5A2C-344B-A32E-A222D3D65A60}"/>
                </a:ext>
              </a:extLst>
            </p:cNvPr>
            <p:cNvSpPr/>
            <p:nvPr/>
          </p:nvSpPr>
          <p:spPr>
            <a:xfrm>
              <a:off x="2553680" y="1317909"/>
              <a:ext cx="433132"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162" name="Rectangle 161">
              <a:extLst>
                <a:ext uri="{FF2B5EF4-FFF2-40B4-BE49-F238E27FC236}">
                  <a16:creationId xmlns:a16="http://schemas.microsoft.com/office/drawing/2014/main" id="{D035CE2F-40D9-A541-8AD0-2E76A32C3D71}"/>
                </a:ext>
              </a:extLst>
            </p:cNvPr>
            <p:cNvSpPr/>
            <p:nvPr/>
          </p:nvSpPr>
          <p:spPr>
            <a:xfrm>
              <a:off x="2925155" y="1317909"/>
              <a:ext cx="433132"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163" name="Rectangle 162">
              <a:extLst>
                <a:ext uri="{FF2B5EF4-FFF2-40B4-BE49-F238E27FC236}">
                  <a16:creationId xmlns:a16="http://schemas.microsoft.com/office/drawing/2014/main" id="{679B1343-6017-4443-B5A6-A99F61BAB0DB}"/>
                </a:ext>
              </a:extLst>
            </p:cNvPr>
            <p:cNvSpPr/>
            <p:nvPr/>
          </p:nvSpPr>
          <p:spPr>
            <a:xfrm>
              <a:off x="2755615" y="2221201"/>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164" name="Rectangle 163">
              <a:extLst>
                <a:ext uri="{FF2B5EF4-FFF2-40B4-BE49-F238E27FC236}">
                  <a16:creationId xmlns:a16="http://schemas.microsoft.com/office/drawing/2014/main" id="{B043974C-3A3F-6B48-9398-D3A6E042149B}"/>
                </a:ext>
              </a:extLst>
            </p:cNvPr>
            <p:cNvSpPr/>
            <p:nvPr/>
          </p:nvSpPr>
          <p:spPr>
            <a:xfrm>
              <a:off x="2739585" y="927649"/>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165" name="TextBox 164">
              <a:extLst>
                <a:ext uri="{FF2B5EF4-FFF2-40B4-BE49-F238E27FC236}">
                  <a16:creationId xmlns:a16="http://schemas.microsoft.com/office/drawing/2014/main" id="{BA3434DE-70EA-AB4A-B537-D27B90D22F7F}"/>
                </a:ext>
              </a:extLst>
            </p:cNvPr>
            <p:cNvSpPr txBox="1"/>
            <p:nvPr/>
          </p:nvSpPr>
          <p:spPr>
            <a:xfrm>
              <a:off x="2753811" y="302301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66" name="TextBox 165">
              <a:extLst>
                <a:ext uri="{FF2B5EF4-FFF2-40B4-BE49-F238E27FC236}">
                  <a16:creationId xmlns:a16="http://schemas.microsoft.com/office/drawing/2014/main" id="{0035CB25-29A1-C949-8148-0554D426B421}"/>
                </a:ext>
              </a:extLst>
            </p:cNvPr>
            <p:cNvSpPr txBox="1"/>
            <p:nvPr/>
          </p:nvSpPr>
          <p:spPr>
            <a:xfrm>
              <a:off x="2745421" y="3455169"/>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67" name="TextBox 166">
              <a:extLst>
                <a:ext uri="{FF2B5EF4-FFF2-40B4-BE49-F238E27FC236}">
                  <a16:creationId xmlns:a16="http://schemas.microsoft.com/office/drawing/2014/main" id="{176ABE84-645F-A141-9119-4199FC1B0E93}"/>
                </a:ext>
              </a:extLst>
            </p:cNvPr>
            <p:cNvSpPr txBox="1"/>
            <p:nvPr/>
          </p:nvSpPr>
          <p:spPr>
            <a:xfrm>
              <a:off x="2753811" y="4030674"/>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68" name="TextBox 167">
              <a:extLst>
                <a:ext uri="{FF2B5EF4-FFF2-40B4-BE49-F238E27FC236}">
                  <a16:creationId xmlns:a16="http://schemas.microsoft.com/office/drawing/2014/main" id="{4ABD5BA7-98D5-394D-9F4E-5BB96B4CBBCF}"/>
                </a:ext>
              </a:extLst>
            </p:cNvPr>
            <p:cNvSpPr txBox="1"/>
            <p:nvPr/>
          </p:nvSpPr>
          <p:spPr>
            <a:xfrm>
              <a:off x="4153306" y="3751325"/>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69" name="TextBox 168">
              <a:extLst>
                <a:ext uri="{FF2B5EF4-FFF2-40B4-BE49-F238E27FC236}">
                  <a16:creationId xmlns:a16="http://schemas.microsoft.com/office/drawing/2014/main" id="{047DBB4A-885A-2F42-8BE4-4BF56922F58B}"/>
                </a:ext>
              </a:extLst>
            </p:cNvPr>
            <p:cNvSpPr txBox="1"/>
            <p:nvPr/>
          </p:nvSpPr>
          <p:spPr>
            <a:xfrm>
              <a:off x="4124046" y="2741859"/>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70" name="TextBox 169">
              <a:extLst>
                <a:ext uri="{FF2B5EF4-FFF2-40B4-BE49-F238E27FC236}">
                  <a16:creationId xmlns:a16="http://schemas.microsoft.com/office/drawing/2014/main" id="{8BC957E3-1104-9548-A5BC-D615BAF1546E}"/>
                </a:ext>
              </a:extLst>
            </p:cNvPr>
            <p:cNvSpPr txBox="1"/>
            <p:nvPr/>
          </p:nvSpPr>
          <p:spPr>
            <a:xfrm>
              <a:off x="1384136" y="2741859"/>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71" name="TextBox 170">
              <a:extLst>
                <a:ext uri="{FF2B5EF4-FFF2-40B4-BE49-F238E27FC236}">
                  <a16:creationId xmlns:a16="http://schemas.microsoft.com/office/drawing/2014/main" id="{C32170F5-925A-6146-90E0-B600FEDDEF95}"/>
                </a:ext>
              </a:extLst>
            </p:cNvPr>
            <p:cNvSpPr txBox="1"/>
            <p:nvPr/>
          </p:nvSpPr>
          <p:spPr>
            <a:xfrm>
              <a:off x="2753811" y="242860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72" name="TextBox 171">
              <a:extLst>
                <a:ext uri="{FF2B5EF4-FFF2-40B4-BE49-F238E27FC236}">
                  <a16:creationId xmlns:a16="http://schemas.microsoft.com/office/drawing/2014/main" id="{3649E888-3850-534D-BF79-C64C8D45A492}"/>
                </a:ext>
              </a:extLst>
            </p:cNvPr>
            <p:cNvSpPr txBox="1"/>
            <p:nvPr/>
          </p:nvSpPr>
          <p:spPr>
            <a:xfrm>
              <a:off x="2753811" y="2005476"/>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73" name="TextBox 172">
              <a:extLst>
                <a:ext uri="{FF2B5EF4-FFF2-40B4-BE49-F238E27FC236}">
                  <a16:creationId xmlns:a16="http://schemas.microsoft.com/office/drawing/2014/main" id="{1830BF8D-D02A-C84F-AB5E-BCBDCAF2B557}"/>
                </a:ext>
              </a:extLst>
            </p:cNvPr>
            <p:cNvSpPr txBox="1"/>
            <p:nvPr/>
          </p:nvSpPr>
          <p:spPr>
            <a:xfrm>
              <a:off x="1514076" y="364315"/>
              <a:ext cx="2864887" cy="369332"/>
            </a:xfrm>
            <a:prstGeom prst="rect">
              <a:avLst/>
            </a:prstGeom>
            <a:noFill/>
          </p:spPr>
          <p:txBody>
            <a:bodyPr wrap="none" rtlCol="0">
              <a:spAutoFit/>
            </a:bodyPr>
            <a:lstStyle/>
            <a:p>
              <a:pPr algn="ctr"/>
              <a:r>
                <a:rPr lang="en-US" dirty="0"/>
                <a:t>Molecular Orbital Diagram</a:t>
              </a:r>
            </a:p>
          </p:txBody>
        </p:sp>
        <p:sp>
          <p:nvSpPr>
            <p:cNvPr id="174" name="TextBox 173">
              <a:extLst>
                <a:ext uri="{FF2B5EF4-FFF2-40B4-BE49-F238E27FC236}">
                  <a16:creationId xmlns:a16="http://schemas.microsoft.com/office/drawing/2014/main" id="{6D6182D0-4CB5-FE49-BDF9-42B7625FBEC6}"/>
                </a:ext>
              </a:extLst>
            </p:cNvPr>
            <p:cNvSpPr txBox="1"/>
            <p:nvPr/>
          </p:nvSpPr>
          <p:spPr>
            <a:xfrm>
              <a:off x="2556765" y="1593235"/>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75" name="TextBox 174">
              <a:extLst>
                <a:ext uri="{FF2B5EF4-FFF2-40B4-BE49-F238E27FC236}">
                  <a16:creationId xmlns:a16="http://schemas.microsoft.com/office/drawing/2014/main" id="{72A7A2BE-841C-314E-8C08-AB88BB962CE9}"/>
                </a:ext>
              </a:extLst>
            </p:cNvPr>
            <p:cNvSpPr txBox="1"/>
            <p:nvPr/>
          </p:nvSpPr>
          <p:spPr>
            <a:xfrm>
              <a:off x="2938966" y="159212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176" name="TextBox 175">
              <a:extLst>
                <a:ext uri="{FF2B5EF4-FFF2-40B4-BE49-F238E27FC236}">
                  <a16:creationId xmlns:a16="http://schemas.microsoft.com/office/drawing/2014/main" id="{867D98C1-EFB4-3841-94B0-C7CE1E83B047}"/>
                </a:ext>
              </a:extLst>
            </p:cNvPr>
            <p:cNvSpPr txBox="1"/>
            <p:nvPr/>
          </p:nvSpPr>
          <p:spPr>
            <a:xfrm>
              <a:off x="3734616" y="1357724"/>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77" name="TextBox 176">
              <a:extLst>
                <a:ext uri="{FF2B5EF4-FFF2-40B4-BE49-F238E27FC236}">
                  <a16:creationId xmlns:a16="http://schemas.microsoft.com/office/drawing/2014/main" id="{22C42D74-C531-CC46-AE5C-9BF7CCF9DBBC}"/>
                </a:ext>
              </a:extLst>
            </p:cNvPr>
            <p:cNvSpPr txBox="1"/>
            <p:nvPr/>
          </p:nvSpPr>
          <p:spPr>
            <a:xfrm>
              <a:off x="1026949" y="1354766"/>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178" name="TextBox 177">
              <a:extLst>
                <a:ext uri="{FF2B5EF4-FFF2-40B4-BE49-F238E27FC236}">
                  <a16:creationId xmlns:a16="http://schemas.microsoft.com/office/drawing/2014/main" id="{D8F6E34D-C9F9-9F4A-9C55-53BF7157AC24}"/>
                </a:ext>
              </a:extLst>
            </p:cNvPr>
            <p:cNvSpPr txBox="1"/>
            <p:nvPr/>
          </p:nvSpPr>
          <p:spPr>
            <a:xfrm>
              <a:off x="1777230" y="1359228"/>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79" name="TextBox 178">
              <a:extLst>
                <a:ext uri="{FF2B5EF4-FFF2-40B4-BE49-F238E27FC236}">
                  <a16:creationId xmlns:a16="http://schemas.microsoft.com/office/drawing/2014/main" id="{A167DEB4-399C-AB44-8654-E808EBC6F1D4}"/>
                </a:ext>
              </a:extLst>
            </p:cNvPr>
            <p:cNvSpPr txBox="1"/>
            <p:nvPr/>
          </p:nvSpPr>
          <p:spPr>
            <a:xfrm>
              <a:off x="4108203" y="1358324"/>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80" name="TextBox 179">
              <a:extLst>
                <a:ext uri="{FF2B5EF4-FFF2-40B4-BE49-F238E27FC236}">
                  <a16:creationId xmlns:a16="http://schemas.microsoft.com/office/drawing/2014/main" id="{30008811-FAFE-064A-809A-CACBE95AB1D9}"/>
                </a:ext>
              </a:extLst>
            </p:cNvPr>
            <p:cNvSpPr txBox="1"/>
            <p:nvPr/>
          </p:nvSpPr>
          <p:spPr>
            <a:xfrm>
              <a:off x="4485043" y="1358371"/>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181" name="Rectangle 180">
              <a:extLst>
                <a:ext uri="{FF2B5EF4-FFF2-40B4-BE49-F238E27FC236}">
                  <a16:creationId xmlns:a16="http://schemas.microsoft.com/office/drawing/2014/main" id="{59B7B1AD-29A6-A341-96E5-D400E8EE638C}"/>
                </a:ext>
              </a:extLst>
            </p:cNvPr>
            <p:cNvSpPr/>
            <p:nvPr/>
          </p:nvSpPr>
          <p:spPr>
            <a:xfrm>
              <a:off x="542335" y="1331253"/>
              <a:ext cx="505268" cy="369332"/>
            </a:xfrm>
            <a:prstGeom prst="rect">
              <a:avLst/>
            </a:prstGeom>
          </p:spPr>
          <p:txBody>
            <a:bodyPr wrap="none">
              <a:spAutoFit/>
            </a:bodyPr>
            <a:lstStyle/>
            <a:p>
              <a:pPr algn="ctr"/>
              <a:r>
                <a:rPr lang="en-US" i="1" dirty="0">
                  <a:solidFill>
                    <a:schemeClr val="bg1">
                      <a:lumMod val="50000"/>
                    </a:schemeClr>
                  </a:solidFill>
                </a:rPr>
                <a:t>2p</a:t>
              </a:r>
              <a:r>
                <a:rPr lang="en-US" dirty="0">
                  <a:solidFill>
                    <a:schemeClr val="bg1">
                      <a:lumMod val="50000"/>
                    </a:schemeClr>
                  </a:solidFill>
                </a:rPr>
                <a:t> </a:t>
              </a:r>
            </a:p>
          </p:txBody>
        </p:sp>
        <p:sp>
          <p:nvSpPr>
            <p:cNvPr id="182" name="Rectangle 181">
              <a:extLst>
                <a:ext uri="{FF2B5EF4-FFF2-40B4-BE49-F238E27FC236}">
                  <a16:creationId xmlns:a16="http://schemas.microsoft.com/office/drawing/2014/main" id="{8144636D-1AE2-1649-BEA0-7CD9A70AFECB}"/>
                </a:ext>
              </a:extLst>
            </p:cNvPr>
            <p:cNvSpPr/>
            <p:nvPr/>
          </p:nvSpPr>
          <p:spPr>
            <a:xfrm>
              <a:off x="548748" y="2759937"/>
              <a:ext cx="492443" cy="369332"/>
            </a:xfrm>
            <a:prstGeom prst="rect">
              <a:avLst/>
            </a:prstGeom>
          </p:spPr>
          <p:txBody>
            <a:bodyPr wrap="none">
              <a:spAutoFit/>
            </a:bodyPr>
            <a:lstStyle/>
            <a:p>
              <a:pPr algn="ctr"/>
              <a:r>
                <a:rPr lang="en-US" i="1" dirty="0">
                  <a:solidFill>
                    <a:schemeClr val="bg1">
                      <a:lumMod val="50000"/>
                    </a:schemeClr>
                  </a:solidFill>
                </a:rPr>
                <a:t>2s</a:t>
              </a:r>
              <a:r>
                <a:rPr lang="en-US" dirty="0">
                  <a:solidFill>
                    <a:schemeClr val="bg1">
                      <a:lumMod val="50000"/>
                    </a:schemeClr>
                  </a:solidFill>
                </a:rPr>
                <a:t> </a:t>
              </a:r>
            </a:p>
          </p:txBody>
        </p:sp>
        <p:sp>
          <p:nvSpPr>
            <p:cNvPr id="183" name="Rectangle 182">
              <a:extLst>
                <a:ext uri="{FF2B5EF4-FFF2-40B4-BE49-F238E27FC236}">
                  <a16:creationId xmlns:a16="http://schemas.microsoft.com/office/drawing/2014/main" id="{163539E7-67A3-7D4B-BD78-F6D1192A3B86}"/>
                </a:ext>
              </a:extLst>
            </p:cNvPr>
            <p:cNvSpPr/>
            <p:nvPr/>
          </p:nvSpPr>
          <p:spPr>
            <a:xfrm>
              <a:off x="548748" y="3787305"/>
              <a:ext cx="492443" cy="369332"/>
            </a:xfrm>
            <a:prstGeom prst="rect">
              <a:avLst/>
            </a:prstGeom>
          </p:spPr>
          <p:txBody>
            <a:bodyPr wrap="none">
              <a:spAutoFit/>
            </a:bodyPr>
            <a:lstStyle/>
            <a:p>
              <a:pPr algn="ctr"/>
              <a:r>
                <a:rPr lang="en-US" i="1" dirty="0">
                  <a:solidFill>
                    <a:schemeClr val="bg1">
                      <a:lumMod val="50000"/>
                    </a:schemeClr>
                  </a:solidFill>
                </a:rPr>
                <a:t>1s</a:t>
              </a:r>
              <a:r>
                <a:rPr lang="en-US" dirty="0">
                  <a:solidFill>
                    <a:schemeClr val="bg1">
                      <a:lumMod val="50000"/>
                    </a:schemeClr>
                  </a:solidFill>
                </a:rPr>
                <a:t> </a:t>
              </a:r>
            </a:p>
          </p:txBody>
        </p:sp>
        <p:cxnSp>
          <p:nvCxnSpPr>
            <p:cNvPr id="184" name="Straight Arrow Connector 183">
              <a:extLst>
                <a:ext uri="{FF2B5EF4-FFF2-40B4-BE49-F238E27FC236}">
                  <a16:creationId xmlns:a16="http://schemas.microsoft.com/office/drawing/2014/main" id="{502D99EF-146C-CD43-9452-4DE104C4E145}"/>
                </a:ext>
              </a:extLst>
            </p:cNvPr>
            <p:cNvCxnSpPr/>
            <p:nvPr/>
          </p:nvCxnSpPr>
          <p:spPr>
            <a:xfrm flipV="1">
              <a:off x="327547" y="1909606"/>
              <a:ext cx="0" cy="188990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96C5C704-ACE5-FF42-AEB1-589C708E2A95}"/>
                </a:ext>
              </a:extLst>
            </p:cNvPr>
            <p:cNvSpPr txBox="1"/>
            <p:nvPr/>
          </p:nvSpPr>
          <p:spPr>
            <a:xfrm>
              <a:off x="2556765" y="1097292"/>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grpSp>
      <p:sp>
        <p:nvSpPr>
          <p:cNvPr id="186" name="TextBox 185">
            <a:extLst>
              <a:ext uri="{FF2B5EF4-FFF2-40B4-BE49-F238E27FC236}">
                <a16:creationId xmlns:a16="http://schemas.microsoft.com/office/drawing/2014/main" id="{7A4A8F9C-D6D2-D446-A89C-52661DC84D96}"/>
              </a:ext>
            </a:extLst>
          </p:cNvPr>
          <p:cNvSpPr txBox="1"/>
          <p:nvPr/>
        </p:nvSpPr>
        <p:spPr>
          <a:xfrm>
            <a:off x="5183897" y="3752603"/>
            <a:ext cx="3880990" cy="2031325"/>
          </a:xfrm>
          <a:prstGeom prst="rect">
            <a:avLst/>
          </a:prstGeom>
          <a:noFill/>
        </p:spPr>
        <p:txBody>
          <a:bodyPr wrap="square" rtlCol="0">
            <a:spAutoFit/>
          </a:bodyPr>
          <a:lstStyle/>
          <a:p>
            <a:r>
              <a:rPr lang="en-US" dirty="0"/>
              <a:t>There are two bonding interactions, but there are now three antibonding electrons. The overall bond order is 1.5 making the bond longer than O</a:t>
            </a:r>
            <a:r>
              <a:rPr lang="en-US" baseline="-25000" dirty="0"/>
              <a:t>2</a:t>
            </a:r>
            <a:r>
              <a:rPr lang="en-US" dirty="0"/>
              <a:t> but shorter than O</a:t>
            </a:r>
            <a:r>
              <a:rPr lang="en-US" baseline="-25000" dirty="0"/>
              <a:t>2</a:t>
            </a:r>
            <a:r>
              <a:rPr lang="en-US" baseline="42000" dirty="0"/>
              <a:t>2-</a:t>
            </a:r>
          </a:p>
          <a:p>
            <a:endParaRPr lang="en-US" dirty="0"/>
          </a:p>
          <a:p>
            <a:r>
              <a:rPr lang="en-US" dirty="0"/>
              <a:t>The molecule is paramagnetic.</a:t>
            </a:r>
          </a:p>
        </p:txBody>
      </p:sp>
    </p:spTree>
    <p:extLst>
      <p:ext uri="{BB962C8B-B14F-4D97-AF65-F5344CB8AC3E}">
        <p14:creationId xmlns:p14="http://schemas.microsoft.com/office/powerpoint/2010/main" val="4030546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828022" y="1112598"/>
            <a:ext cx="2198038" cy="369332"/>
          </a:xfrm>
          <a:prstGeom prst="rect">
            <a:avLst/>
          </a:prstGeom>
          <a:noFill/>
        </p:spPr>
        <p:txBody>
          <a:bodyPr wrap="none" rtlCol="0">
            <a:spAutoFit/>
          </a:bodyPr>
          <a:lstStyle/>
          <a:p>
            <a:pPr algn="ctr"/>
            <a:r>
              <a:rPr lang="en-US" dirty="0"/>
              <a:t>Lewis Dot Structure</a:t>
            </a:r>
          </a:p>
        </p:txBody>
      </p:sp>
      <p:sp>
        <p:nvSpPr>
          <p:cNvPr id="115" name="TextBox 114"/>
          <p:cNvSpPr txBox="1"/>
          <p:nvPr/>
        </p:nvSpPr>
        <p:spPr>
          <a:xfrm>
            <a:off x="5823399" y="2421413"/>
            <a:ext cx="1441420" cy="369332"/>
          </a:xfrm>
          <a:prstGeom prst="rect">
            <a:avLst/>
          </a:prstGeom>
          <a:noFill/>
        </p:spPr>
        <p:txBody>
          <a:bodyPr wrap="none" rtlCol="0">
            <a:spAutoFit/>
          </a:bodyPr>
          <a:lstStyle/>
          <a:p>
            <a:r>
              <a:rPr lang="en-US" dirty="0"/>
              <a:t>Bond Order </a:t>
            </a:r>
          </a:p>
        </p:txBody>
      </p:sp>
      <p:cxnSp>
        <p:nvCxnSpPr>
          <p:cNvPr id="142" name="Straight Arrow Connector 141"/>
          <p:cNvCxnSpPr/>
          <p:nvPr/>
        </p:nvCxnSpPr>
        <p:spPr>
          <a:xfrm flipV="1">
            <a:off x="333462" y="2727024"/>
            <a:ext cx="0" cy="188990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247664" y="3527964"/>
            <a:ext cx="833883" cy="338554"/>
          </a:xfrm>
          <a:prstGeom prst="rect">
            <a:avLst/>
          </a:prstGeom>
          <a:noFill/>
        </p:spPr>
        <p:txBody>
          <a:bodyPr wrap="none" rtlCol="0">
            <a:spAutoFit/>
          </a:bodyPr>
          <a:lstStyle/>
          <a:p>
            <a:r>
              <a:rPr lang="en-US" sz="1600" i="1" dirty="0">
                <a:solidFill>
                  <a:schemeClr val="accent4">
                    <a:lumMod val="50000"/>
                  </a:schemeClr>
                </a:solidFill>
              </a:rPr>
              <a:t>Energy</a:t>
            </a:r>
          </a:p>
        </p:txBody>
      </p:sp>
      <p:sp>
        <p:nvSpPr>
          <p:cNvPr id="113" name="Title 1">
            <a:extLst>
              <a:ext uri="{FF2B5EF4-FFF2-40B4-BE49-F238E27FC236}">
                <a16:creationId xmlns:a16="http://schemas.microsoft.com/office/drawing/2014/main" id="{1CC97382-1BA9-A345-B5C1-B23C56DFD93D}"/>
              </a:ext>
            </a:extLst>
          </p:cNvPr>
          <p:cNvSpPr txBox="1">
            <a:spLocks/>
          </p:cNvSpPr>
          <p:nvPr/>
        </p:nvSpPr>
        <p:spPr>
          <a:xfrm>
            <a:off x="287072" y="334124"/>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8.4  Molecular Orbitals</a:t>
            </a:r>
          </a:p>
        </p:txBody>
      </p:sp>
      <p:sp>
        <p:nvSpPr>
          <p:cNvPr id="116" name="TextBox 115">
            <a:extLst>
              <a:ext uri="{FF2B5EF4-FFF2-40B4-BE49-F238E27FC236}">
                <a16:creationId xmlns:a16="http://schemas.microsoft.com/office/drawing/2014/main" id="{7651237D-5EFE-6C49-921C-62B6A35E1797}"/>
              </a:ext>
            </a:extLst>
          </p:cNvPr>
          <p:cNvSpPr txBox="1"/>
          <p:nvPr/>
        </p:nvSpPr>
        <p:spPr>
          <a:xfrm>
            <a:off x="5966383" y="188585"/>
            <a:ext cx="3177617" cy="461665"/>
          </a:xfrm>
          <a:prstGeom prst="rect">
            <a:avLst/>
          </a:prstGeom>
          <a:noFill/>
        </p:spPr>
        <p:txBody>
          <a:bodyPr wrap="square" rtlCol="0">
            <a:spAutoFit/>
          </a:bodyPr>
          <a:lstStyle/>
          <a:p>
            <a:pPr algn="ctr"/>
            <a:r>
              <a:rPr lang="en-US" sz="2400" dirty="0">
                <a:solidFill>
                  <a:schemeClr val="accent5">
                    <a:lumMod val="50000"/>
                  </a:schemeClr>
                </a:solidFill>
              </a:rPr>
              <a:t>O</a:t>
            </a:r>
            <a:r>
              <a:rPr lang="en-US" sz="2400" baseline="-25000" dirty="0">
                <a:solidFill>
                  <a:schemeClr val="accent5">
                    <a:lumMod val="50000"/>
                  </a:schemeClr>
                </a:solidFill>
              </a:rPr>
              <a:t>2</a:t>
            </a:r>
            <a:r>
              <a:rPr lang="en-US" sz="2400" dirty="0">
                <a:solidFill>
                  <a:schemeClr val="accent5">
                    <a:lumMod val="50000"/>
                  </a:schemeClr>
                </a:solidFill>
              </a:rPr>
              <a:t> </a:t>
            </a:r>
            <a:r>
              <a:rPr lang="en-US" sz="2400" i="1" dirty="0">
                <a:solidFill>
                  <a:schemeClr val="accent5">
                    <a:lumMod val="50000"/>
                  </a:schemeClr>
                </a:solidFill>
              </a:rPr>
              <a:t>vs. </a:t>
            </a:r>
            <a:r>
              <a:rPr lang="en-US" sz="2400" dirty="0">
                <a:solidFill>
                  <a:schemeClr val="accent5">
                    <a:lumMod val="50000"/>
                  </a:schemeClr>
                </a:solidFill>
              </a:rPr>
              <a:t>O</a:t>
            </a:r>
            <a:r>
              <a:rPr lang="en-US" sz="2400" baseline="-25000" dirty="0">
                <a:solidFill>
                  <a:schemeClr val="accent5">
                    <a:lumMod val="50000"/>
                  </a:schemeClr>
                </a:solidFill>
              </a:rPr>
              <a:t>2</a:t>
            </a:r>
            <a:r>
              <a:rPr lang="en-US" sz="2400" baseline="30000" dirty="0">
                <a:solidFill>
                  <a:schemeClr val="accent5">
                    <a:lumMod val="50000"/>
                  </a:schemeClr>
                </a:solidFill>
              </a:rPr>
              <a:t>-</a:t>
            </a:r>
            <a:r>
              <a:rPr lang="en-US" sz="2400" dirty="0">
                <a:solidFill>
                  <a:schemeClr val="accent5">
                    <a:lumMod val="50000"/>
                  </a:schemeClr>
                </a:solidFill>
              </a:rPr>
              <a:t> </a:t>
            </a:r>
            <a:r>
              <a:rPr lang="en-US" sz="2400" i="1" dirty="0">
                <a:solidFill>
                  <a:schemeClr val="accent5">
                    <a:lumMod val="50000"/>
                  </a:schemeClr>
                </a:solidFill>
              </a:rPr>
              <a:t>vs. </a:t>
            </a:r>
            <a:r>
              <a:rPr lang="en-US" sz="2400" dirty="0">
                <a:solidFill>
                  <a:schemeClr val="accent5">
                    <a:lumMod val="50000"/>
                  </a:schemeClr>
                </a:solidFill>
              </a:rPr>
              <a:t>O</a:t>
            </a:r>
            <a:r>
              <a:rPr lang="en-US" sz="2400" baseline="-25000" dirty="0">
                <a:solidFill>
                  <a:schemeClr val="accent5">
                    <a:lumMod val="50000"/>
                  </a:schemeClr>
                </a:solidFill>
              </a:rPr>
              <a:t>2</a:t>
            </a:r>
            <a:r>
              <a:rPr lang="en-US" sz="2400" baseline="30000" dirty="0">
                <a:solidFill>
                  <a:schemeClr val="accent5">
                    <a:lumMod val="50000"/>
                  </a:schemeClr>
                </a:solidFill>
              </a:rPr>
              <a:t>2-</a:t>
            </a:r>
          </a:p>
        </p:txBody>
      </p:sp>
      <p:grpSp>
        <p:nvGrpSpPr>
          <p:cNvPr id="82" name="Group 81">
            <a:extLst>
              <a:ext uri="{FF2B5EF4-FFF2-40B4-BE49-F238E27FC236}">
                <a16:creationId xmlns:a16="http://schemas.microsoft.com/office/drawing/2014/main" id="{C6B97E51-B29F-CF4B-ACFC-675DD6BD2C3D}"/>
              </a:ext>
            </a:extLst>
          </p:cNvPr>
          <p:cNvGrpSpPr/>
          <p:nvPr/>
        </p:nvGrpSpPr>
        <p:grpSpPr>
          <a:xfrm>
            <a:off x="327547" y="1195603"/>
            <a:ext cx="4503012" cy="4867641"/>
            <a:chOff x="327547" y="364315"/>
            <a:chExt cx="4503012" cy="4867641"/>
          </a:xfrm>
        </p:grpSpPr>
        <p:cxnSp>
          <p:nvCxnSpPr>
            <p:cNvPr id="84" name="Straight Connector 83">
              <a:extLst>
                <a:ext uri="{FF2B5EF4-FFF2-40B4-BE49-F238E27FC236}">
                  <a16:creationId xmlns:a16="http://schemas.microsoft.com/office/drawing/2014/main" id="{D8A2C79D-15A1-3343-A9EB-B7D04E8ABD0C}"/>
                </a:ext>
              </a:extLst>
            </p:cNvPr>
            <p:cNvCxnSpPr/>
            <p:nvPr/>
          </p:nvCxnSpPr>
          <p:spPr>
            <a:xfrm>
              <a:off x="1042414"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8A8EA8D0-BE28-444D-8F27-EECC36D6F3FC}"/>
                </a:ext>
              </a:extLst>
            </p:cNvPr>
            <p:cNvCxnSpPr/>
            <p:nvPr/>
          </p:nvCxnSpPr>
          <p:spPr>
            <a:xfrm>
              <a:off x="1419511"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19252248-E23D-7042-81BB-32AD99226A9E}"/>
                </a:ext>
              </a:extLst>
            </p:cNvPr>
            <p:cNvCxnSpPr/>
            <p:nvPr/>
          </p:nvCxnSpPr>
          <p:spPr>
            <a:xfrm>
              <a:off x="1796607"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C64F37AE-E686-2D4F-9BC8-955E23F4EEEF}"/>
                </a:ext>
              </a:extLst>
            </p:cNvPr>
            <p:cNvCxnSpPr/>
            <p:nvPr/>
          </p:nvCxnSpPr>
          <p:spPr>
            <a:xfrm>
              <a:off x="3757519"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42EFE9B-FDEC-0144-9349-69387D081973}"/>
                </a:ext>
              </a:extLst>
            </p:cNvPr>
            <p:cNvCxnSpPr/>
            <p:nvPr/>
          </p:nvCxnSpPr>
          <p:spPr>
            <a:xfrm>
              <a:off x="4134616"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EF93AFF-B8CB-B940-93BF-4DC6EE6F8DB8}"/>
                </a:ext>
              </a:extLst>
            </p:cNvPr>
            <p:cNvCxnSpPr/>
            <p:nvPr/>
          </p:nvCxnSpPr>
          <p:spPr>
            <a:xfrm>
              <a:off x="4511713" y="163084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53A29F5-DC15-B549-865C-B8B50CF2AA4E}"/>
                </a:ext>
              </a:extLst>
            </p:cNvPr>
            <p:cNvCxnSpPr/>
            <p:nvPr/>
          </p:nvCxnSpPr>
          <p:spPr>
            <a:xfrm>
              <a:off x="2773839" y="2302095"/>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94CDB995-5016-2B47-AAC3-70817C6F409F}"/>
                </a:ext>
              </a:extLst>
            </p:cNvPr>
            <p:cNvCxnSpPr/>
            <p:nvPr/>
          </p:nvCxnSpPr>
          <p:spPr>
            <a:xfrm>
              <a:off x="2773839" y="99052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7DCED615-02BE-6D49-84EF-8F6EB8F8B45B}"/>
                </a:ext>
              </a:extLst>
            </p:cNvPr>
            <p:cNvCxnSpPr/>
            <p:nvPr/>
          </p:nvCxnSpPr>
          <p:spPr>
            <a:xfrm>
              <a:off x="2964941" y="139968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51A106D8-1150-9D4B-A663-D4F2396AAD97}"/>
                </a:ext>
              </a:extLst>
            </p:cNvPr>
            <p:cNvCxnSpPr/>
            <p:nvPr/>
          </p:nvCxnSpPr>
          <p:spPr>
            <a:xfrm>
              <a:off x="2582736" y="139968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8DE11B1-537E-0C4D-8CDC-37331048D5DF}"/>
                </a:ext>
              </a:extLst>
            </p:cNvPr>
            <p:cNvCxnSpPr/>
            <p:nvPr/>
          </p:nvCxnSpPr>
          <p:spPr>
            <a:xfrm>
              <a:off x="2964941" y="1891924"/>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3F6B900B-16B5-094F-A279-013EA27F3028}"/>
                </a:ext>
              </a:extLst>
            </p:cNvPr>
            <p:cNvCxnSpPr/>
            <p:nvPr/>
          </p:nvCxnSpPr>
          <p:spPr>
            <a:xfrm>
              <a:off x="2582736" y="1891924"/>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10E4C4B-0FFC-F14C-852D-EE2AAD291AB5}"/>
                </a:ext>
              </a:extLst>
            </p:cNvPr>
            <p:cNvCxnSpPr/>
            <p:nvPr/>
          </p:nvCxnSpPr>
          <p:spPr>
            <a:xfrm>
              <a:off x="1398245" y="301902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9B704F33-4B45-8F4D-A400-613B8CAA3D3D}"/>
                </a:ext>
              </a:extLst>
            </p:cNvPr>
            <p:cNvCxnSpPr/>
            <p:nvPr/>
          </p:nvCxnSpPr>
          <p:spPr>
            <a:xfrm>
              <a:off x="4134616" y="3019029"/>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41CE0560-1747-024E-8AE9-866783C496D9}"/>
                </a:ext>
              </a:extLst>
            </p:cNvPr>
            <p:cNvCxnSpPr/>
            <p:nvPr/>
          </p:nvCxnSpPr>
          <p:spPr>
            <a:xfrm>
              <a:off x="2773839" y="3321203"/>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20D54DDD-3B5B-C74A-A7D4-10517A9511AE}"/>
                </a:ext>
              </a:extLst>
            </p:cNvPr>
            <p:cNvCxnSpPr/>
            <p:nvPr/>
          </p:nvCxnSpPr>
          <p:spPr>
            <a:xfrm>
              <a:off x="2773839" y="2726526"/>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91850FC-A243-9B41-A6E9-54E422E7EBA3}"/>
                </a:ext>
              </a:extLst>
            </p:cNvPr>
            <p:cNvCxnSpPr/>
            <p:nvPr/>
          </p:nvCxnSpPr>
          <p:spPr>
            <a:xfrm flipV="1">
              <a:off x="1738357" y="2726526"/>
              <a:ext cx="1039161" cy="29250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616E1CDF-F80C-B048-A366-50C81E7EA104}"/>
                </a:ext>
              </a:extLst>
            </p:cNvPr>
            <p:cNvCxnSpPr/>
            <p:nvPr/>
          </p:nvCxnSpPr>
          <p:spPr>
            <a:xfrm flipH="1" flipV="1">
              <a:off x="3092685" y="2726526"/>
              <a:ext cx="1020665" cy="29258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A9267CA-24F3-A243-B0F7-1A957C50DF0B}"/>
                </a:ext>
              </a:extLst>
            </p:cNvPr>
            <p:cNvCxnSpPr/>
            <p:nvPr/>
          </p:nvCxnSpPr>
          <p:spPr>
            <a:xfrm>
              <a:off x="1736585" y="3019114"/>
              <a:ext cx="1040933" cy="30217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D2FAC3D-5359-864C-A9A8-CC029FB37643}"/>
                </a:ext>
              </a:extLst>
            </p:cNvPr>
            <p:cNvCxnSpPr/>
            <p:nvPr/>
          </p:nvCxnSpPr>
          <p:spPr>
            <a:xfrm flipH="1">
              <a:off x="3092686" y="3019029"/>
              <a:ext cx="1020664" cy="30217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369E4939-403A-C146-BCBC-180A7EA2CF88}"/>
                </a:ext>
              </a:extLst>
            </p:cNvPr>
            <p:cNvCxnSpPr/>
            <p:nvPr/>
          </p:nvCxnSpPr>
          <p:spPr>
            <a:xfrm flipV="1">
              <a:off x="2128633" y="990529"/>
              <a:ext cx="645206" cy="64031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EF7A065B-9636-B848-B43E-5E4C5ECA0DBE}"/>
                </a:ext>
              </a:extLst>
            </p:cNvPr>
            <p:cNvCxnSpPr/>
            <p:nvPr/>
          </p:nvCxnSpPr>
          <p:spPr>
            <a:xfrm flipH="1" flipV="1">
              <a:off x="2128634" y="1630847"/>
              <a:ext cx="454102" cy="26107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C2501E3B-45A9-814F-961D-D099DFC6F8FA}"/>
                </a:ext>
              </a:extLst>
            </p:cNvPr>
            <p:cNvCxnSpPr/>
            <p:nvPr/>
          </p:nvCxnSpPr>
          <p:spPr>
            <a:xfrm flipH="1" flipV="1">
              <a:off x="2128634" y="1630846"/>
              <a:ext cx="643568" cy="67124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E31E9BC9-31A4-D74D-80F6-76D1CEEE341E}"/>
                </a:ext>
              </a:extLst>
            </p:cNvPr>
            <p:cNvCxnSpPr/>
            <p:nvPr/>
          </p:nvCxnSpPr>
          <p:spPr>
            <a:xfrm flipH="1">
              <a:off x="2127972" y="1399683"/>
              <a:ext cx="454764" cy="23116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F75C2232-EA92-EF4D-972C-997D55D02A0D}"/>
                </a:ext>
              </a:extLst>
            </p:cNvPr>
            <p:cNvCxnSpPr/>
            <p:nvPr/>
          </p:nvCxnSpPr>
          <p:spPr>
            <a:xfrm flipH="1" flipV="1">
              <a:off x="3091048" y="997750"/>
              <a:ext cx="645206" cy="640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FE33B2D0-FFB2-1A42-A5CB-77225CE18EFB}"/>
                </a:ext>
              </a:extLst>
            </p:cNvPr>
            <p:cNvCxnSpPr/>
            <p:nvPr/>
          </p:nvCxnSpPr>
          <p:spPr>
            <a:xfrm flipV="1">
              <a:off x="3283787" y="1638068"/>
              <a:ext cx="452466" cy="26107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7A4A9C65-3A71-B94E-B111-49A460A80E6C}"/>
                </a:ext>
              </a:extLst>
            </p:cNvPr>
            <p:cNvCxnSpPr/>
            <p:nvPr/>
          </p:nvCxnSpPr>
          <p:spPr>
            <a:xfrm flipV="1">
              <a:off x="3091048" y="1638068"/>
              <a:ext cx="645205" cy="66402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7EB2ECAB-CFDB-C942-844B-947FD439863D}"/>
                </a:ext>
              </a:extLst>
            </p:cNvPr>
            <p:cNvCxnSpPr/>
            <p:nvPr/>
          </p:nvCxnSpPr>
          <p:spPr>
            <a:xfrm>
              <a:off x="3282150" y="1399683"/>
              <a:ext cx="452466" cy="23116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94F1E397-1A65-FD4B-BE76-2E29FFBFDE4C}"/>
                </a:ext>
              </a:extLst>
            </p:cNvPr>
            <p:cNvCxnSpPr/>
            <p:nvPr/>
          </p:nvCxnSpPr>
          <p:spPr>
            <a:xfrm>
              <a:off x="1437333" y="4027628"/>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298BBA91-56AA-F14B-B1C8-493845C93F6C}"/>
                </a:ext>
              </a:extLst>
            </p:cNvPr>
            <p:cNvCxnSpPr/>
            <p:nvPr/>
          </p:nvCxnSpPr>
          <p:spPr>
            <a:xfrm>
              <a:off x="4173704" y="4027628"/>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0C98D5F-F714-8047-AF7C-A21937BFDA5C}"/>
                </a:ext>
              </a:extLst>
            </p:cNvPr>
            <p:cNvCxnSpPr/>
            <p:nvPr/>
          </p:nvCxnSpPr>
          <p:spPr>
            <a:xfrm>
              <a:off x="2773839" y="4329802"/>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4390977C-0718-B14A-9310-36C6C353C442}"/>
                </a:ext>
              </a:extLst>
            </p:cNvPr>
            <p:cNvCxnSpPr/>
            <p:nvPr/>
          </p:nvCxnSpPr>
          <p:spPr>
            <a:xfrm>
              <a:off x="2773839" y="3735125"/>
              <a:ext cx="318846"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DF3AA9B1-3A58-9143-938F-9C7A9A13686F}"/>
                </a:ext>
              </a:extLst>
            </p:cNvPr>
            <p:cNvCxnSpPr/>
            <p:nvPr/>
          </p:nvCxnSpPr>
          <p:spPr>
            <a:xfrm flipV="1">
              <a:off x="1777445" y="3735125"/>
              <a:ext cx="996393" cy="29250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70796BD9-641D-9842-B8C2-DE4A3EBE49D2}"/>
                </a:ext>
              </a:extLst>
            </p:cNvPr>
            <p:cNvCxnSpPr/>
            <p:nvPr/>
          </p:nvCxnSpPr>
          <p:spPr>
            <a:xfrm flipH="1" flipV="1">
              <a:off x="3092686" y="3735125"/>
              <a:ext cx="1059753" cy="29258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DC0E1252-141D-3A41-8406-946088989E05}"/>
                </a:ext>
              </a:extLst>
            </p:cNvPr>
            <p:cNvCxnSpPr/>
            <p:nvPr/>
          </p:nvCxnSpPr>
          <p:spPr>
            <a:xfrm>
              <a:off x="1775673" y="4027713"/>
              <a:ext cx="998165" cy="30217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D6CD7914-1E40-B841-86AF-A7B5486A4452}"/>
                </a:ext>
              </a:extLst>
            </p:cNvPr>
            <p:cNvCxnSpPr/>
            <p:nvPr/>
          </p:nvCxnSpPr>
          <p:spPr>
            <a:xfrm flipH="1">
              <a:off x="3091048" y="4027628"/>
              <a:ext cx="1061391" cy="30225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200" name="TextBox 199">
              <a:extLst>
                <a:ext uri="{FF2B5EF4-FFF2-40B4-BE49-F238E27FC236}">
                  <a16:creationId xmlns:a16="http://schemas.microsoft.com/office/drawing/2014/main" id="{9D31D46F-B45E-6043-9524-781DFD4363F5}"/>
                </a:ext>
              </a:extLst>
            </p:cNvPr>
            <p:cNvSpPr txBox="1"/>
            <p:nvPr/>
          </p:nvSpPr>
          <p:spPr>
            <a:xfrm>
              <a:off x="1557668" y="4706679"/>
              <a:ext cx="364202" cy="369332"/>
            </a:xfrm>
            <a:prstGeom prst="rect">
              <a:avLst/>
            </a:prstGeom>
            <a:noFill/>
          </p:spPr>
          <p:txBody>
            <a:bodyPr wrap="none" rtlCol="0">
              <a:spAutoFit/>
            </a:bodyPr>
            <a:lstStyle/>
            <a:p>
              <a:r>
                <a:rPr lang="en-US" dirty="0"/>
                <a:t>O</a:t>
              </a:r>
            </a:p>
          </p:txBody>
        </p:sp>
        <p:sp>
          <p:nvSpPr>
            <p:cNvPr id="201" name="TextBox 200">
              <a:extLst>
                <a:ext uri="{FF2B5EF4-FFF2-40B4-BE49-F238E27FC236}">
                  <a16:creationId xmlns:a16="http://schemas.microsoft.com/office/drawing/2014/main" id="{4B894A52-8424-1947-A4C0-2A79D6D5A8CA}"/>
                </a:ext>
              </a:extLst>
            </p:cNvPr>
            <p:cNvSpPr txBox="1"/>
            <p:nvPr/>
          </p:nvSpPr>
          <p:spPr>
            <a:xfrm>
              <a:off x="4134616" y="4706679"/>
              <a:ext cx="364202" cy="369332"/>
            </a:xfrm>
            <a:prstGeom prst="rect">
              <a:avLst/>
            </a:prstGeom>
            <a:noFill/>
          </p:spPr>
          <p:txBody>
            <a:bodyPr wrap="none" rtlCol="0">
              <a:spAutoFit/>
            </a:bodyPr>
            <a:lstStyle/>
            <a:p>
              <a:r>
                <a:rPr lang="en-US" dirty="0"/>
                <a:t>O</a:t>
              </a:r>
            </a:p>
          </p:txBody>
        </p:sp>
        <p:sp>
          <p:nvSpPr>
            <p:cNvPr id="202" name="TextBox 201">
              <a:extLst>
                <a:ext uri="{FF2B5EF4-FFF2-40B4-BE49-F238E27FC236}">
                  <a16:creationId xmlns:a16="http://schemas.microsoft.com/office/drawing/2014/main" id="{740070A2-B93B-1740-B2BB-B48C51B94FAC}"/>
                </a:ext>
              </a:extLst>
            </p:cNvPr>
            <p:cNvSpPr txBox="1"/>
            <p:nvPr/>
          </p:nvSpPr>
          <p:spPr>
            <a:xfrm>
              <a:off x="2658634" y="4862624"/>
              <a:ext cx="585417" cy="369332"/>
            </a:xfrm>
            <a:prstGeom prst="rect">
              <a:avLst/>
            </a:prstGeom>
            <a:noFill/>
          </p:spPr>
          <p:txBody>
            <a:bodyPr wrap="none" rtlCol="0">
              <a:spAutoFit/>
            </a:bodyPr>
            <a:lstStyle/>
            <a:p>
              <a:pPr algn="ctr"/>
              <a:r>
                <a:rPr lang="en-US" dirty="0"/>
                <a:t>O</a:t>
              </a:r>
              <a:r>
                <a:rPr lang="en-US" baseline="-25000" dirty="0"/>
                <a:t>2</a:t>
              </a:r>
              <a:r>
                <a:rPr lang="en-US" baseline="48000" dirty="0"/>
                <a:t>2-</a:t>
              </a:r>
            </a:p>
          </p:txBody>
        </p:sp>
        <p:sp>
          <p:nvSpPr>
            <p:cNvPr id="203" name="TextBox 202">
              <a:extLst>
                <a:ext uri="{FF2B5EF4-FFF2-40B4-BE49-F238E27FC236}">
                  <a16:creationId xmlns:a16="http://schemas.microsoft.com/office/drawing/2014/main" id="{FB66FC24-8D95-AF44-B09E-DDE0B6A6B025}"/>
                </a:ext>
              </a:extLst>
            </p:cNvPr>
            <p:cNvSpPr txBox="1"/>
            <p:nvPr/>
          </p:nvSpPr>
          <p:spPr>
            <a:xfrm>
              <a:off x="1420711" y="3751325"/>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04" name="Rectangle 203">
              <a:extLst>
                <a:ext uri="{FF2B5EF4-FFF2-40B4-BE49-F238E27FC236}">
                  <a16:creationId xmlns:a16="http://schemas.microsoft.com/office/drawing/2014/main" id="{8F998D18-A5EA-714C-899D-E6A020FBE54C}"/>
                </a:ext>
              </a:extLst>
            </p:cNvPr>
            <p:cNvSpPr/>
            <p:nvPr/>
          </p:nvSpPr>
          <p:spPr>
            <a:xfrm>
              <a:off x="2586679" y="1801490"/>
              <a:ext cx="343364"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205" name="Rectangle 204">
              <a:extLst>
                <a:ext uri="{FF2B5EF4-FFF2-40B4-BE49-F238E27FC236}">
                  <a16:creationId xmlns:a16="http://schemas.microsoft.com/office/drawing/2014/main" id="{6356F9DE-20BB-3C4D-AC0B-C831C5307F4D}"/>
                </a:ext>
              </a:extLst>
            </p:cNvPr>
            <p:cNvSpPr/>
            <p:nvPr/>
          </p:nvSpPr>
          <p:spPr>
            <a:xfrm>
              <a:off x="2755615" y="4241784"/>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206" name="Rectangle 205">
              <a:extLst>
                <a:ext uri="{FF2B5EF4-FFF2-40B4-BE49-F238E27FC236}">
                  <a16:creationId xmlns:a16="http://schemas.microsoft.com/office/drawing/2014/main" id="{6718F3CB-FAB1-0544-969E-759AD143803D}"/>
                </a:ext>
              </a:extLst>
            </p:cNvPr>
            <p:cNvSpPr/>
            <p:nvPr/>
          </p:nvSpPr>
          <p:spPr>
            <a:xfrm>
              <a:off x="2958154" y="1801490"/>
              <a:ext cx="343364" cy="369332"/>
            </a:xfrm>
            <a:prstGeom prst="rect">
              <a:avLst/>
            </a:prstGeom>
          </p:spPr>
          <p:txBody>
            <a:bodyPr wrap="none">
              <a:spAutoFit/>
            </a:bodyPr>
            <a:lstStyle/>
            <a:p>
              <a:pPr algn="ctr"/>
              <a:r>
                <a:rPr lang="el-GR" dirty="0">
                  <a:solidFill>
                    <a:schemeClr val="bg1">
                      <a:lumMod val="50000"/>
                    </a:schemeClr>
                  </a:solidFill>
                </a:rPr>
                <a:t>π</a:t>
              </a:r>
              <a:endParaRPr lang="en-US" dirty="0">
                <a:solidFill>
                  <a:schemeClr val="bg1">
                    <a:lumMod val="50000"/>
                  </a:schemeClr>
                </a:solidFill>
              </a:endParaRPr>
            </a:p>
          </p:txBody>
        </p:sp>
        <p:sp>
          <p:nvSpPr>
            <p:cNvPr id="207" name="Rectangle 206">
              <a:extLst>
                <a:ext uri="{FF2B5EF4-FFF2-40B4-BE49-F238E27FC236}">
                  <a16:creationId xmlns:a16="http://schemas.microsoft.com/office/drawing/2014/main" id="{31547E89-2D74-E444-BDB6-23AD8FF7D936}"/>
                </a:ext>
              </a:extLst>
            </p:cNvPr>
            <p:cNvSpPr/>
            <p:nvPr/>
          </p:nvSpPr>
          <p:spPr>
            <a:xfrm>
              <a:off x="2755615" y="3238484"/>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208" name="Rectangle 207">
              <a:extLst>
                <a:ext uri="{FF2B5EF4-FFF2-40B4-BE49-F238E27FC236}">
                  <a16:creationId xmlns:a16="http://schemas.microsoft.com/office/drawing/2014/main" id="{E2FB246E-CB22-284E-992C-31BAD6989C03}"/>
                </a:ext>
              </a:extLst>
            </p:cNvPr>
            <p:cNvSpPr/>
            <p:nvPr/>
          </p:nvSpPr>
          <p:spPr>
            <a:xfrm>
              <a:off x="2739585" y="3670613"/>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209" name="Rectangle 208">
              <a:extLst>
                <a:ext uri="{FF2B5EF4-FFF2-40B4-BE49-F238E27FC236}">
                  <a16:creationId xmlns:a16="http://schemas.microsoft.com/office/drawing/2014/main" id="{65E5A7CC-3EA5-814E-840C-71ACCE99BD9B}"/>
                </a:ext>
              </a:extLst>
            </p:cNvPr>
            <p:cNvSpPr/>
            <p:nvPr/>
          </p:nvSpPr>
          <p:spPr>
            <a:xfrm>
              <a:off x="2739585" y="2664547"/>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210" name="Rectangle 209">
              <a:extLst>
                <a:ext uri="{FF2B5EF4-FFF2-40B4-BE49-F238E27FC236}">
                  <a16:creationId xmlns:a16="http://schemas.microsoft.com/office/drawing/2014/main" id="{3BB5DA06-3E46-3B4B-BAE9-1C7CFFA78A63}"/>
                </a:ext>
              </a:extLst>
            </p:cNvPr>
            <p:cNvSpPr/>
            <p:nvPr/>
          </p:nvSpPr>
          <p:spPr>
            <a:xfrm>
              <a:off x="2553680" y="1317909"/>
              <a:ext cx="433132"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211" name="Rectangle 210">
              <a:extLst>
                <a:ext uri="{FF2B5EF4-FFF2-40B4-BE49-F238E27FC236}">
                  <a16:creationId xmlns:a16="http://schemas.microsoft.com/office/drawing/2014/main" id="{FD3A2833-0784-8B4D-AF33-5DE96C0335CE}"/>
                </a:ext>
              </a:extLst>
            </p:cNvPr>
            <p:cNvSpPr/>
            <p:nvPr/>
          </p:nvSpPr>
          <p:spPr>
            <a:xfrm>
              <a:off x="2925155" y="1317909"/>
              <a:ext cx="433132" cy="369332"/>
            </a:xfrm>
            <a:prstGeom prst="rect">
              <a:avLst/>
            </a:prstGeom>
          </p:spPr>
          <p:txBody>
            <a:bodyPr wrap="none">
              <a:spAutoFit/>
            </a:bodyPr>
            <a:lstStyle/>
            <a:p>
              <a:pPr algn="ctr"/>
              <a:r>
                <a:rPr lang="el-GR" dirty="0">
                  <a:solidFill>
                    <a:schemeClr val="bg1">
                      <a:lumMod val="50000"/>
                    </a:schemeClr>
                  </a:solidFill>
                </a:rPr>
                <a:t>π</a:t>
              </a:r>
              <a:r>
                <a:rPr lang="en-US" dirty="0">
                  <a:solidFill>
                    <a:schemeClr val="bg1">
                      <a:lumMod val="50000"/>
                    </a:schemeClr>
                  </a:solidFill>
                </a:rPr>
                <a:t>*</a:t>
              </a:r>
            </a:p>
          </p:txBody>
        </p:sp>
        <p:sp>
          <p:nvSpPr>
            <p:cNvPr id="212" name="Rectangle 211">
              <a:extLst>
                <a:ext uri="{FF2B5EF4-FFF2-40B4-BE49-F238E27FC236}">
                  <a16:creationId xmlns:a16="http://schemas.microsoft.com/office/drawing/2014/main" id="{62A7A7CB-F21E-7A44-B4D2-47A997F78AD4}"/>
                </a:ext>
              </a:extLst>
            </p:cNvPr>
            <p:cNvSpPr/>
            <p:nvPr/>
          </p:nvSpPr>
          <p:spPr>
            <a:xfrm>
              <a:off x="2755615" y="2221201"/>
              <a:ext cx="39145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 </a:t>
              </a:r>
            </a:p>
          </p:txBody>
        </p:sp>
        <p:sp>
          <p:nvSpPr>
            <p:cNvPr id="213" name="Rectangle 212">
              <a:extLst>
                <a:ext uri="{FF2B5EF4-FFF2-40B4-BE49-F238E27FC236}">
                  <a16:creationId xmlns:a16="http://schemas.microsoft.com/office/drawing/2014/main" id="{C08EAFF2-EA1C-334A-BEC2-FCBCD5190489}"/>
                </a:ext>
              </a:extLst>
            </p:cNvPr>
            <p:cNvSpPr/>
            <p:nvPr/>
          </p:nvSpPr>
          <p:spPr>
            <a:xfrm>
              <a:off x="2739585" y="927649"/>
              <a:ext cx="423514" cy="369332"/>
            </a:xfrm>
            <a:prstGeom prst="rect">
              <a:avLst/>
            </a:prstGeom>
          </p:spPr>
          <p:txBody>
            <a:bodyPr wrap="none">
              <a:spAutoFit/>
            </a:bodyPr>
            <a:lstStyle/>
            <a:p>
              <a:pPr algn="ctr"/>
              <a:r>
                <a:rPr lang="el-GR" dirty="0">
                  <a:solidFill>
                    <a:schemeClr val="bg1">
                      <a:lumMod val="50000"/>
                    </a:schemeClr>
                  </a:solidFill>
                </a:rPr>
                <a:t>σ</a:t>
              </a:r>
              <a:r>
                <a:rPr lang="en-US" dirty="0">
                  <a:solidFill>
                    <a:schemeClr val="bg1">
                      <a:lumMod val="50000"/>
                    </a:schemeClr>
                  </a:solidFill>
                </a:rPr>
                <a:t>*</a:t>
              </a:r>
            </a:p>
          </p:txBody>
        </p:sp>
        <p:sp>
          <p:nvSpPr>
            <p:cNvPr id="214" name="TextBox 213">
              <a:extLst>
                <a:ext uri="{FF2B5EF4-FFF2-40B4-BE49-F238E27FC236}">
                  <a16:creationId xmlns:a16="http://schemas.microsoft.com/office/drawing/2014/main" id="{0B4D15BB-54B2-0C41-B852-1998B6DC4D80}"/>
                </a:ext>
              </a:extLst>
            </p:cNvPr>
            <p:cNvSpPr txBox="1"/>
            <p:nvPr/>
          </p:nvSpPr>
          <p:spPr>
            <a:xfrm>
              <a:off x="2753811" y="302301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15" name="TextBox 214">
              <a:extLst>
                <a:ext uri="{FF2B5EF4-FFF2-40B4-BE49-F238E27FC236}">
                  <a16:creationId xmlns:a16="http://schemas.microsoft.com/office/drawing/2014/main" id="{81F38C6D-BD6B-F945-A51B-5247F5B23FB7}"/>
                </a:ext>
              </a:extLst>
            </p:cNvPr>
            <p:cNvSpPr txBox="1"/>
            <p:nvPr/>
          </p:nvSpPr>
          <p:spPr>
            <a:xfrm>
              <a:off x="2745421" y="3455169"/>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16" name="TextBox 215">
              <a:extLst>
                <a:ext uri="{FF2B5EF4-FFF2-40B4-BE49-F238E27FC236}">
                  <a16:creationId xmlns:a16="http://schemas.microsoft.com/office/drawing/2014/main" id="{0EAA80C8-8EDF-6143-B72B-EAC92C2A5AD6}"/>
                </a:ext>
              </a:extLst>
            </p:cNvPr>
            <p:cNvSpPr txBox="1"/>
            <p:nvPr/>
          </p:nvSpPr>
          <p:spPr>
            <a:xfrm>
              <a:off x="2753811" y="4030674"/>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17" name="TextBox 216">
              <a:extLst>
                <a:ext uri="{FF2B5EF4-FFF2-40B4-BE49-F238E27FC236}">
                  <a16:creationId xmlns:a16="http://schemas.microsoft.com/office/drawing/2014/main" id="{09AA0DE7-AAD4-A148-8087-A1A6562254BA}"/>
                </a:ext>
              </a:extLst>
            </p:cNvPr>
            <p:cNvSpPr txBox="1"/>
            <p:nvPr/>
          </p:nvSpPr>
          <p:spPr>
            <a:xfrm>
              <a:off x="4153306" y="3751325"/>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18" name="TextBox 217">
              <a:extLst>
                <a:ext uri="{FF2B5EF4-FFF2-40B4-BE49-F238E27FC236}">
                  <a16:creationId xmlns:a16="http://schemas.microsoft.com/office/drawing/2014/main" id="{86AB8697-AB3D-9A42-98AC-50F4F6A1F7A7}"/>
                </a:ext>
              </a:extLst>
            </p:cNvPr>
            <p:cNvSpPr txBox="1"/>
            <p:nvPr/>
          </p:nvSpPr>
          <p:spPr>
            <a:xfrm>
              <a:off x="4124046" y="2741859"/>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19" name="TextBox 218">
              <a:extLst>
                <a:ext uri="{FF2B5EF4-FFF2-40B4-BE49-F238E27FC236}">
                  <a16:creationId xmlns:a16="http://schemas.microsoft.com/office/drawing/2014/main" id="{D634F956-8346-1045-BE5B-579B28E47C03}"/>
                </a:ext>
              </a:extLst>
            </p:cNvPr>
            <p:cNvSpPr txBox="1"/>
            <p:nvPr/>
          </p:nvSpPr>
          <p:spPr>
            <a:xfrm>
              <a:off x="1384136" y="2741859"/>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20" name="TextBox 219">
              <a:extLst>
                <a:ext uri="{FF2B5EF4-FFF2-40B4-BE49-F238E27FC236}">
                  <a16:creationId xmlns:a16="http://schemas.microsoft.com/office/drawing/2014/main" id="{809F0548-AC96-3943-951E-AFB9A5306F51}"/>
                </a:ext>
              </a:extLst>
            </p:cNvPr>
            <p:cNvSpPr txBox="1"/>
            <p:nvPr/>
          </p:nvSpPr>
          <p:spPr>
            <a:xfrm>
              <a:off x="2753811" y="242860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21" name="TextBox 220">
              <a:extLst>
                <a:ext uri="{FF2B5EF4-FFF2-40B4-BE49-F238E27FC236}">
                  <a16:creationId xmlns:a16="http://schemas.microsoft.com/office/drawing/2014/main" id="{187C3F18-DF84-2B4E-AE54-0F12C4E8592C}"/>
                </a:ext>
              </a:extLst>
            </p:cNvPr>
            <p:cNvSpPr txBox="1"/>
            <p:nvPr/>
          </p:nvSpPr>
          <p:spPr>
            <a:xfrm>
              <a:off x="2753811" y="2005476"/>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22" name="TextBox 221">
              <a:extLst>
                <a:ext uri="{FF2B5EF4-FFF2-40B4-BE49-F238E27FC236}">
                  <a16:creationId xmlns:a16="http://schemas.microsoft.com/office/drawing/2014/main" id="{25D70277-53E2-3345-96FC-1DF4FE92D781}"/>
                </a:ext>
              </a:extLst>
            </p:cNvPr>
            <p:cNvSpPr txBox="1"/>
            <p:nvPr/>
          </p:nvSpPr>
          <p:spPr>
            <a:xfrm>
              <a:off x="1514076" y="364315"/>
              <a:ext cx="2864887" cy="369332"/>
            </a:xfrm>
            <a:prstGeom prst="rect">
              <a:avLst/>
            </a:prstGeom>
            <a:noFill/>
          </p:spPr>
          <p:txBody>
            <a:bodyPr wrap="none" rtlCol="0">
              <a:spAutoFit/>
            </a:bodyPr>
            <a:lstStyle/>
            <a:p>
              <a:pPr algn="ctr"/>
              <a:r>
                <a:rPr lang="en-US" dirty="0"/>
                <a:t>Molecular Orbital Diagram</a:t>
              </a:r>
            </a:p>
          </p:txBody>
        </p:sp>
        <p:sp>
          <p:nvSpPr>
            <p:cNvPr id="223" name="TextBox 222">
              <a:extLst>
                <a:ext uri="{FF2B5EF4-FFF2-40B4-BE49-F238E27FC236}">
                  <a16:creationId xmlns:a16="http://schemas.microsoft.com/office/drawing/2014/main" id="{A3018056-E300-3843-9354-7587BE8F825B}"/>
                </a:ext>
              </a:extLst>
            </p:cNvPr>
            <p:cNvSpPr txBox="1"/>
            <p:nvPr/>
          </p:nvSpPr>
          <p:spPr>
            <a:xfrm>
              <a:off x="2556765" y="1593235"/>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24" name="TextBox 223">
              <a:extLst>
                <a:ext uri="{FF2B5EF4-FFF2-40B4-BE49-F238E27FC236}">
                  <a16:creationId xmlns:a16="http://schemas.microsoft.com/office/drawing/2014/main" id="{0509D749-6B12-6C4B-ABDB-7015AF3FB4D1}"/>
                </a:ext>
              </a:extLst>
            </p:cNvPr>
            <p:cNvSpPr txBox="1"/>
            <p:nvPr/>
          </p:nvSpPr>
          <p:spPr>
            <a:xfrm>
              <a:off x="2938966" y="1592120"/>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25" name="TextBox 224">
              <a:extLst>
                <a:ext uri="{FF2B5EF4-FFF2-40B4-BE49-F238E27FC236}">
                  <a16:creationId xmlns:a16="http://schemas.microsoft.com/office/drawing/2014/main" id="{81F692F6-2AFD-6D4A-BAEC-36A46FA9422E}"/>
                </a:ext>
              </a:extLst>
            </p:cNvPr>
            <p:cNvSpPr txBox="1"/>
            <p:nvPr/>
          </p:nvSpPr>
          <p:spPr>
            <a:xfrm>
              <a:off x="3734616" y="1357724"/>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26" name="TextBox 225">
              <a:extLst>
                <a:ext uri="{FF2B5EF4-FFF2-40B4-BE49-F238E27FC236}">
                  <a16:creationId xmlns:a16="http://schemas.microsoft.com/office/drawing/2014/main" id="{9F657478-B066-9A4E-BC5A-3E6D8771A83C}"/>
                </a:ext>
              </a:extLst>
            </p:cNvPr>
            <p:cNvSpPr txBox="1"/>
            <p:nvPr/>
          </p:nvSpPr>
          <p:spPr>
            <a:xfrm>
              <a:off x="1026949" y="1357941"/>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27" name="TextBox 226">
              <a:extLst>
                <a:ext uri="{FF2B5EF4-FFF2-40B4-BE49-F238E27FC236}">
                  <a16:creationId xmlns:a16="http://schemas.microsoft.com/office/drawing/2014/main" id="{A35BF9E0-825E-5043-8CC3-4F77D807775E}"/>
                </a:ext>
              </a:extLst>
            </p:cNvPr>
            <p:cNvSpPr txBox="1"/>
            <p:nvPr/>
          </p:nvSpPr>
          <p:spPr>
            <a:xfrm>
              <a:off x="1777230" y="1349703"/>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228" name="TextBox 227">
              <a:extLst>
                <a:ext uri="{FF2B5EF4-FFF2-40B4-BE49-F238E27FC236}">
                  <a16:creationId xmlns:a16="http://schemas.microsoft.com/office/drawing/2014/main" id="{C2F7AF32-E42E-0D45-95DB-B35FE81A29A9}"/>
                </a:ext>
              </a:extLst>
            </p:cNvPr>
            <p:cNvSpPr txBox="1"/>
            <p:nvPr/>
          </p:nvSpPr>
          <p:spPr>
            <a:xfrm>
              <a:off x="4485043" y="1358371"/>
              <a:ext cx="284052" cy="369332"/>
            </a:xfrm>
            <a:prstGeom prst="rect">
              <a:avLst/>
            </a:prstGeom>
            <a:noFill/>
          </p:spPr>
          <p:txBody>
            <a:bodyPr wrap="none" rtlCol="0">
              <a:spAutoFit/>
            </a:bodyPr>
            <a:lstStyle/>
            <a:p>
              <a:r>
                <a:rPr lang="el-GR" dirty="0">
                  <a:ea typeface="Cambria Math"/>
                  <a:sym typeface="Symbol"/>
                </a:rPr>
                <a:t>↿</a:t>
              </a:r>
              <a:endParaRPr lang="en-US" dirty="0"/>
            </a:p>
          </p:txBody>
        </p:sp>
        <p:sp>
          <p:nvSpPr>
            <p:cNvPr id="229" name="Rectangle 228">
              <a:extLst>
                <a:ext uri="{FF2B5EF4-FFF2-40B4-BE49-F238E27FC236}">
                  <a16:creationId xmlns:a16="http://schemas.microsoft.com/office/drawing/2014/main" id="{085DBD51-1DBA-CD48-A173-E1675F6902A6}"/>
                </a:ext>
              </a:extLst>
            </p:cNvPr>
            <p:cNvSpPr/>
            <p:nvPr/>
          </p:nvSpPr>
          <p:spPr>
            <a:xfrm>
              <a:off x="542335" y="1331253"/>
              <a:ext cx="505268" cy="369332"/>
            </a:xfrm>
            <a:prstGeom prst="rect">
              <a:avLst/>
            </a:prstGeom>
          </p:spPr>
          <p:txBody>
            <a:bodyPr wrap="none">
              <a:spAutoFit/>
            </a:bodyPr>
            <a:lstStyle/>
            <a:p>
              <a:pPr algn="ctr"/>
              <a:r>
                <a:rPr lang="en-US" i="1" dirty="0">
                  <a:solidFill>
                    <a:schemeClr val="bg1">
                      <a:lumMod val="50000"/>
                    </a:schemeClr>
                  </a:solidFill>
                </a:rPr>
                <a:t>2p</a:t>
              </a:r>
              <a:r>
                <a:rPr lang="en-US" dirty="0">
                  <a:solidFill>
                    <a:schemeClr val="bg1">
                      <a:lumMod val="50000"/>
                    </a:schemeClr>
                  </a:solidFill>
                </a:rPr>
                <a:t> </a:t>
              </a:r>
            </a:p>
          </p:txBody>
        </p:sp>
        <p:sp>
          <p:nvSpPr>
            <p:cNvPr id="230" name="Rectangle 229">
              <a:extLst>
                <a:ext uri="{FF2B5EF4-FFF2-40B4-BE49-F238E27FC236}">
                  <a16:creationId xmlns:a16="http://schemas.microsoft.com/office/drawing/2014/main" id="{FBA9E440-01D0-B747-BB4F-0E1FF4D90CBA}"/>
                </a:ext>
              </a:extLst>
            </p:cNvPr>
            <p:cNvSpPr/>
            <p:nvPr/>
          </p:nvSpPr>
          <p:spPr>
            <a:xfrm>
              <a:off x="548748" y="2759937"/>
              <a:ext cx="492443" cy="369332"/>
            </a:xfrm>
            <a:prstGeom prst="rect">
              <a:avLst/>
            </a:prstGeom>
          </p:spPr>
          <p:txBody>
            <a:bodyPr wrap="none">
              <a:spAutoFit/>
            </a:bodyPr>
            <a:lstStyle/>
            <a:p>
              <a:pPr algn="ctr"/>
              <a:r>
                <a:rPr lang="en-US" i="1" dirty="0">
                  <a:solidFill>
                    <a:schemeClr val="bg1">
                      <a:lumMod val="50000"/>
                    </a:schemeClr>
                  </a:solidFill>
                </a:rPr>
                <a:t>2s</a:t>
              </a:r>
              <a:r>
                <a:rPr lang="en-US" dirty="0">
                  <a:solidFill>
                    <a:schemeClr val="bg1">
                      <a:lumMod val="50000"/>
                    </a:schemeClr>
                  </a:solidFill>
                </a:rPr>
                <a:t> </a:t>
              </a:r>
            </a:p>
          </p:txBody>
        </p:sp>
        <p:sp>
          <p:nvSpPr>
            <p:cNvPr id="231" name="Rectangle 230">
              <a:extLst>
                <a:ext uri="{FF2B5EF4-FFF2-40B4-BE49-F238E27FC236}">
                  <a16:creationId xmlns:a16="http://schemas.microsoft.com/office/drawing/2014/main" id="{6120CECF-A7E9-1C43-8659-32FB5949031F}"/>
                </a:ext>
              </a:extLst>
            </p:cNvPr>
            <p:cNvSpPr/>
            <p:nvPr/>
          </p:nvSpPr>
          <p:spPr>
            <a:xfrm>
              <a:off x="548748" y="3787305"/>
              <a:ext cx="492443" cy="369332"/>
            </a:xfrm>
            <a:prstGeom prst="rect">
              <a:avLst/>
            </a:prstGeom>
          </p:spPr>
          <p:txBody>
            <a:bodyPr wrap="none">
              <a:spAutoFit/>
            </a:bodyPr>
            <a:lstStyle/>
            <a:p>
              <a:pPr algn="ctr"/>
              <a:r>
                <a:rPr lang="en-US" i="1" dirty="0">
                  <a:solidFill>
                    <a:schemeClr val="bg1">
                      <a:lumMod val="50000"/>
                    </a:schemeClr>
                  </a:solidFill>
                </a:rPr>
                <a:t>1s</a:t>
              </a:r>
              <a:r>
                <a:rPr lang="en-US" dirty="0">
                  <a:solidFill>
                    <a:schemeClr val="bg1">
                      <a:lumMod val="50000"/>
                    </a:schemeClr>
                  </a:solidFill>
                </a:rPr>
                <a:t> </a:t>
              </a:r>
            </a:p>
          </p:txBody>
        </p:sp>
        <p:cxnSp>
          <p:nvCxnSpPr>
            <p:cNvPr id="232" name="Straight Arrow Connector 231">
              <a:extLst>
                <a:ext uri="{FF2B5EF4-FFF2-40B4-BE49-F238E27FC236}">
                  <a16:creationId xmlns:a16="http://schemas.microsoft.com/office/drawing/2014/main" id="{B37D1C44-9B5C-5E44-9865-D13A360F20E5}"/>
                </a:ext>
              </a:extLst>
            </p:cNvPr>
            <p:cNvCxnSpPr/>
            <p:nvPr/>
          </p:nvCxnSpPr>
          <p:spPr>
            <a:xfrm flipV="1">
              <a:off x="327547" y="1909606"/>
              <a:ext cx="0" cy="188990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206933A2-E88D-4343-A791-1FCFC5C44492}"/>
                </a:ext>
              </a:extLst>
            </p:cNvPr>
            <p:cNvSpPr txBox="1"/>
            <p:nvPr/>
          </p:nvSpPr>
          <p:spPr>
            <a:xfrm>
              <a:off x="2556765" y="1097292"/>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34" name="TextBox 233">
              <a:extLst>
                <a:ext uri="{FF2B5EF4-FFF2-40B4-BE49-F238E27FC236}">
                  <a16:creationId xmlns:a16="http://schemas.microsoft.com/office/drawing/2014/main" id="{A8912CA4-FA6F-F043-82A8-A910F48F9174}"/>
                </a:ext>
              </a:extLst>
            </p:cNvPr>
            <p:cNvSpPr txBox="1"/>
            <p:nvPr/>
          </p:nvSpPr>
          <p:spPr>
            <a:xfrm>
              <a:off x="2935791" y="1097932"/>
              <a:ext cx="367408" cy="400110"/>
            </a:xfrm>
            <a:prstGeom prst="rect">
              <a:avLst/>
            </a:prstGeom>
            <a:noFill/>
          </p:spPr>
          <p:txBody>
            <a:bodyPr wrap="none" rtlCol="0">
              <a:spAutoFit/>
            </a:bodyPr>
            <a:lstStyle/>
            <a:p>
              <a:r>
                <a:rPr lang="el-GR" sz="2000" dirty="0">
                  <a:solidFill>
                    <a:srgbClr val="0000FF"/>
                  </a:solidFill>
                  <a:ea typeface="Cambria Math"/>
                  <a:sym typeface="Symbol"/>
                </a:rPr>
                <a:t>⥮</a:t>
              </a:r>
              <a:endParaRPr lang="en-US" sz="2000" dirty="0">
                <a:solidFill>
                  <a:srgbClr val="0000FF"/>
                </a:solidFill>
              </a:endParaRPr>
            </a:p>
          </p:txBody>
        </p:sp>
        <p:sp>
          <p:nvSpPr>
            <p:cNvPr id="235" name="TextBox 234">
              <a:extLst>
                <a:ext uri="{FF2B5EF4-FFF2-40B4-BE49-F238E27FC236}">
                  <a16:creationId xmlns:a16="http://schemas.microsoft.com/office/drawing/2014/main" id="{55C9B67E-CC1F-1D40-9F9C-B1AC017C0BAC}"/>
                </a:ext>
              </a:extLst>
            </p:cNvPr>
            <p:cNvSpPr txBox="1"/>
            <p:nvPr/>
          </p:nvSpPr>
          <p:spPr>
            <a:xfrm>
              <a:off x="1404836" y="1353590"/>
              <a:ext cx="349776" cy="369332"/>
            </a:xfrm>
            <a:prstGeom prst="rect">
              <a:avLst/>
            </a:prstGeom>
            <a:noFill/>
          </p:spPr>
          <p:txBody>
            <a:bodyPr wrap="none" rtlCol="0">
              <a:spAutoFit/>
            </a:bodyPr>
            <a:lstStyle/>
            <a:p>
              <a:r>
                <a:rPr lang="el-GR" dirty="0">
                  <a:ea typeface="Cambria Math"/>
                  <a:sym typeface="Symbol"/>
                </a:rPr>
                <a:t>⥮</a:t>
              </a:r>
              <a:endParaRPr lang="en-US" dirty="0"/>
            </a:p>
          </p:txBody>
        </p:sp>
        <p:sp>
          <p:nvSpPr>
            <p:cNvPr id="236" name="TextBox 235">
              <a:extLst>
                <a:ext uri="{FF2B5EF4-FFF2-40B4-BE49-F238E27FC236}">
                  <a16:creationId xmlns:a16="http://schemas.microsoft.com/office/drawing/2014/main" id="{AB94150B-F607-2447-9CA2-E3CF5137A51C}"/>
                </a:ext>
              </a:extLst>
            </p:cNvPr>
            <p:cNvSpPr txBox="1"/>
            <p:nvPr/>
          </p:nvSpPr>
          <p:spPr>
            <a:xfrm>
              <a:off x="4113211" y="1352834"/>
              <a:ext cx="349776" cy="369332"/>
            </a:xfrm>
            <a:prstGeom prst="rect">
              <a:avLst/>
            </a:prstGeom>
            <a:noFill/>
          </p:spPr>
          <p:txBody>
            <a:bodyPr wrap="none" rtlCol="0">
              <a:spAutoFit/>
            </a:bodyPr>
            <a:lstStyle/>
            <a:p>
              <a:r>
                <a:rPr lang="el-GR" dirty="0">
                  <a:ea typeface="Cambria Math"/>
                  <a:sym typeface="Symbol"/>
                </a:rPr>
                <a:t>⥮</a:t>
              </a:r>
              <a:endParaRPr lang="en-US" dirty="0"/>
            </a:p>
          </p:txBody>
        </p:sp>
      </p:grpSp>
      <p:sp>
        <p:nvSpPr>
          <p:cNvPr id="237" name="TextBox 236">
            <a:extLst>
              <a:ext uri="{FF2B5EF4-FFF2-40B4-BE49-F238E27FC236}">
                <a16:creationId xmlns:a16="http://schemas.microsoft.com/office/drawing/2014/main" id="{F77FBF1E-D9B0-D64F-8032-16759AE69864}"/>
              </a:ext>
            </a:extLst>
          </p:cNvPr>
          <p:cNvSpPr txBox="1"/>
          <p:nvPr/>
        </p:nvSpPr>
        <p:spPr>
          <a:xfrm>
            <a:off x="5195990" y="4006388"/>
            <a:ext cx="4190451" cy="1477328"/>
          </a:xfrm>
          <a:prstGeom prst="rect">
            <a:avLst/>
          </a:prstGeom>
          <a:noFill/>
        </p:spPr>
        <p:txBody>
          <a:bodyPr wrap="square" rtlCol="0">
            <a:spAutoFit/>
          </a:bodyPr>
          <a:lstStyle/>
          <a:p>
            <a:r>
              <a:rPr lang="en-US" dirty="0"/>
              <a:t>There is one </a:t>
            </a:r>
            <a:r>
              <a:rPr lang="el-GR" dirty="0"/>
              <a:t>σ</a:t>
            </a:r>
            <a:r>
              <a:rPr lang="en-US" dirty="0"/>
              <a:t> bond and the overall bond order is 1. The bond is longer than both O</a:t>
            </a:r>
            <a:r>
              <a:rPr lang="en-US" baseline="-25000" dirty="0"/>
              <a:t>2</a:t>
            </a:r>
            <a:r>
              <a:rPr lang="en-US" dirty="0"/>
              <a:t> but and O</a:t>
            </a:r>
            <a:r>
              <a:rPr lang="en-US" baseline="-25000" dirty="0"/>
              <a:t>2</a:t>
            </a:r>
            <a:r>
              <a:rPr lang="en-US" baseline="42000" dirty="0"/>
              <a:t>-</a:t>
            </a:r>
            <a:r>
              <a:rPr lang="en-US" dirty="0"/>
              <a:t>.</a:t>
            </a:r>
          </a:p>
          <a:p>
            <a:endParaRPr lang="en-US" dirty="0"/>
          </a:p>
          <a:p>
            <a:r>
              <a:rPr lang="en-US" dirty="0"/>
              <a:t>The molecule is diamagnetic.</a:t>
            </a:r>
          </a:p>
        </p:txBody>
      </p:sp>
    </p:spTree>
    <p:extLst>
      <p:ext uri="{BB962C8B-B14F-4D97-AF65-F5344CB8AC3E}">
        <p14:creationId xmlns:p14="http://schemas.microsoft.com/office/powerpoint/2010/main" val="2226197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a:extLst>
              <a:ext uri="{FF2B5EF4-FFF2-40B4-BE49-F238E27FC236}">
                <a16:creationId xmlns:a16="http://schemas.microsoft.com/office/drawing/2014/main" id="{17ABB5B2-F75F-BC47-8DB6-DADAEB692CFE}"/>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8.4  Molecular Orbitals</a:t>
            </a:r>
            <a:endParaRPr lang="en-US" sz="2800" dirty="0"/>
          </a:p>
        </p:txBody>
      </p:sp>
      <p:sp>
        <p:nvSpPr>
          <p:cNvPr id="333" name="TextBox 332">
            <a:extLst>
              <a:ext uri="{FF2B5EF4-FFF2-40B4-BE49-F238E27FC236}">
                <a16:creationId xmlns:a16="http://schemas.microsoft.com/office/drawing/2014/main" id="{BCEFB795-DDBE-E74B-B349-EFF3D0644A40}"/>
              </a:ext>
            </a:extLst>
          </p:cNvPr>
          <p:cNvSpPr txBox="1"/>
          <p:nvPr/>
        </p:nvSpPr>
        <p:spPr>
          <a:xfrm>
            <a:off x="6037587" y="156051"/>
            <a:ext cx="2995577" cy="707886"/>
          </a:xfrm>
          <a:prstGeom prst="rect">
            <a:avLst/>
          </a:prstGeom>
          <a:solidFill>
            <a:schemeClr val="bg1"/>
          </a:solidFill>
          <a:ln>
            <a:solidFill>
              <a:schemeClr val="accent4">
                <a:lumMod val="50000"/>
              </a:schemeClr>
            </a:solidFill>
          </a:ln>
        </p:spPr>
        <p:txBody>
          <a:bodyPr wrap="square" rtlCol="0">
            <a:spAutoFit/>
          </a:bodyPr>
          <a:lstStyle/>
          <a:p>
            <a:pPr algn="ctr"/>
            <a:r>
              <a:rPr lang="en-US" sz="2000" b="1" dirty="0">
                <a:solidFill>
                  <a:schemeClr val="accent4">
                    <a:lumMod val="50000"/>
                  </a:schemeClr>
                </a:solidFill>
              </a:rPr>
              <a:t>Energy levels differ for the atomic orbitals</a:t>
            </a:r>
            <a:r>
              <a:rPr lang="en-US" sz="2000" dirty="0">
                <a:solidFill>
                  <a:schemeClr val="accent4">
                    <a:lumMod val="50000"/>
                  </a:schemeClr>
                </a:solidFill>
              </a:rPr>
              <a:t>.</a:t>
            </a:r>
          </a:p>
        </p:txBody>
      </p:sp>
      <p:sp>
        <p:nvSpPr>
          <p:cNvPr id="334" name="TextBox 333">
            <a:extLst>
              <a:ext uri="{FF2B5EF4-FFF2-40B4-BE49-F238E27FC236}">
                <a16:creationId xmlns:a16="http://schemas.microsoft.com/office/drawing/2014/main" id="{E8B5C244-275D-9148-966B-90DC6000FC25}"/>
              </a:ext>
            </a:extLst>
          </p:cNvPr>
          <p:cNvSpPr txBox="1"/>
          <p:nvPr/>
        </p:nvSpPr>
        <p:spPr>
          <a:xfrm>
            <a:off x="287072" y="863937"/>
            <a:ext cx="4878259" cy="461665"/>
          </a:xfrm>
          <a:prstGeom prst="rect">
            <a:avLst/>
          </a:prstGeom>
          <a:noFill/>
        </p:spPr>
        <p:txBody>
          <a:bodyPr wrap="none" rtlCol="0">
            <a:spAutoFit/>
          </a:bodyPr>
          <a:lstStyle/>
          <a:p>
            <a:r>
              <a:rPr lang="en-US" sz="2400" i="1" dirty="0"/>
              <a:t>Heteronuclear Diatomic Molecules</a:t>
            </a:r>
          </a:p>
        </p:txBody>
      </p:sp>
      <p:grpSp>
        <p:nvGrpSpPr>
          <p:cNvPr id="336" name="Group 335">
            <a:extLst>
              <a:ext uri="{FF2B5EF4-FFF2-40B4-BE49-F238E27FC236}">
                <a16:creationId xmlns:a16="http://schemas.microsoft.com/office/drawing/2014/main" id="{03797911-27DE-364E-BD00-12CBB8E17B75}"/>
              </a:ext>
            </a:extLst>
          </p:cNvPr>
          <p:cNvGrpSpPr/>
          <p:nvPr/>
        </p:nvGrpSpPr>
        <p:grpSpPr>
          <a:xfrm>
            <a:off x="371800" y="1896760"/>
            <a:ext cx="8401896" cy="4386232"/>
            <a:chOff x="302525" y="1799775"/>
            <a:chExt cx="8401896" cy="4386232"/>
          </a:xfrm>
        </p:grpSpPr>
        <p:cxnSp>
          <p:nvCxnSpPr>
            <p:cNvPr id="337" name="Straight Connector 336">
              <a:extLst>
                <a:ext uri="{FF2B5EF4-FFF2-40B4-BE49-F238E27FC236}">
                  <a16:creationId xmlns:a16="http://schemas.microsoft.com/office/drawing/2014/main" id="{6388FBB7-EEC4-7A45-BA6C-F1B3D46CF0CB}"/>
                </a:ext>
              </a:extLst>
            </p:cNvPr>
            <p:cNvCxnSpPr/>
            <p:nvPr/>
          </p:nvCxnSpPr>
          <p:spPr>
            <a:xfrm>
              <a:off x="1131229" y="563845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nvGrpSpPr>
            <p:cNvPr id="338" name="Group 337">
              <a:extLst>
                <a:ext uri="{FF2B5EF4-FFF2-40B4-BE49-F238E27FC236}">
                  <a16:creationId xmlns:a16="http://schemas.microsoft.com/office/drawing/2014/main" id="{545A83E8-10FE-0341-AF32-97B4C7FF5A44}"/>
                </a:ext>
              </a:extLst>
            </p:cNvPr>
            <p:cNvGrpSpPr/>
            <p:nvPr/>
          </p:nvGrpSpPr>
          <p:grpSpPr>
            <a:xfrm>
              <a:off x="302525" y="3004782"/>
              <a:ext cx="2388359" cy="0"/>
              <a:chOff x="302525" y="3004782"/>
              <a:chExt cx="2388359" cy="0"/>
            </a:xfrm>
          </p:grpSpPr>
          <p:cxnSp>
            <p:nvCxnSpPr>
              <p:cNvPr id="366" name="Straight Connector 365">
                <a:extLst>
                  <a:ext uri="{FF2B5EF4-FFF2-40B4-BE49-F238E27FC236}">
                    <a16:creationId xmlns:a16="http://schemas.microsoft.com/office/drawing/2014/main" id="{A24D3751-925F-DF44-B807-DC9FCF89974E}"/>
                  </a:ext>
                </a:extLst>
              </p:cNvPr>
              <p:cNvCxnSpPr/>
              <p:nvPr/>
            </p:nvCxnSpPr>
            <p:spPr>
              <a:xfrm>
                <a:off x="302525" y="30047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31436DDF-38CF-874D-9E31-22540F2ECDB9}"/>
                  </a:ext>
                </a:extLst>
              </p:cNvPr>
              <p:cNvCxnSpPr/>
              <p:nvPr/>
            </p:nvCxnSpPr>
            <p:spPr>
              <a:xfrm>
                <a:off x="1141863" y="30047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4055C056-C758-AD47-B570-19AE935E0B32}"/>
                  </a:ext>
                </a:extLst>
              </p:cNvPr>
              <p:cNvCxnSpPr/>
              <p:nvPr/>
            </p:nvCxnSpPr>
            <p:spPr>
              <a:xfrm>
                <a:off x="1981200" y="30047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grpSp>
          <p:nvGrpSpPr>
            <p:cNvPr id="339" name="Group 338">
              <a:extLst>
                <a:ext uri="{FF2B5EF4-FFF2-40B4-BE49-F238E27FC236}">
                  <a16:creationId xmlns:a16="http://schemas.microsoft.com/office/drawing/2014/main" id="{75C4DFCF-765A-1B44-B6AE-8BF7EFC37025}"/>
                </a:ext>
              </a:extLst>
            </p:cNvPr>
            <p:cNvGrpSpPr/>
            <p:nvPr/>
          </p:nvGrpSpPr>
          <p:grpSpPr>
            <a:xfrm>
              <a:off x="6316062" y="3624167"/>
              <a:ext cx="2388359" cy="0"/>
              <a:chOff x="6298441" y="3004782"/>
              <a:chExt cx="2388359" cy="0"/>
            </a:xfrm>
          </p:grpSpPr>
          <p:cxnSp>
            <p:nvCxnSpPr>
              <p:cNvPr id="363" name="Straight Connector 362">
                <a:extLst>
                  <a:ext uri="{FF2B5EF4-FFF2-40B4-BE49-F238E27FC236}">
                    <a16:creationId xmlns:a16="http://schemas.microsoft.com/office/drawing/2014/main" id="{F7EADF97-94B2-0545-840B-FEA2EB0489A0}"/>
                  </a:ext>
                </a:extLst>
              </p:cNvPr>
              <p:cNvCxnSpPr/>
              <p:nvPr/>
            </p:nvCxnSpPr>
            <p:spPr>
              <a:xfrm>
                <a:off x="6298441" y="30047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EE875506-1361-D745-8C44-01D885DCFF67}"/>
                  </a:ext>
                </a:extLst>
              </p:cNvPr>
              <p:cNvCxnSpPr/>
              <p:nvPr/>
            </p:nvCxnSpPr>
            <p:spPr>
              <a:xfrm>
                <a:off x="7137779" y="30047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F9232F03-D043-6748-A1DD-1FECE906CFA6}"/>
                  </a:ext>
                </a:extLst>
              </p:cNvPr>
              <p:cNvCxnSpPr/>
              <p:nvPr/>
            </p:nvCxnSpPr>
            <p:spPr>
              <a:xfrm>
                <a:off x="7977116" y="300478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cxnSp>
          <p:nvCxnSpPr>
            <p:cNvPr id="340" name="Straight Connector 339">
              <a:extLst>
                <a:ext uri="{FF2B5EF4-FFF2-40B4-BE49-F238E27FC236}">
                  <a16:creationId xmlns:a16="http://schemas.microsoft.com/office/drawing/2014/main" id="{C75C7FED-2CCB-DF41-85D6-57EAB5BE4BF4}"/>
                </a:ext>
              </a:extLst>
            </p:cNvPr>
            <p:cNvCxnSpPr/>
            <p:nvPr/>
          </p:nvCxnSpPr>
          <p:spPr>
            <a:xfrm>
              <a:off x="7180310" y="594337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F8217B22-A26C-534C-BC96-3F451112A9CB}"/>
                </a:ext>
              </a:extLst>
            </p:cNvPr>
            <p:cNvCxnSpPr/>
            <p:nvPr/>
          </p:nvCxnSpPr>
          <p:spPr>
            <a:xfrm>
              <a:off x="4156310" y="6185847"/>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70D12507-E9EE-BA40-8E30-A99ADEB1D9C7}"/>
                </a:ext>
              </a:extLst>
            </p:cNvPr>
            <p:cNvCxnSpPr/>
            <p:nvPr/>
          </p:nvCxnSpPr>
          <p:spPr>
            <a:xfrm>
              <a:off x="4156310" y="5066731"/>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F2085C19-1339-094D-BC10-2FCED819DEFF}"/>
                </a:ext>
              </a:extLst>
            </p:cNvPr>
            <p:cNvCxnSpPr/>
            <p:nvPr/>
          </p:nvCxnSpPr>
          <p:spPr>
            <a:xfrm>
              <a:off x="4156310" y="376192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6BA8383D-74A4-E34E-85C4-C4B6F4E6325E}"/>
                </a:ext>
              </a:extLst>
            </p:cNvPr>
            <p:cNvCxnSpPr/>
            <p:nvPr/>
          </p:nvCxnSpPr>
          <p:spPr>
            <a:xfrm>
              <a:off x="4156310" y="179977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A51C5335-B815-9E45-AD5E-D74193D69F81}"/>
                </a:ext>
              </a:extLst>
            </p:cNvPr>
            <p:cNvGrpSpPr/>
            <p:nvPr/>
          </p:nvGrpSpPr>
          <p:grpSpPr>
            <a:xfrm>
              <a:off x="3730956" y="2569757"/>
              <a:ext cx="1560392" cy="0"/>
              <a:chOff x="3701956" y="2269506"/>
              <a:chExt cx="1560392" cy="0"/>
            </a:xfrm>
          </p:grpSpPr>
          <p:cxnSp>
            <p:nvCxnSpPr>
              <p:cNvPr id="361" name="Straight Connector 360">
                <a:extLst>
                  <a:ext uri="{FF2B5EF4-FFF2-40B4-BE49-F238E27FC236}">
                    <a16:creationId xmlns:a16="http://schemas.microsoft.com/office/drawing/2014/main" id="{13BD6CBC-09CA-6943-BADE-343DCC4398B1}"/>
                  </a:ext>
                </a:extLst>
              </p:cNvPr>
              <p:cNvCxnSpPr/>
              <p:nvPr/>
            </p:nvCxnSpPr>
            <p:spPr>
              <a:xfrm>
                <a:off x="4552664" y="226950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AE1162F3-8FA6-F647-A549-23539DA0EB6F}"/>
                  </a:ext>
                </a:extLst>
              </p:cNvPr>
              <p:cNvCxnSpPr/>
              <p:nvPr/>
            </p:nvCxnSpPr>
            <p:spPr>
              <a:xfrm>
                <a:off x="3701956" y="226950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46" name="Group 345">
              <a:extLst>
                <a:ext uri="{FF2B5EF4-FFF2-40B4-BE49-F238E27FC236}">
                  <a16:creationId xmlns:a16="http://schemas.microsoft.com/office/drawing/2014/main" id="{B0D29149-DD4D-FB46-9D36-97D08AF0AF22}"/>
                </a:ext>
              </a:extLst>
            </p:cNvPr>
            <p:cNvGrpSpPr/>
            <p:nvPr/>
          </p:nvGrpSpPr>
          <p:grpSpPr>
            <a:xfrm>
              <a:off x="3730956" y="4434587"/>
              <a:ext cx="1560392" cy="0"/>
              <a:chOff x="3701956" y="2269506"/>
              <a:chExt cx="1560392" cy="0"/>
            </a:xfrm>
          </p:grpSpPr>
          <p:cxnSp>
            <p:nvCxnSpPr>
              <p:cNvPr id="359" name="Straight Connector 358">
                <a:extLst>
                  <a:ext uri="{FF2B5EF4-FFF2-40B4-BE49-F238E27FC236}">
                    <a16:creationId xmlns:a16="http://schemas.microsoft.com/office/drawing/2014/main" id="{CB7CB96D-852D-AB4E-A208-BEB27EF25A62}"/>
                  </a:ext>
                </a:extLst>
              </p:cNvPr>
              <p:cNvCxnSpPr/>
              <p:nvPr/>
            </p:nvCxnSpPr>
            <p:spPr>
              <a:xfrm>
                <a:off x="4552664" y="226950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A8B36A57-A10E-9146-B570-AAD54C46E1A6}"/>
                  </a:ext>
                </a:extLst>
              </p:cNvPr>
              <p:cNvCxnSpPr/>
              <p:nvPr/>
            </p:nvCxnSpPr>
            <p:spPr>
              <a:xfrm>
                <a:off x="3701956" y="226950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47" name="Straight Connector 346">
              <a:extLst>
                <a:ext uri="{FF2B5EF4-FFF2-40B4-BE49-F238E27FC236}">
                  <a16:creationId xmlns:a16="http://schemas.microsoft.com/office/drawing/2014/main" id="{0497903C-D40B-894C-A4AE-BE3A6968DF9F}"/>
                </a:ext>
              </a:extLst>
            </p:cNvPr>
            <p:cNvCxnSpPr/>
            <p:nvPr/>
          </p:nvCxnSpPr>
          <p:spPr>
            <a:xfrm flipV="1">
              <a:off x="1851547" y="5066731"/>
              <a:ext cx="2312952" cy="550458"/>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CDADA2F0-D6DC-ED48-8188-C7236B017204}"/>
                </a:ext>
              </a:extLst>
            </p:cNvPr>
            <p:cNvCxnSpPr/>
            <p:nvPr/>
          </p:nvCxnSpPr>
          <p:spPr>
            <a:xfrm flipH="1" flipV="1">
              <a:off x="4865995" y="5066731"/>
              <a:ext cx="2268139" cy="855377"/>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14DF7833-3FEA-9B46-9336-2C78E553BCB7}"/>
                </a:ext>
              </a:extLst>
            </p:cNvPr>
            <p:cNvCxnSpPr/>
            <p:nvPr/>
          </p:nvCxnSpPr>
          <p:spPr>
            <a:xfrm>
              <a:off x="1847603" y="5617349"/>
              <a:ext cx="2316896" cy="568658"/>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AF571859-B2BE-7744-9521-7AA0E2DC7063}"/>
                </a:ext>
              </a:extLst>
            </p:cNvPr>
            <p:cNvCxnSpPr/>
            <p:nvPr/>
          </p:nvCxnSpPr>
          <p:spPr>
            <a:xfrm flipH="1">
              <a:off x="4865997" y="5922108"/>
              <a:ext cx="2268137" cy="263739"/>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C904A6A4-2E12-834C-8256-ED80DB3FD205}"/>
                </a:ext>
              </a:extLst>
            </p:cNvPr>
            <p:cNvCxnSpPr/>
            <p:nvPr/>
          </p:nvCxnSpPr>
          <p:spPr>
            <a:xfrm flipV="1">
              <a:off x="2720219" y="1799775"/>
              <a:ext cx="1436091" cy="1205007"/>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FCF4ADAE-CCD9-C544-81E2-E514BC781B22}"/>
                </a:ext>
              </a:extLst>
            </p:cNvPr>
            <p:cNvCxnSpPr/>
            <p:nvPr/>
          </p:nvCxnSpPr>
          <p:spPr>
            <a:xfrm flipH="1" flipV="1">
              <a:off x="2720220" y="3004783"/>
              <a:ext cx="1444279" cy="757143"/>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204AE058-BB07-D94B-A89B-61EF09B4A357}"/>
                </a:ext>
              </a:extLst>
            </p:cNvPr>
            <p:cNvCxnSpPr/>
            <p:nvPr/>
          </p:nvCxnSpPr>
          <p:spPr>
            <a:xfrm flipH="1" flipV="1">
              <a:off x="2720220" y="3004782"/>
              <a:ext cx="1010736" cy="1429805"/>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91F28AD5-C667-AB48-A53A-2ECB015C2C69}"/>
                </a:ext>
              </a:extLst>
            </p:cNvPr>
            <p:cNvCxnSpPr/>
            <p:nvPr/>
          </p:nvCxnSpPr>
          <p:spPr>
            <a:xfrm flipH="1">
              <a:off x="2718748" y="2569757"/>
              <a:ext cx="1012208" cy="435025"/>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30146BF9-FFD7-E445-9EBA-6D6070DBF8A1}"/>
                </a:ext>
              </a:extLst>
            </p:cNvPr>
            <p:cNvCxnSpPr/>
            <p:nvPr/>
          </p:nvCxnSpPr>
          <p:spPr>
            <a:xfrm flipH="1" flipV="1">
              <a:off x="4862350" y="1813364"/>
              <a:ext cx="1432446" cy="1789538"/>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399E7EB9-BCA7-9748-AA65-C0229AC5464E}"/>
                </a:ext>
              </a:extLst>
            </p:cNvPr>
            <p:cNvCxnSpPr/>
            <p:nvPr/>
          </p:nvCxnSpPr>
          <p:spPr>
            <a:xfrm flipV="1">
              <a:off x="4862350" y="3602901"/>
              <a:ext cx="1432446" cy="159025"/>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7ABDDBD6-09A9-9148-91A9-839C04949202}"/>
                </a:ext>
              </a:extLst>
            </p:cNvPr>
            <p:cNvCxnSpPr/>
            <p:nvPr/>
          </p:nvCxnSpPr>
          <p:spPr>
            <a:xfrm flipV="1">
              <a:off x="5295014" y="3641834"/>
              <a:ext cx="995427" cy="781310"/>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B0E50532-AD07-DA41-8BD6-C60A39EEF1F6}"/>
                </a:ext>
              </a:extLst>
            </p:cNvPr>
            <p:cNvCxnSpPr/>
            <p:nvPr/>
          </p:nvCxnSpPr>
          <p:spPr>
            <a:xfrm>
              <a:off x="5287703" y="2569758"/>
              <a:ext cx="1010739" cy="1033143"/>
            </a:xfrm>
            <a:prstGeom prst="line">
              <a:avLst/>
            </a:prstGeom>
            <a:ln w="12700">
              <a:solidFill>
                <a:schemeClr val="bg1">
                  <a:lumMod val="65000"/>
                </a:schemeClr>
              </a:solidFill>
              <a:prstDash val="sysDash"/>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82151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a:extLst>
              <a:ext uri="{FF2B5EF4-FFF2-40B4-BE49-F238E27FC236}">
                <a16:creationId xmlns:a16="http://schemas.microsoft.com/office/drawing/2014/main" id="{17ABB5B2-F75F-BC47-8DB6-DADAEB692CFE}"/>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8.4  Molecular Orbitals</a:t>
            </a:r>
            <a:endParaRPr lang="en-US" sz="2800" dirty="0"/>
          </a:p>
        </p:txBody>
      </p:sp>
      <p:sp>
        <p:nvSpPr>
          <p:cNvPr id="334" name="TextBox 333">
            <a:extLst>
              <a:ext uri="{FF2B5EF4-FFF2-40B4-BE49-F238E27FC236}">
                <a16:creationId xmlns:a16="http://schemas.microsoft.com/office/drawing/2014/main" id="{E8B5C244-275D-9148-966B-90DC6000FC25}"/>
              </a:ext>
            </a:extLst>
          </p:cNvPr>
          <p:cNvSpPr txBox="1"/>
          <p:nvPr/>
        </p:nvSpPr>
        <p:spPr>
          <a:xfrm>
            <a:off x="287072" y="863937"/>
            <a:ext cx="1776448" cy="461665"/>
          </a:xfrm>
          <a:prstGeom prst="rect">
            <a:avLst/>
          </a:prstGeom>
          <a:noFill/>
        </p:spPr>
        <p:txBody>
          <a:bodyPr wrap="none" rtlCol="0">
            <a:spAutoFit/>
          </a:bodyPr>
          <a:lstStyle/>
          <a:p>
            <a:r>
              <a:rPr lang="en-US" sz="2400" i="1" dirty="0"/>
              <a:t>Nitric Oxide</a:t>
            </a:r>
          </a:p>
        </p:txBody>
      </p:sp>
      <p:grpSp>
        <p:nvGrpSpPr>
          <p:cNvPr id="40" name="Group 39">
            <a:extLst>
              <a:ext uri="{FF2B5EF4-FFF2-40B4-BE49-F238E27FC236}">
                <a16:creationId xmlns:a16="http://schemas.microsoft.com/office/drawing/2014/main" id="{52C45C31-B950-E049-AD9E-E817BC075175}"/>
              </a:ext>
            </a:extLst>
          </p:cNvPr>
          <p:cNvGrpSpPr/>
          <p:nvPr/>
        </p:nvGrpSpPr>
        <p:grpSpPr>
          <a:xfrm>
            <a:off x="1284068" y="1325602"/>
            <a:ext cx="6536105" cy="5011136"/>
            <a:chOff x="280331" y="337758"/>
            <a:chExt cx="8427916" cy="6461560"/>
          </a:xfrm>
        </p:grpSpPr>
        <p:cxnSp>
          <p:nvCxnSpPr>
            <p:cNvPr id="41" name="Straight Connector 40">
              <a:extLst>
                <a:ext uri="{FF2B5EF4-FFF2-40B4-BE49-F238E27FC236}">
                  <a16:creationId xmlns:a16="http://schemas.microsoft.com/office/drawing/2014/main" id="{4BDE1168-34A7-3E42-A2A8-1D8A4EA24352}"/>
                </a:ext>
              </a:extLst>
            </p:cNvPr>
            <p:cNvCxnSpPr/>
            <p:nvPr/>
          </p:nvCxnSpPr>
          <p:spPr>
            <a:xfrm>
              <a:off x="280331" y="155339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EAB5678-2DB1-0248-8B1C-28A34690A2A1}"/>
                </a:ext>
              </a:extLst>
            </p:cNvPr>
            <p:cNvCxnSpPr/>
            <p:nvPr/>
          </p:nvCxnSpPr>
          <p:spPr>
            <a:xfrm>
              <a:off x="1119669" y="155339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6B9EC5A-063D-2C46-906E-3EC21AC21319}"/>
                </a:ext>
              </a:extLst>
            </p:cNvPr>
            <p:cNvCxnSpPr/>
            <p:nvPr/>
          </p:nvCxnSpPr>
          <p:spPr>
            <a:xfrm>
              <a:off x="1959006" y="155339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BD13C23-5574-A64C-A2BC-5BC7B8E69682}"/>
                </a:ext>
              </a:extLst>
            </p:cNvPr>
            <p:cNvCxnSpPr/>
            <p:nvPr/>
          </p:nvCxnSpPr>
          <p:spPr>
            <a:xfrm>
              <a:off x="6319888" y="1948899"/>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5C3CC07-52F8-4D45-8447-66695608EA05}"/>
                </a:ext>
              </a:extLst>
            </p:cNvPr>
            <p:cNvCxnSpPr/>
            <p:nvPr/>
          </p:nvCxnSpPr>
          <p:spPr>
            <a:xfrm>
              <a:off x="7159226" y="1948899"/>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7F0F597-BABB-D949-9E34-54DE3E5A9D68}"/>
                </a:ext>
              </a:extLst>
            </p:cNvPr>
            <p:cNvCxnSpPr/>
            <p:nvPr/>
          </p:nvCxnSpPr>
          <p:spPr>
            <a:xfrm>
              <a:off x="7998563" y="1948899"/>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13EACE3-F534-0B40-8B9F-5AF0EEAE14BF}"/>
                </a:ext>
              </a:extLst>
            </p:cNvPr>
            <p:cNvCxnSpPr/>
            <p:nvPr/>
          </p:nvCxnSpPr>
          <p:spPr>
            <a:xfrm>
              <a:off x="4152938"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959EDB1-4BFF-B642-A80F-895FCD9A86A3}"/>
                </a:ext>
              </a:extLst>
            </p:cNvPr>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940A895-7868-CB4B-BA32-AF40BCAFD25F}"/>
                </a:ext>
              </a:extLst>
            </p:cNvPr>
            <p:cNvCxnSpPr/>
            <p:nvPr/>
          </p:nvCxnSpPr>
          <p:spPr>
            <a:xfrm>
              <a:off x="4570103" y="115087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5D07CDC-8E73-A448-AB39-D068906F79CF}"/>
                </a:ext>
              </a:extLst>
            </p:cNvPr>
            <p:cNvCxnSpPr/>
            <p:nvPr/>
          </p:nvCxnSpPr>
          <p:spPr>
            <a:xfrm>
              <a:off x="3719395" y="115087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A6C653F-0356-854C-AE28-4F4050F95726}"/>
                </a:ext>
              </a:extLst>
            </p:cNvPr>
            <p:cNvCxnSpPr/>
            <p:nvPr/>
          </p:nvCxnSpPr>
          <p:spPr>
            <a:xfrm>
              <a:off x="4601242" y="2004703"/>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7360478-34D4-1A4B-B46E-988A4BEFD8ED}"/>
                </a:ext>
              </a:extLst>
            </p:cNvPr>
            <p:cNvCxnSpPr/>
            <p:nvPr/>
          </p:nvCxnSpPr>
          <p:spPr>
            <a:xfrm>
              <a:off x="3750534" y="2004703"/>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D2EA78B-3877-6E43-A377-6DFDC962F41B}"/>
                </a:ext>
              </a:extLst>
            </p:cNvPr>
            <p:cNvCxnSpPr/>
            <p:nvPr/>
          </p:nvCxnSpPr>
          <p:spPr>
            <a:xfrm>
              <a:off x="1119668" y="415517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07AF2E4-7991-8349-8EC8-DA8EF0D47065}"/>
                </a:ext>
              </a:extLst>
            </p:cNvPr>
            <p:cNvCxnSpPr/>
            <p:nvPr/>
          </p:nvCxnSpPr>
          <p:spPr>
            <a:xfrm>
              <a:off x="7168750" y="444067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5014BF0-2CFE-7540-8453-29D56F0E8EC2}"/>
                </a:ext>
              </a:extLst>
            </p:cNvPr>
            <p:cNvCxnSpPr/>
            <p:nvPr/>
          </p:nvCxnSpPr>
          <p:spPr>
            <a:xfrm>
              <a:off x="4144749" y="472383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660356B-9D9F-FD4D-AA75-BFB48FC00AB7}"/>
                </a:ext>
              </a:extLst>
            </p:cNvPr>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8B636A7-DB0D-364F-964F-094C20A982F5}"/>
                </a:ext>
              </a:extLst>
            </p:cNvPr>
            <p:cNvCxnSpPr/>
            <p:nvPr/>
          </p:nvCxnSpPr>
          <p:spPr>
            <a:xfrm flipV="1">
              <a:off x="1881188" y="3604714"/>
              <a:ext cx="2271750" cy="5506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0C42CB8-870D-2A4B-B9A1-EE8F44A69CA3}"/>
                </a:ext>
              </a:extLst>
            </p:cNvPr>
            <p:cNvCxnSpPr/>
            <p:nvPr/>
          </p:nvCxnSpPr>
          <p:spPr>
            <a:xfrm flipH="1" flipV="1">
              <a:off x="4854434" y="3604714"/>
              <a:ext cx="2271784" cy="83494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E1C8E14-13BE-294A-82A5-C557346FE7EA}"/>
                </a:ext>
              </a:extLst>
            </p:cNvPr>
            <p:cNvCxnSpPr/>
            <p:nvPr/>
          </p:nvCxnSpPr>
          <p:spPr>
            <a:xfrm>
              <a:off x="1881188" y="4155332"/>
              <a:ext cx="2271750"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2F5693A-C6C4-A144-B0DF-10FEF8081504}"/>
                </a:ext>
              </a:extLst>
            </p:cNvPr>
            <p:cNvCxnSpPr/>
            <p:nvPr/>
          </p:nvCxnSpPr>
          <p:spPr>
            <a:xfrm flipH="1">
              <a:off x="4908431" y="4439661"/>
              <a:ext cx="2217787" cy="27898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AE2C6DD-481C-8A40-80B6-37FCBF733015}"/>
                </a:ext>
              </a:extLst>
            </p:cNvPr>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F4459C4-1298-504F-AB8B-009D63FC5DB9}"/>
                </a:ext>
              </a:extLst>
            </p:cNvPr>
            <p:cNvCxnSpPr/>
            <p:nvPr/>
          </p:nvCxnSpPr>
          <p:spPr>
            <a:xfrm flipH="1" flipV="1">
              <a:off x="2708660" y="1542766"/>
              <a:ext cx="1010735" cy="46193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1D2F6D8-DFD6-8448-8DF8-D853A99A5A41}"/>
                </a:ext>
              </a:extLst>
            </p:cNvPr>
            <p:cNvCxnSpPr/>
            <p:nvPr/>
          </p:nvCxnSpPr>
          <p:spPr>
            <a:xfrm flipH="1" flipV="1">
              <a:off x="2708659" y="1542765"/>
              <a:ext cx="1396717" cy="116398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1586BE9-E410-2243-984E-0855A0AEE7EB}"/>
                </a:ext>
              </a:extLst>
            </p:cNvPr>
            <p:cNvCxnSpPr/>
            <p:nvPr/>
          </p:nvCxnSpPr>
          <p:spPr>
            <a:xfrm flipH="1">
              <a:off x="2707187" y="1172440"/>
              <a:ext cx="1012208" cy="3703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9E021A2-9BE3-C648-969D-56DC1044C141}"/>
                </a:ext>
              </a:extLst>
            </p:cNvPr>
            <p:cNvCxnSpPr/>
            <p:nvPr/>
          </p:nvCxnSpPr>
          <p:spPr>
            <a:xfrm flipH="1" flipV="1">
              <a:off x="4850789" y="358849"/>
              <a:ext cx="1432446" cy="1592156"/>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957152C-4462-6B4D-AF99-15206CD92540}"/>
                </a:ext>
              </a:extLst>
            </p:cNvPr>
            <p:cNvCxnSpPr/>
            <p:nvPr/>
          </p:nvCxnSpPr>
          <p:spPr>
            <a:xfrm flipV="1">
              <a:off x="5391150" y="1952982"/>
              <a:ext cx="892084" cy="51721"/>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2A102A5-24F6-B04B-B253-5DF94B6251EB}"/>
                </a:ext>
              </a:extLst>
            </p:cNvPr>
            <p:cNvCxnSpPr/>
            <p:nvPr/>
          </p:nvCxnSpPr>
          <p:spPr>
            <a:xfrm flipV="1">
              <a:off x="4908431" y="1957413"/>
              <a:ext cx="1374803" cy="74933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5FE3110-CF33-7949-939F-33BE3D1EAB8D}"/>
                </a:ext>
              </a:extLst>
            </p:cNvPr>
            <p:cNvCxnSpPr/>
            <p:nvPr/>
          </p:nvCxnSpPr>
          <p:spPr>
            <a:xfrm>
              <a:off x="5274471" y="1160548"/>
              <a:ext cx="1006713" cy="79584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ED1DEA6-D86A-AC41-B1DE-CF2DEF6AC092}"/>
                </a:ext>
              </a:extLst>
            </p:cNvPr>
            <p:cNvCxnSpPr/>
            <p:nvPr/>
          </p:nvCxnSpPr>
          <p:spPr>
            <a:xfrm>
              <a:off x="1119668" y="6054351"/>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68DB1B4-0F01-E04A-A006-C7B383CC4792}"/>
                </a:ext>
              </a:extLst>
            </p:cNvPr>
            <p:cNvCxnSpPr/>
            <p:nvPr/>
          </p:nvCxnSpPr>
          <p:spPr>
            <a:xfrm>
              <a:off x="7168750" y="6327486"/>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C1BA1BF-EE1E-FB4D-AEBE-196F15C6FCCC}"/>
                </a:ext>
              </a:extLst>
            </p:cNvPr>
            <p:cNvCxnSpPr/>
            <p:nvPr/>
          </p:nvCxnSpPr>
          <p:spPr>
            <a:xfrm>
              <a:off x="4144749" y="6621902"/>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301571E-1E5B-694E-A29C-BC6354C05AD2}"/>
                </a:ext>
              </a:extLst>
            </p:cNvPr>
            <p:cNvCxnSpPr/>
            <p:nvPr/>
          </p:nvCxnSpPr>
          <p:spPr>
            <a:xfrm>
              <a:off x="4144749" y="5502786"/>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D2EE036-D0D4-6642-B6C2-0F2A2F72633D}"/>
                </a:ext>
              </a:extLst>
            </p:cNvPr>
            <p:cNvCxnSpPr/>
            <p:nvPr/>
          </p:nvCxnSpPr>
          <p:spPr>
            <a:xfrm flipV="1">
              <a:off x="1881188" y="5502786"/>
              <a:ext cx="2263561" cy="561091"/>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2654B82-273F-8049-BBAA-96042D1674D4}"/>
                </a:ext>
              </a:extLst>
            </p:cNvPr>
            <p:cNvCxnSpPr/>
            <p:nvPr/>
          </p:nvCxnSpPr>
          <p:spPr>
            <a:xfrm flipH="1" flipV="1">
              <a:off x="4850791" y="5502786"/>
              <a:ext cx="2275427" cy="80565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39358EC-FAFF-724A-BEB7-8F0D59F3B1F5}"/>
                </a:ext>
              </a:extLst>
            </p:cNvPr>
            <p:cNvCxnSpPr/>
            <p:nvPr/>
          </p:nvCxnSpPr>
          <p:spPr>
            <a:xfrm>
              <a:off x="1881188" y="6063877"/>
              <a:ext cx="2263561" cy="55818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150E184-B96A-B04F-B261-C7BB5006D1BD}"/>
                </a:ext>
              </a:extLst>
            </p:cNvPr>
            <p:cNvCxnSpPr/>
            <p:nvPr/>
          </p:nvCxnSpPr>
          <p:spPr>
            <a:xfrm flipH="1">
              <a:off x="4854433" y="6308436"/>
              <a:ext cx="2271785" cy="313626"/>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A94605B8-166A-F14D-BF33-B421ED733573}"/>
                </a:ext>
              </a:extLst>
            </p:cNvPr>
            <p:cNvSpPr txBox="1"/>
            <p:nvPr/>
          </p:nvSpPr>
          <p:spPr>
            <a:xfrm>
              <a:off x="922660" y="6337653"/>
              <a:ext cx="1103700" cy="461665"/>
            </a:xfrm>
            <a:prstGeom prst="rect">
              <a:avLst/>
            </a:prstGeom>
            <a:noFill/>
          </p:spPr>
          <p:txBody>
            <a:bodyPr wrap="none" rtlCol="0">
              <a:spAutoFit/>
            </a:bodyPr>
            <a:lstStyle/>
            <a:p>
              <a:pPr algn="ctr"/>
              <a:r>
                <a:rPr lang="en-US" sz="2400" dirty="0"/>
                <a:t>N atom</a:t>
              </a:r>
            </a:p>
          </p:txBody>
        </p:sp>
        <p:sp>
          <p:nvSpPr>
            <p:cNvPr id="78" name="TextBox 77">
              <a:extLst>
                <a:ext uri="{FF2B5EF4-FFF2-40B4-BE49-F238E27FC236}">
                  <a16:creationId xmlns:a16="http://schemas.microsoft.com/office/drawing/2014/main" id="{1DF41FDA-F905-5643-A009-7D4FCD3ACF9F}"/>
                </a:ext>
              </a:extLst>
            </p:cNvPr>
            <p:cNvSpPr txBox="1"/>
            <p:nvPr/>
          </p:nvSpPr>
          <p:spPr>
            <a:xfrm>
              <a:off x="6971742" y="6337653"/>
              <a:ext cx="1103700" cy="461665"/>
            </a:xfrm>
            <a:prstGeom prst="rect">
              <a:avLst/>
            </a:prstGeom>
            <a:noFill/>
          </p:spPr>
          <p:txBody>
            <a:bodyPr wrap="none" rtlCol="0">
              <a:spAutoFit/>
            </a:bodyPr>
            <a:lstStyle/>
            <a:p>
              <a:pPr algn="ctr"/>
              <a:r>
                <a:rPr lang="en-US" sz="2400" dirty="0"/>
                <a:t>O atom</a:t>
              </a:r>
            </a:p>
          </p:txBody>
        </p:sp>
      </p:grpSp>
    </p:spTree>
    <p:extLst>
      <p:ext uri="{BB962C8B-B14F-4D97-AF65-F5344CB8AC3E}">
        <p14:creationId xmlns:p14="http://schemas.microsoft.com/office/powerpoint/2010/main" val="2254021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a:extLst>
              <a:ext uri="{FF2B5EF4-FFF2-40B4-BE49-F238E27FC236}">
                <a16:creationId xmlns:a16="http://schemas.microsoft.com/office/drawing/2014/main" id="{17ABB5B2-F75F-BC47-8DB6-DADAEB692CFE}"/>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8.4  Molecular Orbitals</a:t>
            </a:r>
            <a:endParaRPr lang="en-US" sz="2800" dirty="0"/>
          </a:p>
        </p:txBody>
      </p:sp>
      <p:sp>
        <p:nvSpPr>
          <p:cNvPr id="334" name="TextBox 333">
            <a:extLst>
              <a:ext uri="{FF2B5EF4-FFF2-40B4-BE49-F238E27FC236}">
                <a16:creationId xmlns:a16="http://schemas.microsoft.com/office/drawing/2014/main" id="{E8B5C244-275D-9148-966B-90DC6000FC25}"/>
              </a:ext>
            </a:extLst>
          </p:cNvPr>
          <p:cNvSpPr txBox="1"/>
          <p:nvPr/>
        </p:nvSpPr>
        <p:spPr>
          <a:xfrm>
            <a:off x="287072" y="863937"/>
            <a:ext cx="2618024" cy="461665"/>
          </a:xfrm>
          <a:prstGeom prst="rect">
            <a:avLst/>
          </a:prstGeom>
          <a:noFill/>
        </p:spPr>
        <p:txBody>
          <a:bodyPr wrap="none" rtlCol="0">
            <a:spAutoFit/>
          </a:bodyPr>
          <a:lstStyle/>
          <a:p>
            <a:r>
              <a:rPr lang="en-US" sz="2400" i="1" dirty="0"/>
              <a:t>Carbon Monoxide</a:t>
            </a:r>
          </a:p>
        </p:txBody>
      </p:sp>
      <p:grpSp>
        <p:nvGrpSpPr>
          <p:cNvPr id="79" name="Group 78">
            <a:extLst>
              <a:ext uri="{FF2B5EF4-FFF2-40B4-BE49-F238E27FC236}">
                <a16:creationId xmlns:a16="http://schemas.microsoft.com/office/drawing/2014/main" id="{04190823-38D5-8449-84A4-4B0FE3DD0527}"/>
              </a:ext>
            </a:extLst>
          </p:cNvPr>
          <p:cNvGrpSpPr/>
          <p:nvPr/>
        </p:nvGrpSpPr>
        <p:grpSpPr>
          <a:xfrm>
            <a:off x="1262470" y="1325602"/>
            <a:ext cx="6579302" cy="5019780"/>
            <a:chOff x="252864" y="337758"/>
            <a:chExt cx="8469007" cy="6461560"/>
          </a:xfrm>
        </p:grpSpPr>
        <p:grpSp>
          <p:nvGrpSpPr>
            <p:cNvPr id="80" name="Group 79">
              <a:extLst>
                <a:ext uri="{FF2B5EF4-FFF2-40B4-BE49-F238E27FC236}">
                  <a16:creationId xmlns:a16="http://schemas.microsoft.com/office/drawing/2014/main" id="{AFA46080-78A6-DD4A-B90B-3BE8C1071BDE}"/>
                </a:ext>
              </a:extLst>
            </p:cNvPr>
            <p:cNvGrpSpPr/>
            <p:nvPr/>
          </p:nvGrpSpPr>
          <p:grpSpPr>
            <a:xfrm>
              <a:off x="252864" y="1542765"/>
              <a:ext cx="2388359" cy="0"/>
              <a:chOff x="290964" y="1542765"/>
              <a:chExt cx="2388359" cy="0"/>
            </a:xfrm>
          </p:grpSpPr>
          <p:cxnSp>
            <p:nvCxnSpPr>
              <p:cNvPr id="117" name="Straight Connector 116">
                <a:extLst>
                  <a:ext uri="{FF2B5EF4-FFF2-40B4-BE49-F238E27FC236}">
                    <a16:creationId xmlns:a16="http://schemas.microsoft.com/office/drawing/2014/main" id="{8B691B1A-EE47-5546-9F22-5839023BA784}"/>
                  </a:ext>
                </a:extLst>
              </p:cNvPr>
              <p:cNvCxnSpPr/>
              <p:nvPr/>
            </p:nvCxnSpPr>
            <p:spPr>
              <a:xfrm>
                <a:off x="290964"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309C7E6F-C1CF-8E4B-A4CB-584B5A334466}"/>
                  </a:ext>
                </a:extLst>
              </p:cNvPr>
              <p:cNvCxnSpPr/>
              <p:nvPr/>
            </p:nvCxnSpPr>
            <p:spPr>
              <a:xfrm>
                <a:off x="1130302"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BEAF0556-C7A7-EC4C-8645-9E4B4C5AF443}"/>
                  </a:ext>
                </a:extLst>
              </p:cNvPr>
              <p:cNvCxnSpPr/>
              <p:nvPr/>
            </p:nvCxnSpPr>
            <p:spPr>
              <a:xfrm>
                <a:off x="1969639"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CCFCD207-7020-1F40-AC2B-5D710407A99F}"/>
                </a:ext>
              </a:extLst>
            </p:cNvPr>
            <p:cNvGrpSpPr/>
            <p:nvPr/>
          </p:nvGrpSpPr>
          <p:grpSpPr>
            <a:xfrm>
              <a:off x="6333512" y="2015468"/>
              <a:ext cx="2388359" cy="0"/>
              <a:chOff x="6295412" y="2015468"/>
              <a:chExt cx="2388359" cy="0"/>
            </a:xfrm>
          </p:grpSpPr>
          <p:cxnSp>
            <p:nvCxnSpPr>
              <p:cNvPr id="114" name="Straight Connector 113">
                <a:extLst>
                  <a:ext uri="{FF2B5EF4-FFF2-40B4-BE49-F238E27FC236}">
                    <a16:creationId xmlns:a16="http://schemas.microsoft.com/office/drawing/2014/main" id="{A58B63C0-1EC1-B24B-AE79-669064DA506E}"/>
                  </a:ext>
                </a:extLst>
              </p:cNvPr>
              <p:cNvCxnSpPr/>
              <p:nvPr/>
            </p:nvCxnSpPr>
            <p:spPr>
              <a:xfrm>
                <a:off x="6295412" y="201546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745C2E2F-FBF1-5247-AA71-D9751BD3E1B4}"/>
                  </a:ext>
                </a:extLst>
              </p:cNvPr>
              <p:cNvCxnSpPr/>
              <p:nvPr/>
            </p:nvCxnSpPr>
            <p:spPr>
              <a:xfrm>
                <a:off x="7134750" y="201546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AD61C2CC-8AE1-5446-9372-EEF38147CED4}"/>
                  </a:ext>
                </a:extLst>
              </p:cNvPr>
              <p:cNvCxnSpPr/>
              <p:nvPr/>
            </p:nvCxnSpPr>
            <p:spPr>
              <a:xfrm>
                <a:off x="7974087" y="201546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cxnSp>
          <p:nvCxnSpPr>
            <p:cNvPr id="82" name="Straight Connector 81">
              <a:extLst>
                <a:ext uri="{FF2B5EF4-FFF2-40B4-BE49-F238E27FC236}">
                  <a16:creationId xmlns:a16="http://schemas.microsoft.com/office/drawing/2014/main" id="{29ABAEDB-0A19-6442-A533-1358FA258FAD}"/>
                </a:ext>
              </a:extLst>
            </p:cNvPr>
            <p:cNvCxnSpPr/>
            <p:nvPr/>
          </p:nvCxnSpPr>
          <p:spPr>
            <a:xfrm>
              <a:off x="4144749" y="203408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2E51123-6775-174D-A269-ED050481AA17}"/>
                </a:ext>
              </a:extLst>
            </p:cNvPr>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F76221B-3126-F14C-896E-CFAFDD7E5B80}"/>
                </a:ext>
              </a:extLst>
            </p:cNvPr>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3AA5D39-77ED-574A-9759-5E4A9BDEC7B3}"/>
                </a:ext>
              </a:extLst>
            </p:cNvPr>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4C2DAE6-B7F6-9A47-9025-226304C236A2}"/>
                </a:ext>
              </a:extLst>
            </p:cNvPr>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49E84E0-E412-AA4F-94BF-D6E5F3C5B8D7}"/>
                </a:ext>
              </a:extLst>
            </p:cNvPr>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FE87F26-13F8-584A-9668-00F199D62440}"/>
                </a:ext>
              </a:extLst>
            </p:cNvPr>
            <p:cNvCxnSpPr/>
            <p:nvPr/>
          </p:nvCxnSpPr>
          <p:spPr>
            <a:xfrm>
              <a:off x="1092201" y="429165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449E61D-0E3F-0C4C-A1C7-D6D623403BD9}"/>
                </a:ext>
              </a:extLst>
            </p:cNvPr>
            <p:cNvCxnSpPr/>
            <p:nvPr/>
          </p:nvCxnSpPr>
          <p:spPr>
            <a:xfrm>
              <a:off x="7172849" y="466682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CEA8A39-BB1D-1844-9D76-4A5D9169FAB7}"/>
                </a:ext>
              </a:extLst>
            </p:cNvPr>
            <p:cNvCxnSpPr/>
            <p:nvPr/>
          </p:nvCxnSpPr>
          <p:spPr>
            <a:xfrm>
              <a:off x="4152938" y="483239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1F2A0298-1FE3-D246-87D5-4FE10E0EE155}"/>
                </a:ext>
              </a:extLst>
            </p:cNvPr>
            <p:cNvCxnSpPr/>
            <p:nvPr/>
          </p:nvCxnSpPr>
          <p:spPr>
            <a:xfrm>
              <a:off x="4130977" y="388192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7D952B6-6F39-2B46-A721-4114864F6D1B}"/>
                </a:ext>
              </a:extLst>
            </p:cNvPr>
            <p:cNvCxnSpPr/>
            <p:nvPr/>
          </p:nvCxnSpPr>
          <p:spPr>
            <a:xfrm flipV="1">
              <a:off x="1839986" y="3881372"/>
              <a:ext cx="2292627" cy="39663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8172D23C-BA55-F74E-929A-01D97490122A}"/>
                </a:ext>
              </a:extLst>
            </p:cNvPr>
            <p:cNvCxnSpPr/>
            <p:nvPr/>
          </p:nvCxnSpPr>
          <p:spPr>
            <a:xfrm flipH="1" flipV="1">
              <a:off x="4827629" y="3881925"/>
              <a:ext cx="2275405" cy="78489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764F7D8-1CBD-0C40-A87F-3D08243A3DDD}"/>
                </a:ext>
              </a:extLst>
            </p:cNvPr>
            <p:cNvCxnSpPr/>
            <p:nvPr/>
          </p:nvCxnSpPr>
          <p:spPr>
            <a:xfrm>
              <a:off x="1827853" y="4287490"/>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AF2F9ED-EF54-634F-9C2F-F47A7FC85435}"/>
                </a:ext>
              </a:extLst>
            </p:cNvPr>
            <p:cNvCxnSpPr/>
            <p:nvPr/>
          </p:nvCxnSpPr>
          <p:spPr>
            <a:xfrm flipH="1">
              <a:off x="4862945" y="4666824"/>
              <a:ext cx="2240089" cy="14082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000A436-829D-AF49-A25C-2D0D70260695}"/>
                </a:ext>
              </a:extLst>
            </p:cNvPr>
            <p:cNvCxnSpPr/>
            <p:nvPr/>
          </p:nvCxnSpPr>
          <p:spPr>
            <a:xfrm flipV="1">
              <a:off x="2708658" y="337758"/>
              <a:ext cx="1436091" cy="1205007"/>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8FFC1F3-869F-C24D-833E-7267F72FBE55}"/>
                </a:ext>
              </a:extLst>
            </p:cNvPr>
            <p:cNvCxnSpPr/>
            <p:nvPr/>
          </p:nvCxnSpPr>
          <p:spPr>
            <a:xfrm flipH="1" flipV="1">
              <a:off x="2708659" y="1542766"/>
              <a:ext cx="1436090" cy="49131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4BF5603D-CF29-A949-B69B-9CB7374322A9}"/>
                </a:ext>
              </a:extLst>
            </p:cNvPr>
            <p:cNvCxnSpPr/>
            <p:nvPr/>
          </p:nvCxnSpPr>
          <p:spPr>
            <a:xfrm flipH="1" flipV="1">
              <a:off x="2708658" y="1542765"/>
              <a:ext cx="1010737" cy="1150390"/>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FCF9F7B-D1AB-884C-87A0-98BA053D68B1}"/>
                </a:ext>
              </a:extLst>
            </p:cNvPr>
            <p:cNvCxnSpPr/>
            <p:nvPr/>
          </p:nvCxnSpPr>
          <p:spPr>
            <a:xfrm flipH="1">
              <a:off x="2707187" y="1107740"/>
              <a:ext cx="1012208" cy="43502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5B893D5-AFA6-3C47-ACC6-61F322873FF5}"/>
                </a:ext>
              </a:extLst>
            </p:cNvPr>
            <p:cNvCxnSpPr/>
            <p:nvPr/>
          </p:nvCxnSpPr>
          <p:spPr>
            <a:xfrm flipH="1" flipV="1">
              <a:off x="4850789" y="351347"/>
              <a:ext cx="1423158" cy="166773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74032E8-F5F5-5B45-830A-BC2DF2E0739D}"/>
                </a:ext>
              </a:extLst>
            </p:cNvPr>
            <p:cNvCxnSpPr/>
            <p:nvPr/>
          </p:nvCxnSpPr>
          <p:spPr>
            <a:xfrm flipV="1">
              <a:off x="4850790" y="2015468"/>
              <a:ext cx="1436089" cy="32206"/>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58793563-F198-F044-B525-914684BED3EA}"/>
                </a:ext>
              </a:extLst>
            </p:cNvPr>
            <p:cNvCxnSpPr/>
            <p:nvPr/>
          </p:nvCxnSpPr>
          <p:spPr>
            <a:xfrm flipV="1">
              <a:off x="5276142" y="2019080"/>
              <a:ext cx="997805" cy="68766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1AE7412-665E-5041-BA5B-A2F1C4879BAB}"/>
                </a:ext>
              </a:extLst>
            </p:cNvPr>
            <p:cNvCxnSpPr/>
            <p:nvPr/>
          </p:nvCxnSpPr>
          <p:spPr>
            <a:xfrm>
              <a:off x="5276142" y="1107741"/>
              <a:ext cx="1007093" cy="91133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4F2213C2-F30C-A04E-A22F-070A6A6ADB7E}"/>
                </a:ext>
              </a:extLst>
            </p:cNvPr>
            <p:cNvSpPr txBox="1"/>
            <p:nvPr/>
          </p:nvSpPr>
          <p:spPr>
            <a:xfrm>
              <a:off x="912826" y="6337653"/>
              <a:ext cx="1068434" cy="461665"/>
            </a:xfrm>
            <a:prstGeom prst="rect">
              <a:avLst/>
            </a:prstGeom>
            <a:noFill/>
          </p:spPr>
          <p:txBody>
            <a:bodyPr wrap="none" rtlCol="0">
              <a:spAutoFit/>
            </a:bodyPr>
            <a:lstStyle/>
            <a:p>
              <a:pPr algn="ctr"/>
              <a:r>
                <a:rPr lang="en-US" sz="2400" dirty="0"/>
                <a:t>C atom</a:t>
              </a:r>
            </a:p>
          </p:txBody>
        </p:sp>
        <p:sp>
          <p:nvSpPr>
            <p:cNvPr id="105" name="TextBox 104">
              <a:extLst>
                <a:ext uri="{FF2B5EF4-FFF2-40B4-BE49-F238E27FC236}">
                  <a16:creationId xmlns:a16="http://schemas.microsoft.com/office/drawing/2014/main" id="{2E99504B-0DD2-274B-8CCD-2DC5BA96A815}"/>
                </a:ext>
              </a:extLst>
            </p:cNvPr>
            <p:cNvSpPr txBox="1"/>
            <p:nvPr/>
          </p:nvSpPr>
          <p:spPr>
            <a:xfrm>
              <a:off x="6975841" y="6337653"/>
              <a:ext cx="1103700" cy="461665"/>
            </a:xfrm>
            <a:prstGeom prst="rect">
              <a:avLst/>
            </a:prstGeom>
            <a:noFill/>
          </p:spPr>
          <p:txBody>
            <a:bodyPr wrap="none" rtlCol="0">
              <a:spAutoFit/>
            </a:bodyPr>
            <a:lstStyle/>
            <a:p>
              <a:pPr algn="ctr"/>
              <a:r>
                <a:rPr lang="en-US" sz="2400" dirty="0"/>
                <a:t>O atom</a:t>
              </a:r>
            </a:p>
          </p:txBody>
        </p:sp>
        <p:cxnSp>
          <p:nvCxnSpPr>
            <p:cNvPr id="106" name="Straight Connector 105">
              <a:extLst>
                <a:ext uri="{FF2B5EF4-FFF2-40B4-BE49-F238E27FC236}">
                  <a16:creationId xmlns:a16="http://schemas.microsoft.com/office/drawing/2014/main" id="{BFE60D94-67A1-024F-94D6-7B9FC62483BB}"/>
                </a:ext>
              </a:extLst>
            </p:cNvPr>
            <p:cNvCxnSpPr/>
            <p:nvPr/>
          </p:nvCxnSpPr>
          <p:spPr>
            <a:xfrm>
              <a:off x="1092201" y="5841397"/>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0DC30C3C-064A-B148-B234-1CD1C30F7B77}"/>
                </a:ext>
              </a:extLst>
            </p:cNvPr>
            <p:cNvCxnSpPr/>
            <p:nvPr/>
          </p:nvCxnSpPr>
          <p:spPr>
            <a:xfrm>
              <a:off x="7172849" y="6216569"/>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1D75512-FCCC-114A-9894-FC66A25043F1}"/>
                </a:ext>
              </a:extLst>
            </p:cNvPr>
            <p:cNvCxnSpPr/>
            <p:nvPr/>
          </p:nvCxnSpPr>
          <p:spPr>
            <a:xfrm>
              <a:off x="4189690" y="6382139"/>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F2300D8A-7432-4046-81EB-AFC690BF97DF}"/>
                </a:ext>
              </a:extLst>
            </p:cNvPr>
            <p:cNvCxnSpPr/>
            <p:nvPr/>
          </p:nvCxnSpPr>
          <p:spPr>
            <a:xfrm>
              <a:off x="4167729" y="543167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90E77EB9-37B0-1F41-90FF-170376930E72}"/>
                </a:ext>
              </a:extLst>
            </p:cNvPr>
            <p:cNvCxnSpPr/>
            <p:nvPr/>
          </p:nvCxnSpPr>
          <p:spPr>
            <a:xfrm flipV="1">
              <a:off x="1876738" y="5431117"/>
              <a:ext cx="2292627" cy="396632"/>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FD0894B-F227-244E-A4C5-0D1E0026605A}"/>
                </a:ext>
              </a:extLst>
            </p:cNvPr>
            <p:cNvCxnSpPr/>
            <p:nvPr/>
          </p:nvCxnSpPr>
          <p:spPr>
            <a:xfrm flipH="1" flipV="1">
              <a:off x="4864381" y="5431670"/>
              <a:ext cx="2275405" cy="78489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DF5E9A7-4C0F-574B-B995-E96533905031}"/>
                </a:ext>
              </a:extLst>
            </p:cNvPr>
            <p:cNvCxnSpPr/>
            <p:nvPr/>
          </p:nvCxnSpPr>
          <p:spPr>
            <a:xfrm>
              <a:off x="1864605" y="5837235"/>
              <a:ext cx="2316896" cy="568658"/>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93D9823C-BD72-914A-8B59-D33587D072F4}"/>
                </a:ext>
              </a:extLst>
            </p:cNvPr>
            <p:cNvCxnSpPr/>
            <p:nvPr/>
          </p:nvCxnSpPr>
          <p:spPr>
            <a:xfrm flipH="1">
              <a:off x="4899697" y="6216569"/>
              <a:ext cx="2240089" cy="140824"/>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11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a:extLst>
              <a:ext uri="{FF2B5EF4-FFF2-40B4-BE49-F238E27FC236}">
                <a16:creationId xmlns:a16="http://schemas.microsoft.com/office/drawing/2014/main" id="{17ABB5B2-F75F-BC47-8DB6-DADAEB692CFE}"/>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8.4  Molecular Orbitals</a:t>
            </a:r>
            <a:endParaRPr lang="en-US" sz="2800" dirty="0"/>
          </a:p>
        </p:txBody>
      </p:sp>
      <p:sp>
        <p:nvSpPr>
          <p:cNvPr id="334" name="TextBox 333">
            <a:extLst>
              <a:ext uri="{FF2B5EF4-FFF2-40B4-BE49-F238E27FC236}">
                <a16:creationId xmlns:a16="http://schemas.microsoft.com/office/drawing/2014/main" id="{E8B5C244-275D-9148-966B-90DC6000FC25}"/>
              </a:ext>
            </a:extLst>
          </p:cNvPr>
          <p:cNvSpPr txBox="1"/>
          <p:nvPr/>
        </p:nvSpPr>
        <p:spPr>
          <a:xfrm>
            <a:off x="287072" y="863937"/>
            <a:ext cx="1829347" cy="461665"/>
          </a:xfrm>
          <a:prstGeom prst="rect">
            <a:avLst/>
          </a:prstGeom>
          <a:noFill/>
        </p:spPr>
        <p:txBody>
          <a:bodyPr wrap="none" rtlCol="0">
            <a:spAutoFit/>
          </a:bodyPr>
          <a:lstStyle/>
          <a:p>
            <a:r>
              <a:rPr lang="en-US" sz="2400" i="1" dirty="0"/>
              <a:t>Cyanide Ion</a:t>
            </a:r>
          </a:p>
        </p:txBody>
      </p:sp>
      <p:grpSp>
        <p:nvGrpSpPr>
          <p:cNvPr id="45" name="Group 44">
            <a:extLst>
              <a:ext uri="{FF2B5EF4-FFF2-40B4-BE49-F238E27FC236}">
                <a16:creationId xmlns:a16="http://schemas.microsoft.com/office/drawing/2014/main" id="{8873E36A-0E14-3F40-82B1-AA7CC3CF133C}"/>
              </a:ext>
            </a:extLst>
          </p:cNvPr>
          <p:cNvGrpSpPr/>
          <p:nvPr/>
        </p:nvGrpSpPr>
        <p:grpSpPr>
          <a:xfrm>
            <a:off x="991512" y="1094769"/>
            <a:ext cx="6838937" cy="5241453"/>
            <a:chOff x="290964" y="337758"/>
            <a:chExt cx="8430907" cy="6461560"/>
          </a:xfrm>
        </p:grpSpPr>
        <p:grpSp>
          <p:nvGrpSpPr>
            <p:cNvPr id="46" name="Group 45">
              <a:extLst>
                <a:ext uri="{FF2B5EF4-FFF2-40B4-BE49-F238E27FC236}">
                  <a16:creationId xmlns:a16="http://schemas.microsoft.com/office/drawing/2014/main" id="{A71CBC29-37BE-F44D-BA4B-A122C77D9358}"/>
                </a:ext>
              </a:extLst>
            </p:cNvPr>
            <p:cNvGrpSpPr/>
            <p:nvPr/>
          </p:nvGrpSpPr>
          <p:grpSpPr>
            <a:xfrm>
              <a:off x="290964" y="1542765"/>
              <a:ext cx="2388359" cy="0"/>
              <a:chOff x="290964" y="1542765"/>
              <a:chExt cx="2388359" cy="0"/>
            </a:xfrm>
          </p:grpSpPr>
          <p:cxnSp>
            <p:nvCxnSpPr>
              <p:cNvPr id="124" name="Straight Connector 123">
                <a:extLst>
                  <a:ext uri="{FF2B5EF4-FFF2-40B4-BE49-F238E27FC236}">
                    <a16:creationId xmlns:a16="http://schemas.microsoft.com/office/drawing/2014/main" id="{EE5F2CE4-A257-D94B-A7EA-F7DAF5218DEC}"/>
                  </a:ext>
                </a:extLst>
              </p:cNvPr>
              <p:cNvCxnSpPr/>
              <p:nvPr/>
            </p:nvCxnSpPr>
            <p:spPr>
              <a:xfrm>
                <a:off x="290964"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FD2EF917-B097-0C44-8B4D-290C03D67309}"/>
                  </a:ext>
                </a:extLst>
              </p:cNvPr>
              <p:cNvCxnSpPr/>
              <p:nvPr/>
            </p:nvCxnSpPr>
            <p:spPr>
              <a:xfrm>
                <a:off x="1130302"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1874B1AD-D105-2649-9FE5-24BF4B22027E}"/>
                  </a:ext>
                </a:extLst>
              </p:cNvPr>
              <p:cNvCxnSpPr/>
              <p:nvPr/>
            </p:nvCxnSpPr>
            <p:spPr>
              <a:xfrm>
                <a:off x="1969639"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B53F5D76-BD0A-8C4C-84FD-6C7196F38AB3}"/>
                </a:ext>
              </a:extLst>
            </p:cNvPr>
            <p:cNvGrpSpPr/>
            <p:nvPr/>
          </p:nvGrpSpPr>
          <p:grpSpPr>
            <a:xfrm>
              <a:off x="6333512" y="2015468"/>
              <a:ext cx="2388359" cy="0"/>
              <a:chOff x="6295412" y="2015468"/>
              <a:chExt cx="2388359" cy="0"/>
            </a:xfrm>
          </p:grpSpPr>
          <p:cxnSp>
            <p:nvCxnSpPr>
              <p:cNvPr id="121" name="Straight Connector 120">
                <a:extLst>
                  <a:ext uri="{FF2B5EF4-FFF2-40B4-BE49-F238E27FC236}">
                    <a16:creationId xmlns:a16="http://schemas.microsoft.com/office/drawing/2014/main" id="{C2BA59A4-6B3C-874C-8958-2D40B8DBA03B}"/>
                  </a:ext>
                </a:extLst>
              </p:cNvPr>
              <p:cNvCxnSpPr/>
              <p:nvPr/>
            </p:nvCxnSpPr>
            <p:spPr>
              <a:xfrm>
                <a:off x="6295412" y="201546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7161DCA0-50B6-C34D-9FE6-6809AC971CAC}"/>
                  </a:ext>
                </a:extLst>
              </p:cNvPr>
              <p:cNvCxnSpPr/>
              <p:nvPr/>
            </p:nvCxnSpPr>
            <p:spPr>
              <a:xfrm>
                <a:off x="7134750" y="201546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C39E72D6-F5D4-2F4D-A2F5-B03696A043BC}"/>
                  </a:ext>
                </a:extLst>
              </p:cNvPr>
              <p:cNvCxnSpPr/>
              <p:nvPr/>
            </p:nvCxnSpPr>
            <p:spPr>
              <a:xfrm>
                <a:off x="7974087" y="201546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cxnSp>
          <p:nvCxnSpPr>
            <p:cNvPr id="48" name="Straight Connector 47">
              <a:extLst>
                <a:ext uri="{FF2B5EF4-FFF2-40B4-BE49-F238E27FC236}">
                  <a16:creationId xmlns:a16="http://schemas.microsoft.com/office/drawing/2014/main" id="{D6A05D70-D2EE-964B-A584-35E06DB97A15}"/>
                </a:ext>
              </a:extLst>
            </p:cNvPr>
            <p:cNvCxnSpPr/>
            <p:nvPr/>
          </p:nvCxnSpPr>
          <p:spPr>
            <a:xfrm>
              <a:off x="4144749" y="203408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8BE786A-E614-9643-9963-9C6ED3F316F6}"/>
                </a:ext>
              </a:extLst>
            </p:cNvPr>
            <p:cNvCxnSpPr/>
            <p:nvPr/>
          </p:nvCxnSpPr>
          <p:spPr>
            <a:xfrm>
              <a:off x="4144749" y="3377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7DCFE3E-158E-AF42-BCD9-AAF4D7EE5220}"/>
                </a:ext>
              </a:extLst>
            </p:cNvPr>
            <p:cNvCxnSpPr/>
            <p:nvPr/>
          </p:nvCxnSpPr>
          <p:spPr>
            <a:xfrm>
              <a:off x="4570103"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2CAC28F-4939-6246-9DC5-96C8AF283C27}"/>
                </a:ext>
              </a:extLst>
            </p:cNvPr>
            <p:cNvCxnSpPr/>
            <p:nvPr/>
          </p:nvCxnSpPr>
          <p:spPr>
            <a:xfrm>
              <a:off x="3719395" y="110774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F548246-0959-574D-A401-F7C7BFF609C8}"/>
                </a:ext>
              </a:extLst>
            </p:cNvPr>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FC89497-03AB-6542-99BE-0501BA2FB73A}"/>
                </a:ext>
              </a:extLst>
            </p:cNvPr>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D1AFC1E-E86D-1E4D-BEA9-082B48BA9561}"/>
                </a:ext>
              </a:extLst>
            </p:cNvPr>
            <p:cNvCxnSpPr/>
            <p:nvPr/>
          </p:nvCxnSpPr>
          <p:spPr>
            <a:xfrm>
              <a:off x="1130301" y="4291652"/>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B055979-76FD-A84D-B6B5-841DC48D9E6B}"/>
                </a:ext>
              </a:extLst>
            </p:cNvPr>
            <p:cNvCxnSpPr/>
            <p:nvPr/>
          </p:nvCxnSpPr>
          <p:spPr>
            <a:xfrm>
              <a:off x="7172849" y="466682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AE70D80-CD2F-A148-8E76-D8A4153A48B0}"/>
                </a:ext>
              </a:extLst>
            </p:cNvPr>
            <p:cNvCxnSpPr/>
            <p:nvPr/>
          </p:nvCxnSpPr>
          <p:spPr>
            <a:xfrm>
              <a:off x="4152938" y="483239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BB87306-88B0-A54B-B02A-AA182CD5C2C6}"/>
                </a:ext>
              </a:extLst>
            </p:cNvPr>
            <p:cNvCxnSpPr/>
            <p:nvPr/>
          </p:nvCxnSpPr>
          <p:spPr>
            <a:xfrm>
              <a:off x="4130977" y="388192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99E3197-6DB1-C645-9F52-9AD1D8AC8692}"/>
                </a:ext>
              </a:extLst>
            </p:cNvPr>
            <p:cNvCxnSpPr/>
            <p:nvPr/>
          </p:nvCxnSpPr>
          <p:spPr>
            <a:xfrm flipV="1">
              <a:off x="1839986" y="3881372"/>
              <a:ext cx="2292627" cy="396632"/>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19D7668-19D9-9443-A04E-D443733F0237}"/>
                </a:ext>
              </a:extLst>
            </p:cNvPr>
            <p:cNvCxnSpPr/>
            <p:nvPr/>
          </p:nvCxnSpPr>
          <p:spPr>
            <a:xfrm flipH="1" flipV="1">
              <a:off x="4827629" y="3881925"/>
              <a:ext cx="2275405" cy="784899"/>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EDB02A3-E899-F14B-B3D5-D11890319326}"/>
                </a:ext>
              </a:extLst>
            </p:cNvPr>
            <p:cNvCxnSpPr/>
            <p:nvPr/>
          </p:nvCxnSpPr>
          <p:spPr>
            <a:xfrm>
              <a:off x="1827853" y="4287490"/>
              <a:ext cx="2316896" cy="568658"/>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45602B4-DDA8-F64B-B52F-B25BDC146AE1}"/>
                </a:ext>
              </a:extLst>
            </p:cNvPr>
            <p:cNvCxnSpPr/>
            <p:nvPr/>
          </p:nvCxnSpPr>
          <p:spPr>
            <a:xfrm flipH="1">
              <a:off x="4862945" y="4666824"/>
              <a:ext cx="2240089" cy="140824"/>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2988AE0-AD56-9C45-866D-99D2AEE555CF}"/>
                </a:ext>
              </a:extLst>
            </p:cNvPr>
            <p:cNvCxnSpPr/>
            <p:nvPr/>
          </p:nvCxnSpPr>
          <p:spPr>
            <a:xfrm flipV="1">
              <a:off x="2708658" y="337758"/>
              <a:ext cx="1436091" cy="1205007"/>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9B86DC7-2BEC-0F4A-8639-51B351E0CB72}"/>
                </a:ext>
              </a:extLst>
            </p:cNvPr>
            <p:cNvCxnSpPr/>
            <p:nvPr/>
          </p:nvCxnSpPr>
          <p:spPr>
            <a:xfrm flipH="1" flipV="1">
              <a:off x="2708659" y="1542766"/>
              <a:ext cx="1436090" cy="491318"/>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0F53392-B34A-524A-9CC3-D51C06357296}"/>
                </a:ext>
              </a:extLst>
            </p:cNvPr>
            <p:cNvCxnSpPr/>
            <p:nvPr/>
          </p:nvCxnSpPr>
          <p:spPr>
            <a:xfrm flipH="1" flipV="1">
              <a:off x="2708658" y="1542765"/>
              <a:ext cx="1010737" cy="1150390"/>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D2FB969-C060-0745-96F1-8366F778BEDF}"/>
                </a:ext>
              </a:extLst>
            </p:cNvPr>
            <p:cNvCxnSpPr/>
            <p:nvPr/>
          </p:nvCxnSpPr>
          <p:spPr>
            <a:xfrm flipH="1">
              <a:off x="2707187" y="1107740"/>
              <a:ext cx="1012208" cy="435025"/>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2B53901-31DE-BB4E-A92D-6BFB9435ED18}"/>
                </a:ext>
              </a:extLst>
            </p:cNvPr>
            <p:cNvCxnSpPr/>
            <p:nvPr/>
          </p:nvCxnSpPr>
          <p:spPr>
            <a:xfrm flipH="1" flipV="1">
              <a:off x="4850789" y="351347"/>
              <a:ext cx="1423158" cy="1667733"/>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4A86F98-B0BD-054F-BAEC-9AE8904244EA}"/>
                </a:ext>
              </a:extLst>
            </p:cNvPr>
            <p:cNvCxnSpPr/>
            <p:nvPr/>
          </p:nvCxnSpPr>
          <p:spPr>
            <a:xfrm flipV="1">
              <a:off x="4850790" y="2015468"/>
              <a:ext cx="1436089" cy="32206"/>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9D5AA59F-D346-6E4C-8C13-3CBF3288BF98}"/>
                </a:ext>
              </a:extLst>
            </p:cNvPr>
            <p:cNvCxnSpPr/>
            <p:nvPr/>
          </p:nvCxnSpPr>
          <p:spPr>
            <a:xfrm flipV="1">
              <a:off x="5276142" y="2019080"/>
              <a:ext cx="997805" cy="687665"/>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674C8941-B2C7-4E4F-AA0B-42A97D239E22}"/>
                </a:ext>
              </a:extLst>
            </p:cNvPr>
            <p:cNvCxnSpPr/>
            <p:nvPr/>
          </p:nvCxnSpPr>
          <p:spPr>
            <a:xfrm>
              <a:off x="5276142" y="1107741"/>
              <a:ext cx="1007093" cy="911339"/>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D759906B-A34B-D844-A7E3-EA21805E13F1}"/>
                </a:ext>
              </a:extLst>
            </p:cNvPr>
            <p:cNvSpPr txBox="1"/>
            <p:nvPr/>
          </p:nvSpPr>
          <p:spPr>
            <a:xfrm>
              <a:off x="950926" y="6337653"/>
              <a:ext cx="1068434" cy="461665"/>
            </a:xfrm>
            <a:prstGeom prst="rect">
              <a:avLst/>
            </a:prstGeom>
            <a:noFill/>
          </p:spPr>
          <p:txBody>
            <a:bodyPr wrap="none" rtlCol="0">
              <a:spAutoFit/>
            </a:bodyPr>
            <a:lstStyle/>
            <a:p>
              <a:pPr algn="ctr"/>
              <a:r>
                <a:rPr lang="en-US" sz="2400" dirty="0"/>
                <a:t>C atom</a:t>
              </a:r>
            </a:p>
          </p:txBody>
        </p:sp>
        <p:sp>
          <p:nvSpPr>
            <p:cNvPr id="71" name="TextBox 70">
              <a:extLst>
                <a:ext uri="{FF2B5EF4-FFF2-40B4-BE49-F238E27FC236}">
                  <a16:creationId xmlns:a16="http://schemas.microsoft.com/office/drawing/2014/main" id="{42E9FFE3-2A88-B74D-BD07-C2B8BEDA73E0}"/>
                </a:ext>
              </a:extLst>
            </p:cNvPr>
            <p:cNvSpPr txBox="1"/>
            <p:nvPr/>
          </p:nvSpPr>
          <p:spPr>
            <a:xfrm>
              <a:off x="6975841" y="6337653"/>
              <a:ext cx="1103700" cy="461665"/>
            </a:xfrm>
            <a:prstGeom prst="rect">
              <a:avLst/>
            </a:prstGeom>
            <a:noFill/>
          </p:spPr>
          <p:txBody>
            <a:bodyPr wrap="none" rtlCol="0">
              <a:spAutoFit/>
            </a:bodyPr>
            <a:lstStyle/>
            <a:p>
              <a:pPr algn="ctr"/>
              <a:r>
                <a:rPr lang="en-US" sz="2400" dirty="0"/>
                <a:t>N atom</a:t>
              </a:r>
            </a:p>
          </p:txBody>
        </p:sp>
        <p:cxnSp>
          <p:nvCxnSpPr>
            <p:cNvPr id="72" name="Straight Connector 71">
              <a:extLst>
                <a:ext uri="{FF2B5EF4-FFF2-40B4-BE49-F238E27FC236}">
                  <a16:creationId xmlns:a16="http://schemas.microsoft.com/office/drawing/2014/main" id="{7F820909-15AE-8B4C-A15E-7C377DE26302}"/>
                </a:ext>
              </a:extLst>
            </p:cNvPr>
            <p:cNvCxnSpPr/>
            <p:nvPr/>
          </p:nvCxnSpPr>
          <p:spPr>
            <a:xfrm>
              <a:off x="1130301" y="5841397"/>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11E9BBC-EDFB-E149-8E5B-B1986B7EB23F}"/>
                </a:ext>
              </a:extLst>
            </p:cNvPr>
            <p:cNvCxnSpPr/>
            <p:nvPr/>
          </p:nvCxnSpPr>
          <p:spPr>
            <a:xfrm>
              <a:off x="7172849" y="6216569"/>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6BFE664-D3C4-2642-9AC0-C2E0A6CE3B2E}"/>
                </a:ext>
              </a:extLst>
            </p:cNvPr>
            <p:cNvCxnSpPr/>
            <p:nvPr/>
          </p:nvCxnSpPr>
          <p:spPr>
            <a:xfrm>
              <a:off x="4189690" y="6382139"/>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4032DC3-4901-114E-A646-6A9880C53DE9}"/>
                </a:ext>
              </a:extLst>
            </p:cNvPr>
            <p:cNvCxnSpPr/>
            <p:nvPr/>
          </p:nvCxnSpPr>
          <p:spPr>
            <a:xfrm>
              <a:off x="4167729" y="5431670"/>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508EAD-64F2-CC48-88CA-91E085345EA5}"/>
                </a:ext>
              </a:extLst>
            </p:cNvPr>
            <p:cNvCxnSpPr/>
            <p:nvPr/>
          </p:nvCxnSpPr>
          <p:spPr>
            <a:xfrm flipV="1">
              <a:off x="1876738" y="5431117"/>
              <a:ext cx="2292627" cy="396632"/>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C5701BE-3039-3144-88D1-6E9B77E7E7D8}"/>
                </a:ext>
              </a:extLst>
            </p:cNvPr>
            <p:cNvCxnSpPr/>
            <p:nvPr/>
          </p:nvCxnSpPr>
          <p:spPr>
            <a:xfrm flipH="1" flipV="1">
              <a:off x="4864381" y="5431670"/>
              <a:ext cx="2275405" cy="784899"/>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6E1196B-3847-8849-9EBF-1168D28D8AB5}"/>
                </a:ext>
              </a:extLst>
            </p:cNvPr>
            <p:cNvCxnSpPr/>
            <p:nvPr/>
          </p:nvCxnSpPr>
          <p:spPr>
            <a:xfrm>
              <a:off x="1864605" y="5837235"/>
              <a:ext cx="2316896" cy="568658"/>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FA983AC-2471-5341-BE32-F9FD6D5A986D}"/>
                </a:ext>
              </a:extLst>
            </p:cNvPr>
            <p:cNvCxnSpPr/>
            <p:nvPr/>
          </p:nvCxnSpPr>
          <p:spPr>
            <a:xfrm flipH="1">
              <a:off x="4899697" y="6216569"/>
              <a:ext cx="2240089" cy="140824"/>
            </a:xfrm>
            <a:prstGeom prst="line">
              <a:avLst/>
            </a:prstGeom>
            <a:ln w="12700">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74430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a:extLst>
              <a:ext uri="{FF2B5EF4-FFF2-40B4-BE49-F238E27FC236}">
                <a16:creationId xmlns:a16="http://schemas.microsoft.com/office/drawing/2014/main" id="{17ABB5B2-F75F-BC47-8DB6-DADAEB692CFE}"/>
              </a:ext>
            </a:extLst>
          </p:cNvPr>
          <p:cNvSpPr txBox="1">
            <a:spLocks/>
          </p:cNvSpPr>
          <p:nvPr/>
        </p:nvSpPr>
        <p:spPr>
          <a:xfrm>
            <a:off x="287072"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a:t>8.4  Molecular Orbitals</a:t>
            </a:r>
            <a:endParaRPr lang="en-US" sz="2800" dirty="0"/>
          </a:p>
        </p:txBody>
      </p:sp>
      <p:sp>
        <p:nvSpPr>
          <p:cNvPr id="334" name="TextBox 333">
            <a:extLst>
              <a:ext uri="{FF2B5EF4-FFF2-40B4-BE49-F238E27FC236}">
                <a16:creationId xmlns:a16="http://schemas.microsoft.com/office/drawing/2014/main" id="{E8B5C244-275D-9148-966B-90DC6000FC25}"/>
              </a:ext>
            </a:extLst>
          </p:cNvPr>
          <p:cNvSpPr txBox="1"/>
          <p:nvPr/>
        </p:nvSpPr>
        <p:spPr>
          <a:xfrm>
            <a:off x="287072" y="863937"/>
            <a:ext cx="2502416" cy="461665"/>
          </a:xfrm>
          <a:prstGeom prst="rect">
            <a:avLst/>
          </a:prstGeom>
          <a:noFill/>
        </p:spPr>
        <p:txBody>
          <a:bodyPr wrap="none" rtlCol="0">
            <a:spAutoFit/>
          </a:bodyPr>
          <a:lstStyle/>
          <a:p>
            <a:r>
              <a:rPr lang="en-US" sz="2400" i="1" dirty="0"/>
              <a:t>Hydrofluoric Acid</a:t>
            </a:r>
          </a:p>
        </p:txBody>
      </p:sp>
      <p:grpSp>
        <p:nvGrpSpPr>
          <p:cNvPr id="79" name="Group 78">
            <a:extLst>
              <a:ext uri="{FF2B5EF4-FFF2-40B4-BE49-F238E27FC236}">
                <a16:creationId xmlns:a16="http://schemas.microsoft.com/office/drawing/2014/main" id="{1F992F01-00DF-9442-B6A4-A096CB4F1A8E}"/>
              </a:ext>
            </a:extLst>
          </p:cNvPr>
          <p:cNvGrpSpPr/>
          <p:nvPr/>
        </p:nvGrpSpPr>
        <p:grpSpPr>
          <a:xfrm>
            <a:off x="1412587" y="1494612"/>
            <a:ext cx="7011549" cy="4726078"/>
            <a:chOff x="996951" y="1633158"/>
            <a:chExt cx="7664449" cy="5166160"/>
          </a:xfrm>
        </p:grpSpPr>
        <p:grpSp>
          <p:nvGrpSpPr>
            <p:cNvPr id="80" name="Group 79">
              <a:extLst>
                <a:ext uri="{FF2B5EF4-FFF2-40B4-BE49-F238E27FC236}">
                  <a16:creationId xmlns:a16="http://schemas.microsoft.com/office/drawing/2014/main" id="{41EBAC14-FF2F-6044-B545-351369276077}"/>
                </a:ext>
              </a:extLst>
            </p:cNvPr>
            <p:cNvGrpSpPr/>
            <p:nvPr/>
          </p:nvGrpSpPr>
          <p:grpSpPr>
            <a:xfrm>
              <a:off x="6273041" y="2652313"/>
              <a:ext cx="2388359" cy="0"/>
              <a:chOff x="6286880" y="1542765"/>
              <a:chExt cx="2388359" cy="0"/>
            </a:xfrm>
          </p:grpSpPr>
          <p:cxnSp>
            <p:nvCxnSpPr>
              <p:cNvPr id="96" name="Straight Connector 95">
                <a:extLst>
                  <a:ext uri="{FF2B5EF4-FFF2-40B4-BE49-F238E27FC236}">
                    <a16:creationId xmlns:a16="http://schemas.microsoft.com/office/drawing/2014/main" id="{91F96F7C-41D7-A449-A8DF-BB3A462FE98E}"/>
                  </a:ext>
                </a:extLst>
              </p:cNvPr>
              <p:cNvCxnSpPr/>
              <p:nvPr/>
            </p:nvCxnSpPr>
            <p:spPr>
              <a:xfrm>
                <a:off x="6286880"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01F0DD3-15BB-954F-89AD-6FA01C2A109F}"/>
                  </a:ext>
                </a:extLst>
              </p:cNvPr>
              <p:cNvCxnSpPr/>
              <p:nvPr/>
            </p:nvCxnSpPr>
            <p:spPr>
              <a:xfrm>
                <a:off x="7126218"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B70A811-B449-704D-8246-3DD395FEBE5B}"/>
                  </a:ext>
                </a:extLst>
              </p:cNvPr>
              <p:cNvCxnSpPr/>
              <p:nvPr/>
            </p:nvCxnSpPr>
            <p:spPr>
              <a:xfrm>
                <a:off x="7965555" y="154276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cxnSp>
          <p:nvCxnSpPr>
            <p:cNvPr id="81" name="Straight Connector 80">
              <a:extLst>
                <a:ext uri="{FF2B5EF4-FFF2-40B4-BE49-F238E27FC236}">
                  <a16:creationId xmlns:a16="http://schemas.microsoft.com/office/drawing/2014/main" id="{DB89A0DE-2C49-914B-8A6E-053A19DC930E}"/>
                </a:ext>
              </a:extLst>
            </p:cNvPr>
            <p:cNvCxnSpPr/>
            <p:nvPr/>
          </p:nvCxnSpPr>
          <p:spPr>
            <a:xfrm>
              <a:off x="4144749" y="1633158"/>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2CBCF83C-5DBF-B746-8862-20733CE44105}"/>
                </a:ext>
              </a:extLst>
            </p:cNvPr>
            <p:cNvGrpSpPr/>
            <p:nvPr/>
          </p:nvGrpSpPr>
          <p:grpSpPr>
            <a:xfrm>
              <a:off x="3719395" y="2652313"/>
              <a:ext cx="1560392" cy="0"/>
              <a:chOff x="3719395" y="2706745"/>
              <a:chExt cx="1560392" cy="0"/>
            </a:xfrm>
          </p:grpSpPr>
          <p:cxnSp>
            <p:nvCxnSpPr>
              <p:cNvPr id="94" name="Straight Connector 93">
                <a:extLst>
                  <a:ext uri="{FF2B5EF4-FFF2-40B4-BE49-F238E27FC236}">
                    <a16:creationId xmlns:a16="http://schemas.microsoft.com/office/drawing/2014/main" id="{C20D24FE-F56F-2941-9B3B-B711DCD359D7}"/>
                  </a:ext>
                </a:extLst>
              </p:cNvPr>
              <p:cNvCxnSpPr/>
              <p:nvPr/>
            </p:nvCxnSpPr>
            <p:spPr>
              <a:xfrm>
                <a:off x="4570103"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CD65D81-BE76-1D45-8D7E-7C0A6B6813AB}"/>
                  </a:ext>
                </a:extLst>
              </p:cNvPr>
              <p:cNvCxnSpPr/>
              <p:nvPr/>
            </p:nvCxnSpPr>
            <p:spPr>
              <a:xfrm>
                <a:off x="3719395" y="2706745"/>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440FCD12-AD2E-8445-82E7-DA87DE258A38}"/>
                </a:ext>
              </a:extLst>
            </p:cNvPr>
            <p:cNvCxnSpPr/>
            <p:nvPr/>
          </p:nvCxnSpPr>
          <p:spPr>
            <a:xfrm>
              <a:off x="1193959" y="2255375"/>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2DCE1C1-D4F8-9B47-8F5B-0ECBC35C09C3}"/>
                </a:ext>
              </a:extLst>
            </p:cNvPr>
            <p:cNvCxnSpPr/>
            <p:nvPr/>
          </p:nvCxnSpPr>
          <p:spPr>
            <a:xfrm>
              <a:off x="7112378" y="5003748"/>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B8670C5-1D5E-1244-9EF3-EC81380AEF53}"/>
                </a:ext>
              </a:extLst>
            </p:cNvPr>
            <p:cNvCxnSpPr/>
            <p:nvPr/>
          </p:nvCxnSpPr>
          <p:spPr>
            <a:xfrm>
              <a:off x="4144749" y="3604714"/>
              <a:ext cx="709684" cy="0"/>
            </a:xfrm>
            <a:prstGeom prst="line">
              <a:avLst/>
            </a:prstGeom>
            <a:ln>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8800474-9C22-ED47-BC5B-1D8F3F7203D3}"/>
                </a:ext>
              </a:extLst>
            </p:cNvPr>
            <p:cNvCxnSpPr/>
            <p:nvPr/>
          </p:nvCxnSpPr>
          <p:spPr>
            <a:xfrm flipV="1">
              <a:off x="5279787" y="2646917"/>
              <a:ext cx="955154" cy="10793"/>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6F3BE58-BE1B-294C-B8FE-10CF47BAD7A4}"/>
                </a:ext>
              </a:extLst>
            </p:cNvPr>
            <p:cNvCxnSpPr/>
            <p:nvPr/>
          </p:nvCxnSpPr>
          <p:spPr>
            <a:xfrm>
              <a:off x="7112378" y="6053244"/>
              <a:ext cx="709684" cy="0"/>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61B2C240-3DF9-2242-9D77-241C907FD255}"/>
                </a:ext>
              </a:extLst>
            </p:cNvPr>
            <p:cNvSpPr txBox="1"/>
            <p:nvPr/>
          </p:nvSpPr>
          <p:spPr>
            <a:xfrm>
              <a:off x="996951" y="6337653"/>
              <a:ext cx="1103700" cy="461665"/>
            </a:xfrm>
            <a:prstGeom prst="rect">
              <a:avLst/>
            </a:prstGeom>
            <a:noFill/>
          </p:spPr>
          <p:txBody>
            <a:bodyPr wrap="none" rtlCol="0">
              <a:spAutoFit/>
            </a:bodyPr>
            <a:lstStyle/>
            <a:p>
              <a:pPr algn="ctr"/>
              <a:r>
                <a:rPr lang="en-US" sz="2400" dirty="0"/>
                <a:t>H atom</a:t>
              </a:r>
            </a:p>
          </p:txBody>
        </p:sp>
        <p:sp>
          <p:nvSpPr>
            <p:cNvPr id="89" name="TextBox 88">
              <a:extLst>
                <a:ext uri="{FF2B5EF4-FFF2-40B4-BE49-F238E27FC236}">
                  <a16:creationId xmlns:a16="http://schemas.microsoft.com/office/drawing/2014/main" id="{D03208C5-229C-FF4E-A8DC-9C8639C68544}"/>
                </a:ext>
              </a:extLst>
            </p:cNvPr>
            <p:cNvSpPr txBox="1"/>
            <p:nvPr/>
          </p:nvSpPr>
          <p:spPr>
            <a:xfrm>
              <a:off x="6944224" y="6337653"/>
              <a:ext cx="1045992" cy="461665"/>
            </a:xfrm>
            <a:prstGeom prst="rect">
              <a:avLst/>
            </a:prstGeom>
            <a:noFill/>
          </p:spPr>
          <p:txBody>
            <a:bodyPr wrap="none" rtlCol="0">
              <a:spAutoFit/>
            </a:bodyPr>
            <a:lstStyle/>
            <a:p>
              <a:pPr algn="ctr"/>
              <a:r>
                <a:rPr lang="en-US" sz="2400" dirty="0"/>
                <a:t>F atom</a:t>
              </a:r>
            </a:p>
          </p:txBody>
        </p:sp>
        <p:cxnSp>
          <p:nvCxnSpPr>
            <p:cNvPr id="90" name="Straight Connector 89">
              <a:extLst>
                <a:ext uri="{FF2B5EF4-FFF2-40B4-BE49-F238E27FC236}">
                  <a16:creationId xmlns:a16="http://schemas.microsoft.com/office/drawing/2014/main" id="{2FA08DA7-DCC1-1749-9370-E473A461D216}"/>
                </a:ext>
              </a:extLst>
            </p:cNvPr>
            <p:cNvCxnSpPr/>
            <p:nvPr/>
          </p:nvCxnSpPr>
          <p:spPr>
            <a:xfrm>
              <a:off x="1957493" y="2274497"/>
              <a:ext cx="2199837" cy="135120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B723C02-D501-6E42-A7C7-23C381B03D39}"/>
                </a:ext>
              </a:extLst>
            </p:cNvPr>
            <p:cNvCxnSpPr/>
            <p:nvPr/>
          </p:nvCxnSpPr>
          <p:spPr>
            <a:xfrm flipV="1">
              <a:off x="4854433" y="2657709"/>
              <a:ext cx="1380508" cy="947005"/>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7E0C779-3B2F-E045-8027-86989455CFB1}"/>
                </a:ext>
              </a:extLst>
            </p:cNvPr>
            <p:cNvCxnSpPr/>
            <p:nvPr/>
          </p:nvCxnSpPr>
          <p:spPr>
            <a:xfrm>
              <a:off x="4854433" y="1633158"/>
              <a:ext cx="1380508" cy="101375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4FC7EC8-2915-F74F-90A4-F780FF4481E8}"/>
                </a:ext>
              </a:extLst>
            </p:cNvPr>
            <p:cNvCxnSpPr/>
            <p:nvPr/>
          </p:nvCxnSpPr>
          <p:spPr>
            <a:xfrm flipV="1">
              <a:off x="1957493" y="1633158"/>
              <a:ext cx="2187256" cy="641339"/>
            </a:xfrm>
            <a:prstGeom prst="line">
              <a:avLst/>
            </a:prstGeom>
            <a:ln w="9525">
              <a:solidFill>
                <a:schemeClr val="accent4">
                  <a:lumMod val="50000"/>
                </a:schemeClr>
              </a:solidFill>
              <a:prstDash val="sysDot"/>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7657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041313" y="3869680"/>
            <a:ext cx="7362330" cy="1626483"/>
            <a:chOff x="1005494" y="3700478"/>
            <a:chExt cx="7362330" cy="1626483"/>
          </a:xfrm>
        </p:grpSpPr>
        <p:pic>
          <p:nvPicPr>
            <p:cNvPr id="26" name="Picture 2" descr="age412image45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94" y="3700478"/>
              <a:ext cx="7362330" cy="147875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626781" y="4688906"/>
              <a:ext cx="5739526" cy="63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5</a:t>
            </a:fld>
            <a:endParaRPr lang="en-US" dirty="0"/>
          </a:p>
        </p:txBody>
      </p:sp>
      <p:sp>
        <p:nvSpPr>
          <p:cNvPr id="9" name="Text Placeholder 2"/>
          <p:cNvSpPr txBox="1">
            <a:spLocks/>
          </p:cNvSpPr>
          <p:nvPr/>
        </p:nvSpPr>
        <p:spPr>
          <a:xfrm>
            <a:off x="457200" y="956968"/>
            <a:ext cx="8530098" cy="438057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Valence Bond Theory</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covalent overlap of atomic orbitals, each containing a single electron, that yields an electron pair and a bond between two atoms is best described by </a:t>
            </a:r>
            <a:r>
              <a:rPr lang="en-US" sz="2200" i="1" u="sng" dirty="0">
                <a:solidFill>
                  <a:srgbClr val="009900"/>
                </a:solidFill>
              </a:rPr>
              <a:t>valence bond theory</a:t>
            </a:r>
            <a:r>
              <a:rPr lang="en-US" sz="2200" dirty="0"/>
              <a:t>.</a:t>
            </a:r>
          </a:p>
          <a:p>
            <a:pPr marL="342900" indent="-342900">
              <a:buClr>
                <a:srgbClr val="009900"/>
              </a:buClr>
              <a:buFont typeface="Arial" panose="020B0604020202020204" pitchFamily="34" charset="0"/>
              <a:buChar char="•"/>
            </a:pPr>
            <a:r>
              <a:rPr lang="en-US" sz="2200" dirty="0"/>
              <a:t>In valence bond theory, orbitals </a:t>
            </a:r>
            <a:r>
              <a:rPr lang="en-US" sz="2200" i="1" u="sng" dirty="0">
                <a:solidFill>
                  <a:srgbClr val="009900"/>
                </a:solidFill>
              </a:rPr>
              <a:t>overlap</a:t>
            </a:r>
            <a:r>
              <a:rPr lang="en-US" sz="2200" dirty="0"/>
              <a:t> when a portion of one atomic orbital and a portion of a second atomic orbital occupy the same region of space.</a:t>
            </a:r>
          </a:p>
        </p:txBody>
      </p:sp>
      <p:sp>
        <p:nvSpPr>
          <p:cNvPr id="14" name="TextBox 13"/>
          <p:cNvSpPr txBox="1"/>
          <p:nvPr/>
        </p:nvSpPr>
        <p:spPr>
          <a:xfrm>
            <a:off x="573822" y="5504100"/>
            <a:ext cx="2351926" cy="584775"/>
          </a:xfrm>
          <a:prstGeom prst="rect">
            <a:avLst/>
          </a:prstGeom>
          <a:noFill/>
        </p:spPr>
        <p:txBody>
          <a:bodyPr wrap="none" rtlCol="0">
            <a:spAutoFit/>
          </a:bodyPr>
          <a:lstStyle/>
          <a:p>
            <a:pPr algn="ctr"/>
            <a:r>
              <a:rPr lang="en-US" sz="1600" i="1" dirty="0"/>
              <a:t>overlap of two s-orbitals</a:t>
            </a:r>
          </a:p>
          <a:p>
            <a:pPr algn="ctr"/>
            <a:r>
              <a:rPr lang="en-US" sz="1600" i="1" dirty="0"/>
              <a:t>to form a single bond</a:t>
            </a:r>
          </a:p>
        </p:txBody>
      </p:sp>
      <p:sp>
        <p:nvSpPr>
          <p:cNvPr id="15" name="TextBox 14"/>
          <p:cNvSpPr txBox="1"/>
          <p:nvPr/>
        </p:nvSpPr>
        <p:spPr>
          <a:xfrm>
            <a:off x="2731123" y="6061580"/>
            <a:ext cx="3217437" cy="584775"/>
          </a:xfrm>
          <a:prstGeom prst="rect">
            <a:avLst/>
          </a:prstGeom>
          <a:noFill/>
        </p:spPr>
        <p:txBody>
          <a:bodyPr wrap="square" rtlCol="0">
            <a:spAutoFit/>
          </a:bodyPr>
          <a:lstStyle/>
          <a:p>
            <a:pPr algn="ctr"/>
            <a:r>
              <a:rPr lang="en-US" sz="1600" i="1" dirty="0"/>
              <a:t>s-orbital and p-orbital overlap to form a single bond</a:t>
            </a:r>
          </a:p>
        </p:txBody>
      </p:sp>
      <p:cxnSp>
        <p:nvCxnSpPr>
          <p:cNvPr id="24" name="Straight Arrow Connector 23"/>
          <p:cNvCxnSpPr/>
          <p:nvPr/>
        </p:nvCxnSpPr>
        <p:spPr>
          <a:xfrm flipV="1">
            <a:off x="1662600" y="4769150"/>
            <a:ext cx="485177" cy="724055"/>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48560" y="5585121"/>
            <a:ext cx="2363147" cy="584775"/>
          </a:xfrm>
          <a:prstGeom prst="rect">
            <a:avLst/>
          </a:prstGeom>
          <a:noFill/>
        </p:spPr>
        <p:txBody>
          <a:bodyPr wrap="none" rtlCol="0">
            <a:spAutoFit/>
          </a:bodyPr>
          <a:lstStyle/>
          <a:p>
            <a:pPr algn="ctr"/>
            <a:r>
              <a:rPr lang="en-US" sz="1600" i="1" dirty="0"/>
              <a:t>overlap of two p-orbitals</a:t>
            </a:r>
          </a:p>
          <a:p>
            <a:pPr algn="ctr"/>
            <a:r>
              <a:rPr lang="en-US" sz="1600" i="1" dirty="0"/>
              <a:t>to form a single bond</a:t>
            </a:r>
          </a:p>
        </p:txBody>
      </p:sp>
      <p:cxnSp>
        <p:nvCxnSpPr>
          <p:cNvPr id="34" name="Straight Arrow Connector 33"/>
          <p:cNvCxnSpPr/>
          <p:nvPr/>
        </p:nvCxnSpPr>
        <p:spPr>
          <a:xfrm flipH="1" flipV="1">
            <a:off x="3891516" y="4916582"/>
            <a:ext cx="293213" cy="1100571"/>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0"/>
          </p:cNvCxnSpPr>
          <p:nvPr/>
        </p:nvCxnSpPr>
        <p:spPr>
          <a:xfrm flipH="1" flipV="1">
            <a:off x="6729781" y="4916582"/>
            <a:ext cx="400353" cy="668539"/>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8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8" y="1213700"/>
            <a:ext cx="5083892" cy="461665"/>
          </a:xfrm>
          <a:prstGeom prst="rect">
            <a:avLst/>
          </a:prstGeom>
        </p:spPr>
        <p:txBody>
          <a:bodyPr wrap="none">
            <a:spAutoFit/>
          </a:bodyPr>
          <a:lstStyle/>
          <a:p>
            <a:r>
              <a:rPr lang="en-US" sz="2400" dirty="0">
                <a:ea typeface="Times New Roman" panose="02020603050405020304" pitchFamily="18" charset="0"/>
                <a:cs typeface="Times New Roman" panose="02020603050405020304" pitchFamily="18" charset="0"/>
              </a:rPr>
              <a:t>Valence Bond Theory:  </a:t>
            </a:r>
            <a:r>
              <a:rPr lang="en-US" sz="2400" dirty="0"/>
              <a:t>#13, 15, 19 </a:t>
            </a:r>
          </a:p>
        </p:txBody>
      </p:sp>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end of chapter problems – chapter 8</a:t>
            </a:r>
          </a:p>
        </p:txBody>
      </p:sp>
      <p:sp>
        <p:nvSpPr>
          <p:cNvPr id="6" name="Rectangle 5"/>
          <p:cNvSpPr/>
          <p:nvPr/>
        </p:nvSpPr>
        <p:spPr>
          <a:xfrm>
            <a:off x="556053" y="4562044"/>
            <a:ext cx="8031893" cy="1282402"/>
          </a:xfrm>
          <a:prstGeom prst="rect">
            <a:avLst/>
          </a:prstGeom>
        </p:spPr>
        <p:txBody>
          <a:bodyPr wrap="square">
            <a:spAutoFit/>
          </a:bodyPr>
          <a:lstStyle/>
          <a:p>
            <a:pPr>
              <a:lnSpc>
                <a:spcPct val="115000"/>
              </a:lnSpc>
              <a:spcAft>
                <a:spcPts val="1000"/>
              </a:spcAft>
            </a:pPr>
            <a:r>
              <a:rPr lang="en-US" sz="2000" dirty="0">
                <a:solidFill>
                  <a:srgbClr val="009900"/>
                </a:solidFill>
                <a:ea typeface="Calibri" panose="020F0502020204030204" pitchFamily="34" charset="0"/>
                <a:cs typeface="Times New Roman" panose="02020603050405020304" pitchFamily="18" charset="0"/>
              </a:rPr>
              <a:t>For detailed solutions to these problems, go to the OpenStax Chemistry website and download the </a:t>
            </a:r>
            <a:r>
              <a:rPr lang="en-US" sz="2000" dirty="0">
                <a:hlinkClick r:id="rId2"/>
              </a:rPr>
              <a:t>Student Solution Guide</a:t>
            </a:r>
            <a:r>
              <a:rPr lang="en-US" sz="2000" dirty="0"/>
              <a:t>.</a:t>
            </a:r>
          </a:p>
          <a:p>
            <a:pPr>
              <a:lnSpc>
                <a:spcPct val="115000"/>
              </a:lnSpc>
              <a:spcAft>
                <a:spcPts val="1000"/>
              </a:spcAft>
            </a:pPr>
            <a:endParaRPr lang="en-US" sz="2000" dirty="0">
              <a:solidFill>
                <a:srgbClr val="009900"/>
              </a:solidFill>
              <a:effectLst/>
              <a:ea typeface="Calibri" panose="020F0502020204030204" pitchFamily="34" charset="0"/>
              <a:cs typeface="Times New Roman" panose="02020603050405020304" pitchFamily="18" charset="0"/>
            </a:endParaRPr>
          </a:p>
        </p:txBody>
      </p:sp>
      <p:sp>
        <p:nvSpPr>
          <p:cNvPr id="8" name="Rectangle 7"/>
          <p:cNvSpPr/>
          <p:nvPr/>
        </p:nvSpPr>
        <p:spPr>
          <a:xfrm>
            <a:off x="457198" y="2721056"/>
            <a:ext cx="4749313" cy="461665"/>
          </a:xfrm>
          <a:prstGeom prst="rect">
            <a:avLst/>
          </a:prstGeom>
        </p:spPr>
        <p:txBody>
          <a:bodyPr wrap="none">
            <a:spAutoFit/>
          </a:bodyPr>
          <a:lstStyle/>
          <a:p>
            <a:r>
              <a:rPr lang="en-US" sz="2400" dirty="0"/>
              <a:t>Molecular Orbital Theory:  #41a-c</a:t>
            </a:r>
          </a:p>
        </p:txBody>
      </p:sp>
      <p:sp>
        <p:nvSpPr>
          <p:cNvPr id="10" name="Rectangle 9"/>
          <p:cNvSpPr/>
          <p:nvPr/>
        </p:nvSpPr>
        <p:spPr>
          <a:xfrm>
            <a:off x="457200" y="1956470"/>
            <a:ext cx="3488455" cy="461665"/>
          </a:xfrm>
          <a:prstGeom prst="rect">
            <a:avLst/>
          </a:prstGeom>
        </p:spPr>
        <p:txBody>
          <a:bodyPr wrap="none">
            <a:spAutoFit/>
          </a:bodyPr>
          <a:lstStyle/>
          <a:p>
            <a:r>
              <a:rPr lang="en-US" sz="2400" dirty="0"/>
              <a:t>Multiple Bonds:  #25, 27</a:t>
            </a:r>
          </a:p>
        </p:txBody>
      </p:sp>
    </p:spTree>
    <p:extLst>
      <p:ext uri="{BB962C8B-B14F-4D97-AF65-F5344CB8AC3E}">
        <p14:creationId xmlns:p14="http://schemas.microsoft.com/office/powerpoint/2010/main" val="3469390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videos – chapter 8</a:t>
            </a:r>
          </a:p>
        </p:txBody>
      </p:sp>
      <p:sp>
        <p:nvSpPr>
          <p:cNvPr id="4" name="Rectangle 3"/>
          <p:cNvSpPr/>
          <p:nvPr/>
        </p:nvSpPr>
        <p:spPr>
          <a:xfrm>
            <a:off x="457200" y="985646"/>
            <a:ext cx="8686800" cy="5078313"/>
          </a:xfrm>
          <a:prstGeom prst="rect">
            <a:avLst/>
          </a:prstGeom>
        </p:spPr>
        <p:txBody>
          <a:bodyPr wrap="square">
            <a:spAutoFit/>
          </a:bodyPr>
          <a:lstStyle/>
          <a:p>
            <a:r>
              <a:rPr lang="en-US" sz="2000" dirty="0"/>
              <a:t>Paramagnetism of Liquid Oxygen </a:t>
            </a:r>
          </a:p>
          <a:p>
            <a:r>
              <a:rPr lang="en-US" sz="2000" dirty="0"/>
              <a:t>(Harvard Natural Sciences Lecture Demonstration)</a:t>
            </a:r>
          </a:p>
          <a:p>
            <a:r>
              <a:rPr lang="en-US" sz="2000" dirty="0">
                <a:hlinkClick r:id="rId2"/>
              </a:rPr>
              <a:t>https://</a:t>
            </a:r>
            <a:r>
              <a:rPr lang="en-US" sz="2000" dirty="0" err="1">
                <a:hlinkClick r:id="rId2"/>
              </a:rPr>
              <a:t>www.youtube.com</a:t>
            </a:r>
            <a:r>
              <a:rPr lang="en-US" sz="2000" dirty="0">
                <a:hlinkClick r:id="rId2"/>
              </a:rPr>
              <a:t>/</a:t>
            </a:r>
            <a:r>
              <a:rPr lang="en-US" sz="2000" dirty="0" err="1">
                <a:hlinkClick r:id="rId2"/>
              </a:rPr>
              <a:t>watch?v</a:t>
            </a:r>
            <a:r>
              <a:rPr lang="en-US" sz="2000" dirty="0">
                <a:hlinkClick r:id="rId2"/>
              </a:rPr>
              <a:t>=Lt4P6ctf06Q</a:t>
            </a:r>
            <a:endParaRPr lang="en-US" sz="20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i="1" dirty="0"/>
              <a:t>*All videos were created by MC Chemistry faculty unless otherwise indicated.</a:t>
            </a:r>
            <a:endParaRPr lang="en-US" sz="1200" dirty="0"/>
          </a:p>
        </p:txBody>
      </p:sp>
    </p:spTree>
    <p:extLst>
      <p:ext uri="{BB962C8B-B14F-4D97-AF65-F5344CB8AC3E}">
        <p14:creationId xmlns:p14="http://schemas.microsoft.com/office/powerpoint/2010/main" val="75615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air of diagrams are shown and labeled “a” and “b”. Diagram a shows three consecutive images. The first image depicts two separated blurry circles, each labeled with a positive sign and the term “H atom.” The phrase written under them reads, “Sufficiently far apart to have no interaction.” The second image shows the same two circles, but this time they are much closer together and are labeled, “Atoms begin to interact as they move closer together.” The third image shows the two circles overlapping, labeled, “H subscript 2,” and, “Optimum distance to achieve lowest overall energy of system.” Diagram b shows a graph on which the y-axis is labeled “Energy ( J ),” and the x-axis is labeled, “Internuclear distance ( p m ).” The midpoint of the y-axis is labeled as zero. The curve on the graph begins at zero p m and high on the y-axis. The graph slopes downward steeply to a point far below the zero joule line on the y-axis and the lowest point reads “0.74 p m” and “H bonded to H bond length.” It is also labeled “ negative 7.24 times 10 superscript negative 19 J.” The graph then rises again to zero J. The graph is accompanied by the same images from diagram a; the first image correlates to the point in the graph where it crosses the zero point on the y-axis, the third image where the graph is lowes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72906" y="2315378"/>
            <a:ext cx="4943033" cy="4197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5301" y="347979"/>
            <a:ext cx="8530098" cy="518478"/>
          </a:xfrm>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6</a:t>
            </a:fld>
            <a:endParaRPr lang="en-US" dirty="0"/>
          </a:p>
        </p:txBody>
      </p:sp>
      <p:sp>
        <p:nvSpPr>
          <p:cNvPr id="9" name="Text Placeholder 2"/>
          <p:cNvSpPr txBox="1">
            <a:spLocks/>
          </p:cNvSpPr>
          <p:nvPr/>
        </p:nvSpPr>
        <p:spPr>
          <a:xfrm>
            <a:off x="425301" y="866457"/>
            <a:ext cx="8572630" cy="3409329"/>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000" b="1" dirty="0">
                <a:solidFill>
                  <a:srgbClr val="009900"/>
                </a:solidFill>
              </a:rPr>
              <a:t>Energy and Orbital Overlap</a:t>
            </a:r>
            <a:endParaRPr lang="en-US" sz="2000" dirty="0">
              <a:solidFill>
                <a:srgbClr val="009900"/>
              </a:solidFill>
            </a:endParaRPr>
          </a:p>
          <a:p>
            <a:pPr marL="342900" indent="-342900">
              <a:buFont typeface="Arial" charset="0"/>
              <a:buChar char="•"/>
            </a:pPr>
            <a:r>
              <a:rPr lang="en-US" sz="2000" dirty="0"/>
              <a:t>The energy of a system depends upon orbital overlap. </a:t>
            </a:r>
          </a:p>
          <a:p>
            <a:pPr marL="342900" indent="-342900">
              <a:buFont typeface="Arial" charset="0"/>
              <a:buChar char="•"/>
            </a:pPr>
            <a:r>
              <a:rPr lang="en-US" sz="2000" dirty="0"/>
              <a:t>No overlap occurs when atoms are far apart and the energy is zero.</a:t>
            </a:r>
          </a:p>
        </p:txBody>
      </p:sp>
      <p:sp>
        <p:nvSpPr>
          <p:cNvPr id="8" name="Text Placeholder 2"/>
          <p:cNvSpPr txBox="1">
            <a:spLocks/>
          </p:cNvSpPr>
          <p:nvPr/>
        </p:nvSpPr>
        <p:spPr>
          <a:xfrm>
            <a:off x="425301" y="2019455"/>
            <a:ext cx="3793582" cy="4600964"/>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charset="0"/>
              <a:buChar char="•"/>
            </a:pPr>
            <a:r>
              <a:rPr lang="en-US" sz="2000" dirty="0"/>
              <a:t>As orbitals approach and begin to overlap, each electron begins to feel the attraction of the nucleus in the other atom. </a:t>
            </a:r>
          </a:p>
          <a:p>
            <a:pPr marL="342900" indent="-342900">
              <a:buFont typeface="Arial" charset="0"/>
              <a:buChar char="•"/>
            </a:pPr>
            <a:r>
              <a:rPr lang="en-US" sz="2000" dirty="0"/>
              <a:t>Electrons also begin to repel each other, as do the nuclei. </a:t>
            </a:r>
          </a:p>
          <a:p>
            <a:pPr marL="342900" indent="-342900">
              <a:buFont typeface="Arial" charset="0"/>
              <a:buChar char="•"/>
            </a:pPr>
            <a:r>
              <a:rPr lang="en-US" sz="2000" dirty="0"/>
              <a:t>While separated, attractive forces are greater than repulsive forces, and the energy of the system decreases; a bond begins to form.</a:t>
            </a:r>
          </a:p>
        </p:txBody>
      </p:sp>
    </p:spTree>
    <p:extLst>
      <p:ext uri="{BB962C8B-B14F-4D97-AF65-F5344CB8AC3E}">
        <p14:creationId xmlns:p14="http://schemas.microsoft.com/office/powerpoint/2010/main" val="162099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pair of diagrams are shown and labeled “a” and “b”. Diagram a shows three consecutive images. The first image depicts two separated blurry circles, each labeled with a positive sign and the term “H atom.” The phrase written under them reads, “Sufficiently far apart to have no interaction.” The second image shows the same two circles, but this time they are much closer together and are labeled, “Atoms begin to interact as they move closer together.” The third image shows the two circles overlapping, labeled, “H subscript 2,” and, “Optimum distance to achieve lowest overall energy of system.” Diagram b shows a graph on which the y-axis is labeled “Energy ( J ),” and the x-axis is labeled, “Internuclear distance ( p m ).” The midpoint of the y-axis is labeled as zero. The curve on the graph begins at zero p m and high on the y-axis. The graph slopes downward steeply to a point far below the zero joule line on the y-axis and the lowest point reads “0.74 p m” and “H bonded to H bond length.” It is also labeled “ negative 7.24 times 10 superscript negative 19 J.” The graph then rises again to zero J. The graph is accompanied by the same images from diagram a; the first image correlates to the point in the graph where it crosses the zero point on the y-axis, the third image where the graph is lowes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53023" y="3025926"/>
            <a:ext cx="4335760" cy="3682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5301" y="347979"/>
            <a:ext cx="8530098" cy="518478"/>
          </a:xfrm>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7</a:t>
            </a:fld>
            <a:endParaRPr lang="en-US" dirty="0"/>
          </a:p>
        </p:txBody>
      </p:sp>
      <p:sp>
        <p:nvSpPr>
          <p:cNvPr id="9" name="Text Placeholder 2"/>
          <p:cNvSpPr txBox="1">
            <a:spLocks/>
          </p:cNvSpPr>
          <p:nvPr/>
        </p:nvSpPr>
        <p:spPr>
          <a:xfrm>
            <a:off x="414669" y="866457"/>
            <a:ext cx="8572630" cy="4215906"/>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000" b="1" dirty="0">
                <a:solidFill>
                  <a:srgbClr val="009900"/>
                </a:solidFill>
              </a:rPr>
              <a:t>Energy and Orbital Overlap </a:t>
            </a:r>
            <a:r>
              <a:rPr lang="en-US" sz="2000" i="1" dirty="0">
                <a:solidFill>
                  <a:srgbClr val="009900"/>
                </a:solidFill>
              </a:rPr>
              <a:t>(continued)</a:t>
            </a:r>
          </a:p>
          <a:p>
            <a:pPr marL="342900" indent="-342900">
              <a:buFont typeface="Arial" charset="0"/>
              <a:buChar char="•"/>
            </a:pPr>
            <a:r>
              <a:rPr lang="en-US" sz="2000" dirty="0"/>
              <a:t>While moving together, overlap increases, and both attractions and repulsions increase. </a:t>
            </a:r>
          </a:p>
          <a:p>
            <a:pPr marL="342900" indent="-342900">
              <a:buFont typeface="Arial" charset="0"/>
              <a:buChar char="•"/>
            </a:pPr>
            <a:r>
              <a:rPr lang="en-US" sz="2000" dirty="0"/>
              <a:t>At some specific distance between the atoms the energy reaches its lowest value. </a:t>
            </a:r>
          </a:p>
          <a:p>
            <a:pPr marL="342900" indent="-342900">
              <a:buFont typeface="Arial" charset="0"/>
              <a:buChar char="•"/>
            </a:pPr>
            <a:r>
              <a:rPr lang="en-US" sz="2000" dirty="0"/>
              <a:t>This </a:t>
            </a:r>
            <a:r>
              <a:rPr lang="en-US" sz="2000" i="1" u="sng" dirty="0">
                <a:solidFill>
                  <a:srgbClr val="009900"/>
                </a:solidFill>
              </a:rPr>
              <a:t>optimum distance</a:t>
            </a:r>
            <a:r>
              <a:rPr lang="en-US" sz="2000" dirty="0"/>
              <a:t> between is where a </a:t>
            </a:r>
            <a:r>
              <a:rPr lang="en-US" sz="2000" i="1" u="sng" dirty="0">
                <a:solidFill>
                  <a:srgbClr val="009900"/>
                </a:solidFill>
              </a:rPr>
              <a:t>stable bond</a:t>
            </a:r>
            <a:r>
              <a:rPr lang="en-US" sz="2000" dirty="0"/>
              <a:t> between the two atoms form. </a:t>
            </a:r>
          </a:p>
        </p:txBody>
      </p:sp>
      <p:sp>
        <p:nvSpPr>
          <p:cNvPr id="3" name="Rectangle 2"/>
          <p:cNvSpPr/>
          <p:nvPr/>
        </p:nvSpPr>
        <p:spPr>
          <a:xfrm>
            <a:off x="414669" y="5785732"/>
            <a:ext cx="2700669" cy="646331"/>
          </a:xfrm>
          <a:prstGeom prst="rect">
            <a:avLst/>
          </a:prstGeom>
        </p:spPr>
        <p:txBody>
          <a:bodyPr wrap="square">
            <a:spAutoFit/>
          </a:bodyPr>
          <a:lstStyle/>
          <a:p>
            <a:r>
              <a:rPr lang="en-US" i="1" dirty="0"/>
              <a:t>What is happening on the left side of the plot?</a:t>
            </a:r>
          </a:p>
        </p:txBody>
      </p:sp>
      <p:cxnSp>
        <p:nvCxnSpPr>
          <p:cNvPr id="7" name="Straight Arrow Connector 6"/>
          <p:cNvCxnSpPr/>
          <p:nvPr/>
        </p:nvCxnSpPr>
        <p:spPr>
          <a:xfrm flipV="1">
            <a:off x="2913321" y="5518298"/>
            <a:ext cx="1787663" cy="520996"/>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42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8</a:t>
            </a:fld>
            <a:endParaRPr lang="en-US" dirty="0"/>
          </a:p>
        </p:txBody>
      </p:sp>
      <mc:AlternateContent xmlns:mc="http://schemas.openxmlformats.org/markup-compatibility/2006" xmlns:a14="http://schemas.microsoft.com/office/drawing/2010/main">
        <mc:Choice Requires="a14">
          <p:sp>
            <p:nvSpPr>
              <p:cNvPr id="9" name="Text Placeholder 2"/>
              <p:cNvSpPr txBox="1">
                <a:spLocks/>
              </p:cNvSpPr>
              <p:nvPr/>
            </p:nvSpPr>
            <p:spPr>
              <a:xfrm>
                <a:off x="457200" y="956968"/>
                <a:ext cx="8530098" cy="438057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Bond Energy and Bond Length</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bond energy</a:t>
                </a:r>
                <a:r>
                  <a:rPr lang="en-US" sz="2200" dirty="0"/>
                  <a:t> is the </a:t>
                </a:r>
                <a14:m>
                  <m:oMath xmlns:m="http://schemas.openxmlformats.org/officeDocument/2006/math">
                    <m:r>
                      <a:rPr lang="en-US" sz="2200" i="0">
                        <a:latin typeface="Cambria Math" charset="0"/>
                        <a:ea typeface="Cambria Math" charset="0"/>
                        <a:cs typeface="Cambria Math" charset="0"/>
                      </a:rPr>
                      <m:t>∆</m:t>
                    </m:r>
                  </m:oMath>
                </a14:m>
                <a:r>
                  <a:rPr lang="en-US" sz="2200" dirty="0"/>
                  <a:t>E between the energy minimum (at the </a:t>
                </a:r>
                <a:r>
                  <a:rPr lang="en-US" sz="2200" i="1" u="sng" dirty="0">
                    <a:solidFill>
                      <a:srgbClr val="009900"/>
                    </a:solidFill>
                  </a:rPr>
                  <a:t>bond length</a:t>
                </a:r>
                <a:r>
                  <a:rPr lang="en-US" sz="2200" dirty="0"/>
                  <a:t>) and the two separated atoms.</a:t>
                </a:r>
              </a:p>
              <a:p>
                <a:pPr marL="342900" indent="-342900">
                  <a:buClr>
                    <a:srgbClr val="009900"/>
                  </a:buClr>
                  <a:buFont typeface="Arial" panose="020B0604020202020204" pitchFamily="34" charset="0"/>
                  <a:buChar char="•"/>
                </a:pPr>
                <a:r>
                  <a:rPr lang="en-US" sz="2200" dirty="0"/>
                  <a:t>This is the energy required to separate the atoms completely and break the bond.</a:t>
                </a:r>
              </a:p>
              <a:p>
                <a:pPr marL="342900" indent="-342900">
                  <a:buClr>
                    <a:srgbClr val="009900"/>
                  </a:buClr>
                  <a:buFont typeface="Arial" panose="020B0604020202020204" pitchFamily="34" charset="0"/>
                  <a:buChar char="•"/>
                </a:pPr>
                <a:r>
                  <a:rPr lang="en-US" sz="2200" dirty="0"/>
                  <a:t>This is therefore also the energy released when the bond is formed.</a:t>
                </a:r>
              </a:p>
            </p:txBody>
          </p:sp>
        </mc:Choice>
        <mc:Fallback xmlns="">
          <p:sp>
            <p:nvSpPr>
              <p:cNvPr id="9" name="Text Placeholder 2"/>
              <p:cNvSpPr txBox="1">
                <a:spLocks noRot="1" noChangeAspect="1" noMove="1" noResize="1" noEditPoints="1" noAdjustHandles="1" noChangeArrowheads="1" noChangeShapeType="1" noTextEdit="1"/>
              </p:cNvSpPr>
              <p:nvPr/>
            </p:nvSpPr>
            <p:spPr>
              <a:xfrm>
                <a:off x="457200" y="956968"/>
                <a:ext cx="8530098" cy="4380576"/>
              </a:xfrm>
              <a:prstGeom prst="rect">
                <a:avLst/>
              </a:prstGeom>
              <a:blipFill rotWithShape="0">
                <a:blip r:embed="rId2"/>
                <a:stretch>
                  <a:fillRect l="-929" t="-834" r="-715"/>
                </a:stretch>
              </a:blipFill>
            </p:spPr>
            <p:txBody>
              <a:bodyPr/>
              <a:lstStyle/>
              <a:p>
                <a:r>
                  <a:rPr lang="en-US">
                    <a:noFill/>
                  </a:rPr>
                  <a:t> </a:t>
                </a:r>
              </a:p>
            </p:txBody>
          </p:sp>
        </mc:Fallback>
      </mc:AlternateContent>
      <p:sp>
        <p:nvSpPr>
          <p:cNvPr id="12" name="Rectangle 11"/>
          <p:cNvSpPr/>
          <p:nvPr/>
        </p:nvSpPr>
        <p:spPr>
          <a:xfrm>
            <a:off x="5957648" y="3866062"/>
            <a:ext cx="3059019" cy="646331"/>
          </a:xfrm>
          <a:prstGeom prst="rect">
            <a:avLst/>
          </a:prstGeom>
        </p:spPr>
        <p:txBody>
          <a:bodyPr wrap="square">
            <a:spAutoFit/>
          </a:bodyPr>
          <a:lstStyle/>
          <a:p>
            <a:r>
              <a:rPr lang="en-US" i="1" dirty="0"/>
              <a:t>7.24 x 10-19 J required to break </a:t>
            </a:r>
            <a:r>
              <a:rPr lang="en-US" i="1" u="sng" dirty="0">
                <a:solidFill>
                  <a:srgbClr val="009900"/>
                </a:solidFill>
              </a:rPr>
              <a:t>one</a:t>
            </a:r>
            <a:r>
              <a:rPr lang="en-US" i="1" dirty="0"/>
              <a:t> H-H bond.</a:t>
            </a:r>
          </a:p>
        </p:txBody>
      </p:sp>
      <p:sp>
        <p:nvSpPr>
          <p:cNvPr id="16" name="Rectangle 15"/>
          <p:cNvSpPr/>
          <p:nvPr/>
        </p:nvSpPr>
        <p:spPr>
          <a:xfrm>
            <a:off x="5987017" y="4617199"/>
            <a:ext cx="2941804" cy="923330"/>
          </a:xfrm>
          <a:prstGeom prst="rect">
            <a:avLst/>
          </a:prstGeom>
        </p:spPr>
        <p:txBody>
          <a:bodyPr wrap="square">
            <a:spAutoFit/>
          </a:bodyPr>
          <a:lstStyle/>
          <a:p>
            <a:r>
              <a:rPr lang="en-US" i="1" dirty="0"/>
              <a:t>What is the energy required to break </a:t>
            </a:r>
            <a:r>
              <a:rPr lang="en-US" i="1" u="sng" dirty="0">
                <a:solidFill>
                  <a:srgbClr val="009900"/>
                </a:solidFill>
              </a:rPr>
              <a:t>one mole</a:t>
            </a:r>
            <a:r>
              <a:rPr lang="en-US" i="1" dirty="0"/>
              <a:t> of H-H bonds?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1279" y="3351786"/>
            <a:ext cx="3137779" cy="3263605"/>
          </a:xfrm>
          <a:prstGeom prst="rect">
            <a:avLst/>
          </a:prstGeom>
        </p:spPr>
      </p:pic>
      <p:cxnSp>
        <p:nvCxnSpPr>
          <p:cNvPr id="13" name="Straight Arrow Connector 12"/>
          <p:cNvCxnSpPr/>
          <p:nvPr/>
        </p:nvCxnSpPr>
        <p:spPr>
          <a:xfrm flipH="1">
            <a:off x="4929971" y="4189228"/>
            <a:ext cx="1027677" cy="1145041"/>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56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8</a:t>
            </a:r>
            <a:r>
              <a:rPr lang="en-US" sz="2800" dirty="0"/>
              <a:t>.1  Valence Bond Theory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9</a:t>
            </a:fld>
            <a:endParaRPr lang="en-US" dirty="0"/>
          </a:p>
        </p:txBody>
      </p:sp>
      <p:sp>
        <p:nvSpPr>
          <p:cNvPr id="9" name="Text Placeholder 2"/>
          <p:cNvSpPr txBox="1">
            <a:spLocks/>
          </p:cNvSpPr>
          <p:nvPr/>
        </p:nvSpPr>
        <p:spPr>
          <a:xfrm>
            <a:off x="457200" y="956967"/>
            <a:ext cx="8530098" cy="539938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Orbital Overlap:  Distance and Orientation</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formation of a bond depends upon the </a:t>
            </a:r>
            <a:r>
              <a:rPr lang="en-US" sz="2200" i="1" u="sng" dirty="0">
                <a:solidFill>
                  <a:srgbClr val="009900"/>
                </a:solidFill>
              </a:rPr>
              <a:t>distance</a:t>
            </a:r>
            <a:r>
              <a:rPr lang="en-US" sz="2200" dirty="0"/>
              <a:t> between atomic nuclei and the </a:t>
            </a:r>
            <a:r>
              <a:rPr lang="en-US" sz="2200" i="1" u="sng" dirty="0">
                <a:solidFill>
                  <a:srgbClr val="009900"/>
                </a:solidFill>
              </a:rPr>
              <a:t>orientation</a:t>
            </a:r>
            <a:r>
              <a:rPr lang="en-US" sz="2200" dirty="0"/>
              <a:t> of the orbitals involved.</a:t>
            </a:r>
          </a:p>
          <a:p>
            <a:pPr marL="342900" indent="-342900">
              <a:buClr>
                <a:srgbClr val="009900"/>
              </a:buClr>
              <a:buFont typeface="Arial" panose="020B0604020202020204" pitchFamily="34" charset="0"/>
              <a:buChar char="•"/>
            </a:pPr>
            <a:r>
              <a:rPr lang="en-US" sz="2200" dirty="0"/>
              <a:t>Orbitals overlap most effectively when they are oriented on a direct line between two nuclei.</a:t>
            </a:r>
          </a:p>
          <a:p>
            <a:pPr marL="342900" indent="-342900">
              <a:buClr>
                <a:srgbClr val="009900"/>
              </a:buClr>
              <a:buFont typeface="Arial" panose="020B0604020202020204" pitchFamily="34" charset="0"/>
              <a:buChar char="•"/>
            </a:pPr>
            <a:r>
              <a:rPr lang="en-US" sz="2200" dirty="0"/>
              <a:t>The overlap between two </a:t>
            </a:r>
            <a:r>
              <a:rPr lang="en-US" sz="2200" i="1" dirty="0"/>
              <a:t>s</a:t>
            </a:r>
            <a:r>
              <a:rPr lang="en-US" sz="2200" dirty="0"/>
              <a:t>-orbitals is simple because they are spherically symmetric.</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r>
              <a:rPr lang="en-US" sz="2200" dirty="0"/>
              <a:t>When two </a:t>
            </a:r>
            <a:r>
              <a:rPr lang="en-US" sz="2200" i="1" dirty="0"/>
              <a:t>p</a:t>
            </a:r>
            <a:r>
              <a:rPr lang="en-US" sz="2200" dirty="0"/>
              <a:t>-orbitals interact to form a bond, orientation is important so that overlap is maximized.</a:t>
            </a:r>
          </a:p>
        </p:txBody>
      </p:sp>
      <p:pic>
        <p:nvPicPr>
          <p:cNvPr id="3" name="Picture 2"/>
          <p:cNvPicPr>
            <a:picLocks noChangeAspect="1"/>
          </p:cNvPicPr>
          <p:nvPr/>
        </p:nvPicPr>
        <p:blipFill>
          <a:blip r:embed="rId2"/>
          <a:stretch>
            <a:fillRect/>
          </a:stretch>
        </p:blipFill>
        <p:spPr>
          <a:xfrm>
            <a:off x="2471737" y="5447918"/>
            <a:ext cx="4200525" cy="1047750"/>
          </a:xfrm>
          <a:prstGeom prst="rect">
            <a:avLst/>
          </a:prstGeom>
        </p:spPr>
      </p:pic>
      <p:pic>
        <p:nvPicPr>
          <p:cNvPr id="5" name="Picture 4"/>
          <p:cNvPicPr>
            <a:picLocks noChangeAspect="1"/>
          </p:cNvPicPr>
          <p:nvPr/>
        </p:nvPicPr>
        <p:blipFill>
          <a:blip r:embed="rId3"/>
          <a:stretch>
            <a:fillRect/>
          </a:stretch>
        </p:blipFill>
        <p:spPr>
          <a:xfrm>
            <a:off x="3782767" y="3449526"/>
            <a:ext cx="1249653" cy="916412"/>
          </a:xfrm>
          <a:prstGeom prst="rect">
            <a:avLst/>
          </a:prstGeom>
        </p:spPr>
      </p:pic>
    </p:spTree>
    <p:extLst>
      <p:ext uri="{BB962C8B-B14F-4D97-AF65-F5344CB8AC3E}">
        <p14:creationId xmlns:p14="http://schemas.microsoft.com/office/powerpoint/2010/main" val="1841927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6977</TotalTime>
  <Words>2860</Words>
  <Application>Microsoft Macintosh PowerPoint</Application>
  <PresentationFormat>On-screen Show (4:3)</PresentationFormat>
  <Paragraphs>783</Paragraphs>
  <Slides>51</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MS PGothic</vt:lpstr>
      <vt:lpstr>Arial</vt:lpstr>
      <vt:lpstr>Arial Black</vt:lpstr>
      <vt:lpstr>Calibri</vt:lpstr>
      <vt:lpstr>Cambria Math</vt:lpstr>
      <vt:lpstr>Mangal</vt:lpstr>
      <vt:lpstr>Symbol</vt:lpstr>
      <vt:lpstr>Times New Roman</vt:lpstr>
      <vt:lpstr>Essential</vt:lpstr>
      <vt:lpstr>CS ChemDraw Drawing</vt:lpstr>
      <vt:lpstr>PowerPoint Presentation</vt:lpstr>
      <vt:lpstr>chapter 8:  Advanced theories         of covalent bonding</vt:lpstr>
      <vt:lpstr>Bonding Theories</vt:lpstr>
      <vt:lpstr>8.1  Valence Bond Theory</vt:lpstr>
      <vt:lpstr>8.1  Valence Bond Theory</vt:lpstr>
      <vt:lpstr>8.1  Valence Bond Theory</vt:lpstr>
      <vt:lpstr>8.1  Valence Bond Theory</vt:lpstr>
      <vt:lpstr>8.1  Valence Bond Theory</vt:lpstr>
      <vt:lpstr>8.1  Valence Bond Theory</vt:lpstr>
      <vt:lpstr>8.1  Valence Bond Theory</vt:lpstr>
      <vt:lpstr>8.1  Valence Bond Theory</vt:lpstr>
      <vt:lpstr>PowerPoint Presentation</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8.2  Hybrid Atomic Orbitals</vt:lpstr>
      <vt:lpstr>8.3  Multiple Bonds</vt:lpstr>
      <vt:lpstr>8.3  Multiple Bonds</vt:lpstr>
      <vt:lpstr>8.3  multiple bonds</vt:lpstr>
      <vt:lpstr>PowerPoint Presentation</vt:lpstr>
      <vt:lpstr>PowerPoint Presentation</vt:lpstr>
      <vt:lpstr>PowerPoint Presentation</vt:lpstr>
      <vt:lpstr>8.4  Molecular Orbitals</vt:lpstr>
      <vt:lpstr>8.4  Molecular Orbitals</vt:lpstr>
      <vt:lpstr>8.4  Molecular Orbitals</vt:lpstr>
      <vt:lpstr>8.4  Molecular Orbitals</vt:lpstr>
      <vt:lpstr>PowerPoint Presentation</vt:lpstr>
      <vt:lpstr>PowerPoint Presentation</vt:lpstr>
      <vt:lpstr>PowerPoint Presentation</vt:lpstr>
      <vt:lpstr>Paramagnetic 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WNI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Takahara, Patricia M.</dc:creator>
  <cp:lastModifiedBy>Microsoft Office User</cp:lastModifiedBy>
  <cp:revision>3240</cp:revision>
  <cp:lastPrinted>2015-06-09T23:57:19Z</cp:lastPrinted>
  <dcterms:created xsi:type="dcterms:W3CDTF">2017-01-14T15:08:30Z</dcterms:created>
  <dcterms:modified xsi:type="dcterms:W3CDTF">2018-04-06T15:14:26Z</dcterms:modified>
</cp:coreProperties>
</file>