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1"/>
  </p:sldMasterIdLst>
  <p:notesMasterIdLst>
    <p:notesMasterId r:id="rId57"/>
  </p:notesMasterIdLst>
  <p:handoutMasterIdLst>
    <p:handoutMasterId r:id="rId58"/>
  </p:handoutMasterIdLst>
  <p:sldIdLst>
    <p:sldId id="256" r:id="rId2"/>
    <p:sldId id="667" r:id="rId3"/>
    <p:sldId id="668" r:id="rId4"/>
    <p:sldId id="690" r:id="rId5"/>
    <p:sldId id="694" r:id="rId6"/>
    <p:sldId id="698" r:id="rId7"/>
    <p:sldId id="701" r:id="rId8"/>
    <p:sldId id="685" r:id="rId9"/>
    <p:sldId id="702" r:id="rId10"/>
    <p:sldId id="703" r:id="rId11"/>
    <p:sldId id="706" r:id="rId12"/>
    <p:sldId id="704" r:id="rId13"/>
    <p:sldId id="705" r:id="rId14"/>
    <p:sldId id="707" r:id="rId15"/>
    <p:sldId id="709" r:id="rId16"/>
    <p:sldId id="708" r:id="rId17"/>
    <p:sldId id="712" r:id="rId18"/>
    <p:sldId id="710" r:id="rId19"/>
    <p:sldId id="713" r:id="rId20"/>
    <p:sldId id="717" r:id="rId21"/>
    <p:sldId id="714" r:id="rId22"/>
    <p:sldId id="715" r:id="rId23"/>
    <p:sldId id="716" r:id="rId24"/>
    <p:sldId id="686" r:id="rId25"/>
    <p:sldId id="718" r:id="rId26"/>
    <p:sldId id="719" r:id="rId27"/>
    <p:sldId id="720" r:id="rId28"/>
    <p:sldId id="721" r:id="rId29"/>
    <p:sldId id="722" r:id="rId30"/>
    <p:sldId id="723" r:id="rId31"/>
    <p:sldId id="724" r:id="rId32"/>
    <p:sldId id="725" r:id="rId33"/>
    <p:sldId id="726" r:id="rId34"/>
    <p:sldId id="727" r:id="rId35"/>
    <p:sldId id="742" r:id="rId36"/>
    <p:sldId id="728" r:id="rId37"/>
    <p:sldId id="729" r:id="rId38"/>
    <p:sldId id="730" r:id="rId39"/>
    <p:sldId id="731" r:id="rId40"/>
    <p:sldId id="732" r:id="rId41"/>
    <p:sldId id="733" r:id="rId42"/>
    <p:sldId id="688" r:id="rId43"/>
    <p:sldId id="736" r:id="rId44"/>
    <p:sldId id="737" r:id="rId45"/>
    <p:sldId id="738" r:id="rId46"/>
    <p:sldId id="739" r:id="rId47"/>
    <p:sldId id="740" r:id="rId48"/>
    <p:sldId id="689" r:id="rId49"/>
    <p:sldId id="741" r:id="rId50"/>
    <p:sldId id="744" r:id="rId51"/>
    <p:sldId id="745" r:id="rId52"/>
    <p:sldId id="746" r:id="rId53"/>
    <p:sldId id="682" r:id="rId54"/>
    <p:sldId id="683" r:id="rId55"/>
    <p:sldId id="68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009100"/>
    <a:srgbClr val="C4EDB7"/>
    <a:srgbClr val="FF3300"/>
    <a:srgbClr val="8F45C7"/>
    <a:srgbClr val="0066FF"/>
    <a:srgbClr val="CC6600"/>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31" autoAdjust="0"/>
    <p:restoredTop sz="94825" autoAdjust="0"/>
  </p:normalViewPr>
  <p:slideViewPr>
    <p:cSldViewPr snapToGrid="0" snapToObjects="1">
      <p:cViewPr varScale="1">
        <p:scale>
          <a:sx n="98" d="100"/>
          <a:sy n="98" d="100"/>
        </p:scale>
        <p:origin x="81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4/6/18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(c)2017 Montgomery College CC by 4.0</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4016-AF49-FA46-BDF2-027ED042E616}" type="datetimeFigureOut">
              <a:rPr lang="en-US" smtClean="0"/>
              <a:pPr/>
              <a:t>4/6/18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(c)2017 Montgomery College CC by 4.0</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E5766-6E49-694E-8B94-624AB69033FB}" type="slidenum">
              <a:rPr lang="en-US" smtClean="0"/>
              <a:pPr/>
              <a:t>‹#›</a:t>
            </a:fld>
            <a:endParaRPr lang="en-US"/>
          </a:p>
        </p:txBody>
      </p:sp>
    </p:spTree>
    <p:extLst>
      <p:ext uri="{BB962C8B-B14F-4D97-AF65-F5344CB8AC3E}">
        <p14:creationId xmlns:p14="http://schemas.microsoft.com/office/powerpoint/2010/main" val="63913826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a:t>
            </a:fld>
            <a:endParaRPr lang="en-US"/>
          </a:p>
        </p:txBody>
      </p:sp>
    </p:spTree>
    <p:extLst>
      <p:ext uri="{BB962C8B-B14F-4D97-AF65-F5344CB8AC3E}">
        <p14:creationId xmlns:p14="http://schemas.microsoft.com/office/powerpoint/2010/main" val="225478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16</a:t>
            </a:fld>
            <a:endParaRPr lang="en-US"/>
          </a:p>
        </p:txBody>
      </p:sp>
    </p:spTree>
    <p:extLst>
      <p:ext uri="{BB962C8B-B14F-4D97-AF65-F5344CB8AC3E}">
        <p14:creationId xmlns:p14="http://schemas.microsoft.com/office/powerpoint/2010/main" val="55158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17</a:t>
            </a:fld>
            <a:endParaRPr lang="en-US"/>
          </a:p>
        </p:txBody>
      </p:sp>
    </p:spTree>
    <p:extLst>
      <p:ext uri="{BB962C8B-B14F-4D97-AF65-F5344CB8AC3E}">
        <p14:creationId xmlns:p14="http://schemas.microsoft.com/office/powerpoint/2010/main" val="549680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18</a:t>
            </a:fld>
            <a:endParaRPr lang="en-US"/>
          </a:p>
        </p:txBody>
      </p:sp>
    </p:spTree>
    <p:extLst>
      <p:ext uri="{BB962C8B-B14F-4D97-AF65-F5344CB8AC3E}">
        <p14:creationId xmlns:p14="http://schemas.microsoft.com/office/powerpoint/2010/main" val="1885736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19</a:t>
            </a:fld>
            <a:endParaRPr lang="en-US"/>
          </a:p>
        </p:txBody>
      </p:sp>
    </p:spTree>
    <p:extLst>
      <p:ext uri="{BB962C8B-B14F-4D97-AF65-F5344CB8AC3E}">
        <p14:creationId xmlns:p14="http://schemas.microsoft.com/office/powerpoint/2010/main" val="214737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20</a:t>
            </a:fld>
            <a:endParaRPr lang="en-US"/>
          </a:p>
        </p:txBody>
      </p:sp>
    </p:spTree>
    <p:extLst>
      <p:ext uri="{BB962C8B-B14F-4D97-AF65-F5344CB8AC3E}">
        <p14:creationId xmlns:p14="http://schemas.microsoft.com/office/powerpoint/2010/main" val="1305966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21</a:t>
            </a:fld>
            <a:endParaRPr lang="en-US"/>
          </a:p>
        </p:txBody>
      </p:sp>
    </p:spTree>
    <p:extLst>
      <p:ext uri="{BB962C8B-B14F-4D97-AF65-F5344CB8AC3E}">
        <p14:creationId xmlns:p14="http://schemas.microsoft.com/office/powerpoint/2010/main" val="1723129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22</a:t>
            </a:fld>
            <a:endParaRPr lang="en-US"/>
          </a:p>
        </p:txBody>
      </p:sp>
    </p:spTree>
    <p:extLst>
      <p:ext uri="{BB962C8B-B14F-4D97-AF65-F5344CB8AC3E}">
        <p14:creationId xmlns:p14="http://schemas.microsoft.com/office/powerpoint/2010/main" val="128751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23</a:t>
            </a:fld>
            <a:endParaRPr lang="en-US"/>
          </a:p>
        </p:txBody>
      </p:sp>
    </p:spTree>
    <p:extLst>
      <p:ext uri="{BB962C8B-B14F-4D97-AF65-F5344CB8AC3E}">
        <p14:creationId xmlns:p14="http://schemas.microsoft.com/office/powerpoint/2010/main" val="2044346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28</a:t>
            </a:fld>
            <a:endParaRPr lang="en-US"/>
          </a:p>
        </p:txBody>
      </p:sp>
    </p:spTree>
    <p:extLst>
      <p:ext uri="{BB962C8B-B14F-4D97-AF65-F5344CB8AC3E}">
        <p14:creationId xmlns:p14="http://schemas.microsoft.com/office/powerpoint/2010/main" val="534959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29</a:t>
            </a:fld>
            <a:endParaRPr lang="en-US"/>
          </a:p>
        </p:txBody>
      </p:sp>
    </p:spTree>
    <p:extLst>
      <p:ext uri="{BB962C8B-B14F-4D97-AF65-F5344CB8AC3E}">
        <p14:creationId xmlns:p14="http://schemas.microsoft.com/office/powerpoint/2010/main" val="1525102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8</a:t>
            </a:fld>
            <a:endParaRPr lang="en-US"/>
          </a:p>
        </p:txBody>
      </p:sp>
    </p:spTree>
    <p:extLst>
      <p:ext uri="{BB962C8B-B14F-4D97-AF65-F5344CB8AC3E}">
        <p14:creationId xmlns:p14="http://schemas.microsoft.com/office/powerpoint/2010/main" val="100857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30</a:t>
            </a:fld>
            <a:endParaRPr lang="en-US"/>
          </a:p>
        </p:txBody>
      </p:sp>
    </p:spTree>
    <p:extLst>
      <p:ext uri="{BB962C8B-B14F-4D97-AF65-F5344CB8AC3E}">
        <p14:creationId xmlns:p14="http://schemas.microsoft.com/office/powerpoint/2010/main" val="577138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33</a:t>
            </a:fld>
            <a:endParaRPr lang="en-US"/>
          </a:p>
        </p:txBody>
      </p:sp>
    </p:spTree>
    <p:extLst>
      <p:ext uri="{BB962C8B-B14F-4D97-AF65-F5344CB8AC3E}">
        <p14:creationId xmlns:p14="http://schemas.microsoft.com/office/powerpoint/2010/main" val="1547890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36</a:t>
            </a:fld>
            <a:endParaRPr lang="en-US"/>
          </a:p>
        </p:txBody>
      </p:sp>
    </p:spTree>
    <p:extLst>
      <p:ext uri="{BB962C8B-B14F-4D97-AF65-F5344CB8AC3E}">
        <p14:creationId xmlns:p14="http://schemas.microsoft.com/office/powerpoint/2010/main" val="657150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40</a:t>
            </a:fld>
            <a:endParaRPr lang="en-US"/>
          </a:p>
        </p:txBody>
      </p:sp>
    </p:spTree>
    <p:extLst>
      <p:ext uri="{BB962C8B-B14F-4D97-AF65-F5344CB8AC3E}">
        <p14:creationId xmlns:p14="http://schemas.microsoft.com/office/powerpoint/2010/main" val="324227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50</a:t>
            </a:fld>
            <a:endParaRPr lang="en-US"/>
          </a:p>
        </p:txBody>
      </p:sp>
    </p:spTree>
    <p:extLst>
      <p:ext uri="{BB962C8B-B14F-4D97-AF65-F5344CB8AC3E}">
        <p14:creationId xmlns:p14="http://schemas.microsoft.com/office/powerpoint/2010/main" val="1262193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51</a:t>
            </a:fld>
            <a:endParaRPr lang="en-US"/>
          </a:p>
        </p:txBody>
      </p:sp>
    </p:spTree>
    <p:extLst>
      <p:ext uri="{BB962C8B-B14F-4D97-AF65-F5344CB8AC3E}">
        <p14:creationId xmlns:p14="http://schemas.microsoft.com/office/powerpoint/2010/main" val="409784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9</a:t>
            </a:fld>
            <a:endParaRPr lang="en-US"/>
          </a:p>
        </p:txBody>
      </p:sp>
    </p:spTree>
    <p:extLst>
      <p:ext uri="{BB962C8B-B14F-4D97-AF65-F5344CB8AC3E}">
        <p14:creationId xmlns:p14="http://schemas.microsoft.com/office/powerpoint/2010/main" val="1552072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10</a:t>
            </a:fld>
            <a:endParaRPr lang="en-US"/>
          </a:p>
        </p:txBody>
      </p:sp>
    </p:spTree>
    <p:extLst>
      <p:ext uri="{BB962C8B-B14F-4D97-AF65-F5344CB8AC3E}">
        <p14:creationId xmlns:p14="http://schemas.microsoft.com/office/powerpoint/2010/main" val="1228168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11</a:t>
            </a:fld>
            <a:endParaRPr lang="en-US"/>
          </a:p>
        </p:txBody>
      </p:sp>
    </p:spTree>
    <p:extLst>
      <p:ext uri="{BB962C8B-B14F-4D97-AF65-F5344CB8AC3E}">
        <p14:creationId xmlns:p14="http://schemas.microsoft.com/office/powerpoint/2010/main" val="634090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12</a:t>
            </a:fld>
            <a:endParaRPr lang="en-US"/>
          </a:p>
        </p:txBody>
      </p:sp>
    </p:spTree>
    <p:extLst>
      <p:ext uri="{BB962C8B-B14F-4D97-AF65-F5344CB8AC3E}">
        <p14:creationId xmlns:p14="http://schemas.microsoft.com/office/powerpoint/2010/main" val="2045226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13</a:t>
            </a:fld>
            <a:endParaRPr lang="en-US"/>
          </a:p>
        </p:txBody>
      </p:sp>
    </p:spTree>
    <p:extLst>
      <p:ext uri="{BB962C8B-B14F-4D97-AF65-F5344CB8AC3E}">
        <p14:creationId xmlns:p14="http://schemas.microsoft.com/office/powerpoint/2010/main" val="1283731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14</a:t>
            </a:fld>
            <a:endParaRPr lang="en-US"/>
          </a:p>
        </p:txBody>
      </p:sp>
    </p:spTree>
    <p:extLst>
      <p:ext uri="{BB962C8B-B14F-4D97-AF65-F5344CB8AC3E}">
        <p14:creationId xmlns:p14="http://schemas.microsoft.com/office/powerpoint/2010/main" val="630858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(c)2017 Montgomery College CC by 4.0</a:t>
            </a:r>
          </a:p>
        </p:txBody>
      </p:sp>
      <p:sp>
        <p:nvSpPr>
          <p:cNvPr id="5" name="Slide Number Placeholder 4"/>
          <p:cNvSpPr>
            <a:spLocks noGrp="1"/>
          </p:cNvSpPr>
          <p:nvPr>
            <p:ph type="sldNum" sz="quarter" idx="11"/>
          </p:nvPr>
        </p:nvSpPr>
        <p:spPr/>
        <p:txBody>
          <a:bodyPr/>
          <a:lstStyle/>
          <a:p>
            <a:fld id="{C71E5766-6E49-694E-8B94-624AB69033FB}" type="slidenum">
              <a:rPr lang="en-US" smtClean="0"/>
              <a:pPr/>
              <a:t>15</a:t>
            </a:fld>
            <a:endParaRPr lang="en-US"/>
          </a:p>
        </p:txBody>
      </p:sp>
    </p:spTree>
    <p:extLst>
      <p:ext uri="{BB962C8B-B14F-4D97-AF65-F5344CB8AC3E}">
        <p14:creationId xmlns:p14="http://schemas.microsoft.com/office/powerpoint/2010/main" val="136298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827502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Text Placeholder 10"/>
          <p:cNvSpPr>
            <a:spLocks noGrp="1"/>
          </p:cNvSpPr>
          <p:nvPr>
            <p:ph type="body" sz="quarter" idx="14"/>
          </p:nvPr>
        </p:nvSpPr>
        <p:spPr>
          <a:xfrm>
            <a:off x="457200" y="1221918"/>
            <a:ext cx="7620000" cy="4607382"/>
          </a:xfrm>
        </p:spPr>
        <p:txBody>
          <a:bodyPr/>
          <a:lstStyle>
            <a:lvl1pPr>
              <a:spcBef>
                <a:spcPts val="0"/>
              </a:spcBef>
              <a:spcAft>
                <a:spcPts val="600"/>
              </a:spcAft>
              <a:buClr>
                <a:srgbClr val="6CB255"/>
              </a:buClr>
              <a:defRPr>
                <a:solidFill>
                  <a:schemeClr val="tx1"/>
                </a:solidFill>
              </a:defRPr>
            </a:lvl1pPr>
            <a:lvl2pPr marL="731520" indent="-457200">
              <a:spcBef>
                <a:spcPts val="0"/>
              </a:spcBef>
              <a:spcAft>
                <a:spcPts val="600"/>
              </a:spcAft>
              <a:buClr>
                <a:srgbClr val="6CB255"/>
              </a:buClr>
              <a:buFont typeface="Arial" panose="020B0604020202020204" pitchFamily="34" charset="0"/>
              <a:buChar char="•"/>
              <a:defRPr sz="2200">
                <a:solidFill>
                  <a:schemeClr val="tx1"/>
                </a:solidFill>
              </a:defRPr>
            </a:lvl2pPr>
            <a:lvl3pPr marL="1257300" indent="-342900">
              <a:spcBef>
                <a:spcPts val="0"/>
              </a:spcBef>
              <a:spcAft>
                <a:spcPts val="600"/>
              </a:spcAft>
              <a:buClr>
                <a:srgbClr val="6CB255"/>
              </a:buClr>
              <a:buFont typeface="Arial" panose="020B0604020202020204" pitchFamily="34" charset="0"/>
              <a:buChar char="•"/>
              <a:defRPr sz="2000">
                <a:solidFill>
                  <a:schemeClr val="tx1"/>
                </a:solidFill>
              </a:defRPr>
            </a:lvl3pPr>
            <a:lvl4pPr marL="1714500" indent="-342900">
              <a:spcBef>
                <a:spcPts val="0"/>
              </a:spcBef>
              <a:spcAft>
                <a:spcPts val="600"/>
              </a:spcAft>
              <a:buClr>
                <a:srgbClr val="6CB255"/>
              </a:buClr>
              <a:buFont typeface="Arial" panose="020B0604020202020204" pitchFamily="34" charset="0"/>
              <a:buChar char="•"/>
              <a:defRPr>
                <a:solidFill>
                  <a:schemeClr val="tx1"/>
                </a:solidFill>
              </a:defRPr>
            </a:lvl4pPr>
            <a:lvl5pPr marL="2171700" indent="-342900">
              <a:spcBef>
                <a:spcPts val="0"/>
              </a:spcBef>
              <a:spcAft>
                <a:spcPts val="600"/>
              </a:spcAft>
              <a:buClr>
                <a:srgbClr val="6CB255"/>
              </a:buClr>
              <a:buFont typeface="Arial" panose="020B0604020202020204" pitchFamily="34" charset="0"/>
              <a:buChar cha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457200" y="347979"/>
            <a:ext cx="7620000" cy="518478"/>
          </a:xfrm>
          <a:prstGeom prst="rect">
            <a:avLst/>
          </a:prstGeom>
        </p:spPr>
        <p:txBody>
          <a:bodyPr vert="horz" lIns="91440" tIns="45720" rIns="91440" bIns="45720" rtlCol="0" anchor="b">
            <a:normAutofit/>
          </a:bodyPr>
          <a:lstStyle>
            <a:lvl1pPr>
              <a:defRPr sz="2400">
                <a:solidFill>
                  <a:schemeClr val="accent5">
                    <a:lumMod val="50000"/>
                  </a:schemeClr>
                </a:solidFill>
              </a:defRPr>
            </a:lvl1pPr>
          </a:lstStyle>
          <a:p>
            <a:r>
              <a:rPr lang="en-US" dirty="0"/>
              <a:t>Click to edit Master title style</a:t>
            </a:r>
          </a:p>
        </p:txBody>
      </p:sp>
      <p:sp>
        <p:nvSpPr>
          <p:cNvPr id="6"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347979"/>
            <a:ext cx="8530098" cy="518478"/>
          </a:xfrm>
          <a:prstGeom prst="rect">
            <a:avLst/>
          </a:prstGeom>
        </p:spPr>
        <p:txBody>
          <a:bodyPr vert="horz" lIns="91440" tIns="45720" rIns="91440" bIns="45720" rtlCol="0" anchor="b">
            <a:normAutofit/>
          </a:bodyPr>
          <a:lstStyle>
            <a:lvl1pPr>
              <a:defRPr sz="2800">
                <a:solidFill>
                  <a:schemeClr val="accent5">
                    <a:lumMod val="50000"/>
                  </a:schemeClr>
                </a:solidFill>
              </a:defRPr>
            </a:lvl1pPr>
          </a:lstStyle>
          <a:p>
            <a:r>
              <a:rPr lang="en-US" dirty="0"/>
              <a:t>Click to edit Master title style</a:t>
            </a:r>
          </a:p>
        </p:txBody>
      </p:sp>
      <p:sp>
        <p:nvSpPr>
          <p:cNvPr id="5"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53967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othing1">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othing2">
    <p:spTree>
      <p:nvGrpSpPr>
        <p:cNvPr id="1" name=""/>
        <p:cNvGrpSpPr/>
        <p:nvPr/>
      </p:nvGrpSpPr>
      <p:grpSpPr>
        <a:xfrm>
          <a:off x="0" y="0"/>
          <a:ext cx="0" cy="0"/>
          <a:chOff x="0" y="0"/>
          <a:chExt cx="0" cy="0"/>
        </a:xfrm>
      </p:grpSpPr>
      <p:sp>
        <p:nvSpPr>
          <p:cNvPr id="5"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4007088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othing3">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othing4">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8940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othing5">
    <p:spTree>
      <p:nvGrpSpPr>
        <p:cNvPr id="1" name=""/>
        <p:cNvGrpSpPr/>
        <p:nvPr/>
      </p:nvGrpSpPr>
      <p:grpSpPr>
        <a:xfrm>
          <a:off x="0" y="0"/>
          <a:ext cx="0" cy="0"/>
          <a:chOff x="0" y="0"/>
          <a:chExt cx="0" cy="0"/>
        </a:xfrm>
      </p:grpSpPr>
      <p:sp>
        <p:nvSpPr>
          <p:cNvPr id="7"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2505611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othing6">
    <p:spTree>
      <p:nvGrpSpPr>
        <p:cNvPr id="1" name=""/>
        <p:cNvGrpSpPr/>
        <p:nvPr/>
      </p:nvGrpSpPr>
      <p:grpSpPr>
        <a:xfrm>
          <a:off x="0" y="0"/>
          <a:ext cx="0" cy="0"/>
          <a:chOff x="0" y="0"/>
          <a:chExt cx="0" cy="0"/>
        </a:xfrm>
      </p:grpSpPr>
      <p:sp>
        <p:nvSpPr>
          <p:cNvPr id="8"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extLst>
      <p:ext uri="{BB962C8B-B14F-4D97-AF65-F5344CB8AC3E}">
        <p14:creationId xmlns:p14="http://schemas.microsoft.com/office/powerpoint/2010/main" val="45037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2547"/>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6929898" y="6356350"/>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2F633B3-16E2-4909-ACA1-80BBA0CB601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24" r:id="rId1"/>
    <p:sldLayoutId id="2147483913" r:id="rId2"/>
    <p:sldLayoutId id="2147483925" r:id="rId3"/>
    <p:sldLayoutId id="2147483914" r:id="rId4"/>
    <p:sldLayoutId id="2147483922" r:id="rId5"/>
    <p:sldLayoutId id="2147483916" r:id="rId6"/>
    <p:sldLayoutId id="2147483923" r:id="rId7"/>
    <p:sldLayoutId id="2147483926" r:id="rId8"/>
    <p:sldLayoutId id="2147483927" r:id="rId9"/>
  </p:sldLayoutIdLst>
  <p:hf hdr="0" dt="0"/>
  <p:txStyles>
    <p:title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ct val="20000"/>
        </a:spcBef>
        <a:buClr>
          <a:srgbClr val="009900"/>
        </a:buClr>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009900"/>
        </a:buClr>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009900"/>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009900"/>
        </a:buClr>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creativecommons.org/licenses/by/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0.emf"/><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27.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3.tiff"/><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5.png"/><Relationship Id="rId3" Type="http://schemas.openxmlformats.org/officeDocument/2006/relationships/image" Target="../media/image46.png"/><Relationship Id="rId7" Type="http://schemas.openxmlformats.org/officeDocument/2006/relationships/image" Target="../media/image43.png"/><Relationship Id="rId12"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2.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430.png"/><Relationship Id="rId10"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560.png"/><Relationship Id="rId13" Type="http://schemas.openxmlformats.org/officeDocument/2006/relationships/image" Target="../media/image66.png"/><Relationship Id="rId3" Type="http://schemas.openxmlformats.org/officeDocument/2006/relationships/image" Target="../media/image58.jpeg"/><Relationship Id="rId7" Type="http://schemas.openxmlformats.org/officeDocument/2006/relationships/image" Target="../media/image550.png"/><Relationship Id="rId12"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1.tiff"/><Relationship Id="rId11" Type="http://schemas.openxmlformats.org/officeDocument/2006/relationships/image" Target="../media/image62.png"/><Relationship Id="rId5" Type="http://schemas.openxmlformats.org/officeDocument/2006/relationships/image" Target="../media/image60.tiff"/><Relationship Id="rId10" Type="http://schemas.openxmlformats.org/officeDocument/2006/relationships/image" Target="../media/image580.png"/><Relationship Id="rId4" Type="http://schemas.openxmlformats.org/officeDocument/2006/relationships/image" Target="../media/image59.jpeg"/><Relationship Id="rId9" Type="http://schemas.openxmlformats.org/officeDocument/2006/relationships/image" Target="../media/image570.pn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8.jpe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www.carolina.com/teacher-resources/Interactive/scuba-diving-and-gas-laws/tr29802.tr" TargetMode="Externa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tiff"/></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6.jpeg"/><Relationship Id="rId7"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4.png"/><Relationship Id="rId7" Type="http://schemas.openxmlformats.org/officeDocument/2006/relationships/image" Target="../media/image910.png"/><Relationship Id="rId2" Type="http://schemas.openxmlformats.org/officeDocument/2006/relationships/image" Target="../media/image20.emf"/><Relationship Id="rId1" Type="http://schemas.openxmlformats.org/officeDocument/2006/relationships/slideLayout" Target="../slideLayouts/slideLayout3.xml"/><Relationship Id="rId6" Type="http://schemas.openxmlformats.org/officeDocument/2006/relationships/image" Target="../media/image840.png"/><Relationship Id="rId5"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93.png"/></Relationships>
</file>

<file path=ppt/slides/_rels/slide43.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00.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8.em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www.youtube.com/watch?v=TgqF-ND2XcY"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hyperlink" Target="https://d3bxy9euw4e147.cloudfront.net/oscms-prodcms/media/documents/Chemistry-SSM.zip"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hyperlink" Target="http://youtu.be/rc5Cv64nK1I" TargetMode="External"/><Relationship Id="rId3" Type="http://schemas.openxmlformats.org/officeDocument/2006/relationships/hyperlink" Target="http://youtu.be/HCPuOCrj3l0" TargetMode="External"/><Relationship Id="rId7" Type="http://schemas.openxmlformats.org/officeDocument/2006/relationships/hyperlink" Target="http://screencast.com/t/xOxC2t2jsP" TargetMode="External"/><Relationship Id="rId2" Type="http://schemas.openxmlformats.org/officeDocument/2006/relationships/hyperlink" Target="http://youtu.be/E7jsrdfh82Q" TargetMode="External"/><Relationship Id="rId1" Type="http://schemas.openxmlformats.org/officeDocument/2006/relationships/slideLayout" Target="../slideLayouts/slideLayout1.xml"/><Relationship Id="rId6" Type="http://schemas.openxmlformats.org/officeDocument/2006/relationships/hyperlink" Target="http://screencast.com/t/ZIytcdPG5l" TargetMode="External"/><Relationship Id="rId11" Type="http://schemas.openxmlformats.org/officeDocument/2006/relationships/hyperlink" Target="https://mcmail.montgomerycollege.edu/owa/redir.aspx?C=vqBv0_6cjUicpRi7ALPop4kwKqxhMNJI6NE3fucb4QV6gHxvgC8cSOpeO8AJNJ0Nj8Tpz2jI-W4.&amp;URL=http://screencast.com/t/ZDFRyPFei" TargetMode="External"/><Relationship Id="rId5" Type="http://schemas.openxmlformats.org/officeDocument/2006/relationships/hyperlink" Target="http://screencast.com/t/Sgaf4fK0COc" TargetMode="External"/><Relationship Id="rId10" Type="http://schemas.openxmlformats.org/officeDocument/2006/relationships/hyperlink" Target="http://screencast.com/t/WBnSDbukGu" TargetMode="External"/><Relationship Id="rId4" Type="http://schemas.openxmlformats.org/officeDocument/2006/relationships/hyperlink" Target="http://youtu.be/-wvKbi49y90" TargetMode="External"/><Relationship Id="rId9" Type="http://schemas.openxmlformats.org/officeDocument/2006/relationships/hyperlink" Target="http://screencast.com/t/338X8zGz4gW"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phet.colorado.edu/en/simulation/legacy/gas-properties"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410699"/>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4400" dirty="0">
                <a:solidFill>
                  <a:srgbClr val="009900"/>
                </a:solidFill>
              </a:rPr>
              <a:t>CHEMISTRY</a:t>
            </a:r>
          </a:p>
          <a:p>
            <a:pPr algn="ctr"/>
            <a:endParaRPr lang="en-US" sz="4400" cap="none" dirty="0">
              <a:solidFill>
                <a:schemeClr val="accent3">
                  <a:lumMod val="20000"/>
                  <a:lumOff val="80000"/>
                </a:schemeClr>
              </a:solidFill>
              <a:latin typeface="+mn-lt"/>
            </a:endParaRPr>
          </a:p>
        </p:txBody>
      </p:sp>
      <p:sp>
        <p:nvSpPr>
          <p:cNvPr id="2" name="TextBox 1"/>
          <p:cNvSpPr txBox="1"/>
          <p:nvPr/>
        </p:nvSpPr>
        <p:spPr>
          <a:xfrm>
            <a:off x="163633" y="1119853"/>
            <a:ext cx="8816734" cy="1200329"/>
          </a:xfrm>
          <a:prstGeom prst="rect">
            <a:avLst/>
          </a:prstGeom>
          <a:noFill/>
        </p:spPr>
        <p:txBody>
          <a:bodyPr wrap="square" rtlCol="0">
            <a:spAutoFit/>
          </a:bodyPr>
          <a:lstStyle/>
          <a:p>
            <a:pPr algn="ctr"/>
            <a:r>
              <a:rPr lang="en-US" sz="3200" dirty="0"/>
              <a:t>Chapter 9</a:t>
            </a:r>
          </a:p>
          <a:p>
            <a:pPr algn="ctr"/>
            <a:r>
              <a:rPr lang="en-US" sz="4000" b="1" dirty="0">
                <a:solidFill>
                  <a:srgbClr val="009900"/>
                </a:solidFill>
              </a:rPr>
              <a:t>Gases</a:t>
            </a:r>
          </a:p>
        </p:txBody>
      </p:sp>
      <p:sp>
        <p:nvSpPr>
          <p:cNvPr id="8" name="Rectangle 7"/>
          <p:cNvSpPr/>
          <p:nvPr/>
        </p:nvSpPr>
        <p:spPr>
          <a:xfrm>
            <a:off x="155816" y="6355745"/>
            <a:ext cx="8335041" cy="338554"/>
          </a:xfrm>
          <a:prstGeom prst="rect">
            <a:avLst/>
          </a:prstGeom>
        </p:spPr>
        <p:txBody>
          <a:bodyPr wrap="square">
            <a:spAutoFit/>
          </a:bodyPr>
          <a:lstStyle/>
          <a:p>
            <a:r>
              <a:rPr lang="en-US" sz="1600" i="1" dirty="0">
                <a:solidFill>
                  <a:srgbClr val="000000"/>
                </a:solidFill>
                <a:ea typeface="Calibri" charset="0"/>
                <a:cs typeface="Calibri" charset="0"/>
              </a:rPr>
              <a:t>Slides by </a:t>
            </a:r>
            <a:r>
              <a:rPr lang="en-US" sz="1600" i="1">
                <a:solidFill>
                  <a:srgbClr val="000000"/>
                </a:solidFill>
                <a:ea typeface="Calibri" charset="0"/>
                <a:cs typeface="Calibri" charset="0"/>
              </a:rPr>
              <a:t>Montgomery </a:t>
            </a:r>
            <a:r>
              <a:rPr lang="en-US" sz="1600" i="1" dirty="0">
                <a:solidFill>
                  <a:srgbClr val="000000"/>
                </a:solidFill>
                <a:ea typeface="Calibri" charset="0"/>
                <a:cs typeface="Calibri" charset="0"/>
              </a:rPr>
              <a:t>C</a:t>
            </a:r>
            <a:r>
              <a:rPr lang="en-US" sz="1600" i="1">
                <a:solidFill>
                  <a:srgbClr val="000000"/>
                </a:solidFill>
                <a:ea typeface="Calibri" charset="0"/>
                <a:cs typeface="Calibri" charset="0"/>
              </a:rPr>
              <a:t>ollege </a:t>
            </a:r>
            <a:r>
              <a:rPr lang="en-US" sz="1600" i="1" dirty="0">
                <a:solidFill>
                  <a:srgbClr val="000000"/>
                </a:solidFill>
                <a:ea typeface="Calibri" charset="0"/>
                <a:cs typeface="Calibri" charset="0"/>
              </a:rPr>
              <a:t>licensed under </a:t>
            </a:r>
            <a:r>
              <a:rPr lang="en-US" sz="1600" i="1" u="sng" dirty="0">
                <a:solidFill>
                  <a:srgbClr val="0000FF"/>
                </a:solidFill>
                <a:ea typeface="Calibri" charset="0"/>
                <a:cs typeface="Calibri" charset="0"/>
                <a:hlinkClick r:id="rId2"/>
              </a:rPr>
              <a:t>CC BY 4.0</a:t>
            </a:r>
            <a:r>
              <a:rPr lang="en-US" sz="1600" dirty="0">
                <a:ea typeface="Calibri" charset="0"/>
                <a:cs typeface="Calibri" charset="0"/>
              </a:rPr>
              <a:t>.</a:t>
            </a:r>
            <a:r>
              <a:rPr lang="en-US" sz="1600" i="1" dirty="0"/>
              <a:t> </a:t>
            </a:r>
          </a:p>
        </p:txBody>
      </p:sp>
      <p:pic>
        <p:nvPicPr>
          <p:cNvPr id="4" name="Picture 3"/>
          <p:cNvPicPr>
            <a:picLocks noChangeAspect="1"/>
          </p:cNvPicPr>
          <p:nvPr/>
        </p:nvPicPr>
        <p:blipFill>
          <a:blip r:embed="rId3"/>
          <a:stretch>
            <a:fillRect/>
          </a:stretch>
        </p:blipFill>
        <p:spPr>
          <a:xfrm>
            <a:off x="2929058" y="2988510"/>
            <a:ext cx="3285883" cy="3285883"/>
          </a:xfrm>
          <a:prstGeom prst="rect">
            <a:avLst/>
          </a:prstGeom>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a:xfrm>
            <a:off x="6960525" y="6389668"/>
            <a:ext cx="2057400" cy="365125"/>
          </a:xfrm>
        </p:spPr>
        <p:txBody>
          <a:bodyPr/>
          <a:lstStyle/>
          <a:p>
            <a:fld id="{72F633B3-16E2-4909-ACA1-80BBA0CB601E}" type="slidenum">
              <a:rPr lang="en-US" smtClean="0"/>
              <a:pPr/>
              <a:t>10</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35095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Pressure and Temperature:  Amonton’s Law</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direct relationship between pressure and temperature (at constant amount and constant volume) for a gas holds at different conditions as shown:</a:t>
            </a:r>
            <a:endParaRPr lang="en-US" dirty="0"/>
          </a:p>
        </p:txBody>
      </p:sp>
      <p:grpSp>
        <p:nvGrpSpPr>
          <p:cNvPr id="21" name="Group 20"/>
          <p:cNvGrpSpPr/>
          <p:nvPr/>
        </p:nvGrpSpPr>
        <p:grpSpPr>
          <a:xfrm>
            <a:off x="7688204" y="162203"/>
            <a:ext cx="1594884" cy="615554"/>
            <a:chOff x="153945" y="5519498"/>
            <a:chExt cx="1594884" cy="615554"/>
          </a:xfrm>
        </p:grpSpPr>
        <mc:AlternateContent xmlns:mc="http://schemas.openxmlformats.org/markup-compatibility/2006" xmlns:a14="http://schemas.microsoft.com/office/drawing/2010/main">
          <mc:Choice Requires="a14">
            <p:sp>
              <p:nvSpPr>
                <p:cNvPr id="15" name="TextBox 14"/>
                <p:cNvSpPr txBox="1"/>
                <p:nvPr/>
              </p:nvSpPr>
              <p:spPr>
                <a:xfrm>
                  <a:off x="153945" y="5519498"/>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𝑃</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𝑇</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53945" y="5519498"/>
                  <a:ext cx="1594884" cy="307777"/>
                </a:xfrm>
                <a:prstGeom prst="rect">
                  <a:avLst/>
                </a:prstGeom>
                <a:blipFill rotWithShape="0">
                  <a:blip r:embed="rId3"/>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53945" y="5827275"/>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𝑃</m:t>
                        </m:r>
                        <m:r>
                          <a:rPr lang="en-US" sz="2000" b="0" i="1" smtClean="0">
                            <a:latin typeface="Cambria Math" charset="0"/>
                          </a:rPr>
                          <m:t>=</m:t>
                        </m:r>
                        <m:r>
                          <a:rPr lang="en-US" sz="2000" b="0" i="1" smtClean="0">
                            <a:latin typeface="Cambria Math" charset="0"/>
                          </a:rPr>
                          <m:t>𝑘𝑇</m:t>
                        </m:r>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53945" y="5827275"/>
                  <a:ext cx="1594884" cy="307777"/>
                </a:xfrm>
                <a:prstGeom prst="rect">
                  <a:avLst/>
                </a:prstGeom>
                <a:blipFill rotWithShape="0">
                  <a:blip r:embed="rId4"/>
                  <a:stretch>
                    <a:fillRect b="-13725"/>
                  </a:stretch>
                </a:blipFill>
              </p:spPr>
              <p:txBody>
                <a:bodyPr/>
                <a:lstStyle/>
                <a:p>
                  <a:r>
                    <a:rPr lang="en-US">
                      <a:noFill/>
                    </a:rPr>
                    <a:t> </a:t>
                  </a:r>
                </a:p>
              </p:txBody>
            </p:sp>
          </mc:Fallback>
        </mc:AlternateContent>
      </p:grpSp>
      <p:pic>
        <p:nvPicPr>
          <p:cNvPr id="17" name="Picture 16"/>
          <p:cNvPicPr>
            <a:picLocks noChangeAspect="1"/>
          </p:cNvPicPr>
          <p:nvPr/>
        </p:nvPicPr>
        <p:blipFill>
          <a:blip r:embed="rId5"/>
          <a:stretch>
            <a:fillRect/>
          </a:stretch>
        </p:blipFill>
        <p:spPr>
          <a:xfrm>
            <a:off x="2174273" y="2735953"/>
            <a:ext cx="1765300" cy="2768600"/>
          </a:xfrm>
          <a:prstGeom prst="rect">
            <a:avLst/>
          </a:prstGeom>
          <a:ln>
            <a:noFill/>
          </a:ln>
        </p:spPr>
      </p:pic>
      <p:sp>
        <p:nvSpPr>
          <p:cNvPr id="18" name="TextBox 17"/>
          <p:cNvSpPr txBox="1"/>
          <p:nvPr/>
        </p:nvSpPr>
        <p:spPr>
          <a:xfrm>
            <a:off x="962680" y="2750866"/>
            <a:ext cx="1351652" cy="369332"/>
          </a:xfrm>
          <a:prstGeom prst="rect">
            <a:avLst/>
          </a:prstGeom>
          <a:noFill/>
          <a:ln>
            <a:noFill/>
          </a:ln>
        </p:spPr>
        <p:txBody>
          <a:bodyPr wrap="none" rtlCol="0">
            <a:spAutoFit/>
          </a:bodyPr>
          <a:lstStyle/>
          <a:p>
            <a:r>
              <a:rPr lang="en-US" i="1" u="sng" dirty="0"/>
              <a:t>Condition 1</a:t>
            </a:r>
          </a:p>
        </p:txBody>
      </p:sp>
      <mc:AlternateContent xmlns:mc="http://schemas.openxmlformats.org/markup-compatibility/2006" xmlns:a14="http://schemas.microsoft.com/office/drawing/2010/main">
        <mc:Choice Requires="a14">
          <p:sp>
            <p:nvSpPr>
              <p:cNvPr id="20" name="TextBox 19"/>
              <p:cNvSpPr txBox="1"/>
              <p:nvPr/>
            </p:nvSpPr>
            <p:spPr>
              <a:xfrm>
                <a:off x="771150" y="3217684"/>
                <a:ext cx="1594884"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𝑃</m:t>
                          </m:r>
                        </m:e>
                        <m:sub>
                          <m:r>
                            <a:rPr lang="en-US" sz="2000" b="0" i="1" smtClean="0">
                              <a:latin typeface="Cambria Math" charset="0"/>
                            </a:rPr>
                            <m:t>1</m:t>
                          </m:r>
                        </m:sub>
                      </m:sSub>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𝑘</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𝑇</m:t>
                          </m:r>
                        </m:e>
                        <m:sub>
                          <m:r>
                            <a:rPr lang="en-US" sz="2000" b="0" i="1" smtClean="0">
                              <a:latin typeface="Cambria Math" charset="0"/>
                              <a:ea typeface="Cambria Math" charset="0"/>
                              <a:cs typeface="Cambria Math" charset="0"/>
                            </a:rPr>
                            <m:t>1</m:t>
                          </m:r>
                        </m:sub>
                      </m:sSub>
                    </m:oMath>
                  </m:oMathPara>
                </a14:m>
                <a:endParaRPr lang="en-US" sz="2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771150" y="3217684"/>
                <a:ext cx="1594884" cy="307777"/>
              </a:xfrm>
              <a:prstGeom prst="rect">
                <a:avLst/>
              </a:prstGeom>
              <a:blipFill rotWithShape="0">
                <a:blip r:embed="rId6"/>
                <a:stretch>
                  <a:fillRect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88047" y="3615972"/>
                <a:ext cx="1594884" cy="626518"/>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charset="0"/>
                                </a:rPr>
                                <m:t>𝑃</m:t>
                              </m:r>
                            </m:e>
                            <m:sub>
                              <m:r>
                                <a:rPr lang="en-US" sz="2000" i="1">
                                  <a:latin typeface="Cambria Math" charset="0"/>
                                </a:rPr>
                                <m:t>1</m:t>
                              </m:r>
                            </m:sub>
                          </m:sSub>
                        </m:num>
                        <m:den>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𝑇</m:t>
                              </m:r>
                            </m:e>
                            <m:sub>
                              <m:r>
                                <a:rPr lang="en-US" sz="2000" i="1">
                                  <a:latin typeface="Cambria Math" charset="0"/>
                                  <a:ea typeface="Cambria Math" charset="0"/>
                                  <a:cs typeface="Cambria Math" charset="0"/>
                                </a:rPr>
                                <m:t>1</m:t>
                              </m:r>
                            </m:sub>
                          </m:sSub>
                        </m:den>
                      </m:f>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oMath>
                  </m:oMathPara>
                </a14:m>
                <a:endParaRPr lang="en-US" sz="2000" dirty="0">
                  <a:solidFill>
                    <a:srgbClr val="0099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8047" y="3615972"/>
                <a:ext cx="1594884" cy="626518"/>
              </a:xfrm>
              <a:prstGeom prst="rect">
                <a:avLst/>
              </a:prstGeom>
              <a:blipFill rotWithShape="0">
                <a:blip r:embed="rId7"/>
                <a:stretch>
                  <a:fillRect/>
                </a:stretch>
              </a:blipFill>
              <a:ln>
                <a:noFill/>
              </a:ln>
            </p:spPr>
            <p:txBody>
              <a:bodyPr/>
              <a:lstStyle/>
              <a:p>
                <a:r>
                  <a:rPr lang="en-US">
                    <a:noFill/>
                  </a:rPr>
                  <a:t> </a:t>
                </a:r>
              </a:p>
            </p:txBody>
          </p:sp>
        </mc:Fallback>
      </mc:AlternateContent>
      <p:grpSp>
        <p:nvGrpSpPr>
          <p:cNvPr id="27" name="Group 26"/>
          <p:cNvGrpSpPr/>
          <p:nvPr/>
        </p:nvGrpSpPr>
        <p:grpSpPr>
          <a:xfrm>
            <a:off x="4717960" y="2735953"/>
            <a:ext cx="3271265" cy="2768600"/>
            <a:chOff x="4717960" y="2916706"/>
            <a:chExt cx="3271265" cy="2768600"/>
          </a:xfrm>
        </p:grpSpPr>
        <p:pic>
          <p:nvPicPr>
            <p:cNvPr id="8" name="Picture 7"/>
            <p:cNvPicPr>
              <a:picLocks noChangeAspect="1"/>
            </p:cNvPicPr>
            <p:nvPr/>
          </p:nvPicPr>
          <p:blipFill>
            <a:blip r:embed="rId8"/>
            <a:stretch>
              <a:fillRect/>
            </a:stretch>
          </p:blipFill>
          <p:spPr>
            <a:xfrm>
              <a:off x="6211225" y="2916706"/>
              <a:ext cx="1778000" cy="2768600"/>
            </a:xfrm>
            <a:prstGeom prst="rect">
              <a:avLst/>
            </a:prstGeom>
          </p:spPr>
        </p:pic>
        <p:sp>
          <p:nvSpPr>
            <p:cNvPr id="19" name="TextBox 18"/>
            <p:cNvSpPr txBox="1"/>
            <p:nvPr/>
          </p:nvSpPr>
          <p:spPr>
            <a:xfrm>
              <a:off x="4980820" y="2957560"/>
              <a:ext cx="1351652" cy="369332"/>
            </a:xfrm>
            <a:prstGeom prst="rect">
              <a:avLst/>
            </a:prstGeom>
            <a:noFill/>
          </p:spPr>
          <p:txBody>
            <a:bodyPr wrap="none" rtlCol="0">
              <a:spAutoFit/>
            </a:bodyPr>
            <a:lstStyle/>
            <a:p>
              <a:r>
                <a:rPr lang="en-US" i="1" u="sng" dirty="0"/>
                <a:t>Condition 2</a:t>
              </a:r>
            </a:p>
          </p:txBody>
        </p:sp>
        <mc:AlternateContent xmlns:mc="http://schemas.openxmlformats.org/markup-compatibility/2006" xmlns:a14="http://schemas.microsoft.com/office/drawing/2010/main">
          <mc:Choice Requires="a14">
            <p:sp>
              <p:nvSpPr>
                <p:cNvPr id="22" name="TextBox 21"/>
                <p:cNvSpPr txBox="1"/>
                <p:nvPr/>
              </p:nvSpPr>
              <p:spPr>
                <a:xfrm>
                  <a:off x="4819578" y="3391092"/>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𝑃</m:t>
                            </m:r>
                          </m:e>
                          <m:sub>
                            <m:r>
                              <a:rPr lang="en-US" sz="2000" b="0" i="1" smtClean="0">
                                <a:latin typeface="Cambria Math" charset="0"/>
                              </a:rPr>
                              <m:t>2</m:t>
                            </m:r>
                          </m:sub>
                        </m:sSub>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𝑘</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𝑇</m:t>
                            </m:r>
                          </m:e>
                          <m:sub>
                            <m:r>
                              <a:rPr lang="en-US" sz="2000" b="0" i="1" smtClean="0">
                                <a:latin typeface="Cambria Math" charset="0"/>
                                <a:ea typeface="Cambria Math" charset="0"/>
                                <a:cs typeface="Cambria Math" charset="0"/>
                              </a:rPr>
                              <m:t>2</m:t>
                            </m:r>
                          </m:sub>
                        </m:sSub>
                      </m:oMath>
                    </m:oMathPara>
                  </a14:m>
                  <a:endParaRPr lang="en-US" sz="2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4819578" y="3391092"/>
                  <a:ext cx="1594884" cy="307777"/>
                </a:xfrm>
                <a:prstGeom prst="rect">
                  <a:avLst/>
                </a:prstGeom>
                <a:blipFill rotWithShape="0">
                  <a:blip r:embed="rId9"/>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717960" y="3796725"/>
                  <a:ext cx="1594884" cy="6265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charset="0"/>
                                  </a:rPr>
                                  <m:t>𝑃</m:t>
                                </m:r>
                              </m:e>
                              <m:sub>
                                <m:r>
                                  <a:rPr lang="en-US" sz="2000" b="0" i="1" smtClean="0">
                                    <a:latin typeface="Cambria Math" charset="0"/>
                                  </a:rPr>
                                  <m:t>2</m:t>
                                </m:r>
                              </m:sub>
                            </m:sSub>
                          </m:num>
                          <m:den>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𝑇</m:t>
                                </m:r>
                              </m:e>
                              <m:sub>
                                <m:r>
                                  <a:rPr lang="en-US" sz="2000" b="0" i="1" smtClean="0">
                                    <a:latin typeface="Cambria Math" charset="0"/>
                                    <a:ea typeface="Cambria Math" charset="0"/>
                                    <a:cs typeface="Cambria Math" charset="0"/>
                                  </a:rPr>
                                  <m:t>2</m:t>
                                </m:r>
                              </m:sub>
                            </m:sSub>
                          </m:den>
                        </m:f>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oMath>
                    </m:oMathPara>
                  </a14:m>
                  <a:endParaRPr lang="en-US" sz="2000" dirty="0">
                    <a:solidFill>
                      <a:srgbClr val="0099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717960" y="3796725"/>
                  <a:ext cx="1594884" cy="626518"/>
                </a:xfrm>
                <a:prstGeom prst="rect">
                  <a:avLst/>
                </a:prstGeom>
                <a:blipFill rotWithShape="0">
                  <a:blip r:embed="rId10"/>
                  <a:stretch>
                    <a:fillRect/>
                  </a:stretch>
                </a:blipFill>
              </p:spPr>
              <p:txBody>
                <a:bodyPr/>
                <a:lstStyle/>
                <a:p>
                  <a:r>
                    <a:rPr lang="en-US">
                      <a:noFill/>
                    </a:rPr>
                    <a:t> </a:t>
                  </a:r>
                </a:p>
              </p:txBody>
            </p:sp>
          </mc:Fallback>
        </mc:AlternateContent>
      </p:grpSp>
      <p:grpSp>
        <p:nvGrpSpPr>
          <p:cNvPr id="33" name="Group 32"/>
          <p:cNvGrpSpPr/>
          <p:nvPr/>
        </p:nvGrpSpPr>
        <p:grpSpPr>
          <a:xfrm>
            <a:off x="2346746" y="5978939"/>
            <a:ext cx="4549361" cy="934295"/>
            <a:chOff x="2561496" y="5859618"/>
            <a:chExt cx="4549361" cy="934295"/>
          </a:xfrm>
        </p:grpSpPr>
        <mc:AlternateContent xmlns:mc="http://schemas.openxmlformats.org/markup-compatibility/2006" xmlns:a14="http://schemas.microsoft.com/office/drawing/2010/main">
          <mc:Choice Requires="a14">
            <p:sp>
              <p:nvSpPr>
                <p:cNvPr id="25" name="TextBox 24"/>
                <p:cNvSpPr txBox="1"/>
                <p:nvPr/>
              </p:nvSpPr>
              <p:spPr>
                <a:xfrm>
                  <a:off x="2561496" y="5859618"/>
                  <a:ext cx="1981392" cy="93429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charset="0"/>
                                  </a:rPr>
                                  <m:t>𝑃</m:t>
                                </m:r>
                              </m:e>
                              <m:sub>
                                <m:r>
                                  <a:rPr lang="en-US" sz="2000" i="1">
                                    <a:latin typeface="Cambria Math" charset="0"/>
                                  </a:rPr>
                                  <m:t>1</m:t>
                                </m:r>
                              </m:sub>
                            </m:sSub>
                          </m:num>
                          <m:den>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𝑇</m:t>
                                </m:r>
                              </m:e>
                              <m:sub>
                                <m:r>
                                  <a:rPr lang="en-US" sz="2000" i="1">
                                    <a:latin typeface="Cambria Math" charset="0"/>
                                    <a:ea typeface="Cambria Math" charset="0"/>
                                    <a:cs typeface="Cambria Math" charset="0"/>
                                  </a:rPr>
                                  <m:t>1</m:t>
                                </m:r>
                              </m:sub>
                            </m:sSub>
                          </m:den>
                        </m:f>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r>
                          <a:rPr lang="en-US" sz="2000" b="0" i="1" smtClean="0">
                            <a:solidFill>
                              <a:schemeClr val="tx1"/>
                            </a:solidFill>
                            <a:latin typeface="Cambria Math" charset="0"/>
                            <a:ea typeface="Cambria Math" charset="0"/>
                            <a:cs typeface="Cambria Math" charset="0"/>
                          </a:rPr>
                          <m:t>=</m:t>
                        </m:r>
                        <m:f>
                          <m:fPr>
                            <m:ctrlPr>
                              <a:rPr lang="mr-IN"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charset="0"/>
                                  </a:rPr>
                                  <m:t>𝑃</m:t>
                                </m:r>
                              </m:e>
                              <m:sub>
                                <m:r>
                                  <a:rPr lang="en-US" sz="2000" i="1">
                                    <a:latin typeface="Cambria Math" charset="0"/>
                                  </a:rPr>
                                  <m:t>2</m:t>
                                </m:r>
                              </m:sub>
                            </m:sSub>
                          </m:num>
                          <m:den>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𝑇</m:t>
                                </m:r>
                              </m:e>
                              <m:sub>
                                <m:r>
                                  <a:rPr lang="en-US" sz="2000" i="1">
                                    <a:latin typeface="Cambria Math" charset="0"/>
                                    <a:ea typeface="Cambria Math" charset="0"/>
                                    <a:cs typeface="Cambria Math" charset="0"/>
                                  </a:rPr>
                                  <m:t>2</m:t>
                                </m:r>
                              </m:sub>
                            </m:sSub>
                          </m:den>
                        </m:f>
                      </m:oMath>
                    </m:oMathPara>
                  </a14:m>
                  <a:endParaRPr lang="en-US" sz="2000" dirty="0">
                    <a:solidFill>
                      <a:srgbClr val="0000FF"/>
                    </a:solidFill>
                  </a:endParaRPr>
                </a:p>
                <a:p>
                  <a:endParaRPr lang="en-US" sz="2000" dirty="0"/>
                </a:p>
              </p:txBody>
            </p:sp>
          </mc:Choice>
          <mc:Fallback xmlns="">
            <p:sp>
              <p:nvSpPr>
                <p:cNvPr id="25" name="TextBox 24"/>
                <p:cNvSpPr txBox="1">
                  <a:spLocks noRot="1" noChangeAspect="1" noMove="1" noResize="1" noEditPoints="1" noAdjustHandles="1" noChangeArrowheads="1" noChangeShapeType="1" noTextEdit="1"/>
                </p:cNvSpPr>
                <p:nvPr/>
              </p:nvSpPr>
              <p:spPr>
                <a:xfrm>
                  <a:off x="2561496" y="5859618"/>
                  <a:ext cx="1981392" cy="934295"/>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129465" y="5859618"/>
                  <a:ext cx="1981392" cy="93429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solidFill>
                                  <a:srgbClr val="0000FF"/>
                                </a:solidFill>
                                <a:latin typeface="Cambria Math" panose="02040503050406030204" pitchFamily="18" charset="0"/>
                              </a:rPr>
                            </m:ctrlPr>
                          </m:fPr>
                          <m:num>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charset="0"/>
                                  </a:rPr>
                                  <m:t>𝑃</m:t>
                                </m:r>
                              </m:e>
                              <m:sub>
                                <m:r>
                                  <a:rPr lang="en-US" sz="2000" i="1">
                                    <a:solidFill>
                                      <a:srgbClr val="0000FF"/>
                                    </a:solidFill>
                                    <a:latin typeface="Cambria Math" charset="0"/>
                                  </a:rPr>
                                  <m:t>1</m:t>
                                </m:r>
                              </m:sub>
                            </m:sSub>
                          </m:num>
                          <m:den>
                            <m:sSub>
                              <m:sSubPr>
                                <m:ctrlPr>
                                  <a:rPr lang="en-US" sz="2000" i="1">
                                    <a:solidFill>
                                      <a:srgbClr val="0000FF"/>
                                    </a:solidFill>
                                    <a:latin typeface="Cambria Math" panose="02040503050406030204" pitchFamily="18" charset="0"/>
                                    <a:ea typeface="Cambria Math" charset="0"/>
                                    <a:cs typeface="Cambria Math" charset="0"/>
                                  </a:rPr>
                                </m:ctrlPr>
                              </m:sSubPr>
                              <m:e>
                                <m:r>
                                  <a:rPr lang="en-US" sz="2000" i="1">
                                    <a:solidFill>
                                      <a:srgbClr val="0000FF"/>
                                    </a:solidFill>
                                    <a:latin typeface="Cambria Math" charset="0"/>
                                    <a:ea typeface="Cambria Math" charset="0"/>
                                    <a:cs typeface="Cambria Math" charset="0"/>
                                  </a:rPr>
                                  <m:t>𝑇</m:t>
                                </m:r>
                              </m:e>
                              <m:sub>
                                <m:r>
                                  <a:rPr lang="en-US" sz="2000" i="1">
                                    <a:solidFill>
                                      <a:srgbClr val="0000FF"/>
                                    </a:solidFill>
                                    <a:latin typeface="Cambria Math" charset="0"/>
                                    <a:ea typeface="Cambria Math" charset="0"/>
                                    <a:cs typeface="Cambria Math" charset="0"/>
                                  </a:rPr>
                                  <m:t>1</m:t>
                                </m:r>
                              </m:sub>
                            </m:sSub>
                          </m:den>
                        </m:f>
                        <m:r>
                          <a:rPr lang="en-US" sz="2000" b="0" i="1" smtClean="0">
                            <a:solidFill>
                              <a:srgbClr val="0000FF"/>
                            </a:solidFill>
                            <a:latin typeface="Cambria Math" charset="0"/>
                            <a:ea typeface="Cambria Math" charset="0"/>
                            <a:cs typeface="Cambria Math" charset="0"/>
                          </a:rPr>
                          <m:t>=</m:t>
                        </m:r>
                        <m:f>
                          <m:fPr>
                            <m:ctrlPr>
                              <a:rPr lang="mr-IN" sz="2000" i="1">
                                <a:solidFill>
                                  <a:srgbClr val="0000FF"/>
                                </a:solidFill>
                                <a:latin typeface="Cambria Math" panose="02040503050406030204" pitchFamily="18" charset="0"/>
                              </a:rPr>
                            </m:ctrlPr>
                          </m:fPr>
                          <m:num>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charset="0"/>
                                  </a:rPr>
                                  <m:t>𝑃</m:t>
                                </m:r>
                              </m:e>
                              <m:sub>
                                <m:r>
                                  <a:rPr lang="en-US" sz="2000" i="1">
                                    <a:solidFill>
                                      <a:srgbClr val="0000FF"/>
                                    </a:solidFill>
                                    <a:latin typeface="Cambria Math" charset="0"/>
                                  </a:rPr>
                                  <m:t>2</m:t>
                                </m:r>
                              </m:sub>
                            </m:sSub>
                          </m:num>
                          <m:den>
                            <m:sSub>
                              <m:sSubPr>
                                <m:ctrlPr>
                                  <a:rPr lang="en-US" sz="2000" i="1">
                                    <a:solidFill>
                                      <a:srgbClr val="0000FF"/>
                                    </a:solidFill>
                                    <a:latin typeface="Cambria Math" panose="02040503050406030204" pitchFamily="18" charset="0"/>
                                    <a:ea typeface="Cambria Math" charset="0"/>
                                    <a:cs typeface="Cambria Math" charset="0"/>
                                  </a:rPr>
                                </m:ctrlPr>
                              </m:sSubPr>
                              <m:e>
                                <m:r>
                                  <a:rPr lang="en-US" sz="2000" i="1">
                                    <a:solidFill>
                                      <a:srgbClr val="0000FF"/>
                                    </a:solidFill>
                                    <a:latin typeface="Cambria Math" charset="0"/>
                                    <a:ea typeface="Cambria Math" charset="0"/>
                                    <a:cs typeface="Cambria Math" charset="0"/>
                                  </a:rPr>
                                  <m:t>𝑇</m:t>
                                </m:r>
                              </m:e>
                              <m:sub>
                                <m:r>
                                  <a:rPr lang="en-US" sz="2000" i="1">
                                    <a:solidFill>
                                      <a:srgbClr val="0000FF"/>
                                    </a:solidFill>
                                    <a:latin typeface="Cambria Math" charset="0"/>
                                    <a:ea typeface="Cambria Math" charset="0"/>
                                    <a:cs typeface="Cambria Math" charset="0"/>
                                  </a:rPr>
                                  <m:t>2</m:t>
                                </m:r>
                              </m:sub>
                            </m:sSub>
                          </m:den>
                        </m:f>
                      </m:oMath>
                    </m:oMathPara>
                  </a14:m>
                  <a:endParaRPr lang="en-US" sz="2000" dirty="0">
                    <a:solidFill>
                      <a:srgbClr val="0000FF"/>
                    </a:solidFill>
                  </a:endParaRPr>
                </a:p>
                <a:p>
                  <a:endParaRPr lang="en-US" sz="2000" dirty="0"/>
                </a:p>
              </p:txBody>
            </p:sp>
          </mc:Choice>
          <mc:Fallback xmlns="">
            <p:sp>
              <p:nvSpPr>
                <p:cNvPr id="28" name="TextBox 27"/>
                <p:cNvSpPr txBox="1">
                  <a:spLocks noRot="1" noChangeAspect="1" noMove="1" noResize="1" noEditPoints="1" noAdjustHandles="1" noChangeArrowheads="1" noChangeShapeType="1" noTextEdit="1"/>
                </p:cNvSpPr>
                <p:nvPr/>
              </p:nvSpPr>
              <p:spPr>
                <a:xfrm>
                  <a:off x="5129465" y="5859618"/>
                  <a:ext cx="1981392" cy="934295"/>
                </a:xfrm>
                <a:prstGeom prst="rect">
                  <a:avLst/>
                </a:prstGeom>
                <a:blipFill rotWithShape="0">
                  <a:blip r:embed="rId12"/>
                  <a:stretch>
                    <a:fillRect/>
                  </a:stretch>
                </a:blipFill>
              </p:spPr>
              <p:txBody>
                <a:bodyPr/>
                <a:lstStyle/>
                <a:p>
                  <a:r>
                    <a:rPr lang="en-US">
                      <a:noFill/>
                    </a:rPr>
                    <a:t> </a:t>
                  </a:r>
                </a:p>
              </p:txBody>
            </p:sp>
          </mc:Fallback>
        </mc:AlternateContent>
        <p:cxnSp>
          <p:nvCxnSpPr>
            <p:cNvPr id="32" name="Straight Arrow Connector 31"/>
            <p:cNvCxnSpPr/>
            <p:nvPr/>
          </p:nvCxnSpPr>
          <p:spPr>
            <a:xfrm>
              <a:off x="4487015" y="6177904"/>
              <a:ext cx="893975" cy="0"/>
            </a:xfrm>
            <a:prstGeom prst="straightConnector1">
              <a:avLst/>
            </a:prstGeom>
            <a:ln w="12700">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4" name="Rounded Rectangle 33"/>
          <p:cNvSpPr/>
          <p:nvPr/>
        </p:nvSpPr>
        <p:spPr>
          <a:xfrm>
            <a:off x="748474" y="2584856"/>
            <a:ext cx="3354283" cy="315787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4783431" y="2584856"/>
            <a:ext cx="3354283" cy="315787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54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p:txBody>
          <a:bodyPr/>
          <a:lstStyle/>
          <a:p>
            <a:fld id="{72F633B3-16E2-4909-ACA1-80BBA0CB601E}" type="slidenum">
              <a:rPr lang="en-US" smtClean="0"/>
              <a:pPr/>
              <a:t>11</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15" name="Text Placeholder 2"/>
          <p:cNvSpPr txBox="1">
            <a:spLocks/>
          </p:cNvSpPr>
          <p:nvPr/>
        </p:nvSpPr>
        <p:spPr>
          <a:xfrm>
            <a:off x="457200" y="956968"/>
            <a:ext cx="8530098" cy="235095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Volume and Temperature:  Charles’s Law</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Study the data and graph. </a:t>
            </a:r>
          </a:p>
          <a:p>
            <a:pPr marL="342900" indent="-342900">
              <a:buClr>
                <a:srgbClr val="009900"/>
              </a:buClr>
              <a:buFont typeface="Arial" panose="020B0604020202020204" pitchFamily="34" charset="0"/>
              <a:buChar char="•"/>
            </a:pPr>
            <a:r>
              <a:rPr lang="en-US" sz="2200" dirty="0"/>
              <a:t>Describe the relationship between temperature and volume.</a:t>
            </a:r>
            <a:endParaRPr lang="en-US" dirty="0"/>
          </a:p>
        </p:txBody>
      </p:sp>
      <p:pic>
        <p:nvPicPr>
          <p:cNvPr id="3" name="Picture 2"/>
          <p:cNvPicPr>
            <a:picLocks noChangeAspect="1"/>
          </p:cNvPicPr>
          <p:nvPr/>
        </p:nvPicPr>
        <p:blipFill>
          <a:blip r:embed="rId3"/>
          <a:stretch>
            <a:fillRect/>
          </a:stretch>
        </p:blipFill>
        <p:spPr>
          <a:xfrm>
            <a:off x="635961" y="2559230"/>
            <a:ext cx="7792823" cy="3065748"/>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7858582" y="167911"/>
                <a:ext cx="1172130"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 </m:t>
                      </m:r>
                      <m:r>
                        <a:rPr lang="en-US" sz="2000" b="0" i="1" smtClean="0">
                          <a:latin typeface="Cambria Math" charset="0"/>
                        </a:rPr>
                        <m:t>𝑉</m:t>
                      </m:r>
                      <m:r>
                        <a:rPr lang="en-US" sz="2000" b="0" i="1" smtClean="0">
                          <a:latin typeface="Cambria Math" charset="0"/>
                        </a:rPr>
                        <m:t> </m:t>
                      </m:r>
                      <m:r>
                        <a:rPr lang="en-US" sz="2000" b="0" i="1" smtClean="0">
                          <a:latin typeface="Cambria Math" charset="0"/>
                        </a:rPr>
                        <m:t>𝑎𝑛𝑑</m:t>
                      </m:r>
                      <m:r>
                        <a:rPr lang="en-US" sz="2000" b="0" i="1" smtClean="0">
                          <a:latin typeface="Cambria Math" charset="0"/>
                        </a:rPr>
                        <m:t> </m:t>
                      </m:r>
                      <m:r>
                        <a:rPr lang="en-US" sz="2000" b="0" i="1" smtClean="0">
                          <a:latin typeface="Cambria Math" charset="0"/>
                        </a:rPr>
                        <m:t>𝑇</m:t>
                      </m:r>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7858582" y="167911"/>
                <a:ext cx="1172130" cy="307777"/>
              </a:xfrm>
              <a:prstGeom prst="rect">
                <a:avLst/>
              </a:prstGeom>
              <a:blipFill rotWithShape="0">
                <a:blip r:embed="rId4"/>
                <a:stretch>
                  <a:fillRect l="-521" t="-142000" b="-184000"/>
                </a:stretch>
              </a:blipFill>
            </p:spPr>
            <p:txBody>
              <a:bodyPr/>
              <a:lstStyle/>
              <a:p>
                <a:r>
                  <a:rPr lang="en-US">
                    <a:noFill/>
                  </a:rPr>
                  <a:t> </a:t>
                </a:r>
              </a:p>
            </p:txBody>
          </p:sp>
        </mc:Fallback>
      </mc:AlternateContent>
    </p:spTree>
    <p:extLst>
      <p:ext uri="{BB962C8B-B14F-4D97-AF65-F5344CB8AC3E}">
        <p14:creationId xmlns:p14="http://schemas.microsoft.com/office/powerpoint/2010/main" val="889211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a:xfrm>
            <a:off x="6960525" y="6389668"/>
            <a:ext cx="2057400" cy="365125"/>
          </a:xfrm>
        </p:spPr>
        <p:txBody>
          <a:bodyPr/>
          <a:lstStyle/>
          <a:p>
            <a:fld id="{72F633B3-16E2-4909-ACA1-80BBA0CB601E}" type="slidenum">
              <a:rPr lang="en-US" smtClean="0"/>
              <a:pPr/>
              <a:t>12</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35095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Volume and Temperature:  Charles’s Law</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For gases, there is also direct relationship between volume and temperature. When the temperature is raised, volume increases.</a:t>
            </a:r>
            <a:endParaRPr lang="en-US" dirty="0"/>
          </a:p>
        </p:txBody>
      </p:sp>
      <mc:AlternateContent xmlns:mc="http://schemas.openxmlformats.org/markup-compatibility/2006" xmlns:a14="http://schemas.microsoft.com/office/drawing/2010/main">
        <mc:Choice Requires="a14">
          <p:sp>
            <p:nvSpPr>
              <p:cNvPr id="15" name="TextBox 14"/>
              <p:cNvSpPr txBox="1"/>
              <p:nvPr/>
            </p:nvSpPr>
            <p:spPr>
              <a:xfrm>
                <a:off x="7688204" y="162203"/>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ea typeface="Cambria Math" charset="0"/>
                          <a:cs typeface="Cambria Math" charset="0"/>
                        </a:rPr>
                        <m:t>𝑉</m:t>
                      </m:r>
                      <m:r>
                        <a:rPr lang="en-US" sz="2000" i="1">
                          <a:latin typeface="Cambria Math" charset="0"/>
                          <a:ea typeface="Cambria Math" charset="0"/>
                          <a:cs typeface="Cambria Math" charset="0"/>
                        </a:rPr>
                        <m:t>∝</m:t>
                      </m:r>
                      <m:r>
                        <a:rPr lang="en-US" sz="2000" b="0" i="1" smtClean="0">
                          <a:latin typeface="Cambria Math" charset="0"/>
                          <a:ea typeface="Cambria Math" charset="0"/>
                          <a:cs typeface="Cambria Math" charset="0"/>
                        </a:rPr>
                        <m:t>𝑇</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7688204" y="162203"/>
                <a:ext cx="1594884" cy="307777"/>
              </a:xfrm>
              <a:prstGeom prst="rect">
                <a:avLst/>
              </a:prstGeom>
              <a:blipFill rotWithShape="0">
                <a:blip r:embed="rId3"/>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688204" y="469980"/>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𝑉</m:t>
                      </m:r>
                      <m:r>
                        <a:rPr lang="en-US" sz="2000" b="0" i="1" smtClean="0">
                          <a:latin typeface="Cambria Math" charset="0"/>
                        </a:rPr>
                        <m:t>=</m:t>
                      </m:r>
                      <m:r>
                        <a:rPr lang="en-US" sz="2000" b="0" i="1" smtClean="0">
                          <a:latin typeface="Cambria Math" charset="0"/>
                        </a:rPr>
                        <m:t>𝑘𝑇</m:t>
                      </m:r>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7688204" y="469980"/>
                <a:ext cx="1594884" cy="307777"/>
              </a:xfrm>
              <a:prstGeom prst="rect">
                <a:avLst/>
              </a:prstGeom>
              <a:blipFill rotWithShape="0">
                <a:blip r:embed="rId4"/>
                <a:stretch>
                  <a:fillRect b="-13725"/>
                </a:stretch>
              </a:blipFill>
            </p:spPr>
            <p:txBody>
              <a:bodyPr/>
              <a:lstStyle/>
              <a:p>
                <a:r>
                  <a:rPr lang="en-US">
                    <a:noFill/>
                  </a:rPr>
                  <a:t> </a:t>
                </a:r>
              </a:p>
            </p:txBody>
          </p:sp>
        </mc:Fallback>
      </mc:AlternateContent>
      <p:sp>
        <p:nvSpPr>
          <p:cNvPr id="18" name="TextBox 17"/>
          <p:cNvSpPr txBox="1"/>
          <p:nvPr/>
        </p:nvSpPr>
        <p:spPr>
          <a:xfrm>
            <a:off x="962680" y="2750866"/>
            <a:ext cx="1351652" cy="369332"/>
          </a:xfrm>
          <a:prstGeom prst="rect">
            <a:avLst/>
          </a:prstGeom>
          <a:noFill/>
          <a:ln>
            <a:noFill/>
          </a:ln>
        </p:spPr>
        <p:txBody>
          <a:bodyPr wrap="none" rtlCol="0">
            <a:spAutoFit/>
          </a:bodyPr>
          <a:lstStyle/>
          <a:p>
            <a:r>
              <a:rPr lang="en-US" i="1" u="sng" dirty="0"/>
              <a:t>Condition 1</a:t>
            </a:r>
          </a:p>
        </p:txBody>
      </p:sp>
      <mc:AlternateContent xmlns:mc="http://schemas.openxmlformats.org/markup-compatibility/2006" xmlns:a14="http://schemas.microsoft.com/office/drawing/2010/main">
        <mc:Choice Requires="a14">
          <p:sp>
            <p:nvSpPr>
              <p:cNvPr id="20" name="TextBox 19"/>
              <p:cNvSpPr txBox="1"/>
              <p:nvPr/>
            </p:nvSpPr>
            <p:spPr>
              <a:xfrm>
                <a:off x="771150" y="3217684"/>
                <a:ext cx="1594884"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𝑉</m:t>
                          </m:r>
                        </m:e>
                        <m:sub>
                          <m:r>
                            <a:rPr lang="en-US" sz="2000" b="0" i="1" smtClean="0">
                              <a:latin typeface="Cambria Math" charset="0"/>
                            </a:rPr>
                            <m:t>1</m:t>
                          </m:r>
                        </m:sub>
                      </m:sSub>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𝑘</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𝑇</m:t>
                          </m:r>
                        </m:e>
                        <m:sub>
                          <m:r>
                            <a:rPr lang="en-US" sz="2000" b="0" i="1" smtClean="0">
                              <a:latin typeface="Cambria Math" charset="0"/>
                              <a:ea typeface="Cambria Math" charset="0"/>
                              <a:cs typeface="Cambria Math" charset="0"/>
                            </a:rPr>
                            <m:t>1</m:t>
                          </m:r>
                        </m:sub>
                      </m:sSub>
                    </m:oMath>
                  </m:oMathPara>
                </a14:m>
                <a:endParaRPr lang="en-US" sz="2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771150" y="3217684"/>
                <a:ext cx="1594884" cy="307777"/>
              </a:xfrm>
              <a:prstGeom prst="rect">
                <a:avLst/>
              </a:prstGeom>
              <a:blipFill rotWithShape="0">
                <a:blip r:embed="rId5"/>
                <a:stretch>
                  <a:fillRect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88047" y="3615972"/>
                <a:ext cx="1594884" cy="626518"/>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b="0" i="1" smtClean="0">
                                  <a:latin typeface="Cambria Math" charset="0"/>
                                </a:rPr>
                                <m:t>𝑉</m:t>
                              </m:r>
                            </m:e>
                            <m:sub>
                              <m:r>
                                <a:rPr lang="en-US" sz="2000" i="1">
                                  <a:latin typeface="Cambria Math" charset="0"/>
                                </a:rPr>
                                <m:t>1</m:t>
                              </m:r>
                            </m:sub>
                          </m:sSub>
                        </m:num>
                        <m:den>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𝑇</m:t>
                              </m:r>
                            </m:e>
                            <m:sub>
                              <m:r>
                                <a:rPr lang="en-US" sz="2000" i="1">
                                  <a:latin typeface="Cambria Math" charset="0"/>
                                  <a:ea typeface="Cambria Math" charset="0"/>
                                  <a:cs typeface="Cambria Math" charset="0"/>
                                </a:rPr>
                                <m:t>1</m:t>
                              </m:r>
                            </m:sub>
                          </m:sSub>
                        </m:den>
                      </m:f>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oMath>
                  </m:oMathPara>
                </a14:m>
                <a:endParaRPr lang="en-US" sz="2000" dirty="0">
                  <a:solidFill>
                    <a:srgbClr val="0099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8047" y="3615972"/>
                <a:ext cx="1594884" cy="626518"/>
              </a:xfrm>
              <a:prstGeom prst="rect">
                <a:avLst/>
              </a:prstGeom>
              <a:blipFill rotWithShape="0">
                <a:blip r:embed="rId6"/>
                <a:stretch>
                  <a:fillRect/>
                </a:stretch>
              </a:blipFill>
              <a:ln>
                <a:noFill/>
              </a:ln>
            </p:spPr>
            <p:txBody>
              <a:bodyPr/>
              <a:lstStyle/>
              <a:p>
                <a:r>
                  <a:rPr lang="en-US">
                    <a:noFill/>
                  </a:rPr>
                  <a:t> </a:t>
                </a:r>
              </a:p>
            </p:txBody>
          </p:sp>
        </mc:Fallback>
      </mc:AlternateContent>
      <p:sp>
        <p:nvSpPr>
          <p:cNvPr id="19" name="TextBox 18"/>
          <p:cNvSpPr txBox="1"/>
          <p:nvPr/>
        </p:nvSpPr>
        <p:spPr>
          <a:xfrm>
            <a:off x="4980820" y="2776807"/>
            <a:ext cx="1351652" cy="369332"/>
          </a:xfrm>
          <a:prstGeom prst="rect">
            <a:avLst/>
          </a:prstGeom>
          <a:noFill/>
        </p:spPr>
        <p:txBody>
          <a:bodyPr wrap="none" rtlCol="0">
            <a:spAutoFit/>
          </a:bodyPr>
          <a:lstStyle/>
          <a:p>
            <a:r>
              <a:rPr lang="en-US" i="1" u="sng" dirty="0"/>
              <a:t>Condition 2</a:t>
            </a:r>
          </a:p>
        </p:txBody>
      </p:sp>
      <mc:AlternateContent xmlns:mc="http://schemas.openxmlformats.org/markup-compatibility/2006" xmlns:a14="http://schemas.microsoft.com/office/drawing/2010/main">
        <mc:Choice Requires="a14">
          <p:sp>
            <p:nvSpPr>
              <p:cNvPr id="22" name="TextBox 21"/>
              <p:cNvSpPr txBox="1"/>
              <p:nvPr/>
            </p:nvSpPr>
            <p:spPr>
              <a:xfrm>
                <a:off x="4819578" y="3210339"/>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𝑉</m:t>
                          </m:r>
                        </m:e>
                        <m:sub>
                          <m:r>
                            <a:rPr lang="en-US" sz="2000" b="0" i="1" smtClean="0">
                              <a:latin typeface="Cambria Math" charset="0"/>
                            </a:rPr>
                            <m:t>2</m:t>
                          </m:r>
                        </m:sub>
                      </m:sSub>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𝑘</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𝑇</m:t>
                          </m:r>
                        </m:e>
                        <m:sub>
                          <m:r>
                            <a:rPr lang="en-US" sz="2000" b="0" i="1" smtClean="0">
                              <a:latin typeface="Cambria Math" charset="0"/>
                              <a:ea typeface="Cambria Math" charset="0"/>
                              <a:cs typeface="Cambria Math" charset="0"/>
                            </a:rPr>
                            <m:t>2</m:t>
                          </m:r>
                        </m:sub>
                      </m:sSub>
                    </m:oMath>
                  </m:oMathPara>
                </a14:m>
                <a:endParaRPr lang="en-US" sz="2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4819578" y="3210339"/>
                <a:ext cx="1594884" cy="307777"/>
              </a:xfrm>
              <a:prstGeom prst="rect">
                <a:avLst/>
              </a:prstGeom>
              <a:blipFill rotWithShape="0">
                <a:blip r:embed="rId7"/>
                <a:stretch>
                  <a:fillRect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717960" y="3615972"/>
                <a:ext cx="1594884" cy="62651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latin typeface="Cambria Math" panose="02040503050406030204" pitchFamily="18" charset="0"/>
                            </a:rPr>
                          </m:ctrlPr>
                        </m:fPr>
                        <m:num>
                          <m:sSub>
                            <m:sSubPr>
                              <m:ctrlPr>
                                <a:rPr lang="en-US" sz="2000" i="1" smtClean="0">
                                  <a:latin typeface="Cambria Math" panose="02040503050406030204" pitchFamily="18" charset="0"/>
                                </a:rPr>
                              </m:ctrlPr>
                            </m:sSubPr>
                            <m:e>
                              <m:r>
                                <a:rPr lang="en-US" sz="2000" b="0" i="1" smtClean="0">
                                  <a:latin typeface="Cambria Math" charset="0"/>
                                </a:rPr>
                                <m:t>𝑉</m:t>
                              </m:r>
                            </m:e>
                            <m:sub>
                              <m:r>
                                <a:rPr lang="en-US" sz="2000" b="0" i="1" smtClean="0">
                                  <a:latin typeface="Cambria Math" charset="0"/>
                                </a:rPr>
                                <m:t>2</m:t>
                              </m:r>
                            </m:sub>
                          </m:sSub>
                        </m:num>
                        <m:den>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𝑇</m:t>
                              </m:r>
                            </m:e>
                            <m:sub>
                              <m:r>
                                <a:rPr lang="en-US" sz="2000" b="0" i="1" smtClean="0">
                                  <a:latin typeface="Cambria Math" charset="0"/>
                                  <a:ea typeface="Cambria Math" charset="0"/>
                                  <a:cs typeface="Cambria Math" charset="0"/>
                                </a:rPr>
                                <m:t>2</m:t>
                              </m:r>
                            </m:sub>
                          </m:sSub>
                        </m:den>
                      </m:f>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oMath>
                  </m:oMathPara>
                </a14:m>
                <a:endParaRPr lang="en-US" sz="2000" dirty="0">
                  <a:solidFill>
                    <a:srgbClr val="0099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717960" y="3615972"/>
                <a:ext cx="1594884" cy="62651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346746" y="5978939"/>
                <a:ext cx="1981392" cy="9628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b="0" i="1" smtClean="0">
                                  <a:latin typeface="Cambria Math" charset="0"/>
                                </a:rPr>
                                <m:t>𝑉</m:t>
                              </m:r>
                            </m:e>
                            <m:sub>
                              <m:r>
                                <a:rPr lang="en-US" sz="2000" i="1">
                                  <a:latin typeface="Cambria Math" charset="0"/>
                                </a:rPr>
                                <m:t>1</m:t>
                              </m:r>
                            </m:sub>
                          </m:sSub>
                        </m:num>
                        <m:den>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𝑇</m:t>
                              </m:r>
                            </m:e>
                            <m:sub>
                              <m:r>
                                <a:rPr lang="en-US" sz="2000" i="1">
                                  <a:latin typeface="Cambria Math" charset="0"/>
                                  <a:ea typeface="Cambria Math" charset="0"/>
                                  <a:cs typeface="Cambria Math" charset="0"/>
                                </a:rPr>
                                <m:t>1</m:t>
                              </m:r>
                            </m:sub>
                          </m:sSub>
                        </m:den>
                      </m:f>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r>
                        <a:rPr lang="en-US" sz="2000" b="0" i="1" smtClean="0">
                          <a:solidFill>
                            <a:schemeClr val="tx1"/>
                          </a:solidFill>
                          <a:latin typeface="Cambria Math" charset="0"/>
                          <a:ea typeface="Cambria Math" charset="0"/>
                          <a:cs typeface="Cambria Math" charset="0"/>
                        </a:rPr>
                        <m:t>=</m:t>
                      </m:r>
                      <m:f>
                        <m:fPr>
                          <m:ctrlPr>
                            <a:rPr lang="mr-IN"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b="0" i="1" smtClean="0">
                                  <a:latin typeface="Cambria Math" charset="0"/>
                                </a:rPr>
                                <m:t>𝑉</m:t>
                              </m:r>
                            </m:e>
                            <m:sub>
                              <m:r>
                                <a:rPr lang="en-US" sz="2000" i="1">
                                  <a:latin typeface="Cambria Math" charset="0"/>
                                </a:rPr>
                                <m:t>2</m:t>
                              </m:r>
                            </m:sub>
                          </m:sSub>
                        </m:num>
                        <m:den>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𝑇</m:t>
                              </m:r>
                            </m:e>
                            <m:sub>
                              <m:r>
                                <a:rPr lang="en-US" sz="2000" i="1">
                                  <a:latin typeface="Cambria Math" charset="0"/>
                                  <a:ea typeface="Cambria Math" charset="0"/>
                                  <a:cs typeface="Cambria Math" charset="0"/>
                                </a:rPr>
                                <m:t>2</m:t>
                              </m:r>
                            </m:sub>
                          </m:sSub>
                        </m:den>
                      </m:f>
                    </m:oMath>
                  </m:oMathPara>
                </a14:m>
                <a:endParaRPr lang="en-US" sz="2000" dirty="0">
                  <a:solidFill>
                    <a:srgbClr val="0000FF"/>
                  </a:solidFill>
                </a:endParaRPr>
              </a:p>
              <a:p>
                <a:endParaRPr lang="en-US" sz="2000" dirty="0"/>
              </a:p>
            </p:txBody>
          </p:sp>
        </mc:Choice>
        <mc:Fallback xmlns="">
          <p:sp>
            <p:nvSpPr>
              <p:cNvPr id="25" name="TextBox 24"/>
              <p:cNvSpPr txBox="1">
                <a:spLocks noRot="1" noChangeAspect="1" noMove="1" noResize="1" noEditPoints="1" noAdjustHandles="1" noChangeArrowheads="1" noChangeShapeType="1" noTextEdit="1"/>
              </p:cNvSpPr>
              <p:nvPr/>
            </p:nvSpPr>
            <p:spPr>
              <a:xfrm>
                <a:off x="2346746" y="5978939"/>
                <a:ext cx="1981392" cy="96282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914715" y="5978939"/>
                <a:ext cx="1981392" cy="9628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solidFill>
                                <a:srgbClr val="0000FF"/>
                              </a:solidFill>
                              <a:latin typeface="Cambria Math" panose="02040503050406030204" pitchFamily="18" charset="0"/>
                            </a:rPr>
                          </m:ctrlPr>
                        </m:fPr>
                        <m:num>
                          <m:sSub>
                            <m:sSubPr>
                              <m:ctrlPr>
                                <a:rPr lang="en-US" sz="2000" i="1">
                                  <a:solidFill>
                                    <a:srgbClr val="0000FF"/>
                                  </a:solidFill>
                                  <a:latin typeface="Cambria Math" panose="02040503050406030204" pitchFamily="18" charset="0"/>
                                </a:rPr>
                              </m:ctrlPr>
                            </m:sSubPr>
                            <m:e>
                              <m:r>
                                <a:rPr lang="en-US" sz="2000" b="0" i="1" smtClean="0">
                                  <a:solidFill>
                                    <a:srgbClr val="0000FF"/>
                                  </a:solidFill>
                                  <a:latin typeface="Cambria Math" charset="0"/>
                                </a:rPr>
                                <m:t>𝑉</m:t>
                              </m:r>
                            </m:e>
                            <m:sub>
                              <m:r>
                                <a:rPr lang="en-US" sz="2000" i="1">
                                  <a:solidFill>
                                    <a:srgbClr val="0000FF"/>
                                  </a:solidFill>
                                  <a:latin typeface="Cambria Math" charset="0"/>
                                </a:rPr>
                                <m:t>1</m:t>
                              </m:r>
                            </m:sub>
                          </m:sSub>
                        </m:num>
                        <m:den>
                          <m:sSub>
                            <m:sSubPr>
                              <m:ctrlPr>
                                <a:rPr lang="en-US" sz="2000" i="1">
                                  <a:solidFill>
                                    <a:srgbClr val="0000FF"/>
                                  </a:solidFill>
                                  <a:latin typeface="Cambria Math" panose="02040503050406030204" pitchFamily="18" charset="0"/>
                                  <a:ea typeface="Cambria Math" charset="0"/>
                                  <a:cs typeface="Cambria Math" charset="0"/>
                                </a:rPr>
                              </m:ctrlPr>
                            </m:sSubPr>
                            <m:e>
                              <m:r>
                                <a:rPr lang="en-US" sz="2000" i="1">
                                  <a:solidFill>
                                    <a:srgbClr val="0000FF"/>
                                  </a:solidFill>
                                  <a:latin typeface="Cambria Math" charset="0"/>
                                  <a:ea typeface="Cambria Math" charset="0"/>
                                  <a:cs typeface="Cambria Math" charset="0"/>
                                </a:rPr>
                                <m:t>𝑇</m:t>
                              </m:r>
                            </m:e>
                            <m:sub>
                              <m:r>
                                <a:rPr lang="en-US" sz="2000" i="1">
                                  <a:solidFill>
                                    <a:srgbClr val="0000FF"/>
                                  </a:solidFill>
                                  <a:latin typeface="Cambria Math" charset="0"/>
                                  <a:ea typeface="Cambria Math" charset="0"/>
                                  <a:cs typeface="Cambria Math" charset="0"/>
                                </a:rPr>
                                <m:t>1</m:t>
                              </m:r>
                            </m:sub>
                          </m:sSub>
                        </m:den>
                      </m:f>
                      <m:r>
                        <a:rPr lang="en-US" sz="2000" b="0" i="1" smtClean="0">
                          <a:solidFill>
                            <a:srgbClr val="0000FF"/>
                          </a:solidFill>
                          <a:latin typeface="Cambria Math" charset="0"/>
                          <a:ea typeface="Cambria Math" charset="0"/>
                          <a:cs typeface="Cambria Math" charset="0"/>
                        </a:rPr>
                        <m:t>=</m:t>
                      </m:r>
                      <m:f>
                        <m:fPr>
                          <m:ctrlPr>
                            <a:rPr lang="mr-IN" sz="2000" i="1">
                              <a:solidFill>
                                <a:srgbClr val="0000FF"/>
                              </a:solidFill>
                              <a:latin typeface="Cambria Math" panose="02040503050406030204" pitchFamily="18" charset="0"/>
                            </a:rPr>
                          </m:ctrlPr>
                        </m:fPr>
                        <m:num>
                          <m:sSub>
                            <m:sSubPr>
                              <m:ctrlPr>
                                <a:rPr lang="en-US" sz="2000" i="1">
                                  <a:solidFill>
                                    <a:srgbClr val="0000FF"/>
                                  </a:solidFill>
                                  <a:latin typeface="Cambria Math" panose="02040503050406030204" pitchFamily="18" charset="0"/>
                                </a:rPr>
                              </m:ctrlPr>
                            </m:sSubPr>
                            <m:e>
                              <m:r>
                                <a:rPr lang="en-US" sz="2000" b="0" i="1" smtClean="0">
                                  <a:solidFill>
                                    <a:srgbClr val="0000FF"/>
                                  </a:solidFill>
                                  <a:latin typeface="Cambria Math" charset="0"/>
                                </a:rPr>
                                <m:t>𝑉</m:t>
                              </m:r>
                            </m:e>
                            <m:sub>
                              <m:r>
                                <a:rPr lang="en-US" sz="2000" i="1">
                                  <a:solidFill>
                                    <a:srgbClr val="0000FF"/>
                                  </a:solidFill>
                                  <a:latin typeface="Cambria Math" charset="0"/>
                                </a:rPr>
                                <m:t>2</m:t>
                              </m:r>
                            </m:sub>
                          </m:sSub>
                        </m:num>
                        <m:den>
                          <m:sSub>
                            <m:sSubPr>
                              <m:ctrlPr>
                                <a:rPr lang="en-US" sz="2000" i="1">
                                  <a:solidFill>
                                    <a:srgbClr val="0000FF"/>
                                  </a:solidFill>
                                  <a:latin typeface="Cambria Math" panose="02040503050406030204" pitchFamily="18" charset="0"/>
                                  <a:ea typeface="Cambria Math" charset="0"/>
                                  <a:cs typeface="Cambria Math" charset="0"/>
                                </a:rPr>
                              </m:ctrlPr>
                            </m:sSubPr>
                            <m:e>
                              <m:r>
                                <a:rPr lang="en-US" sz="2000" i="1">
                                  <a:solidFill>
                                    <a:srgbClr val="0000FF"/>
                                  </a:solidFill>
                                  <a:latin typeface="Cambria Math" charset="0"/>
                                  <a:ea typeface="Cambria Math" charset="0"/>
                                  <a:cs typeface="Cambria Math" charset="0"/>
                                </a:rPr>
                                <m:t>𝑇</m:t>
                              </m:r>
                            </m:e>
                            <m:sub>
                              <m:r>
                                <a:rPr lang="en-US" sz="2000" i="1">
                                  <a:solidFill>
                                    <a:srgbClr val="0000FF"/>
                                  </a:solidFill>
                                  <a:latin typeface="Cambria Math" charset="0"/>
                                  <a:ea typeface="Cambria Math" charset="0"/>
                                  <a:cs typeface="Cambria Math" charset="0"/>
                                </a:rPr>
                                <m:t>2</m:t>
                              </m:r>
                            </m:sub>
                          </m:sSub>
                        </m:den>
                      </m:f>
                    </m:oMath>
                  </m:oMathPara>
                </a14:m>
                <a:endParaRPr lang="en-US" sz="2000" dirty="0">
                  <a:solidFill>
                    <a:srgbClr val="0000FF"/>
                  </a:solidFill>
                </a:endParaRPr>
              </a:p>
              <a:p>
                <a:endParaRPr lang="en-US" sz="2000" dirty="0"/>
              </a:p>
            </p:txBody>
          </p:sp>
        </mc:Choice>
        <mc:Fallback xmlns="">
          <p:sp>
            <p:nvSpPr>
              <p:cNvPr id="28" name="TextBox 27"/>
              <p:cNvSpPr txBox="1">
                <a:spLocks noRot="1" noChangeAspect="1" noMove="1" noResize="1" noEditPoints="1" noAdjustHandles="1" noChangeArrowheads="1" noChangeShapeType="1" noTextEdit="1"/>
              </p:cNvSpPr>
              <p:nvPr/>
            </p:nvSpPr>
            <p:spPr>
              <a:xfrm>
                <a:off x="4914715" y="5978939"/>
                <a:ext cx="1981392" cy="962828"/>
              </a:xfrm>
              <a:prstGeom prst="rect">
                <a:avLst/>
              </a:prstGeom>
              <a:blipFill rotWithShape="0">
                <a:blip r:embed="rId10"/>
                <a:stretch>
                  <a:fillRect/>
                </a:stretch>
              </a:blipFill>
            </p:spPr>
            <p:txBody>
              <a:bodyPr/>
              <a:lstStyle/>
              <a:p>
                <a:r>
                  <a:rPr lang="en-US">
                    <a:noFill/>
                  </a:rPr>
                  <a:t> </a:t>
                </a:r>
              </a:p>
            </p:txBody>
          </p:sp>
        </mc:Fallback>
      </mc:AlternateContent>
      <p:cxnSp>
        <p:nvCxnSpPr>
          <p:cNvPr id="32" name="Straight Arrow Connector 31"/>
          <p:cNvCxnSpPr/>
          <p:nvPr/>
        </p:nvCxnSpPr>
        <p:spPr>
          <a:xfrm>
            <a:off x="4272265" y="6297225"/>
            <a:ext cx="893975" cy="0"/>
          </a:xfrm>
          <a:prstGeom prst="straightConnector1">
            <a:avLst/>
          </a:prstGeom>
          <a:ln w="12700">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748474" y="2584856"/>
            <a:ext cx="3354283" cy="315787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4783431" y="2584856"/>
            <a:ext cx="3354283" cy="315787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624023" y="2673291"/>
            <a:ext cx="1093033" cy="2981000"/>
          </a:xfrm>
          <a:prstGeom prst="rect">
            <a:avLst/>
          </a:prstGeom>
        </p:spPr>
      </p:pic>
      <p:pic>
        <p:nvPicPr>
          <p:cNvPr id="5" name="Picture 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606620" y="2673291"/>
            <a:ext cx="1199498" cy="3009392"/>
          </a:xfrm>
          <a:prstGeom prst="rect">
            <a:avLst/>
          </a:prstGeom>
        </p:spPr>
      </p:pic>
    </p:spTree>
    <p:extLst>
      <p:ext uri="{BB962C8B-B14F-4D97-AF65-F5344CB8AC3E}">
        <p14:creationId xmlns:p14="http://schemas.microsoft.com/office/powerpoint/2010/main" val="193486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a:xfrm>
            <a:off x="6960525" y="6389668"/>
            <a:ext cx="2057400" cy="365125"/>
          </a:xfrm>
        </p:spPr>
        <p:txBody>
          <a:bodyPr/>
          <a:lstStyle/>
          <a:p>
            <a:fld id="{72F633B3-16E2-4909-ACA1-80BBA0CB601E}" type="slidenum">
              <a:rPr lang="en-US" smtClean="0"/>
              <a:pPr/>
              <a:t>13</a:t>
            </a:fld>
            <a:endParaRPr lang="en-US" dirty="0"/>
          </a:p>
        </p:txBody>
      </p:sp>
      <mc:AlternateContent xmlns:mc="http://schemas.openxmlformats.org/markup-compatibility/2006" xmlns:a14="http://schemas.microsoft.com/office/drawing/2010/main">
        <mc:Choice Requires="a14">
          <p:sp>
            <p:nvSpPr>
              <p:cNvPr id="15" name="TextBox 14"/>
              <p:cNvSpPr txBox="1"/>
              <p:nvPr/>
            </p:nvSpPr>
            <p:spPr>
              <a:xfrm>
                <a:off x="7688204" y="162203"/>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ea typeface="Cambria Math" charset="0"/>
                          <a:cs typeface="Cambria Math" charset="0"/>
                        </a:rPr>
                        <m:t>𝑉</m:t>
                      </m:r>
                      <m:r>
                        <a:rPr lang="en-US" sz="2000" i="1">
                          <a:latin typeface="Cambria Math" charset="0"/>
                          <a:ea typeface="Cambria Math" charset="0"/>
                          <a:cs typeface="Cambria Math" charset="0"/>
                        </a:rPr>
                        <m:t>∝</m:t>
                      </m:r>
                      <m:r>
                        <a:rPr lang="en-US" sz="2000" b="0" i="1" smtClean="0">
                          <a:latin typeface="Cambria Math" charset="0"/>
                          <a:ea typeface="Cambria Math" charset="0"/>
                          <a:cs typeface="Cambria Math" charset="0"/>
                        </a:rPr>
                        <m:t>𝑇</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7688204" y="162203"/>
                <a:ext cx="1594884" cy="307777"/>
              </a:xfrm>
              <a:prstGeom prst="rect">
                <a:avLst/>
              </a:prstGeom>
              <a:blipFill rotWithShape="0">
                <a:blip r:embed="rId3"/>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688204" y="469980"/>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𝑉</m:t>
                      </m:r>
                      <m:r>
                        <a:rPr lang="en-US" sz="2000" b="0" i="1" smtClean="0">
                          <a:latin typeface="Cambria Math" charset="0"/>
                        </a:rPr>
                        <m:t>=</m:t>
                      </m:r>
                      <m:r>
                        <a:rPr lang="en-US" sz="2000" b="0" i="1" smtClean="0">
                          <a:latin typeface="Cambria Math" charset="0"/>
                        </a:rPr>
                        <m:t>𝑘𝑇</m:t>
                      </m:r>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7688204" y="469980"/>
                <a:ext cx="1594884" cy="307777"/>
              </a:xfrm>
              <a:prstGeom prst="rect">
                <a:avLst/>
              </a:prstGeom>
              <a:blipFill rotWithShape="0">
                <a:blip r:embed="rId4"/>
                <a:stretch>
                  <a:fillRect b="-13725"/>
                </a:stretch>
              </a:blipFill>
            </p:spPr>
            <p:txBody>
              <a:bodyPr/>
              <a:lstStyle/>
              <a:p>
                <a:r>
                  <a:rPr lang="en-US">
                    <a:noFill/>
                  </a:rPr>
                  <a:t> </a:t>
                </a:r>
              </a:p>
            </p:txBody>
          </p:sp>
        </mc:Fallback>
      </mc:AlternateContent>
      <p:pic>
        <p:nvPicPr>
          <p:cNvPr id="21" name="Picture 20"/>
          <p:cNvPicPr>
            <a:picLocks noChangeAspect="1"/>
          </p:cNvPicPr>
          <p:nvPr/>
        </p:nvPicPr>
        <p:blipFill>
          <a:blip r:embed="rId5"/>
          <a:stretch>
            <a:fillRect/>
          </a:stretch>
        </p:blipFill>
        <p:spPr>
          <a:xfrm>
            <a:off x="565767" y="1493492"/>
            <a:ext cx="8032338" cy="3151515"/>
          </a:xfrm>
          <a:prstGeom prst="rect">
            <a:avLst/>
          </a:prstGeom>
        </p:spPr>
      </p:pic>
      <p:sp>
        <p:nvSpPr>
          <p:cNvPr id="3" name="Rectangle 2"/>
          <p:cNvSpPr/>
          <p:nvPr/>
        </p:nvSpPr>
        <p:spPr>
          <a:xfrm>
            <a:off x="457200" y="4675705"/>
            <a:ext cx="3806301" cy="1815882"/>
          </a:xfrm>
          <a:prstGeom prst="rect">
            <a:avLst/>
          </a:prstGeom>
        </p:spPr>
        <p:txBody>
          <a:bodyPr wrap="square">
            <a:spAutoFit/>
          </a:bodyPr>
          <a:lstStyle/>
          <a:p>
            <a:r>
              <a:rPr lang="en-US" sz="1600" i="1" dirty="0">
                <a:solidFill>
                  <a:srgbClr val="333333"/>
                </a:solidFill>
                <a:latin typeface="Arial" charset="0"/>
                <a:ea typeface="Arial" charset="0"/>
                <a:cs typeface="Arial" charset="0"/>
              </a:rPr>
              <a:t>The temperature-volume relationship for equal sized samples of H</a:t>
            </a:r>
            <a:r>
              <a:rPr lang="en-US" sz="1600" i="1" baseline="-25000" dirty="0">
                <a:solidFill>
                  <a:srgbClr val="333333"/>
                </a:solidFill>
                <a:latin typeface="Arial" charset="0"/>
                <a:ea typeface="Arial" charset="0"/>
                <a:cs typeface="Arial" charset="0"/>
              </a:rPr>
              <a:t>2</a:t>
            </a:r>
            <a:r>
              <a:rPr lang="en-US" sz="1600" i="1" dirty="0">
                <a:solidFill>
                  <a:srgbClr val="333333"/>
                </a:solidFill>
                <a:latin typeface="Arial" charset="0"/>
                <a:ea typeface="Arial" charset="0"/>
                <a:cs typeface="Arial" charset="0"/>
              </a:rPr>
              <a:t> at three different pressures were measured. The broken line represent and extrapolation to V=0. All the lines extrapolate to the same temperature, absolute zero at V=0.</a:t>
            </a:r>
            <a:endParaRPr lang="en-US" sz="1600" dirty="0">
              <a:latin typeface="Arial" charset="0"/>
              <a:ea typeface="Arial" charset="0"/>
              <a:cs typeface="Arial" charset="0"/>
            </a:endParaRPr>
          </a:p>
        </p:txBody>
      </p:sp>
      <p:sp>
        <p:nvSpPr>
          <p:cNvPr id="26" name="Rectangle 25"/>
          <p:cNvSpPr/>
          <p:nvPr/>
        </p:nvSpPr>
        <p:spPr>
          <a:xfrm>
            <a:off x="5063187" y="4675705"/>
            <a:ext cx="3924111" cy="1323439"/>
          </a:xfrm>
          <a:prstGeom prst="rect">
            <a:avLst/>
          </a:prstGeom>
        </p:spPr>
        <p:txBody>
          <a:bodyPr wrap="square">
            <a:spAutoFit/>
          </a:bodyPr>
          <a:lstStyle/>
          <a:p>
            <a:r>
              <a:rPr lang="en-US" sz="1600" i="1" dirty="0">
                <a:solidFill>
                  <a:srgbClr val="333333"/>
                </a:solidFill>
                <a:latin typeface="Arial" charset="0"/>
                <a:ea typeface="Arial" charset="0"/>
                <a:cs typeface="Arial" charset="0"/>
              </a:rPr>
              <a:t>Plots of volume versus temperature for different amounts of selected gases at 1 atm. All the plots extrapolate to a value of V = 0 at absolute zero, regardless of the identity or the amount of the gas.</a:t>
            </a:r>
            <a:endParaRPr lang="en-US" sz="1600" dirty="0">
              <a:latin typeface="Arial" charset="0"/>
              <a:ea typeface="Arial" charset="0"/>
              <a:cs typeface="Arial" charset="0"/>
            </a:endParaRPr>
          </a:p>
        </p:txBody>
      </p:sp>
      <p:sp>
        <p:nvSpPr>
          <p:cNvPr id="27" name="Text Placeholder 2"/>
          <p:cNvSpPr txBox="1">
            <a:spLocks/>
          </p:cNvSpPr>
          <p:nvPr/>
        </p:nvSpPr>
        <p:spPr>
          <a:xfrm>
            <a:off x="457200" y="956968"/>
            <a:ext cx="8530098" cy="235095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Volume and Temperature:  Charles’s Law</a:t>
            </a:r>
            <a:endParaRPr lang="en-US" sz="2200" dirty="0">
              <a:solidFill>
                <a:srgbClr val="009900"/>
              </a:solidFill>
            </a:endParaRPr>
          </a:p>
        </p:txBody>
      </p:sp>
    </p:spTree>
    <p:extLst>
      <p:ext uri="{BB962C8B-B14F-4D97-AF65-F5344CB8AC3E}">
        <p14:creationId xmlns:p14="http://schemas.microsoft.com/office/powerpoint/2010/main" val="333436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p:txBody>
          <a:bodyPr/>
          <a:lstStyle/>
          <a:p>
            <a:fld id="{72F633B3-16E2-4909-ACA1-80BBA0CB601E}" type="slidenum">
              <a:rPr lang="en-US" smtClean="0"/>
              <a:pPr/>
              <a:t>14</a:t>
            </a:fld>
            <a:endParaRPr lang="en-US" dirty="0"/>
          </a:p>
        </p:txBody>
      </p:sp>
      <p:sp>
        <p:nvSpPr>
          <p:cNvPr id="15" name="Text Placeholder 2"/>
          <p:cNvSpPr txBox="1">
            <a:spLocks/>
          </p:cNvSpPr>
          <p:nvPr/>
        </p:nvSpPr>
        <p:spPr>
          <a:xfrm>
            <a:off x="457200" y="956968"/>
            <a:ext cx="8530098" cy="616651"/>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Volume and Pressure:  </a:t>
            </a:r>
            <a:r>
              <a:rPr lang="en-US" sz="2200" b="1">
                <a:solidFill>
                  <a:srgbClr val="009900"/>
                </a:solidFill>
              </a:rPr>
              <a:t>Boyle’s Law</a:t>
            </a:r>
            <a:endParaRPr lang="en-US" sz="2200" dirty="0">
              <a:solidFill>
                <a:srgbClr val="009900"/>
              </a:solidFill>
            </a:endParaRPr>
          </a:p>
        </p:txBody>
      </p:sp>
      <p:pic>
        <p:nvPicPr>
          <p:cNvPr id="9" name="Picture 8"/>
          <p:cNvPicPr>
            <a:picLocks noChangeAspect="1"/>
          </p:cNvPicPr>
          <p:nvPr/>
        </p:nvPicPr>
        <p:blipFill>
          <a:blip r:embed="rId3"/>
          <a:stretch>
            <a:fillRect/>
          </a:stretch>
        </p:blipFill>
        <p:spPr>
          <a:xfrm>
            <a:off x="7583312" y="1795943"/>
            <a:ext cx="1457151" cy="4338083"/>
          </a:xfrm>
          <a:prstGeom prst="rect">
            <a:avLst/>
          </a:prstGeom>
        </p:spPr>
      </p:pic>
      <p:pic>
        <p:nvPicPr>
          <p:cNvPr id="10" name="Picture 9"/>
          <p:cNvPicPr>
            <a:picLocks noChangeAspect="1"/>
          </p:cNvPicPr>
          <p:nvPr/>
        </p:nvPicPr>
        <p:blipFill>
          <a:blip r:embed="rId4"/>
          <a:stretch>
            <a:fillRect/>
          </a:stretch>
        </p:blipFill>
        <p:spPr>
          <a:xfrm>
            <a:off x="4722249" y="1340085"/>
            <a:ext cx="2934828" cy="5249800"/>
          </a:xfrm>
          <a:prstGeom prst="rect">
            <a:avLst/>
          </a:prstGeom>
        </p:spPr>
      </p:pic>
      <p:sp>
        <p:nvSpPr>
          <p:cNvPr id="11" name="TextBox 10"/>
          <p:cNvSpPr txBox="1"/>
          <p:nvPr/>
        </p:nvSpPr>
        <p:spPr>
          <a:xfrm>
            <a:off x="519141" y="1437881"/>
            <a:ext cx="4520692" cy="2539157"/>
          </a:xfrm>
          <a:prstGeom prst="rect">
            <a:avLst/>
          </a:prstGeom>
          <a:noFill/>
        </p:spPr>
        <p:txBody>
          <a:bodyPr wrap="square" rtlCol="0">
            <a:spAutoFit/>
          </a:bodyPr>
          <a:lstStyle/>
          <a:p>
            <a:pPr marL="342900" indent="-342900">
              <a:spcAft>
                <a:spcPts val="600"/>
              </a:spcAft>
              <a:buClr>
                <a:srgbClr val="009900"/>
              </a:buClr>
              <a:buFont typeface="Arial" charset="0"/>
              <a:buChar char="•"/>
            </a:pPr>
            <a:r>
              <a:rPr lang="en-US" sz="2200" dirty="0"/>
              <a:t>An experiment concerning the pressure-volume behavior of a gas sample was conducted at constant temperature.</a:t>
            </a:r>
          </a:p>
          <a:p>
            <a:pPr marL="342900" indent="-342900">
              <a:spcAft>
                <a:spcPts val="600"/>
              </a:spcAft>
              <a:buClr>
                <a:srgbClr val="009900"/>
              </a:buClr>
              <a:buFont typeface="Arial" charset="0"/>
              <a:buChar char="•"/>
            </a:pPr>
            <a:r>
              <a:rPr lang="en-US" sz="2200" dirty="0"/>
              <a:t>Study the data/graphs and explain how P and V are related at constant temperature.</a:t>
            </a:r>
          </a:p>
        </p:txBody>
      </p:sp>
      <mc:AlternateContent xmlns:mc="http://schemas.openxmlformats.org/markup-compatibility/2006" xmlns:a14="http://schemas.microsoft.com/office/drawing/2010/main">
        <mc:Choice Requires="a14">
          <p:sp>
            <p:nvSpPr>
              <p:cNvPr id="8" name="TextBox 7"/>
              <p:cNvSpPr txBox="1"/>
              <p:nvPr/>
            </p:nvSpPr>
            <p:spPr>
              <a:xfrm>
                <a:off x="7858582" y="167911"/>
                <a:ext cx="1172130"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 </m:t>
                      </m:r>
                      <m:r>
                        <a:rPr lang="en-US" sz="2000" b="0" i="1" smtClean="0">
                          <a:latin typeface="Cambria Math" charset="0"/>
                        </a:rPr>
                        <m:t>𝑉</m:t>
                      </m:r>
                      <m:r>
                        <a:rPr lang="en-US" sz="2000" b="0" i="1" smtClean="0">
                          <a:latin typeface="Cambria Math" charset="0"/>
                        </a:rPr>
                        <m:t> </m:t>
                      </m:r>
                      <m:r>
                        <a:rPr lang="en-US" sz="2000" b="0" i="1" smtClean="0">
                          <a:latin typeface="Cambria Math" charset="0"/>
                        </a:rPr>
                        <m:t>𝑎𝑛𝑑</m:t>
                      </m:r>
                      <m:r>
                        <a:rPr lang="en-US" sz="2000" b="0" i="1" smtClean="0">
                          <a:latin typeface="Cambria Math" charset="0"/>
                        </a:rPr>
                        <m:t> </m:t>
                      </m:r>
                      <m:r>
                        <a:rPr lang="en-US" sz="2000" b="0" i="1" smtClean="0">
                          <a:latin typeface="Cambria Math" charset="0"/>
                        </a:rPr>
                        <m:t>𝑃</m:t>
                      </m:r>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7858582" y="167911"/>
                <a:ext cx="1172130" cy="307777"/>
              </a:xfrm>
              <a:prstGeom prst="rect">
                <a:avLst/>
              </a:prstGeom>
              <a:blipFill rotWithShape="0">
                <a:blip r:embed="rId5"/>
                <a:stretch>
                  <a:fillRect l="-1042" t="-142000" b="-184000"/>
                </a:stretch>
              </a:blipFill>
            </p:spPr>
            <p:txBody>
              <a:bodyPr/>
              <a:lstStyle/>
              <a:p>
                <a:r>
                  <a:rPr lang="en-US">
                    <a:noFill/>
                  </a:rPr>
                  <a:t> </a:t>
                </a:r>
              </a:p>
            </p:txBody>
          </p:sp>
        </mc:Fallback>
      </mc:AlternateContent>
    </p:spTree>
    <p:extLst>
      <p:ext uri="{BB962C8B-B14F-4D97-AF65-F5344CB8AC3E}">
        <p14:creationId xmlns:p14="http://schemas.microsoft.com/office/powerpoint/2010/main" val="1236242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a:xfrm>
            <a:off x="6982150" y="6451113"/>
            <a:ext cx="2057400" cy="365125"/>
          </a:xfrm>
        </p:spPr>
        <p:txBody>
          <a:bodyPr/>
          <a:lstStyle/>
          <a:p>
            <a:fld id="{72F633B3-16E2-4909-ACA1-80BBA0CB601E}" type="slidenum">
              <a:rPr lang="en-US" smtClean="0"/>
              <a:pPr/>
              <a:t>15</a:t>
            </a:fld>
            <a:endParaRPr lang="en-US" dirty="0"/>
          </a:p>
        </p:txBody>
      </p:sp>
      <p:sp>
        <p:nvSpPr>
          <p:cNvPr id="9" name="Text Placeholder 2"/>
          <p:cNvSpPr txBox="1">
            <a:spLocks/>
          </p:cNvSpPr>
          <p:nvPr/>
        </p:nvSpPr>
        <p:spPr>
          <a:xfrm>
            <a:off x="457200" y="956968"/>
            <a:ext cx="7680514" cy="1280801"/>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Volume and Temperature:  Boyle’s Law</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For gases, there is an inverse relationship between pressure and volume (at constant temperature).</a:t>
            </a:r>
            <a:endParaRPr lang="en-US" dirty="0"/>
          </a:p>
        </p:txBody>
      </p:sp>
      <mc:AlternateContent xmlns:mc="http://schemas.openxmlformats.org/markup-compatibility/2006" xmlns:a14="http://schemas.microsoft.com/office/drawing/2010/main">
        <mc:Choice Requires="a14">
          <p:sp>
            <p:nvSpPr>
              <p:cNvPr id="15" name="TextBox 14"/>
              <p:cNvSpPr txBox="1"/>
              <p:nvPr/>
            </p:nvSpPr>
            <p:spPr>
              <a:xfrm>
                <a:off x="7688204" y="162203"/>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ea typeface="Cambria Math" charset="0"/>
                          <a:cs typeface="Cambria Math" charset="0"/>
                        </a:rPr>
                        <m:t>𝑉</m:t>
                      </m:r>
                      <m:r>
                        <a:rPr lang="en-US" sz="2000" i="1">
                          <a:latin typeface="Cambria Math" charset="0"/>
                          <a:ea typeface="Cambria Math" charset="0"/>
                          <a:cs typeface="Cambria Math" charset="0"/>
                        </a:rPr>
                        <m:t>∝</m:t>
                      </m:r>
                      <m:r>
                        <a:rPr lang="en-US" sz="2000" b="0" i="1" smtClean="0">
                          <a:latin typeface="Cambria Math" charset="0"/>
                          <a:ea typeface="Cambria Math" charset="0"/>
                          <a:cs typeface="Cambria Math" charset="0"/>
                        </a:rPr>
                        <m:t>1/</m:t>
                      </m:r>
                      <m:r>
                        <a:rPr lang="en-US" sz="2000" b="0" i="1" smtClean="0">
                          <a:latin typeface="Cambria Math" charset="0"/>
                          <a:ea typeface="Cambria Math" charset="0"/>
                          <a:cs typeface="Cambria Math" charset="0"/>
                        </a:rPr>
                        <m:t>𝑃</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7688204" y="162203"/>
                <a:ext cx="1594884" cy="307777"/>
              </a:xfrm>
              <a:prstGeom prst="rect">
                <a:avLst/>
              </a:prstGeom>
              <a:blipFill rotWithShape="0">
                <a:blip r:embed="rId3"/>
                <a:stretch>
                  <a:fillRect b="-3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688204" y="527132"/>
                <a:ext cx="1594884" cy="58233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𝑉</m:t>
                      </m:r>
                      <m:r>
                        <a:rPr lang="en-US" sz="2000" b="0" i="1" smtClean="0">
                          <a:latin typeface="Cambria Math" charset="0"/>
                        </a:rPr>
                        <m:t>=</m:t>
                      </m:r>
                      <m:f>
                        <m:fPr>
                          <m:ctrlPr>
                            <a:rPr lang="en-US" sz="2000" b="0" i="1" smtClean="0">
                              <a:latin typeface="Cambria Math" panose="02040503050406030204" pitchFamily="18" charset="0"/>
                            </a:rPr>
                          </m:ctrlPr>
                        </m:fPr>
                        <m:num>
                          <m:r>
                            <a:rPr lang="en-US" sz="2000" b="0" i="1" smtClean="0">
                              <a:latin typeface="Cambria Math" charset="0"/>
                            </a:rPr>
                            <m:t>𝑘</m:t>
                          </m:r>
                        </m:num>
                        <m:den>
                          <m:r>
                            <a:rPr lang="en-US" sz="2000" b="0" i="1" smtClean="0">
                              <a:latin typeface="Cambria Math" charset="0"/>
                            </a:rPr>
                            <m:t>𝑃</m:t>
                          </m:r>
                        </m:den>
                      </m:f>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7688204" y="527132"/>
                <a:ext cx="1594884" cy="582339"/>
              </a:xfrm>
              <a:prstGeom prst="rect">
                <a:avLst/>
              </a:prstGeom>
              <a:blipFill rotWithShape="0">
                <a:blip r:embed="rId4"/>
                <a:stretch>
                  <a:fillRect/>
                </a:stretch>
              </a:blipFill>
            </p:spPr>
            <p:txBody>
              <a:bodyPr/>
              <a:lstStyle/>
              <a:p>
                <a:r>
                  <a:rPr lang="en-US">
                    <a:noFill/>
                  </a:rPr>
                  <a:t> </a:t>
                </a:r>
              </a:p>
            </p:txBody>
          </p:sp>
        </mc:Fallback>
      </mc:AlternateContent>
      <p:sp>
        <p:nvSpPr>
          <p:cNvPr id="18" name="TextBox 17"/>
          <p:cNvSpPr txBox="1"/>
          <p:nvPr/>
        </p:nvSpPr>
        <p:spPr>
          <a:xfrm>
            <a:off x="962680" y="2750866"/>
            <a:ext cx="1351652" cy="369332"/>
          </a:xfrm>
          <a:prstGeom prst="rect">
            <a:avLst/>
          </a:prstGeom>
          <a:noFill/>
          <a:ln>
            <a:noFill/>
          </a:ln>
        </p:spPr>
        <p:txBody>
          <a:bodyPr wrap="none" rtlCol="0">
            <a:spAutoFit/>
          </a:bodyPr>
          <a:lstStyle/>
          <a:p>
            <a:r>
              <a:rPr lang="en-US" i="1" u="sng" dirty="0"/>
              <a:t>Condition 1</a:t>
            </a:r>
          </a:p>
        </p:txBody>
      </p:sp>
      <mc:AlternateContent xmlns:mc="http://schemas.openxmlformats.org/markup-compatibility/2006" xmlns:a14="http://schemas.microsoft.com/office/drawing/2010/main">
        <mc:Choice Requires="a14">
          <p:sp>
            <p:nvSpPr>
              <p:cNvPr id="20" name="TextBox 19"/>
              <p:cNvSpPr txBox="1"/>
              <p:nvPr/>
            </p:nvSpPr>
            <p:spPr>
              <a:xfrm>
                <a:off x="771150" y="3217684"/>
                <a:ext cx="1594884" cy="634661"/>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charset="0"/>
                            </a:rPr>
                            <m:t>𝑉</m:t>
                          </m:r>
                        </m:e>
                        <m:sub>
                          <m:r>
                            <a:rPr lang="en-US" sz="2000" b="0" i="1" smtClean="0">
                              <a:latin typeface="Cambria Math" charset="0"/>
                            </a:rPr>
                            <m:t>1</m:t>
                          </m:r>
                        </m:sub>
                      </m:sSub>
                      <m:r>
                        <a:rPr lang="en-US" sz="2000" i="1">
                          <a:latin typeface="Cambria Math" charset="0"/>
                        </a:rPr>
                        <m:t>=</m:t>
                      </m:r>
                      <m:f>
                        <m:fPr>
                          <m:ctrlPr>
                            <a:rPr lang="en-US" sz="2000" i="1">
                              <a:latin typeface="Cambria Math" panose="02040503050406030204" pitchFamily="18" charset="0"/>
                            </a:rPr>
                          </m:ctrlPr>
                        </m:fPr>
                        <m:num>
                          <m:r>
                            <a:rPr lang="en-US" sz="2000" i="1">
                              <a:latin typeface="Cambria Math" charset="0"/>
                            </a:rPr>
                            <m:t>𝑘</m:t>
                          </m:r>
                        </m:num>
                        <m:den>
                          <m:sSub>
                            <m:sSubPr>
                              <m:ctrlPr>
                                <a:rPr lang="en-US" sz="2000" i="1">
                                  <a:latin typeface="Cambria Math" panose="02040503050406030204" pitchFamily="18" charset="0"/>
                                </a:rPr>
                              </m:ctrlPr>
                            </m:sSubPr>
                            <m:e>
                              <m:r>
                                <a:rPr lang="en-US" sz="2000" b="0" i="1" smtClean="0">
                                  <a:latin typeface="Cambria Math" charset="0"/>
                                </a:rPr>
                                <m:t>𝑃</m:t>
                              </m:r>
                            </m:e>
                            <m:sub>
                              <m:r>
                                <a:rPr lang="en-US" sz="2000" i="1">
                                  <a:latin typeface="Cambria Math" charset="0"/>
                                </a:rPr>
                                <m:t>1</m:t>
                              </m:r>
                            </m:sub>
                          </m:sSub>
                        </m:den>
                      </m:f>
                    </m:oMath>
                  </m:oMathPara>
                </a14:m>
                <a:endParaRPr lang="en-US" sz="2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771150" y="3217684"/>
                <a:ext cx="1594884" cy="634661"/>
              </a:xfrm>
              <a:prstGeom prst="rect">
                <a:avLst/>
              </a:prstGeom>
              <a:blipFill rotWithShape="0">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71150" y="4045543"/>
                <a:ext cx="1594884"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𝑃</m:t>
                          </m:r>
                        </m:e>
                        <m:sub>
                          <m:r>
                            <a:rPr lang="en-US" sz="2000" b="0" i="1" smtClean="0">
                              <a:latin typeface="Cambria Math" charset="0"/>
                              <a:ea typeface="Cambria Math" charset="0"/>
                              <a:cs typeface="Cambria Math" charset="0"/>
                            </a:rPr>
                            <m:t>1</m:t>
                          </m:r>
                        </m:sub>
                      </m:sSub>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𝑉</m:t>
                          </m:r>
                        </m:e>
                        <m:sub>
                          <m:r>
                            <a:rPr lang="en-US" sz="2000" b="0" i="1" smtClean="0">
                              <a:latin typeface="Cambria Math" charset="0"/>
                              <a:ea typeface="Cambria Math" charset="0"/>
                              <a:cs typeface="Cambria Math" charset="0"/>
                            </a:rPr>
                            <m:t>1</m:t>
                          </m:r>
                        </m:sub>
                      </m:sSub>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oMath>
                  </m:oMathPara>
                </a14:m>
                <a:endParaRPr lang="en-US" sz="2000" dirty="0">
                  <a:solidFill>
                    <a:srgbClr val="0099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71150" y="4045543"/>
                <a:ext cx="1594884" cy="307777"/>
              </a:xfrm>
              <a:prstGeom prst="rect">
                <a:avLst/>
              </a:prstGeom>
              <a:blipFill rotWithShape="0">
                <a:blip r:embed="rId6"/>
                <a:stretch>
                  <a:fillRect b="-20000"/>
                </a:stretch>
              </a:blipFill>
              <a:ln>
                <a:noFill/>
              </a:ln>
            </p:spPr>
            <p:txBody>
              <a:bodyPr/>
              <a:lstStyle/>
              <a:p>
                <a:r>
                  <a:rPr lang="en-US">
                    <a:noFill/>
                  </a:rPr>
                  <a:t> </a:t>
                </a:r>
              </a:p>
            </p:txBody>
          </p:sp>
        </mc:Fallback>
      </mc:AlternateContent>
      <p:sp>
        <p:nvSpPr>
          <p:cNvPr id="19" name="TextBox 18"/>
          <p:cNvSpPr txBox="1"/>
          <p:nvPr/>
        </p:nvSpPr>
        <p:spPr>
          <a:xfrm>
            <a:off x="4980820" y="2776807"/>
            <a:ext cx="1351652" cy="369332"/>
          </a:xfrm>
          <a:prstGeom prst="rect">
            <a:avLst/>
          </a:prstGeom>
          <a:noFill/>
        </p:spPr>
        <p:txBody>
          <a:bodyPr wrap="none" rtlCol="0">
            <a:spAutoFit/>
          </a:bodyPr>
          <a:lstStyle/>
          <a:p>
            <a:r>
              <a:rPr lang="en-US" i="1" u="sng" dirty="0"/>
              <a:t>Condition 2</a:t>
            </a:r>
          </a:p>
        </p:txBody>
      </p:sp>
      <p:cxnSp>
        <p:nvCxnSpPr>
          <p:cNvPr id="32" name="Straight Arrow Connector 31"/>
          <p:cNvCxnSpPr/>
          <p:nvPr/>
        </p:nvCxnSpPr>
        <p:spPr>
          <a:xfrm>
            <a:off x="4272265" y="6297225"/>
            <a:ext cx="893975" cy="0"/>
          </a:xfrm>
          <a:prstGeom prst="straightConnector1">
            <a:avLst/>
          </a:prstGeom>
          <a:ln w="12700">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748474" y="2584856"/>
            <a:ext cx="3354283" cy="315787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4783431" y="2584856"/>
            <a:ext cx="3354283" cy="315787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7602281" y="1154962"/>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𝑃𝑉</m:t>
                      </m:r>
                      <m:r>
                        <a:rPr lang="en-US" sz="2000" b="0" i="1" smtClean="0">
                          <a:latin typeface="Cambria Math" charset="0"/>
                        </a:rPr>
                        <m:t>=</m:t>
                      </m:r>
                      <m:r>
                        <a:rPr lang="en-US" sz="2000" b="0" i="1" smtClean="0">
                          <a:latin typeface="Cambria Math" charset="0"/>
                        </a:rPr>
                        <m:t>𝑘</m:t>
                      </m:r>
                    </m:oMath>
                  </m:oMathPara>
                </a14:m>
                <a:endParaRPr lang="en-US" sz="2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7602281" y="1154962"/>
                <a:ext cx="1594884" cy="307777"/>
              </a:xfrm>
              <a:prstGeom prst="rect">
                <a:avLst/>
              </a:prstGeom>
              <a:blipFill rotWithShape="0">
                <a:blip r:embed="rId7"/>
                <a:stretch>
                  <a:fillRect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783431" y="3223205"/>
                <a:ext cx="1594884" cy="634661"/>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charset="0"/>
                            </a:rPr>
                            <m:t>𝑉</m:t>
                          </m:r>
                        </m:e>
                        <m:sub>
                          <m:r>
                            <a:rPr lang="en-US" sz="2000" b="0" i="1" smtClean="0">
                              <a:latin typeface="Cambria Math" charset="0"/>
                            </a:rPr>
                            <m:t>2</m:t>
                          </m:r>
                        </m:sub>
                      </m:sSub>
                      <m:r>
                        <a:rPr lang="en-US" sz="2000" i="1">
                          <a:latin typeface="Cambria Math" charset="0"/>
                        </a:rPr>
                        <m:t>=</m:t>
                      </m:r>
                      <m:f>
                        <m:fPr>
                          <m:ctrlPr>
                            <a:rPr lang="en-US" sz="2000" i="1">
                              <a:latin typeface="Cambria Math" panose="02040503050406030204" pitchFamily="18" charset="0"/>
                            </a:rPr>
                          </m:ctrlPr>
                        </m:fPr>
                        <m:num>
                          <m:r>
                            <a:rPr lang="en-US" sz="2000" i="1">
                              <a:latin typeface="Cambria Math" charset="0"/>
                            </a:rPr>
                            <m:t>𝑘</m:t>
                          </m:r>
                        </m:num>
                        <m:den>
                          <m:sSub>
                            <m:sSubPr>
                              <m:ctrlPr>
                                <a:rPr lang="en-US" sz="2000" i="1">
                                  <a:latin typeface="Cambria Math" panose="02040503050406030204" pitchFamily="18" charset="0"/>
                                </a:rPr>
                              </m:ctrlPr>
                            </m:sSubPr>
                            <m:e>
                              <m:r>
                                <a:rPr lang="en-US" sz="2000" b="0" i="1" smtClean="0">
                                  <a:latin typeface="Cambria Math" charset="0"/>
                                </a:rPr>
                                <m:t>𝑃</m:t>
                              </m:r>
                            </m:e>
                            <m:sub>
                              <m:r>
                                <a:rPr lang="en-US" sz="2000" b="0" i="1" smtClean="0">
                                  <a:latin typeface="Cambria Math" charset="0"/>
                                </a:rPr>
                                <m:t>2</m:t>
                              </m:r>
                            </m:sub>
                          </m:sSub>
                        </m:den>
                      </m:f>
                    </m:oMath>
                  </m:oMathPara>
                </a14:m>
                <a:endParaRPr lang="en-US" sz="2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4783431" y="3223205"/>
                <a:ext cx="1594884" cy="634661"/>
              </a:xfrm>
              <a:prstGeom prst="rect">
                <a:avLst/>
              </a:prstGeom>
              <a:blipFill rotWithShape="0">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783431" y="4051064"/>
                <a:ext cx="1594884"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𝑃</m:t>
                          </m:r>
                        </m:e>
                        <m:sub>
                          <m:r>
                            <a:rPr lang="en-US" sz="2000" b="0" i="1" smtClean="0">
                              <a:latin typeface="Cambria Math" charset="0"/>
                              <a:ea typeface="Cambria Math" charset="0"/>
                              <a:cs typeface="Cambria Math" charset="0"/>
                            </a:rPr>
                            <m:t>2</m:t>
                          </m:r>
                        </m:sub>
                      </m:sSub>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𝑉</m:t>
                          </m:r>
                        </m:e>
                        <m:sub>
                          <m:r>
                            <a:rPr lang="en-US" sz="2000" b="0" i="1" smtClean="0">
                              <a:latin typeface="Cambria Math" charset="0"/>
                              <a:ea typeface="Cambria Math" charset="0"/>
                              <a:cs typeface="Cambria Math" charset="0"/>
                            </a:rPr>
                            <m:t>2</m:t>
                          </m:r>
                        </m:sub>
                      </m:sSub>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oMath>
                  </m:oMathPara>
                </a14:m>
                <a:endParaRPr lang="en-US" sz="2000" dirty="0">
                  <a:solidFill>
                    <a:srgbClr val="009900"/>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783431" y="4051064"/>
                <a:ext cx="1594884" cy="307777"/>
              </a:xfrm>
              <a:prstGeom prst="rect">
                <a:avLst/>
              </a:prstGeom>
              <a:blipFill rotWithShape="0">
                <a:blip r:embed="rId9"/>
                <a:stretch>
                  <a:fillRect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2014179" y="6143336"/>
                <a:ext cx="2341337"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𝑃</m:t>
                          </m:r>
                        </m:e>
                        <m:sub>
                          <m:r>
                            <a:rPr lang="en-US" sz="2000" b="0" i="1" smtClean="0">
                              <a:latin typeface="Cambria Math" charset="0"/>
                              <a:ea typeface="Cambria Math" charset="0"/>
                              <a:cs typeface="Cambria Math" charset="0"/>
                            </a:rPr>
                            <m:t>1</m:t>
                          </m:r>
                        </m:sub>
                      </m:sSub>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𝑉</m:t>
                          </m:r>
                        </m:e>
                        <m:sub>
                          <m:r>
                            <a:rPr lang="en-US" sz="2000" b="0" i="1" smtClean="0">
                              <a:latin typeface="Cambria Math" charset="0"/>
                              <a:ea typeface="Cambria Math" charset="0"/>
                              <a:cs typeface="Cambria Math" charset="0"/>
                            </a:rPr>
                            <m:t>1</m:t>
                          </m:r>
                        </m:sub>
                      </m:sSub>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r>
                        <a:rPr lang="en-US" sz="2000" b="0" i="1" smtClean="0">
                          <a:latin typeface="Cambria Math" charset="0"/>
                          <a:ea typeface="Cambria Math" charset="0"/>
                          <a:cs typeface="Cambria Math" charset="0"/>
                        </a:rPr>
                        <m:t>=</m:t>
                      </m:r>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𝑃</m:t>
                          </m:r>
                        </m:e>
                        <m:sub>
                          <m:r>
                            <a:rPr lang="en-US" sz="2000" i="1">
                              <a:latin typeface="Cambria Math" charset="0"/>
                              <a:ea typeface="Cambria Math" charset="0"/>
                              <a:cs typeface="Cambria Math" charset="0"/>
                            </a:rPr>
                            <m:t>2</m:t>
                          </m:r>
                        </m:sub>
                      </m:sSub>
                      <m:sSub>
                        <m:sSubPr>
                          <m:ctrlPr>
                            <a:rPr lang="en-US" sz="2000" i="1">
                              <a:latin typeface="Cambria Math" panose="02040503050406030204" pitchFamily="18" charset="0"/>
                              <a:ea typeface="Cambria Math" charset="0"/>
                              <a:cs typeface="Cambria Math" charset="0"/>
                            </a:rPr>
                          </m:ctrlPr>
                        </m:sSubPr>
                        <m:e>
                          <m:r>
                            <a:rPr lang="en-US" sz="2000" i="1">
                              <a:latin typeface="Cambria Math" charset="0"/>
                              <a:ea typeface="Cambria Math" charset="0"/>
                              <a:cs typeface="Cambria Math" charset="0"/>
                            </a:rPr>
                            <m:t>𝑉</m:t>
                          </m:r>
                        </m:e>
                        <m:sub>
                          <m:r>
                            <a:rPr lang="en-US" sz="2000" i="1">
                              <a:latin typeface="Cambria Math" charset="0"/>
                              <a:ea typeface="Cambria Math" charset="0"/>
                              <a:cs typeface="Cambria Math" charset="0"/>
                            </a:rPr>
                            <m:t>2</m:t>
                          </m:r>
                        </m:sub>
                      </m:sSub>
                    </m:oMath>
                  </m:oMathPara>
                </a14:m>
                <a:endParaRPr lang="en-US" sz="2000" dirty="0">
                  <a:solidFill>
                    <a:srgbClr val="0099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014179" y="6143336"/>
                <a:ext cx="2341337" cy="307777"/>
              </a:xfrm>
              <a:prstGeom prst="rect">
                <a:avLst/>
              </a:prstGeom>
              <a:blipFill rotWithShape="0">
                <a:blip r:embed="rId10"/>
                <a:stretch>
                  <a:fillRect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959777" y="6153969"/>
                <a:ext cx="2341337"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0000FF"/>
                              </a:solidFill>
                              <a:latin typeface="Cambria Math" panose="02040503050406030204" pitchFamily="18" charset="0"/>
                              <a:ea typeface="Cambria Math" charset="0"/>
                              <a:cs typeface="Cambria Math" charset="0"/>
                            </a:rPr>
                          </m:ctrlPr>
                        </m:sSubPr>
                        <m:e>
                          <m:r>
                            <a:rPr lang="en-US" sz="2000" b="0" i="1" smtClean="0">
                              <a:solidFill>
                                <a:srgbClr val="0000FF"/>
                              </a:solidFill>
                              <a:latin typeface="Cambria Math" charset="0"/>
                              <a:ea typeface="Cambria Math" charset="0"/>
                              <a:cs typeface="Cambria Math" charset="0"/>
                            </a:rPr>
                            <m:t>𝑃</m:t>
                          </m:r>
                        </m:e>
                        <m:sub>
                          <m:r>
                            <a:rPr lang="en-US" sz="2000" b="0" i="1" smtClean="0">
                              <a:solidFill>
                                <a:srgbClr val="0000FF"/>
                              </a:solidFill>
                              <a:latin typeface="Cambria Math" charset="0"/>
                              <a:ea typeface="Cambria Math" charset="0"/>
                              <a:cs typeface="Cambria Math" charset="0"/>
                            </a:rPr>
                            <m:t>1</m:t>
                          </m:r>
                        </m:sub>
                      </m:sSub>
                      <m:sSub>
                        <m:sSubPr>
                          <m:ctrlPr>
                            <a:rPr lang="en-US" sz="2000" b="0" i="1" smtClean="0">
                              <a:solidFill>
                                <a:srgbClr val="0000FF"/>
                              </a:solidFill>
                              <a:latin typeface="Cambria Math" panose="02040503050406030204" pitchFamily="18" charset="0"/>
                              <a:ea typeface="Cambria Math" charset="0"/>
                              <a:cs typeface="Cambria Math" charset="0"/>
                            </a:rPr>
                          </m:ctrlPr>
                        </m:sSubPr>
                        <m:e>
                          <m:r>
                            <a:rPr lang="en-US" sz="2000" b="0" i="1" smtClean="0">
                              <a:solidFill>
                                <a:srgbClr val="0000FF"/>
                              </a:solidFill>
                              <a:latin typeface="Cambria Math" charset="0"/>
                              <a:ea typeface="Cambria Math" charset="0"/>
                              <a:cs typeface="Cambria Math" charset="0"/>
                            </a:rPr>
                            <m:t>𝑉</m:t>
                          </m:r>
                        </m:e>
                        <m:sub>
                          <m:r>
                            <a:rPr lang="en-US" sz="2000" b="0" i="1" smtClean="0">
                              <a:solidFill>
                                <a:srgbClr val="0000FF"/>
                              </a:solidFill>
                              <a:latin typeface="Cambria Math" charset="0"/>
                              <a:ea typeface="Cambria Math" charset="0"/>
                              <a:cs typeface="Cambria Math" charset="0"/>
                            </a:rPr>
                            <m:t>1</m:t>
                          </m:r>
                        </m:sub>
                      </m:sSub>
                      <m:r>
                        <a:rPr lang="en-US" sz="2000" b="0" i="1" smtClean="0">
                          <a:solidFill>
                            <a:srgbClr val="0000FF"/>
                          </a:solidFill>
                          <a:latin typeface="Cambria Math" charset="0"/>
                          <a:ea typeface="Cambria Math" charset="0"/>
                          <a:cs typeface="Cambria Math" charset="0"/>
                        </a:rPr>
                        <m:t>=</m:t>
                      </m:r>
                      <m:sSub>
                        <m:sSubPr>
                          <m:ctrlPr>
                            <a:rPr lang="en-US" sz="2000" i="1">
                              <a:solidFill>
                                <a:srgbClr val="0000FF"/>
                              </a:solidFill>
                              <a:latin typeface="Cambria Math" panose="02040503050406030204" pitchFamily="18" charset="0"/>
                              <a:ea typeface="Cambria Math" charset="0"/>
                              <a:cs typeface="Cambria Math" charset="0"/>
                            </a:rPr>
                          </m:ctrlPr>
                        </m:sSubPr>
                        <m:e>
                          <m:r>
                            <a:rPr lang="en-US" sz="2000" i="1">
                              <a:solidFill>
                                <a:srgbClr val="0000FF"/>
                              </a:solidFill>
                              <a:latin typeface="Cambria Math" charset="0"/>
                              <a:ea typeface="Cambria Math" charset="0"/>
                              <a:cs typeface="Cambria Math" charset="0"/>
                            </a:rPr>
                            <m:t>𝑃</m:t>
                          </m:r>
                        </m:e>
                        <m:sub>
                          <m:r>
                            <a:rPr lang="en-US" sz="2000" i="1">
                              <a:solidFill>
                                <a:srgbClr val="0000FF"/>
                              </a:solidFill>
                              <a:latin typeface="Cambria Math" charset="0"/>
                              <a:ea typeface="Cambria Math" charset="0"/>
                              <a:cs typeface="Cambria Math" charset="0"/>
                            </a:rPr>
                            <m:t>2</m:t>
                          </m:r>
                        </m:sub>
                      </m:sSub>
                      <m:sSub>
                        <m:sSubPr>
                          <m:ctrlPr>
                            <a:rPr lang="en-US" sz="2000" i="1">
                              <a:solidFill>
                                <a:srgbClr val="0000FF"/>
                              </a:solidFill>
                              <a:latin typeface="Cambria Math" panose="02040503050406030204" pitchFamily="18" charset="0"/>
                              <a:ea typeface="Cambria Math" charset="0"/>
                              <a:cs typeface="Cambria Math" charset="0"/>
                            </a:rPr>
                          </m:ctrlPr>
                        </m:sSubPr>
                        <m:e>
                          <m:r>
                            <a:rPr lang="en-US" sz="2000" i="1">
                              <a:solidFill>
                                <a:srgbClr val="0000FF"/>
                              </a:solidFill>
                              <a:latin typeface="Cambria Math" charset="0"/>
                              <a:ea typeface="Cambria Math" charset="0"/>
                              <a:cs typeface="Cambria Math" charset="0"/>
                            </a:rPr>
                            <m:t>𝑉</m:t>
                          </m:r>
                        </m:e>
                        <m:sub>
                          <m:r>
                            <a:rPr lang="en-US" sz="2000" i="1">
                              <a:solidFill>
                                <a:srgbClr val="0000FF"/>
                              </a:solidFill>
                              <a:latin typeface="Cambria Math" charset="0"/>
                              <a:ea typeface="Cambria Math" charset="0"/>
                              <a:cs typeface="Cambria Math" charset="0"/>
                            </a:rPr>
                            <m:t>2</m:t>
                          </m:r>
                        </m:sub>
                      </m:sSub>
                    </m:oMath>
                  </m:oMathPara>
                </a14:m>
                <a:endParaRPr lang="en-US" sz="2000" dirty="0">
                  <a:solidFill>
                    <a:srgbClr val="009900"/>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59777" y="6153969"/>
                <a:ext cx="2341337" cy="307777"/>
              </a:xfrm>
              <a:prstGeom prst="rect">
                <a:avLst/>
              </a:prstGeom>
              <a:blipFill rotWithShape="0">
                <a:blip r:embed="rId11"/>
                <a:stretch>
                  <a:fillRect b="-20000"/>
                </a:stretch>
              </a:blipFill>
              <a:ln>
                <a:noFill/>
              </a:ln>
            </p:spPr>
            <p:txBody>
              <a:bodyPr/>
              <a:lstStyle/>
              <a:p>
                <a:r>
                  <a:rPr lang="en-US">
                    <a:noFill/>
                  </a:rPr>
                  <a:t> </a:t>
                </a:r>
              </a:p>
            </p:txBody>
          </p:sp>
        </mc:Fallback>
      </mc:AlternateContent>
      <p:pic>
        <p:nvPicPr>
          <p:cNvPr id="10" name="Picture 9"/>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365602" y="3089473"/>
            <a:ext cx="1548146" cy="2295527"/>
          </a:xfrm>
          <a:prstGeom prst="rect">
            <a:avLst/>
          </a:prstGeom>
        </p:spPr>
      </p:pic>
      <p:pic>
        <p:nvPicPr>
          <p:cNvPr id="11" name="Picture 10"/>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382847" y="3076127"/>
            <a:ext cx="1574838" cy="2322219"/>
          </a:xfrm>
          <a:prstGeom prst="rect">
            <a:avLst/>
          </a:prstGeom>
        </p:spPr>
      </p:pic>
    </p:spTree>
    <p:extLst>
      <p:ext uri="{BB962C8B-B14F-4D97-AF65-F5344CB8AC3E}">
        <p14:creationId xmlns:p14="http://schemas.microsoft.com/office/powerpoint/2010/main" val="2126737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a:xfrm>
            <a:off x="6982150" y="6451113"/>
            <a:ext cx="2057400" cy="365125"/>
          </a:xfrm>
        </p:spPr>
        <p:txBody>
          <a:bodyPr/>
          <a:lstStyle/>
          <a:p>
            <a:fld id="{72F633B3-16E2-4909-ACA1-80BBA0CB601E}" type="slidenum">
              <a:rPr lang="en-US" smtClean="0"/>
              <a:pPr/>
              <a:t>16</a:t>
            </a:fld>
            <a:endParaRPr lang="en-US" dirty="0"/>
          </a:p>
        </p:txBody>
      </p:sp>
      <p:sp>
        <p:nvSpPr>
          <p:cNvPr id="9" name="Text Placeholder 2"/>
          <p:cNvSpPr txBox="1">
            <a:spLocks/>
          </p:cNvSpPr>
          <p:nvPr/>
        </p:nvSpPr>
        <p:spPr>
          <a:xfrm>
            <a:off x="457200" y="956968"/>
            <a:ext cx="8530098" cy="2371273"/>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Moles and Volume:  Avogadro’s Law</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Avogadro developed a theory to account for the behavior of gases when they are measured under the same conditions of temperature and pressure.</a:t>
            </a:r>
          </a:p>
          <a:p>
            <a:pPr marL="342900" indent="-342900">
              <a:buClr>
                <a:srgbClr val="009900"/>
              </a:buClr>
              <a:buFont typeface="Arial" panose="020B0604020202020204" pitchFamily="34" charset="0"/>
              <a:buChar char="•"/>
            </a:pPr>
            <a:r>
              <a:rPr lang="en-US" sz="2200" dirty="0"/>
              <a:t>For a confined gas, the volume (V) and number of moles (n) are directly proportional if P and T remain constant.</a:t>
            </a:r>
            <a:endParaRPr lang="en-US" dirty="0"/>
          </a:p>
        </p:txBody>
      </p:sp>
      <p:pic>
        <p:nvPicPr>
          <p:cNvPr id="31" name="Picture 30"/>
          <p:cNvPicPr>
            <a:picLocks noChangeAspect="1"/>
          </p:cNvPicPr>
          <p:nvPr/>
        </p:nvPicPr>
        <p:blipFill>
          <a:blip r:embed="rId3"/>
          <a:stretch>
            <a:fillRect/>
          </a:stretch>
        </p:blipFill>
        <p:spPr>
          <a:xfrm>
            <a:off x="457200" y="3607256"/>
            <a:ext cx="8364387" cy="2734963"/>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7858582" y="167911"/>
                <a:ext cx="1172130"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 </m:t>
                      </m:r>
                      <m:r>
                        <a:rPr lang="en-US" sz="2000" b="0" i="1" smtClean="0">
                          <a:latin typeface="Cambria Math" charset="0"/>
                        </a:rPr>
                        <m:t>𝑉</m:t>
                      </m:r>
                      <m:r>
                        <a:rPr lang="en-US" sz="2000" b="0" i="1" smtClean="0">
                          <a:latin typeface="Cambria Math" charset="0"/>
                        </a:rPr>
                        <m:t> </m:t>
                      </m:r>
                      <m:r>
                        <a:rPr lang="en-US" sz="2000" b="0" i="1" smtClean="0">
                          <a:latin typeface="Cambria Math" charset="0"/>
                        </a:rPr>
                        <m:t>𝑎𝑛𝑑</m:t>
                      </m:r>
                      <m:r>
                        <a:rPr lang="en-US" sz="2000" b="0" i="1" smtClean="0">
                          <a:latin typeface="Cambria Math" charset="0"/>
                        </a:rPr>
                        <m:t> </m:t>
                      </m:r>
                      <m:r>
                        <a:rPr lang="en-US" sz="2000" b="0" i="1" smtClean="0">
                          <a:latin typeface="Cambria Math" charset="0"/>
                        </a:rPr>
                        <m:t>𝑛</m:t>
                      </m:r>
                    </m:oMath>
                  </m:oMathPara>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7858582" y="167911"/>
                <a:ext cx="1172130" cy="307777"/>
              </a:xfrm>
              <a:prstGeom prst="rect">
                <a:avLst/>
              </a:prstGeom>
              <a:blipFill rotWithShape="0">
                <a:blip r:embed="rId4"/>
                <a:stretch>
                  <a:fillRect l="-521" t="-142000" b="-184000"/>
                </a:stretch>
              </a:blipFill>
            </p:spPr>
            <p:txBody>
              <a:bodyPr/>
              <a:lstStyle/>
              <a:p>
                <a:r>
                  <a:rPr lang="en-US">
                    <a:noFill/>
                  </a:rPr>
                  <a:t> </a:t>
                </a:r>
              </a:p>
            </p:txBody>
          </p:sp>
        </mc:Fallback>
      </mc:AlternateContent>
    </p:spTree>
    <p:extLst>
      <p:ext uri="{BB962C8B-B14F-4D97-AF65-F5344CB8AC3E}">
        <p14:creationId xmlns:p14="http://schemas.microsoft.com/office/powerpoint/2010/main" val="70827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a:xfrm>
            <a:off x="6960525" y="6389668"/>
            <a:ext cx="2057400" cy="365125"/>
          </a:xfrm>
        </p:spPr>
        <p:txBody>
          <a:bodyPr/>
          <a:lstStyle/>
          <a:p>
            <a:fld id="{72F633B3-16E2-4909-ACA1-80BBA0CB601E}" type="slidenum">
              <a:rPr lang="en-US" smtClean="0"/>
              <a:pPr/>
              <a:t>17</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67600"/>
            <a:ext cx="8530098" cy="235095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Mass and Volume:  Avogadro’s Law</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For a sample of gas, the volume is directly proportional to the amount of gas, in moles.</a:t>
            </a:r>
            <a:endParaRPr lang="en-US" dirty="0"/>
          </a:p>
        </p:txBody>
      </p:sp>
      <mc:AlternateContent xmlns:mc="http://schemas.openxmlformats.org/markup-compatibility/2006" xmlns:a14="http://schemas.microsoft.com/office/drawing/2010/main">
        <mc:Choice Requires="a14">
          <p:sp>
            <p:nvSpPr>
              <p:cNvPr id="15" name="TextBox 14"/>
              <p:cNvSpPr txBox="1"/>
              <p:nvPr/>
            </p:nvSpPr>
            <p:spPr>
              <a:xfrm>
                <a:off x="7688204" y="162203"/>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𝑉</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𝑛</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7688204" y="162203"/>
                <a:ext cx="1594884" cy="307777"/>
              </a:xfrm>
              <a:prstGeom prst="rect">
                <a:avLst/>
              </a:prstGeom>
              <a:blipFill rotWithShape="0">
                <a:blip r:embed="rId3"/>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688204" y="469980"/>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𝑉</m:t>
                      </m:r>
                      <m:r>
                        <a:rPr lang="en-US" sz="2000" b="0" i="1" smtClean="0">
                          <a:latin typeface="Cambria Math" charset="0"/>
                        </a:rPr>
                        <m:t>=</m:t>
                      </m:r>
                      <m:r>
                        <a:rPr lang="en-US" sz="2000" b="0" i="1" smtClean="0">
                          <a:latin typeface="Cambria Math" charset="0"/>
                        </a:rPr>
                        <m:t>𝑘𝑛</m:t>
                      </m:r>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7688204" y="469980"/>
                <a:ext cx="1594884" cy="307777"/>
              </a:xfrm>
              <a:prstGeom prst="rect">
                <a:avLst/>
              </a:prstGeom>
              <a:blipFill rotWithShape="0">
                <a:blip r:embed="rId4"/>
                <a:stretch>
                  <a:fillRect b="-13725"/>
                </a:stretch>
              </a:blipFill>
            </p:spPr>
            <p:txBody>
              <a:bodyPr/>
              <a:lstStyle/>
              <a:p>
                <a:r>
                  <a:rPr lang="en-US">
                    <a:noFill/>
                  </a:rPr>
                  <a:t> </a:t>
                </a:r>
              </a:p>
            </p:txBody>
          </p:sp>
        </mc:Fallback>
      </mc:AlternateContent>
      <p:sp>
        <p:nvSpPr>
          <p:cNvPr id="18" name="TextBox 17"/>
          <p:cNvSpPr txBox="1"/>
          <p:nvPr/>
        </p:nvSpPr>
        <p:spPr>
          <a:xfrm>
            <a:off x="962680" y="2750866"/>
            <a:ext cx="1351652" cy="369332"/>
          </a:xfrm>
          <a:prstGeom prst="rect">
            <a:avLst/>
          </a:prstGeom>
          <a:noFill/>
          <a:ln>
            <a:noFill/>
          </a:ln>
        </p:spPr>
        <p:txBody>
          <a:bodyPr wrap="none" rtlCol="0">
            <a:spAutoFit/>
          </a:bodyPr>
          <a:lstStyle/>
          <a:p>
            <a:r>
              <a:rPr lang="en-US" i="1" u="sng" dirty="0"/>
              <a:t>Condition 1</a:t>
            </a:r>
          </a:p>
        </p:txBody>
      </p:sp>
      <mc:AlternateContent xmlns:mc="http://schemas.openxmlformats.org/markup-compatibility/2006" xmlns:a14="http://schemas.microsoft.com/office/drawing/2010/main">
        <mc:Choice Requires="a14">
          <p:sp>
            <p:nvSpPr>
              <p:cNvPr id="20" name="TextBox 19"/>
              <p:cNvSpPr txBox="1"/>
              <p:nvPr/>
            </p:nvSpPr>
            <p:spPr>
              <a:xfrm>
                <a:off x="751862" y="3225824"/>
                <a:ext cx="1594884"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𝑉</m:t>
                          </m:r>
                        </m:e>
                        <m:sub>
                          <m:r>
                            <a:rPr lang="en-US" sz="2000" b="0" i="1" smtClean="0">
                              <a:latin typeface="Cambria Math" charset="0"/>
                            </a:rPr>
                            <m:t>1</m:t>
                          </m:r>
                        </m:sub>
                      </m:sSub>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𝑘</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𝑛</m:t>
                          </m:r>
                        </m:e>
                        <m:sub>
                          <m:r>
                            <a:rPr lang="en-US" sz="2000" b="0" i="1" smtClean="0">
                              <a:latin typeface="Cambria Math" charset="0"/>
                              <a:ea typeface="Cambria Math" charset="0"/>
                              <a:cs typeface="Cambria Math" charset="0"/>
                            </a:rPr>
                            <m:t>1</m:t>
                          </m:r>
                        </m:sub>
                      </m:sSub>
                    </m:oMath>
                  </m:oMathPara>
                </a14:m>
                <a:endParaRPr lang="en-US" sz="2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751862" y="3225824"/>
                <a:ext cx="1594884" cy="307777"/>
              </a:xfrm>
              <a:prstGeom prst="rect">
                <a:avLst/>
              </a:prstGeom>
              <a:blipFill rotWithShape="0">
                <a:blip r:embed="rId5"/>
                <a:stretch>
                  <a:fillRect b="-1764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88047" y="3615972"/>
                <a:ext cx="1594884" cy="626518"/>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b="0" i="1" smtClean="0">
                                  <a:latin typeface="Cambria Math" charset="0"/>
                                </a:rPr>
                                <m:t>𝑉</m:t>
                              </m:r>
                            </m:e>
                            <m:sub>
                              <m:r>
                                <a:rPr lang="en-US" sz="2000" i="1">
                                  <a:latin typeface="Cambria Math" charset="0"/>
                                </a:rPr>
                                <m:t>1</m:t>
                              </m:r>
                            </m:sub>
                          </m:sSub>
                        </m:num>
                        <m:den>
                          <m:sSub>
                            <m:sSubPr>
                              <m:ctrlPr>
                                <a:rPr lang="en-US" sz="2000" i="1">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𝑛</m:t>
                              </m:r>
                            </m:e>
                            <m:sub>
                              <m:r>
                                <a:rPr lang="en-US" sz="2000" i="1">
                                  <a:latin typeface="Cambria Math" charset="0"/>
                                  <a:ea typeface="Cambria Math" charset="0"/>
                                  <a:cs typeface="Cambria Math" charset="0"/>
                                </a:rPr>
                                <m:t>1</m:t>
                              </m:r>
                            </m:sub>
                          </m:sSub>
                        </m:den>
                      </m:f>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oMath>
                  </m:oMathPara>
                </a14:m>
                <a:endParaRPr lang="en-US" sz="2000" dirty="0">
                  <a:solidFill>
                    <a:srgbClr val="0099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8047" y="3615972"/>
                <a:ext cx="1594884" cy="626518"/>
              </a:xfrm>
              <a:prstGeom prst="rect">
                <a:avLst/>
              </a:prstGeom>
              <a:blipFill rotWithShape="0">
                <a:blip r:embed="rId6"/>
                <a:stretch>
                  <a:fillRect/>
                </a:stretch>
              </a:blipFill>
              <a:ln>
                <a:noFill/>
              </a:ln>
            </p:spPr>
            <p:txBody>
              <a:bodyPr/>
              <a:lstStyle/>
              <a:p>
                <a:r>
                  <a:rPr lang="en-US">
                    <a:noFill/>
                  </a:rPr>
                  <a:t> </a:t>
                </a:r>
              </a:p>
            </p:txBody>
          </p:sp>
        </mc:Fallback>
      </mc:AlternateContent>
      <p:sp>
        <p:nvSpPr>
          <p:cNvPr id="19" name="TextBox 18"/>
          <p:cNvSpPr txBox="1"/>
          <p:nvPr/>
        </p:nvSpPr>
        <p:spPr>
          <a:xfrm>
            <a:off x="4980820" y="2776807"/>
            <a:ext cx="1351652" cy="369332"/>
          </a:xfrm>
          <a:prstGeom prst="rect">
            <a:avLst/>
          </a:prstGeom>
          <a:noFill/>
        </p:spPr>
        <p:txBody>
          <a:bodyPr wrap="none" rtlCol="0">
            <a:spAutoFit/>
          </a:bodyPr>
          <a:lstStyle/>
          <a:p>
            <a:r>
              <a:rPr lang="en-US" i="1" u="sng" dirty="0"/>
              <a:t>Condition 2</a:t>
            </a:r>
          </a:p>
        </p:txBody>
      </p:sp>
      <mc:AlternateContent xmlns:mc="http://schemas.openxmlformats.org/markup-compatibility/2006" xmlns:a14="http://schemas.microsoft.com/office/drawing/2010/main">
        <mc:Choice Requires="a14">
          <p:sp>
            <p:nvSpPr>
              <p:cNvPr id="25" name="TextBox 24"/>
              <p:cNvSpPr txBox="1"/>
              <p:nvPr/>
            </p:nvSpPr>
            <p:spPr>
              <a:xfrm>
                <a:off x="2346746" y="5978939"/>
                <a:ext cx="1981392" cy="9628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b="0" i="1" smtClean="0">
                                  <a:latin typeface="Cambria Math" charset="0"/>
                                </a:rPr>
                                <m:t>𝑉</m:t>
                              </m:r>
                            </m:e>
                            <m:sub>
                              <m:r>
                                <a:rPr lang="en-US" sz="2000" i="1">
                                  <a:latin typeface="Cambria Math" charset="0"/>
                                </a:rPr>
                                <m:t>1</m:t>
                              </m:r>
                            </m:sub>
                          </m:sSub>
                        </m:num>
                        <m:den>
                          <m:sSub>
                            <m:sSubPr>
                              <m:ctrlPr>
                                <a:rPr lang="en-US" sz="2000" i="1">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𝑛</m:t>
                              </m:r>
                            </m:e>
                            <m:sub>
                              <m:r>
                                <a:rPr lang="en-US" sz="2000" i="1">
                                  <a:latin typeface="Cambria Math" charset="0"/>
                                  <a:ea typeface="Cambria Math" charset="0"/>
                                  <a:cs typeface="Cambria Math" charset="0"/>
                                </a:rPr>
                                <m:t>1</m:t>
                              </m:r>
                            </m:sub>
                          </m:sSub>
                        </m:den>
                      </m:f>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r>
                        <a:rPr lang="en-US" sz="2000" b="0" i="1" smtClean="0">
                          <a:solidFill>
                            <a:schemeClr val="tx1"/>
                          </a:solidFill>
                          <a:latin typeface="Cambria Math" charset="0"/>
                          <a:ea typeface="Cambria Math" charset="0"/>
                          <a:cs typeface="Cambria Math" charset="0"/>
                        </a:rPr>
                        <m:t>=</m:t>
                      </m:r>
                      <m:f>
                        <m:fPr>
                          <m:ctrlPr>
                            <a:rPr lang="mr-IN"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b="0" i="1" smtClean="0">
                                  <a:latin typeface="Cambria Math" charset="0"/>
                                </a:rPr>
                                <m:t>𝑉</m:t>
                              </m:r>
                            </m:e>
                            <m:sub>
                              <m:r>
                                <a:rPr lang="en-US" sz="2000" i="1">
                                  <a:latin typeface="Cambria Math" charset="0"/>
                                </a:rPr>
                                <m:t>2</m:t>
                              </m:r>
                            </m:sub>
                          </m:sSub>
                        </m:num>
                        <m:den>
                          <m:sSub>
                            <m:sSubPr>
                              <m:ctrlPr>
                                <a:rPr lang="en-US" sz="2000" i="1">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𝑛</m:t>
                              </m:r>
                            </m:e>
                            <m:sub>
                              <m:r>
                                <a:rPr lang="en-US" sz="2000" i="1">
                                  <a:latin typeface="Cambria Math" charset="0"/>
                                  <a:ea typeface="Cambria Math" charset="0"/>
                                  <a:cs typeface="Cambria Math" charset="0"/>
                                </a:rPr>
                                <m:t>2</m:t>
                              </m:r>
                            </m:sub>
                          </m:sSub>
                        </m:den>
                      </m:f>
                    </m:oMath>
                  </m:oMathPara>
                </a14:m>
                <a:endParaRPr lang="en-US" sz="2000" dirty="0">
                  <a:solidFill>
                    <a:srgbClr val="0000FF"/>
                  </a:solidFill>
                </a:endParaRPr>
              </a:p>
              <a:p>
                <a:endParaRPr lang="en-US" sz="2000" dirty="0"/>
              </a:p>
            </p:txBody>
          </p:sp>
        </mc:Choice>
        <mc:Fallback xmlns="">
          <p:sp>
            <p:nvSpPr>
              <p:cNvPr id="25" name="TextBox 24"/>
              <p:cNvSpPr txBox="1">
                <a:spLocks noRot="1" noChangeAspect="1" noMove="1" noResize="1" noEditPoints="1" noAdjustHandles="1" noChangeArrowheads="1" noChangeShapeType="1" noTextEdit="1"/>
              </p:cNvSpPr>
              <p:nvPr/>
            </p:nvSpPr>
            <p:spPr>
              <a:xfrm>
                <a:off x="2346746" y="5978939"/>
                <a:ext cx="1981392" cy="96282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914715" y="5978939"/>
                <a:ext cx="1981392" cy="9628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solidFill>
                                <a:srgbClr val="0000FF"/>
                              </a:solidFill>
                              <a:latin typeface="Cambria Math" panose="02040503050406030204" pitchFamily="18" charset="0"/>
                            </a:rPr>
                          </m:ctrlPr>
                        </m:fPr>
                        <m:num>
                          <m:sSub>
                            <m:sSubPr>
                              <m:ctrlPr>
                                <a:rPr lang="en-US" sz="2000" i="1">
                                  <a:solidFill>
                                    <a:srgbClr val="0000FF"/>
                                  </a:solidFill>
                                  <a:latin typeface="Cambria Math" panose="02040503050406030204" pitchFamily="18" charset="0"/>
                                </a:rPr>
                              </m:ctrlPr>
                            </m:sSubPr>
                            <m:e>
                              <m:r>
                                <a:rPr lang="en-US" sz="2000" b="0" i="1" smtClean="0">
                                  <a:solidFill>
                                    <a:srgbClr val="0000FF"/>
                                  </a:solidFill>
                                  <a:latin typeface="Cambria Math" charset="0"/>
                                </a:rPr>
                                <m:t>𝑉</m:t>
                              </m:r>
                            </m:e>
                            <m:sub>
                              <m:r>
                                <a:rPr lang="en-US" sz="2000" i="1">
                                  <a:solidFill>
                                    <a:srgbClr val="0000FF"/>
                                  </a:solidFill>
                                  <a:latin typeface="Cambria Math" charset="0"/>
                                </a:rPr>
                                <m:t>1</m:t>
                              </m:r>
                            </m:sub>
                          </m:sSub>
                        </m:num>
                        <m:den>
                          <m:sSub>
                            <m:sSubPr>
                              <m:ctrlPr>
                                <a:rPr lang="en-US" sz="2000" i="1">
                                  <a:solidFill>
                                    <a:srgbClr val="0000FF"/>
                                  </a:solidFill>
                                  <a:latin typeface="Cambria Math" panose="02040503050406030204" pitchFamily="18" charset="0"/>
                                  <a:ea typeface="Cambria Math" charset="0"/>
                                  <a:cs typeface="Cambria Math" charset="0"/>
                                </a:rPr>
                              </m:ctrlPr>
                            </m:sSubPr>
                            <m:e>
                              <m:r>
                                <a:rPr lang="en-US" sz="2000" b="0" i="1" smtClean="0">
                                  <a:solidFill>
                                    <a:srgbClr val="0000FF"/>
                                  </a:solidFill>
                                  <a:latin typeface="Cambria Math" charset="0"/>
                                  <a:ea typeface="Cambria Math" charset="0"/>
                                  <a:cs typeface="Cambria Math" charset="0"/>
                                </a:rPr>
                                <m:t>𝑛</m:t>
                              </m:r>
                            </m:e>
                            <m:sub>
                              <m:r>
                                <a:rPr lang="en-US" sz="2000" i="1">
                                  <a:solidFill>
                                    <a:srgbClr val="0000FF"/>
                                  </a:solidFill>
                                  <a:latin typeface="Cambria Math" charset="0"/>
                                  <a:ea typeface="Cambria Math" charset="0"/>
                                  <a:cs typeface="Cambria Math" charset="0"/>
                                </a:rPr>
                                <m:t>1</m:t>
                              </m:r>
                            </m:sub>
                          </m:sSub>
                        </m:den>
                      </m:f>
                      <m:r>
                        <a:rPr lang="en-US" sz="2000" b="0" i="1" smtClean="0">
                          <a:solidFill>
                            <a:srgbClr val="0000FF"/>
                          </a:solidFill>
                          <a:latin typeface="Cambria Math" charset="0"/>
                          <a:ea typeface="Cambria Math" charset="0"/>
                          <a:cs typeface="Cambria Math" charset="0"/>
                        </a:rPr>
                        <m:t>=</m:t>
                      </m:r>
                      <m:f>
                        <m:fPr>
                          <m:ctrlPr>
                            <a:rPr lang="mr-IN" sz="2000" i="1">
                              <a:solidFill>
                                <a:srgbClr val="0000FF"/>
                              </a:solidFill>
                              <a:latin typeface="Cambria Math" panose="02040503050406030204" pitchFamily="18" charset="0"/>
                            </a:rPr>
                          </m:ctrlPr>
                        </m:fPr>
                        <m:num>
                          <m:sSub>
                            <m:sSubPr>
                              <m:ctrlPr>
                                <a:rPr lang="en-US" sz="2000" i="1">
                                  <a:solidFill>
                                    <a:srgbClr val="0000FF"/>
                                  </a:solidFill>
                                  <a:latin typeface="Cambria Math" panose="02040503050406030204" pitchFamily="18" charset="0"/>
                                </a:rPr>
                              </m:ctrlPr>
                            </m:sSubPr>
                            <m:e>
                              <m:r>
                                <a:rPr lang="en-US" sz="2000" b="0" i="1" smtClean="0">
                                  <a:solidFill>
                                    <a:srgbClr val="0000FF"/>
                                  </a:solidFill>
                                  <a:latin typeface="Cambria Math" charset="0"/>
                                </a:rPr>
                                <m:t>𝑉</m:t>
                              </m:r>
                            </m:e>
                            <m:sub>
                              <m:r>
                                <a:rPr lang="en-US" sz="2000" i="1">
                                  <a:solidFill>
                                    <a:srgbClr val="0000FF"/>
                                  </a:solidFill>
                                  <a:latin typeface="Cambria Math" charset="0"/>
                                </a:rPr>
                                <m:t>2</m:t>
                              </m:r>
                            </m:sub>
                          </m:sSub>
                        </m:num>
                        <m:den>
                          <m:sSub>
                            <m:sSubPr>
                              <m:ctrlPr>
                                <a:rPr lang="en-US" sz="2000" i="1">
                                  <a:solidFill>
                                    <a:srgbClr val="0000FF"/>
                                  </a:solidFill>
                                  <a:latin typeface="Cambria Math" panose="02040503050406030204" pitchFamily="18" charset="0"/>
                                  <a:ea typeface="Cambria Math" charset="0"/>
                                  <a:cs typeface="Cambria Math" charset="0"/>
                                </a:rPr>
                              </m:ctrlPr>
                            </m:sSubPr>
                            <m:e>
                              <m:r>
                                <a:rPr lang="en-US" sz="2000" b="0" i="1" smtClean="0">
                                  <a:solidFill>
                                    <a:srgbClr val="0000FF"/>
                                  </a:solidFill>
                                  <a:latin typeface="Cambria Math" charset="0"/>
                                  <a:ea typeface="Cambria Math" charset="0"/>
                                  <a:cs typeface="Cambria Math" charset="0"/>
                                </a:rPr>
                                <m:t>𝑛</m:t>
                              </m:r>
                            </m:e>
                            <m:sub>
                              <m:r>
                                <a:rPr lang="en-US" sz="2000" i="1">
                                  <a:solidFill>
                                    <a:srgbClr val="0000FF"/>
                                  </a:solidFill>
                                  <a:latin typeface="Cambria Math" charset="0"/>
                                  <a:ea typeface="Cambria Math" charset="0"/>
                                  <a:cs typeface="Cambria Math" charset="0"/>
                                </a:rPr>
                                <m:t>2</m:t>
                              </m:r>
                            </m:sub>
                          </m:sSub>
                        </m:den>
                      </m:f>
                    </m:oMath>
                  </m:oMathPara>
                </a14:m>
                <a:endParaRPr lang="en-US" sz="2000" dirty="0">
                  <a:solidFill>
                    <a:srgbClr val="0000FF"/>
                  </a:solidFill>
                </a:endParaRPr>
              </a:p>
              <a:p>
                <a:endParaRPr lang="en-US" sz="2000" dirty="0"/>
              </a:p>
            </p:txBody>
          </p:sp>
        </mc:Choice>
        <mc:Fallback xmlns="">
          <p:sp>
            <p:nvSpPr>
              <p:cNvPr id="28" name="TextBox 27"/>
              <p:cNvSpPr txBox="1">
                <a:spLocks noRot="1" noChangeAspect="1" noMove="1" noResize="1" noEditPoints="1" noAdjustHandles="1" noChangeArrowheads="1" noChangeShapeType="1" noTextEdit="1"/>
              </p:cNvSpPr>
              <p:nvPr/>
            </p:nvSpPr>
            <p:spPr>
              <a:xfrm>
                <a:off x="4914715" y="5978939"/>
                <a:ext cx="1981392" cy="962828"/>
              </a:xfrm>
              <a:prstGeom prst="rect">
                <a:avLst/>
              </a:prstGeom>
              <a:blipFill rotWithShape="0">
                <a:blip r:embed="rId8"/>
                <a:stretch>
                  <a:fillRect/>
                </a:stretch>
              </a:blipFill>
            </p:spPr>
            <p:txBody>
              <a:bodyPr/>
              <a:lstStyle/>
              <a:p>
                <a:r>
                  <a:rPr lang="en-US">
                    <a:noFill/>
                  </a:rPr>
                  <a:t> </a:t>
                </a:r>
              </a:p>
            </p:txBody>
          </p:sp>
        </mc:Fallback>
      </mc:AlternateContent>
      <p:cxnSp>
        <p:nvCxnSpPr>
          <p:cNvPr id="32" name="Straight Arrow Connector 31"/>
          <p:cNvCxnSpPr/>
          <p:nvPr/>
        </p:nvCxnSpPr>
        <p:spPr>
          <a:xfrm>
            <a:off x="4272265" y="6297225"/>
            <a:ext cx="893975" cy="0"/>
          </a:xfrm>
          <a:prstGeom prst="straightConnector1">
            <a:avLst/>
          </a:prstGeom>
          <a:ln w="12700">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748474" y="2584856"/>
            <a:ext cx="3354283" cy="315787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4783431" y="2584856"/>
            <a:ext cx="3354283" cy="315787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434650" y="2936227"/>
            <a:ext cx="1524156" cy="2471817"/>
          </a:xfrm>
          <a:prstGeom prst="rect">
            <a:avLst/>
          </a:prstGeom>
        </p:spPr>
      </p:pic>
      <p:pic>
        <p:nvPicPr>
          <p:cNvPr id="5" name="Picture 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561393" y="2904637"/>
            <a:ext cx="1429390" cy="2503407"/>
          </a:xfrm>
          <a:prstGeom prst="rect">
            <a:avLst/>
          </a:prstGeom>
        </p:spPr>
      </p:pic>
      <mc:AlternateContent xmlns:mc="http://schemas.openxmlformats.org/markup-compatibility/2006" xmlns:a14="http://schemas.microsoft.com/office/drawing/2010/main">
        <mc:Choice Requires="a14">
          <p:sp>
            <p:nvSpPr>
              <p:cNvPr id="29" name="TextBox 28"/>
              <p:cNvSpPr txBox="1"/>
              <p:nvPr/>
            </p:nvSpPr>
            <p:spPr>
              <a:xfrm>
                <a:off x="4819578" y="3217684"/>
                <a:ext cx="1594884"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𝑉</m:t>
                          </m:r>
                        </m:e>
                        <m:sub>
                          <m:r>
                            <a:rPr lang="en-US" sz="2000" b="0" i="1" smtClean="0">
                              <a:latin typeface="Cambria Math" charset="0"/>
                            </a:rPr>
                            <m:t>2</m:t>
                          </m:r>
                        </m:sub>
                      </m:sSub>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𝑘</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𝑛</m:t>
                          </m:r>
                        </m:e>
                        <m:sub>
                          <m:r>
                            <a:rPr lang="en-US" sz="2000" b="0" i="1" smtClean="0">
                              <a:latin typeface="Cambria Math" charset="0"/>
                              <a:ea typeface="Cambria Math" charset="0"/>
                              <a:cs typeface="Cambria Math" charset="0"/>
                            </a:rPr>
                            <m:t>2</m:t>
                          </m:r>
                        </m:sub>
                      </m:sSub>
                    </m:oMath>
                  </m:oMathPara>
                </a14:m>
                <a:endParaRPr lang="en-US" sz="2000" dirty="0"/>
              </a:p>
            </p:txBody>
          </p:sp>
        </mc:Choice>
        <mc:Fallback xmlns="">
          <p:sp>
            <p:nvSpPr>
              <p:cNvPr id="29" name="TextBox 28"/>
              <p:cNvSpPr txBox="1">
                <a:spLocks noRot="1" noChangeAspect="1" noMove="1" noResize="1" noEditPoints="1" noAdjustHandles="1" noChangeArrowheads="1" noChangeShapeType="1" noTextEdit="1"/>
              </p:cNvSpPr>
              <p:nvPr/>
            </p:nvSpPr>
            <p:spPr>
              <a:xfrm>
                <a:off x="4819578" y="3217684"/>
                <a:ext cx="1594884" cy="307777"/>
              </a:xfrm>
              <a:prstGeom prst="rect">
                <a:avLst/>
              </a:prstGeom>
              <a:blipFill rotWithShape="0">
                <a:blip r:embed="rId11"/>
                <a:stretch>
                  <a:fillRect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736475" y="3615972"/>
                <a:ext cx="1594884" cy="626518"/>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b="0" i="1" smtClean="0">
                                  <a:latin typeface="Cambria Math" charset="0"/>
                                </a:rPr>
                                <m:t>𝑉</m:t>
                              </m:r>
                            </m:e>
                            <m:sub>
                              <m:r>
                                <a:rPr lang="en-US" sz="2000" b="0" i="1" smtClean="0">
                                  <a:latin typeface="Cambria Math" charset="0"/>
                                </a:rPr>
                                <m:t>2</m:t>
                              </m:r>
                            </m:sub>
                          </m:sSub>
                        </m:num>
                        <m:den>
                          <m:sSub>
                            <m:sSubPr>
                              <m:ctrlPr>
                                <a:rPr lang="en-US" sz="2000" i="1">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𝑛</m:t>
                              </m:r>
                            </m:e>
                            <m:sub>
                              <m:r>
                                <a:rPr lang="en-US" sz="2000" b="0" i="1" smtClean="0">
                                  <a:latin typeface="Cambria Math" charset="0"/>
                                  <a:ea typeface="Cambria Math" charset="0"/>
                                  <a:cs typeface="Cambria Math" charset="0"/>
                                </a:rPr>
                                <m:t>2</m:t>
                              </m:r>
                            </m:sub>
                          </m:sSub>
                        </m:den>
                      </m:f>
                      <m:r>
                        <a:rPr lang="en-US" sz="2000" b="0" i="1" smtClean="0">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𝑘</m:t>
                      </m:r>
                    </m:oMath>
                  </m:oMathPara>
                </a14:m>
                <a:endParaRPr lang="en-US" sz="2000" dirty="0">
                  <a:solidFill>
                    <a:srgbClr val="009900"/>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736475" y="3615972"/>
                <a:ext cx="1594884" cy="626518"/>
              </a:xfrm>
              <a:prstGeom prst="rect">
                <a:avLst/>
              </a:prstGeom>
              <a:blipFill rotWithShape="0">
                <a:blip r:embed="rId12"/>
                <a:stretch>
                  <a:fillRect/>
                </a:stretch>
              </a:blipFill>
              <a:ln>
                <a:noFill/>
              </a:ln>
            </p:spPr>
            <p:txBody>
              <a:bodyPr/>
              <a:lstStyle/>
              <a:p>
                <a:r>
                  <a:rPr lang="en-US">
                    <a:noFill/>
                  </a:rPr>
                  <a:t> </a:t>
                </a:r>
              </a:p>
            </p:txBody>
          </p:sp>
        </mc:Fallback>
      </mc:AlternateContent>
      <p:sp>
        <p:nvSpPr>
          <p:cNvPr id="6" name="TextBox 5"/>
          <p:cNvSpPr txBox="1"/>
          <p:nvPr/>
        </p:nvSpPr>
        <p:spPr>
          <a:xfrm>
            <a:off x="863807" y="4612833"/>
            <a:ext cx="2020429" cy="584775"/>
          </a:xfrm>
          <a:prstGeom prst="rect">
            <a:avLst/>
          </a:prstGeom>
          <a:noFill/>
        </p:spPr>
        <p:txBody>
          <a:bodyPr wrap="square" rtlCol="0">
            <a:spAutoFit/>
          </a:bodyPr>
          <a:lstStyle/>
          <a:p>
            <a:r>
              <a:rPr lang="en-US" sz="1600" dirty="0">
                <a:latin typeface="Cambria Math" charset="0"/>
                <a:ea typeface="Cambria Math" charset="0"/>
                <a:cs typeface="Cambria Math" charset="0"/>
              </a:rPr>
              <a:t>The balloon contains 4 g of He.</a:t>
            </a:r>
          </a:p>
        </p:txBody>
      </p:sp>
      <p:sp>
        <p:nvSpPr>
          <p:cNvPr id="31" name="TextBox 30"/>
          <p:cNvSpPr txBox="1"/>
          <p:nvPr/>
        </p:nvSpPr>
        <p:spPr>
          <a:xfrm>
            <a:off x="4980820" y="4612833"/>
            <a:ext cx="2020429" cy="584775"/>
          </a:xfrm>
          <a:prstGeom prst="rect">
            <a:avLst/>
          </a:prstGeom>
          <a:noFill/>
        </p:spPr>
        <p:txBody>
          <a:bodyPr wrap="square" rtlCol="0">
            <a:spAutoFit/>
          </a:bodyPr>
          <a:lstStyle/>
          <a:p>
            <a:r>
              <a:rPr lang="en-US" sz="1600" dirty="0">
                <a:latin typeface="Cambria Math" charset="0"/>
                <a:ea typeface="Cambria Math" charset="0"/>
                <a:cs typeface="Cambria Math" charset="0"/>
              </a:rPr>
              <a:t>The balloon contains 17 g of NH</a:t>
            </a:r>
            <a:r>
              <a:rPr lang="en-US" sz="1600" baseline="-25000" dirty="0">
                <a:latin typeface="Cambria Math" charset="0"/>
                <a:ea typeface="Cambria Math" charset="0"/>
                <a:cs typeface="Cambria Math" charset="0"/>
              </a:rPr>
              <a:t>3</a:t>
            </a:r>
            <a:r>
              <a:rPr lang="en-US" sz="1600" dirty="0">
                <a:latin typeface="Cambria Math" charset="0"/>
                <a:ea typeface="Cambria Math" charset="0"/>
                <a:cs typeface="Cambria Math" charset="0"/>
              </a:rPr>
              <a:t>.</a:t>
            </a:r>
          </a:p>
        </p:txBody>
      </p:sp>
    </p:spTree>
    <p:extLst>
      <p:ext uri="{BB962C8B-B14F-4D97-AF65-F5344CB8AC3E}">
        <p14:creationId xmlns:p14="http://schemas.microsoft.com/office/powerpoint/2010/main" val="1236238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a:xfrm>
            <a:off x="6982150" y="6451113"/>
            <a:ext cx="2057400" cy="365125"/>
          </a:xfrm>
        </p:spPr>
        <p:txBody>
          <a:bodyPr/>
          <a:lstStyle/>
          <a:p>
            <a:fld id="{72F633B3-16E2-4909-ACA1-80BBA0CB601E}" type="slidenum">
              <a:rPr lang="en-US" smtClean="0"/>
              <a:pPr/>
              <a:t>18</a:t>
            </a:fld>
            <a:endParaRPr lang="en-US" dirty="0"/>
          </a:p>
        </p:txBody>
      </p:sp>
      <p:sp>
        <p:nvSpPr>
          <p:cNvPr id="9" name="Text Placeholder 2"/>
          <p:cNvSpPr txBox="1">
            <a:spLocks/>
          </p:cNvSpPr>
          <p:nvPr/>
        </p:nvSpPr>
        <p:spPr>
          <a:xfrm>
            <a:off x="457199" y="956968"/>
            <a:ext cx="8442251" cy="4401841"/>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The Ideal Gas Law</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Four separate laws concerning gases have been presented.</a:t>
            </a:r>
          </a:p>
          <a:p>
            <a:pPr marL="342900" indent="-342900">
              <a:buClr>
                <a:srgbClr val="009900"/>
              </a:buClr>
              <a:buFont typeface="Arial" panose="020B0604020202020204" pitchFamily="34" charset="0"/>
              <a:buChar char="•"/>
            </a:pPr>
            <a:endParaRPr lang="en-US" sz="2200" dirty="0"/>
          </a:p>
        </p:txBody>
      </p:sp>
      <p:pic>
        <p:nvPicPr>
          <p:cNvPr id="25" name="Picture 6" descr="D:\Media\JPEG_Image_Library\chapter11\11p518b.jpg"/>
          <p:cNvPicPr>
            <a:picLocks noChangeAspect="1" noChangeArrowheads="1"/>
          </p:cNvPicPr>
          <p:nvPr/>
        </p:nvPicPr>
        <p:blipFill>
          <a:blip r:embed="rId3"/>
          <a:srcRect/>
          <a:stretch>
            <a:fillRect/>
          </a:stretch>
        </p:blipFill>
        <p:spPr bwMode="auto">
          <a:xfrm>
            <a:off x="699070" y="3025846"/>
            <a:ext cx="906024" cy="1018424"/>
          </a:xfrm>
          <a:prstGeom prst="rect">
            <a:avLst/>
          </a:prstGeom>
          <a:noFill/>
        </p:spPr>
      </p:pic>
      <p:pic>
        <p:nvPicPr>
          <p:cNvPr id="31" name="Picture 30" descr="avogradro.jpg"/>
          <p:cNvPicPr>
            <a:picLocks noChangeAspect="1"/>
          </p:cNvPicPr>
          <p:nvPr/>
        </p:nvPicPr>
        <p:blipFill>
          <a:blip r:embed="rId4"/>
          <a:stretch>
            <a:fillRect/>
          </a:stretch>
        </p:blipFill>
        <p:spPr>
          <a:xfrm>
            <a:off x="700137" y="5451817"/>
            <a:ext cx="903890" cy="1236986"/>
          </a:xfrm>
          <a:prstGeom prst="rect">
            <a:avLst/>
          </a:prstGeom>
        </p:spPr>
      </p:pic>
      <p:pic>
        <p:nvPicPr>
          <p:cNvPr id="5" name="Picture 4"/>
          <p:cNvPicPr>
            <a:picLocks noChangeAspect="1"/>
          </p:cNvPicPr>
          <p:nvPr/>
        </p:nvPicPr>
        <p:blipFill>
          <a:blip r:embed="rId5"/>
          <a:stretch>
            <a:fillRect/>
          </a:stretch>
        </p:blipFill>
        <p:spPr>
          <a:xfrm>
            <a:off x="663203" y="1787308"/>
            <a:ext cx="977759" cy="1183088"/>
          </a:xfrm>
          <a:prstGeom prst="rect">
            <a:avLst/>
          </a:prstGeom>
        </p:spPr>
      </p:pic>
      <p:sp>
        <p:nvSpPr>
          <p:cNvPr id="6" name="TextBox 5"/>
          <p:cNvSpPr txBox="1"/>
          <p:nvPr/>
        </p:nvSpPr>
        <p:spPr>
          <a:xfrm>
            <a:off x="1846966" y="2163408"/>
            <a:ext cx="2109616" cy="430887"/>
          </a:xfrm>
          <a:prstGeom prst="rect">
            <a:avLst/>
          </a:prstGeom>
          <a:noFill/>
        </p:spPr>
        <p:txBody>
          <a:bodyPr wrap="none" rtlCol="0">
            <a:spAutoFit/>
          </a:bodyPr>
          <a:lstStyle/>
          <a:p>
            <a:r>
              <a:rPr lang="en-US" sz="2200" dirty="0"/>
              <a:t>Amonton’s Law</a:t>
            </a:r>
          </a:p>
        </p:txBody>
      </p:sp>
      <p:sp>
        <p:nvSpPr>
          <p:cNvPr id="33" name="TextBox 32"/>
          <p:cNvSpPr txBox="1"/>
          <p:nvPr/>
        </p:nvSpPr>
        <p:spPr>
          <a:xfrm>
            <a:off x="1846965" y="3319615"/>
            <a:ext cx="1952522" cy="430887"/>
          </a:xfrm>
          <a:prstGeom prst="rect">
            <a:avLst/>
          </a:prstGeom>
          <a:noFill/>
        </p:spPr>
        <p:txBody>
          <a:bodyPr wrap="none" rtlCol="0">
            <a:spAutoFit/>
          </a:bodyPr>
          <a:lstStyle/>
          <a:p>
            <a:r>
              <a:rPr lang="en-US" sz="2200" dirty="0"/>
              <a:t>Charles’s Law</a:t>
            </a:r>
          </a:p>
        </p:txBody>
      </p:sp>
      <p:sp>
        <p:nvSpPr>
          <p:cNvPr id="36" name="TextBox 35"/>
          <p:cNvSpPr txBox="1"/>
          <p:nvPr/>
        </p:nvSpPr>
        <p:spPr>
          <a:xfrm>
            <a:off x="1846966" y="4538616"/>
            <a:ext cx="1684820" cy="430887"/>
          </a:xfrm>
          <a:prstGeom prst="rect">
            <a:avLst/>
          </a:prstGeom>
          <a:noFill/>
        </p:spPr>
        <p:txBody>
          <a:bodyPr wrap="none" rtlCol="0">
            <a:spAutoFit/>
          </a:bodyPr>
          <a:lstStyle/>
          <a:p>
            <a:r>
              <a:rPr lang="en-US" sz="2200" dirty="0"/>
              <a:t>Boyle’s Law</a:t>
            </a:r>
          </a:p>
        </p:txBody>
      </p:sp>
      <p:sp>
        <p:nvSpPr>
          <p:cNvPr id="37" name="TextBox 36"/>
          <p:cNvSpPr txBox="1"/>
          <p:nvPr/>
        </p:nvSpPr>
        <p:spPr>
          <a:xfrm>
            <a:off x="1846966" y="5854867"/>
            <a:ext cx="2183098" cy="430887"/>
          </a:xfrm>
          <a:prstGeom prst="rect">
            <a:avLst/>
          </a:prstGeom>
          <a:noFill/>
        </p:spPr>
        <p:txBody>
          <a:bodyPr wrap="none" rtlCol="0">
            <a:spAutoFit/>
          </a:bodyPr>
          <a:lstStyle/>
          <a:p>
            <a:r>
              <a:rPr lang="en-US" sz="2200" dirty="0"/>
              <a:t>Avogadro’s Law</a:t>
            </a:r>
          </a:p>
        </p:txBody>
      </p:sp>
      <p:pic>
        <p:nvPicPr>
          <p:cNvPr id="7" name="Picture 6"/>
          <p:cNvPicPr>
            <a:picLocks noChangeAspect="1"/>
          </p:cNvPicPr>
          <p:nvPr/>
        </p:nvPicPr>
        <p:blipFill>
          <a:blip r:embed="rId6"/>
          <a:stretch>
            <a:fillRect/>
          </a:stretch>
        </p:blipFill>
        <p:spPr>
          <a:xfrm>
            <a:off x="697688" y="4140627"/>
            <a:ext cx="908788" cy="1226864"/>
          </a:xfrm>
          <a:prstGeom prst="rect">
            <a:avLst/>
          </a:prstGeom>
        </p:spPr>
      </p:pic>
      <p:grpSp>
        <p:nvGrpSpPr>
          <p:cNvPr id="26" name="Group 25"/>
          <p:cNvGrpSpPr/>
          <p:nvPr/>
        </p:nvGrpSpPr>
        <p:grpSpPr>
          <a:xfrm>
            <a:off x="6094616" y="2034237"/>
            <a:ext cx="1981392" cy="4426854"/>
            <a:chOff x="6661544" y="2034237"/>
            <a:chExt cx="1981392" cy="4426854"/>
          </a:xfrm>
        </p:grpSpPr>
        <mc:AlternateContent xmlns:mc="http://schemas.openxmlformats.org/markup-compatibility/2006" xmlns:a14="http://schemas.microsoft.com/office/drawing/2010/main">
          <mc:Choice Requires="a14">
            <p:sp>
              <p:nvSpPr>
                <p:cNvPr id="20" name="TextBox 19"/>
                <p:cNvSpPr txBox="1"/>
                <p:nvPr/>
              </p:nvSpPr>
              <p:spPr>
                <a:xfrm>
                  <a:off x="6661544" y="2034237"/>
                  <a:ext cx="1981392" cy="6892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200" b="0" i="1" smtClean="0">
                                <a:latin typeface="Cambria Math" panose="02040503050406030204" pitchFamily="18" charset="0"/>
                                <a:ea typeface="Cambria Math" charset="0"/>
                                <a:cs typeface="Cambria Math" charset="0"/>
                              </a:rPr>
                            </m:ctrlPr>
                          </m:fPr>
                          <m:num>
                            <m:sSub>
                              <m:sSubPr>
                                <m:ctrlPr>
                                  <a:rPr lang="en-US" sz="2200" i="1">
                                    <a:latin typeface="Cambria Math" panose="02040503050406030204" pitchFamily="18" charset="0"/>
                                    <a:ea typeface="Cambria Math" charset="0"/>
                                    <a:cs typeface="Cambria Math" charset="0"/>
                                  </a:rPr>
                                </m:ctrlPr>
                              </m:sSubPr>
                              <m:e>
                                <m:r>
                                  <a:rPr lang="en-US" sz="2200" i="1">
                                    <a:latin typeface="Cambria Math" charset="0"/>
                                    <a:ea typeface="Cambria Math" charset="0"/>
                                    <a:cs typeface="Cambria Math" charset="0"/>
                                  </a:rPr>
                                  <m:t>𝑃</m:t>
                                </m:r>
                              </m:e>
                              <m:sub>
                                <m:r>
                                  <a:rPr lang="en-US" sz="2200" i="1">
                                    <a:latin typeface="Cambria Math" charset="0"/>
                                    <a:ea typeface="Cambria Math" charset="0"/>
                                    <a:cs typeface="Cambria Math" charset="0"/>
                                  </a:rPr>
                                  <m:t>1</m:t>
                                </m:r>
                              </m:sub>
                            </m:sSub>
                          </m:num>
                          <m:den>
                            <m:sSub>
                              <m:sSubPr>
                                <m:ctrlPr>
                                  <a:rPr lang="en-US" sz="2200" i="1">
                                    <a:latin typeface="Cambria Math" panose="02040503050406030204" pitchFamily="18" charset="0"/>
                                    <a:ea typeface="Cambria Math" charset="0"/>
                                    <a:cs typeface="Cambria Math" charset="0"/>
                                  </a:rPr>
                                </m:ctrlPr>
                              </m:sSubPr>
                              <m:e>
                                <m:r>
                                  <a:rPr lang="en-US" sz="2200" i="1">
                                    <a:latin typeface="Cambria Math" charset="0"/>
                                    <a:ea typeface="Cambria Math" charset="0"/>
                                    <a:cs typeface="Cambria Math" charset="0"/>
                                  </a:rPr>
                                  <m:t>𝑇</m:t>
                                </m:r>
                              </m:e>
                              <m:sub>
                                <m:r>
                                  <a:rPr lang="en-US" sz="2200" i="1">
                                    <a:latin typeface="Cambria Math" charset="0"/>
                                    <a:ea typeface="Cambria Math" charset="0"/>
                                    <a:cs typeface="Cambria Math" charset="0"/>
                                  </a:rPr>
                                  <m:t>1</m:t>
                                </m:r>
                              </m:sub>
                            </m:sSub>
                          </m:den>
                        </m:f>
                        <m:r>
                          <a:rPr lang="en-US" sz="2200" b="0" i="1" smtClean="0">
                            <a:solidFill>
                              <a:schemeClr val="tx1"/>
                            </a:solidFill>
                            <a:latin typeface="Cambria Math" charset="0"/>
                            <a:ea typeface="Cambria Math" charset="0"/>
                            <a:cs typeface="Cambria Math" charset="0"/>
                          </a:rPr>
                          <m:t>=</m:t>
                        </m:r>
                        <m:f>
                          <m:fPr>
                            <m:ctrlPr>
                              <a:rPr lang="mr-IN" sz="2200" i="1">
                                <a:latin typeface="Cambria Math" panose="02040503050406030204" pitchFamily="18" charset="0"/>
                                <a:ea typeface="Cambria Math" charset="0"/>
                                <a:cs typeface="Cambria Math" charset="0"/>
                              </a:rPr>
                            </m:ctrlPr>
                          </m:fPr>
                          <m:num>
                            <m:sSub>
                              <m:sSubPr>
                                <m:ctrlPr>
                                  <a:rPr lang="en-US" sz="2200" i="1">
                                    <a:latin typeface="Cambria Math" panose="02040503050406030204" pitchFamily="18" charset="0"/>
                                    <a:ea typeface="Cambria Math" charset="0"/>
                                    <a:cs typeface="Cambria Math" charset="0"/>
                                  </a:rPr>
                                </m:ctrlPr>
                              </m:sSubPr>
                              <m:e>
                                <m:r>
                                  <a:rPr lang="en-US" sz="2200" i="1">
                                    <a:latin typeface="Cambria Math" charset="0"/>
                                    <a:ea typeface="Cambria Math" charset="0"/>
                                    <a:cs typeface="Cambria Math" charset="0"/>
                                  </a:rPr>
                                  <m:t>𝑃</m:t>
                                </m:r>
                              </m:e>
                              <m:sub>
                                <m:r>
                                  <a:rPr lang="en-US" sz="2200" i="1">
                                    <a:latin typeface="Cambria Math" charset="0"/>
                                    <a:ea typeface="Cambria Math" charset="0"/>
                                    <a:cs typeface="Cambria Math" charset="0"/>
                                  </a:rPr>
                                  <m:t>2</m:t>
                                </m:r>
                              </m:sub>
                            </m:sSub>
                          </m:num>
                          <m:den>
                            <m:sSub>
                              <m:sSubPr>
                                <m:ctrlPr>
                                  <a:rPr lang="en-US" sz="2200" i="1">
                                    <a:latin typeface="Cambria Math" panose="02040503050406030204" pitchFamily="18" charset="0"/>
                                    <a:ea typeface="Cambria Math" charset="0"/>
                                    <a:cs typeface="Cambria Math" charset="0"/>
                                  </a:rPr>
                                </m:ctrlPr>
                              </m:sSubPr>
                              <m:e>
                                <m:r>
                                  <a:rPr lang="en-US" sz="2200" i="1">
                                    <a:latin typeface="Cambria Math" charset="0"/>
                                    <a:ea typeface="Cambria Math" charset="0"/>
                                    <a:cs typeface="Cambria Math" charset="0"/>
                                  </a:rPr>
                                  <m:t>𝑇</m:t>
                                </m:r>
                              </m:e>
                              <m:sub>
                                <m:r>
                                  <a:rPr lang="en-US" sz="2200" i="1">
                                    <a:latin typeface="Cambria Math" charset="0"/>
                                    <a:ea typeface="Cambria Math" charset="0"/>
                                    <a:cs typeface="Cambria Math" charset="0"/>
                                  </a:rPr>
                                  <m:t>2</m:t>
                                </m:r>
                              </m:sub>
                            </m:sSub>
                          </m:den>
                        </m:f>
                      </m:oMath>
                    </m:oMathPara>
                  </a14:m>
                  <a:endParaRPr lang="en-US" sz="2200" dirty="0">
                    <a:solidFill>
                      <a:srgbClr val="0000FF"/>
                    </a:solidFill>
                    <a:latin typeface="Cambria Math" charset="0"/>
                    <a:ea typeface="Cambria Math" charset="0"/>
                    <a:cs typeface="Cambria Math"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661544" y="2034237"/>
                  <a:ext cx="1981392" cy="68922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661544" y="3190444"/>
                  <a:ext cx="1981392" cy="6892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200" b="0" i="1" smtClean="0">
                                <a:solidFill>
                                  <a:schemeClr val="tx1"/>
                                </a:solidFill>
                                <a:latin typeface="Cambria Math" panose="02040503050406030204" pitchFamily="18" charset="0"/>
                                <a:ea typeface="Cambria Math" charset="0"/>
                                <a:cs typeface="Cambria Math" charset="0"/>
                              </a:rPr>
                            </m:ctrlPr>
                          </m:fPr>
                          <m:num>
                            <m:sSub>
                              <m:sSubPr>
                                <m:ctrlPr>
                                  <a:rPr lang="en-US" sz="2200" i="1">
                                    <a:solidFill>
                                      <a:schemeClr val="tx1"/>
                                    </a:solidFill>
                                    <a:latin typeface="Cambria Math" panose="02040503050406030204" pitchFamily="18" charset="0"/>
                                    <a:ea typeface="Cambria Math" charset="0"/>
                                    <a:cs typeface="Cambria Math" charset="0"/>
                                  </a:rPr>
                                </m:ctrlPr>
                              </m:sSubPr>
                              <m:e>
                                <m:r>
                                  <a:rPr lang="en-US" sz="2200" b="0" i="1" smtClean="0">
                                    <a:solidFill>
                                      <a:schemeClr val="tx1"/>
                                    </a:solidFill>
                                    <a:latin typeface="Cambria Math" charset="0"/>
                                    <a:ea typeface="Cambria Math" charset="0"/>
                                    <a:cs typeface="Cambria Math" charset="0"/>
                                  </a:rPr>
                                  <m:t>𝑉</m:t>
                                </m:r>
                              </m:e>
                              <m:sub>
                                <m:r>
                                  <a:rPr lang="en-US" sz="2200" i="1">
                                    <a:solidFill>
                                      <a:schemeClr val="tx1"/>
                                    </a:solidFill>
                                    <a:latin typeface="Cambria Math" charset="0"/>
                                    <a:ea typeface="Cambria Math" charset="0"/>
                                    <a:cs typeface="Cambria Math" charset="0"/>
                                  </a:rPr>
                                  <m:t>1</m:t>
                                </m:r>
                              </m:sub>
                            </m:sSub>
                          </m:num>
                          <m:den>
                            <m:sSub>
                              <m:sSubPr>
                                <m:ctrlPr>
                                  <a:rPr lang="en-US" sz="2200" i="1">
                                    <a:solidFill>
                                      <a:schemeClr val="tx1"/>
                                    </a:solidFill>
                                    <a:latin typeface="Cambria Math" panose="02040503050406030204" pitchFamily="18" charset="0"/>
                                    <a:ea typeface="Cambria Math" charset="0"/>
                                    <a:cs typeface="Cambria Math" charset="0"/>
                                  </a:rPr>
                                </m:ctrlPr>
                              </m:sSubPr>
                              <m:e>
                                <m:r>
                                  <a:rPr lang="en-US" sz="2200" i="1">
                                    <a:solidFill>
                                      <a:schemeClr val="tx1"/>
                                    </a:solidFill>
                                    <a:latin typeface="Cambria Math" charset="0"/>
                                    <a:ea typeface="Cambria Math" charset="0"/>
                                    <a:cs typeface="Cambria Math" charset="0"/>
                                  </a:rPr>
                                  <m:t>𝑇</m:t>
                                </m:r>
                              </m:e>
                              <m:sub>
                                <m:r>
                                  <a:rPr lang="en-US" sz="2200" i="1">
                                    <a:solidFill>
                                      <a:schemeClr val="tx1"/>
                                    </a:solidFill>
                                    <a:latin typeface="Cambria Math" charset="0"/>
                                    <a:ea typeface="Cambria Math" charset="0"/>
                                    <a:cs typeface="Cambria Math" charset="0"/>
                                  </a:rPr>
                                  <m:t>1</m:t>
                                </m:r>
                              </m:sub>
                            </m:sSub>
                          </m:den>
                        </m:f>
                        <m:r>
                          <a:rPr lang="en-US" sz="2200" b="0" i="1" smtClean="0">
                            <a:solidFill>
                              <a:schemeClr val="tx1"/>
                            </a:solidFill>
                            <a:latin typeface="Cambria Math" charset="0"/>
                            <a:ea typeface="Cambria Math" charset="0"/>
                            <a:cs typeface="Cambria Math" charset="0"/>
                          </a:rPr>
                          <m:t>=</m:t>
                        </m:r>
                        <m:f>
                          <m:fPr>
                            <m:ctrlPr>
                              <a:rPr lang="mr-IN" sz="2200" i="1">
                                <a:solidFill>
                                  <a:schemeClr val="tx1"/>
                                </a:solidFill>
                                <a:latin typeface="Cambria Math" panose="02040503050406030204" pitchFamily="18" charset="0"/>
                                <a:ea typeface="Cambria Math" charset="0"/>
                                <a:cs typeface="Cambria Math" charset="0"/>
                              </a:rPr>
                            </m:ctrlPr>
                          </m:fPr>
                          <m:num>
                            <m:sSub>
                              <m:sSubPr>
                                <m:ctrlPr>
                                  <a:rPr lang="en-US" sz="2200" i="1">
                                    <a:solidFill>
                                      <a:schemeClr val="tx1"/>
                                    </a:solidFill>
                                    <a:latin typeface="Cambria Math" panose="02040503050406030204" pitchFamily="18" charset="0"/>
                                    <a:ea typeface="Cambria Math" charset="0"/>
                                    <a:cs typeface="Cambria Math" charset="0"/>
                                  </a:rPr>
                                </m:ctrlPr>
                              </m:sSubPr>
                              <m:e>
                                <m:r>
                                  <a:rPr lang="en-US" sz="2200" b="0" i="1" smtClean="0">
                                    <a:solidFill>
                                      <a:schemeClr val="tx1"/>
                                    </a:solidFill>
                                    <a:latin typeface="Cambria Math" charset="0"/>
                                    <a:ea typeface="Cambria Math" charset="0"/>
                                    <a:cs typeface="Cambria Math" charset="0"/>
                                  </a:rPr>
                                  <m:t>𝑉</m:t>
                                </m:r>
                              </m:e>
                              <m:sub>
                                <m:r>
                                  <a:rPr lang="en-US" sz="2200" i="1">
                                    <a:solidFill>
                                      <a:schemeClr val="tx1"/>
                                    </a:solidFill>
                                    <a:latin typeface="Cambria Math" charset="0"/>
                                    <a:ea typeface="Cambria Math" charset="0"/>
                                    <a:cs typeface="Cambria Math" charset="0"/>
                                  </a:rPr>
                                  <m:t>2</m:t>
                                </m:r>
                              </m:sub>
                            </m:sSub>
                          </m:num>
                          <m:den>
                            <m:sSub>
                              <m:sSubPr>
                                <m:ctrlPr>
                                  <a:rPr lang="en-US" sz="2200" i="1">
                                    <a:solidFill>
                                      <a:schemeClr val="tx1"/>
                                    </a:solidFill>
                                    <a:latin typeface="Cambria Math" panose="02040503050406030204" pitchFamily="18" charset="0"/>
                                    <a:ea typeface="Cambria Math" charset="0"/>
                                    <a:cs typeface="Cambria Math" charset="0"/>
                                  </a:rPr>
                                </m:ctrlPr>
                              </m:sSubPr>
                              <m:e>
                                <m:r>
                                  <a:rPr lang="en-US" sz="2200" i="1">
                                    <a:solidFill>
                                      <a:schemeClr val="tx1"/>
                                    </a:solidFill>
                                    <a:latin typeface="Cambria Math" charset="0"/>
                                    <a:ea typeface="Cambria Math" charset="0"/>
                                    <a:cs typeface="Cambria Math" charset="0"/>
                                  </a:rPr>
                                  <m:t>𝑇</m:t>
                                </m:r>
                              </m:e>
                              <m:sub>
                                <m:r>
                                  <a:rPr lang="en-US" sz="2200" i="1">
                                    <a:solidFill>
                                      <a:schemeClr val="tx1"/>
                                    </a:solidFill>
                                    <a:latin typeface="Cambria Math" charset="0"/>
                                    <a:ea typeface="Cambria Math" charset="0"/>
                                    <a:cs typeface="Cambria Math" charset="0"/>
                                  </a:rPr>
                                  <m:t>2</m:t>
                                </m:r>
                              </m:sub>
                            </m:sSub>
                          </m:den>
                        </m:f>
                      </m:oMath>
                    </m:oMathPara>
                  </a14:m>
                  <a:endParaRPr lang="en-US" sz="2200" dirty="0">
                    <a:solidFill>
                      <a:schemeClr val="tx1"/>
                    </a:solidFill>
                    <a:latin typeface="Cambria Math" charset="0"/>
                    <a:ea typeface="Cambria Math" charset="0"/>
                    <a:cs typeface="Cambria Math"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661544" y="3190444"/>
                  <a:ext cx="1981392" cy="68922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807842" y="4538616"/>
                  <a:ext cx="1688796"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200" i="1" smtClean="0">
                                <a:solidFill>
                                  <a:schemeClr val="tx1"/>
                                </a:solidFill>
                                <a:latin typeface="Cambria Math" panose="02040503050406030204" pitchFamily="18" charset="0"/>
                                <a:ea typeface="Cambria Math" charset="0"/>
                                <a:cs typeface="Cambria Math" charset="0"/>
                              </a:rPr>
                            </m:ctrlPr>
                          </m:sSubPr>
                          <m:e>
                            <m:r>
                              <a:rPr lang="en-US" sz="2200" i="1">
                                <a:solidFill>
                                  <a:schemeClr val="tx1"/>
                                </a:solidFill>
                                <a:latin typeface="Cambria Math" charset="0"/>
                                <a:ea typeface="Cambria Math" charset="0"/>
                                <a:cs typeface="Cambria Math" charset="0"/>
                              </a:rPr>
                              <m:t>𝑃</m:t>
                            </m:r>
                          </m:e>
                          <m:sub>
                            <m:r>
                              <a:rPr lang="en-US" sz="2200" i="1">
                                <a:solidFill>
                                  <a:schemeClr val="tx1"/>
                                </a:solidFill>
                                <a:latin typeface="Cambria Math" charset="0"/>
                                <a:ea typeface="Cambria Math" charset="0"/>
                                <a:cs typeface="Cambria Math" charset="0"/>
                              </a:rPr>
                              <m:t>1</m:t>
                            </m:r>
                          </m:sub>
                        </m:sSub>
                        <m:sSub>
                          <m:sSubPr>
                            <m:ctrlPr>
                              <a:rPr lang="en-US" sz="2200" i="1">
                                <a:solidFill>
                                  <a:schemeClr val="tx1"/>
                                </a:solidFill>
                                <a:latin typeface="Cambria Math" panose="02040503050406030204" pitchFamily="18" charset="0"/>
                                <a:ea typeface="Cambria Math" charset="0"/>
                                <a:cs typeface="Cambria Math" charset="0"/>
                              </a:rPr>
                            </m:ctrlPr>
                          </m:sSubPr>
                          <m:e>
                            <m:r>
                              <a:rPr lang="en-US" sz="2200" i="1">
                                <a:solidFill>
                                  <a:schemeClr val="tx1"/>
                                </a:solidFill>
                                <a:latin typeface="Cambria Math" charset="0"/>
                                <a:ea typeface="Cambria Math" charset="0"/>
                                <a:cs typeface="Cambria Math" charset="0"/>
                              </a:rPr>
                              <m:t>𝑉</m:t>
                            </m:r>
                          </m:e>
                          <m:sub>
                            <m:r>
                              <a:rPr lang="en-US" sz="2200" i="1">
                                <a:solidFill>
                                  <a:schemeClr val="tx1"/>
                                </a:solidFill>
                                <a:latin typeface="Cambria Math" charset="0"/>
                                <a:ea typeface="Cambria Math" charset="0"/>
                                <a:cs typeface="Cambria Math" charset="0"/>
                              </a:rPr>
                              <m:t>1</m:t>
                            </m:r>
                          </m:sub>
                        </m:sSub>
                        <m:r>
                          <a:rPr lang="en-US" sz="2200" i="1">
                            <a:solidFill>
                              <a:schemeClr val="tx1"/>
                            </a:solidFill>
                            <a:latin typeface="Cambria Math" charset="0"/>
                            <a:ea typeface="Cambria Math" charset="0"/>
                            <a:cs typeface="Cambria Math" charset="0"/>
                          </a:rPr>
                          <m:t>=</m:t>
                        </m:r>
                        <m:sSub>
                          <m:sSubPr>
                            <m:ctrlPr>
                              <a:rPr lang="en-US" sz="2200" i="1">
                                <a:solidFill>
                                  <a:schemeClr val="tx1"/>
                                </a:solidFill>
                                <a:latin typeface="Cambria Math" panose="02040503050406030204" pitchFamily="18" charset="0"/>
                                <a:ea typeface="Cambria Math" charset="0"/>
                                <a:cs typeface="Cambria Math" charset="0"/>
                              </a:rPr>
                            </m:ctrlPr>
                          </m:sSubPr>
                          <m:e>
                            <m:r>
                              <a:rPr lang="en-US" sz="2200" i="1">
                                <a:solidFill>
                                  <a:schemeClr val="tx1"/>
                                </a:solidFill>
                                <a:latin typeface="Cambria Math" charset="0"/>
                                <a:ea typeface="Cambria Math" charset="0"/>
                                <a:cs typeface="Cambria Math" charset="0"/>
                              </a:rPr>
                              <m:t>𝑃</m:t>
                            </m:r>
                          </m:e>
                          <m:sub>
                            <m:r>
                              <a:rPr lang="en-US" sz="2200" i="1">
                                <a:solidFill>
                                  <a:schemeClr val="tx1"/>
                                </a:solidFill>
                                <a:latin typeface="Cambria Math" charset="0"/>
                                <a:ea typeface="Cambria Math" charset="0"/>
                                <a:cs typeface="Cambria Math" charset="0"/>
                              </a:rPr>
                              <m:t>2</m:t>
                            </m:r>
                          </m:sub>
                        </m:sSub>
                        <m:sSub>
                          <m:sSubPr>
                            <m:ctrlPr>
                              <a:rPr lang="en-US" sz="2200" i="1">
                                <a:solidFill>
                                  <a:schemeClr val="tx1"/>
                                </a:solidFill>
                                <a:latin typeface="Cambria Math" panose="02040503050406030204" pitchFamily="18" charset="0"/>
                                <a:ea typeface="Cambria Math" charset="0"/>
                                <a:cs typeface="Cambria Math" charset="0"/>
                              </a:rPr>
                            </m:ctrlPr>
                          </m:sSubPr>
                          <m:e>
                            <m:r>
                              <a:rPr lang="en-US" sz="2200" i="1">
                                <a:solidFill>
                                  <a:schemeClr val="tx1"/>
                                </a:solidFill>
                                <a:latin typeface="Cambria Math" charset="0"/>
                                <a:ea typeface="Cambria Math" charset="0"/>
                                <a:cs typeface="Cambria Math" charset="0"/>
                              </a:rPr>
                              <m:t>𝑉</m:t>
                            </m:r>
                          </m:e>
                          <m:sub>
                            <m:r>
                              <a:rPr lang="en-US" sz="2200" i="1">
                                <a:solidFill>
                                  <a:schemeClr val="tx1"/>
                                </a:solidFill>
                                <a:latin typeface="Cambria Math" charset="0"/>
                                <a:ea typeface="Cambria Math" charset="0"/>
                                <a:cs typeface="Cambria Math" charset="0"/>
                              </a:rPr>
                              <m:t>2</m:t>
                            </m:r>
                          </m:sub>
                        </m:sSub>
                      </m:oMath>
                    </m:oMathPara>
                  </a14:m>
                  <a:endParaRPr lang="en-US" sz="2200" dirty="0">
                    <a:solidFill>
                      <a:schemeClr val="tx1"/>
                    </a:solidFill>
                    <a:latin typeface="Cambria Math" charset="0"/>
                    <a:ea typeface="Cambria Math" charset="0"/>
                    <a:cs typeface="Cambria Math"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807842" y="4538616"/>
                  <a:ext cx="1688796" cy="430887"/>
                </a:xfrm>
                <a:prstGeom prst="rect">
                  <a:avLst/>
                </a:prstGeom>
                <a:blipFill rotWithShape="0">
                  <a:blip r:embed="rId9"/>
                  <a:stretch>
                    <a:fillRect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056308" y="5679530"/>
                  <a:ext cx="1191865" cy="781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mr-IN" sz="2200" i="1" smtClean="0">
                                <a:solidFill>
                                  <a:schemeClr val="tx1"/>
                                </a:solidFill>
                                <a:latin typeface="Cambria Math" panose="02040503050406030204" pitchFamily="18" charset="0"/>
                                <a:ea typeface="Cambria Math" charset="0"/>
                                <a:cs typeface="Cambria Math" charset="0"/>
                              </a:rPr>
                            </m:ctrlPr>
                          </m:fPr>
                          <m:num>
                            <m:sSub>
                              <m:sSubPr>
                                <m:ctrlPr>
                                  <a:rPr lang="en-US" sz="2200" i="1">
                                    <a:solidFill>
                                      <a:schemeClr val="tx1"/>
                                    </a:solidFill>
                                    <a:latin typeface="Cambria Math" panose="02040503050406030204" pitchFamily="18" charset="0"/>
                                    <a:ea typeface="Cambria Math" charset="0"/>
                                    <a:cs typeface="Cambria Math" charset="0"/>
                                  </a:rPr>
                                </m:ctrlPr>
                              </m:sSubPr>
                              <m:e>
                                <m:r>
                                  <a:rPr lang="en-US" sz="2200" i="1">
                                    <a:solidFill>
                                      <a:schemeClr val="tx1"/>
                                    </a:solidFill>
                                    <a:latin typeface="Cambria Math" charset="0"/>
                                    <a:ea typeface="Cambria Math" charset="0"/>
                                    <a:cs typeface="Cambria Math" charset="0"/>
                                  </a:rPr>
                                  <m:t>𝑉</m:t>
                                </m:r>
                              </m:e>
                              <m:sub>
                                <m:r>
                                  <a:rPr lang="en-US" sz="2200" i="1">
                                    <a:solidFill>
                                      <a:schemeClr val="tx1"/>
                                    </a:solidFill>
                                    <a:latin typeface="Cambria Math" charset="0"/>
                                    <a:ea typeface="Cambria Math" charset="0"/>
                                    <a:cs typeface="Cambria Math" charset="0"/>
                                  </a:rPr>
                                  <m:t>1</m:t>
                                </m:r>
                              </m:sub>
                            </m:sSub>
                          </m:num>
                          <m:den>
                            <m:sSub>
                              <m:sSubPr>
                                <m:ctrlPr>
                                  <a:rPr lang="en-US" sz="2200" i="1">
                                    <a:solidFill>
                                      <a:schemeClr val="tx1"/>
                                    </a:solidFill>
                                    <a:latin typeface="Cambria Math" panose="02040503050406030204" pitchFamily="18" charset="0"/>
                                    <a:ea typeface="Cambria Math" charset="0"/>
                                    <a:cs typeface="Cambria Math" charset="0"/>
                                  </a:rPr>
                                </m:ctrlPr>
                              </m:sSubPr>
                              <m:e>
                                <m:r>
                                  <a:rPr lang="en-US" sz="2200" i="1">
                                    <a:solidFill>
                                      <a:schemeClr val="tx1"/>
                                    </a:solidFill>
                                    <a:latin typeface="Cambria Math" charset="0"/>
                                    <a:ea typeface="Cambria Math" charset="0"/>
                                    <a:cs typeface="Cambria Math" charset="0"/>
                                  </a:rPr>
                                  <m:t>𝑛</m:t>
                                </m:r>
                              </m:e>
                              <m:sub>
                                <m:r>
                                  <a:rPr lang="en-US" sz="2200" i="1">
                                    <a:solidFill>
                                      <a:schemeClr val="tx1"/>
                                    </a:solidFill>
                                    <a:latin typeface="Cambria Math" charset="0"/>
                                    <a:ea typeface="Cambria Math" charset="0"/>
                                    <a:cs typeface="Cambria Math" charset="0"/>
                                  </a:rPr>
                                  <m:t>1</m:t>
                                </m:r>
                              </m:sub>
                            </m:sSub>
                          </m:den>
                        </m:f>
                        <m:r>
                          <a:rPr lang="en-US" sz="2200" i="1">
                            <a:solidFill>
                              <a:schemeClr val="tx1"/>
                            </a:solidFill>
                            <a:latin typeface="Cambria Math" charset="0"/>
                            <a:ea typeface="Cambria Math" charset="0"/>
                            <a:cs typeface="Cambria Math" charset="0"/>
                          </a:rPr>
                          <m:t>=</m:t>
                        </m:r>
                        <m:f>
                          <m:fPr>
                            <m:ctrlPr>
                              <a:rPr lang="mr-IN" sz="2200" i="1">
                                <a:solidFill>
                                  <a:schemeClr val="tx1"/>
                                </a:solidFill>
                                <a:latin typeface="Cambria Math" panose="02040503050406030204" pitchFamily="18" charset="0"/>
                                <a:ea typeface="Cambria Math" charset="0"/>
                                <a:cs typeface="Cambria Math" charset="0"/>
                              </a:rPr>
                            </m:ctrlPr>
                          </m:fPr>
                          <m:num>
                            <m:sSub>
                              <m:sSubPr>
                                <m:ctrlPr>
                                  <a:rPr lang="en-US" sz="2200" i="1">
                                    <a:solidFill>
                                      <a:schemeClr val="tx1"/>
                                    </a:solidFill>
                                    <a:latin typeface="Cambria Math" panose="02040503050406030204" pitchFamily="18" charset="0"/>
                                    <a:ea typeface="Cambria Math" charset="0"/>
                                    <a:cs typeface="Cambria Math" charset="0"/>
                                  </a:rPr>
                                </m:ctrlPr>
                              </m:sSubPr>
                              <m:e>
                                <m:r>
                                  <a:rPr lang="en-US" sz="2200" i="1">
                                    <a:solidFill>
                                      <a:schemeClr val="tx1"/>
                                    </a:solidFill>
                                    <a:latin typeface="Cambria Math" charset="0"/>
                                    <a:ea typeface="Cambria Math" charset="0"/>
                                    <a:cs typeface="Cambria Math" charset="0"/>
                                  </a:rPr>
                                  <m:t>𝑉</m:t>
                                </m:r>
                              </m:e>
                              <m:sub>
                                <m:r>
                                  <a:rPr lang="en-US" sz="2200" i="1">
                                    <a:solidFill>
                                      <a:schemeClr val="tx1"/>
                                    </a:solidFill>
                                    <a:latin typeface="Cambria Math" charset="0"/>
                                    <a:ea typeface="Cambria Math" charset="0"/>
                                    <a:cs typeface="Cambria Math" charset="0"/>
                                  </a:rPr>
                                  <m:t>2</m:t>
                                </m:r>
                              </m:sub>
                            </m:sSub>
                          </m:num>
                          <m:den>
                            <m:sSub>
                              <m:sSubPr>
                                <m:ctrlPr>
                                  <a:rPr lang="en-US" sz="2200" i="1">
                                    <a:solidFill>
                                      <a:schemeClr val="tx1"/>
                                    </a:solidFill>
                                    <a:latin typeface="Cambria Math" panose="02040503050406030204" pitchFamily="18" charset="0"/>
                                    <a:ea typeface="Cambria Math" charset="0"/>
                                    <a:cs typeface="Cambria Math" charset="0"/>
                                  </a:rPr>
                                </m:ctrlPr>
                              </m:sSubPr>
                              <m:e>
                                <m:r>
                                  <a:rPr lang="en-US" sz="2200" i="1">
                                    <a:solidFill>
                                      <a:schemeClr val="tx1"/>
                                    </a:solidFill>
                                    <a:latin typeface="Cambria Math" charset="0"/>
                                    <a:ea typeface="Cambria Math" charset="0"/>
                                    <a:cs typeface="Cambria Math" charset="0"/>
                                  </a:rPr>
                                  <m:t>𝑛</m:t>
                                </m:r>
                              </m:e>
                              <m:sub>
                                <m:r>
                                  <a:rPr lang="en-US" sz="2200" i="1">
                                    <a:solidFill>
                                      <a:schemeClr val="tx1"/>
                                    </a:solidFill>
                                    <a:latin typeface="Cambria Math" charset="0"/>
                                    <a:ea typeface="Cambria Math" charset="0"/>
                                    <a:cs typeface="Cambria Math" charset="0"/>
                                  </a:rPr>
                                  <m:t>2</m:t>
                                </m:r>
                              </m:sub>
                            </m:sSub>
                          </m:den>
                        </m:f>
                      </m:oMath>
                    </m:oMathPara>
                  </a14:m>
                  <a:endParaRPr lang="en-US" sz="2200" dirty="0">
                    <a:solidFill>
                      <a:schemeClr val="tx1"/>
                    </a:solidFill>
                    <a:latin typeface="Cambria Math" charset="0"/>
                    <a:ea typeface="Cambria Math" charset="0"/>
                    <a:cs typeface="Cambria Math"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056308" y="5679530"/>
                  <a:ext cx="1191865" cy="781561"/>
                </a:xfrm>
                <a:prstGeom prst="rect">
                  <a:avLst/>
                </a:prstGeom>
                <a:blipFill rotWithShape="0">
                  <a:blip r:embed="rId10"/>
                  <a:stretch>
                    <a:fillRect/>
                  </a:stretch>
                </a:blipFill>
              </p:spPr>
              <p:txBody>
                <a:bodyPr/>
                <a:lstStyle/>
                <a:p>
                  <a:r>
                    <a:rPr lang="en-US">
                      <a:noFill/>
                    </a:rPr>
                    <a:t> </a:t>
                  </a:r>
                </a:p>
              </p:txBody>
            </p:sp>
          </mc:Fallback>
        </mc:AlternateContent>
      </p:grpSp>
      <p:grpSp>
        <p:nvGrpSpPr>
          <p:cNvPr id="23" name="Group 22"/>
          <p:cNvGrpSpPr/>
          <p:nvPr/>
        </p:nvGrpSpPr>
        <p:grpSpPr>
          <a:xfrm>
            <a:off x="4117214" y="2209574"/>
            <a:ext cx="1594884" cy="4245457"/>
            <a:chOff x="4318382" y="2209574"/>
            <a:chExt cx="1594884" cy="4245457"/>
          </a:xfrm>
        </p:grpSpPr>
        <mc:AlternateContent xmlns:mc="http://schemas.openxmlformats.org/markup-compatibility/2006" xmlns:a14="http://schemas.microsoft.com/office/drawing/2010/main">
          <mc:Choice Requires="a14">
            <p:sp>
              <p:nvSpPr>
                <p:cNvPr id="17" name="TextBox 16"/>
                <p:cNvSpPr txBox="1"/>
                <p:nvPr/>
              </p:nvSpPr>
              <p:spPr>
                <a:xfrm>
                  <a:off x="4318382" y="2209574"/>
                  <a:ext cx="1594884" cy="338554"/>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charset="0"/>
                            <a:ea typeface="Cambria Math" charset="0"/>
                            <a:cs typeface="Cambria Math" charset="0"/>
                          </a:rPr>
                          <m:t>𝑃</m:t>
                        </m:r>
                        <m:r>
                          <a:rPr lang="en-US" sz="2200" b="0" i="1" smtClean="0">
                            <a:latin typeface="Cambria Math" charset="0"/>
                            <a:ea typeface="Cambria Math" charset="0"/>
                            <a:cs typeface="Cambria Math" charset="0"/>
                          </a:rPr>
                          <m:t>=</m:t>
                        </m:r>
                        <m:r>
                          <a:rPr lang="en-US" sz="2200" b="0" i="1" smtClean="0">
                            <a:solidFill>
                              <a:srgbClr val="009900"/>
                            </a:solidFill>
                            <a:latin typeface="Cambria Math" charset="0"/>
                            <a:ea typeface="Cambria Math" charset="0"/>
                            <a:cs typeface="Cambria Math" charset="0"/>
                          </a:rPr>
                          <m:t>𝑘</m:t>
                        </m:r>
                        <m:r>
                          <a:rPr lang="en-US" sz="2200" b="0" i="1" smtClean="0">
                            <a:latin typeface="Cambria Math" charset="0"/>
                            <a:ea typeface="Cambria Math" charset="0"/>
                            <a:cs typeface="Cambria Math" charset="0"/>
                          </a:rPr>
                          <m:t>𝑇</m:t>
                        </m:r>
                      </m:oMath>
                    </m:oMathPara>
                  </a14:m>
                  <a:endParaRPr lang="en-US" sz="2200" dirty="0">
                    <a:latin typeface="Cambria Math" charset="0"/>
                    <a:ea typeface="Cambria Math" charset="0"/>
                    <a:cs typeface="Cambria Math"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318382" y="2209574"/>
                  <a:ext cx="1594884" cy="338554"/>
                </a:xfrm>
                <a:prstGeom prst="rect">
                  <a:avLst/>
                </a:prstGeom>
                <a:blipFill rotWithShape="0">
                  <a:blip r:embed="rId11"/>
                  <a:stretch>
                    <a:fillRect b="-1071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551214" y="3319615"/>
                  <a:ext cx="1129220"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charset="0"/>
                            <a:ea typeface="Cambria Math" charset="0"/>
                            <a:cs typeface="Cambria Math" charset="0"/>
                          </a:rPr>
                          <m:t>𝑉</m:t>
                        </m:r>
                        <m:r>
                          <a:rPr lang="en-US" sz="2200" i="1">
                            <a:latin typeface="Cambria Math" charset="0"/>
                            <a:ea typeface="Cambria Math" charset="0"/>
                            <a:cs typeface="Cambria Math" charset="0"/>
                          </a:rPr>
                          <m:t>=</m:t>
                        </m:r>
                        <m:r>
                          <a:rPr lang="en-US" sz="2200" i="1" smtClean="0">
                            <a:solidFill>
                              <a:srgbClr val="009900"/>
                            </a:solidFill>
                            <a:latin typeface="Cambria Math" charset="0"/>
                            <a:ea typeface="Cambria Math" charset="0"/>
                            <a:cs typeface="Cambria Math" charset="0"/>
                          </a:rPr>
                          <m:t>𝑘</m:t>
                        </m:r>
                        <m:r>
                          <a:rPr lang="en-US" sz="2200" b="0" i="1" smtClean="0">
                            <a:latin typeface="Cambria Math" charset="0"/>
                            <a:ea typeface="Cambria Math" charset="0"/>
                            <a:cs typeface="Cambria Math" charset="0"/>
                          </a:rPr>
                          <m:t>𝑇</m:t>
                        </m:r>
                      </m:oMath>
                    </m:oMathPara>
                  </a14:m>
                  <a:endParaRPr lang="en-US" sz="2200" dirty="0">
                    <a:latin typeface="Cambria Math" charset="0"/>
                    <a:ea typeface="Cambria Math" charset="0"/>
                    <a:cs typeface="Cambria Math"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51214" y="3319615"/>
                  <a:ext cx="1129220" cy="430887"/>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625434" y="4358823"/>
                  <a:ext cx="980781" cy="7328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charset="0"/>
                            <a:ea typeface="Cambria Math" charset="0"/>
                            <a:cs typeface="Cambria Math" charset="0"/>
                          </a:rPr>
                          <m:t>𝑉</m:t>
                        </m:r>
                        <m:r>
                          <a:rPr lang="en-US" sz="2200" i="1">
                            <a:latin typeface="Cambria Math" charset="0"/>
                            <a:ea typeface="Cambria Math" charset="0"/>
                            <a:cs typeface="Cambria Math" charset="0"/>
                          </a:rPr>
                          <m:t>=</m:t>
                        </m:r>
                        <m:f>
                          <m:fPr>
                            <m:ctrlPr>
                              <a:rPr lang="en-US" sz="2200" i="1">
                                <a:latin typeface="Cambria Math" panose="02040503050406030204" pitchFamily="18" charset="0"/>
                                <a:ea typeface="Cambria Math" charset="0"/>
                                <a:cs typeface="Cambria Math" charset="0"/>
                              </a:rPr>
                            </m:ctrlPr>
                          </m:fPr>
                          <m:num>
                            <m:r>
                              <a:rPr lang="en-US" sz="2200" i="1" smtClean="0">
                                <a:solidFill>
                                  <a:srgbClr val="009900"/>
                                </a:solidFill>
                                <a:latin typeface="Cambria Math" charset="0"/>
                                <a:ea typeface="Cambria Math" charset="0"/>
                                <a:cs typeface="Cambria Math" charset="0"/>
                              </a:rPr>
                              <m:t>𝑘</m:t>
                            </m:r>
                          </m:num>
                          <m:den>
                            <m:r>
                              <a:rPr lang="en-US" sz="2200" b="0" i="1" smtClean="0">
                                <a:latin typeface="Cambria Math" charset="0"/>
                                <a:ea typeface="Cambria Math" charset="0"/>
                                <a:cs typeface="Cambria Math" charset="0"/>
                              </a:rPr>
                              <m:t>𝑃</m:t>
                            </m:r>
                          </m:den>
                        </m:f>
                      </m:oMath>
                    </m:oMathPara>
                  </a14:m>
                  <a:endParaRPr lang="en-US" sz="2200" dirty="0">
                    <a:latin typeface="Cambria Math" charset="0"/>
                    <a:ea typeface="Cambria Math" charset="0"/>
                    <a:cs typeface="Cambria Math"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625434" y="4358823"/>
                  <a:ext cx="980781" cy="732893"/>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318382" y="5901033"/>
                  <a:ext cx="1594884" cy="338554"/>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charset="0"/>
                            <a:ea typeface="Cambria Math" charset="0"/>
                            <a:cs typeface="Cambria Math" charset="0"/>
                          </a:rPr>
                          <m:t>𝑉</m:t>
                        </m:r>
                        <m:r>
                          <a:rPr lang="en-US" sz="2200" b="0" i="1" smtClean="0">
                            <a:latin typeface="Cambria Math" charset="0"/>
                            <a:ea typeface="Cambria Math" charset="0"/>
                            <a:cs typeface="Cambria Math" charset="0"/>
                          </a:rPr>
                          <m:t>=</m:t>
                        </m:r>
                        <m:r>
                          <a:rPr lang="en-US" sz="2200" b="0" i="1" smtClean="0">
                            <a:solidFill>
                              <a:srgbClr val="009900"/>
                            </a:solidFill>
                            <a:latin typeface="Cambria Math" charset="0"/>
                            <a:ea typeface="Cambria Math" charset="0"/>
                            <a:cs typeface="Cambria Math" charset="0"/>
                          </a:rPr>
                          <m:t>𝑘</m:t>
                        </m:r>
                        <m:r>
                          <a:rPr lang="en-US" sz="2200" b="0" i="1" smtClean="0">
                            <a:solidFill>
                              <a:schemeClr val="tx1"/>
                            </a:solidFill>
                            <a:latin typeface="Cambria Math" charset="0"/>
                            <a:ea typeface="Cambria Math" charset="0"/>
                            <a:cs typeface="Cambria Math" charset="0"/>
                          </a:rPr>
                          <m:t>𝑛</m:t>
                        </m:r>
                      </m:oMath>
                    </m:oMathPara>
                  </a14:m>
                  <a:endParaRPr lang="en-US" sz="2200" dirty="0">
                    <a:latin typeface="Cambria Math" charset="0"/>
                    <a:ea typeface="Cambria Math" charset="0"/>
                    <a:cs typeface="Cambria Math"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318382" y="5901033"/>
                  <a:ext cx="1594884" cy="338554"/>
                </a:xfrm>
                <a:prstGeom prst="rect">
                  <a:avLst/>
                </a:prstGeom>
                <a:blipFill rotWithShape="0">
                  <a:blip r:embed="rId14"/>
                  <a:stretch>
                    <a:fillRect b="-10714"/>
                  </a:stretch>
                </a:blipFill>
                <a:ln>
                  <a:noFill/>
                </a:ln>
              </p:spPr>
              <p:txBody>
                <a:bodyPr/>
                <a:lstStyle/>
                <a:p>
                  <a:r>
                    <a:rPr lang="en-US">
                      <a:noFill/>
                    </a:rPr>
                    <a:t> </a:t>
                  </a:r>
                </a:p>
              </p:txBody>
            </p:sp>
          </mc:Fallback>
        </mc:AlternateContent>
        <p:sp>
          <p:nvSpPr>
            <p:cNvPr id="13" name="TextBox 12"/>
            <p:cNvSpPr txBox="1"/>
            <p:nvPr/>
          </p:nvSpPr>
          <p:spPr>
            <a:xfrm>
              <a:off x="4462440" y="2507624"/>
              <a:ext cx="1306768" cy="338554"/>
            </a:xfrm>
            <a:prstGeom prst="rect">
              <a:avLst/>
            </a:prstGeom>
            <a:noFill/>
          </p:spPr>
          <p:txBody>
            <a:bodyPr wrap="none" rtlCol="0">
              <a:spAutoFit/>
            </a:bodyPr>
            <a:lstStyle/>
            <a:p>
              <a:r>
                <a:rPr lang="en-US" sz="1600" i="1">
                  <a:solidFill>
                    <a:srgbClr val="009900"/>
                  </a:solidFill>
                  <a:latin typeface="Cambria Math" charset="0"/>
                  <a:ea typeface="Cambria Math" charset="0"/>
                  <a:cs typeface="Cambria Math" charset="0"/>
                </a:rPr>
                <a:t>n, V </a:t>
              </a:r>
              <a:r>
                <a:rPr lang="en-US" sz="1600" i="1" dirty="0">
                  <a:solidFill>
                    <a:srgbClr val="009900"/>
                  </a:solidFill>
                  <a:latin typeface="Cambria Math" charset="0"/>
                  <a:ea typeface="Cambria Math" charset="0"/>
                  <a:cs typeface="Cambria Math" charset="0"/>
                </a:rPr>
                <a:t>constant</a:t>
              </a:r>
            </a:p>
          </p:txBody>
        </p:sp>
        <p:sp>
          <p:nvSpPr>
            <p:cNvPr id="30" name="TextBox 29"/>
            <p:cNvSpPr txBox="1"/>
            <p:nvPr/>
          </p:nvSpPr>
          <p:spPr>
            <a:xfrm>
              <a:off x="4465646" y="3671736"/>
              <a:ext cx="1300356" cy="338554"/>
            </a:xfrm>
            <a:prstGeom prst="rect">
              <a:avLst/>
            </a:prstGeom>
            <a:noFill/>
          </p:spPr>
          <p:txBody>
            <a:bodyPr wrap="none" rtlCol="0">
              <a:spAutoFit/>
            </a:bodyPr>
            <a:lstStyle/>
            <a:p>
              <a:r>
                <a:rPr lang="en-US" sz="1600" i="1" dirty="0">
                  <a:solidFill>
                    <a:srgbClr val="009900"/>
                  </a:solidFill>
                  <a:latin typeface="Cambria Math" charset="0"/>
                  <a:ea typeface="Cambria Math" charset="0"/>
                  <a:cs typeface="Cambria Math" charset="0"/>
                </a:rPr>
                <a:t>n, P constant</a:t>
              </a:r>
            </a:p>
          </p:txBody>
        </p:sp>
        <p:sp>
          <p:nvSpPr>
            <p:cNvPr id="32" name="TextBox 31"/>
            <p:cNvSpPr txBox="1"/>
            <p:nvPr/>
          </p:nvSpPr>
          <p:spPr>
            <a:xfrm>
              <a:off x="4463242" y="4964621"/>
              <a:ext cx="1305165" cy="338554"/>
            </a:xfrm>
            <a:prstGeom prst="rect">
              <a:avLst/>
            </a:prstGeom>
            <a:noFill/>
          </p:spPr>
          <p:txBody>
            <a:bodyPr wrap="none" rtlCol="0">
              <a:spAutoFit/>
            </a:bodyPr>
            <a:lstStyle/>
            <a:p>
              <a:r>
                <a:rPr lang="en-US" sz="1600" i="1" dirty="0">
                  <a:solidFill>
                    <a:srgbClr val="009900"/>
                  </a:solidFill>
                  <a:latin typeface="Cambria Math" charset="0"/>
                  <a:ea typeface="Cambria Math" charset="0"/>
                  <a:cs typeface="Cambria Math" charset="0"/>
                </a:rPr>
                <a:t>n, T constant</a:t>
              </a:r>
            </a:p>
          </p:txBody>
        </p:sp>
        <p:sp>
          <p:nvSpPr>
            <p:cNvPr id="34" name="TextBox 33"/>
            <p:cNvSpPr txBox="1"/>
            <p:nvPr/>
          </p:nvSpPr>
          <p:spPr>
            <a:xfrm>
              <a:off x="4473116" y="6116477"/>
              <a:ext cx="1285416" cy="338554"/>
            </a:xfrm>
            <a:prstGeom prst="rect">
              <a:avLst/>
            </a:prstGeom>
            <a:noFill/>
          </p:spPr>
          <p:txBody>
            <a:bodyPr wrap="none" rtlCol="0">
              <a:spAutoFit/>
            </a:bodyPr>
            <a:lstStyle/>
            <a:p>
              <a:r>
                <a:rPr lang="en-US" sz="1600" i="1" dirty="0">
                  <a:solidFill>
                    <a:srgbClr val="009900"/>
                  </a:solidFill>
                  <a:latin typeface="Cambria Math" charset="0"/>
                  <a:ea typeface="Cambria Math" charset="0"/>
                  <a:cs typeface="Cambria Math" charset="0"/>
                </a:rPr>
                <a:t>T, P constant</a:t>
              </a:r>
            </a:p>
          </p:txBody>
        </p:sp>
      </p:grpSp>
    </p:spTree>
    <p:extLst>
      <p:ext uri="{BB962C8B-B14F-4D97-AF65-F5344CB8AC3E}">
        <p14:creationId xmlns:p14="http://schemas.microsoft.com/office/powerpoint/2010/main" val="547236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a:xfrm>
            <a:off x="6982150" y="6451113"/>
            <a:ext cx="2057400" cy="365125"/>
          </a:xfrm>
        </p:spPr>
        <p:txBody>
          <a:bodyPr/>
          <a:lstStyle/>
          <a:p>
            <a:fld id="{72F633B3-16E2-4909-ACA1-80BBA0CB601E}" type="slidenum">
              <a:rPr lang="en-US" smtClean="0"/>
              <a:pPr/>
              <a:t>19</a:t>
            </a:fld>
            <a:endParaRPr lang="en-US" dirty="0"/>
          </a:p>
        </p:txBody>
      </p:sp>
      <p:sp>
        <p:nvSpPr>
          <p:cNvPr id="9" name="Text Placeholder 2"/>
          <p:cNvSpPr txBox="1">
            <a:spLocks/>
          </p:cNvSpPr>
          <p:nvPr/>
        </p:nvSpPr>
        <p:spPr>
          <a:xfrm>
            <a:off x="457199" y="956968"/>
            <a:ext cx="8442251" cy="4401841"/>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The Ideal Gas Law</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Combining the four separate laws yields the </a:t>
            </a:r>
            <a:r>
              <a:rPr lang="en-US" sz="2200" i="1" u="sng" dirty="0">
                <a:solidFill>
                  <a:srgbClr val="009900"/>
                </a:solidFill>
              </a:rPr>
              <a:t>ideal gas law</a:t>
            </a:r>
            <a:r>
              <a:rPr lang="en-US" sz="2200" dirty="0"/>
              <a:t>.</a:t>
            </a:r>
          </a:p>
          <a:p>
            <a:pPr marL="342900" indent="-342900">
              <a:buClr>
                <a:srgbClr val="009900"/>
              </a:buClr>
              <a:buFont typeface="Arial" panose="020B0604020202020204" pitchFamily="34" charset="0"/>
              <a:buChar char="•"/>
            </a:pPr>
            <a:endParaRPr lang="en-US" sz="2200" dirty="0"/>
          </a:p>
        </p:txBody>
      </p:sp>
      <p:pic>
        <p:nvPicPr>
          <p:cNvPr id="25" name="Picture 6" descr="D:\Media\JPEG_Image_Library\chapter11\11p518b.jpg"/>
          <p:cNvPicPr>
            <a:picLocks noChangeAspect="1" noChangeArrowheads="1"/>
          </p:cNvPicPr>
          <p:nvPr/>
        </p:nvPicPr>
        <p:blipFill>
          <a:blip r:embed="rId3"/>
          <a:srcRect/>
          <a:stretch>
            <a:fillRect/>
          </a:stretch>
        </p:blipFill>
        <p:spPr bwMode="auto">
          <a:xfrm>
            <a:off x="699070" y="3025846"/>
            <a:ext cx="906024" cy="1018424"/>
          </a:xfrm>
          <a:prstGeom prst="rect">
            <a:avLst/>
          </a:prstGeom>
          <a:noFill/>
        </p:spPr>
      </p:pic>
      <p:pic>
        <p:nvPicPr>
          <p:cNvPr id="31" name="Picture 30" descr="avogradro.jpg"/>
          <p:cNvPicPr>
            <a:picLocks noChangeAspect="1"/>
          </p:cNvPicPr>
          <p:nvPr/>
        </p:nvPicPr>
        <p:blipFill>
          <a:blip r:embed="rId4"/>
          <a:stretch>
            <a:fillRect/>
          </a:stretch>
        </p:blipFill>
        <p:spPr>
          <a:xfrm>
            <a:off x="700137" y="5451817"/>
            <a:ext cx="903890" cy="1236986"/>
          </a:xfrm>
          <a:prstGeom prst="rect">
            <a:avLst/>
          </a:prstGeom>
        </p:spPr>
      </p:pic>
      <p:pic>
        <p:nvPicPr>
          <p:cNvPr id="5" name="Picture 4"/>
          <p:cNvPicPr>
            <a:picLocks noChangeAspect="1"/>
          </p:cNvPicPr>
          <p:nvPr/>
        </p:nvPicPr>
        <p:blipFill>
          <a:blip r:embed="rId5"/>
          <a:stretch>
            <a:fillRect/>
          </a:stretch>
        </p:blipFill>
        <p:spPr>
          <a:xfrm>
            <a:off x="663203" y="1787308"/>
            <a:ext cx="977759" cy="1183088"/>
          </a:xfrm>
          <a:prstGeom prst="rect">
            <a:avLst/>
          </a:prstGeom>
        </p:spPr>
      </p:pic>
      <p:sp>
        <p:nvSpPr>
          <p:cNvPr id="6" name="TextBox 5"/>
          <p:cNvSpPr txBox="1"/>
          <p:nvPr/>
        </p:nvSpPr>
        <p:spPr>
          <a:xfrm>
            <a:off x="1846966" y="2163408"/>
            <a:ext cx="2109616" cy="430887"/>
          </a:xfrm>
          <a:prstGeom prst="rect">
            <a:avLst/>
          </a:prstGeom>
          <a:noFill/>
        </p:spPr>
        <p:txBody>
          <a:bodyPr wrap="none" rtlCol="0">
            <a:spAutoFit/>
          </a:bodyPr>
          <a:lstStyle/>
          <a:p>
            <a:r>
              <a:rPr lang="en-US" sz="2200" dirty="0"/>
              <a:t>Amonton’s Law</a:t>
            </a:r>
          </a:p>
        </p:txBody>
      </p:sp>
      <p:sp>
        <p:nvSpPr>
          <p:cNvPr id="33" name="TextBox 32"/>
          <p:cNvSpPr txBox="1"/>
          <p:nvPr/>
        </p:nvSpPr>
        <p:spPr>
          <a:xfrm>
            <a:off x="1846965" y="3319615"/>
            <a:ext cx="1952522" cy="430887"/>
          </a:xfrm>
          <a:prstGeom prst="rect">
            <a:avLst/>
          </a:prstGeom>
          <a:noFill/>
        </p:spPr>
        <p:txBody>
          <a:bodyPr wrap="none" rtlCol="0">
            <a:spAutoFit/>
          </a:bodyPr>
          <a:lstStyle/>
          <a:p>
            <a:r>
              <a:rPr lang="en-US" sz="2200" dirty="0"/>
              <a:t>Charles’s Law</a:t>
            </a:r>
          </a:p>
        </p:txBody>
      </p:sp>
      <p:sp>
        <p:nvSpPr>
          <p:cNvPr id="36" name="TextBox 35"/>
          <p:cNvSpPr txBox="1"/>
          <p:nvPr/>
        </p:nvSpPr>
        <p:spPr>
          <a:xfrm>
            <a:off x="1846966" y="4538616"/>
            <a:ext cx="1684820" cy="430887"/>
          </a:xfrm>
          <a:prstGeom prst="rect">
            <a:avLst/>
          </a:prstGeom>
          <a:noFill/>
        </p:spPr>
        <p:txBody>
          <a:bodyPr wrap="none" rtlCol="0">
            <a:spAutoFit/>
          </a:bodyPr>
          <a:lstStyle/>
          <a:p>
            <a:r>
              <a:rPr lang="en-US" sz="2200" dirty="0"/>
              <a:t>Boyle’s Law</a:t>
            </a:r>
          </a:p>
        </p:txBody>
      </p:sp>
      <p:sp>
        <p:nvSpPr>
          <p:cNvPr id="37" name="TextBox 36"/>
          <p:cNvSpPr txBox="1"/>
          <p:nvPr/>
        </p:nvSpPr>
        <p:spPr>
          <a:xfrm>
            <a:off x="1846966" y="5854867"/>
            <a:ext cx="2183098" cy="430887"/>
          </a:xfrm>
          <a:prstGeom prst="rect">
            <a:avLst/>
          </a:prstGeom>
          <a:noFill/>
        </p:spPr>
        <p:txBody>
          <a:bodyPr wrap="none" rtlCol="0">
            <a:spAutoFit/>
          </a:bodyPr>
          <a:lstStyle/>
          <a:p>
            <a:r>
              <a:rPr lang="en-US" sz="2200" dirty="0"/>
              <a:t>Avogadro’s Law</a:t>
            </a:r>
          </a:p>
        </p:txBody>
      </p:sp>
      <p:pic>
        <p:nvPicPr>
          <p:cNvPr id="7" name="Picture 6"/>
          <p:cNvPicPr>
            <a:picLocks noChangeAspect="1"/>
          </p:cNvPicPr>
          <p:nvPr/>
        </p:nvPicPr>
        <p:blipFill>
          <a:blip r:embed="rId6"/>
          <a:stretch>
            <a:fillRect/>
          </a:stretch>
        </p:blipFill>
        <p:spPr>
          <a:xfrm>
            <a:off x="697688" y="4140627"/>
            <a:ext cx="908788" cy="1226864"/>
          </a:xfrm>
          <a:prstGeom prst="rect">
            <a:avLst/>
          </a:prstGeom>
        </p:spPr>
      </p:pic>
      <p:sp>
        <p:nvSpPr>
          <p:cNvPr id="14" name="Right Brace 13"/>
          <p:cNvSpPr/>
          <p:nvPr/>
        </p:nvSpPr>
        <p:spPr>
          <a:xfrm>
            <a:off x="3782452" y="2130167"/>
            <a:ext cx="991836" cy="4219977"/>
          </a:xfrm>
          <a:prstGeom prst="rightBrace">
            <a:avLst>
              <a:gd name="adj1" fmla="val 8333"/>
              <a:gd name="adj2" fmla="val 50451"/>
            </a:avLst>
          </a:prstGeom>
          <a:ln w="28575">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5149282" y="1982369"/>
                <a:ext cx="232063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0" i="1" smtClean="0">
                          <a:solidFill>
                            <a:srgbClr val="0000FF"/>
                          </a:solidFill>
                          <a:latin typeface="Cambria Math" charset="0"/>
                          <a:ea typeface="Cambria Math" charset="0"/>
                          <a:cs typeface="Cambria Math" charset="0"/>
                        </a:rPr>
                        <m:t>𝑃𝑉</m:t>
                      </m:r>
                      <m:r>
                        <a:rPr lang="en-US" sz="3600" i="1">
                          <a:solidFill>
                            <a:srgbClr val="0000FF"/>
                          </a:solidFill>
                          <a:latin typeface="Cambria Math" charset="0"/>
                          <a:ea typeface="Cambria Math" charset="0"/>
                          <a:cs typeface="Cambria Math" charset="0"/>
                        </a:rPr>
                        <m:t>=</m:t>
                      </m:r>
                      <m:r>
                        <a:rPr lang="en-US" sz="3600" b="0" i="1" smtClean="0">
                          <a:solidFill>
                            <a:srgbClr val="0000FF"/>
                          </a:solidFill>
                          <a:latin typeface="Cambria Math" charset="0"/>
                          <a:ea typeface="Cambria Math" charset="0"/>
                          <a:cs typeface="Cambria Math" charset="0"/>
                        </a:rPr>
                        <m:t>𝑛𝑅𝑇</m:t>
                      </m:r>
                    </m:oMath>
                  </m:oMathPara>
                </a14:m>
                <a:endParaRPr lang="en-US" sz="3600" dirty="0">
                  <a:solidFill>
                    <a:srgbClr val="0000FF"/>
                  </a:solidFill>
                  <a:latin typeface="Cambria Math" charset="0"/>
                  <a:ea typeface="Cambria Math" charset="0"/>
                  <a:cs typeface="Cambria Math"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149282" y="1982369"/>
                <a:ext cx="2320635" cy="646331"/>
              </a:xfrm>
              <a:prstGeom prst="rect">
                <a:avLst/>
              </a:prstGeom>
              <a:blipFill rotWithShape="0">
                <a:blip r:embed="rId7"/>
                <a:stretch>
                  <a:fillRect/>
                </a:stretch>
              </a:blipFill>
            </p:spPr>
            <p:txBody>
              <a:bodyPr/>
              <a:lstStyle/>
              <a:p>
                <a:r>
                  <a:rPr lang="en-US">
                    <a:noFill/>
                  </a:rPr>
                  <a:t> </a:t>
                </a:r>
              </a:p>
            </p:txBody>
          </p:sp>
        </mc:Fallback>
      </mc:AlternateContent>
      <p:sp>
        <p:nvSpPr>
          <p:cNvPr id="16" name="TextBox 15"/>
          <p:cNvSpPr txBox="1"/>
          <p:nvPr/>
        </p:nvSpPr>
        <p:spPr>
          <a:xfrm>
            <a:off x="5149282" y="2776171"/>
            <a:ext cx="2442913" cy="1323439"/>
          </a:xfrm>
          <a:prstGeom prst="rect">
            <a:avLst/>
          </a:prstGeom>
          <a:noFill/>
        </p:spPr>
        <p:txBody>
          <a:bodyPr wrap="none" rtlCol="0">
            <a:spAutoFit/>
          </a:bodyPr>
          <a:lstStyle/>
          <a:p>
            <a:r>
              <a:rPr lang="en-US" sz="2000" i="1" dirty="0">
                <a:latin typeface="Cambria Math" charset="0"/>
                <a:ea typeface="Cambria Math" charset="0"/>
                <a:cs typeface="Cambria Math" charset="0"/>
              </a:rPr>
              <a:t>P = pressure (atm)</a:t>
            </a:r>
          </a:p>
          <a:p>
            <a:r>
              <a:rPr lang="en-US" sz="2000" i="1" dirty="0">
                <a:latin typeface="Cambria Math" charset="0"/>
                <a:ea typeface="Cambria Math" charset="0"/>
                <a:cs typeface="Cambria Math" charset="0"/>
              </a:rPr>
              <a:t>V = volume (L)</a:t>
            </a:r>
          </a:p>
          <a:p>
            <a:r>
              <a:rPr lang="en-US" sz="2000" i="1" dirty="0">
                <a:latin typeface="Cambria Math" charset="0"/>
                <a:ea typeface="Cambria Math" charset="0"/>
                <a:cs typeface="Cambria Math" charset="0"/>
              </a:rPr>
              <a:t>n = moles (mol)</a:t>
            </a:r>
          </a:p>
          <a:p>
            <a:r>
              <a:rPr lang="en-US" sz="2000" i="1" dirty="0">
                <a:latin typeface="Cambria Math" charset="0"/>
                <a:ea typeface="Cambria Math" charset="0"/>
                <a:cs typeface="Cambria Math" charset="0"/>
              </a:rPr>
              <a:t>T = temperature (K)</a:t>
            </a:r>
          </a:p>
        </p:txBody>
      </p:sp>
      <mc:AlternateContent xmlns:mc="http://schemas.openxmlformats.org/markup-compatibility/2006" xmlns:a14="http://schemas.microsoft.com/office/drawing/2010/main">
        <mc:Choice Requires="a14">
          <p:sp>
            <p:nvSpPr>
              <p:cNvPr id="35" name="Rectangle 34"/>
              <p:cNvSpPr/>
              <p:nvPr/>
            </p:nvSpPr>
            <p:spPr>
              <a:xfrm>
                <a:off x="5149282" y="4243412"/>
                <a:ext cx="2568780" cy="6687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charset="0"/>
                          <a:ea typeface="Cambria Math" charset="0"/>
                          <a:cs typeface="Cambria Math" charset="0"/>
                        </a:rPr>
                        <m:t>𝑅</m:t>
                      </m:r>
                      <m:r>
                        <a:rPr lang="en-US" sz="2000" i="1">
                          <a:solidFill>
                            <a:schemeClr val="tx1"/>
                          </a:solidFill>
                          <a:latin typeface="Cambria Math" charset="0"/>
                          <a:ea typeface="Cambria Math" charset="0"/>
                          <a:cs typeface="Cambria Math" charset="0"/>
                        </a:rPr>
                        <m:t>=</m:t>
                      </m:r>
                      <m:r>
                        <a:rPr lang="en-US" sz="2000" b="0" i="1" smtClean="0">
                          <a:solidFill>
                            <a:schemeClr val="tx1"/>
                          </a:solidFill>
                          <a:latin typeface="Cambria Math" charset="0"/>
                          <a:ea typeface="Cambria Math" charset="0"/>
                          <a:cs typeface="Cambria Math" charset="0"/>
                        </a:rPr>
                        <m:t>0.08206 </m:t>
                      </m:r>
                      <m:f>
                        <m:fPr>
                          <m:ctrlPr>
                            <a:rPr lang="mr-IN" sz="2000" b="0" i="1" smtClean="0">
                              <a:solidFill>
                                <a:schemeClr val="tx1"/>
                              </a:solidFill>
                              <a:latin typeface="Cambria Math" panose="02040503050406030204" pitchFamily="18" charset="0"/>
                              <a:ea typeface="Cambria Math" charset="0"/>
                              <a:cs typeface="Cambria Math" charset="0"/>
                            </a:rPr>
                          </m:ctrlPr>
                        </m:fPr>
                        <m:num>
                          <m:r>
                            <a:rPr lang="en-US" sz="2000" b="0" i="1" smtClean="0">
                              <a:solidFill>
                                <a:schemeClr val="tx1"/>
                              </a:solidFill>
                              <a:latin typeface="Cambria Math" charset="0"/>
                              <a:ea typeface="Cambria Math" charset="0"/>
                              <a:cs typeface="Cambria Math" charset="0"/>
                            </a:rPr>
                            <m:t>𝐿</m:t>
                          </m:r>
                          <m:r>
                            <a:rPr lang="en-US" sz="2000" b="0" i="1" smtClean="0">
                              <a:solidFill>
                                <a:schemeClr val="tx1"/>
                              </a:solidFill>
                              <a:latin typeface="Cambria Math" charset="0"/>
                              <a:ea typeface="Cambria Math" charset="0"/>
                              <a:cs typeface="Cambria Math" charset="0"/>
                            </a:rPr>
                            <m:t>∙</m:t>
                          </m:r>
                          <m:r>
                            <a:rPr lang="en-US" sz="2000" b="0" i="1" smtClean="0">
                              <a:solidFill>
                                <a:schemeClr val="tx1"/>
                              </a:solidFill>
                              <a:latin typeface="Cambria Math" charset="0"/>
                              <a:ea typeface="Cambria Math" charset="0"/>
                              <a:cs typeface="Cambria Math" charset="0"/>
                            </a:rPr>
                            <m:t>𝑎𝑡𝑚</m:t>
                          </m:r>
                        </m:num>
                        <m:den>
                          <m:r>
                            <a:rPr lang="en-US" sz="2000" b="0" i="1" smtClean="0">
                              <a:solidFill>
                                <a:schemeClr val="tx1"/>
                              </a:solidFill>
                              <a:latin typeface="Cambria Math" charset="0"/>
                              <a:ea typeface="Cambria Math" charset="0"/>
                              <a:cs typeface="Cambria Math" charset="0"/>
                            </a:rPr>
                            <m:t>𝑚𝑜𝑙</m:t>
                          </m:r>
                          <m:r>
                            <a:rPr lang="en-US" sz="2000" b="0" i="1" smtClean="0">
                              <a:solidFill>
                                <a:schemeClr val="tx1"/>
                              </a:solidFill>
                              <a:latin typeface="Cambria Math" charset="0"/>
                              <a:ea typeface="Cambria Math" charset="0"/>
                              <a:cs typeface="Cambria Math" charset="0"/>
                            </a:rPr>
                            <m:t>∙</m:t>
                          </m:r>
                          <m:r>
                            <a:rPr lang="en-US" sz="2000" b="0" i="1" smtClean="0">
                              <a:solidFill>
                                <a:schemeClr val="tx1"/>
                              </a:solidFill>
                              <a:latin typeface="Cambria Math" charset="0"/>
                              <a:ea typeface="Cambria Math" charset="0"/>
                              <a:cs typeface="Cambria Math" charset="0"/>
                            </a:rPr>
                            <m:t>𝐾</m:t>
                          </m:r>
                        </m:den>
                      </m:f>
                    </m:oMath>
                  </m:oMathPara>
                </a14:m>
                <a:endParaRPr lang="en-US" sz="2000" dirty="0">
                  <a:solidFill>
                    <a:schemeClr val="tx1"/>
                  </a:solidFill>
                  <a:latin typeface="Cambria Math" charset="0"/>
                  <a:ea typeface="Cambria Math" charset="0"/>
                  <a:cs typeface="Cambria Math"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5149282" y="4243412"/>
                <a:ext cx="2568780" cy="668709"/>
              </a:xfrm>
              <a:prstGeom prst="rect">
                <a:avLst/>
              </a:prstGeom>
              <a:blipFill rotWithShape="0">
                <a:blip r:embed="rId8"/>
                <a:stretch>
                  <a:fillRect/>
                </a:stretch>
              </a:blipFill>
            </p:spPr>
            <p:txBody>
              <a:bodyPr/>
              <a:lstStyle/>
              <a:p>
                <a:r>
                  <a:rPr lang="en-US">
                    <a:noFill/>
                  </a:rPr>
                  <a:t> </a:t>
                </a:r>
              </a:p>
            </p:txBody>
          </p:sp>
        </mc:Fallback>
      </mc:AlternateContent>
      <p:sp>
        <p:nvSpPr>
          <p:cNvPr id="38" name="TextBox 37"/>
          <p:cNvSpPr txBox="1"/>
          <p:nvPr/>
        </p:nvSpPr>
        <p:spPr>
          <a:xfrm>
            <a:off x="5149282" y="5198739"/>
            <a:ext cx="3815344" cy="1200329"/>
          </a:xfrm>
          <a:prstGeom prst="rect">
            <a:avLst/>
          </a:prstGeom>
          <a:noFill/>
        </p:spPr>
        <p:txBody>
          <a:bodyPr wrap="square" rtlCol="0">
            <a:spAutoFit/>
          </a:bodyPr>
          <a:lstStyle/>
          <a:p>
            <a:r>
              <a:rPr lang="en-US" i="1" dirty="0">
                <a:latin typeface="Cambria Math" charset="0"/>
                <a:ea typeface="Cambria Math" charset="0"/>
                <a:cs typeface="Cambria Math" charset="0"/>
              </a:rPr>
              <a:t>Standard temperature and pressure (STP) for gas experiments:</a:t>
            </a:r>
          </a:p>
          <a:p>
            <a:r>
              <a:rPr lang="en-US" i="1" dirty="0">
                <a:latin typeface="Cambria Math" charset="0"/>
                <a:ea typeface="Cambria Math" charset="0"/>
                <a:cs typeface="Cambria Math" charset="0"/>
              </a:rPr>
              <a:t>T = 273.15 K (0</a:t>
            </a:r>
            <a:r>
              <a:rPr lang="en-US" dirty="0">
                <a:latin typeface="Cambria Math" charset="0"/>
                <a:ea typeface="Cambria Math" charset="0"/>
                <a:cs typeface="Cambria Math" charset="0"/>
              </a:rPr>
              <a:t> °</a:t>
            </a:r>
            <a:r>
              <a:rPr lang="en-US" i="1" dirty="0">
                <a:latin typeface="Cambria Math" charset="0"/>
                <a:ea typeface="Cambria Math" charset="0"/>
                <a:cs typeface="Cambria Math" charset="0"/>
              </a:rPr>
              <a:t>C)</a:t>
            </a:r>
          </a:p>
          <a:p>
            <a:r>
              <a:rPr lang="en-US" i="1" dirty="0">
                <a:latin typeface="Cambria Math" charset="0"/>
                <a:ea typeface="Cambria Math" charset="0"/>
                <a:cs typeface="Cambria Math" charset="0"/>
              </a:rPr>
              <a:t>P = 1 atm</a:t>
            </a:r>
          </a:p>
        </p:txBody>
      </p:sp>
    </p:spTree>
    <p:extLst>
      <p:ext uri="{BB962C8B-B14F-4D97-AF65-F5344CB8AC3E}">
        <p14:creationId xmlns:p14="http://schemas.microsoft.com/office/powerpoint/2010/main" val="11693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4979"/>
            <a:ext cx="8530098" cy="518478"/>
          </a:xfrm>
          <a:prstGeom prst="rect">
            <a:avLst/>
          </a:prstGeom>
        </p:spPr>
        <p:txBody>
          <a:bodyPr>
            <a:noAutofit/>
          </a:bodyPr>
          <a:lstStyle/>
          <a:p>
            <a:r>
              <a:rPr lang="en-US" sz="3000" dirty="0">
                <a:solidFill>
                  <a:schemeClr val="tx1"/>
                </a:solidFill>
              </a:rPr>
              <a:t>chapter 9</a:t>
            </a:r>
            <a:r>
              <a:rPr lang="en-US" sz="3000">
                <a:solidFill>
                  <a:schemeClr val="tx1"/>
                </a:solidFill>
              </a:rPr>
              <a:t>:  Gases</a:t>
            </a:r>
            <a:endParaRPr lang="en-US" sz="3000" dirty="0">
              <a:solidFill>
                <a:schemeClr val="tx1"/>
              </a:solidFill>
            </a:endParaRPr>
          </a:p>
        </p:txBody>
      </p:sp>
      <p:sp>
        <p:nvSpPr>
          <p:cNvPr id="4" name="Content Placeholder 2"/>
          <p:cNvSpPr txBox="1">
            <a:spLocks/>
          </p:cNvSpPr>
          <p:nvPr/>
        </p:nvSpPr>
        <p:spPr>
          <a:xfrm>
            <a:off x="457200" y="1207466"/>
            <a:ext cx="8352043" cy="487680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4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buFont typeface="Arial" charset="0"/>
              <a:buNone/>
            </a:pPr>
            <a:r>
              <a:rPr lang="en-US" sz="2800" dirty="0">
                <a:solidFill>
                  <a:schemeClr val="accent5">
                    <a:lumMod val="50000"/>
                  </a:schemeClr>
                </a:solidFill>
                <a:latin typeface="Arial" charset="0"/>
                <a:ea typeface="MS PGothic" charset="0"/>
              </a:rPr>
              <a:t>9.1	Gas Pressure</a:t>
            </a:r>
          </a:p>
          <a:p>
            <a:pPr>
              <a:buFont typeface="Arial" charset="0"/>
              <a:buNone/>
            </a:pPr>
            <a:r>
              <a:rPr lang="en-US" sz="2800" dirty="0">
                <a:solidFill>
                  <a:schemeClr val="accent5">
                    <a:lumMod val="50000"/>
                  </a:schemeClr>
                </a:solidFill>
                <a:latin typeface="Arial" charset="0"/>
                <a:ea typeface="MS PGothic" charset="0"/>
              </a:rPr>
              <a:t>9.2	The Ideal Gas Law</a:t>
            </a:r>
          </a:p>
          <a:p>
            <a:pPr>
              <a:buFont typeface="Arial" charset="0"/>
              <a:buNone/>
            </a:pPr>
            <a:r>
              <a:rPr lang="en-US" sz="2800" dirty="0">
                <a:solidFill>
                  <a:schemeClr val="accent5">
                    <a:lumMod val="50000"/>
                  </a:schemeClr>
                </a:solidFill>
                <a:latin typeface="Arial" charset="0"/>
                <a:ea typeface="MS PGothic" charset="0"/>
              </a:rPr>
              <a:t>9.3	Stoichiometry and Gases</a:t>
            </a:r>
          </a:p>
          <a:p>
            <a:r>
              <a:rPr lang="en-US" sz="2800" dirty="0">
                <a:solidFill>
                  <a:schemeClr val="accent5">
                    <a:lumMod val="50000"/>
                  </a:schemeClr>
                </a:solidFill>
                <a:latin typeface="Arial" charset="0"/>
                <a:ea typeface="MS PGothic" charset="0"/>
              </a:rPr>
              <a:t>9.4	Effusion and Diffusion</a:t>
            </a:r>
          </a:p>
          <a:p>
            <a:r>
              <a:rPr lang="en-US" sz="2800" dirty="0">
                <a:solidFill>
                  <a:schemeClr val="accent5">
                    <a:lumMod val="50000"/>
                  </a:schemeClr>
                </a:solidFill>
                <a:latin typeface="Arial" charset="0"/>
                <a:ea typeface="MS PGothic" charset="0"/>
              </a:rPr>
              <a:t>9.5	The Kinetic-Molecular Theory</a:t>
            </a:r>
          </a:p>
          <a:p>
            <a:r>
              <a:rPr lang="en-US" sz="2800" dirty="0">
                <a:solidFill>
                  <a:schemeClr val="accent5">
                    <a:lumMod val="50000"/>
                  </a:schemeClr>
                </a:solidFill>
                <a:latin typeface="Arial" charset="0"/>
                <a:ea typeface="MS PGothic" charset="0"/>
              </a:rPr>
              <a:t>9.6	Non-Ideal Gas Behavior</a:t>
            </a:r>
          </a:p>
          <a:p>
            <a:pPr>
              <a:buFont typeface="Arial" charset="0"/>
              <a:buNone/>
            </a:pPr>
            <a:endParaRPr lang="en-US" sz="2800" dirty="0">
              <a:solidFill>
                <a:schemeClr val="accent5">
                  <a:lumMod val="50000"/>
                </a:schemeClr>
              </a:solidFill>
              <a:latin typeface="Arial" charset="0"/>
              <a:ea typeface="MS PGothic" charset="0"/>
            </a:endParaRPr>
          </a:p>
        </p:txBody>
      </p:sp>
      <p:sp>
        <p:nvSpPr>
          <p:cNvPr id="3" name="Slide Number Placeholder 2"/>
          <p:cNvSpPr>
            <a:spLocks noGrp="1"/>
          </p:cNvSpPr>
          <p:nvPr>
            <p:ph type="sldNum" sz="quarter" idx="4"/>
          </p:nvPr>
        </p:nvSpPr>
        <p:spPr/>
        <p:txBody>
          <a:bodyPr/>
          <a:lstStyle/>
          <a:p>
            <a:fld id="{72F633B3-16E2-4909-ACA1-80BBA0CB601E}" type="slidenum">
              <a:rPr lang="en-US" smtClean="0"/>
              <a:pPr/>
              <a:t>2</a:t>
            </a:fld>
            <a:endParaRPr lang="en-US" dirty="0"/>
          </a:p>
        </p:txBody>
      </p:sp>
      <p:pic>
        <p:nvPicPr>
          <p:cNvPr id="9" name="Picture 16" descr="http://images.hellotrade.com/data/C/X/MY-397960/5Liquid_Oxygen_Plant_Appliction_250x250.jpg"/>
          <p:cNvPicPr>
            <a:picLocks noChangeAspect="1" noChangeArrowheads="1"/>
          </p:cNvPicPr>
          <p:nvPr/>
        </p:nvPicPr>
        <p:blipFill>
          <a:blip r:embed="rId3"/>
          <a:srcRect/>
          <a:stretch>
            <a:fillRect/>
          </a:stretch>
        </p:blipFill>
        <p:spPr bwMode="auto">
          <a:xfrm>
            <a:off x="701651" y="4885104"/>
            <a:ext cx="1743838" cy="1743838"/>
          </a:xfrm>
          <a:prstGeom prst="rect">
            <a:avLst/>
          </a:prstGeom>
          <a:noFill/>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56511" y="4922166"/>
            <a:ext cx="1943828" cy="1706776"/>
          </a:xfrm>
          <a:prstGeom prst="rect">
            <a:avLst/>
          </a:prstGeom>
        </p:spPr>
      </p:pic>
      <p:pic>
        <p:nvPicPr>
          <p:cNvPr id="11" name="Picture 10" descr="D:\Media\JPEG_Image_Library\chapter11\1108.jpg"/>
          <p:cNvPicPr>
            <a:picLocks noChangeAspect="1" noChangeArrowheads="1"/>
          </p:cNvPicPr>
          <p:nvPr/>
        </p:nvPicPr>
        <p:blipFill>
          <a:blip r:embed="rId5"/>
          <a:srcRect/>
          <a:stretch>
            <a:fillRect/>
          </a:stretch>
        </p:blipFill>
        <p:spPr bwMode="auto">
          <a:xfrm>
            <a:off x="6874466" y="2300005"/>
            <a:ext cx="1901778" cy="1947421"/>
          </a:xfrm>
          <a:prstGeom prst="rect">
            <a:avLst/>
          </a:prstGeom>
          <a:noFill/>
        </p:spPr>
      </p:pic>
      <p:pic>
        <p:nvPicPr>
          <p:cNvPr id="12" name="Picture 11" descr="D:\Media\JPEG_Image_Library\chapter11\1101.jpg"/>
          <p:cNvPicPr>
            <a:picLocks noChangeAspect="1" noChangeArrowheads="1"/>
          </p:cNvPicPr>
          <p:nvPr/>
        </p:nvPicPr>
        <p:blipFill>
          <a:blip r:embed="rId6"/>
          <a:srcRect/>
          <a:stretch>
            <a:fillRect/>
          </a:stretch>
        </p:blipFill>
        <p:spPr bwMode="auto">
          <a:xfrm>
            <a:off x="5322588" y="276259"/>
            <a:ext cx="2157713" cy="1825026"/>
          </a:xfrm>
          <a:prstGeom prst="rect">
            <a:avLst/>
          </a:prstGeom>
          <a:noFill/>
        </p:spPr>
      </p:pic>
      <p:pic>
        <p:nvPicPr>
          <p:cNvPr id="13" name="Picture 8" descr="D:\Media\JPEG_Image_Library\chapter11\11p523.jpg"/>
          <p:cNvPicPr>
            <a:picLocks noChangeAspect="1" noChangeArrowheads="1"/>
          </p:cNvPicPr>
          <p:nvPr/>
        </p:nvPicPr>
        <p:blipFill>
          <a:blip r:embed="rId7"/>
          <a:srcRect/>
          <a:stretch>
            <a:fillRect/>
          </a:stretch>
        </p:blipFill>
        <p:spPr bwMode="auto">
          <a:xfrm>
            <a:off x="6401445" y="4481429"/>
            <a:ext cx="1684747" cy="2181933"/>
          </a:xfrm>
          <a:prstGeom prst="rect">
            <a:avLst/>
          </a:prstGeom>
          <a:noFill/>
        </p:spPr>
      </p:pic>
    </p:spTree>
    <p:extLst>
      <p:ext uri="{BB962C8B-B14F-4D97-AF65-F5344CB8AC3E}">
        <p14:creationId xmlns:p14="http://schemas.microsoft.com/office/powerpoint/2010/main" val="4281233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a:xfrm>
            <a:off x="6982150" y="6451113"/>
            <a:ext cx="2057400" cy="365125"/>
          </a:xfrm>
        </p:spPr>
        <p:txBody>
          <a:bodyPr/>
          <a:lstStyle/>
          <a:p>
            <a:fld id="{72F633B3-16E2-4909-ACA1-80BBA0CB601E}" type="slidenum">
              <a:rPr lang="en-US" smtClean="0"/>
              <a:pPr/>
              <a:t>20</a:t>
            </a:fld>
            <a:endParaRPr lang="en-US" dirty="0"/>
          </a:p>
        </p:txBody>
      </p:sp>
      <p:sp>
        <p:nvSpPr>
          <p:cNvPr id="9" name="Text Placeholder 2"/>
          <p:cNvSpPr txBox="1">
            <a:spLocks/>
          </p:cNvSpPr>
          <p:nvPr/>
        </p:nvSpPr>
        <p:spPr>
          <a:xfrm>
            <a:off x="457199" y="956968"/>
            <a:ext cx="8266177" cy="4401841"/>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a:t>
            </a:r>
            <a:r>
              <a:rPr lang="mr-IN" sz="2200" dirty="0">
                <a:solidFill>
                  <a:srgbClr val="009900"/>
                </a:solidFill>
              </a:rPr>
              <a:t>–</a:t>
            </a:r>
            <a:r>
              <a:rPr lang="en-US" sz="2200" dirty="0">
                <a:solidFill>
                  <a:srgbClr val="009900"/>
                </a:solidFill>
              </a:rPr>
              <a:t> Standard Temperature and Pressure</a:t>
            </a:r>
          </a:p>
          <a:p>
            <a:r>
              <a:rPr lang="en-US" sz="2000" dirty="0"/>
              <a:t>If the three balloons below are at STP, what is the volume of gas in each balloon?</a:t>
            </a:r>
          </a:p>
          <a:p>
            <a:pPr marL="342900" indent="-342900">
              <a:buClr>
                <a:srgbClr val="009900"/>
              </a:buClr>
              <a:buFont typeface="Arial" panose="020B0604020202020204" pitchFamily="34" charset="0"/>
              <a:buChar char="•"/>
            </a:pPr>
            <a:endParaRPr lang="en-US" sz="2200" dirty="0"/>
          </a:p>
        </p:txBody>
      </p:sp>
      <p:pic>
        <p:nvPicPr>
          <p:cNvPr id="2049" name="Picture 1" descr="age478image2117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24712" y="2267712"/>
            <a:ext cx="6640982" cy="38313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2224" y="5905749"/>
            <a:ext cx="992579" cy="369332"/>
          </a:xfrm>
          <a:prstGeom prst="rect">
            <a:avLst/>
          </a:prstGeom>
          <a:solidFill>
            <a:schemeClr val="bg1"/>
          </a:solidFill>
        </p:spPr>
        <p:txBody>
          <a:bodyPr wrap="none" rtlCol="0">
            <a:spAutoFit/>
          </a:bodyPr>
          <a:lstStyle/>
          <a:p>
            <a:r>
              <a:rPr lang="en-US" dirty="0"/>
              <a:t>He:  4 g</a:t>
            </a:r>
          </a:p>
        </p:txBody>
      </p:sp>
      <p:sp>
        <p:nvSpPr>
          <p:cNvPr id="7" name="TextBox 6"/>
          <p:cNvSpPr txBox="1"/>
          <p:nvPr/>
        </p:nvSpPr>
        <p:spPr>
          <a:xfrm>
            <a:off x="3827252" y="5905749"/>
            <a:ext cx="1244251" cy="369332"/>
          </a:xfrm>
          <a:prstGeom prst="rect">
            <a:avLst/>
          </a:prstGeom>
          <a:solidFill>
            <a:schemeClr val="bg1"/>
          </a:solidFill>
        </p:spPr>
        <p:txBody>
          <a:bodyPr wrap="none" rtlCol="0">
            <a:spAutoFit/>
          </a:bodyPr>
          <a:lstStyle/>
          <a:p>
            <a:r>
              <a:rPr lang="en-US" dirty="0"/>
              <a:t>NH</a:t>
            </a:r>
            <a:r>
              <a:rPr lang="en-US" baseline="-25000" dirty="0"/>
              <a:t>3</a:t>
            </a:r>
            <a:r>
              <a:rPr lang="en-US"/>
              <a:t>:  17 </a:t>
            </a:r>
            <a:r>
              <a:rPr lang="en-US" dirty="0"/>
              <a:t>g</a:t>
            </a:r>
          </a:p>
        </p:txBody>
      </p:sp>
      <p:sp>
        <p:nvSpPr>
          <p:cNvPr id="8" name="TextBox 7"/>
          <p:cNvSpPr txBox="1"/>
          <p:nvPr/>
        </p:nvSpPr>
        <p:spPr>
          <a:xfrm>
            <a:off x="6113953" y="5905749"/>
            <a:ext cx="1090363" cy="369332"/>
          </a:xfrm>
          <a:prstGeom prst="rect">
            <a:avLst/>
          </a:prstGeom>
          <a:solidFill>
            <a:schemeClr val="bg1"/>
          </a:solidFill>
        </p:spPr>
        <p:txBody>
          <a:bodyPr wrap="none" rtlCol="0">
            <a:spAutoFit/>
          </a:bodyPr>
          <a:lstStyle/>
          <a:p>
            <a:r>
              <a:rPr lang="en-US"/>
              <a:t>O</a:t>
            </a:r>
            <a:r>
              <a:rPr lang="en-US" baseline="-25000"/>
              <a:t>2</a:t>
            </a:r>
            <a:r>
              <a:rPr lang="en-US"/>
              <a:t>:  32 </a:t>
            </a:r>
            <a:r>
              <a:rPr lang="en-US" dirty="0"/>
              <a:t>g</a:t>
            </a:r>
          </a:p>
        </p:txBody>
      </p:sp>
    </p:spTree>
    <p:extLst>
      <p:ext uri="{BB962C8B-B14F-4D97-AF65-F5344CB8AC3E}">
        <p14:creationId xmlns:p14="http://schemas.microsoft.com/office/powerpoint/2010/main" val="1456436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a:xfrm>
            <a:off x="6982150" y="6451113"/>
            <a:ext cx="2057400" cy="365125"/>
          </a:xfrm>
        </p:spPr>
        <p:txBody>
          <a:bodyPr/>
          <a:lstStyle/>
          <a:p>
            <a:fld id="{72F633B3-16E2-4909-ACA1-80BBA0CB601E}" type="slidenum">
              <a:rPr lang="en-US" smtClean="0"/>
              <a:pPr/>
              <a:t>21</a:t>
            </a:fld>
            <a:endParaRPr lang="en-US" dirty="0"/>
          </a:p>
        </p:txBody>
      </p:sp>
      <p:sp>
        <p:nvSpPr>
          <p:cNvPr id="9" name="Text Placeholder 2"/>
          <p:cNvSpPr txBox="1">
            <a:spLocks/>
          </p:cNvSpPr>
          <p:nvPr/>
        </p:nvSpPr>
        <p:spPr>
          <a:xfrm>
            <a:off x="457199" y="956968"/>
            <a:ext cx="8266177" cy="4401841"/>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9.9 </a:t>
            </a:r>
            <a:r>
              <a:rPr lang="mr-IN" sz="2200" dirty="0">
                <a:solidFill>
                  <a:srgbClr val="009900"/>
                </a:solidFill>
              </a:rPr>
              <a:t>–</a:t>
            </a:r>
            <a:r>
              <a:rPr lang="en-US" sz="2200" dirty="0">
                <a:solidFill>
                  <a:srgbClr val="009900"/>
                </a:solidFill>
              </a:rPr>
              <a:t> Using the Ideal Gas Law</a:t>
            </a:r>
          </a:p>
          <a:p>
            <a:r>
              <a:rPr lang="en-US" sz="2000" dirty="0"/>
              <a:t>Methane, CH</a:t>
            </a:r>
            <a:r>
              <a:rPr lang="en-US" sz="2000" baseline="-25000" dirty="0"/>
              <a:t>4</a:t>
            </a:r>
            <a:r>
              <a:rPr lang="en-US" sz="2000" dirty="0"/>
              <a:t>, is being considered for use as an alternative automotive fuel to replace gasoline. One gallon of gasoline could be replaced by 655 g of CH</a:t>
            </a:r>
            <a:r>
              <a:rPr lang="en-US" sz="2000" baseline="-25000" dirty="0"/>
              <a:t>4</a:t>
            </a:r>
            <a:r>
              <a:rPr lang="en-US" sz="2000" dirty="0"/>
              <a:t>. What is the volume of this amount of methane at 25 °C and 745 mmHg? </a:t>
            </a:r>
          </a:p>
          <a:p>
            <a:pPr marL="342900" indent="-342900">
              <a:buClr>
                <a:srgbClr val="009900"/>
              </a:buClr>
              <a:buFont typeface="Arial" panose="020B0604020202020204" pitchFamily="34" charset="0"/>
              <a:buChar char="•"/>
            </a:pPr>
            <a:endParaRPr lang="en-US" sz="2200" dirty="0"/>
          </a:p>
        </p:txBody>
      </p:sp>
    </p:spTree>
    <p:extLst>
      <p:ext uri="{BB962C8B-B14F-4D97-AF65-F5344CB8AC3E}">
        <p14:creationId xmlns:p14="http://schemas.microsoft.com/office/powerpoint/2010/main" val="922752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a:xfrm>
            <a:off x="6982150" y="6451113"/>
            <a:ext cx="2057400" cy="365125"/>
          </a:xfrm>
        </p:spPr>
        <p:txBody>
          <a:bodyPr/>
          <a:lstStyle/>
          <a:p>
            <a:fld id="{72F633B3-16E2-4909-ACA1-80BBA0CB601E}" type="slidenum">
              <a:rPr lang="en-US" smtClean="0"/>
              <a:pPr/>
              <a:t>22</a:t>
            </a:fld>
            <a:endParaRPr lang="en-US" dirty="0"/>
          </a:p>
        </p:txBody>
      </p:sp>
      <p:sp>
        <p:nvSpPr>
          <p:cNvPr id="9" name="Text Placeholder 2"/>
          <p:cNvSpPr txBox="1">
            <a:spLocks/>
          </p:cNvSpPr>
          <p:nvPr/>
        </p:nvSpPr>
        <p:spPr>
          <a:xfrm>
            <a:off x="457199" y="956969"/>
            <a:ext cx="8266177" cy="274635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9.10 </a:t>
            </a:r>
            <a:r>
              <a:rPr lang="mr-IN" sz="2200" dirty="0">
                <a:solidFill>
                  <a:srgbClr val="009900"/>
                </a:solidFill>
              </a:rPr>
              <a:t>–</a:t>
            </a:r>
            <a:r>
              <a:rPr lang="en-US" sz="2200" dirty="0">
                <a:solidFill>
                  <a:srgbClr val="009900"/>
                </a:solidFill>
              </a:rPr>
              <a:t> The Combined Gas Law</a:t>
            </a:r>
          </a:p>
          <a:p>
            <a:r>
              <a:rPr lang="en-US" sz="2000" dirty="0"/>
              <a:t>When filled with air, a typical scuba tank with a volume of 13.2 L has a pressure of 153 atm. If the water temperature is 27.0 °C, how many liters of air will such a tank provide to a diver’s lungs (at a body temperature of 37.0 °C at a depth of approximately 70 feet in the ocean where the pressure is 3.13 atm? </a:t>
            </a:r>
            <a:r>
              <a:rPr lang="en-US" sz="2000" i="1" dirty="0"/>
              <a:t>Hint:  Set up two conditions.</a:t>
            </a:r>
          </a:p>
          <a:p>
            <a:pPr marL="342900" indent="-342900">
              <a:buClr>
                <a:srgbClr val="009900"/>
              </a:buClr>
              <a:buFont typeface="Arial" panose="020B0604020202020204" pitchFamily="34" charset="0"/>
              <a:buChar char="•"/>
            </a:pPr>
            <a:endParaRPr lang="en-US" sz="2200" dirty="0"/>
          </a:p>
        </p:txBody>
      </p:sp>
      <p:sp>
        <p:nvSpPr>
          <p:cNvPr id="5" name="TextBox 4"/>
          <p:cNvSpPr txBox="1"/>
          <p:nvPr/>
        </p:nvSpPr>
        <p:spPr>
          <a:xfrm>
            <a:off x="990112" y="3326938"/>
            <a:ext cx="1351652" cy="369332"/>
          </a:xfrm>
          <a:prstGeom prst="rect">
            <a:avLst/>
          </a:prstGeom>
          <a:noFill/>
          <a:ln>
            <a:noFill/>
          </a:ln>
        </p:spPr>
        <p:txBody>
          <a:bodyPr wrap="none" rtlCol="0">
            <a:spAutoFit/>
          </a:bodyPr>
          <a:lstStyle/>
          <a:p>
            <a:r>
              <a:rPr lang="en-US" i="1" u="sng" dirty="0"/>
              <a:t>Condition 1</a:t>
            </a:r>
          </a:p>
        </p:txBody>
      </p:sp>
      <p:sp>
        <p:nvSpPr>
          <p:cNvPr id="6" name="TextBox 5"/>
          <p:cNvSpPr txBox="1"/>
          <p:nvPr/>
        </p:nvSpPr>
        <p:spPr>
          <a:xfrm>
            <a:off x="5008252" y="3352879"/>
            <a:ext cx="1351652" cy="369332"/>
          </a:xfrm>
          <a:prstGeom prst="rect">
            <a:avLst/>
          </a:prstGeom>
          <a:noFill/>
        </p:spPr>
        <p:txBody>
          <a:bodyPr wrap="none" rtlCol="0">
            <a:spAutoFit/>
          </a:bodyPr>
          <a:lstStyle/>
          <a:p>
            <a:r>
              <a:rPr lang="en-US" i="1" u="sng" dirty="0"/>
              <a:t>Condition 2</a:t>
            </a:r>
          </a:p>
        </p:txBody>
      </p:sp>
      <p:sp>
        <p:nvSpPr>
          <p:cNvPr id="7" name="Rounded Rectangle 6"/>
          <p:cNvSpPr/>
          <p:nvPr/>
        </p:nvSpPr>
        <p:spPr>
          <a:xfrm>
            <a:off x="775906" y="3160927"/>
            <a:ext cx="3354283" cy="2523105"/>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810863" y="3160928"/>
            <a:ext cx="3354283" cy="2523104"/>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p:cNvSpPr/>
              <p:nvPr/>
            </p:nvSpPr>
            <p:spPr>
              <a:xfrm>
                <a:off x="970106" y="3677055"/>
                <a:ext cx="13716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FF"/>
                          </a:solidFill>
                          <a:latin typeface="Cambria Math" charset="0"/>
                          <a:ea typeface="Cambria Math" charset="0"/>
                          <a:cs typeface="Cambria Math" charset="0"/>
                        </a:rPr>
                        <m:t>𝑃𝑉</m:t>
                      </m:r>
                      <m:r>
                        <a:rPr lang="en-US" sz="2000" i="1">
                          <a:solidFill>
                            <a:srgbClr val="0000FF"/>
                          </a:solidFill>
                          <a:latin typeface="Cambria Math" charset="0"/>
                          <a:ea typeface="Cambria Math" charset="0"/>
                          <a:cs typeface="Cambria Math" charset="0"/>
                        </a:rPr>
                        <m:t>=</m:t>
                      </m:r>
                      <m:r>
                        <a:rPr lang="en-US" sz="2000" b="0" i="1" smtClean="0">
                          <a:solidFill>
                            <a:srgbClr val="0000FF"/>
                          </a:solidFill>
                          <a:latin typeface="Cambria Math" charset="0"/>
                          <a:ea typeface="Cambria Math" charset="0"/>
                          <a:cs typeface="Cambria Math" charset="0"/>
                        </a:rPr>
                        <m:t>𝑛𝑅𝑇</m:t>
                      </m:r>
                    </m:oMath>
                  </m:oMathPara>
                </a14:m>
                <a:endParaRPr lang="en-US" sz="2000" dirty="0">
                  <a:solidFill>
                    <a:srgbClr val="0000FF"/>
                  </a:solidFill>
                  <a:latin typeface="Cambria Math" charset="0"/>
                  <a:ea typeface="Cambria Math" charset="0"/>
                  <a:cs typeface="Cambria Math"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70106" y="3677055"/>
                <a:ext cx="1371658" cy="40011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988246" y="3674962"/>
                <a:ext cx="13716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FF"/>
                          </a:solidFill>
                          <a:latin typeface="Cambria Math" charset="0"/>
                          <a:ea typeface="Cambria Math" charset="0"/>
                          <a:cs typeface="Cambria Math" charset="0"/>
                        </a:rPr>
                        <m:t>𝑃𝑉</m:t>
                      </m:r>
                      <m:r>
                        <a:rPr lang="en-US" sz="2000" i="1">
                          <a:solidFill>
                            <a:srgbClr val="0000FF"/>
                          </a:solidFill>
                          <a:latin typeface="Cambria Math" charset="0"/>
                          <a:ea typeface="Cambria Math" charset="0"/>
                          <a:cs typeface="Cambria Math" charset="0"/>
                        </a:rPr>
                        <m:t>=</m:t>
                      </m:r>
                      <m:r>
                        <a:rPr lang="en-US" sz="2000" b="0" i="1" smtClean="0">
                          <a:solidFill>
                            <a:srgbClr val="0000FF"/>
                          </a:solidFill>
                          <a:latin typeface="Cambria Math" charset="0"/>
                          <a:ea typeface="Cambria Math" charset="0"/>
                          <a:cs typeface="Cambria Math" charset="0"/>
                        </a:rPr>
                        <m:t>𝑛𝑅𝑇</m:t>
                      </m:r>
                    </m:oMath>
                  </m:oMathPara>
                </a14:m>
                <a:endParaRPr lang="en-US" sz="2000" dirty="0">
                  <a:solidFill>
                    <a:srgbClr val="0000FF"/>
                  </a:solidFill>
                  <a:latin typeface="Cambria Math" charset="0"/>
                  <a:ea typeface="Cambria Math" charset="0"/>
                  <a:cs typeface="Cambria Math"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988246" y="3674962"/>
                <a:ext cx="1371658" cy="400110"/>
              </a:xfrm>
              <a:prstGeom prst="rect">
                <a:avLst/>
              </a:prstGeom>
              <a:blipFill rotWithShape="0">
                <a:blip r:embed="rId4"/>
                <a:stretch>
                  <a:fillRect/>
                </a:stretch>
              </a:blipFill>
            </p:spPr>
            <p:txBody>
              <a:bodyPr/>
              <a:lstStyle/>
              <a:p>
                <a:r>
                  <a:rPr lang="en-US">
                    <a:noFill/>
                  </a:rPr>
                  <a:t> </a:t>
                </a:r>
              </a:p>
            </p:txBody>
          </p:sp>
        </mc:Fallback>
      </mc:AlternateContent>
      <p:sp>
        <p:nvSpPr>
          <p:cNvPr id="3" name="TextBox 2"/>
          <p:cNvSpPr txBox="1"/>
          <p:nvPr/>
        </p:nvSpPr>
        <p:spPr>
          <a:xfrm>
            <a:off x="2067801" y="6034149"/>
            <a:ext cx="5044971" cy="369332"/>
          </a:xfrm>
          <a:prstGeom prst="rect">
            <a:avLst/>
          </a:prstGeom>
          <a:noFill/>
        </p:spPr>
        <p:txBody>
          <a:bodyPr wrap="none" rtlCol="0">
            <a:spAutoFit/>
          </a:bodyPr>
          <a:lstStyle/>
          <a:p>
            <a:r>
              <a:rPr lang="en-US" dirty="0"/>
              <a:t>What is the equation for the </a:t>
            </a:r>
            <a:r>
              <a:rPr lang="en-US" i="1" u="sng" dirty="0">
                <a:solidFill>
                  <a:srgbClr val="009900"/>
                </a:solidFill>
              </a:rPr>
              <a:t>combined gas law</a:t>
            </a:r>
            <a:r>
              <a:rPr lang="en-US" dirty="0"/>
              <a:t>?</a:t>
            </a:r>
          </a:p>
        </p:txBody>
      </p:sp>
    </p:spTree>
    <p:extLst>
      <p:ext uri="{BB962C8B-B14F-4D97-AF65-F5344CB8AC3E}">
        <p14:creationId xmlns:p14="http://schemas.microsoft.com/office/powerpoint/2010/main" val="1126328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982150" y="6451113"/>
            <a:ext cx="2057400" cy="365125"/>
          </a:xfrm>
        </p:spPr>
        <p:txBody>
          <a:bodyPr/>
          <a:lstStyle/>
          <a:p>
            <a:fld id="{72F633B3-16E2-4909-ACA1-80BBA0CB601E}" type="slidenum">
              <a:rPr lang="en-US" smtClean="0"/>
              <a:pPr/>
              <a:t>23</a:t>
            </a:fld>
            <a:endParaRPr lang="en-US" dirty="0"/>
          </a:p>
        </p:txBody>
      </p:sp>
      <p:pic>
        <p:nvPicPr>
          <p:cNvPr id="1025" name="Picture 1" descr="age477image2371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4710" y="3142482"/>
            <a:ext cx="3056140" cy="22855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49415" y="3216131"/>
            <a:ext cx="2880083" cy="2138276"/>
            <a:chOff x="6107215" y="156868"/>
            <a:chExt cx="2880083" cy="2138276"/>
          </a:xfrm>
        </p:grpSpPr>
        <p:pic>
          <p:nvPicPr>
            <p:cNvPr id="1026" name="Picture 2" descr="age476image2464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07215" y="202776"/>
              <a:ext cx="2880083" cy="20923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07215" y="156868"/>
              <a:ext cx="147281" cy="2138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840017" y="156868"/>
              <a:ext cx="147281" cy="2138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271896" y="413088"/>
            <a:ext cx="4224939" cy="461665"/>
          </a:xfrm>
          <a:prstGeom prst="rect">
            <a:avLst/>
          </a:prstGeom>
          <a:noFill/>
        </p:spPr>
        <p:txBody>
          <a:bodyPr wrap="none" rtlCol="0">
            <a:spAutoFit/>
          </a:bodyPr>
          <a:lstStyle/>
          <a:p>
            <a:r>
              <a:rPr lang="en-US" sz="2400" dirty="0">
                <a:solidFill>
                  <a:schemeClr val="accent5">
                    <a:lumMod val="50000"/>
                  </a:schemeClr>
                </a:solidFill>
              </a:rPr>
              <a:t>SCUBA Diving and Gas Laws</a:t>
            </a:r>
          </a:p>
        </p:txBody>
      </p:sp>
      <p:sp>
        <p:nvSpPr>
          <p:cNvPr id="10" name="Rectangle 9"/>
          <p:cNvSpPr/>
          <p:nvPr/>
        </p:nvSpPr>
        <p:spPr>
          <a:xfrm>
            <a:off x="329421" y="1897808"/>
            <a:ext cx="8334827" cy="646331"/>
          </a:xfrm>
          <a:prstGeom prst="rect">
            <a:avLst/>
          </a:prstGeom>
        </p:spPr>
        <p:txBody>
          <a:bodyPr wrap="square">
            <a:spAutoFit/>
          </a:bodyPr>
          <a:lstStyle/>
          <a:p>
            <a:r>
              <a:rPr lang="en-US" dirty="0">
                <a:hlinkClick r:id="rId5"/>
              </a:rPr>
              <a:t>https://</a:t>
            </a:r>
            <a:r>
              <a:rPr lang="en-US" dirty="0" err="1">
                <a:hlinkClick r:id="rId5"/>
              </a:rPr>
              <a:t>www.carolina.com</a:t>
            </a:r>
            <a:r>
              <a:rPr lang="en-US" dirty="0">
                <a:hlinkClick r:id="rId5"/>
              </a:rPr>
              <a:t>/teacher-resources/Interactive/scuba-diving-and-gas-laws/tr29802.tr</a:t>
            </a:r>
            <a:endParaRPr lang="en-US" dirty="0"/>
          </a:p>
        </p:txBody>
      </p:sp>
      <p:sp>
        <p:nvSpPr>
          <p:cNvPr id="11" name="TextBox 10"/>
          <p:cNvSpPr txBox="1"/>
          <p:nvPr/>
        </p:nvSpPr>
        <p:spPr>
          <a:xfrm>
            <a:off x="329421" y="1063115"/>
            <a:ext cx="8296032" cy="646331"/>
          </a:xfrm>
          <a:prstGeom prst="rect">
            <a:avLst/>
          </a:prstGeom>
          <a:noFill/>
        </p:spPr>
        <p:txBody>
          <a:bodyPr wrap="square" rtlCol="0">
            <a:spAutoFit/>
          </a:bodyPr>
          <a:lstStyle/>
          <a:p>
            <a:r>
              <a:rPr lang="en-US" dirty="0"/>
              <a:t>A nice article and gas laws summary, written by a scientist and former SCUBA instructor is available from from Carolina Biologicals.</a:t>
            </a:r>
          </a:p>
        </p:txBody>
      </p:sp>
    </p:spTree>
    <p:extLst>
      <p:ext uri="{BB962C8B-B14F-4D97-AF65-F5344CB8AC3E}">
        <p14:creationId xmlns:p14="http://schemas.microsoft.com/office/powerpoint/2010/main" val="2677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24</a:t>
            </a:fld>
            <a:endParaRPr lang="en-US" dirty="0"/>
          </a:p>
        </p:txBody>
      </p:sp>
      <p:sp>
        <p:nvSpPr>
          <p:cNvPr id="9" name="Text Placeholder 2"/>
          <p:cNvSpPr txBox="1">
            <a:spLocks/>
          </p:cNvSpPr>
          <p:nvPr/>
        </p:nvSpPr>
        <p:spPr>
          <a:xfrm>
            <a:off x="457200" y="956968"/>
            <a:ext cx="8530098" cy="213370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Density and Molar Mass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What is the definition of </a:t>
            </a:r>
            <a:r>
              <a:rPr lang="en-US" sz="2200" i="1" u="sng" dirty="0"/>
              <a:t>density</a:t>
            </a:r>
            <a:r>
              <a:rPr lang="en-US" sz="2200" dirty="0"/>
              <a:t>? What are the units?</a:t>
            </a:r>
          </a:p>
          <a:p>
            <a:pPr marL="342900" indent="-342900">
              <a:buClr>
                <a:srgbClr val="009900"/>
              </a:buClr>
              <a:buFont typeface="Arial" panose="020B0604020202020204" pitchFamily="34" charset="0"/>
              <a:buChar char="•"/>
            </a:pPr>
            <a:r>
              <a:rPr lang="en-US" sz="2200" dirty="0"/>
              <a:t>The ideal gas law is:</a:t>
            </a:r>
            <a:endParaRPr lang="en-US" dirty="0"/>
          </a:p>
        </p:txBody>
      </p:sp>
      <mc:AlternateContent xmlns:mc="http://schemas.openxmlformats.org/markup-compatibility/2006" xmlns:a14="http://schemas.microsoft.com/office/drawing/2010/main">
        <mc:Choice Requires="a14">
          <p:sp>
            <p:nvSpPr>
              <p:cNvPr id="6" name="Rectangle 5"/>
              <p:cNvSpPr/>
              <p:nvPr/>
            </p:nvSpPr>
            <p:spPr>
              <a:xfrm>
                <a:off x="3353352" y="2216507"/>
                <a:ext cx="160640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charset="0"/>
                          <a:ea typeface="Cambria Math" charset="0"/>
                          <a:cs typeface="Cambria Math" charset="0"/>
                        </a:rPr>
                        <m:t>𝑃𝑉</m:t>
                      </m:r>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𝑛𝑅𝑇</m:t>
                      </m:r>
                    </m:oMath>
                  </m:oMathPara>
                </a14:m>
                <a:endParaRPr lang="en-US" sz="2400" dirty="0">
                  <a:solidFill>
                    <a:schemeClr val="tx1"/>
                  </a:solidFill>
                  <a:latin typeface="Cambria Math" charset="0"/>
                  <a:ea typeface="Cambria Math" charset="0"/>
                  <a:cs typeface="Cambria Math"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353352" y="2216507"/>
                <a:ext cx="1606402" cy="461665"/>
              </a:xfrm>
              <a:prstGeom prst="rect">
                <a:avLst/>
              </a:prstGeom>
              <a:blipFill rotWithShape="0">
                <a:blip r:embed="rId2"/>
                <a:stretch>
                  <a:fillRect/>
                </a:stretch>
              </a:blipFill>
            </p:spPr>
            <p:txBody>
              <a:bodyPr/>
              <a:lstStyle/>
              <a:p>
                <a:r>
                  <a:rPr lang="en-US">
                    <a:noFill/>
                  </a:rPr>
                  <a:t> </a:t>
                </a:r>
              </a:p>
            </p:txBody>
          </p:sp>
        </mc:Fallback>
      </mc:AlternateContent>
      <p:sp>
        <p:nvSpPr>
          <p:cNvPr id="8" name="Text Placeholder 2"/>
          <p:cNvSpPr txBox="1">
            <a:spLocks/>
          </p:cNvSpPr>
          <p:nvPr/>
        </p:nvSpPr>
        <p:spPr>
          <a:xfrm>
            <a:off x="457200" y="2780730"/>
            <a:ext cx="8530098" cy="316312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r>
              <a:rPr lang="en-US" sz="2200" dirty="0"/>
              <a:t>To determine the density of a gas, the units needed are:</a:t>
            </a:r>
          </a:p>
          <a:p>
            <a:pPr marL="342900" indent="-342900">
              <a:buClr>
                <a:srgbClr val="009900"/>
              </a:buClr>
              <a:buFont typeface="Arial" panose="020B0604020202020204" pitchFamily="34" charset="0"/>
              <a:buChar char="•"/>
            </a:pPr>
            <a:r>
              <a:rPr lang="en-US" sz="2200" dirty="0"/>
              <a:t>The number of grams is related to </a:t>
            </a:r>
            <a:r>
              <a:rPr lang="en-US" sz="2200" i="1" dirty="0"/>
              <a:t>n</a:t>
            </a:r>
            <a:r>
              <a:rPr lang="en-US" sz="2200" dirty="0"/>
              <a:t>.</a:t>
            </a:r>
          </a:p>
          <a:p>
            <a:pPr marL="342900" indent="-342900">
              <a:buClr>
                <a:srgbClr val="009900"/>
              </a:buClr>
              <a:buFont typeface="Arial" panose="020B0604020202020204" pitchFamily="34" charset="0"/>
              <a:buChar char="•"/>
            </a:pPr>
            <a:r>
              <a:rPr lang="en-US" sz="2200" dirty="0"/>
              <a:t>The number of liters is the volume, </a:t>
            </a:r>
            <a:r>
              <a:rPr lang="en-US" sz="2200" i="1" dirty="0"/>
              <a:t>V</a:t>
            </a:r>
            <a:r>
              <a:rPr lang="en-US" sz="2200" dirty="0"/>
              <a:t>.</a:t>
            </a:r>
          </a:p>
          <a:p>
            <a:pPr marL="342900" indent="-342900">
              <a:buClr>
                <a:srgbClr val="009900"/>
              </a:buClr>
              <a:buFont typeface="Arial" panose="020B0604020202020204" pitchFamily="34" charset="0"/>
              <a:buChar char="•"/>
            </a:pPr>
            <a:r>
              <a:rPr lang="en-US" sz="2200" dirty="0"/>
              <a:t>Use what you know (in the proper units), the ideal gas law, and dimensional analysis to solve the problem.</a:t>
            </a:r>
            <a:endParaRPr lang="en-US" dirty="0"/>
          </a:p>
        </p:txBody>
      </p:sp>
      <mc:AlternateContent xmlns:mc="http://schemas.openxmlformats.org/markup-compatibility/2006" xmlns:a14="http://schemas.microsoft.com/office/drawing/2010/main">
        <mc:Choice Requires="a14">
          <p:sp>
            <p:nvSpPr>
              <p:cNvPr id="10" name="Rectangle 9"/>
              <p:cNvSpPr/>
              <p:nvPr/>
            </p:nvSpPr>
            <p:spPr>
              <a:xfrm>
                <a:off x="7855906" y="2678172"/>
                <a:ext cx="444802" cy="722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mr-IN" sz="2400" b="0" i="1" smtClean="0">
                              <a:solidFill>
                                <a:schemeClr val="tx1"/>
                              </a:solidFill>
                              <a:latin typeface="Cambria Math" panose="02040503050406030204" pitchFamily="18" charset="0"/>
                              <a:ea typeface="Cambria Math" charset="0"/>
                              <a:cs typeface="Cambria Math" charset="0"/>
                            </a:rPr>
                          </m:ctrlPr>
                        </m:fPr>
                        <m:num>
                          <m:r>
                            <a:rPr lang="en-US" sz="2400" b="0" i="1" smtClean="0">
                              <a:solidFill>
                                <a:schemeClr val="tx1"/>
                              </a:solidFill>
                              <a:latin typeface="Cambria Math" charset="0"/>
                              <a:ea typeface="Cambria Math" charset="0"/>
                              <a:cs typeface="Cambria Math" charset="0"/>
                            </a:rPr>
                            <m:t>𝑔</m:t>
                          </m:r>
                        </m:num>
                        <m:den>
                          <m:r>
                            <a:rPr lang="en-US" sz="2400" b="0" i="1" smtClean="0">
                              <a:solidFill>
                                <a:schemeClr val="tx1"/>
                              </a:solidFill>
                              <a:latin typeface="Cambria Math" charset="0"/>
                              <a:ea typeface="Cambria Math" charset="0"/>
                              <a:cs typeface="Cambria Math" charset="0"/>
                            </a:rPr>
                            <m:t>𝐿</m:t>
                          </m:r>
                        </m:den>
                      </m:f>
                    </m:oMath>
                  </m:oMathPara>
                </a14:m>
                <a:endParaRPr lang="en-US" sz="2400" dirty="0">
                  <a:solidFill>
                    <a:schemeClr val="tx1"/>
                  </a:solidFill>
                  <a:latin typeface="Cambria Math" charset="0"/>
                  <a:ea typeface="Cambria Math" charset="0"/>
                  <a:cs typeface="Cambria Math"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855906" y="2678172"/>
                <a:ext cx="444802" cy="722442"/>
              </a:xfrm>
              <a:prstGeom prst="rect">
                <a:avLst/>
              </a:prstGeom>
              <a:blipFill rotWithShape="0">
                <a:blip r:embed="rId3"/>
                <a:stretch>
                  <a:fillRect/>
                </a:stretch>
              </a:blipFill>
            </p:spPr>
            <p:txBody>
              <a:bodyPr/>
              <a:lstStyle/>
              <a:p>
                <a:r>
                  <a:rPr lang="en-US">
                    <a:noFill/>
                  </a:rPr>
                  <a:t> </a:t>
                </a:r>
              </a:p>
            </p:txBody>
          </p:sp>
        </mc:Fallback>
      </mc:AlternateContent>
      <p:sp>
        <p:nvSpPr>
          <p:cNvPr id="3" name="TextBox 2"/>
          <p:cNvSpPr txBox="1"/>
          <p:nvPr/>
        </p:nvSpPr>
        <p:spPr>
          <a:xfrm>
            <a:off x="1429971" y="4987586"/>
            <a:ext cx="6425935" cy="646331"/>
          </a:xfrm>
          <a:prstGeom prst="rect">
            <a:avLst/>
          </a:prstGeom>
          <a:noFill/>
        </p:spPr>
        <p:txBody>
          <a:bodyPr wrap="square" rtlCol="0">
            <a:spAutoFit/>
          </a:bodyPr>
          <a:lstStyle/>
          <a:p>
            <a:pPr algn="ctr"/>
            <a:r>
              <a:rPr lang="en-US" i="1" dirty="0">
                <a:solidFill>
                  <a:srgbClr val="009900"/>
                </a:solidFill>
              </a:rPr>
              <a:t>If you remember PV=nRT and the basic units for density, there is no need to memorize </a:t>
            </a:r>
            <a:r>
              <a:rPr lang="en-US" i="1">
                <a:solidFill>
                  <a:srgbClr val="009900"/>
                </a:solidFill>
              </a:rPr>
              <a:t>a complicated equation.</a:t>
            </a:r>
          </a:p>
        </p:txBody>
      </p:sp>
      <p:sp>
        <p:nvSpPr>
          <p:cNvPr id="11" name="TextBox 10"/>
          <p:cNvSpPr txBox="1"/>
          <p:nvPr/>
        </p:nvSpPr>
        <p:spPr>
          <a:xfrm>
            <a:off x="1429971" y="5796394"/>
            <a:ext cx="6425935" cy="369332"/>
          </a:xfrm>
          <a:prstGeom prst="rect">
            <a:avLst/>
          </a:prstGeom>
          <a:noFill/>
        </p:spPr>
        <p:txBody>
          <a:bodyPr wrap="square" rtlCol="0">
            <a:spAutoFit/>
          </a:bodyPr>
          <a:lstStyle/>
          <a:p>
            <a:pPr algn="ctr"/>
            <a:r>
              <a:rPr lang="en-US" i="1" dirty="0"/>
              <a:t>An example is given on the next slide.</a:t>
            </a:r>
          </a:p>
        </p:txBody>
      </p:sp>
    </p:spTree>
    <p:extLst>
      <p:ext uri="{BB962C8B-B14F-4D97-AF65-F5344CB8AC3E}">
        <p14:creationId xmlns:p14="http://schemas.microsoft.com/office/powerpoint/2010/main" val="540153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25</a:t>
            </a:fld>
            <a:endParaRPr lang="en-US" dirty="0"/>
          </a:p>
        </p:txBody>
      </p:sp>
      <p:sp>
        <p:nvSpPr>
          <p:cNvPr id="9" name="Text Placeholder 2"/>
          <p:cNvSpPr txBox="1">
            <a:spLocks/>
          </p:cNvSpPr>
          <p:nvPr/>
        </p:nvSpPr>
        <p:spPr>
          <a:xfrm>
            <a:off x="457200" y="966112"/>
            <a:ext cx="8686800" cy="1213886"/>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Density and Molar Mass</a:t>
            </a:r>
          </a:p>
          <a:p>
            <a:pPr>
              <a:buClr>
                <a:srgbClr val="009900"/>
              </a:buClr>
            </a:pPr>
            <a:r>
              <a:rPr lang="en-US" sz="2000" dirty="0"/>
              <a:t>Calculate the density of Freon-12, CF</a:t>
            </a:r>
            <a:r>
              <a:rPr lang="en-US" sz="2000" baseline="-25000" dirty="0"/>
              <a:t>2</a:t>
            </a:r>
            <a:r>
              <a:rPr lang="en-US" sz="2000" dirty="0"/>
              <a:t>Cl</a:t>
            </a:r>
            <a:r>
              <a:rPr lang="en-US" sz="2000" baseline="-25000" dirty="0"/>
              <a:t>2</a:t>
            </a:r>
            <a:r>
              <a:rPr lang="en-US" sz="2000" dirty="0"/>
              <a:t> at 37.0 °C and 0.954 atm. </a:t>
            </a:r>
          </a:p>
        </p:txBody>
      </p:sp>
      <mc:AlternateContent xmlns:mc="http://schemas.openxmlformats.org/markup-compatibility/2006" xmlns:a14="http://schemas.microsoft.com/office/drawing/2010/main">
        <mc:Choice Requires="a14">
          <p:sp>
            <p:nvSpPr>
              <p:cNvPr id="6" name="Rectangle 5"/>
              <p:cNvSpPr/>
              <p:nvPr/>
            </p:nvSpPr>
            <p:spPr>
              <a:xfrm>
                <a:off x="1286072" y="1909525"/>
                <a:ext cx="13716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charset="0"/>
                          <a:ea typeface="Cambria Math" charset="0"/>
                          <a:cs typeface="Cambria Math" charset="0"/>
                        </a:rPr>
                        <m:t>𝑃𝑉</m:t>
                      </m:r>
                      <m:r>
                        <a:rPr lang="en-US" sz="2000" i="1">
                          <a:solidFill>
                            <a:schemeClr val="tx1"/>
                          </a:solidFill>
                          <a:latin typeface="Cambria Math" charset="0"/>
                          <a:ea typeface="Cambria Math" charset="0"/>
                          <a:cs typeface="Cambria Math" charset="0"/>
                        </a:rPr>
                        <m:t>=</m:t>
                      </m:r>
                      <m:r>
                        <a:rPr lang="en-US" sz="2000" b="0" i="1" smtClean="0">
                          <a:solidFill>
                            <a:schemeClr val="tx1"/>
                          </a:solidFill>
                          <a:latin typeface="Cambria Math" charset="0"/>
                          <a:ea typeface="Cambria Math" charset="0"/>
                          <a:cs typeface="Cambria Math" charset="0"/>
                        </a:rPr>
                        <m:t>𝑛𝑅𝑇</m:t>
                      </m:r>
                    </m:oMath>
                  </m:oMathPara>
                </a14:m>
                <a:endParaRPr lang="en-US" sz="2000" dirty="0">
                  <a:solidFill>
                    <a:schemeClr val="tx1"/>
                  </a:solidFill>
                  <a:latin typeface="Cambria Math" charset="0"/>
                  <a:ea typeface="Cambria Math" charset="0"/>
                  <a:cs typeface="Cambria Math"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86072" y="1909525"/>
                <a:ext cx="1371658" cy="40011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328719" y="1800874"/>
                <a:ext cx="1768946" cy="6666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charset="0"/>
                          <a:ea typeface="Cambria Math" charset="0"/>
                          <a:cs typeface="Cambria Math" charset="0"/>
                        </a:rPr>
                        <m:t>𝑑𝑒𝑛𝑠𝑖𝑡𝑦</m:t>
                      </m:r>
                      <m:r>
                        <a:rPr lang="en-US" sz="2000" b="0" i="1" smtClean="0">
                          <a:solidFill>
                            <a:schemeClr val="tx1"/>
                          </a:solidFill>
                          <a:latin typeface="Cambria Math" charset="0"/>
                          <a:ea typeface="Cambria Math" charset="0"/>
                          <a:cs typeface="Cambria Math" charset="0"/>
                        </a:rPr>
                        <m:t>=</m:t>
                      </m:r>
                      <m:f>
                        <m:fPr>
                          <m:ctrlPr>
                            <a:rPr lang="mr-IN" sz="2000" b="0" i="1" smtClean="0">
                              <a:solidFill>
                                <a:schemeClr val="tx1"/>
                              </a:solidFill>
                              <a:latin typeface="Cambria Math" panose="02040503050406030204" pitchFamily="18" charset="0"/>
                              <a:ea typeface="Cambria Math" charset="0"/>
                              <a:cs typeface="Cambria Math" charset="0"/>
                            </a:rPr>
                          </m:ctrlPr>
                        </m:fPr>
                        <m:num>
                          <m:r>
                            <a:rPr lang="en-US" sz="2000" b="0" i="1" smtClean="0">
                              <a:solidFill>
                                <a:schemeClr val="tx1"/>
                              </a:solidFill>
                              <a:latin typeface="Cambria Math" charset="0"/>
                              <a:ea typeface="Cambria Math" charset="0"/>
                              <a:cs typeface="Cambria Math" charset="0"/>
                            </a:rPr>
                            <m:t>#</m:t>
                          </m:r>
                          <m:r>
                            <a:rPr lang="en-US" sz="2000" b="0" i="1" smtClean="0">
                              <a:solidFill>
                                <a:schemeClr val="tx1"/>
                              </a:solidFill>
                              <a:latin typeface="Cambria Math" charset="0"/>
                              <a:ea typeface="Cambria Math" charset="0"/>
                              <a:cs typeface="Cambria Math" charset="0"/>
                            </a:rPr>
                            <m:t>𝑔</m:t>
                          </m:r>
                        </m:num>
                        <m:den>
                          <m:r>
                            <a:rPr lang="en-US" sz="2000" b="0" i="1" smtClean="0">
                              <a:solidFill>
                                <a:schemeClr val="tx1"/>
                              </a:solidFill>
                              <a:latin typeface="Cambria Math" charset="0"/>
                              <a:ea typeface="Cambria Math" charset="0"/>
                              <a:cs typeface="Cambria Math" charset="0"/>
                            </a:rPr>
                            <m:t>#</m:t>
                          </m:r>
                          <m:r>
                            <a:rPr lang="en-US" sz="2000" b="0" i="1" smtClean="0">
                              <a:solidFill>
                                <a:schemeClr val="tx1"/>
                              </a:solidFill>
                              <a:latin typeface="Cambria Math" charset="0"/>
                              <a:ea typeface="Cambria Math" charset="0"/>
                              <a:cs typeface="Cambria Math" charset="0"/>
                            </a:rPr>
                            <m:t>𝐿</m:t>
                          </m:r>
                        </m:den>
                      </m:f>
                    </m:oMath>
                  </m:oMathPara>
                </a14:m>
                <a:endParaRPr lang="en-US" sz="2000" dirty="0">
                  <a:solidFill>
                    <a:schemeClr val="tx1"/>
                  </a:solidFill>
                  <a:latin typeface="Cambria Math" charset="0"/>
                  <a:ea typeface="Cambria Math" charset="0"/>
                  <a:cs typeface="Cambria Math"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328719" y="1800874"/>
                <a:ext cx="1768946" cy="666657"/>
              </a:xfrm>
              <a:prstGeom prst="rect">
                <a:avLst/>
              </a:prstGeom>
              <a:blipFill rotWithShape="0">
                <a:blip r:embed="rId3"/>
                <a:stretch>
                  <a:fillRect/>
                </a:stretch>
              </a:blipFill>
            </p:spPr>
            <p:txBody>
              <a:bodyPr/>
              <a:lstStyle/>
              <a:p>
                <a:r>
                  <a:rPr lang="en-US">
                    <a:noFill/>
                  </a:rPr>
                  <a:t> </a:t>
                </a:r>
              </a:p>
            </p:txBody>
          </p:sp>
        </mc:Fallback>
      </mc:AlternateContent>
      <p:sp>
        <p:nvSpPr>
          <p:cNvPr id="13" name="Rectangle 12"/>
          <p:cNvSpPr/>
          <p:nvPr/>
        </p:nvSpPr>
        <p:spPr>
          <a:xfrm>
            <a:off x="457200" y="1918633"/>
            <a:ext cx="5042647" cy="784830"/>
          </a:xfrm>
          <a:prstGeom prst="rect">
            <a:avLst/>
          </a:prstGeom>
        </p:spPr>
        <p:txBody>
          <a:bodyPr wrap="square">
            <a:spAutoFit/>
          </a:bodyPr>
          <a:lstStyle/>
          <a:p>
            <a:pPr>
              <a:spcAft>
                <a:spcPts val="600"/>
              </a:spcAft>
            </a:pPr>
            <a:r>
              <a:rPr lang="en-US" sz="2000" dirty="0">
                <a:solidFill>
                  <a:srgbClr val="009900"/>
                </a:solidFill>
              </a:rPr>
              <a:t>Know:</a:t>
            </a:r>
          </a:p>
          <a:p>
            <a:pPr>
              <a:spcAft>
                <a:spcPts val="600"/>
              </a:spcAft>
            </a:pPr>
            <a:endParaRPr lang="en-US" sz="2000" dirty="0"/>
          </a:p>
        </p:txBody>
      </p:sp>
      <p:sp>
        <p:nvSpPr>
          <p:cNvPr id="14" name="Rectangle 13"/>
          <p:cNvSpPr/>
          <p:nvPr/>
        </p:nvSpPr>
        <p:spPr>
          <a:xfrm>
            <a:off x="5499847" y="1909526"/>
            <a:ext cx="3130803" cy="400110"/>
          </a:xfrm>
          <a:prstGeom prst="rect">
            <a:avLst/>
          </a:prstGeom>
        </p:spPr>
        <p:txBody>
          <a:bodyPr wrap="square">
            <a:spAutoFit/>
          </a:bodyPr>
          <a:lstStyle/>
          <a:p>
            <a:r>
              <a:rPr lang="en-US" sz="2000" dirty="0">
                <a:solidFill>
                  <a:srgbClr val="009900"/>
                </a:solidFill>
              </a:rPr>
              <a:t>Want:</a:t>
            </a:r>
          </a:p>
        </p:txBody>
      </p:sp>
      <p:grpSp>
        <p:nvGrpSpPr>
          <p:cNvPr id="36" name="Group 35"/>
          <p:cNvGrpSpPr/>
          <p:nvPr/>
        </p:nvGrpSpPr>
        <p:grpSpPr>
          <a:xfrm>
            <a:off x="2437539" y="4914785"/>
            <a:ext cx="1371658" cy="910281"/>
            <a:chOff x="1286072" y="4068119"/>
            <a:chExt cx="1371658" cy="910281"/>
          </a:xfrm>
        </p:grpSpPr>
        <mc:AlternateContent xmlns:mc="http://schemas.openxmlformats.org/markup-compatibility/2006" xmlns:a14="http://schemas.microsoft.com/office/drawing/2010/main">
          <mc:Choice Requires="a14">
            <p:sp>
              <p:nvSpPr>
                <p:cNvPr id="15" name="Rectangle 14"/>
                <p:cNvSpPr/>
                <p:nvPr/>
              </p:nvSpPr>
              <p:spPr>
                <a:xfrm>
                  <a:off x="1286072" y="4068119"/>
                  <a:ext cx="13716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charset="0"/>
                            <a:ea typeface="Cambria Math" charset="0"/>
                            <a:cs typeface="Cambria Math" charset="0"/>
                          </a:rPr>
                          <m:t>𝑃𝑉</m:t>
                        </m:r>
                        <m:r>
                          <a:rPr lang="en-US" sz="2000" i="1">
                            <a:solidFill>
                              <a:schemeClr val="tx1"/>
                            </a:solidFill>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𝑛</m:t>
                        </m:r>
                        <m:r>
                          <a:rPr lang="en-US" sz="2000" b="0" i="1" smtClean="0">
                            <a:solidFill>
                              <a:schemeClr val="tx1"/>
                            </a:solidFill>
                            <a:latin typeface="Cambria Math" charset="0"/>
                            <a:ea typeface="Cambria Math" charset="0"/>
                            <a:cs typeface="Cambria Math" charset="0"/>
                          </a:rPr>
                          <m:t>𝑅𝑇</m:t>
                        </m:r>
                      </m:oMath>
                    </m:oMathPara>
                  </a14:m>
                  <a:endParaRPr lang="en-US" sz="2000" dirty="0">
                    <a:solidFill>
                      <a:schemeClr val="tx1"/>
                    </a:solidFill>
                    <a:latin typeface="Cambria Math" charset="0"/>
                    <a:ea typeface="Cambria Math" charset="0"/>
                    <a:cs typeface="Cambria Math"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286072" y="4068119"/>
                  <a:ext cx="1371658" cy="400110"/>
                </a:xfrm>
                <a:prstGeom prst="rect">
                  <a:avLst/>
                </a:prstGeom>
                <a:blipFill rotWithShape="0">
                  <a:blip r:embed="rId5"/>
                  <a:stretch>
                    <a:fillRect/>
                  </a:stretch>
                </a:blipFill>
              </p:spPr>
              <p:txBody>
                <a:bodyPr/>
                <a:lstStyle/>
                <a:p>
                  <a:r>
                    <a:rPr lang="en-US">
                      <a:noFill/>
                    </a:rPr>
                    <a:t> </a:t>
                  </a:r>
                </a:p>
              </p:txBody>
            </p:sp>
          </mc:Fallback>
        </mc:AlternateContent>
        <p:cxnSp>
          <p:nvCxnSpPr>
            <p:cNvPr id="18" name="Straight Arrow Connector 17"/>
            <p:cNvCxnSpPr/>
            <p:nvPr/>
          </p:nvCxnSpPr>
          <p:spPr>
            <a:xfrm flipH="1" flipV="1">
              <a:off x="1455082" y="4418215"/>
              <a:ext cx="390651" cy="560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1627994" y="4418215"/>
              <a:ext cx="217739" cy="560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845733" y="4380703"/>
              <a:ext cx="440267" cy="597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845733" y="4405711"/>
              <a:ext cx="594049" cy="572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flipH="1">
            <a:off x="2179820" y="5882774"/>
            <a:ext cx="1634760" cy="584775"/>
          </a:xfrm>
          <a:prstGeom prst="rect">
            <a:avLst/>
          </a:prstGeom>
          <a:noFill/>
        </p:spPr>
        <p:txBody>
          <a:bodyPr wrap="square" rtlCol="0">
            <a:spAutoFit/>
          </a:bodyPr>
          <a:lstStyle/>
          <a:p>
            <a:pPr algn="ctr"/>
            <a:r>
              <a:rPr lang="en-US" sz="1600" dirty="0"/>
              <a:t>Know all these</a:t>
            </a:r>
            <a:r>
              <a:rPr lang="en-US" sz="1600"/>
              <a:t>, </a:t>
            </a:r>
          </a:p>
          <a:p>
            <a:pPr algn="ctr"/>
            <a:r>
              <a:rPr lang="en-US" sz="1600" dirty="0"/>
              <a:t>solve for </a:t>
            </a:r>
            <a:r>
              <a:rPr lang="en-US" sz="1600" i="1" dirty="0">
                <a:solidFill>
                  <a:srgbClr val="009900"/>
                </a:solidFill>
              </a:rPr>
              <a:t>n</a:t>
            </a:r>
            <a:r>
              <a:rPr lang="en-US" sz="1600" dirty="0"/>
              <a:t>.</a:t>
            </a:r>
          </a:p>
        </p:txBody>
      </p:sp>
    </p:spTree>
    <p:extLst>
      <p:ext uri="{BB962C8B-B14F-4D97-AF65-F5344CB8AC3E}">
        <p14:creationId xmlns:p14="http://schemas.microsoft.com/office/powerpoint/2010/main" val="2007234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26</a:t>
            </a:fld>
            <a:endParaRPr lang="en-US" dirty="0"/>
          </a:p>
        </p:txBody>
      </p:sp>
      <p:sp>
        <p:nvSpPr>
          <p:cNvPr id="9" name="Text Placeholder 2"/>
          <p:cNvSpPr txBox="1">
            <a:spLocks/>
          </p:cNvSpPr>
          <p:nvPr/>
        </p:nvSpPr>
        <p:spPr>
          <a:xfrm>
            <a:off x="457200" y="966112"/>
            <a:ext cx="8686800" cy="1213886"/>
          </a:xfrm>
          <a:prstGeom prst="rect">
            <a:avLst/>
          </a:prstGeom>
        </p:spPr>
        <p:txBody>
          <a:bodyPr vert="horz" lIns="91440" tIns="45720" rIns="91440" bIns="45720" rtlCol="0">
            <a:normAutofit lnSpcReduction="10000"/>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Molar Mass from Gas Data</a:t>
            </a:r>
          </a:p>
          <a:p>
            <a:pPr>
              <a:buClr>
                <a:srgbClr val="009900"/>
              </a:buClr>
            </a:pPr>
            <a:r>
              <a:rPr lang="en-US" sz="2000" dirty="0"/>
              <a:t>A gas has a density of 0.0847 g/L at 17.0</a:t>
            </a:r>
            <a:r>
              <a:rPr lang="en-US" sz="2200" dirty="0"/>
              <a:t> </a:t>
            </a:r>
            <a:r>
              <a:rPr lang="en-US" sz="2000" dirty="0"/>
              <a:t>°C and a pressure of 760 torr. What is the molar mass of the gas? Try to identify the gas.</a:t>
            </a:r>
          </a:p>
          <a:p>
            <a:pPr>
              <a:buClr>
                <a:srgbClr val="009900"/>
              </a:buClr>
            </a:pPr>
            <a:endParaRPr lang="en-US" sz="2200" dirty="0"/>
          </a:p>
        </p:txBody>
      </p:sp>
      <mc:AlternateContent xmlns:mc="http://schemas.openxmlformats.org/markup-compatibility/2006" xmlns:a14="http://schemas.microsoft.com/office/drawing/2010/main">
        <mc:Choice Requires="a14">
          <p:sp>
            <p:nvSpPr>
              <p:cNvPr id="6" name="Rectangle 5"/>
              <p:cNvSpPr/>
              <p:nvPr/>
            </p:nvSpPr>
            <p:spPr>
              <a:xfrm>
                <a:off x="1295921" y="2201244"/>
                <a:ext cx="13716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charset="0"/>
                          <a:ea typeface="Cambria Math" charset="0"/>
                          <a:cs typeface="Cambria Math" charset="0"/>
                        </a:rPr>
                        <m:t>𝑃𝑉</m:t>
                      </m:r>
                      <m:r>
                        <a:rPr lang="en-US" sz="2000" i="1">
                          <a:solidFill>
                            <a:schemeClr val="tx1"/>
                          </a:solidFill>
                          <a:latin typeface="Cambria Math" charset="0"/>
                          <a:ea typeface="Cambria Math" charset="0"/>
                          <a:cs typeface="Cambria Math" charset="0"/>
                        </a:rPr>
                        <m:t>=</m:t>
                      </m:r>
                      <m:r>
                        <a:rPr lang="en-US" sz="2000" b="0" i="1" smtClean="0">
                          <a:solidFill>
                            <a:schemeClr val="tx1"/>
                          </a:solidFill>
                          <a:latin typeface="Cambria Math" charset="0"/>
                          <a:ea typeface="Cambria Math" charset="0"/>
                          <a:cs typeface="Cambria Math" charset="0"/>
                        </a:rPr>
                        <m:t>𝑛𝑅𝑇</m:t>
                      </m:r>
                    </m:oMath>
                  </m:oMathPara>
                </a14:m>
                <a:endParaRPr lang="en-US" sz="2000" dirty="0">
                  <a:solidFill>
                    <a:schemeClr val="tx1"/>
                  </a:solidFill>
                  <a:latin typeface="Cambria Math" charset="0"/>
                  <a:ea typeface="Cambria Math" charset="0"/>
                  <a:cs typeface="Cambria Math"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95921" y="2201244"/>
                <a:ext cx="1371658" cy="40011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328719" y="2020691"/>
                <a:ext cx="2534284" cy="6688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charset="0"/>
                          <a:ea typeface="Cambria Math" charset="0"/>
                          <a:cs typeface="Cambria Math" charset="0"/>
                        </a:rPr>
                        <m:t>𝑚𝑜𝑙𝑎𝑟</m:t>
                      </m:r>
                      <m:r>
                        <a:rPr lang="en-US" sz="2000" b="0" i="1" smtClean="0">
                          <a:solidFill>
                            <a:schemeClr val="tx1"/>
                          </a:solidFill>
                          <a:latin typeface="Cambria Math" charset="0"/>
                          <a:ea typeface="Cambria Math" charset="0"/>
                          <a:cs typeface="Cambria Math" charset="0"/>
                        </a:rPr>
                        <m:t> </m:t>
                      </m:r>
                      <m:r>
                        <a:rPr lang="en-US" sz="2000" b="0" i="1" smtClean="0">
                          <a:solidFill>
                            <a:schemeClr val="tx1"/>
                          </a:solidFill>
                          <a:latin typeface="Cambria Math" charset="0"/>
                          <a:ea typeface="Cambria Math" charset="0"/>
                          <a:cs typeface="Cambria Math" charset="0"/>
                        </a:rPr>
                        <m:t>𝑚𝑎𝑠𝑠</m:t>
                      </m:r>
                      <m:r>
                        <a:rPr lang="en-US" sz="2000" b="0" i="1" smtClean="0">
                          <a:solidFill>
                            <a:schemeClr val="tx1"/>
                          </a:solidFill>
                          <a:latin typeface="Cambria Math" charset="0"/>
                          <a:ea typeface="Cambria Math" charset="0"/>
                          <a:cs typeface="Cambria Math" charset="0"/>
                        </a:rPr>
                        <m:t>=</m:t>
                      </m:r>
                      <m:f>
                        <m:fPr>
                          <m:ctrlPr>
                            <a:rPr lang="mr-IN" sz="2000" b="0" i="1" smtClean="0">
                              <a:solidFill>
                                <a:schemeClr val="tx1"/>
                              </a:solidFill>
                              <a:latin typeface="Cambria Math" panose="02040503050406030204" pitchFamily="18" charset="0"/>
                              <a:ea typeface="Cambria Math" charset="0"/>
                              <a:cs typeface="Cambria Math" charset="0"/>
                            </a:rPr>
                          </m:ctrlPr>
                        </m:fPr>
                        <m:num>
                          <m:r>
                            <a:rPr lang="en-US" sz="2000" b="0" i="1" smtClean="0">
                              <a:solidFill>
                                <a:schemeClr val="tx1"/>
                              </a:solidFill>
                              <a:latin typeface="Cambria Math" charset="0"/>
                              <a:ea typeface="Cambria Math" charset="0"/>
                              <a:cs typeface="Cambria Math" charset="0"/>
                            </a:rPr>
                            <m:t>#</m:t>
                          </m:r>
                          <m:r>
                            <a:rPr lang="en-US" sz="2000" b="0" i="1" smtClean="0">
                              <a:solidFill>
                                <a:schemeClr val="tx1"/>
                              </a:solidFill>
                              <a:latin typeface="Cambria Math" charset="0"/>
                              <a:ea typeface="Cambria Math" charset="0"/>
                              <a:cs typeface="Cambria Math" charset="0"/>
                            </a:rPr>
                            <m:t>𝑔</m:t>
                          </m:r>
                        </m:num>
                        <m:den>
                          <m:r>
                            <a:rPr lang="en-US" sz="2000" b="0" i="1" smtClean="0">
                              <a:solidFill>
                                <a:schemeClr val="tx1"/>
                              </a:solidFill>
                              <a:latin typeface="Cambria Math" charset="0"/>
                              <a:ea typeface="Cambria Math" charset="0"/>
                              <a:cs typeface="Cambria Math" charset="0"/>
                            </a:rPr>
                            <m:t>#</m:t>
                          </m:r>
                          <m:r>
                            <a:rPr lang="en-US" sz="2000" b="0" i="1" smtClean="0">
                              <a:solidFill>
                                <a:schemeClr val="tx1"/>
                              </a:solidFill>
                              <a:latin typeface="Cambria Math" charset="0"/>
                              <a:ea typeface="Cambria Math" charset="0"/>
                              <a:cs typeface="Cambria Math" charset="0"/>
                            </a:rPr>
                            <m:t>𝑚𝑜𝑙</m:t>
                          </m:r>
                        </m:den>
                      </m:f>
                    </m:oMath>
                  </m:oMathPara>
                </a14:m>
                <a:endParaRPr lang="en-US" sz="2000" dirty="0">
                  <a:solidFill>
                    <a:schemeClr val="tx1"/>
                  </a:solidFill>
                  <a:latin typeface="Cambria Math" charset="0"/>
                  <a:ea typeface="Cambria Math" charset="0"/>
                  <a:cs typeface="Cambria Math"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328719" y="2020691"/>
                <a:ext cx="2534284" cy="668837"/>
              </a:xfrm>
              <a:prstGeom prst="rect">
                <a:avLst/>
              </a:prstGeom>
              <a:blipFill rotWithShape="0">
                <a:blip r:embed="rId3"/>
                <a:stretch>
                  <a:fillRect/>
                </a:stretch>
              </a:blipFill>
            </p:spPr>
            <p:txBody>
              <a:bodyPr/>
              <a:lstStyle/>
              <a:p>
                <a:r>
                  <a:rPr lang="en-US">
                    <a:noFill/>
                  </a:rPr>
                  <a:t> </a:t>
                </a:r>
              </a:p>
            </p:txBody>
          </p:sp>
        </mc:Fallback>
      </mc:AlternateContent>
      <p:sp>
        <p:nvSpPr>
          <p:cNvPr id="13" name="Rectangle 12"/>
          <p:cNvSpPr/>
          <p:nvPr/>
        </p:nvSpPr>
        <p:spPr>
          <a:xfrm>
            <a:off x="457200" y="2189564"/>
            <a:ext cx="5042647" cy="784830"/>
          </a:xfrm>
          <a:prstGeom prst="rect">
            <a:avLst/>
          </a:prstGeom>
        </p:spPr>
        <p:txBody>
          <a:bodyPr wrap="square">
            <a:spAutoFit/>
          </a:bodyPr>
          <a:lstStyle/>
          <a:p>
            <a:pPr>
              <a:spcAft>
                <a:spcPts val="600"/>
              </a:spcAft>
            </a:pPr>
            <a:r>
              <a:rPr lang="en-US" sz="2000" dirty="0">
                <a:solidFill>
                  <a:srgbClr val="009900"/>
                </a:solidFill>
              </a:rPr>
              <a:t>Know:</a:t>
            </a:r>
          </a:p>
          <a:p>
            <a:pPr>
              <a:spcAft>
                <a:spcPts val="600"/>
              </a:spcAft>
            </a:pPr>
            <a:endParaRPr lang="en-US" sz="2000" dirty="0"/>
          </a:p>
        </p:txBody>
      </p:sp>
      <p:sp>
        <p:nvSpPr>
          <p:cNvPr id="14" name="Rectangle 13"/>
          <p:cNvSpPr/>
          <p:nvPr/>
        </p:nvSpPr>
        <p:spPr>
          <a:xfrm>
            <a:off x="5499847" y="2180457"/>
            <a:ext cx="3130803" cy="400110"/>
          </a:xfrm>
          <a:prstGeom prst="rect">
            <a:avLst/>
          </a:prstGeom>
        </p:spPr>
        <p:txBody>
          <a:bodyPr wrap="square">
            <a:spAutoFit/>
          </a:bodyPr>
          <a:lstStyle/>
          <a:p>
            <a:r>
              <a:rPr lang="en-US" sz="2000" dirty="0">
                <a:solidFill>
                  <a:srgbClr val="009900"/>
                </a:solidFill>
              </a:rPr>
              <a:t>Want:</a:t>
            </a:r>
          </a:p>
        </p:txBody>
      </p:sp>
      <p:grpSp>
        <p:nvGrpSpPr>
          <p:cNvPr id="36" name="Group 35"/>
          <p:cNvGrpSpPr/>
          <p:nvPr/>
        </p:nvGrpSpPr>
        <p:grpSpPr>
          <a:xfrm>
            <a:off x="1151466" y="5168711"/>
            <a:ext cx="1371658" cy="910281"/>
            <a:chOff x="1286072" y="4068119"/>
            <a:chExt cx="1371658" cy="910281"/>
          </a:xfrm>
        </p:grpSpPr>
        <mc:AlternateContent xmlns:mc="http://schemas.openxmlformats.org/markup-compatibility/2006" xmlns:a14="http://schemas.microsoft.com/office/drawing/2010/main">
          <mc:Choice Requires="a14">
            <p:sp>
              <p:nvSpPr>
                <p:cNvPr id="15" name="Rectangle 14"/>
                <p:cNvSpPr/>
                <p:nvPr/>
              </p:nvSpPr>
              <p:spPr>
                <a:xfrm>
                  <a:off x="1286072" y="4068119"/>
                  <a:ext cx="137165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charset="0"/>
                            <a:ea typeface="Cambria Math" charset="0"/>
                            <a:cs typeface="Cambria Math" charset="0"/>
                          </a:rPr>
                          <m:t>𝑃𝑉</m:t>
                        </m:r>
                        <m:r>
                          <a:rPr lang="en-US" sz="2000" i="1">
                            <a:solidFill>
                              <a:schemeClr val="tx1"/>
                            </a:solidFill>
                            <a:latin typeface="Cambria Math" charset="0"/>
                            <a:ea typeface="Cambria Math" charset="0"/>
                            <a:cs typeface="Cambria Math" charset="0"/>
                          </a:rPr>
                          <m:t>=</m:t>
                        </m:r>
                        <m:r>
                          <a:rPr lang="en-US" sz="2000" b="0" i="1" smtClean="0">
                            <a:solidFill>
                              <a:srgbClr val="009900"/>
                            </a:solidFill>
                            <a:latin typeface="Cambria Math" charset="0"/>
                            <a:ea typeface="Cambria Math" charset="0"/>
                            <a:cs typeface="Cambria Math" charset="0"/>
                          </a:rPr>
                          <m:t>𝑛</m:t>
                        </m:r>
                        <m:r>
                          <a:rPr lang="en-US" sz="2000" b="0" i="1" smtClean="0">
                            <a:solidFill>
                              <a:schemeClr val="tx1"/>
                            </a:solidFill>
                            <a:latin typeface="Cambria Math" charset="0"/>
                            <a:ea typeface="Cambria Math" charset="0"/>
                            <a:cs typeface="Cambria Math" charset="0"/>
                          </a:rPr>
                          <m:t>𝑅𝑇</m:t>
                        </m:r>
                      </m:oMath>
                    </m:oMathPara>
                  </a14:m>
                  <a:endParaRPr lang="en-US" sz="2000" dirty="0">
                    <a:solidFill>
                      <a:schemeClr val="tx1"/>
                    </a:solidFill>
                    <a:latin typeface="Cambria Math" charset="0"/>
                    <a:ea typeface="Cambria Math" charset="0"/>
                    <a:cs typeface="Cambria Math"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286072" y="4068119"/>
                  <a:ext cx="1371658" cy="400110"/>
                </a:xfrm>
                <a:prstGeom prst="rect">
                  <a:avLst/>
                </a:prstGeom>
                <a:blipFill rotWithShape="0">
                  <a:blip r:embed="rId5"/>
                  <a:stretch>
                    <a:fillRect/>
                  </a:stretch>
                </a:blipFill>
              </p:spPr>
              <p:txBody>
                <a:bodyPr/>
                <a:lstStyle/>
                <a:p>
                  <a:r>
                    <a:rPr lang="en-US">
                      <a:noFill/>
                    </a:rPr>
                    <a:t> </a:t>
                  </a:r>
                </a:p>
              </p:txBody>
            </p:sp>
          </mc:Fallback>
        </mc:AlternateContent>
        <p:cxnSp>
          <p:nvCxnSpPr>
            <p:cNvPr id="18" name="Straight Arrow Connector 17"/>
            <p:cNvCxnSpPr/>
            <p:nvPr/>
          </p:nvCxnSpPr>
          <p:spPr>
            <a:xfrm flipH="1" flipV="1">
              <a:off x="1455082" y="4418215"/>
              <a:ext cx="390651" cy="560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1627994" y="4418215"/>
              <a:ext cx="217739" cy="560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845733" y="4380703"/>
              <a:ext cx="440267" cy="597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845733" y="4405711"/>
              <a:ext cx="594049" cy="572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flipH="1">
            <a:off x="901101" y="6136700"/>
            <a:ext cx="1634760" cy="584775"/>
          </a:xfrm>
          <a:prstGeom prst="rect">
            <a:avLst/>
          </a:prstGeom>
          <a:noFill/>
        </p:spPr>
        <p:txBody>
          <a:bodyPr wrap="square" rtlCol="0">
            <a:spAutoFit/>
          </a:bodyPr>
          <a:lstStyle/>
          <a:p>
            <a:pPr algn="ctr"/>
            <a:r>
              <a:rPr lang="en-US" sz="1600" dirty="0"/>
              <a:t>Know all these, </a:t>
            </a:r>
          </a:p>
          <a:p>
            <a:pPr algn="ctr"/>
            <a:r>
              <a:rPr lang="en-US" sz="1600" dirty="0"/>
              <a:t>solve for </a:t>
            </a:r>
            <a:r>
              <a:rPr lang="en-US" sz="1600" i="1" dirty="0">
                <a:solidFill>
                  <a:srgbClr val="009900"/>
                </a:solidFill>
              </a:rPr>
              <a:t>n</a:t>
            </a:r>
            <a:r>
              <a:rPr lang="en-US" sz="1600" dirty="0"/>
              <a:t>.</a:t>
            </a:r>
          </a:p>
        </p:txBody>
      </p:sp>
      <mc:AlternateContent xmlns:mc="http://schemas.openxmlformats.org/markup-compatibility/2006" xmlns:a14="http://schemas.microsoft.com/office/drawing/2010/main">
        <mc:Choice Requires="a14">
          <p:sp>
            <p:nvSpPr>
              <p:cNvPr id="19" name="Rectangle 18"/>
              <p:cNvSpPr/>
              <p:nvPr/>
            </p:nvSpPr>
            <p:spPr>
              <a:xfrm>
                <a:off x="2888639" y="3516946"/>
                <a:ext cx="338426" cy="4598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mr-IN" sz="1400" b="0" i="1" smtClean="0">
                              <a:solidFill>
                                <a:schemeClr val="tx1"/>
                              </a:solidFill>
                              <a:latin typeface="Cambria Math" panose="02040503050406030204" pitchFamily="18" charset="0"/>
                              <a:ea typeface="Cambria Math" charset="0"/>
                              <a:cs typeface="Cambria Math" charset="0"/>
                            </a:rPr>
                          </m:ctrlPr>
                        </m:fPr>
                        <m:num>
                          <m:r>
                            <a:rPr lang="en-US" sz="1400" b="0" i="1" smtClean="0">
                              <a:solidFill>
                                <a:schemeClr val="tx1"/>
                              </a:solidFill>
                              <a:latin typeface="Cambria Math" charset="0"/>
                              <a:ea typeface="Cambria Math" charset="0"/>
                              <a:cs typeface="Cambria Math" charset="0"/>
                            </a:rPr>
                            <m:t>𝑔</m:t>
                          </m:r>
                        </m:num>
                        <m:den>
                          <m:r>
                            <a:rPr lang="en-US" sz="1400" b="0" i="1" smtClean="0">
                              <a:solidFill>
                                <a:schemeClr val="tx1"/>
                              </a:solidFill>
                              <a:latin typeface="Cambria Math" charset="0"/>
                              <a:ea typeface="Cambria Math" charset="0"/>
                              <a:cs typeface="Cambria Math" charset="0"/>
                            </a:rPr>
                            <m:t>𝐿</m:t>
                          </m:r>
                        </m:den>
                      </m:f>
                    </m:oMath>
                  </m:oMathPara>
                </a14:m>
                <a:endParaRPr lang="en-US" sz="1400" dirty="0">
                  <a:solidFill>
                    <a:schemeClr val="tx1"/>
                  </a:solidFill>
                  <a:latin typeface="Cambria Math" charset="0"/>
                  <a:ea typeface="Cambria Math" charset="0"/>
                  <a:cs typeface="Cambria Math"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888639" y="3516946"/>
                <a:ext cx="338426" cy="459869"/>
              </a:xfrm>
              <a:prstGeom prst="rect">
                <a:avLst/>
              </a:prstGeom>
              <a:blipFill rotWithShape="0">
                <a:blip r:embed="rId6"/>
                <a:stretch>
                  <a:fillRect b="-1333"/>
                </a:stretch>
              </a:blipFill>
            </p:spPr>
            <p:txBody>
              <a:bodyPr/>
              <a:lstStyle/>
              <a:p>
                <a:r>
                  <a:rPr lang="en-US">
                    <a:noFill/>
                  </a:rPr>
                  <a:t> </a:t>
                </a:r>
              </a:p>
            </p:txBody>
          </p:sp>
        </mc:Fallback>
      </mc:AlternateContent>
    </p:spTree>
    <p:extLst>
      <p:ext uri="{BB962C8B-B14F-4D97-AF65-F5344CB8AC3E}">
        <p14:creationId xmlns:p14="http://schemas.microsoft.com/office/powerpoint/2010/main" val="1347255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27</a:t>
            </a:fld>
            <a:endParaRPr lang="en-US" dirty="0"/>
          </a:p>
        </p:txBody>
      </p:sp>
      <p:sp>
        <p:nvSpPr>
          <p:cNvPr id="9" name="Text Placeholder 2"/>
          <p:cNvSpPr txBox="1">
            <a:spLocks/>
          </p:cNvSpPr>
          <p:nvPr/>
        </p:nvSpPr>
        <p:spPr>
          <a:xfrm>
            <a:off x="457200" y="966111"/>
            <a:ext cx="8686800" cy="2352821"/>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Empirical/Molecular Formula and Gas Data</a:t>
            </a:r>
          </a:p>
          <a:p>
            <a:r>
              <a:rPr lang="en-US" sz="2000" dirty="0"/>
              <a:t>Cyclopropane, a gas once used with oxygen as a general anesthetic, is composed of 85.7% carbon and 14.3% hydrogen by mass. Find the </a:t>
            </a:r>
            <a:r>
              <a:rPr lang="en-US" sz="2000" i="1" u="sng" dirty="0">
                <a:solidFill>
                  <a:srgbClr val="009900"/>
                </a:solidFill>
              </a:rPr>
              <a:t>empirical formula</a:t>
            </a:r>
            <a:r>
              <a:rPr lang="en-US" sz="2000" dirty="0"/>
              <a:t>. If 1.56 g of cyclopropane occupies a volume of 1.00 L at 0.984 atm and 50.0 °C, what is the </a:t>
            </a:r>
            <a:r>
              <a:rPr lang="en-US" sz="2000" i="1" u="sng" dirty="0">
                <a:solidFill>
                  <a:srgbClr val="009900"/>
                </a:solidFill>
              </a:rPr>
              <a:t>molecular formula</a:t>
            </a:r>
            <a:r>
              <a:rPr lang="en-US" sz="2000" dirty="0"/>
              <a:t> for cyclopropane? </a:t>
            </a:r>
          </a:p>
          <a:p>
            <a:pPr>
              <a:buClr>
                <a:srgbClr val="009900"/>
              </a:buClr>
            </a:pPr>
            <a:endParaRPr lang="en-US" sz="2200" dirty="0"/>
          </a:p>
        </p:txBody>
      </p:sp>
      <p:sp>
        <p:nvSpPr>
          <p:cNvPr id="13" name="Rectangle 12"/>
          <p:cNvSpPr/>
          <p:nvPr/>
        </p:nvSpPr>
        <p:spPr>
          <a:xfrm>
            <a:off x="457200" y="2866897"/>
            <a:ext cx="5042647" cy="784830"/>
          </a:xfrm>
          <a:prstGeom prst="rect">
            <a:avLst/>
          </a:prstGeom>
        </p:spPr>
        <p:txBody>
          <a:bodyPr wrap="square">
            <a:spAutoFit/>
          </a:bodyPr>
          <a:lstStyle/>
          <a:p>
            <a:pPr>
              <a:spcAft>
                <a:spcPts val="600"/>
              </a:spcAft>
            </a:pPr>
            <a:r>
              <a:rPr lang="en-US" sz="2000" dirty="0">
                <a:solidFill>
                  <a:srgbClr val="009900"/>
                </a:solidFill>
              </a:rPr>
              <a:t>Know:</a:t>
            </a:r>
          </a:p>
          <a:p>
            <a:pPr>
              <a:spcAft>
                <a:spcPts val="600"/>
              </a:spcAft>
            </a:pPr>
            <a:endParaRPr lang="en-US" sz="2000" dirty="0"/>
          </a:p>
        </p:txBody>
      </p:sp>
      <p:sp>
        <p:nvSpPr>
          <p:cNvPr id="14" name="Rectangle 13"/>
          <p:cNvSpPr/>
          <p:nvPr/>
        </p:nvSpPr>
        <p:spPr>
          <a:xfrm>
            <a:off x="5499847" y="2857790"/>
            <a:ext cx="3130803" cy="400110"/>
          </a:xfrm>
          <a:prstGeom prst="rect">
            <a:avLst/>
          </a:prstGeom>
        </p:spPr>
        <p:txBody>
          <a:bodyPr wrap="square">
            <a:spAutoFit/>
          </a:bodyPr>
          <a:lstStyle/>
          <a:p>
            <a:r>
              <a:rPr lang="en-US" sz="2000" dirty="0">
                <a:solidFill>
                  <a:srgbClr val="009900"/>
                </a:solidFill>
              </a:rPr>
              <a:t>Want:</a:t>
            </a:r>
          </a:p>
        </p:txBody>
      </p:sp>
      <p:sp>
        <p:nvSpPr>
          <p:cNvPr id="3" name="TextBox 2"/>
          <p:cNvSpPr txBox="1"/>
          <p:nvPr/>
        </p:nvSpPr>
        <p:spPr>
          <a:xfrm>
            <a:off x="457200" y="3165043"/>
            <a:ext cx="4825360" cy="307777"/>
          </a:xfrm>
          <a:prstGeom prst="rect">
            <a:avLst/>
          </a:prstGeom>
          <a:noFill/>
        </p:spPr>
        <p:txBody>
          <a:bodyPr wrap="none" rtlCol="0">
            <a:spAutoFit/>
          </a:bodyPr>
          <a:lstStyle/>
          <a:p>
            <a:r>
              <a:rPr lang="en-US" sz="1400" dirty="0"/>
              <a:t>It’s a gas, so it’s a good bet that PV = nRT will be involved!</a:t>
            </a:r>
          </a:p>
        </p:txBody>
      </p:sp>
    </p:spTree>
    <p:extLst>
      <p:ext uri="{BB962C8B-B14F-4D97-AF65-F5344CB8AC3E}">
        <p14:creationId xmlns:p14="http://schemas.microsoft.com/office/powerpoint/2010/main" val="1741165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28</a:t>
            </a:fld>
            <a:endParaRPr lang="en-US" dirty="0"/>
          </a:p>
        </p:txBody>
      </p:sp>
      <p:sp>
        <p:nvSpPr>
          <p:cNvPr id="9" name="Text Placeholder 2"/>
          <p:cNvSpPr txBox="1">
            <a:spLocks/>
          </p:cNvSpPr>
          <p:nvPr/>
        </p:nvSpPr>
        <p:spPr>
          <a:xfrm>
            <a:off x="457200" y="956968"/>
            <a:ext cx="8530098" cy="213370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Dalton’s Law of Partial Pressures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a:t>
            </a:r>
            <a:r>
              <a:rPr lang="en-US" sz="2200" i="1" u="sng" dirty="0">
                <a:solidFill>
                  <a:srgbClr val="009900"/>
                </a:solidFill>
              </a:rPr>
              <a:t>total pressure</a:t>
            </a:r>
            <a:r>
              <a:rPr lang="en-US" sz="2200" dirty="0"/>
              <a:t> for a mixture of gases is equal to sum of the </a:t>
            </a:r>
            <a:r>
              <a:rPr lang="en-US" sz="2200" i="1" u="sng" dirty="0">
                <a:solidFill>
                  <a:srgbClr val="009900"/>
                </a:solidFill>
              </a:rPr>
              <a:t>partial pressures</a:t>
            </a:r>
            <a:r>
              <a:rPr lang="en-US" sz="2200" dirty="0"/>
              <a:t> of those gases.</a:t>
            </a:r>
          </a:p>
          <a:p>
            <a:pPr marL="342900" indent="-342900">
              <a:buClr>
                <a:srgbClr val="009900"/>
              </a:buClr>
              <a:buFont typeface="Arial" panose="020B0604020202020204" pitchFamily="34" charset="0"/>
              <a:buChar char="•"/>
            </a:pPr>
            <a:r>
              <a:rPr lang="en-US" sz="2200" dirty="0"/>
              <a:t>If the gases do not interact, each gas in the mixture obeys its own PV=nRT.</a:t>
            </a:r>
            <a:endParaRPr lang="en-US" dirty="0"/>
          </a:p>
        </p:txBody>
      </p:sp>
      <p:pic>
        <p:nvPicPr>
          <p:cNvPr id="3073" name="Picture 1" descr="age482image1560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78465" y="3054188"/>
            <a:ext cx="6206067" cy="278477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1298064" y="5912118"/>
            <a:ext cx="3880722" cy="682238"/>
            <a:chOff x="1298064" y="5912118"/>
            <a:chExt cx="3880722" cy="682238"/>
          </a:xfrm>
        </p:grpSpPr>
        <p:sp>
          <p:nvSpPr>
            <p:cNvPr id="5" name="TextBox 4"/>
            <p:cNvSpPr txBox="1"/>
            <p:nvPr/>
          </p:nvSpPr>
          <p:spPr>
            <a:xfrm>
              <a:off x="1298064" y="5912118"/>
              <a:ext cx="1261371" cy="682238"/>
            </a:xfrm>
            <a:prstGeom prst="rect">
              <a:avLst/>
            </a:prstGeom>
            <a:noFill/>
          </p:spPr>
          <p:txBody>
            <a:bodyPr wrap="none" rtlCol="0">
              <a:spAutoFit/>
            </a:bodyPr>
            <a:lstStyle/>
            <a:p>
              <a:pPr algn="ctr">
                <a:spcAft>
                  <a:spcPts val="1000"/>
                </a:spcAft>
              </a:pPr>
              <a:r>
                <a:rPr lang="en-US" sz="1600" dirty="0"/>
                <a:t>P</a:t>
              </a:r>
              <a:r>
                <a:rPr lang="en-US" sz="1600" baseline="-25000" dirty="0"/>
                <a:t>b</a:t>
              </a:r>
              <a:r>
                <a:rPr lang="en-US" sz="1600" dirty="0"/>
                <a:t>V</a:t>
              </a:r>
              <a:r>
                <a:rPr lang="en-US" sz="1600" baseline="-25000" dirty="0"/>
                <a:t>b</a:t>
              </a:r>
              <a:r>
                <a:rPr lang="en-US" sz="1600" dirty="0"/>
                <a:t>=n</a:t>
              </a:r>
              <a:r>
                <a:rPr lang="en-US" sz="1600" baseline="-25000" dirty="0"/>
                <a:t>b</a:t>
              </a:r>
              <a:r>
                <a:rPr lang="en-US" sz="1600" dirty="0"/>
                <a:t>RT</a:t>
              </a:r>
              <a:r>
                <a:rPr lang="en-US" sz="1600" baseline="-25000" dirty="0"/>
                <a:t>b</a:t>
              </a:r>
            </a:p>
            <a:p>
              <a:pPr algn="ctr">
                <a:spcAft>
                  <a:spcPts val="1000"/>
                </a:spcAft>
              </a:pPr>
              <a:r>
                <a:rPr lang="en-US" sz="1400" i="1" dirty="0"/>
                <a:t>for blue</a:t>
              </a:r>
            </a:p>
          </p:txBody>
        </p:sp>
        <p:sp>
          <p:nvSpPr>
            <p:cNvPr id="12" name="TextBox 11"/>
            <p:cNvSpPr txBox="1"/>
            <p:nvPr/>
          </p:nvSpPr>
          <p:spPr>
            <a:xfrm>
              <a:off x="2618864" y="5912118"/>
              <a:ext cx="1261371" cy="682238"/>
            </a:xfrm>
            <a:prstGeom prst="rect">
              <a:avLst/>
            </a:prstGeom>
            <a:noFill/>
          </p:spPr>
          <p:txBody>
            <a:bodyPr wrap="none" rtlCol="0">
              <a:spAutoFit/>
            </a:bodyPr>
            <a:lstStyle/>
            <a:p>
              <a:pPr algn="ctr">
                <a:spcAft>
                  <a:spcPts val="1000"/>
                </a:spcAft>
              </a:pPr>
              <a:r>
                <a:rPr lang="en-US" sz="1600" dirty="0"/>
                <a:t>P</a:t>
              </a:r>
              <a:r>
                <a:rPr lang="en-US" sz="1600" baseline="-25000" dirty="0"/>
                <a:t>p</a:t>
              </a:r>
              <a:r>
                <a:rPr lang="en-US" sz="1600" dirty="0"/>
                <a:t>V</a:t>
              </a:r>
              <a:r>
                <a:rPr lang="en-US" sz="1600" baseline="-25000" dirty="0"/>
                <a:t>p</a:t>
              </a:r>
              <a:r>
                <a:rPr lang="en-US" sz="1600" dirty="0"/>
                <a:t>=n</a:t>
              </a:r>
              <a:r>
                <a:rPr lang="en-US" sz="1600" baseline="-25000" dirty="0"/>
                <a:t>p</a:t>
              </a:r>
              <a:r>
                <a:rPr lang="en-US" sz="1600" dirty="0"/>
                <a:t>RT</a:t>
              </a:r>
              <a:r>
                <a:rPr lang="en-US" sz="1600" baseline="-25000" dirty="0"/>
                <a:t>p</a:t>
              </a:r>
            </a:p>
            <a:p>
              <a:pPr algn="ctr">
                <a:spcAft>
                  <a:spcPts val="1000"/>
                </a:spcAft>
              </a:pPr>
              <a:r>
                <a:rPr lang="en-US" sz="1400" i="1" dirty="0"/>
                <a:t>for purple</a:t>
              </a:r>
            </a:p>
          </p:txBody>
        </p:sp>
        <p:sp>
          <p:nvSpPr>
            <p:cNvPr id="13" name="TextBox 12"/>
            <p:cNvSpPr txBox="1"/>
            <p:nvPr/>
          </p:nvSpPr>
          <p:spPr>
            <a:xfrm>
              <a:off x="3961913" y="5912118"/>
              <a:ext cx="1216873" cy="682238"/>
            </a:xfrm>
            <a:prstGeom prst="rect">
              <a:avLst/>
            </a:prstGeom>
            <a:noFill/>
          </p:spPr>
          <p:txBody>
            <a:bodyPr wrap="none" rtlCol="0">
              <a:spAutoFit/>
            </a:bodyPr>
            <a:lstStyle/>
            <a:p>
              <a:pPr algn="ctr">
                <a:spcAft>
                  <a:spcPts val="1000"/>
                </a:spcAft>
              </a:pPr>
              <a:r>
                <a:rPr lang="en-US" sz="1600" dirty="0"/>
                <a:t>P</a:t>
              </a:r>
              <a:r>
                <a:rPr lang="en-US" sz="1600" baseline="-25000" dirty="0"/>
                <a:t>y</a:t>
              </a:r>
              <a:r>
                <a:rPr lang="en-US" sz="1600" dirty="0"/>
                <a:t>V</a:t>
              </a:r>
              <a:r>
                <a:rPr lang="en-US" sz="1600" baseline="-25000" dirty="0"/>
                <a:t>y</a:t>
              </a:r>
              <a:r>
                <a:rPr lang="en-US" sz="1600" dirty="0"/>
                <a:t>=n</a:t>
              </a:r>
              <a:r>
                <a:rPr lang="en-US" sz="1600" baseline="-25000" dirty="0"/>
                <a:t>y</a:t>
              </a:r>
              <a:r>
                <a:rPr lang="en-US" sz="1600" dirty="0"/>
                <a:t>RT</a:t>
              </a:r>
              <a:r>
                <a:rPr lang="en-US" sz="1600" baseline="-25000" dirty="0"/>
                <a:t>y</a:t>
              </a:r>
            </a:p>
            <a:p>
              <a:pPr algn="ctr">
                <a:spcAft>
                  <a:spcPts val="1000"/>
                </a:spcAft>
              </a:pPr>
              <a:r>
                <a:rPr lang="en-US" sz="1400" i="1" dirty="0"/>
                <a:t>for yellow</a:t>
              </a:r>
            </a:p>
          </p:txBody>
        </p:sp>
      </p:grpSp>
      <p:sp>
        <p:nvSpPr>
          <p:cNvPr id="14" name="TextBox 13"/>
          <p:cNvSpPr txBox="1"/>
          <p:nvPr/>
        </p:nvSpPr>
        <p:spPr>
          <a:xfrm>
            <a:off x="5918947" y="5912118"/>
            <a:ext cx="1914307" cy="338554"/>
          </a:xfrm>
          <a:prstGeom prst="rect">
            <a:avLst/>
          </a:prstGeom>
          <a:noFill/>
        </p:spPr>
        <p:txBody>
          <a:bodyPr wrap="none" rtlCol="0">
            <a:spAutoFit/>
          </a:bodyPr>
          <a:lstStyle/>
          <a:p>
            <a:pPr algn="ctr">
              <a:spcAft>
                <a:spcPts val="1000"/>
              </a:spcAft>
            </a:pPr>
            <a:r>
              <a:rPr lang="en-US" sz="1600" dirty="0"/>
              <a:t>P</a:t>
            </a:r>
            <a:r>
              <a:rPr lang="en-US" sz="1600" baseline="-25000" dirty="0"/>
              <a:t>total</a:t>
            </a:r>
            <a:r>
              <a:rPr lang="en-US" sz="1600" dirty="0"/>
              <a:t> = P</a:t>
            </a:r>
            <a:r>
              <a:rPr lang="en-US" sz="1600" baseline="-25000" dirty="0"/>
              <a:t>b</a:t>
            </a:r>
            <a:r>
              <a:rPr lang="en-US" sz="1600" dirty="0"/>
              <a:t> + P</a:t>
            </a:r>
            <a:r>
              <a:rPr lang="en-US" sz="1600" baseline="-25000" dirty="0"/>
              <a:t>p</a:t>
            </a:r>
            <a:r>
              <a:rPr lang="en-US" sz="1600" dirty="0"/>
              <a:t> + P</a:t>
            </a:r>
            <a:r>
              <a:rPr lang="en-US" sz="1600" baseline="-25000" dirty="0"/>
              <a:t>y</a:t>
            </a:r>
            <a:endParaRPr lang="en-US" sz="1400" i="1" baseline="-25000" dirty="0"/>
          </a:p>
        </p:txBody>
      </p:sp>
    </p:spTree>
    <p:extLst>
      <p:ext uri="{BB962C8B-B14F-4D97-AF65-F5344CB8AC3E}">
        <p14:creationId xmlns:p14="http://schemas.microsoft.com/office/powerpoint/2010/main" val="1516774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29</a:t>
            </a:fld>
            <a:endParaRPr lang="en-US" dirty="0"/>
          </a:p>
        </p:txBody>
      </p:sp>
      <p:sp>
        <p:nvSpPr>
          <p:cNvPr id="9" name="Text Placeholder 2"/>
          <p:cNvSpPr txBox="1">
            <a:spLocks/>
          </p:cNvSpPr>
          <p:nvPr/>
        </p:nvSpPr>
        <p:spPr>
          <a:xfrm>
            <a:off x="457200" y="881838"/>
            <a:ext cx="8530098" cy="243599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Dalton’s Law of Partial Pressures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pressure of each individual gas (P</a:t>
            </a:r>
            <a:r>
              <a:rPr lang="en-US" sz="2200" baseline="-25000" dirty="0"/>
              <a:t>b</a:t>
            </a:r>
            <a:r>
              <a:rPr lang="en-US" sz="2200" dirty="0"/>
              <a:t>, P</a:t>
            </a:r>
            <a:r>
              <a:rPr lang="en-US" sz="2200" baseline="-25000" dirty="0"/>
              <a:t>p</a:t>
            </a:r>
            <a:r>
              <a:rPr lang="en-US" sz="2200" dirty="0"/>
              <a:t>, P</a:t>
            </a:r>
            <a:r>
              <a:rPr lang="en-US" sz="2200" baseline="-25000" dirty="0"/>
              <a:t>y</a:t>
            </a:r>
            <a:r>
              <a:rPr lang="en-US" sz="2200" dirty="0"/>
              <a:t>) is the partial pressure of that gas.</a:t>
            </a:r>
          </a:p>
          <a:p>
            <a:pPr marL="342900" indent="-342900">
              <a:buClr>
                <a:srgbClr val="009900"/>
              </a:buClr>
              <a:buFont typeface="Arial" panose="020B0604020202020204" pitchFamily="34" charset="0"/>
              <a:buChar char="•"/>
            </a:pPr>
            <a:r>
              <a:rPr lang="en-US" sz="2200" dirty="0"/>
              <a:t>Consider the ideal gas law. What values remain constant?</a:t>
            </a:r>
            <a:endParaRPr lang="en-US" dirty="0"/>
          </a:p>
        </p:txBody>
      </p:sp>
      <p:pic>
        <p:nvPicPr>
          <p:cNvPr id="11" name="Picture 10" descr="age482image1560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78465" y="3054188"/>
            <a:ext cx="6206067" cy="27847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298064" y="5912118"/>
            <a:ext cx="3880722" cy="682238"/>
            <a:chOff x="1298064" y="5912118"/>
            <a:chExt cx="3880722" cy="682238"/>
          </a:xfrm>
        </p:grpSpPr>
        <p:sp>
          <p:nvSpPr>
            <p:cNvPr id="17" name="TextBox 16"/>
            <p:cNvSpPr txBox="1"/>
            <p:nvPr/>
          </p:nvSpPr>
          <p:spPr>
            <a:xfrm>
              <a:off x="1298064" y="5912118"/>
              <a:ext cx="1261371" cy="682238"/>
            </a:xfrm>
            <a:prstGeom prst="rect">
              <a:avLst/>
            </a:prstGeom>
            <a:noFill/>
          </p:spPr>
          <p:txBody>
            <a:bodyPr wrap="none" rtlCol="0">
              <a:spAutoFit/>
            </a:bodyPr>
            <a:lstStyle/>
            <a:p>
              <a:pPr algn="ctr">
                <a:spcAft>
                  <a:spcPts val="1000"/>
                </a:spcAft>
              </a:pPr>
              <a:r>
                <a:rPr lang="en-US" sz="1600" dirty="0"/>
                <a:t>P</a:t>
              </a:r>
              <a:r>
                <a:rPr lang="en-US" sz="1600" baseline="-25000" dirty="0"/>
                <a:t>b</a:t>
              </a:r>
              <a:r>
                <a:rPr lang="en-US" sz="1600" dirty="0"/>
                <a:t>V</a:t>
              </a:r>
              <a:r>
                <a:rPr lang="en-US" sz="1600" baseline="-25000" dirty="0"/>
                <a:t>b</a:t>
              </a:r>
              <a:r>
                <a:rPr lang="en-US" sz="1600" dirty="0"/>
                <a:t>=n</a:t>
              </a:r>
              <a:r>
                <a:rPr lang="en-US" sz="1600" baseline="-25000" dirty="0"/>
                <a:t>b</a:t>
              </a:r>
              <a:r>
                <a:rPr lang="en-US" sz="1600" dirty="0"/>
                <a:t>RT</a:t>
              </a:r>
              <a:r>
                <a:rPr lang="en-US" sz="1600" baseline="-25000" dirty="0"/>
                <a:t>b</a:t>
              </a:r>
            </a:p>
            <a:p>
              <a:pPr algn="ctr">
                <a:spcAft>
                  <a:spcPts val="1000"/>
                </a:spcAft>
              </a:pPr>
              <a:r>
                <a:rPr lang="en-US" sz="1400" i="1" dirty="0"/>
                <a:t>for blue</a:t>
              </a:r>
            </a:p>
          </p:txBody>
        </p:sp>
        <p:sp>
          <p:nvSpPr>
            <p:cNvPr id="18" name="TextBox 17"/>
            <p:cNvSpPr txBox="1"/>
            <p:nvPr/>
          </p:nvSpPr>
          <p:spPr>
            <a:xfrm>
              <a:off x="2618864" y="5912118"/>
              <a:ext cx="1261371" cy="682238"/>
            </a:xfrm>
            <a:prstGeom prst="rect">
              <a:avLst/>
            </a:prstGeom>
            <a:noFill/>
          </p:spPr>
          <p:txBody>
            <a:bodyPr wrap="none" rtlCol="0">
              <a:spAutoFit/>
            </a:bodyPr>
            <a:lstStyle/>
            <a:p>
              <a:pPr algn="ctr">
                <a:spcAft>
                  <a:spcPts val="1000"/>
                </a:spcAft>
              </a:pPr>
              <a:r>
                <a:rPr lang="en-US" sz="1600" dirty="0"/>
                <a:t>P</a:t>
              </a:r>
              <a:r>
                <a:rPr lang="en-US" sz="1600" baseline="-25000" dirty="0"/>
                <a:t>p</a:t>
              </a:r>
              <a:r>
                <a:rPr lang="en-US" sz="1600" dirty="0"/>
                <a:t>V</a:t>
              </a:r>
              <a:r>
                <a:rPr lang="en-US" sz="1600" baseline="-25000" dirty="0"/>
                <a:t>p</a:t>
              </a:r>
              <a:r>
                <a:rPr lang="en-US" sz="1600" dirty="0"/>
                <a:t>=n</a:t>
              </a:r>
              <a:r>
                <a:rPr lang="en-US" sz="1600" baseline="-25000" dirty="0"/>
                <a:t>p</a:t>
              </a:r>
              <a:r>
                <a:rPr lang="en-US" sz="1600" dirty="0"/>
                <a:t>RT</a:t>
              </a:r>
              <a:r>
                <a:rPr lang="en-US" sz="1600" baseline="-25000" dirty="0"/>
                <a:t>p</a:t>
              </a:r>
            </a:p>
            <a:p>
              <a:pPr algn="ctr">
                <a:spcAft>
                  <a:spcPts val="1000"/>
                </a:spcAft>
              </a:pPr>
              <a:r>
                <a:rPr lang="en-US" sz="1400" i="1" dirty="0"/>
                <a:t>for purple</a:t>
              </a:r>
            </a:p>
          </p:txBody>
        </p:sp>
        <p:sp>
          <p:nvSpPr>
            <p:cNvPr id="19" name="TextBox 18"/>
            <p:cNvSpPr txBox="1"/>
            <p:nvPr/>
          </p:nvSpPr>
          <p:spPr>
            <a:xfrm>
              <a:off x="3961913" y="5912118"/>
              <a:ext cx="1216873" cy="682238"/>
            </a:xfrm>
            <a:prstGeom prst="rect">
              <a:avLst/>
            </a:prstGeom>
            <a:noFill/>
          </p:spPr>
          <p:txBody>
            <a:bodyPr wrap="none" rtlCol="0">
              <a:spAutoFit/>
            </a:bodyPr>
            <a:lstStyle/>
            <a:p>
              <a:pPr algn="ctr">
                <a:spcAft>
                  <a:spcPts val="1000"/>
                </a:spcAft>
              </a:pPr>
              <a:r>
                <a:rPr lang="en-US" sz="1600" dirty="0"/>
                <a:t>P</a:t>
              </a:r>
              <a:r>
                <a:rPr lang="en-US" sz="1600" baseline="-25000" dirty="0"/>
                <a:t>y</a:t>
              </a:r>
              <a:r>
                <a:rPr lang="en-US" sz="1600" dirty="0"/>
                <a:t>V</a:t>
              </a:r>
              <a:r>
                <a:rPr lang="en-US" sz="1600" baseline="-25000" dirty="0"/>
                <a:t>y</a:t>
              </a:r>
              <a:r>
                <a:rPr lang="en-US" sz="1600" dirty="0"/>
                <a:t>=n</a:t>
              </a:r>
              <a:r>
                <a:rPr lang="en-US" sz="1600" baseline="-25000" dirty="0"/>
                <a:t>y</a:t>
              </a:r>
              <a:r>
                <a:rPr lang="en-US" sz="1600" dirty="0"/>
                <a:t>RT</a:t>
              </a:r>
              <a:r>
                <a:rPr lang="en-US" sz="1600" baseline="-25000" dirty="0"/>
                <a:t>y</a:t>
              </a:r>
            </a:p>
            <a:p>
              <a:pPr algn="ctr">
                <a:spcAft>
                  <a:spcPts val="1000"/>
                </a:spcAft>
              </a:pPr>
              <a:r>
                <a:rPr lang="en-US" sz="1400" i="1" dirty="0"/>
                <a:t>for yellow</a:t>
              </a:r>
            </a:p>
          </p:txBody>
        </p:sp>
      </p:grpSp>
      <p:sp>
        <p:nvSpPr>
          <p:cNvPr id="20" name="TextBox 19"/>
          <p:cNvSpPr txBox="1"/>
          <p:nvPr/>
        </p:nvSpPr>
        <p:spPr>
          <a:xfrm>
            <a:off x="5918947" y="5912118"/>
            <a:ext cx="1914307" cy="338554"/>
          </a:xfrm>
          <a:prstGeom prst="rect">
            <a:avLst/>
          </a:prstGeom>
          <a:noFill/>
        </p:spPr>
        <p:txBody>
          <a:bodyPr wrap="none" rtlCol="0">
            <a:spAutoFit/>
          </a:bodyPr>
          <a:lstStyle/>
          <a:p>
            <a:pPr algn="ctr">
              <a:spcAft>
                <a:spcPts val="1000"/>
              </a:spcAft>
            </a:pPr>
            <a:r>
              <a:rPr lang="en-US" sz="1600" dirty="0"/>
              <a:t>P</a:t>
            </a:r>
            <a:r>
              <a:rPr lang="en-US" sz="1600" baseline="-25000" dirty="0"/>
              <a:t>total</a:t>
            </a:r>
            <a:r>
              <a:rPr lang="en-US" sz="1600" dirty="0"/>
              <a:t> = P</a:t>
            </a:r>
            <a:r>
              <a:rPr lang="en-US" sz="1600" baseline="-25000" dirty="0"/>
              <a:t>b</a:t>
            </a:r>
            <a:r>
              <a:rPr lang="en-US" sz="1600" dirty="0"/>
              <a:t> + P</a:t>
            </a:r>
            <a:r>
              <a:rPr lang="en-US" sz="1600" baseline="-25000" dirty="0"/>
              <a:t>p</a:t>
            </a:r>
            <a:r>
              <a:rPr lang="en-US" sz="1600" dirty="0"/>
              <a:t> + P</a:t>
            </a:r>
            <a:r>
              <a:rPr lang="en-US" sz="1600" baseline="-25000" dirty="0"/>
              <a:t>y</a:t>
            </a:r>
            <a:endParaRPr lang="en-US" sz="1400" i="1" baseline="-25000" dirty="0"/>
          </a:p>
        </p:txBody>
      </p:sp>
    </p:spTree>
    <p:extLst>
      <p:ext uri="{BB962C8B-B14F-4D97-AF65-F5344CB8AC3E}">
        <p14:creationId xmlns:p14="http://schemas.microsoft.com/office/powerpoint/2010/main" val="189322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3234"/>
            <a:ext cx="8530098" cy="518478"/>
          </a:xfrm>
          <a:prstGeom prst="rect">
            <a:avLst/>
          </a:prstGeom>
        </p:spPr>
        <p:txBody>
          <a:bodyPr>
            <a:normAutofit/>
          </a:bodyPr>
          <a:lstStyle/>
          <a:p>
            <a:r>
              <a:rPr lang="en-US" dirty="0"/>
              <a:t>9</a:t>
            </a:r>
            <a:r>
              <a:rPr lang="en-US" sz="2800" dirty="0"/>
              <a:t>.1  Gas Pressure</a:t>
            </a:r>
          </a:p>
        </p:txBody>
      </p:sp>
      <p:sp>
        <p:nvSpPr>
          <p:cNvPr id="4" name="Slide Number Placeholder 3"/>
          <p:cNvSpPr>
            <a:spLocks noGrp="1"/>
          </p:cNvSpPr>
          <p:nvPr>
            <p:ph type="sldNum" sz="quarter" idx="4"/>
          </p:nvPr>
        </p:nvSpPr>
        <p:spPr/>
        <p:txBody>
          <a:bodyPr/>
          <a:lstStyle/>
          <a:p>
            <a:fld id="{72F633B3-16E2-4909-ACA1-80BBA0CB601E}" type="slidenum">
              <a:rPr lang="en-US" smtClean="0"/>
              <a:pPr/>
              <a:t>3</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1332633"/>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Describing Gases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Four quantities are needed to describe a sample of gas.</a:t>
            </a:r>
          </a:p>
        </p:txBody>
      </p:sp>
      <p:sp>
        <p:nvSpPr>
          <p:cNvPr id="26" name="Rectangle 25"/>
          <p:cNvSpPr/>
          <p:nvPr/>
        </p:nvSpPr>
        <p:spPr>
          <a:xfrm>
            <a:off x="704003" y="1921406"/>
            <a:ext cx="1314784" cy="430887"/>
          </a:xfrm>
          <a:prstGeom prst="rect">
            <a:avLst/>
          </a:prstGeom>
        </p:spPr>
        <p:txBody>
          <a:bodyPr wrap="none">
            <a:spAutoFit/>
          </a:bodyPr>
          <a:lstStyle/>
          <a:p>
            <a:pPr algn="ctr">
              <a:buClr>
                <a:srgbClr val="009900"/>
              </a:buClr>
            </a:pPr>
            <a:r>
              <a:rPr lang="en-US" sz="2200" dirty="0">
                <a:solidFill>
                  <a:srgbClr val="009900"/>
                </a:solidFill>
              </a:rPr>
              <a:t>Pressure</a:t>
            </a:r>
          </a:p>
        </p:txBody>
      </p:sp>
      <p:sp>
        <p:nvSpPr>
          <p:cNvPr id="29" name="Rectangle 28"/>
          <p:cNvSpPr/>
          <p:nvPr/>
        </p:nvSpPr>
        <p:spPr>
          <a:xfrm>
            <a:off x="4716870" y="1921406"/>
            <a:ext cx="1157689" cy="769441"/>
          </a:xfrm>
          <a:prstGeom prst="rect">
            <a:avLst/>
          </a:prstGeom>
        </p:spPr>
        <p:txBody>
          <a:bodyPr wrap="none">
            <a:spAutoFit/>
          </a:bodyPr>
          <a:lstStyle/>
          <a:p>
            <a:pPr algn="ctr">
              <a:buClr>
                <a:srgbClr val="009900"/>
              </a:buClr>
            </a:pPr>
            <a:r>
              <a:rPr lang="en-US" sz="2200" dirty="0">
                <a:solidFill>
                  <a:srgbClr val="009900"/>
                </a:solidFill>
              </a:rPr>
              <a:t>Amount</a:t>
            </a:r>
          </a:p>
          <a:p>
            <a:pPr algn="ctr">
              <a:buClr>
                <a:srgbClr val="009900"/>
              </a:buClr>
            </a:pPr>
            <a:r>
              <a:rPr lang="en-US" sz="2200" dirty="0">
                <a:solidFill>
                  <a:srgbClr val="009900"/>
                </a:solidFill>
              </a:rPr>
              <a:t>(moles)</a:t>
            </a:r>
          </a:p>
        </p:txBody>
      </p:sp>
      <p:sp>
        <p:nvSpPr>
          <p:cNvPr id="30" name="Rectangle 29"/>
          <p:cNvSpPr/>
          <p:nvPr/>
        </p:nvSpPr>
        <p:spPr>
          <a:xfrm>
            <a:off x="6611556" y="1921406"/>
            <a:ext cx="1772665" cy="430887"/>
          </a:xfrm>
          <a:prstGeom prst="rect">
            <a:avLst/>
          </a:prstGeom>
        </p:spPr>
        <p:txBody>
          <a:bodyPr wrap="none">
            <a:spAutoFit/>
          </a:bodyPr>
          <a:lstStyle/>
          <a:p>
            <a:pPr algn="ctr">
              <a:buClr>
                <a:srgbClr val="009900"/>
              </a:buClr>
            </a:pPr>
            <a:r>
              <a:rPr lang="en-US" sz="2200" dirty="0">
                <a:solidFill>
                  <a:srgbClr val="009900"/>
                </a:solidFill>
              </a:rPr>
              <a:t>Temperature</a:t>
            </a:r>
          </a:p>
        </p:txBody>
      </p:sp>
      <p:sp>
        <p:nvSpPr>
          <p:cNvPr id="31" name="Rectangle 30"/>
          <p:cNvSpPr/>
          <p:nvPr/>
        </p:nvSpPr>
        <p:spPr>
          <a:xfrm>
            <a:off x="2853731" y="1921406"/>
            <a:ext cx="1126142" cy="430887"/>
          </a:xfrm>
          <a:prstGeom prst="rect">
            <a:avLst/>
          </a:prstGeom>
        </p:spPr>
        <p:txBody>
          <a:bodyPr wrap="none">
            <a:spAutoFit/>
          </a:bodyPr>
          <a:lstStyle/>
          <a:p>
            <a:pPr algn="ctr">
              <a:buClr>
                <a:srgbClr val="009900"/>
              </a:buClr>
            </a:pPr>
            <a:r>
              <a:rPr lang="en-US" sz="2200" dirty="0">
                <a:solidFill>
                  <a:srgbClr val="009900"/>
                </a:solidFill>
              </a:rPr>
              <a:t>Volume</a:t>
            </a:r>
          </a:p>
        </p:txBody>
      </p:sp>
      <p:pic>
        <p:nvPicPr>
          <p:cNvPr id="46" name="Picture 4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8463" y="3408263"/>
            <a:ext cx="1659534" cy="1650868"/>
          </a:xfrm>
          <a:prstGeom prst="rect">
            <a:avLst/>
          </a:prstGeom>
        </p:spPr>
      </p:pic>
      <p:pic>
        <p:nvPicPr>
          <p:cNvPr id="49" name="Picture 4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6200000">
            <a:off x="1478628" y="3990066"/>
            <a:ext cx="3876347" cy="856221"/>
          </a:xfrm>
          <a:prstGeom prst="rect">
            <a:avLst/>
          </a:prstGeom>
        </p:spPr>
      </p:pic>
      <p:pic>
        <p:nvPicPr>
          <p:cNvPr id="44" name="Picture 43"/>
          <p:cNvPicPr>
            <a:picLocks noChangeAspect="1"/>
          </p:cNvPicPr>
          <p:nvPr/>
        </p:nvPicPr>
        <p:blipFill>
          <a:blip r:embed="rId4"/>
          <a:stretch>
            <a:fillRect/>
          </a:stretch>
        </p:blipFill>
        <p:spPr>
          <a:xfrm>
            <a:off x="4642442" y="3193338"/>
            <a:ext cx="1508881" cy="2182167"/>
          </a:xfrm>
          <a:prstGeom prst="rect">
            <a:avLst/>
          </a:prstGeom>
        </p:spPr>
      </p:pic>
      <p:pic>
        <p:nvPicPr>
          <p:cNvPr id="48" name="Picture 4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51062" y="2690847"/>
            <a:ext cx="720138" cy="3187150"/>
          </a:xfrm>
          <a:prstGeom prst="rect">
            <a:avLst/>
          </a:prstGeom>
        </p:spPr>
      </p:pic>
    </p:spTree>
    <p:extLst>
      <p:ext uri="{BB962C8B-B14F-4D97-AF65-F5344CB8AC3E}">
        <p14:creationId xmlns:p14="http://schemas.microsoft.com/office/powerpoint/2010/main" val="1210511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a:xfrm>
            <a:off x="6929898" y="6340969"/>
            <a:ext cx="2057400" cy="365125"/>
          </a:xfrm>
        </p:spPr>
        <p:txBody>
          <a:bodyPr/>
          <a:lstStyle/>
          <a:p>
            <a:fld id="{72F633B3-16E2-4909-ACA1-80BBA0CB601E}" type="slidenum">
              <a:rPr lang="en-US" smtClean="0"/>
              <a:pPr/>
              <a:t>30</a:t>
            </a:fld>
            <a:endParaRPr lang="en-US" dirty="0"/>
          </a:p>
        </p:txBody>
      </p:sp>
      <p:sp>
        <p:nvSpPr>
          <p:cNvPr id="9" name="Text Placeholder 2"/>
          <p:cNvSpPr txBox="1">
            <a:spLocks/>
          </p:cNvSpPr>
          <p:nvPr/>
        </p:nvSpPr>
        <p:spPr>
          <a:xfrm>
            <a:off x="457200" y="881838"/>
            <a:ext cx="8530098" cy="286425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Dalton’s Law of Partial Pressures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volume and temperature for the gases are constant because they are mixed together in the same container.</a:t>
            </a:r>
          </a:p>
          <a:p>
            <a:pPr marL="342900" indent="-342900">
              <a:buClr>
                <a:srgbClr val="009900"/>
              </a:buClr>
              <a:buFont typeface="Arial" panose="020B0604020202020204" pitchFamily="34" charset="0"/>
              <a:buChar char="•"/>
            </a:pPr>
            <a:r>
              <a:rPr lang="en-US" sz="2200" dirty="0"/>
              <a:t>The partial pressure of each gas depends upon the number of moles (n</a:t>
            </a:r>
            <a:r>
              <a:rPr lang="en-US" sz="2200" baseline="-25000" dirty="0"/>
              <a:t>b</a:t>
            </a:r>
            <a:r>
              <a:rPr lang="en-US" sz="2200" dirty="0"/>
              <a:t>, n</a:t>
            </a:r>
            <a:r>
              <a:rPr lang="en-US" sz="2200" baseline="-25000" dirty="0"/>
              <a:t>p</a:t>
            </a:r>
            <a:r>
              <a:rPr lang="en-US" sz="2200" dirty="0"/>
              <a:t>, n</a:t>
            </a:r>
            <a:r>
              <a:rPr lang="en-US" sz="2200" baseline="-25000" dirty="0"/>
              <a:t>y</a:t>
            </a:r>
            <a:r>
              <a:rPr lang="en-US" sz="2200" dirty="0"/>
              <a:t>) of that gas.</a:t>
            </a:r>
          </a:p>
          <a:p>
            <a:pPr marL="342900" indent="-342900">
              <a:buClr>
                <a:srgbClr val="009900"/>
              </a:buClr>
              <a:buFont typeface="Arial" panose="020B0604020202020204" pitchFamily="34" charset="0"/>
              <a:buChar char="•"/>
            </a:pPr>
            <a:r>
              <a:rPr lang="en-US" sz="2000" dirty="0"/>
              <a:t>The </a:t>
            </a:r>
            <a:r>
              <a:rPr lang="en-US" sz="2000" i="1" u="sng" dirty="0">
                <a:solidFill>
                  <a:srgbClr val="009900"/>
                </a:solidFill>
              </a:rPr>
              <a:t>partial pressure</a:t>
            </a:r>
            <a:r>
              <a:rPr lang="en-US" sz="2000" dirty="0"/>
              <a:t> of each gas is related to the total pressure by the </a:t>
            </a:r>
            <a:r>
              <a:rPr lang="en-US" sz="2000" i="1" u="sng" dirty="0">
                <a:solidFill>
                  <a:srgbClr val="009900"/>
                </a:solidFill>
              </a:rPr>
              <a:t>mole fraction</a:t>
            </a:r>
            <a:r>
              <a:rPr lang="en-US" sz="2000" dirty="0">
                <a:solidFill>
                  <a:srgbClr val="009900"/>
                </a:solidFill>
              </a:rPr>
              <a:t> </a:t>
            </a:r>
            <a:r>
              <a:rPr lang="en-US" sz="2000" dirty="0"/>
              <a:t>of that gas.</a:t>
            </a:r>
          </a:p>
          <a:p>
            <a:pPr marL="342900" indent="-342900">
              <a:buClr>
                <a:srgbClr val="009900"/>
              </a:buClr>
              <a:buFont typeface="Arial" panose="020B0604020202020204" pitchFamily="34" charset="0"/>
              <a:buChar char="•"/>
            </a:pPr>
            <a:endParaRPr lang="en-US" sz="2200" dirty="0"/>
          </a:p>
        </p:txBody>
      </p:sp>
      <p:grpSp>
        <p:nvGrpSpPr>
          <p:cNvPr id="8" name="Group 7"/>
          <p:cNvGrpSpPr/>
          <p:nvPr/>
        </p:nvGrpSpPr>
        <p:grpSpPr>
          <a:xfrm>
            <a:off x="636587" y="3761471"/>
            <a:ext cx="4847032" cy="2532934"/>
            <a:chOff x="2190084" y="2946033"/>
            <a:chExt cx="4847032" cy="2532934"/>
          </a:xfrm>
        </p:grpSpPr>
        <p:pic>
          <p:nvPicPr>
            <p:cNvPr id="11" name="Picture 10" descr="age482image1560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90084" y="2946033"/>
              <a:ext cx="4847032" cy="21749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2300966" y="5120984"/>
                  <a:ext cx="92692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charset="0"/>
                              </a:rPr>
                              <m:t>𝑃</m:t>
                            </m:r>
                          </m:e>
                          <m:sub>
                            <m:r>
                              <a:rPr lang="en-US" sz="1600" b="0" i="1" smtClean="0">
                                <a:latin typeface="Cambria Math" charset="0"/>
                              </a:rPr>
                              <m:t>𝑏</m:t>
                            </m:r>
                          </m:sub>
                        </m:sSub>
                        <m:r>
                          <a:rPr lang="en-US" sz="1600" i="1">
                            <a:latin typeface="Cambria Math" charset="0"/>
                            <a:ea typeface="Cambria Math" charset="0"/>
                            <a:cs typeface="Cambria Math" charset="0"/>
                          </a:rPr>
                          <m:t>∝</m:t>
                        </m:r>
                        <m:sSub>
                          <m:sSubPr>
                            <m:ctrlPr>
                              <a:rPr lang="en-US" sz="1600" i="1" smtClean="0">
                                <a:latin typeface="Cambria Math" panose="02040503050406030204" pitchFamily="18" charset="0"/>
                                <a:ea typeface="Cambria Math" charset="0"/>
                                <a:cs typeface="Cambria Math" charset="0"/>
                              </a:rPr>
                            </m:ctrlPr>
                          </m:sSubPr>
                          <m:e>
                            <m:r>
                              <a:rPr lang="en-US" sz="1600" b="0" i="1" smtClean="0">
                                <a:latin typeface="Cambria Math" charset="0"/>
                                <a:ea typeface="Cambria Math" charset="0"/>
                                <a:cs typeface="Cambria Math" charset="0"/>
                              </a:rPr>
                              <m:t>𝑛</m:t>
                            </m:r>
                          </m:e>
                          <m:sub>
                            <m:r>
                              <a:rPr lang="en-US" sz="1600" b="0" i="1" smtClean="0">
                                <a:latin typeface="Cambria Math" charset="0"/>
                                <a:ea typeface="Cambria Math" charset="0"/>
                                <a:cs typeface="Cambria Math" charset="0"/>
                              </a:rPr>
                              <m:t>𝑏</m:t>
                            </m:r>
                          </m:sub>
                        </m:sSub>
                      </m:oMath>
                    </m:oMathPara>
                  </a14:m>
                  <a:endParaRPr lang="en-US" sz="1600" dirty="0"/>
                </a:p>
              </p:txBody>
            </p:sp>
          </mc:Choice>
          <mc:Fallback xmlns="">
            <p:sp>
              <p:nvSpPr>
                <p:cNvPr id="3" name="Rectangle 2"/>
                <p:cNvSpPr>
                  <a:spLocks noRot="1" noChangeAspect="1" noMove="1" noResize="1" noEditPoints="1" noAdjustHandles="1" noChangeArrowheads="1" noChangeShapeType="1" noTextEdit="1"/>
                </p:cNvSpPr>
                <p:nvPr/>
              </p:nvSpPr>
              <p:spPr>
                <a:xfrm>
                  <a:off x="2300966" y="5120984"/>
                  <a:ext cx="926920" cy="33855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338767" y="5120984"/>
                  <a:ext cx="914032" cy="3575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charset="0"/>
                              </a:rPr>
                              <m:t>𝑃</m:t>
                            </m:r>
                          </m:e>
                          <m:sub>
                            <m:r>
                              <a:rPr lang="en-US" sz="1600" b="0" i="1" smtClean="0">
                                <a:latin typeface="Cambria Math" charset="0"/>
                              </a:rPr>
                              <m:t>𝑝</m:t>
                            </m:r>
                          </m:sub>
                        </m:sSub>
                        <m:r>
                          <a:rPr lang="en-US" sz="1600" i="1">
                            <a:latin typeface="Cambria Math" charset="0"/>
                            <a:ea typeface="Cambria Math" charset="0"/>
                            <a:cs typeface="Cambria Math" charset="0"/>
                          </a:rPr>
                          <m:t>∝</m:t>
                        </m:r>
                        <m:sSub>
                          <m:sSubPr>
                            <m:ctrlPr>
                              <a:rPr lang="en-US" sz="1600" i="1" smtClean="0">
                                <a:latin typeface="Cambria Math" panose="02040503050406030204" pitchFamily="18" charset="0"/>
                                <a:ea typeface="Cambria Math" charset="0"/>
                                <a:cs typeface="Cambria Math" charset="0"/>
                              </a:rPr>
                            </m:ctrlPr>
                          </m:sSubPr>
                          <m:e>
                            <m:r>
                              <a:rPr lang="en-US" sz="1600" b="0" i="1" smtClean="0">
                                <a:latin typeface="Cambria Math" charset="0"/>
                                <a:ea typeface="Cambria Math" charset="0"/>
                                <a:cs typeface="Cambria Math" charset="0"/>
                              </a:rPr>
                              <m:t>𝑛</m:t>
                            </m:r>
                          </m:e>
                          <m:sub>
                            <m:r>
                              <a:rPr lang="en-US" sz="1600" b="0" i="1" smtClean="0">
                                <a:latin typeface="Cambria Math" charset="0"/>
                                <a:ea typeface="Cambria Math" charset="0"/>
                                <a:cs typeface="Cambria Math" charset="0"/>
                              </a:rPr>
                              <m:t>𝑝</m:t>
                            </m:r>
                          </m:sub>
                        </m:sSub>
                      </m:oMath>
                    </m:oMathPara>
                  </a14:m>
                  <a:endParaRPr lang="en-US" sz="1600" dirty="0"/>
                </a:p>
              </p:txBody>
            </p:sp>
          </mc:Choice>
          <mc:Fallback xmlns="">
            <p:sp>
              <p:nvSpPr>
                <p:cNvPr id="21" name="Rectangle 20"/>
                <p:cNvSpPr>
                  <a:spLocks noRot="1" noChangeAspect="1" noMove="1" noResize="1" noEditPoints="1" noAdjustHandles="1" noChangeArrowheads="1" noChangeShapeType="1" noTextEdit="1"/>
                </p:cNvSpPr>
                <p:nvPr/>
              </p:nvSpPr>
              <p:spPr>
                <a:xfrm>
                  <a:off x="3338767" y="5120984"/>
                  <a:ext cx="914032" cy="357534"/>
                </a:xfrm>
                <a:prstGeom prst="rect">
                  <a:avLst/>
                </a:prstGeom>
                <a:blipFill rotWithShape="0">
                  <a:blip r:embed="rId5"/>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363680" y="5120984"/>
                  <a:ext cx="917752" cy="357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charset="0"/>
                              </a:rPr>
                              <m:t>𝑃</m:t>
                            </m:r>
                          </m:e>
                          <m:sub>
                            <m:r>
                              <a:rPr lang="en-US" sz="1600" b="0" i="1" smtClean="0">
                                <a:latin typeface="Cambria Math" charset="0"/>
                              </a:rPr>
                              <m:t>𝑦</m:t>
                            </m:r>
                          </m:sub>
                        </m:sSub>
                        <m:r>
                          <a:rPr lang="en-US" sz="1600" i="1">
                            <a:latin typeface="Cambria Math" charset="0"/>
                            <a:ea typeface="Cambria Math" charset="0"/>
                            <a:cs typeface="Cambria Math" charset="0"/>
                          </a:rPr>
                          <m:t>∝</m:t>
                        </m:r>
                        <m:sSub>
                          <m:sSubPr>
                            <m:ctrlPr>
                              <a:rPr lang="en-US" sz="1600" i="1" smtClean="0">
                                <a:latin typeface="Cambria Math" panose="02040503050406030204" pitchFamily="18" charset="0"/>
                                <a:ea typeface="Cambria Math" charset="0"/>
                                <a:cs typeface="Cambria Math" charset="0"/>
                              </a:rPr>
                            </m:ctrlPr>
                          </m:sSubPr>
                          <m:e>
                            <m:r>
                              <a:rPr lang="en-US" sz="1600" b="0" i="1" smtClean="0">
                                <a:latin typeface="Cambria Math" charset="0"/>
                                <a:ea typeface="Cambria Math" charset="0"/>
                                <a:cs typeface="Cambria Math" charset="0"/>
                              </a:rPr>
                              <m:t>𝑛</m:t>
                            </m:r>
                          </m:e>
                          <m:sub>
                            <m:r>
                              <a:rPr lang="en-US" sz="1600" b="0" i="1" smtClean="0">
                                <a:latin typeface="Cambria Math" charset="0"/>
                                <a:ea typeface="Cambria Math" charset="0"/>
                                <a:cs typeface="Cambria Math" charset="0"/>
                              </a:rPr>
                              <m:t>𝑦</m:t>
                            </m:r>
                          </m:sub>
                        </m:sSub>
                      </m:oMath>
                    </m:oMathPara>
                  </a14:m>
                  <a:endParaRPr lang="en-US" sz="1600" dirty="0"/>
                </a:p>
              </p:txBody>
            </p:sp>
          </mc:Choice>
          <mc:Fallback xmlns="">
            <p:sp>
              <p:nvSpPr>
                <p:cNvPr id="22" name="Rectangle 21"/>
                <p:cNvSpPr>
                  <a:spLocks noRot="1" noChangeAspect="1" noMove="1" noResize="1" noEditPoints="1" noAdjustHandles="1" noChangeArrowheads="1" noChangeShapeType="1" noTextEdit="1"/>
                </p:cNvSpPr>
                <p:nvPr/>
              </p:nvSpPr>
              <p:spPr>
                <a:xfrm>
                  <a:off x="4363680" y="5120984"/>
                  <a:ext cx="917752" cy="357983"/>
                </a:xfrm>
                <a:prstGeom prst="rect">
                  <a:avLst/>
                </a:prstGeom>
                <a:blipFill rotWithShape="0">
                  <a:blip r:embed="rId6"/>
                  <a:stretch>
                    <a:fillRect b="-169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Rectangle 22"/>
              <p:cNvSpPr/>
              <p:nvPr/>
            </p:nvSpPr>
            <p:spPr>
              <a:xfrm>
                <a:off x="5907919" y="5871644"/>
                <a:ext cx="2043957" cy="391261"/>
              </a:xfrm>
              <a:prstGeom prst="rect">
                <a:avLst/>
              </a:prstGeom>
            </p:spPr>
            <p:txBody>
              <a:bodyPr wrap="none">
                <a:spAutoFit/>
              </a:bodyPr>
              <a:lstStyle/>
              <a:p>
                <a14:m>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charset="0"/>
                          </a:rPr>
                          <m:t>𝑃</m:t>
                        </m:r>
                      </m:e>
                      <m:sub>
                        <m:r>
                          <a:rPr lang="en-US" b="0" i="1" smtClean="0">
                            <a:solidFill>
                              <a:srgbClr val="0000FF"/>
                            </a:solidFill>
                            <a:latin typeface="Cambria Math" charset="0"/>
                          </a:rPr>
                          <m:t>𝑡𝑜𝑡𝑎𝑙</m:t>
                        </m:r>
                      </m:sub>
                    </m:sSub>
                  </m:oMath>
                </a14:m>
                <a:r>
                  <a:rPr lang="en-US" dirty="0">
                    <a:solidFill>
                      <a:srgbClr val="0000FF"/>
                    </a:solidFill>
                  </a:rPr>
                  <a:t>=</a:t>
                </a:r>
                <a14:m>
                  <m:oMath xmlns:m="http://schemas.openxmlformats.org/officeDocument/2006/math">
                    <m:sSub>
                      <m:sSubPr>
                        <m:ctrlPr>
                          <a:rPr lang="en-US" i="1">
                            <a:solidFill>
                              <a:srgbClr val="0000FF"/>
                            </a:solidFill>
                            <a:latin typeface="Cambria Math" panose="02040503050406030204" pitchFamily="18" charset="0"/>
                          </a:rPr>
                        </m:ctrlPr>
                      </m:sSubPr>
                      <m:e>
                        <m:r>
                          <a:rPr lang="en-US" i="1">
                            <a:solidFill>
                              <a:srgbClr val="0000FF"/>
                            </a:solidFill>
                            <a:latin typeface="Cambria Math" charset="0"/>
                          </a:rPr>
                          <m:t>𝑃</m:t>
                        </m:r>
                      </m:e>
                      <m:sub>
                        <m:r>
                          <a:rPr lang="en-US" i="1">
                            <a:solidFill>
                              <a:srgbClr val="0000FF"/>
                            </a:solidFill>
                            <a:latin typeface="Cambria Math" charset="0"/>
                          </a:rPr>
                          <m:t>𝑏</m:t>
                        </m:r>
                      </m:sub>
                    </m:sSub>
                  </m:oMath>
                </a14:m>
                <a:r>
                  <a:rPr lang="en-US" dirty="0">
                    <a:solidFill>
                      <a:srgbClr val="0000FF"/>
                    </a:solidFill>
                  </a:rPr>
                  <a:t> +</a:t>
                </a:r>
                <a14:m>
                  <m:oMath xmlns:m="http://schemas.openxmlformats.org/officeDocument/2006/math">
                    <m:sSub>
                      <m:sSubPr>
                        <m:ctrlPr>
                          <a:rPr lang="en-US" i="1">
                            <a:solidFill>
                              <a:srgbClr val="0000FF"/>
                            </a:solidFill>
                            <a:latin typeface="Cambria Math" panose="02040503050406030204" pitchFamily="18" charset="0"/>
                          </a:rPr>
                        </m:ctrlPr>
                      </m:sSubPr>
                      <m:e>
                        <m:r>
                          <a:rPr lang="en-US" b="0" i="1" smtClean="0">
                            <a:solidFill>
                              <a:srgbClr val="0000FF"/>
                            </a:solidFill>
                            <a:latin typeface="Cambria Math" charset="0"/>
                          </a:rPr>
                          <m:t> </m:t>
                        </m:r>
                        <m:r>
                          <a:rPr lang="en-US" i="1">
                            <a:solidFill>
                              <a:srgbClr val="0000FF"/>
                            </a:solidFill>
                            <a:latin typeface="Cambria Math" charset="0"/>
                          </a:rPr>
                          <m:t>𝑃</m:t>
                        </m:r>
                      </m:e>
                      <m:sub>
                        <m:r>
                          <a:rPr lang="en-US" b="0" i="1" smtClean="0">
                            <a:solidFill>
                              <a:srgbClr val="0000FF"/>
                            </a:solidFill>
                            <a:latin typeface="Cambria Math" charset="0"/>
                          </a:rPr>
                          <m:t>𝑝</m:t>
                        </m:r>
                      </m:sub>
                    </m:sSub>
                  </m:oMath>
                </a14:m>
                <a:r>
                  <a:rPr lang="en-US" dirty="0">
                    <a:solidFill>
                      <a:srgbClr val="0000FF"/>
                    </a:solidFill>
                  </a:rPr>
                  <a:t> + </a:t>
                </a:r>
                <a14:m>
                  <m:oMath xmlns:m="http://schemas.openxmlformats.org/officeDocument/2006/math">
                    <m:sSub>
                      <m:sSubPr>
                        <m:ctrlPr>
                          <a:rPr lang="en-US" i="1">
                            <a:solidFill>
                              <a:srgbClr val="0000FF"/>
                            </a:solidFill>
                            <a:latin typeface="Cambria Math" panose="02040503050406030204" pitchFamily="18" charset="0"/>
                          </a:rPr>
                        </m:ctrlPr>
                      </m:sSubPr>
                      <m:e>
                        <m:r>
                          <a:rPr lang="en-US" i="1">
                            <a:solidFill>
                              <a:srgbClr val="0000FF"/>
                            </a:solidFill>
                            <a:latin typeface="Cambria Math" charset="0"/>
                          </a:rPr>
                          <m:t>𝑃</m:t>
                        </m:r>
                      </m:e>
                      <m:sub>
                        <m:r>
                          <a:rPr lang="en-US" b="0" i="1" smtClean="0">
                            <a:solidFill>
                              <a:srgbClr val="0000FF"/>
                            </a:solidFill>
                            <a:latin typeface="Cambria Math" charset="0"/>
                          </a:rPr>
                          <m:t>𝑦</m:t>
                        </m:r>
                      </m:sub>
                    </m:sSub>
                  </m:oMath>
                </a14:m>
                <a:endParaRPr lang="en-US" dirty="0">
                  <a:solidFill>
                    <a:srgbClr val="0000FF"/>
                  </a:solidFill>
                </a:endParaRPr>
              </a:p>
            </p:txBody>
          </p:sp>
        </mc:Choice>
        <mc:Fallback xmlns="">
          <p:sp>
            <p:nvSpPr>
              <p:cNvPr id="23" name="Rectangle 22"/>
              <p:cNvSpPr>
                <a:spLocks noRot="1" noChangeAspect="1" noMove="1" noResize="1" noEditPoints="1" noAdjustHandles="1" noChangeArrowheads="1" noChangeShapeType="1" noTextEdit="1"/>
              </p:cNvSpPr>
              <p:nvPr/>
            </p:nvSpPr>
            <p:spPr>
              <a:xfrm>
                <a:off x="5907919" y="5871644"/>
                <a:ext cx="2043957" cy="391261"/>
              </a:xfrm>
              <a:prstGeom prst="rect">
                <a:avLst/>
              </a:prstGeom>
              <a:blipFill rotWithShape="0">
                <a:blip r:embed="rId7"/>
                <a:stretch>
                  <a:fillRect t="-90625" b="-110938"/>
                </a:stretch>
              </a:blipFill>
            </p:spPr>
            <p:txBody>
              <a:bodyPr/>
              <a:lstStyle/>
              <a:p>
                <a:r>
                  <a:rPr lang="en-US">
                    <a:noFill/>
                  </a:rPr>
                  <a:t> </a:t>
                </a:r>
              </a:p>
            </p:txBody>
          </p:sp>
        </mc:Fallback>
      </mc:AlternateContent>
      <p:sp>
        <p:nvSpPr>
          <p:cNvPr id="10" name="TextBox 9"/>
          <p:cNvSpPr txBox="1"/>
          <p:nvPr/>
        </p:nvSpPr>
        <p:spPr>
          <a:xfrm>
            <a:off x="5818853" y="3476717"/>
            <a:ext cx="2762865" cy="1631216"/>
          </a:xfrm>
          <a:prstGeom prst="rect">
            <a:avLst/>
          </a:prstGeom>
          <a:noFill/>
        </p:spPr>
        <p:txBody>
          <a:bodyPr wrap="square" rtlCol="0">
            <a:spAutoFit/>
          </a:bodyPr>
          <a:lstStyle/>
          <a:p>
            <a:pPr>
              <a:spcAft>
                <a:spcPts val="600"/>
              </a:spcAft>
            </a:pPr>
            <a:r>
              <a:rPr lang="en-US" sz="1600" i="1" dirty="0">
                <a:latin typeface="Cambria Math" charset="0"/>
                <a:ea typeface="Cambria Math" charset="0"/>
                <a:cs typeface="Cambria Math" charset="0"/>
              </a:rPr>
              <a:t>n</a:t>
            </a:r>
            <a:r>
              <a:rPr lang="en-US" sz="1600" i="1" baseline="-25000" dirty="0">
                <a:latin typeface="Cambria Math" charset="0"/>
                <a:ea typeface="Cambria Math" charset="0"/>
                <a:cs typeface="Cambria Math" charset="0"/>
              </a:rPr>
              <a:t>total</a:t>
            </a:r>
            <a:r>
              <a:rPr lang="en-US" sz="1600" dirty="0"/>
              <a:t> = total moles of gas</a:t>
            </a:r>
          </a:p>
          <a:p>
            <a:pPr>
              <a:spcAft>
                <a:spcPts val="600"/>
              </a:spcAft>
            </a:pPr>
            <a:r>
              <a:rPr lang="en-US" sz="1600" i="1" dirty="0">
                <a:latin typeface="Cambria Math" charset="0"/>
                <a:ea typeface="Cambria Math" charset="0"/>
                <a:cs typeface="Cambria Math" charset="0"/>
              </a:rPr>
              <a:t>n</a:t>
            </a:r>
            <a:r>
              <a:rPr lang="en-US" sz="1600" i="1" baseline="-25000" dirty="0">
                <a:latin typeface="Cambria Math" charset="0"/>
                <a:ea typeface="Cambria Math" charset="0"/>
                <a:cs typeface="Cambria Math" charset="0"/>
              </a:rPr>
              <a:t>b</a:t>
            </a:r>
            <a:r>
              <a:rPr lang="en-US" sz="1600" dirty="0"/>
              <a:t> = total moles of blue</a:t>
            </a:r>
          </a:p>
          <a:p>
            <a:pPr>
              <a:spcAft>
                <a:spcPts val="600"/>
              </a:spcAft>
            </a:pPr>
            <a:r>
              <a:rPr lang="en-US" sz="1600" i="1" dirty="0">
                <a:latin typeface="Cambria Math" charset="0"/>
                <a:ea typeface="Cambria Math" charset="0"/>
                <a:cs typeface="Cambria Math" charset="0"/>
              </a:rPr>
              <a:t>X</a:t>
            </a:r>
            <a:r>
              <a:rPr lang="en-US" sz="1600" i="1" baseline="-25000" dirty="0">
                <a:latin typeface="Cambria Math" charset="0"/>
                <a:ea typeface="Cambria Math" charset="0"/>
                <a:cs typeface="Cambria Math" charset="0"/>
              </a:rPr>
              <a:t>b</a:t>
            </a:r>
            <a:r>
              <a:rPr lang="en-US" sz="1600" dirty="0"/>
              <a:t> = mole fraction of blue</a:t>
            </a:r>
          </a:p>
          <a:p>
            <a:pPr>
              <a:spcAft>
                <a:spcPts val="600"/>
              </a:spcAft>
            </a:pPr>
            <a:endParaRPr lang="en-US" sz="1600" dirty="0"/>
          </a:p>
          <a:p>
            <a:pPr>
              <a:spcAft>
                <a:spcPts val="600"/>
              </a:spcAft>
            </a:pPr>
            <a:endParaRPr lang="en-US" sz="1600" dirty="0"/>
          </a:p>
        </p:txBody>
      </p:sp>
      <mc:AlternateContent xmlns:mc="http://schemas.openxmlformats.org/markup-compatibility/2006" xmlns:a14="http://schemas.microsoft.com/office/drawing/2010/main">
        <mc:Choice Requires="a14">
          <p:sp>
            <p:nvSpPr>
              <p:cNvPr id="26" name="Rectangle 25"/>
              <p:cNvSpPr/>
              <p:nvPr/>
            </p:nvSpPr>
            <p:spPr>
              <a:xfrm>
                <a:off x="5818853" y="4495554"/>
                <a:ext cx="1232773" cy="555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charset="0"/>
                            </a:rPr>
                            <m:t>𝑋</m:t>
                          </m:r>
                        </m:e>
                        <m:sub>
                          <m:r>
                            <a:rPr lang="en-US" sz="1600" b="0" i="1" smtClean="0">
                              <a:latin typeface="Cambria Math" charset="0"/>
                            </a:rPr>
                            <m:t>𝑏</m:t>
                          </m:r>
                        </m:sub>
                      </m:sSub>
                      <m:r>
                        <a:rPr lang="en-US" sz="1600" b="0" i="1" smtClean="0">
                          <a:latin typeface="Cambria Math" charset="0"/>
                        </a:rPr>
                        <m:t>=</m:t>
                      </m:r>
                      <m:f>
                        <m:fPr>
                          <m:ctrlPr>
                            <a:rPr lang="mr-IN"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charset="0"/>
                                </a:rPr>
                                <m:t>𝑛</m:t>
                              </m:r>
                            </m:e>
                            <m:sub>
                              <m:r>
                                <a:rPr lang="en-US" sz="1600" b="0" i="1" smtClean="0">
                                  <a:latin typeface="Cambria Math" charset="0"/>
                                </a:rPr>
                                <m:t>𝑏</m:t>
                              </m:r>
                            </m:sub>
                          </m:sSub>
                        </m:num>
                        <m:den>
                          <m:sSub>
                            <m:sSubPr>
                              <m:ctrlPr>
                                <a:rPr lang="en-US" sz="1600" b="0" i="1" smtClean="0">
                                  <a:latin typeface="Cambria Math" panose="02040503050406030204" pitchFamily="18" charset="0"/>
                                </a:rPr>
                              </m:ctrlPr>
                            </m:sSubPr>
                            <m:e>
                              <m:r>
                                <a:rPr lang="en-US" sz="1600" b="0" i="1" smtClean="0">
                                  <a:latin typeface="Cambria Math" charset="0"/>
                                </a:rPr>
                                <m:t>𝑛</m:t>
                              </m:r>
                            </m:e>
                            <m:sub>
                              <m:r>
                                <a:rPr lang="en-US" sz="1600" b="0" i="1" smtClean="0">
                                  <a:latin typeface="Cambria Math" charset="0"/>
                                </a:rPr>
                                <m:t>𝑡𝑜𝑡𝑎𝑙</m:t>
                              </m:r>
                            </m:sub>
                          </m:sSub>
                        </m:den>
                      </m:f>
                    </m:oMath>
                  </m:oMathPara>
                </a14:m>
                <a:endParaRPr lang="en-US" sz="1600" dirty="0"/>
              </a:p>
            </p:txBody>
          </p:sp>
        </mc:Choice>
        <mc:Fallback xmlns="">
          <p:sp>
            <p:nvSpPr>
              <p:cNvPr id="26" name="Rectangle 25"/>
              <p:cNvSpPr>
                <a:spLocks noRot="1" noChangeAspect="1" noMove="1" noResize="1" noEditPoints="1" noAdjustHandles="1" noChangeArrowheads="1" noChangeShapeType="1" noTextEdit="1"/>
              </p:cNvSpPr>
              <p:nvPr/>
            </p:nvSpPr>
            <p:spPr>
              <a:xfrm>
                <a:off x="5818853" y="4495554"/>
                <a:ext cx="1232773" cy="55566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5840414" y="5224310"/>
                <a:ext cx="166289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0000FF"/>
                              </a:solidFill>
                              <a:latin typeface="Cambria Math" panose="02040503050406030204" pitchFamily="18" charset="0"/>
                            </a:rPr>
                          </m:ctrlPr>
                        </m:sSubPr>
                        <m:e>
                          <m:r>
                            <a:rPr lang="en-US" sz="1600" b="0" i="1" smtClean="0">
                              <a:solidFill>
                                <a:srgbClr val="0000FF"/>
                              </a:solidFill>
                              <a:latin typeface="Cambria Math" charset="0"/>
                            </a:rPr>
                            <m:t>𝑃</m:t>
                          </m:r>
                        </m:e>
                        <m:sub>
                          <m:r>
                            <a:rPr lang="en-US" sz="1600" b="0" i="1" smtClean="0">
                              <a:solidFill>
                                <a:srgbClr val="0000FF"/>
                              </a:solidFill>
                              <a:latin typeface="Cambria Math" charset="0"/>
                            </a:rPr>
                            <m:t>𝑏</m:t>
                          </m:r>
                        </m:sub>
                      </m:sSub>
                      <m:r>
                        <a:rPr lang="en-US" sz="1600" b="0" i="1" smtClean="0">
                          <a:solidFill>
                            <a:srgbClr val="0000FF"/>
                          </a:solidFill>
                          <a:latin typeface="Cambria Math" charset="0"/>
                        </a:rPr>
                        <m:t>=</m:t>
                      </m:r>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charset="0"/>
                            </a:rPr>
                            <m:t>𝑋</m:t>
                          </m:r>
                        </m:e>
                        <m:sub>
                          <m:r>
                            <a:rPr lang="en-US" sz="1600" b="0" i="1" smtClean="0">
                              <a:solidFill>
                                <a:srgbClr val="0000FF"/>
                              </a:solidFill>
                              <a:latin typeface="Cambria Math" charset="0"/>
                            </a:rPr>
                            <m:t>𝑏</m:t>
                          </m:r>
                        </m:sub>
                      </m:sSub>
                      <m:r>
                        <a:rPr lang="en-US" sz="1600" b="0" i="1" smtClean="0">
                          <a:solidFill>
                            <a:srgbClr val="0000FF"/>
                          </a:solidFill>
                          <a:latin typeface="Cambria Math" charset="0"/>
                        </a:rPr>
                        <m:t> </m:t>
                      </m:r>
                      <m:r>
                        <a:rPr lang="en-US" sz="1600" b="0" i="1" smtClean="0">
                          <a:solidFill>
                            <a:srgbClr val="0000FF"/>
                          </a:solidFill>
                          <a:latin typeface="Cambria Math" charset="0"/>
                          <a:ea typeface="Cambria Math" charset="0"/>
                          <a:cs typeface="Cambria Math" charset="0"/>
                        </a:rPr>
                        <m:t>×</m:t>
                      </m:r>
                      <m:sSub>
                        <m:sSubPr>
                          <m:ctrlPr>
                            <a:rPr lang="en-US" sz="1600" b="0" i="1" smtClean="0">
                              <a:solidFill>
                                <a:srgbClr val="0000FF"/>
                              </a:solidFill>
                              <a:latin typeface="Cambria Math" panose="02040503050406030204" pitchFamily="18" charset="0"/>
                              <a:ea typeface="Cambria Math" charset="0"/>
                              <a:cs typeface="Cambria Math" charset="0"/>
                            </a:rPr>
                          </m:ctrlPr>
                        </m:sSubPr>
                        <m:e>
                          <m:r>
                            <a:rPr lang="en-US" sz="1600" b="0" i="1" smtClean="0">
                              <a:solidFill>
                                <a:srgbClr val="0000FF"/>
                              </a:solidFill>
                              <a:latin typeface="Cambria Math" charset="0"/>
                              <a:ea typeface="Cambria Math" charset="0"/>
                              <a:cs typeface="Cambria Math" charset="0"/>
                            </a:rPr>
                            <m:t> </m:t>
                          </m:r>
                          <m:r>
                            <a:rPr lang="en-US" sz="1600" b="0" i="1" smtClean="0">
                              <a:solidFill>
                                <a:srgbClr val="0000FF"/>
                              </a:solidFill>
                              <a:latin typeface="Cambria Math" charset="0"/>
                              <a:ea typeface="Cambria Math" charset="0"/>
                              <a:cs typeface="Cambria Math" charset="0"/>
                            </a:rPr>
                            <m:t>𝑃</m:t>
                          </m:r>
                        </m:e>
                        <m:sub>
                          <m:r>
                            <a:rPr lang="en-US" sz="1600" b="0" i="1" smtClean="0">
                              <a:solidFill>
                                <a:srgbClr val="0000FF"/>
                              </a:solidFill>
                              <a:latin typeface="Cambria Math" charset="0"/>
                              <a:ea typeface="Cambria Math" charset="0"/>
                              <a:cs typeface="Cambria Math" charset="0"/>
                            </a:rPr>
                            <m:t>𝑡𝑜𝑡𝑎𝑙</m:t>
                          </m:r>
                        </m:sub>
                      </m:sSub>
                    </m:oMath>
                  </m:oMathPara>
                </a14:m>
                <a:endParaRPr lang="en-US" sz="1600" dirty="0">
                  <a:solidFill>
                    <a:srgbClr val="0000FF"/>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5840414" y="5224310"/>
                <a:ext cx="1662891" cy="338554"/>
              </a:xfrm>
              <a:prstGeom prst="rect">
                <a:avLst/>
              </a:prstGeom>
              <a:blipFill rotWithShape="0">
                <a:blip r:embed="rId9"/>
                <a:stretch>
                  <a:fillRect t="-85714" b="-112500"/>
                </a:stretch>
              </a:blipFill>
            </p:spPr>
            <p:txBody>
              <a:bodyPr/>
              <a:lstStyle/>
              <a:p>
                <a:r>
                  <a:rPr lang="en-US">
                    <a:noFill/>
                  </a:rPr>
                  <a:t> </a:t>
                </a:r>
              </a:p>
            </p:txBody>
          </p:sp>
        </mc:Fallback>
      </mc:AlternateContent>
    </p:spTree>
    <p:extLst>
      <p:ext uri="{BB962C8B-B14F-4D97-AF65-F5344CB8AC3E}">
        <p14:creationId xmlns:p14="http://schemas.microsoft.com/office/powerpoint/2010/main" val="2074687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31</a:t>
            </a:fld>
            <a:endParaRPr lang="en-US" dirty="0"/>
          </a:p>
        </p:txBody>
      </p:sp>
      <p:sp>
        <p:nvSpPr>
          <p:cNvPr id="9" name="Text Placeholder 2"/>
          <p:cNvSpPr txBox="1">
            <a:spLocks/>
          </p:cNvSpPr>
          <p:nvPr/>
        </p:nvSpPr>
        <p:spPr>
          <a:xfrm>
            <a:off x="457200" y="966111"/>
            <a:ext cx="8686800" cy="3714043"/>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9.14 </a:t>
            </a:r>
            <a:r>
              <a:rPr lang="mr-IN" sz="2200" dirty="0">
                <a:solidFill>
                  <a:srgbClr val="009900"/>
                </a:solidFill>
              </a:rPr>
              <a:t>–</a:t>
            </a:r>
            <a:r>
              <a:rPr lang="en-US" sz="2200" dirty="0">
                <a:solidFill>
                  <a:srgbClr val="009900"/>
                </a:solidFill>
              </a:rPr>
              <a:t> The Pressure of a Mixture of Gases</a:t>
            </a:r>
          </a:p>
          <a:p>
            <a:r>
              <a:rPr lang="en-US" sz="2200" dirty="0"/>
              <a:t>A 10.0-L vessel contains 2.50 × 10</a:t>
            </a:r>
            <a:r>
              <a:rPr lang="en-US" sz="2200" baseline="30000" dirty="0"/>
              <a:t>−3</a:t>
            </a:r>
            <a:r>
              <a:rPr lang="en-US" sz="2200" dirty="0"/>
              <a:t> mol of H</a:t>
            </a:r>
            <a:r>
              <a:rPr lang="en-US" sz="2200" baseline="-25000" dirty="0"/>
              <a:t>2</a:t>
            </a:r>
            <a:r>
              <a:rPr lang="en-US" sz="2200" dirty="0"/>
              <a:t>, 1.00 × 10</a:t>
            </a:r>
            <a:r>
              <a:rPr lang="en-US" sz="2200" baseline="30000" dirty="0"/>
              <a:t>−3</a:t>
            </a:r>
            <a:r>
              <a:rPr lang="en-US" sz="2200" dirty="0"/>
              <a:t> mol of He, and 3.00 × 10</a:t>
            </a:r>
            <a:r>
              <a:rPr lang="en-US" sz="2200" baseline="30000" dirty="0"/>
              <a:t>−4</a:t>
            </a:r>
            <a:r>
              <a:rPr lang="en-US" sz="2200" dirty="0"/>
              <a:t> mol of Ne at 35 °C. </a:t>
            </a:r>
          </a:p>
          <a:p>
            <a:pPr marL="457200" indent="-457200">
              <a:buFont typeface="+mj-lt"/>
              <a:buAutoNum type="alphaLcPeriod"/>
            </a:pPr>
            <a:r>
              <a:rPr lang="en-US" sz="2200" dirty="0"/>
              <a:t>What are the partial pressures of each gas?</a:t>
            </a:r>
          </a:p>
          <a:p>
            <a:pPr marL="457200" indent="-457200">
              <a:buFont typeface="+mj-lt"/>
              <a:buAutoNum type="alphaLcPeriod"/>
            </a:pPr>
            <a:r>
              <a:rPr lang="en-US" sz="2200" dirty="0">
                <a:effectLst/>
              </a:rPr>
              <a:t>What is the total pressure (atm) in the container?</a:t>
            </a:r>
          </a:p>
        </p:txBody>
      </p:sp>
    </p:spTree>
    <p:extLst>
      <p:ext uri="{BB962C8B-B14F-4D97-AF65-F5344CB8AC3E}">
        <p14:creationId xmlns:p14="http://schemas.microsoft.com/office/powerpoint/2010/main" val="1051881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32</a:t>
            </a:fld>
            <a:endParaRPr lang="en-US" dirty="0"/>
          </a:p>
        </p:txBody>
      </p:sp>
      <p:sp>
        <p:nvSpPr>
          <p:cNvPr id="9" name="Text Placeholder 2"/>
          <p:cNvSpPr txBox="1">
            <a:spLocks/>
          </p:cNvSpPr>
          <p:nvPr/>
        </p:nvSpPr>
        <p:spPr>
          <a:xfrm>
            <a:off x="457200" y="966111"/>
            <a:ext cx="8530098" cy="3714043"/>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9.15 </a:t>
            </a:r>
            <a:r>
              <a:rPr lang="mr-IN" sz="2200" dirty="0">
                <a:solidFill>
                  <a:srgbClr val="009900"/>
                </a:solidFill>
              </a:rPr>
              <a:t>–</a:t>
            </a:r>
            <a:r>
              <a:rPr lang="en-US" sz="2200" dirty="0">
                <a:solidFill>
                  <a:srgbClr val="009900"/>
                </a:solidFill>
              </a:rPr>
              <a:t> The Pressure of a Mixture of Gases</a:t>
            </a:r>
          </a:p>
          <a:p>
            <a:r>
              <a:rPr lang="en-US" sz="2200" dirty="0"/>
              <a:t>A gas mixture used for anesthesia contains 2.83 mol oxygen, O</a:t>
            </a:r>
            <a:r>
              <a:rPr lang="en-US" sz="2200" baseline="-25000" dirty="0"/>
              <a:t>2</a:t>
            </a:r>
            <a:r>
              <a:rPr lang="en-US" sz="2200" dirty="0"/>
              <a:t>, and 8.41 mol nitrous oxide, N</a:t>
            </a:r>
            <a:r>
              <a:rPr lang="en-US" sz="2200" baseline="-25000" dirty="0"/>
              <a:t>2</a:t>
            </a:r>
            <a:r>
              <a:rPr lang="en-US" sz="2200" dirty="0"/>
              <a:t>O. The total pressure of the mixture is 192 kPa. </a:t>
            </a:r>
          </a:p>
          <a:p>
            <a:pPr marL="457200" indent="-457200">
              <a:buFont typeface="+mj-lt"/>
              <a:buAutoNum type="alphaLcPeriod"/>
            </a:pPr>
            <a:r>
              <a:rPr lang="en-US" sz="2200" dirty="0"/>
              <a:t>What are the mole fractions of O</a:t>
            </a:r>
            <a:r>
              <a:rPr lang="en-US" sz="2200" baseline="-25000" dirty="0"/>
              <a:t>2</a:t>
            </a:r>
            <a:r>
              <a:rPr lang="en-US" sz="2200" dirty="0"/>
              <a:t> and N</a:t>
            </a:r>
            <a:r>
              <a:rPr lang="en-US" sz="2200" baseline="-25000" dirty="0"/>
              <a:t>2</a:t>
            </a:r>
            <a:r>
              <a:rPr lang="en-US" sz="2200" dirty="0"/>
              <a:t>O?</a:t>
            </a:r>
          </a:p>
          <a:p>
            <a:pPr marL="457200" indent="-457200">
              <a:buFont typeface="+mj-lt"/>
              <a:buAutoNum type="alphaLcPeriod"/>
            </a:pPr>
            <a:r>
              <a:rPr lang="en-US" sz="2200" dirty="0"/>
              <a:t>What are the partial pressures of O</a:t>
            </a:r>
            <a:r>
              <a:rPr lang="en-US" sz="2200" baseline="-25000" dirty="0"/>
              <a:t>2</a:t>
            </a:r>
            <a:r>
              <a:rPr lang="en-US" sz="2200" dirty="0"/>
              <a:t> and N</a:t>
            </a:r>
            <a:r>
              <a:rPr lang="en-US" sz="2200" baseline="-25000" dirty="0"/>
              <a:t>2</a:t>
            </a:r>
            <a:r>
              <a:rPr lang="en-US" sz="2200" dirty="0"/>
              <a:t>O?</a:t>
            </a:r>
          </a:p>
        </p:txBody>
      </p:sp>
    </p:spTree>
    <p:extLst>
      <p:ext uri="{BB962C8B-B14F-4D97-AF65-F5344CB8AC3E}">
        <p14:creationId xmlns:p14="http://schemas.microsoft.com/office/powerpoint/2010/main" val="57605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33</a:t>
            </a:fld>
            <a:endParaRPr lang="en-US" dirty="0"/>
          </a:p>
        </p:txBody>
      </p:sp>
      <p:sp>
        <p:nvSpPr>
          <p:cNvPr id="9" name="Text Placeholder 2"/>
          <p:cNvSpPr txBox="1">
            <a:spLocks/>
          </p:cNvSpPr>
          <p:nvPr/>
        </p:nvSpPr>
        <p:spPr>
          <a:xfrm>
            <a:off x="457200" y="881838"/>
            <a:ext cx="8530098" cy="2942910"/>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Collecting Gas Over Water</a:t>
            </a:r>
            <a:endParaRPr lang="en-US" sz="2200" dirty="0">
              <a:solidFill>
                <a:srgbClr val="009900"/>
              </a:solidFill>
            </a:endParaRPr>
          </a:p>
          <a:p>
            <a:pPr marL="342900" indent="-342900">
              <a:buFont typeface="Arial" charset="0"/>
              <a:buChar char="•"/>
            </a:pPr>
            <a:r>
              <a:rPr lang="en-US" sz="2000" dirty="0"/>
              <a:t>A simple way to collect a gas is to capture it in a bottle that has been filled with water and then inverted into a large container of water.</a:t>
            </a:r>
          </a:p>
          <a:p>
            <a:pPr marL="342900" indent="-342900">
              <a:buFont typeface="Arial" charset="0"/>
              <a:buChar char="•"/>
            </a:pPr>
            <a:r>
              <a:rPr lang="en-US" sz="2000" dirty="0"/>
              <a:t>The pressure of the gas inside the bottle can be made equal to the air pressure outside by raising or lowering the bottle until the water level is the same both </a:t>
            </a:r>
            <a:r>
              <a:rPr lang="en-US" sz="2000" i="1" u="sng" dirty="0">
                <a:solidFill>
                  <a:srgbClr val="009900"/>
                </a:solidFill>
              </a:rPr>
              <a:t>inside and outside</a:t>
            </a:r>
            <a:r>
              <a:rPr lang="en-US" sz="2000" dirty="0"/>
              <a:t> the bottle </a:t>
            </a:r>
          </a:p>
          <a:p>
            <a:pPr marL="342900" indent="-342900">
              <a:buFont typeface="Arial" charset="0"/>
              <a:buChar char="•"/>
            </a:pPr>
            <a:r>
              <a:rPr lang="en-US" sz="2000" dirty="0"/>
              <a:t>The pressure of the gas collected is then equal to the atmospheric pressure (measured by using a barometer).</a:t>
            </a:r>
          </a:p>
        </p:txBody>
      </p:sp>
      <p:pic>
        <p:nvPicPr>
          <p:cNvPr id="6145" name="Picture 1" descr="age484image1967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5909" y="3712973"/>
            <a:ext cx="3519947" cy="30085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89373" y="3938452"/>
            <a:ext cx="4454627" cy="1477328"/>
          </a:xfrm>
          <a:prstGeom prst="rect">
            <a:avLst/>
          </a:prstGeom>
          <a:noFill/>
        </p:spPr>
        <p:txBody>
          <a:bodyPr wrap="square" rtlCol="0">
            <a:spAutoFit/>
          </a:bodyPr>
          <a:lstStyle/>
          <a:p>
            <a:r>
              <a:rPr lang="en-US" i="1" dirty="0"/>
              <a:t>The collection flask has the gas produced by the reaction in it. It also has a small amount of water vapor in it.</a:t>
            </a:r>
          </a:p>
          <a:p>
            <a:endParaRPr lang="en-US" i="1" dirty="0"/>
          </a:p>
          <a:p>
            <a:r>
              <a:rPr lang="en-US" i="1" dirty="0"/>
              <a:t>P</a:t>
            </a:r>
            <a:r>
              <a:rPr lang="en-US" i="1" baseline="-25000" dirty="0"/>
              <a:t>total</a:t>
            </a:r>
            <a:r>
              <a:rPr lang="en-US" i="1" dirty="0"/>
              <a:t> = P</a:t>
            </a:r>
            <a:r>
              <a:rPr lang="en-US" i="1" baseline="-25000" dirty="0"/>
              <a:t>sample</a:t>
            </a:r>
            <a:r>
              <a:rPr lang="en-US" i="1" dirty="0"/>
              <a:t> + P</a:t>
            </a:r>
            <a:r>
              <a:rPr lang="en-US" i="1" baseline="-25000" dirty="0"/>
              <a:t>water</a:t>
            </a:r>
          </a:p>
        </p:txBody>
      </p:sp>
      <p:cxnSp>
        <p:nvCxnSpPr>
          <p:cNvPr id="6" name="Straight Arrow Connector 5"/>
          <p:cNvCxnSpPr/>
          <p:nvPr/>
        </p:nvCxnSpPr>
        <p:spPr>
          <a:xfrm flipH="1" flipV="1">
            <a:off x="3499671" y="4778477"/>
            <a:ext cx="1189702" cy="438747"/>
          </a:xfrm>
          <a:prstGeom prst="straightConnector1">
            <a:avLst/>
          </a:prstGeom>
          <a:ln w="28575">
            <a:solidFill>
              <a:srgbClr val="0099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89373" y="5687917"/>
            <a:ext cx="3520562" cy="738664"/>
          </a:xfrm>
          <a:prstGeom prst="rect">
            <a:avLst/>
          </a:prstGeom>
          <a:noFill/>
        </p:spPr>
        <p:txBody>
          <a:bodyPr wrap="square" rtlCol="0">
            <a:spAutoFit/>
          </a:bodyPr>
          <a:lstStyle/>
          <a:p>
            <a:r>
              <a:rPr lang="en-US" sz="1400" dirty="0"/>
              <a:t>You can look up the vapor pressure of water at various temperatures in the CRC, other reference books, in </a:t>
            </a:r>
            <a:r>
              <a:rPr lang="en-US" sz="1400"/>
              <a:t>the textbook.</a:t>
            </a:r>
            <a:endParaRPr lang="en-US" sz="1400" dirty="0"/>
          </a:p>
        </p:txBody>
      </p:sp>
    </p:spTree>
    <p:extLst>
      <p:ext uri="{BB962C8B-B14F-4D97-AF65-F5344CB8AC3E}">
        <p14:creationId xmlns:p14="http://schemas.microsoft.com/office/powerpoint/2010/main" val="1039015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34</a:t>
            </a:fld>
            <a:endParaRPr lang="en-US" dirty="0"/>
          </a:p>
        </p:txBody>
      </p:sp>
      <p:sp>
        <p:nvSpPr>
          <p:cNvPr id="9" name="Text Placeholder 2"/>
          <p:cNvSpPr txBox="1">
            <a:spLocks/>
          </p:cNvSpPr>
          <p:nvPr/>
        </p:nvSpPr>
        <p:spPr>
          <a:xfrm>
            <a:off x="457200" y="966112"/>
            <a:ext cx="8686800" cy="1806586"/>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9.16 </a:t>
            </a:r>
            <a:r>
              <a:rPr lang="mr-IN" sz="2200" dirty="0">
                <a:solidFill>
                  <a:srgbClr val="009900"/>
                </a:solidFill>
              </a:rPr>
              <a:t>–</a:t>
            </a:r>
            <a:r>
              <a:rPr lang="en-US" sz="2200" dirty="0">
                <a:solidFill>
                  <a:srgbClr val="009900"/>
                </a:solidFill>
              </a:rPr>
              <a:t> Pressure of a Gas Collected Over Water</a:t>
            </a:r>
          </a:p>
          <a:p>
            <a:r>
              <a:rPr lang="en-US" sz="2200" dirty="0"/>
              <a:t>If 0.200 L of argon is collected over water at a temperature of 26 °C and a pressure of 750 torr what is the partial pressure of argon in torr and in atm? </a:t>
            </a:r>
          </a:p>
        </p:txBody>
      </p:sp>
      <p:pic>
        <p:nvPicPr>
          <p:cNvPr id="5" name="Picture 4" descr="age484image1967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63853" y="2954021"/>
            <a:ext cx="3519947" cy="300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667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35</a:t>
            </a:fld>
            <a:endParaRPr lang="en-US" dirty="0"/>
          </a:p>
        </p:txBody>
      </p:sp>
      <p:sp>
        <p:nvSpPr>
          <p:cNvPr id="9" name="Text Placeholder 2"/>
          <p:cNvSpPr txBox="1">
            <a:spLocks/>
          </p:cNvSpPr>
          <p:nvPr/>
        </p:nvSpPr>
        <p:spPr>
          <a:xfrm>
            <a:off x="457200" y="966112"/>
            <a:ext cx="8686800" cy="1806586"/>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a:t>
            </a:r>
            <a:r>
              <a:rPr lang="mr-IN" sz="2200" dirty="0">
                <a:solidFill>
                  <a:srgbClr val="009900"/>
                </a:solidFill>
              </a:rPr>
              <a:t>–</a:t>
            </a:r>
            <a:r>
              <a:rPr lang="en-US" sz="2200" dirty="0">
                <a:solidFill>
                  <a:srgbClr val="009900"/>
                </a:solidFill>
              </a:rPr>
              <a:t> Decomposition of KClO</a:t>
            </a:r>
            <a:r>
              <a:rPr lang="en-US" sz="2200" baseline="-25000" dirty="0">
                <a:solidFill>
                  <a:srgbClr val="009900"/>
                </a:solidFill>
              </a:rPr>
              <a:t>3</a:t>
            </a:r>
            <a:endParaRPr lang="en-US" sz="2200" baseline="-25000" dirty="0"/>
          </a:p>
        </p:txBody>
      </p:sp>
      <p:pic>
        <p:nvPicPr>
          <p:cNvPr id="6" name="Picture 5"/>
          <p:cNvPicPr>
            <a:picLocks noChangeAspect="1"/>
          </p:cNvPicPr>
          <p:nvPr/>
        </p:nvPicPr>
        <p:blipFill>
          <a:blip r:embed="rId2"/>
          <a:stretch>
            <a:fillRect/>
          </a:stretch>
        </p:blipFill>
        <p:spPr>
          <a:xfrm>
            <a:off x="2021578" y="2277222"/>
            <a:ext cx="5181885" cy="3294444"/>
          </a:xfrm>
          <a:prstGeom prst="rect">
            <a:avLst/>
          </a:prstGeom>
        </p:spPr>
      </p:pic>
    </p:spTree>
    <p:extLst>
      <p:ext uri="{BB962C8B-B14F-4D97-AF65-F5344CB8AC3E}">
        <p14:creationId xmlns:p14="http://schemas.microsoft.com/office/powerpoint/2010/main" val="802666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36</a:t>
            </a:fld>
            <a:endParaRPr lang="en-US" dirty="0"/>
          </a:p>
        </p:txBody>
      </p:sp>
      <p:sp>
        <p:nvSpPr>
          <p:cNvPr id="9" name="Text Placeholder 2"/>
          <p:cNvSpPr txBox="1">
            <a:spLocks/>
          </p:cNvSpPr>
          <p:nvPr/>
        </p:nvSpPr>
        <p:spPr>
          <a:xfrm>
            <a:off x="457200" y="881838"/>
            <a:ext cx="8530098" cy="2896727"/>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Chemical Stoichiometry of Gases</a:t>
            </a:r>
            <a:endParaRPr lang="en-US" sz="2200" dirty="0">
              <a:solidFill>
                <a:srgbClr val="009900"/>
              </a:solidFill>
            </a:endParaRPr>
          </a:p>
          <a:p>
            <a:pPr marL="342900" indent="-342900">
              <a:buFont typeface="Arial" charset="0"/>
              <a:buChar char="•"/>
            </a:pPr>
            <a:r>
              <a:rPr lang="en-US" sz="2200" dirty="0"/>
              <a:t>In the introduction to stoichiometry, reactions were balanced, grams were converted to moles and various calculations were done.</a:t>
            </a:r>
          </a:p>
          <a:p>
            <a:pPr marL="342900" indent="-342900">
              <a:buFont typeface="Arial" charset="0"/>
              <a:buChar char="•"/>
            </a:pPr>
            <a:r>
              <a:rPr lang="en-US" sz="2200" dirty="0"/>
              <a:t>Stoichiometry for gases works exactly the same way, except here, the number of moles might be obtained by using calculations related to gases, usually PV=nRT.</a:t>
            </a:r>
          </a:p>
        </p:txBody>
      </p:sp>
      <p:sp>
        <p:nvSpPr>
          <p:cNvPr id="10" name="Text Placeholder 2"/>
          <p:cNvSpPr txBox="1">
            <a:spLocks/>
          </p:cNvSpPr>
          <p:nvPr/>
        </p:nvSpPr>
        <p:spPr>
          <a:xfrm>
            <a:off x="1031774" y="3793080"/>
            <a:ext cx="7497712" cy="2377735"/>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Font typeface="+mj-lt"/>
              <a:buAutoNum type="arabicPeriod"/>
            </a:pPr>
            <a:r>
              <a:rPr lang="en-US" sz="2200" dirty="0"/>
              <a:t>Write and balance the reaction.</a:t>
            </a:r>
          </a:p>
          <a:p>
            <a:pPr marL="457200" indent="-457200">
              <a:buFont typeface="+mj-lt"/>
              <a:buAutoNum type="arabicPeriod"/>
            </a:pPr>
            <a:r>
              <a:rPr lang="en-US" sz="2200" dirty="0"/>
              <a:t>List what you know and what you want.</a:t>
            </a:r>
          </a:p>
          <a:p>
            <a:pPr marL="457200" indent="-457200">
              <a:buFont typeface="+mj-lt"/>
              <a:buAutoNum type="arabicPeriod"/>
            </a:pPr>
            <a:r>
              <a:rPr lang="en-US" sz="2200" dirty="0"/>
              <a:t>Get all units into standard gas units (L, atm, mol, K) and look up constants or molar masses as needed.</a:t>
            </a:r>
          </a:p>
          <a:p>
            <a:pPr marL="457200" indent="-457200">
              <a:buFont typeface="+mj-lt"/>
              <a:buAutoNum type="arabicPeriod"/>
            </a:pPr>
            <a:r>
              <a:rPr lang="en-US" sz="2200" dirty="0"/>
              <a:t>Approach the calculation as you would any other stoichiometry problem.</a:t>
            </a:r>
          </a:p>
        </p:txBody>
      </p:sp>
      <p:sp>
        <p:nvSpPr>
          <p:cNvPr id="5" name="Rounded Rectangle 4"/>
          <p:cNvSpPr/>
          <p:nvPr/>
        </p:nvSpPr>
        <p:spPr>
          <a:xfrm>
            <a:off x="727587" y="3596003"/>
            <a:ext cx="7610168" cy="2760347"/>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727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37</a:t>
            </a:fld>
            <a:endParaRPr lang="en-US" dirty="0"/>
          </a:p>
        </p:txBody>
      </p:sp>
      <p:sp>
        <p:nvSpPr>
          <p:cNvPr id="9" name="Text Placeholder 2"/>
          <p:cNvSpPr txBox="1">
            <a:spLocks/>
          </p:cNvSpPr>
          <p:nvPr/>
        </p:nvSpPr>
        <p:spPr>
          <a:xfrm>
            <a:off x="457200" y="966112"/>
            <a:ext cx="8686800" cy="1806586"/>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9.17 </a:t>
            </a:r>
            <a:r>
              <a:rPr lang="mr-IN" sz="2200" dirty="0">
                <a:solidFill>
                  <a:srgbClr val="009900"/>
                </a:solidFill>
              </a:rPr>
              <a:t>–</a:t>
            </a:r>
            <a:r>
              <a:rPr lang="en-US" sz="2200" dirty="0">
                <a:solidFill>
                  <a:srgbClr val="009900"/>
                </a:solidFill>
              </a:rPr>
              <a:t> Reaction of Gases</a:t>
            </a:r>
          </a:p>
          <a:p>
            <a:r>
              <a:rPr lang="en-US" sz="2000" dirty="0"/>
              <a:t>Propane, C</a:t>
            </a:r>
            <a:r>
              <a:rPr lang="en-US" sz="2000" baseline="-25000" dirty="0"/>
              <a:t>3</a:t>
            </a:r>
            <a:r>
              <a:rPr lang="en-US" sz="2000" dirty="0"/>
              <a:t>H</a:t>
            </a:r>
            <a:r>
              <a:rPr lang="en-US" sz="2000" baseline="-25000" dirty="0"/>
              <a:t>8</a:t>
            </a:r>
            <a:r>
              <a:rPr lang="en-US" sz="2000" dirty="0"/>
              <a:t>(</a:t>
            </a:r>
            <a:r>
              <a:rPr lang="en-US" sz="2000" i="1" dirty="0"/>
              <a:t>g</a:t>
            </a:r>
            <a:r>
              <a:rPr lang="en-US" sz="2000" dirty="0"/>
              <a:t>), is used in gas grills to provide the heat for cooking. What volume of O</a:t>
            </a:r>
            <a:r>
              <a:rPr lang="en-US" sz="2000" baseline="-25000" dirty="0"/>
              <a:t>2</a:t>
            </a:r>
            <a:r>
              <a:rPr lang="en-US" sz="2000" dirty="0"/>
              <a:t>(</a:t>
            </a:r>
            <a:r>
              <a:rPr lang="en-US" sz="2000" i="1" dirty="0"/>
              <a:t>g</a:t>
            </a:r>
            <a:r>
              <a:rPr lang="en-US" sz="2000" dirty="0"/>
              <a:t>) measured at 25 °C and 760 torr is required to react with 2.7 L of propane measured under the same conditions of temperature and pressure? Assume that the propane undergoes complete combustion. </a:t>
            </a:r>
            <a:endParaRPr lang="en-US" sz="2000" dirty="0">
              <a:effectLst/>
            </a:endParaRPr>
          </a:p>
        </p:txBody>
      </p:sp>
    </p:spTree>
    <p:extLst>
      <p:ext uri="{BB962C8B-B14F-4D97-AF65-F5344CB8AC3E}">
        <p14:creationId xmlns:p14="http://schemas.microsoft.com/office/powerpoint/2010/main" val="2017207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9.3  Stoichiometry and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38</a:t>
            </a:fld>
            <a:endParaRPr lang="en-US" dirty="0"/>
          </a:p>
        </p:txBody>
      </p:sp>
      <p:sp>
        <p:nvSpPr>
          <p:cNvPr id="9" name="Text Placeholder 2"/>
          <p:cNvSpPr txBox="1">
            <a:spLocks/>
          </p:cNvSpPr>
          <p:nvPr/>
        </p:nvSpPr>
        <p:spPr>
          <a:xfrm>
            <a:off x="457200" y="966112"/>
            <a:ext cx="8686800" cy="2337527"/>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9.18 </a:t>
            </a:r>
            <a:r>
              <a:rPr lang="mr-IN" sz="2200" dirty="0">
                <a:solidFill>
                  <a:srgbClr val="009900"/>
                </a:solidFill>
              </a:rPr>
              <a:t>–</a:t>
            </a:r>
            <a:r>
              <a:rPr lang="en-US" sz="2200" dirty="0">
                <a:solidFill>
                  <a:srgbClr val="009900"/>
                </a:solidFill>
              </a:rPr>
              <a:t> Volumes of Reacting Gases</a:t>
            </a:r>
          </a:p>
          <a:p>
            <a:r>
              <a:rPr lang="en-US" sz="2000" dirty="0"/>
              <a:t>Ammonia is an important fertilizer and industrial chemical. Suppose that a volume of 683 billion cubic feet of gaseous ammonia, measured at 25 °C and 1 atm, was manufactured. What volume of H</a:t>
            </a:r>
            <a:r>
              <a:rPr lang="en-US" sz="2000" baseline="-25000" dirty="0"/>
              <a:t>2</a:t>
            </a:r>
            <a:r>
              <a:rPr lang="en-US" sz="2000" dirty="0"/>
              <a:t>(</a:t>
            </a:r>
            <a:r>
              <a:rPr lang="en-US" sz="2000" i="1" dirty="0"/>
              <a:t>g</a:t>
            </a:r>
            <a:r>
              <a:rPr lang="en-US" sz="2000" dirty="0"/>
              <a:t>), measured under the same conditions, was required to prepare this amount of ammonia by reaction with N</a:t>
            </a:r>
            <a:r>
              <a:rPr lang="en-US" sz="2000" baseline="-25000" dirty="0"/>
              <a:t>2</a:t>
            </a:r>
            <a:r>
              <a:rPr lang="en-US" sz="2000" dirty="0"/>
              <a:t>? </a:t>
            </a:r>
          </a:p>
        </p:txBody>
      </p:sp>
      <p:sp>
        <p:nvSpPr>
          <p:cNvPr id="3" name="TextBox 2"/>
          <p:cNvSpPr txBox="1"/>
          <p:nvPr/>
        </p:nvSpPr>
        <p:spPr>
          <a:xfrm flipH="1">
            <a:off x="2513615" y="3203239"/>
            <a:ext cx="3749533" cy="400110"/>
          </a:xfrm>
          <a:prstGeom prst="rect">
            <a:avLst/>
          </a:prstGeom>
          <a:noFill/>
        </p:spPr>
        <p:txBody>
          <a:bodyPr wrap="square" rtlCol="0">
            <a:spAutoFit/>
          </a:bodyPr>
          <a:lstStyle/>
          <a:p>
            <a:pPr algn="ctr"/>
            <a:r>
              <a:rPr lang="en-US" sz="2000" dirty="0"/>
              <a:t>N</a:t>
            </a:r>
            <a:r>
              <a:rPr lang="en-US" sz="2000" baseline="-25000" dirty="0"/>
              <a:t>2</a:t>
            </a:r>
            <a:r>
              <a:rPr lang="en-US" sz="2000" dirty="0"/>
              <a:t>(g)  +  3H</a:t>
            </a:r>
            <a:r>
              <a:rPr lang="en-US" sz="2000" baseline="-25000" dirty="0"/>
              <a:t>2</a:t>
            </a:r>
            <a:r>
              <a:rPr lang="en-US" sz="2000" dirty="0"/>
              <a:t>(g)  </a:t>
            </a:r>
            <a:r>
              <a:rPr lang="en-US" sz="2000" dirty="0">
                <a:sym typeface="Wingdings"/>
              </a:rPr>
              <a:t>  2NH</a:t>
            </a:r>
            <a:r>
              <a:rPr lang="en-US" sz="2000" baseline="-25000" dirty="0">
                <a:sym typeface="Wingdings"/>
              </a:rPr>
              <a:t>3</a:t>
            </a:r>
            <a:r>
              <a:rPr lang="en-US" sz="2000" dirty="0">
                <a:sym typeface="Wingdings"/>
              </a:rPr>
              <a:t>(g)</a:t>
            </a:r>
            <a:endParaRPr lang="en-US" sz="2000" dirty="0"/>
          </a:p>
        </p:txBody>
      </p:sp>
    </p:spTree>
    <p:extLst>
      <p:ext uri="{BB962C8B-B14F-4D97-AF65-F5344CB8AC3E}">
        <p14:creationId xmlns:p14="http://schemas.microsoft.com/office/powerpoint/2010/main" val="529708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.4  Effusion and Diffusion of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39</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61214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Diffusion</a:t>
            </a:r>
            <a:endParaRPr lang="en-US" sz="2200" dirty="0">
              <a:solidFill>
                <a:srgbClr val="009900"/>
              </a:solidFill>
            </a:endParaRPr>
          </a:p>
          <a:p>
            <a:pPr marL="342900" indent="-342900">
              <a:buFont typeface="Arial" charset="0"/>
              <a:buChar char="•"/>
            </a:pPr>
            <a:r>
              <a:rPr lang="en-US" sz="2000" dirty="0"/>
              <a:t>The process by which molecules disperse in space in response to difference in concentration is called </a:t>
            </a:r>
            <a:r>
              <a:rPr lang="en-US" sz="2000" i="1" u="sng" dirty="0">
                <a:solidFill>
                  <a:srgbClr val="009900"/>
                </a:solidFill>
              </a:rPr>
              <a:t>diffusion</a:t>
            </a:r>
            <a:r>
              <a:rPr lang="en-US" sz="2000" dirty="0"/>
              <a:t>.</a:t>
            </a:r>
          </a:p>
          <a:p>
            <a:pPr marL="342900" indent="-342900">
              <a:buFont typeface="Arial" charset="0"/>
              <a:buChar char="•"/>
            </a:pPr>
            <a:r>
              <a:rPr lang="en-US" sz="2000" dirty="0">
                <a:effectLst/>
              </a:rPr>
              <a:t>Diffusion ultimately results in equal concentrations of gas throughout the system.</a:t>
            </a:r>
          </a:p>
        </p:txBody>
      </p:sp>
      <p:pic>
        <p:nvPicPr>
          <p:cNvPr id="5" name="Picture 4"/>
          <p:cNvPicPr>
            <a:picLocks noChangeAspect="1"/>
          </p:cNvPicPr>
          <p:nvPr/>
        </p:nvPicPr>
        <p:blipFill>
          <a:blip r:embed="rId2"/>
          <a:stretch>
            <a:fillRect/>
          </a:stretch>
        </p:blipFill>
        <p:spPr>
          <a:xfrm>
            <a:off x="1059076" y="2995362"/>
            <a:ext cx="6899522" cy="1898431"/>
          </a:xfrm>
          <a:prstGeom prst="rect">
            <a:avLst/>
          </a:prstGeom>
        </p:spPr>
      </p:pic>
      <p:sp>
        <p:nvSpPr>
          <p:cNvPr id="8" name="Text Placeholder 2"/>
          <p:cNvSpPr txBox="1">
            <a:spLocks/>
          </p:cNvSpPr>
          <p:nvPr/>
        </p:nvSpPr>
        <p:spPr>
          <a:xfrm>
            <a:off x="457200" y="4969163"/>
            <a:ext cx="8530098" cy="159878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Font typeface="Arial" charset="0"/>
              <a:buChar char="•"/>
            </a:pPr>
            <a:r>
              <a:rPr lang="en-US" sz="2000" dirty="0"/>
              <a:t>The rate of diffusion is the amount of gas passing through some area per unit time.</a:t>
            </a:r>
            <a:endParaRPr lang="en-US" sz="2000" dirty="0">
              <a:effectLst/>
            </a:endParaRPr>
          </a:p>
        </p:txBody>
      </p:sp>
      <p:pic>
        <p:nvPicPr>
          <p:cNvPr id="3" name="Picture 2"/>
          <p:cNvPicPr>
            <a:picLocks noChangeAspect="1"/>
          </p:cNvPicPr>
          <p:nvPr/>
        </p:nvPicPr>
        <p:blipFill>
          <a:blip r:embed="rId3"/>
          <a:stretch>
            <a:fillRect/>
          </a:stretch>
        </p:blipFill>
        <p:spPr>
          <a:xfrm>
            <a:off x="1646798" y="5698229"/>
            <a:ext cx="6150901" cy="658121"/>
          </a:xfrm>
          <a:prstGeom prst="rect">
            <a:avLst/>
          </a:prstGeom>
        </p:spPr>
      </p:pic>
    </p:spTree>
    <p:extLst>
      <p:ext uri="{BB962C8B-B14F-4D97-AF65-F5344CB8AC3E}">
        <p14:creationId xmlns:p14="http://schemas.microsoft.com/office/powerpoint/2010/main" val="756543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99473" y="4263992"/>
            <a:ext cx="2390931" cy="2378446"/>
          </a:xfrm>
          <a:prstGeom prst="rect">
            <a:avLst/>
          </a:prstGeom>
        </p:spPr>
      </p:pic>
      <p:sp>
        <p:nvSpPr>
          <p:cNvPr id="2" name="Title 1"/>
          <p:cNvSpPr>
            <a:spLocks noGrp="1"/>
          </p:cNvSpPr>
          <p:nvPr>
            <p:ph type="title"/>
          </p:nvPr>
        </p:nvSpPr>
        <p:spPr>
          <a:xfrm>
            <a:off x="457200" y="393234"/>
            <a:ext cx="8530098" cy="518478"/>
          </a:xfrm>
          <a:prstGeom prst="rect">
            <a:avLst/>
          </a:prstGeom>
        </p:spPr>
        <p:txBody>
          <a:bodyPr>
            <a:normAutofit/>
          </a:bodyPr>
          <a:lstStyle/>
          <a:p>
            <a:r>
              <a:rPr lang="en-US" dirty="0"/>
              <a:t>9</a:t>
            </a:r>
            <a:r>
              <a:rPr lang="en-US" sz="2800" dirty="0"/>
              <a:t>.1  Gas Pressure</a:t>
            </a:r>
          </a:p>
        </p:txBody>
      </p:sp>
      <p:sp>
        <p:nvSpPr>
          <p:cNvPr id="4" name="Slide Number Placeholder 3"/>
          <p:cNvSpPr>
            <a:spLocks noGrp="1"/>
          </p:cNvSpPr>
          <p:nvPr>
            <p:ph type="sldNum" sz="quarter" idx="4"/>
          </p:nvPr>
        </p:nvSpPr>
        <p:spPr/>
        <p:txBody>
          <a:bodyPr/>
          <a:lstStyle/>
          <a:p>
            <a:fld id="{72F633B3-16E2-4909-ACA1-80BBA0CB601E}" type="slidenum">
              <a:rPr lang="en-US" smtClean="0"/>
              <a:pPr/>
              <a:t>4</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199" y="956968"/>
            <a:ext cx="8442251" cy="2173053"/>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Pressure</a:t>
            </a:r>
            <a:endParaRPr lang="en-US" sz="2200" dirty="0">
              <a:solidFill>
                <a:srgbClr val="009900"/>
              </a:solidFill>
            </a:endParaRPr>
          </a:p>
          <a:p>
            <a:pPr marL="342900" indent="-342900">
              <a:buClr>
                <a:srgbClr val="009900"/>
              </a:buClr>
              <a:buFont typeface="Arial" panose="020B0604020202020204" pitchFamily="34" charset="0"/>
              <a:buChar char="•"/>
            </a:pPr>
            <a:r>
              <a:rPr lang="en-US" sz="2200" i="1" u="sng" dirty="0">
                <a:solidFill>
                  <a:srgbClr val="009900"/>
                </a:solidFill>
              </a:rPr>
              <a:t>Pressure</a:t>
            </a:r>
            <a:r>
              <a:rPr lang="en-US" sz="2200" dirty="0"/>
              <a:t> is the force exerted on an area of some surface.</a:t>
            </a:r>
          </a:p>
        </p:txBody>
      </p:sp>
      <mc:AlternateContent xmlns:mc="http://schemas.openxmlformats.org/markup-compatibility/2006" xmlns:a14="http://schemas.microsoft.com/office/drawing/2010/main">
        <mc:Choice Requires="a14">
          <p:sp>
            <p:nvSpPr>
              <p:cNvPr id="8" name="TextBox 7"/>
              <p:cNvSpPr txBox="1"/>
              <p:nvPr/>
            </p:nvSpPr>
            <p:spPr>
              <a:xfrm>
                <a:off x="1431595" y="2090939"/>
                <a:ext cx="737446" cy="574196"/>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charset="0"/>
                        </a:rPr>
                        <m:t>𝑃</m:t>
                      </m:r>
                      <m:r>
                        <a:rPr lang="en-US" sz="2000" b="0" i="1" smtClean="0">
                          <a:latin typeface="Cambria Math" charset="0"/>
                        </a:rPr>
                        <m:t>=</m:t>
                      </m:r>
                      <m:f>
                        <m:fPr>
                          <m:ctrlPr>
                            <a:rPr lang="mr-IN" sz="2000" b="0" i="1" smtClean="0">
                              <a:latin typeface="Cambria Math" panose="02040503050406030204" pitchFamily="18" charset="0"/>
                            </a:rPr>
                          </m:ctrlPr>
                        </m:fPr>
                        <m:num>
                          <m:r>
                            <a:rPr lang="en-US" sz="2000" b="0" i="1" smtClean="0">
                              <a:latin typeface="Cambria Math" charset="0"/>
                            </a:rPr>
                            <m:t>𝐹</m:t>
                          </m:r>
                        </m:num>
                        <m:den>
                          <m:r>
                            <a:rPr lang="en-US" sz="2000" b="0" i="1" smtClean="0">
                              <a:latin typeface="Cambria Math" charset="0"/>
                            </a:rPr>
                            <m:t>𝐴</m:t>
                          </m:r>
                        </m:den>
                      </m:f>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1431595" y="2090939"/>
                <a:ext cx="737446" cy="574196"/>
              </a:xfrm>
              <a:prstGeom prst="rect">
                <a:avLst/>
              </a:prstGeom>
              <a:blipFill rotWithShape="0">
                <a:blip r:embed="rId3"/>
                <a:stretch>
                  <a:fillRect/>
                </a:stretch>
              </a:blipFill>
            </p:spPr>
            <p:txBody>
              <a:bodyPr/>
              <a:lstStyle/>
              <a:p>
                <a:r>
                  <a:rPr lang="en-US">
                    <a:noFill/>
                  </a:rPr>
                  <a:t> </a:t>
                </a:r>
              </a:p>
            </p:txBody>
          </p:sp>
        </mc:Fallback>
      </mc:AlternateContent>
      <p:sp>
        <p:nvSpPr>
          <p:cNvPr id="10" name="TextBox 9"/>
          <p:cNvSpPr txBox="1"/>
          <p:nvPr/>
        </p:nvSpPr>
        <p:spPr>
          <a:xfrm>
            <a:off x="1221899" y="2807223"/>
            <a:ext cx="1408847" cy="830997"/>
          </a:xfrm>
          <a:prstGeom prst="rect">
            <a:avLst/>
          </a:prstGeom>
          <a:noFill/>
        </p:spPr>
        <p:txBody>
          <a:bodyPr wrap="none" rtlCol="0">
            <a:spAutoFit/>
          </a:bodyPr>
          <a:lstStyle/>
          <a:p>
            <a:r>
              <a:rPr lang="en-US" sz="1600" dirty="0">
                <a:latin typeface="Arial" charset="0"/>
                <a:ea typeface="Arial" charset="0"/>
                <a:cs typeface="Arial" charset="0"/>
              </a:rPr>
              <a:t>P = pressure </a:t>
            </a:r>
          </a:p>
          <a:p>
            <a:r>
              <a:rPr lang="en-US" sz="1600" dirty="0">
                <a:latin typeface="Arial" charset="0"/>
                <a:ea typeface="Arial" charset="0"/>
                <a:cs typeface="Arial" charset="0"/>
              </a:rPr>
              <a:t>F = force (N)</a:t>
            </a:r>
          </a:p>
          <a:p>
            <a:r>
              <a:rPr lang="en-US" sz="1600" dirty="0">
                <a:latin typeface="Arial" charset="0"/>
                <a:ea typeface="Arial" charset="0"/>
                <a:cs typeface="Arial" charset="0"/>
              </a:rPr>
              <a:t>A = area (m</a:t>
            </a:r>
            <a:r>
              <a:rPr lang="en-US" sz="1600" baseline="30000" dirty="0">
                <a:latin typeface="Arial" charset="0"/>
                <a:ea typeface="Arial" charset="0"/>
                <a:cs typeface="Arial" charset="0"/>
              </a:rPr>
              <a:t>2</a:t>
            </a:r>
            <a:r>
              <a:rPr lang="en-US" sz="1600" dirty="0">
                <a:latin typeface="Arial" charset="0"/>
                <a:ea typeface="Arial" charset="0"/>
                <a:cs typeface="Arial" charset="0"/>
              </a:rPr>
              <a:t>)</a:t>
            </a:r>
          </a:p>
        </p:txBody>
      </p:sp>
      <p:sp>
        <p:nvSpPr>
          <p:cNvPr id="11" name="TextBox 10"/>
          <p:cNvSpPr txBox="1"/>
          <p:nvPr/>
        </p:nvSpPr>
        <p:spPr>
          <a:xfrm>
            <a:off x="5637970" y="2090939"/>
            <a:ext cx="3057247" cy="2308324"/>
          </a:xfrm>
          <a:prstGeom prst="rect">
            <a:avLst/>
          </a:prstGeom>
          <a:noFill/>
        </p:spPr>
        <p:txBody>
          <a:bodyPr wrap="none" rtlCol="0">
            <a:spAutoFit/>
          </a:bodyPr>
          <a:lstStyle/>
          <a:p>
            <a:r>
              <a:rPr lang="en-US" dirty="0">
                <a:latin typeface="Arial" charset="0"/>
                <a:ea typeface="Arial" charset="0"/>
                <a:cs typeface="Arial" charset="0"/>
              </a:rPr>
              <a:t>SI Unit:  Pa</a:t>
            </a:r>
          </a:p>
          <a:p>
            <a:r>
              <a:rPr lang="en-US" dirty="0">
                <a:latin typeface="Arial" charset="0"/>
                <a:ea typeface="Arial" charset="0"/>
                <a:cs typeface="Arial" charset="0"/>
              </a:rPr>
              <a:t>1 Pa = 1 N/m</a:t>
            </a:r>
            <a:r>
              <a:rPr lang="en-US" baseline="30000" dirty="0">
                <a:latin typeface="Arial" charset="0"/>
                <a:ea typeface="Arial" charset="0"/>
                <a:cs typeface="Arial" charset="0"/>
              </a:rPr>
              <a:t>2</a:t>
            </a:r>
            <a:endParaRPr lang="en-US" dirty="0">
              <a:latin typeface="Arial" charset="0"/>
              <a:ea typeface="Arial" charset="0"/>
              <a:cs typeface="Arial" charset="0"/>
            </a:endParaRPr>
          </a:p>
          <a:p>
            <a:endParaRPr lang="en-US" dirty="0">
              <a:latin typeface="Arial" charset="0"/>
              <a:ea typeface="Arial" charset="0"/>
              <a:cs typeface="Arial" charset="0"/>
            </a:endParaRPr>
          </a:p>
          <a:p>
            <a:r>
              <a:rPr lang="en-US" dirty="0">
                <a:latin typeface="Arial" charset="0"/>
                <a:ea typeface="Arial" charset="0"/>
                <a:cs typeface="Arial" charset="0"/>
              </a:rPr>
              <a:t>Chemistry Units:  atm or bar</a:t>
            </a:r>
          </a:p>
          <a:p>
            <a:r>
              <a:rPr lang="en-US" dirty="0">
                <a:latin typeface="Arial" charset="0"/>
                <a:ea typeface="Arial" charset="0"/>
                <a:cs typeface="Arial" charset="0"/>
              </a:rPr>
              <a:t>1 atm = 1.01325 bar</a:t>
            </a:r>
          </a:p>
          <a:p>
            <a:r>
              <a:rPr lang="en-US" dirty="0">
                <a:latin typeface="Arial" charset="0"/>
                <a:ea typeface="Arial" charset="0"/>
                <a:cs typeface="Arial" charset="0"/>
              </a:rPr>
              <a:t>1 atm = 101325 Pa</a:t>
            </a:r>
          </a:p>
          <a:p>
            <a:endParaRPr lang="en-US" dirty="0">
              <a:latin typeface="Arial" charset="0"/>
              <a:ea typeface="Arial" charset="0"/>
              <a:cs typeface="Arial" charset="0"/>
            </a:endParaRPr>
          </a:p>
          <a:p>
            <a:endParaRPr lang="en-US" dirty="0">
              <a:latin typeface="Arial" charset="0"/>
              <a:ea typeface="Arial" charset="0"/>
              <a:cs typeface="Arial" charset="0"/>
            </a:endParaRPr>
          </a:p>
        </p:txBody>
      </p:sp>
      <p:grpSp>
        <p:nvGrpSpPr>
          <p:cNvPr id="5" name="Group 4"/>
          <p:cNvGrpSpPr/>
          <p:nvPr/>
        </p:nvGrpSpPr>
        <p:grpSpPr>
          <a:xfrm>
            <a:off x="3508373" y="2118710"/>
            <a:ext cx="1568372" cy="1290238"/>
            <a:chOff x="900481" y="3329099"/>
            <a:chExt cx="1568372" cy="1290238"/>
          </a:xfrm>
        </p:grpSpPr>
        <p:grpSp>
          <p:nvGrpSpPr>
            <p:cNvPr id="3" name="Group 2"/>
            <p:cNvGrpSpPr/>
            <p:nvPr/>
          </p:nvGrpSpPr>
          <p:grpSpPr>
            <a:xfrm>
              <a:off x="900481" y="3329099"/>
              <a:ext cx="1568372" cy="1290238"/>
              <a:chOff x="958111" y="3316731"/>
              <a:chExt cx="1568372" cy="1290238"/>
            </a:xfrm>
          </p:grpSpPr>
          <p:sp>
            <p:nvSpPr>
              <p:cNvPr id="13" name="Parallelogram 12"/>
              <p:cNvSpPr/>
              <p:nvPr/>
            </p:nvSpPr>
            <p:spPr>
              <a:xfrm>
                <a:off x="958111" y="3997049"/>
                <a:ext cx="1568372" cy="609920"/>
              </a:xfrm>
              <a:prstGeom prst="parallelogram">
                <a:avLst>
                  <a:gd name="adj" fmla="val 85092"/>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1746941" y="3316731"/>
                <a:ext cx="33244" cy="999379"/>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63912" y="3599024"/>
                <a:ext cx="641522" cy="307777"/>
              </a:xfrm>
              <a:prstGeom prst="rect">
                <a:avLst/>
              </a:prstGeom>
              <a:noFill/>
            </p:spPr>
            <p:txBody>
              <a:bodyPr wrap="none" rtlCol="0">
                <a:spAutoFit/>
              </a:bodyPr>
              <a:lstStyle/>
              <a:p>
                <a:r>
                  <a:rPr lang="en-US" sz="1400" i="1" dirty="0">
                    <a:solidFill>
                      <a:srgbClr val="0000FF"/>
                    </a:solidFill>
                  </a:rPr>
                  <a:t>Force</a:t>
                </a:r>
              </a:p>
            </p:txBody>
          </p:sp>
        </p:grpSp>
        <p:sp>
          <p:nvSpPr>
            <p:cNvPr id="16" name="TextBox 15"/>
            <p:cNvSpPr txBox="1"/>
            <p:nvPr/>
          </p:nvSpPr>
          <p:spPr>
            <a:xfrm>
              <a:off x="1121692" y="4311560"/>
              <a:ext cx="562975" cy="307777"/>
            </a:xfrm>
            <a:prstGeom prst="rect">
              <a:avLst/>
            </a:prstGeom>
            <a:noFill/>
          </p:spPr>
          <p:txBody>
            <a:bodyPr wrap="none" rtlCol="0">
              <a:spAutoFit/>
            </a:bodyPr>
            <a:lstStyle/>
            <a:p>
              <a:r>
                <a:rPr lang="en-US" sz="1400" i="1" dirty="0">
                  <a:solidFill>
                    <a:schemeClr val="accent5">
                      <a:lumMod val="75000"/>
                    </a:schemeClr>
                  </a:solidFill>
                </a:rPr>
                <a:t>Area</a:t>
              </a:r>
            </a:p>
          </p:txBody>
        </p:sp>
      </p:grpSp>
      <p:sp>
        <p:nvSpPr>
          <p:cNvPr id="18" name="Rectangle 17"/>
          <p:cNvSpPr/>
          <p:nvPr/>
        </p:nvSpPr>
        <p:spPr>
          <a:xfrm>
            <a:off x="457199" y="4350519"/>
            <a:ext cx="6127141" cy="1107996"/>
          </a:xfrm>
          <a:prstGeom prst="rect">
            <a:avLst/>
          </a:prstGeom>
        </p:spPr>
        <p:txBody>
          <a:bodyPr wrap="square">
            <a:spAutoFit/>
          </a:bodyPr>
          <a:lstStyle/>
          <a:p>
            <a:pPr marL="342900" indent="-342900">
              <a:buClr>
                <a:srgbClr val="009900"/>
              </a:buClr>
              <a:buFont typeface="Arial" panose="020B0604020202020204" pitchFamily="34" charset="0"/>
              <a:buChar char="•"/>
            </a:pPr>
            <a:r>
              <a:rPr lang="en-US" sz="2200" i="1" u="sng" dirty="0">
                <a:solidFill>
                  <a:srgbClr val="009900"/>
                </a:solidFill>
              </a:rPr>
              <a:t>Gas pressure</a:t>
            </a:r>
            <a:r>
              <a:rPr lang="en-US" sz="2200" dirty="0"/>
              <a:t> is caused by the force exerted by gas molecules colliding with the interior walls of a container.</a:t>
            </a:r>
          </a:p>
        </p:txBody>
      </p:sp>
    </p:spTree>
    <p:extLst>
      <p:ext uri="{BB962C8B-B14F-4D97-AF65-F5344CB8AC3E}">
        <p14:creationId xmlns:p14="http://schemas.microsoft.com/office/powerpoint/2010/main" val="1573253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640130" y="1911573"/>
            <a:ext cx="5825915" cy="2196606"/>
          </a:xfrm>
          <a:prstGeom prst="rect">
            <a:avLst/>
          </a:prstGeom>
        </p:spPr>
      </p:pic>
      <p:sp>
        <p:nvSpPr>
          <p:cNvPr id="2" name="Title 1"/>
          <p:cNvSpPr>
            <a:spLocks noGrp="1"/>
          </p:cNvSpPr>
          <p:nvPr>
            <p:ph type="title"/>
          </p:nvPr>
        </p:nvSpPr>
        <p:spPr>
          <a:prstGeom prst="rect">
            <a:avLst/>
          </a:prstGeom>
        </p:spPr>
        <p:txBody>
          <a:bodyPr>
            <a:normAutofit/>
          </a:bodyPr>
          <a:lstStyle/>
          <a:p>
            <a:r>
              <a:rPr lang="en-US" dirty="0"/>
              <a:t>9</a:t>
            </a:r>
            <a:r>
              <a:rPr lang="en-US" sz="2800" dirty="0"/>
              <a:t>.4  Effusion and Diffusion of gases</a:t>
            </a:r>
          </a:p>
        </p:txBody>
      </p:sp>
      <p:sp>
        <p:nvSpPr>
          <p:cNvPr id="4" name="Slide Number Placeholder 3"/>
          <p:cNvSpPr>
            <a:spLocks noGrp="1"/>
          </p:cNvSpPr>
          <p:nvPr>
            <p:ph type="sldNum" sz="quarter" idx="4"/>
          </p:nvPr>
        </p:nvSpPr>
        <p:spPr/>
        <p:txBody>
          <a:bodyPr/>
          <a:lstStyle/>
          <a:p>
            <a:fld id="{72F633B3-16E2-4909-ACA1-80BBA0CB601E}" type="slidenum">
              <a:rPr lang="en-US" smtClean="0"/>
              <a:pPr/>
              <a:t>40</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61214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Effusion</a:t>
            </a:r>
            <a:endParaRPr lang="en-US" sz="2200" dirty="0">
              <a:solidFill>
                <a:srgbClr val="009900"/>
              </a:solidFill>
            </a:endParaRPr>
          </a:p>
          <a:p>
            <a:pPr marL="342900" indent="-342900">
              <a:buFont typeface="Arial" charset="0"/>
              <a:buChar char="•"/>
            </a:pPr>
            <a:r>
              <a:rPr lang="en-US" sz="2000" dirty="0"/>
              <a:t>By contrast, effusion is the escape of gas molecules through a tiny hole into a vacuum.</a:t>
            </a:r>
          </a:p>
        </p:txBody>
      </p:sp>
      <p:sp>
        <p:nvSpPr>
          <p:cNvPr id="12" name="Text Placeholder 2"/>
          <p:cNvSpPr txBox="1">
            <a:spLocks/>
          </p:cNvSpPr>
          <p:nvPr/>
        </p:nvSpPr>
        <p:spPr>
          <a:xfrm>
            <a:off x="457200" y="4278111"/>
            <a:ext cx="8530098" cy="173837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Font typeface="Arial" charset="0"/>
              <a:buChar char="•"/>
            </a:pPr>
            <a:r>
              <a:rPr lang="en-US" sz="2000" dirty="0"/>
              <a:t>Rates of effusion for different gases can be compared by using Graham’s Law:  </a:t>
            </a:r>
            <a:r>
              <a:rPr lang="en-US" sz="2000" i="1" dirty="0"/>
              <a:t>The rate of effusion of a gas is inversely proportional to the square root of the mass of its particles.</a:t>
            </a:r>
            <a:endParaRPr lang="en-US" sz="2000" i="1" dirty="0">
              <a:effectLst/>
            </a:endParaRPr>
          </a:p>
        </p:txBody>
      </p:sp>
      <mc:AlternateContent xmlns:mc="http://schemas.openxmlformats.org/markup-compatibility/2006" xmlns:a14="http://schemas.microsoft.com/office/drawing/2010/main">
        <mc:Choice Requires="a14">
          <p:sp>
            <p:nvSpPr>
              <p:cNvPr id="14" name="TextBox 13"/>
              <p:cNvSpPr txBox="1"/>
              <p:nvPr/>
            </p:nvSpPr>
            <p:spPr>
              <a:xfrm>
                <a:off x="3337927" y="5565941"/>
                <a:ext cx="2768643" cy="7904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sz="2000" b="0" i="1" smtClean="0">
                              <a:latin typeface="Cambria Math" panose="02040503050406030204" pitchFamily="18" charset="0"/>
                            </a:rPr>
                          </m:ctrlPr>
                        </m:fPr>
                        <m:num>
                          <m:sSub>
                            <m:sSubPr>
                              <m:ctrlPr>
                                <a:rPr lang="en-US" sz="2000" b="0" i="1" smtClean="0">
                                  <a:solidFill>
                                    <a:srgbClr val="009900"/>
                                  </a:solidFill>
                                  <a:latin typeface="Cambria Math" panose="02040503050406030204" pitchFamily="18" charset="0"/>
                                </a:rPr>
                              </m:ctrlPr>
                            </m:sSubPr>
                            <m:e>
                              <m:r>
                                <a:rPr lang="en-US" sz="2000" b="0" i="1" smtClean="0">
                                  <a:solidFill>
                                    <a:srgbClr val="009900"/>
                                  </a:solidFill>
                                  <a:latin typeface="Cambria Math" charset="0"/>
                                </a:rPr>
                                <m:t>𝑟𝑎𝑡𝑒</m:t>
                              </m:r>
                            </m:e>
                            <m:sub>
                              <m:r>
                                <a:rPr lang="en-US" sz="2000" b="0" i="1" smtClean="0">
                                  <a:solidFill>
                                    <a:srgbClr val="009900"/>
                                  </a:solidFill>
                                  <a:latin typeface="Cambria Math" charset="0"/>
                                </a:rPr>
                                <m:t>𝐴</m:t>
                              </m:r>
                            </m:sub>
                          </m:sSub>
                        </m:num>
                        <m:den>
                          <m:sSub>
                            <m:sSubPr>
                              <m:ctrlPr>
                                <a:rPr lang="en-US" sz="2000" b="0" i="1" smtClean="0">
                                  <a:latin typeface="Cambria Math" panose="02040503050406030204" pitchFamily="18" charset="0"/>
                                </a:rPr>
                              </m:ctrlPr>
                            </m:sSubPr>
                            <m:e>
                              <m:r>
                                <a:rPr lang="en-US" sz="2000" b="0" i="1" smtClean="0">
                                  <a:solidFill>
                                    <a:srgbClr val="0000FF"/>
                                  </a:solidFill>
                                  <a:latin typeface="Cambria Math" charset="0"/>
                                </a:rPr>
                                <m:t>𝑟𝑎𝑡𝑒</m:t>
                              </m:r>
                            </m:e>
                            <m:sub>
                              <m:r>
                                <a:rPr lang="en-US" sz="2000" b="0" i="1" smtClean="0">
                                  <a:solidFill>
                                    <a:srgbClr val="0000FF"/>
                                  </a:solidFill>
                                  <a:latin typeface="Cambria Math" charset="0"/>
                                </a:rPr>
                                <m:t>𝐵</m:t>
                              </m:r>
                            </m:sub>
                          </m:sSub>
                        </m:den>
                      </m:f>
                      <m:r>
                        <a:rPr lang="en-US" sz="2000" b="0" i="1" smtClean="0">
                          <a:latin typeface="Cambria Math" charset="0"/>
                        </a:rPr>
                        <m:t>=</m:t>
                      </m:r>
                      <m:f>
                        <m:fPr>
                          <m:ctrlPr>
                            <a:rPr lang="mr-IN" sz="2000" b="0" i="1" smtClean="0">
                              <a:latin typeface="Cambria Math" panose="02040503050406030204" pitchFamily="18" charset="0"/>
                            </a:rPr>
                          </m:ctrlPr>
                        </m:fPr>
                        <m:num>
                          <m:rad>
                            <m:radPr>
                              <m:degHide m:val="on"/>
                              <m:ctrlPr>
                                <a:rPr lang="mr-IN" sz="2000" b="0" i="1" smtClean="0">
                                  <a:latin typeface="Cambria Math" panose="02040503050406030204" pitchFamily="18" charset="0"/>
                                </a:rPr>
                              </m:ctrlPr>
                            </m:radPr>
                            <m:deg/>
                            <m:e>
                              <m:sSub>
                                <m:sSubPr>
                                  <m:ctrlPr>
                                    <a:rPr lang="en-US" sz="2000" b="0" i="1" smtClean="0">
                                      <a:latin typeface="Cambria Math" panose="02040503050406030204" pitchFamily="18" charset="0"/>
                                    </a:rPr>
                                  </m:ctrlPr>
                                </m:sSubPr>
                                <m:e>
                                  <m:r>
                                    <a:rPr lang="en-US" sz="2000" b="0" i="1" smtClean="0">
                                      <a:solidFill>
                                        <a:srgbClr val="0000FF"/>
                                      </a:solidFill>
                                      <a:latin typeface="Cambria Math" charset="0"/>
                                    </a:rPr>
                                    <m:t>𝑚𝑜𝑙𝑎𝑟</m:t>
                                  </m:r>
                                  <m:r>
                                    <a:rPr lang="en-US" sz="2000" b="0" i="1" smtClean="0">
                                      <a:solidFill>
                                        <a:srgbClr val="0000FF"/>
                                      </a:solidFill>
                                      <a:latin typeface="Cambria Math" charset="0"/>
                                    </a:rPr>
                                    <m:t> </m:t>
                                  </m:r>
                                  <m:r>
                                    <a:rPr lang="en-US" sz="2000" b="0" i="1" smtClean="0">
                                      <a:solidFill>
                                        <a:srgbClr val="0000FF"/>
                                      </a:solidFill>
                                      <a:latin typeface="Cambria Math" charset="0"/>
                                    </a:rPr>
                                    <m:t>𝑚𝑎𝑠𝑠</m:t>
                                  </m:r>
                                </m:e>
                                <m:sub>
                                  <m:r>
                                    <a:rPr lang="en-US" sz="2000" b="0" i="1" smtClean="0">
                                      <a:solidFill>
                                        <a:srgbClr val="0000FF"/>
                                      </a:solidFill>
                                      <a:latin typeface="Cambria Math" charset="0"/>
                                    </a:rPr>
                                    <m:t>𝐵</m:t>
                                  </m:r>
                                </m:sub>
                              </m:sSub>
                            </m:e>
                          </m:rad>
                        </m:num>
                        <m:den>
                          <m:rad>
                            <m:radPr>
                              <m:degHide m:val="on"/>
                              <m:ctrlPr>
                                <a:rPr lang="mr-IN" sz="2000" b="0" i="1" smtClean="0">
                                  <a:latin typeface="Cambria Math" panose="02040503050406030204" pitchFamily="18" charset="0"/>
                                </a:rPr>
                              </m:ctrlPr>
                            </m:radPr>
                            <m:deg/>
                            <m:e>
                              <m:sSub>
                                <m:sSubPr>
                                  <m:ctrlPr>
                                    <a:rPr lang="en-US" sz="2000" b="0" i="1" smtClean="0">
                                      <a:latin typeface="Cambria Math" panose="02040503050406030204" pitchFamily="18" charset="0"/>
                                    </a:rPr>
                                  </m:ctrlPr>
                                </m:sSubPr>
                                <m:e>
                                  <m:r>
                                    <a:rPr lang="en-US" sz="2000" b="0" i="1" smtClean="0">
                                      <a:solidFill>
                                        <a:srgbClr val="009900"/>
                                      </a:solidFill>
                                      <a:latin typeface="Cambria Math" charset="0"/>
                                    </a:rPr>
                                    <m:t>𝑚𝑜𝑙𝑎𝑟</m:t>
                                  </m:r>
                                  <m:r>
                                    <a:rPr lang="en-US" sz="2000" b="0" i="1" smtClean="0">
                                      <a:solidFill>
                                        <a:srgbClr val="009900"/>
                                      </a:solidFill>
                                      <a:latin typeface="Cambria Math" charset="0"/>
                                    </a:rPr>
                                    <m:t> </m:t>
                                  </m:r>
                                  <m:r>
                                    <a:rPr lang="en-US" sz="2000" b="0" i="1" smtClean="0">
                                      <a:solidFill>
                                        <a:srgbClr val="009900"/>
                                      </a:solidFill>
                                      <a:latin typeface="Cambria Math" charset="0"/>
                                    </a:rPr>
                                    <m:t>𝑚𝑎𝑠𝑠</m:t>
                                  </m:r>
                                </m:e>
                                <m:sub>
                                  <m:r>
                                    <a:rPr lang="en-US" sz="2000" b="0" i="1" smtClean="0">
                                      <a:solidFill>
                                        <a:srgbClr val="009900"/>
                                      </a:solidFill>
                                      <a:latin typeface="Cambria Math" charset="0"/>
                                    </a:rPr>
                                    <m:t>𝐴</m:t>
                                  </m:r>
                                </m:sub>
                              </m:sSub>
                            </m:e>
                          </m:rad>
                        </m:den>
                      </m:f>
                      <m:r>
                        <a:rPr lang="en-US" sz="2000" b="0" i="1" smtClean="0">
                          <a:latin typeface="Cambria Math" charset="0"/>
                        </a:rPr>
                        <m:t> </m:t>
                      </m:r>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337927" y="5565941"/>
                <a:ext cx="2768643" cy="790409"/>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578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2F633B3-16E2-4909-ACA1-80BBA0CB601E}" type="slidenum">
              <a:rPr lang="en-US" smtClean="0"/>
              <a:pPr/>
              <a:t>41</a:t>
            </a:fld>
            <a:endParaRPr lang="en-US" dirty="0"/>
          </a:p>
        </p:txBody>
      </p:sp>
      <p:sp>
        <p:nvSpPr>
          <p:cNvPr id="9" name="Text Placeholder 2"/>
          <p:cNvSpPr txBox="1">
            <a:spLocks/>
          </p:cNvSpPr>
          <p:nvPr/>
        </p:nvSpPr>
        <p:spPr>
          <a:xfrm>
            <a:off x="457200" y="966112"/>
            <a:ext cx="8686800" cy="1442791"/>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Effusion of an Unknown </a:t>
            </a:r>
            <a:r>
              <a:rPr lang="en-US" sz="2200" i="1" dirty="0">
                <a:solidFill>
                  <a:srgbClr val="009900"/>
                </a:solidFill>
              </a:rPr>
              <a:t>vs. </a:t>
            </a:r>
            <a:r>
              <a:rPr lang="en-US" sz="2200" dirty="0">
                <a:solidFill>
                  <a:srgbClr val="009900"/>
                </a:solidFill>
              </a:rPr>
              <a:t>Helium</a:t>
            </a:r>
          </a:p>
          <a:p>
            <a:r>
              <a:rPr lang="en-US" sz="2000" dirty="0"/>
              <a:t>An unknown gas effuses through an opening at a rate that is one third that of helium gas. What is the molar mass of the unknown gas?</a:t>
            </a:r>
          </a:p>
        </p:txBody>
      </p:sp>
      <p:sp>
        <p:nvSpPr>
          <p:cNvPr id="7" name="Text Placeholder 2"/>
          <p:cNvSpPr txBox="1">
            <a:spLocks/>
          </p:cNvSpPr>
          <p:nvPr/>
        </p:nvSpPr>
        <p:spPr>
          <a:xfrm>
            <a:off x="457200" y="3583858"/>
            <a:ext cx="8686800" cy="136176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dirty="0">
                <a:solidFill>
                  <a:srgbClr val="009900"/>
                </a:solidFill>
              </a:rPr>
              <a:t>Example:  Ar </a:t>
            </a:r>
            <a:r>
              <a:rPr lang="en-US" sz="2200" i="1" dirty="0">
                <a:solidFill>
                  <a:srgbClr val="009900"/>
                </a:solidFill>
              </a:rPr>
              <a:t>vs. </a:t>
            </a:r>
            <a:r>
              <a:rPr lang="en-US" sz="2200" dirty="0">
                <a:solidFill>
                  <a:srgbClr val="009900"/>
                </a:solidFill>
              </a:rPr>
              <a:t>He Rate of Effusion</a:t>
            </a:r>
          </a:p>
          <a:p>
            <a:r>
              <a:rPr lang="en-US" sz="2000" dirty="0">
                <a:ea typeface="Calibri" charset="0"/>
                <a:cs typeface="Times New Roman" charset="0"/>
              </a:rPr>
              <a:t>Argon gas is ten times denser than helium gas at the same temperature and pressure. Which gas will effuse faster?  How much faster?</a:t>
            </a:r>
            <a:r>
              <a:rPr lang="en-US" sz="2000" dirty="0"/>
              <a:t> </a:t>
            </a:r>
          </a:p>
        </p:txBody>
      </p:sp>
      <p:sp>
        <p:nvSpPr>
          <p:cNvPr id="10" name="Title 1"/>
          <p:cNvSpPr>
            <a:spLocks noGrp="1"/>
          </p:cNvSpPr>
          <p:nvPr>
            <p:ph type="title"/>
          </p:nvPr>
        </p:nvSpPr>
        <p:spPr>
          <a:xfrm>
            <a:off x="457200" y="347979"/>
            <a:ext cx="8530098" cy="518478"/>
          </a:xfrm>
          <a:prstGeom prst="rect">
            <a:avLst/>
          </a:prstGeom>
        </p:spPr>
        <p:txBody>
          <a:bodyPr>
            <a:normAutofit/>
          </a:bodyPr>
          <a:lstStyle/>
          <a:p>
            <a:r>
              <a:rPr lang="en-US" dirty="0"/>
              <a:t>9</a:t>
            </a:r>
            <a:r>
              <a:rPr lang="en-US" sz="2800" dirty="0"/>
              <a:t>.4  Effusion and Diffusion of gases</a:t>
            </a:r>
          </a:p>
        </p:txBody>
      </p:sp>
    </p:spTree>
    <p:extLst>
      <p:ext uri="{BB962C8B-B14F-4D97-AF65-F5344CB8AC3E}">
        <p14:creationId xmlns:p14="http://schemas.microsoft.com/office/powerpoint/2010/main" val="556790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6087" y="3828066"/>
            <a:ext cx="1570207" cy="2528283"/>
            <a:chOff x="673348" y="4058864"/>
            <a:chExt cx="1570207" cy="2528283"/>
          </a:xfrm>
        </p:grpSpPr>
        <p:pic>
          <p:nvPicPr>
            <p:cNvPr id="6" name="Picture 5"/>
            <p:cNvPicPr>
              <a:picLocks noChangeAspect="1"/>
            </p:cNvPicPr>
            <p:nvPr/>
          </p:nvPicPr>
          <p:blipFill>
            <a:blip r:embed="rId2"/>
            <a:stretch>
              <a:fillRect/>
            </a:stretch>
          </p:blipFill>
          <p:spPr>
            <a:xfrm>
              <a:off x="673348" y="4076285"/>
              <a:ext cx="1570207" cy="2462627"/>
            </a:xfrm>
            <a:prstGeom prst="rect">
              <a:avLst/>
            </a:prstGeom>
            <a:ln>
              <a:noFill/>
            </a:ln>
          </p:spPr>
        </p:pic>
        <p:sp>
          <p:nvSpPr>
            <p:cNvPr id="3" name="Rectangle 2"/>
            <p:cNvSpPr/>
            <p:nvPr/>
          </p:nvSpPr>
          <p:spPr>
            <a:xfrm>
              <a:off x="1021184" y="4058864"/>
              <a:ext cx="882129" cy="230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68756" y="6356349"/>
              <a:ext cx="1136761" cy="230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prstGeom prst="rect">
            <a:avLst/>
          </a:prstGeom>
        </p:spPr>
        <p:txBody>
          <a:bodyPr>
            <a:normAutofit/>
          </a:bodyPr>
          <a:lstStyle/>
          <a:p>
            <a:r>
              <a:rPr lang="en-US" dirty="0"/>
              <a:t>9</a:t>
            </a:r>
            <a:r>
              <a:rPr lang="en-US" sz="2800" dirty="0"/>
              <a:t>.5  The Kinetic Molecular Theory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42</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30887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Explaining Gas Laws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The gas laws presented thus far have been derived from experimental observations.</a:t>
            </a:r>
          </a:p>
          <a:p>
            <a:pPr marL="342900" indent="-342900">
              <a:buClr>
                <a:srgbClr val="009900"/>
              </a:buClr>
              <a:buFont typeface="Arial" panose="020B0604020202020204" pitchFamily="34" charset="0"/>
              <a:buChar char="•"/>
            </a:pPr>
            <a:r>
              <a:rPr lang="en-US" sz="2200" dirty="0"/>
              <a:t>As a mathematical model, PV=nRT generally describes the behavior of most gases at or room temperature and 1-2 atm.</a:t>
            </a:r>
          </a:p>
          <a:p>
            <a:pPr marL="342900" indent="-342900">
              <a:buClr>
                <a:srgbClr val="009900"/>
              </a:buClr>
              <a:buFont typeface="Arial" panose="020B0604020202020204" pitchFamily="34" charset="0"/>
              <a:buChar char="•"/>
            </a:pPr>
            <a:r>
              <a:rPr lang="en-US" sz="2200" i="1" u="sng" dirty="0">
                <a:solidFill>
                  <a:srgbClr val="009900"/>
                </a:solidFill>
              </a:rPr>
              <a:t>Why do gases behave this way?</a:t>
            </a:r>
          </a:p>
          <a:p>
            <a:pPr marL="1074420" lvl="1" indent="-342900">
              <a:buClr>
                <a:srgbClr val="009900"/>
              </a:buClr>
            </a:pPr>
            <a:r>
              <a:rPr lang="en-US" sz="2000" dirty="0"/>
              <a:t>Observations work on a macroscopic level.</a:t>
            </a:r>
          </a:p>
          <a:p>
            <a:pPr marL="1074420" lvl="1" indent="-342900">
              <a:buClr>
                <a:srgbClr val="009900"/>
              </a:buClr>
            </a:pPr>
            <a:r>
              <a:rPr lang="en-US" sz="2000" dirty="0"/>
              <a:t>On a microscopic level, kinetic molecular theory is useful.</a:t>
            </a:r>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92303" y="4066255"/>
            <a:ext cx="959885" cy="2617869"/>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28241" y="4359625"/>
            <a:ext cx="967352" cy="1434349"/>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353134" y="4601070"/>
            <a:ext cx="1106465" cy="1937842"/>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585718" y="6202460"/>
                <a:ext cx="1594884"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𝑃</m:t>
                      </m:r>
                      <m:r>
                        <a:rPr lang="en-US" sz="2000" b="0" i="1" smtClean="0">
                          <a:latin typeface="Cambria Math" charset="0"/>
                        </a:rPr>
                        <m:t> </m:t>
                      </m:r>
                      <m:r>
                        <a:rPr lang="en-US" sz="2000" b="0" i="1" smtClean="0">
                          <a:latin typeface="Cambria Math" charset="0"/>
                        </a:rPr>
                        <m:t>𝑎𝑛𝑑</m:t>
                      </m:r>
                      <m:r>
                        <a:rPr lang="en-US" sz="2000" b="0" i="1" smtClean="0">
                          <a:latin typeface="Cambria Math" charset="0"/>
                        </a:rPr>
                        <m:t> </m:t>
                      </m:r>
                      <m:r>
                        <a:rPr lang="en-US" sz="2000" b="0" i="1" smtClean="0">
                          <a:latin typeface="Cambria Math" charset="0"/>
                        </a:rPr>
                        <m:t>𝑇</m:t>
                      </m:r>
                    </m:oMath>
                  </m:oMathPara>
                </a14:m>
                <a:endParaRPr lang="en-US"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85718" y="6202460"/>
                <a:ext cx="1594884" cy="307777"/>
              </a:xfrm>
              <a:prstGeom prst="rect">
                <a:avLst/>
              </a:prstGeom>
              <a:blipFill rotWithShape="0">
                <a:blip r:embed="rId6"/>
                <a:stretch>
                  <a:fillRect t="-137255" b="-18039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452347" y="4226734"/>
                <a:ext cx="1131770"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𝑉</m:t>
                      </m:r>
                      <m:r>
                        <a:rPr lang="en-US" sz="2000" b="0" i="1" smtClean="0">
                          <a:latin typeface="Cambria Math" charset="0"/>
                        </a:rPr>
                        <m:t> </m:t>
                      </m:r>
                      <m:r>
                        <a:rPr lang="en-US" sz="2000" b="0" i="1" smtClean="0">
                          <a:latin typeface="Cambria Math" charset="0"/>
                        </a:rPr>
                        <m:t>𝑎𝑛𝑑</m:t>
                      </m:r>
                      <m:r>
                        <a:rPr lang="en-US" sz="2000" b="0" i="1" smtClean="0">
                          <a:latin typeface="Cambria Math" charset="0"/>
                        </a:rPr>
                        <m:t> </m:t>
                      </m:r>
                      <m:r>
                        <a:rPr lang="en-US" sz="2000" b="0" i="1" smtClean="0">
                          <a:latin typeface="Cambria Math" charset="0"/>
                        </a:rPr>
                        <m:t>𝑇</m:t>
                      </m:r>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452347" y="4226734"/>
                <a:ext cx="1131770" cy="307777"/>
              </a:xfrm>
              <a:prstGeom prst="rect">
                <a:avLst/>
              </a:prstGeom>
              <a:blipFill rotWithShape="0">
                <a:blip r:embed="rId7"/>
                <a:stretch>
                  <a:fillRect t="-137255" b="-18039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208697" y="5971662"/>
                <a:ext cx="1206440"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𝑃</m:t>
                      </m:r>
                      <m:r>
                        <a:rPr lang="en-US" sz="2000" b="0" i="1" smtClean="0">
                          <a:latin typeface="Cambria Math" charset="0"/>
                        </a:rPr>
                        <m:t> </m:t>
                      </m:r>
                      <m:r>
                        <a:rPr lang="en-US" sz="2000" b="0" i="1" smtClean="0">
                          <a:latin typeface="Cambria Math" charset="0"/>
                        </a:rPr>
                        <m:t>𝑎𝑛𝑑</m:t>
                      </m:r>
                      <m:r>
                        <a:rPr lang="en-US" sz="2000" b="0" i="1" smtClean="0">
                          <a:latin typeface="Cambria Math" charset="0"/>
                        </a:rPr>
                        <m:t> </m:t>
                      </m:r>
                      <m:r>
                        <a:rPr lang="en-US" sz="2000" b="0" i="1" smtClean="0">
                          <a:latin typeface="Cambria Math" charset="0"/>
                        </a:rPr>
                        <m:t>𝑉</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5208697" y="5971662"/>
                <a:ext cx="1206440" cy="307777"/>
              </a:xfrm>
              <a:prstGeom prst="rect">
                <a:avLst/>
              </a:prstGeom>
              <a:blipFill rotWithShape="0">
                <a:blip r:embed="rId8"/>
                <a:stretch>
                  <a:fillRect t="-142000" b="-18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344822" y="4211740"/>
                <a:ext cx="1123089" cy="307777"/>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𝑛</m:t>
                      </m:r>
                      <m:r>
                        <a:rPr lang="en-US" sz="2000" b="0" i="1" smtClean="0">
                          <a:latin typeface="Cambria Math" charset="0"/>
                        </a:rPr>
                        <m:t> </m:t>
                      </m:r>
                      <m:r>
                        <a:rPr lang="en-US" sz="2000" b="0" i="1" smtClean="0">
                          <a:latin typeface="Cambria Math" charset="0"/>
                        </a:rPr>
                        <m:t>𝑎𝑛𝑑</m:t>
                      </m:r>
                      <m:r>
                        <a:rPr lang="en-US" sz="2000" b="0" i="1" smtClean="0">
                          <a:latin typeface="Cambria Math" charset="0"/>
                        </a:rPr>
                        <m:t> </m:t>
                      </m:r>
                      <m:r>
                        <a:rPr lang="en-US" sz="2000" b="0" i="1" smtClean="0">
                          <a:latin typeface="Cambria Math" charset="0"/>
                        </a:rPr>
                        <m:t>𝑉</m:t>
                      </m:r>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7344822" y="4211740"/>
                <a:ext cx="1123089" cy="307777"/>
              </a:xfrm>
              <a:prstGeom prst="rect">
                <a:avLst/>
              </a:prstGeom>
              <a:blipFill rotWithShape="0">
                <a:blip r:embed="rId9"/>
                <a:stretch>
                  <a:fillRect t="-142000" b="-184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65176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.5  The Kinetic Molecular Theory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43</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84856"/>
            <a:ext cx="8530098" cy="3398581"/>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Kinetic Molecular Theory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Particles are in continuous motion.</a:t>
            </a:r>
            <a:endParaRPr lang="en-US" sz="2000" dirty="0"/>
          </a:p>
          <a:p>
            <a:pPr marL="342900" indent="-342900">
              <a:buClr>
                <a:srgbClr val="009900"/>
              </a:buClr>
              <a:buFont typeface="Arial" panose="020B0604020202020204" pitchFamily="34" charset="0"/>
              <a:buChar char="•"/>
            </a:pPr>
            <a:r>
              <a:rPr lang="en-US" sz="2200" dirty="0"/>
              <a:t>The volume of each particle is negligible.</a:t>
            </a:r>
          </a:p>
          <a:p>
            <a:pPr marL="342900" indent="-342900">
              <a:buClr>
                <a:srgbClr val="009900"/>
              </a:buClr>
              <a:buFont typeface="Arial" panose="020B0604020202020204" pitchFamily="34" charset="0"/>
              <a:buChar char="•"/>
            </a:pPr>
            <a:r>
              <a:rPr lang="en-US" sz="2200" dirty="0"/>
              <a:t>Pressure results from collisions between particles and the container walls.</a:t>
            </a:r>
          </a:p>
          <a:p>
            <a:pPr marL="342900" indent="-342900">
              <a:buClr>
                <a:srgbClr val="009900"/>
              </a:buClr>
              <a:buFont typeface="Arial" panose="020B0604020202020204" pitchFamily="34" charset="0"/>
              <a:buChar char="•"/>
            </a:pPr>
            <a:r>
              <a:rPr lang="en-US" sz="2200" dirty="0"/>
              <a:t>Particles do not exert forces on each other; collision are </a:t>
            </a:r>
            <a:r>
              <a:rPr lang="en-US" sz="2200" i="1" u="sng" dirty="0">
                <a:solidFill>
                  <a:srgbClr val="009900"/>
                </a:solidFill>
              </a:rPr>
              <a:t>elastic</a:t>
            </a:r>
            <a:r>
              <a:rPr lang="en-US" sz="2200" dirty="0"/>
              <a:t>.</a:t>
            </a:r>
            <a:endParaRPr lang="en-US" sz="2000" dirty="0"/>
          </a:p>
          <a:p>
            <a:pPr marL="342900" indent="-342900">
              <a:buClr>
                <a:srgbClr val="009900"/>
              </a:buClr>
              <a:buFont typeface="Arial" panose="020B0604020202020204" pitchFamily="34" charset="0"/>
              <a:buChar char="•"/>
            </a:pPr>
            <a:r>
              <a:rPr lang="en-US" sz="2200" dirty="0"/>
              <a:t>The average kinetic energy is proportional to temperature (K).</a:t>
            </a:r>
          </a:p>
          <a:p>
            <a:pPr marL="342900" indent="-342900">
              <a:buClr>
                <a:srgbClr val="009900"/>
              </a:buClr>
              <a:buFont typeface="Arial" panose="020B0604020202020204" pitchFamily="34" charset="0"/>
              <a:buChar char="•"/>
            </a:pPr>
            <a:endParaRPr lang="en-US" sz="2200" dirty="0"/>
          </a:p>
        </p:txBody>
      </p:sp>
      <p:pic>
        <p:nvPicPr>
          <p:cNvPr id="6" name="Picture 5"/>
          <p:cNvPicPr>
            <a:picLocks noChangeAspect="1"/>
          </p:cNvPicPr>
          <p:nvPr/>
        </p:nvPicPr>
        <p:blipFill>
          <a:blip r:embed="rId2"/>
          <a:stretch>
            <a:fillRect/>
          </a:stretch>
        </p:blipFill>
        <p:spPr>
          <a:xfrm>
            <a:off x="3252158" y="4043649"/>
            <a:ext cx="2417122" cy="2457332"/>
          </a:xfrm>
          <a:prstGeom prst="rect">
            <a:avLst/>
          </a:prstGeom>
        </p:spPr>
      </p:pic>
    </p:spTree>
    <p:extLst>
      <p:ext uri="{BB962C8B-B14F-4D97-AF65-F5344CB8AC3E}">
        <p14:creationId xmlns:p14="http://schemas.microsoft.com/office/powerpoint/2010/main" val="209462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.5  The Kinetic Molecular Theory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44</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843672"/>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Kinetic Molecular Theory Explains the Behavior of Gases</a:t>
            </a:r>
            <a:endParaRPr lang="en-US" sz="2200" dirty="0">
              <a:solidFill>
                <a:srgbClr val="0099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200" y="1551038"/>
            <a:ext cx="2413282" cy="2421117"/>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81586" y="1551038"/>
            <a:ext cx="2546482" cy="2280081"/>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31219" y="1551038"/>
            <a:ext cx="2374105" cy="2272246"/>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866399" y="4789572"/>
                <a:ext cx="1594884" cy="563872"/>
              </a:xfrm>
              <a:prstGeom prst="rect">
                <a:avLst/>
              </a:prstGeom>
              <a:noFill/>
              <a:ln>
                <a:no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f>
                        <m:fPr>
                          <m:ctrlPr>
                            <a:rPr lang="mr-IN"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charset="0"/>
                                </a:rPr>
                                <m:t>𝑃</m:t>
                              </m:r>
                            </m:e>
                            <m:sub>
                              <m:r>
                                <a:rPr lang="en-US" i="1">
                                  <a:latin typeface="Cambria Math" charset="0"/>
                                </a:rPr>
                                <m:t>1</m:t>
                              </m:r>
                            </m:sub>
                          </m:sSub>
                        </m:num>
                        <m:den>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𝑇</m:t>
                              </m:r>
                            </m:e>
                            <m:sub>
                              <m:r>
                                <a:rPr lang="en-US" i="1">
                                  <a:latin typeface="Cambria Math" charset="0"/>
                                  <a:ea typeface="Cambria Math" charset="0"/>
                                  <a:cs typeface="Cambria Math" charset="0"/>
                                </a:rPr>
                                <m:t>1</m:t>
                              </m:r>
                            </m:sub>
                          </m:sSub>
                        </m:den>
                      </m:f>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𝑐𝑜𝑛𝑠𝑡𝑎𝑛𝑡</m:t>
                      </m:r>
                    </m:oMath>
                  </m:oMathPara>
                </a14:m>
                <a:endParaRPr lang="en-US" dirty="0">
                  <a:solidFill>
                    <a:srgbClr val="0099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66399" y="4789572"/>
                <a:ext cx="1594884" cy="563872"/>
              </a:xfrm>
              <a:prstGeom prst="rect">
                <a:avLst/>
              </a:prstGeom>
              <a:blipFill rotWithShape="0">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3573374" y="4948943"/>
                <a:ext cx="1962906" cy="276999"/>
              </a:xfrm>
              <a:prstGeom prst="rect">
                <a:avLst/>
              </a:prstGeom>
              <a:noFill/>
              <a:ln>
                <a:no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𝑃</m:t>
                          </m:r>
                        </m:e>
                        <m:sub>
                          <m:r>
                            <a:rPr lang="en-US" b="0" i="1" smtClean="0">
                              <a:latin typeface="Cambria Math" charset="0"/>
                              <a:ea typeface="Cambria Math" charset="0"/>
                              <a:cs typeface="Cambria Math" charset="0"/>
                            </a:rPr>
                            <m:t>1</m:t>
                          </m:r>
                        </m:sub>
                      </m:sSub>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𝑉</m:t>
                          </m:r>
                        </m:e>
                        <m:sub>
                          <m:r>
                            <a:rPr lang="en-US" b="0" i="1" smtClean="0">
                              <a:latin typeface="Cambria Math" charset="0"/>
                              <a:ea typeface="Cambria Math" charset="0"/>
                              <a:cs typeface="Cambria Math" charset="0"/>
                            </a:rPr>
                            <m:t>1</m:t>
                          </m:r>
                        </m:sub>
                      </m:sSub>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𝑐𝑜𝑛𝑠𝑡𝑎𝑛𝑡</m:t>
                      </m:r>
                    </m:oMath>
                  </m:oMathPara>
                </a14:m>
                <a:endParaRPr lang="en-US" dirty="0">
                  <a:solidFill>
                    <a:srgbClr val="0099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573374" y="4948943"/>
                <a:ext cx="1962906" cy="276999"/>
              </a:xfrm>
              <a:prstGeom prst="rect">
                <a:avLst/>
              </a:prstGeom>
              <a:blipFill rotWithShape="0">
                <a:blip r:embed="rId6"/>
                <a:stretch>
                  <a:fillRect b="-1777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469549" y="4789572"/>
                <a:ext cx="1697444" cy="563872"/>
              </a:xfrm>
              <a:prstGeom prst="rect">
                <a:avLst/>
              </a:prstGeom>
              <a:noFill/>
              <a:ln>
                <a:noFill/>
              </a:ln>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f>
                        <m:fPr>
                          <m:ctrlPr>
                            <a:rPr lang="mr-IN" b="0" i="1" smtClean="0">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charset="0"/>
                                </a:rPr>
                                <m:t>𝑉</m:t>
                              </m:r>
                            </m:e>
                            <m:sub>
                              <m:r>
                                <a:rPr lang="en-US" i="1">
                                  <a:latin typeface="Cambria Math" charset="0"/>
                                </a:rPr>
                                <m:t>1</m:t>
                              </m:r>
                            </m:sub>
                          </m:sSub>
                        </m:num>
                        <m:den>
                          <m:sSub>
                            <m:sSubPr>
                              <m:ctrlPr>
                                <a:rPr lang="en-US" i="1">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𝑛</m:t>
                              </m:r>
                            </m:e>
                            <m:sub>
                              <m:r>
                                <a:rPr lang="en-US" i="1">
                                  <a:latin typeface="Cambria Math" charset="0"/>
                                  <a:ea typeface="Cambria Math" charset="0"/>
                                  <a:cs typeface="Cambria Math" charset="0"/>
                                </a:rPr>
                                <m:t>1</m:t>
                              </m:r>
                            </m:sub>
                          </m:sSub>
                        </m:den>
                      </m:f>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𝑐𝑜𝑛𝑠𝑡𝑎𝑛𝑡</m:t>
                      </m:r>
                    </m:oMath>
                  </m:oMathPara>
                </a14:m>
                <a:endParaRPr lang="en-US" dirty="0">
                  <a:solidFill>
                    <a:srgbClr val="0099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469549" y="4789572"/>
                <a:ext cx="1697444" cy="563872"/>
              </a:xfrm>
              <a:prstGeom prst="rect">
                <a:avLst/>
              </a:prstGeom>
              <a:blipFill rotWithShape="0">
                <a:blip r:embed="rId7"/>
                <a:stretch>
                  <a:fillRect/>
                </a:stretch>
              </a:blipFill>
              <a:ln>
                <a:noFill/>
              </a:ln>
            </p:spPr>
            <p:txBody>
              <a:bodyPr/>
              <a:lstStyle/>
              <a:p>
                <a:r>
                  <a:rPr lang="en-US">
                    <a:noFill/>
                  </a:rPr>
                  <a:t> </a:t>
                </a:r>
              </a:p>
            </p:txBody>
          </p:sp>
        </mc:Fallback>
      </mc:AlternateContent>
      <p:sp>
        <p:nvSpPr>
          <p:cNvPr id="11" name="TextBox 10"/>
          <p:cNvSpPr txBox="1"/>
          <p:nvPr/>
        </p:nvSpPr>
        <p:spPr>
          <a:xfrm>
            <a:off x="784915" y="3946355"/>
            <a:ext cx="1757853" cy="369332"/>
          </a:xfrm>
          <a:prstGeom prst="rect">
            <a:avLst/>
          </a:prstGeom>
          <a:noFill/>
        </p:spPr>
        <p:txBody>
          <a:bodyPr wrap="none" rtlCol="0">
            <a:spAutoFit/>
          </a:bodyPr>
          <a:lstStyle/>
          <a:p>
            <a:pPr algn="ctr"/>
            <a:r>
              <a:rPr lang="en-US" dirty="0"/>
              <a:t>Amonton’s Law</a:t>
            </a:r>
          </a:p>
        </p:txBody>
      </p:sp>
      <p:sp>
        <p:nvSpPr>
          <p:cNvPr id="19" name="TextBox 18"/>
          <p:cNvSpPr txBox="1"/>
          <p:nvPr/>
        </p:nvSpPr>
        <p:spPr>
          <a:xfrm>
            <a:off x="3849025" y="3946355"/>
            <a:ext cx="1411604" cy="369332"/>
          </a:xfrm>
          <a:prstGeom prst="rect">
            <a:avLst/>
          </a:prstGeom>
          <a:noFill/>
        </p:spPr>
        <p:txBody>
          <a:bodyPr wrap="none" rtlCol="0">
            <a:spAutoFit/>
          </a:bodyPr>
          <a:lstStyle/>
          <a:p>
            <a:pPr algn="ctr"/>
            <a:r>
              <a:rPr lang="en-US" dirty="0"/>
              <a:t>Boyle’s Law</a:t>
            </a:r>
          </a:p>
        </p:txBody>
      </p:sp>
      <p:sp>
        <p:nvSpPr>
          <p:cNvPr id="20" name="TextBox 19"/>
          <p:cNvSpPr txBox="1"/>
          <p:nvPr/>
        </p:nvSpPr>
        <p:spPr>
          <a:xfrm>
            <a:off x="6409369" y="3946355"/>
            <a:ext cx="1817805" cy="369332"/>
          </a:xfrm>
          <a:prstGeom prst="rect">
            <a:avLst/>
          </a:prstGeom>
          <a:noFill/>
        </p:spPr>
        <p:txBody>
          <a:bodyPr wrap="none" rtlCol="0">
            <a:spAutoFit/>
          </a:bodyPr>
          <a:lstStyle/>
          <a:p>
            <a:pPr algn="ctr"/>
            <a:r>
              <a:rPr lang="en-US" dirty="0"/>
              <a:t>Avogadro’s Law</a:t>
            </a:r>
          </a:p>
        </p:txBody>
      </p:sp>
      <p:sp>
        <p:nvSpPr>
          <p:cNvPr id="22" name="TextBox 21"/>
          <p:cNvSpPr txBox="1"/>
          <p:nvPr/>
        </p:nvSpPr>
        <p:spPr>
          <a:xfrm>
            <a:off x="1148316" y="4252567"/>
            <a:ext cx="1031051" cy="584775"/>
          </a:xfrm>
          <a:prstGeom prst="rect">
            <a:avLst/>
          </a:prstGeom>
          <a:noFill/>
        </p:spPr>
        <p:txBody>
          <a:bodyPr wrap="none" rtlCol="0">
            <a:spAutoFit/>
          </a:bodyPr>
          <a:lstStyle/>
          <a:p>
            <a:pPr algn="ctr"/>
            <a:r>
              <a:rPr lang="en-US" dirty="0"/>
              <a:t>P and T</a:t>
            </a:r>
          </a:p>
          <a:p>
            <a:pPr algn="ctr"/>
            <a:r>
              <a:rPr lang="en-US" sz="1400" dirty="0"/>
              <a:t>V constant</a:t>
            </a:r>
          </a:p>
        </p:txBody>
      </p:sp>
      <p:sp>
        <p:nvSpPr>
          <p:cNvPr id="23" name="TextBox 22"/>
          <p:cNvSpPr txBox="1"/>
          <p:nvPr/>
        </p:nvSpPr>
        <p:spPr>
          <a:xfrm>
            <a:off x="4039302" y="4252567"/>
            <a:ext cx="1031051" cy="584775"/>
          </a:xfrm>
          <a:prstGeom prst="rect">
            <a:avLst/>
          </a:prstGeom>
          <a:noFill/>
        </p:spPr>
        <p:txBody>
          <a:bodyPr wrap="none" rtlCol="0">
            <a:spAutoFit/>
          </a:bodyPr>
          <a:lstStyle/>
          <a:p>
            <a:pPr algn="ctr"/>
            <a:r>
              <a:rPr lang="en-US" dirty="0"/>
              <a:t>P and V</a:t>
            </a:r>
          </a:p>
          <a:p>
            <a:pPr algn="ctr"/>
            <a:r>
              <a:rPr lang="en-US" sz="1400" dirty="0"/>
              <a:t>T constant</a:t>
            </a:r>
          </a:p>
        </p:txBody>
      </p:sp>
      <p:sp>
        <p:nvSpPr>
          <p:cNvPr id="24" name="TextBox 23"/>
          <p:cNvSpPr txBox="1"/>
          <p:nvPr/>
        </p:nvSpPr>
        <p:spPr>
          <a:xfrm>
            <a:off x="6804349" y="4252567"/>
            <a:ext cx="1027845" cy="584775"/>
          </a:xfrm>
          <a:prstGeom prst="rect">
            <a:avLst/>
          </a:prstGeom>
          <a:noFill/>
        </p:spPr>
        <p:txBody>
          <a:bodyPr wrap="none" rtlCol="0">
            <a:spAutoFit/>
          </a:bodyPr>
          <a:lstStyle/>
          <a:p>
            <a:pPr algn="ctr"/>
            <a:r>
              <a:rPr lang="en-US" dirty="0"/>
              <a:t>n and V</a:t>
            </a:r>
          </a:p>
          <a:p>
            <a:pPr algn="ctr"/>
            <a:r>
              <a:rPr lang="en-US" sz="1400" dirty="0"/>
              <a:t>P constant</a:t>
            </a:r>
          </a:p>
        </p:txBody>
      </p:sp>
      <p:sp>
        <p:nvSpPr>
          <p:cNvPr id="21" name="TextBox 20"/>
          <p:cNvSpPr txBox="1"/>
          <p:nvPr/>
        </p:nvSpPr>
        <p:spPr>
          <a:xfrm>
            <a:off x="976501" y="5536143"/>
            <a:ext cx="1373507" cy="369332"/>
          </a:xfrm>
          <a:prstGeom prst="rect">
            <a:avLst/>
          </a:prstGeom>
          <a:noFill/>
        </p:spPr>
        <p:txBody>
          <a:bodyPr wrap="square" rtlCol="0">
            <a:spAutoFit/>
          </a:bodyPr>
          <a:lstStyle/>
          <a:p>
            <a:pPr algn="ctr"/>
            <a:r>
              <a:rPr lang="en-US" dirty="0"/>
              <a:t>T</a:t>
            </a:r>
            <a:r>
              <a:rPr lang="en-US" dirty="0">
                <a:solidFill>
                  <a:srgbClr val="009900"/>
                </a:solidFill>
                <a:sym typeface="Wingdings 3"/>
              </a:rPr>
              <a:t></a:t>
            </a:r>
            <a:r>
              <a:rPr lang="en-US" dirty="0">
                <a:sym typeface="Wingdings 3"/>
              </a:rPr>
              <a:t> then</a:t>
            </a:r>
            <a:r>
              <a:rPr lang="en-US" dirty="0"/>
              <a:t> P</a:t>
            </a:r>
            <a:r>
              <a:rPr lang="en-US" dirty="0">
                <a:solidFill>
                  <a:srgbClr val="009900"/>
                </a:solidFill>
                <a:sym typeface="Wingdings 3"/>
              </a:rPr>
              <a:t></a:t>
            </a:r>
          </a:p>
        </p:txBody>
      </p:sp>
      <p:sp>
        <p:nvSpPr>
          <p:cNvPr id="25" name="Rectangle 24"/>
          <p:cNvSpPr/>
          <p:nvPr/>
        </p:nvSpPr>
        <p:spPr>
          <a:xfrm>
            <a:off x="2925282" y="4478330"/>
            <a:ext cx="470000" cy="400110"/>
          </a:xfrm>
          <a:prstGeom prst="rect">
            <a:avLst/>
          </a:prstGeom>
        </p:spPr>
        <p:txBody>
          <a:bodyPr wrap="none">
            <a:spAutoFit/>
          </a:bodyPr>
          <a:lstStyle/>
          <a:p>
            <a:r>
              <a:rPr lang="en-US" sz="2000" dirty="0">
                <a:solidFill>
                  <a:srgbClr val="009900"/>
                </a:solidFill>
                <a:sym typeface="Wingdings 3"/>
              </a:rPr>
              <a:t></a:t>
            </a:r>
            <a:endParaRPr lang="en-US" sz="2000" dirty="0">
              <a:solidFill>
                <a:srgbClr val="009900"/>
              </a:solidFill>
            </a:endParaRPr>
          </a:p>
        </p:txBody>
      </p:sp>
      <p:sp>
        <p:nvSpPr>
          <p:cNvPr id="27" name="TextBox 26"/>
          <p:cNvSpPr txBox="1"/>
          <p:nvPr/>
        </p:nvSpPr>
        <p:spPr>
          <a:xfrm>
            <a:off x="661251" y="5914365"/>
            <a:ext cx="2004005" cy="830997"/>
          </a:xfrm>
          <a:prstGeom prst="rect">
            <a:avLst/>
          </a:prstGeom>
          <a:noFill/>
        </p:spPr>
        <p:txBody>
          <a:bodyPr wrap="square" rtlCol="0">
            <a:spAutoFit/>
          </a:bodyPr>
          <a:lstStyle/>
          <a:p>
            <a:pPr algn="ctr"/>
            <a:r>
              <a:rPr lang="en-US" sz="1600" dirty="0">
                <a:solidFill>
                  <a:srgbClr val="009900"/>
                </a:solidFill>
              </a:rPr>
              <a:t>increased frequency and force of collisions</a:t>
            </a:r>
          </a:p>
        </p:txBody>
      </p:sp>
      <p:sp>
        <p:nvSpPr>
          <p:cNvPr id="28" name="TextBox 27"/>
          <p:cNvSpPr txBox="1"/>
          <p:nvPr/>
        </p:nvSpPr>
        <p:spPr>
          <a:xfrm>
            <a:off x="3847525" y="5536143"/>
            <a:ext cx="1373507" cy="369332"/>
          </a:xfrm>
          <a:prstGeom prst="rect">
            <a:avLst/>
          </a:prstGeom>
          <a:noFill/>
        </p:spPr>
        <p:txBody>
          <a:bodyPr wrap="square" rtlCol="0">
            <a:spAutoFit/>
          </a:bodyPr>
          <a:lstStyle/>
          <a:p>
            <a:pPr algn="ctr"/>
            <a:r>
              <a:rPr lang="en-US" dirty="0">
                <a:sym typeface="Wingdings 3"/>
              </a:rPr>
              <a:t>P</a:t>
            </a:r>
            <a:r>
              <a:rPr lang="en-US" dirty="0">
                <a:solidFill>
                  <a:srgbClr val="009900"/>
                </a:solidFill>
                <a:sym typeface="Wingdings 3"/>
              </a:rPr>
              <a:t></a:t>
            </a:r>
            <a:r>
              <a:rPr lang="en-US" dirty="0">
                <a:sym typeface="Wingdings 3"/>
              </a:rPr>
              <a:t> then</a:t>
            </a:r>
            <a:r>
              <a:rPr lang="en-US" dirty="0"/>
              <a:t> V</a:t>
            </a:r>
            <a:r>
              <a:rPr lang="en-US" dirty="0">
                <a:solidFill>
                  <a:srgbClr val="009900"/>
                </a:solidFill>
                <a:sym typeface="Wingdings 3"/>
              </a:rPr>
              <a:t></a:t>
            </a:r>
          </a:p>
        </p:txBody>
      </p:sp>
      <p:sp>
        <p:nvSpPr>
          <p:cNvPr id="29" name="TextBox 28"/>
          <p:cNvSpPr txBox="1"/>
          <p:nvPr/>
        </p:nvSpPr>
        <p:spPr>
          <a:xfrm>
            <a:off x="3532275" y="5914365"/>
            <a:ext cx="2004005" cy="584775"/>
          </a:xfrm>
          <a:prstGeom prst="rect">
            <a:avLst/>
          </a:prstGeom>
          <a:noFill/>
        </p:spPr>
        <p:txBody>
          <a:bodyPr wrap="square" rtlCol="0">
            <a:spAutoFit/>
          </a:bodyPr>
          <a:lstStyle/>
          <a:p>
            <a:pPr algn="ctr"/>
            <a:r>
              <a:rPr lang="en-US" sz="1600" dirty="0">
                <a:solidFill>
                  <a:srgbClr val="009900"/>
                </a:solidFill>
              </a:rPr>
              <a:t>reduced frequency of collisions</a:t>
            </a:r>
          </a:p>
        </p:txBody>
      </p:sp>
      <p:sp>
        <p:nvSpPr>
          <p:cNvPr id="30" name="TextBox 29"/>
          <p:cNvSpPr txBox="1"/>
          <p:nvPr/>
        </p:nvSpPr>
        <p:spPr>
          <a:xfrm>
            <a:off x="6631518" y="5536143"/>
            <a:ext cx="1373507" cy="369332"/>
          </a:xfrm>
          <a:prstGeom prst="rect">
            <a:avLst/>
          </a:prstGeom>
          <a:noFill/>
        </p:spPr>
        <p:txBody>
          <a:bodyPr wrap="square" rtlCol="0">
            <a:spAutoFit/>
          </a:bodyPr>
          <a:lstStyle/>
          <a:p>
            <a:pPr algn="ctr"/>
            <a:r>
              <a:rPr lang="en-US" dirty="0">
                <a:sym typeface="Wingdings 3"/>
              </a:rPr>
              <a:t>n</a:t>
            </a:r>
            <a:r>
              <a:rPr lang="en-US" dirty="0">
                <a:solidFill>
                  <a:srgbClr val="009900"/>
                </a:solidFill>
                <a:sym typeface="Wingdings 3"/>
              </a:rPr>
              <a:t></a:t>
            </a:r>
            <a:r>
              <a:rPr lang="en-US" dirty="0">
                <a:sym typeface="Wingdings 3"/>
              </a:rPr>
              <a:t> then</a:t>
            </a:r>
            <a:r>
              <a:rPr lang="en-US" dirty="0"/>
              <a:t> V</a:t>
            </a:r>
            <a:r>
              <a:rPr lang="en-US" dirty="0">
                <a:solidFill>
                  <a:srgbClr val="009900"/>
                </a:solidFill>
                <a:sym typeface="Wingdings 3"/>
              </a:rPr>
              <a:t></a:t>
            </a:r>
          </a:p>
        </p:txBody>
      </p:sp>
      <p:sp>
        <p:nvSpPr>
          <p:cNvPr id="31" name="TextBox 30"/>
          <p:cNvSpPr txBox="1"/>
          <p:nvPr/>
        </p:nvSpPr>
        <p:spPr>
          <a:xfrm>
            <a:off x="6436424" y="5914365"/>
            <a:ext cx="1763694" cy="584775"/>
          </a:xfrm>
          <a:prstGeom prst="rect">
            <a:avLst/>
          </a:prstGeom>
          <a:noFill/>
        </p:spPr>
        <p:txBody>
          <a:bodyPr wrap="square" rtlCol="0">
            <a:spAutoFit/>
          </a:bodyPr>
          <a:lstStyle/>
          <a:p>
            <a:pPr algn="ctr"/>
            <a:r>
              <a:rPr lang="en-US" sz="1600" dirty="0">
                <a:solidFill>
                  <a:srgbClr val="009900"/>
                </a:solidFill>
              </a:rPr>
              <a:t>constant number of collisions</a:t>
            </a:r>
          </a:p>
        </p:txBody>
      </p:sp>
    </p:spTree>
    <p:extLst>
      <p:ext uri="{BB962C8B-B14F-4D97-AF65-F5344CB8AC3E}">
        <p14:creationId xmlns:p14="http://schemas.microsoft.com/office/powerpoint/2010/main" val="2011434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.5  The Kinetic Molecular Theory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45</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84856"/>
            <a:ext cx="8328454" cy="299278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Molecular Velocities and Kinetic Energy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In a gas sample, particles have various speeds.</a:t>
            </a:r>
          </a:p>
          <a:p>
            <a:pPr marL="342900" indent="-342900">
              <a:buClr>
                <a:srgbClr val="009900"/>
              </a:buClr>
              <a:buFont typeface="Arial" panose="020B0604020202020204" pitchFamily="34" charset="0"/>
              <a:buChar char="•"/>
            </a:pPr>
            <a:r>
              <a:rPr lang="en-US" sz="2200" dirty="0"/>
              <a:t>Because there are an enormous number of particles in a gas sample, the molecular speed distribution and the average speed remain constant.</a:t>
            </a:r>
          </a:p>
          <a:p>
            <a:pPr marL="342900" indent="-342900">
              <a:buClr>
                <a:srgbClr val="009900"/>
              </a:buClr>
              <a:buFont typeface="Arial" panose="020B0604020202020204" pitchFamily="34" charset="0"/>
              <a:buChar char="•"/>
            </a:pPr>
            <a:r>
              <a:rPr lang="en-US" sz="2200" dirty="0"/>
              <a:t>The molecular speed distribution is known as a </a:t>
            </a:r>
            <a:r>
              <a:rPr lang="en-US" sz="2200" i="1" u="sng" dirty="0">
                <a:solidFill>
                  <a:srgbClr val="009900"/>
                </a:solidFill>
              </a:rPr>
              <a:t>Maxwell-Boltzmann distribution</a:t>
            </a:r>
            <a:r>
              <a:rPr lang="en-US" sz="2200" dirty="0"/>
              <a:t>.</a:t>
            </a:r>
          </a:p>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p:txBody>
      </p:sp>
      <p:pic>
        <p:nvPicPr>
          <p:cNvPr id="5121" name="Picture 1" descr="age499image1080"/>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88136" y="3959405"/>
            <a:ext cx="3321986" cy="26517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89786" y="4499250"/>
            <a:ext cx="4216204" cy="1200329"/>
          </a:xfrm>
          <a:prstGeom prst="rect">
            <a:avLst/>
          </a:prstGeom>
        </p:spPr>
        <p:txBody>
          <a:bodyPr wrap="square">
            <a:spAutoFit/>
          </a:bodyPr>
          <a:lstStyle/>
          <a:p>
            <a:pPr>
              <a:buClr>
                <a:srgbClr val="009900"/>
              </a:buClr>
            </a:pPr>
            <a:r>
              <a:rPr lang="en-US" u="sng" dirty="0">
                <a:solidFill>
                  <a:srgbClr val="009900"/>
                </a:solidFill>
              </a:rPr>
              <a:t>Maxwell-Boltzmann Distribution</a:t>
            </a:r>
          </a:p>
          <a:p>
            <a:pPr>
              <a:buClr>
                <a:srgbClr val="009900"/>
              </a:buClr>
            </a:pPr>
            <a:r>
              <a:rPr lang="en-US" dirty="0"/>
              <a:t>The relative number of molecules in a gas sample that possess a given speed (the speed distribution) is shown.</a:t>
            </a:r>
          </a:p>
        </p:txBody>
      </p:sp>
    </p:spTree>
    <p:extLst>
      <p:ext uri="{BB962C8B-B14F-4D97-AF65-F5344CB8AC3E}">
        <p14:creationId xmlns:p14="http://schemas.microsoft.com/office/powerpoint/2010/main" val="590567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.5  The Kinetic Molecular Theory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46</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84856"/>
            <a:ext cx="8328454" cy="299278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Molecular Velocities and Kinetic Energy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If the temperature of a gas sample increases, KE increases.</a:t>
            </a:r>
          </a:p>
          <a:p>
            <a:pPr marL="1074420" lvl="1" indent="-342900">
              <a:buClr>
                <a:srgbClr val="009900"/>
              </a:buClr>
            </a:pPr>
            <a:r>
              <a:rPr lang="en-US" sz="2000" dirty="0"/>
              <a:t>more particles at higher speed</a:t>
            </a:r>
          </a:p>
          <a:p>
            <a:pPr marL="1074420" lvl="1" indent="-342900">
              <a:buClr>
                <a:srgbClr val="009900"/>
              </a:buClr>
            </a:pPr>
            <a:r>
              <a:rPr lang="en-US" sz="2000" dirty="0"/>
              <a:t>distribution shifts toward higher speeds overall (to the right)</a:t>
            </a:r>
          </a:p>
          <a:p>
            <a:pPr marL="342900" indent="-342900">
              <a:buClr>
                <a:srgbClr val="009900"/>
              </a:buClr>
              <a:buFont typeface="Arial" panose="020B0604020202020204" pitchFamily="34" charset="0"/>
              <a:buChar char="•"/>
            </a:pPr>
            <a:r>
              <a:rPr lang="en-US" sz="2200" dirty="0"/>
              <a:t>If the temperature decreases, the average KE decreases.</a:t>
            </a:r>
          </a:p>
          <a:p>
            <a:pPr marL="1074420" lvl="1" indent="-342900">
              <a:buClr>
                <a:srgbClr val="009900"/>
              </a:buClr>
            </a:pPr>
            <a:r>
              <a:rPr lang="en-US" sz="2000" dirty="0"/>
              <a:t>more particles at lower sped</a:t>
            </a:r>
          </a:p>
          <a:p>
            <a:pPr marL="1074420" lvl="1" indent="-342900">
              <a:buClr>
                <a:srgbClr val="009900"/>
              </a:buClr>
            </a:pPr>
            <a:r>
              <a:rPr lang="en-US" sz="2000" dirty="0"/>
              <a:t>distribution shifts to the lower speeds overall (to the left)</a:t>
            </a:r>
          </a:p>
        </p:txBody>
      </p:sp>
      <p:pic>
        <p:nvPicPr>
          <p:cNvPr id="6" name="Picture 5"/>
          <p:cNvPicPr>
            <a:picLocks noChangeAspect="1"/>
          </p:cNvPicPr>
          <p:nvPr/>
        </p:nvPicPr>
        <p:blipFill>
          <a:blip r:embed="rId2"/>
          <a:stretch>
            <a:fillRect/>
          </a:stretch>
        </p:blipFill>
        <p:spPr>
          <a:xfrm>
            <a:off x="936751" y="3818994"/>
            <a:ext cx="3955641" cy="2951517"/>
          </a:xfrm>
          <a:prstGeom prst="rect">
            <a:avLst/>
          </a:prstGeom>
        </p:spPr>
      </p:pic>
      <p:sp>
        <p:nvSpPr>
          <p:cNvPr id="8" name="TextBox 7"/>
          <p:cNvSpPr txBox="1"/>
          <p:nvPr/>
        </p:nvSpPr>
        <p:spPr>
          <a:xfrm>
            <a:off x="4819240" y="4397508"/>
            <a:ext cx="3702066" cy="1200329"/>
          </a:xfrm>
          <a:prstGeom prst="rect">
            <a:avLst/>
          </a:prstGeom>
          <a:noFill/>
        </p:spPr>
        <p:txBody>
          <a:bodyPr wrap="square" rtlCol="0">
            <a:spAutoFit/>
          </a:bodyPr>
          <a:lstStyle/>
          <a:p>
            <a:r>
              <a:rPr lang="en-US" dirty="0"/>
              <a:t>The molecular speed distribution for nitrogen gas shifts to the right and flattens at temperature and therefore velocity increases.</a:t>
            </a:r>
          </a:p>
        </p:txBody>
      </p:sp>
    </p:spTree>
    <p:extLst>
      <p:ext uri="{BB962C8B-B14F-4D97-AF65-F5344CB8AC3E}">
        <p14:creationId xmlns:p14="http://schemas.microsoft.com/office/powerpoint/2010/main" val="541227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.5  The Kinetic Molecular Theory</a:t>
            </a:r>
          </a:p>
        </p:txBody>
      </p:sp>
      <p:sp>
        <p:nvSpPr>
          <p:cNvPr id="4" name="Slide Number Placeholder 3"/>
          <p:cNvSpPr>
            <a:spLocks noGrp="1"/>
          </p:cNvSpPr>
          <p:nvPr>
            <p:ph type="sldNum" sz="quarter" idx="4"/>
          </p:nvPr>
        </p:nvSpPr>
        <p:spPr/>
        <p:txBody>
          <a:bodyPr/>
          <a:lstStyle/>
          <a:p>
            <a:fld id="{72F633B3-16E2-4909-ACA1-80BBA0CB601E}" type="slidenum">
              <a:rPr lang="en-US" smtClean="0"/>
              <a:pPr/>
              <a:t>47</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84856"/>
            <a:ext cx="8328454" cy="2992784"/>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Molecular Velocities and Kinetic Energy</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At a given temperature, all gases have the </a:t>
            </a:r>
            <a:r>
              <a:rPr lang="en-US" sz="2200" i="1" u="sng" dirty="0">
                <a:solidFill>
                  <a:srgbClr val="009900"/>
                </a:solidFill>
              </a:rPr>
              <a:t>same average kinetic energy</a:t>
            </a:r>
            <a:r>
              <a:rPr lang="en-US" sz="2200" dirty="0"/>
              <a:t>.</a:t>
            </a:r>
          </a:p>
          <a:p>
            <a:pPr marL="342900" indent="-342900">
              <a:buClr>
                <a:srgbClr val="009900"/>
              </a:buClr>
              <a:buFont typeface="Arial" panose="020B0604020202020204" pitchFamily="34" charset="0"/>
              <a:buChar char="•"/>
            </a:pPr>
            <a:r>
              <a:rPr lang="en-US" sz="2200" dirty="0"/>
              <a:t>Gases composed of </a:t>
            </a:r>
            <a:r>
              <a:rPr lang="en-US" sz="2200" i="1" u="sng" dirty="0">
                <a:solidFill>
                  <a:srgbClr val="009900"/>
                </a:solidFill>
              </a:rPr>
              <a:t>lighter</a:t>
            </a:r>
            <a:r>
              <a:rPr lang="en-US" sz="2200" dirty="0"/>
              <a:t> particles have a speed distribution that peaks at </a:t>
            </a:r>
            <a:r>
              <a:rPr lang="en-US" sz="2200" i="1" u="sng" dirty="0">
                <a:solidFill>
                  <a:srgbClr val="009900"/>
                </a:solidFill>
              </a:rPr>
              <a:t>higher velocities</a:t>
            </a:r>
            <a:r>
              <a:rPr lang="en-US" sz="2200" dirty="0"/>
              <a:t>.</a:t>
            </a:r>
          </a:p>
        </p:txBody>
      </p:sp>
      <p:pic>
        <p:nvPicPr>
          <p:cNvPr id="3" name="Picture 2"/>
          <p:cNvPicPr>
            <a:picLocks noChangeAspect="1"/>
          </p:cNvPicPr>
          <p:nvPr/>
        </p:nvPicPr>
        <p:blipFill>
          <a:blip r:embed="rId2"/>
          <a:stretch>
            <a:fillRect/>
          </a:stretch>
        </p:blipFill>
        <p:spPr>
          <a:xfrm>
            <a:off x="695359" y="3259052"/>
            <a:ext cx="4298291" cy="3097298"/>
          </a:xfrm>
          <a:prstGeom prst="rect">
            <a:avLst/>
          </a:prstGeom>
        </p:spPr>
      </p:pic>
      <p:sp>
        <p:nvSpPr>
          <p:cNvPr id="8" name="TextBox 7"/>
          <p:cNvSpPr txBox="1"/>
          <p:nvPr/>
        </p:nvSpPr>
        <p:spPr>
          <a:xfrm>
            <a:off x="4744619" y="3876300"/>
            <a:ext cx="4370558" cy="1200329"/>
          </a:xfrm>
          <a:prstGeom prst="rect">
            <a:avLst/>
          </a:prstGeom>
          <a:noFill/>
        </p:spPr>
        <p:txBody>
          <a:bodyPr wrap="square" rtlCol="0">
            <a:spAutoFit/>
          </a:bodyPr>
          <a:lstStyle/>
          <a:p>
            <a:r>
              <a:rPr lang="en-US" dirty="0"/>
              <a:t>Molecular velocity is directly related to molecular mass. At a given temperature, </a:t>
            </a:r>
            <a:r>
              <a:rPr lang="en-US" i="1" u="sng" dirty="0">
                <a:solidFill>
                  <a:srgbClr val="009900"/>
                </a:solidFill>
              </a:rPr>
              <a:t>lighter particles move faster</a:t>
            </a:r>
            <a:r>
              <a:rPr lang="en-US" dirty="0"/>
              <a:t> on average than heavier particles.</a:t>
            </a:r>
          </a:p>
        </p:txBody>
      </p:sp>
    </p:spTree>
    <p:extLst>
      <p:ext uri="{BB962C8B-B14F-4D97-AF65-F5344CB8AC3E}">
        <p14:creationId xmlns:p14="http://schemas.microsoft.com/office/powerpoint/2010/main" val="998590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.6  Non-Ideal Gas Behavior</a:t>
            </a:r>
          </a:p>
        </p:txBody>
      </p:sp>
      <p:sp>
        <p:nvSpPr>
          <p:cNvPr id="4" name="Slide Number Placeholder 3"/>
          <p:cNvSpPr>
            <a:spLocks noGrp="1"/>
          </p:cNvSpPr>
          <p:nvPr>
            <p:ph type="sldNum" sz="quarter" idx="4"/>
          </p:nvPr>
        </p:nvSpPr>
        <p:spPr/>
        <p:txBody>
          <a:bodyPr/>
          <a:lstStyle/>
          <a:p>
            <a:fld id="{72F633B3-16E2-4909-ACA1-80BBA0CB601E}" type="slidenum">
              <a:rPr lang="en-US" smtClean="0"/>
              <a:pPr/>
              <a:t>48</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115416"/>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Ideal Gases:  Assumptions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Gas atoms/molecules have no volume; the particles are </a:t>
            </a:r>
            <a:r>
              <a:rPr lang="en-US" sz="2200" i="1" u="sng" dirty="0">
                <a:solidFill>
                  <a:srgbClr val="009900"/>
                </a:solidFill>
              </a:rPr>
              <a:t>point masses</a:t>
            </a:r>
            <a:r>
              <a:rPr lang="en-US" sz="2200" dirty="0"/>
              <a:t>.</a:t>
            </a:r>
          </a:p>
          <a:p>
            <a:pPr marL="342900" indent="-342900">
              <a:buClr>
                <a:srgbClr val="009900"/>
              </a:buClr>
              <a:buFont typeface="Arial" panose="020B0604020202020204" pitchFamily="34" charset="0"/>
              <a:buChar char="•"/>
            </a:pPr>
            <a:r>
              <a:rPr lang="en-US" sz="2200" dirty="0"/>
              <a:t>The atoms/molecules do not experience attractions or repulsions and only undergo </a:t>
            </a:r>
            <a:r>
              <a:rPr lang="en-US" sz="2200" i="1" u="sng" dirty="0">
                <a:solidFill>
                  <a:srgbClr val="009900"/>
                </a:solidFill>
              </a:rPr>
              <a:t>elastic collisions</a:t>
            </a:r>
            <a:r>
              <a:rPr lang="en-US" sz="2200" dirty="0"/>
              <a:t>.</a:t>
            </a:r>
            <a:endParaRPr lang="en-US" dirty="0"/>
          </a:p>
        </p:txBody>
      </p:sp>
      <p:pic>
        <p:nvPicPr>
          <p:cNvPr id="5" name="Picture 4"/>
          <p:cNvPicPr>
            <a:picLocks noChangeAspect="1"/>
          </p:cNvPicPr>
          <p:nvPr/>
        </p:nvPicPr>
        <p:blipFill>
          <a:blip r:embed="rId2"/>
          <a:stretch>
            <a:fillRect/>
          </a:stretch>
        </p:blipFill>
        <p:spPr>
          <a:xfrm>
            <a:off x="4910328" y="3232149"/>
            <a:ext cx="4183389" cy="2907101"/>
          </a:xfrm>
          <a:prstGeom prst="rect">
            <a:avLst/>
          </a:prstGeom>
        </p:spPr>
      </p:pic>
      <p:sp>
        <p:nvSpPr>
          <p:cNvPr id="8" name="Text Placeholder 2"/>
          <p:cNvSpPr txBox="1">
            <a:spLocks/>
          </p:cNvSpPr>
          <p:nvPr/>
        </p:nvSpPr>
        <p:spPr>
          <a:xfrm>
            <a:off x="521208" y="3232149"/>
            <a:ext cx="4389120" cy="2900846"/>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Real Gases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Deviate from ideal behavior as shown.</a:t>
            </a:r>
          </a:p>
          <a:p>
            <a:pPr marL="342900" indent="-342900">
              <a:buClr>
                <a:srgbClr val="009900"/>
              </a:buClr>
              <a:buFont typeface="Arial" panose="020B0604020202020204" pitchFamily="34" charset="0"/>
              <a:buChar char="•"/>
            </a:pPr>
            <a:r>
              <a:rPr lang="en-US" sz="2200" dirty="0"/>
              <a:t>Consider the ideal gas law and identify the terms that might be affected for a real gas.</a:t>
            </a:r>
          </a:p>
        </p:txBody>
      </p:sp>
      <mc:AlternateContent xmlns:mc="http://schemas.openxmlformats.org/markup-compatibility/2006" xmlns:a14="http://schemas.microsoft.com/office/drawing/2010/main">
        <mc:Choice Requires="a14">
          <p:sp>
            <p:nvSpPr>
              <p:cNvPr id="10" name="Rectangle 9"/>
              <p:cNvSpPr/>
              <p:nvPr/>
            </p:nvSpPr>
            <p:spPr>
              <a:xfrm>
                <a:off x="1753152" y="5735338"/>
                <a:ext cx="1727845"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600" b="0" i="1" smtClean="0">
                          <a:solidFill>
                            <a:srgbClr val="009900"/>
                          </a:solidFill>
                          <a:latin typeface="Cambria Math" charset="0"/>
                          <a:ea typeface="Cambria Math" charset="0"/>
                          <a:cs typeface="Cambria Math" charset="0"/>
                        </a:rPr>
                        <m:t>𝑃𝑉</m:t>
                      </m:r>
                      <m:r>
                        <a:rPr lang="en-US" sz="2600" i="1">
                          <a:solidFill>
                            <a:srgbClr val="009900"/>
                          </a:solidFill>
                          <a:latin typeface="Cambria Math" charset="0"/>
                          <a:ea typeface="Cambria Math" charset="0"/>
                          <a:cs typeface="Cambria Math" charset="0"/>
                        </a:rPr>
                        <m:t>=</m:t>
                      </m:r>
                      <m:r>
                        <a:rPr lang="en-US" sz="2600" b="0" i="1" smtClean="0">
                          <a:solidFill>
                            <a:srgbClr val="009900"/>
                          </a:solidFill>
                          <a:latin typeface="Cambria Math" charset="0"/>
                          <a:ea typeface="Cambria Math" charset="0"/>
                          <a:cs typeface="Cambria Math" charset="0"/>
                        </a:rPr>
                        <m:t>𝑛𝑅𝑇</m:t>
                      </m:r>
                    </m:oMath>
                  </m:oMathPara>
                </a14:m>
                <a:endParaRPr lang="en-US" sz="2600" dirty="0">
                  <a:solidFill>
                    <a:srgbClr val="009900"/>
                  </a:solidFill>
                  <a:latin typeface="Cambria Math" charset="0"/>
                  <a:ea typeface="Cambria Math" charset="0"/>
                  <a:cs typeface="Cambria Math"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753152" y="5735338"/>
                <a:ext cx="1727845" cy="492443"/>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7131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.6  Non-Ideal Gas Behavior</a:t>
            </a:r>
          </a:p>
        </p:txBody>
      </p:sp>
      <p:sp>
        <p:nvSpPr>
          <p:cNvPr id="4" name="Slide Number Placeholder 3"/>
          <p:cNvSpPr>
            <a:spLocks noGrp="1"/>
          </p:cNvSpPr>
          <p:nvPr>
            <p:ph type="sldNum" sz="quarter" idx="4"/>
          </p:nvPr>
        </p:nvSpPr>
        <p:spPr/>
        <p:txBody>
          <a:bodyPr/>
          <a:lstStyle/>
          <a:p>
            <a:fld id="{72F633B3-16E2-4909-ACA1-80BBA0CB601E}" type="slidenum">
              <a:rPr lang="en-US" smtClean="0"/>
              <a:pPr/>
              <a:t>49</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506892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Real Gases</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Consider nitrogen gas:</a:t>
            </a:r>
          </a:p>
          <a:p>
            <a:pPr marL="1074420" lvl="1" indent="-342900">
              <a:buClr>
                <a:srgbClr val="009900"/>
              </a:buClr>
            </a:pPr>
            <a:r>
              <a:rPr lang="en-US" sz="2000" dirty="0"/>
              <a:t>What happens at extremely high pressure? Low temperature?</a:t>
            </a:r>
          </a:p>
          <a:p>
            <a:pPr marL="342900" indent="-342900">
              <a:buClr>
                <a:srgbClr val="009900"/>
              </a:buClr>
              <a:buFont typeface="Arial" panose="020B0604020202020204" pitchFamily="34" charset="0"/>
              <a:buChar char="•"/>
            </a:pPr>
            <a:r>
              <a:rPr lang="en-US" sz="2200" dirty="0"/>
              <a:t>Gases deviate most from ideal behavior at high pressure and low temperature.</a:t>
            </a:r>
          </a:p>
          <a:p>
            <a:pPr marL="342900" indent="-342900">
              <a:buClr>
                <a:srgbClr val="009900"/>
              </a:buClr>
              <a:buFont typeface="Arial" panose="020B0604020202020204" pitchFamily="34" charset="0"/>
              <a:buChar char="•"/>
            </a:pPr>
            <a:r>
              <a:rPr lang="en-US" sz="2200" dirty="0"/>
              <a:t>The behavior of real gases can be approximated by the van der Waals equation. The equation corrects:</a:t>
            </a:r>
          </a:p>
          <a:p>
            <a:pPr marL="1074420" lvl="1" indent="-342900">
              <a:buClr>
                <a:srgbClr val="009900"/>
              </a:buClr>
            </a:pPr>
            <a:r>
              <a:rPr lang="en-US" sz="2000" dirty="0"/>
              <a:t>the pressure term to account for attraction between particles.</a:t>
            </a:r>
          </a:p>
          <a:p>
            <a:pPr marL="1074420" lvl="1" indent="-342900">
              <a:buClr>
                <a:srgbClr val="009900"/>
              </a:buClr>
            </a:pPr>
            <a:r>
              <a:rPr lang="en-US" sz="2000" dirty="0"/>
              <a:t>the volume term to account for the real volume of gas particles (they are not simply point masses).</a:t>
            </a:r>
            <a:endParaRPr lang="en-US" dirty="0"/>
          </a:p>
        </p:txBody>
      </p:sp>
      <p:pic>
        <p:nvPicPr>
          <p:cNvPr id="3" name="Picture 2"/>
          <p:cNvPicPr>
            <a:picLocks noChangeAspect="1"/>
          </p:cNvPicPr>
          <p:nvPr/>
        </p:nvPicPr>
        <p:blipFill>
          <a:blip r:embed="rId2"/>
          <a:stretch>
            <a:fillRect/>
          </a:stretch>
        </p:blipFill>
        <p:spPr>
          <a:xfrm>
            <a:off x="1557878" y="5192030"/>
            <a:ext cx="6127098" cy="1452817"/>
          </a:xfrm>
          <a:prstGeom prst="rect">
            <a:avLst/>
          </a:prstGeom>
        </p:spPr>
      </p:pic>
    </p:spTree>
    <p:extLst>
      <p:ext uri="{BB962C8B-B14F-4D97-AF65-F5344CB8AC3E}">
        <p14:creationId xmlns:p14="http://schemas.microsoft.com/office/powerpoint/2010/main" val="2113351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1545170" y="3319277"/>
            <a:ext cx="3123916" cy="2762546"/>
          </a:xfrm>
          <a:prstGeom prst="rect">
            <a:avLst/>
          </a:prstGeom>
        </p:spPr>
      </p:pic>
      <p:pic>
        <p:nvPicPr>
          <p:cNvPr id="6" name="Picture 5"/>
          <p:cNvPicPr>
            <a:picLocks noChangeAspect="1"/>
          </p:cNvPicPr>
          <p:nvPr/>
        </p:nvPicPr>
        <p:blipFill>
          <a:blip r:embed="rId3"/>
          <a:stretch>
            <a:fillRect/>
          </a:stretch>
        </p:blipFill>
        <p:spPr>
          <a:xfrm>
            <a:off x="6184085" y="590793"/>
            <a:ext cx="2803213" cy="5745496"/>
          </a:xfrm>
          <a:prstGeom prst="rect">
            <a:avLst/>
          </a:prstGeom>
        </p:spPr>
      </p:pic>
      <p:sp>
        <p:nvSpPr>
          <p:cNvPr id="2" name="Title 1"/>
          <p:cNvSpPr>
            <a:spLocks noGrp="1"/>
          </p:cNvSpPr>
          <p:nvPr>
            <p:ph type="title"/>
          </p:nvPr>
        </p:nvSpPr>
        <p:spPr>
          <a:xfrm>
            <a:off x="457200" y="393234"/>
            <a:ext cx="8530098" cy="518478"/>
          </a:xfrm>
          <a:prstGeom prst="rect">
            <a:avLst/>
          </a:prstGeom>
        </p:spPr>
        <p:txBody>
          <a:bodyPr>
            <a:normAutofit/>
          </a:bodyPr>
          <a:lstStyle/>
          <a:p>
            <a:r>
              <a:rPr lang="en-US" dirty="0"/>
              <a:t>9</a:t>
            </a:r>
            <a:r>
              <a:rPr lang="en-US" sz="2800" dirty="0"/>
              <a:t>.1  Gas Pressure</a:t>
            </a:r>
          </a:p>
        </p:txBody>
      </p:sp>
      <p:sp>
        <p:nvSpPr>
          <p:cNvPr id="4" name="Slide Number Placeholder 3"/>
          <p:cNvSpPr>
            <a:spLocks noGrp="1"/>
          </p:cNvSpPr>
          <p:nvPr>
            <p:ph type="sldNum" sz="quarter" idx="4"/>
          </p:nvPr>
        </p:nvSpPr>
        <p:spPr/>
        <p:txBody>
          <a:bodyPr/>
          <a:lstStyle/>
          <a:p>
            <a:fld id="{72F633B3-16E2-4909-ACA1-80BBA0CB601E}" type="slidenum">
              <a:rPr lang="en-US" smtClean="0"/>
              <a:pPr/>
              <a:t>5</a:t>
            </a:fld>
            <a:endParaRPr lang="en-US" dirty="0"/>
          </a:p>
        </p:txBody>
      </p:sp>
      <p:sp>
        <p:nvSpPr>
          <p:cNvPr id="7" name="Text Placeholder 2"/>
          <p:cNvSpPr txBox="1">
            <a:spLocks/>
          </p:cNvSpPr>
          <p:nvPr/>
        </p:nvSpPr>
        <p:spPr>
          <a:xfrm>
            <a:off x="273551" y="6082840"/>
            <a:ext cx="5667154" cy="775160"/>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buClr>
                <a:srgbClr val="009900"/>
              </a:buClr>
            </a:pPr>
            <a:r>
              <a:rPr lang="en-US" sz="1600" i="1" dirty="0"/>
              <a:t>The height (mm) of the liquid in the tube is proportional to the pressure exerted by the atmosphere. 1 atm = 760 mmHg</a:t>
            </a:r>
          </a:p>
        </p:txBody>
      </p:sp>
      <p:sp>
        <p:nvSpPr>
          <p:cNvPr id="9" name="Text Placeholder 2"/>
          <p:cNvSpPr txBox="1">
            <a:spLocks/>
          </p:cNvSpPr>
          <p:nvPr/>
        </p:nvSpPr>
        <p:spPr>
          <a:xfrm>
            <a:off x="457199" y="956968"/>
            <a:ext cx="5816010" cy="1605479"/>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Pressure</a:t>
            </a:r>
            <a:endParaRPr lang="en-US" sz="2200" dirty="0">
              <a:solidFill>
                <a:srgbClr val="009900"/>
              </a:solidFill>
            </a:endParaRPr>
          </a:p>
          <a:p>
            <a:pPr marL="342900" indent="-342900">
              <a:buClr>
                <a:srgbClr val="009900"/>
              </a:buClr>
              <a:buFont typeface="Arial" panose="020B0604020202020204" pitchFamily="34" charset="0"/>
              <a:buChar char="•"/>
            </a:pPr>
            <a:r>
              <a:rPr lang="en-US" sz="2200" i="1" u="sng" dirty="0">
                <a:solidFill>
                  <a:srgbClr val="009900"/>
                </a:solidFill>
              </a:rPr>
              <a:t>Atmospheric pressure</a:t>
            </a:r>
            <a:r>
              <a:rPr lang="en-US" sz="2200" dirty="0"/>
              <a:t> is caused by the weight of the column of air molecules in the atmosphere above the earth’s surface.</a:t>
            </a:r>
          </a:p>
        </p:txBody>
      </p:sp>
      <p:sp>
        <p:nvSpPr>
          <p:cNvPr id="19" name="Rectangle 18"/>
          <p:cNvSpPr/>
          <p:nvPr/>
        </p:nvSpPr>
        <p:spPr>
          <a:xfrm>
            <a:off x="495019" y="2481244"/>
            <a:ext cx="5689066" cy="769441"/>
          </a:xfrm>
          <a:prstGeom prst="rect">
            <a:avLst/>
          </a:prstGeom>
        </p:spPr>
        <p:txBody>
          <a:bodyPr wrap="square">
            <a:spAutoFit/>
          </a:bodyPr>
          <a:lstStyle/>
          <a:p>
            <a:pPr marL="342900" indent="-342900">
              <a:buClr>
                <a:srgbClr val="009900"/>
              </a:buClr>
              <a:buFont typeface="Arial" panose="020B0604020202020204" pitchFamily="34" charset="0"/>
              <a:buChar char="•"/>
            </a:pPr>
            <a:r>
              <a:rPr lang="en-US" sz="2200" dirty="0"/>
              <a:t>Atmospheric pressure can be measured by using a </a:t>
            </a:r>
            <a:r>
              <a:rPr lang="en-US" sz="2200" i="1" u="sng" dirty="0">
                <a:solidFill>
                  <a:srgbClr val="009900"/>
                </a:solidFill>
              </a:rPr>
              <a:t>barometer</a:t>
            </a:r>
            <a:r>
              <a:rPr lang="en-US" sz="2200" dirty="0"/>
              <a:t>.</a:t>
            </a:r>
          </a:p>
        </p:txBody>
      </p:sp>
    </p:spTree>
    <p:extLst>
      <p:ext uri="{BB962C8B-B14F-4D97-AF65-F5344CB8AC3E}">
        <p14:creationId xmlns:p14="http://schemas.microsoft.com/office/powerpoint/2010/main" val="1321845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5731"/>
            <a:ext cx="8530098" cy="518478"/>
          </a:xfrm>
          <a:prstGeom prst="rect">
            <a:avLst/>
          </a:prstGeom>
        </p:spPr>
        <p:txBody>
          <a:bodyPr>
            <a:normAutofit/>
          </a:bodyPr>
          <a:lstStyle/>
          <a:p>
            <a:r>
              <a:rPr lang="en-US" sz="2400"/>
              <a:t>extra problems</a:t>
            </a:r>
            <a:endParaRPr lang="en-US" sz="2400" dirty="0"/>
          </a:p>
        </p:txBody>
      </p:sp>
      <p:sp>
        <p:nvSpPr>
          <p:cNvPr id="4" name="Slide Number Placeholder 3"/>
          <p:cNvSpPr>
            <a:spLocks noGrp="1"/>
          </p:cNvSpPr>
          <p:nvPr>
            <p:ph type="sldNum" sz="quarter" idx="4"/>
          </p:nvPr>
        </p:nvSpPr>
        <p:spPr/>
        <p:txBody>
          <a:bodyPr/>
          <a:lstStyle/>
          <a:p>
            <a:fld id="{72F633B3-16E2-4909-ACA1-80BBA0CB601E}" type="slidenum">
              <a:rPr lang="en-US" smtClean="0"/>
              <a:pPr/>
              <a:t>50</a:t>
            </a:fld>
            <a:endParaRPr lang="en-US" dirty="0"/>
          </a:p>
        </p:txBody>
      </p:sp>
      <p:sp>
        <p:nvSpPr>
          <p:cNvPr id="16" name="Text Placeholder 2"/>
          <p:cNvSpPr txBox="1">
            <a:spLocks/>
          </p:cNvSpPr>
          <p:nvPr/>
        </p:nvSpPr>
        <p:spPr>
          <a:xfrm>
            <a:off x="457200" y="953812"/>
            <a:ext cx="8530098" cy="125598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Font typeface="+mj-lt"/>
              <a:buAutoNum type="arabicPeriod"/>
            </a:pPr>
            <a:endParaRPr lang="en-US" sz="2000" dirty="0"/>
          </a:p>
        </p:txBody>
      </p:sp>
      <p:sp>
        <p:nvSpPr>
          <p:cNvPr id="18" name="TextBox 17"/>
          <p:cNvSpPr txBox="1"/>
          <p:nvPr/>
        </p:nvSpPr>
        <p:spPr>
          <a:xfrm>
            <a:off x="457200" y="953812"/>
            <a:ext cx="8482084" cy="1913344"/>
          </a:xfrm>
          <a:prstGeom prst="rect">
            <a:avLst/>
          </a:prstGeom>
          <a:noFill/>
        </p:spPr>
        <p:txBody>
          <a:bodyPr wrap="square" rtlCol="0">
            <a:spAutoFit/>
          </a:bodyPr>
          <a:lstStyle/>
          <a:p>
            <a:pPr>
              <a:spcAft>
                <a:spcPts val="1000"/>
              </a:spcAft>
            </a:pPr>
            <a:r>
              <a:rPr lang="en-US" sz="2200" u="sng" dirty="0">
                <a:solidFill>
                  <a:srgbClr val="009900"/>
                </a:solidFill>
              </a:rPr>
              <a:t>Gases in Biology</a:t>
            </a:r>
          </a:p>
          <a:p>
            <a:pPr>
              <a:spcAft>
                <a:spcPts val="1000"/>
              </a:spcAft>
            </a:pPr>
            <a:r>
              <a:rPr lang="en-US" sz="2200" dirty="0"/>
              <a:t>One molecule of the protein hemoglobin will bind four molecules of oxygen gas. If 1.00 g of hemoglobin requires 1.53 mL of oxygen at body temperature (37.0 °C) and 743 mmHg, what is the molar mass of hemoglobin?</a:t>
            </a:r>
          </a:p>
        </p:txBody>
      </p:sp>
      <p:pic>
        <p:nvPicPr>
          <p:cNvPr id="9" name="Picture 8"/>
          <p:cNvPicPr>
            <a:picLocks noChangeAspect="1"/>
          </p:cNvPicPr>
          <p:nvPr/>
        </p:nvPicPr>
        <p:blipFill>
          <a:blip r:embed="rId3"/>
          <a:stretch>
            <a:fillRect/>
          </a:stretch>
        </p:blipFill>
        <p:spPr>
          <a:xfrm>
            <a:off x="576072" y="3251962"/>
            <a:ext cx="2864287" cy="2550305"/>
          </a:xfrm>
          <a:prstGeom prst="rect">
            <a:avLst/>
          </a:prstGeom>
        </p:spPr>
      </p:pic>
      <p:sp>
        <p:nvSpPr>
          <p:cNvPr id="10" name="TextBox 9"/>
          <p:cNvSpPr txBox="1"/>
          <p:nvPr/>
        </p:nvSpPr>
        <p:spPr>
          <a:xfrm>
            <a:off x="923505" y="5848519"/>
            <a:ext cx="2372765" cy="338554"/>
          </a:xfrm>
          <a:prstGeom prst="rect">
            <a:avLst/>
          </a:prstGeom>
          <a:noFill/>
        </p:spPr>
        <p:txBody>
          <a:bodyPr wrap="none" rtlCol="0">
            <a:spAutoFit/>
          </a:bodyPr>
          <a:lstStyle/>
          <a:p>
            <a:r>
              <a:rPr lang="en-US" sz="1600" i="1">
                <a:latin typeface="Times" panose="02020603050405020304" pitchFamily="18" charset="0"/>
                <a:cs typeface="Times" panose="02020603050405020304" pitchFamily="18" charset="0"/>
              </a:rPr>
              <a:t>Hemoglobin (PDB: 1A3N</a:t>
            </a:r>
            <a:r>
              <a:rPr lang="en-US" sz="1600" i="1" dirty="0">
                <a:latin typeface="Times" panose="02020603050405020304" pitchFamily="18" charset="0"/>
                <a:cs typeface="Times" panose="02020603050405020304" pitchFamily="18" charset="0"/>
              </a:rPr>
              <a:t>)</a:t>
            </a:r>
          </a:p>
        </p:txBody>
      </p:sp>
      <p:cxnSp>
        <p:nvCxnSpPr>
          <p:cNvPr id="6" name="Straight Arrow Connector 5"/>
          <p:cNvCxnSpPr/>
          <p:nvPr/>
        </p:nvCxnSpPr>
        <p:spPr>
          <a:xfrm flipH="1">
            <a:off x="2395728" y="3338481"/>
            <a:ext cx="1044632" cy="441776"/>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399492" y="3170952"/>
            <a:ext cx="449162" cy="369332"/>
          </a:xfrm>
          <a:prstGeom prst="rect">
            <a:avLst/>
          </a:prstGeom>
          <a:noFill/>
        </p:spPr>
        <p:txBody>
          <a:bodyPr wrap="none" rtlCol="0">
            <a:spAutoFit/>
          </a:bodyPr>
          <a:lstStyle/>
          <a:p>
            <a:r>
              <a:rPr lang="en-US" dirty="0">
                <a:solidFill>
                  <a:srgbClr val="0000FF"/>
                </a:solidFill>
              </a:rPr>
              <a:t>O</a:t>
            </a:r>
            <a:r>
              <a:rPr lang="en-US" baseline="-25000" dirty="0">
                <a:solidFill>
                  <a:srgbClr val="0000FF"/>
                </a:solidFill>
              </a:rPr>
              <a:t>2</a:t>
            </a:r>
          </a:p>
        </p:txBody>
      </p:sp>
      <p:cxnSp>
        <p:nvCxnSpPr>
          <p:cNvPr id="17" name="Straight Arrow Connector 16"/>
          <p:cNvCxnSpPr/>
          <p:nvPr/>
        </p:nvCxnSpPr>
        <p:spPr>
          <a:xfrm flipH="1" flipV="1">
            <a:off x="2537319" y="5316853"/>
            <a:ext cx="1019971" cy="148937"/>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02426" y="5309025"/>
            <a:ext cx="449162" cy="369332"/>
          </a:xfrm>
          <a:prstGeom prst="rect">
            <a:avLst/>
          </a:prstGeom>
          <a:noFill/>
        </p:spPr>
        <p:txBody>
          <a:bodyPr wrap="none" rtlCol="0">
            <a:spAutoFit/>
          </a:bodyPr>
          <a:lstStyle/>
          <a:p>
            <a:r>
              <a:rPr lang="en-US" dirty="0">
                <a:solidFill>
                  <a:srgbClr val="0000FF"/>
                </a:solidFill>
              </a:rPr>
              <a:t>O</a:t>
            </a:r>
            <a:r>
              <a:rPr lang="en-US" baseline="-25000" dirty="0">
                <a:solidFill>
                  <a:srgbClr val="0000FF"/>
                </a:solidFill>
              </a:rPr>
              <a:t>2</a:t>
            </a:r>
          </a:p>
        </p:txBody>
      </p:sp>
      <p:cxnSp>
        <p:nvCxnSpPr>
          <p:cNvPr id="20" name="Straight Arrow Connector 19"/>
          <p:cNvCxnSpPr/>
          <p:nvPr/>
        </p:nvCxnSpPr>
        <p:spPr>
          <a:xfrm flipV="1">
            <a:off x="680258" y="5316853"/>
            <a:ext cx="883366" cy="148937"/>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9281" y="5316853"/>
            <a:ext cx="449162" cy="369332"/>
          </a:xfrm>
          <a:prstGeom prst="rect">
            <a:avLst/>
          </a:prstGeom>
          <a:noFill/>
        </p:spPr>
        <p:txBody>
          <a:bodyPr wrap="none" rtlCol="0">
            <a:spAutoFit/>
          </a:bodyPr>
          <a:lstStyle/>
          <a:p>
            <a:r>
              <a:rPr lang="en-US" dirty="0">
                <a:solidFill>
                  <a:srgbClr val="0000FF"/>
                </a:solidFill>
              </a:rPr>
              <a:t>O</a:t>
            </a:r>
            <a:r>
              <a:rPr lang="en-US" baseline="-25000" dirty="0">
                <a:solidFill>
                  <a:srgbClr val="0000FF"/>
                </a:solidFill>
              </a:rPr>
              <a:t>2</a:t>
            </a:r>
          </a:p>
        </p:txBody>
      </p:sp>
      <p:cxnSp>
        <p:nvCxnSpPr>
          <p:cNvPr id="22" name="Straight Arrow Connector 21"/>
          <p:cNvCxnSpPr/>
          <p:nvPr/>
        </p:nvCxnSpPr>
        <p:spPr>
          <a:xfrm>
            <a:off x="680258" y="3247756"/>
            <a:ext cx="602534" cy="439005"/>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9856" y="2995090"/>
            <a:ext cx="449162" cy="369332"/>
          </a:xfrm>
          <a:prstGeom prst="rect">
            <a:avLst/>
          </a:prstGeom>
          <a:noFill/>
        </p:spPr>
        <p:txBody>
          <a:bodyPr wrap="none" rtlCol="0">
            <a:spAutoFit/>
          </a:bodyPr>
          <a:lstStyle/>
          <a:p>
            <a:r>
              <a:rPr lang="en-US" dirty="0">
                <a:solidFill>
                  <a:srgbClr val="0000FF"/>
                </a:solidFill>
              </a:rPr>
              <a:t>O</a:t>
            </a:r>
            <a:r>
              <a:rPr lang="en-US" baseline="-25000" dirty="0">
                <a:solidFill>
                  <a:srgbClr val="0000FF"/>
                </a:solidFill>
              </a:rPr>
              <a:t>2</a:t>
            </a:r>
          </a:p>
        </p:txBody>
      </p:sp>
    </p:spTree>
    <p:extLst>
      <p:ext uri="{BB962C8B-B14F-4D97-AF65-F5344CB8AC3E}">
        <p14:creationId xmlns:p14="http://schemas.microsoft.com/office/powerpoint/2010/main" val="1856217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15918" y="4357551"/>
            <a:ext cx="2778799" cy="2106457"/>
            <a:chOff x="524478" y="4615018"/>
            <a:chExt cx="2778799" cy="2106457"/>
          </a:xfrm>
        </p:grpSpPr>
        <p:pic>
          <p:nvPicPr>
            <p:cNvPr id="5" name="Picture 4"/>
            <p:cNvPicPr>
              <a:picLocks noChangeAspect="1"/>
            </p:cNvPicPr>
            <p:nvPr/>
          </p:nvPicPr>
          <p:blipFill>
            <a:blip r:embed="rId3"/>
            <a:stretch>
              <a:fillRect/>
            </a:stretch>
          </p:blipFill>
          <p:spPr>
            <a:xfrm>
              <a:off x="524478" y="4709397"/>
              <a:ext cx="2682771" cy="2012078"/>
            </a:xfrm>
            <a:prstGeom prst="rect">
              <a:avLst/>
            </a:prstGeom>
          </p:spPr>
        </p:pic>
        <p:sp>
          <p:nvSpPr>
            <p:cNvPr id="6" name="Rectangle 5"/>
            <p:cNvSpPr/>
            <p:nvPr/>
          </p:nvSpPr>
          <p:spPr>
            <a:xfrm>
              <a:off x="524478" y="4615018"/>
              <a:ext cx="2778799" cy="283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4478" y="6462741"/>
              <a:ext cx="2730785" cy="258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405731"/>
            <a:ext cx="8530098" cy="518478"/>
          </a:xfrm>
          <a:prstGeom prst="rect">
            <a:avLst/>
          </a:prstGeom>
        </p:spPr>
        <p:txBody>
          <a:bodyPr>
            <a:normAutofit/>
          </a:bodyPr>
          <a:lstStyle/>
          <a:p>
            <a:r>
              <a:rPr lang="en-US" sz="2400" dirty="0"/>
              <a:t>extra problems</a:t>
            </a:r>
          </a:p>
        </p:txBody>
      </p:sp>
      <p:sp>
        <p:nvSpPr>
          <p:cNvPr id="4" name="Slide Number Placeholder 3"/>
          <p:cNvSpPr>
            <a:spLocks noGrp="1"/>
          </p:cNvSpPr>
          <p:nvPr>
            <p:ph type="sldNum" sz="quarter" idx="4"/>
          </p:nvPr>
        </p:nvSpPr>
        <p:spPr/>
        <p:txBody>
          <a:bodyPr/>
          <a:lstStyle/>
          <a:p>
            <a:fld id="{72F633B3-16E2-4909-ACA1-80BBA0CB601E}" type="slidenum">
              <a:rPr lang="en-US" smtClean="0"/>
              <a:pPr/>
              <a:t>51</a:t>
            </a:fld>
            <a:endParaRPr lang="en-US" dirty="0"/>
          </a:p>
        </p:txBody>
      </p:sp>
      <p:sp>
        <p:nvSpPr>
          <p:cNvPr id="16" name="Text Placeholder 2"/>
          <p:cNvSpPr txBox="1">
            <a:spLocks/>
          </p:cNvSpPr>
          <p:nvPr/>
        </p:nvSpPr>
        <p:spPr>
          <a:xfrm>
            <a:off x="457200" y="953812"/>
            <a:ext cx="8530098" cy="125598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buFont typeface="+mj-lt"/>
              <a:buAutoNum type="arabicPeriod"/>
            </a:pPr>
            <a:endParaRPr lang="en-US" sz="2000" dirty="0"/>
          </a:p>
        </p:txBody>
      </p:sp>
      <p:sp>
        <p:nvSpPr>
          <p:cNvPr id="18" name="TextBox 17"/>
          <p:cNvSpPr txBox="1"/>
          <p:nvPr/>
        </p:nvSpPr>
        <p:spPr>
          <a:xfrm>
            <a:off x="457200" y="953812"/>
            <a:ext cx="8482084" cy="3329116"/>
          </a:xfrm>
          <a:prstGeom prst="rect">
            <a:avLst/>
          </a:prstGeom>
          <a:noFill/>
        </p:spPr>
        <p:txBody>
          <a:bodyPr wrap="square" rtlCol="0">
            <a:spAutoFit/>
          </a:bodyPr>
          <a:lstStyle/>
          <a:p>
            <a:pPr>
              <a:spcAft>
                <a:spcPts val="1000"/>
              </a:spcAft>
            </a:pPr>
            <a:r>
              <a:rPr lang="en-US" sz="2200" u="sng" dirty="0">
                <a:solidFill>
                  <a:srgbClr val="009900"/>
                </a:solidFill>
              </a:rPr>
              <a:t>Gases in Biology</a:t>
            </a:r>
          </a:p>
          <a:p>
            <a:r>
              <a:rPr lang="en-US" sz="2000" dirty="0"/>
              <a:t>A bombardier beetle uses H</a:t>
            </a:r>
            <a:r>
              <a:rPr lang="en-US" sz="2000" baseline="-25000" dirty="0"/>
              <a:t>2</a:t>
            </a:r>
            <a:r>
              <a:rPr lang="en-US" sz="2000" dirty="0"/>
              <a:t>O</a:t>
            </a:r>
            <a:r>
              <a:rPr lang="en-US" sz="2000" baseline="-25000" dirty="0"/>
              <a:t>2</a:t>
            </a:r>
            <a:r>
              <a:rPr lang="en-US" sz="2000" dirty="0"/>
              <a:t> decomposition as a mechanism to activate enzymes that oxidize organic molecules. The process generates so much heat that the organic chemicals boils. The pressure of the oxygen gas causes the boiling, noxious  chemicals to be expelled with explosive force over a large range. This can be fatal to attacking insects.</a:t>
            </a:r>
          </a:p>
          <a:p>
            <a:r>
              <a:rPr lang="en-US" sz="2000" dirty="0"/>
              <a:t> </a:t>
            </a:r>
          </a:p>
          <a:p>
            <a:r>
              <a:rPr lang="en-US" sz="2000" dirty="0"/>
              <a:t>A simpler reaction can be done in a flask in the laboratory. If 0.25 g of H</a:t>
            </a:r>
            <a:r>
              <a:rPr lang="en-US" sz="2000" baseline="-25000" dirty="0"/>
              <a:t>2</a:t>
            </a:r>
            <a:r>
              <a:rPr lang="en-US" sz="2000" dirty="0"/>
              <a:t>O</a:t>
            </a:r>
            <a:r>
              <a:rPr lang="en-US" sz="2000" baseline="-25000" dirty="0"/>
              <a:t>2</a:t>
            </a:r>
            <a:r>
              <a:rPr lang="en-US" sz="2000" dirty="0"/>
              <a:t> decomposes in a sealed 1.50 L flask at 19.1 °C. What are the pressures of hydrogen gas and oxygen gas produced?</a:t>
            </a:r>
          </a:p>
        </p:txBody>
      </p:sp>
      <p:sp>
        <p:nvSpPr>
          <p:cNvPr id="3" name="TextBox 2"/>
          <p:cNvSpPr txBox="1"/>
          <p:nvPr/>
        </p:nvSpPr>
        <p:spPr>
          <a:xfrm>
            <a:off x="3534908" y="5087615"/>
            <a:ext cx="5295168" cy="646331"/>
          </a:xfrm>
          <a:prstGeom prst="rect">
            <a:avLst/>
          </a:prstGeom>
          <a:solidFill>
            <a:schemeClr val="bg1"/>
          </a:solidFill>
        </p:spPr>
        <p:txBody>
          <a:bodyPr wrap="none" rtlCol="0">
            <a:spAutoFit/>
          </a:bodyPr>
          <a:lstStyle/>
          <a:p>
            <a:r>
              <a:rPr lang="en-US" dirty="0"/>
              <a:t>Video:  How Bombardier Beetles Bomb (MIT)</a:t>
            </a:r>
          </a:p>
          <a:p>
            <a:r>
              <a:rPr lang="en-US" dirty="0">
                <a:hlinkClick r:id="rId4"/>
              </a:rPr>
              <a:t>https://</a:t>
            </a:r>
            <a:r>
              <a:rPr lang="en-US" dirty="0" err="1">
                <a:hlinkClick r:id="rId4"/>
              </a:rPr>
              <a:t>www.youtube.com</a:t>
            </a:r>
            <a:r>
              <a:rPr lang="en-US" dirty="0">
                <a:hlinkClick r:id="rId4"/>
              </a:rPr>
              <a:t>/</a:t>
            </a:r>
            <a:r>
              <a:rPr lang="en-US" dirty="0" err="1">
                <a:hlinkClick r:id="rId4"/>
              </a:rPr>
              <a:t>watch?v</a:t>
            </a:r>
            <a:r>
              <a:rPr lang="en-US" dirty="0">
                <a:hlinkClick r:id="rId4"/>
              </a:rPr>
              <a:t>=TgqF-ND2XcY</a:t>
            </a:r>
            <a:endParaRPr lang="en-US" dirty="0"/>
          </a:p>
        </p:txBody>
      </p:sp>
    </p:spTree>
    <p:extLst>
      <p:ext uri="{BB962C8B-B14F-4D97-AF65-F5344CB8AC3E}">
        <p14:creationId xmlns:p14="http://schemas.microsoft.com/office/powerpoint/2010/main" val="12290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1765" y="952048"/>
            <a:ext cx="2191576" cy="2959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http://1.bp.blogspot.com/_mogkRJXc1Tg/TGB0Vy9fKQI/AAAAAAAABTk/7u9It4x1Wus/s1600/Sad+Balloo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26655" y="3767737"/>
            <a:ext cx="3145937" cy="2624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74211" y="1374476"/>
            <a:ext cx="6104887" cy="2246769"/>
          </a:xfrm>
          <a:prstGeom prst="rect">
            <a:avLst/>
          </a:prstGeom>
        </p:spPr>
        <p:txBody>
          <a:bodyPr wrap="square">
            <a:spAutoFit/>
          </a:bodyPr>
          <a:lstStyle/>
          <a:p>
            <a:r>
              <a:rPr lang="en-US" sz="2000" dirty="0"/>
              <a:t>Some chemistry students are preparing for a party to celebrate the end of midterms. To create a festive atmosphere, they decide to fill balloons. They only have enough helium gas for ten balloons so they fill the rest of their balloons with hydrogen gas, notwithstanding the obvious explosive danger involved. </a:t>
            </a:r>
          </a:p>
        </p:txBody>
      </p:sp>
      <p:sp>
        <p:nvSpPr>
          <p:cNvPr id="4" name="Rectangle 3"/>
          <p:cNvSpPr/>
          <p:nvPr/>
        </p:nvSpPr>
        <p:spPr>
          <a:xfrm>
            <a:off x="457200" y="4058359"/>
            <a:ext cx="5801711" cy="1015663"/>
          </a:xfrm>
          <a:prstGeom prst="rect">
            <a:avLst/>
          </a:prstGeom>
        </p:spPr>
        <p:txBody>
          <a:bodyPr wrap="square">
            <a:spAutoFit/>
          </a:bodyPr>
          <a:lstStyle/>
          <a:p>
            <a:r>
              <a:rPr lang="en-US" sz="2000" dirty="0"/>
              <a:t>The next morning the students notice that the hydrogen balloons are only ¾ of their original size. What will the size of the helium balloons be? </a:t>
            </a:r>
          </a:p>
        </p:txBody>
      </p:sp>
      <p:sp>
        <p:nvSpPr>
          <p:cNvPr id="5" name="Rectangle 4"/>
          <p:cNvSpPr/>
          <p:nvPr/>
        </p:nvSpPr>
        <p:spPr>
          <a:xfrm>
            <a:off x="457200" y="5320960"/>
            <a:ext cx="5896304" cy="1015663"/>
          </a:xfrm>
          <a:prstGeom prst="rect">
            <a:avLst/>
          </a:prstGeom>
        </p:spPr>
        <p:txBody>
          <a:bodyPr wrap="square">
            <a:spAutoFit/>
          </a:bodyPr>
          <a:lstStyle/>
          <a:p>
            <a:r>
              <a:rPr lang="en-US" sz="2000" dirty="0"/>
              <a:t>Assume that the temperature of the room remained constant and that all the balloons are made of the same material. </a:t>
            </a:r>
          </a:p>
        </p:txBody>
      </p:sp>
      <p:sp>
        <p:nvSpPr>
          <p:cNvPr id="8" name="Title 1"/>
          <p:cNvSpPr txBox="1">
            <a:spLocks/>
          </p:cNvSpPr>
          <p:nvPr/>
        </p:nvSpPr>
        <p:spPr>
          <a:xfrm>
            <a:off x="457200" y="405731"/>
            <a:ext cx="8530098" cy="518478"/>
          </a:xfrm>
          <a:prstGeom prst="rect">
            <a:avLst/>
          </a:prstGeom>
        </p:spPr>
        <p:txBody>
          <a:bodyPr>
            <a:normAutofit/>
          </a:bodyPr>
          <a:lst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a:lstStyle>
          <a:p>
            <a:r>
              <a:rPr lang="en-US" dirty="0"/>
              <a:t>extra problems</a:t>
            </a:r>
            <a:endParaRPr lang="en-US" sz="2800" dirty="0"/>
          </a:p>
        </p:txBody>
      </p:sp>
    </p:spTree>
    <p:extLst>
      <p:ext uri="{BB962C8B-B14F-4D97-AF65-F5344CB8AC3E}">
        <p14:creationId xmlns:p14="http://schemas.microsoft.com/office/powerpoint/2010/main" val="1504469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213700"/>
            <a:ext cx="4288353" cy="461665"/>
          </a:xfrm>
          <a:prstGeom prst="rect">
            <a:avLst/>
          </a:prstGeom>
        </p:spPr>
        <p:txBody>
          <a:bodyPr wrap="none">
            <a:spAutoFit/>
          </a:bodyPr>
          <a:lstStyle/>
          <a:p>
            <a:r>
              <a:rPr lang="en-US" sz="2400" dirty="0">
                <a:ea typeface="Times New Roman" panose="02020603050405020304" pitchFamily="18" charset="0"/>
                <a:cs typeface="Times New Roman" panose="02020603050405020304" pitchFamily="18" charset="0"/>
              </a:rPr>
              <a:t>Gas Laws:  </a:t>
            </a:r>
            <a:r>
              <a:rPr lang="en-US" sz="2400" dirty="0"/>
              <a:t>#5, 19, 27, 29, 45 </a:t>
            </a:r>
          </a:p>
        </p:txBody>
      </p:sp>
      <p:sp>
        <p:nvSpPr>
          <p:cNvPr id="3" name="Title 1"/>
          <p:cNvSpPr txBox="1">
            <a:spLocks/>
          </p:cNvSpPr>
          <p:nvPr/>
        </p:nvSpPr>
        <p:spPr>
          <a:xfrm>
            <a:off x="457200" y="347979"/>
            <a:ext cx="8530098" cy="518478"/>
          </a:xfrm>
          <a:prstGeom prst="rect">
            <a:avLst/>
          </a:prstGeom>
        </p:spPr>
        <p:txBody>
          <a:bodyPr/>
          <a:lst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a:lstStyle>
          <a:p>
            <a:r>
              <a:rPr lang="en-US" dirty="0">
                <a:ea typeface="Cambria Math" panose="02040503050406030204" pitchFamily="18" charset="0"/>
              </a:rPr>
              <a:t>end of chapter problems – chapter 9</a:t>
            </a:r>
          </a:p>
        </p:txBody>
      </p:sp>
      <p:sp>
        <p:nvSpPr>
          <p:cNvPr id="6" name="Rectangle 5"/>
          <p:cNvSpPr/>
          <p:nvPr/>
        </p:nvSpPr>
        <p:spPr>
          <a:xfrm>
            <a:off x="556053" y="4562044"/>
            <a:ext cx="8031893" cy="1282402"/>
          </a:xfrm>
          <a:prstGeom prst="rect">
            <a:avLst/>
          </a:prstGeom>
        </p:spPr>
        <p:txBody>
          <a:bodyPr wrap="square">
            <a:spAutoFit/>
          </a:bodyPr>
          <a:lstStyle/>
          <a:p>
            <a:pPr>
              <a:lnSpc>
                <a:spcPct val="115000"/>
              </a:lnSpc>
              <a:spcAft>
                <a:spcPts val="1000"/>
              </a:spcAft>
            </a:pPr>
            <a:r>
              <a:rPr lang="en-US" sz="2000" dirty="0">
                <a:solidFill>
                  <a:srgbClr val="009900"/>
                </a:solidFill>
                <a:ea typeface="Calibri" panose="020F0502020204030204" pitchFamily="34" charset="0"/>
                <a:cs typeface="Times New Roman" panose="02020603050405020304" pitchFamily="18" charset="0"/>
              </a:rPr>
              <a:t>For detailed solutions to these problems, go to the OpenStax Chemistry website and download the </a:t>
            </a:r>
            <a:r>
              <a:rPr lang="en-US" sz="2000" dirty="0">
                <a:hlinkClick r:id="rId2"/>
              </a:rPr>
              <a:t>Student Solution Guide</a:t>
            </a:r>
            <a:r>
              <a:rPr lang="en-US" sz="2000" dirty="0"/>
              <a:t>.</a:t>
            </a:r>
          </a:p>
          <a:p>
            <a:pPr>
              <a:lnSpc>
                <a:spcPct val="115000"/>
              </a:lnSpc>
              <a:spcAft>
                <a:spcPts val="1000"/>
              </a:spcAft>
            </a:pPr>
            <a:endParaRPr lang="en-US" sz="2000" dirty="0">
              <a:solidFill>
                <a:srgbClr val="009900"/>
              </a:solidFill>
              <a:effectLst/>
              <a:ea typeface="Calibri" panose="020F0502020204030204" pitchFamily="34" charset="0"/>
              <a:cs typeface="Times New Roman" panose="02020603050405020304" pitchFamily="18" charset="0"/>
            </a:endParaRPr>
          </a:p>
        </p:txBody>
      </p:sp>
      <p:sp>
        <p:nvSpPr>
          <p:cNvPr id="8" name="Rectangle 7"/>
          <p:cNvSpPr/>
          <p:nvPr/>
        </p:nvSpPr>
        <p:spPr>
          <a:xfrm>
            <a:off x="457200" y="2830233"/>
            <a:ext cx="4769254" cy="461665"/>
          </a:xfrm>
          <a:prstGeom prst="rect">
            <a:avLst/>
          </a:prstGeom>
        </p:spPr>
        <p:txBody>
          <a:bodyPr wrap="none">
            <a:spAutoFit/>
          </a:bodyPr>
          <a:lstStyle/>
          <a:p>
            <a:r>
              <a:rPr lang="en-US" sz="2400" dirty="0"/>
              <a:t>Partial Pressure:  #57, 59, 61, 63 </a:t>
            </a:r>
          </a:p>
        </p:txBody>
      </p:sp>
      <p:sp>
        <p:nvSpPr>
          <p:cNvPr id="9" name="Rectangle 8"/>
          <p:cNvSpPr/>
          <p:nvPr/>
        </p:nvSpPr>
        <p:spPr>
          <a:xfrm>
            <a:off x="457200" y="2021753"/>
            <a:ext cx="5230919" cy="461665"/>
          </a:xfrm>
          <a:prstGeom prst="rect">
            <a:avLst/>
          </a:prstGeom>
        </p:spPr>
        <p:txBody>
          <a:bodyPr wrap="none">
            <a:spAutoFit/>
          </a:bodyPr>
          <a:lstStyle/>
          <a:p>
            <a:r>
              <a:rPr lang="en-US" sz="2400" dirty="0">
                <a:ea typeface="Times New Roman" panose="02020603050405020304" pitchFamily="18" charset="0"/>
                <a:cs typeface="Times New Roman" panose="02020603050405020304" pitchFamily="18" charset="0"/>
              </a:rPr>
              <a:t>Ideal Gas Law:  </a:t>
            </a:r>
            <a:r>
              <a:rPr lang="en-US" sz="2400" dirty="0"/>
              <a:t>#31, 33, 35a, 43, 49 </a:t>
            </a:r>
          </a:p>
        </p:txBody>
      </p:sp>
    </p:spTree>
    <p:extLst>
      <p:ext uri="{BB962C8B-B14F-4D97-AF65-F5344CB8AC3E}">
        <p14:creationId xmlns:p14="http://schemas.microsoft.com/office/powerpoint/2010/main" val="3469390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47979"/>
            <a:ext cx="8530098" cy="518478"/>
          </a:xfrm>
          <a:prstGeom prst="rect">
            <a:avLst/>
          </a:prstGeom>
        </p:spPr>
        <p:txBody>
          <a:bodyPr/>
          <a:lst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a:lstStyle>
          <a:p>
            <a:r>
              <a:rPr lang="en-US" dirty="0">
                <a:ea typeface="Cambria Math" panose="02040503050406030204" pitchFamily="18" charset="0"/>
              </a:rPr>
              <a:t>videos – chapter 9</a:t>
            </a:r>
          </a:p>
        </p:txBody>
      </p:sp>
      <p:sp>
        <p:nvSpPr>
          <p:cNvPr id="4" name="Rectangle 3"/>
          <p:cNvSpPr/>
          <p:nvPr/>
        </p:nvSpPr>
        <p:spPr>
          <a:xfrm>
            <a:off x="457200" y="866457"/>
            <a:ext cx="8686800" cy="5847755"/>
          </a:xfrm>
          <a:prstGeom prst="rect">
            <a:avLst/>
          </a:prstGeom>
        </p:spPr>
        <p:txBody>
          <a:bodyPr wrap="square">
            <a:spAutoFit/>
          </a:bodyPr>
          <a:lstStyle/>
          <a:p>
            <a:r>
              <a:rPr lang="en-US" sz="1400" dirty="0"/>
              <a:t>Boyle’s Law</a:t>
            </a:r>
          </a:p>
          <a:p>
            <a:r>
              <a:rPr lang="en-US" sz="1400" u="sng" dirty="0">
                <a:hlinkClick r:id="rId2"/>
              </a:rPr>
              <a:t>http://youtu.be/E7jsrdfh82Q</a:t>
            </a:r>
            <a:r>
              <a:rPr lang="en-US" sz="1400" dirty="0"/>
              <a:t> </a:t>
            </a:r>
          </a:p>
          <a:p>
            <a:r>
              <a:rPr lang="en-US" sz="1400" dirty="0"/>
              <a:t> </a:t>
            </a:r>
          </a:p>
          <a:p>
            <a:r>
              <a:rPr lang="en-US" sz="1400" dirty="0"/>
              <a:t>Charles’ Law</a:t>
            </a:r>
          </a:p>
          <a:p>
            <a:r>
              <a:rPr lang="en-US" sz="1400" u="sng" dirty="0">
                <a:hlinkClick r:id="rId3"/>
              </a:rPr>
              <a:t>http://youtu.be/HCPuOCrj3l0</a:t>
            </a:r>
            <a:r>
              <a:rPr lang="en-US" sz="1400" dirty="0"/>
              <a:t> </a:t>
            </a:r>
          </a:p>
          <a:p>
            <a:r>
              <a:rPr lang="en-US" sz="1400" dirty="0"/>
              <a:t> </a:t>
            </a:r>
          </a:p>
          <a:p>
            <a:r>
              <a:rPr lang="en-US" sz="1400" dirty="0"/>
              <a:t>Ideal Gas Law</a:t>
            </a:r>
          </a:p>
          <a:p>
            <a:r>
              <a:rPr lang="en-US" sz="1400" u="sng" dirty="0">
                <a:hlinkClick r:id="rId4"/>
              </a:rPr>
              <a:t>http://youtu.be/-wvKbi49y90</a:t>
            </a:r>
            <a:r>
              <a:rPr lang="en-US" sz="1400" dirty="0"/>
              <a:t> </a:t>
            </a:r>
          </a:p>
          <a:p>
            <a:r>
              <a:rPr lang="en-US" sz="1400" dirty="0"/>
              <a:t> </a:t>
            </a:r>
          </a:p>
          <a:p>
            <a:r>
              <a:rPr lang="en-US" sz="1400" dirty="0"/>
              <a:t>Ideal Gas Law w/ Combined Gas Law</a:t>
            </a:r>
          </a:p>
          <a:p>
            <a:r>
              <a:rPr lang="en-US" sz="1400" u="sng" dirty="0">
                <a:hlinkClick r:id="rId5"/>
              </a:rPr>
              <a:t>http://screencast.com/t/Sgaf4fK0COc</a:t>
            </a:r>
            <a:endParaRPr lang="en-US" sz="1400" dirty="0"/>
          </a:p>
          <a:p>
            <a:r>
              <a:rPr lang="en-US" sz="1400" dirty="0"/>
              <a:t> </a:t>
            </a:r>
          </a:p>
          <a:p>
            <a:r>
              <a:rPr lang="en-US" sz="1400" u="sng" dirty="0"/>
              <a:t>Ideal Gas Law &amp; Density</a:t>
            </a:r>
            <a:endParaRPr lang="en-US" sz="1400" dirty="0"/>
          </a:p>
          <a:p>
            <a:r>
              <a:rPr lang="en-US" sz="1400" u="sng" dirty="0">
                <a:hlinkClick r:id="rId6"/>
              </a:rPr>
              <a:t>http://screencast.com/t/ZIytcdPG5l</a:t>
            </a:r>
            <a:endParaRPr lang="en-US" sz="1400" dirty="0"/>
          </a:p>
          <a:p>
            <a:r>
              <a:rPr lang="en-US" sz="1400" dirty="0"/>
              <a:t> </a:t>
            </a:r>
          </a:p>
          <a:p>
            <a:r>
              <a:rPr lang="en-US" sz="1400" dirty="0"/>
              <a:t>Gas Stoichiometry</a:t>
            </a:r>
          </a:p>
          <a:p>
            <a:r>
              <a:rPr lang="en-US" sz="1400" u="sng" dirty="0">
                <a:hlinkClick r:id="rId7"/>
              </a:rPr>
              <a:t>http://screencast.com/t/xOxC2t2jsP</a:t>
            </a:r>
            <a:endParaRPr lang="en-US" sz="1400" dirty="0"/>
          </a:p>
          <a:p>
            <a:r>
              <a:rPr lang="en-US" sz="1400" dirty="0"/>
              <a:t> </a:t>
            </a:r>
          </a:p>
          <a:p>
            <a:r>
              <a:rPr lang="en-US" sz="1400" dirty="0"/>
              <a:t>Partial Pressure </a:t>
            </a:r>
          </a:p>
          <a:p>
            <a:r>
              <a:rPr lang="en-US" sz="1400" u="sng" dirty="0">
                <a:hlinkClick r:id="rId8"/>
              </a:rPr>
              <a:t>http://youtu.be/rc5Cv64nK1I</a:t>
            </a:r>
            <a:r>
              <a:rPr lang="en-US" sz="1400" dirty="0"/>
              <a:t> </a:t>
            </a:r>
          </a:p>
          <a:p>
            <a:r>
              <a:rPr lang="en-US" sz="1400" u="sng" dirty="0">
                <a:hlinkClick r:id="rId9"/>
              </a:rPr>
              <a:t>http://screencast.com/t/338X8zGz4gW</a:t>
            </a:r>
            <a:endParaRPr lang="en-US" sz="1400" dirty="0"/>
          </a:p>
          <a:p>
            <a:r>
              <a:rPr lang="en-US" sz="1400" dirty="0"/>
              <a:t> </a:t>
            </a:r>
          </a:p>
          <a:p>
            <a:r>
              <a:rPr lang="en-US" sz="1400" dirty="0"/>
              <a:t>Partial Pressure w/ Mole Fractions</a:t>
            </a:r>
          </a:p>
          <a:p>
            <a:r>
              <a:rPr lang="en-US" sz="1400" u="sng" dirty="0">
                <a:hlinkClick r:id="rId10"/>
              </a:rPr>
              <a:t>http://screencast.com/t/WBnSDbukGu</a:t>
            </a:r>
            <a:endParaRPr lang="en-US" sz="1400" dirty="0"/>
          </a:p>
          <a:p>
            <a:r>
              <a:rPr lang="en-US" sz="1400" u="sng" dirty="0">
                <a:hlinkClick r:id="rId11"/>
              </a:rPr>
              <a:t>http://screencast.com/t/ZDFRyPFei</a:t>
            </a:r>
            <a:endParaRPr lang="en-US" sz="1400" dirty="0"/>
          </a:p>
          <a:p>
            <a:endParaRPr lang="en-US" sz="1200" dirty="0"/>
          </a:p>
          <a:p>
            <a:r>
              <a:rPr lang="en-US" sz="1200" dirty="0"/>
              <a:t>*</a:t>
            </a:r>
            <a:r>
              <a:rPr lang="en-US" sz="1200" i="1" dirty="0"/>
              <a:t>All videos were created by MC Chemistry faculty unless otherwise indicated.</a:t>
            </a:r>
            <a:endParaRPr lang="en-US" sz="1200" dirty="0"/>
          </a:p>
        </p:txBody>
      </p:sp>
    </p:spTree>
    <p:extLst>
      <p:ext uri="{BB962C8B-B14F-4D97-AF65-F5344CB8AC3E}">
        <p14:creationId xmlns:p14="http://schemas.microsoft.com/office/powerpoint/2010/main" val="756158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347979"/>
            <a:ext cx="8530098" cy="518478"/>
          </a:xfrm>
          <a:prstGeom prst="rect">
            <a:avLst/>
          </a:prstGeom>
        </p:spPr>
        <p:txBody>
          <a:bodyPr/>
          <a:lstStyle>
            <a:lvl1pPr algn="l" defTabSz="914400" rtl="0" eaLnBrk="1" latinLnBrk="0" hangingPunct="1">
              <a:spcBef>
                <a:spcPct val="0"/>
              </a:spcBef>
              <a:buNone/>
              <a:defRPr sz="2400" kern="1200" cap="all" spc="-60" baseline="0">
                <a:solidFill>
                  <a:schemeClr val="accent5">
                    <a:lumMod val="50000"/>
                  </a:schemeClr>
                </a:solidFill>
                <a:latin typeface="+mn-lt"/>
                <a:ea typeface="+mj-ea"/>
                <a:cs typeface="+mj-cs"/>
              </a:defRPr>
            </a:lvl1pPr>
          </a:lstStyle>
          <a:p>
            <a:r>
              <a:rPr lang="en-US" dirty="0">
                <a:ea typeface="Cambria Math" panose="02040503050406030204" pitchFamily="18" charset="0"/>
              </a:rPr>
              <a:t>simulations – chapter 9 </a:t>
            </a:r>
          </a:p>
        </p:txBody>
      </p:sp>
      <p:sp>
        <p:nvSpPr>
          <p:cNvPr id="2" name="Rectangle 1"/>
          <p:cNvSpPr/>
          <p:nvPr/>
        </p:nvSpPr>
        <p:spPr>
          <a:xfrm>
            <a:off x="457200" y="1016377"/>
            <a:ext cx="8414951" cy="923330"/>
          </a:xfrm>
          <a:prstGeom prst="rect">
            <a:avLst/>
          </a:prstGeom>
        </p:spPr>
        <p:txBody>
          <a:bodyPr wrap="square">
            <a:spAutoFit/>
          </a:bodyPr>
          <a:lstStyle/>
          <a:p>
            <a:r>
              <a:rPr lang="en-US" i="1" dirty="0"/>
              <a:t>Gas Properties (Simple gas laws, Ideal gas law)</a:t>
            </a:r>
            <a:endParaRPr lang="en-US" dirty="0"/>
          </a:p>
          <a:p>
            <a:r>
              <a:rPr lang="en-US" u="sng" dirty="0">
                <a:hlinkClick r:id="rId2"/>
              </a:rPr>
              <a:t>https://phet.colorado.edu/en/simulation/legacy/gas-properties</a:t>
            </a:r>
            <a:r>
              <a:rPr lang="en-US" dirty="0"/>
              <a:t> </a:t>
            </a:r>
          </a:p>
          <a:p>
            <a:r>
              <a:rPr lang="en-US" dirty="0"/>
              <a:t> </a:t>
            </a:r>
            <a:endParaRPr lang="en-US" dirty="0">
              <a:effectLst/>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4096" y="6015037"/>
            <a:ext cx="1363202" cy="689347"/>
          </a:xfrm>
          <a:prstGeom prst="rect">
            <a:avLst/>
          </a:prstGeom>
        </p:spPr>
      </p:pic>
    </p:spTree>
    <p:extLst>
      <p:ext uri="{BB962C8B-B14F-4D97-AF65-F5344CB8AC3E}">
        <p14:creationId xmlns:p14="http://schemas.microsoft.com/office/powerpoint/2010/main" val="966155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3234"/>
            <a:ext cx="8530098" cy="518478"/>
          </a:xfrm>
          <a:prstGeom prst="rect">
            <a:avLst/>
          </a:prstGeom>
        </p:spPr>
        <p:txBody>
          <a:bodyPr>
            <a:normAutofit/>
          </a:bodyPr>
          <a:lstStyle/>
          <a:p>
            <a:r>
              <a:rPr lang="en-US" dirty="0"/>
              <a:t>9</a:t>
            </a:r>
            <a:r>
              <a:rPr lang="en-US" sz="2800" dirty="0"/>
              <a:t>.1  Gas Pressure</a:t>
            </a:r>
          </a:p>
        </p:txBody>
      </p:sp>
      <p:sp>
        <p:nvSpPr>
          <p:cNvPr id="4" name="Slide Number Placeholder 3"/>
          <p:cNvSpPr>
            <a:spLocks noGrp="1"/>
          </p:cNvSpPr>
          <p:nvPr>
            <p:ph type="sldNum" sz="quarter" idx="4"/>
          </p:nvPr>
        </p:nvSpPr>
        <p:spPr/>
        <p:txBody>
          <a:bodyPr/>
          <a:lstStyle/>
          <a:p>
            <a:fld id="{72F633B3-16E2-4909-ACA1-80BBA0CB601E}" type="slidenum">
              <a:rPr lang="en-US" smtClean="0"/>
              <a:pPr/>
              <a:t>6</a:t>
            </a:fld>
            <a:endParaRPr lang="en-US" dirty="0"/>
          </a:p>
        </p:txBody>
      </p:sp>
      <p:sp>
        <p:nvSpPr>
          <p:cNvPr id="9" name="Text Placeholder 2"/>
          <p:cNvSpPr txBox="1">
            <a:spLocks/>
          </p:cNvSpPr>
          <p:nvPr/>
        </p:nvSpPr>
        <p:spPr>
          <a:xfrm>
            <a:off x="457198" y="956968"/>
            <a:ext cx="8530100" cy="3255280"/>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Pressure</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One way to measure pressure in the laboratory is by using a </a:t>
            </a:r>
            <a:r>
              <a:rPr lang="en-US" sz="2200" i="1" u="sng" dirty="0">
                <a:solidFill>
                  <a:srgbClr val="009900"/>
                </a:solidFill>
              </a:rPr>
              <a:t>manometer</a:t>
            </a:r>
            <a:r>
              <a:rPr lang="en-US" sz="2200" dirty="0"/>
              <a:t>. </a:t>
            </a:r>
          </a:p>
          <a:p>
            <a:pPr marL="1074420" lvl="1" indent="-342900">
              <a:buClr>
                <a:srgbClr val="009900"/>
              </a:buClr>
            </a:pPr>
            <a:r>
              <a:rPr lang="en-US" sz="1800" dirty="0"/>
              <a:t>A </a:t>
            </a:r>
            <a:r>
              <a:rPr lang="en-US" sz="1800" i="1" u="sng" dirty="0">
                <a:solidFill>
                  <a:srgbClr val="009900"/>
                </a:solidFill>
              </a:rPr>
              <a:t>closed-end manometer</a:t>
            </a:r>
            <a:r>
              <a:rPr lang="en-US" sz="1800" dirty="0"/>
              <a:t> can be used to measure gas trapped in a container. The distance between the mercury level is proportional to the pressure of the gas in the flask.</a:t>
            </a:r>
          </a:p>
          <a:p>
            <a:pPr marL="1074420" lvl="1" indent="-342900">
              <a:buClr>
                <a:srgbClr val="009900"/>
              </a:buClr>
            </a:pPr>
            <a:r>
              <a:rPr lang="en-US" sz="1800" dirty="0"/>
              <a:t>An </a:t>
            </a:r>
            <a:r>
              <a:rPr lang="en-US" sz="1800" i="1" u="sng" dirty="0">
                <a:solidFill>
                  <a:srgbClr val="009900"/>
                </a:solidFill>
              </a:rPr>
              <a:t>open-end manometer</a:t>
            </a:r>
            <a:r>
              <a:rPr lang="en-US" sz="1800" dirty="0"/>
              <a:t> is similar but the distance between the mercury levels corresponds to the difference between the pressure in the flask and the pressure in the container.</a:t>
            </a:r>
          </a:p>
          <a:p>
            <a:pPr marL="342900" indent="-342900">
              <a:buClr>
                <a:srgbClr val="009900"/>
              </a:buClr>
              <a:buFont typeface="Arial" panose="020B0604020202020204" pitchFamily="34" charset="0"/>
              <a:buChar char="•"/>
            </a:pPr>
            <a:endParaRPr lang="en-US" sz="2200" dirty="0"/>
          </a:p>
        </p:txBody>
      </p:sp>
      <p:pic>
        <p:nvPicPr>
          <p:cNvPr id="10" name="Picture 9"/>
          <p:cNvPicPr>
            <a:picLocks noChangeAspect="1"/>
          </p:cNvPicPr>
          <p:nvPr/>
        </p:nvPicPr>
        <p:blipFill>
          <a:blip r:embed="rId2"/>
          <a:stretch>
            <a:fillRect/>
          </a:stretch>
        </p:blipFill>
        <p:spPr>
          <a:xfrm>
            <a:off x="583469" y="4137819"/>
            <a:ext cx="8022376" cy="2509228"/>
          </a:xfrm>
          <a:prstGeom prst="rect">
            <a:avLst/>
          </a:prstGeom>
        </p:spPr>
      </p:pic>
    </p:spTree>
    <p:extLst>
      <p:ext uri="{BB962C8B-B14F-4D97-AF65-F5344CB8AC3E}">
        <p14:creationId xmlns:p14="http://schemas.microsoft.com/office/powerpoint/2010/main" val="498911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3234"/>
            <a:ext cx="8530098" cy="518478"/>
          </a:xfrm>
          <a:prstGeom prst="rect">
            <a:avLst/>
          </a:prstGeom>
        </p:spPr>
        <p:txBody>
          <a:bodyPr>
            <a:normAutofit/>
          </a:bodyPr>
          <a:lstStyle/>
          <a:p>
            <a:r>
              <a:rPr lang="en-US" dirty="0"/>
              <a:t>9</a:t>
            </a:r>
            <a:r>
              <a:rPr lang="en-US" sz="2800" dirty="0"/>
              <a:t>.1  Gas Pressure</a:t>
            </a:r>
          </a:p>
        </p:txBody>
      </p:sp>
      <p:sp>
        <p:nvSpPr>
          <p:cNvPr id="4" name="Slide Number Placeholder 3"/>
          <p:cNvSpPr>
            <a:spLocks noGrp="1"/>
          </p:cNvSpPr>
          <p:nvPr>
            <p:ph type="sldNum" sz="quarter" idx="4"/>
          </p:nvPr>
        </p:nvSpPr>
        <p:spPr/>
        <p:txBody>
          <a:bodyPr/>
          <a:lstStyle/>
          <a:p>
            <a:fld id="{72F633B3-16E2-4909-ACA1-80BBA0CB601E}" type="slidenum">
              <a:rPr lang="en-US" smtClean="0"/>
              <a:pPr/>
              <a:t>7</a:t>
            </a:fld>
            <a:endParaRPr lang="en-US" dirty="0"/>
          </a:p>
        </p:txBody>
      </p:sp>
      <p:sp>
        <p:nvSpPr>
          <p:cNvPr id="9" name="Text Placeholder 2"/>
          <p:cNvSpPr txBox="1">
            <a:spLocks/>
          </p:cNvSpPr>
          <p:nvPr/>
        </p:nvSpPr>
        <p:spPr>
          <a:xfrm>
            <a:off x="457198" y="956968"/>
            <a:ext cx="8530100" cy="1543926"/>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i="1" dirty="0">
                <a:solidFill>
                  <a:srgbClr val="0000FF"/>
                </a:solidFill>
              </a:rPr>
              <a:t>Measuring Blood Pressure</a:t>
            </a:r>
            <a:endParaRPr lang="en-US" sz="2200" i="1" dirty="0">
              <a:solidFill>
                <a:srgbClr val="0000FF"/>
              </a:solidFill>
            </a:endParaRPr>
          </a:p>
          <a:p>
            <a:pPr marL="342900" indent="-342900">
              <a:buClr>
                <a:srgbClr val="009900"/>
              </a:buClr>
              <a:buFont typeface="Arial" panose="020B0604020202020204" pitchFamily="34" charset="0"/>
              <a:buChar char="•"/>
            </a:pPr>
            <a:r>
              <a:rPr lang="en-US" sz="2200" dirty="0"/>
              <a:t>A sphygmomanometer (Greek </a:t>
            </a:r>
            <a:r>
              <a:rPr lang="en-US" sz="2200" i="1" dirty="0"/>
              <a:t>sphygmos </a:t>
            </a:r>
            <a:r>
              <a:rPr lang="en-US" sz="2200" dirty="0"/>
              <a:t>= “pulse”) is used to measure blood pressure.</a:t>
            </a:r>
          </a:p>
          <a:p>
            <a:pPr marL="342900" indent="-342900">
              <a:buClr>
                <a:srgbClr val="009900"/>
              </a:buClr>
              <a:buFont typeface="Arial" panose="020B0604020202020204" pitchFamily="34" charset="0"/>
              <a:buChar char="•"/>
            </a:pPr>
            <a:endParaRPr lang="en-US" sz="2200" dirty="0"/>
          </a:p>
        </p:txBody>
      </p:sp>
      <p:pic>
        <p:nvPicPr>
          <p:cNvPr id="3" name="Picture 2"/>
          <p:cNvPicPr>
            <a:picLocks noChangeAspect="1"/>
          </p:cNvPicPr>
          <p:nvPr/>
        </p:nvPicPr>
        <p:blipFill>
          <a:blip r:embed="rId2"/>
          <a:stretch>
            <a:fillRect/>
          </a:stretch>
        </p:blipFill>
        <p:spPr>
          <a:xfrm>
            <a:off x="6311548" y="2067572"/>
            <a:ext cx="2597403" cy="1808562"/>
          </a:xfrm>
          <a:prstGeom prst="rect">
            <a:avLst/>
          </a:prstGeom>
        </p:spPr>
      </p:pic>
      <p:sp>
        <p:nvSpPr>
          <p:cNvPr id="8" name="Text Placeholder 2"/>
          <p:cNvSpPr txBox="1">
            <a:spLocks/>
          </p:cNvSpPr>
          <p:nvPr/>
        </p:nvSpPr>
        <p:spPr>
          <a:xfrm>
            <a:off x="613891" y="4194584"/>
            <a:ext cx="8227075" cy="2181460"/>
          </a:xfrm>
          <a:prstGeom prst="rect">
            <a:avLst/>
          </a:prstGeom>
        </p:spPr>
        <p:txBody>
          <a:bodyPr vert="horz" lIns="91440" tIns="45720" rIns="91440" bIns="45720" rtlCol="0">
            <a:normAutofit fontScale="92500"/>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r>
              <a:rPr lang="en-US" sz="2000" dirty="0"/>
              <a:t>When blood flow begins, it can be heard with a stethoscope; this is the systolic pressure, the peak pressure in the cardiac cycle.</a:t>
            </a:r>
          </a:p>
          <a:p>
            <a:pPr marL="342900" indent="-342900">
              <a:buClr>
                <a:srgbClr val="009900"/>
              </a:buClr>
              <a:buFont typeface="Arial" panose="020B0604020202020204" pitchFamily="34" charset="0"/>
              <a:buChar char="•"/>
            </a:pPr>
            <a:r>
              <a:rPr lang="en-US" sz="2000" dirty="0"/>
              <a:t>As the heart’s ventricles prepare for another beat, there is a decrease in pressure. The pressure at which sound is no longer heard is the </a:t>
            </a:r>
            <a:r>
              <a:rPr lang="en-US" sz="2000" i="1" dirty="0"/>
              <a:t>diastolic pressure, </a:t>
            </a:r>
            <a:r>
              <a:rPr lang="en-US" sz="2000" dirty="0"/>
              <a:t>the lowest pressure in the cardiac cycle. </a:t>
            </a:r>
          </a:p>
          <a:p>
            <a:pPr marL="342900" indent="-342900">
              <a:buClr>
                <a:srgbClr val="009900"/>
              </a:buClr>
              <a:buFont typeface="Arial" panose="020B0604020202020204" pitchFamily="34" charset="0"/>
              <a:buChar char="•"/>
            </a:pPr>
            <a:r>
              <a:rPr lang="en-US" sz="2000" dirty="0"/>
              <a:t>Blood pressure units from a sphygmomanometer are in mmHg.</a:t>
            </a:r>
          </a:p>
          <a:p>
            <a:pPr marL="342900" indent="-342900">
              <a:buClr>
                <a:srgbClr val="009900"/>
              </a:buClr>
              <a:buFont typeface="Arial" panose="020B0604020202020204" pitchFamily="34" charset="0"/>
              <a:buChar char="•"/>
            </a:pPr>
            <a:endParaRPr lang="en-US" sz="2000" dirty="0"/>
          </a:p>
        </p:txBody>
      </p:sp>
      <p:sp>
        <p:nvSpPr>
          <p:cNvPr id="6" name="Rectangle 5"/>
          <p:cNvSpPr/>
          <p:nvPr/>
        </p:nvSpPr>
        <p:spPr>
          <a:xfrm>
            <a:off x="613891" y="2199242"/>
            <a:ext cx="5619311" cy="1938992"/>
          </a:xfrm>
          <a:prstGeom prst="rect">
            <a:avLst/>
          </a:prstGeom>
        </p:spPr>
        <p:txBody>
          <a:bodyPr wrap="square">
            <a:spAutoFit/>
          </a:bodyPr>
          <a:lstStyle/>
          <a:p>
            <a:pPr marL="342900" indent="-342900">
              <a:buClr>
                <a:srgbClr val="009900"/>
              </a:buClr>
              <a:buFont typeface="Arial" panose="020B0604020202020204" pitchFamily="34" charset="0"/>
              <a:buChar char="•"/>
            </a:pPr>
            <a:r>
              <a:rPr lang="en-US" sz="2000" dirty="0"/>
              <a:t>The inflatable cuff is placed around the upper arm and inflated until blood flow is completely blocked. </a:t>
            </a:r>
          </a:p>
          <a:p>
            <a:pPr marL="342900" indent="-342900">
              <a:buClr>
                <a:srgbClr val="009900"/>
              </a:buClr>
              <a:buFont typeface="Arial" panose="020B0604020202020204" pitchFamily="34" charset="0"/>
              <a:buChar char="•"/>
            </a:pPr>
            <a:r>
              <a:rPr lang="en-US" sz="2000" dirty="0"/>
              <a:t>The air in the cuff is slowly released and as the heart beats, blood is forced through arteries causing a rise in pressure.</a:t>
            </a:r>
          </a:p>
        </p:txBody>
      </p:sp>
    </p:spTree>
    <p:extLst>
      <p:ext uri="{BB962C8B-B14F-4D97-AF65-F5344CB8AC3E}">
        <p14:creationId xmlns:p14="http://schemas.microsoft.com/office/powerpoint/2010/main" val="1824689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24174" y="3208880"/>
            <a:ext cx="6394504" cy="3141160"/>
          </a:xfrm>
          <a:prstGeom prst="rect">
            <a:avLst/>
          </a:prstGeom>
        </p:spPr>
      </p:pic>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p:txBody>
          <a:bodyPr/>
          <a:lstStyle/>
          <a:p>
            <a:fld id="{72F633B3-16E2-4909-ACA1-80BBA0CB601E}" type="slidenum">
              <a:rPr lang="en-US" smtClean="0"/>
              <a:pPr/>
              <a:t>8</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35095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Pressure and Temperature:  Amonton’s Law</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If a sealed flask is filled with gas, the atoms or molecules in that gas exert pressure by colliding with the sides of the flask.</a:t>
            </a:r>
          </a:p>
          <a:p>
            <a:pPr marL="342900" indent="-342900">
              <a:buClr>
                <a:srgbClr val="009900"/>
              </a:buClr>
              <a:buFont typeface="Arial" panose="020B0604020202020204" pitchFamily="34" charset="0"/>
              <a:buChar char="•"/>
            </a:pPr>
            <a:r>
              <a:rPr lang="en-US" sz="2200" dirty="0"/>
              <a:t>If the temperature of the container is raised, the gas inside gets hotter and more collisions occur causing the pressure to increase.</a:t>
            </a:r>
            <a:endParaRPr lang="en-US" dirty="0"/>
          </a:p>
        </p:txBody>
      </p:sp>
      <p:sp>
        <p:nvSpPr>
          <p:cNvPr id="6" name="TextBox 5"/>
          <p:cNvSpPr txBox="1"/>
          <p:nvPr/>
        </p:nvSpPr>
        <p:spPr>
          <a:xfrm>
            <a:off x="367698" y="6352143"/>
            <a:ext cx="8507457" cy="369332"/>
          </a:xfrm>
          <a:prstGeom prst="rect">
            <a:avLst/>
          </a:prstGeom>
          <a:noFill/>
        </p:spPr>
        <p:txBody>
          <a:bodyPr wrap="none" rtlCol="0">
            <a:spAutoFit/>
          </a:bodyPr>
          <a:lstStyle/>
          <a:p>
            <a:r>
              <a:rPr lang="en-US" i="1" dirty="0"/>
              <a:t>Note that the volume and the amount of gas are constant through the experiment.</a:t>
            </a:r>
          </a:p>
        </p:txBody>
      </p:sp>
      <mc:AlternateContent xmlns:mc="http://schemas.openxmlformats.org/markup-compatibility/2006" xmlns:a14="http://schemas.microsoft.com/office/drawing/2010/main">
        <mc:Choice Requires="a14">
          <p:sp>
            <p:nvSpPr>
              <p:cNvPr id="8" name="TextBox 7"/>
              <p:cNvSpPr txBox="1"/>
              <p:nvPr/>
            </p:nvSpPr>
            <p:spPr>
              <a:xfrm>
                <a:off x="7858582" y="167911"/>
                <a:ext cx="1172130"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𝑃</m:t>
                      </m:r>
                      <m:r>
                        <a:rPr lang="en-US" sz="2000" b="0" i="1" smtClean="0">
                          <a:latin typeface="Cambria Math" charset="0"/>
                        </a:rPr>
                        <m:t> </m:t>
                      </m:r>
                      <m:r>
                        <a:rPr lang="en-US" sz="2000" b="0" i="1" smtClean="0">
                          <a:latin typeface="Cambria Math" charset="0"/>
                        </a:rPr>
                        <m:t>𝑎𝑛𝑑</m:t>
                      </m:r>
                      <m:r>
                        <a:rPr lang="en-US" sz="2000" b="0" i="1" smtClean="0">
                          <a:latin typeface="Cambria Math" charset="0"/>
                        </a:rPr>
                        <m:t> </m:t>
                      </m:r>
                      <m:r>
                        <a:rPr lang="en-US" sz="2000" b="0" i="1" smtClean="0">
                          <a:latin typeface="Cambria Math" charset="0"/>
                        </a:rPr>
                        <m:t>𝑇</m:t>
                      </m:r>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7858582" y="167911"/>
                <a:ext cx="1172130" cy="307777"/>
              </a:xfrm>
              <a:prstGeom prst="rect">
                <a:avLst/>
              </a:prstGeom>
              <a:blipFill rotWithShape="0">
                <a:blip r:embed="rId4"/>
                <a:stretch>
                  <a:fillRect t="-142000" b="-184000"/>
                </a:stretch>
              </a:blipFill>
            </p:spPr>
            <p:txBody>
              <a:bodyPr/>
              <a:lstStyle/>
              <a:p>
                <a:r>
                  <a:rPr lang="en-US">
                    <a:noFill/>
                  </a:rPr>
                  <a:t> </a:t>
                </a:r>
              </a:p>
            </p:txBody>
          </p:sp>
        </mc:Fallback>
      </mc:AlternateContent>
    </p:spTree>
    <p:extLst>
      <p:ext uri="{BB962C8B-B14F-4D97-AF65-F5344CB8AC3E}">
        <p14:creationId xmlns:p14="http://schemas.microsoft.com/office/powerpoint/2010/main" val="477494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9</a:t>
            </a:r>
            <a:r>
              <a:rPr lang="en-US" sz="2800" dirty="0"/>
              <a:t>.2  The Ideal Gas Law</a:t>
            </a:r>
          </a:p>
        </p:txBody>
      </p:sp>
      <p:sp>
        <p:nvSpPr>
          <p:cNvPr id="4" name="Slide Number Placeholder 3"/>
          <p:cNvSpPr>
            <a:spLocks noGrp="1"/>
          </p:cNvSpPr>
          <p:nvPr>
            <p:ph type="sldNum" sz="quarter" idx="4"/>
          </p:nvPr>
        </p:nvSpPr>
        <p:spPr/>
        <p:txBody>
          <a:bodyPr/>
          <a:lstStyle/>
          <a:p>
            <a:fld id="{72F633B3-16E2-4909-ACA1-80BBA0CB601E}" type="slidenum">
              <a:rPr lang="en-US" smtClean="0"/>
              <a:pPr/>
              <a:t>9</a:t>
            </a:fld>
            <a:endParaRPr lang="en-US" dirty="0"/>
          </a:p>
        </p:txBody>
      </p:sp>
      <p:sp>
        <p:nvSpPr>
          <p:cNvPr id="7" name="Text Placeholder 2"/>
          <p:cNvSpPr txBox="1">
            <a:spLocks/>
          </p:cNvSpPr>
          <p:nvPr/>
        </p:nvSpPr>
        <p:spPr>
          <a:xfrm>
            <a:off x="457200" y="2301969"/>
            <a:ext cx="8328454" cy="2486025"/>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Clr>
                <a:srgbClr val="009900"/>
              </a:buClr>
              <a:buFont typeface="Arial" panose="020B0604020202020204" pitchFamily="34" charset="0"/>
              <a:buChar char="•"/>
            </a:pPr>
            <a:endParaRPr lang="en-US" sz="2200" dirty="0"/>
          </a:p>
          <a:p>
            <a:pPr marL="342900" indent="-342900">
              <a:buClr>
                <a:srgbClr val="009900"/>
              </a:buClr>
              <a:buFont typeface="Arial" panose="020B0604020202020204" pitchFamily="34" charset="0"/>
              <a:buChar char="•"/>
            </a:pPr>
            <a:endParaRPr lang="en-US" sz="2200" dirty="0"/>
          </a:p>
          <a:p>
            <a:endParaRPr lang="en-US" dirty="0"/>
          </a:p>
        </p:txBody>
      </p:sp>
      <p:sp>
        <p:nvSpPr>
          <p:cNvPr id="9" name="Text Placeholder 2"/>
          <p:cNvSpPr txBox="1">
            <a:spLocks/>
          </p:cNvSpPr>
          <p:nvPr/>
        </p:nvSpPr>
        <p:spPr>
          <a:xfrm>
            <a:off x="457200" y="956968"/>
            <a:ext cx="8530098" cy="2350958"/>
          </a:xfrm>
          <a:prstGeom prst="rect">
            <a:avLst/>
          </a:prstGeom>
        </p:spPr>
        <p:txBody>
          <a:bodyPr vert="horz" lIns="91440" tIns="45720" rIns="91440" bIns="45720" rtlCol="0">
            <a:normAutofit/>
          </a:bodyPr>
          <a:lstStyle>
            <a:lvl1pPr marL="0" indent="0" algn="l" defTabSz="914400" rtl="0" eaLnBrk="1" latinLnBrk="0" hangingPunct="1">
              <a:spcBef>
                <a:spcPts val="0"/>
              </a:spcBef>
              <a:spcAft>
                <a:spcPts val="600"/>
              </a:spcAft>
              <a:buClr>
                <a:srgbClr val="6CB255"/>
              </a:buClr>
              <a:buFont typeface="Arial" pitchFamily="34" charset="0"/>
              <a:buNone/>
              <a:defRPr sz="2400" b="0" kern="1200">
                <a:solidFill>
                  <a:schemeClr val="tx1"/>
                </a:solidFill>
                <a:latin typeface="+mn-lt"/>
                <a:ea typeface="+mn-ea"/>
                <a:cs typeface="+mn-cs"/>
              </a:defRPr>
            </a:lvl1pPr>
            <a:lvl2pPr marL="731520" indent="-457200" algn="l" defTabSz="914400" rtl="0" eaLnBrk="1" latinLnBrk="0" hangingPunct="1">
              <a:spcBef>
                <a:spcPts val="0"/>
              </a:spcBef>
              <a:spcAft>
                <a:spcPts val="600"/>
              </a:spcAft>
              <a:buClr>
                <a:srgbClr val="6CB255"/>
              </a:buClr>
              <a:buFont typeface="Arial" panose="020B0604020202020204" pitchFamily="34" charset="0"/>
              <a:buChar char="•"/>
              <a:defRPr sz="2200" kern="1200">
                <a:solidFill>
                  <a:schemeClr val="tx1"/>
                </a:solidFill>
                <a:latin typeface="+mn-lt"/>
                <a:ea typeface="+mn-ea"/>
                <a:cs typeface="+mn-cs"/>
              </a:defRPr>
            </a:lvl2pPr>
            <a:lvl3pPr marL="1257300" indent="-342900" algn="l" defTabSz="914400" rtl="0" eaLnBrk="1" latinLnBrk="0" hangingPunct="1">
              <a:spcBef>
                <a:spcPts val="0"/>
              </a:spcBef>
              <a:spcAft>
                <a:spcPts val="600"/>
              </a:spcAft>
              <a:buClr>
                <a:srgbClr val="6CB255"/>
              </a:buClr>
              <a:buFont typeface="Arial" panose="020B0604020202020204" pitchFamily="34" charset="0"/>
              <a:buChar char="•"/>
              <a:defRPr sz="2000" kern="1200">
                <a:solidFill>
                  <a:schemeClr val="tx1"/>
                </a:solidFill>
                <a:latin typeface="+mn-lt"/>
                <a:ea typeface="+mn-ea"/>
                <a:cs typeface="+mn-cs"/>
              </a:defRPr>
            </a:lvl3pPr>
            <a:lvl4pPr marL="1714500" indent="-342900" algn="l" defTabSz="914400" rtl="0" eaLnBrk="1" latinLnBrk="0" hangingPunct="1">
              <a:spcBef>
                <a:spcPts val="0"/>
              </a:spcBef>
              <a:spcAft>
                <a:spcPts val="600"/>
              </a:spcAft>
              <a:buClr>
                <a:srgbClr val="6CB255"/>
              </a:buClr>
              <a:buFont typeface="Arial" panose="020B0604020202020204" pitchFamily="34" charset="0"/>
              <a:buChar char="•"/>
              <a:defRPr sz="1800" kern="1200">
                <a:solidFill>
                  <a:schemeClr val="tx1"/>
                </a:solidFill>
                <a:latin typeface="+mn-lt"/>
                <a:ea typeface="+mn-ea"/>
                <a:cs typeface="+mn-cs"/>
              </a:defRPr>
            </a:lvl4pPr>
            <a:lvl5pPr marL="2171700" indent="-342900" algn="l" defTabSz="914400" rtl="0" eaLnBrk="1" latinLnBrk="0" hangingPunct="1">
              <a:spcBef>
                <a:spcPts val="0"/>
              </a:spcBef>
              <a:spcAft>
                <a:spcPts val="600"/>
              </a:spcAft>
              <a:buClr>
                <a:srgbClr val="6CB255"/>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2200" b="1" dirty="0">
                <a:solidFill>
                  <a:srgbClr val="009900"/>
                </a:solidFill>
              </a:rPr>
              <a:t>Pressure and Temperature:  Amonton’s Law</a:t>
            </a:r>
            <a:endParaRPr lang="en-US" sz="2200" dirty="0">
              <a:solidFill>
                <a:srgbClr val="009900"/>
              </a:solidFill>
            </a:endParaRPr>
          </a:p>
          <a:p>
            <a:pPr marL="342900" indent="-342900">
              <a:buClr>
                <a:srgbClr val="009900"/>
              </a:buClr>
              <a:buFont typeface="Arial" panose="020B0604020202020204" pitchFamily="34" charset="0"/>
              <a:buChar char="•"/>
            </a:pPr>
            <a:r>
              <a:rPr lang="en-US" sz="2200" dirty="0"/>
              <a:t>Pressure increases with an increase in temperature for any sample of gas where volume and amount are held constant.</a:t>
            </a:r>
            <a:endParaRPr lang="en-US" dirty="0"/>
          </a:p>
        </p:txBody>
      </p:sp>
      <p:pic>
        <p:nvPicPr>
          <p:cNvPr id="10" name="Picture 9"/>
          <p:cNvPicPr>
            <a:picLocks noChangeAspect="1"/>
          </p:cNvPicPr>
          <p:nvPr/>
        </p:nvPicPr>
        <p:blipFill>
          <a:blip r:embed="rId3"/>
          <a:stretch>
            <a:fillRect/>
          </a:stretch>
        </p:blipFill>
        <p:spPr>
          <a:xfrm>
            <a:off x="833054" y="2301969"/>
            <a:ext cx="7279033" cy="2652803"/>
          </a:xfrm>
          <a:prstGeom prst="rect">
            <a:avLst/>
          </a:prstGeom>
        </p:spPr>
      </p:pic>
      <p:sp>
        <p:nvSpPr>
          <p:cNvPr id="11" name="Rectangle 10"/>
          <p:cNvSpPr/>
          <p:nvPr/>
        </p:nvSpPr>
        <p:spPr>
          <a:xfrm>
            <a:off x="1026048" y="5134840"/>
            <a:ext cx="7190758" cy="707886"/>
          </a:xfrm>
          <a:prstGeom prst="rect">
            <a:avLst/>
          </a:prstGeom>
        </p:spPr>
        <p:txBody>
          <a:bodyPr wrap="square">
            <a:spAutoFit/>
          </a:bodyPr>
          <a:lstStyle/>
          <a:p>
            <a:pPr algn="ctr">
              <a:buClr>
                <a:srgbClr val="009900"/>
              </a:buClr>
            </a:pPr>
            <a:r>
              <a:rPr lang="en-US" sz="2000" i="1" dirty="0"/>
              <a:t>From the data, it is clear that </a:t>
            </a:r>
            <a:r>
              <a:rPr lang="en-US" sz="2000" i="1" u="sng" dirty="0">
                <a:solidFill>
                  <a:srgbClr val="009900"/>
                </a:solidFill>
              </a:rPr>
              <a:t>pressure is directly proportional to temperature</a:t>
            </a:r>
            <a:r>
              <a:rPr lang="en-US" sz="2000" i="1" dirty="0"/>
              <a:t> when volume is held constant.</a:t>
            </a:r>
          </a:p>
        </p:txBody>
      </p:sp>
      <mc:AlternateContent xmlns:mc="http://schemas.openxmlformats.org/markup-compatibility/2006" xmlns:a14="http://schemas.microsoft.com/office/drawing/2010/main">
        <mc:Choice Requires="a14">
          <p:sp>
            <p:nvSpPr>
              <p:cNvPr id="12" name="TextBox 11"/>
              <p:cNvSpPr txBox="1"/>
              <p:nvPr/>
            </p:nvSpPr>
            <p:spPr>
              <a:xfrm>
                <a:off x="2404132" y="5930441"/>
                <a:ext cx="159488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𝑃</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𝑇</m:t>
                      </m:r>
                    </m:oMath>
                  </m:oMathPara>
                </a14:m>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404132" y="5930441"/>
                <a:ext cx="1594884" cy="369332"/>
              </a:xfrm>
              <a:prstGeom prst="rect">
                <a:avLst/>
              </a:prstGeom>
              <a:blipFill rotWithShape="0">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513027" y="5980955"/>
                <a:ext cx="159488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𝑃</m:t>
                      </m:r>
                      <m:r>
                        <a:rPr lang="en-US" sz="2400" b="0" i="1" smtClean="0">
                          <a:latin typeface="Cambria Math" charset="0"/>
                        </a:rPr>
                        <m:t>=</m:t>
                      </m:r>
                      <m:r>
                        <a:rPr lang="en-US" sz="2400" b="0" i="1" smtClean="0">
                          <a:latin typeface="Cambria Math" charset="0"/>
                        </a:rPr>
                        <m:t>𝑘𝑇</m:t>
                      </m:r>
                    </m:oMath>
                  </m:oMathPara>
                </a14:m>
                <a:endParaRPr lang="en-US"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4513027" y="5980955"/>
                <a:ext cx="1594884" cy="369332"/>
              </a:xfrm>
              <a:prstGeom prst="rect">
                <a:avLst/>
              </a:prstGeom>
              <a:blipFill rotWithShape="0">
                <a:blip r:embed="rId5"/>
                <a:stretch>
                  <a:fillRect b="-9836"/>
                </a:stretch>
              </a:blipFill>
            </p:spPr>
            <p:txBody>
              <a:bodyPr/>
              <a:lstStyle/>
              <a:p>
                <a:r>
                  <a:rPr lang="en-US">
                    <a:noFill/>
                  </a:rPr>
                  <a:t> </a:t>
                </a:r>
              </a:p>
            </p:txBody>
          </p:sp>
        </mc:Fallback>
      </mc:AlternateContent>
      <p:sp>
        <p:nvSpPr>
          <p:cNvPr id="14" name="TextBox 13"/>
          <p:cNvSpPr txBox="1"/>
          <p:nvPr/>
        </p:nvSpPr>
        <p:spPr>
          <a:xfrm>
            <a:off x="4513027" y="6309913"/>
            <a:ext cx="1584088" cy="369332"/>
          </a:xfrm>
          <a:prstGeom prst="rect">
            <a:avLst/>
          </a:prstGeom>
          <a:noFill/>
        </p:spPr>
        <p:txBody>
          <a:bodyPr wrap="none" rtlCol="0">
            <a:spAutoFit/>
          </a:bodyPr>
          <a:lstStyle/>
          <a:p>
            <a:r>
              <a:rPr lang="en-US" i="1" dirty="0">
                <a:latin typeface="Cambria Math" charset="0"/>
                <a:ea typeface="Cambria Math" charset="0"/>
                <a:cs typeface="Cambria Math" charset="0"/>
              </a:rPr>
              <a:t>k</a:t>
            </a:r>
            <a:r>
              <a:rPr lang="en-US" dirty="0">
                <a:latin typeface="Cambria Math" charset="0"/>
                <a:ea typeface="Cambria Math" charset="0"/>
                <a:cs typeface="Cambria Math" charset="0"/>
              </a:rPr>
              <a:t> is a constant</a:t>
            </a:r>
          </a:p>
        </p:txBody>
      </p:sp>
      <p:grpSp>
        <p:nvGrpSpPr>
          <p:cNvPr id="16" name="Group 15"/>
          <p:cNvGrpSpPr/>
          <p:nvPr/>
        </p:nvGrpSpPr>
        <p:grpSpPr>
          <a:xfrm>
            <a:off x="7688204" y="162203"/>
            <a:ext cx="1594884" cy="615554"/>
            <a:chOff x="153945" y="5519498"/>
            <a:chExt cx="1594884" cy="615554"/>
          </a:xfrm>
        </p:grpSpPr>
        <mc:AlternateContent xmlns:mc="http://schemas.openxmlformats.org/markup-compatibility/2006" xmlns:a14="http://schemas.microsoft.com/office/drawing/2010/main">
          <mc:Choice Requires="a14">
            <p:sp>
              <p:nvSpPr>
                <p:cNvPr id="17" name="TextBox 16"/>
                <p:cNvSpPr txBox="1"/>
                <p:nvPr/>
              </p:nvSpPr>
              <p:spPr>
                <a:xfrm>
                  <a:off x="153945" y="5519498"/>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𝑃</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𝑇</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53945" y="5519498"/>
                  <a:ext cx="1594884" cy="307777"/>
                </a:xfrm>
                <a:prstGeom prst="rect">
                  <a:avLst/>
                </a:prstGeom>
                <a:blipFill rotWithShape="0">
                  <a:blip r:embed="rId6"/>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53945" y="5827275"/>
                  <a:ext cx="159488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𝑃</m:t>
                        </m:r>
                        <m:r>
                          <a:rPr lang="en-US" sz="2000" b="0" i="1" smtClean="0">
                            <a:latin typeface="Cambria Math" charset="0"/>
                          </a:rPr>
                          <m:t>=</m:t>
                        </m:r>
                        <m:r>
                          <a:rPr lang="en-US" sz="2000" b="0" i="1" smtClean="0">
                            <a:latin typeface="Cambria Math" charset="0"/>
                          </a:rPr>
                          <m:t>𝑘𝑇</m:t>
                        </m:r>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53945" y="5827275"/>
                  <a:ext cx="1594884" cy="307777"/>
                </a:xfrm>
                <a:prstGeom prst="rect">
                  <a:avLst/>
                </a:prstGeom>
                <a:blipFill rotWithShape="0">
                  <a:blip r:embed="rId7"/>
                  <a:stretch>
                    <a:fillRect b="-13725"/>
                  </a:stretch>
                </a:blipFill>
              </p:spPr>
              <p:txBody>
                <a:bodyPr/>
                <a:lstStyle/>
                <a:p>
                  <a:r>
                    <a:rPr lang="en-US">
                      <a:noFill/>
                    </a:rPr>
                    <a:t> </a:t>
                  </a:r>
                </a:p>
              </p:txBody>
            </p:sp>
          </mc:Fallback>
        </mc:AlternateContent>
      </p:grpSp>
    </p:spTree>
    <p:extLst>
      <p:ext uri="{BB962C8B-B14F-4D97-AF65-F5344CB8AC3E}">
        <p14:creationId xmlns:p14="http://schemas.microsoft.com/office/powerpoint/2010/main" val="13889866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7170</TotalTime>
  <Words>4059</Words>
  <Application>Microsoft Macintosh PowerPoint</Application>
  <PresentationFormat>On-screen Show (4:3)</PresentationFormat>
  <Paragraphs>578</Paragraphs>
  <Slides>55</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MS PGothic</vt:lpstr>
      <vt:lpstr>Arial</vt:lpstr>
      <vt:lpstr>Arial Black</vt:lpstr>
      <vt:lpstr>Calibri</vt:lpstr>
      <vt:lpstr>Cambria Math</vt:lpstr>
      <vt:lpstr>Mangal</vt:lpstr>
      <vt:lpstr>Times</vt:lpstr>
      <vt:lpstr>Times New Roman</vt:lpstr>
      <vt:lpstr>Wingdings</vt:lpstr>
      <vt:lpstr>Wingdings 3</vt:lpstr>
      <vt:lpstr>Essential</vt:lpstr>
      <vt:lpstr>PowerPoint Presentation</vt:lpstr>
      <vt:lpstr>chapter 9:  Gases</vt:lpstr>
      <vt:lpstr>9.1  Gas Pressure</vt:lpstr>
      <vt:lpstr>9.1  Gas Pressure</vt:lpstr>
      <vt:lpstr>9.1  Gas Pressure</vt:lpstr>
      <vt:lpstr>9.1  Gas Pressure</vt:lpstr>
      <vt:lpstr>9.1  Gas Pressure</vt:lpstr>
      <vt:lpstr>9.2  The Ideal Gas Law</vt:lpstr>
      <vt:lpstr>9.2  The Ideal Gas Law</vt:lpstr>
      <vt:lpstr>9.2  The Ideal Gas Law</vt:lpstr>
      <vt:lpstr>9.2  The Ideal Gas Law</vt:lpstr>
      <vt:lpstr>9.2  The Ideal Gas Law</vt:lpstr>
      <vt:lpstr>9.2  The Ideal Gas Law</vt:lpstr>
      <vt:lpstr>9.2  The Ideal Gas Law</vt:lpstr>
      <vt:lpstr>9.2  The Ideal Gas Law</vt:lpstr>
      <vt:lpstr>9.2  The Ideal Gas Law</vt:lpstr>
      <vt:lpstr>9.2  The Ideal Gas Law</vt:lpstr>
      <vt:lpstr>9.2  The Ideal Gas Law</vt:lpstr>
      <vt:lpstr>9.2  The Ideal Gas Law</vt:lpstr>
      <vt:lpstr>9.2  The Ideal Gas Law</vt:lpstr>
      <vt:lpstr>9.2  The Ideal Gas Law</vt:lpstr>
      <vt:lpstr>9.2  The Ideal Gas Law</vt:lpstr>
      <vt:lpstr>PowerPoint Presentation</vt:lpstr>
      <vt:lpstr>9.3  Stoichiometry and Gases</vt:lpstr>
      <vt:lpstr>9.3  Stoichiometry and Gases</vt:lpstr>
      <vt:lpstr>9.3  Stoichiometry and Gases</vt:lpstr>
      <vt:lpstr>9.3  Stoichiometry and Gases</vt:lpstr>
      <vt:lpstr>9.3  Stoichiometry and Gases</vt:lpstr>
      <vt:lpstr>9.3  Stoichiometry and Gases</vt:lpstr>
      <vt:lpstr>9.3  Stoichiometry and Gases</vt:lpstr>
      <vt:lpstr>9.3  Stoichiometry and Gases</vt:lpstr>
      <vt:lpstr>9.3  Stoichiometry and Gases</vt:lpstr>
      <vt:lpstr>9.3  Stoichiometry and Gases</vt:lpstr>
      <vt:lpstr>9.3  Stoichiometry and Gases</vt:lpstr>
      <vt:lpstr>9.3  Stoichiometry and Gases</vt:lpstr>
      <vt:lpstr>9.3  Stoichiometry and Gases</vt:lpstr>
      <vt:lpstr>9.3  Stoichiometry and Gases</vt:lpstr>
      <vt:lpstr>9.3  Stoichiometry and Gases</vt:lpstr>
      <vt:lpstr>9.4  Effusion and Diffusion of gases</vt:lpstr>
      <vt:lpstr>9.4  Effusion and Diffusion of gases</vt:lpstr>
      <vt:lpstr>9.4  Effusion and Diffusion of gases</vt:lpstr>
      <vt:lpstr>9.5  The Kinetic Molecular Theory</vt:lpstr>
      <vt:lpstr>9.5  The Kinetic Molecular Theory</vt:lpstr>
      <vt:lpstr>9.5  The Kinetic Molecular Theory</vt:lpstr>
      <vt:lpstr>9.5  The Kinetic Molecular Theory</vt:lpstr>
      <vt:lpstr>9.5  The Kinetic Molecular Theory</vt:lpstr>
      <vt:lpstr>9.5  The Kinetic Molecular Theory</vt:lpstr>
      <vt:lpstr>9.6  Non-Ideal Gas Behavior</vt:lpstr>
      <vt:lpstr>9.6  Non-Ideal Gas Behavior</vt:lpstr>
      <vt:lpstr>extra problems</vt:lpstr>
      <vt:lpstr>extra problems</vt:lpstr>
      <vt:lpstr>PowerPoint Presentation</vt:lpstr>
      <vt:lpstr>PowerPoint Presentation</vt:lpstr>
      <vt:lpstr>PowerPoint Presentation</vt:lpstr>
      <vt:lpstr>PowerPoint Presentation</vt:lpstr>
    </vt:vector>
  </TitlesOfParts>
  <Company>WNI</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Takahara, Patricia M.</dc:creator>
  <cp:lastModifiedBy>Microsoft Office User</cp:lastModifiedBy>
  <cp:revision>3424</cp:revision>
  <cp:lastPrinted>2015-06-09T23:57:19Z</cp:lastPrinted>
  <dcterms:created xsi:type="dcterms:W3CDTF">2017-01-14T15:08:30Z</dcterms:created>
  <dcterms:modified xsi:type="dcterms:W3CDTF">2018-04-06T15:14:33Z</dcterms:modified>
</cp:coreProperties>
</file>