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80"/>
  </p:notesMasterIdLst>
  <p:handoutMasterIdLst>
    <p:handoutMasterId r:id="rId81"/>
  </p:handoutMasterIdLst>
  <p:sldIdLst>
    <p:sldId id="256" r:id="rId2"/>
    <p:sldId id="333" r:id="rId3"/>
    <p:sldId id="279" r:id="rId4"/>
    <p:sldId id="364" r:id="rId5"/>
    <p:sldId id="334" r:id="rId6"/>
    <p:sldId id="284" r:id="rId7"/>
    <p:sldId id="285" r:id="rId8"/>
    <p:sldId id="282" r:id="rId9"/>
    <p:sldId id="335" r:id="rId10"/>
    <p:sldId id="283" r:id="rId11"/>
    <p:sldId id="281" r:id="rId12"/>
    <p:sldId id="336" r:id="rId13"/>
    <p:sldId id="337" r:id="rId14"/>
    <p:sldId id="286" r:id="rId15"/>
    <p:sldId id="338" r:id="rId16"/>
    <p:sldId id="292" r:id="rId17"/>
    <p:sldId id="339" r:id="rId18"/>
    <p:sldId id="298" r:id="rId19"/>
    <p:sldId id="340" r:id="rId20"/>
    <p:sldId id="290" r:id="rId21"/>
    <p:sldId id="289" r:id="rId22"/>
    <p:sldId id="331" r:id="rId23"/>
    <p:sldId id="288" r:id="rId24"/>
    <p:sldId id="296" r:id="rId25"/>
    <p:sldId id="287" r:id="rId26"/>
    <p:sldId id="297" r:id="rId27"/>
    <p:sldId id="302" r:id="rId28"/>
    <p:sldId id="303" r:id="rId29"/>
    <p:sldId id="332" r:id="rId30"/>
    <p:sldId id="300" r:id="rId31"/>
    <p:sldId id="365" r:id="rId32"/>
    <p:sldId id="341" r:id="rId33"/>
    <p:sldId id="342" r:id="rId34"/>
    <p:sldId id="343" r:id="rId35"/>
    <p:sldId id="344" r:id="rId36"/>
    <p:sldId id="345" r:id="rId37"/>
    <p:sldId id="304" r:id="rId38"/>
    <p:sldId id="346" r:id="rId39"/>
    <p:sldId id="277" r:id="rId40"/>
    <p:sldId id="308" r:id="rId41"/>
    <p:sldId id="347" r:id="rId42"/>
    <p:sldId id="348" r:id="rId43"/>
    <p:sldId id="349" r:id="rId44"/>
    <p:sldId id="366" r:id="rId45"/>
    <p:sldId id="350" r:id="rId46"/>
    <p:sldId id="310" r:id="rId47"/>
    <p:sldId id="351" r:id="rId48"/>
    <p:sldId id="352" r:id="rId49"/>
    <p:sldId id="353" r:id="rId50"/>
    <p:sldId id="354" r:id="rId51"/>
    <p:sldId id="316" r:id="rId52"/>
    <p:sldId id="355" r:id="rId53"/>
    <p:sldId id="315" r:id="rId54"/>
    <p:sldId id="356" r:id="rId55"/>
    <p:sldId id="357" r:id="rId56"/>
    <p:sldId id="358" r:id="rId57"/>
    <p:sldId id="367" r:id="rId58"/>
    <p:sldId id="359" r:id="rId59"/>
    <p:sldId id="360" r:id="rId60"/>
    <p:sldId id="313" r:id="rId61"/>
    <p:sldId id="312" r:id="rId62"/>
    <p:sldId id="361" r:id="rId63"/>
    <p:sldId id="362" r:id="rId64"/>
    <p:sldId id="311" r:id="rId65"/>
    <p:sldId id="363" r:id="rId66"/>
    <p:sldId id="317" r:id="rId67"/>
    <p:sldId id="319" r:id="rId68"/>
    <p:sldId id="323" r:id="rId69"/>
    <p:sldId id="321" r:id="rId70"/>
    <p:sldId id="322" r:id="rId71"/>
    <p:sldId id="326" r:id="rId72"/>
    <p:sldId id="318" r:id="rId73"/>
    <p:sldId id="325" r:id="rId74"/>
    <p:sldId id="328" r:id="rId75"/>
    <p:sldId id="327" r:id="rId76"/>
    <p:sldId id="324" r:id="rId77"/>
    <p:sldId id="329" r:id="rId78"/>
    <p:sldId id="330"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F62"/>
    <a:srgbClr val="6CB255"/>
    <a:srgbClr val="E5D419"/>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6" autoAdjust="0"/>
    <p:restoredTop sz="94574" autoAdjust="0"/>
  </p:normalViewPr>
  <p:slideViewPr>
    <p:cSldViewPr snapToGrid="0" snapToObjects="1">
      <p:cViewPr varScale="1">
        <p:scale>
          <a:sx n="120" d="100"/>
          <a:sy n="120" d="100"/>
        </p:scale>
        <p:origin x="1168" y="176"/>
      </p:cViewPr>
      <p:guideLst>
        <p:guide orient="horz" pos="2160"/>
        <p:guide pos="2880"/>
      </p:guideLst>
    </p:cSldViewPr>
  </p:slideViewPr>
  <p:outlineViewPr>
    <p:cViewPr>
      <p:scale>
        <a:sx n="33" d="100"/>
        <a:sy n="33" d="100"/>
      </p:scale>
      <p:origin x="0" y="36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CADA0-D456-7F4B-9449-A45AE3BA2F97}" type="datetimeFigureOut">
              <a:rPr lang="en-US" smtClean="0"/>
              <a:t>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9AC1B-7740-3240-AC5E-9144E02A8139}" type="slidenum">
              <a:rPr lang="en-US" smtClean="0"/>
              <a:t>‹#›</a:t>
            </a:fld>
            <a:endParaRPr lang="en-US" dirty="0"/>
          </a:p>
        </p:txBody>
      </p:sp>
    </p:spTree>
    <p:extLst>
      <p:ext uri="{BB962C8B-B14F-4D97-AF65-F5344CB8AC3E}">
        <p14:creationId xmlns:p14="http://schemas.microsoft.com/office/powerpoint/2010/main" val="32384264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9AC1B-7740-3240-AC5E-9144E02A8139}" type="slidenum">
              <a:rPr lang="en-US" smtClean="0"/>
              <a:t>10</a:t>
            </a:fld>
            <a:endParaRPr lang="en-US" dirty="0"/>
          </a:p>
        </p:txBody>
      </p:sp>
    </p:spTree>
    <p:extLst>
      <p:ext uri="{BB962C8B-B14F-4D97-AF65-F5344CB8AC3E}">
        <p14:creationId xmlns:p14="http://schemas.microsoft.com/office/powerpoint/2010/main" val="398425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60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1200"/>
            </a:lvl1pPr>
          </a:lstStyle>
          <a:p>
            <a:r>
              <a:rPr lang="en-US"/>
              <a:t>Click icon to add picture</a:t>
            </a:r>
            <a:endParaRPr lang="en-US" dirty="0"/>
          </a:p>
        </p:txBody>
      </p:sp>
      <p:sp>
        <p:nvSpPr>
          <p:cNvPr id="10" name="Title 1"/>
          <p:cNvSpPr txBox="1">
            <a:spLocks/>
          </p:cNvSpPr>
          <p:nvPr/>
        </p:nvSpPr>
        <p:spPr>
          <a:xfrm>
            <a:off x="1142999" y="1509485"/>
            <a:ext cx="6858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Chapter # CHAPTER TITLE</a:t>
            </a:r>
          </a:p>
        </p:txBody>
      </p:sp>
      <p:sp>
        <p:nvSpPr>
          <p:cNvPr id="12" name="TextBox 11"/>
          <p:cNvSpPr txBox="1"/>
          <p:nvPr/>
        </p:nvSpPr>
        <p:spPr>
          <a:xfrm>
            <a:off x="3164031" y="1946842"/>
            <a:ext cx="28159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PowerPoint Image Slideshow</a:t>
            </a:r>
          </a:p>
          <a:p>
            <a:pPr algn="ctr"/>
            <a:endParaRPr lang="en-US" sz="1600" dirty="0"/>
          </a:p>
        </p:txBody>
      </p:sp>
    </p:spTree>
    <p:extLst>
      <p:ext uri="{BB962C8B-B14F-4D97-AF65-F5344CB8AC3E}">
        <p14:creationId xmlns:p14="http://schemas.microsoft.com/office/powerpoint/2010/main" val="10024939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8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28650" y="6356351"/>
            <a:ext cx="7071014" cy="36512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10661"/>
            <a:ext cx="3886200" cy="516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628650" y="6356351"/>
            <a:ext cx="7060623" cy="36512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Tree>
    <p:extLst>
      <p:ext uri="{BB962C8B-B14F-4D97-AF65-F5344CB8AC3E}">
        <p14:creationId xmlns:p14="http://schemas.microsoft.com/office/powerpoint/2010/main" val="34543746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C389BB9F-E528-4BCB-B656-B317998A21E3}" type="datetime4">
              <a:rPr lang="en-US" smtClean="0"/>
              <a:t>August 20, 2019</a:t>
            </a:fld>
            <a:endParaRPr lang="en-US" dirty="0"/>
          </a:p>
        </p:txBody>
      </p:sp>
      <p:sp>
        <p:nvSpPr>
          <p:cNvPr id="5" name="Footer Placeholder 4"/>
          <p:cNvSpPr>
            <a:spLocks noGrp="1"/>
          </p:cNvSpPr>
          <p:nvPr>
            <p:ph type="ftr" sz="quarter" idx="11"/>
          </p:nvPr>
        </p:nvSpPr>
        <p:spPr/>
        <p:txBody>
          <a:bodyPr/>
          <a:lstStyle/>
          <a:p>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1F58662C-1CAD-4269-A8D5-7E28238154E8}"/>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017182" y="365986"/>
            <a:ext cx="1831852" cy="451105"/>
          </a:xfrm>
          <a:prstGeom prst="rect">
            <a:avLst/>
          </a:prstGeom>
          <a:solidFill>
            <a:schemeClr val="bg1"/>
          </a:solid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rmAutofit/>
          </a:bodyPr>
          <a:lstStyle>
            <a:lvl1pPr>
              <a:defRPr sz="2100"/>
            </a:lvl1p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8760096A-AC56-4B83-A4FC-2179C3AD5F50}" type="datetime4">
              <a:rPr lang="en-US" smtClean="0"/>
              <a:t>August 20, 2019</a:t>
            </a:fld>
            <a:endParaRPr lang="en-US" dirty="0"/>
          </a:p>
        </p:txBody>
      </p:sp>
      <p:sp>
        <p:nvSpPr>
          <p:cNvPr id="6" name="Footer Placeholder 5"/>
          <p:cNvSpPr>
            <a:spLocks noGrp="1"/>
          </p:cNvSpPr>
          <p:nvPr>
            <p:ph type="ftr" sz="quarter" idx="11"/>
          </p:nvPr>
        </p:nvSpPr>
        <p:spPr/>
        <p:txBody>
          <a:bodyPr/>
          <a:lstStyle/>
          <a:p>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2A64EBB-24AF-4B03-A25A-8D3AE269E8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2" y="365986"/>
            <a:ext cx="1831852" cy="45110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F0B6EA9F-D4C7-47F4-9B81-8B5E9CE0F9C4}" type="datetime4">
              <a:rPr lang="en-US" smtClean="0"/>
              <a:t>August 20, 2019</a:t>
            </a:fld>
            <a:endParaRPr lang="en-US" dirty="0"/>
          </a:p>
        </p:txBody>
      </p:sp>
      <p:sp>
        <p:nvSpPr>
          <p:cNvPr id="5" name="Footer Placeholder 4"/>
          <p:cNvSpPr>
            <a:spLocks noGrp="1"/>
          </p:cNvSpPr>
          <p:nvPr>
            <p:ph type="ftr" sz="quarter" idx="11"/>
          </p:nvPr>
        </p:nvSpPr>
        <p:spPr/>
        <p:txBody>
          <a:bodyPr/>
          <a:lstStyle/>
          <a:p>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normAutofit/>
          </a:bodyPr>
          <a:lstStyle>
            <a:lvl1pPr>
              <a:defRPr sz="2100"/>
            </a:lvl1p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100470CF-903B-46A6-8C7A-510C767D8B8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2" y="365986"/>
            <a:ext cx="1831852" cy="4511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7A3FEFC7-92E0-4C8A-BEA0-6E248956F9BE}" type="datetime4">
              <a:rPr lang="en-US" smtClean="0"/>
              <a:t>August 20, 2019</a:t>
            </a:fld>
            <a:endParaRPr lang="en-US" dirty="0"/>
          </a:p>
        </p:txBody>
      </p:sp>
      <p:sp>
        <p:nvSpPr>
          <p:cNvPr id="6" name="Footer Placeholder 5"/>
          <p:cNvSpPr>
            <a:spLocks noGrp="1"/>
          </p:cNvSpPr>
          <p:nvPr>
            <p:ph type="ftr" sz="quarter" idx="11"/>
          </p:nvPr>
        </p:nvSpPr>
        <p:spPr/>
        <p:txBody>
          <a:bodyPr/>
          <a:lstStyle/>
          <a:p>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normAutofit/>
          </a:bodyPr>
          <a:lstStyle>
            <a:lvl1pPr>
              <a:defRPr sz="2100"/>
            </a:lvl1pPr>
          </a:lstStyle>
          <a:p>
            <a:r>
              <a:rPr lang="en-US" dirty="0"/>
              <a:t>Click to edit</a:t>
            </a:r>
          </a:p>
        </p:txBody>
      </p:sp>
      <p:pic>
        <p:nvPicPr>
          <p:cNvPr id="8" name="Picture 7">
            <a:extLst>
              <a:ext uri="{FF2B5EF4-FFF2-40B4-BE49-F238E27FC236}">
                <a16:creationId xmlns:a16="http://schemas.microsoft.com/office/drawing/2014/main" id="{176CA1AB-C394-44F3-BE7F-0995451495E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2" y="365986"/>
            <a:ext cx="1831852" cy="45110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TextBox 5"/>
          <p:cNvSpPr txBox="1"/>
          <p:nvPr userDrawn="1"/>
        </p:nvSpPr>
        <p:spPr>
          <a:xfrm>
            <a:off x="7207046" y="226142"/>
            <a:ext cx="1691148" cy="573959"/>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7017182" y="365986"/>
            <a:ext cx="1831852" cy="451105"/>
          </a:xfrm>
          <a:prstGeom prst="rect">
            <a:avLst/>
          </a:prstGeom>
        </p:spPr>
      </p:pic>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hf sldNum="0" hdr="0" dt="0"/>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jpeg"/><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jpeg"/><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4.jpeg"/><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7.jpeg"/><Relationship Id="rId4" Type="http://schemas.openxmlformats.org/officeDocument/2006/relationships/image" Target="../media/image26.wmf"/></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9.bin"/><Relationship Id="rId4" Type="http://schemas.openxmlformats.org/officeDocument/2006/relationships/image" Target="../media/image3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5.wmf"/><Relationship Id="rId5" Type="http://schemas.openxmlformats.org/officeDocument/2006/relationships/oleObject" Target="../embeddings/oleObject11.bin"/><Relationship Id="rId4" Type="http://schemas.openxmlformats.org/officeDocument/2006/relationships/image" Target="../media/image34.wmf"/></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0.wmf"/><Relationship Id="rId5" Type="http://schemas.openxmlformats.org/officeDocument/2006/relationships/oleObject" Target="../embeddings/oleObject13.bin"/><Relationship Id="rId4" Type="http://schemas.openxmlformats.org/officeDocument/2006/relationships/image" Target="../media/image39.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1.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3.wmf"/><Relationship Id="rId5" Type="http://schemas.openxmlformats.org/officeDocument/2006/relationships/oleObject" Target="../embeddings/oleObject16.bin"/><Relationship Id="rId4" Type="http://schemas.openxmlformats.org/officeDocument/2006/relationships/image" Target="../media/image4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6.wmf"/></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0.wmf"/><Relationship Id="rId5" Type="http://schemas.openxmlformats.org/officeDocument/2006/relationships/oleObject" Target="../embeddings/oleObject20.bin"/><Relationship Id="rId4" Type="http://schemas.openxmlformats.org/officeDocument/2006/relationships/image" Target="../media/image49.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3.wmf"/><Relationship Id="rId5" Type="http://schemas.openxmlformats.org/officeDocument/2006/relationships/oleObject" Target="../embeddings/oleObject23.bin"/><Relationship Id="rId4" Type="http://schemas.openxmlformats.org/officeDocument/2006/relationships/image" Target="../media/image52.wmf"/></Relationships>
</file>

<file path=ppt/slides/_rels/slide56.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5.wmf"/><Relationship Id="rId5" Type="http://schemas.openxmlformats.org/officeDocument/2006/relationships/oleObject" Target="../embeddings/oleObject25.bin"/><Relationship Id="rId4" Type="http://schemas.openxmlformats.org/officeDocument/2006/relationships/image" Target="../media/image54.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7.wmf"/></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0.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3.wmf"/><Relationship Id="rId5" Type="http://schemas.openxmlformats.org/officeDocument/2006/relationships/oleObject" Target="../embeddings/oleObject30.bin"/><Relationship Id="rId4" Type="http://schemas.openxmlformats.org/officeDocument/2006/relationships/image" Target="../media/image62.wmf"/></Relationships>
</file>

<file path=ppt/slides/_rels/slide6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3901" y="1321823"/>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3 </a:t>
            </a:r>
            <a:r>
              <a:rPr lang="en-US" sz="2000" b="1" dirty="0">
                <a:solidFill>
                  <a:srgbClr val="212F62"/>
                </a:solidFill>
                <a:latin typeface="+mn-lt"/>
              </a:rPr>
              <a:t>Composition of Substances And Solutions</a:t>
            </a:r>
          </a:p>
          <a:p>
            <a:pPr algn="ctr"/>
            <a:r>
              <a:rPr lang="en-US" sz="1600" cap="none" dirty="0">
                <a:solidFill>
                  <a:schemeClr val="tx1"/>
                </a:solidFill>
                <a:latin typeface="+mn-lt"/>
              </a:rPr>
              <a:t>PowerPoint Image Slideshow</a:t>
            </a:r>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E5F14BE-F9D7-4CF9-939F-6EDB964F5A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2" y="365986"/>
            <a:ext cx="1831852" cy="451105"/>
          </a:xfrm>
          <a:prstGeom prst="rect">
            <a:avLst/>
          </a:prstGeom>
        </p:spPr>
      </p:pic>
      <p:sp>
        <p:nvSpPr>
          <p:cNvPr id="7"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a:lstStyle>
          <a:p>
            <a:pPr algn="ctr"/>
            <a:br>
              <a:rPr lang="en-US" sz="3600"/>
            </a:br>
            <a:r>
              <a:rPr lang="en-US" sz="3600"/>
              <a:t>CHEMISTRY 2e</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t>Figure 3.4</a:t>
            </a:r>
          </a:p>
        </p:txBody>
      </p:sp>
      <p:pic>
        <p:nvPicPr>
          <p:cNvPr id="2" name="Figure" descr="A table and diagram are shown. The table is made up of six columns and four rows. The header row reads: “Element,” “Quantity,” a blank space, “Average atomic mass (a m u),” a blank space and “Subtotal (a m u).” The first column contains the symbols “N a”, “C l,” and a merged cell. The merged cell runs the length of the first five columns. The second column contains the numbers “1” and “1” as well as the merged cell. The third column contains the multiplication symbol in each cell except for the last, merged cell. The fourth column contains the numbers “22.99” and “35.45” as well as the merged cell. The fifth column contains the symbol “=” in each cell except for the last, merged cell. The sixth column contains the values “22.99,” “35.45,” and “58.44.” There is a thick black line below the number “35.45.” The merged cell under the first five columns reads “Formula mass.” To the left of the table is a diagram of a chemical structure. The diagram shows green and purple spheres placed in an alternating pattern, making up the corners of eight stacked cubes to form one larger cube. The green spheres are slightly smaller than the purple spheres."/>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28650" y="2059288"/>
            <a:ext cx="7886700" cy="1588487"/>
          </a:xfrm>
        </p:spPr>
      </p:pic>
      <p:sp>
        <p:nvSpPr>
          <p:cNvPr id="7" name="Figure Legend"/>
          <p:cNvSpPr>
            <a:spLocks noGrp="1"/>
          </p:cNvSpPr>
          <p:nvPr>
            <p:ph idx="13"/>
          </p:nvPr>
        </p:nvSpPr>
        <p:spPr/>
        <p:txBody>
          <a:bodyPr>
            <a:normAutofit/>
          </a:bodyPr>
          <a:lstStyle/>
          <a:p>
            <a:r>
              <a:rPr lang="en-US" sz="1600" dirty="0"/>
              <a:t>Table salt, NaCl, contains an array of sodium and chloride ions combined in a 1:1 ratio. Its formula mass </a:t>
            </a:r>
            <a:r>
              <a:rPr lang="cs-CZ" sz="1600" dirty="0" err="1"/>
              <a:t>is</a:t>
            </a:r>
            <a:r>
              <a:rPr lang="cs-CZ" sz="1600" dirty="0"/>
              <a:t> 58.44 </a:t>
            </a:r>
            <a:r>
              <a:rPr lang="cs-CZ" sz="1600" dirty="0" err="1"/>
              <a:t>amu</a:t>
            </a:r>
            <a:r>
              <a:rPr lang="cs-CZ" sz="1600" dirty="0"/>
              <a:t>.</a:t>
            </a:r>
            <a:endParaRPr lang="en-US" sz="1600" dirty="0"/>
          </a:p>
        </p:txBody>
      </p:sp>
    </p:spTree>
    <p:extLst>
      <p:ext uri="{BB962C8B-B14F-4D97-AF65-F5344CB8AC3E}">
        <p14:creationId xmlns:p14="http://schemas.microsoft.com/office/powerpoint/2010/main" val="356689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sz="2100" dirty="0"/>
              <a:t>Example 3.2</a:t>
            </a:r>
          </a:p>
        </p:txBody>
      </p:sp>
      <p:pic>
        <p:nvPicPr>
          <p:cNvPr id="2" name="Figure" descr="A table is shown that is made up of six columns and five rows. The header row reads: “Element,” “Quantity,” a blank space, “Average atomic mass (a m u),” a blank space, and “Subtotal (a m u).” The first column contains the symbols “A l,” “S,” “O,” and a merged cell. The merged cell runs the length of the first five columns. The second column contains the numbers “2,” “3,” and “12” as well as the merged cell. The third column contains the multiplication symbol in each cell except for the last, merged cell. The fourth column contains the numbers “26.98,” “32.06,” and “16.00” as well as the merged cell. The fifth column contains the symbol “=” in each cell except for the last, merged cell. The sixth column contains the values “53.96,” “96.18,” “192.00,” and “342.14.” There is a thick black line under the number 192.00. The merged cell under the first five columns reads “Molecular mass.” To the right of this table is a ball-and-stick structure. It shows yellow and grey sphere connected to red spheres in a complex pattern. The yellow and grey spheres are similar in size, but the red spheres appear to be smaller by compariso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06006"/>
            <a:ext cx="7886700" cy="2095050"/>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90159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The Mole</a:t>
            </a:r>
          </a:p>
        </p:txBody>
      </p:sp>
      <p:sp>
        <p:nvSpPr>
          <p:cNvPr id="5" name="Text Placeholder 4"/>
          <p:cNvSpPr>
            <a:spLocks noGrp="1"/>
          </p:cNvSpPr>
          <p:nvPr>
            <p:ph idx="1"/>
          </p:nvPr>
        </p:nvSpPr>
        <p:spPr>
          <a:xfrm>
            <a:off x="457200" y="1223889"/>
            <a:ext cx="8062912" cy="4786475"/>
          </a:xfrm>
        </p:spPr>
        <p:txBody>
          <a:bodyPr>
            <a:normAutofit/>
          </a:bodyPr>
          <a:lstStyle/>
          <a:p>
            <a:pPr marL="342900" indent="-342900">
              <a:buFont typeface="Arial" panose="020B0604020202020204" pitchFamily="34" charset="0"/>
              <a:buChar char="•"/>
            </a:pPr>
            <a:r>
              <a:rPr lang="en-US" sz="2100" dirty="0"/>
              <a:t>The </a:t>
            </a:r>
            <a:r>
              <a:rPr lang="en-US" sz="2100" b="1" i="1" dirty="0"/>
              <a:t>mole</a:t>
            </a:r>
            <a:r>
              <a:rPr lang="en-US" sz="2100" dirty="0"/>
              <a:t> is an amount unit similar to familiar units like pair, dozen, gross, etc.</a:t>
            </a:r>
          </a:p>
          <a:p>
            <a:endParaRPr lang="en-US" sz="2100" dirty="0"/>
          </a:p>
          <a:p>
            <a:pPr marL="342900" indent="-342900">
              <a:buFont typeface="Arial" panose="020B0604020202020204" pitchFamily="34" charset="0"/>
              <a:buChar char="•"/>
            </a:pPr>
            <a:r>
              <a:rPr lang="en-US" sz="2100" dirty="0"/>
              <a:t>The mole is defined as the amount of a substance containing the same number of discrete entities (such as atoms, molecules, or ions) as the number of atoms in a sample of pure carbon-12 weighing exactly 12 g. </a:t>
            </a:r>
          </a:p>
          <a:p>
            <a:endParaRPr lang="en-US" sz="2100" dirty="0"/>
          </a:p>
          <a:p>
            <a:pPr marL="342900" indent="-342900">
              <a:buFont typeface="Arial" panose="020B0604020202020204" pitchFamily="34" charset="0"/>
              <a:buChar char="•"/>
            </a:pPr>
            <a:r>
              <a:rPr lang="en-US" sz="2100" dirty="0"/>
              <a:t>The mole provides a link between the mass of a sample and the number of atoms, molecules, or ions in that sample. </a:t>
            </a:r>
          </a:p>
          <a:p>
            <a:endParaRPr lang="en-US" dirty="0"/>
          </a:p>
        </p:txBody>
      </p:sp>
    </p:spTree>
    <p:extLst>
      <p:ext uri="{BB962C8B-B14F-4D97-AF65-F5344CB8AC3E}">
        <p14:creationId xmlns:p14="http://schemas.microsoft.com/office/powerpoint/2010/main" val="334624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Avogadro’s Number </a:t>
            </a:r>
          </a:p>
        </p:txBody>
      </p:sp>
      <p:sp>
        <p:nvSpPr>
          <p:cNvPr id="5" name="Text Placeholder 4"/>
          <p:cNvSpPr>
            <a:spLocks noGrp="1"/>
          </p:cNvSpPr>
          <p:nvPr>
            <p:ph idx="1"/>
          </p:nvPr>
        </p:nvSpPr>
        <p:spPr>
          <a:xfrm>
            <a:off x="457200" y="1252025"/>
            <a:ext cx="8062912" cy="4758339"/>
          </a:xfrm>
        </p:spPr>
        <p:txBody>
          <a:bodyPr>
            <a:normAutofit/>
          </a:bodyPr>
          <a:lstStyle/>
          <a:p>
            <a:pPr marL="342900" indent="-342900">
              <a:buFont typeface="Arial" panose="020B0604020202020204" pitchFamily="34" charset="0"/>
              <a:buChar char="•"/>
            </a:pPr>
            <a:r>
              <a:rPr lang="en-US" sz="2300" dirty="0"/>
              <a:t>The number of entities composing a mole has been determined to be 6.02214179 × 10</a:t>
            </a:r>
            <a:r>
              <a:rPr lang="en-US" sz="2300" baseline="30000" dirty="0"/>
              <a:t>23</a:t>
            </a:r>
            <a:r>
              <a:rPr lang="en-US" sz="2300" dirty="0"/>
              <a:t>.</a:t>
            </a:r>
          </a:p>
          <a:p>
            <a:endParaRPr lang="en-US" sz="2300" dirty="0"/>
          </a:p>
          <a:p>
            <a:pPr marL="342900" indent="-342900">
              <a:buFont typeface="Arial" panose="020B0604020202020204" pitchFamily="34" charset="0"/>
              <a:buChar char="•"/>
            </a:pPr>
            <a:r>
              <a:rPr lang="en-US" sz="2300" dirty="0"/>
              <a:t>This constant is named after Italian scientist Amedeo Avogadro and is known as </a:t>
            </a:r>
            <a:r>
              <a:rPr lang="en-US" sz="2300" b="1" i="1" dirty="0"/>
              <a:t>Avogadro’s Number</a:t>
            </a:r>
            <a:r>
              <a:rPr lang="en-US" sz="2300" dirty="0"/>
              <a:t>.</a:t>
            </a:r>
          </a:p>
          <a:p>
            <a:endParaRPr lang="en-US" sz="2300" dirty="0"/>
          </a:p>
          <a:p>
            <a:pPr marL="342900" indent="-342900">
              <a:buFont typeface="Arial" panose="020B0604020202020204" pitchFamily="34" charset="0"/>
              <a:buChar char="•"/>
            </a:pPr>
            <a:r>
              <a:rPr lang="en-US" sz="2300" dirty="0"/>
              <a:t>Avogadro’s Number </a:t>
            </a:r>
            <a:r>
              <a:rPr lang="en-US" sz="2300" dirty="0">
                <a:solidFill>
                  <a:schemeClr val="tx1"/>
                </a:solidFill>
                <a:cs typeface="Arial" panose="020B0604020202020204" pitchFamily="34" charset="0"/>
              </a:rPr>
              <a:t>(</a:t>
            </a:r>
            <a:r>
              <a:rPr lang="en-US" sz="2300" i="1" dirty="0">
                <a:solidFill>
                  <a:schemeClr val="tx1"/>
                </a:solidFill>
                <a:cs typeface="Arial" panose="020B0604020202020204" pitchFamily="34" charset="0"/>
              </a:rPr>
              <a:t>N</a:t>
            </a:r>
            <a:r>
              <a:rPr lang="en-US" altLang="ja-JP" sz="2300" b="1" i="1" baseline="-25000" dirty="0">
                <a:solidFill>
                  <a:schemeClr val="tx1"/>
                </a:solidFill>
                <a:ea typeface="Osaka" pitchFamily="-110" charset="-128"/>
                <a:cs typeface="Arial" panose="020B0604020202020204" pitchFamily="34" charset="0"/>
              </a:rPr>
              <a:t>A</a:t>
            </a:r>
            <a:r>
              <a:rPr lang="en-US" sz="2300" dirty="0"/>
              <a:t>) = 6.022 × 10</a:t>
            </a:r>
            <a:r>
              <a:rPr lang="en-US" sz="2300" baseline="30000" dirty="0"/>
              <a:t>23</a:t>
            </a:r>
            <a:r>
              <a:rPr lang="en-US" sz="2300" dirty="0"/>
              <a:t> </a:t>
            </a:r>
          </a:p>
          <a:p>
            <a:endParaRPr lang="en-US" sz="2300" dirty="0"/>
          </a:p>
          <a:p>
            <a:pPr marL="342900" indent="-342900">
              <a:buFont typeface="Arial" panose="020B0604020202020204" pitchFamily="34" charset="0"/>
              <a:buChar char="•"/>
            </a:pPr>
            <a:r>
              <a:rPr lang="en-US" sz="2300" dirty="0"/>
              <a:t>The masses of 1 mole of different elements, however, are different, since the masses of the individual atoms are drastically different. </a:t>
            </a:r>
          </a:p>
          <a:p>
            <a:endParaRPr lang="en-US" dirty="0"/>
          </a:p>
        </p:txBody>
      </p:sp>
    </p:spTree>
    <p:extLst>
      <p:ext uri="{BB962C8B-B14F-4D97-AF65-F5344CB8AC3E}">
        <p14:creationId xmlns:p14="http://schemas.microsoft.com/office/powerpoint/2010/main" val="3247564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t>Figure 3.5</a:t>
            </a:r>
          </a:p>
        </p:txBody>
      </p:sp>
      <p:pic>
        <p:nvPicPr>
          <p:cNvPr id="2" name="Figure" descr="This figure contains eight different substances displayed on white circles. The amount of each substance is visibly differen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19287" y="1110456"/>
            <a:ext cx="5305425" cy="3486150"/>
          </a:xfrm>
        </p:spPr>
      </p:pic>
      <p:sp>
        <p:nvSpPr>
          <p:cNvPr id="7" name="Figure Legend"/>
          <p:cNvSpPr>
            <a:spLocks noGrp="1"/>
          </p:cNvSpPr>
          <p:nvPr>
            <p:ph idx="13"/>
          </p:nvPr>
        </p:nvSpPr>
        <p:spPr/>
        <p:txBody>
          <a:bodyPr>
            <a:normAutofit/>
          </a:bodyPr>
          <a:lstStyle/>
          <a:p>
            <a:r>
              <a:rPr lang="en-US" sz="1600" dirty="0"/>
              <a:t>Each sample contains 6.022 × 10</a:t>
            </a:r>
            <a:r>
              <a:rPr lang="en-US" sz="1600" baseline="30000" dirty="0"/>
              <a:t>23</a:t>
            </a:r>
            <a:r>
              <a:rPr lang="en-US" sz="1600" dirty="0"/>
              <a:t> </a:t>
            </a:r>
            <a:r>
              <a:rPr lang="da-DK" sz="1600" dirty="0"/>
              <a:t>atoms —1.00 </a:t>
            </a:r>
            <a:r>
              <a:rPr lang="en-US" sz="1600" dirty="0"/>
              <a:t>mol of atoms. From left to right (top row): 65.4 g zinc, 12.0 g carbon, 24.3 g magnesium, and 63.5 g copper. From left to right (bottom row): 32.1 g sulfur, 28.1 g silicon, 207 g lead, and 118.7 g tin. (credit: modification of work by Mark Ott)</a:t>
            </a:r>
          </a:p>
        </p:txBody>
      </p:sp>
    </p:spTree>
    <p:extLst>
      <p:ext uri="{BB962C8B-B14F-4D97-AF65-F5344CB8AC3E}">
        <p14:creationId xmlns:p14="http://schemas.microsoft.com/office/powerpoint/2010/main" val="330715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Molar Mass</a:t>
            </a:r>
          </a:p>
        </p:txBody>
      </p:sp>
      <p:sp>
        <p:nvSpPr>
          <p:cNvPr id="5" name="Text Placeholder 4"/>
          <p:cNvSpPr>
            <a:spLocks noGrp="1"/>
          </p:cNvSpPr>
          <p:nvPr>
            <p:ph idx="1"/>
          </p:nvPr>
        </p:nvSpPr>
        <p:spPr>
          <a:xfrm>
            <a:off x="457200" y="1252025"/>
            <a:ext cx="8062912" cy="4758339"/>
          </a:xfrm>
        </p:spPr>
        <p:txBody>
          <a:bodyPr>
            <a:normAutofit/>
          </a:bodyPr>
          <a:lstStyle/>
          <a:p>
            <a:pPr marL="342900" indent="-342900">
              <a:buFont typeface="Arial" panose="020B0604020202020204" pitchFamily="34" charset="0"/>
              <a:buChar char="•"/>
            </a:pPr>
            <a:r>
              <a:rPr lang="en-US" sz="2100" dirty="0"/>
              <a:t>The </a:t>
            </a:r>
            <a:r>
              <a:rPr lang="en-US" sz="2100" b="1" dirty="0"/>
              <a:t>molar mass </a:t>
            </a:r>
            <a:r>
              <a:rPr lang="en-US" sz="2100" dirty="0"/>
              <a:t>of an element (or compound) is the mass in grams of 1 mole of that substance, a property expressed in units of grams per mole (g/mol).</a:t>
            </a:r>
          </a:p>
          <a:p>
            <a:endParaRPr lang="en-US" sz="2100" dirty="0"/>
          </a:p>
          <a:p>
            <a:pPr marL="342900" indent="-342900">
              <a:buFont typeface="Arial" panose="020B0604020202020204" pitchFamily="34" charset="0"/>
              <a:buChar char="•"/>
            </a:pPr>
            <a:r>
              <a:rPr lang="en-US" sz="2100" dirty="0"/>
              <a:t>The molar mass of any substance is numerically equivalent to its atomic or formula mass in amu.</a:t>
            </a:r>
          </a:p>
          <a:p>
            <a:endParaRPr lang="en-US" sz="2100" dirty="0"/>
          </a:p>
          <a:p>
            <a:pPr marL="342900" indent="-342900">
              <a:buFont typeface="Arial" panose="020B0604020202020204" pitchFamily="34" charset="0"/>
              <a:buChar char="•"/>
            </a:pPr>
            <a:r>
              <a:rPr lang="en-US" sz="2100" dirty="0"/>
              <a:t> Example:</a:t>
            </a:r>
          </a:p>
          <a:p>
            <a:pPr marL="1074420" lvl="1" indent="-342900">
              <a:buFont typeface="Arial" panose="020B0604020202020204" pitchFamily="34" charset="0"/>
              <a:buChar char="•"/>
            </a:pPr>
            <a:r>
              <a:rPr lang="en-US" sz="1800" dirty="0"/>
              <a:t>A single 12C atom has a mass of 12 amu.</a:t>
            </a:r>
          </a:p>
          <a:p>
            <a:pPr marL="1074420" lvl="1" indent="-342900">
              <a:buFont typeface="Arial" panose="020B0604020202020204" pitchFamily="34" charset="0"/>
              <a:buChar char="•"/>
            </a:pPr>
            <a:r>
              <a:rPr lang="en-US" sz="1800" dirty="0"/>
              <a:t>A mole of 12C atoms have a mass of 12 g. </a:t>
            </a:r>
          </a:p>
          <a:p>
            <a:endParaRPr lang="en-US" dirty="0"/>
          </a:p>
        </p:txBody>
      </p:sp>
    </p:spTree>
    <p:extLst>
      <p:ext uri="{BB962C8B-B14F-4D97-AF65-F5344CB8AC3E}">
        <p14:creationId xmlns:p14="http://schemas.microsoft.com/office/powerpoint/2010/main" val="3479330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t>Figure 3.6</a:t>
            </a:r>
          </a:p>
        </p:txBody>
      </p:sp>
      <p:pic>
        <p:nvPicPr>
          <p:cNvPr id="2" name="Figure" descr="This photo shows two vials filled with a colorless liquid. It also shows two bowls: one filled with an off-white powder and one filled with a bright red powd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43100" y="1100931"/>
            <a:ext cx="5257800" cy="3505200"/>
          </a:xfrm>
        </p:spPr>
      </p:pic>
      <p:sp>
        <p:nvSpPr>
          <p:cNvPr id="7" name="Figure Legend"/>
          <p:cNvSpPr>
            <a:spLocks noGrp="1"/>
          </p:cNvSpPr>
          <p:nvPr>
            <p:ph idx="13"/>
          </p:nvPr>
        </p:nvSpPr>
        <p:spPr/>
        <p:txBody>
          <a:bodyPr>
            <a:noAutofit/>
          </a:bodyPr>
          <a:lstStyle/>
          <a:p>
            <a:r>
              <a:rPr lang="en-US" sz="1500" dirty="0"/>
              <a:t>Each sample contains 6.02 × 10</a:t>
            </a:r>
            <a:r>
              <a:rPr lang="en-US" sz="1500" baseline="30000" dirty="0"/>
              <a:t>23</a:t>
            </a:r>
            <a:r>
              <a:rPr lang="en-US" sz="1500" dirty="0"/>
              <a:t> molecules or formula units—1.00 mol of the compound or element. Clock-wise from the upper left: 130.2 g of C</a:t>
            </a:r>
            <a:r>
              <a:rPr lang="en-US" sz="1500" baseline="-25000" dirty="0"/>
              <a:t>8</a:t>
            </a:r>
            <a:r>
              <a:rPr lang="en-US" sz="1500" dirty="0"/>
              <a:t>H</a:t>
            </a:r>
            <a:r>
              <a:rPr lang="en-US" sz="1500" baseline="-25000" dirty="0"/>
              <a:t>17</a:t>
            </a:r>
            <a:r>
              <a:rPr lang="en-US" sz="1500" dirty="0"/>
              <a:t>OH (1-octanol, formula mass 130.2 amu), 454.9 g of HgI</a:t>
            </a:r>
            <a:r>
              <a:rPr lang="en-US" sz="1500" baseline="-25000" dirty="0"/>
              <a:t>2</a:t>
            </a:r>
            <a:r>
              <a:rPr lang="en-US" sz="1500" dirty="0"/>
              <a:t> (mercury(II) iodide, formula mass 459.9 amu), 32.0 g of CH</a:t>
            </a:r>
            <a:r>
              <a:rPr lang="en-US" sz="1500" baseline="-25000" dirty="0"/>
              <a:t>3</a:t>
            </a:r>
            <a:r>
              <a:rPr lang="en-US" sz="1500" dirty="0"/>
              <a:t>OH (methanol, formula mass 32.0 amu) and 256.5 g of </a:t>
            </a:r>
            <a:r>
              <a:rPr lang="is-IS" sz="1500" dirty="0"/>
              <a:t>S</a:t>
            </a:r>
            <a:r>
              <a:rPr lang="is-IS" sz="1500" baseline="-25000" dirty="0"/>
              <a:t>8</a:t>
            </a:r>
            <a:r>
              <a:rPr lang="is-IS" sz="1500" dirty="0"/>
              <a:t> (sulfur, formula mass 256.6 amu). (credit: Sahar Atwa)</a:t>
            </a:r>
          </a:p>
        </p:txBody>
      </p:sp>
    </p:spTree>
    <p:extLst>
      <p:ext uri="{BB962C8B-B14F-4D97-AF65-F5344CB8AC3E}">
        <p14:creationId xmlns:p14="http://schemas.microsoft.com/office/powerpoint/2010/main" val="45455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Molar Mass of Elements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1653103"/>
              </p:ext>
            </p:extLst>
          </p:nvPr>
        </p:nvGraphicFramePr>
        <p:xfrm>
          <a:off x="628650" y="955675"/>
          <a:ext cx="7886700" cy="2225040"/>
        </p:xfrm>
        <a:graphic>
          <a:graphicData uri="http://schemas.openxmlformats.org/drawingml/2006/table">
            <a:tbl>
              <a:tblPr firstRow="1" bandRow="1">
                <a:tableStyleId>{5940675A-B579-460E-94D1-54222C63F5DA}</a:tableStyleId>
              </a:tblPr>
              <a:tblGrid>
                <a:gridCol w="1136355">
                  <a:extLst>
                    <a:ext uri="{9D8B030D-6E8A-4147-A177-3AD203B41FA5}">
                      <a16:colId xmlns:a16="http://schemas.microsoft.com/office/drawing/2014/main" val="20000"/>
                    </a:ext>
                  </a:extLst>
                </a:gridCol>
                <a:gridCol w="2870790">
                  <a:extLst>
                    <a:ext uri="{9D8B030D-6E8A-4147-A177-3AD203B41FA5}">
                      <a16:colId xmlns:a16="http://schemas.microsoft.com/office/drawing/2014/main" val="20001"/>
                    </a:ext>
                  </a:extLst>
                </a:gridCol>
                <a:gridCol w="2137145">
                  <a:extLst>
                    <a:ext uri="{9D8B030D-6E8A-4147-A177-3AD203B41FA5}">
                      <a16:colId xmlns:a16="http://schemas.microsoft.com/office/drawing/2014/main" val="20002"/>
                    </a:ext>
                  </a:extLst>
                </a:gridCol>
                <a:gridCol w="1742410">
                  <a:extLst>
                    <a:ext uri="{9D8B030D-6E8A-4147-A177-3AD203B41FA5}">
                      <a16:colId xmlns:a16="http://schemas.microsoft.com/office/drawing/2014/main" val="20003"/>
                    </a:ext>
                  </a:extLst>
                </a:gridCol>
              </a:tblGrid>
              <a:tr h="370840">
                <a:tc>
                  <a:txBody>
                    <a:bodyPr/>
                    <a:lstStyle/>
                    <a:p>
                      <a:pPr algn="ctr"/>
                      <a:r>
                        <a:rPr lang="en-US" b="1" dirty="0"/>
                        <a:t>Element</a:t>
                      </a:r>
                    </a:p>
                  </a:txBody>
                  <a:tcPr/>
                </a:tc>
                <a:tc>
                  <a:txBody>
                    <a:bodyPr/>
                    <a:lstStyle/>
                    <a:p>
                      <a:pPr algn="ctr"/>
                      <a:r>
                        <a:rPr lang="en-US" b="1" dirty="0"/>
                        <a:t>Average Atomic</a:t>
                      </a:r>
                      <a:r>
                        <a:rPr lang="en-US" b="1" baseline="0" dirty="0"/>
                        <a:t> Mass (</a:t>
                      </a:r>
                      <a:r>
                        <a:rPr lang="en-US" b="1" baseline="0" dirty="0" err="1"/>
                        <a:t>amu</a:t>
                      </a:r>
                      <a:r>
                        <a:rPr lang="en-US" b="1" baseline="0" dirty="0"/>
                        <a:t>)</a:t>
                      </a:r>
                      <a:endParaRPr lang="en-US" b="1" dirty="0"/>
                    </a:p>
                  </a:txBody>
                  <a:tcPr/>
                </a:tc>
                <a:tc>
                  <a:txBody>
                    <a:bodyPr/>
                    <a:lstStyle/>
                    <a:p>
                      <a:pPr algn="ctr"/>
                      <a:r>
                        <a:rPr lang="en-US" b="1" dirty="0"/>
                        <a:t>Molar Mass (g/</a:t>
                      </a:r>
                      <a:r>
                        <a:rPr lang="en-US" b="1" dirty="0" err="1"/>
                        <a:t>mol</a:t>
                      </a:r>
                      <a:r>
                        <a:rPr lang="en-US" b="1" dirty="0"/>
                        <a:t>)</a:t>
                      </a:r>
                    </a:p>
                  </a:txBody>
                  <a:tcPr/>
                </a:tc>
                <a:tc>
                  <a:txBody>
                    <a:bodyPr/>
                    <a:lstStyle/>
                    <a:p>
                      <a:pPr algn="ctr"/>
                      <a:r>
                        <a:rPr lang="en-US" b="1" dirty="0"/>
                        <a:t>Atoms/Mole</a:t>
                      </a:r>
                    </a:p>
                  </a:txBody>
                  <a:tcPr/>
                </a:tc>
                <a:extLst>
                  <a:ext uri="{0D108BD9-81ED-4DB2-BD59-A6C34878D82A}">
                    <a16:rowId xmlns:a16="http://schemas.microsoft.com/office/drawing/2014/main" val="10000"/>
                  </a:ext>
                </a:extLst>
              </a:tr>
              <a:tr h="370840">
                <a:tc>
                  <a:txBody>
                    <a:bodyPr/>
                    <a:lstStyle/>
                    <a:p>
                      <a:pPr algn="ctr"/>
                      <a:r>
                        <a:rPr lang="en-US" dirty="0"/>
                        <a:t>C</a:t>
                      </a:r>
                    </a:p>
                  </a:txBody>
                  <a:tcPr/>
                </a:tc>
                <a:tc>
                  <a:txBody>
                    <a:bodyPr/>
                    <a:lstStyle/>
                    <a:p>
                      <a:pPr algn="ctr"/>
                      <a:r>
                        <a:rPr lang="en-US" dirty="0"/>
                        <a:t>12.01</a:t>
                      </a:r>
                    </a:p>
                  </a:txBody>
                  <a:tcPr/>
                </a:tc>
                <a:tc>
                  <a:txBody>
                    <a:bodyPr/>
                    <a:lstStyle/>
                    <a:p>
                      <a:pPr algn="ctr"/>
                      <a:r>
                        <a:rPr lang="en-US" dirty="0"/>
                        <a:t>12.01</a:t>
                      </a:r>
                    </a:p>
                  </a:txBody>
                  <a:tcPr/>
                </a:tc>
                <a:tc>
                  <a:txBody>
                    <a:bodyPr/>
                    <a:lstStyle/>
                    <a:p>
                      <a:pPr algn="ctr"/>
                      <a:r>
                        <a:rPr lang="en-US" dirty="0"/>
                        <a:t>6.022</a:t>
                      </a:r>
                      <a:r>
                        <a:rPr lang="en-US" baseline="0" dirty="0"/>
                        <a:t> × 10</a:t>
                      </a:r>
                      <a:r>
                        <a:rPr lang="en-US" baseline="30000" dirty="0"/>
                        <a:t>23</a:t>
                      </a:r>
                    </a:p>
                  </a:txBody>
                  <a:tcPr/>
                </a:tc>
                <a:extLst>
                  <a:ext uri="{0D108BD9-81ED-4DB2-BD59-A6C34878D82A}">
                    <a16:rowId xmlns:a16="http://schemas.microsoft.com/office/drawing/2014/main" val="10001"/>
                  </a:ext>
                </a:extLst>
              </a:tr>
              <a:tr h="370840">
                <a:tc>
                  <a:txBody>
                    <a:bodyPr/>
                    <a:lstStyle/>
                    <a:p>
                      <a:pPr algn="ctr"/>
                      <a:r>
                        <a:rPr lang="en-US" dirty="0"/>
                        <a:t>H</a:t>
                      </a:r>
                    </a:p>
                  </a:txBody>
                  <a:tcPr/>
                </a:tc>
                <a:tc>
                  <a:txBody>
                    <a:bodyPr/>
                    <a:lstStyle/>
                    <a:p>
                      <a:pPr algn="ctr"/>
                      <a:r>
                        <a:rPr lang="en-US" dirty="0"/>
                        <a:t>1.008</a:t>
                      </a:r>
                    </a:p>
                  </a:txBody>
                  <a:tcPr/>
                </a:tc>
                <a:tc>
                  <a:txBody>
                    <a:bodyPr/>
                    <a:lstStyle/>
                    <a:p>
                      <a:pPr algn="ctr"/>
                      <a:r>
                        <a:rPr lang="en-US" dirty="0"/>
                        <a:t>1.008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6.022</a:t>
                      </a:r>
                      <a:r>
                        <a:rPr lang="en-US" baseline="0" dirty="0"/>
                        <a:t> × 10</a:t>
                      </a:r>
                      <a:r>
                        <a:rPr lang="en-US" baseline="30000" dirty="0"/>
                        <a:t>23</a:t>
                      </a:r>
                    </a:p>
                  </a:txBody>
                  <a:tcPr/>
                </a:tc>
                <a:extLst>
                  <a:ext uri="{0D108BD9-81ED-4DB2-BD59-A6C34878D82A}">
                    <a16:rowId xmlns:a16="http://schemas.microsoft.com/office/drawing/2014/main" val="10002"/>
                  </a:ext>
                </a:extLst>
              </a:tr>
              <a:tr h="370840">
                <a:tc>
                  <a:txBody>
                    <a:bodyPr/>
                    <a:lstStyle/>
                    <a:p>
                      <a:pPr algn="ctr"/>
                      <a:r>
                        <a:rPr lang="en-US" dirty="0"/>
                        <a:t>O</a:t>
                      </a:r>
                    </a:p>
                  </a:txBody>
                  <a:tcPr/>
                </a:tc>
                <a:tc>
                  <a:txBody>
                    <a:bodyPr/>
                    <a:lstStyle/>
                    <a:p>
                      <a:pPr algn="ctr"/>
                      <a:r>
                        <a:rPr lang="en-US" dirty="0"/>
                        <a:t>16.00</a:t>
                      </a:r>
                    </a:p>
                  </a:txBody>
                  <a:tcPr/>
                </a:tc>
                <a:tc>
                  <a:txBody>
                    <a:bodyPr/>
                    <a:lstStyle/>
                    <a:p>
                      <a:pPr algn="ctr"/>
                      <a:r>
                        <a:rPr lang="en-US" dirty="0"/>
                        <a:t>16.00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6.022</a:t>
                      </a:r>
                      <a:r>
                        <a:rPr lang="en-US" baseline="0" dirty="0"/>
                        <a:t> × 10</a:t>
                      </a:r>
                      <a:r>
                        <a:rPr lang="en-US" baseline="30000" dirty="0"/>
                        <a:t>23</a:t>
                      </a:r>
                    </a:p>
                  </a:txBody>
                  <a:tcPr/>
                </a:tc>
                <a:extLst>
                  <a:ext uri="{0D108BD9-81ED-4DB2-BD59-A6C34878D82A}">
                    <a16:rowId xmlns:a16="http://schemas.microsoft.com/office/drawing/2014/main" val="10003"/>
                  </a:ext>
                </a:extLst>
              </a:tr>
              <a:tr h="370840">
                <a:tc>
                  <a:txBody>
                    <a:bodyPr/>
                    <a:lstStyle/>
                    <a:p>
                      <a:pPr algn="ctr"/>
                      <a:r>
                        <a:rPr lang="en-US" dirty="0"/>
                        <a:t>Na</a:t>
                      </a:r>
                    </a:p>
                  </a:txBody>
                  <a:tcPr/>
                </a:tc>
                <a:tc>
                  <a:txBody>
                    <a:bodyPr/>
                    <a:lstStyle/>
                    <a:p>
                      <a:pPr algn="ctr"/>
                      <a:r>
                        <a:rPr lang="en-US" dirty="0"/>
                        <a:t>22.99</a:t>
                      </a:r>
                    </a:p>
                  </a:txBody>
                  <a:tcPr/>
                </a:tc>
                <a:tc>
                  <a:txBody>
                    <a:bodyPr/>
                    <a:lstStyle/>
                    <a:p>
                      <a:pPr algn="ctr"/>
                      <a:r>
                        <a:rPr lang="en-US" dirty="0"/>
                        <a:t>22.99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6.022</a:t>
                      </a:r>
                      <a:r>
                        <a:rPr lang="en-US" baseline="0" dirty="0"/>
                        <a:t> × 10</a:t>
                      </a:r>
                      <a:r>
                        <a:rPr lang="en-US" baseline="30000" dirty="0"/>
                        <a:t>23</a:t>
                      </a:r>
                    </a:p>
                  </a:txBody>
                  <a:tcPr/>
                </a:tc>
                <a:extLst>
                  <a:ext uri="{0D108BD9-81ED-4DB2-BD59-A6C34878D82A}">
                    <a16:rowId xmlns:a16="http://schemas.microsoft.com/office/drawing/2014/main" val="10004"/>
                  </a:ext>
                </a:extLst>
              </a:tr>
              <a:tr h="370840">
                <a:tc>
                  <a:txBody>
                    <a:bodyPr/>
                    <a:lstStyle/>
                    <a:p>
                      <a:pPr algn="ctr"/>
                      <a:r>
                        <a:rPr lang="en-US" dirty="0"/>
                        <a:t>Cl</a:t>
                      </a:r>
                    </a:p>
                  </a:txBody>
                  <a:tcPr/>
                </a:tc>
                <a:tc>
                  <a:txBody>
                    <a:bodyPr/>
                    <a:lstStyle/>
                    <a:p>
                      <a:pPr algn="ctr"/>
                      <a:r>
                        <a:rPr lang="en-US" dirty="0"/>
                        <a:t>35.45</a:t>
                      </a:r>
                    </a:p>
                  </a:txBody>
                  <a:tcPr/>
                </a:tc>
                <a:tc>
                  <a:txBody>
                    <a:bodyPr/>
                    <a:lstStyle/>
                    <a:p>
                      <a:pPr algn="ctr"/>
                      <a:r>
                        <a:rPr lang="en-US" dirty="0"/>
                        <a:t>35.45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6.022</a:t>
                      </a:r>
                      <a:r>
                        <a:rPr lang="en-US" baseline="0" dirty="0"/>
                        <a:t> × 10</a:t>
                      </a:r>
                      <a:r>
                        <a:rPr lang="en-US" baseline="30000" dirty="0"/>
                        <a:t>23</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20319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t>Figure 3.7</a:t>
            </a:r>
          </a:p>
        </p:txBody>
      </p:sp>
      <p:pic>
        <p:nvPicPr>
          <p:cNvPr id="2" name="Figure" descr="A close-up photo of a water droplet on a leaf is shown. The water droplet is not perfectly spherical."/>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814637" y="1100931"/>
            <a:ext cx="3514725" cy="3505200"/>
          </a:xfrm>
        </p:spPr>
      </p:pic>
      <p:sp>
        <p:nvSpPr>
          <p:cNvPr id="7" name="Figure Legend"/>
          <p:cNvSpPr>
            <a:spLocks noGrp="1"/>
          </p:cNvSpPr>
          <p:nvPr>
            <p:ph idx="13"/>
          </p:nvPr>
        </p:nvSpPr>
        <p:spPr/>
        <p:txBody>
          <a:bodyPr>
            <a:normAutofit/>
          </a:bodyPr>
          <a:lstStyle/>
          <a:p>
            <a:r>
              <a:rPr lang="en-US" sz="1600" dirty="0"/>
              <a:t>The number of molecules in a single droplet of water is roughly 100 billion times greater than the number of people on earth. (credit: “tanakawho”/Wikimedia commons)</a:t>
            </a:r>
          </a:p>
        </p:txBody>
      </p:sp>
    </p:spTree>
    <p:extLst>
      <p:ext uri="{BB962C8B-B14F-4D97-AF65-F5344CB8AC3E}">
        <p14:creationId xmlns:p14="http://schemas.microsoft.com/office/powerpoint/2010/main" val="32032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Calculations</a:t>
            </a:r>
          </a:p>
        </p:txBody>
      </p:sp>
      <p:sp>
        <p:nvSpPr>
          <p:cNvPr id="5" name="Text Placeholder 4"/>
          <p:cNvSpPr>
            <a:spLocks noGrp="1"/>
          </p:cNvSpPr>
          <p:nvPr>
            <p:ph idx="1"/>
          </p:nvPr>
        </p:nvSpPr>
        <p:spPr>
          <a:xfrm>
            <a:off x="457200" y="1223889"/>
            <a:ext cx="8062912" cy="4786475"/>
          </a:xfrm>
        </p:spPr>
        <p:txBody>
          <a:bodyPr/>
          <a:lstStyle/>
          <a:p>
            <a:pPr marL="342900" indent="-342900">
              <a:buFont typeface="Arial" panose="020B0604020202020204" pitchFamily="34" charset="0"/>
              <a:buChar char="•"/>
            </a:pPr>
            <a:r>
              <a:rPr lang="en-US" sz="2100" dirty="0"/>
              <a:t>The relationships between formula mass, the mole, and Avogadro’s number can be applied to compute various quantities that describe the composition of substances and compounds.</a:t>
            </a:r>
          </a:p>
          <a:p>
            <a:endParaRPr lang="en-US" dirty="0"/>
          </a:p>
        </p:txBody>
      </p:sp>
    </p:spTree>
    <p:extLst>
      <p:ext uri="{BB962C8B-B14F-4D97-AF65-F5344CB8AC3E}">
        <p14:creationId xmlns:p14="http://schemas.microsoft.com/office/powerpoint/2010/main" val="398846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Chapter 3 Outline</a:t>
            </a:r>
          </a:p>
        </p:txBody>
      </p:sp>
      <p:sp>
        <p:nvSpPr>
          <p:cNvPr id="5" name="Text Placeholder 4"/>
          <p:cNvSpPr>
            <a:spLocks noGrp="1"/>
          </p:cNvSpPr>
          <p:nvPr>
            <p:ph idx="1"/>
          </p:nvPr>
        </p:nvSpPr>
        <p:spPr>
          <a:xfrm>
            <a:off x="457200" y="1266091"/>
            <a:ext cx="8062912" cy="4895557"/>
          </a:xfrm>
        </p:spPr>
        <p:txBody>
          <a:bodyPr>
            <a:normAutofit/>
          </a:bodyPr>
          <a:lstStyle/>
          <a:p>
            <a:r>
              <a:rPr lang="en-US" sz="2100" dirty="0"/>
              <a:t>3.1 Formula Mass and the Mole Concept</a:t>
            </a:r>
          </a:p>
          <a:p>
            <a:r>
              <a:rPr lang="en-US" sz="2100" dirty="0"/>
              <a:t>3.2 Determining Empirical and Molecular Formulas</a:t>
            </a:r>
          </a:p>
          <a:p>
            <a:r>
              <a:rPr lang="en-US" sz="2100" dirty="0"/>
              <a:t>3.3 Molarity</a:t>
            </a:r>
          </a:p>
          <a:p>
            <a:r>
              <a:rPr lang="en-US" sz="2100" dirty="0"/>
              <a:t>3.4 Other Units for Solution Concentrations</a:t>
            </a:r>
          </a:p>
          <a:p>
            <a:endParaRPr lang="en-US" dirty="0"/>
          </a:p>
        </p:txBody>
      </p:sp>
    </p:spTree>
    <p:extLst>
      <p:ext uri="{BB962C8B-B14F-4D97-AF65-F5344CB8AC3E}">
        <p14:creationId xmlns:p14="http://schemas.microsoft.com/office/powerpoint/2010/main" val="780244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sz="2100" dirty="0"/>
              <a:t>Example 3.3</a:t>
            </a:r>
          </a:p>
        </p:txBody>
      </p:sp>
      <p:sp>
        <p:nvSpPr>
          <p:cNvPr id="7" name="Figure Legend" hidden="1"/>
          <p:cNvSpPr>
            <a:spLocks noGrp="1"/>
          </p:cNvSpPr>
          <p:nvPr>
            <p:ph idx="13"/>
          </p:nvPr>
        </p:nvSpPr>
        <p:spPr/>
        <p:txBody>
          <a:bodyPr>
            <a:normAutofit/>
          </a:bodyPr>
          <a:lstStyle/>
          <a:p>
            <a:endParaRPr lang="en-US" sz="1600" dirty="0"/>
          </a:p>
        </p:txBody>
      </p:sp>
      <p:sp>
        <p:nvSpPr>
          <p:cNvPr id="9" name="Text Placeholder 6"/>
          <p:cNvSpPr txBox="1">
            <a:spLocks/>
          </p:cNvSpPr>
          <p:nvPr/>
        </p:nvSpPr>
        <p:spPr>
          <a:xfrm>
            <a:off x="457200" y="1377372"/>
            <a:ext cx="8062912" cy="116638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100" dirty="0"/>
              <a:t>According to nutritional guidelines from the US Department of Agriculture, the estimated average requirement for dietary potassium is 4.7 g. What is the estimated average requirement of potassium in moles?</a:t>
            </a:r>
          </a:p>
        </p:txBody>
      </p:sp>
      <p:graphicFrame>
        <p:nvGraphicFramePr>
          <p:cNvPr id="4" name="Object 3"/>
          <p:cNvGraphicFramePr>
            <a:graphicFrameLocks noChangeAspect="1"/>
          </p:cNvGraphicFramePr>
          <p:nvPr>
            <p:extLst>
              <p:ext uri="{D42A27DB-BD31-4B8C-83A1-F6EECF244321}">
                <p14:modId xmlns:p14="http://schemas.microsoft.com/office/powerpoint/2010/main" val="3945134828"/>
              </p:ext>
            </p:extLst>
          </p:nvPr>
        </p:nvGraphicFramePr>
        <p:xfrm>
          <a:off x="1272499" y="4613709"/>
          <a:ext cx="6365875" cy="1576387"/>
        </p:xfrm>
        <a:graphic>
          <a:graphicData uri="http://schemas.openxmlformats.org/presentationml/2006/ole">
            <mc:AlternateContent xmlns:mc="http://schemas.openxmlformats.org/markup-compatibility/2006">
              <mc:Choice xmlns:v="urn:schemas-microsoft-com:vml" Requires="v">
                <p:oleObj spid="_x0000_s1104" name="Equation" r:id="rId3" imgW="2006280" imgH="482400" progId="Equation.DSMT4">
                  <p:embed/>
                </p:oleObj>
              </mc:Choice>
              <mc:Fallback>
                <p:oleObj name="Equation" r:id="rId3" imgW="2006280" imgH="482400" progId="Equation.DSMT4">
                  <p:embed/>
                  <p:pic>
                    <p:nvPicPr>
                      <p:cNvPr id="0" name="Object 3"/>
                      <p:cNvPicPr>
                        <a:picLocks noChangeAspect="1" noChangeArrowheads="1"/>
                      </p:cNvPicPr>
                      <p:nvPr/>
                    </p:nvPicPr>
                    <p:blipFill>
                      <a:blip r:embed="rId4"/>
                      <a:srcRect/>
                      <a:stretch>
                        <a:fillRect/>
                      </a:stretch>
                    </p:blipFill>
                    <p:spPr bwMode="auto">
                      <a:xfrm>
                        <a:off x="1272499" y="4613709"/>
                        <a:ext cx="636587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9"/>
          <p:cNvCxnSpPr/>
          <p:nvPr/>
        </p:nvCxnSpPr>
        <p:spPr>
          <a:xfrm rot="5400000">
            <a:off x="4219714" y="5639311"/>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1864940" y="5322559"/>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096" name="Picture 72" descr="A diagram of two boxes connected by a right-facing arrow is shown. The box on the left contains the phrase, “Mass of K atoms ( g )” while the one on the right contains the phrase, “Moles of K atoms ( mol ).” There is a phrase under the arrow that says, “Divide by molar mass (g / mo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54587" y="2945219"/>
            <a:ext cx="5411288" cy="122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166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sz="2100" dirty="0"/>
              <a:t>Example 3.4</a:t>
            </a:r>
          </a:p>
        </p:txBody>
      </p:sp>
      <p:sp>
        <p:nvSpPr>
          <p:cNvPr id="7" name="Figure Legend" hidden="1"/>
          <p:cNvSpPr>
            <a:spLocks noGrp="1"/>
          </p:cNvSpPr>
          <p:nvPr>
            <p:ph idx="13"/>
          </p:nvPr>
        </p:nvSpPr>
        <p:spPr/>
        <p:txBody>
          <a:bodyPr>
            <a:normAutofit/>
          </a:bodyPr>
          <a:lstStyle/>
          <a:p>
            <a:endParaRPr lang="en-US" sz="1600" dirty="0"/>
          </a:p>
        </p:txBody>
      </p:sp>
      <p:sp>
        <p:nvSpPr>
          <p:cNvPr id="9" name="Text Placeholder 6"/>
          <p:cNvSpPr txBox="1">
            <a:spLocks/>
          </p:cNvSpPr>
          <p:nvPr/>
        </p:nvSpPr>
        <p:spPr>
          <a:xfrm>
            <a:off x="457199" y="1419413"/>
            <a:ext cx="8062912" cy="116638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100" dirty="0"/>
              <a:t>A liter of air contains 9.2 × 10 </a:t>
            </a:r>
            <a:r>
              <a:rPr lang="en-US" sz="2100" baseline="30000" dirty="0"/>
              <a:t>–4</a:t>
            </a:r>
            <a:r>
              <a:rPr lang="en-US" sz="2100" dirty="0"/>
              <a:t> mol argon. What is the mass of Ar in a liter of air?</a:t>
            </a:r>
          </a:p>
        </p:txBody>
      </p:sp>
      <p:graphicFrame>
        <p:nvGraphicFramePr>
          <p:cNvPr id="4" name="Object 3"/>
          <p:cNvGraphicFramePr>
            <a:graphicFrameLocks noChangeAspect="1"/>
          </p:cNvGraphicFramePr>
          <p:nvPr>
            <p:extLst>
              <p:ext uri="{D42A27DB-BD31-4B8C-83A1-F6EECF244321}">
                <p14:modId xmlns:p14="http://schemas.microsoft.com/office/powerpoint/2010/main" val="3595951085"/>
              </p:ext>
            </p:extLst>
          </p:nvPr>
        </p:nvGraphicFramePr>
        <p:xfrm>
          <a:off x="460375" y="4725988"/>
          <a:ext cx="8143875" cy="1576387"/>
        </p:xfrm>
        <a:graphic>
          <a:graphicData uri="http://schemas.openxmlformats.org/presentationml/2006/ole">
            <mc:AlternateContent xmlns:mc="http://schemas.openxmlformats.org/markup-compatibility/2006">
              <mc:Choice xmlns:v="urn:schemas-microsoft-com:vml" Requires="v">
                <p:oleObj spid="_x0000_s2127" name="Equation" r:id="rId3" imgW="2565360" imgH="482400" progId="Equation.DSMT4">
                  <p:embed/>
                </p:oleObj>
              </mc:Choice>
              <mc:Fallback>
                <p:oleObj name="Equation" r:id="rId3" imgW="2565360" imgH="482400" progId="Equation.DSMT4">
                  <p:embed/>
                  <p:pic>
                    <p:nvPicPr>
                      <p:cNvPr id="0" name="Object 3"/>
                      <p:cNvPicPr>
                        <a:picLocks noChangeAspect="1" noChangeArrowheads="1"/>
                      </p:cNvPicPr>
                      <p:nvPr/>
                    </p:nvPicPr>
                    <p:blipFill>
                      <a:blip r:embed="rId4"/>
                      <a:srcRect/>
                      <a:stretch>
                        <a:fillRect/>
                      </a:stretch>
                    </p:blipFill>
                    <p:spPr bwMode="auto">
                      <a:xfrm>
                        <a:off x="460375" y="4725988"/>
                        <a:ext cx="814387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9"/>
          <p:cNvCxnSpPr/>
          <p:nvPr/>
        </p:nvCxnSpPr>
        <p:spPr>
          <a:xfrm rot="5400000">
            <a:off x="4676561" y="5662705"/>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689408" y="5348944"/>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lstStyle/>
          <a:p>
            <a:endParaRPr lang="en-US"/>
          </a:p>
        </p:txBody>
      </p:sp>
      <p:pic>
        <p:nvPicPr>
          <p:cNvPr id="2119" name="Picture 71" descr="A diagram of two boxes connected by a right-facing arrow is shown. The box on the left contains the phrase, “Moles of A r atoms ( mol )” while the one on the right contains the phrase, “Mass of A r atoms ( g ).” There is a phrase under the arrow that says “Multiply by molar mass ( g / mol ).”"/>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1850" y="2679406"/>
            <a:ext cx="5693610" cy="128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595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solidFill>
                  <a:srgbClr val="6CB255"/>
                </a:solidFill>
              </a:rPr>
              <a:t>Figure 3.8</a:t>
            </a:r>
          </a:p>
        </p:txBody>
      </p:sp>
      <p:pic>
        <p:nvPicPr>
          <p:cNvPr id="2" name="Figure" descr="A close-up photo of a spool of copper wire is shown."/>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748790" y="2514736"/>
            <a:ext cx="1645920" cy="2189988"/>
          </a:xfrm>
        </p:spPr>
      </p:pic>
      <p:sp>
        <p:nvSpPr>
          <p:cNvPr id="14" name="Figure Legend"/>
          <p:cNvSpPr>
            <a:spLocks noGrp="1"/>
          </p:cNvSpPr>
          <p:nvPr>
            <p:ph sz="half" idx="2"/>
          </p:nvPr>
        </p:nvSpPr>
        <p:spPr>
          <a:xfrm>
            <a:off x="4606925" y="1107617"/>
            <a:ext cx="3913188" cy="5256973"/>
          </a:xfrm>
        </p:spPr>
        <p:txBody>
          <a:bodyPr>
            <a:noAutofit/>
          </a:bodyPr>
          <a:lstStyle/>
          <a:p>
            <a:r>
              <a:rPr lang="en-US" sz="1600" dirty="0">
                <a:solidFill>
                  <a:schemeClr val="tx1"/>
                </a:solidFill>
              </a:rPr>
              <a:t>Copper wire is composed of many, many atoms of Cu. (credit: Emilian Robert Vicol)</a:t>
            </a:r>
          </a:p>
        </p:txBody>
      </p:sp>
    </p:spTree>
    <p:extLst>
      <p:ext uri="{BB962C8B-B14F-4D97-AF65-F5344CB8AC3E}">
        <p14:creationId xmlns:p14="http://schemas.microsoft.com/office/powerpoint/2010/main" val="320406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sz="2100" dirty="0"/>
              <a:t>Example 3.5</a:t>
            </a:r>
          </a:p>
        </p:txBody>
      </p:sp>
      <p:sp>
        <p:nvSpPr>
          <p:cNvPr id="7" name="Figure Legend" hidden="1"/>
          <p:cNvSpPr>
            <a:spLocks noGrp="1"/>
          </p:cNvSpPr>
          <p:nvPr>
            <p:ph idx="13"/>
          </p:nvPr>
        </p:nvSpPr>
        <p:spPr/>
        <p:txBody>
          <a:bodyPr>
            <a:normAutofit/>
          </a:bodyPr>
          <a:lstStyle/>
          <a:p>
            <a:endParaRPr lang="en-US" sz="1600" dirty="0"/>
          </a:p>
        </p:txBody>
      </p:sp>
      <p:sp>
        <p:nvSpPr>
          <p:cNvPr id="3" name="Content Placeholder 2"/>
          <p:cNvSpPr>
            <a:spLocks noGrp="1"/>
          </p:cNvSpPr>
          <p:nvPr>
            <p:ph idx="1"/>
          </p:nvPr>
        </p:nvSpPr>
        <p:spPr/>
        <p:txBody>
          <a:bodyPr/>
          <a:lstStyle/>
          <a:p>
            <a:endParaRPr lang="en-US" dirty="0"/>
          </a:p>
        </p:txBody>
      </p:sp>
      <p:pic>
        <p:nvPicPr>
          <p:cNvPr id="21506" name="Picture 2" descr="A diagram of three boxes connected by a right-facing arrow in between each is shown. The box on the left contains the phrase, “Mass of C u atoms ( g ),” the middle box reads, “Moles of C u atoms ( mol ),” while the one on the right contains the phrase, “Number of C u atoms.” There is a phrase under the left arrow that says “Divide by molar mass (g / mol),” and under the right arrow it states, “Multiply by Avogadro’s number ( mol superscript negative one ).”"/>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7897" y="2454700"/>
            <a:ext cx="8176438" cy="117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315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sz="2100" dirty="0"/>
              <a:t>Example 3.6</a:t>
            </a:r>
          </a:p>
        </p:txBody>
      </p:sp>
      <p:sp>
        <p:nvSpPr>
          <p:cNvPr id="7" name="Figure Legend" hidden="1"/>
          <p:cNvSpPr>
            <a:spLocks noGrp="1"/>
          </p:cNvSpPr>
          <p:nvPr>
            <p:ph idx="13"/>
          </p:nvPr>
        </p:nvSpPr>
        <p:spPr/>
        <p:txBody>
          <a:bodyPr>
            <a:normAutofit/>
          </a:bodyPr>
          <a:lstStyle/>
          <a:p>
            <a:endParaRPr lang="en-US" sz="1600" dirty="0"/>
          </a:p>
        </p:txBody>
      </p:sp>
      <p:sp>
        <p:nvSpPr>
          <p:cNvPr id="3" name="Content Placeholder 2"/>
          <p:cNvSpPr>
            <a:spLocks noGrp="1"/>
          </p:cNvSpPr>
          <p:nvPr>
            <p:ph idx="1"/>
          </p:nvPr>
        </p:nvSpPr>
        <p:spPr/>
        <p:txBody>
          <a:bodyPr/>
          <a:lstStyle/>
          <a:p>
            <a:endParaRPr lang="en-US"/>
          </a:p>
        </p:txBody>
      </p:sp>
      <p:pic>
        <p:nvPicPr>
          <p:cNvPr id="22530" name="Picture 2" descr="A diagram of two boxes connected by a right-facing arrow is shown. The box on the left contains the phrase, “Mass of C subscript 2 H subscript 5 O subscript 2 N ( g )” while the box on the right contains the phrase, “Moles of C subscript 2 H subscript 5 O subscript 2 N ( mol ).” There is a phrase under the arrow that says “Divide by molar mass (g / m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51" y="2339164"/>
            <a:ext cx="6305493" cy="142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5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sz="2100" dirty="0"/>
              <a:t>Example 3.6</a:t>
            </a:r>
          </a:p>
        </p:txBody>
      </p:sp>
      <p:pic>
        <p:nvPicPr>
          <p:cNvPr id="2" name="Figure" descr="A table is shown that is made up of six columns and six rows. The header row reads: “Element,” “Quantity (mol element / mol compound,” a blank space, “Molar mass (g / mol element),” a blank space, and “Subtotal (a m u).” The first column contains the symbols “C,” “H,” “O,” “N,” and a merged cell. The merged cell runs the width of the first five columns. The second column contains the numbers “2,” “5,” “2,” and “1” as well as the merged cell. The third column contains the multiplication symbol in each cell except for the last, merged cell. The fourth column contains the numbers “12.01,” “1.008,” “16.00,” and “14.007” as well as the merged cell. The fifth column contains the symbol “=” in each cell except for the last, merged cell. The sixth column contains the values “24.02,” “5.040,” “32.00,” “14.007,” and “75.07.” There is a thick black line under the number 14.007. The merged cell under the first five columns reads “Molar mass (g / mol compound). There is a ball-and-stick drawing to the right of this table. It shows a black sphere that forms a double bond with a slightly smaller red sphere, a single bond with another red sphere, and a single bond with another black sphere. The red sphere that forms a single bond with the black sphere also forms a single bond with a smaller, white sphere. The second black sphere forms a single bond with a smaller, white sphere and a smaller blue sphere. The blue sphere forms a single bond with two smaller, white spheres each."/>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28650" y="1503388"/>
            <a:ext cx="7886700" cy="2700286"/>
          </a:xfrm>
        </p:spPr>
      </p:pic>
      <p:sp>
        <p:nvSpPr>
          <p:cNvPr id="7" name="Figure Legend" hidden="1"/>
          <p:cNvSpPr>
            <a:spLocks noGrp="1"/>
          </p:cNvSpPr>
          <p:nvPr>
            <p:ph idx="13"/>
          </p:nvPr>
        </p:nvSpPr>
        <p:spPr/>
        <p:txBody>
          <a:bodyPr>
            <a:normAutofit/>
          </a:bodyPr>
          <a:lstStyle/>
          <a:p>
            <a:endParaRPr lang="en-US"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2785581338"/>
              </p:ext>
            </p:extLst>
          </p:nvPr>
        </p:nvGraphicFramePr>
        <p:xfrm>
          <a:off x="192088" y="4995863"/>
          <a:ext cx="8899525" cy="1384300"/>
        </p:xfrm>
        <a:graphic>
          <a:graphicData uri="http://schemas.openxmlformats.org/presentationml/2006/ole">
            <mc:AlternateContent xmlns:mc="http://schemas.openxmlformats.org/markup-compatibility/2006">
              <mc:Choice xmlns:v="urn:schemas-microsoft-com:vml" Requires="v">
                <p:oleObj spid="_x0000_s3150" name="Equation" r:id="rId4" imgW="3200400" imgH="482400" progId="Equation.DSMT4">
                  <p:embed/>
                </p:oleObj>
              </mc:Choice>
              <mc:Fallback>
                <p:oleObj name="Equation" r:id="rId4" imgW="3200400" imgH="482400" progId="Equation.DSMT4">
                  <p:embed/>
                  <p:pic>
                    <p:nvPicPr>
                      <p:cNvPr id="0" name="Object 3"/>
                      <p:cNvPicPr>
                        <a:picLocks noChangeAspect="1" noChangeArrowheads="1"/>
                      </p:cNvPicPr>
                      <p:nvPr/>
                    </p:nvPicPr>
                    <p:blipFill>
                      <a:blip r:embed="rId5"/>
                      <a:srcRect/>
                      <a:stretch>
                        <a:fillRect/>
                      </a:stretch>
                    </p:blipFill>
                    <p:spPr bwMode="auto">
                      <a:xfrm>
                        <a:off x="192088" y="4995863"/>
                        <a:ext cx="88995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Connector 8"/>
          <p:cNvCxnSpPr/>
          <p:nvPr/>
        </p:nvCxnSpPr>
        <p:spPr>
          <a:xfrm rot="5400000">
            <a:off x="4534101" y="5904035"/>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083309" y="5562127"/>
            <a:ext cx="537883" cy="358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002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sz="2100" dirty="0"/>
              <a:t>Example 3.7</a:t>
            </a:r>
          </a:p>
        </p:txBody>
      </p:sp>
      <p:sp>
        <p:nvSpPr>
          <p:cNvPr id="7" name="Figure Legend" hidden="1"/>
          <p:cNvSpPr>
            <a:spLocks noGrp="1"/>
          </p:cNvSpPr>
          <p:nvPr>
            <p:ph idx="13"/>
          </p:nvPr>
        </p:nvSpPr>
        <p:spPr/>
        <p:txBody>
          <a:bodyPr>
            <a:normAutofit/>
          </a:bodyPr>
          <a:lstStyle/>
          <a:p>
            <a:endParaRPr lang="en-US" sz="1600" dirty="0"/>
          </a:p>
        </p:txBody>
      </p:sp>
      <p:sp>
        <p:nvSpPr>
          <p:cNvPr id="9" name="Text Placeholder 6"/>
          <p:cNvSpPr txBox="1">
            <a:spLocks/>
          </p:cNvSpPr>
          <p:nvPr/>
        </p:nvSpPr>
        <p:spPr>
          <a:xfrm>
            <a:off x="457200" y="1434353"/>
            <a:ext cx="8062912" cy="116638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100" dirty="0"/>
              <a:t>Vitamin C is a covalent compound with the molecular formula C</a:t>
            </a:r>
            <a:r>
              <a:rPr lang="en-US" sz="2100" baseline="-25000" dirty="0"/>
              <a:t>6</a:t>
            </a:r>
            <a:r>
              <a:rPr lang="en-US" sz="2100" dirty="0"/>
              <a:t>H</a:t>
            </a:r>
            <a:r>
              <a:rPr lang="en-US" sz="2100" baseline="-25000" dirty="0"/>
              <a:t>8</a:t>
            </a:r>
            <a:r>
              <a:rPr lang="en-US" sz="2100" dirty="0"/>
              <a:t>O</a:t>
            </a:r>
            <a:r>
              <a:rPr lang="en-US" sz="2100" baseline="-25000" dirty="0"/>
              <a:t>6</a:t>
            </a:r>
            <a:r>
              <a:rPr lang="en-US" sz="2100" dirty="0"/>
              <a:t>. The recommended daily dietary allowance of vitamin C for children aged 4–8 years is 1.42 × 10 </a:t>
            </a:r>
            <a:r>
              <a:rPr lang="en-US" sz="2100" baseline="30000" dirty="0"/>
              <a:t>–4</a:t>
            </a:r>
            <a:r>
              <a:rPr lang="en-US" sz="2100" dirty="0"/>
              <a:t> mol. What is the mass of this allowance in grams? The molar mass for this compound is computed to be 176.124 g/mol.</a:t>
            </a:r>
          </a:p>
        </p:txBody>
      </p:sp>
      <p:graphicFrame>
        <p:nvGraphicFramePr>
          <p:cNvPr id="4" name="Object 3"/>
          <p:cNvGraphicFramePr>
            <a:graphicFrameLocks noChangeAspect="1"/>
          </p:cNvGraphicFramePr>
          <p:nvPr>
            <p:extLst>
              <p:ext uri="{D42A27DB-BD31-4B8C-83A1-F6EECF244321}">
                <p14:modId xmlns:p14="http://schemas.microsoft.com/office/powerpoint/2010/main" val="1651522900"/>
              </p:ext>
            </p:extLst>
          </p:nvPr>
        </p:nvGraphicFramePr>
        <p:xfrm>
          <a:off x="347663" y="4837113"/>
          <a:ext cx="8559800" cy="1039812"/>
        </p:xfrm>
        <a:graphic>
          <a:graphicData uri="http://schemas.openxmlformats.org/presentationml/2006/ole">
            <mc:AlternateContent xmlns:mc="http://schemas.openxmlformats.org/markup-compatibility/2006">
              <mc:Choice xmlns:v="urn:schemas-microsoft-com:vml" Requires="v">
                <p:oleObj spid="_x0000_s4175" name="Equation" r:id="rId3" imgW="4101840" imgH="482400" progId="Equation.DSMT4">
                  <p:embed/>
                </p:oleObj>
              </mc:Choice>
              <mc:Fallback>
                <p:oleObj name="Equation" r:id="rId3" imgW="4101840" imgH="482400" progId="Equation.DSMT4">
                  <p:embed/>
                  <p:pic>
                    <p:nvPicPr>
                      <p:cNvPr id="0" name="Object 3"/>
                      <p:cNvPicPr>
                        <a:picLocks noChangeAspect="1" noChangeArrowheads="1"/>
                      </p:cNvPicPr>
                      <p:nvPr/>
                    </p:nvPicPr>
                    <p:blipFill>
                      <a:blip r:embed="rId4"/>
                      <a:srcRect/>
                      <a:stretch>
                        <a:fillRect/>
                      </a:stretch>
                    </p:blipFill>
                    <p:spPr bwMode="auto">
                      <a:xfrm>
                        <a:off x="347663" y="4837113"/>
                        <a:ext cx="85598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9"/>
          <p:cNvCxnSpPr/>
          <p:nvPr/>
        </p:nvCxnSpPr>
        <p:spPr>
          <a:xfrm rot="5400000">
            <a:off x="4105546" y="5480195"/>
            <a:ext cx="549456" cy="358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1858448" y="5205467"/>
            <a:ext cx="549456" cy="358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lstStyle/>
          <a:p>
            <a:endParaRPr lang="en-US"/>
          </a:p>
        </p:txBody>
      </p:sp>
      <p:pic>
        <p:nvPicPr>
          <p:cNvPr id="4167" name="Picture 71" descr="A diagram of two boxes connected by a right-facing arrow is shown. The box on the left contains the phrase, “Moles of vitamin C ( mol )” while the one the right contains the phrase, “Mass of vitamin C ( g )”. There is a phrase under the arrow that says “Multiply by molar mass (g / mo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 y="3422059"/>
            <a:ext cx="8057135" cy="121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222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sz="2100" dirty="0"/>
              <a:t>Example 3.8</a:t>
            </a:r>
          </a:p>
        </p:txBody>
      </p:sp>
      <p:pic>
        <p:nvPicPr>
          <p:cNvPr id="2" name="Figure" descr="A diagram of a molecule is shown that is made up of two ring structures attached together. The left ring is hexagonal in shape with C atoms at each point of the ring and alternating single and double bonds. A double bond occurs between the C atom at the top vertex of the hexagon and the C atom down and to the left of it. The C atoms on the left, top, and bottom of the structure form a single bond to an H atom each. The two right C atoms make up one side of a pentagon and the other points of the pentagon are made up of a C atom, an N atom, and an S atom if read clockwise. The C atom forms a double bond with an O atom. The N atom forms a single bond with an H atom. The S atom forms two double bonds to two O atom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29050" y="2268315"/>
            <a:ext cx="1485900" cy="1170432"/>
          </a:xfrm>
        </p:spPr>
      </p:pic>
      <p:sp>
        <p:nvSpPr>
          <p:cNvPr id="7" name="Figure Legend" hidden="1"/>
          <p:cNvSpPr>
            <a:spLocks noGrp="1"/>
          </p:cNvSpPr>
          <p:nvPr>
            <p:ph idx="13"/>
          </p:nvPr>
        </p:nvSpPr>
        <p:spPr/>
        <p:txBody>
          <a:bodyPr>
            <a:normAutofit/>
          </a:bodyPr>
          <a:lstStyle/>
          <a:p>
            <a:endParaRPr lang="en-US" sz="1600" dirty="0"/>
          </a:p>
        </p:txBody>
      </p:sp>
      <p:sp>
        <p:nvSpPr>
          <p:cNvPr id="9" name="Text Placeholder 6"/>
          <p:cNvSpPr txBox="1">
            <a:spLocks/>
          </p:cNvSpPr>
          <p:nvPr/>
        </p:nvSpPr>
        <p:spPr>
          <a:xfrm>
            <a:off x="457200" y="1389528"/>
            <a:ext cx="8062912" cy="5181393"/>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100" dirty="0"/>
              <a:t>A packet of an artificial sweetener contains 40.0 mg of saccharin (C</a:t>
            </a:r>
            <a:r>
              <a:rPr lang="en-US" sz="2100" baseline="-25000" dirty="0"/>
              <a:t>7</a:t>
            </a:r>
            <a:r>
              <a:rPr lang="en-US" sz="2100" dirty="0"/>
              <a:t>H</a:t>
            </a:r>
            <a:r>
              <a:rPr lang="en-US" sz="2100" baseline="-25000" dirty="0"/>
              <a:t>5</a:t>
            </a:r>
            <a:r>
              <a:rPr lang="en-US" sz="2100" dirty="0"/>
              <a:t>NO</a:t>
            </a:r>
            <a:r>
              <a:rPr lang="en-US" sz="2100" baseline="-25000" dirty="0"/>
              <a:t>3</a:t>
            </a:r>
            <a:r>
              <a:rPr lang="en-US" sz="2100" dirty="0"/>
              <a:t>S), which has the structural formula:</a:t>
            </a:r>
          </a:p>
          <a:p>
            <a:endParaRPr lang="en-US" sz="2100" dirty="0"/>
          </a:p>
          <a:p>
            <a:endParaRPr lang="en-US" sz="2100" dirty="0"/>
          </a:p>
          <a:p>
            <a:endParaRPr lang="en-US" sz="2100" dirty="0"/>
          </a:p>
          <a:p>
            <a:endParaRPr lang="en-US" sz="2100" dirty="0"/>
          </a:p>
          <a:p>
            <a:r>
              <a:rPr lang="en-US" sz="2100" dirty="0"/>
              <a:t>Given that saccharin has a molar mass of 183.18 g/mol, how many saccharin molecules are in a 40.0-mg (0.0400-g) sample of saccharin? How many carbon atoms are in the same sample?</a:t>
            </a:r>
          </a:p>
        </p:txBody>
      </p:sp>
    </p:spTree>
    <p:extLst>
      <p:ext uri="{BB962C8B-B14F-4D97-AF65-F5344CB8AC3E}">
        <p14:creationId xmlns:p14="http://schemas.microsoft.com/office/powerpoint/2010/main" val="1875985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sz="2100" dirty="0"/>
              <a:t>Example 3.8</a:t>
            </a:r>
          </a:p>
        </p:txBody>
      </p:sp>
      <p:sp>
        <p:nvSpPr>
          <p:cNvPr id="7" name="Figure Legend" hidden="1"/>
          <p:cNvSpPr>
            <a:spLocks noGrp="1"/>
          </p:cNvSpPr>
          <p:nvPr>
            <p:ph idx="13"/>
          </p:nvPr>
        </p:nvSpPr>
        <p:spPr/>
        <p:txBody>
          <a:bodyPr>
            <a:normAutofit/>
          </a:bodyPr>
          <a:lstStyle/>
          <a:p>
            <a:endParaRPr lang="en-US"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2660990629"/>
              </p:ext>
            </p:extLst>
          </p:nvPr>
        </p:nvGraphicFramePr>
        <p:xfrm>
          <a:off x="481013" y="2946400"/>
          <a:ext cx="8307387" cy="3562350"/>
        </p:xfrm>
        <a:graphic>
          <a:graphicData uri="http://schemas.openxmlformats.org/presentationml/2006/ole">
            <mc:AlternateContent xmlns:mc="http://schemas.openxmlformats.org/markup-compatibility/2006">
              <mc:Choice xmlns:v="urn:schemas-microsoft-com:vml" Requires="v">
                <p:oleObj spid="_x0000_s5199" name="Equation" r:id="rId3" imgW="4025880" imgH="1714320" progId="Equation.DSMT4">
                  <p:embed/>
                </p:oleObj>
              </mc:Choice>
              <mc:Fallback>
                <p:oleObj name="Equation" r:id="rId3" imgW="4025880" imgH="1714320" progId="Equation.DSMT4">
                  <p:embed/>
                  <p:pic>
                    <p:nvPicPr>
                      <p:cNvPr id="0" name="Object 2"/>
                      <p:cNvPicPr>
                        <a:picLocks noChangeAspect="1" noChangeArrowheads="1"/>
                      </p:cNvPicPr>
                      <p:nvPr/>
                    </p:nvPicPr>
                    <p:blipFill>
                      <a:blip r:embed="rId4"/>
                      <a:srcRect/>
                      <a:stretch>
                        <a:fillRect/>
                      </a:stretch>
                    </p:blipFill>
                    <p:spPr bwMode="auto">
                      <a:xfrm>
                        <a:off x="481013" y="2946400"/>
                        <a:ext cx="830738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Connector 8"/>
          <p:cNvCxnSpPr/>
          <p:nvPr/>
        </p:nvCxnSpPr>
        <p:spPr>
          <a:xfrm rot="5400000">
            <a:off x="1353807" y="3377382"/>
            <a:ext cx="342218" cy="24204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3687671" y="3109083"/>
            <a:ext cx="342218" cy="24204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4670309" y="3626669"/>
            <a:ext cx="342218" cy="24204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406249" y="3604219"/>
            <a:ext cx="342218" cy="24204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851846" y="5591170"/>
            <a:ext cx="342218" cy="24204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lstStyle/>
          <a:p>
            <a:endParaRPr lang="en-US"/>
          </a:p>
        </p:txBody>
      </p:sp>
      <p:pic>
        <p:nvPicPr>
          <p:cNvPr id="5191" name="Picture 71" descr="A diagram of three boxes connected by a right-facing arrow in between each is shown. The box on the left contains the phrase, “Mass of C subscript seven H subscript five N O subscript three S ( g ),” the middle box reads, “Moles of C subscript seven H subscript five N O subscript three S ( mol ),” while the one on the right contains the phrase, “Number of C subscript seven H subscript five N O subscript three S molecules.” There is a phrase under the left arrow that says, “Divide by molar mass (g / mol),” and under the right arrow it states, “Multiply by Avogadro’s number ( mol superscript negative on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2762" y="1371601"/>
            <a:ext cx="8647322" cy="128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70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t>Figure 3.9</a:t>
            </a:r>
          </a:p>
        </p:txBody>
      </p:sp>
      <p:pic>
        <p:nvPicPr>
          <p:cNvPr id="2" name="Figure" descr="Two pictures are shown. The left picture shows the human brain. The right picture is a microscopic image that depicts two large irregularly shaped masses in a field of threadlike material interspersed with smaller, relatively round masses. The two larger masses are labeled with arrows and the phrase “Neuron cell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33462" y="1100931"/>
            <a:ext cx="7077075" cy="3505200"/>
          </a:xfrm>
        </p:spPr>
      </p:pic>
      <p:sp>
        <p:nvSpPr>
          <p:cNvPr id="7" name="Figure Legend"/>
          <p:cNvSpPr>
            <a:spLocks noGrp="1"/>
          </p:cNvSpPr>
          <p:nvPr>
            <p:ph idx="13"/>
          </p:nvPr>
        </p:nvSpPr>
        <p:spPr/>
        <p:txBody>
          <a:bodyPr>
            <a:normAutofit/>
          </a:bodyPr>
          <a:lstStyle/>
          <a:p>
            <a:r>
              <a:rPr lang="en-US" sz="1600" dirty="0"/>
              <a:t>(a) A typical human brain weighs about 1.5 kg and occupies a volume of roughly 1.1 L. (b) Information is transmitted in brain tissue and throughout the central nervous system by specialized cells called neurons (micrograph shows cells at 1600× magnification).</a:t>
            </a:r>
          </a:p>
        </p:txBody>
      </p:sp>
    </p:spTree>
    <p:extLst>
      <p:ext uri="{BB962C8B-B14F-4D97-AF65-F5344CB8AC3E}">
        <p14:creationId xmlns:p14="http://schemas.microsoft.com/office/powerpoint/2010/main" val="390169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t>Figure 3.1</a:t>
            </a:r>
          </a:p>
        </p:txBody>
      </p:sp>
      <p:pic>
        <p:nvPicPr>
          <p:cNvPr id="3" name="Figure" descr="This figure shows a swimming pool that is full of water and surrounded by a concrete pati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85812" y="1105694"/>
            <a:ext cx="7572375" cy="3495675"/>
          </a:xfrm>
        </p:spPr>
      </p:pic>
      <p:sp>
        <p:nvSpPr>
          <p:cNvPr id="7" name="Figure Legend"/>
          <p:cNvSpPr>
            <a:spLocks noGrp="1"/>
          </p:cNvSpPr>
          <p:nvPr>
            <p:ph idx="13"/>
          </p:nvPr>
        </p:nvSpPr>
        <p:spPr/>
        <p:txBody>
          <a:bodyPr>
            <a:normAutofit/>
          </a:bodyPr>
          <a:lstStyle/>
          <a:p>
            <a:r>
              <a:rPr lang="en-US" sz="1600" dirty="0"/>
              <a:t>The water in a swimming pool is a complex mixture of substances whose relative amounts must be carefully maintained to ensure the health and comfort of people using the pool. (credit: modification of work by Vic Brincat)</a:t>
            </a:r>
          </a:p>
        </p:txBody>
      </p:sp>
    </p:spTree>
    <p:extLst>
      <p:ext uri="{BB962C8B-B14F-4D97-AF65-F5344CB8AC3E}">
        <p14:creationId xmlns:p14="http://schemas.microsoft.com/office/powerpoint/2010/main" val="1183242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t>Figure 3.10</a:t>
            </a:r>
          </a:p>
        </p:txBody>
      </p:sp>
      <p:pic>
        <p:nvPicPr>
          <p:cNvPr id="2" name="Figure" descr="Two diagrams are shown. In the upper left corner of the left diagram, an oval with a darkened center that has five short, branching appendages and one long tail-like appendage is shown and connected by an arrow to another image. This image depicts a close-up view of the oval section and its interaction with the tail-like portion of a similar structure. The close up view is composed of a narrow tube labeled “neuron” leading down to a bulbous base that holds thirteen circles filled with small dots. These circles are labeled “vesicles.” The base of the bulbous structure is next to a curved object labeled “neuron” and very small dots are emerging from the bulb’s base and flowing toward the curved structure. The gap in between the two structures is labeled “synapse,” and the small dots are labeled “neurotransmitters.” The diagram on the right depicts a molecule composed of six black spheres connected by alternating double and single bonds in a hexagonal ring with other spheres attached to it. Three of the black spheres are connected to one smaller, white sphere each. Two of the black balls are connected to a smaller red sphere each. Each red sphere is connected to a smaller, white sphere. One black sphere is connected to another black sphere. It is connected to two smaller, white spheres and another black sphere. This second black sphere is connected to two smaller white spheres, and a slightly smaller blue sphere. The blue sphere is connected to two smaller, white spher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38275" y="1105694"/>
            <a:ext cx="6267450" cy="3495675"/>
          </a:xfrm>
        </p:spPr>
      </p:pic>
      <p:sp>
        <p:nvSpPr>
          <p:cNvPr id="7" name="Figure Legend"/>
          <p:cNvSpPr>
            <a:spLocks noGrp="1"/>
          </p:cNvSpPr>
          <p:nvPr>
            <p:ph idx="13"/>
          </p:nvPr>
        </p:nvSpPr>
        <p:spPr/>
        <p:txBody>
          <a:bodyPr>
            <a:normAutofit/>
          </a:bodyPr>
          <a:lstStyle/>
          <a:p>
            <a:r>
              <a:rPr lang="en-US" sz="1600" dirty="0"/>
              <a:t>(a) Chemical signals are transmitted from neurons to other cells by the release of         neurotransmitter molecules into the small gaps (synapses) between the cells. (b) Dopamine, C</a:t>
            </a:r>
            <a:r>
              <a:rPr lang="en-US" sz="1600" baseline="-25000" dirty="0"/>
              <a:t>8</a:t>
            </a:r>
            <a:r>
              <a:rPr lang="en-US" sz="1600" dirty="0"/>
              <a:t>H</a:t>
            </a:r>
            <a:r>
              <a:rPr lang="en-US" sz="1600" baseline="-25000" dirty="0"/>
              <a:t>11</a:t>
            </a:r>
            <a:r>
              <a:rPr lang="en-US" sz="1600" dirty="0"/>
              <a:t>NO</a:t>
            </a:r>
            <a:r>
              <a:rPr lang="en-US" sz="1600" baseline="-25000" dirty="0"/>
              <a:t>2</a:t>
            </a:r>
            <a:r>
              <a:rPr lang="en-US" sz="1600" dirty="0"/>
              <a:t>, is a neurotransmitter involved in a number of neurological processes.</a:t>
            </a:r>
          </a:p>
        </p:txBody>
      </p:sp>
    </p:spTree>
    <p:extLst>
      <p:ext uri="{BB962C8B-B14F-4D97-AF65-F5344CB8AC3E}">
        <p14:creationId xmlns:p14="http://schemas.microsoft.com/office/powerpoint/2010/main" val="578084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dirty="0"/>
              <a:t>Learning Objectives</a:t>
            </a:r>
          </a:p>
        </p:txBody>
      </p:sp>
      <p:sp>
        <p:nvSpPr>
          <p:cNvPr id="3" name="Content Placeholder 2"/>
          <p:cNvSpPr>
            <a:spLocks noGrp="1"/>
          </p:cNvSpPr>
          <p:nvPr>
            <p:ph idx="1"/>
          </p:nvPr>
        </p:nvSpPr>
        <p:spPr/>
        <p:txBody>
          <a:bodyPr>
            <a:normAutofit/>
          </a:bodyPr>
          <a:lstStyle/>
          <a:p>
            <a:r>
              <a:rPr lang="en-US" sz="2100" dirty="0"/>
              <a:t>3.2 Determining Empirical and Molecular Formulas</a:t>
            </a:r>
          </a:p>
          <a:p>
            <a:pPr lvl="1"/>
            <a:r>
              <a:rPr lang="en-US" sz="1800" dirty="0"/>
              <a:t>Compute the percent composition of a compound</a:t>
            </a:r>
          </a:p>
          <a:p>
            <a:pPr lvl="1"/>
            <a:r>
              <a:rPr lang="en-US" sz="1800" dirty="0"/>
              <a:t>Determine the empirical formula of a compound</a:t>
            </a:r>
          </a:p>
          <a:p>
            <a:pPr lvl="1"/>
            <a:r>
              <a:rPr lang="en-US" sz="1800" dirty="0"/>
              <a:t>Determine the molecular formula of a compound</a:t>
            </a:r>
          </a:p>
        </p:txBody>
      </p:sp>
    </p:spTree>
    <p:extLst>
      <p:ext uri="{BB962C8B-B14F-4D97-AF65-F5344CB8AC3E}">
        <p14:creationId xmlns:p14="http://schemas.microsoft.com/office/powerpoint/2010/main" val="809863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9982"/>
            <a:ext cx="8062912" cy="855954"/>
          </a:xfrm>
        </p:spPr>
        <p:txBody>
          <a:bodyPr>
            <a:noAutofit/>
          </a:bodyPr>
          <a:lstStyle/>
          <a:p>
            <a:r>
              <a:rPr lang="en-US" sz="2100" dirty="0"/>
              <a:t>Determining Empirical and Molecular Formulas</a:t>
            </a:r>
          </a:p>
        </p:txBody>
      </p:sp>
      <p:sp>
        <p:nvSpPr>
          <p:cNvPr id="5" name="Text Placeholder 4"/>
          <p:cNvSpPr>
            <a:spLocks noGrp="1"/>
          </p:cNvSpPr>
          <p:nvPr>
            <p:ph idx="1"/>
          </p:nvPr>
        </p:nvSpPr>
        <p:spPr>
          <a:xfrm>
            <a:off x="457200" y="1358816"/>
            <a:ext cx="8062912" cy="4730204"/>
          </a:xfrm>
        </p:spPr>
        <p:txBody>
          <a:bodyPr/>
          <a:lstStyle/>
          <a:p>
            <a:pPr marL="342900" indent="-342900">
              <a:buFont typeface="Arial" panose="020B0604020202020204" pitchFamily="34" charset="0"/>
              <a:buChar char="•"/>
            </a:pPr>
            <a:r>
              <a:rPr lang="en-US" sz="2100" b="1" i="1" dirty="0"/>
              <a:t>Percent composition:</a:t>
            </a:r>
            <a:r>
              <a:rPr lang="en-US" sz="2100" dirty="0"/>
              <a:t> The percentage by mass of each element in a compound. </a:t>
            </a:r>
          </a:p>
          <a:p>
            <a:endParaRPr lang="en-US" sz="2100" dirty="0"/>
          </a:p>
          <a:p>
            <a:pPr marL="342900" indent="-342900">
              <a:buFont typeface="Arial" panose="020B0604020202020204" pitchFamily="34" charset="0"/>
              <a:buChar char="•"/>
            </a:pPr>
            <a:r>
              <a:rPr lang="en-US" sz="2100" dirty="0"/>
              <a:t> Example: A 10.0 g sample of a compound is determined to contain 2.5 g hydrogen and 7.5 g carbon. </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978551013"/>
              </p:ext>
            </p:extLst>
          </p:nvPr>
        </p:nvGraphicFramePr>
        <p:xfrm>
          <a:off x="1860735" y="3548155"/>
          <a:ext cx="5200650" cy="2393950"/>
        </p:xfrm>
        <a:graphic>
          <a:graphicData uri="http://schemas.openxmlformats.org/presentationml/2006/ole">
            <mc:AlternateContent xmlns:mc="http://schemas.openxmlformats.org/markup-compatibility/2006">
              <mc:Choice xmlns:v="urn:schemas-microsoft-com:vml" Requires="v">
                <p:oleObj spid="_x0000_s6223" name="Equation" r:id="rId3" imgW="2425680" imgH="1104840" progId="Equation.DSMT4">
                  <p:embed/>
                </p:oleObj>
              </mc:Choice>
              <mc:Fallback>
                <p:oleObj name="Equation" r:id="rId3" imgW="2425680" imgH="1104840" progId="Equation.DSMT4">
                  <p:embed/>
                  <p:pic>
                    <p:nvPicPr>
                      <p:cNvPr id="0" name="Object 4"/>
                      <p:cNvPicPr>
                        <a:picLocks noChangeAspect="1" noChangeArrowheads="1"/>
                      </p:cNvPicPr>
                      <p:nvPr/>
                    </p:nvPicPr>
                    <p:blipFill>
                      <a:blip r:embed="rId4"/>
                      <a:srcRect/>
                      <a:stretch>
                        <a:fillRect/>
                      </a:stretch>
                    </p:blipFill>
                    <p:spPr bwMode="auto">
                      <a:xfrm>
                        <a:off x="1860735" y="3548155"/>
                        <a:ext cx="52006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9034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326"/>
            <a:ext cx="8062912" cy="1010699"/>
          </a:xfrm>
        </p:spPr>
        <p:txBody>
          <a:bodyPr>
            <a:normAutofit/>
          </a:bodyPr>
          <a:lstStyle/>
          <a:p>
            <a:r>
              <a:rPr lang="en-US" sz="2100" dirty="0"/>
              <a:t>Determining Percent Composition from Molecular or </a:t>
            </a:r>
            <a:br>
              <a:rPr lang="en-US" sz="2100" dirty="0"/>
            </a:br>
            <a:r>
              <a:rPr lang="en-US" sz="2100" dirty="0"/>
              <a:t>Empirical Formulas</a:t>
            </a:r>
          </a:p>
        </p:txBody>
      </p:sp>
      <p:sp>
        <p:nvSpPr>
          <p:cNvPr id="5" name="Text Placeholder 4"/>
          <p:cNvSpPr>
            <a:spLocks noGrp="1"/>
          </p:cNvSpPr>
          <p:nvPr>
            <p:ph idx="1"/>
          </p:nvPr>
        </p:nvSpPr>
        <p:spPr>
          <a:xfrm>
            <a:off x="457200" y="1533378"/>
            <a:ext cx="8062912" cy="4476986"/>
          </a:xfrm>
        </p:spPr>
        <p:txBody>
          <a:bodyPr/>
          <a:lstStyle/>
          <a:p>
            <a:pPr marL="342900" indent="-342900">
              <a:buFont typeface="Arial" panose="020B0604020202020204" pitchFamily="34" charset="0"/>
              <a:buChar char="•"/>
            </a:pPr>
            <a:r>
              <a:rPr lang="en-US" sz="2100" dirty="0"/>
              <a:t>For compounds of known formula, the percent composition can also be derived from the formula mass and the atomic masses of the constituent elements. </a:t>
            </a:r>
          </a:p>
          <a:p>
            <a:endParaRPr lang="en-US" sz="2100" dirty="0"/>
          </a:p>
          <a:p>
            <a:pPr marL="342900" indent="-342900">
              <a:buFont typeface="Arial" panose="020B0604020202020204" pitchFamily="34" charset="0"/>
              <a:buChar char="•"/>
            </a:pPr>
            <a:r>
              <a:rPr lang="en-US" sz="2100" dirty="0"/>
              <a:t>Example: NH</a:t>
            </a:r>
            <a:r>
              <a:rPr lang="en-US" sz="2100" baseline="-25000" dirty="0"/>
              <a:t>3</a:t>
            </a:r>
            <a:r>
              <a:rPr lang="en-US" sz="2100" dirty="0"/>
              <a:t> (formula mass = 17.03 amu)</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216662900"/>
              </p:ext>
            </p:extLst>
          </p:nvPr>
        </p:nvGraphicFramePr>
        <p:xfrm>
          <a:off x="1677988" y="3662494"/>
          <a:ext cx="5713412" cy="2422525"/>
        </p:xfrm>
        <a:graphic>
          <a:graphicData uri="http://schemas.openxmlformats.org/presentationml/2006/ole">
            <mc:AlternateContent xmlns:mc="http://schemas.openxmlformats.org/markup-compatibility/2006">
              <mc:Choice xmlns:v="urn:schemas-microsoft-com:vml" Requires="v">
                <p:oleObj spid="_x0000_s7248" name="Equation" r:id="rId3" imgW="2666880" imgH="1117440" progId="Equation.DSMT4">
                  <p:embed/>
                </p:oleObj>
              </mc:Choice>
              <mc:Fallback>
                <p:oleObj name="Equation" r:id="rId3" imgW="2666880" imgH="1117440" progId="Equation.DSMT4">
                  <p:embed/>
                  <p:pic>
                    <p:nvPicPr>
                      <p:cNvPr id="0" name="Object 3"/>
                      <p:cNvPicPr>
                        <a:picLocks noChangeAspect="1" noChangeArrowheads="1"/>
                      </p:cNvPicPr>
                      <p:nvPr/>
                    </p:nvPicPr>
                    <p:blipFill>
                      <a:blip r:embed="rId4"/>
                      <a:srcRect/>
                      <a:stretch>
                        <a:fillRect/>
                      </a:stretch>
                    </p:blipFill>
                    <p:spPr bwMode="auto">
                      <a:xfrm>
                        <a:off x="1677988" y="3662494"/>
                        <a:ext cx="571341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5870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Determination of Empirical Formulas</a:t>
            </a:r>
          </a:p>
        </p:txBody>
      </p:sp>
      <p:sp>
        <p:nvSpPr>
          <p:cNvPr id="5" name="Text Placeholder 4"/>
          <p:cNvSpPr>
            <a:spLocks noGrp="1"/>
          </p:cNvSpPr>
          <p:nvPr>
            <p:ph idx="1"/>
          </p:nvPr>
        </p:nvSpPr>
        <p:spPr>
          <a:xfrm>
            <a:off x="457200" y="1350498"/>
            <a:ext cx="8062912" cy="4659866"/>
          </a:xfrm>
        </p:spPr>
        <p:txBody>
          <a:bodyPr/>
          <a:lstStyle/>
          <a:p>
            <a:pPr marL="342900" indent="-342900">
              <a:buFont typeface="Arial" panose="020B0604020202020204" pitchFamily="34" charset="0"/>
              <a:buChar char="•"/>
            </a:pPr>
            <a:r>
              <a:rPr lang="en-US" sz="2100" dirty="0"/>
              <a:t>A compound’s empirical formula can be determined from the masses of its constituent elements. </a:t>
            </a:r>
          </a:p>
          <a:p>
            <a:pPr marL="914400" lvl="2" indent="-457200">
              <a:buFont typeface="+mj-lt"/>
              <a:buAutoNum type="arabicParenR"/>
            </a:pPr>
            <a:r>
              <a:rPr lang="en-US" sz="1800" dirty="0">
                <a:solidFill>
                  <a:schemeClr val="accent3"/>
                </a:solidFill>
              </a:rPr>
              <a:t>Convert element masses to moles using molar masses.</a:t>
            </a:r>
          </a:p>
          <a:p>
            <a:pPr marL="914400" lvl="2" indent="-457200">
              <a:buFont typeface="+mj-lt"/>
              <a:buAutoNum type="arabicParenR"/>
            </a:pPr>
            <a:endParaRPr lang="en-US" sz="1800" dirty="0">
              <a:solidFill>
                <a:schemeClr val="accent3"/>
              </a:solidFill>
            </a:endParaRPr>
          </a:p>
          <a:p>
            <a:pPr marL="914400" lvl="2" indent="-457200">
              <a:buFont typeface="+mj-lt"/>
              <a:buAutoNum type="arabicParenR"/>
            </a:pPr>
            <a:r>
              <a:rPr lang="en-US" sz="1800" dirty="0">
                <a:solidFill>
                  <a:schemeClr val="accent3"/>
                </a:solidFill>
              </a:rPr>
              <a:t>Divide each number of moles by the smallest number of moles.</a:t>
            </a:r>
          </a:p>
          <a:p>
            <a:pPr marL="914400" lvl="2" indent="-457200">
              <a:buFont typeface="+mj-lt"/>
              <a:buAutoNum type="arabicParenR"/>
            </a:pPr>
            <a:endParaRPr lang="en-US" sz="1800" dirty="0">
              <a:solidFill>
                <a:schemeClr val="accent3"/>
              </a:solidFill>
            </a:endParaRPr>
          </a:p>
          <a:p>
            <a:pPr marL="914400" lvl="2" indent="-457200">
              <a:buFont typeface="+mj-lt"/>
              <a:buAutoNum type="arabicParenR"/>
            </a:pPr>
            <a:r>
              <a:rPr lang="en-US" sz="1800" dirty="0">
                <a:solidFill>
                  <a:schemeClr val="accent3"/>
                </a:solidFill>
              </a:rPr>
              <a:t>If necessary, multiply by an integer, to give the smallest whole-number ratio of subscripts. </a:t>
            </a:r>
          </a:p>
          <a:p>
            <a:endParaRPr lang="en-US" dirty="0"/>
          </a:p>
        </p:txBody>
      </p:sp>
    </p:spTree>
    <p:extLst>
      <p:ext uri="{BB962C8B-B14F-4D97-AF65-F5344CB8AC3E}">
        <p14:creationId xmlns:p14="http://schemas.microsoft.com/office/powerpoint/2010/main" val="2578962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Determination of Empirical Formulas</a:t>
            </a:r>
          </a:p>
        </p:txBody>
      </p:sp>
      <p:sp>
        <p:nvSpPr>
          <p:cNvPr id="5" name="Text Placeholder 4"/>
          <p:cNvSpPr>
            <a:spLocks noGrp="1"/>
          </p:cNvSpPr>
          <p:nvPr>
            <p:ph idx="1"/>
          </p:nvPr>
        </p:nvSpPr>
        <p:spPr>
          <a:xfrm>
            <a:off x="457200" y="1266092"/>
            <a:ext cx="8062912" cy="4744272"/>
          </a:xfrm>
        </p:spPr>
        <p:txBody>
          <a:bodyPr>
            <a:normAutofit/>
          </a:bodyPr>
          <a:lstStyle/>
          <a:p>
            <a:r>
              <a:rPr lang="en-US" sz="2100" dirty="0"/>
              <a:t>Example: A compound is determined to contain 1.71 g C and 0.287 g H.</a:t>
            </a:r>
          </a:p>
          <a:p>
            <a:endParaRPr lang="en-US" sz="2100" dirty="0"/>
          </a:p>
          <a:p>
            <a:pPr marL="0" indent="0">
              <a:buNone/>
            </a:pPr>
            <a:r>
              <a:rPr lang="en-US" sz="2100" dirty="0"/>
              <a:t>1)</a:t>
            </a:r>
          </a:p>
          <a:p>
            <a:endParaRPr lang="en-US" sz="2100" dirty="0"/>
          </a:p>
          <a:p>
            <a:endParaRPr lang="en-US" sz="2100" dirty="0"/>
          </a:p>
          <a:p>
            <a:endParaRPr lang="en-US" sz="2100" dirty="0"/>
          </a:p>
          <a:p>
            <a:endParaRPr lang="en-US" sz="2100" dirty="0"/>
          </a:p>
          <a:p>
            <a:endParaRPr lang="en-US" sz="2100" dirty="0"/>
          </a:p>
          <a:p>
            <a:endParaRPr lang="en-US" sz="2100" dirty="0"/>
          </a:p>
          <a:p>
            <a:pPr marL="0" indent="0">
              <a:buNone/>
            </a:pPr>
            <a:r>
              <a:rPr lang="en-US" sz="2100" dirty="0"/>
              <a:t>2)</a:t>
            </a:r>
          </a:p>
        </p:txBody>
      </p:sp>
      <p:graphicFrame>
        <p:nvGraphicFramePr>
          <p:cNvPr id="6" name="Object 5"/>
          <p:cNvGraphicFramePr>
            <a:graphicFrameLocks noChangeAspect="1"/>
          </p:cNvGraphicFramePr>
          <p:nvPr>
            <p:extLst>
              <p:ext uri="{D42A27DB-BD31-4B8C-83A1-F6EECF244321}">
                <p14:modId xmlns:p14="http://schemas.microsoft.com/office/powerpoint/2010/main" val="2253262937"/>
              </p:ext>
            </p:extLst>
          </p:nvPr>
        </p:nvGraphicFramePr>
        <p:xfrm>
          <a:off x="1818832" y="2081730"/>
          <a:ext cx="5041900" cy="2395537"/>
        </p:xfrm>
        <a:graphic>
          <a:graphicData uri="http://schemas.openxmlformats.org/presentationml/2006/ole">
            <mc:AlternateContent xmlns:mc="http://schemas.openxmlformats.org/markup-compatibility/2006">
              <mc:Choice xmlns:v="urn:schemas-microsoft-com:vml" Requires="v">
                <p:oleObj spid="_x0000_s8348" name="Equation" r:id="rId3" imgW="2349360" imgH="1104840" progId="Equation.DSMT4">
                  <p:embed/>
                </p:oleObj>
              </mc:Choice>
              <mc:Fallback>
                <p:oleObj name="Equation" r:id="rId3" imgW="2349360" imgH="1104840" progId="Equation.DSMT4">
                  <p:embed/>
                  <p:pic>
                    <p:nvPicPr>
                      <p:cNvPr id="0" name="Object 4"/>
                      <p:cNvPicPr>
                        <a:picLocks noChangeAspect="1" noChangeArrowheads="1"/>
                      </p:cNvPicPr>
                      <p:nvPr/>
                    </p:nvPicPr>
                    <p:blipFill>
                      <a:blip r:embed="rId4"/>
                      <a:srcRect/>
                      <a:stretch>
                        <a:fillRect/>
                      </a:stretch>
                    </p:blipFill>
                    <p:spPr bwMode="auto">
                      <a:xfrm>
                        <a:off x="1818832" y="2081730"/>
                        <a:ext cx="504190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7676988"/>
              </p:ext>
            </p:extLst>
          </p:nvPr>
        </p:nvGraphicFramePr>
        <p:xfrm>
          <a:off x="1189038" y="5101044"/>
          <a:ext cx="6251575" cy="1042988"/>
        </p:xfrm>
        <a:graphic>
          <a:graphicData uri="http://schemas.openxmlformats.org/presentationml/2006/ole">
            <mc:AlternateContent xmlns:mc="http://schemas.openxmlformats.org/markup-compatibility/2006">
              <mc:Choice xmlns:v="urn:schemas-microsoft-com:vml" Requires="v">
                <p:oleObj spid="_x0000_s8349" name="Equation" r:id="rId5" imgW="2057400" imgH="342720" progId="Equation.DSMT4">
                  <p:embed/>
                </p:oleObj>
              </mc:Choice>
              <mc:Fallback>
                <p:oleObj name="Equation" r:id="rId5" imgW="2057400" imgH="342720" progId="Equation.DSMT4">
                  <p:embed/>
                  <p:pic>
                    <p:nvPicPr>
                      <p:cNvPr id="0" name="Object 5"/>
                      <p:cNvPicPr>
                        <a:picLocks noChangeAspect="1" noChangeArrowheads="1"/>
                      </p:cNvPicPr>
                      <p:nvPr/>
                    </p:nvPicPr>
                    <p:blipFill>
                      <a:blip r:embed="rId6"/>
                      <a:srcRect/>
                      <a:stretch>
                        <a:fillRect/>
                      </a:stretch>
                    </p:blipFill>
                    <p:spPr bwMode="auto">
                      <a:xfrm>
                        <a:off x="1189038" y="5101044"/>
                        <a:ext cx="625157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8064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Determination of Empirical Formulas</a:t>
            </a:r>
          </a:p>
        </p:txBody>
      </p:sp>
      <p:sp>
        <p:nvSpPr>
          <p:cNvPr id="5" name="Text Placeholder 4"/>
          <p:cNvSpPr>
            <a:spLocks noGrp="1"/>
          </p:cNvSpPr>
          <p:nvPr>
            <p:ph idx="1"/>
          </p:nvPr>
        </p:nvSpPr>
        <p:spPr>
          <a:xfrm>
            <a:off x="457200" y="1322363"/>
            <a:ext cx="8062912" cy="4688001"/>
          </a:xfrm>
        </p:spPr>
        <p:txBody>
          <a:bodyPr>
            <a:normAutofit/>
          </a:bodyPr>
          <a:lstStyle/>
          <a:p>
            <a:pPr marL="342900" indent="-342900">
              <a:buFont typeface="Arial" panose="020B0604020202020204" pitchFamily="34" charset="0"/>
              <a:buChar char="•"/>
            </a:pPr>
            <a:r>
              <a:rPr lang="en-US" sz="2100" b="1" dirty="0"/>
              <a:t>Example: </a:t>
            </a:r>
            <a:r>
              <a:rPr lang="en-US" sz="2100" dirty="0"/>
              <a:t>A compound is determined to contain 5.31 g Cl and 8.40 g O.</a:t>
            </a:r>
          </a:p>
          <a:p>
            <a:endParaRPr lang="en-US" sz="2100" dirty="0"/>
          </a:p>
          <a:p>
            <a:pPr marL="342900" indent="-342900">
              <a:buFont typeface="Arial" panose="020B0604020202020204" pitchFamily="34" charset="0"/>
              <a:buChar char="•"/>
            </a:pPr>
            <a:r>
              <a:rPr lang="en-US" sz="2100" dirty="0"/>
              <a:t> After steps 1 and 2, the tentative formula is obtained. </a:t>
            </a:r>
          </a:p>
          <a:p>
            <a:endParaRPr lang="en-US" sz="2100" dirty="0"/>
          </a:p>
          <a:p>
            <a:endParaRPr lang="en-US" sz="2100" dirty="0"/>
          </a:p>
          <a:p>
            <a:endParaRPr lang="en-US" sz="2100" dirty="0"/>
          </a:p>
          <a:p>
            <a:pPr marL="0" indent="0">
              <a:buNone/>
            </a:pPr>
            <a:endParaRPr lang="en-US" sz="2100" dirty="0">
              <a:solidFill>
                <a:srgbClr val="6CB255"/>
              </a:solidFill>
            </a:endParaRPr>
          </a:p>
          <a:p>
            <a:pPr marL="0" indent="0">
              <a:buNone/>
            </a:pPr>
            <a:r>
              <a:rPr lang="en-US" sz="2100" dirty="0"/>
              <a:t>3) To convert into whole numbers, multiply each of the subscripts by two, giving the empirical formula.</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07524711"/>
              </p:ext>
            </p:extLst>
          </p:nvPr>
        </p:nvGraphicFramePr>
        <p:xfrm>
          <a:off x="981075" y="3357358"/>
          <a:ext cx="6529388" cy="1089025"/>
        </p:xfrm>
        <a:graphic>
          <a:graphicData uri="http://schemas.openxmlformats.org/presentationml/2006/ole">
            <mc:AlternateContent xmlns:mc="http://schemas.openxmlformats.org/markup-compatibility/2006">
              <mc:Choice xmlns:v="urn:schemas-microsoft-com:vml" Requires="v">
                <p:oleObj spid="_x0000_s9372" name="Equation" r:id="rId3" imgW="2133360" imgH="342720" progId="Equation.DSMT4">
                  <p:embed/>
                </p:oleObj>
              </mc:Choice>
              <mc:Fallback>
                <p:oleObj name="Equation" r:id="rId3" imgW="2133360" imgH="342720" progId="Equation.DSMT4">
                  <p:embed/>
                  <p:pic>
                    <p:nvPicPr>
                      <p:cNvPr id="0" name="Object 4"/>
                      <p:cNvPicPr>
                        <a:picLocks noChangeAspect="1" noChangeArrowheads="1"/>
                      </p:cNvPicPr>
                      <p:nvPr/>
                    </p:nvPicPr>
                    <p:blipFill>
                      <a:blip r:embed="rId4"/>
                      <a:srcRect/>
                      <a:stretch>
                        <a:fillRect/>
                      </a:stretch>
                    </p:blipFill>
                    <p:spPr bwMode="auto">
                      <a:xfrm>
                        <a:off x="981075" y="3357358"/>
                        <a:ext cx="65293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02061158"/>
              </p:ext>
            </p:extLst>
          </p:nvPr>
        </p:nvGraphicFramePr>
        <p:xfrm>
          <a:off x="3700573" y="5307073"/>
          <a:ext cx="1441450" cy="849313"/>
        </p:xfrm>
        <a:graphic>
          <a:graphicData uri="http://schemas.openxmlformats.org/presentationml/2006/ole">
            <mc:AlternateContent xmlns:mc="http://schemas.openxmlformats.org/markup-compatibility/2006">
              <mc:Choice xmlns:v="urn:schemas-microsoft-com:vml" Requires="v">
                <p:oleObj spid="_x0000_s9373" name="Equation" r:id="rId5" imgW="406080" imgH="228600" progId="Equation.DSMT4">
                  <p:embed/>
                </p:oleObj>
              </mc:Choice>
              <mc:Fallback>
                <p:oleObj name="Equation" r:id="rId5" imgW="406080" imgH="228600" progId="Equation.DSMT4">
                  <p:embed/>
                  <p:pic>
                    <p:nvPicPr>
                      <p:cNvPr id="0" name="Object 3"/>
                      <p:cNvPicPr>
                        <a:picLocks noChangeAspect="1" noChangeArrowheads="1"/>
                      </p:cNvPicPr>
                      <p:nvPr/>
                    </p:nvPicPr>
                    <p:blipFill>
                      <a:blip r:embed="rId6"/>
                      <a:srcRect/>
                      <a:stretch>
                        <a:fillRect/>
                      </a:stretch>
                    </p:blipFill>
                    <p:spPr bwMode="auto">
                      <a:xfrm>
                        <a:off x="3700573" y="5307073"/>
                        <a:ext cx="144145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1138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t>Figure 3.11</a:t>
            </a:r>
          </a:p>
        </p:txBody>
      </p:sp>
      <p:pic>
        <p:nvPicPr>
          <p:cNvPr id="2" name="Figure" descr="A flow chart is shown that is composed of six boxes, two of which are connected together by a right facing arrow and located above two more that are also connected by a right-facing arrow. These two rows of boxes are connected vertically by a line that leads to a right-facing arrow and the last two boxes, connected by a final right facing arrow. The first two upper boxes have the phrases, “Mass of A atoms” and “Moles of A atoms” respectively, while the arrow that connects them has the phrase, “Divide by molar mass,” written below it. The second two bottom boxes have the phrases, “Mass of X atoms” and “Moles of X atoms” respectively, while the arrow that connects them has the phrase, “Divide by molar mass” written below it. The arrow that connects the upper and lower boxes to the last two boxes has the phrase “Divide by lowest number of moles” written below it. The last two boxes have the phrases, “A to X mole ratio” and “Empirical formula” respectively, while the arrow that connects them has the phrase, “Convert ratio to lowest whole numbers” written below i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952460"/>
            <a:ext cx="7886700" cy="1802143"/>
          </a:xfrm>
        </p:spPr>
      </p:pic>
      <p:sp>
        <p:nvSpPr>
          <p:cNvPr id="7" name="Figure Legend"/>
          <p:cNvSpPr>
            <a:spLocks noGrp="1"/>
          </p:cNvSpPr>
          <p:nvPr>
            <p:ph idx="13"/>
          </p:nvPr>
        </p:nvSpPr>
        <p:spPr/>
        <p:txBody>
          <a:bodyPr>
            <a:normAutofit/>
          </a:bodyPr>
          <a:lstStyle/>
          <a:p>
            <a:r>
              <a:rPr lang="en-US" sz="1600" dirty="0"/>
              <a:t>The empirical formula of a compound can be derived from the masses of all elements in the sample.</a:t>
            </a:r>
          </a:p>
        </p:txBody>
      </p:sp>
    </p:spTree>
    <p:extLst>
      <p:ext uri="{BB962C8B-B14F-4D97-AF65-F5344CB8AC3E}">
        <p14:creationId xmlns:p14="http://schemas.microsoft.com/office/powerpoint/2010/main" val="1171516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Determination of Empirical Formulas</a:t>
            </a:r>
          </a:p>
        </p:txBody>
      </p:sp>
      <p:sp>
        <p:nvSpPr>
          <p:cNvPr id="5" name="Text Placeholder 4"/>
          <p:cNvSpPr>
            <a:spLocks noGrp="1"/>
          </p:cNvSpPr>
          <p:nvPr>
            <p:ph idx="1"/>
          </p:nvPr>
        </p:nvSpPr>
        <p:spPr>
          <a:xfrm>
            <a:off x="457200" y="1280160"/>
            <a:ext cx="8062912" cy="4730204"/>
          </a:xfrm>
        </p:spPr>
        <p:txBody>
          <a:bodyPr>
            <a:normAutofit/>
          </a:bodyPr>
          <a:lstStyle/>
          <a:p>
            <a:pPr marL="342900" indent="-342900">
              <a:buFont typeface="Arial" panose="020B0604020202020204" pitchFamily="34" charset="0"/>
              <a:buChar char="•"/>
            </a:pPr>
            <a:r>
              <a:rPr lang="en-US" sz="2100" dirty="0"/>
              <a:t>A compound’s empirical formula can be determined from its percent composition. </a:t>
            </a:r>
          </a:p>
          <a:p>
            <a:pPr marL="914400" lvl="2" indent="-457200">
              <a:buFont typeface="+mj-lt"/>
              <a:buAutoNum type="arabicParenR"/>
            </a:pPr>
            <a:r>
              <a:rPr lang="en-US" sz="1800" dirty="0">
                <a:solidFill>
                  <a:schemeClr val="accent3"/>
                </a:solidFill>
              </a:rPr>
              <a:t>Convert percent composition to masses of elements by assuming a 100 g sample of compound.</a:t>
            </a:r>
          </a:p>
          <a:p>
            <a:pPr marL="914400" lvl="2" indent="-457200">
              <a:buFont typeface="+mj-lt"/>
              <a:buAutoNum type="arabicParenR"/>
            </a:pPr>
            <a:endParaRPr lang="en-US" sz="1800" dirty="0">
              <a:solidFill>
                <a:schemeClr val="accent3"/>
              </a:solidFill>
            </a:endParaRPr>
          </a:p>
          <a:p>
            <a:pPr marL="914400" lvl="2" indent="-457200">
              <a:buFont typeface="+mj-lt"/>
              <a:buAutoNum type="arabicParenR"/>
            </a:pPr>
            <a:r>
              <a:rPr lang="en-US" sz="1800" dirty="0">
                <a:solidFill>
                  <a:schemeClr val="accent3"/>
                </a:solidFill>
              </a:rPr>
              <a:t>Convert element masses to moles using molar masses.</a:t>
            </a:r>
          </a:p>
          <a:p>
            <a:pPr marL="914400" lvl="2" indent="-457200">
              <a:buFont typeface="+mj-lt"/>
              <a:buAutoNum type="arabicParenR"/>
            </a:pPr>
            <a:endParaRPr lang="en-US" sz="1800" dirty="0">
              <a:solidFill>
                <a:schemeClr val="accent3"/>
              </a:solidFill>
            </a:endParaRPr>
          </a:p>
          <a:p>
            <a:pPr marL="914400" lvl="2" indent="-457200">
              <a:buFont typeface="+mj-lt"/>
              <a:buAutoNum type="arabicParenR"/>
            </a:pPr>
            <a:r>
              <a:rPr lang="en-US" sz="1800" dirty="0">
                <a:solidFill>
                  <a:schemeClr val="accent3"/>
                </a:solidFill>
              </a:rPr>
              <a:t>Divide each number of moles by the smallest number of moles.</a:t>
            </a:r>
          </a:p>
          <a:p>
            <a:pPr marL="914400" lvl="2" indent="-457200">
              <a:buFont typeface="+mj-lt"/>
              <a:buAutoNum type="arabicParenR"/>
            </a:pPr>
            <a:endParaRPr lang="en-US" sz="1800" dirty="0">
              <a:solidFill>
                <a:schemeClr val="accent3"/>
              </a:solidFill>
            </a:endParaRPr>
          </a:p>
          <a:p>
            <a:pPr marL="914400" lvl="2" indent="-457200">
              <a:buFont typeface="+mj-lt"/>
              <a:buAutoNum type="arabicParenR"/>
            </a:pPr>
            <a:r>
              <a:rPr lang="en-US" sz="1800" dirty="0">
                <a:solidFill>
                  <a:schemeClr val="accent3"/>
                </a:solidFill>
              </a:rPr>
              <a:t>If necessary, multiply by an integer, to give the smallest whole-number ratio of subscripts. </a:t>
            </a:r>
          </a:p>
          <a:p>
            <a:endParaRPr lang="en-US" dirty="0"/>
          </a:p>
        </p:txBody>
      </p:sp>
    </p:spTree>
    <p:extLst>
      <p:ext uri="{BB962C8B-B14F-4D97-AF65-F5344CB8AC3E}">
        <p14:creationId xmlns:p14="http://schemas.microsoft.com/office/powerpoint/2010/main" val="1968637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t>Figure 3.12</a:t>
            </a:r>
          </a:p>
        </p:txBody>
      </p:sp>
      <p:pic>
        <p:nvPicPr>
          <p:cNvPr id="2" name="Figure" descr="Two rounded, smooth black stones are show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743075" y="1110456"/>
            <a:ext cx="5657850" cy="3486150"/>
          </a:xfrm>
        </p:spPr>
      </p:pic>
      <p:sp>
        <p:nvSpPr>
          <p:cNvPr id="7" name="Figure Legend"/>
          <p:cNvSpPr>
            <a:spLocks noGrp="1"/>
          </p:cNvSpPr>
          <p:nvPr>
            <p:ph idx="13"/>
          </p:nvPr>
        </p:nvSpPr>
        <p:spPr/>
        <p:txBody>
          <a:bodyPr>
            <a:normAutofit/>
          </a:bodyPr>
          <a:lstStyle/>
          <a:p>
            <a:r>
              <a:rPr lang="en-US" sz="1600" dirty="0"/>
              <a:t>Hematite is an iron oxide that is used in jewelry. (credit: Mauro Cateb)</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dirty="0"/>
              <a:t>Learning Objectives</a:t>
            </a:r>
          </a:p>
        </p:txBody>
      </p:sp>
      <p:sp>
        <p:nvSpPr>
          <p:cNvPr id="3" name="Content Placeholder 2"/>
          <p:cNvSpPr>
            <a:spLocks noGrp="1"/>
          </p:cNvSpPr>
          <p:nvPr>
            <p:ph idx="1"/>
          </p:nvPr>
        </p:nvSpPr>
        <p:spPr/>
        <p:txBody>
          <a:bodyPr>
            <a:normAutofit/>
          </a:bodyPr>
          <a:lstStyle/>
          <a:p>
            <a:r>
              <a:rPr lang="en-US" sz="2100" dirty="0"/>
              <a:t>3.1 Formula Mass and the Mole Concept</a:t>
            </a:r>
          </a:p>
          <a:p>
            <a:pPr lvl="1"/>
            <a:r>
              <a:rPr lang="en-US" sz="1800" dirty="0"/>
              <a:t>Calculate formula masses for covalent and ionic compounds</a:t>
            </a:r>
          </a:p>
          <a:p>
            <a:pPr lvl="1"/>
            <a:r>
              <a:rPr lang="en-US" sz="1800" dirty="0"/>
              <a:t>Define the amount unit mole and the related quantity Avogadro’s number Explain the relation between mass, moles, and numbers of atoms or molecules, and perform calculations deriving these quantities from one another</a:t>
            </a:r>
          </a:p>
        </p:txBody>
      </p:sp>
    </p:spTree>
    <p:extLst>
      <p:ext uri="{BB962C8B-B14F-4D97-AF65-F5344CB8AC3E}">
        <p14:creationId xmlns:p14="http://schemas.microsoft.com/office/powerpoint/2010/main" val="789485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t>Figure 3.13</a:t>
            </a:r>
          </a:p>
        </p:txBody>
      </p:sp>
      <p:pic>
        <p:nvPicPr>
          <p:cNvPr id="2" name="Figure" descr="A picture is shown of four copper-colored industrial containers with a large pipe connecting to the top of each on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38437" y="1103984"/>
            <a:ext cx="3667125" cy="3514725"/>
          </a:xfrm>
        </p:spPr>
      </p:pic>
      <p:sp>
        <p:nvSpPr>
          <p:cNvPr id="7" name="Figure Legend"/>
          <p:cNvSpPr>
            <a:spLocks noGrp="1"/>
          </p:cNvSpPr>
          <p:nvPr>
            <p:ph idx="13"/>
          </p:nvPr>
        </p:nvSpPr>
        <p:spPr/>
        <p:txBody>
          <a:bodyPr>
            <a:normAutofit/>
          </a:bodyPr>
          <a:lstStyle/>
          <a:p>
            <a:r>
              <a:rPr lang="en-US" sz="1600" dirty="0"/>
              <a:t>An oxide of carbon is removed from these fermentation tanks through the large copper pipes at the top. (credit: “Dual Freq”/Wikimedia Commons)</a:t>
            </a:r>
          </a:p>
        </p:txBody>
      </p:sp>
    </p:spTree>
    <p:extLst>
      <p:ext uri="{BB962C8B-B14F-4D97-AF65-F5344CB8AC3E}">
        <p14:creationId xmlns:p14="http://schemas.microsoft.com/office/powerpoint/2010/main" val="981548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Example 3.12</a:t>
            </a:r>
          </a:p>
        </p:txBody>
      </p:sp>
      <p:sp>
        <p:nvSpPr>
          <p:cNvPr id="5" name="Text Placeholder 4"/>
          <p:cNvSpPr>
            <a:spLocks noGrp="1"/>
          </p:cNvSpPr>
          <p:nvPr>
            <p:ph idx="1"/>
          </p:nvPr>
        </p:nvSpPr>
        <p:spPr>
          <a:xfrm>
            <a:off x="457200" y="1252025"/>
            <a:ext cx="8062912" cy="4758339"/>
          </a:xfrm>
        </p:spPr>
        <p:txBody>
          <a:bodyPr/>
          <a:lstStyle/>
          <a:p>
            <a:r>
              <a:rPr lang="en-US" sz="2100" dirty="0"/>
              <a:t>The bacterial fermentation of grain to produce ethanol forms a gas with a percent composition of 27.29% C and 72.71% O. What is the empirical formula for this gas?</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934237343"/>
              </p:ext>
            </p:extLst>
          </p:nvPr>
        </p:nvGraphicFramePr>
        <p:xfrm>
          <a:off x="1674813" y="2431828"/>
          <a:ext cx="5564187" cy="2671762"/>
        </p:xfrm>
        <a:graphic>
          <a:graphicData uri="http://schemas.openxmlformats.org/presentationml/2006/ole">
            <mc:AlternateContent xmlns:mc="http://schemas.openxmlformats.org/markup-compatibility/2006">
              <mc:Choice xmlns:v="urn:schemas-microsoft-com:vml" Requires="v">
                <p:oleObj spid="_x0000_s10394" name="Equation" r:id="rId3" imgW="2323800" imgH="1104840" progId="Equation.DSMT4">
                  <p:embed/>
                </p:oleObj>
              </mc:Choice>
              <mc:Fallback>
                <p:oleObj name="Equation" r:id="rId3" imgW="2323800" imgH="1104840" progId="Equation.DSMT4">
                  <p:embed/>
                  <p:pic>
                    <p:nvPicPr>
                      <p:cNvPr id="0" name="Object 2"/>
                      <p:cNvPicPr>
                        <a:picLocks noChangeAspect="1" noChangeArrowheads="1"/>
                      </p:cNvPicPr>
                      <p:nvPr/>
                    </p:nvPicPr>
                    <p:blipFill>
                      <a:blip r:embed="rId4"/>
                      <a:srcRect/>
                      <a:stretch>
                        <a:fillRect/>
                      </a:stretch>
                    </p:blipFill>
                    <p:spPr bwMode="auto">
                      <a:xfrm>
                        <a:off x="1674813" y="2431828"/>
                        <a:ext cx="5564187"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16386380"/>
              </p:ext>
            </p:extLst>
          </p:nvPr>
        </p:nvGraphicFramePr>
        <p:xfrm>
          <a:off x="1428750" y="5246786"/>
          <a:ext cx="5972175" cy="1087437"/>
        </p:xfrm>
        <a:graphic>
          <a:graphicData uri="http://schemas.openxmlformats.org/presentationml/2006/ole">
            <mc:AlternateContent xmlns:mc="http://schemas.openxmlformats.org/markup-compatibility/2006">
              <mc:Choice xmlns:v="urn:schemas-microsoft-com:vml" Requires="v">
                <p:oleObj spid="_x0000_s10395" name="Equation" r:id="rId5" imgW="1955520" imgH="342720" progId="Equation.DSMT4">
                  <p:embed/>
                </p:oleObj>
              </mc:Choice>
              <mc:Fallback>
                <p:oleObj name="Equation" r:id="rId5" imgW="1955520" imgH="342720" progId="Equation.DSMT4">
                  <p:embed/>
                  <p:pic>
                    <p:nvPicPr>
                      <p:cNvPr id="0" name="Object 3"/>
                      <p:cNvPicPr>
                        <a:picLocks noChangeAspect="1" noChangeArrowheads="1"/>
                      </p:cNvPicPr>
                      <p:nvPr/>
                    </p:nvPicPr>
                    <p:blipFill>
                      <a:blip r:embed="rId6"/>
                      <a:srcRect/>
                      <a:stretch>
                        <a:fillRect/>
                      </a:stretch>
                    </p:blipFill>
                    <p:spPr bwMode="auto">
                      <a:xfrm>
                        <a:off x="1428750" y="5246786"/>
                        <a:ext cx="597217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0562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Derivation of Molecular Formulas</a:t>
            </a:r>
          </a:p>
        </p:txBody>
      </p:sp>
      <p:sp>
        <p:nvSpPr>
          <p:cNvPr id="5" name="Text Placeholder 4"/>
          <p:cNvSpPr>
            <a:spLocks noGrp="1"/>
          </p:cNvSpPr>
          <p:nvPr>
            <p:ph idx="1"/>
          </p:nvPr>
        </p:nvSpPr>
        <p:spPr>
          <a:xfrm>
            <a:off x="457200" y="1350498"/>
            <a:ext cx="8062912" cy="4659866"/>
          </a:xfrm>
        </p:spPr>
        <p:txBody>
          <a:bodyPr/>
          <a:lstStyle/>
          <a:p>
            <a:pPr marL="342900" indent="-342900">
              <a:buFont typeface="Arial" panose="020B0604020202020204" pitchFamily="34" charset="0"/>
              <a:buChar char="•"/>
            </a:pPr>
            <a:r>
              <a:rPr lang="en-US" sz="2100" dirty="0"/>
              <a:t>A compound’s molecular formula can be determined from its empirical formula and its molecular or molar mass. </a:t>
            </a:r>
          </a:p>
          <a:p>
            <a:endParaRPr lang="en-US" sz="2100" dirty="0"/>
          </a:p>
          <a:p>
            <a:endParaRPr lang="en-US" sz="2100" dirty="0"/>
          </a:p>
          <a:p>
            <a:endParaRPr lang="en-US" sz="2100" dirty="0"/>
          </a:p>
          <a:p>
            <a:endParaRPr lang="en-US" sz="2100" dirty="0"/>
          </a:p>
          <a:p>
            <a:pPr marL="342900" indent="-342900">
              <a:buFont typeface="Arial" panose="020B0604020202020204" pitchFamily="34" charset="0"/>
              <a:buChar char="•"/>
            </a:pPr>
            <a:r>
              <a:rPr lang="en-US" sz="2100" dirty="0"/>
              <a:t>The molecular formula is then obtained by multiplying each subscript in the empirical formula by n. </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977444222"/>
              </p:ext>
            </p:extLst>
          </p:nvPr>
        </p:nvGraphicFramePr>
        <p:xfrm>
          <a:off x="1044575" y="2224088"/>
          <a:ext cx="7316788" cy="982662"/>
        </p:xfrm>
        <a:graphic>
          <a:graphicData uri="http://schemas.openxmlformats.org/presentationml/2006/ole">
            <mc:AlternateContent xmlns:mc="http://schemas.openxmlformats.org/markup-compatibility/2006">
              <mc:Choice xmlns:v="urn:schemas-microsoft-com:vml" Requires="v">
                <p:oleObj spid="_x0000_s11341" name="Equation" r:id="rId3" imgW="3276360" imgH="431640" progId="Equation.DSMT4">
                  <p:embed/>
                </p:oleObj>
              </mc:Choice>
              <mc:Fallback>
                <p:oleObj name="Equation" r:id="rId3" imgW="3276360" imgH="431640" progId="Equation.DSMT4">
                  <p:embed/>
                  <p:pic>
                    <p:nvPicPr>
                      <p:cNvPr id="0" name="Object 4"/>
                      <p:cNvPicPr>
                        <a:picLocks noChangeAspect="1" noChangeArrowheads="1"/>
                      </p:cNvPicPr>
                      <p:nvPr/>
                    </p:nvPicPr>
                    <p:blipFill>
                      <a:blip r:embed="rId4"/>
                      <a:srcRect/>
                      <a:stretch>
                        <a:fillRect/>
                      </a:stretch>
                    </p:blipFill>
                    <p:spPr bwMode="auto">
                      <a:xfrm>
                        <a:off x="1044575" y="2224088"/>
                        <a:ext cx="7316788" cy="9826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546192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Derivation of Molecular Formulas</a:t>
            </a:r>
          </a:p>
        </p:txBody>
      </p:sp>
      <p:sp>
        <p:nvSpPr>
          <p:cNvPr id="5" name="Text Placeholder 4"/>
          <p:cNvSpPr>
            <a:spLocks noGrp="1"/>
          </p:cNvSpPr>
          <p:nvPr>
            <p:ph idx="1"/>
          </p:nvPr>
        </p:nvSpPr>
        <p:spPr>
          <a:xfrm>
            <a:off x="457199" y="1346263"/>
            <a:ext cx="8207375" cy="4848059"/>
          </a:xfrm>
        </p:spPr>
        <p:txBody>
          <a:bodyPr>
            <a:normAutofit/>
          </a:bodyPr>
          <a:lstStyle/>
          <a:p>
            <a:pPr marL="342900" indent="-342900">
              <a:lnSpc>
                <a:spcPct val="100000"/>
              </a:lnSpc>
              <a:buFont typeface="Arial" panose="020B0604020202020204" pitchFamily="34" charset="0"/>
              <a:buChar char="•"/>
            </a:pPr>
            <a:r>
              <a:rPr lang="en-US" sz="2300" dirty="0"/>
              <a:t>Example: A compound has an empirical formula of CH</a:t>
            </a:r>
            <a:r>
              <a:rPr lang="en-US" sz="2300" baseline="-25000" dirty="0"/>
              <a:t>2</a:t>
            </a:r>
            <a:r>
              <a:rPr lang="en-US" sz="2300" dirty="0"/>
              <a:t>O (empirical formula mass = 30 amu) and a molecular mass of 180 amu.</a:t>
            </a:r>
          </a:p>
          <a:p>
            <a:endParaRPr lang="en-US" sz="2300" dirty="0"/>
          </a:p>
          <a:p>
            <a:endParaRPr lang="en-US" sz="2300" dirty="0"/>
          </a:p>
          <a:p>
            <a:endParaRPr lang="en-US" sz="2300" dirty="0"/>
          </a:p>
          <a:p>
            <a:endParaRPr lang="en-US" sz="2300" dirty="0"/>
          </a:p>
          <a:p>
            <a:endParaRPr lang="en-US" sz="2300" dirty="0"/>
          </a:p>
          <a:p>
            <a:endParaRPr lang="en-US" sz="2300" dirty="0"/>
          </a:p>
          <a:p>
            <a:pPr marL="342900" indent="-342900">
              <a:lnSpc>
                <a:spcPct val="110000"/>
              </a:lnSpc>
              <a:buFont typeface="Arial" panose="020B0604020202020204" pitchFamily="34" charset="0"/>
              <a:buChar char="•"/>
            </a:pPr>
            <a:r>
              <a:rPr lang="en-US" sz="2300" dirty="0"/>
              <a:t>The molecular formula of this compound is C</a:t>
            </a:r>
            <a:r>
              <a:rPr lang="en-US" sz="2300" baseline="-25000" dirty="0"/>
              <a:t>6</a:t>
            </a:r>
            <a:r>
              <a:rPr lang="en-US" sz="2300" dirty="0"/>
              <a:t>H</a:t>
            </a:r>
            <a:r>
              <a:rPr lang="en-US" sz="2300" baseline="-25000" dirty="0"/>
              <a:t>12</a:t>
            </a:r>
            <a:r>
              <a:rPr lang="en-US" sz="2300" dirty="0"/>
              <a:t>O</a:t>
            </a:r>
            <a:r>
              <a:rPr lang="en-US" sz="2300" baseline="-25000" dirty="0"/>
              <a:t>6 </a:t>
            </a:r>
            <a:r>
              <a:rPr lang="en-US" sz="2300" dirty="0"/>
              <a:t>.</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69285693"/>
              </p:ext>
            </p:extLst>
          </p:nvPr>
        </p:nvGraphicFramePr>
        <p:xfrm>
          <a:off x="1233376" y="2731200"/>
          <a:ext cx="7059059" cy="1029763"/>
        </p:xfrm>
        <a:graphic>
          <a:graphicData uri="http://schemas.openxmlformats.org/presentationml/2006/ole">
            <mc:AlternateContent xmlns:mc="http://schemas.openxmlformats.org/markup-compatibility/2006">
              <mc:Choice xmlns:v="urn:schemas-microsoft-com:vml" Requires="v">
                <p:oleObj spid="_x0000_s12438" name="Equation" r:id="rId3" imgW="3022560" imgH="431640" progId="Equation.DSMT4">
                  <p:embed/>
                </p:oleObj>
              </mc:Choice>
              <mc:Fallback>
                <p:oleObj name="Equation" r:id="rId3" imgW="3022560" imgH="431640" progId="Equation.DSMT4">
                  <p:embed/>
                  <p:pic>
                    <p:nvPicPr>
                      <p:cNvPr id="0" name="Object 4"/>
                      <p:cNvPicPr>
                        <a:picLocks noChangeAspect="1" noChangeArrowheads="1"/>
                      </p:cNvPicPr>
                      <p:nvPr/>
                    </p:nvPicPr>
                    <p:blipFill>
                      <a:blip r:embed="rId4"/>
                      <a:srcRect/>
                      <a:stretch>
                        <a:fillRect/>
                      </a:stretch>
                    </p:blipFill>
                    <p:spPr bwMode="auto">
                      <a:xfrm>
                        <a:off x="1233376" y="2731200"/>
                        <a:ext cx="7059059" cy="1029763"/>
                      </a:xfrm>
                      <a:prstGeom prst="rect">
                        <a:avLst/>
                      </a:prstGeom>
                      <a:no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75601671"/>
              </p:ext>
            </p:extLst>
          </p:nvPr>
        </p:nvGraphicFramePr>
        <p:xfrm>
          <a:off x="2743200" y="4034247"/>
          <a:ext cx="3232040" cy="661459"/>
        </p:xfrm>
        <a:graphic>
          <a:graphicData uri="http://schemas.openxmlformats.org/presentationml/2006/ole">
            <mc:AlternateContent xmlns:mc="http://schemas.openxmlformats.org/markup-compatibility/2006">
              <mc:Choice xmlns:v="urn:schemas-microsoft-com:vml" Requires="v">
                <p:oleObj spid="_x0000_s12439" name="Equation" r:id="rId5" imgW="1307880" imgH="253800" progId="Equation.DSMT4">
                  <p:embed/>
                </p:oleObj>
              </mc:Choice>
              <mc:Fallback>
                <p:oleObj name="Equation" r:id="rId5" imgW="1307880" imgH="253800" progId="Equation.DSMT4">
                  <p:embed/>
                  <p:pic>
                    <p:nvPicPr>
                      <p:cNvPr id="0" name="Object 5"/>
                      <p:cNvPicPr>
                        <a:picLocks noChangeAspect="1" noChangeArrowheads="1"/>
                      </p:cNvPicPr>
                      <p:nvPr/>
                    </p:nvPicPr>
                    <p:blipFill>
                      <a:blip r:embed="rId6"/>
                      <a:srcRect/>
                      <a:stretch>
                        <a:fillRect/>
                      </a:stretch>
                    </p:blipFill>
                    <p:spPr bwMode="auto">
                      <a:xfrm>
                        <a:off x="2743200" y="4034247"/>
                        <a:ext cx="3232040" cy="66145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40773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dirty="0"/>
              <a:t>Learning Objectives</a:t>
            </a:r>
          </a:p>
        </p:txBody>
      </p:sp>
      <p:sp>
        <p:nvSpPr>
          <p:cNvPr id="3" name="Content Placeholder 2"/>
          <p:cNvSpPr>
            <a:spLocks noGrp="1"/>
          </p:cNvSpPr>
          <p:nvPr>
            <p:ph idx="1"/>
          </p:nvPr>
        </p:nvSpPr>
        <p:spPr/>
        <p:txBody>
          <a:bodyPr/>
          <a:lstStyle/>
          <a:p>
            <a:r>
              <a:rPr lang="en-US" sz="2100" dirty="0"/>
              <a:t>3.3 Molarity</a:t>
            </a:r>
          </a:p>
          <a:p>
            <a:pPr lvl="1"/>
            <a:r>
              <a:rPr lang="en-US" sz="1800" dirty="0"/>
              <a:t>Describe the fundamental properties of solutions</a:t>
            </a:r>
          </a:p>
          <a:p>
            <a:pPr lvl="1"/>
            <a:r>
              <a:rPr lang="en-US" sz="1800" dirty="0"/>
              <a:t>Calculate solution concentrations using molarity</a:t>
            </a:r>
          </a:p>
          <a:p>
            <a:pPr lvl="1"/>
            <a:r>
              <a:rPr lang="en-US" sz="1800" dirty="0"/>
              <a:t>Perform dilution calculations using the dilution equation</a:t>
            </a:r>
          </a:p>
        </p:txBody>
      </p:sp>
    </p:spTree>
    <p:extLst>
      <p:ext uri="{BB962C8B-B14F-4D97-AF65-F5344CB8AC3E}">
        <p14:creationId xmlns:p14="http://schemas.microsoft.com/office/powerpoint/2010/main" val="358372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Molarity</a:t>
            </a:r>
          </a:p>
        </p:txBody>
      </p:sp>
      <p:sp>
        <p:nvSpPr>
          <p:cNvPr id="5" name="Text Placeholder 4"/>
          <p:cNvSpPr>
            <a:spLocks noGrp="1"/>
          </p:cNvSpPr>
          <p:nvPr>
            <p:ph idx="1"/>
          </p:nvPr>
        </p:nvSpPr>
        <p:spPr>
          <a:xfrm>
            <a:off x="457200" y="1280160"/>
            <a:ext cx="8062912" cy="4730204"/>
          </a:xfrm>
        </p:spPr>
        <p:txBody>
          <a:bodyPr>
            <a:normAutofit/>
          </a:bodyPr>
          <a:lstStyle/>
          <a:p>
            <a:pPr marL="342900" indent="-342900">
              <a:buFont typeface="Arial" panose="020B0604020202020204" pitchFamily="34" charset="0"/>
              <a:buChar char="•"/>
            </a:pPr>
            <a:r>
              <a:rPr lang="en-US" sz="2100" dirty="0"/>
              <a:t>In preceding sections, we focused on the composition of pure substances.</a:t>
            </a:r>
          </a:p>
          <a:p>
            <a:endParaRPr lang="en-US" sz="2100" dirty="0"/>
          </a:p>
          <a:p>
            <a:pPr marL="342900" indent="-342900">
              <a:buFont typeface="Arial" panose="020B0604020202020204" pitchFamily="34" charset="0"/>
              <a:buChar char="•"/>
            </a:pPr>
            <a:r>
              <a:rPr lang="en-US" sz="2100" dirty="0"/>
              <a:t>However, mixtures—samples of matter containing two or more substances physically combined—are more commonly encountered in nature than are pure substances.</a:t>
            </a:r>
          </a:p>
          <a:p>
            <a:endParaRPr lang="en-US" sz="2100" dirty="0"/>
          </a:p>
          <a:p>
            <a:pPr marL="342900" indent="-342900">
              <a:buFont typeface="Arial" panose="020B0604020202020204" pitchFamily="34" charset="0"/>
              <a:buChar char="•"/>
            </a:pPr>
            <a:r>
              <a:rPr lang="en-US" sz="2100" dirty="0"/>
              <a:t>Similar to a pure substance, the relative composition of a mixture plays an important role in determining its properties. </a:t>
            </a:r>
          </a:p>
        </p:txBody>
      </p:sp>
    </p:spTree>
    <p:extLst>
      <p:ext uri="{BB962C8B-B14F-4D97-AF65-F5344CB8AC3E}">
        <p14:creationId xmlns:p14="http://schemas.microsoft.com/office/powerpoint/2010/main" val="4226102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Autofit/>
          </a:bodyPr>
          <a:lstStyle/>
          <a:p>
            <a:r>
              <a:rPr lang="en-US" sz="2100" dirty="0"/>
              <a:t>Figure 3.14</a:t>
            </a:r>
          </a:p>
        </p:txBody>
      </p:sp>
      <p:pic>
        <p:nvPicPr>
          <p:cNvPr id="2" name="Figure" descr="A picture is shown of sugar being poured from a spoon into a cup."/>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76512" y="1105694"/>
            <a:ext cx="3990975" cy="3495675"/>
          </a:xfrm>
        </p:spPr>
      </p:pic>
      <p:sp>
        <p:nvSpPr>
          <p:cNvPr id="7" name="Figure Legend"/>
          <p:cNvSpPr>
            <a:spLocks noGrp="1"/>
          </p:cNvSpPr>
          <p:nvPr>
            <p:ph idx="13"/>
          </p:nvPr>
        </p:nvSpPr>
        <p:spPr/>
        <p:txBody>
          <a:bodyPr>
            <a:normAutofit/>
          </a:bodyPr>
          <a:lstStyle/>
          <a:p>
            <a:r>
              <a:rPr lang="en-US" sz="1600" dirty="0"/>
              <a:t>Sugar is one of many components in the complex mixture known as coffee. The amount of sugar in a given amount of coffee is an important determinant of the beverage’s sweetness. (credit: Jane Whitney)</a:t>
            </a:r>
          </a:p>
        </p:txBody>
      </p:sp>
    </p:spTree>
    <p:extLst>
      <p:ext uri="{BB962C8B-B14F-4D97-AF65-F5344CB8AC3E}">
        <p14:creationId xmlns:p14="http://schemas.microsoft.com/office/powerpoint/2010/main" val="2654872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Solutions</a:t>
            </a:r>
          </a:p>
        </p:txBody>
      </p:sp>
      <p:sp>
        <p:nvSpPr>
          <p:cNvPr id="5" name="Text Placeholder 4"/>
          <p:cNvSpPr>
            <a:spLocks noGrp="1"/>
          </p:cNvSpPr>
          <p:nvPr>
            <p:ph idx="1"/>
          </p:nvPr>
        </p:nvSpPr>
        <p:spPr>
          <a:xfrm>
            <a:off x="457200" y="1294228"/>
            <a:ext cx="8062912" cy="4716136"/>
          </a:xfrm>
        </p:spPr>
        <p:txBody>
          <a:bodyPr/>
          <a:lstStyle/>
          <a:p>
            <a:pPr marL="342900" indent="-342900">
              <a:buFont typeface="Arial" panose="020B0604020202020204" pitchFamily="34" charset="0"/>
              <a:buChar char="•"/>
            </a:pPr>
            <a:r>
              <a:rPr lang="en-US" sz="2100" dirty="0"/>
              <a:t>Solutions occur frequently in nature. </a:t>
            </a:r>
          </a:p>
          <a:p>
            <a:endParaRPr lang="en-US" sz="2100" dirty="0"/>
          </a:p>
          <a:p>
            <a:pPr marL="342900" indent="-342900">
              <a:buFont typeface="Arial" panose="020B0604020202020204" pitchFamily="34" charset="0"/>
              <a:buChar char="•"/>
            </a:pPr>
            <a:r>
              <a:rPr lang="en-US" sz="2100" dirty="0"/>
              <a:t>Solutions are another term used for a </a:t>
            </a:r>
            <a:r>
              <a:rPr lang="en-US" sz="2100" b="1" dirty="0"/>
              <a:t>homogeneous mixture—uniform composition and properties throughout its entire volume</a:t>
            </a:r>
            <a:r>
              <a:rPr lang="en-US" sz="2100" dirty="0"/>
              <a:t>. </a:t>
            </a:r>
          </a:p>
          <a:p>
            <a:endParaRPr lang="en-US" sz="2100" dirty="0"/>
          </a:p>
          <a:p>
            <a:pPr marL="342900" indent="-342900">
              <a:buFont typeface="Arial" panose="020B0604020202020204" pitchFamily="34" charset="0"/>
              <a:buChar char="•"/>
            </a:pPr>
            <a:r>
              <a:rPr lang="en-US" sz="2100" dirty="0"/>
              <a:t>The relative amount of a given solution component is known as its </a:t>
            </a:r>
            <a:r>
              <a:rPr lang="en-US" sz="2100" b="1" dirty="0"/>
              <a:t>concentration</a:t>
            </a:r>
            <a:r>
              <a:rPr lang="en-US" sz="2100" dirty="0"/>
              <a:t>.</a:t>
            </a:r>
          </a:p>
          <a:p>
            <a:endParaRPr lang="en-US" dirty="0"/>
          </a:p>
        </p:txBody>
      </p:sp>
    </p:spTree>
    <p:extLst>
      <p:ext uri="{BB962C8B-B14F-4D97-AF65-F5344CB8AC3E}">
        <p14:creationId xmlns:p14="http://schemas.microsoft.com/office/powerpoint/2010/main" val="3915712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Solutions</a:t>
            </a:r>
          </a:p>
        </p:txBody>
      </p:sp>
      <p:sp>
        <p:nvSpPr>
          <p:cNvPr id="5" name="Text Placeholder 4"/>
          <p:cNvSpPr>
            <a:spLocks noGrp="1"/>
          </p:cNvSpPr>
          <p:nvPr>
            <p:ph idx="1"/>
          </p:nvPr>
        </p:nvSpPr>
        <p:spPr>
          <a:xfrm>
            <a:off x="457200" y="1336431"/>
            <a:ext cx="8062912" cy="4673933"/>
          </a:xfrm>
        </p:spPr>
        <p:txBody>
          <a:bodyPr/>
          <a:lstStyle/>
          <a:p>
            <a:pPr marL="342900" indent="-342900">
              <a:buFont typeface="Arial" panose="020B0604020202020204" pitchFamily="34" charset="0"/>
              <a:buChar char="•"/>
            </a:pPr>
            <a:r>
              <a:rPr lang="en-US" sz="2100" dirty="0"/>
              <a:t>A solution consists of two components:</a:t>
            </a:r>
          </a:p>
          <a:p>
            <a:endParaRPr lang="en-US" sz="2100" dirty="0"/>
          </a:p>
          <a:p>
            <a:pPr marL="914400" lvl="2" indent="-457200">
              <a:buFont typeface="+mj-lt"/>
              <a:buAutoNum type="arabicParenR"/>
            </a:pPr>
            <a:r>
              <a:rPr lang="en-US" sz="1800" b="1" dirty="0">
                <a:solidFill>
                  <a:schemeClr val="accent3"/>
                </a:solidFill>
              </a:rPr>
              <a:t>Solvent</a:t>
            </a:r>
            <a:r>
              <a:rPr lang="en-US" sz="1800" dirty="0">
                <a:solidFill>
                  <a:schemeClr val="accent3"/>
                </a:solidFill>
              </a:rPr>
              <a:t>: component with a concentration that is significantly greater than that of all other components.</a:t>
            </a:r>
          </a:p>
          <a:p>
            <a:pPr marL="914400" lvl="2" indent="-457200">
              <a:buFont typeface="+mj-lt"/>
              <a:buAutoNum type="arabicParenR"/>
            </a:pPr>
            <a:endParaRPr lang="en-US" sz="1800" dirty="0">
              <a:solidFill>
                <a:schemeClr val="accent3"/>
              </a:solidFill>
            </a:endParaRPr>
          </a:p>
          <a:p>
            <a:pPr marL="914400" lvl="2" indent="-457200">
              <a:buFont typeface="+mj-lt"/>
              <a:buAutoNum type="arabicParenR"/>
            </a:pPr>
            <a:r>
              <a:rPr lang="en-US" sz="1800" b="1" dirty="0">
                <a:solidFill>
                  <a:schemeClr val="accent3"/>
                </a:solidFill>
              </a:rPr>
              <a:t>Solute</a:t>
            </a:r>
            <a:r>
              <a:rPr lang="en-US" sz="1800" dirty="0">
                <a:solidFill>
                  <a:schemeClr val="accent3"/>
                </a:solidFill>
              </a:rPr>
              <a:t>: component that is typically present at a much lower concentration than the solvent.</a:t>
            </a:r>
          </a:p>
          <a:p>
            <a:pPr marL="914400" lvl="2" indent="-457200">
              <a:buFont typeface="+mj-lt"/>
              <a:buAutoNum type="arabicParenR"/>
            </a:pPr>
            <a:endParaRPr lang="en-US" sz="1800" dirty="0">
              <a:solidFill>
                <a:schemeClr val="accent3"/>
              </a:solidFill>
            </a:endParaRPr>
          </a:p>
          <a:p>
            <a:pPr marL="914400" lvl="2" indent="-457200">
              <a:buFont typeface="+mj-lt"/>
              <a:buAutoNum type="arabicParenR"/>
            </a:pPr>
            <a:r>
              <a:rPr lang="en-US" sz="1800" dirty="0">
                <a:solidFill>
                  <a:schemeClr val="accent3"/>
                </a:solidFill>
              </a:rPr>
              <a:t>A solution in which water is the solvent is called an </a:t>
            </a:r>
            <a:r>
              <a:rPr lang="en-US" sz="1800" b="1" dirty="0">
                <a:solidFill>
                  <a:schemeClr val="accent3"/>
                </a:solidFill>
              </a:rPr>
              <a:t>aqueous solution</a:t>
            </a:r>
            <a:r>
              <a:rPr lang="en-US" sz="1800" dirty="0">
                <a:solidFill>
                  <a:schemeClr val="accent3"/>
                </a:solidFill>
              </a:rPr>
              <a:t>.</a:t>
            </a:r>
          </a:p>
          <a:p>
            <a:endParaRPr lang="en-US" dirty="0"/>
          </a:p>
        </p:txBody>
      </p:sp>
    </p:spTree>
    <p:extLst>
      <p:ext uri="{BB962C8B-B14F-4D97-AF65-F5344CB8AC3E}">
        <p14:creationId xmlns:p14="http://schemas.microsoft.com/office/powerpoint/2010/main" val="23994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Molarity</a:t>
            </a:r>
          </a:p>
        </p:txBody>
      </p:sp>
      <p:sp>
        <p:nvSpPr>
          <p:cNvPr id="5" name="Text Placeholder 4"/>
          <p:cNvSpPr>
            <a:spLocks noGrp="1"/>
          </p:cNvSpPr>
          <p:nvPr>
            <p:ph idx="1"/>
          </p:nvPr>
        </p:nvSpPr>
        <p:spPr>
          <a:xfrm>
            <a:off x="457200" y="1308295"/>
            <a:ext cx="8062912" cy="4702069"/>
          </a:xfrm>
        </p:spPr>
        <p:txBody>
          <a:bodyPr/>
          <a:lstStyle/>
          <a:p>
            <a:pPr marL="342900" indent="-342900">
              <a:buFont typeface="Arial" panose="020B0604020202020204" pitchFamily="34" charset="0"/>
              <a:buChar char="•"/>
            </a:pPr>
            <a:r>
              <a:rPr lang="en-US" sz="2100" b="1" dirty="0"/>
              <a:t>Molarity (</a:t>
            </a:r>
            <a:r>
              <a:rPr lang="en-US" sz="2100" b="1" i="1" dirty="0"/>
              <a:t>M</a:t>
            </a:r>
            <a:r>
              <a:rPr lang="en-US" sz="2100" b="1" dirty="0"/>
              <a:t>)</a:t>
            </a:r>
            <a:r>
              <a:rPr lang="en-US" sz="2100" dirty="0"/>
              <a:t>:</a:t>
            </a:r>
            <a:r>
              <a:rPr lang="en-US" sz="2100" b="1" dirty="0"/>
              <a:t> </a:t>
            </a:r>
            <a:r>
              <a:rPr lang="en-US" sz="2100" dirty="0"/>
              <a:t>the number of moles of solute in exactly 1 liter (1 L) of the solution:</a:t>
            </a:r>
          </a:p>
          <a:p>
            <a:endParaRPr lang="en-US" sz="2100" dirty="0"/>
          </a:p>
          <a:p>
            <a:endParaRPr lang="en-US" sz="2100" dirty="0"/>
          </a:p>
          <a:p>
            <a:endParaRPr lang="en-US" sz="2100" dirty="0"/>
          </a:p>
          <a:p>
            <a:endParaRPr lang="en-US" sz="2100" dirty="0"/>
          </a:p>
          <a:p>
            <a:endParaRPr lang="en-US" sz="2100" dirty="0"/>
          </a:p>
          <a:p>
            <a:pPr marL="342900" indent="-342900">
              <a:buFont typeface="Arial" panose="020B0604020202020204" pitchFamily="34" charset="0"/>
              <a:buChar char="•"/>
            </a:pPr>
            <a:r>
              <a:rPr lang="en-US" sz="2100" dirty="0"/>
              <a:t>Molarity (</a:t>
            </a:r>
            <a:r>
              <a:rPr lang="en-US" sz="2100" i="1" dirty="0"/>
              <a:t>M</a:t>
            </a:r>
            <a:r>
              <a:rPr lang="en-US" sz="2100" dirty="0"/>
              <a:t>) is a useful concentration unit for many applications in chemistry. </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94924415"/>
              </p:ext>
            </p:extLst>
          </p:nvPr>
        </p:nvGraphicFramePr>
        <p:xfrm>
          <a:off x="3152505" y="2424222"/>
          <a:ext cx="2559875" cy="1074295"/>
        </p:xfrm>
        <a:graphic>
          <a:graphicData uri="http://schemas.openxmlformats.org/presentationml/2006/ole">
            <mc:AlternateContent xmlns:mc="http://schemas.openxmlformats.org/markup-compatibility/2006">
              <mc:Choice xmlns:v="urn:schemas-microsoft-com:vml" Requires="v">
                <p:oleObj spid="_x0000_s13385" name="Equation" r:id="rId3" imgW="1041120" imgH="431640" progId="Equation.DSMT4">
                  <p:embed/>
                </p:oleObj>
              </mc:Choice>
              <mc:Fallback>
                <p:oleObj name="Equation" r:id="rId3" imgW="1041120" imgH="431640" progId="Equation.DSMT4">
                  <p:embed/>
                  <p:pic>
                    <p:nvPicPr>
                      <p:cNvPr id="0" name="Object 2"/>
                      <p:cNvPicPr>
                        <a:picLocks noChangeAspect="1" noChangeArrowheads="1"/>
                      </p:cNvPicPr>
                      <p:nvPr/>
                    </p:nvPicPr>
                    <p:blipFill>
                      <a:blip r:embed="rId4"/>
                      <a:srcRect/>
                      <a:stretch>
                        <a:fillRect/>
                      </a:stretch>
                    </p:blipFill>
                    <p:spPr bwMode="auto">
                      <a:xfrm>
                        <a:off x="3152505" y="2424222"/>
                        <a:ext cx="2559875" cy="107429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0835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Formula Mass and the Mole Concept</a:t>
            </a:r>
          </a:p>
        </p:txBody>
      </p:sp>
      <p:sp>
        <p:nvSpPr>
          <p:cNvPr id="5" name="Text Placeholder 4"/>
          <p:cNvSpPr>
            <a:spLocks noGrp="1"/>
          </p:cNvSpPr>
          <p:nvPr>
            <p:ph idx="1"/>
          </p:nvPr>
        </p:nvSpPr>
        <p:spPr>
          <a:xfrm>
            <a:off x="457200" y="1209822"/>
            <a:ext cx="8062912" cy="4800542"/>
          </a:xfrm>
        </p:spPr>
        <p:txBody>
          <a:bodyPr/>
          <a:lstStyle/>
          <a:p>
            <a:pPr marL="342900" indent="-342900">
              <a:buFont typeface="Arial" panose="020B0604020202020204" pitchFamily="34" charset="0"/>
              <a:buChar char="•"/>
            </a:pPr>
            <a:r>
              <a:rPr lang="en-US" sz="2100" dirty="0"/>
              <a:t>The </a:t>
            </a:r>
            <a:r>
              <a:rPr lang="en-US" sz="2100" b="1" dirty="0"/>
              <a:t>formulas mass </a:t>
            </a:r>
            <a:r>
              <a:rPr lang="en-US" sz="2100" dirty="0"/>
              <a:t>of a substance is the sum of the average atomic masses of all the atoms in the substance’s formula.</a:t>
            </a:r>
          </a:p>
          <a:p>
            <a:endParaRPr lang="en-US" sz="2100" dirty="0"/>
          </a:p>
          <a:p>
            <a:pPr marL="342900" indent="-342900">
              <a:buFont typeface="Arial" panose="020B0604020202020204" pitchFamily="34" charset="0"/>
              <a:buChar char="•"/>
            </a:pPr>
            <a:r>
              <a:rPr lang="en-US" sz="2100" dirty="0"/>
              <a:t>Covalent substances exist as discrete molecules. </a:t>
            </a:r>
          </a:p>
          <a:p>
            <a:endParaRPr lang="en-US" sz="2100" dirty="0"/>
          </a:p>
          <a:p>
            <a:pPr marL="342900" indent="-342900">
              <a:buFont typeface="Arial" panose="020B0604020202020204" pitchFamily="34" charset="0"/>
              <a:buChar char="•"/>
            </a:pPr>
            <a:r>
              <a:rPr lang="en-US" sz="2100" dirty="0"/>
              <a:t>The formula mass of a covalent substance may be correctly referred to as a </a:t>
            </a:r>
            <a:r>
              <a:rPr lang="en-US" sz="2100" b="1" dirty="0"/>
              <a:t>molecular mass</a:t>
            </a:r>
            <a:r>
              <a:rPr lang="en-US" sz="2100" dirty="0"/>
              <a:t>.</a:t>
            </a:r>
          </a:p>
          <a:p>
            <a:endParaRPr lang="en-US" dirty="0"/>
          </a:p>
        </p:txBody>
      </p:sp>
    </p:spTree>
    <p:extLst>
      <p:ext uri="{BB962C8B-B14F-4D97-AF65-F5344CB8AC3E}">
        <p14:creationId xmlns:p14="http://schemas.microsoft.com/office/powerpoint/2010/main" val="3262153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Example 3.14</a:t>
            </a:r>
          </a:p>
        </p:txBody>
      </p:sp>
      <p:sp>
        <p:nvSpPr>
          <p:cNvPr id="5" name="Text Placeholder 4"/>
          <p:cNvSpPr>
            <a:spLocks noGrp="1"/>
          </p:cNvSpPr>
          <p:nvPr>
            <p:ph idx="1"/>
          </p:nvPr>
        </p:nvSpPr>
        <p:spPr>
          <a:xfrm>
            <a:off x="457200" y="1252025"/>
            <a:ext cx="8062912" cy="4758339"/>
          </a:xfrm>
        </p:spPr>
        <p:txBody>
          <a:bodyPr/>
          <a:lstStyle/>
          <a:p>
            <a:r>
              <a:rPr lang="en-US" sz="2100" dirty="0"/>
              <a:t>A 355 mL soft drink sample contains 0.133 mol of sucrose (table sugar). What is the molar concentration of sucrose in the beverage?</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028308631"/>
              </p:ext>
            </p:extLst>
          </p:nvPr>
        </p:nvGraphicFramePr>
        <p:xfrm>
          <a:off x="754911" y="2643447"/>
          <a:ext cx="7433229" cy="1512887"/>
        </p:xfrm>
        <a:graphic>
          <a:graphicData uri="http://schemas.openxmlformats.org/presentationml/2006/ole">
            <mc:AlternateContent xmlns:mc="http://schemas.openxmlformats.org/markup-compatibility/2006">
              <mc:Choice xmlns:v="urn:schemas-microsoft-com:vml" Requires="v">
                <p:oleObj spid="_x0000_s14409" name="Equation" r:id="rId3" imgW="3200400" imgH="622080" progId="Equation.DSMT4">
                  <p:embed/>
                </p:oleObj>
              </mc:Choice>
              <mc:Fallback>
                <p:oleObj name="Equation" r:id="rId3" imgW="3200400" imgH="622080" progId="Equation.DSMT4">
                  <p:embed/>
                  <p:pic>
                    <p:nvPicPr>
                      <p:cNvPr id="0" name="Object 2"/>
                      <p:cNvPicPr>
                        <a:picLocks noChangeAspect="1" noChangeArrowheads="1"/>
                      </p:cNvPicPr>
                      <p:nvPr/>
                    </p:nvPicPr>
                    <p:blipFill>
                      <a:blip r:embed="rId4"/>
                      <a:srcRect/>
                      <a:stretch>
                        <a:fillRect/>
                      </a:stretch>
                    </p:blipFill>
                    <p:spPr bwMode="auto">
                      <a:xfrm>
                        <a:off x="754911" y="2643447"/>
                        <a:ext cx="7433229" cy="15128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81283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Autofit/>
          </a:bodyPr>
          <a:lstStyle/>
          <a:p>
            <a:r>
              <a:rPr lang="en-US" sz="2100" dirty="0"/>
              <a:t>Figure 3.15</a:t>
            </a:r>
          </a:p>
        </p:txBody>
      </p:sp>
      <p:pic>
        <p:nvPicPr>
          <p:cNvPr id="2" name="Figure" descr="A label on a container is shown. The label has a picture of a salad with the words “Distilled White Vinegar,” and, “Reduced with water to 5% acidity,” written above i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38437" y="1105694"/>
            <a:ext cx="3667125" cy="3495675"/>
          </a:xfrm>
        </p:spPr>
      </p:pic>
      <p:sp>
        <p:nvSpPr>
          <p:cNvPr id="7" name="Figure Legend"/>
          <p:cNvSpPr>
            <a:spLocks noGrp="1"/>
          </p:cNvSpPr>
          <p:nvPr>
            <p:ph idx="13"/>
          </p:nvPr>
        </p:nvSpPr>
        <p:spPr/>
        <p:txBody>
          <a:bodyPr>
            <a:normAutofit/>
          </a:bodyPr>
          <a:lstStyle/>
          <a:p>
            <a:r>
              <a:rPr lang="en-US" sz="1600" dirty="0"/>
              <a:t>Distilled white vinegar is a solution of acetic acid in water.</a:t>
            </a:r>
          </a:p>
        </p:txBody>
      </p:sp>
    </p:spTree>
    <p:extLst>
      <p:ext uri="{BB962C8B-B14F-4D97-AF65-F5344CB8AC3E}">
        <p14:creationId xmlns:p14="http://schemas.microsoft.com/office/powerpoint/2010/main" val="1350183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Dilution of Solutions</a:t>
            </a:r>
          </a:p>
        </p:txBody>
      </p:sp>
      <p:sp>
        <p:nvSpPr>
          <p:cNvPr id="5" name="Text Placeholder 4"/>
          <p:cNvSpPr>
            <a:spLocks noGrp="1"/>
          </p:cNvSpPr>
          <p:nvPr>
            <p:ph idx="1"/>
          </p:nvPr>
        </p:nvSpPr>
        <p:spPr>
          <a:xfrm>
            <a:off x="457200" y="1237957"/>
            <a:ext cx="8062912" cy="4772407"/>
          </a:xfrm>
        </p:spPr>
        <p:txBody>
          <a:bodyPr/>
          <a:lstStyle/>
          <a:p>
            <a:pPr marL="342900" indent="-342900">
              <a:buFont typeface="Arial" panose="020B0604020202020204" pitchFamily="34" charset="0"/>
              <a:buChar char="•"/>
            </a:pPr>
            <a:r>
              <a:rPr lang="en-US" sz="2100" b="1" dirty="0"/>
              <a:t>Dilution</a:t>
            </a:r>
            <a:r>
              <a:rPr lang="en-US" sz="2100" dirty="0"/>
              <a:t> is the process whereby the concentration of a solution is lessened by the addition of solvent. </a:t>
            </a:r>
          </a:p>
          <a:p>
            <a:endParaRPr lang="en-US" sz="2100" dirty="0"/>
          </a:p>
          <a:p>
            <a:pPr marL="342900" indent="-342900">
              <a:buFont typeface="Arial" panose="020B0604020202020204" pitchFamily="34" charset="0"/>
              <a:buChar char="•"/>
            </a:pPr>
            <a:r>
              <a:rPr lang="en-US" sz="2100" dirty="0"/>
              <a:t>Dilution is a common means of preparing solutions of a desired concentration.</a:t>
            </a:r>
          </a:p>
          <a:p>
            <a:endParaRPr lang="en-US" sz="2100" dirty="0"/>
          </a:p>
          <a:p>
            <a:pPr marL="342900" indent="-342900">
              <a:buFont typeface="Arial" panose="020B0604020202020204" pitchFamily="34" charset="0"/>
              <a:buChar char="•"/>
            </a:pPr>
            <a:r>
              <a:rPr lang="en-US" sz="2100" dirty="0"/>
              <a:t>By adding solvent to a measured portion of a more concentrated </a:t>
            </a:r>
            <a:r>
              <a:rPr lang="en-US" sz="2100" b="1" dirty="0"/>
              <a:t>stock solution</a:t>
            </a:r>
            <a:r>
              <a:rPr lang="en-US" sz="2100" dirty="0"/>
              <a:t>, we can achieve a particular concentration. </a:t>
            </a:r>
          </a:p>
          <a:p>
            <a:endParaRPr lang="en-US" dirty="0"/>
          </a:p>
        </p:txBody>
      </p:sp>
    </p:spTree>
    <p:extLst>
      <p:ext uri="{BB962C8B-B14F-4D97-AF65-F5344CB8AC3E}">
        <p14:creationId xmlns:p14="http://schemas.microsoft.com/office/powerpoint/2010/main" val="2075023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Autofit/>
          </a:bodyPr>
          <a:lstStyle/>
          <a:p>
            <a:r>
              <a:rPr lang="en-US" sz="2100" dirty="0"/>
              <a:t>Figure 3.16</a:t>
            </a:r>
          </a:p>
        </p:txBody>
      </p:sp>
      <p:pic>
        <p:nvPicPr>
          <p:cNvPr id="2" name="Figure" descr="This figure shows two graduated cylinders side-by-side. The first has about half as much blue liquid as the second. The blue liquid is darker in the first cylinder than in the secon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28775" y="1110456"/>
            <a:ext cx="5886450" cy="3486150"/>
          </a:xfrm>
        </p:spPr>
      </p:pic>
      <p:sp>
        <p:nvSpPr>
          <p:cNvPr id="7" name="Figure Legend"/>
          <p:cNvSpPr>
            <a:spLocks noGrp="1"/>
          </p:cNvSpPr>
          <p:nvPr>
            <p:ph idx="13"/>
          </p:nvPr>
        </p:nvSpPr>
        <p:spPr/>
        <p:txBody>
          <a:bodyPr>
            <a:normAutofit/>
          </a:bodyPr>
          <a:lstStyle/>
          <a:p>
            <a:r>
              <a:rPr lang="en-US" sz="1600" dirty="0"/>
              <a:t>Both solutions contain the same mass of copper nitrate. The solution on the right is more dilute because the copper nitrate is dissolved in more solvent. (credit: Mark Ott)</a:t>
            </a:r>
          </a:p>
        </p:txBody>
      </p:sp>
    </p:spTree>
    <p:extLst>
      <p:ext uri="{BB962C8B-B14F-4D97-AF65-F5344CB8AC3E}">
        <p14:creationId xmlns:p14="http://schemas.microsoft.com/office/powerpoint/2010/main" val="3504682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Dilution of Solutions</a:t>
            </a:r>
          </a:p>
        </p:txBody>
      </p:sp>
      <p:sp>
        <p:nvSpPr>
          <p:cNvPr id="5" name="Text Placeholder 4"/>
          <p:cNvSpPr>
            <a:spLocks noGrp="1"/>
          </p:cNvSpPr>
          <p:nvPr>
            <p:ph idx="1"/>
          </p:nvPr>
        </p:nvSpPr>
        <p:spPr>
          <a:xfrm>
            <a:off x="457200" y="1294228"/>
            <a:ext cx="8062912" cy="4716136"/>
          </a:xfrm>
        </p:spPr>
        <p:txBody>
          <a:bodyPr/>
          <a:lstStyle/>
          <a:p>
            <a:pPr marL="342900" indent="-342900">
              <a:buFont typeface="Arial" panose="020B0604020202020204" pitchFamily="34" charset="0"/>
              <a:buChar char="•"/>
            </a:pPr>
            <a:r>
              <a:rPr lang="en-US" sz="2100" dirty="0"/>
              <a:t>The molar amount of solute (n) in a solution is equal to the product of the solution’s molarity and its volume in liters:</a:t>
            </a:r>
          </a:p>
          <a:p>
            <a:endParaRPr lang="en-US" sz="2100" dirty="0"/>
          </a:p>
          <a:p>
            <a:endParaRPr lang="en-US" sz="2100" dirty="0"/>
          </a:p>
          <a:p>
            <a:endParaRPr lang="en-US" sz="2100" dirty="0"/>
          </a:p>
          <a:p>
            <a:pPr marL="342900" indent="-342900">
              <a:buFont typeface="Arial" panose="020B0604020202020204" pitchFamily="34" charset="0"/>
              <a:buChar char="•"/>
            </a:pPr>
            <a:r>
              <a:rPr lang="en-US" sz="2100" dirty="0"/>
              <a:t>Expressions like these may be written for a solution </a:t>
            </a:r>
            <a:r>
              <a:rPr lang="en-US" sz="2100" b="1" dirty="0"/>
              <a:t>before (1) and after (2) </a:t>
            </a:r>
            <a:r>
              <a:rPr lang="en-US" sz="2100" dirty="0"/>
              <a:t>it is diluted:</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346597698"/>
              </p:ext>
            </p:extLst>
          </p:nvPr>
        </p:nvGraphicFramePr>
        <p:xfrm>
          <a:off x="3455036" y="2235135"/>
          <a:ext cx="1567814" cy="569562"/>
        </p:xfrm>
        <a:graphic>
          <a:graphicData uri="http://schemas.openxmlformats.org/presentationml/2006/ole">
            <mc:AlternateContent xmlns:mc="http://schemas.openxmlformats.org/markup-compatibility/2006">
              <mc:Choice xmlns:v="urn:schemas-microsoft-com:vml" Requires="v">
                <p:oleObj spid="_x0000_s15576" name="Equation" r:id="rId3" imgW="507960" imgH="177480" progId="Equation.DSMT4">
                  <p:embed/>
                </p:oleObj>
              </mc:Choice>
              <mc:Fallback>
                <p:oleObj name="Equation" r:id="rId3" imgW="507960" imgH="177480" progId="Equation.DSMT4">
                  <p:embed/>
                  <p:pic>
                    <p:nvPicPr>
                      <p:cNvPr id="0" name="Object 1"/>
                      <p:cNvPicPr>
                        <a:picLocks noChangeAspect="1" noChangeArrowheads="1"/>
                      </p:cNvPicPr>
                      <p:nvPr/>
                    </p:nvPicPr>
                    <p:blipFill>
                      <a:blip r:embed="rId4"/>
                      <a:srcRect/>
                      <a:stretch>
                        <a:fillRect/>
                      </a:stretch>
                    </p:blipFill>
                    <p:spPr bwMode="auto">
                      <a:xfrm>
                        <a:off x="3455036" y="2235135"/>
                        <a:ext cx="1567814" cy="569562"/>
                      </a:xfrm>
                      <a:prstGeom prst="rect">
                        <a:avLst/>
                      </a:prstGeom>
                      <a:no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65514445"/>
              </p:ext>
            </p:extLst>
          </p:nvPr>
        </p:nvGraphicFramePr>
        <p:xfrm>
          <a:off x="3207935" y="4274288"/>
          <a:ext cx="2085012" cy="789957"/>
        </p:xfrm>
        <a:graphic>
          <a:graphicData uri="http://schemas.openxmlformats.org/presentationml/2006/ole">
            <mc:AlternateContent xmlns:mc="http://schemas.openxmlformats.org/markup-compatibility/2006">
              <mc:Choice xmlns:v="urn:schemas-microsoft-com:vml" Requires="v">
                <p:oleObj spid="_x0000_s15577" name="Equation" r:id="rId5" imgW="622080" imgH="228600" progId="Equation.DSMT4">
                  <p:embed/>
                </p:oleObj>
              </mc:Choice>
              <mc:Fallback>
                <p:oleObj name="Equation" r:id="rId5" imgW="622080" imgH="228600" progId="Equation.DSMT4">
                  <p:embed/>
                  <p:pic>
                    <p:nvPicPr>
                      <p:cNvPr id="0" name="Object 6"/>
                      <p:cNvPicPr>
                        <a:picLocks noChangeAspect="1" noChangeArrowheads="1"/>
                      </p:cNvPicPr>
                      <p:nvPr/>
                    </p:nvPicPr>
                    <p:blipFill>
                      <a:blip r:embed="rId6"/>
                      <a:srcRect/>
                      <a:stretch>
                        <a:fillRect/>
                      </a:stretch>
                    </p:blipFill>
                    <p:spPr bwMode="auto">
                      <a:xfrm>
                        <a:off x="3207935" y="4274288"/>
                        <a:ext cx="2085012" cy="789957"/>
                      </a:xfrm>
                      <a:prstGeom prst="rect">
                        <a:avLst/>
                      </a:prstGeom>
                      <a:noFill/>
                      <a:ln>
                        <a:noFill/>
                      </a:ln>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0530095"/>
              </p:ext>
            </p:extLst>
          </p:nvPr>
        </p:nvGraphicFramePr>
        <p:xfrm>
          <a:off x="3075098" y="5273749"/>
          <a:ext cx="2428026" cy="858552"/>
        </p:xfrm>
        <a:graphic>
          <a:graphicData uri="http://schemas.openxmlformats.org/presentationml/2006/ole">
            <mc:AlternateContent xmlns:mc="http://schemas.openxmlformats.org/markup-compatibility/2006">
              <mc:Choice xmlns:v="urn:schemas-microsoft-com:vml" Requires="v">
                <p:oleObj spid="_x0000_s15578" name="Equation" r:id="rId7" imgW="672840" imgH="228600" progId="Equation.DSMT4">
                  <p:embed/>
                </p:oleObj>
              </mc:Choice>
              <mc:Fallback>
                <p:oleObj name="Equation" r:id="rId7" imgW="672840" imgH="228600" progId="Equation.DSMT4">
                  <p:embed/>
                  <p:pic>
                    <p:nvPicPr>
                      <p:cNvPr id="0" name="Object 7"/>
                      <p:cNvPicPr>
                        <a:picLocks noChangeAspect="1" noChangeArrowheads="1"/>
                      </p:cNvPicPr>
                      <p:nvPr/>
                    </p:nvPicPr>
                    <p:blipFill>
                      <a:blip r:embed="rId8"/>
                      <a:srcRect/>
                      <a:stretch>
                        <a:fillRect/>
                      </a:stretch>
                    </p:blipFill>
                    <p:spPr bwMode="auto">
                      <a:xfrm>
                        <a:off x="3075098" y="5273749"/>
                        <a:ext cx="2428026" cy="85855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388747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Dilution of Solutions</a:t>
            </a:r>
          </a:p>
        </p:txBody>
      </p:sp>
      <p:sp>
        <p:nvSpPr>
          <p:cNvPr id="5" name="Text Placeholder 4"/>
          <p:cNvSpPr>
            <a:spLocks noGrp="1"/>
          </p:cNvSpPr>
          <p:nvPr>
            <p:ph idx="1"/>
          </p:nvPr>
        </p:nvSpPr>
        <p:spPr>
          <a:xfrm>
            <a:off x="457200" y="1266092"/>
            <a:ext cx="8062912" cy="4744272"/>
          </a:xfrm>
        </p:spPr>
        <p:txBody>
          <a:bodyPr/>
          <a:lstStyle/>
          <a:p>
            <a:pPr marL="342900" indent="-342900">
              <a:buFont typeface="Arial" panose="020B0604020202020204" pitchFamily="34" charset="0"/>
              <a:buChar char="•"/>
            </a:pPr>
            <a:r>
              <a:rPr lang="en-US" sz="2100" dirty="0"/>
              <a:t>Since the dilution process does not change the amount of solute in the solution, </a:t>
            </a:r>
            <a:r>
              <a:rPr lang="en-US" sz="2100" b="1" i="1" dirty="0"/>
              <a:t>n</a:t>
            </a:r>
            <a:r>
              <a:rPr lang="en-US" sz="2100" b="1" baseline="-25000" dirty="0"/>
              <a:t>1</a:t>
            </a:r>
            <a:r>
              <a:rPr lang="en-US" sz="2100" b="1" dirty="0"/>
              <a:t> = </a:t>
            </a:r>
            <a:r>
              <a:rPr lang="en-US" sz="2100" b="1" i="1" dirty="0"/>
              <a:t>n</a:t>
            </a:r>
            <a:r>
              <a:rPr lang="en-US" sz="2100" b="1" baseline="-25000" dirty="0"/>
              <a:t>2</a:t>
            </a:r>
            <a:r>
              <a:rPr lang="en-US" sz="2100" dirty="0"/>
              <a:t>. </a:t>
            </a:r>
          </a:p>
          <a:p>
            <a:endParaRPr lang="en-US" sz="2100" dirty="0"/>
          </a:p>
          <a:p>
            <a:pPr marL="342900" indent="-342900">
              <a:buFont typeface="Arial" panose="020B0604020202020204" pitchFamily="34" charset="0"/>
              <a:buChar char="•"/>
            </a:pPr>
            <a:r>
              <a:rPr lang="en-US" sz="2100" dirty="0"/>
              <a:t>Thus, these two equations may be set equal to one another to derive the </a:t>
            </a:r>
            <a:r>
              <a:rPr lang="en-US" sz="2100" b="1" dirty="0"/>
              <a:t>dilution equation</a:t>
            </a:r>
            <a:r>
              <a:rPr lang="en-US" sz="2100" dirty="0"/>
              <a:t>:</a:t>
            </a:r>
          </a:p>
          <a:p>
            <a:endParaRPr lang="en-US" sz="2100" dirty="0"/>
          </a:p>
          <a:p>
            <a:endParaRPr lang="en-US" sz="2100" dirty="0"/>
          </a:p>
          <a:p>
            <a:endParaRPr lang="en-US" sz="2100" dirty="0"/>
          </a:p>
          <a:p>
            <a:pPr marL="342900" indent="-342900">
              <a:buFont typeface="Arial" panose="020B0604020202020204" pitchFamily="34" charset="0"/>
              <a:buChar char="•"/>
            </a:pPr>
            <a:r>
              <a:rPr lang="en-US" sz="2100" dirty="0"/>
              <a:t>Other units of concentration (C) and volume (V) may be used.</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736773303"/>
              </p:ext>
            </p:extLst>
          </p:nvPr>
        </p:nvGraphicFramePr>
        <p:xfrm>
          <a:off x="2595563" y="3091141"/>
          <a:ext cx="3002480" cy="844183"/>
        </p:xfrm>
        <a:graphic>
          <a:graphicData uri="http://schemas.openxmlformats.org/presentationml/2006/ole">
            <mc:AlternateContent xmlns:mc="http://schemas.openxmlformats.org/markup-compatibility/2006">
              <mc:Choice xmlns:v="urn:schemas-microsoft-com:vml" Requires="v">
                <p:oleObj spid="_x0000_s16528" name="Equation" r:id="rId3" imgW="850680" imgH="228600" progId="Equation.DSMT4">
                  <p:embed/>
                </p:oleObj>
              </mc:Choice>
              <mc:Fallback>
                <p:oleObj name="Equation" r:id="rId3" imgW="850680" imgH="228600" progId="Equation.DSMT4">
                  <p:embed/>
                  <p:pic>
                    <p:nvPicPr>
                      <p:cNvPr id="0" name="Object 6"/>
                      <p:cNvPicPr>
                        <a:picLocks noChangeAspect="1" noChangeArrowheads="1"/>
                      </p:cNvPicPr>
                      <p:nvPr/>
                    </p:nvPicPr>
                    <p:blipFill>
                      <a:blip r:embed="rId4"/>
                      <a:srcRect/>
                      <a:stretch>
                        <a:fillRect/>
                      </a:stretch>
                    </p:blipFill>
                    <p:spPr bwMode="auto">
                      <a:xfrm>
                        <a:off x="2595563" y="3091141"/>
                        <a:ext cx="3002480" cy="844183"/>
                      </a:xfrm>
                      <a:prstGeom prst="rect">
                        <a:avLst/>
                      </a:prstGeom>
                      <a:no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18825502"/>
              </p:ext>
            </p:extLst>
          </p:nvPr>
        </p:nvGraphicFramePr>
        <p:xfrm>
          <a:off x="2828260" y="4901253"/>
          <a:ext cx="2557869" cy="822907"/>
        </p:xfrm>
        <a:graphic>
          <a:graphicData uri="http://schemas.openxmlformats.org/presentationml/2006/ole">
            <mc:AlternateContent xmlns:mc="http://schemas.openxmlformats.org/markup-compatibility/2006">
              <mc:Choice xmlns:v="urn:schemas-microsoft-com:vml" Requires="v">
                <p:oleObj spid="_x0000_s16529" name="Equation" r:id="rId5" imgW="736560" imgH="228600" progId="Equation.DSMT4">
                  <p:embed/>
                </p:oleObj>
              </mc:Choice>
              <mc:Fallback>
                <p:oleObj name="Equation" r:id="rId5" imgW="736560" imgH="228600" progId="Equation.DSMT4">
                  <p:embed/>
                  <p:pic>
                    <p:nvPicPr>
                      <p:cNvPr id="0" name="Object 8"/>
                      <p:cNvPicPr>
                        <a:picLocks noChangeAspect="1" noChangeArrowheads="1"/>
                      </p:cNvPicPr>
                      <p:nvPr/>
                    </p:nvPicPr>
                    <p:blipFill>
                      <a:blip r:embed="rId6"/>
                      <a:srcRect/>
                      <a:stretch>
                        <a:fillRect/>
                      </a:stretch>
                    </p:blipFill>
                    <p:spPr bwMode="auto">
                      <a:xfrm>
                        <a:off x="2828260" y="4901253"/>
                        <a:ext cx="2557869" cy="82290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834038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424583"/>
          </a:xfrm>
        </p:spPr>
        <p:txBody>
          <a:bodyPr>
            <a:noAutofit/>
          </a:bodyPr>
          <a:lstStyle/>
          <a:p>
            <a:r>
              <a:rPr lang="en-US" sz="2100" dirty="0"/>
              <a:t>Example 3.19</a:t>
            </a:r>
          </a:p>
        </p:txBody>
      </p:sp>
      <p:sp>
        <p:nvSpPr>
          <p:cNvPr id="5" name="Text Placeholder 4"/>
          <p:cNvSpPr>
            <a:spLocks noGrp="1"/>
          </p:cNvSpPr>
          <p:nvPr>
            <p:ph idx="1"/>
          </p:nvPr>
        </p:nvSpPr>
        <p:spPr>
          <a:xfrm>
            <a:off x="457200" y="1237957"/>
            <a:ext cx="8062912" cy="4772407"/>
          </a:xfrm>
        </p:spPr>
        <p:txBody>
          <a:bodyPr/>
          <a:lstStyle/>
          <a:p>
            <a:pPr marL="342900" indent="-342900">
              <a:buFont typeface="Arial" panose="020B0604020202020204" pitchFamily="34" charset="0"/>
              <a:buChar char="•"/>
            </a:pPr>
            <a:r>
              <a:rPr lang="en-US" sz="2100" dirty="0"/>
              <a:t>If 0.850 L of a 5.00-</a:t>
            </a:r>
            <a:r>
              <a:rPr lang="en-US" sz="2100" i="1" dirty="0"/>
              <a:t>M</a:t>
            </a:r>
            <a:r>
              <a:rPr lang="en-US" sz="2100" dirty="0"/>
              <a:t> solution of copper nitrate, Cu(NO</a:t>
            </a:r>
            <a:r>
              <a:rPr lang="en-US" sz="2100" baseline="-25000" dirty="0"/>
              <a:t>3</a:t>
            </a:r>
            <a:r>
              <a:rPr lang="en-US" sz="2100" dirty="0"/>
              <a:t>)</a:t>
            </a:r>
            <a:r>
              <a:rPr lang="en-US" sz="2100" baseline="-25000" dirty="0"/>
              <a:t>2</a:t>
            </a:r>
            <a:r>
              <a:rPr lang="en-US" sz="2100" dirty="0"/>
              <a:t>, is diluted to a volume of 1.80 L by the addition of water, what is the molarity of the diluted solution?</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552052749"/>
              </p:ext>
            </p:extLst>
          </p:nvPr>
        </p:nvGraphicFramePr>
        <p:xfrm>
          <a:off x="3391786" y="2499694"/>
          <a:ext cx="2118427" cy="681336"/>
        </p:xfrm>
        <a:graphic>
          <a:graphicData uri="http://schemas.openxmlformats.org/presentationml/2006/ole">
            <mc:AlternateContent xmlns:mc="http://schemas.openxmlformats.org/markup-compatibility/2006">
              <mc:Choice xmlns:v="urn:schemas-microsoft-com:vml" Requires="v">
                <p:oleObj spid="_x0000_s17623" name="Equation" r:id="rId3" imgW="736560" imgH="228600" progId="Equation.DSMT4">
                  <p:embed/>
                </p:oleObj>
              </mc:Choice>
              <mc:Fallback>
                <p:oleObj name="Equation" r:id="rId3" imgW="736560" imgH="228600" progId="Equation.DSMT4">
                  <p:embed/>
                  <p:pic>
                    <p:nvPicPr>
                      <p:cNvPr id="0" name="Object 8"/>
                      <p:cNvPicPr>
                        <a:picLocks noChangeAspect="1" noChangeArrowheads="1"/>
                      </p:cNvPicPr>
                      <p:nvPr/>
                    </p:nvPicPr>
                    <p:blipFill>
                      <a:blip r:embed="rId4"/>
                      <a:srcRect/>
                      <a:stretch>
                        <a:fillRect/>
                      </a:stretch>
                    </p:blipFill>
                    <p:spPr bwMode="auto">
                      <a:xfrm>
                        <a:off x="3391786" y="2499694"/>
                        <a:ext cx="2118427" cy="681336"/>
                      </a:xfrm>
                      <a:prstGeom prst="rect">
                        <a:avLst/>
                      </a:prstGeom>
                      <a:no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83906723"/>
              </p:ext>
            </p:extLst>
          </p:nvPr>
        </p:nvGraphicFramePr>
        <p:xfrm>
          <a:off x="3530638" y="3391786"/>
          <a:ext cx="2083353" cy="1354110"/>
        </p:xfrm>
        <a:graphic>
          <a:graphicData uri="http://schemas.openxmlformats.org/presentationml/2006/ole">
            <mc:AlternateContent xmlns:mc="http://schemas.openxmlformats.org/markup-compatibility/2006">
              <mc:Choice xmlns:v="urn:schemas-microsoft-com:vml" Requires="v">
                <p:oleObj spid="_x0000_s17624" name="Equation" r:id="rId5" imgW="672840" imgH="431640" progId="Equation.DSMT4">
                  <p:embed/>
                </p:oleObj>
              </mc:Choice>
              <mc:Fallback>
                <p:oleObj name="Equation" r:id="rId5" imgW="672840" imgH="431640" progId="Equation.DSMT4">
                  <p:embed/>
                  <p:pic>
                    <p:nvPicPr>
                      <p:cNvPr id="0" name="Object 9"/>
                      <p:cNvPicPr>
                        <a:picLocks noChangeAspect="1" noChangeArrowheads="1"/>
                      </p:cNvPicPr>
                      <p:nvPr/>
                    </p:nvPicPr>
                    <p:blipFill>
                      <a:blip r:embed="rId6"/>
                      <a:srcRect/>
                      <a:stretch>
                        <a:fillRect/>
                      </a:stretch>
                    </p:blipFill>
                    <p:spPr bwMode="auto">
                      <a:xfrm>
                        <a:off x="3530638" y="3391786"/>
                        <a:ext cx="2083353" cy="1354110"/>
                      </a:xfrm>
                      <a:prstGeom prst="rect">
                        <a:avLst/>
                      </a:prstGeom>
                      <a:noFill/>
                      <a:ln>
                        <a:noFill/>
                      </a:ln>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87913789"/>
              </p:ext>
            </p:extLst>
          </p:nvPr>
        </p:nvGraphicFramePr>
        <p:xfrm>
          <a:off x="1275907" y="5095277"/>
          <a:ext cx="6789738" cy="1335044"/>
        </p:xfrm>
        <a:graphic>
          <a:graphicData uri="http://schemas.openxmlformats.org/presentationml/2006/ole">
            <mc:AlternateContent xmlns:mc="http://schemas.openxmlformats.org/markup-compatibility/2006">
              <mc:Choice xmlns:v="urn:schemas-microsoft-com:vml" Requires="v">
                <p:oleObj spid="_x0000_s17625" name="Equation" r:id="rId7" imgW="2044440" imgH="393480" progId="Equation.DSMT4">
                  <p:embed/>
                </p:oleObj>
              </mc:Choice>
              <mc:Fallback>
                <p:oleObj name="Equation" r:id="rId7" imgW="2044440" imgH="393480" progId="Equation.DSMT4">
                  <p:embed/>
                  <p:pic>
                    <p:nvPicPr>
                      <p:cNvPr id="0" name="Object 10"/>
                      <p:cNvPicPr>
                        <a:picLocks noChangeAspect="1" noChangeArrowheads="1"/>
                      </p:cNvPicPr>
                      <p:nvPr/>
                    </p:nvPicPr>
                    <p:blipFill>
                      <a:blip r:embed="rId8"/>
                      <a:srcRect/>
                      <a:stretch>
                        <a:fillRect/>
                      </a:stretch>
                    </p:blipFill>
                    <p:spPr bwMode="auto">
                      <a:xfrm>
                        <a:off x="1275907" y="5095277"/>
                        <a:ext cx="6789738" cy="133504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887440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dirty="0"/>
              <a:t>Learning Objectives</a:t>
            </a:r>
          </a:p>
        </p:txBody>
      </p:sp>
      <p:sp>
        <p:nvSpPr>
          <p:cNvPr id="3" name="Content Placeholder 2"/>
          <p:cNvSpPr>
            <a:spLocks noGrp="1"/>
          </p:cNvSpPr>
          <p:nvPr>
            <p:ph idx="1"/>
          </p:nvPr>
        </p:nvSpPr>
        <p:spPr/>
        <p:txBody>
          <a:bodyPr>
            <a:normAutofit/>
          </a:bodyPr>
          <a:lstStyle/>
          <a:p>
            <a:r>
              <a:rPr lang="en-US" sz="2100" dirty="0"/>
              <a:t>3.4 Other Units for Solution Concentrations</a:t>
            </a:r>
          </a:p>
          <a:p>
            <a:pPr lvl="1"/>
            <a:r>
              <a:rPr lang="en-US" sz="1800" dirty="0"/>
              <a:t>Define the concentration units of mass percentage, volume percentage, mass-volume percentage, parts-per million(ppm), and parts-per-billion (ppb)</a:t>
            </a:r>
          </a:p>
          <a:p>
            <a:pPr lvl="1"/>
            <a:r>
              <a:rPr lang="en-US" sz="1800" dirty="0"/>
              <a:t>Perform computations relating a solution’s concentration and its components’ volumes and/or masses using these units</a:t>
            </a:r>
          </a:p>
        </p:txBody>
      </p:sp>
    </p:spTree>
    <p:extLst>
      <p:ext uri="{BB962C8B-B14F-4D97-AF65-F5344CB8AC3E}">
        <p14:creationId xmlns:p14="http://schemas.microsoft.com/office/powerpoint/2010/main" val="3438039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Other Units for Solution Concentrations</a:t>
            </a:r>
          </a:p>
        </p:txBody>
      </p:sp>
      <p:sp>
        <p:nvSpPr>
          <p:cNvPr id="5" name="Text Placeholder 4"/>
          <p:cNvSpPr>
            <a:spLocks noGrp="1"/>
          </p:cNvSpPr>
          <p:nvPr>
            <p:ph idx="1"/>
          </p:nvPr>
        </p:nvSpPr>
        <p:spPr>
          <a:xfrm>
            <a:off x="457200" y="1308295"/>
            <a:ext cx="8062912" cy="4702069"/>
          </a:xfrm>
        </p:spPr>
        <p:txBody>
          <a:bodyPr/>
          <a:lstStyle/>
          <a:p>
            <a:pPr marL="342900" indent="-342900">
              <a:buFont typeface="Arial" panose="020B0604020202020204" pitchFamily="34" charset="0"/>
              <a:buChar char="•"/>
            </a:pPr>
            <a:r>
              <a:rPr lang="en-US" sz="2100" dirty="0"/>
              <a:t>Molarity is a very useful unit for evaluating the concentration of solutions. </a:t>
            </a:r>
          </a:p>
          <a:p>
            <a:endParaRPr lang="en-US" sz="2100" dirty="0"/>
          </a:p>
          <a:p>
            <a:pPr marL="342900" indent="-342900">
              <a:buFont typeface="Arial" panose="020B0604020202020204" pitchFamily="34" charset="0"/>
              <a:buChar char="•"/>
            </a:pPr>
            <a:r>
              <a:rPr lang="en-US" sz="2100" dirty="0"/>
              <a:t>In this section, we will introduce some other units of concentration that are commonly used in various applications. </a:t>
            </a:r>
          </a:p>
          <a:p>
            <a:endParaRPr lang="en-US" dirty="0"/>
          </a:p>
        </p:txBody>
      </p:sp>
    </p:spTree>
    <p:extLst>
      <p:ext uri="{BB962C8B-B14F-4D97-AF65-F5344CB8AC3E}">
        <p14:creationId xmlns:p14="http://schemas.microsoft.com/office/powerpoint/2010/main" val="1473828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Mass Percentage</a:t>
            </a:r>
          </a:p>
        </p:txBody>
      </p:sp>
      <p:sp>
        <p:nvSpPr>
          <p:cNvPr id="5" name="Text Placeholder 4"/>
          <p:cNvSpPr>
            <a:spLocks noGrp="1"/>
          </p:cNvSpPr>
          <p:nvPr>
            <p:ph idx="1"/>
          </p:nvPr>
        </p:nvSpPr>
        <p:spPr>
          <a:xfrm>
            <a:off x="457200" y="1322363"/>
            <a:ext cx="8062912" cy="4688001"/>
          </a:xfrm>
        </p:spPr>
        <p:txBody>
          <a:bodyPr/>
          <a:lstStyle/>
          <a:p>
            <a:pPr marL="342900" indent="-342900">
              <a:buFont typeface="Arial" panose="020B0604020202020204" pitchFamily="34" charset="0"/>
              <a:buChar char="•"/>
            </a:pPr>
            <a:r>
              <a:rPr lang="en-US" sz="2100" dirty="0"/>
              <a:t>The </a:t>
            </a:r>
            <a:r>
              <a:rPr lang="en-US" sz="2100" b="1" dirty="0"/>
              <a:t>mass percentage </a:t>
            </a:r>
            <a:r>
              <a:rPr lang="en-US" sz="2100" dirty="0"/>
              <a:t>of a solution component is defined as the ratio of the component’s mass to the solution’s mass, expressed as a percentage:</a:t>
            </a:r>
          </a:p>
          <a:p>
            <a:endParaRPr lang="en-US" sz="2100" dirty="0"/>
          </a:p>
          <a:p>
            <a:endParaRPr lang="en-US" sz="2100" dirty="0"/>
          </a:p>
          <a:p>
            <a:endParaRPr lang="en-US" sz="2100" dirty="0"/>
          </a:p>
          <a:p>
            <a:endParaRPr lang="en-US" sz="2100" dirty="0"/>
          </a:p>
          <a:p>
            <a:pPr marL="342900" indent="-342900">
              <a:buFont typeface="Arial" panose="020B0604020202020204" pitchFamily="34" charset="0"/>
              <a:buChar char="•"/>
            </a:pPr>
            <a:r>
              <a:rPr lang="en-US" sz="2100" dirty="0"/>
              <a:t>We are generally most interested in the mass percentages of solutes, but it is also possible to compute the mass percentage of solvent.</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7175774"/>
              </p:ext>
            </p:extLst>
          </p:nvPr>
        </p:nvGraphicFramePr>
        <p:xfrm>
          <a:off x="1733106" y="2576483"/>
          <a:ext cx="5665160" cy="874854"/>
        </p:xfrm>
        <a:graphic>
          <a:graphicData uri="http://schemas.openxmlformats.org/presentationml/2006/ole">
            <mc:AlternateContent xmlns:mc="http://schemas.openxmlformats.org/markup-compatibility/2006">
              <mc:Choice xmlns:v="urn:schemas-microsoft-com:vml" Requires="v">
                <p:oleObj spid="_x0000_s18504" name="Equation" r:id="rId3" imgW="2857320" imgH="431640" progId="Equation.DSMT4">
                  <p:embed/>
                </p:oleObj>
              </mc:Choice>
              <mc:Fallback>
                <p:oleObj name="Equation" r:id="rId3" imgW="2857320" imgH="431640" progId="Equation.DSMT4">
                  <p:embed/>
                  <p:pic>
                    <p:nvPicPr>
                      <p:cNvPr id="0" name="Object 1"/>
                      <p:cNvPicPr>
                        <a:picLocks noChangeAspect="1" noChangeArrowheads="1"/>
                      </p:cNvPicPr>
                      <p:nvPr/>
                    </p:nvPicPr>
                    <p:blipFill>
                      <a:blip r:embed="rId4"/>
                      <a:srcRect/>
                      <a:stretch>
                        <a:fillRect/>
                      </a:stretch>
                    </p:blipFill>
                    <p:spPr bwMode="auto">
                      <a:xfrm>
                        <a:off x="1733106" y="2576483"/>
                        <a:ext cx="5665160" cy="87485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6378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t>Figure 3.2</a:t>
            </a:r>
          </a:p>
        </p:txBody>
      </p:sp>
      <p:pic>
        <p:nvPicPr>
          <p:cNvPr id="2" name="Figure" descr="A table and diagram are shown. The table is made up of six columns and five rows. The header row reads: “Element,” “Quantity,” a blank space, “Average atomic mass (a m u),” a blank space, and “Subtotal (a m u).” The first column contains the symbols “C,” “H,” “C l” and a blank, merged cell that runs the width of the first five columns. The second column contains the numbers “1,” “1,” and “3” as well as the merged cell. The third column contains the multiplication symbol in each cell except for the last, merged cell. The fourth column contains the numbers “12.01,” “1.008,” and “35.45” as well as the merged cell. The fifth column contains the symbol “=” in each cell except for the last, merged cell. The sixth column contains the values “12.01,” “1.008,” “106.35,” and “119.37.” There is a thick black line below the number 106.35. The merged cell under the first five columns reads “Molecular mass.” To the left of the table is a diagram of a molecule. Three green spheres are attached to a slightly smaller black sphere, which is also attached to a smaller white sphere. The green spheres lie beneath and to the sides of the black sphere while the white sphere is located straight up from the black spher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87434"/>
            <a:ext cx="7886700" cy="1932195"/>
          </a:xfrm>
        </p:spPr>
      </p:pic>
      <p:sp>
        <p:nvSpPr>
          <p:cNvPr id="7" name="Figure Legend"/>
          <p:cNvSpPr>
            <a:spLocks noGrp="1"/>
          </p:cNvSpPr>
          <p:nvPr>
            <p:ph idx="13"/>
          </p:nvPr>
        </p:nvSpPr>
        <p:spPr/>
        <p:txBody>
          <a:bodyPr>
            <a:normAutofit/>
          </a:bodyPr>
          <a:lstStyle/>
          <a:p>
            <a:r>
              <a:rPr lang="en-US" sz="1600" dirty="0"/>
              <a:t>The average mass of a chloroform molecule, CHCl</a:t>
            </a:r>
            <a:r>
              <a:rPr lang="en-US" sz="1600" baseline="-25000" dirty="0"/>
              <a:t>3</a:t>
            </a:r>
            <a:r>
              <a:rPr lang="en-US" sz="1600" dirty="0"/>
              <a:t>, is 119.37 amu, which is the sum of the average atomic masses of each of its constituent atoms. The model shows the molecular structure of chloroform.</a:t>
            </a:r>
          </a:p>
        </p:txBody>
      </p:sp>
    </p:spTree>
    <p:extLst>
      <p:ext uri="{BB962C8B-B14F-4D97-AF65-F5344CB8AC3E}">
        <p14:creationId xmlns:p14="http://schemas.microsoft.com/office/powerpoint/2010/main" val="2389008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Autofit/>
          </a:bodyPr>
          <a:lstStyle/>
          <a:p>
            <a:r>
              <a:rPr lang="en-US" sz="2100" dirty="0"/>
              <a:t>Figure 3.17</a:t>
            </a:r>
          </a:p>
        </p:txBody>
      </p:sp>
      <p:pic>
        <p:nvPicPr>
          <p:cNvPr id="2" name="Figure" descr="The sides of two cylindrical containers are shown. Each container’s label is partially visible. The left container’s label reads “Bleach.” The right label contains more information about the product including the phrase, “Contains: Sodium hypochlorite 7.4 %.”"/>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147887" y="1105694"/>
            <a:ext cx="4848225" cy="3495675"/>
          </a:xfrm>
        </p:spPr>
      </p:pic>
      <p:sp>
        <p:nvSpPr>
          <p:cNvPr id="7" name="Figure Legend"/>
          <p:cNvSpPr>
            <a:spLocks noGrp="1"/>
          </p:cNvSpPr>
          <p:nvPr>
            <p:ph idx="13"/>
          </p:nvPr>
        </p:nvSpPr>
        <p:spPr/>
        <p:txBody>
          <a:bodyPr>
            <a:normAutofit/>
          </a:bodyPr>
          <a:lstStyle/>
          <a:p>
            <a:r>
              <a:rPr lang="en-US" sz="1600" dirty="0"/>
              <a:t>Liquid bleach is an aqueous solution of sodium hypochlorite (NaOCl). This brand has a concentration of 7.4% NaOCl by mass.</a:t>
            </a:r>
          </a:p>
        </p:txBody>
      </p:sp>
    </p:spTree>
    <p:extLst>
      <p:ext uri="{BB962C8B-B14F-4D97-AF65-F5344CB8AC3E}">
        <p14:creationId xmlns:p14="http://schemas.microsoft.com/office/powerpoint/2010/main" val="437019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Autofit/>
          </a:bodyPr>
          <a:lstStyle/>
          <a:p>
            <a:r>
              <a:rPr lang="en-US" sz="2100" dirty="0"/>
              <a:t>Example 3.23</a:t>
            </a:r>
          </a:p>
        </p:txBody>
      </p:sp>
      <p:sp>
        <p:nvSpPr>
          <p:cNvPr id="7" name="Figure Legend" hidden="1"/>
          <p:cNvSpPr>
            <a:spLocks noGrp="1"/>
          </p:cNvSpPr>
          <p:nvPr>
            <p:ph idx="13"/>
          </p:nvPr>
        </p:nvSpPr>
        <p:spPr/>
        <p:txBody>
          <a:bodyPr>
            <a:normAutofit/>
          </a:bodyPr>
          <a:lstStyle/>
          <a:p>
            <a:endParaRPr lang="en-US" sz="1600" dirty="0"/>
          </a:p>
        </p:txBody>
      </p:sp>
      <p:sp>
        <p:nvSpPr>
          <p:cNvPr id="3" name="Content Placeholder 2"/>
          <p:cNvSpPr>
            <a:spLocks noGrp="1"/>
          </p:cNvSpPr>
          <p:nvPr>
            <p:ph idx="1"/>
          </p:nvPr>
        </p:nvSpPr>
        <p:spPr/>
        <p:txBody>
          <a:bodyPr/>
          <a:lstStyle/>
          <a:p>
            <a:endParaRPr lang="en-US"/>
          </a:p>
        </p:txBody>
      </p:sp>
      <p:pic>
        <p:nvPicPr>
          <p:cNvPr id="23554" name="Picture 2" descr="A diagram of three boxes connected by a right-facing arrow in between each is shown. The box on the left contains the phrase, “Volume of solution ( m L ),” the middle box reads, “Mass of solution ( g ),” while the one on the right contains the phrase, “Mass of H C l ( g ).” There is a phrase under the left arrow that says, “Multiply by density ( g / m L )” and under the right arrow it states, “Multiply by mass percent as ratio ( g H C l / g solution ).”"/>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9098" y="2172548"/>
            <a:ext cx="8282763" cy="117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14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Volume Percentage</a:t>
            </a:r>
          </a:p>
        </p:txBody>
      </p:sp>
      <p:sp>
        <p:nvSpPr>
          <p:cNvPr id="5" name="Text Placeholder 4"/>
          <p:cNvSpPr>
            <a:spLocks noGrp="1"/>
          </p:cNvSpPr>
          <p:nvPr>
            <p:ph idx="1"/>
          </p:nvPr>
        </p:nvSpPr>
        <p:spPr>
          <a:xfrm>
            <a:off x="457200" y="1266092"/>
            <a:ext cx="8062912" cy="4744272"/>
          </a:xfrm>
        </p:spPr>
        <p:txBody>
          <a:bodyPr/>
          <a:lstStyle/>
          <a:p>
            <a:pPr marL="342900" indent="-342900">
              <a:buFont typeface="Arial" panose="020B0604020202020204" pitchFamily="34" charset="0"/>
              <a:buChar char="•"/>
            </a:pPr>
            <a:r>
              <a:rPr lang="en-US" sz="2100" dirty="0"/>
              <a:t>The concentration of a solution formed by dissolving a liquid solute in a liquid solvent is often expressed as a </a:t>
            </a:r>
            <a:r>
              <a:rPr lang="en-US" sz="2100" b="1" dirty="0"/>
              <a:t>volume percentage</a:t>
            </a:r>
            <a:r>
              <a:rPr lang="en-US" sz="2100" dirty="0"/>
              <a:t>.</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51398827"/>
              </p:ext>
            </p:extLst>
          </p:nvPr>
        </p:nvGraphicFramePr>
        <p:xfrm>
          <a:off x="1360967" y="2581927"/>
          <a:ext cx="6362184" cy="956167"/>
        </p:xfrm>
        <a:graphic>
          <a:graphicData uri="http://schemas.openxmlformats.org/presentationml/2006/ole">
            <mc:AlternateContent xmlns:mc="http://schemas.openxmlformats.org/markup-compatibility/2006">
              <mc:Choice xmlns:v="urn:schemas-microsoft-com:vml" Requires="v">
                <p:oleObj spid="_x0000_s19528" name="Equation" r:id="rId3" imgW="2933640" imgH="431640" progId="Equation.DSMT4">
                  <p:embed/>
                </p:oleObj>
              </mc:Choice>
              <mc:Fallback>
                <p:oleObj name="Equation" r:id="rId3" imgW="2933640" imgH="431640" progId="Equation.DSMT4">
                  <p:embed/>
                  <p:pic>
                    <p:nvPicPr>
                      <p:cNvPr id="0" name="Object 1"/>
                      <p:cNvPicPr>
                        <a:picLocks noChangeAspect="1" noChangeArrowheads="1"/>
                      </p:cNvPicPr>
                      <p:nvPr/>
                    </p:nvPicPr>
                    <p:blipFill>
                      <a:blip r:embed="rId4"/>
                      <a:srcRect/>
                      <a:stretch>
                        <a:fillRect/>
                      </a:stretch>
                    </p:blipFill>
                    <p:spPr bwMode="auto">
                      <a:xfrm>
                        <a:off x="1360967" y="2581927"/>
                        <a:ext cx="6362184" cy="95616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155522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Mass-Volume Percentage</a:t>
            </a:r>
          </a:p>
        </p:txBody>
      </p:sp>
      <p:sp>
        <p:nvSpPr>
          <p:cNvPr id="5" name="Text Placeholder 4"/>
          <p:cNvSpPr>
            <a:spLocks noGrp="1"/>
          </p:cNvSpPr>
          <p:nvPr>
            <p:ph idx="1"/>
          </p:nvPr>
        </p:nvSpPr>
        <p:spPr>
          <a:xfrm>
            <a:off x="457200" y="1308295"/>
            <a:ext cx="8062912" cy="4702070"/>
          </a:xfrm>
        </p:spPr>
        <p:txBody>
          <a:bodyPr>
            <a:normAutofit/>
          </a:bodyPr>
          <a:lstStyle/>
          <a:p>
            <a:pPr marL="342900" indent="-342900">
              <a:buFont typeface="Arial" panose="020B0604020202020204" pitchFamily="34" charset="0"/>
              <a:buChar char="•"/>
            </a:pPr>
            <a:r>
              <a:rPr lang="en-US" sz="2100" dirty="0"/>
              <a:t>A </a:t>
            </a:r>
            <a:r>
              <a:rPr lang="en-US" sz="2100" b="1" dirty="0"/>
              <a:t>mass-volume percent </a:t>
            </a:r>
            <a:r>
              <a:rPr lang="en-US" sz="2100" dirty="0"/>
              <a:t>is a ratio of a solute’s mass to the solution’s volume expressed as a percentage. </a:t>
            </a:r>
          </a:p>
          <a:p>
            <a:endParaRPr lang="en-US" sz="2100" dirty="0"/>
          </a:p>
          <a:p>
            <a:pPr marL="342900" indent="-342900">
              <a:buFont typeface="Arial" panose="020B0604020202020204" pitchFamily="34" charset="0"/>
              <a:buChar char="•"/>
            </a:pPr>
            <a:r>
              <a:rPr lang="en-US" sz="2100" dirty="0"/>
              <a:t>The specific units used for solute mass and solution volume may vary, depending on the solution.</a:t>
            </a:r>
          </a:p>
          <a:p>
            <a:endParaRPr lang="en-US" sz="2100" dirty="0"/>
          </a:p>
          <a:p>
            <a:pPr marL="342900" indent="-342900">
              <a:buFont typeface="Arial" panose="020B0604020202020204" pitchFamily="34" charset="0"/>
              <a:buChar char="•"/>
            </a:pPr>
            <a:r>
              <a:rPr lang="en-US" sz="2100" dirty="0"/>
              <a:t>For example, physiological saline solution, used to prepare intravenous fluids, has a concentration of 0.9% mass/volume (m/v), indicating that the composition is 0.9 g of solute per 100 mL of solution.</a:t>
            </a:r>
          </a:p>
          <a:p>
            <a:endParaRPr lang="en-US" dirty="0"/>
          </a:p>
        </p:txBody>
      </p:sp>
    </p:spTree>
    <p:extLst>
      <p:ext uri="{BB962C8B-B14F-4D97-AF65-F5344CB8AC3E}">
        <p14:creationId xmlns:p14="http://schemas.microsoft.com/office/powerpoint/2010/main" val="1535987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Autofit/>
          </a:bodyPr>
          <a:lstStyle/>
          <a:p>
            <a:r>
              <a:rPr lang="en-US" sz="2100" dirty="0"/>
              <a:t>Figure 3.18</a:t>
            </a:r>
          </a:p>
        </p:txBody>
      </p:sp>
      <p:pic>
        <p:nvPicPr>
          <p:cNvPr id="2" name="Figure" descr="Two pictures are shown labeled a and b. Picture a depicts a clear, colorless solution in a plastic bag being held in a person’s hand. Picture b shows a person’s hand holding a detection meter with a digital readout screen while another hand holds someone’s finger up to the end of the meter. The meter is pressed to the drop of blood that is at the end of the person’s fing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14412" y="1100931"/>
            <a:ext cx="7115175" cy="3505200"/>
          </a:xfrm>
        </p:spPr>
      </p:pic>
      <p:sp>
        <p:nvSpPr>
          <p:cNvPr id="7" name="Figure Legend"/>
          <p:cNvSpPr>
            <a:spLocks noGrp="1"/>
          </p:cNvSpPr>
          <p:nvPr>
            <p:ph idx="13"/>
          </p:nvPr>
        </p:nvSpPr>
        <p:spPr>
          <a:xfrm>
            <a:off x="628650" y="4918366"/>
            <a:ext cx="7886700" cy="1197300"/>
          </a:xfrm>
        </p:spPr>
        <p:txBody>
          <a:bodyPr>
            <a:noAutofit/>
          </a:bodyPr>
          <a:lstStyle/>
          <a:p>
            <a:r>
              <a:rPr lang="en-US" dirty="0"/>
              <a:t>“Mixed” mass-volume units are commonly encountered in medical settings. (a) The NaCl concentration of physiological saline is 0.9% (m/v). (b) This device measures glucose levels in a sample of blood. The normal range for glucose concentration in blood (fasting) is around 70–100 mg/dL. (credit a: modification of work by “The National Guard”/Flickr; credit b: modification of work by Biswarup Ganguly)</a:t>
            </a:r>
          </a:p>
        </p:txBody>
      </p:sp>
    </p:spTree>
    <p:extLst>
      <p:ext uri="{BB962C8B-B14F-4D97-AF65-F5344CB8AC3E}">
        <p14:creationId xmlns:p14="http://schemas.microsoft.com/office/powerpoint/2010/main" val="2112340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100" dirty="0"/>
              <a:t>Parts per Million and Parts per Billion</a:t>
            </a:r>
          </a:p>
        </p:txBody>
      </p:sp>
      <p:sp>
        <p:nvSpPr>
          <p:cNvPr id="5" name="Text Placeholder 4"/>
          <p:cNvSpPr>
            <a:spLocks noGrp="1"/>
          </p:cNvSpPr>
          <p:nvPr>
            <p:ph idx="1"/>
          </p:nvPr>
        </p:nvSpPr>
        <p:spPr>
          <a:xfrm>
            <a:off x="457200" y="1266092"/>
            <a:ext cx="8062912" cy="4744272"/>
          </a:xfrm>
        </p:spPr>
        <p:txBody>
          <a:bodyPr/>
          <a:lstStyle/>
          <a:p>
            <a:pPr marL="342900" indent="-342900">
              <a:buFont typeface="Arial" panose="020B0604020202020204" pitchFamily="34" charset="0"/>
              <a:buChar char="•"/>
            </a:pPr>
            <a:r>
              <a:rPr lang="en-US" dirty="0"/>
              <a:t>Very low solute concentrations are often expressed using appropriately small units such as </a:t>
            </a:r>
            <a:r>
              <a:rPr lang="en-US" b="1" dirty="0"/>
              <a:t>parts per million (ppm) </a:t>
            </a:r>
            <a:r>
              <a:rPr lang="en-US" dirty="0"/>
              <a:t>or</a:t>
            </a:r>
            <a:r>
              <a:rPr lang="en-US" b="1" dirty="0"/>
              <a:t> parts per billion (ppb)</a:t>
            </a:r>
            <a:r>
              <a:rPr lang="en-US" dirty="0"/>
              <a:t>.</a:t>
            </a:r>
          </a:p>
          <a:p>
            <a:endParaRPr lang="en-US" dirty="0"/>
          </a:p>
          <a:p>
            <a:pPr marL="342900" indent="-342900">
              <a:buFont typeface="Arial" panose="020B0604020202020204" pitchFamily="34" charset="0"/>
              <a:buChar char="•"/>
            </a:pPr>
            <a:r>
              <a:rPr lang="en-US" dirty="0"/>
              <a:t>The mass-based definitions of ppm and ppb:</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041603154"/>
              </p:ext>
            </p:extLst>
          </p:nvPr>
        </p:nvGraphicFramePr>
        <p:xfrm>
          <a:off x="2112963" y="3498850"/>
          <a:ext cx="4711700" cy="1074738"/>
        </p:xfrm>
        <a:graphic>
          <a:graphicData uri="http://schemas.openxmlformats.org/presentationml/2006/ole">
            <mc:AlternateContent xmlns:mc="http://schemas.openxmlformats.org/markup-compatibility/2006">
              <mc:Choice xmlns:v="urn:schemas-microsoft-com:vml" Requires="v">
                <p:oleObj spid="_x0000_s20620" name="Equation" r:id="rId3" imgW="1930320" imgH="431640" progId="Equation.DSMT4">
                  <p:embed/>
                </p:oleObj>
              </mc:Choice>
              <mc:Fallback>
                <p:oleObj name="Equation" r:id="rId3" imgW="1930320" imgH="431640" progId="Equation.DSMT4">
                  <p:embed/>
                  <p:pic>
                    <p:nvPicPr>
                      <p:cNvPr id="0" name="Object 1"/>
                      <p:cNvPicPr>
                        <a:picLocks noChangeAspect="1" noChangeArrowheads="1"/>
                      </p:cNvPicPr>
                      <p:nvPr/>
                    </p:nvPicPr>
                    <p:blipFill>
                      <a:blip r:embed="rId4"/>
                      <a:srcRect/>
                      <a:stretch>
                        <a:fillRect/>
                      </a:stretch>
                    </p:blipFill>
                    <p:spPr bwMode="auto">
                      <a:xfrm>
                        <a:off x="2112963" y="3498850"/>
                        <a:ext cx="47117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46614052"/>
              </p:ext>
            </p:extLst>
          </p:nvPr>
        </p:nvGraphicFramePr>
        <p:xfrm>
          <a:off x="2214563" y="4872038"/>
          <a:ext cx="4570412" cy="1074737"/>
        </p:xfrm>
        <a:graphic>
          <a:graphicData uri="http://schemas.openxmlformats.org/presentationml/2006/ole">
            <mc:AlternateContent xmlns:mc="http://schemas.openxmlformats.org/markup-compatibility/2006">
              <mc:Choice xmlns:v="urn:schemas-microsoft-com:vml" Requires="v">
                <p:oleObj spid="_x0000_s20621" name="Equation" r:id="rId5" imgW="1879560" imgH="431640" progId="Equation.DSMT4">
                  <p:embed/>
                </p:oleObj>
              </mc:Choice>
              <mc:Fallback>
                <p:oleObj name="Equation" r:id="rId5" imgW="1879560" imgH="431640" progId="Equation.DSMT4">
                  <p:embed/>
                  <p:pic>
                    <p:nvPicPr>
                      <p:cNvPr id="0" name="Object 5"/>
                      <p:cNvPicPr>
                        <a:picLocks noChangeAspect="1" noChangeArrowheads="1"/>
                      </p:cNvPicPr>
                      <p:nvPr/>
                    </p:nvPicPr>
                    <p:blipFill>
                      <a:blip r:embed="rId6"/>
                      <a:srcRect/>
                      <a:stretch>
                        <a:fillRect/>
                      </a:stretch>
                    </p:blipFill>
                    <p:spPr bwMode="auto">
                      <a:xfrm>
                        <a:off x="2214563" y="4872038"/>
                        <a:ext cx="45704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529626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Autofit/>
          </a:bodyPr>
          <a:lstStyle/>
          <a:p>
            <a:r>
              <a:rPr lang="en-US" sz="2100" dirty="0"/>
              <a:t>Figure 3.19</a:t>
            </a:r>
          </a:p>
        </p:txBody>
      </p:sp>
      <p:pic>
        <p:nvPicPr>
          <p:cNvPr id="2" name="Figure" descr="Two pictures are shown labeled a and b. Picture a is a close-up shot of water coming out of a faucet. Picture b shows a machine with the words, “Filtered Water Dispenser.” This machine appears to be inside a refrigerato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14425" y="1100931"/>
            <a:ext cx="6915150" cy="3505200"/>
          </a:xfrm>
        </p:spPr>
      </p:pic>
      <p:sp>
        <p:nvSpPr>
          <p:cNvPr id="7" name="Figure Legend"/>
          <p:cNvSpPr>
            <a:spLocks noGrp="1"/>
          </p:cNvSpPr>
          <p:nvPr>
            <p:ph idx="13"/>
          </p:nvPr>
        </p:nvSpPr>
        <p:spPr/>
        <p:txBody>
          <a:bodyPr>
            <a:noAutofit/>
          </a:bodyPr>
          <a:lstStyle/>
          <a:p>
            <a:r>
              <a:rPr lang="en-US" dirty="0"/>
              <a:t>(a) In some areas, trace-level concentrations of contaminants can render unfiltered tap water unsafe for drinking and cooking. (b) Inline water filters reduce the concentration of solutes in tap water. (credit a: modification of work by Jenn Durfey; credit b: modification of work by “vastateparkstaff”/Wikimedia commons)</a:t>
            </a:r>
          </a:p>
        </p:txBody>
      </p:sp>
    </p:spTree>
    <p:extLst>
      <p:ext uri="{BB962C8B-B14F-4D97-AF65-F5344CB8AC3E}">
        <p14:creationId xmlns:p14="http://schemas.microsoft.com/office/powerpoint/2010/main" val="3460390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noAutofit/>
          </a:bodyPr>
          <a:lstStyle/>
          <a:p>
            <a:r>
              <a:rPr lang="fi-FI" sz="2100" dirty="0" err="1"/>
              <a:t>Exercise</a:t>
            </a:r>
            <a:r>
              <a:rPr lang="fi-FI" sz="2100" dirty="0"/>
              <a:t> 4a</a:t>
            </a:r>
            <a:endParaRPr lang="en-US" sz="2100" dirty="0"/>
          </a:p>
        </p:txBody>
      </p:sp>
      <p:pic>
        <p:nvPicPr>
          <p:cNvPr id="2" name="Figure" descr="A structure is shown. A C atom is bonded to two C l atoms and forms a double bond with one O atom."/>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30659" y="1970690"/>
            <a:ext cx="3325270" cy="1278950"/>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4215623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noAutofit/>
          </a:bodyPr>
          <a:lstStyle/>
          <a:p>
            <a:r>
              <a:rPr lang="fi-FI" sz="2100" dirty="0" err="1"/>
              <a:t>Exercise</a:t>
            </a:r>
            <a:r>
              <a:rPr lang="fi-FI" sz="2100" dirty="0"/>
              <a:t> 4b</a:t>
            </a:r>
            <a:endParaRPr lang="en-US" sz="2100" dirty="0"/>
          </a:p>
        </p:txBody>
      </p:sp>
      <p:pic>
        <p:nvPicPr>
          <p:cNvPr id="2" name="Figure" descr="A structure is shown. Two C atoms form a triple bond with each other. Each C atom also forms a single bond with on H atom."/>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25638" y="2522483"/>
            <a:ext cx="4213615" cy="401914"/>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4451187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noAutofit/>
          </a:bodyPr>
          <a:lstStyle/>
          <a:p>
            <a:r>
              <a:rPr lang="fi-FI" sz="2100" dirty="0" err="1"/>
              <a:t>Exercise</a:t>
            </a:r>
            <a:r>
              <a:rPr lang="fi-FI" sz="2100" dirty="0"/>
              <a:t> 4c</a:t>
            </a:r>
            <a:endParaRPr lang="en-US" sz="2100" dirty="0"/>
          </a:p>
        </p:txBody>
      </p:sp>
      <p:pic>
        <p:nvPicPr>
          <p:cNvPr id="2" name="Figure" descr="A structure is shown. Two C atoms form double bonds with each other. Each C atom also forms a single bond with an H atom and a B r atom."/>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688973" y="1891862"/>
            <a:ext cx="3414253" cy="1229131"/>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75591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100" dirty="0"/>
              <a:t>Figure 3.3</a:t>
            </a:r>
          </a:p>
        </p:txBody>
      </p:sp>
      <p:sp>
        <p:nvSpPr>
          <p:cNvPr id="7" name="Figure Legend"/>
          <p:cNvSpPr>
            <a:spLocks noGrp="1"/>
          </p:cNvSpPr>
          <p:nvPr>
            <p:ph idx="1"/>
          </p:nvPr>
        </p:nvSpPr>
        <p:spPr/>
        <p:txBody>
          <a:bodyPr>
            <a:normAutofit/>
          </a:bodyPr>
          <a:lstStyle/>
          <a:p>
            <a:r>
              <a:rPr lang="en-US" sz="1600" dirty="0"/>
              <a:t>The average mass of an aspirin molecule is 180.15 amu. The model shows the molecular structure of </a:t>
            </a:r>
            <a:r>
              <a:rPr lang="tr-TR" sz="1600" dirty="0"/>
              <a:t>aspirin, C</a:t>
            </a:r>
            <a:r>
              <a:rPr lang="tr-TR" sz="1600" baseline="-25000" dirty="0"/>
              <a:t>9</a:t>
            </a:r>
            <a:r>
              <a:rPr lang="tr-TR" sz="1600" dirty="0"/>
              <a:t>H</a:t>
            </a:r>
            <a:r>
              <a:rPr lang="tr-TR" sz="1600" baseline="-25000" dirty="0"/>
              <a:t>8</a:t>
            </a:r>
            <a:r>
              <a:rPr lang="tr-TR" sz="1600" dirty="0"/>
              <a:t>O</a:t>
            </a:r>
            <a:r>
              <a:rPr lang="tr-TR" sz="1600" baseline="-25000" dirty="0"/>
              <a:t>4</a:t>
            </a:r>
            <a:r>
              <a:rPr lang="tr-TR" sz="1600" dirty="0"/>
              <a:t>.</a:t>
            </a:r>
            <a:endParaRPr lang="en-US" sz="1600" dirty="0"/>
          </a:p>
        </p:txBody>
      </p:sp>
      <p:pic>
        <p:nvPicPr>
          <p:cNvPr id="21509" name="Picture 5" descr="A table and diagram are shown. The table is made up of six columns and five rows. The header row reads: “Element,” “Quantity,” a blank space, “Average atomic mass (a m u),” a blank space, and “Subtotal (a m u).” The first column contains the symbols “C,” “H,” “O,” and a merged cell. The merged cell runs the length of the first five columns. The second column contains the numbers “9,” “8,” and “4” as well as the merged, cell. The third column contains the multiplication symbol in each cell except for the last, merged cell. The fourth column contains the numbers “12.01,” “1.008,” and “16.00” as well as the merged cell. The fifth column contains the symbol “=” in each cell except for the last, merged cell. The sixth column contains the values: “108.09,” “8.064,” “64.00,” and “180.15.” There is a thick black line below the number 64.00. The merged cell under the first five columns reads “Molecular mass.” To the left of the table is a diagram of a molecule. Six black spheres are located in a six-sided ring and connected by alternating double and single black bonds. Attached to each of the four black spheres is one smaller white sphere. Attached to the farthest right black sphere is a red sphere, connected to two more black spheres, all in a row. Attached to the last black sphere of that row are two more white spheres. Attached to the first black sphere of that row is another red sphere. A black sphere, attached to two red spheres and a white sphere is attached to the black sphere on the top right of the six-sided ri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8170" y="1876098"/>
            <a:ext cx="7297807" cy="19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7936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noAutofit/>
          </a:bodyPr>
          <a:lstStyle/>
          <a:p>
            <a:r>
              <a:rPr lang="fi-FI" sz="2100" dirty="0" err="1"/>
              <a:t>Exercise</a:t>
            </a:r>
            <a:r>
              <a:rPr lang="fi-FI" sz="2100" dirty="0"/>
              <a:t> 4d</a:t>
            </a:r>
            <a:endParaRPr lang="en-US" sz="2100" dirty="0"/>
          </a:p>
        </p:txBody>
      </p:sp>
      <p:pic>
        <p:nvPicPr>
          <p:cNvPr id="2" name="Figure" descr="A structure is shown. An S atom forms double bonds with two O atoms. The S atom also forms a single bond with an O atom which forms a single bond with an H atom. The S atom also forms a single bond with another O atom which forms a single bond with another H atom."/>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979865" y="1923393"/>
            <a:ext cx="2965706" cy="1241034"/>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2488510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noAutofit/>
          </a:bodyPr>
          <a:lstStyle/>
          <a:p>
            <a:r>
              <a:rPr lang="fi-FI" sz="2100" dirty="0" err="1"/>
              <a:t>Exercise</a:t>
            </a:r>
            <a:r>
              <a:rPr lang="fi-FI" sz="2100" dirty="0"/>
              <a:t> 5a</a:t>
            </a:r>
            <a:endParaRPr lang="en-US" sz="2100" dirty="0"/>
          </a:p>
        </p:txBody>
      </p:sp>
      <p:pic>
        <p:nvPicPr>
          <p:cNvPr id="2" name="Figure" descr="A structure is shown. Two C atoms form double bonds with each other. The C atom on the left forms a single bond with two H atoms each. The C atom on the right forms a single bond with an H atom and with a C H subscript 2 C H subscript 3 group."/>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963916" y="1877039"/>
            <a:ext cx="3344261" cy="1255384"/>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9119599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noAutofit/>
          </a:bodyPr>
          <a:lstStyle/>
          <a:p>
            <a:r>
              <a:rPr lang="fi-FI" sz="2100" dirty="0" err="1"/>
              <a:t>Exercise</a:t>
            </a:r>
            <a:r>
              <a:rPr lang="fi-FI" sz="2100" dirty="0"/>
              <a:t> 5b</a:t>
            </a:r>
            <a:endParaRPr lang="en-US" sz="2100" dirty="0"/>
          </a:p>
        </p:txBody>
      </p:sp>
      <p:pic>
        <p:nvPicPr>
          <p:cNvPr id="2" name="Figure" descr="A structure is shown. There is a C atom which forms single bonds with three H atoms each. This C atom is bonded to another C atom. This second C atom forms a triple bond with another C atom which forms a single bond with a fourth C atom. The fourth C atom forms single bonds with three H atoms each."/>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043635" y="1891862"/>
            <a:ext cx="3075356" cy="1267993"/>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217491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noAutofit/>
          </a:bodyPr>
          <a:lstStyle/>
          <a:p>
            <a:r>
              <a:rPr lang="fi-FI" sz="2100" dirty="0"/>
              <a:t>Exercise 5c</a:t>
            </a:r>
            <a:endParaRPr lang="en-US" sz="2100" dirty="0"/>
          </a:p>
        </p:txBody>
      </p:sp>
      <p:pic>
        <p:nvPicPr>
          <p:cNvPr id="2" name="Figure" descr="A structure is shown. An S i atom forms a single bond with a C l atom, a single bond with a C l atom, a single bond with an H atom, and a single bond with another S i atom. The second S i atom froms a single bond with a C l atom, a single bond with a C l atom, and a single bond with an H atom."/>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099638" y="1986455"/>
            <a:ext cx="2845933" cy="1173400"/>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4043023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noAutofit/>
          </a:bodyPr>
          <a:lstStyle/>
          <a:p>
            <a:r>
              <a:rPr lang="fi-FI" sz="2100" dirty="0" err="1"/>
              <a:t>Exercise</a:t>
            </a:r>
            <a:r>
              <a:rPr lang="fi-FI" sz="2100" dirty="0"/>
              <a:t> 5d</a:t>
            </a:r>
            <a:endParaRPr lang="en-US" sz="2100" dirty="0"/>
          </a:p>
        </p:txBody>
      </p:sp>
      <p:pic>
        <p:nvPicPr>
          <p:cNvPr id="2" name="Figure" descr="A structure is shown. A P atom forms a double bond with an O atom. It also forms a single bond with an O atom which forms a single bond with an H atom. It also forms a single bond with another O atom which forms a single bond with an H atom. It also forms a single bond with another O atom which forms a single bond with an H atom."/>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988509" y="1907628"/>
            <a:ext cx="3020124" cy="1254513"/>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41576053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noAutofit/>
          </a:bodyPr>
          <a:lstStyle/>
          <a:p>
            <a:r>
              <a:rPr lang="fi-FI" sz="2100" dirty="0" err="1"/>
              <a:t>Exercise</a:t>
            </a:r>
            <a:r>
              <a:rPr lang="fi-FI" sz="2100" dirty="0"/>
              <a:t> 6a</a:t>
            </a:r>
            <a:endParaRPr lang="en-US" sz="2100" dirty="0"/>
          </a:p>
        </p:txBody>
      </p:sp>
      <p:pic>
        <p:nvPicPr>
          <p:cNvPr id="2" name="Figure" descr="A structure is shown. A C atom forms a triple bond with another C atom. Each C atom also forms a single bond with an H atom."/>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81109" y="2506717"/>
            <a:ext cx="3873910" cy="429110"/>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5049263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noAutofit/>
          </a:bodyPr>
          <a:lstStyle/>
          <a:p>
            <a:r>
              <a:rPr lang="fi-FI" sz="2100" dirty="0" err="1"/>
              <a:t>Exercise</a:t>
            </a:r>
            <a:r>
              <a:rPr lang="fi-FI" sz="2100" dirty="0"/>
              <a:t> 6b</a:t>
            </a:r>
            <a:endParaRPr lang="en-US" sz="2100" dirty="0"/>
          </a:p>
        </p:txBody>
      </p:sp>
      <p:pic>
        <p:nvPicPr>
          <p:cNvPr id="2" name="Figure" descr="A structure is shown. Two C atoms form a double bond with each other. Each C atom also forms a single bond with two H atom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865660" y="1970690"/>
            <a:ext cx="3174504" cy="1152589"/>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0653134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noAutofit/>
          </a:bodyPr>
          <a:lstStyle/>
          <a:p>
            <a:r>
              <a:rPr lang="fi-FI" sz="2100" dirty="0" err="1"/>
              <a:t>Exercise</a:t>
            </a:r>
            <a:r>
              <a:rPr lang="fi-FI" sz="2100" dirty="0"/>
              <a:t> 6c</a:t>
            </a:r>
            <a:endParaRPr lang="en-US" sz="2100" dirty="0"/>
          </a:p>
        </p:txBody>
      </p:sp>
      <p:pic>
        <p:nvPicPr>
          <p:cNvPr id="2" name="Figure" descr="A structure is shown. A C atom forms a single bond with three H atoms each and with another C atom. The second C atom also forms a single bond with three H atoms each."/>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973467" y="1876096"/>
            <a:ext cx="2861745" cy="1171114"/>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2419234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hidden="1"/>
          <p:cNvSpPr>
            <a:spLocks noGrp="1"/>
          </p:cNvSpPr>
          <p:nvPr>
            <p:ph type="title"/>
          </p:nvPr>
        </p:nvSpPr>
        <p:spPr/>
        <p:txBody>
          <a:bodyPr>
            <a:normAutofit/>
          </a:bodyPr>
          <a:lstStyle/>
          <a:p>
            <a:pPr algn="r"/>
            <a:r>
              <a:rPr lang="en-US" sz="2400" dirty="0">
                <a:solidFill>
                  <a:srgbClr val="6CB255"/>
                </a:solidFill>
              </a:rPr>
              <a:t>Blank page</a:t>
            </a:r>
          </a:p>
        </p:txBody>
      </p:sp>
      <p:sp>
        <p:nvSpPr>
          <p:cNvPr id="14"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endParaRPr lang="en-US" sz="1600" dirty="0"/>
          </a:p>
        </p:txBody>
      </p:sp>
    </p:spTree>
    <p:extLst>
      <p:ext uri="{BB962C8B-B14F-4D97-AF65-F5344CB8AC3E}">
        <p14:creationId xmlns:p14="http://schemas.microsoft.com/office/powerpoint/2010/main" val="66253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sz="2100" dirty="0"/>
              <a:t>Example 3.1</a:t>
            </a:r>
          </a:p>
        </p:txBody>
      </p:sp>
      <p:sp>
        <p:nvSpPr>
          <p:cNvPr id="7" name="Figure Legend" hidden="1"/>
          <p:cNvSpPr>
            <a:spLocks noGrp="1"/>
          </p:cNvSpPr>
          <p:nvPr>
            <p:ph idx="1"/>
          </p:nvPr>
        </p:nvSpPr>
        <p:spPr/>
        <p:txBody>
          <a:bodyPr>
            <a:normAutofit/>
          </a:bodyPr>
          <a:lstStyle/>
          <a:p>
            <a:endParaRPr lang="en-US" sz="1600" dirty="0"/>
          </a:p>
        </p:txBody>
      </p:sp>
      <p:pic>
        <p:nvPicPr>
          <p:cNvPr id="22530" name="Picture 2" descr="A table is shown that is made up of six columns and five rows. The header row reads: “Element,” “Quantity,” a blank space, “Average atomic mass (a m u),” a blank space, and “Subtotal (a m u).” The first column contains the symbols “C,” “H,” “O,” and a merged cell. The merged cell runs the length of the first five columns. The second column contains the numbers “13,” “8,” and “2” as well as the merged cell. The third column contains the multiplication symbol in each cell except for the last, merged cell. The fourth column contains the numbers “12.01,” “1.008,” and “16.00” as well as the merged cell. The fifth column contains the symbol “=” in each cell except for the last, merged cell. The sixth column contains the values “156.13,” “18.114,” “32.00,” and “206.27.” There is a thick black line below the number 32.00. The merged cell under the first five columns reads “Molecular mass.” To the right is a ball-and-stick model of the structure. At the center, it shows six black spheres arranged in a six-sided ring with alternating double bonds. The two black spheres at the top and bottom of the six-sided ring are each bonded to one, smaller, white sphere. The black sphere on the left side of the six-sided ring is connect to another black sphere. This sphere is connected to two smaller, white spheres and another black sphere. This black sphere is connected to one, smaller white sphere, and two other black spheres. Each of these last two black spheres is connected to two smaller, white spheres. The black sphere on the right side of the six-sided ring is connected to another black sphere. This black sphere is connected to one smaller, white sphere and two other black spheres. The black sphere that is connected to it and is situated to the top right is connected to two smaller, white spheres. The black sphere connected towards the bottom right is connected to two red spheres. It forms a double bond with one of these red spheres and the other red sphere is connected to a smaller, white sphe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2348" y="2024007"/>
            <a:ext cx="8053760" cy="214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47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t>Formula Mass for Ionic Compounds</a:t>
            </a:r>
          </a:p>
        </p:txBody>
      </p:sp>
      <p:sp>
        <p:nvSpPr>
          <p:cNvPr id="5" name="Text Placeholder 4"/>
          <p:cNvSpPr>
            <a:spLocks noGrp="1"/>
          </p:cNvSpPr>
          <p:nvPr>
            <p:ph idx="1"/>
          </p:nvPr>
        </p:nvSpPr>
        <p:spPr>
          <a:xfrm>
            <a:off x="457200" y="1223889"/>
            <a:ext cx="8062912" cy="4786475"/>
          </a:xfrm>
        </p:spPr>
        <p:txBody>
          <a:bodyPr>
            <a:normAutofit/>
          </a:bodyPr>
          <a:lstStyle/>
          <a:p>
            <a:pPr marL="342900" indent="-342900">
              <a:buFont typeface="Arial" panose="020B0604020202020204" pitchFamily="34" charset="0"/>
              <a:buChar char="•"/>
            </a:pPr>
            <a:r>
              <a:rPr lang="en-US" sz="2300" dirty="0"/>
              <a:t>Ionic substances are composed of discrete cations and anions combined in ratios to yield electrically neutral bulk matter. </a:t>
            </a:r>
          </a:p>
          <a:p>
            <a:endParaRPr lang="en-US" sz="2300" dirty="0"/>
          </a:p>
          <a:p>
            <a:pPr marL="342900" indent="-342900">
              <a:buFont typeface="Arial" panose="020B0604020202020204" pitchFamily="34" charset="0"/>
              <a:buChar char="•"/>
            </a:pPr>
            <a:r>
              <a:rPr lang="en-US" sz="2300" dirty="0"/>
              <a:t>Ionic compounds do </a:t>
            </a:r>
            <a:r>
              <a:rPr lang="en-US" sz="2300" b="1" i="1" dirty="0"/>
              <a:t>not</a:t>
            </a:r>
            <a:r>
              <a:rPr lang="en-US" sz="2300" dirty="0"/>
              <a:t> exist as molecules. </a:t>
            </a:r>
          </a:p>
          <a:p>
            <a:endParaRPr lang="en-US" sz="2300" dirty="0"/>
          </a:p>
          <a:p>
            <a:pPr marL="342900" indent="-342900">
              <a:buFont typeface="Arial" panose="020B0604020202020204" pitchFamily="34" charset="0"/>
              <a:buChar char="•"/>
            </a:pPr>
            <a:r>
              <a:rPr lang="en-US" sz="2300" dirty="0"/>
              <a:t>The formula mass for an ionic compound may </a:t>
            </a:r>
            <a:r>
              <a:rPr lang="en-US" sz="2300" b="1" i="1" dirty="0"/>
              <a:t>not </a:t>
            </a:r>
            <a:r>
              <a:rPr lang="en-US" sz="2300" dirty="0"/>
              <a:t>correctly be referred to as a molecular mass.</a:t>
            </a:r>
          </a:p>
          <a:p>
            <a:endParaRPr lang="en-US" sz="2300" dirty="0"/>
          </a:p>
          <a:p>
            <a:pPr marL="342900" indent="-342900">
              <a:buFont typeface="Arial" panose="020B0604020202020204" pitchFamily="34" charset="0"/>
              <a:buChar char="•"/>
            </a:pPr>
            <a:r>
              <a:rPr lang="en-US" sz="2300" dirty="0"/>
              <a:t>The average atomic masses of the ions can be approximated to be the same as the average atomic masses of the neutral atoms. </a:t>
            </a:r>
          </a:p>
          <a:p>
            <a:endParaRPr lang="en-US" dirty="0"/>
          </a:p>
        </p:txBody>
      </p:sp>
    </p:spTree>
    <p:extLst>
      <p:ext uri="{BB962C8B-B14F-4D97-AF65-F5344CB8AC3E}">
        <p14:creationId xmlns:p14="http://schemas.microsoft.com/office/powerpoint/2010/main" val="3515491361"/>
      </p:ext>
    </p:extLst>
  </p:cSld>
  <p:clrMapOvr>
    <a:masterClrMapping/>
  </p:clrMapOvr>
</p:sld>
</file>

<file path=ppt/theme/theme1.xml><?xml version="1.0" encoding="utf-8"?>
<a:theme xmlns:a="http://schemas.openxmlformats.org/drawingml/2006/main" name="OpenStax PPT NEW Templat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PPT NEW Template</Template>
  <TotalTime>1373</TotalTime>
  <Words>2746</Words>
  <Application>Microsoft Macintosh PowerPoint</Application>
  <PresentationFormat>On-screen Show (4:3)</PresentationFormat>
  <Paragraphs>299</Paragraphs>
  <Slides>78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3" baseType="lpstr">
      <vt:lpstr>Arial</vt:lpstr>
      <vt:lpstr>Calibri</vt:lpstr>
      <vt:lpstr>Calibri Light</vt:lpstr>
      <vt:lpstr>OpenStax PPT NEW Template</vt:lpstr>
      <vt:lpstr>Equation</vt:lpstr>
      <vt:lpstr>PowerPoint Presentation</vt:lpstr>
      <vt:lpstr>Chapter 3 Outline</vt:lpstr>
      <vt:lpstr>Figure 3.1</vt:lpstr>
      <vt:lpstr>Learning Objectives</vt:lpstr>
      <vt:lpstr>Formula Mass and the Mole Concept</vt:lpstr>
      <vt:lpstr>Figure 3.2</vt:lpstr>
      <vt:lpstr>Figure 3.3</vt:lpstr>
      <vt:lpstr>Example 3.1</vt:lpstr>
      <vt:lpstr>Formula Mass for Ionic Compounds</vt:lpstr>
      <vt:lpstr>Figure 3.4</vt:lpstr>
      <vt:lpstr>Example 3.2</vt:lpstr>
      <vt:lpstr>The Mole</vt:lpstr>
      <vt:lpstr>Avogadro’s Number </vt:lpstr>
      <vt:lpstr>Figure 3.5</vt:lpstr>
      <vt:lpstr>Molar Mass</vt:lpstr>
      <vt:lpstr>Figure 3.6</vt:lpstr>
      <vt:lpstr>Molar Mass of Elements</vt:lpstr>
      <vt:lpstr>Figure 3.7</vt:lpstr>
      <vt:lpstr>Calculations</vt:lpstr>
      <vt:lpstr>Example 3.3</vt:lpstr>
      <vt:lpstr>Example 3.4</vt:lpstr>
      <vt:lpstr>Figure 3.8</vt:lpstr>
      <vt:lpstr>Example 3.5</vt:lpstr>
      <vt:lpstr>Example 3.6</vt:lpstr>
      <vt:lpstr>Example 3.6</vt:lpstr>
      <vt:lpstr>Example 3.7</vt:lpstr>
      <vt:lpstr>Example 3.8</vt:lpstr>
      <vt:lpstr>Example 3.8</vt:lpstr>
      <vt:lpstr>Figure 3.9</vt:lpstr>
      <vt:lpstr>Figure 3.10</vt:lpstr>
      <vt:lpstr>Learning Objectives</vt:lpstr>
      <vt:lpstr>Determining Empirical and Molecular Formulas</vt:lpstr>
      <vt:lpstr>Determining Percent Composition from Molecular or  Empirical Formulas</vt:lpstr>
      <vt:lpstr>Determination of Empirical Formulas</vt:lpstr>
      <vt:lpstr>Determination of Empirical Formulas</vt:lpstr>
      <vt:lpstr>Determination of Empirical Formulas</vt:lpstr>
      <vt:lpstr>Figure 3.11</vt:lpstr>
      <vt:lpstr>Determination of Empirical Formulas</vt:lpstr>
      <vt:lpstr>Figure 3.12</vt:lpstr>
      <vt:lpstr>Figure 3.13</vt:lpstr>
      <vt:lpstr>Example 3.12</vt:lpstr>
      <vt:lpstr>Derivation of Molecular Formulas</vt:lpstr>
      <vt:lpstr>Derivation of Molecular Formulas</vt:lpstr>
      <vt:lpstr>Learning Objectives</vt:lpstr>
      <vt:lpstr>Molarity</vt:lpstr>
      <vt:lpstr>Figure 3.14</vt:lpstr>
      <vt:lpstr>Solutions</vt:lpstr>
      <vt:lpstr>Solutions</vt:lpstr>
      <vt:lpstr>Molarity</vt:lpstr>
      <vt:lpstr>Example 3.14</vt:lpstr>
      <vt:lpstr>Figure 3.15</vt:lpstr>
      <vt:lpstr>Dilution of Solutions</vt:lpstr>
      <vt:lpstr>Figure 3.16</vt:lpstr>
      <vt:lpstr>Dilution of Solutions</vt:lpstr>
      <vt:lpstr>Dilution of Solutions</vt:lpstr>
      <vt:lpstr>Example 3.19</vt:lpstr>
      <vt:lpstr>Learning Objectives</vt:lpstr>
      <vt:lpstr>Other Units for Solution Concentrations</vt:lpstr>
      <vt:lpstr>Mass Percentage</vt:lpstr>
      <vt:lpstr>Figure 3.17</vt:lpstr>
      <vt:lpstr>Example 3.23</vt:lpstr>
      <vt:lpstr>Volume Percentage</vt:lpstr>
      <vt:lpstr>Mass-Volume Percentage</vt:lpstr>
      <vt:lpstr>Figure 3.18</vt:lpstr>
      <vt:lpstr>Parts per Million and Parts per Billion</vt:lpstr>
      <vt:lpstr>Figure 3.19</vt:lpstr>
      <vt:lpstr>Exercise 4a</vt:lpstr>
      <vt:lpstr>Exercise 4b</vt:lpstr>
      <vt:lpstr>Exercise 4c</vt:lpstr>
      <vt:lpstr>Exercise 4d</vt:lpstr>
      <vt:lpstr>Exercise 5a</vt:lpstr>
      <vt:lpstr>Exercise 5b</vt:lpstr>
      <vt:lpstr>Exercise 5c</vt:lpstr>
      <vt:lpstr>Exercise 5d</vt:lpstr>
      <vt:lpstr>Exercise 6a</vt:lpstr>
      <vt:lpstr>Exercise 6b</vt:lpstr>
      <vt:lpstr>Exercise 6c</vt:lpstr>
      <vt:lpstr>Blank page</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3 - Composition of Substances and Solutions</dc:title>
  <dc:creator>Spuddy McSpare</dc:creator>
  <cp:lastModifiedBy>Microsoft Office User</cp:lastModifiedBy>
  <cp:revision>304</cp:revision>
  <dcterms:created xsi:type="dcterms:W3CDTF">2012-06-04T02:13:36Z</dcterms:created>
  <dcterms:modified xsi:type="dcterms:W3CDTF">2019-08-20T15:59:03Z</dcterms:modified>
</cp:coreProperties>
</file>