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84"/>
  </p:notesMasterIdLst>
  <p:handoutMasterIdLst>
    <p:handoutMasterId r:id="rId85"/>
  </p:handoutMasterIdLst>
  <p:sldIdLst>
    <p:sldId id="256" r:id="rId2"/>
    <p:sldId id="344" r:id="rId3"/>
    <p:sldId id="277" r:id="rId4"/>
    <p:sldId id="345" r:id="rId5"/>
    <p:sldId id="346" r:id="rId6"/>
    <p:sldId id="347" r:id="rId7"/>
    <p:sldId id="362" r:id="rId8"/>
    <p:sldId id="348" r:id="rId9"/>
    <p:sldId id="349" r:id="rId10"/>
    <p:sldId id="291" r:id="rId11"/>
    <p:sldId id="290" r:id="rId12"/>
    <p:sldId id="289" r:id="rId13"/>
    <p:sldId id="288" r:id="rId14"/>
    <p:sldId id="338" r:id="rId15"/>
    <p:sldId id="337" r:id="rId16"/>
    <p:sldId id="286" r:id="rId17"/>
    <p:sldId id="351" r:id="rId18"/>
    <p:sldId id="352" r:id="rId19"/>
    <p:sldId id="285" r:id="rId20"/>
    <p:sldId id="284" r:id="rId21"/>
    <p:sldId id="354" r:id="rId22"/>
    <p:sldId id="283" r:id="rId23"/>
    <p:sldId id="363" r:id="rId24"/>
    <p:sldId id="293" r:id="rId25"/>
    <p:sldId id="355" r:id="rId26"/>
    <p:sldId id="292" r:id="rId27"/>
    <p:sldId id="282" r:id="rId28"/>
    <p:sldId id="281" r:id="rId29"/>
    <p:sldId id="280" r:id="rId30"/>
    <p:sldId id="279" r:id="rId31"/>
    <p:sldId id="356" r:id="rId32"/>
    <p:sldId id="294" r:id="rId33"/>
    <p:sldId id="300" r:id="rId34"/>
    <p:sldId id="299" r:id="rId35"/>
    <p:sldId id="357" r:id="rId36"/>
    <p:sldId id="358" r:id="rId37"/>
    <p:sldId id="298" r:id="rId38"/>
    <p:sldId id="297" r:id="rId39"/>
    <p:sldId id="296" r:id="rId40"/>
    <p:sldId id="305" r:id="rId41"/>
    <p:sldId id="295" r:id="rId42"/>
    <p:sldId id="304" r:id="rId43"/>
    <p:sldId id="339" r:id="rId44"/>
    <p:sldId id="303" r:id="rId45"/>
    <p:sldId id="307" r:id="rId46"/>
    <p:sldId id="359" r:id="rId47"/>
    <p:sldId id="360" r:id="rId48"/>
    <p:sldId id="361" r:id="rId49"/>
    <p:sldId id="306" r:id="rId50"/>
    <p:sldId id="302" r:id="rId51"/>
    <p:sldId id="312" r:id="rId52"/>
    <p:sldId id="364" r:id="rId53"/>
    <p:sldId id="311" r:id="rId54"/>
    <p:sldId id="310" r:id="rId55"/>
    <p:sldId id="365" r:id="rId56"/>
    <p:sldId id="314" r:id="rId57"/>
    <p:sldId id="313" r:id="rId58"/>
    <p:sldId id="366" r:id="rId59"/>
    <p:sldId id="309" r:id="rId60"/>
    <p:sldId id="308" r:id="rId61"/>
    <p:sldId id="301" r:id="rId62"/>
    <p:sldId id="319" r:id="rId63"/>
    <p:sldId id="318" r:id="rId64"/>
    <p:sldId id="321" r:id="rId65"/>
    <p:sldId id="316" r:id="rId66"/>
    <p:sldId id="320" r:id="rId67"/>
    <p:sldId id="342" r:id="rId68"/>
    <p:sldId id="323" r:id="rId69"/>
    <p:sldId id="315" r:id="rId70"/>
    <p:sldId id="322" r:id="rId71"/>
    <p:sldId id="324" r:id="rId72"/>
    <p:sldId id="326" r:id="rId73"/>
    <p:sldId id="325" r:id="rId74"/>
    <p:sldId id="327" r:id="rId75"/>
    <p:sldId id="330" r:id="rId76"/>
    <p:sldId id="329" r:id="rId77"/>
    <p:sldId id="332" r:id="rId78"/>
    <p:sldId id="331" r:id="rId79"/>
    <p:sldId id="335" r:id="rId80"/>
    <p:sldId id="333" r:id="rId81"/>
    <p:sldId id="334" r:id="rId82"/>
    <p:sldId id="34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72A510"/>
    <a:srgbClr val="A4EC1A"/>
    <a:srgbClr val="E5D419"/>
    <a:srgbClr val="212F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4552" autoAdjust="0"/>
  </p:normalViewPr>
  <p:slideViewPr>
    <p:cSldViewPr snapToGrid="0" snapToObjects="1">
      <p:cViewPr varScale="1">
        <p:scale>
          <a:sx n="87" d="100"/>
          <a:sy n="87" d="100"/>
        </p:scale>
        <p:origin x="666" y="78"/>
      </p:cViewPr>
      <p:guideLst>
        <p:guide orient="horz" pos="2160"/>
        <p:guide pos="2880"/>
      </p:guideLst>
    </p:cSldViewPr>
  </p:slideViewPr>
  <p:outlineViewPr>
    <p:cViewPr>
      <p:scale>
        <a:sx n="33" d="100"/>
        <a:sy n="33" d="100"/>
      </p:scale>
      <p:origin x="72" y="18120"/>
    </p:cViewPr>
  </p:outlineViewPr>
  <p:notesTextViewPr>
    <p:cViewPr>
      <p:scale>
        <a:sx n="100" d="100"/>
        <a:sy n="100" d="100"/>
      </p:scale>
      <p:origin x="0" y="0"/>
    </p:cViewPr>
  </p:notesTextViewPr>
  <p:notesViewPr>
    <p:cSldViewPr snapToGrid="0" snapToObjects="1">
      <p:cViewPr varScale="1">
        <p:scale>
          <a:sx n="85" d="100"/>
          <a:sy n="85" d="100"/>
        </p:scale>
        <p:origin x="30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3/23/2021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BACFB-9AB0-467E-AD4D-00A9D799E095}" type="datetimeFigureOut">
              <a:rPr lang="en-US" smtClean="0"/>
              <a:t>3/23/2021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D2BB9-62FC-4E40-BD0D-D0D788E6B566}" type="slidenum">
              <a:rPr lang="en-US" smtClean="0"/>
              <a:t>‹#›</a:t>
            </a:fld>
            <a:endParaRPr lang="en-US"/>
          </a:p>
        </p:txBody>
      </p:sp>
    </p:spTree>
    <p:extLst>
      <p:ext uri="{BB962C8B-B14F-4D97-AF65-F5344CB8AC3E}">
        <p14:creationId xmlns:p14="http://schemas.microsoft.com/office/powerpoint/2010/main" val="319698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4348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47770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0174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18681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6F6B4E5E-2B6F-4297-A5A0-E72B1D42701B}" type="datetime4">
              <a:rPr lang="en-US" smtClean="0"/>
              <a:t>March 23, 2021</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6CAD263A-DB28-422A-B7A3-FFEBC0574DA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11016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8FCFF7A3-FF54-41D2-B634-72B7774A2C60}" type="datetime4">
              <a:rPr lang="en-US" smtClean="0"/>
              <a:t>March 23,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2EF4D894-AB0A-4702-8C37-5C06BD20474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D2DE3A9D-0EC0-4498-AAC8-32459F619982}" type="datetime4">
              <a:rPr lang="en-US" smtClean="0"/>
              <a:t>March 23, 2021</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482D0D5C-1E8B-4F29-B231-DB16758878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75629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CEDA50A-BAF1-4427-AA48-CD38BE8121B8}" type="datetime4">
              <a:rPr lang="en-US" smtClean="0"/>
              <a:t>March 23,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xmlns="" id="{02BDC2EF-79D7-41D7-9777-C8660D2C88A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xmlns="" id="{2FCFF4D3-D973-41A6-946E-7CC01D522E8E}"/>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59986817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27"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3901"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8 </a:t>
            </a:r>
            <a:r>
              <a:rPr lang="en-US" sz="2000" b="1" dirty="0">
                <a:solidFill>
                  <a:srgbClr val="212F62"/>
                </a:solidFill>
                <a:latin typeface="+mn-lt"/>
              </a:rPr>
              <a:t>Advanced Theories of Covalent Bonding</a:t>
            </a:r>
          </a:p>
          <a:p>
            <a:pPr algn="ctr"/>
            <a:r>
              <a:rPr lang="en-US" sz="1600" cap="none" dirty="0">
                <a:solidFill>
                  <a:schemeClr val="tx1"/>
                </a:solidFill>
                <a:latin typeface="+mn-lt"/>
              </a:rPr>
              <a:t>PowerPoint Image Slideshow</a:t>
            </a:r>
          </a:p>
        </p:txBody>
      </p:sp>
      <p:pic>
        <p:nvPicPr>
          <p:cNvPr id="6" name="Picture 5">
            <a:extLst>
              <a:ext uri="{FF2B5EF4-FFF2-40B4-BE49-F238E27FC236}">
                <a16:creationId xmlns:a16="http://schemas.microsoft.com/office/drawing/2014/main" xmlns="" id="{B0313461-FD78-4D80-AA8A-396BD4FE37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a:extLst>
              <a:ext uri="{FF2B5EF4-FFF2-40B4-BE49-F238E27FC236}">
                <a16:creationId xmlns:a16="http://schemas.microsoft.com/office/drawing/2014/main" xmlns=""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103628"/>
            <a:ext cx="8062912" cy="906736"/>
          </a:xfrm>
        </p:spPr>
        <p:txBody>
          <a:bodyPr>
            <a:normAutofit/>
          </a:bodyPr>
          <a:lstStyle/>
          <a:p>
            <a:pPr marL="0" indent="0">
              <a:buNone/>
            </a:pPr>
            <a:r>
              <a:rPr lang="en-US" sz="1600" dirty="0"/>
              <a:t>(a) The interaction of two hydrogen atoms changes as a function of distance. (b) The energy of the system changes as the atoms interact. The lowest (most stable) energy occurs at a distance of 74 pm, which is the bond length observed for the H</a:t>
            </a:r>
            <a:r>
              <a:rPr lang="en-US" sz="1600" baseline="-25000" dirty="0"/>
              <a:t>2</a:t>
            </a:r>
            <a:r>
              <a:rPr lang="en-US" sz="1600" dirty="0"/>
              <a:t> molecule.</a:t>
            </a:r>
          </a:p>
        </p:txBody>
      </p:sp>
      <p:sp>
        <p:nvSpPr>
          <p:cNvPr id="9" name="Figure Number">
            <a:extLst>
              <a:ext uri="{FF2B5EF4-FFF2-40B4-BE49-F238E27FC236}">
                <a16:creationId xmlns:a16="http://schemas.microsoft.com/office/drawing/2014/main" xmlns="" id="{7F9E3A21-3715-4451-BBA5-D71657078752}"/>
              </a:ext>
            </a:extLst>
          </p:cNvPr>
          <p:cNvSpPr>
            <a:spLocks noGrp="1"/>
          </p:cNvSpPr>
          <p:nvPr>
            <p:ph type="title"/>
          </p:nvPr>
        </p:nvSpPr>
        <p:spPr>
          <a:xfrm>
            <a:off x="628650" y="365127"/>
            <a:ext cx="7886700" cy="424583"/>
          </a:xfrm>
        </p:spPr>
        <p:txBody>
          <a:bodyPr/>
          <a:lstStyle/>
          <a:p>
            <a:r>
              <a:rPr lang="en-US" dirty="0"/>
              <a:t>Figure 8.2</a:t>
            </a:r>
          </a:p>
        </p:txBody>
      </p:sp>
      <p:pic>
        <p:nvPicPr>
          <p:cNvPr id="2050" name="Picture 2" descr="A pair of diagrams are shown and labeled “a” and “b”. Diagram a shows three consecutive images. The first image depicts two separated blurry circles, each labeled with a positive sign and the term “H atom.” The phrase written under them reads, “Sufficiently far apart to have no interaction.” The second image shows the same two circles, but this time they are much closer together and are labeled, “Atoms begin to interact as they move closer together.” The third image shows the two circles overlapping, labeled, “H subscript 2,” and, “Optimum distance to achieve lowest overall energy of system.” Diagram b shows a graph on which the y-axis is labeled “Energy ( J ),” and the x-axis is labeled, “Internuclear distance ( p m ).” The midpoint of the y-axis is labeled as zero. The curve on the graph begins at zero p m and high on the y-axis. The graph slopes downward steeply to a point far below the zero joule line on the y-axis and the lowest point reads “0.74 p m” and “H bonded to H bond length.” It is also labeled “ negative 7.24 times 10 superscript negative 19 J.” The graph then rises again to zero J. The graph is accompanied by the same images from diagram a; the first image correlates to the point in the graph where it crosses the zero point on the y-axis, the third image where the graph is lowes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0939" y="1006370"/>
            <a:ext cx="4582632" cy="38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1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The overlap of two </a:t>
            </a:r>
            <a:r>
              <a:rPr lang="en-US" sz="1600" i="1" dirty="0"/>
              <a:t>p </a:t>
            </a:r>
            <a:r>
              <a:rPr lang="en-US" sz="1600" dirty="0"/>
              <a:t>orbitals is greatest when the orbitals are directed end to end. (b) Any other arrangement results in less overlap. The plus signs indicate the locations of the nuclei.</a:t>
            </a:r>
          </a:p>
        </p:txBody>
      </p:sp>
      <p:pic>
        <p:nvPicPr>
          <p:cNvPr id="8" name="Figure" descr="Two diagrams are shown. Diagram a contains two molecules whose p orbitals, which are depicted as two balloon-shaped structures that meet together to form a peanut shape, are laid end over end, creating an area of overlap. In diagram b, the same two molecules are shown, but this time, they are laid out in a way so as to form a near-ninety degree angle. In this diagram, the ends of two of these peanut-shaped orbitals do not overlap nearly as much.">
            <a:extLst>
              <a:ext uri="{FF2B5EF4-FFF2-40B4-BE49-F238E27FC236}">
                <a16:creationId xmlns:a16="http://schemas.microsoft.com/office/drawing/2014/main" xmlns="" id="{70C0FE5A-A4E8-43F3-B270-D4B00DB4F287}"/>
              </a:ext>
            </a:extLst>
          </p:cNvPr>
          <p:cNvPicPr>
            <a:picLocks noChangeAspect="1"/>
          </p:cNvPicPr>
          <p:nvPr/>
        </p:nvPicPr>
        <p:blipFill>
          <a:blip r:embed="rId2">
            <a:extLst>
              <a:ext uri="{28A0092B-C50C-407E-A947-70E740481C1C}">
                <a14:useLocalDpi xmlns:a14="http://schemas.microsoft.com/office/drawing/2010/main" val="0"/>
              </a:ext>
            </a:extLst>
          </a:blip>
          <a:srcRect t="-39292" b="-39292"/>
          <a:stretch>
            <a:fillRect/>
          </a:stretch>
        </p:blipFill>
        <p:spPr>
          <a:xfrm>
            <a:off x="457199" y="1131264"/>
            <a:ext cx="8062913" cy="3500071"/>
          </a:xfrm>
          <a:prstGeom prst="rect">
            <a:avLst/>
          </a:prstGeom>
        </p:spPr>
      </p:pic>
      <p:sp>
        <p:nvSpPr>
          <p:cNvPr id="9" name="Figure Number">
            <a:extLst>
              <a:ext uri="{FF2B5EF4-FFF2-40B4-BE49-F238E27FC236}">
                <a16:creationId xmlns:a16="http://schemas.microsoft.com/office/drawing/2014/main" xmlns="" id="{527BB19D-1875-44AD-A524-7E44563C6C4C}"/>
              </a:ext>
            </a:extLst>
          </p:cNvPr>
          <p:cNvSpPr>
            <a:spLocks noGrp="1"/>
          </p:cNvSpPr>
          <p:nvPr>
            <p:ph type="title"/>
          </p:nvPr>
        </p:nvSpPr>
        <p:spPr>
          <a:xfrm>
            <a:off x="628650" y="365127"/>
            <a:ext cx="7886700" cy="424583"/>
          </a:xfrm>
        </p:spPr>
        <p:txBody>
          <a:bodyPr/>
          <a:lstStyle/>
          <a:p>
            <a:r>
              <a:rPr lang="en-US" dirty="0"/>
              <a:t>Figure 8.3</a:t>
            </a:r>
          </a:p>
        </p:txBody>
      </p:sp>
    </p:spTree>
    <p:extLst>
      <p:ext uri="{BB962C8B-B14F-4D97-AF65-F5344CB8AC3E}">
        <p14:creationId xmlns:p14="http://schemas.microsoft.com/office/powerpoint/2010/main" val="7030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8.4</a:t>
            </a:r>
          </a:p>
        </p:txBody>
      </p:sp>
      <p:sp>
        <p:nvSpPr>
          <p:cNvPr id="7" name="Figure Legend"/>
          <p:cNvSpPr>
            <a:spLocks noGrp="1"/>
          </p:cNvSpPr>
          <p:nvPr>
            <p:ph idx="13"/>
          </p:nvPr>
        </p:nvSpPr>
        <p:spPr/>
        <p:txBody>
          <a:bodyPr>
            <a:normAutofit/>
          </a:bodyPr>
          <a:lstStyle/>
          <a:p>
            <a:r>
              <a:rPr lang="en-US" sz="1600" dirty="0"/>
              <a:t>Sigma (</a:t>
            </a:r>
            <a:r>
              <a:rPr lang="en-US" sz="1600" dirty="0" err="1"/>
              <a:t>σ</a:t>
            </a:r>
            <a:r>
              <a:rPr lang="en-US" sz="1600" dirty="0"/>
              <a:t>) bonds form from the overlap of the following: (a) two </a:t>
            </a:r>
            <a:r>
              <a:rPr lang="en-US" sz="1600" i="1" dirty="0"/>
              <a:t>s </a:t>
            </a:r>
            <a:r>
              <a:rPr lang="en-US" sz="1600" dirty="0"/>
              <a:t>orbitals, (b) an </a:t>
            </a:r>
            <a:r>
              <a:rPr lang="en-US" sz="1600" i="1" dirty="0"/>
              <a:t>s </a:t>
            </a:r>
            <a:r>
              <a:rPr lang="en-US" sz="1600" dirty="0"/>
              <a:t>orbital and a </a:t>
            </a:r>
            <a:r>
              <a:rPr lang="en-US" sz="1600" i="1" dirty="0"/>
              <a:t>p </a:t>
            </a:r>
            <a:r>
              <a:rPr lang="en-US" sz="1600" dirty="0"/>
              <a:t>orbital, and (c) two </a:t>
            </a:r>
            <a:r>
              <a:rPr lang="en-US" sz="1600" i="1" dirty="0"/>
              <a:t>p </a:t>
            </a:r>
            <a:r>
              <a:rPr lang="en-US" sz="1600" dirty="0"/>
              <a:t>orbitals. The plus signs indicate the locations of the nuclei.</a:t>
            </a:r>
          </a:p>
        </p:txBody>
      </p:sp>
      <p:pic>
        <p:nvPicPr>
          <p:cNvPr id="9" name="Figure" descr="Three diagrams are shown and labeled “a,” “b,” and “c.” Diagram a shows two spherical orbitals lying side by side and overlapping. Diagram b shows one spherical and one peanut-shaped orbital lying near one another so that the spherical orbital overlaps with one end of the peanut-shaped orbital. Diagram c shows two peanut-shaped orbitals lying end to end so that one end of each orbital overlaps the other."/>
          <p:cNvPicPr>
            <a:picLocks noChangeAspect="1"/>
          </p:cNvPicPr>
          <p:nvPr/>
        </p:nvPicPr>
        <p:blipFill>
          <a:blip r:embed="rId2">
            <a:extLst>
              <a:ext uri="{28A0092B-C50C-407E-A947-70E740481C1C}">
                <a14:useLocalDpi xmlns:a14="http://schemas.microsoft.com/office/drawing/2010/main" val="0"/>
              </a:ext>
            </a:extLst>
          </a:blip>
          <a:srcRect t="-57695" b="-5769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03568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8.5</a:t>
            </a:r>
          </a:p>
        </p:txBody>
      </p:sp>
      <p:sp>
        <p:nvSpPr>
          <p:cNvPr id="7" name="Figure Legend"/>
          <p:cNvSpPr>
            <a:spLocks noGrp="1"/>
          </p:cNvSpPr>
          <p:nvPr>
            <p:ph idx="13"/>
          </p:nvPr>
        </p:nvSpPr>
        <p:spPr/>
        <p:txBody>
          <a:bodyPr>
            <a:normAutofit/>
          </a:bodyPr>
          <a:lstStyle/>
          <a:p>
            <a:r>
              <a:rPr lang="en-US" sz="1600" dirty="0"/>
              <a:t>Pi (π) bonds form from the side-by-side overlap of two </a:t>
            </a:r>
            <a:r>
              <a:rPr lang="en-US" sz="1600" i="1" dirty="0"/>
              <a:t>p </a:t>
            </a:r>
            <a:r>
              <a:rPr lang="en-US" sz="1600" dirty="0"/>
              <a:t>orbitals. The plus signs indicate the location of the nuclei.</a:t>
            </a:r>
          </a:p>
        </p:txBody>
      </p:sp>
      <p:pic>
        <p:nvPicPr>
          <p:cNvPr id="8" name="Figure" descr="Two peanut-shaped orbitals are shown, lying vertically and parallel with one another. They overlap one another along the top and bottom of the orbital."/>
          <p:cNvPicPr>
            <a:picLocks noChangeAspect="1"/>
          </p:cNvPicPr>
          <p:nvPr/>
        </p:nvPicPr>
        <p:blipFill>
          <a:blip r:embed="rId2">
            <a:extLst>
              <a:ext uri="{28A0092B-C50C-407E-A947-70E740481C1C}">
                <a14:useLocalDpi xmlns:a14="http://schemas.microsoft.com/office/drawing/2010/main" val="0"/>
              </a:ext>
            </a:extLst>
          </a:blip>
          <a:srcRect t="-11340" b="-1134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6188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hidden="1"/>
          <p:cNvSpPr>
            <a:spLocks noGrp="1"/>
          </p:cNvSpPr>
          <p:nvPr>
            <p:ph idx="13"/>
          </p:nvPr>
        </p:nvSpPr>
        <p:spPr/>
        <p:txBody>
          <a:bodyPr>
            <a:normAutofit/>
          </a:bodyPr>
          <a:lstStyle/>
          <a:p>
            <a:endParaRPr lang="en-US" sz="1600" dirty="0"/>
          </a:p>
        </p:txBody>
      </p:sp>
      <p:pic>
        <p:nvPicPr>
          <p:cNvPr id="8" name="Figure" descr="A diagram contains three Lewis structures. The left most structure shows an H atom bonded to a C l atom by a single bond. The C l atom has three lone pairs of electrons. The phrase “One sigma bond No pi bonds” is written below the drawing. The center structure shows two O atoms bonded by a double bond. The O atoms each have two lone pairs of electrons. The phrase “One sigma bond One pi bond” is written below the drawing. The right most structure shows two N atoms bonded by a triple bond. Each N atom has a lone pairs of electrons. The phrase “One sigma bond Two pi bonds” is written below the drawing."/>
          <p:cNvPicPr>
            <a:picLocks noChangeAspect="1"/>
          </p:cNvPicPr>
          <p:nvPr/>
        </p:nvPicPr>
        <p:blipFill>
          <a:blip r:embed="rId2">
            <a:extLst>
              <a:ext uri="{28A0092B-C50C-407E-A947-70E740481C1C}">
                <a14:useLocalDpi xmlns:a14="http://schemas.microsoft.com/office/drawing/2010/main" val="0"/>
              </a:ext>
            </a:extLst>
          </a:blip>
          <a:srcRect t="-47973" b="-47973"/>
          <a:stretch>
            <a:fillRect/>
          </a:stretch>
        </p:blipFill>
        <p:spPr>
          <a:xfrm>
            <a:off x="457199" y="1131264"/>
            <a:ext cx="8062913" cy="3500071"/>
          </a:xfrm>
          <a:prstGeom prst="rect">
            <a:avLst/>
          </a:prstGeom>
        </p:spPr>
      </p:pic>
    </p:spTree>
    <p:extLst>
      <p:ext uri="{BB962C8B-B14F-4D97-AF65-F5344CB8AC3E}">
        <p14:creationId xmlns:p14="http://schemas.microsoft.com/office/powerpoint/2010/main" val="308069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8.1</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his figure shows a molecule composed of four carbon atoms. There is a double bond between carbons one and two and three and four, while a single bond holds carbon two and three together. Carbons one and four are also bonded to two hydrogens with a single bond while carbons two and three are each bonded to one hydrogen each by a single bond."/>
          <p:cNvPicPr>
            <a:picLocks noChangeAspect="1"/>
          </p:cNvPicPr>
          <p:nvPr/>
        </p:nvPicPr>
        <p:blipFill>
          <a:blip r:embed="rId2">
            <a:extLst>
              <a:ext uri="{28A0092B-C50C-407E-A947-70E740481C1C}">
                <a14:useLocalDpi xmlns:a14="http://schemas.microsoft.com/office/drawing/2010/main" val="0"/>
              </a:ext>
            </a:extLst>
          </a:blip>
          <a:srcRect l="-10958" r="-1095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6009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8.1</a:t>
            </a:r>
          </a:p>
        </p:txBody>
      </p:sp>
      <p:pic>
        <p:nvPicPr>
          <p:cNvPr id="2" name="Figure" descr="Three diagrams are shown and labeled “a,” “b,” and “c.” Diagram a shows two spherical orbitals lying side by side and overlapping. Diagram b shows one spherical and one peanut-shaped orbital lying near one another so that the spherical orbital overlaps with one end of the peanut-shaped orbital. Diagram c shows two peanut-shaped orbitals lying end to end so that one end of each orbital overlaps the oth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36067"/>
            <a:ext cx="7886700" cy="123492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858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8.2 Hybrid Atomic Orbitals</a:t>
            </a:r>
          </a:p>
          <a:p>
            <a:pPr lvl="1"/>
            <a:r>
              <a:rPr lang="en-US" dirty="0"/>
              <a:t>Explain the concept of atomic orbital hybridization</a:t>
            </a:r>
          </a:p>
          <a:p>
            <a:pPr lvl="1"/>
            <a:r>
              <a:rPr lang="en-US" dirty="0"/>
              <a:t>Determine the hybrid orbitals associated with various molecular geometries</a:t>
            </a:r>
          </a:p>
        </p:txBody>
      </p:sp>
    </p:spTree>
    <p:extLst>
      <p:ext uri="{BB962C8B-B14F-4D97-AF65-F5344CB8AC3E}">
        <p14:creationId xmlns:p14="http://schemas.microsoft.com/office/powerpoint/2010/main" val="347452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Orbitals</a:t>
            </a:r>
          </a:p>
        </p:txBody>
      </p:sp>
      <p:sp>
        <p:nvSpPr>
          <p:cNvPr id="3" name="Content Placeholder 2"/>
          <p:cNvSpPr>
            <a:spLocks noGrp="1"/>
          </p:cNvSpPr>
          <p:nvPr>
            <p:ph idx="1"/>
          </p:nvPr>
        </p:nvSpPr>
        <p:spPr/>
        <p:txBody>
          <a:bodyPr/>
          <a:lstStyle/>
          <a:p>
            <a:r>
              <a:rPr lang="en-US" altLang="en-US" dirty="0">
                <a:ea typeface="Osaka" charset="-128"/>
              </a:rPr>
              <a:t>Bonding in other molecules is best explained with hybrid orbitals. </a:t>
            </a:r>
          </a:p>
          <a:p>
            <a:endParaRPr lang="en-US" altLang="en-US" dirty="0">
              <a:ea typeface="Osaka" charset="-128"/>
            </a:endParaRPr>
          </a:p>
          <a:p>
            <a:r>
              <a:rPr lang="en-US" altLang="en-US" dirty="0">
                <a:ea typeface="Osaka" charset="-128"/>
              </a:rPr>
              <a:t>Keep in mind when working with hybrid orbitals.</a:t>
            </a:r>
          </a:p>
          <a:p>
            <a:pPr lvl="1"/>
            <a:r>
              <a:rPr lang="en-US" altLang="en-US" dirty="0">
                <a:ea typeface="Osaka" charset="-128"/>
              </a:rPr>
              <a:t>The number of hybrid orbitals formed always equals the number of atomic orbitals that are combined.</a:t>
            </a:r>
          </a:p>
          <a:p>
            <a:endParaRPr lang="en-US" dirty="0"/>
          </a:p>
        </p:txBody>
      </p:sp>
    </p:spTree>
    <p:extLst>
      <p:ext uri="{BB962C8B-B14F-4D97-AF65-F5344CB8AC3E}">
        <p14:creationId xmlns:p14="http://schemas.microsoft.com/office/powerpoint/2010/main" val="322081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8.6</a:t>
            </a:r>
          </a:p>
        </p:txBody>
      </p:sp>
      <p:sp>
        <p:nvSpPr>
          <p:cNvPr id="7" name="Figure Legend"/>
          <p:cNvSpPr>
            <a:spLocks noGrp="1"/>
          </p:cNvSpPr>
          <p:nvPr>
            <p:ph idx="13"/>
          </p:nvPr>
        </p:nvSpPr>
        <p:spPr/>
        <p:txBody>
          <a:bodyPr>
            <a:normAutofit/>
          </a:bodyPr>
          <a:lstStyle/>
          <a:p>
            <a:r>
              <a:rPr lang="en-US" sz="1600" dirty="0"/>
              <a:t>The hypothetical overlap of two of the 2</a:t>
            </a:r>
            <a:r>
              <a:rPr lang="en-US" sz="1600" i="1" dirty="0"/>
              <a:t>p </a:t>
            </a:r>
            <a:r>
              <a:rPr lang="en-US" sz="1600" dirty="0"/>
              <a:t>orbitals on an oxygen atom (red) with the 1</a:t>
            </a:r>
            <a:r>
              <a:rPr lang="en-US" sz="1600" i="1" dirty="0"/>
              <a:t>s </a:t>
            </a:r>
            <a:r>
              <a:rPr lang="en-US" sz="1600" dirty="0"/>
              <a:t>orbitals of two hydrogen atoms (blue) would produce a bond angle of 90°. This is not consistent with experimental evidence. (Note that orbitals may sometimes be drawn in an elongated “balloon” shape rather than in a more realistic “plump” shape in order to make the geometry easier to visualize.)</a:t>
            </a:r>
            <a:endParaRPr lang="en-US" sz="1600" baseline="30000" dirty="0"/>
          </a:p>
        </p:txBody>
      </p:sp>
      <p:pic>
        <p:nvPicPr>
          <p:cNvPr id="8" name="Figure" descr="Two peanut-shaped orbitals lie perpendicular to one another. They overlap with spherical orbitals to the left and top of the diagram."/>
          <p:cNvPicPr>
            <a:picLocks noChangeAspect="1"/>
          </p:cNvPicPr>
          <p:nvPr/>
        </p:nvPicPr>
        <p:blipFill>
          <a:blip r:embed="rId2">
            <a:extLst>
              <a:ext uri="{28A0092B-C50C-407E-A947-70E740481C1C}">
                <a14:useLocalDpi xmlns:a14="http://schemas.microsoft.com/office/drawing/2010/main" val="0"/>
              </a:ext>
            </a:extLst>
          </a:blip>
          <a:srcRect l="-26906" r="-2690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582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8.1 Valence Bond Theory</a:t>
            </a:r>
          </a:p>
          <a:p>
            <a:r>
              <a:rPr lang="en-US" dirty="0"/>
              <a:t>8.2 Hybrid Atomic Orbitals</a:t>
            </a:r>
          </a:p>
          <a:p>
            <a:r>
              <a:rPr lang="en-US" dirty="0"/>
              <a:t>8.3 Multiple Bonds</a:t>
            </a:r>
          </a:p>
          <a:p>
            <a:r>
              <a:rPr lang="en-US" dirty="0"/>
              <a:t>8.4 Molecular Orbital Theory</a:t>
            </a:r>
          </a:p>
        </p:txBody>
      </p:sp>
    </p:spTree>
    <p:extLst>
      <p:ext uri="{BB962C8B-B14F-4D97-AF65-F5344CB8AC3E}">
        <p14:creationId xmlns:p14="http://schemas.microsoft.com/office/powerpoint/2010/main" val="225836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A water molecule has four regions of electron density, so VSEPR theory predicts a tetrahedral arrangement of hybrid orbitals. (b) Two of the hybrid orbitals on oxygen contain lone pairs, and the other two overlap with the 1</a:t>
            </a:r>
            <a:r>
              <a:rPr lang="en-US" sz="1600" i="1" dirty="0"/>
              <a:t>s </a:t>
            </a:r>
            <a:r>
              <a:rPr lang="en-US" sz="1600" dirty="0"/>
              <a:t>orbitals of hydrogen atoms to form the O–H bonds in H</a:t>
            </a:r>
            <a:r>
              <a:rPr lang="en-US" sz="1600" baseline="-25000" dirty="0"/>
              <a:t>2</a:t>
            </a:r>
            <a:r>
              <a:rPr lang="en-US" sz="1600" dirty="0"/>
              <a:t>O. This description is more consistent with the experimental structure.</a:t>
            </a:r>
          </a:p>
        </p:txBody>
      </p:sp>
      <p:pic>
        <p:nvPicPr>
          <p:cNvPr id="9" name="Figure" descr="Two diagrams are shown and labeled “a” and “b.” Diagram a shows two peanut-shaped orbitals lying in a tetrahedral arrangement around the letter “O.” Diagram b shows the same two orbitals, but they now overlap to the top and to the left with two spherical orbitals, each labeled “H.” A pair of electrons occupies each lobe of the peanut-shaped orbitals.">
            <a:extLst>
              <a:ext uri="{FF2B5EF4-FFF2-40B4-BE49-F238E27FC236}">
                <a16:creationId xmlns:a16="http://schemas.microsoft.com/office/drawing/2014/main" xmlns="" id="{B3A9CEA8-E858-4EB8-9A61-ED6ECC70E697}"/>
              </a:ext>
            </a:extLst>
          </p:cNvPr>
          <p:cNvPicPr>
            <a:picLocks noChangeAspect="1"/>
          </p:cNvPicPr>
          <p:nvPr/>
        </p:nvPicPr>
        <p:blipFill>
          <a:blip r:embed="rId2">
            <a:extLst>
              <a:ext uri="{28A0092B-C50C-407E-A947-70E740481C1C}">
                <a14:useLocalDpi xmlns:a14="http://schemas.microsoft.com/office/drawing/2010/main" val="0"/>
              </a:ext>
            </a:extLst>
          </a:blip>
          <a:srcRect l="-680" r="-680"/>
          <a:stretch>
            <a:fillRect/>
          </a:stretch>
        </p:blipFill>
        <p:spPr>
          <a:xfrm>
            <a:off x="457199" y="1126868"/>
            <a:ext cx="8062913" cy="3500071"/>
          </a:xfrm>
          <a:prstGeom prst="rect">
            <a:avLst/>
          </a:prstGeom>
        </p:spPr>
      </p:pic>
      <p:sp>
        <p:nvSpPr>
          <p:cNvPr id="8" name="Figure Number">
            <a:extLst>
              <a:ext uri="{FF2B5EF4-FFF2-40B4-BE49-F238E27FC236}">
                <a16:creationId xmlns:a16="http://schemas.microsoft.com/office/drawing/2014/main" xmlns="" id="{9748AEA1-2FE4-4A44-AECE-DEF7EB1736E1}"/>
              </a:ext>
            </a:extLst>
          </p:cNvPr>
          <p:cNvSpPr>
            <a:spLocks noGrp="1"/>
          </p:cNvSpPr>
          <p:nvPr>
            <p:ph type="title"/>
          </p:nvPr>
        </p:nvSpPr>
        <p:spPr>
          <a:xfrm>
            <a:off x="628650" y="365127"/>
            <a:ext cx="7886700" cy="424583"/>
          </a:xfrm>
        </p:spPr>
        <p:txBody>
          <a:bodyPr/>
          <a:lstStyle/>
          <a:p>
            <a:r>
              <a:rPr lang="en-US" dirty="0"/>
              <a:t>Figure 8.7</a:t>
            </a:r>
          </a:p>
        </p:txBody>
      </p:sp>
    </p:spTree>
    <p:extLst>
      <p:ext uri="{BB962C8B-B14F-4D97-AF65-F5344CB8AC3E}">
        <p14:creationId xmlns:p14="http://schemas.microsoft.com/office/powerpoint/2010/main" val="124108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sp</a:t>
            </a:r>
            <a:r>
              <a:rPr lang="en-US" dirty="0"/>
              <a:t> Hybrid Orbitals</a:t>
            </a:r>
          </a:p>
        </p:txBody>
      </p:sp>
      <p:sp>
        <p:nvSpPr>
          <p:cNvPr id="3" name="Content Placeholder 2"/>
          <p:cNvSpPr>
            <a:spLocks noGrp="1"/>
          </p:cNvSpPr>
          <p:nvPr>
            <p:ph idx="1"/>
          </p:nvPr>
        </p:nvSpPr>
        <p:spPr/>
        <p:txBody>
          <a:bodyPr/>
          <a:lstStyle/>
          <a:p>
            <a:r>
              <a:rPr lang="en-US" altLang="en-US" dirty="0">
                <a:ea typeface="Osaka" charset="-128"/>
              </a:rPr>
              <a:t>Two atomic orbitals can hybridize to produce two hybrid orbitals. </a:t>
            </a:r>
          </a:p>
          <a:p>
            <a:pPr algn="ctr">
              <a:buNone/>
            </a:pPr>
            <a:r>
              <a:rPr lang="en-US" altLang="en-US" dirty="0">
                <a:ea typeface="Osaka" charset="-128"/>
              </a:rPr>
              <a:t> </a:t>
            </a:r>
            <a:r>
              <a:rPr lang="en-US" altLang="en-US" b="1" dirty="0">
                <a:ea typeface="Osaka" charset="-128"/>
              </a:rPr>
              <a:t>one </a:t>
            </a:r>
            <a:r>
              <a:rPr lang="en-US" altLang="en-US" b="1" i="1" dirty="0">
                <a:ea typeface="Osaka" charset="-128"/>
              </a:rPr>
              <a:t>s</a:t>
            </a:r>
            <a:r>
              <a:rPr lang="en-US" altLang="en-US" b="1" dirty="0">
                <a:ea typeface="Osaka" charset="-128"/>
              </a:rPr>
              <a:t> </a:t>
            </a:r>
            <a:r>
              <a:rPr lang="en-US" altLang="en-US" dirty="0">
                <a:ea typeface="Osaka" charset="-128"/>
              </a:rPr>
              <a:t>orbital + </a:t>
            </a:r>
            <a:r>
              <a:rPr lang="en-US" altLang="en-US" b="1" dirty="0">
                <a:ea typeface="Osaka" charset="-128"/>
              </a:rPr>
              <a:t>one </a:t>
            </a:r>
            <a:r>
              <a:rPr lang="en-US" altLang="en-US" b="1" i="1" dirty="0">
                <a:ea typeface="Osaka" charset="-128"/>
              </a:rPr>
              <a:t>p</a:t>
            </a:r>
            <a:r>
              <a:rPr lang="en-US" altLang="en-US" b="1" dirty="0">
                <a:ea typeface="Osaka" charset="-128"/>
              </a:rPr>
              <a:t> </a:t>
            </a:r>
            <a:r>
              <a:rPr lang="en-US" altLang="en-US" dirty="0">
                <a:ea typeface="Osaka" charset="-128"/>
              </a:rPr>
              <a:t>orbital    </a:t>
            </a:r>
            <a:r>
              <a:rPr lang="en-US" altLang="en-US" dirty="0">
                <a:ea typeface="Osaka" charset="-128"/>
                <a:sym typeface="Wingdings" charset="2"/>
              </a:rPr>
              <a:t>   </a:t>
            </a:r>
            <a:r>
              <a:rPr lang="en-US" altLang="en-US" b="1" dirty="0">
                <a:ea typeface="Osaka" charset="-128"/>
                <a:sym typeface="Wingdings" charset="2"/>
              </a:rPr>
              <a:t>two </a:t>
            </a:r>
            <a:r>
              <a:rPr lang="en-US" altLang="en-US" b="1" i="1" dirty="0" err="1">
                <a:ea typeface="Osaka" charset="-128"/>
                <a:sym typeface="Wingdings" charset="2"/>
              </a:rPr>
              <a:t>sp</a:t>
            </a:r>
            <a:r>
              <a:rPr lang="en-US" altLang="en-US" b="1" dirty="0">
                <a:ea typeface="Osaka" charset="-128"/>
                <a:sym typeface="Wingdings" charset="2"/>
              </a:rPr>
              <a:t> </a:t>
            </a:r>
            <a:r>
              <a:rPr lang="en-US" altLang="en-US" dirty="0">
                <a:ea typeface="Osaka" charset="-128"/>
                <a:sym typeface="Wingdings" charset="2"/>
              </a:rPr>
              <a:t>hybrid orbitals</a:t>
            </a:r>
          </a:p>
          <a:p>
            <a:endParaRPr lang="en-US" dirty="0"/>
          </a:p>
        </p:txBody>
      </p:sp>
    </p:spTree>
    <p:extLst>
      <p:ext uri="{BB962C8B-B14F-4D97-AF65-F5344CB8AC3E}">
        <p14:creationId xmlns:p14="http://schemas.microsoft.com/office/powerpoint/2010/main" val="416266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8.8</a:t>
            </a:r>
          </a:p>
        </p:txBody>
      </p:sp>
      <p:pic>
        <p:nvPicPr>
          <p:cNvPr id="2" name="Figure" descr="A series of three diagrams connected by a right-facing arrow that is labeled, “Hybridization,” and a downward-facing arrow labeled, “Gives a linear arrangement,” are shown. The first diagram shows a blue spherical orbital and a red, peanut-shaped orbital, each placed on an X, Y, Z axis system. The second diagram shows the same two orbitals, but they are now purple and have one enlarged lobe and one smaller lobe. Each lies along the x-axis in the drawing. The third diagram shows the same two orbitals, but their smaller lobes now overlap along the x-axis while their larger lobes are located at and labeled as “180 degrees” from one anoth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81062" y="1110176"/>
            <a:ext cx="7381875" cy="3495675"/>
          </a:xfrm>
        </p:spPr>
      </p:pic>
      <p:sp>
        <p:nvSpPr>
          <p:cNvPr id="7" name="Figure Legend"/>
          <p:cNvSpPr>
            <a:spLocks noGrp="1"/>
          </p:cNvSpPr>
          <p:nvPr>
            <p:ph idx="13"/>
          </p:nvPr>
        </p:nvSpPr>
        <p:spPr/>
        <p:txBody>
          <a:bodyPr>
            <a:normAutofit/>
          </a:bodyPr>
          <a:lstStyle/>
          <a:p>
            <a:r>
              <a:rPr lang="en-US" sz="1600" dirty="0"/>
              <a:t>Hybridization of an </a:t>
            </a:r>
            <a:r>
              <a:rPr lang="en-US" sz="1600" i="1" dirty="0"/>
              <a:t>s </a:t>
            </a:r>
            <a:r>
              <a:rPr lang="en-US" sz="1600" dirty="0"/>
              <a:t>orbital (blue) and a </a:t>
            </a:r>
            <a:r>
              <a:rPr lang="en-US" sz="1600" i="1" dirty="0"/>
              <a:t>p </a:t>
            </a:r>
            <a:r>
              <a:rPr lang="en-US" sz="1600" dirty="0"/>
              <a:t>orbital (red) of the same atom produces two </a:t>
            </a:r>
            <a:r>
              <a:rPr lang="en-US" sz="1600" i="1" dirty="0" err="1"/>
              <a:t>sp</a:t>
            </a:r>
            <a:r>
              <a:rPr lang="en-US" sz="1600" i="1" dirty="0"/>
              <a:t> </a:t>
            </a:r>
            <a:r>
              <a:rPr lang="en-US" sz="1600" dirty="0"/>
              <a:t>hybrid orbitals (purple). Each hybrid orbital is oriented primarily in just one direction. Note that each </a:t>
            </a:r>
            <a:r>
              <a:rPr lang="en-US" sz="1600" i="1" dirty="0" err="1"/>
              <a:t>sp</a:t>
            </a:r>
            <a:r>
              <a:rPr lang="en-US" sz="1600" i="1" dirty="0"/>
              <a:t> </a:t>
            </a:r>
            <a:r>
              <a:rPr lang="en-US" sz="1600" dirty="0"/>
              <a:t>orbital contains one lobe that is significantly larger than the other. The set of two </a:t>
            </a:r>
            <a:r>
              <a:rPr lang="en-US" sz="1600" i="1" dirty="0" err="1"/>
              <a:t>sp</a:t>
            </a:r>
            <a:r>
              <a:rPr lang="en-US" sz="1600" i="1" dirty="0"/>
              <a:t> </a:t>
            </a:r>
            <a:r>
              <a:rPr lang="en-US" sz="1600" dirty="0"/>
              <a:t>orbitals are oriented at 180°, which is consistent with the geometry for two domains.</a:t>
            </a:r>
          </a:p>
        </p:txBody>
      </p:sp>
    </p:spTree>
    <p:extLst>
      <p:ext uri="{BB962C8B-B14F-4D97-AF65-F5344CB8AC3E}">
        <p14:creationId xmlns:p14="http://schemas.microsoft.com/office/powerpoint/2010/main" val="387098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sp</a:t>
            </a:r>
            <a:r>
              <a:rPr lang="en-US" dirty="0"/>
              <a:t> Hybrid Orbitals</a:t>
            </a:r>
          </a:p>
        </p:txBody>
      </p:sp>
      <p:sp>
        <p:nvSpPr>
          <p:cNvPr id="3" name="Content Placeholder 2"/>
          <p:cNvSpPr>
            <a:spLocks noGrp="1"/>
          </p:cNvSpPr>
          <p:nvPr>
            <p:ph idx="1"/>
          </p:nvPr>
        </p:nvSpPr>
        <p:spPr/>
        <p:txBody>
          <a:bodyPr/>
          <a:lstStyle/>
          <a:p>
            <a:r>
              <a:rPr lang="en-US" altLang="en-US" dirty="0">
                <a:ea typeface="Osaka" charset="-128"/>
                <a:sym typeface="Wingdings" charset="2"/>
              </a:rPr>
              <a:t>Occurs when a central atom is surrounded by</a:t>
            </a:r>
            <a:r>
              <a:rPr lang="en-US" altLang="en-US" dirty="0">
                <a:solidFill>
                  <a:srgbClr val="FF0000"/>
                </a:solidFill>
                <a:ea typeface="Osaka" charset="-128"/>
                <a:sym typeface="Wingdings" charset="2"/>
              </a:rPr>
              <a:t> </a:t>
            </a:r>
            <a:r>
              <a:rPr lang="en-US" altLang="en-US" b="1" dirty="0">
                <a:ea typeface="Osaka" charset="-128"/>
                <a:sym typeface="Wingdings" charset="2"/>
              </a:rPr>
              <a:t>two</a:t>
            </a:r>
            <a:r>
              <a:rPr lang="en-US" altLang="en-US" dirty="0">
                <a:solidFill>
                  <a:srgbClr val="FF0000"/>
                </a:solidFill>
                <a:ea typeface="Osaka" charset="-128"/>
                <a:sym typeface="Wingdings" charset="2"/>
              </a:rPr>
              <a:t> </a:t>
            </a:r>
            <a:r>
              <a:rPr lang="en-US" altLang="en-US" dirty="0">
                <a:ea typeface="Osaka" charset="-128"/>
                <a:sym typeface="Wingdings" charset="2"/>
              </a:rPr>
              <a:t>regions of electron density. </a:t>
            </a:r>
            <a:endParaRPr lang="en-US" altLang="en-US" dirty="0">
              <a:ea typeface="Osaka" charset="-128"/>
            </a:endParaRPr>
          </a:p>
          <a:p>
            <a:endParaRPr lang="en-US" dirty="0"/>
          </a:p>
        </p:txBody>
      </p:sp>
    </p:spTree>
    <p:extLst>
      <p:ext uri="{BB962C8B-B14F-4D97-AF65-F5344CB8AC3E}">
        <p14:creationId xmlns:p14="http://schemas.microsoft.com/office/powerpoint/2010/main" val="161345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SpPr>
            <a:spLocks noGrp="1"/>
          </p:cNvSpPr>
          <p:nvPr>
            <p:ph type="title"/>
          </p:nvPr>
        </p:nvSpPr>
        <p:spPr/>
        <p:txBody>
          <a:bodyPr/>
          <a:lstStyle/>
          <a:p>
            <a:r>
              <a:rPr lang="en-US" dirty="0"/>
              <a:t>Figure 8.9</a:t>
            </a:r>
          </a:p>
        </p:txBody>
      </p:sp>
      <p:sp>
        <p:nvSpPr>
          <p:cNvPr id="7" name="Figure Legend"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SpPr>
            <a:spLocks noGrp="1"/>
          </p:cNvSpPr>
          <p:nvPr>
            <p:ph idx="13"/>
          </p:nvPr>
        </p:nvSpPr>
        <p:spPr/>
        <p:txBody>
          <a:bodyPr>
            <a:normAutofit/>
          </a:bodyPr>
          <a:lstStyle/>
          <a:p>
            <a:r>
              <a:rPr lang="en-US" sz="1600" dirty="0"/>
              <a:t>This orbital energy-level diagram shows the </a:t>
            </a:r>
            <a:r>
              <a:rPr lang="en-US" sz="1600" i="1" dirty="0" err="1"/>
              <a:t>sp</a:t>
            </a:r>
            <a:r>
              <a:rPr lang="en-US" sz="1600" i="1" dirty="0"/>
              <a:t> </a:t>
            </a:r>
            <a:r>
              <a:rPr lang="en-US" sz="1600" dirty="0"/>
              <a:t>hybridized orbitals on Be in the linear BeCl</a:t>
            </a:r>
            <a:r>
              <a:rPr lang="en-US" sz="1600" baseline="-25000" dirty="0"/>
              <a:t>2</a:t>
            </a:r>
            <a:r>
              <a:rPr lang="en-US" sz="1600" dirty="0"/>
              <a:t> molecule. Each of the two </a:t>
            </a:r>
            <a:r>
              <a:rPr lang="en-US" sz="1600" i="1" dirty="0" err="1"/>
              <a:t>sp</a:t>
            </a:r>
            <a:r>
              <a:rPr lang="en-US" sz="1600" i="1" dirty="0"/>
              <a:t> </a:t>
            </a:r>
            <a:r>
              <a:rPr lang="en-US" sz="1600" dirty="0"/>
              <a:t>hybrid orbitals holds one electron and is thus half filled and available for bonding via overlap with a </a:t>
            </a:r>
            <a:r>
              <a:rPr lang="en-US" sz="1600" dirty="0" err="1"/>
              <a:t>Cl</a:t>
            </a:r>
            <a:r>
              <a:rPr lang="en-US" sz="1600" dirty="0"/>
              <a:t> 3</a:t>
            </a:r>
            <a:r>
              <a:rPr lang="en-US" sz="1600" i="1" dirty="0"/>
              <a:t>p </a:t>
            </a:r>
            <a:r>
              <a:rPr lang="en-US" sz="1600" dirty="0"/>
              <a:t>orbital.</a:t>
            </a:r>
          </a:p>
        </p:txBody>
      </p:sp>
      <p:pic>
        <p:nvPicPr>
          <p:cNvPr id="5122" name="Picture 2"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these two sets of lines is the phrase, “Orbitals in an isolated B e atom.” The right side of the diagram shows two short, horizontal lines placed halfway up the space and each labeled, “s p.” An upward-facing half arrow is drawn vertically on each line. Above these lines are two other short, horizontal lines, each labeled, “2 p.” Above these two sets of lines is the phrase, “Orbitals in the s p hybridized B e in B e C l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8345" y="1631876"/>
            <a:ext cx="8165203" cy="252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1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a:t>
            </a:r>
            <a:r>
              <a:rPr lang="en-US" baseline="30000" dirty="0"/>
              <a:t>2</a:t>
            </a:r>
            <a:r>
              <a:rPr lang="en-US" dirty="0"/>
              <a:t> Hybrid Orbitals</a:t>
            </a:r>
          </a:p>
        </p:txBody>
      </p:sp>
      <p:sp>
        <p:nvSpPr>
          <p:cNvPr id="3" name="Content Placeholder 2"/>
          <p:cNvSpPr>
            <a:spLocks noGrp="1"/>
          </p:cNvSpPr>
          <p:nvPr>
            <p:ph idx="1"/>
          </p:nvPr>
        </p:nvSpPr>
        <p:spPr/>
        <p:txBody>
          <a:bodyPr/>
          <a:lstStyle/>
          <a:p>
            <a:r>
              <a:rPr lang="en-US" altLang="en-US" dirty="0">
                <a:ea typeface="Osaka" charset="-128"/>
              </a:rPr>
              <a:t>Three atomic orbitals can hybridize to produce three hybrid orbitals. </a:t>
            </a:r>
          </a:p>
          <a:p>
            <a:pPr algn="ctr">
              <a:buNone/>
            </a:pPr>
            <a:r>
              <a:rPr lang="en-US" altLang="en-US" dirty="0">
                <a:ea typeface="Osaka" charset="-128"/>
              </a:rPr>
              <a:t> </a:t>
            </a:r>
            <a:r>
              <a:rPr lang="en-US" altLang="en-US" b="1" dirty="0">
                <a:ea typeface="Osaka" charset="-128"/>
              </a:rPr>
              <a:t>one </a:t>
            </a:r>
            <a:r>
              <a:rPr lang="en-US" altLang="en-US" b="1" i="1" dirty="0">
                <a:ea typeface="Osaka" charset="-128"/>
              </a:rPr>
              <a:t>s</a:t>
            </a:r>
            <a:r>
              <a:rPr lang="en-US" altLang="en-US" b="1" dirty="0">
                <a:ea typeface="Osaka" charset="-128"/>
              </a:rPr>
              <a:t> </a:t>
            </a:r>
            <a:r>
              <a:rPr lang="en-US" altLang="en-US" dirty="0">
                <a:ea typeface="Osaka" charset="-128"/>
              </a:rPr>
              <a:t>orbital + </a:t>
            </a:r>
            <a:r>
              <a:rPr lang="en-US" altLang="en-US" b="1" dirty="0">
                <a:ea typeface="Osaka" charset="-128"/>
              </a:rPr>
              <a:t>two </a:t>
            </a:r>
            <a:r>
              <a:rPr lang="en-US" altLang="en-US" b="1" i="1" dirty="0">
                <a:ea typeface="Osaka" charset="-128"/>
              </a:rPr>
              <a:t>p</a:t>
            </a:r>
            <a:r>
              <a:rPr lang="en-US" altLang="en-US" b="1" dirty="0">
                <a:ea typeface="Osaka" charset="-128"/>
              </a:rPr>
              <a:t> </a:t>
            </a:r>
            <a:r>
              <a:rPr lang="en-US" altLang="en-US" dirty="0">
                <a:ea typeface="Osaka" charset="-128"/>
              </a:rPr>
              <a:t>orbitals    </a:t>
            </a:r>
            <a:r>
              <a:rPr lang="en-US" altLang="en-US" dirty="0">
                <a:ea typeface="Osaka" charset="-128"/>
                <a:sym typeface="Wingdings" charset="2"/>
              </a:rPr>
              <a:t>   </a:t>
            </a:r>
            <a:r>
              <a:rPr lang="en-US" altLang="en-US" b="1" dirty="0">
                <a:ea typeface="Osaka" charset="-128"/>
                <a:sym typeface="Wingdings" charset="2"/>
              </a:rPr>
              <a:t>three </a:t>
            </a:r>
            <a:r>
              <a:rPr lang="en-US" altLang="en-US" b="1" i="1" dirty="0">
                <a:ea typeface="Osaka" charset="-128"/>
                <a:sym typeface="Wingdings" charset="2"/>
              </a:rPr>
              <a:t>sp</a:t>
            </a:r>
            <a:r>
              <a:rPr lang="en-US" altLang="en-US" b="1" baseline="30000" dirty="0">
                <a:ea typeface="Osaka" charset="-128"/>
                <a:sym typeface="Wingdings" charset="2"/>
              </a:rPr>
              <a:t>2</a:t>
            </a:r>
            <a:r>
              <a:rPr lang="en-US" altLang="en-US" b="1" dirty="0">
                <a:ea typeface="Osaka" charset="-128"/>
                <a:sym typeface="Wingdings" charset="2"/>
              </a:rPr>
              <a:t> </a:t>
            </a:r>
            <a:r>
              <a:rPr lang="en-US" altLang="en-US" dirty="0">
                <a:ea typeface="Osaka" charset="-128"/>
                <a:sym typeface="Wingdings" charset="2"/>
              </a:rPr>
              <a:t>hybrid orbitals</a:t>
            </a:r>
          </a:p>
          <a:p>
            <a:pPr>
              <a:buNone/>
            </a:pPr>
            <a:endParaRPr lang="en-US" altLang="en-US" dirty="0">
              <a:ea typeface="Osaka" charset="-128"/>
              <a:sym typeface="Wingdings" charset="2"/>
            </a:endParaRPr>
          </a:p>
          <a:p>
            <a:r>
              <a:rPr lang="en-US" altLang="en-US" dirty="0">
                <a:ea typeface="Osaka" charset="-128"/>
                <a:sym typeface="Wingdings" charset="2"/>
              </a:rPr>
              <a:t>Occurs when a central atom is surrounded by </a:t>
            </a:r>
            <a:r>
              <a:rPr lang="en-US" altLang="en-US" i="1" dirty="0">
                <a:ea typeface="Osaka" charset="-128"/>
                <a:sym typeface="Wingdings" charset="2"/>
              </a:rPr>
              <a:t>three</a:t>
            </a:r>
            <a:r>
              <a:rPr lang="en-US" altLang="en-US" dirty="0">
                <a:ea typeface="Osaka" charset="-128"/>
                <a:sym typeface="Wingdings" charset="2"/>
              </a:rPr>
              <a:t> regions of electron density.</a:t>
            </a:r>
          </a:p>
          <a:p>
            <a:endParaRPr lang="en-US" dirty="0"/>
          </a:p>
        </p:txBody>
      </p:sp>
    </p:spTree>
    <p:extLst>
      <p:ext uri="{BB962C8B-B14F-4D97-AF65-F5344CB8AC3E}">
        <p14:creationId xmlns:p14="http://schemas.microsoft.com/office/powerpoint/2010/main" val="413159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8.10</a:t>
            </a:r>
          </a:p>
        </p:txBody>
      </p:sp>
      <p:sp>
        <p:nvSpPr>
          <p:cNvPr id="7" name="Figure Legend"/>
          <p:cNvSpPr>
            <a:spLocks noGrp="1"/>
          </p:cNvSpPr>
          <p:nvPr>
            <p:ph idx="13"/>
          </p:nvPr>
        </p:nvSpPr>
        <p:spPr>
          <a:xfrm>
            <a:off x="628650" y="5146158"/>
            <a:ext cx="7886700" cy="1043938"/>
          </a:xfrm>
        </p:spPr>
        <p:txBody>
          <a:bodyPr>
            <a:normAutofit/>
          </a:bodyPr>
          <a:lstStyle/>
          <a:p>
            <a:r>
              <a:rPr lang="en-US" sz="1600" dirty="0"/>
              <a:t>The hybridization of an </a:t>
            </a:r>
            <a:r>
              <a:rPr lang="en-US" sz="1600" i="1" dirty="0"/>
              <a:t>s </a:t>
            </a:r>
            <a:r>
              <a:rPr lang="en-US" sz="1600" dirty="0"/>
              <a:t>orbital (blue) and two </a:t>
            </a:r>
            <a:r>
              <a:rPr lang="en-US" sz="1600" i="1" dirty="0"/>
              <a:t>p </a:t>
            </a:r>
            <a:r>
              <a:rPr lang="en-US" sz="1600" dirty="0"/>
              <a:t>orbitals (red) produces three equivalent </a:t>
            </a:r>
            <a:r>
              <a:rPr lang="en-US" sz="1600" i="1" dirty="0"/>
              <a:t>sp</a:t>
            </a:r>
            <a:r>
              <a:rPr lang="en-US" sz="1600" baseline="30000" dirty="0"/>
              <a:t>2</a:t>
            </a:r>
            <a:r>
              <a:rPr lang="en-US" sz="1600" dirty="0"/>
              <a:t> hybridized orbitals (purple) oriented at 120° with respect to each other. The remaining </a:t>
            </a:r>
            <a:r>
              <a:rPr lang="en-US" sz="1600" dirty="0" err="1"/>
              <a:t>unhybridized</a:t>
            </a:r>
            <a:r>
              <a:rPr lang="en-US" sz="1600" dirty="0"/>
              <a:t> </a:t>
            </a:r>
            <a:r>
              <a:rPr lang="en-US" sz="1600" i="1" dirty="0"/>
              <a:t>p </a:t>
            </a:r>
            <a:r>
              <a:rPr lang="en-US" sz="1600" dirty="0"/>
              <a:t>orbital is not shown here, but is located along the z axis.</a:t>
            </a:r>
          </a:p>
        </p:txBody>
      </p:sp>
      <p:pic>
        <p:nvPicPr>
          <p:cNvPr id="1026" name="Picture 2" descr="A series of three diagrams connected by a right-facing arrow that is labeled, “Hybridization,” and a downward-facing arrow labeled, “Gives a trigonal planar arrangement,” are shown. The first diagram shows a blue spherical orbital and two red, peanut-shaped orbitals, each placed on an X, Y, Z axis system. The two red orbitals are located on the x and z axes, respectively. The second diagram shows the same three orbitals, but they are now purple and have one enlarged lobe and one smaller lobe. Each lies in a different axis in the drawing. The third diagram shows the same three orbitals, but their smaller lobes now overlap while their larger lobes are located at and labeled as “120 degrees” from one anoth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199" y="1077132"/>
            <a:ext cx="5943600" cy="385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8.11</a:t>
            </a:r>
          </a:p>
        </p:txBody>
      </p:sp>
      <p:sp>
        <p:nvSpPr>
          <p:cNvPr id="7" name="Figure Legend"/>
          <p:cNvSpPr>
            <a:spLocks noGrp="1"/>
          </p:cNvSpPr>
          <p:nvPr>
            <p:ph idx="13"/>
          </p:nvPr>
        </p:nvSpPr>
        <p:spPr/>
        <p:txBody>
          <a:bodyPr>
            <a:normAutofit/>
          </a:bodyPr>
          <a:lstStyle/>
          <a:p>
            <a:r>
              <a:rPr lang="en-US" sz="1600" dirty="0"/>
              <a:t>This alternate way of drawing the </a:t>
            </a:r>
            <a:r>
              <a:rPr lang="en-US" sz="1600" dirty="0" err="1"/>
              <a:t>trigonal</a:t>
            </a:r>
            <a:r>
              <a:rPr lang="en-US" sz="1600" dirty="0"/>
              <a:t> planar </a:t>
            </a:r>
            <a:r>
              <a:rPr lang="en-US" sz="1600" i="1" dirty="0"/>
              <a:t>sp</a:t>
            </a:r>
            <a:r>
              <a:rPr lang="en-US" sz="1600" baseline="30000" dirty="0"/>
              <a:t>2</a:t>
            </a:r>
            <a:r>
              <a:rPr lang="en-US" sz="1600" dirty="0"/>
              <a:t> hybrid orbitals is sometimes used in more crowded figures.</a:t>
            </a:r>
          </a:p>
        </p:txBody>
      </p:sp>
      <p:pic>
        <p:nvPicPr>
          <p:cNvPr id="8" name="Figure" descr="Three balloon-like orbitals are shown, and connect together near their narrower ends in one plane. The angle between a pair of lobes is labeled, “120 degrees.”"/>
          <p:cNvPicPr>
            <a:picLocks noChangeAspect="1"/>
          </p:cNvPicPr>
          <p:nvPr/>
        </p:nvPicPr>
        <p:blipFill>
          <a:blip r:embed="rId2">
            <a:extLst>
              <a:ext uri="{28A0092B-C50C-407E-A947-70E740481C1C}">
                <a14:useLocalDpi xmlns:a14="http://schemas.microsoft.com/office/drawing/2010/main" val="0"/>
              </a:ext>
            </a:extLst>
          </a:blip>
          <a:srcRect l="-19818" r="-1981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23617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8.12</a:t>
            </a:r>
          </a:p>
        </p:txBody>
      </p:sp>
      <p:sp>
        <p:nvSpPr>
          <p:cNvPr id="7" name="Figure Legend"/>
          <p:cNvSpPr>
            <a:spLocks noGrp="1"/>
          </p:cNvSpPr>
          <p:nvPr>
            <p:ph idx="13"/>
          </p:nvPr>
        </p:nvSpPr>
        <p:spPr/>
        <p:txBody>
          <a:bodyPr>
            <a:normAutofit/>
          </a:bodyPr>
          <a:lstStyle/>
          <a:p>
            <a:r>
              <a:rPr lang="en-US" sz="1600" dirty="0"/>
              <a:t>BH</a:t>
            </a:r>
            <a:r>
              <a:rPr lang="en-US" sz="1600" baseline="-25000" dirty="0"/>
              <a:t>3</a:t>
            </a:r>
            <a:r>
              <a:rPr lang="en-US" sz="1600" dirty="0"/>
              <a:t> is an electron-deficient molecule with a </a:t>
            </a:r>
            <a:r>
              <a:rPr lang="en-US" sz="1600" dirty="0" err="1"/>
              <a:t>trigonal</a:t>
            </a:r>
            <a:r>
              <a:rPr lang="en-US" sz="1600" dirty="0"/>
              <a:t> planar structure.</a:t>
            </a:r>
          </a:p>
        </p:txBody>
      </p:sp>
      <p:pic>
        <p:nvPicPr>
          <p:cNvPr id="8" name="Figure" descr="A boron atom is shown connected to three hydrogen atoms, which are arranged around it like a pyramid. The angle from one line connecting the boron atom to a hydrogen atom to another line connecting the boron atom to a hydrogen atom is labeled, “120 degrees.”"/>
          <p:cNvPicPr>
            <a:picLocks noChangeAspect="1"/>
          </p:cNvPicPr>
          <p:nvPr/>
        </p:nvPicPr>
        <p:blipFill>
          <a:blip r:embed="rId2">
            <a:extLst>
              <a:ext uri="{28A0092B-C50C-407E-A947-70E740481C1C}">
                <a14:useLocalDpi xmlns:a14="http://schemas.microsoft.com/office/drawing/2010/main" val="0"/>
              </a:ext>
            </a:extLst>
          </a:blip>
          <a:srcRect t="-9780" b="-97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6261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8.13</a:t>
            </a:r>
          </a:p>
        </p:txBody>
      </p:sp>
      <p:sp>
        <p:nvSpPr>
          <p:cNvPr id="7" name="Figure Legend"/>
          <p:cNvSpPr>
            <a:spLocks noGrp="1"/>
          </p:cNvSpPr>
          <p:nvPr>
            <p:ph idx="13"/>
          </p:nvPr>
        </p:nvSpPr>
        <p:spPr/>
        <p:txBody>
          <a:bodyPr>
            <a:normAutofit/>
          </a:bodyPr>
          <a:lstStyle/>
          <a:p>
            <a:r>
              <a:rPr lang="en-US" sz="1600" dirty="0"/>
              <a:t>In an isolated B atom, there are one 2</a:t>
            </a:r>
            <a:r>
              <a:rPr lang="en-US" sz="1600" i="1" dirty="0"/>
              <a:t>s </a:t>
            </a:r>
            <a:r>
              <a:rPr lang="en-US" sz="1600" dirty="0"/>
              <a:t>and three 2</a:t>
            </a:r>
            <a:r>
              <a:rPr lang="en-US" sz="1600" i="1" dirty="0"/>
              <a:t>p </a:t>
            </a:r>
            <a:r>
              <a:rPr lang="en-US" sz="1600" dirty="0"/>
              <a:t>valence orbitals. When boron is in a molecule with three regions of electron density, three of the orbitals hybridize and create a set of three </a:t>
            </a:r>
            <a:r>
              <a:rPr lang="en-US" sz="1600" i="1" dirty="0"/>
              <a:t>sp</a:t>
            </a:r>
            <a:r>
              <a:rPr lang="en-US" sz="1600" baseline="30000" dirty="0"/>
              <a:t>2</a:t>
            </a:r>
            <a:r>
              <a:rPr lang="en-US" sz="1600" dirty="0"/>
              <a:t> orbitals and one </a:t>
            </a:r>
            <a:r>
              <a:rPr lang="en-US" sz="1600" dirty="0" err="1"/>
              <a:t>unhybridized</a:t>
            </a:r>
            <a:r>
              <a:rPr lang="en-US" sz="1600" dirty="0"/>
              <a:t> 2</a:t>
            </a:r>
            <a:r>
              <a:rPr lang="en-US" sz="1600" i="1" dirty="0"/>
              <a:t>p </a:t>
            </a:r>
            <a:r>
              <a:rPr lang="en-US" sz="1600" dirty="0"/>
              <a:t>orbital. The three half-filled hybrid orbitals each overlap with an orbital from a hydrogen atom to form three </a:t>
            </a:r>
            <a:r>
              <a:rPr lang="en-US" sz="1600" dirty="0" err="1"/>
              <a:t>σ</a:t>
            </a:r>
            <a:r>
              <a:rPr lang="en-US" sz="1600" dirty="0"/>
              <a:t> bonds in BH</a:t>
            </a:r>
            <a:r>
              <a:rPr lang="en-US" sz="1600" baseline="-25000" dirty="0"/>
              <a:t>3</a:t>
            </a:r>
            <a:r>
              <a:rPr lang="en-US" sz="1600" dirty="0"/>
              <a:t>.</a:t>
            </a:r>
          </a:p>
        </p:txBody>
      </p:sp>
      <p:pic>
        <p:nvPicPr>
          <p:cNvPr id="3074" name="Picture 2"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these lines is the phrase, “Orbitals in an isolated B atom.” One of the lines has a vertical, up-facing arrow drawn on it. The right side of the diagram shows three short, horizontal lines placed halfway up the space and each labeled, “s p superscript 2.” An upward-facing half arrow is drawn vertically on each line. Above these lines is one other short, horizontal line, labeled, “2 p.” Above both sets of lines is the phrase, “Orbitals in the s p superscript 2 hybridized B atom in B H subscript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3531" y="1473607"/>
            <a:ext cx="8126879" cy="251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0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8.1</a:t>
            </a:r>
          </a:p>
        </p:txBody>
      </p:sp>
      <p:pic>
        <p:nvPicPr>
          <p:cNvPr id="2" name="Figure" descr="A pitcher is shown pouring liquid oxygen through the gap between two magnets, where it has formed a solid disk. A call out box near the stream of liquid oxygen shows an image of six pairs of spheres, spread apart from one another. Another call out box near the solid disk shows ten pairs of spheres much closer togeth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5812" y="1105694"/>
            <a:ext cx="7572375" cy="3495675"/>
          </a:xfrm>
        </p:spPr>
      </p:pic>
      <p:sp>
        <p:nvSpPr>
          <p:cNvPr id="7" name="Figure Legend"/>
          <p:cNvSpPr>
            <a:spLocks noGrp="1"/>
          </p:cNvSpPr>
          <p:nvPr>
            <p:ph idx="13"/>
          </p:nvPr>
        </p:nvSpPr>
        <p:spPr/>
        <p:txBody>
          <a:bodyPr>
            <a:normAutofit fontScale="92500" lnSpcReduction="10000"/>
          </a:bodyPr>
          <a:lstStyle/>
          <a:p>
            <a:r>
              <a:rPr lang="en-US" sz="1600" dirty="0"/>
              <a:t>Oxygen molecules orient randomly most of the time, as shown in the top magnified view. However, when we pour liquid oxygen through a magnet, the molecules line up with the magnetic field, and the attraction allows them to stay suspended between the poles of the magnet where the magnetic field is strongest. Other diatomic molecules (like N</a:t>
            </a:r>
            <a:r>
              <a:rPr lang="en-US" sz="1600" baseline="-25000" dirty="0"/>
              <a:t>2</a:t>
            </a:r>
            <a:r>
              <a:rPr lang="en-US" sz="1600" dirty="0"/>
              <a:t>) flow past the magnet. The detailed explanation of bonding described in this chapter allows us to understand this phenomenon. (credit: modification of work by Jefferson Lab)</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8.14</a:t>
            </a:r>
          </a:p>
        </p:txBody>
      </p:sp>
      <p:sp>
        <p:nvSpPr>
          <p:cNvPr id="7" name="Figure Legend"/>
          <p:cNvSpPr>
            <a:spLocks noGrp="1"/>
          </p:cNvSpPr>
          <p:nvPr>
            <p:ph idx="13"/>
          </p:nvPr>
        </p:nvSpPr>
        <p:spPr/>
        <p:txBody>
          <a:bodyPr>
            <a:normAutofit/>
          </a:bodyPr>
          <a:lstStyle/>
          <a:p>
            <a:r>
              <a:rPr lang="en-US" sz="1600" dirty="0"/>
              <a:t>The central atom(s) in each of the structures shown contain three regions of electron density and are </a:t>
            </a:r>
            <a:r>
              <a:rPr lang="en-US" sz="1600" i="1" dirty="0"/>
              <a:t>sp</a:t>
            </a:r>
            <a:r>
              <a:rPr lang="en-US" sz="1600" baseline="30000" dirty="0"/>
              <a:t>2</a:t>
            </a:r>
            <a:r>
              <a:rPr lang="en-US" sz="1600" dirty="0"/>
              <a:t> hybridized. As we know from the discussion of VSEPR theory, a region of electron density contains all of the electrons that point in one direction. A lone pair, an unpaired electron, a single bond, or a multiple bond would each count as one region of electron density.</a:t>
            </a:r>
          </a:p>
        </p:txBody>
      </p:sp>
      <p:pic>
        <p:nvPicPr>
          <p:cNvPr id="8" name="Figure" descr="Three Lewis structures are shown. The left-hand structure shows a chlorine atom surrounded by three lone pairs of electrons single bonded to a nitrogen atom with one lone pair of electrons and double bonded to an oxygen atom with two lone pairs of electrons. The middle structure shows a carbon atom single bonded to two hydrogen atoms and double bonded to an oxygen atom that has two lone pairs of electrons. The right-hand structure shows two carbon atoms, double bonded to one another and each single bonded to two hydrogen atoms."/>
          <p:cNvPicPr>
            <a:picLocks noChangeAspect="1"/>
          </p:cNvPicPr>
          <p:nvPr/>
        </p:nvPicPr>
        <p:blipFill>
          <a:blip r:embed="rId2">
            <a:extLst>
              <a:ext uri="{28A0092B-C50C-407E-A947-70E740481C1C}">
                <a14:useLocalDpi xmlns:a14="http://schemas.microsoft.com/office/drawing/2010/main" val="0"/>
              </a:ext>
            </a:extLst>
          </a:blip>
          <a:srcRect t="-55284" b="-5528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2660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a:t>
            </a:r>
            <a:r>
              <a:rPr lang="en-US" baseline="30000" dirty="0"/>
              <a:t>3</a:t>
            </a:r>
            <a:r>
              <a:rPr lang="en-US" dirty="0"/>
              <a:t> Hybrid Orbitals</a:t>
            </a:r>
          </a:p>
        </p:txBody>
      </p:sp>
      <p:sp>
        <p:nvSpPr>
          <p:cNvPr id="3" name="Content Placeholder 2"/>
          <p:cNvSpPr>
            <a:spLocks noGrp="1"/>
          </p:cNvSpPr>
          <p:nvPr>
            <p:ph idx="1"/>
          </p:nvPr>
        </p:nvSpPr>
        <p:spPr/>
        <p:txBody>
          <a:bodyPr/>
          <a:lstStyle/>
          <a:p>
            <a:r>
              <a:rPr lang="en-US" altLang="en-US" dirty="0">
                <a:ea typeface="Osaka" charset="-128"/>
              </a:rPr>
              <a:t>Four atomic orbitals can hybridize to produce four hybrid orbitals. </a:t>
            </a:r>
          </a:p>
          <a:p>
            <a:pPr algn="ctr">
              <a:buNone/>
            </a:pPr>
            <a:r>
              <a:rPr lang="en-US" altLang="en-US" dirty="0">
                <a:ea typeface="Osaka" charset="-128"/>
              </a:rPr>
              <a:t> </a:t>
            </a:r>
            <a:r>
              <a:rPr lang="en-US" altLang="en-US" b="1" dirty="0">
                <a:ea typeface="Osaka" charset="-128"/>
              </a:rPr>
              <a:t>one s </a:t>
            </a:r>
            <a:r>
              <a:rPr lang="en-US" altLang="en-US" dirty="0">
                <a:ea typeface="Osaka" charset="-128"/>
              </a:rPr>
              <a:t>orbital + </a:t>
            </a:r>
            <a:r>
              <a:rPr lang="en-US" altLang="en-US" b="1" dirty="0">
                <a:ea typeface="Osaka" charset="-128"/>
              </a:rPr>
              <a:t>three p </a:t>
            </a:r>
            <a:r>
              <a:rPr lang="en-US" altLang="en-US" dirty="0">
                <a:ea typeface="Osaka" charset="-128"/>
              </a:rPr>
              <a:t>orbitals    </a:t>
            </a:r>
            <a:r>
              <a:rPr lang="en-US" altLang="en-US" dirty="0">
                <a:ea typeface="Osaka" charset="-128"/>
                <a:sym typeface="Wingdings" charset="2"/>
              </a:rPr>
              <a:t>   </a:t>
            </a:r>
            <a:r>
              <a:rPr lang="en-US" altLang="en-US" b="1" dirty="0">
                <a:ea typeface="Osaka" charset="-128"/>
                <a:sym typeface="Wingdings" charset="2"/>
              </a:rPr>
              <a:t>four sp</a:t>
            </a:r>
            <a:r>
              <a:rPr lang="en-US" altLang="en-US" b="1" baseline="30000" dirty="0">
                <a:ea typeface="Osaka" charset="-128"/>
                <a:sym typeface="Wingdings" charset="2"/>
              </a:rPr>
              <a:t>3</a:t>
            </a:r>
            <a:r>
              <a:rPr lang="en-US" altLang="en-US" b="1" dirty="0">
                <a:ea typeface="Osaka" charset="-128"/>
                <a:sym typeface="Wingdings" charset="2"/>
              </a:rPr>
              <a:t> </a:t>
            </a:r>
            <a:r>
              <a:rPr lang="en-US" altLang="en-US" dirty="0">
                <a:ea typeface="Osaka" charset="-128"/>
                <a:sym typeface="Wingdings" charset="2"/>
              </a:rPr>
              <a:t>hybrid orbitals</a:t>
            </a:r>
          </a:p>
          <a:p>
            <a:pPr>
              <a:buNone/>
            </a:pPr>
            <a:endParaRPr lang="en-US" altLang="en-US" dirty="0">
              <a:ea typeface="Osaka" charset="-128"/>
              <a:sym typeface="Wingdings" charset="2"/>
            </a:endParaRPr>
          </a:p>
          <a:p>
            <a:r>
              <a:rPr lang="en-US" altLang="en-US" dirty="0">
                <a:ea typeface="Osaka" charset="-128"/>
                <a:sym typeface="Wingdings" charset="2"/>
              </a:rPr>
              <a:t>Occurs when a central atom is surrounded by </a:t>
            </a:r>
            <a:r>
              <a:rPr lang="en-US" altLang="en-US" i="1" dirty="0">
                <a:ea typeface="Osaka" charset="-128"/>
                <a:sym typeface="Wingdings" charset="2"/>
              </a:rPr>
              <a:t>four</a:t>
            </a:r>
            <a:r>
              <a:rPr lang="en-US" altLang="en-US" dirty="0">
                <a:ea typeface="Osaka" charset="-128"/>
                <a:sym typeface="Wingdings" charset="2"/>
              </a:rPr>
              <a:t> regions of electron density. </a:t>
            </a:r>
          </a:p>
          <a:p>
            <a:endParaRPr lang="en-US" dirty="0"/>
          </a:p>
        </p:txBody>
      </p:sp>
    </p:spTree>
    <p:extLst>
      <p:ext uri="{BB962C8B-B14F-4D97-AF65-F5344CB8AC3E}">
        <p14:creationId xmlns:p14="http://schemas.microsoft.com/office/powerpoint/2010/main" val="49271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8.15</a:t>
            </a:r>
          </a:p>
        </p:txBody>
      </p:sp>
      <p:pic>
        <p:nvPicPr>
          <p:cNvPr id="2" name="Figure" descr="A series of three diagrams connected by a right-facing arrow that is labeled, “Hybridization,” and a downward-facing arrow labeled, “Gives a tetrahedral arrangement,” are shown. The first diagram shows a blue spherical orbital and three red, peanut-shaped orbitals, each placed on an x, y, z axis system. The three red orbitals are located on the x , y and z axes, respectively. The second diagram shows the same four orbitals, but they are now purple and have one enlarged lobe and one smaller lobe. Each lies in a different axis in the drawing. The third diagram shows the same four orbitals, but their smaller lobes now overlap to form a tetrahedral structur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38412" y="1110176"/>
            <a:ext cx="4067175" cy="3495675"/>
          </a:xfrm>
        </p:spPr>
      </p:pic>
      <p:sp>
        <p:nvSpPr>
          <p:cNvPr id="7" name="Figure Legend"/>
          <p:cNvSpPr>
            <a:spLocks noGrp="1"/>
          </p:cNvSpPr>
          <p:nvPr>
            <p:ph idx="13"/>
          </p:nvPr>
        </p:nvSpPr>
        <p:spPr/>
        <p:txBody>
          <a:bodyPr>
            <a:normAutofit/>
          </a:bodyPr>
          <a:lstStyle/>
          <a:p>
            <a:r>
              <a:rPr lang="en-US" sz="1600" dirty="0"/>
              <a:t>The hybridization of an </a:t>
            </a:r>
            <a:r>
              <a:rPr lang="en-US" sz="1600" i="1" dirty="0"/>
              <a:t>s </a:t>
            </a:r>
            <a:r>
              <a:rPr lang="en-US" sz="1600" dirty="0"/>
              <a:t>orbital (blue) and three </a:t>
            </a:r>
            <a:r>
              <a:rPr lang="en-US" sz="1600" i="1" dirty="0"/>
              <a:t>p </a:t>
            </a:r>
            <a:r>
              <a:rPr lang="en-US" sz="1600" dirty="0"/>
              <a:t>orbitals (red) produces four equivalent </a:t>
            </a:r>
            <a:r>
              <a:rPr lang="en-US" sz="1600" i="1" dirty="0"/>
              <a:t>sp</a:t>
            </a:r>
            <a:r>
              <a:rPr lang="en-US" sz="1600" baseline="30000" dirty="0"/>
              <a:t>3</a:t>
            </a:r>
            <a:r>
              <a:rPr lang="en-US" sz="1600" dirty="0"/>
              <a:t> hybridized orbitals (purple) oriented at 109.5° with respect to each other.</a:t>
            </a:r>
          </a:p>
        </p:txBody>
      </p:sp>
    </p:spTree>
    <p:extLst>
      <p:ext uri="{BB962C8B-B14F-4D97-AF65-F5344CB8AC3E}">
        <p14:creationId xmlns:p14="http://schemas.microsoft.com/office/powerpoint/2010/main" val="199488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8.16</a:t>
            </a:r>
          </a:p>
        </p:txBody>
      </p:sp>
      <p:sp>
        <p:nvSpPr>
          <p:cNvPr id="7" name="Figure Legend"/>
          <p:cNvSpPr>
            <a:spLocks noGrp="1"/>
          </p:cNvSpPr>
          <p:nvPr>
            <p:ph idx="13"/>
          </p:nvPr>
        </p:nvSpPr>
        <p:spPr/>
        <p:txBody>
          <a:bodyPr>
            <a:normAutofit/>
          </a:bodyPr>
          <a:lstStyle/>
          <a:p>
            <a:r>
              <a:rPr lang="en-US" sz="1600" dirty="0"/>
              <a:t>The four valence atomic orbitals from an isolated carbon atom all hybridize when the carbon bonds in a molecule like CH</a:t>
            </a:r>
            <a:r>
              <a:rPr lang="en-US" sz="1600" baseline="-25000" dirty="0"/>
              <a:t>4</a:t>
            </a:r>
            <a:r>
              <a:rPr lang="en-US" sz="1600" dirty="0"/>
              <a:t> with four regions of electron density. This creates four equivalent </a:t>
            </a:r>
            <a:r>
              <a:rPr lang="en-US" sz="1600" i="1" dirty="0"/>
              <a:t>sp</a:t>
            </a:r>
            <a:r>
              <a:rPr lang="en-US" sz="1600" baseline="30000" dirty="0"/>
              <a:t>3</a:t>
            </a:r>
            <a:r>
              <a:rPr lang="en-US" sz="1600" dirty="0"/>
              <a:t> hybridized orbitals. Overlap of each of the hybrid orbitals with a hydrogen orbital creates a C–H </a:t>
            </a:r>
            <a:r>
              <a:rPr lang="en-US" sz="1600" dirty="0" err="1"/>
              <a:t>σ</a:t>
            </a:r>
            <a:r>
              <a:rPr lang="en-US" sz="1600" dirty="0"/>
              <a:t> bond.</a:t>
            </a:r>
          </a:p>
        </p:txBody>
      </p:sp>
      <p:pic>
        <p:nvPicPr>
          <p:cNvPr id="4098" name="Picture 2"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Two of the lines have a vertical, up-facing arrow drawn on them. Above both sets of lines is the phrase, “Orbitals in an isolated C atom.” The right side of the diagram shows four short, horizontal lines placed halfway up the space and each labeled, “s p superscript 3.” An upward-facing half arrow is drawn vertically on each line. Above these lines is the phrase, “Orbitals in the s p superscript 3 hybridized C atom in C H subscript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5190" y="1706895"/>
            <a:ext cx="8060160" cy="249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0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In the ethane molecule, C</a:t>
            </a:r>
            <a:r>
              <a:rPr lang="en-US" sz="1600" baseline="-25000" dirty="0"/>
              <a:t>2</a:t>
            </a:r>
            <a:r>
              <a:rPr lang="en-US" sz="1600" dirty="0"/>
              <a:t>H</a:t>
            </a:r>
            <a:r>
              <a:rPr lang="en-US" sz="1600" baseline="-25000" dirty="0"/>
              <a:t>6</a:t>
            </a:r>
            <a:r>
              <a:rPr lang="en-US" sz="1600" dirty="0"/>
              <a:t>, each carbon has four </a:t>
            </a:r>
            <a:r>
              <a:rPr lang="en-US" sz="1600" i="1" dirty="0"/>
              <a:t>sp</a:t>
            </a:r>
            <a:r>
              <a:rPr lang="en-US" sz="1600" baseline="30000" dirty="0"/>
              <a:t>3</a:t>
            </a:r>
            <a:r>
              <a:rPr lang="en-US" sz="1600" dirty="0"/>
              <a:t> orbitals. (b) These four orbitals overlap to </a:t>
            </a:r>
            <a:r>
              <a:rPr lang="el-GR" sz="1600" dirty="0"/>
              <a:t>form seven σ bonds.</a:t>
            </a:r>
            <a:endParaRPr lang="en-US" sz="1600" dirty="0"/>
          </a:p>
        </p:txBody>
      </p:sp>
      <p:pic>
        <p:nvPicPr>
          <p:cNvPr id="8" name="Figure" descr="Two diagrams are shown and labeled “a” and “b.” Diagram a shows two carbon atoms, each surrounded by their four s p subscript three hybridized orbitals in a three dimensional arrangement. Each of the orbitals is shown overlapping with a spherical hydrogen atom. Diagram b shows the same general arrangement, but the hydrogen atoms are just represented by an, “H” and their spherical orbitals are not shown.">
            <a:extLst>
              <a:ext uri="{FF2B5EF4-FFF2-40B4-BE49-F238E27FC236}">
                <a16:creationId xmlns:a16="http://schemas.microsoft.com/office/drawing/2014/main" xmlns="" id="{392D68A4-8DAD-4452-A757-E6FC7DA8038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762027"/>
            <a:ext cx="7886700" cy="2183008"/>
          </a:xfrm>
          <a:prstGeom prst="rect">
            <a:avLst/>
          </a:prstGeom>
        </p:spPr>
      </p:pic>
      <p:sp>
        <p:nvSpPr>
          <p:cNvPr id="9" name="Figure Number">
            <a:extLst>
              <a:ext uri="{FF2B5EF4-FFF2-40B4-BE49-F238E27FC236}">
                <a16:creationId xmlns:a16="http://schemas.microsoft.com/office/drawing/2014/main" xmlns="" id="{5DD5EF56-AE02-4E41-8CB7-6EFC60F9582F}"/>
              </a:ext>
            </a:extLst>
          </p:cNvPr>
          <p:cNvSpPr>
            <a:spLocks noGrp="1"/>
          </p:cNvSpPr>
          <p:nvPr>
            <p:ph type="title"/>
          </p:nvPr>
        </p:nvSpPr>
        <p:spPr>
          <a:xfrm>
            <a:off x="628650" y="365127"/>
            <a:ext cx="7886700" cy="424583"/>
          </a:xfrm>
        </p:spPr>
        <p:txBody>
          <a:bodyPr/>
          <a:lstStyle/>
          <a:p>
            <a:r>
              <a:rPr lang="en-US" dirty="0"/>
              <a:t>Figure 8.17</a:t>
            </a:r>
          </a:p>
        </p:txBody>
      </p:sp>
    </p:spTree>
    <p:extLst>
      <p:ext uri="{BB962C8B-B14F-4D97-AF65-F5344CB8AC3E}">
        <p14:creationId xmlns:p14="http://schemas.microsoft.com/office/powerpoint/2010/main" val="245788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a:t>
            </a:r>
            <a:r>
              <a:rPr lang="en-US" baseline="30000" dirty="0"/>
              <a:t>3</a:t>
            </a:r>
            <a:r>
              <a:rPr lang="en-US" i="1" dirty="0"/>
              <a:t>d </a:t>
            </a:r>
            <a:r>
              <a:rPr lang="en-US" dirty="0"/>
              <a:t>Hybrid Orbitals</a:t>
            </a:r>
          </a:p>
        </p:txBody>
      </p:sp>
      <p:sp>
        <p:nvSpPr>
          <p:cNvPr id="3" name="Content Placeholder 2"/>
          <p:cNvSpPr>
            <a:spLocks noGrp="1"/>
          </p:cNvSpPr>
          <p:nvPr>
            <p:ph idx="1"/>
          </p:nvPr>
        </p:nvSpPr>
        <p:spPr/>
        <p:txBody>
          <a:bodyPr/>
          <a:lstStyle/>
          <a:p>
            <a:r>
              <a:rPr lang="en-US" altLang="en-US" dirty="0">
                <a:ea typeface="Osaka" charset="-128"/>
              </a:rPr>
              <a:t>Five atomic orbitals can hybridize to produce five hybrid orbitals. </a:t>
            </a:r>
          </a:p>
          <a:p>
            <a:pPr algn="ctr">
              <a:buNone/>
            </a:pPr>
            <a:r>
              <a:rPr lang="en-US" altLang="en-US" sz="2000" dirty="0">
                <a:ea typeface="Osaka" charset="-128"/>
              </a:rPr>
              <a:t> </a:t>
            </a:r>
            <a:r>
              <a:rPr lang="en-US" altLang="en-US" sz="2000" b="1" dirty="0">
                <a:ea typeface="Osaka" charset="-128"/>
              </a:rPr>
              <a:t>one </a:t>
            </a:r>
            <a:r>
              <a:rPr lang="en-US" altLang="en-US" sz="2000" b="1" i="1" dirty="0">
                <a:ea typeface="Osaka" charset="-128"/>
              </a:rPr>
              <a:t>s</a:t>
            </a:r>
            <a:r>
              <a:rPr lang="en-US" altLang="en-US" sz="2000" b="1" dirty="0">
                <a:ea typeface="Osaka" charset="-128"/>
              </a:rPr>
              <a:t> </a:t>
            </a:r>
            <a:r>
              <a:rPr lang="en-US" altLang="en-US" sz="2000" dirty="0">
                <a:ea typeface="Osaka" charset="-128"/>
              </a:rPr>
              <a:t>orbital + </a:t>
            </a:r>
            <a:r>
              <a:rPr lang="en-US" altLang="en-US" sz="2000" b="1" dirty="0">
                <a:ea typeface="Osaka" charset="-128"/>
              </a:rPr>
              <a:t>three </a:t>
            </a:r>
            <a:r>
              <a:rPr lang="en-US" altLang="en-US" sz="2000" b="1" i="1" dirty="0">
                <a:ea typeface="Osaka" charset="-128"/>
              </a:rPr>
              <a:t>p</a:t>
            </a:r>
            <a:r>
              <a:rPr lang="en-US" altLang="en-US" sz="2000" b="1" dirty="0">
                <a:ea typeface="Osaka" charset="-128"/>
              </a:rPr>
              <a:t> </a:t>
            </a:r>
            <a:r>
              <a:rPr lang="en-US" altLang="en-US" sz="2000" dirty="0">
                <a:ea typeface="Osaka" charset="-128"/>
              </a:rPr>
              <a:t>orbitals  + </a:t>
            </a:r>
            <a:r>
              <a:rPr lang="en-US" altLang="en-US" sz="2000" b="1" dirty="0">
                <a:ea typeface="Osaka" charset="-128"/>
              </a:rPr>
              <a:t>one </a:t>
            </a:r>
            <a:r>
              <a:rPr lang="en-US" altLang="en-US" sz="2000" b="1" i="1" dirty="0">
                <a:ea typeface="Osaka" charset="-128"/>
              </a:rPr>
              <a:t>d</a:t>
            </a:r>
            <a:r>
              <a:rPr lang="en-US" altLang="en-US" sz="2000" b="1" dirty="0">
                <a:ea typeface="Osaka" charset="-128"/>
              </a:rPr>
              <a:t> </a:t>
            </a:r>
            <a:r>
              <a:rPr lang="en-US" altLang="en-US" sz="2000" dirty="0">
                <a:ea typeface="Osaka" charset="-128"/>
              </a:rPr>
              <a:t>orbital     </a:t>
            </a:r>
            <a:r>
              <a:rPr lang="en-US" altLang="en-US" sz="2000" dirty="0">
                <a:ea typeface="Osaka" charset="-128"/>
                <a:sym typeface="Wingdings" charset="2"/>
              </a:rPr>
              <a:t>   </a:t>
            </a:r>
            <a:r>
              <a:rPr lang="en-US" altLang="en-US" sz="2000" b="1" dirty="0">
                <a:ea typeface="Osaka" charset="-128"/>
                <a:sym typeface="Wingdings" charset="2"/>
              </a:rPr>
              <a:t>five </a:t>
            </a:r>
            <a:r>
              <a:rPr lang="en-US" altLang="en-US" sz="2000" b="1" i="1" dirty="0">
                <a:ea typeface="Osaka" charset="-128"/>
                <a:sym typeface="Wingdings" charset="2"/>
              </a:rPr>
              <a:t>sp</a:t>
            </a:r>
            <a:r>
              <a:rPr lang="en-US" altLang="en-US" sz="2000" b="1" baseline="30000" dirty="0">
                <a:ea typeface="Osaka" charset="-128"/>
                <a:sym typeface="Wingdings" charset="2"/>
              </a:rPr>
              <a:t>3</a:t>
            </a:r>
            <a:r>
              <a:rPr lang="en-US" altLang="en-US" sz="2000" b="1" i="1" dirty="0">
                <a:ea typeface="Osaka" charset="-128"/>
                <a:sym typeface="Wingdings" charset="2"/>
              </a:rPr>
              <a:t>d</a:t>
            </a:r>
            <a:r>
              <a:rPr lang="en-US" altLang="en-US" sz="2000" b="1" dirty="0">
                <a:ea typeface="Osaka" charset="-128"/>
                <a:sym typeface="Wingdings" charset="2"/>
              </a:rPr>
              <a:t> </a:t>
            </a:r>
            <a:r>
              <a:rPr lang="en-US" altLang="en-US" sz="2000" dirty="0">
                <a:ea typeface="Osaka" charset="-128"/>
                <a:sym typeface="Wingdings" charset="2"/>
              </a:rPr>
              <a:t>hybrid orbitals</a:t>
            </a:r>
          </a:p>
          <a:p>
            <a:pPr>
              <a:buNone/>
            </a:pPr>
            <a:endParaRPr lang="en-US" altLang="en-US" dirty="0">
              <a:ea typeface="Osaka" charset="-128"/>
              <a:sym typeface="Wingdings" charset="2"/>
            </a:endParaRPr>
          </a:p>
          <a:p>
            <a:pPr>
              <a:buNone/>
            </a:pPr>
            <a:endParaRPr lang="en-US" altLang="en-US" dirty="0">
              <a:ea typeface="Osaka" charset="-128"/>
              <a:sym typeface="Wingdings" charset="2"/>
            </a:endParaRPr>
          </a:p>
          <a:p>
            <a:pPr>
              <a:buNone/>
            </a:pPr>
            <a:endParaRPr lang="en-US" altLang="en-US" dirty="0">
              <a:ea typeface="Osaka" charset="-128"/>
              <a:sym typeface="Wingdings" charset="2"/>
            </a:endParaRPr>
          </a:p>
          <a:p>
            <a:r>
              <a:rPr lang="en-US" altLang="en-US" dirty="0">
                <a:ea typeface="Osaka" charset="-128"/>
                <a:sym typeface="Wingdings" charset="2"/>
              </a:rPr>
              <a:t>Occurs when a central atom is surrounded by </a:t>
            </a:r>
            <a:r>
              <a:rPr lang="en-US" altLang="en-US" i="1" dirty="0">
                <a:ea typeface="Osaka" charset="-128"/>
                <a:sym typeface="Wingdings" charset="2"/>
              </a:rPr>
              <a:t>five</a:t>
            </a:r>
            <a:r>
              <a:rPr lang="en-US" altLang="en-US" dirty="0">
                <a:ea typeface="Osaka" charset="-128"/>
                <a:sym typeface="Wingdings" charset="2"/>
              </a:rPr>
              <a:t> regions of electron density. </a:t>
            </a:r>
          </a:p>
          <a:p>
            <a:endParaRPr lang="en-US" dirty="0"/>
          </a:p>
        </p:txBody>
      </p:sp>
    </p:spTree>
    <p:extLst>
      <p:ext uri="{BB962C8B-B14F-4D97-AF65-F5344CB8AC3E}">
        <p14:creationId xmlns:p14="http://schemas.microsoft.com/office/powerpoint/2010/main" val="109098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a:t>
            </a:r>
            <a:r>
              <a:rPr lang="en-US" baseline="30000" dirty="0"/>
              <a:t>3</a:t>
            </a:r>
            <a:r>
              <a:rPr lang="en-US" i="1" dirty="0"/>
              <a:t>d</a:t>
            </a:r>
            <a:r>
              <a:rPr lang="en-US" baseline="30000" dirty="0"/>
              <a:t>2</a:t>
            </a:r>
            <a:r>
              <a:rPr lang="en-US" dirty="0"/>
              <a:t> Hybrid Orbitals</a:t>
            </a:r>
          </a:p>
        </p:txBody>
      </p:sp>
      <p:sp>
        <p:nvSpPr>
          <p:cNvPr id="3" name="Content Placeholder 2"/>
          <p:cNvSpPr>
            <a:spLocks noGrp="1"/>
          </p:cNvSpPr>
          <p:nvPr>
            <p:ph idx="1"/>
          </p:nvPr>
        </p:nvSpPr>
        <p:spPr/>
        <p:txBody>
          <a:bodyPr/>
          <a:lstStyle/>
          <a:p>
            <a:r>
              <a:rPr lang="en-US" altLang="en-US" dirty="0">
                <a:ea typeface="Osaka" charset="-128"/>
              </a:rPr>
              <a:t>Six atomic orbitals can hybridize to produce six hybrid orbitals. </a:t>
            </a:r>
          </a:p>
          <a:p>
            <a:pPr algn="ctr">
              <a:buNone/>
            </a:pPr>
            <a:r>
              <a:rPr lang="en-US" altLang="en-US" b="1" dirty="0">
                <a:ea typeface="Osaka" charset="-128"/>
              </a:rPr>
              <a:t>one </a:t>
            </a:r>
            <a:r>
              <a:rPr lang="en-US" altLang="en-US" b="1" i="1" dirty="0">
                <a:ea typeface="Osaka" charset="-128"/>
              </a:rPr>
              <a:t>s</a:t>
            </a:r>
            <a:r>
              <a:rPr lang="en-US" altLang="en-US" b="1" dirty="0">
                <a:ea typeface="Osaka" charset="-128"/>
              </a:rPr>
              <a:t> </a:t>
            </a:r>
            <a:r>
              <a:rPr lang="en-US" altLang="en-US" dirty="0">
                <a:ea typeface="Osaka" charset="-128"/>
              </a:rPr>
              <a:t>orbital + </a:t>
            </a:r>
            <a:r>
              <a:rPr lang="en-US" altLang="en-US" b="1" dirty="0">
                <a:ea typeface="Osaka" charset="-128"/>
              </a:rPr>
              <a:t>three </a:t>
            </a:r>
            <a:r>
              <a:rPr lang="en-US" altLang="en-US" b="1" i="1" dirty="0">
                <a:ea typeface="Osaka" charset="-128"/>
              </a:rPr>
              <a:t>p</a:t>
            </a:r>
            <a:r>
              <a:rPr lang="en-US" altLang="en-US" b="1" dirty="0">
                <a:ea typeface="Osaka" charset="-128"/>
              </a:rPr>
              <a:t> </a:t>
            </a:r>
            <a:r>
              <a:rPr lang="en-US" altLang="en-US" dirty="0">
                <a:ea typeface="Osaka" charset="-128"/>
              </a:rPr>
              <a:t>orbitals  + </a:t>
            </a:r>
            <a:r>
              <a:rPr lang="en-US" altLang="en-US" b="1" dirty="0">
                <a:ea typeface="Osaka" charset="-128"/>
              </a:rPr>
              <a:t>two </a:t>
            </a:r>
            <a:r>
              <a:rPr lang="en-US" altLang="en-US" b="1" i="1" dirty="0">
                <a:ea typeface="Osaka" charset="-128"/>
              </a:rPr>
              <a:t>d</a:t>
            </a:r>
            <a:r>
              <a:rPr lang="en-US" altLang="en-US" b="1" dirty="0">
                <a:ea typeface="Osaka" charset="-128"/>
              </a:rPr>
              <a:t> </a:t>
            </a:r>
            <a:r>
              <a:rPr lang="en-US" altLang="en-US" dirty="0">
                <a:ea typeface="Osaka" charset="-128"/>
              </a:rPr>
              <a:t>orbitals   </a:t>
            </a:r>
            <a:r>
              <a:rPr lang="en-US" altLang="en-US" dirty="0">
                <a:ea typeface="Osaka" charset="-128"/>
                <a:sym typeface="Wingdings" charset="2"/>
              </a:rPr>
              <a:t>  </a:t>
            </a:r>
            <a:r>
              <a:rPr lang="en-US" altLang="en-US" b="1" dirty="0">
                <a:ea typeface="Osaka" charset="-128"/>
                <a:sym typeface="Wingdings" charset="2"/>
              </a:rPr>
              <a:t>six </a:t>
            </a:r>
            <a:r>
              <a:rPr lang="en-US" altLang="en-US" b="1" i="1" dirty="0">
                <a:ea typeface="Osaka" charset="-128"/>
                <a:sym typeface="Wingdings" charset="2"/>
              </a:rPr>
              <a:t>sp</a:t>
            </a:r>
            <a:r>
              <a:rPr lang="en-US" altLang="en-US" b="1" baseline="30000" dirty="0">
                <a:ea typeface="Osaka" charset="-128"/>
                <a:sym typeface="Wingdings" charset="2"/>
              </a:rPr>
              <a:t>3</a:t>
            </a:r>
            <a:r>
              <a:rPr lang="en-US" altLang="en-US" b="1" i="1" dirty="0">
                <a:ea typeface="Osaka" charset="-128"/>
                <a:sym typeface="Wingdings" charset="2"/>
              </a:rPr>
              <a:t>d</a:t>
            </a:r>
            <a:r>
              <a:rPr lang="en-US" altLang="en-US" b="1" baseline="30000" dirty="0">
                <a:ea typeface="Osaka" charset="-128"/>
                <a:sym typeface="Wingdings" charset="2"/>
              </a:rPr>
              <a:t>2</a:t>
            </a:r>
            <a:r>
              <a:rPr lang="en-US" altLang="en-US" b="1" dirty="0">
                <a:ea typeface="Osaka" charset="-128"/>
                <a:sym typeface="Wingdings" charset="2"/>
              </a:rPr>
              <a:t> </a:t>
            </a:r>
            <a:r>
              <a:rPr lang="en-US" altLang="en-US" dirty="0">
                <a:ea typeface="Osaka" charset="-128"/>
                <a:sym typeface="Wingdings" charset="2"/>
              </a:rPr>
              <a:t>hybrid orbitals</a:t>
            </a:r>
          </a:p>
          <a:p>
            <a:pPr>
              <a:buNone/>
            </a:pPr>
            <a:endParaRPr lang="en-US" altLang="en-US" dirty="0">
              <a:ea typeface="Osaka" charset="-128"/>
              <a:sym typeface="Wingdings" charset="2"/>
            </a:endParaRPr>
          </a:p>
          <a:p>
            <a:pPr>
              <a:buNone/>
            </a:pPr>
            <a:endParaRPr lang="en-US" altLang="en-US" dirty="0">
              <a:ea typeface="Osaka" charset="-128"/>
              <a:sym typeface="Wingdings" charset="2"/>
            </a:endParaRPr>
          </a:p>
          <a:p>
            <a:pPr>
              <a:buNone/>
            </a:pPr>
            <a:endParaRPr lang="en-US" altLang="en-US" dirty="0">
              <a:ea typeface="Osaka" charset="-128"/>
              <a:sym typeface="Wingdings" charset="2"/>
            </a:endParaRPr>
          </a:p>
          <a:p>
            <a:r>
              <a:rPr lang="en-US" altLang="en-US" dirty="0">
                <a:ea typeface="Osaka" charset="-128"/>
                <a:sym typeface="Wingdings" charset="2"/>
              </a:rPr>
              <a:t>Occurs when a central atom is surrounded by </a:t>
            </a:r>
            <a:r>
              <a:rPr lang="en-US" altLang="en-US" i="1" dirty="0">
                <a:ea typeface="Osaka" charset="-128"/>
                <a:sym typeface="Wingdings" charset="2"/>
              </a:rPr>
              <a:t>six</a:t>
            </a:r>
            <a:r>
              <a:rPr lang="en-US" altLang="en-US" dirty="0">
                <a:ea typeface="Osaka" charset="-128"/>
                <a:sym typeface="Wingdings" charset="2"/>
              </a:rPr>
              <a:t> regions of electron density. </a:t>
            </a:r>
          </a:p>
          <a:p>
            <a:endParaRPr lang="en-US" dirty="0"/>
          </a:p>
        </p:txBody>
      </p:sp>
    </p:spTree>
    <p:extLst>
      <p:ext uri="{BB962C8B-B14F-4D97-AF65-F5344CB8AC3E}">
        <p14:creationId xmlns:p14="http://schemas.microsoft.com/office/powerpoint/2010/main" val="16751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8.18</a:t>
            </a:r>
          </a:p>
        </p:txBody>
      </p:sp>
      <p:sp>
        <p:nvSpPr>
          <p:cNvPr id="7" name="Figure Legend"/>
          <p:cNvSpPr>
            <a:spLocks noGrp="1"/>
          </p:cNvSpPr>
          <p:nvPr>
            <p:ph idx="13"/>
          </p:nvPr>
        </p:nvSpPr>
        <p:spPr/>
        <p:txBody>
          <a:bodyPr>
            <a:normAutofit/>
          </a:bodyPr>
          <a:lstStyle/>
          <a:p>
            <a:r>
              <a:rPr lang="en-US" sz="1600" dirty="0"/>
              <a:t>The three compounds pictured exhibit </a:t>
            </a:r>
            <a:r>
              <a:rPr lang="en-US" sz="1600" i="1" dirty="0"/>
              <a:t>sp</a:t>
            </a:r>
            <a:r>
              <a:rPr lang="en-US" sz="1600" baseline="30000" dirty="0"/>
              <a:t>3</a:t>
            </a:r>
            <a:r>
              <a:rPr lang="en-US" sz="1600" i="1" dirty="0"/>
              <a:t>d </a:t>
            </a:r>
            <a:r>
              <a:rPr lang="en-US" sz="1600" dirty="0"/>
              <a:t>hybridization in the central atom and a </a:t>
            </a:r>
            <a:r>
              <a:rPr lang="en-US" sz="1600" dirty="0" err="1"/>
              <a:t>trigonal</a:t>
            </a:r>
            <a:r>
              <a:rPr lang="en-US" sz="1600" dirty="0"/>
              <a:t> </a:t>
            </a:r>
            <a:r>
              <a:rPr lang="en-US" sz="1600" dirty="0" err="1"/>
              <a:t>bipyramid</a:t>
            </a:r>
            <a:r>
              <a:rPr lang="en-US" sz="1600" dirty="0"/>
              <a:t> form. SF</a:t>
            </a:r>
            <a:r>
              <a:rPr lang="en-US" sz="1600" baseline="-25000" dirty="0"/>
              <a:t>4</a:t>
            </a:r>
            <a:r>
              <a:rPr lang="en-US" sz="1600" dirty="0"/>
              <a:t> and ClF</a:t>
            </a:r>
            <a:r>
              <a:rPr lang="en-US" sz="1600" baseline="-25000" dirty="0"/>
              <a:t>4</a:t>
            </a:r>
            <a:r>
              <a:rPr lang="en-US" sz="1600" baseline="30000" dirty="0"/>
              <a:t>+</a:t>
            </a:r>
            <a:r>
              <a:rPr lang="en-US" sz="1600" dirty="0"/>
              <a:t> have one lone pair of electrons on the central atom, and ClF</a:t>
            </a:r>
            <a:r>
              <a:rPr lang="en-US" sz="1600" baseline="-25000" dirty="0"/>
              <a:t>3</a:t>
            </a:r>
            <a:r>
              <a:rPr lang="en-US" sz="1600" dirty="0"/>
              <a:t> has two lone pairs giving it the T-shape shown.</a:t>
            </a:r>
          </a:p>
        </p:txBody>
      </p:sp>
      <p:pic>
        <p:nvPicPr>
          <p:cNvPr id="8" name="Figure" descr="Three Lewis structures are shown along with designations of molecular shape. The left image shows a sulfur atom singly bonded to four fluorine atoms. The sulfur atom has one lone pair of electrons while each fluorine has three. Two fluorine atoms are drawn vertically up and down from the sulfur while the other two are shown going into and out of the page. The second structure shows one chlorine atom singly bonded to three fluorine atoms. The chlorine has two lone pairs of electrons while each fluorine has three. Two fluorine atoms are drawn vertically up and down from the sulfur while the other is shown horizontally. The right structure shows a chlorine atom singly bonded to four fluorine atoms. The chlorine atom has one lone pair of electrons and a superscript plus sign, while each fluorine has three lone pairs of electrons. Two fluorine atoms are drawn vertically up and down from the sulfur while the other two are shown going into and out of the page."/>
          <p:cNvPicPr>
            <a:picLocks noChangeAspect="1"/>
          </p:cNvPicPr>
          <p:nvPr/>
        </p:nvPicPr>
        <p:blipFill>
          <a:blip r:embed="rId2">
            <a:extLst>
              <a:ext uri="{28A0092B-C50C-407E-A947-70E740481C1C}">
                <a14:useLocalDpi xmlns:a14="http://schemas.microsoft.com/office/drawing/2010/main" val="0"/>
              </a:ext>
            </a:extLst>
          </a:blip>
          <a:srcRect t="-35504" b="-35504"/>
          <a:stretch>
            <a:fillRect/>
          </a:stretch>
        </p:blipFill>
        <p:spPr>
          <a:xfrm>
            <a:off x="457199" y="1126868"/>
            <a:ext cx="8062913" cy="3500071"/>
          </a:xfrm>
          <a:prstGeom prst="rect">
            <a:avLst/>
          </a:prstGeom>
        </p:spPr>
      </p:pic>
    </p:spTree>
    <p:extLst>
      <p:ext uri="{BB962C8B-B14F-4D97-AF65-F5344CB8AC3E}">
        <p14:creationId xmlns:p14="http://schemas.microsoft.com/office/powerpoint/2010/main" val="12744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The five regions of electron density around phosphorus in PCl</a:t>
            </a:r>
            <a:r>
              <a:rPr lang="en-US" sz="1600" baseline="-25000" dirty="0"/>
              <a:t>5</a:t>
            </a:r>
            <a:r>
              <a:rPr lang="en-US" sz="1600" dirty="0"/>
              <a:t> require five hybrid </a:t>
            </a:r>
            <a:r>
              <a:rPr lang="en-US" sz="1600" i="1" dirty="0"/>
              <a:t>sp</a:t>
            </a:r>
            <a:r>
              <a:rPr lang="en-US" sz="1600" baseline="30000" dirty="0"/>
              <a:t>3</a:t>
            </a:r>
            <a:r>
              <a:rPr lang="en-US" sz="1600" i="1" dirty="0"/>
              <a:t>d   </a:t>
            </a:r>
            <a:r>
              <a:rPr lang="en-US" sz="1600" dirty="0"/>
              <a:t>orbitals. (b) These orbitals combine to form a trigonal </a:t>
            </a:r>
            <a:r>
              <a:rPr lang="en-US" sz="1600" dirty="0" err="1"/>
              <a:t>bipyramidal</a:t>
            </a:r>
            <a:r>
              <a:rPr lang="en-US" sz="1600" dirty="0"/>
              <a:t> structure with each large lobe of the hybrid orbital pointing at a vertex. As before, there are also small lobes pointing in the opposite direction for each orbital (not shown for clarity).</a:t>
            </a:r>
          </a:p>
        </p:txBody>
      </p:sp>
      <p:pic>
        <p:nvPicPr>
          <p:cNvPr id="9" name="Figure" descr="Two images are shown and labeled “a” and “b.” Image a depicts a ball-and-stick model in a trigonal bipyramidal arrangement. Image b depicts the hybrid orbitals in the same arrangement and each is labeled, “s p superscript three d.”">
            <a:extLst>
              <a:ext uri="{FF2B5EF4-FFF2-40B4-BE49-F238E27FC236}">
                <a16:creationId xmlns:a16="http://schemas.microsoft.com/office/drawing/2014/main" xmlns="" id="{BDBB38DE-B8F8-4205-9976-D6B85DE39487}"/>
              </a:ext>
            </a:extLst>
          </p:cNvPr>
          <p:cNvPicPr>
            <a:picLocks noChangeAspect="1"/>
          </p:cNvPicPr>
          <p:nvPr/>
        </p:nvPicPr>
        <p:blipFill>
          <a:blip r:embed="rId2">
            <a:extLst>
              <a:ext uri="{28A0092B-C50C-407E-A947-70E740481C1C}">
                <a14:useLocalDpi xmlns:a14="http://schemas.microsoft.com/office/drawing/2010/main" val="0"/>
              </a:ext>
            </a:extLst>
          </a:blip>
          <a:srcRect l="-6882" r="-6882"/>
          <a:stretch>
            <a:fillRect/>
          </a:stretch>
        </p:blipFill>
        <p:spPr>
          <a:xfrm>
            <a:off x="457199" y="1122386"/>
            <a:ext cx="8062913" cy="3500071"/>
          </a:xfrm>
          <a:prstGeom prst="rect">
            <a:avLst/>
          </a:prstGeom>
        </p:spPr>
      </p:pic>
      <p:sp>
        <p:nvSpPr>
          <p:cNvPr id="8" name="Figure Number">
            <a:extLst>
              <a:ext uri="{FF2B5EF4-FFF2-40B4-BE49-F238E27FC236}">
                <a16:creationId xmlns:a16="http://schemas.microsoft.com/office/drawing/2014/main" xmlns="" id="{7C32CD1D-7C51-4588-A820-38867758AA69}"/>
              </a:ext>
            </a:extLst>
          </p:cNvPr>
          <p:cNvSpPr>
            <a:spLocks noGrp="1"/>
          </p:cNvSpPr>
          <p:nvPr>
            <p:ph type="title"/>
          </p:nvPr>
        </p:nvSpPr>
        <p:spPr>
          <a:xfrm>
            <a:off x="628650" y="365127"/>
            <a:ext cx="7886700" cy="424583"/>
          </a:xfrm>
        </p:spPr>
        <p:txBody>
          <a:bodyPr/>
          <a:lstStyle/>
          <a:p>
            <a:r>
              <a:rPr lang="en-US" dirty="0"/>
              <a:t>Figure 8.19</a:t>
            </a:r>
          </a:p>
        </p:txBody>
      </p:sp>
    </p:spTree>
    <p:extLst>
      <p:ext uri="{BB962C8B-B14F-4D97-AF65-F5344CB8AC3E}">
        <p14:creationId xmlns:p14="http://schemas.microsoft.com/office/powerpoint/2010/main" val="1198944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Sulfur hexafluoride, SF</a:t>
            </a:r>
            <a:r>
              <a:rPr lang="en-US" sz="1600" baseline="-25000" dirty="0"/>
              <a:t>6</a:t>
            </a:r>
            <a:r>
              <a:rPr lang="en-US" sz="1600" dirty="0"/>
              <a:t>, has an octahedral structure that requires </a:t>
            </a:r>
            <a:r>
              <a:rPr lang="en-US" sz="1600" i="1" dirty="0"/>
              <a:t>sp</a:t>
            </a:r>
            <a:r>
              <a:rPr lang="en-US" sz="1600" baseline="30000" dirty="0"/>
              <a:t>3</a:t>
            </a:r>
            <a:r>
              <a:rPr lang="en-US" sz="1600" i="1" dirty="0"/>
              <a:t>d</a:t>
            </a:r>
            <a:r>
              <a:rPr lang="en-US" sz="1600" baseline="30000" dirty="0"/>
              <a:t>2</a:t>
            </a:r>
            <a:r>
              <a:rPr lang="en-US" sz="1600" dirty="0"/>
              <a:t> hybridization. (b) The six </a:t>
            </a:r>
            <a:r>
              <a:rPr lang="en-US" sz="1600" i="1" dirty="0"/>
              <a:t>sp</a:t>
            </a:r>
            <a:r>
              <a:rPr lang="en-US" sz="1600" baseline="30000" dirty="0"/>
              <a:t>3</a:t>
            </a:r>
            <a:r>
              <a:rPr lang="en-US" sz="1600" i="1" dirty="0"/>
              <a:t>d</a:t>
            </a:r>
            <a:r>
              <a:rPr lang="en-US" sz="1600" baseline="30000" dirty="0"/>
              <a:t>2</a:t>
            </a:r>
            <a:r>
              <a:rPr lang="en-US" sz="1600" dirty="0"/>
              <a:t> orbitals form an octahedral structure around sulfur. Again, the minor lobe of each orbital is not shown for clarity.</a:t>
            </a:r>
          </a:p>
        </p:txBody>
      </p:sp>
      <p:pic>
        <p:nvPicPr>
          <p:cNvPr id="9" name="Figure" descr="Two images are shown and labeled “a” and “b.” Image a depicts a ball-and-stick model in an octahedral arrangement. Image b depicts the hybrid orbitals in the same arrangement and each is labeled, “s p superscript three d superscript two.”">
            <a:extLst>
              <a:ext uri="{FF2B5EF4-FFF2-40B4-BE49-F238E27FC236}">
                <a16:creationId xmlns:a16="http://schemas.microsoft.com/office/drawing/2014/main" xmlns="" id="{68576353-0450-4DAE-BAA0-0F3FEE440799}"/>
              </a:ext>
            </a:extLst>
          </p:cNvPr>
          <p:cNvPicPr>
            <a:picLocks noChangeAspect="1"/>
          </p:cNvPicPr>
          <p:nvPr/>
        </p:nvPicPr>
        <p:blipFill>
          <a:blip r:embed="rId2">
            <a:extLst>
              <a:ext uri="{28A0092B-C50C-407E-A947-70E740481C1C}">
                <a14:useLocalDpi xmlns:a14="http://schemas.microsoft.com/office/drawing/2010/main" val="0"/>
              </a:ext>
            </a:extLst>
          </a:blip>
          <a:srcRect t="2008" b="2008"/>
          <a:stretch>
            <a:fillRect/>
          </a:stretch>
        </p:blipFill>
        <p:spPr>
          <a:xfrm>
            <a:off x="457199" y="1122386"/>
            <a:ext cx="8062913" cy="3500071"/>
          </a:xfrm>
          <a:prstGeom prst="rect">
            <a:avLst/>
          </a:prstGeom>
        </p:spPr>
      </p:pic>
      <p:sp>
        <p:nvSpPr>
          <p:cNvPr id="8" name="Figure Number">
            <a:extLst>
              <a:ext uri="{FF2B5EF4-FFF2-40B4-BE49-F238E27FC236}">
                <a16:creationId xmlns:a16="http://schemas.microsoft.com/office/drawing/2014/main" xmlns="" id="{B024860F-91E5-46A4-A3CF-E5648D8C409E}"/>
              </a:ext>
            </a:extLst>
          </p:cNvPr>
          <p:cNvSpPr>
            <a:spLocks noGrp="1"/>
          </p:cNvSpPr>
          <p:nvPr>
            <p:ph type="title"/>
          </p:nvPr>
        </p:nvSpPr>
        <p:spPr>
          <a:xfrm>
            <a:off x="628650" y="365127"/>
            <a:ext cx="7886700" cy="424583"/>
          </a:xfrm>
        </p:spPr>
        <p:txBody>
          <a:bodyPr/>
          <a:lstStyle/>
          <a:p>
            <a:r>
              <a:rPr lang="en-US" dirty="0"/>
              <a:t>Figure 8.20</a:t>
            </a:r>
          </a:p>
        </p:txBody>
      </p:sp>
    </p:spTree>
    <p:extLst>
      <p:ext uri="{BB962C8B-B14F-4D97-AF65-F5344CB8AC3E}">
        <p14:creationId xmlns:p14="http://schemas.microsoft.com/office/powerpoint/2010/main" val="95975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8.1 Valance Bond Theory</a:t>
            </a:r>
          </a:p>
          <a:p>
            <a:pPr lvl="1"/>
            <a:r>
              <a:rPr lang="en-US" dirty="0"/>
              <a:t>Describe the formation of covalent bonds in terms of atomic orbital overlap</a:t>
            </a:r>
          </a:p>
          <a:p>
            <a:pPr lvl="1"/>
            <a:r>
              <a:rPr lang="en-US" dirty="0"/>
              <a:t>Define and give examples of σ and π bonds</a:t>
            </a:r>
          </a:p>
        </p:txBody>
      </p:sp>
    </p:spTree>
    <p:extLst>
      <p:ext uri="{BB962C8B-B14F-4D97-AF65-F5344CB8AC3E}">
        <p14:creationId xmlns:p14="http://schemas.microsoft.com/office/powerpoint/2010/main" val="113713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8.21</a:t>
            </a:r>
          </a:p>
        </p:txBody>
      </p:sp>
      <p:pic>
        <p:nvPicPr>
          <p:cNvPr id="2" name="Figure" descr="A table is shown that is composed of five columns and six rows. The header row contains the phrases, “Regions of electron density,” “Arrangement,” (which has two columns below it), and “Hybridization,” (which has two columns below it). The first column contains the numbers “2,” “3,” “4,” “5,” and “6.” The second column contains images of a line, a triangle, a three sided pyramid, a trigonal bipyramid, and an eight-faced ocatahedron. The third column contains the terms, “Linear,” “Trigonal planar,” “Tetrahedral,” “Trigonal bipyramidal,” and “Octahedral.” The fourth column contains the terms “s p,” “s p superscript 2,” “s p superscript 3,” “s p superscript 3 d,” and “s p superscript 3 d superscript 2.” The last column contains drawings of the molecules beginning with a peanut-shaped structure marked with an angle of “180 degrees.” The second structure is made up of three equal-sized, rounded structures connected at one point with an angle of “120 degrees,” while the third structure is a three-dimensional arrangement of four equal-sized, rounded structures labeled as “109.5 degrees.” The fourth structure is made up of five equal-sized, rounded structures connected at “120 and 90 degrees,” while the fifth structure has six equal-sized, rounded structures connected at “90 degre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05100" y="1105694"/>
            <a:ext cx="3733800" cy="3495675"/>
          </a:xfrm>
        </p:spPr>
      </p:pic>
      <p:sp>
        <p:nvSpPr>
          <p:cNvPr id="7" name="Figure Legend"/>
          <p:cNvSpPr>
            <a:spLocks noGrp="1"/>
          </p:cNvSpPr>
          <p:nvPr>
            <p:ph idx="13"/>
          </p:nvPr>
        </p:nvSpPr>
        <p:spPr/>
        <p:txBody>
          <a:bodyPr>
            <a:normAutofit/>
          </a:bodyPr>
          <a:lstStyle/>
          <a:p>
            <a:r>
              <a:rPr lang="en-US" sz="1600" dirty="0"/>
              <a:t>The shapes of hybridized orbital sets are consistent with the electron-pair geometries. For example, an atom surrounded by three regions of electron density is </a:t>
            </a:r>
            <a:r>
              <a:rPr lang="en-US" sz="1600" i="1" dirty="0"/>
              <a:t>sp</a:t>
            </a:r>
            <a:r>
              <a:rPr lang="en-US" sz="1600" baseline="30000" dirty="0"/>
              <a:t>2</a:t>
            </a:r>
            <a:r>
              <a:rPr lang="en-US" sz="1600" dirty="0"/>
              <a:t> hybridized, and the three </a:t>
            </a:r>
            <a:r>
              <a:rPr lang="en-US" sz="1600" i="1" dirty="0"/>
              <a:t>sp</a:t>
            </a:r>
            <a:r>
              <a:rPr lang="en-US" sz="1600" baseline="30000" dirty="0"/>
              <a:t>2</a:t>
            </a:r>
            <a:r>
              <a:rPr lang="en-US" sz="1600" dirty="0"/>
              <a:t> orbitals are arranged in a </a:t>
            </a:r>
            <a:r>
              <a:rPr lang="is-IS" sz="1600" dirty="0"/>
              <a:t>trigonal planar fashion.</a:t>
            </a:r>
            <a:endParaRPr lang="en-US" sz="1600" dirty="0"/>
          </a:p>
        </p:txBody>
      </p:sp>
    </p:spTree>
    <p:extLst>
      <p:ext uri="{BB962C8B-B14F-4D97-AF65-F5344CB8AC3E}">
        <p14:creationId xmlns:p14="http://schemas.microsoft.com/office/powerpoint/2010/main" val="357576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ree Lewis structures are shown. The left structure shows an oxygen atom with two lone pairs of electrons single bonded to two hydrogen atoms. The middle structure is made up of a sulfur atom with two lone pairs of electrons single bonded to two hydrogen atoms. The right structure is made up of a tellurium atom with two lone pairs of electrons single bonded to two hydrogen atoms. From left to right, the bond angles of each molecule decreas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36342"/>
            <a:ext cx="7886700" cy="203437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46695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8.2</a:t>
            </a:r>
          </a:p>
        </p:txBody>
      </p:sp>
      <p:pic>
        <p:nvPicPr>
          <p:cNvPr id="2" name="Figure" descr="A structure is shown in which a sulfur atom is bonded to four oxygen atoms in a tetrahedral arrangement. Two of the oxygen atoms have a negative charg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71625" y="1100931"/>
            <a:ext cx="6000750" cy="350520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209978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8.2</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four fluorine atoms are each attached to one sulfur atom. Two of the attached fluorine atoms are vertically attached up and down, while two are attached into and out of the page to the right. The sulfur also has one lone pair of electrons attached to the left of the structure."/>
          <p:cNvPicPr>
            <a:picLocks noChangeAspect="1"/>
          </p:cNvPicPr>
          <p:nvPr/>
        </p:nvPicPr>
        <p:blipFill>
          <a:blip r:embed="rId2">
            <a:extLst>
              <a:ext uri="{28A0092B-C50C-407E-A947-70E740481C1C}">
                <a14:useLocalDpi xmlns:a14="http://schemas.microsoft.com/office/drawing/2010/main" val="0"/>
              </a:ext>
            </a:extLst>
          </a:blip>
          <a:srcRect l="-1035" r="-1035"/>
          <a:stretch>
            <a:fillRect/>
          </a:stretch>
        </p:blipFill>
        <p:spPr>
          <a:xfrm>
            <a:off x="457199" y="1131350"/>
            <a:ext cx="8062913" cy="3500071"/>
          </a:xfrm>
          <a:prstGeom prst="rect">
            <a:avLst/>
          </a:prstGeom>
        </p:spPr>
      </p:pic>
    </p:spTree>
    <p:extLst>
      <p:ext uri="{BB962C8B-B14F-4D97-AF65-F5344CB8AC3E}">
        <p14:creationId xmlns:p14="http://schemas.microsoft.com/office/powerpoint/2010/main" val="2008375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8.3</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carbon atom is double bonded to an oxygen atom that has two lone pairs of electrons. The carbon atom forms single bonds to two nitrogen atoms. Each nitrogen is single bonded to two hydrogen atoms, and each nitrogen atoms has one lone pair of electrons."/>
          <p:cNvPicPr>
            <a:picLocks noChangeAspect="1"/>
          </p:cNvPicPr>
          <p:nvPr/>
        </p:nvPicPr>
        <p:blipFill>
          <a:blip r:embed="rId2">
            <a:extLst>
              <a:ext uri="{28A0092B-C50C-407E-A947-70E740481C1C}">
                <a14:useLocalDpi xmlns:a14="http://schemas.microsoft.com/office/drawing/2010/main" val="0"/>
              </a:ext>
            </a:extLst>
          </a:blip>
          <a:srcRect l="-5996" r="-599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47281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8.3</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carbon atom is double bonded to an oxygen atom that has two lone pairs of electrons and single bonded to another oxygen atom that is single boned to a hydrogen atom. This second oxygen atom has two lone pairs of electrons. The carbon is also single bonded to a carbon atom that is single bonded to three hydrogen atoms."/>
          <p:cNvPicPr>
            <a:picLocks noChangeAspect="1"/>
          </p:cNvPicPr>
          <p:nvPr/>
        </p:nvPicPr>
        <p:blipFill>
          <a:blip r:embed="rId2">
            <a:extLst>
              <a:ext uri="{28A0092B-C50C-407E-A947-70E740481C1C}">
                <a14:useLocalDpi xmlns:a14="http://schemas.microsoft.com/office/drawing/2010/main" val="0"/>
              </a:ext>
            </a:extLst>
          </a:blip>
          <a:srcRect l="-10958" r="-1095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83830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8.3 Multiple Bonds</a:t>
            </a:r>
          </a:p>
          <a:p>
            <a:pPr lvl="1"/>
            <a:r>
              <a:rPr lang="en-US" dirty="0"/>
              <a:t>Describe multiple covalent bonding in terms of atomic orbital overlap</a:t>
            </a:r>
          </a:p>
          <a:p>
            <a:pPr lvl="1"/>
            <a:r>
              <a:rPr lang="en-US" dirty="0"/>
              <a:t>Relate the concept of resonance to π-bonding and electron delocalization</a:t>
            </a:r>
          </a:p>
        </p:txBody>
      </p:sp>
    </p:spTree>
    <p:extLst>
      <p:ext uri="{BB962C8B-B14F-4D97-AF65-F5344CB8AC3E}">
        <p14:creationId xmlns:p14="http://schemas.microsoft.com/office/powerpoint/2010/main" val="3054660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Double, and Triple Bonds</a:t>
            </a:r>
          </a:p>
        </p:txBody>
      </p:sp>
      <p:sp>
        <p:nvSpPr>
          <p:cNvPr id="3" name="Content Placeholder 2"/>
          <p:cNvSpPr>
            <a:spLocks noGrp="1"/>
          </p:cNvSpPr>
          <p:nvPr>
            <p:ph idx="1"/>
          </p:nvPr>
        </p:nvSpPr>
        <p:spPr>
          <a:xfrm>
            <a:off x="628650" y="955965"/>
            <a:ext cx="7886700" cy="5115226"/>
          </a:xfrm>
        </p:spPr>
        <p:txBody>
          <a:bodyPr>
            <a:normAutofit/>
          </a:bodyPr>
          <a:lstStyle/>
          <a:p>
            <a:r>
              <a:rPr lang="en-US" altLang="en-US" dirty="0">
                <a:ea typeface="Osaka" charset="-128"/>
              </a:rPr>
              <a:t>Single bonds are formed by the direct overlap of two hybrid orbitals, </a:t>
            </a:r>
            <a:r>
              <a:rPr lang="en-US" altLang="en-US" i="1" dirty="0">
                <a:ea typeface="Osaka" charset="-128"/>
              </a:rPr>
              <a:t>p </a:t>
            </a:r>
            <a:r>
              <a:rPr lang="en-US" altLang="en-US" dirty="0">
                <a:ea typeface="Osaka" charset="-128"/>
              </a:rPr>
              <a:t>orbitals, or </a:t>
            </a:r>
            <a:r>
              <a:rPr lang="en-US" altLang="en-US" i="1" dirty="0">
                <a:ea typeface="Osaka" charset="-128"/>
              </a:rPr>
              <a:t>s</a:t>
            </a:r>
            <a:r>
              <a:rPr lang="en-US" altLang="en-US" dirty="0">
                <a:ea typeface="Osaka" charset="-128"/>
              </a:rPr>
              <a:t> orbitals. </a:t>
            </a:r>
          </a:p>
          <a:p>
            <a:pPr lvl="1"/>
            <a:r>
              <a:rPr lang="en-US" altLang="en-US" dirty="0">
                <a:ea typeface="Osaka" charset="-128"/>
              </a:rPr>
              <a:t>These are called sigma (</a:t>
            </a:r>
            <a:r>
              <a:rPr lang="en-US" altLang="en-US" dirty="0">
                <a:latin typeface="Symbol" charset="2"/>
                <a:ea typeface="Osaka" charset="-128"/>
              </a:rPr>
              <a:t>s</a:t>
            </a:r>
            <a:r>
              <a:rPr lang="en-US" altLang="en-US" dirty="0">
                <a:ea typeface="Osaka" charset="-128"/>
              </a:rPr>
              <a:t>) bonds. </a:t>
            </a:r>
          </a:p>
          <a:p>
            <a:pPr>
              <a:buNone/>
            </a:pPr>
            <a:endParaRPr lang="en-US" altLang="en-US" b="1" dirty="0">
              <a:ea typeface="Osaka" charset="-128"/>
            </a:endParaRPr>
          </a:p>
          <a:p>
            <a:r>
              <a:rPr lang="en-US" altLang="en-US" dirty="0">
                <a:ea typeface="Osaka" charset="-128"/>
              </a:rPr>
              <a:t>The additional electrons shared in a multi bond are not a result of directly overlapping hybrid orbitals, but are a </a:t>
            </a:r>
            <a:r>
              <a:rPr lang="en-US" altLang="en-US" i="1" dirty="0">
                <a:ea typeface="Osaka" charset="-128"/>
              </a:rPr>
              <a:t>result of side-by-side overlap of two regular </a:t>
            </a:r>
            <a:r>
              <a:rPr lang="ja-JP" altLang="en-US" i="1" dirty="0">
                <a:ea typeface="Osaka" charset="-128"/>
              </a:rPr>
              <a:t>“</a:t>
            </a:r>
            <a:r>
              <a:rPr lang="en-US" altLang="ja-JP" i="1" dirty="0">
                <a:ea typeface="Osaka" charset="-128"/>
              </a:rPr>
              <a:t>p</a:t>
            </a:r>
            <a:r>
              <a:rPr lang="ja-JP" altLang="en-US" i="1" dirty="0">
                <a:ea typeface="Osaka" charset="-128"/>
              </a:rPr>
              <a:t>”</a:t>
            </a:r>
            <a:r>
              <a:rPr lang="en-US" altLang="ja-JP" i="1" dirty="0">
                <a:ea typeface="Osaka" charset="-128"/>
              </a:rPr>
              <a:t> atomic orbitals</a:t>
            </a:r>
            <a:r>
              <a:rPr lang="en-US" altLang="ja-JP" dirty="0">
                <a:ea typeface="Osaka" charset="-128"/>
              </a:rPr>
              <a:t>.</a:t>
            </a:r>
            <a:r>
              <a:rPr lang="en-US" altLang="ja-JP" b="1" dirty="0">
                <a:ea typeface="Osaka" charset="-128"/>
              </a:rPr>
              <a:t> </a:t>
            </a:r>
          </a:p>
          <a:p>
            <a:pPr lvl="1"/>
            <a:r>
              <a:rPr lang="en-US" altLang="en-US" dirty="0">
                <a:ea typeface="Osaka" charset="-128"/>
              </a:rPr>
              <a:t>These are called pi (</a:t>
            </a:r>
            <a:r>
              <a:rPr lang="en-US" altLang="en-US" dirty="0">
                <a:latin typeface="Symbol" charset="2"/>
                <a:ea typeface="Osaka" charset="-128"/>
              </a:rPr>
              <a:t>p</a:t>
            </a:r>
            <a:r>
              <a:rPr lang="en-US" altLang="en-US" dirty="0">
                <a:ea typeface="Osaka" charset="-128"/>
              </a:rPr>
              <a:t>) bonds. </a:t>
            </a:r>
          </a:p>
          <a:p>
            <a:pPr lvl="1">
              <a:buNone/>
            </a:pPr>
            <a:endParaRPr lang="en-US" altLang="en-US" b="1" dirty="0">
              <a:ea typeface="Osaka" charset="-128"/>
            </a:endParaRPr>
          </a:p>
          <a:p>
            <a:r>
              <a:rPr lang="en-US" altLang="en-US" b="1" dirty="0">
                <a:ea typeface="Osaka" charset="-128"/>
              </a:rPr>
              <a:t> Single bond = 1 sigma bond </a:t>
            </a:r>
          </a:p>
          <a:p>
            <a:r>
              <a:rPr lang="en-US" altLang="en-US" b="1" dirty="0">
                <a:ea typeface="Osaka" charset="-128"/>
              </a:rPr>
              <a:t> Double bond = 1 sigma bond, 1 pi bond</a:t>
            </a:r>
          </a:p>
          <a:p>
            <a:r>
              <a:rPr lang="en-US" altLang="en-US" b="1" dirty="0">
                <a:ea typeface="Osaka" charset="-128"/>
              </a:rPr>
              <a:t> Triple bond = 1 sigma bond, 2 pi bonds</a:t>
            </a:r>
          </a:p>
        </p:txBody>
      </p:sp>
    </p:spTree>
    <p:extLst>
      <p:ext uri="{BB962C8B-B14F-4D97-AF65-F5344CB8AC3E}">
        <p14:creationId xmlns:p14="http://schemas.microsoft.com/office/powerpoint/2010/main" val="3977952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and Triple Bonds</a:t>
            </a:r>
          </a:p>
        </p:txBody>
      </p:sp>
      <p:sp>
        <p:nvSpPr>
          <p:cNvPr id="3" name="Content Placeholder 2"/>
          <p:cNvSpPr>
            <a:spLocks noGrp="1"/>
          </p:cNvSpPr>
          <p:nvPr>
            <p:ph idx="1"/>
          </p:nvPr>
        </p:nvSpPr>
        <p:spPr/>
        <p:txBody>
          <a:bodyPr/>
          <a:lstStyle/>
          <a:p>
            <a:r>
              <a:rPr lang="en-US" altLang="en-US" dirty="0"/>
              <a:t>To determine the hybridization in molecules with multi bonds, recall that a double or triple bond is each one region of electron density. </a:t>
            </a:r>
          </a:p>
          <a:p>
            <a:endParaRPr lang="en-US" dirty="0"/>
          </a:p>
        </p:txBody>
      </p:sp>
    </p:spTree>
    <p:extLst>
      <p:ext uri="{BB962C8B-B14F-4D97-AF65-F5344CB8AC3E}">
        <p14:creationId xmlns:p14="http://schemas.microsoft.com/office/powerpoint/2010/main" val="1073110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two carbon atoms are bonded together by a double bond. Each carbon atom is bonded to two hydrogen atoms by a single bond."/>
          <p:cNvPicPr>
            <a:picLocks noChangeAspect="1"/>
          </p:cNvPicPr>
          <p:nvPr/>
        </p:nvPicPr>
        <p:blipFill>
          <a:blip r:embed="rId2">
            <a:extLst>
              <a:ext uri="{28A0092B-C50C-407E-A947-70E740481C1C}">
                <a14:useLocalDpi xmlns:a14="http://schemas.microsoft.com/office/drawing/2010/main" val="0"/>
              </a:ext>
            </a:extLst>
          </a:blip>
          <a:srcRect t="-749" b="-749"/>
          <a:stretch>
            <a:fillRect/>
          </a:stretch>
        </p:blipFill>
        <p:spPr>
          <a:xfrm>
            <a:off x="1180214" y="1574710"/>
            <a:ext cx="7020921" cy="3047747"/>
          </a:xfrm>
          <a:prstGeom prst="rect">
            <a:avLst/>
          </a:prstGeom>
        </p:spPr>
      </p:pic>
    </p:spTree>
    <p:extLst>
      <p:ext uri="{BB962C8B-B14F-4D97-AF65-F5344CB8AC3E}">
        <p14:creationId xmlns:p14="http://schemas.microsoft.com/office/powerpoint/2010/main" val="38729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Orbitals and Covalent Bonding</a:t>
            </a:r>
          </a:p>
        </p:txBody>
      </p:sp>
      <p:sp>
        <p:nvSpPr>
          <p:cNvPr id="3" name="Content Placeholder 2"/>
          <p:cNvSpPr>
            <a:spLocks noGrp="1"/>
          </p:cNvSpPr>
          <p:nvPr>
            <p:ph idx="1"/>
          </p:nvPr>
        </p:nvSpPr>
        <p:spPr/>
        <p:txBody>
          <a:bodyPr/>
          <a:lstStyle/>
          <a:p>
            <a:r>
              <a:rPr lang="en-US" dirty="0"/>
              <a:t>Linus Pauling and others (1930s) developed the </a:t>
            </a:r>
            <a:r>
              <a:rPr lang="en-US" b="1" dirty="0"/>
              <a:t>valance bond theory </a:t>
            </a:r>
            <a:r>
              <a:rPr lang="en-US" dirty="0"/>
              <a:t>of covalent bonding. </a:t>
            </a:r>
          </a:p>
          <a:p>
            <a:endParaRPr lang="en-US" dirty="0"/>
          </a:p>
          <a:p>
            <a:r>
              <a:rPr lang="en-US" dirty="0"/>
              <a:t>Electrons reside in orbitals.</a:t>
            </a:r>
          </a:p>
          <a:p>
            <a:endParaRPr lang="en-US" dirty="0"/>
          </a:p>
          <a:p>
            <a:r>
              <a:rPr lang="en-US" dirty="0"/>
              <a:t>Covalent bonds form when electrons are shared by the overlapping of singly occupied orbitals.</a:t>
            </a:r>
          </a:p>
          <a:p>
            <a:endParaRPr lang="en-US" dirty="0"/>
          </a:p>
          <a:p>
            <a:r>
              <a:rPr lang="en-US" dirty="0"/>
              <a:t>Electrons in these overlapping orbitals must have opposite spins. </a:t>
            </a:r>
          </a:p>
          <a:p>
            <a:endParaRPr lang="en-US" dirty="0"/>
          </a:p>
        </p:txBody>
      </p:sp>
    </p:spTree>
    <p:extLst>
      <p:ext uri="{BB962C8B-B14F-4D97-AF65-F5344CB8AC3E}">
        <p14:creationId xmlns:p14="http://schemas.microsoft.com/office/powerpoint/2010/main" val="4285575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8.22</a:t>
            </a:r>
          </a:p>
        </p:txBody>
      </p:sp>
      <p:pic>
        <p:nvPicPr>
          <p:cNvPr id="2" name="Figure" descr="A diagram is shown in two parts, connected by a right facing arrow labeled, “Hybridization.” The left diagram shows an up-facing arrow labeled, “E.” To the lower right of the arrow is a short, horizontal line labeled, “2 s,” that has two vertical half-arrows facing up and down on it. To the upper right of the arrow are a series of three short, horizontal lines labeled, “2 p.” Above both sets of lines is the phrase, “Orbitals in an isolated C atom.” Two of the lines have vertical, up-facing arrows drawn on them. The right side of the diagram shows three short, horizontal lines placed halfway up the space and each labeled, “s p superscript 2.” An upward-facing half arrow is drawn vertically on each line. Above these lines is one other short, horizontal line, labeled, “p.” Above both sets of lines is the phrase, “Orbitals in the s p superscript 2 hybridized C atom in C subscript 2 H subscript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31975"/>
            <a:ext cx="7886700" cy="2443112"/>
          </a:xfrm>
        </p:spPr>
      </p:pic>
      <p:sp>
        <p:nvSpPr>
          <p:cNvPr id="7" name="Figure Legend"/>
          <p:cNvSpPr>
            <a:spLocks noGrp="1"/>
          </p:cNvSpPr>
          <p:nvPr>
            <p:ph idx="13"/>
          </p:nvPr>
        </p:nvSpPr>
        <p:spPr/>
        <p:txBody>
          <a:bodyPr>
            <a:normAutofit/>
          </a:bodyPr>
          <a:lstStyle/>
          <a:p>
            <a:r>
              <a:rPr lang="en-US" sz="1600" dirty="0"/>
              <a:t>In </a:t>
            </a:r>
            <a:r>
              <a:rPr lang="en-US" sz="1600" dirty="0" err="1"/>
              <a:t>ethene</a:t>
            </a:r>
            <a:r>
              <a:rPr lang="en-US" sz="1600" dirty="0"/>
              <a:t>, each carbon atom is </a:t>
            </a:r>
            <a:r>
              <a:rPr lang="en-US" sz="1600" i="1" dirty="0"/>
              <a:t>sp</a:t>
            </a:r>
            <a:r>
              <a:rPr lang="en-US" sz="1600" baseline="30000" dirty="0"/>
              <a:t>2</a:t>
            </a:r>
            <a:r>
              <a:rPr lang="en-US" sz="1600" dirty="0"/>
              <a:t> hybridized, and the </a:t>
            </a:r>
            <a:r>
              <a:rPr lang="en-US" sz="1600" i="1" dirty="0"/>
              <a:t>sp</a:t>
            </a:r>
            <a:r>
              <a:rPr lang="en-US" sz="1600" baseline="30000" dirty="0"/>
              <a:t>2</a:t>
            </a:r>
            <a:r>
              <a:rPr lang="en-US" sz="1600" dirty="0"/>
              <a:t> orbitals and the </a:t>
            </a:r>
            <a:r>
              <a:rPr lang="en-US" sz="1600" i="1" dirty="0"/>
              <a:t>p </a:t>
            </a:r>
            <a:r>
              <a:rPr lang="en-US" sz="1600" dirty="0"/>
              <a:t>orbital are singly occupied. The hybrid orbitals overlap to form </a:t>
            </a:r>
            <a:r>
              <a:rPr lang="en-US" sz="1600" dirty="0" err="1"/>
              <a:t>σ</a:t>
            </a:r>
            <a:r>
              <a:rPr lang="en-US" sz="1600" dirty="0"/>
              <a:t> bonds, while the </a:t>
            </a:r>
            <a:r>
              <a:rPr lang="en-US" sz="1600" i="1" dirty="0"/>
              <a:t>p </a:t>
            </a:r>
            <a:r>
              <a:rPr lang="en-US" sz="1600" dirty="0"/>
              <a:t>orbitals on each carbon atom overlap to form a π </a:t>
            </a:r>
            <a:r>
              <a:rPr lang="nl-NL" sz="1600" dirty="0"/>
              <a:t>bond.</a:t>
            </a:r>
            <a:endParaRPr lang="en-US" sz="1600" dirty="0"/>
          </a:p>
        </p:txBody>
      </p:sp>
    </p:spTree>
    <p:extLst>
      <p:ext uri="{BB962C8B-B14F-4D97-AF65-F5344CB8AC3E}">
        <p14:creationId xmlns:p14="http://schemas.microsoft.com/office/powerpoint/2010/main" val="2781890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8.23</a:t>
            </a:r>
          </a:p>
        </p:txBody>
      </p:sp>
      <p:pic>
        <p:nvPicPr>
          <p:cNvPr id="2" name="Figure" descr="Two diagrams are shown labeled, “a” and “b.” Diagram a shows two carbon atoms with three purple balloon-like orbitals arranged in a plane around them and two red balloon-like orbitals arranged vertically and perpendicularly to the plane. There is an overlap of two of the purple orbitals in between the two carbon atoms, and the other four purple orbitals that face the outside of the molecule are shown interacting with spherical blue orbitals from four hydrogen atoms. Diagram b depicts a similar image to diagram a, but the red, vertical orbitals are interacting above and below the plane of the molecule to form two areas labeled, “One pi bo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95019"/>
            <a:ext cx="7886700" cy="2525989"/>
          </a:xfrm>
        </p:spPr>
      </p:pic>
      <p:sp>
        <p:nvSpPr>
          <p:cNvPr id="7" name="Figure Legend"/>
          <p:cNvSpPr>
            <a:spLocks noGrp="1"/>
          </p:cNvSpPr>
          <p:nvPr>
            <p:ph idx="13"/>
          </p:nvPr>
        </p:nvSpPr>
        <p:spPr/>
        <p:txBody>
          <a:bodyPr>
            <a:normAutofit fontScale="92500" lnSpcReduction="10000"/>
          </a:bodyPr>
          <a:lstStyle/>
          <a:p>
            <a:r>
              <a:rPr lang="en-US" sz="1600" dirty="0"/>
              <a:t>In the </a:t>
            </a:r>
            <a:r>
              <a:rPr lang="en-US" sz="1600" dirty="0" err="1"/>
              <a:t>ethene</a:t>
            </a:r>
            <a:r>
              <a:rPr lang="en-US" sz="1600" dirty="0"/>
              <a:t> molecule, C</a:t>
            </a:r>
            <a:r>
              <a:rPr lang="en-US" sz="1600" baseline="-25000" dirty="0"/>
              <a:t>2</a:t>
            </a:r>
            <a:r>
              <a:rPr lang="en-US" sz="1600" dirty="0"/>
              <a:t>H</a:t>
            </a:r>
            <a:r>
              <a:rPr lang="en-US" sz="1600" baseline="-25000" dirty="0"/>
              <a:t>4</a:t>
            </a:r>
            <a:r>
              <a:rPr lang="en-US" sz="1600" dirty="0"/>
              <a:t>, there are (a) five </a:t>
            </a:r>
            <a:r>
              <a:rPr lang="en-US" sz="1600" dirty="0" err="1"/>
              <a:t>σ</a:t>
            </a:r>
            <a:r>
              <a:rPr lang="en-US" sz="1600" dirty="0"/>
              <a:t> bonds shown in purple. One C–C </a:t>
            </a:r>
            <a:r>
              <a:rPr lang="en-US" sz="1600" dirty="0" err="1"/>
              <a:t>σ</a:t>
            </a:r>
            <a:r>
              <a:rPr lang="en-US" sz="1600" dirty="0"/>
              <a:t> bond results from overlap of </a:t>
            </a:r>
            <a:r>
              <a:rPr lang="en-US" sz="1600" i="1" dirty="0"/>
              <a:t>sp</a:t>
            </a:r>
            <a:r>
              <a:rPr lang="en-US" sz="1600" baseline="30000" dirty="0"/>
              <a:t>2</a:t>
            </a:r>
            <a:r>
              <a:rPr lang="en-US" sz="1600" dirty="0"/>
              <a:t> hybrid orbitals on the carbon atom with one </a:t>
            </a:r>
            <a:r>
              <a:rPr lang="en-US" sz="1600" i="1" dirty="0"/>
              <a:t>sp</a:t>
            </a:r>
            <a:r>
              <a:rPr lang="en-US" sz="1600" baseline="30000" dirty="0"/>
              <a:t>2</a:t>
            </a:r>
            <a:r>
              <a:rPr lang="en-US" sz="1600" dirty="0"/>
              <a:t> hybrid orbital on the other carbon atom. Four C–H bonds result from the overlap between the </a:t>
            </a:r>
            <a:r>
              <a:rPr lang="en-US" sz="1600" i="1" dirty="0"/>
              <a:t>sp</a:t>
            </a:r>
            <a:r>
              <a:rPr lang="en-US" sz="1600" baseline="30000" dirty="0"/>
              <a:t>2</a:t>
            </a:r>
            <a:r>
              <a:rPr lang="en-US" sz="1600" dirty="0"/>
              <a:t> orbitals with </a:t>
            </a:r>
            <a:r>
              <a:rPr lang="en-US" sz="1600" i="1" dirty="0"/>
              <a:t>s </a:t>
            </a:r>
            <a:r>
              <a:rPr lang="en-US" sz="1600" dirty="0"/>
              <a:t>orbitals on the hydrogen atoms. (b) The π bond is formed by the side-by-side overlap of the two </a:t>
            </a:r>
            <a:r>
              <a:rPr lang="en-US" sz="1600" dirty="0" err="1"/>
              <a:t>unhybridized</a:t>
            </a:r>
            <a:r>
              <a:rPr lang="en-US" sz="1600" dirty="0"/>
              <a:t> </a:t>
            </a:r>
            <a:r>
              <a:rPr lang="en-US" sz="1600" i="1" dirty="0"/>
              <a:t>p </a:t>
            </a:r>
            <a:r>
              <a:rPr lang="en-US" sz="1600" dirty="0"/>
              <a:t>orbitals in the two carbon atoms, which are shown in red. The two lobes of the π bond are above and below the plane of the </a:t>
            </a:r>
            <a:r>
              <a:rPr lang="en-US" sz="1600" dirty="0" err="1"/>
              <a:t>σ</a:t>
            </a:r>
            <a:r>
              <a:rPr lang="en-US" sz="1600" dirty="0"/>
              <a:t> system.</a:t>
            </a:r>
          </a:p>
        </p:txBody>
      </p:sp>
    </p:spTree>
    <p:extLst>
      <p:ext uri="{BB962C8B-B14F-4D97-AF65-F5344CB8AC3E}">
        <p14:creationId xmlns:p14="http://schemas.microsoft.com/office/powerpoint/2010/main" val="322015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Bonds</a:t>
            </a:r>
          </a:p>
        </p:txBody>
      </p:sp>
      <p:sp>
        <p:nvSpPr>
          <p:cNvPr id="3" name="Content Placeholder 2"/>
          <p:cNvSpPr>
            <a:spLocks noGrp="1"/>
          </p:cNvSpPr>
          <p:nvPr>
            <p:ph idx="1"/>
          </p:nvPr>
        </p:nvSpPr>
        <p:spPr/>
        <p:txBody>
          <a:bodyPr/>
          <a:lstStyle/>
          <a:p>
            <a:r>
              <a:rPr lang="en-US" altLang="en-US" dirty="0"/>
              <a:t>The π bond is formed by the side-by-side overlap of the two </a:t>
            </a:r>
            <a:r>
              <a:rPr lang="en-US" altLang="en-US" dirty="0" err="1"/>
              <a:t>unhybridized</a:t>
            </a:r>
            <a:r>
              <a:rPr lang="en-US" altLang="en-US" dirty="0"/>
              <a:t> </a:t>
            </a:r>
            <a:r>
              <a:rPr lang="en-US" altLang="en-US" i="1" dirty="0"/>
              <a:t>p </a:t>
            </a:r>
            <a:r>
              <a:rPr lang="en-US" altLang="en-US" dirty="0"/>
              <a:t>orbitals in the two carbon atoms, which are shown in red in Figure 8.23. The two lobes of the π bond are above and below the plane of the σ system.</a:t>
            </a:r>
          </a:p>
          <a:p>
            <a:endParaRPr lang="en-US" dirty="0"/>
          </a:p>
        </p:txBody>
      </p:sp>
    </p:spTree>
    <p:extLst>
      <p:ext uri="{BB962C8B-B14F-4D97-AF65-F5344CB8AC3E}">
        <p14:creationId xmlns:p14="http://schemas.microsoft.com/office/powerpoint/2010/main" val="1336659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8.24</a:t>
            </a:r>
          </a:p>
        </p:txBody>
      </p:sp>
      <p:pic>
        <p:nvPicPr>
          <p:cNvPr id="2" name="Figure" descr="A diagram of a carbon atom with two balloon-like purple orbitals labeled, “sp” arranged in a linear fashion around it is shown. Four red balloon-like orbitals are aligned in pairs in the y and z axes around the carbon and are labeled, “unhybridized p orbital,” and, “Second unhybridized p orbital.”"/>
          <p:cNvPicPr>
            <a:picLocks noGrp="1" noChangeAspect="1"/>
          </p:cNvPicPr>
          <p:nvPr>
            <p:ph idx="1"/>
          </p:nvPr>
        </p:nvPicPr>
        <p:blipFill>
          <a:blip r:embed="rId2">
            <a:extLst>
              <a:ext uri="{28A0092B-C50C-407E-A947-70E740481C1C}">
                <a14:useLocalDpi xmlns:a14="http://schemas.microsoft.com/office/drawing/2010/main" val="0"/>
              </a:ext>
            </a:extLst>
          </a:blip>
          <a:srcRect l="-5287" r="-5287"/>
          <a:stretch>
            <a:fillRect/>
          </a:stretch>
        </p:blipFill>
        <p:spPr>
          <a:xfrm>
            <a:off x="141049" y="1055274"/>
            <a:ext cx="8062913" cy="3500071"/>
          </a:xfrm>
        </p:spPr>
      </p:pic>
      <p:sp>
        <p:nvSpPr>
          <p:cNvPr id="7" name="Figure Legend"/>
          <p:cNvSpPr>
            <a:spLocks noGrp="1"/>
          </p:cNvSpPr>
          <p:nvPr>
            <p:ph idx="13"/>
          </p:nvPr>
        </p:nvSpPr>
        <p:spPr/>
        <p:txBody>
          <a:bodyPr>
            <a:normAutofit/>
          </a:bodyPr>
          <a:lstStyle/>
          <a:p>
            <a:r>
              <a:rPr lang="en-US" sz="1600" dirty="0"/>
              <a:t>Diagram of the two linear </a:t>
            </a:r>
            <a:r>
              <a:rPr lang="en-US" sz="1600" i="1" dirty="0" err="1"/>
              <a:t>sp</a:t>
            </a:r>
            <a:r>
              <a:rPr lang="en-US" sz="1600" i="1" dirty="0"/>
              <a:t> </a:t>
            </a:r>
            <a:r>
              <a:rPr lang="en-US" sz="1600" dirty="0"/>
              <a:t>hybrid orbitals of a carbon atom, which lie in a straight line, and the two </a:t>
            </a:r>
            <a:r>
              <a:rPr lang="en-US" sz="1600" dirty="0" err="1"/>
              <a:t>unhybridized</a:t>
            </a:r>
            <a:r>
              <a:rPr lang="en-US" sz="1600" dirty="0"/>
              <a:t> </a:t>
            </a:r>
            <a:r>
              <a:rPr lang="en-US" sz="1600" i="1" dirty="0"/>
              <a:t>p </a:t>
            </a:r>
            <a:r>
              <a:rPr lang="en-US" sz="1600" dirty="0"/>
              <a:t>orbitals at perpendicular angles.</a:t>
            </a:r>
          </a:p>
        </p:txBody>
      </p:sp>
    </p:spTree>
    <p:extLst>
      <p:ext uri="{BB962C8B-B14F-4D97-AF65-F5344CB8AC3E}">
        <p14:creationId xmlns:p14="http://schemas.microsoft.com/office/powerpoint/2010/main" val="515273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lnSpcReduction="10000"/>
          </a:bodyPr>
          <a:lstStyle/>
          <a:p>
            <a:pPr marL="0" indent="0">
              <a:buNone/>
            </a:pPr>
            <a:r>
              <a:rPr lang="en-US" sz="1600" dirty="0"/>
              <a:t>(a) In the acetylene molecule, C</a:t>
            </a:r>
            <a:r>
              <a:rPr lang="en-US" sz="1600" baseline="-25000" dirty="0"/>
              <a:t>2</a:t>
            </a:r>
            <a:r>
              <a:rPr lang="en-US" sz="1600" dirty="0"/>
              <a:t>H</a:t>
            </a:r>
            <a:r>
              <a:rPr lang="en-US" sz="1600" baseline="-25000" dirty="0"/>
              <a:t>2</a:t>
            </a:r>
            <a:r>
              <a:rPr lang="en-US" sz="1600" dirty="0"/>
              <a:t>, there are two C–H σ bonds and a C ≡ C triple bond involving one C–C σ bond and two C–C π bonds. The dashed lines, each connecting two lobes, indicate the side-by-side overlap of the four </a:t>
            </a:r>
            <a:r>
              <a:rPr lang="en-US" sz="1600" dirty="0" err="1"/>
              <a:t>unhybridized</a:t>
            </a:r>
            <a:r>
              <a:rPr lang="en-US" sz="1600" dirty="0"/>
              <a:t> </a:t>
            </a:r>
            <a:r>
              <a:rPr lang="en-US" sz="1600" i="1" dirty="0"/>
              <a:t>p </a:t>
            </a:r>
            <a:r>
              <a:rPr lang="en-US" sz="1600" dirty="0"/>
              <a:t>orbitals. (b) This shows the overall outline of the bonds in C</a:t>
            </a:r>
            <a:r>
              <a:rPr lang="en-US" sz="1600" baseline="-25000" dirty="0"/>
              <a:t>2</a:t>
            </a:r>
            <a:r>
              <a:rPr lang="en-US" sz="1600" dirty="0"/>
              <a:t>H</a:t>
            </a:r>
            <a:r>
              <a:rPr lang="en-US" sz="1600" baseline="-25000" dirty="0"/>
              <a:t>2</a:t>
            </a:r>
            <a:r>
              <a:rPr lang="en-US" sz="1600" dirty="0"/>
              <a:t>. The two lobes of each of the π bonds are positioned across from each other around the line of the C–C </a:t>
            </a:r>
            <a:r>
              <a:rPr lang="en-US" sz="1600" dirty="0" err="1"/>
              <a:t>σ</a:t>
            </a:r>
            <a:r>
              <a:rPr lang="en-US" sz="1600" dirty="0"/>
              <a:t> bond.</a:t>
            </a:r>
          </a:p>
        </p:txBody>
      </p:sp>
      <p:pic>
        <p:nvPicPr>
          <p:cNvPr id="8" name="Figure" descr="Two diagrams are shown and labeled, “a” and “b.” Diagram a shows two carbon atoms with two purple balloon-like orbitals arranged in a plane around each of them, and four red balloon-like orbitals arranged along the y and z axes perpendicular to the plane of the molecule. There is an overlap of two of the purple orbitals in between the two carbon atoms. The other two purple orbitals that face the outside of the molecule are shown interacting with spherical blue orbitals from two hydrogen atoms. Diagram b depicts a similar image to diagram a, but the red, vertical orbitals are interacting above and below and to the front and back of the plane of the molecule to form two areas labeled, “One pi bond,” and, “Second pi bond,” each respectively.">
            <a:extLst>
              <a:ext uri="{FF2B5EF4-FFF2-40B4-BE49-F238E27FC236}">
                <a16:creationId xmlns:a16="http://schemas.microsoft.com/office/drawing/2014/main" xmlns="" id="{AB28409D-2398-42DD-85F5-6E2E38D28A1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590537"/>
            <a:ext cx="7886700" cy="2525989"/>
          </a:xfrm>
          <a:prstGeom prst="rect">
            <a:avLst/>
          </a:prstGeom>
        </p:spPr>
      </p:pic>
      <p:sp>
        <p:nvSpPr>
          <p:cNvPr id="9" name="Figure Number">
            <a:extLst>
              <a:ext uri="{FF2B5EF4-FFF2-40B4-BE49-F238E27FC236}">
                <a16:creationId xmlns:a16="http://schemas.microsoft.com/office/drawing/2014/main" xmlns="" id="{5BD43866-1F9A-4C4F-8E4F-C59A9B84BBAC}"/>
              </a:ext>
            </a:extLst>
          </p:cNvPr>
          <p:cNvSpPr>
            <a:spLocks noGrp="1"/>
          </p:cNvSpPr>
          <p:nvPr>
            <p:ph type="title"/>
          </p:nvPr>
        </p:nvSpPr>
        <p:spPr>
          <a:xfrm>
            <a:off x="628650" y="365127"/>
            <a:ext cx="7886700" cy="424583"/>
          </a:xfrm>
        </p:spPr>
        <p:txBody>
          <a:bodyPr/>
          <a:lstStyle/>
          <a:p>
            <a:r>
              <a:rPr lang="en-US" dirty="0"/>
              <a:t>Figure 8.25</a:t>
            </a:r>
          </a:p>
        </p:txBody>
      </p:sp>
    </p:spTree>
    <p:extLst>
      <p:ext uri="{BB962C8B-B14F-4D97-AF65-F5344CB8AC3E}">
        <p14:creationId xmlns:p14="http://schemas.microsoft.com/office/powerpoint/2010/main" val="2980931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Bonds</a:t>
            </a:r>
          </a:p>
        </p:txBody>
      </p:sp>
      <p:sp>
        <p:nvSpPr>
          <p:cNvPr id="3" name="Content Placeholder 2"/>
          <p:cNvSpPr>
            <a:spLocks noGrp="1"/>
          </p:cNvSpPr>
          <p:nvPr>
            <p:ph idx="1"/>
          </p:nvPr>
        </p:nvSpPr>
        <p:spPr/>
        <p:txBody>
          <a:bodyPr/>
          <a:lstStyle/>
          <a:p>
            <a:r>
              <a:rPr lang="en-US" altLang="en-US" dirty="0"/>
              <a:t>Figure 8.25 shows the overall outline of the bonds in C</a:t>
            </a:r>
            <a:r>
              <a:rPr lang="en-US" altLang="en-US" baseline="-25000" dirty="0"/>
              <a:t>2</a:t>
            </a:r>
            <a:r>
              <a:rPr lang="en-US" altLang="en-US" dirty="0"/>
              <a:t>H</a:t>
            </a:r>
            <a:r>
              <a:rPr lang="en-US" altLang="en-US" baseline="-25000" dirty="0"/>
              <a:t>2</a:t>
            </a:r>
            <a:r>
              <a:rPr lang="en-US" altLang="en-US" dirty="0"/>
              <a:t>. The two lobes of each of the π bonds are positioned across from each other around the line of the C–C σ bond.</a:t>
            </a:r>
          </a:p>
          <a:p>
            <a:endParaRPr lang="en-US" dirty="0"/>
          </a:p>
        </p:txBody>
      </p:sp>
    </p:spTree>
    <p:extLst>
      <p:ext uri="{BB962C8B-B14F-4D97-AF65-F5344CB8AC3E}">
        <p14:creationId xmlns:p14="http://schemas.microsoft.com/office/powerpoint/2010/main" val="3813048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8.26</a:t>
            </a:r>
          </a:p>
        </p:txBody>
      </p:sp>
      <p:sp>
        <p:nvSpPr>
          <p:cNvPr id="7" name="Figure Legend"/>
          <p:cNvSpPr>
            <a:spLocks noGrp="1"/>
          </p:cNvSpPr>
          <p:nvPr>
            <p:ph idx="13"/>
          </p:nvPr>
        </p:nvSpPr>
        <p:spPr/>
        <p:txBody>
          <a:bodyPr>
            <a:normAutofit/>
          </a:bodyPr>
          <a:lstStyle/>
          <a:p>
            <a:r>
              <a:rPr lang="en-US" sz="1600" dirty="0"/>
              <a:t>Each carbon atom in benzene, C</a:t>
            </a:r>
            <a:r>
              <a:rPr lang="en-US" sz="1600" baseline="-25000" dirty="0"/>
              <a:t>6</a:t>
            </a:r>
            <a:r>
              <a:rPr lang="en-US" sz="1600" dirty="0"/>
              <a:t>H</a:t>
            </a:r>
            <a:r>
              <a:rPr lang="en-US" sz="1600" baseline="-25000" dirty="0"/>
              <a:t>6</a:t>
            </a:r>
            <a:r>
              <a:rPr lang="en-US" sz="1600" dirty="0"/>
              <a:t>, is </a:t>
            </a:r>
            <a:r>
              <a:rPr lang="en-US" sz="1600" i="1" dirty="0"/>
              <a:t>sp</a:t>
            </a:r>
            <a:r>
              <a:rPr lang="en-US" sz="1600" baseline="30000" dirty="0"/>
              <a:t>2</a:t>
            </a:r>
            <a:r>
              <a:rPr lang="en-US" sz="1600" dirty="0"/>
              <a:t> hybridized, independently of which resonance form is considered. The electrons in the π bonds are not located in one set of </a:t>
            </a:r>
            <a:r>
              <a:rPr lang="en-US" sz="1600" i="1" dirty="0"/>
              <a:t>p </a:t>
            </a:r>
            <a:r>
              <a:rPr lang="en-US" sz="1600" dirty="0"/>
              <a:t>orbitals or the other, but rather delocalized throughout the molecule.</a:t>
            </a:r>
          </a:p>
        </p:txBody>
      </p:sp>
      <p:pic>
        <p:nvPicPr>
          <p:cNvPr id="8" name="Figure" descr="A diagram is shown that is made up of two Lewis structures connected by a double ended arrow. The left image shows six carbon atoms bonded together with alternating double and single bonds to form a six-sided ring. Each carbon is also bonded to a hydrogen atom by a single bond. The right image shows the same structure, but the double and single bonds in between the carbon atoms have changed positions."/>
          <p:cNvPicPr>
            <a:picLocks noChangeAspect="1"/>
          </p:cNvPicPr>
          <p:nvPr/>
        </p:nvPicPr>
        <p:blipFill>
          <a:blip r:embed="rId2">
            <a:extLst>
              <a:ext uri="{28A0092B-C50C-407E-A947-70E740481C1C}">
                <a14:useLocalDpi xmlns:a14="http://schemas.microsoft.com/office/drawing/2010/main" val="0"/>
              </a:ext>
            </a:extLst>
          </a:blip>
          <a:srcRect t="-5110" b="-511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42897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8.4</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wo Lewis structures connected by a double-ended arrow are shown. The left structure shows a sulfur atom with one lone pair of electrons and a positive sign which is single bonded on one side to an oxygen atom with three lone pairs of electrons and a negative sign. The sulfur atom is double bonded on the other side to another oxygen atom with two lone pairs of electrons. The right-hand structure is the same as the left except that the position of the double bonded oxygen atom is switched. In both structures the attached oxygen atoms form an acute angle in terms of the sulfur atom."/>
          <p:cNvPicPr>
            <a:picLocks noChangeAspect="1"/>
          </p:cNvPicPr>
          <p:nvPr/>
        </p:nvPicPr>
        <p:blipFill>
          <a:blip r:embed="rId2">
            <a:extLst>
              <a:ext uri="{28A0092B-C50C-407E-A947-70E740481C1C}">
                <a14:useLocalDpi xmlns:a14="http://schemas.microsoft.com/office/drawing/2010/main" val="0"/>
              </a:ext>
            </a:extLst>
          </a:blip>
          <a:srcRect t="-101700" b="-10170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05862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8.4 Molecular Orbital Theory</a:t>
            </a:r>
          </a:p>
          <a:p>
            <a:pPr lvl="1"/>
            <a:r>
              <a:rPr lang="en-US" dirty="0"/>
              <a:t>Outline the basic quantum-mechanical approach to deriving molecular orbitals from atomic orbitals</a:t>
            </a:r>
          </a:p>
          <a:p>
            <a:pPr lvl="1"/>
            <a:r>
              <a:rPr lang="en-US" dirty="0"/>
              <a:t>Describe traits of bonding and antibonding molecular orbitals</a:t>
            </a:r>
          </a:p>
          <a:p>
            <a:pPr lvl="1"/>
            <a:r>
              <a:rPr lang="en-US" dirty="0"/>
              <a:t>Calculate bond orders based on molecular electron configurations</a:t>
            </a:r>
          </a:p>
          <a:p>
            <a:pPr lvl="1"/>
            <a:r>
              <a:rPr lang="en-US" dirty="0"/>
              <a:t>Write molecular electron configurations for first- and second-row diatomic molecules</a:t>
            </a:r>
          </a:p>
          <a:p>
            <a:pPr lvl="1"/>
            <a:r>
              <a:rPr lang="en-US" dirty="0"/>
              <a:t>Relate these electron configurations to the molecules’ stabilities and magnetic properties</a:t>
            </a:r>
          </a:p>
        </p:txBody>
      </p:sp>
    </p:spTree>
    <p:extLst>
      <p:ext uri="{BB962C8B-B14F-4D97-AF65-F5344CB8AC3E}">
        <p14:creationId xmlns:p14="http://schemas.microsoft.com/office/powerpoint/2010/main" val="3863879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8.27</a:t>
            </a:r>
          </a:p>
        </p:txBody>
      </p:sp>
      <p:pic>
        <p:nvPicPr>
          <p:cNvPr id="2" name="Figure" descr="A diagram depicts a stand supporting two objects that are held in balance by a horizontal bar. On the right, the bar supports a dish that is holding two weights. On the left there is a line attached to a test tube labeled, “Sample tube.” The test tube has been lowered into the space labeled, “Magnetic field,” between two structures labeled, “Electromagnet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47900" y="1100931"/>
            <a:ext cx="4648200" cy="3505200"/>
          </a:xfrm>
        </p:spPr>
      </p:pic>
      <p:sp>
        <p:nvSpPr>
          <p:cNvPr id="7" name="Figure Legend"/>
          <p:cNvSpPr>
            <a:spLocks noGrp="1"/>
          </p:cNvSpPr>
          <p:nvPr>
            <p:ph idx="13"/>
          </p:nvPr>
        </p:nvSpPr>
        <p:spPr/>
        <p:txBody>
          <a:bodyPr>
            <a:normAutofit/>
          </a:bodyPr>
          <a:lstStyle/>
          <a:p>
            <a:r>
              <a:rPr lang="en-US" sz="1600" dirty="0"/>
              <a:t>A </a:t>
            </a:r>
            <a:r>
              <a:rPr lang="en-US" sz="1600" dirty="0" err="1"/>
              <a:t>Gouy</a:t>
            </a:r>
            <a:r>
              <a:rPr lang="en-US" sz="1600" dirty="0"/>
              <a:t> balance compares the mass of a sample in the presence of a magnetic field with the mass with the electromagnet turned off to determine the number of unpaired electrons in a sample.</a:t>
            </a:r>
          </a:p>
        </p:txBody>
      </p:sp>
    </p:spTree>
    <p:extLst>
      <p:ext uri="{BB962C8B-B14F-4D97-AF65-F5344CB8AC3E}">
        <p14:creationId xmlns:p14="http://schemas.microsoft.com/office/powerpoint/2010/main" val="50054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Valance Bond Theory</a:t>
            </a:r>
          </a:p>
        </p:txBody>
      </p:sp>
      <p:sp>
        <p:nvSpPr>
          <p:cNvPr id="3" name="Content Placeholder 2"/>
          <p:cNvSpPr>
            <a:spLocks noGrp="1"/>
          </p:cNvSpPr>
          <p:nvPr>
            <p:ph idx="1"/>
          </p:nvPr>
        </p:nvSpPr>
        <p:spPr/>
        <p:txBody>
          <a:bodyPr/>
          <a:lstStyle/>
          <a:p>
            <a:r>
              <a:rPr lang="en-US" altLang="en-US" dirty="0"/>
              <a:t>Consider the formation of the H</a:t>
            </a:r>
            <a:r>
              <a:rPr lang="en-US" altLang="en-US" baseline="-25000" dirty="0"/>
              <a:t>2</a:t>
            </a:r>
            <a:r>
              <a:rPr lang="en-US" altLang="en-US" dirty="0"/>
              <a:t> molecule.</a:t>
            </a:r>
            <a:endParaRPr lang="en-US" altLang="en-US" i="1" dirty="0"/>
          </a:p>
          <a:p>
            <a:endParaRPr lang="en-US" dirty="0"/>
          </a:p>
          <a:p>
            <a:endParaRPr lang="en-US" dirty="0"/>
          </a:p>
        </p:txBody>
      </p:sp>
    </p:spTree>
    <p:extLst>
      <p:ext uri="{BB962C8B-B14F-4D97-AF65-F5344CB8AC3E}">
        <p14:creationId xmlns:p14="http://schemas.microsoft.com/office/powerpoint/2010/main" val="1350678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When in-phase waves combine, constructive interference produces a wave with greater amplitude. (b) When out-of-phase waves combine, destructive interference produces a wave with less (or no) amplitude.</a:t>
            </a:r>
          </a:p>
        </p:txBody>
      </p:sp>
      <p:pic>
        <p:nvPicPr>
          <p:cNvPr id="8" name="Figure" descr="A pair of diagrams are shown and labeled, “a” and “b.” Diagram a shows two identical waves with two crests and two troughs. They are drawn one above the other with a plus sign in between and an equal sign to the right. To the right of the equal sign is a much taller wave with a same number of troughs and crests. Diagram b shows two waves with two crests and two troughs, but they are mirror images of one another rotated over a horizontal axis. They are drawn one above the other with a plus sign in between and an equal sign to the right. To the right of the equal sign is a flat line.">
            <a:extLst>
              <a:ext uri="{FF2B5EF4-FFF2-40B4-BE49-F238E27FC236}">
                <a16:creationId xmlns:a16="http://schemas.microsoft.com/office/drawing/2014/main" xmlns="" id="{BE40E7EF-70CB-4492-B2D6-BBBF8B16B0C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2022130"/>
            <a:ext cx="7886700" cy="1662802"/>
          </a:xfrm>
          <a:prstGeom prst="rect">
            <a:avLst/>
          </a:prstGeom>
        </p:spPr>
      </p:pic>
      <p:sp>
        <p:nvSpPr>
          <p:cNvPr id="9" name="Figure Number">
            <a:extLst>
              <a:ext uri="{FF2B5EF4-FFF2-40B4-BE49-F238E27FC236}">
                <a16:creationId xmlns:a16="http://schemas.microsoft.com/office/drawing/2014/main" xmlns="" id="{6C70B900-EDDE-4AB5-AF45-3C450894EF51}"/>
              </a:ext>
            </a:extLst>
          </p:cNvPr>
          <p:cNvSpPr>
            <a:spLocks noGrp="1"/>
          </p:cNvSpPr>
          <p:nvPr>
            <p:ph type="title"/>
          </p:nvPr>
        </p:nvSpPr>
        <p:spPr>
          <a:xfrm>
            <a:off x="628650" y="365127"/>
            <a:ext cx="7886700" cy="424583"/>
          </a:xfrm>
        </p:spPr>
        <p:txBody>
          <a:bodyPr/>
          <a:lstStyle/>
          <a:p>
            <a:r>
              <a:rPr lang="en-US" dirty="0"/>
              <a:t>Figure 8.28</a:t>
            </a:r>
          </a:p>
        </p:txBody>
      </p:sp>
    </p:spTree>
    <p:extLst>
      <p:ext uri="{BB962C8B-B14F-4D97-AF65-F5344CB8AC3E}">
        <p14:creationId xmlns:p14="http://schemas.microsoft.com/office/powerpoint/2010/main" val="1425581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8.29</a:t>
            </a:r>
          </a:p>
        </p:txBody>
      </p:sp>
      <p:sp>
        <p:nvSpPr>
          <p:cNvPr id="7" name="Figure Legend"/>
          <p:cNvSpPr>
            <a:spLocks noGrp="1"/>
          </p:cNvSpPr>
          <p:nvPr>
            <p:ph idx="13"/>
          </p:nvPr>
        </p:nvSpPr>
        <p:spPr/>
        <p:txBody>
          <a:bodyPr>
            <a:normAutofit/>
          </a:bodyPr>
          <a:lstStyle/>
          <a:p>
            <a:r>
              <a:rPr lang="en-US" sz="1600" dirty="0"/>
              <a:t>Sigma (</a:t>
            </a:r>
            <a:r>
              <a:rPr lang="en-US" sz="1600" dirty="0" err="1"/>
              <a:t>σ</a:t>
            </a:r>
            <a:r>
              <a:rPr lang="en-US" sz="1600" dirty="0"/>
              <a:t>) and sigma-star (</a:t>
            </a:r>
            <a:r>
              <a:rPr lang="en-US" sz="1600" dirty="0" err="1"/>
              <a:t>σ</a:t>
            </a:r>
            <a:r>
              <a:rPr lang="en-US" sz="1600" dirty="0"/>
              <a:t>*) molecular orbitals are formed by the combination of two </a:t>
            </a:r>
            <a:r>
              <a:rPr lang="en-US" sz="1600" i="1" dirty="0"/>
              <a:t>s </a:t>
            </a:r>
            <a:r>
              <a:rPr lang="en-US" sz="1600" dirty="0"/>
              <a:t>atomic orbitals. The </a:t>
            </a:r>
            <a:r>
              <a:rPr lang="en-US" sz="1600" dirty="0"/>
              <a:t>dots </a:t>
            </a:r>
            <a:r>
              <a:rPr lang="en-US" sz="1600" dirty="0" smtClean="0"/>
              <a:t>(•)</a:t>
            </a:r>
            <a:r>
              <a:rPr lang="en-US" sz="1600" dirty="0" smtClean="0"/>
              <a:t> </a:t>
            </a:r>
            <a:r>
              <a:rPr lang="en-US" sz="1600" dirty="0"/>
              <a:t>indicate the locations of nuclei.</a:t>
            </a:r>
          </a:p>
        </p:txBody>
      </p:sp>
      <p:pic>
        <p:nvPicPr>
          <p:cNvPr id="4" name="Picture 3" descr="A diagram is shown that depicts a vertical upward-facing arrow that lies to the left of all the other portions of the diagram and is labeled, “E.” To the immediate right of the midpoint of the arrow are two circles each labeled with a positive sign, the letter S, and the phrase, “Atomic orbitals.” These are followed by a right-facing horizontal arrow that points to the same two circles labeled with plus signs, but they are now touching and are labeled, “Combine atomic orbitals.” Two right-facing arrows lead to the last portion of the diagram, one facing upward and one facing downward. The upper arrow is labeled, “Subtract,” and points to two oblong ovals labeled with plus signs, and the phrase, “Antibonding orbitals sigma subscript s superscript asterisk.” The lower arrow is labeled, “Add,” and points to an elongated oval with two plus signs that is labeled, “Bonding orbital sigma subscript s.” The heading over the last section of the diagram are the words, “Molecular orbital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326909"/>
            <a:ext cx="7501010" cy="3054257"/>
          </a:xfrm>
          <a:prstGeom prst="rect">
            <a:avLst/>
          </a:prstGeom>
        </p:spPr>
      </p:pic>
    </p:spTree>
    <p:extLst>
      <p:ext uri="{BB962C8B-B14F-4D97-AF65-F5344CB8AC3E}">
        <p14:creationId xmlns:p14="http://schemas.microsoft.com/office/powerpoint/2010/main" val="561790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8.30</a:t>
            </a:r>
          </a:p>
        </p:txBody>
      </p:sp>
      <p:pic>
        <p:nvPicPr>
          <p:cNvPr id="2" name="Figure" descr="Two horizontal rows of diagrams are shown. The upper diagram shows two equally-sized peanut-shaped orbitals with a plus sign in between them connected to a merged orbital diagram by a right facing arrow. The merged diagram has a much larger oval at the center and much smaller ovular orbitals on the edge. It is labeled, “sigma subscript p x.” The lower diagram shows two equally-sized peanut-shaped orbitals with a plus sign in between them connected to a split orbital diagram by a right facing arrow. The split diagram has a much larger oval at the outer ends and much smaller ovular orbitals on the inner edges. It is labeled, “sigma subscript p x superscript asterisk”."/>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01036"/>
            <a:ext cx="7886700" cy="2104991"/>
          </a:xfrm>
        </p:spPr>
      </p:pic>
      <p:sp>
        <p:nvSpPr>
          <p:cNvPr id="7" name="Figure Legend"/>
          <p:cNvSpPr>
            <a:spLocks noGrp="1"/>
          </p:cNvSpPr>
          <p:nvPr>
            <p:ph idx="13"/>
          </p:nvPr>
        </p:nvSpPr>
        <p:spPr/>
        <p:txBody>
          <a:bodyPr>
            <a:normAutofit/>
          </a:bodyPr>
          <a:lstStyle/>
          <a:p>
            <a:r>
              <a:rPr lang="en-US" sz="1600" dirty="0"/>
              <a:t>Combining wave functions of two </a:t>
            </a:r>
            <a:r>
              <a:rPr lang="en-US" sz="1600" i="1" dirty="0"/>
              <a:t>p </a:t>
            </a:r>
            <a:r>
              <a:rPr lang="en-US" sz="1600" dirty="0"/>
              <a:t>atomic orbitals along the </a:t>
            </a:r>
            <a:r>
              <a:rPr lang="en-US" sz="1600" dirty="0" err="1"/>
              <a:t>internuclear</a:t>
            </a:r>
            <a:r>
              <a:rPr lang="en-US" sz="1600" dirty="0"/>
              <a:t> axis creates two molecular orbitals, </a:t>
            </a:r>
            <a:r>
              <a:rPr lang="en-US" sz="1600" dirty="0" err="1"/>
              <a:t>σ</a:t>
            </a:r>
            <a:r>
              <a:rPr lang="en-US" sz="1600" i="1" baseline="-25000" dirty="0" err="1"/>
              <a:t>p</a:t>
            </a:r>
            <a:r>
              <a:rPr lang="en-US" sz="1600" i="1" dirty="0"/>
              <a:t> </a:t>
            </a:r>
            <a:r>
              <a:rPr lang="en-US" sz="1600" dirty="0"/>
              <a:t>and </a:t>
            </a:r>
            <a:r>
              <a:rPr lang="en-US" sz="1600" dirty="0" err="1"/>
              <a:t>σ</a:t>
            </a:r>
            <a:r>
              <a:rPr lang="en-US" sz="1600" dirty="0"/>
              <a:t>*</a:t>
            </a:r>
            <a:r>
              <a:rPr lang="en-US" sz="1600" i="1" baseline="-25000" dirty="0"/>
              <a:t>p</a:t>
            </a:r>
            <a:r>
              <a:rPr lang="en-US" sz="1600" i="1" dirty="0"/>
              <a:t> </a:t>
            </a:r>
            <a:r>
              <a:rPr lang="en-US" sz="1600" dirty="0"/>
              <a:t>.</a:t>
            </a:r>
          </a:p>
        </p:txBody>
      </p:sp>
    </p:spTree>
    <p:extLst>
      <p:ext uri="{BB962C8B-B14F-4D97-AF65-F5344CB8AC3E}">
        <p14:creationId xmlns:p14="http://schemas.microsoft.com/office/powerpoint/2010/main" val="1792388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8.31</a:t>
            </a:r>
          </a:p>
        </p:txBody>
      </p:sp>
      <p:pic>
        <p:nvPicPr>
          <p:cNvPr id="2" name="Figure" descr="Two horizontal rows of diagrams are shown. The upper and lower diagrams both begin with two vertical peanut-shaped orbitals with a plus sign in between followed by a right-facing arrow. The upper diagram shows the same vertical peanut orbitals bending slightly away from one another and separated by a dotted line. It is labeled, “pi subscript p superscript asterisk.” The lower diagram shows the horizontal overlap of the two orbitals and is labeled, “pi subscript 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352675" y="1096169"/>
            <a:ext cx="4438650" cy="3514725"/>
          </a:xfrm>
        </p:spPr>
      </p:pic>
      <p:sp>
        <p:nvSpPr>
          <p:cNvPr id="7" name="Figure Legend"/>
          <p:cNvSpPr>
            <a:spLocks noGrp="1"/>
          </p:cNvSpPr>
          <p:nvPr>
            <p:ph idx="13"/>
          </p:nvPr>
        </p:nvSpPr>
        <p:spPr/>
        <p:txBody>
          <a:bodyPr>
            <a:normAutofit lnSpcReduction="10000"/>
          </a:bodyPr>
          <a:lstStyle/>
          <a:p>
            <a:r>
              <a:rPr lang="en-US" sz="1600" dirty="0"/>
              <a:t>Side-by-side overlap of each two </a:t>
            </a:r>
            <a:r>
              <a:rPr lang="en-US" sz="1600" i="1" dirty="0"/>
              <a:t>p </a:t>
            </a:r>
            <a:r>
              <a:rPr lang="en-US" sz="1600" dirty="0"/>
              <a:t>orbitals results in the formation of two π molecular orbitals. Combining the out-of-phase orbitals results in an </a:t>
            </a:r>
            <a:r>
              <a:rPr lang="en-US" sz="1600" dirty="0" err="1"/>
              <a:t>antibonding</a:t>
            </a:r>
            <a:r>
              <a:rPr lang="en-US" sz="1600" dirty="0"/>
              <a:t> molecular orbital with two nodes. One contains the axis, and one contains the perpendicular. Combining the in-phase orbitals results in a bonding orbital. There is a node (blue line) directly along the </a:t>
            </a:r>
            <a:r>
              <a:rPr lang="en-US" sz="1600" dirty="0" err="1"/>
              <a:t>internuclear</a:t>
            </a:r>
            <a:r>
              <a:rPr lang="en-US" sz="1600" dirty="0"/>
              <a:t> axis, but the orbital is located between the nuclei (red dots) above and below this node.</a:t>
            </a:r>
          </a:p>
        </p:txBody>
      </p:sp>
    </p:spTree>
    <p:extLst>
      <p:ext uri="{BB962C8B-B14F-4D97-AF65-F5344CB8AC3E}">
        <p14:creationId xmlns:p14="http://schemas.microsoft.com/office/powerpoint/2010/main" val="2249257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8.5</a:t>
            </a:r>
          </a:p>
        </p:txBody>
      </p:sp>
      <p:pic>
        <p:nvPicPr>
          <p:cNvPr id="2" name="Figure" descr="Three diagrams are shown and labeled “a,” “b,” and “c.” Diagram a shows two horizontal peanut-shaped orbitals laying side-by-side. They are labeled, “3 p subscript x and 3 p subscript x.” Diagram b shows one vertical and one horizontal peanut-shaped orbital which are at right angles to one another. They are labeled, “3 p subscript x and 3 p subscript y.” Diagram c shows two vertical peanut-shaped orbitals laying side-by-side and labeled, “3 p subscript y and 3 p subscript 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47330"/>
            <a:ext cx="7886700" cy="2412402"/>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88168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8.5</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wo orbitals are shown lying end-to-end. Each has one enlarged and one small side. The small sides are facing one ano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456871"/>
            <a:ext cx="8062913" cy="831100"/>
          </a:xfrm>
          <a:prstGeom prst="rect">
            <a:avLst/>
          </a:prstGeom>
        </p:spPr>
      </p:pic>
    </p:spTree>
    <p:extLst>
      <p:ext uri="{BB962C8B-B14F-4D97-AF65-F5344CB8AC3E}">
        <p14:creationId xmlns:p14="http://schemas.microsoft.com/office/powerpoint/2010/main" val="172516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8.5</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Two orbitals are shown lying end-to-end. Each has one enlarged and one small side. The small sides are facing one another and are separated by a vertical dotted line."/>
          <p:cNvPicPr>
            <a:picLocks noChangeAspect="1"/>
          </p:cNvPicPr>
          <p:nvPr/>
        </p:nvPicPr>
        <p:blipFill>
          <a:blip r:embed="rId2">
            <a:extLst>
              <a:ext uri="{28A0092B-C50C-407E-A947-70E740481C1C}">
                <a14:useLocalDpi xmlns:a14="http://schemas.microsoft.com/office/drawing/2010/main" val="0"/>
              </a:ext>
            </a:extLst>
          </a:blip>
          <a:srcRect t="-160569" b="-1605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828079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A photograph of Walter Kohn is shown."/>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330206"/>
            <a:ext cx="3886200" cy="4527789"/>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Walter Kohn developed methods to describe molecular orbitals. (credit: image courtesy of </a:t>
            </a:r>
            <a:r>
              <a:rPr lang="de-DE" sz="1600" dirty="0">
                <a:solidFill>
                  <a:schemeClr val="tx1"/>
                </a:solidFill>
              </a:rPr>
              <a:t>Walter Kohn)</a:t>
            </a:r>
            <a:endParaRPr lang="en-US" sz="1600" dirty="0">
              <a:solidFill>
                <a:schemeClr val="tx1"/>
              </a:solidFill>
            </a:endParaRPr>
          </a:p>
        </p:txBody>
      </p:sp>
      <p:sp>
        <p:nvSpPr>
          <p:cNvPr id="8" name="Figure Number">
            <a:extLst>
              <a:ext uri="{FF2B5EF4-FFF2-40B4-BE49-F238E27FC236}">
                <a16:creationId xmlns:a16="http://schemas.microsoft.com/office/drawing/2014/main" xmlns="" id="{6E1CD106-9F47-4E7D-9527-2A81DD6BB534}"/>
              </a:ext>
            </a:extLst>
          </p:cNvPr>
          <p:cNvSpPr>
            <a:spLocks noGrp="1"/>
          </p:cNvSpPr>
          <p:nvPr>
            <p:ph type="title"/>
          </p:nvPr>
        </p:nvSpPr>
        <p:spPr>
          <a:xfrm>
            <a:off x="628650" y="365127"/>
            <a:ext cx="7886700" cy="424583"/>
          </a:xfrm>
        </p:spPr>
        <p:txBody>
          <a:bodyPr/>
          <a:lstStyle/>
          <a:p>
            <a:r>
              <a:rPr lang="en-US" dirty="0"/>
              <a:t>Figure 8.32</a:t>
            </a:r>
          </a:p>
        </p:txBody>
      </p:sp>
    </p:spTree>
    <p:extLst>
      <p:ext uri="{BB962C8B-B14F-4D97-AF65-F5344CB8AC3E}">
        <p14:creationId xmlns:p14="http://schemas.microsoft.com/office/powerpoint/2010/main" val="4199398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8.33</a:t>
            </a:r>
          </a:p>
        </p:txBody>
      </p:sp>
      <p:sp>
        <p:nvSpPr>
          <p:cNvPr id="7" name="Figure Legend"/>
          <p:cNvSpPr>
            <a:spLocks noGrp="1"/>
          </p:cNvSpPr>
          <p:nvPr>
            <p:ph idx="13"/>
          </p:nvPr>
        </p:nvSpPr>
        <p:spPr/>
        <p:txBody>
          <a:bodyPr>
            <a:normAutofit/>
          </a:bodyPr>
          <a:lstStyle/>
          <a:p>
            <a:r>
              <a:rPr lang="en-US" sz="1600" dirty="0"/>
              <a:t>The molecule shown, HIV-1 protease, is an important target for pharmaceutical research. By designing molecules that bind to this protein, scientists are able to drastically inhibit the progress of the disease.</a:t>
            </a:r>
          </a:p>
        </p:txBody>
      </p:sp>
      <p:pic>
        <p:nvPicPr>
          <p:cNvPr id="8" name="Figure" descr="A diagram of a molecule is shown. The image shows a tangle of ribbon-like, intertwined, pink and green curling lines with a complex ball and stick model in the center."/>
          <p:cNvPicPr>
            <a:picLocks noChangeAspect="1"/>
          </p:cNvPicPr>
          <p:nvPr/>
        </p:nvPicPr>
        <p:blipFill>
          <a:blip r:embed="rId2">
            <a:extLst>
              <a:ext uri="{28A0092B-C50C-407E-A947-70E740481C1C}">
                <a14:useLocalDpi xmlns:a14="http://schemas.microsoft.com/office/drawing/2010/main" val="0"/>
              </a:ext>
            </a:extLst>
          </a:blip>
          <a:srcRect l="-12553" r="-1255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03589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8.34</a:t>
            </a:r>
          </a:p>
        </p:txBody>
      </p:sp>
      <p:sp>
        <p:nvSpPr>
          <p:cNvPr id="7" name="Figure Legend"/>
          <p:cNvSpPr>
            <a:spLocks noGrp="1"/>
          </p:cNvSpPr>
          <p:nvPr>
            <p:ph idx="13"/>
          </p:nvPr>
        </p:nvSpPr>
        <p:spPr>
          <a:xfrm>
            <a:off x="628650" y="4358640"/>
            <a:ext cx="7886700" cy="1831456"/>
          </a:xfrm>
        </p:spPr>
        <p:txBody>
          <a:bodyPr>
            <a:normAutofit/>
          </a:bodyPr>
          <a:lstStyle/>
          <a:p>
            <a:r>
              <a:rPr lang="en-US" sz="1600" dirty="0"/>
              <a:t>This is the molecular orbital diagram for the </a:t>
            </a:r>
            <a:r>
              <a:rPr lang="en-US" sz="1600" dirty="0" err="1"/>
              <a:t>homonuclear</a:t>
            </a:r>
            <a:r>
              <a:rPr lang="en-US" sz="1600" dirty="0"/>
              <a:t> diatomic Be</a:t>
            </a:r>
            <a:r>
              <a:rPr lang="en-US" sz="1600" baseline="-25000" dirty="0"/>
              <a:t>2</a:t>
            </a:r>
            <a:r>
              <a:rPr lang="en-US" sz="1600" dirty="0"/>
              <a:t> </a:t>
            </a:r>
            <a:r>
              <a:rPr lang="en-US" sz="1600" baseline="30000" dirty="0"/>
              <a:t>+</a:t>
            </a:r>
            <a:r>
              <a:rPr lang="en-US" sz="1600" dirty="0"/>
              <a:t>, showing the molecular orbitals of the valence shell only. The molecular orbitals are filled in the same manner as atomic orbitals, using the </a:t>
            </a:r>
            <a:r>
              <a:rPr lang="de-DE" sz="1600" dirty="0"/>
              <a:t>Aufbau </a:t>
            </a:r>
            <a:r>
              <a:rPr lang="de-DE" sz="1600" dirty="0" err="1"/>
              <a:t>principle</a:t>
            </a:r>
            <a:r>
              <a:rPr lang="de-DE" sz="1600" dirty="0"/>
              <a:t> </a:t>
            </a:r>
            <a:r>
              <a:rPr lang="de-DE" sz="1600" dirty="0" err="1"/>
              <a:t>and</a:t>
            </a:r>
            <a:r>
              <a:rPr lang="de-DE" sz="1600" dirty="0"/>
              <a:t> </a:t>
            </a:r>
            <a:r>
              <a:rPr lang="de-DE" sz="1600" dirty="0" err="1"/>
              <a:t>Hund’s</a:t>
            </a:r>
            <a:r>
              <a:rPr lang="de-DE" sz="1600" dirty="0"/>
              <a:t> </a:t>
            </a:r>
            <a:r>
              <a:rPr lang="de-DE" sz="1600" dirty="0" err="1"/>
              <a:t>rule</a:t>
            </a:r>
            <a:r>
              <a:rPr lang="de-DE" sz="1600" dirty="0"/>
              <a:t>.</a:t>
            </a:r>
            <a:endParaRPr lang="en-US" sz="1600" dirty="0"/>
          </a:p>
        </p:txBody>
      </p:sp>
      <p:pic>
        <p:nvPicPr>
          <p:cNvPr id="1026" name="Picture 2"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The line on the left has two vertical half arrows drawn on it, one facing up and one facing down while the line of the right has one half arrow facing up drawn on it. These two lines are connected by upward-facing dotted lines to another line in the center of the diagram, but further up from the first. It is labeled, “sigma subscript 2 s superscript asterisk.” This horizontal line has one upward-facing vertical half-arrow drawn on it. The left and right sides of the diagram have headers that read, ”Atomic orbitals,” while the center is header reads “Molecular orbital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683" y="1611314"/>
            <a:ext cx="8246428" cy="209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0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Valance Bond Theory</a:t>
            </a:r>
          </a:p>
        </p:txBody>
      </p:sp>
      <p:sp>
        <p:nvSpPr>
          <p:cNvPr id="3" name="Content Placeholder 2"/>
          <p:cNvSpPr>
            <a:spLocks noGrp="1"/>
          </p:cNvSpPr>
          <p:nvPr>
            <p:ph idx="1"/>
          </p:nvPr>
        </p:nvSpPr>
        <p:spPr/>
        <p:txBody>
          <a:bodyPr/>
          <a:lstStyle/>
          <a:p>
            <a:r>
              <a:rPr lang="en-US" altLang="en-US" dirty="0"/>
              <a:t>Consider the formation of the HF molecule.</a:t>
            </a:r>
            <a:endParaRPr lang="en-US" altLang="en-US" i="1" dirty="0"/>
          </a:p>
          <a:p>
            <a:endParaRPr lang="en-US" dirty="0"/>
          </a:p>
        </p:txBody>
      </p:sp>
    </p:spTree>
    <p:extLst>
      <p:ext uri="{BB962C8B-B14F-4D97-AF65-F5344CB8AC3E}">
        <p14:creationId xmlns:p14="http://schemas.microsoft.com/office/powerpoint/2010/main" val="2613333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8.35</a:t>
            </a:r>
          </a:p>
        </p:txBody>
      </p:sp>
      <p:sp>
        <p:nvSpPr>
          <p:cNvPr id="7" name="Figure Legend"/>
          <p:cNvSpPr>
            <a:spLocks noGrp="1"/>
          </p:cNvSpPr>
          <p:nvPr>
            <p:ph idx="13"/>
          </p:nvPr>
        </p:nvSpPr>
        <p:spPr/>
        <p:txBody>
          <a:bodyPr>
            <a:normAutofit/>
          </a:bodyPr>
          <a:lstStyle/>
          <a:p>
            <a:r>
              <a:rPr lang="en-US" sz="1600" dirty="0"/>
              <a:t>The molecular orbital energy diagram predicts that H</a:t>
            </a:r>
            <a:r>
              <a:rPr lang="en-US" sz="1600" baseline="-25000" dirty="0"/>
              <a:t>2</a:t>
            </a:r>
            <a:r>
              <a:rPr lang="en-US" sz="1600" dirty="0"/>
              <a:t> will be a stable molecule with lower energy than the separated atoms.</a:t>
            </a:r>
          </a:p>
        </p:txBody>
      </p:sp>
      <p:pic>
        <p:nvPicPr>
          <p:cNvPr id="7170" name="Picture 2"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drawn on it. These two lines are connected by upward-facing dotted lines to another line in the center of the diagram, but farther up from the first, and labeled, “sigma subscript 1 s superscript asterisk.” The left and right sides of the diagram have headers that read, ”Atomic orbitals,” while the center header reads, “Molecular orbitals.” The bottom left and right are labeled “H” while the center is labeled “H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8231" y="1611939"/>
            <a:ext cx="8405053" cy="24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34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8.36</a:t>
            </a:r>
          </a:p>
        </p:txBody>
      </p:sp>
      <p:sp>
        <p:nvSpPr>
          <p:cNvPr id="7" name="Figure Legend"/>
          <p:cNvSpPr>
            <a:spLocks noGrp="1"/>
          </p:cNvSpPr>
          <p:nvPr>
            <p:ph idx="13"/>
          </p:nvPr>
        </p:nvSpPr>
        <p:spPr/>
        <p:txBody>
          <a:bodyPr>
            <a:normAutofit/>
          </a:bodyPr>
          <a:lstStyle/>
          <a:p>
            <a:r>
              <a:rPr lang="en-US" sz="1600" dirty="0"/>
              <a:t>The molecular orbital energy diagram predicts that He</a:t>
            </a:r>
            <a:r>
              <a:rPr lang="en-US" sz="1600" baseline="-25000" dirty="0"/>
              <a:t>2</a:t>
            </a:r>
            <a:r>
              <a:rPr lang="en-US" sz="1600" dirty="0"/>
              <a:t> will not be a stable molecule, since it has equal numbers of bonding and </a:t>
            </a:r>
            <a:r>
              <a:rPr lang="en-US" sz="1600" dirty="0" err="1"/>
              <a:t>antibonding</a:t>
            </a:r>
            <a:r>
              <a:rPr lang="en-US" sz="1600" dirty="0"/>
              <a:t> electrons.</a:t>
            </a:r>
          </a:p>
        </p:txBody>
      </p:sp>
      <p:pic>
        <p:nvPicPr>
          <p:cNvPr id="8194" name="Picture 2" descr="A diagram is shown that has an upward-facing vertical arrow running along the left side labeled, “E.” At the bottom center of the diagram is a horizontal line labeled, “sigma subscript 1 s,” that has two vertical half arrows drawn on it, one facing up and one facing down. This line is connected to the right and left by upward-facing, dotted lines to two more horizontal lines, each labeled, “1 s,” and each with one vertical half-arrow facing up and one facing down drawn on it. These two lines are connected by upward-facing dotted lines to another line in the center of the diagram, but farther up from the first, and labeled, “sigma subscript 1 s superscript asterisk.” This line has one upward-facing and one downward-facing vertical arrow drawn on it. The left and right sides of the diagram have headers that read, “Atomic orbitals,” while the center header reads, “Molecular orbitals.” The bottom left and right are labeled, “H e,” while the center is labeled, “H e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696669"/>
            <a:ext cx="7697961" cy="259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40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8.37</a:t>
            </a:r>
          </a:p>
        </p:txBody>
      </p:sp>
      <p:sp>
        <p:nvSpPr>
          <p:cNvPr id="7" name="Figure Legend"/>
          <p:cNvSpPr>
            <a:spLocks noGrp="1"/>
          </p:cNvSpPr>
          <p:nvPr>
            <p:ph idx="13"/>
          </p:nvPr>
        </p:nvSpPr>
        <p:spPr/>
        <p:txBody>
          <a:bodyPr>
            <a:normAutofit/>
          </a:bodyPr>
          <a:lstStyle/>
          <a:p>
            <a:r>
              <a:rPr lang="en-US" sz="1600" dirty="0"/>
              <a:t>This shows the MO diagrams for each </a:t>
            </a:r>
            <a:r>
              <a:rPr lang="en-US" sz="1600" dirty="0" err="1"/>
              <a:t>homonuclear</a:t>
            </a:r>
            <a:r>
              <a:rPr lang="en-US" sz="1600" dirty="0"/>
              <a:t> diatomic molecule in the second period. The orbital energies decrease across the period as the effective nuclear charge increases and atomic radius decreases. Between N</a:t>
            </a:r>
            <a:r>
              <a:rPr lang="en-US" sz="1600" baseline="-25000" dirty="0"/>
              <a:t>2</a:t>
            </a:r>
            <a:r>
              <a:rPr lang="en-US" sz="1600" dirty="0"/>
              <a:t> and O</a:t>
            </a:r>
            <a:r>
              <a:rPr lang="en-US" sz="1600" baseline="-25000" dirty="0"/>
              <a:t>2</a:t>
            </a:r>
            <a:r>
              <a:rPr lang="en-US" sz="1600" dirty="0"/>
              <a:t>, the order of the orbitals changes.</a:t>
            </a:r>
          </a:p>
        </p:txBody>
      </p:sp>
      <p:pic>
        <p:nvPicPr>
          <p:cNvPr id="11266" name="Picture 2" descr="A graph is shown in which the y-axis is labeled, “E,” and appears as a vertical, upward-facing arrow. Across the top, the graph reads, “L i subscript 2,” “B e subscript 2,” “B subscript 2,” “C subscript 2,” “N subscript 2,” “O subscript 2,” “F subscript 2,” and “Ne subscript 2.” Directly below each of these element terms is a single pink line, and all lines are connected to one another by a dashed line, to create an overall line that decreases in height as it moves from left to right across the graph. This line is labeled, “sigma subscript 2 p x superscript asterisk”. Directly below each of these lines is a set of two pink lines, and all lines are connected to one another by a dashed line, to create an overall line that decreases in height as it moves from left to right across the graph. It is consistently lower than the first line. This line is labeled, “pi subscript 2 p y superscript asterisk,” and, “pi subscript 2 p z superscript asterisk.” Directly below each of these double lines is a single pink line, and all lines are connected to one another by a dashed line, to create an overall line that decreases in height as it moves from left to right across the graph. It has a distinctive drop at the label, “O subscript 2.” This line is labeled, “sigma subscript 2 p x.” Directly below each of these lines is a set of two pink lines, and all lines are connected to one another by a dashed line to create an overall line that decreases very slightly in height as it moves from left to right across the graph. It is consistently lower than the third line until it reaches the point labeled, “O subscript 2.” This line is labeled, “pi subscript 2 p y,” and, “pi subscript 2 p z.” Directly below each of these lines is a single blue line, and all lines are connected to one another by a dashed line to create an overall line that decreases in height as it moves from left to right across the graph. This line is labeled, “sigma subscript 2 s superscript asterisk.” Finally, directly below each of these lines is a single blue line, and all lines are connected to one another by a dashed line to create an overall line that decreases in height as it moves from left to right across the graph. This line is labeled. “sigma subscript 2 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0381" y="1377358"/>
            <a:ext cx="7575837" cy="30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57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8.38</a:t>
            </a:r>
          </a:p>
        </p:txBody>
      </p:sp>
      <p:sp>
        <p:nvSpPr>
          <p:cNvPr id="7" name="Figure Legend"/>
          <p:cNvSpPr>
            <a:spLocks noGrp="1"/>
          </p:cNvSpPr>
          <p:nvPr>
            <p:ph idx="13"/>
          </p:nvPr>
        </p:nvSpPr>
        <p:spPr>
          <a:xfrm>
            <a:off x="628650" y="5231219"/>
            <a:ext cx="7886700" cy="958877"/>
          </a:xfrm>
        </p:spPr>
        <p:txBody>
          <a:bodyPr>
            <a:normAutofit/>
          </a:bodyPr>
          <a:lstStyle/>
          <a:p>
            <a:r>
              <a:rPr lang="en-US" sz="1600" dirty="0"/>
              <a:t>Without mixing, the MO pattern occurs as expected, with the </a:t>
            </a:r>
            <a:r>
              <a:rPr lang="en-US" sz="1600" dirty="0" err="1"/>
              <a:t>σ</a:t>
            </a:r>
            <a:r>
              <a:rPr lang="en-US" sz="1600" baseline="-25000" dirty="0" err="1"/>
              <a:t>p</a:t>
            </a:r>
            <a:r>
              <a:rPr lang="en-US" sz="1600" dirty="0"/>
              <a:t> orbital lower in energy than the </a:t>
            </a:r>
            <a:r>
              <a:rPr lang="en-US" sz="1600" dirty="0" err="1"/>
              <a:t>σ</a:t>
            </a:r>
            <a:r>
              <a:rPr lang="en-US" sz="1600" baseline="-25000" dirty="0" err="1"/>
              <a:t>p</a:t>
            </a:r>
            <a:r>
              <a:rPr lang="en-US" sz="1600" dirty="0"/>
              <a:t> orbitals. When s-p mixing occurs, the orbitals shift as shown, with the </a:t>
            </a:r>
            <a:r>
              <a:rPr lang="en-US" sz="1600" dirty="0" err="1"/>
              <a:t>σ</a:t>
            </a:r>
            <a:r>
              <a:rPr lang="en-US" sz="1600" baseline="-25000" dirty="0" err="1"/>
              <a:t>p</a:t>
            </a:r>
            <a:r>
              <a:rPr lang="en-US" sz="1600" dirty="0"/>
              <a:t> orbital higher in energy than the π</a:t>
            </a:r>
            <a:r>
              <a:rPr lang="en-US" sz="1600" baseline="-25000" dirty="0"/>
              <a:t>p</a:t>
            </a:r>
            <a:r>
              <a:rPr lang="en-US" sz="1600" dirty="0"/>
              <a:t> orbitals.</a:t>
            </a:r>
          </a:p>
        </p:txBody>
      </p:sp>
      <p:pic>
        <p:nvPicPr>
          <p:cNvPr id="10242" name="Picture 2" descr="A diagram is shown. At the bottom left of the diagram is a horizontal line that is connected to the right and left by upward-facing, dotted lines to two more horizontal lines. Those two lines are connected by upward-facing dotted lines to another line in the center of the diagram but farther up from the first. Each of the bottom two central lines has a vertical downward-facing arrow. Above this structure is a horizontal line that is connected to the right and left by upward-facing, dotted lines to two sets of three horizontal lines and those two lines are connected by upward-facing dotted lines to another line in the center of the diagram, but further up from the first. In between the horizontal lines of this structure are two pairs of horizontal lines that are above the first line but below the second and connected by dotted lines to the side horizontal lines. The bottom and top central lines each have an upward-facing vertical arrow. These two structures are redrawn on the right side of the diagram, but this time, the central lines of the bottom structure are moved downward in relation to the side lines. The upper portion of the structure has its central lines shifted upward in relation to the side lines. This structure also shows the bottom line appearing above the set of two lin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68266" y="1038741"/>
            <a:ext cx="5943600" cy="398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8.39</a:t>
            </a:r>
          </a:p>
        </p:txBody>
      </p:sp>
      <p:sp>
        <p:nvSpPr>
          <p:cNvPr id="7" name="Figure Legend"/>
          <p:cNvSpPr>
            <a:spLocks noGrp="1"/>
          </p:cNvSpPr>
          <p:nvPr>
            <p:ph idx="13"/>
          </p:nvPr>
        </p:nvSpPr>
        <p:spPr>
          <a:xfrm>
            <a:off x="628650" y="4805917"/>
            <a:ext cx="7886700" cy="1384180"/>
          </a:xfrm>
        </p:spPr>
        <p:txBody>
          <a:bodyPr>
            <a:noAutofit/>
          </a:bodyPr>
          <a:lstStyle/>
          <a:p>
            <a:r>
              <a:rPr lang="en-US" sz="1400" dirty="0"/>
              <a:t>Molecular orbitals in solids are so closely spaced that they are described as bands. The valence band is lower in energy and the conduction band is higher in energy. The type of solid is determined by the size of the “band gap” between the valence and conduction bands. Only a very small amount of energy is required to move electrons from the valance band to the conduction band in a conductor, and so they conduct electricity well. In an insulator, the band gap is large, so that very few electrons move, and they are poor conductors of electricity. Semiconductors are in between: they conduct electricity better than insulators, but not as well as conductors.</a:t>
            </a:r>
          </a:p>
        </p:txBody>
      </p:sp>
      <p:pic>
        <p:nvPicPr>
          <p:cNvPr id="12290" name="Picture 2" descr="This figure shows three diagrams. The first is labeled, “Insulator,” and it consists of two boxes. The “conduction” box is above and the “valence” box is below. A large gap marked by 4 dashed lines contains a double-headed arrow. One head pointing towards the “conduction box” and the other towards the “valence” box. The arrow is labeled, “Band gap.” The second diagram is similar to the first, but the band gap is about half as large. This diagram is labeled, “Semiconductor.” The third diagram is similar to the other two, but the band gap is about a fifth that of the “Semiconductor” diagram. This diagram is labeled, “Conduct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5033" y="1389801"/>
            <a:ext cx="7273191" cy="282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6784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8.40</a:t>
            </a:r>
          </a:p>
        </p:txBody>
      </p:sp>
      <p:sp>
        <p:nvSpPr>
          <p:cNvPr id="7" name="Figure Legend"/>
          <p:cNvSpPr>
            <a:spLocks noGrp="1"/>
          </p:cNvSpPr>
          <p:nvPr>
            <p:ph idx="13"/>
          </p:nvPr>
        </p:nvSpPr>
        <p:spPr>
          <a:xfrm>
            <a:off x="628650" y="5411972"/>
            <a:ext cx="7886700" cy="778124"/>
          </a:xfrm>
        </p:spPr>
        <p:txBody>
          <a:bodyPr>
            <a:normAutofit/>
          </a:bodyPr>
          <a:lstStyle/>
          <a:p>
            <a:r>
              <a:rPr lang="en-US" sz="1600" dirty="0"/>
              <a:t>The molecular orbital energy diagram for O</a:t>
            </a:r>
            <a:r>
              <a:rPr lang="en-US" sz="1600" baseline="-25000" dirty="0"/>
              <a:t>2</a:t>
            </a:r>
            <a:r>
              <a:rPr lang="en-US" sz="1600" dirty="0"/>
              <a:t> predicts two unpaired electrons.</a:t>
            </a:r>
          </a:p>
        </p:txBody>
      </p:sp>
      <p:pic>
        <p:nvPicPr>
          <p:cNvPr id="9218" name="Picture 2" descr="A diagram is shown that has an upward-facing vertical arrow running along the left side labeled, “E.” At the bottom center of the diagram is a horizontal line labeled, “sigma subscript 2 s,” that has two vertical half arrows drawn on it, one facing up and one facing down. This line is connected to the right and left by upward-facing, dotted lines to two more horizontal lines, each labeled, “2 s,” and with two vertical half arrows drawn on them, one facing up and one facing down. These two lines are connected by upward-facing dotted lines to another line in the center of the diagram, but farther up from the first and labeled, “sigma subscript 2 s superscript asterisk.” This horizontal line has two vertical half-arrow drawn on it, one facing up and one facing down. Moving further up the center of the diagram is a horizontal line labeled, “sigma subscript 2 p subscript x,” which lies below two horizontal lines, lying side-by-side, and labeled “pi subscript 2 p subscript y,” and “pi subscript 2 p subscript z.” Both the bottom and top lines are connected to the right and left by upward-facing, dotted lines to three more horizontal lines, each labeled, “2 p,” on either side. These sets of lines each hold three upward-facing and one downward-facing half-arrow. They are connected by upward-facing dotted lines to another single line and then pair of double lines in the center of the diagram, but farther up from the lower lines. They are labeled, “sigma subscript 2 p subscript x superscript asterisk,” “pi subscript 2 p subscript y superscript asterisk,” and “pi subscript 2 p subscript z superscript asterisk,” respectively. The lower of these two central, horizontal lines each contain one upward-facing half-arrow. The left and right sides of the diagram have headers that read, ”Atomic orbitals,” while the center header reads, “Molecular orbital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9832" y="1008800"/>
            <a:ext cx="5486401" cy="410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02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14</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carbon atom is single bonded to three hydrogen atoms and single bonded to a sulfur atom with two lone pairs of electrons. The sulfur atom is attached to a chain of four singly bonded carbon atoms, the first two of which are single bonded to two hydrogen atoms each, and the third of which is single bonded to a hydrogen atom and single bonded to a nitrogen atom which has one lone electron pair. The nitrogen atom is also single bonded to two hydrogen atoms. The fourth andfinal carbon in the chain is double bonded to an oxygen with two lone pairs of electrons and single bonded to an oxygen atom with two lone pairs of electrons. The second oxygen atom is single bonded to a hydrogen atom."/>
          <p:cNvPicPr>
            <a:picLocks noChangeAspect="1"/>
          </p:cNvPicPr>
          <p:nvPr/>
        </p:nvPicPr>
        <p:blipFill>
          <a:blip r:embed="rId2">
            <a:extLst>
              <a:ext uri="{28A0092B-C50C-407E-A947-70E740481C1C}">
                <a14:useLocalDpi xmlns:a14="http://schemas.microsoft.com/office/drawing/2010/main" val="0"/>
              </a:ext>
            </a:extLst>
          </a:blip>
          <a:srcRect t="-1433" b="-14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69883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19</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three phosphorus atoms are single bonded together to form a triangle. Each phosphorus is bonded to a sulfur atom by a vertical single bond and each of those sulfur atoms is then bonded to a single phosphorus atom so that a six-sided ring is created with a sulfur in the middle."/>
          <p:cNvPicPr>
            <a:picLocks noChangeAspect="1"/>
          </p:cNvPicPr>
          <p:nvPr/>
        </p:nvPicPr>
        <p:blipFill>
          <a:blip r:embed="rId2">
            <a:extLst>
              <a:ext uri="{28A0092B-C50C-407E-A947-70E740481C1C}">
                <a14:useLocalDpi xmlns:a14="http://schemas.microsoft.com/office/drawing/2010/main" val="0"/>
              </a:ext>
            </a:extLst>
          </a:blip>
          <a:srcRect l="-14148" r="-141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68110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20</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that is missing all of its bonds. Six carbon atoms form a chain. There are three hydrogen atoms located around the first carbon, two located around the second, one located near the fifth, and two located around the sixth carbon."/>
          <p:cNvPicPr>
            <a:picLocks noChangeAspect="1"/>
          </p:cNvPicPr>
          <p:nvPr/>
        </p:nvPicPr>
        <p:blipFill>
          <a:blip r:embed="rId2">
            <a:extLst>
              <a:ext uri="{28A0092B-C50C-407E-A947-70E740481C1C}">
                <a14:useLocalDpi xmlns:a14="http://schemas.microsoft.com/office/drawing/2010/main" val="0"/>
              </a:ext>
            </a:extLst>
          </a:blip>
          <a:srcRect t="-47973" b="-4797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27875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30a</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carbon atom is single bonded to three hydrogen atoms and a second carbon atom. This second carbon atom is, in turn, double bonded to an oxygen atom with two lone pairs of electrons. The second carbon atom is also single bonded to another carbon atom that is single bonded to three hydrogen atoms."/>
          <p:cNvPicPr>
            <a:picLocks noChangeAspect="1"/>
          </p:cNvPicPr>
          <p:nvPr/>
        </p:nvPicPr>
        <p:blipFill>
          <a:blip r:embed="rId2">
            <a:extLst>
              <a:ext uri="{28A0092B-C50C-407E-A947-70E740481C1C}">
                <a14:useLocalDpi xmlns:a14="http://schemas.microsoft.com/office/drawing/2010/main" val="0"/>
              </a:ext>
            </a:extLst>
          </a:blip>
          <a:srcRect l="-1035" r="-103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7821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Valance Bond Theory</a:t>
            </a:r>
          </a:p>
        </p:txBody>
      </p:sp>
      <p:sp>
        <p:nvSpPr>
          <p:cNvPr id="3" name="Content Placeholder 2"/>
          <p:cNvSpPr>
            <a:spLocks noGrp="1"/>
          </p:cNvSpPr>
          <p:nvPr>
            <p:ph idx="1"/>
          </p:nvPr>
        </p:nvSpPr>
        <p:spPr/>
        <p:txBody>
          <a:bodyPr/>
          <a:lstStyle/>
          <a:p>
            <a:r>
              <a:rPr lang="en-US" dirty="0"/>
              <a:t>To form a covalent bond, an atom must have an unpaired electron.</a:t>
            </a:r>
          </a:p>
          <a:p>
            <a:endParaRPr lang="en-US" dirty="0"/>
          </a:p>
          <a:p>
            <a:r>
              <a:rPr lang="en-US" dirty="0"/>
              <a:t>Number of bonds formed by an atom is determined by the number of unpaired electrons. </a:t>
            </a:r>
          </a:p>
          <a:p>
            <a:endParaRPr lang="en-US" dirty="0"/>
          </a:p>
          <a:p>
            <a:r>
              <a:rPr lang="en-US" dirty="0"/>
              <a:t>This theory works well for explaining the bonding in diatomic molecules with only single bonds. </a:t>
            </a:r>
          </a:p>
          <a:p>
            <a:endParaRPr lang="en-US" dirty="0"/>
          </a:p>
          <a:p>
            <a:r>
              <a:rPr lang="en-US" dirty="0"/>
              <a:t>This theory also works well for explaining the lack of bonding experienced by the noble gases. </a:t>
            </a:r>
          </a:p>
          <a:p>
            <a:endParaRPr lang="en-US" dirty="0"/>
          </a:p>
        </p:txBody>
      </p:sp>
    </p:spTree>
    <p:extLst>
      <p:ext uri="{BB962C8B-B14F-4D97-AF65-F5344CB8AC3E}">
        <p14:creationId xmlns:p14="http://schemas.microsoft.com/office/powerpoint/2010/main" val="2655593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30b</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sulfur atom with two lone pairs of electrons and a positive sign is double bonded to an oxygen with two lone pairs of electrons. The sulfur atom is also single bonded to an oxygen with three lone pairs of electrons with a negative sign. It is drawn in an angular shape."/>
          <p:cNvPicPr>
            <a:picLocks noChangeAspect="1"/>
          </p:cNvPicPr>
          <p:nvPr/>
        </p:nvPicPr>
        <p:blipFill>
          <a:blip r:embed="rId2">
            <a:extLst>
              <a:ext uri="{28A0092B-C50C-407E-A947-70E740481C1C}">
                <a14:useLocalDpi xmlns:a14="http://schemas.microsoft.com/office/drawing/2010/main" val="0"/>
              </a:ext>
            </a:extLst>
          </a:blip>
          <a:srcRect t="-23480" b="-234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17143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30c</a:t>
            </a:r>
          </a:p>
        </p:txBody>
      </p:sp>
      <p:sp>
        <p:nvSpPr>
          <p:cNvPr id="7" name="Figure Legend" hidden="1"/>
          <p:cNvSpPr>
            <a:spLocks noGrp="1"/>
          </p:cNvSpPr>
          <p:nvPr>
            <p:ph idx="13"/>
          </p:nvPr>
        </p:nvSpPr>
        <p:spPr/>
        <p:txBody>
          <a:bodyPr>
            <a:normAutofit/>
          </a:bodyPr>
          <a:lstStyle/>
          <a:p>
            <a:endParaRPr lang="en-US" sz="1600" dirty="0"/>
          </a:p>
        </p:txBody>
      </p:sp>
      <p:pic>
        <p:nvPicPr>
          <p:cNvPr id="8" name="Figure" descr="A Lewis structure is shown in which a hexagonal ring structure is made up of five carbon atoms and one nitrogen atom with a lone pair of electrons. There are alternating double and single bonds in between each carbon atom. Each carbon atom is also single bonded to one hydrogen atom."/>
          <p:cNvPicPr>
            <a:picLocks noChangeAspect="1"/>
          </p:cNvPicPr>
          <p:nvPr/>
        </p:nvPicPr>
        <p:blipFill>
          <a:blip r:embed="rId2">
            <a:extLst>
              <a:ext uri="{28A0092B-C50C-407E-A947-70E740481C1C}">
                <a14:useLocalDpi xmlns:a14="http://schemas.microsoft.com/office/drawing/2010/main" val="0"/>
              </a:ext>
            </a:extLst>
          </a:blip>
          <a:srcRect l="-41083" r="-4108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08884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64850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the Valence Bond Model</a:t>
            </a:r>
          </a:p>
        </p:txBody>
      </p:sp>
      <p:sp>
        <p:nvSpPr>
          <p:cNvPr id="3" name="Content Placeholder 2"/>
          <p:cNvSpPr>
            <a:spLocks noGrp="1"/>
          </p:cNvSpPr>
          <p:nvPr>
            <p:ph idx="1"/>
          </p:nvPr>
        </p:nvSpPr>
        <p:spPr/>
        <p:txBody>
          <a:bodyPr/>
          <a:lstStyle/>
          <a:p>
            <a:r>
              <a:rPr lang="en-US" altLang="en-US" dirty="0"/>
              <a:t>Valence bond theory must be modified to explain the covalent bonds formed in other molecules. </a:t>
            </a:r>
          </a:p>
          <a:p>
            <a:endParaRPr lang="en-US" altLang="en-US" dirty="0"/>
          </a:p>
          <a:p>
            <a:r>
              <a:rPr lang="en-US" altLang="en-US" dirty="0"/>
              <a:t>Consider BeF</a:t>
            </a:r>
            <a:r>
              <a:rPr lang="en-US" altLang="en-US" baseline="-25000" dirty="0"/>
              <a:t>2</a:t>
            </a:r>
            <a:r>
              <a:rPr lang="en-US" altLang="en-US" dirty="0"/>
              <a:t>, BF</a:t>
            </a:r>
            <a:r>
              <a:rPr lang="en-US" altLang="en-US" baseline="-25000" dirty="0"/>
              <a:t>3</a:t>
            </a:r>
            <a:r>
              <a:rPr lang="en-US" altLang="en-US" dirty="0"/>
              <a:t>, and CH</a:t>
            </a:r>
            <a:r>
              <a:rPr lang="en-US" altLang="en-US" baseline="-25000" dirty="0"/>
              <a:t>4</a:t>
            </a:r>
            <a:endParaRPr lang="en-US" altLang="en-US" dirty="0"/>
          </a:p>
        </p:txBody>
      </p:sp>
    </p:spTree>
    <p:extLst>
      <p:ext uri="{BB962C8B-B14F-4D97-AF65-F5344CB8AC3E}">
        <p14:creationId xmlns:p14="http://schemas.microsoft.com/office/powerpoint/2010/main" val="776507675"/>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959</TotalTime>
  <Words>2934</Words>
  <Application>Microsoft Office PowerPoint</Application>
  <PresentationFormat>On-screen Show (4:3)</PresentationFormat>
  <Paragraphs>198</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Calibri Light</vt:lpstr>
      <vt:lpstr>Osaka</vt:lpstr>
      <vt:lpstr>Symbol</vt:lpstr>
      <vt:lpstr>Wingdings</vt:lpstr>
      <vt:lpstr>Office Theme</vt:lpstr>
      <vt:lpstr>PowerPoint Presentation</vt:lpstr>
      <vt:lpstr>Chapter Outline</vt:lpstr>
      <vt:lpstr>Figure 8.1</vt:lpstr>
      <vt:lpstr>Learning Objectives</vt:lpstr>
      <vt:lpstr>Orbitals and Covalent Bonding</vt:lpstr>
      <vt:lpstr>Valance Bond Theory</vt:lpstr>
      <vt:lpstr>Valance Bond Theory</vt:lpstr>
      <vt:lpstr>Valance Bond Theory</vt:lpstr>
      <vt:lpstr>Limitations of the Valence Bond Model</vt:lpstr>
      <vt:lpstr>Figure 8.2</vt:lpstr>
      <vt:lpstr>Figure 8.3</vt:lpstr>
      <vt:lpstr>Figure 8.4</vt:lpstr>
      <vt:lpstr>Figure 8.5</vt:lpstr>
      <vt:lpstr>PowerPoint Presentation</vt:lpstr>
      <vt:lpstr>Example 8.1</vt:lpstr>
      <vt:lpstr>Example 8.1</vt:lpstr>
      <vt:lpstr>Learning Objectives</vt:lpstr>
      <vt:lpstr>Hybrid Orbitals</vt:lpstr>
      <vt:lpstr>Figure 8.6</vt:lpstr>
      <vt:lpstr>Figure 8.7</vt:lpstr>
      <vt:lpstr>sp Hybrid Orbitals</vt:lpstr>
      <vt:lpstr>Figure 8.8</vt:lpstr>
      <vt:lpstr>sp Hybrid Orbitals</vt:lpstr>
      <vt:lpstr>Figure 8.9</vt:lpstr>
      <vt:lpstr>sp2 Hybrid Orbitals</vt:lpstr>
      <vt:lpstr>Figure 8.10</vt:lpstr>
      <vt:lpstr>Figure 8.11</vt:lpstr>
      <vt:lpstr>Figure 8.12</vt:lpstr>
      <vt:lpstr>Figure 8.13</vt:lpstr>
      <vt:lpstr>Figure 8.14</vt:lpstr>
      <vt:lpstr>sp3 Hybrid Orbitals</vt:lpstr>
      <vt:lpstr>Figure 8.15</vt:lpstr>
      <vt:lpstr>Figure 8.16</vt:lpstr>
      <vt:lpstr>Figure 8.17</vt:lpstr>
      <vt:lpstr>sp3d Hybrid Orbitals</vt:lpstr>
      <vt:lpstr>sp3d2 Hybrid Orbitals</vt:lpstr>
      <vt:lpstr>Figure 8.18</vt:lpstr>
      <vt:lpstr>Figure 8.19</vt:lpstr>
      <vt:lpstr>Figure 8.20</vt:lpstr>
      <vt:lpstr>Figure 8.21</vt:lpstr>
      <vt:lpstr>PowerPoint Presentation</vt:lpstr>
      <vt:lpstr>Example 8.2</vt:lpstr>
      <vt:lpstr>Example 8.2</vt:lpstr>
      <vt:lpstr>Example 8.3</vt:lpstr>
      <vt:lpstr>Example 8.3</vt:lpstr>
      <vt:lpstr>Learning Objectives</vt:lpstr>
      <vt:lpstr>Single, Double, and Triple Bonds</vt:lpstr>
      <vt:lpstr>Double and Triple Bonds</vt:lpstr>
      <vt:lpstr>PowerPoint Presentation</vt:lpstr>
      <vt:lpstr>Figure 8.22</vt:lpstr>
      <vt:lpstr>Figure 8.23</vt:lpstr>
      <vt:lpstr>Double Bonds</vt:lpstr>
      <vt:lpstr>Figure 8.24</vt:lpstr>
      <vt:lpstr>Figure 8.25</vt:lpstr>
      <vt:lpstr>Triple Bonds</vt:lpstr>
      <vt:lpstr>Figure 8.26</vt:lpstr>
      <vt:lpstr>Example 8.4</vt:lpstr>
      <vt:lpstr>Learning Objectives</vt:lpstr>
      <vt:lpstr>Figure 8.27</vt:lpstr>
      <vt:lpstr>Figure 8.28</vt:lpstr>
      <vt:lpstr>Figure 8.29</vt:lpstr>
      <vt:lpstr>Figure 8.30</vt:lpstr>
      <vt:lpstr>Figure 8.31</vt:lpstr>
      <vt:lpstr>Example 8.5</vt:lpstr>
      <vt:lpstr>Example 8.5</vt:lpstr>
      <vt:lpstr>Example 8.5</vt:lpstr>
      <vt:lpstr>Figure 8.32</vt:lpstr>
      <vt:lpstr>Figure 8.33</vt:lpstr>
      <vt:lpstr>Figure 8.34</vt:lpstr>
      <vt:lpstr>Figure 8.35</vt:lpstr>
      <vt:lpstr>Figure 8.36</vt:lpstr>
      <vt:lpstr>Figure 8.37</vt:lpstr>
      <vt:lpstr>Figure 8.38</vt:lpstr>
      <vt:lpstr>Figure 8.39</vt:lpstr>
      <vt:lpstr>Figure 8.40</vt:lpstr>
      <vt:lpstr>Exercise 14</vt:lpstr>
      <vt:lpstr>Exercise 19</vt:lpstr>
      <vt:lpstr>Exercise 20</vt:lpstr>
      <vt:lpstr>Exercise 30a</vt:lpstr>
      <vt:lpstr>Exercise 30b</vt:lpstr>
      <vt:lpstr>Exercise 30c</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8 - Advanced Theories of Covalent Bonding</dc:title>
  <dc:creator>Spuddy McSpare</dc:creator>
  <cp:lastModifiedBy>Sarah Evans</cp:lastModifiedBy>
  <cp:revision>247</cp:revision>
  <cp:lastPrinted>2015-06-12T04:35:16Z</cp:lastPrinted>
  <dcterms:created xsi:type="dcterms:W3CDTF">2012-06-04T02:13:36Z</dcterms:created>
  <dcterms:modified xsi:type="dcterms:W3CDTF">2021-03-23T22:34:53Z</dcterms:modified>
</cp:coreProperties>
</file>