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89"/>
  </p:notesMasterIdLst>
  <p:handoutMasterIdLst>
    <p:handoutMasterId r:id="rId90"/>
  </p:handoutMasterIdLst>
  <p:sldIdLst>
    <p:sldId id="256" r:id="rId2"/>
    <p:sldId id="335" r:id="rId3"/>
    <p:sldId id="277" r:id="rId4"/>
    <p:sldId id="336" r:id="rId5"/>
    <p:sldId id="337" r:id="rId6"/>
    <p:sldId id="338" r:id="rId7"/>
    <p:sldId id="283" r:id="rId8"/>
    <p:sldId id="339" r:id="rId9"/>
    <p:sldId id="282" r:id="rId10"/>
    <p:sldId id="343" r:id="rId11"/>
    <p:sldId id="344" r:id="rId12"/>
    <p:sldId id="340" r:id="rId13"/>
    <p:sldId id="333" r:id="rId14"/>
    <p:sldId id="341" r:id="rId15"/>
    <p:sldId id="342" r:id="rId16"/>
    <p:sldId id="294" r:id="rId17"/>
    <p:sldId id="293" r:id="rId18"/>
    <p:sldId id="280" r:id="rId19"/>
    <p:sldId id="292" r:id="rId20"/>
    <p:sldId id="291" r:id="rId21"/>
    <p:sldId id="290" r:id="rId22"/>
    <p:sldId id="289" r:id="rId23"/>
    <p:sldId id="288" r:id="rId24"/>
    <p:sldId id="345" r:id="rId25"/>
    <p:sldId id="350" r:id="rId26"/>
    <p:sldId id="346" r:id="rId27"/>
    <p:sldId id="287" r:id="rId28"/>
    <p:sldId id="286" r:id="rId29"/>
    <p:sldId id="347" r:id="rId30"/>
    <p:sldId id="285" r:id="rId31"/>
    <p:sldId id="348" r:id="rId32"/>
    <p:sldId id="284" r:id="rId33"/>
    <p:sldId id="303" r:id="rId34"/>
    <p:sldId id="349" r:id="rId35"/>
    <p:sldId id="302" r:id="rId36"/>
    <p:sldId id="301" r:id="rId37"/>
    <p:sldId id="351" r:id="rId38"/>
    <p:sldId id="352" r:id="rId39"/>
    <p:sldId id="353" r:id="rId40"/>
    <p:sldId id="354" r:id="rId41"/>
    <p:sldId id="300" r:id="rId42"/>
    <p:sldId id="299" r:id="rId43"/>
    <p:sldId id="355" r:id="rId44"/>
    <p:sldId id="356" r:id="rId45"/>
    <p:sldId id="298" r:id="rId46"/>
    <p:sldId id="357" r:id="rId47"/>
    <p:sldId id="359" r:id="rId48"/>
    <p:sldId id="360" r:id="rId49"/>
    <p:sldId id="365" r:id="rId50"/>
    <p:sldId id="297" r:id="rId51"/>
    <p:sldId id="368" r:id="rId52"/>
    <p:sldId id="369" r:id="rId53"/>
    <p:sldId id="296" r:id="rId54"/>
    <p:sldId id="370" r:id="rId55"/>
    <p:sldId id="371" r:id="rId56"/>
    <p:sldId id="295" r:id="rId57"/>
    <p:sldId id="372" r:id="rId58"/>
    <p:sldId id="373" r:id="rId59"/>
    <p:sldId id="279" r:id="rId60"/>
    <p:sldId id="374" r:id="rId61"/>
    <p:sldId id="367" r:id="rId62"/>
    <p:sldId id="306" r:id="rId63"/>
    <p:sldId id="305" r:id="rId64"/>
    <p:sldId id="312" r:id="rId65"/>
    <p:sldId id="311" r:id="rId66"/>
    <p:sldId id="361" r:id="rId67"/>
    <p:sldId id="310" r:id="rId68"/>
    <p:sldId id="309" r:id="rId69"/>
    <p:sldId id="316" r:id="rId70"/>
    <p:sldId id="315" r:id="rId71"/>
    <p:sldId id="363" r:id="rId72"/>
    <p:sldId id="314" r:id="rId73"/>
    <p:sldId id="308" r:id="rId74"/>
    <p:sldId id="307" r:id="rId75"/>
    <p:sldId id="320" r:id="rId76"/>
    <p:sldId id="364" r:id="rId77"/>
    <p:sldId id="319" r:id="rId78"/>
    <p:sldId id="323" r:id="rId79"/>
    <p:sldId id="322" r:id="rId80"/>
    <p:sldId id="321" r:id="rId81"/>
    <p:sldId id="318" r:id="rId82"/>
    <p:sldId id="329" r:id="rId83"/>
    <p:sldId id="330" r:id="rId84"/>
    <p:sldId id="331" r:id="rId85"/>
    <p:sldId id="317" r:id="rId86"/>
    <p:sldId id="328" r:id="rId87"/>
    <p:sldId id="33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Evans" initials="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2" autoAdjust="0"/>
    <p:restoredTop sz="94574" autoAdjust="0"/>
  </p:normalViewPr>
  <p:slideViewPr>
    <p:cSldViewPr snapToGrid="0" snapToObjects="1">
      <p:cViewPr varScale="1">
        <p:scale>
          <a:sx n="81" d="100"/>
          <a:sy n="81"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185ED-E5C0-4CAD-9C06-84BB72704BFA}" type="datetimeFigureOut">
              <a:rPr lang="en-US" smtClean="0"/>
              <a:t>6/4/2021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0B6C3-6D93-4FB3-82A2-C406A8FB62A9}" type="slidenum">
              <a:rPr lang="en-US" smtClean="0"/>
              <a:t>‹#›</a:t>
            </a:fld>
            <a:endParaRPr lang="en-US"/>
          </a:p>
        </p:txBody>
      </p:sp>
    </p:spTree>
    <p:extLst>
      <p:ext uri="{BB962C8B-B14F-4D97-AF65-F5344CB8AC3E}">
        <p14:creationId xmlns:p14="http://schemas.microsoft.com/office/powerpoint/2010/main" val="388127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22339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61705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22230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387618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FD7612C7-023E-41C6-9D64-4025973D0045}" type="datetime4">
              <a:rPr lang="en-US" smtClean="0"/>
              <a:t>June 4, 2021</a:t>
            </a:fld>
            <a:endParaRPr lang="en-US" dirty="0"/>
          </a:p>
        </p:txBody>
      </p:sp>
      <p:sp>
        <p:nvSpPr>
          <p:cNvPr id="5" name="Footer Placeholder 4"/>
          <p:cNvSpPr>
            <a:spLocks noGrp="1"/>
          </p:cNvSpPr>
          <p:nvPr>
            <p:ph type="ftr" sz="quarter" idx="11"/>
          </p:nvPr>
        </p:nvSpPr>
        <p:spPr>
          <a:xfrm>
            <a:off x="457198" y="6492875"/>
            <a:ext cx="770403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2E8D44F4-D230-4A79-B857-3950E84FAE5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7179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B90A80EA-ABEB-46E8-B712-318D23906B96}" type="datetime4">
              <a:rPr lang="en-US" smtClean="0"/>
              <a:t>June 4, 2021</a:t>
            </a:fld>
            <a:endParaRPr lang="en-US"/>
          </a:p>
        </p:txBody>
      </p:sp>
      <p:sp>
        <p:nvSpPr>
          <p:cNvPr id="6" name="Footer Placeholder 5"/>
          <p:cNvSpPr>
            <a:spLocks noGrp="1"/>
          </p:cNvSpPr>
          <p:nvPr>
            <p:ph type="ftr" sz="quarter" idx="11"/>
          </p:nvPr>
        </p:nvSpPr>
        <p:spPr>
          <a:xfrm>
            <a:off x="457199" y="6492875"/>
            <a:ext cx="806291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55C6CA8-52F6-4312-B88F-DFE05A75945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5F52DB2C-5380-4724-9AD9-11CFBFFA24DF}" type="datetime4">
              <a:rPr lang="en-US" smtClean="0"/>
              <a:t>June 4, 2021</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E4DA5F3-092F-4000-96D3-CD9BEB35E9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26729480-0D07-4CDA-9215-5A18DB5E2AE9}" type="datetime4">
              <a:rPr lang="en-US" smtClean="0"/>
              <a:t>June 4, 2021</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E5987078-B36E-455D-AB3B-C635358A4C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2D98CBC6-0920-4AC4-A3EF-16298622F834}"/>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61604354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8.emf"/><Relationship Id="rId7" Type="http://schemas.openxmlformats.org/officeDocument/2006/relationships/image" Target="../media/image23.e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0.emf"/><Relationship Id="rId4" Type="http://schemas.openxmlformats.org/officeDocument/2006/relationships/oleObject" Target="../embeddings/oleObject6.bin"/><Relationship Id="rId9"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32.wmf"/><Relationship Id="rId4"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36.wmf"/><Relationship Id="rId4" Type="http://schemas.openxmlformats.org/officeDocument/2006/relationships/oleObject" Target="../embeddings/oleObject15.bin"/><Relationship Id="rId9" Type="http://schemas.openxmlformats.org/officeDocument/2006/relationships/image" Target="../media/image3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200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GASES</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a16="http://schemas.microsoft.com/office/drawing/2014/main" id="{7FA86AC6-BC9B-47D0-AB32-D1F4DE436E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a:br>
            <a:r>
              <a:rPr lang="en-US" sz="3600"/>
              <a:t>CHEMISTRY 2e</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Pressure</a:t>
            </a:r>
          </a:p>
        </p:txBody>
      </p:sp>
      <p:sp>
        <p:nvSpPr>
          <p:cNvPr id="3" name="Content Placeholder 2"/>
          <p:cNvSpPr>
            <a:spLocks noGrp="1"/>
          </p:cNvSpPr>
          <p:nvPr>
            <p:ph idx="1"/>
          </p:nvPr>
        </p:nvSpPr>
        <p:spPr/>
        <p:txBody>
          <a:bodyPr/>
          <a:lstStyle/>
          <a:p>
            <a:r>
              <a:rPr lang="en-US" dirty="0"/>
              <a:t>Due to the way gas pressure is measured, </a:t>
            </a:r>
            <a:r>
              <a:rPr lang="en-US" b="1" dirty="0"/>
              <a:t>millimeters of mercury (mm Hg) </a:t>
            </a:r>
            <a:r>
              <a:rPr lang="en-US" dirty="0"/>
              <a:t>is a commonly used unit of pressure. </a:t>
            </a:r>
          </a:p>
          <a:p>
            <a:endParaRPr lang="en-US" dirty="0"/>
          </a:p>
          <a:p>
            <a:endParaRPr lang="en-US" dirty="0"/>
          </a:p>
          <a:p>
            <a:r>
              <a:rPr lang="en-US" dirty="0"/>
              <a:t>Probably the most common unit of gas pressure is the </a:t>
            </a:r>
            <a:r>
              <a:rPr lang="en-US" b="1" dirty="0"/>
              <a:t>atmosphere (</a:t>
            </a:r>
            <a:r>
              <a:rPr lang="en-US" b="1" dirty="0" err="1"/>
              <a:t>atm</a:t>
            </a:r>
            <a:r>
              <a:rPr lang="en-US" b="1" dirty="0"/>
              <a:t>)</a:t>
            </a:r>
            <a:r>
              <a:rPr lang="en-US" dirty="0"/>
              <a:t>.</a:t>
            </a:r>
          </a:p>
          <a:p>
            <a:pPr lvl="1"/>
            <a:r>
              <a:rPr lang="en-US" dirty="0"/>
              <a:t>1 </a:t>
            </a:r>
            <a:r>
              <a:rPr lang="en-US" dirty="0" err="1"/>
              <a:t>atm</a:t>
            </a:r>
            <a:r>
              <a:rPr lang="en-US" dirty="0"/>
              <a:t> is the “normal atmospheric pressure”</a:t>
            </a:r>
          </a:p>
          <a:p>
            <a:pPr lvl="1"/>
            <a:r>
              <a:rPr lang="en-US" dirty="0"/>
              <a:t>1 </a:t>
            </a:r>
            <a:r>
              <a:rPr lang="en-US" dirty="0" err="1"/>
              <a:t>atm</a:t>
            </a:r>
            <a:r>
              <a:rPr lang="en-US" dirty="0"/>
              <a:t> = 760 mm Hg</a:t>
            </a:r>
          </a:p>
          <a:p>
            <a:endParaRPr lang="en-US" dirty="0"/>
          </a:p>
        </p:txBody>
      </p:sp>
    </p:spTree>
    <p:extLst>
      <p:ext uri="{BB962C8B-B14F-4D97-AF65-F5344CB8AC3E}">
        <p14:creationId xmlns:p14="http://schemas.microsoft.com/office/powerpoint/2010/main" val="348011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Pressure</a:t>
            </a:r>
          </a:p>
        </p:txBody>
      </p:sp>
      <p:sp>
        <p:nvSpPr>
          <p:cNvPr id="3" name="Content Placeholder 2"/>
          <p:cNvSpPr>
            <a:spLocks noGrp="1"/>
          </p:cNvSpPr>
          <p:nvPr>
            <p:ph idx="1"/>
          </p:nvPr>
        </p:nvSpPr>
        <p:spPr>
          <a:xfrm>
            <a:off x="628650" y="955965"/>
            <a:ext cx="7886700" cy="4839193"/>
          </a:xfrm>
        </p:spPr>
        <p:txBody>
          <a:bodyPr>
            <a:normAutofit/>
          </a:bodyPr>
          <a:lstStyle/>
          <a:p>
            <a:r>
              <a:rPr lang="en-US" dirty="0"/>
              <a:t>SI unit for pressure is the </a:t>
            </a:r>
            <a:r>
              <a:rPr lang="en-US" b="1" dirty="0"/>
              <a:t>Pascal (Pa)</a:t>
            </a:r>
            <a:r>
              <a:rPr lang="en-US" dirty="0"/>
              <a:t>. </a:t>
            </a:r>
          </a:p>
          <a:p>
            <a:pPr lvl="1"/>
            <a:r>
              <a:rPr lang="en-US" dirty="0"/>
              <a:t>1 Pa is defined as the pressure exerted by a 0.1 mm high film of water on the surface beneath it.</a:t>
            </a:r>
          </a:p>
          <a:p>
            <a:pPr lvl="1"/>
            <a:r>
              <a:rPr lang="en-US" b="1" dirty="0"/>
              <a:t>Kilopascal (</a:t>
            </a:r>
            <a:r>
              <a:rPr lang="en-US" b="1" dirty="0" err="1"/>
              <a:t>kPa</a:t>
            </a:r>
            <a:r>
              <a:rPr lang="en-US" b="1" dirty="0"/>
              <a:t>)</a:t>
            </a:r>
          </a:p>
          <a:p>
            <a:endParaRPr lang="en-US" dirty="0"/>
          </a:p>
          <a:p>
            <a:r>
              <a:rPr lang="en-US" dirty="0"/>
              <a:t>A related unit of pressure is the </a:t>
            </a:r>
            <a:r>
              <a:rPr lang="en-US" b="1" dirty="0"/>
              <a:t>bar</a:t>
            </a:r>
            <a:r>
              <a:rPr lang="en-US" dirty="0"/>
              <a:t>. </a:t>
            </a:r>
          </a:p>
          <a:p>
            <a:pPr lvl="1"/>
            <a:r>
              <a:rPr lang="en-US" dirty="0"/>
              <a:t>1 bar = 105 Pa</a:t>
            </a:r>
          </a:p>
          <a:p>
            <a:endParaRPr lang="en-US" dirty="0"/>
          </a:p>
          <a:p>
            <a:r>
              <a:rPr lang="en-US" dirty="0"/>
              <a:t>Pressure conversions:</a:t>
            </a:r>
          </a:p>
          <a:p>
            <a:pPr lvl="1"/>
            <a:r>
              <a:rPr lang="en-US" dirty="0"/>
              <a:t>1.013 bar = 1 </a:t>
            </a:r>
            <a:r>
              <a:rPr lang="en-US" dirty="0" err="1"/>
              <a:t>atm</a:t>
            </a:r>
            <a:r>
              <a:rPr lang="en-US" dirty="0"/>
              <a:t> = 760 mm Hg = 760 </a:t>
            </a:r>
            <a:r>
              <a:rPr lang="en-US" dirty="0" err="1"/>
              <a:t>torr</a:t>
            </a:r>
            <a:r>
              <a:rPr lang="en-US" dirty="0"/>
              <a:t>  </a:t>
            </a:r>
          </a:p>
          <a:p>
            <a:pPr lvl="1"/>
            <a:r>
              <a:rPr lang="en-US" dirty="0"/>
              <a:t>= 14.7 psi = 101.3 </a:t>
            </a:r>
            <a:r>
              <a:rPr lang="en-US" dirty="0" err="1"/>
              <a:t>kPa</a:t>
            </a:r>
            <a:endParaRPr lang="en-US" dirty="0"/>
          </a:p>
          <a:p>
            <a:endParaRPr lang="en-US" dirty="0"/>
          </a:p>
        </p:txBody>
      </p:sp>
    </p:spTree>
    <p:extLst>
      <p:ext uri="{BB962C8B-B14F-4D97-AF65-F5344CB8AC3E}">
        <p14:creationId xmlns:p14="http://schemas.microsoft.com/office/powerpoint/2010/main" val="71800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Atmospheric Pressure</a:t>
            </a:r>
          </a:p>
        </p:txBody>
      </p:sp>
      <p:sp>
        <p:nvSpPr>
          <p:cNvPr id="3" name="Content Placeholder 2"/>
          <p:cNvSpPr>
            <a:spLocks noGrp="1"/>
          </p:cNvSpPr>
          <p:nvPr>
            <p:ph idx="1"/>
          </p:nvPr>
        </p:nvSpPr>
        <p:spPr/>
        <p:txBody>
          <a:bodyPr/>
          <a:lstStyle/>
          <a:p>
            <a:r>
              <a:rPr lang="en-US" dirty="0"/>
              <a:t>The barometer measures pressure in terms of the height of a column of liquid mercury. </a:t>
            </a:r>
          </a:p>
          <a:p>
            <a:endParaRPr lang="en-US" dirty="0"/>
          </a:p>
          <a:p>
            <a:r>
              <a:rPr lang="en-US" dirty="0"/>
              <a:t>The atmosphere exerts a force on the liquid mercury causing it to rise.</a:t>
            </a:r>
          </a:p>
          <a:p>
            <a:endParaRPr lang="en-US" dirty="0"/>
          </a:p>
          <a:p>
            <a:r>
              <a:rPr lang="en-US" dirty="0"/>
              <a:t>Commonly, the pressure of the atmosphere at sea level pushes the column of mercury ~760 mm high. </a:t>
            </a:r>
          </a:p>
          <a:p>
            <a:endParaRPr lang="en-US" dirty="0"/>
          </a:p>
        </p:txBody>
      </p:sp>
    </p:spTree>
    <p:extLst>
      <p:ext uri="{BB962C8B-B14F-4D97-AF65-F5344CB8AC3E}">
        <p14:creationId xmlns:p14="http://schemas.microsoft.com/office/powerpoint/2010/main" val="65048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9.4</a:t>
            </a:r>
          </a:p>
        </p:txBody>
      </p:sp>
      <p:sp>
        <p:nvSpPr>
          <p:cNvPr id="14" name="Figure Legend"/>
          <p:cNvSpPr>
            <a:spLocks noGrp="1"/>
          </p:cNvSpPr>
          <p:nvPr>
            <p:ph sz="half" idx="1"/>
          </p:nvPr>
        </p:nvSpPr>
        <p:spPr>
          <a:xfrm>
            <a:off x="4606925" y="1107617"/>
            <a:ext cx="3913188" cy="5256973"/>
          </a:xfrm>
        </p:spPr>
        <p:txBody>
          <a:bodyPr>
            <a:noAutofit/>
          </a:bodyPr>
          <a:lstStyle/>
          <a:p>
            <a:pPr marL="0" indent="0">
              <a:buNone/>
            </a:pPr>
            <a:r>
              <a:rPr lang="en-US" sz="1600" dirty="0">
                <a:solidFill>
                  <a:srgbClr val="000000"/>
                </a:solidFill>
              </a:rPr>
              <a:t>In a barometer, the height, </a:t>
            </a:r>
            <a:r>
              <a:rPr lang="en-US" sz="1600" i="1" dirty="0">
                <a:solidFill>
                  <a:srgbClr val="000000"/>
                </a:solidFill>
              </a:rPr>
              <a:t>h</a:t>
            </a:r>
            <a:r>
              <a:rPr lang="en-US" sz="1600" dirty="0">
                <a:solidFill>
                  <a:srgbClr val="000000"/>
                </a:solidFill>
              </a:rPr>
              <a:t>, of the column of liquid is used as a measurement of the air pressure. Using very dense liquid mercury (left) permits the construction of reasonably sized barometers, whereas using water (right) would require a barometer more than 30 feet tall.</a:t>
            </a:r>
          </a:p>
        </p:txBody>
      </p:sp>
      <p:pic>
        <p:nvPicPr>
          <p:cNvPr id="2050" name="Picture 2" descr="This figure shows two barometers. The barometer to the left contains a shallow reservoir, or open container, of mercury. A narrow tube extends upward from the reservoir above the reservoir. This tube is sealed at the top. To the right, a second similar setup is shown with a reservoir filled with water. Line segments connect the label “vacuum” to the tops of the two narrow tubes. The tube on the left shows the mercury in the reservoir extending in a column upward in the narrow tube. Similarly, the tube on the right shows the water in the reservoir extending upward into the related narrow tube. Double-headed arrows extend from the surface of each liquid in the reservoir to the top of the liquid in each tube. A narrow column or bar extends from the surface of the reservoir to the same height. This bar is labeled “atmospheric pressure.” The level of the water in its tube is significantly higher than the level of mercury in its tub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747775"/>
            <a:ext cx="4032250" cy="401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5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Atmospheric Pressure and Altitude</a:t>
            </a:r>
          </a:p>
        </p:txBody>
      </p:sp>
      <p:sp>
        <p:nvSpPr>
          <p:cNvPr id="3" name="Content Placeholder 2"/>
          <p:cNvSpPr>
            <a:spLocks noGrp="1"/>
          </p:cNvSpPr>
          <p:nvPr>
            <p:ph idx="1"/>
          </p:nvPr>
        </p:nvSpPr>
        <p:spPr/>
        <p:txBody>
          <a:bodyPr/>
          <a:lstStyle/>
          <a:p>
            <a:r>
              <a:rPr lang="en-US" dirty="0"/>
              <a:t>Pressure varies with the height of the column of air above.</a:t>
            </a:r>
          </a:p>
          <a:p>
            <a:endParaRPr lang="en-US" dirty="0"/>
          </a:p>
          <a:p>
            <a:r>
              <a:rPr lang="en-US" dirty="0"/>
              <a:t>We don’t notice atmospheric pressure but do notice changes in atmospheric pressure</a:t>
            </a:r>
          </a:p>
        </p:txBody>
      </p:sp>
    </p:spTree>
    <p:extLst>
      <p:ext uri="{BB962C8B-B14F-4D97-AF65-F5344CB8AC3E}">
        <p14:creationId xmlns:p14="http://schemas.microsoft.com/office/powerpoint/2010/main" val="83658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7"/>
            <a:ext cx="7992836" cy="424583"/>
          </a:xfrm>
        </p:spPr>
        <p:txBody>
          <a:bodyPr/>
          <a:lstStyle/>
          <a:p>
            <a:r>
              <a:rPr lang="en-US" dirty="0"/>
              <a:t>Measuring the Pressure of a Confined Gas—The Manometer</a:t>
            </a:r>
          </a:p>
        </p:txBody>
      </p:sp>
      <p:sp>
        <p:nvSpPr>
          <p:cNvPr id="3" name="Content Placeholder 2"/>
          <p:cNvSpPr>
            <a:spLocks noGrp="1"/>
          </p:cNvSpPr>
          <p:nvPr>
            <p:ph idx="1"/>
          </p:nvPr>
        </p:nvSpPr>
        <p:spPr/>
        <p:txBody>
          <a:bodyPr/>
          <a:lstStyle/>
          <a:p>
            <a:r>
              <a:rPr lang="en-US" dirty="0"/>
              <a:t>The force of the gas in the flask is measured relative to the force of the atmosphere (atmospheric pressure).</a:t>
            </a:r>
          </a:p>
          <a:p>
            <a:endParaRPr lang="en-US" dirty="0"/>
          </a:p>
          <a:p>
            <a:r>
              <a:rPr lang="en-US" dirty="0"/>
              <a:t>The distance and direction that the Hg travels is related to the pressure of the gas. </a:t>
            </a:r>
          </a:p>
          <a:p>
            <a:endParaRPr lang="en-US" dirty="0"/>
          </a:p>
        </p:txBody>
      </p:sp>
    </p:spTree>
    <p:extLst>
      <p:ext uri="{BB962C8B-B14F-4D97-AF65-F5344CB8AC3E}">
        <p14:creationId xmlns:p14="http://schemas.microsoft.com/office/powerpoint/2010/main" val="59559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9.5</a:t>
            </a:r>
          </a:p>
        </p:txBody>
      </p:sp>
      <p:sp>
        <p:nvSpPr>
          <p:cNvPr id="7" name="Figure Legend"/>
          <p:cNvSpPr>
            <a:spLocks noGrp="1"/>
          </p:cNvSpPr>
          <p:nvPr>
            <p:ph idx="13"/>
          </p:nvPr>
        </p:nvSpPr>
        <p:spPr/>
        <p:txBody>
          <a:bodyPr>
            <a:normAutofit/>
          </a:bodyPr>
          <a:lstStyle/>
          <a:p>
            <a:r>
              <a:rPr lang="en-US" sz="1600" dirty="0"/>
              <a:t>A manometer can be used to measure the pressure of a gas. The (difference in) height between the liquid levels (</a:t>
            </a:r>
            <a:r>
              <a:rPr lang="en-US" sz="1600" i="1" dirty="0"/>
              <a:t>h</a:t>
            </a:r>
            <a:r>
              <a:rPr lang="en-US" sz="1600" dirty="0"/>
              <a:t>) is a measure of the pressure. Mercury is usually used because of its large density.</a:t>
            </a:r>
          </a:p>
        </p:txBody>
      </p:sp>
      <p:pic>
        <p:nvPicPr>
          <p:cNvPr id="13314" name="Picture 2" descr="Three diagrams of manometers are shown. Each manometer consists of a spherical pink container filled with gas on the left that is connected to a U-shaped, sealed tube by a valve on its right. The top of the U-shape aligns with the gas-filled sphere and the U, which extends below, contains mercury. The first manometer has a sealed tube. The sealed end to the upper right in the diagram is labeled “closed end” and “vacuum.” An arrow points downward in the left side of the U shaped tube to the mercury surface. This arrow is labeled “P subscript gas.” The mercury level is higher in the right side of the tube than in the left. The difference in height is labeled “h.” Beneath this manometer illustration appears the label P subscript gas equal sign h rho g. The second manometer has an open ended tube, which is labeled “open end.” At this opening in the upper right of the diagram is a downward arrow, above which is the label P subscript a t m. An arrow points downward in the left side of the U shaped tube to the mercury surface. This arrow is labeled “P subscript gas.” The mercury level is higher in the left side of the tube than in the right. This difference in height is labeled “h.” Beneath this manometer illustration appears the label P subscript gas equal sign P subscript a t m minus sign h rho g. The third manometer has an open ended tube and is similar to the second manometer except that mercury level is higher in the right side of the tube than in the left. This difference in height is labeled “h.” Beneath this manometer illustration appears the label P subscript gas equal sign P subscript a t m plus h rho 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474452"/>
            <a:ext cx="7660499" cy="276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0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9.3</a:t>
            </a:r>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between the left side and right side is 26.4 c m which is indicated with horizontal line segments and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17945"/>
            <a:ext cx="7886700" cy="307117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50220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9.3</a:t>
            </a:r>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of 6.0 i n is indicated with horizontal line segments and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17945"/>
            <a:ext cx="7886700" cy="307117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35502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9.4</a:t>
            </a:r>
          </a:p>
        </p:txBody>
      </p:sp>
      <p:pic>
        <p:nvPicPr>
          <p:cNvPr id="2" name="Figure" descr="A diagram of an opne-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right side than on the left. The difference in height of 13.7 c m is indicated with horizontal line segments and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17945"/>
            <a:ext cx="7886700" cy="307117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6423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9.1 Gas Pressure</a:t>
            </a:r>
          </a:p>
          <a:p>
            <a:r>
              <a:rPr lang="en-US" dirty="0"/>
              <a:t>9.2 Relating Pressure, Volume, Amount, and Temperature: The Ideal Gas Law</a:t>
            </a:r>
          </a:p>
          <a:p>
            <a:r>
              <a:rPr lang="en-US" dirty="0"/>
              <a:t>9.3 Stoichiometry of Gaseous Substances, Mixtures, and Reactions</a:t>
            </a:r>
          </a:p>
          <a:p>
            <a:r>
              <a:rPr lang="en-US" dirty="0"/>
              <a:t>9.4 Effusion and Diffusion of Gases</a:t>
            </a:r>
          </a:p>
          <a:p>
            <a:r>
              <a:rPr lang="en-US" dirty="0"/>
              <a:t>9.5 The Kinetic-Molecular Theory</a:t>
            </a:r>
          </a:p>
          <a:p>
            <a:r>
              <a:rPr lang="en-US" dirty="0"/>
              <a:t>9.6 Non-Ideal Gas Behavior</a:t>
            </a:r>
          </a:p>
        </p:txBody>
      </p:sp>
    </p:spTree>
    <p:extLst>
      <p:ext uri="{BB962C8B-B14F-4D97-AF65-F5344CB8AC3E}">
        <p14:creationId xmlns:p14="http://schemas.microsoft.com/office/powerpoint/2010/main" val="389672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9.4</a:t>
            </a:r>
          </a:p>
        </p:txBody>
      </p:sp>
      <p:pic>
        <p:nvPicPr>
          <p:cNvPr id="2"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4.63 i n is indicated with horizontal line segments and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04963"/>
            <a:ext cx="7886700" cy="3097137"/>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10086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9.6</a:t>
            </a:r>
          </a:p>
        </p:txBody>
      </p:sp>
      <p:pic>
        <p:nvPicPr>
          <p:cNvPr id="2" name="Figure" descr="This figure includes two photographs. The first photo shows a young adult male placing a blood pressure cuff on the upper arm of a young adult female. The second image shows a typical sphygmomanometer, which includes a black blood pressure cuff, tubing, pump, and pressure gaug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85859"/>
            <a:ext cx="7886700" cy="2535344"/>
          </a:xfrm>
        </p:spPr>
      </p:pic>
      <p:sp>
        <p:nvSpPr>
          <p:cNvPr id="7" name="Figure Legend"/>
          <p:cNvSpPr>
            <a:spLocks noGrp="1"/>
          </p:cNvSpPr>
          <p:nvPr>
            <p:ph idx="13"/>
          </p:nvPr>
        </p:nvSpPr>
        <p:spPr/>
        <p:txBody>
          <a:bodyPr>
            <a:normAutofit/>
          </a:bodyPr>
          <a:lstStyle/>
          <a:p>
            <a:pPr>
              <a:buClr>
                <a:srgbClr val="6CB255"/>
              </a:buClr>
            </a:pPr>
            <a:r>
              <a:rPr lang="en-US" sz="1600" dirty="0"/>
              <a:t>(a) A medical technician prepares to measure a patient’s blood pressure with a sphygmomanometer. (b) A typical sphygmomanometer uses a </a:t>
            </a:r>
            <a:r>
              <a:rPr lang="en-US" sz="1600" dirty="0" err="1"/>
              <a:t>valved</a:t>
            </a:r>
            <a:r>
              <a:rPr lang="en-US" sz="1600" dirty="0"/>
              <a:t> rubber bulb to inflate the cuff and a diaphragm gauge to measure pressure. (credit a: modification of work by Master Sgt. Jeffrey Allen)</a:t>
            </a:r>
          </a:p>
        </p:txBody>
      </p:sp>
    </p:spTree>
    <p:extLst>
      <p:ext uri="{BB962C8B-B14F-4D97-AF65-F5344CB8AC3E}">
        <p14:creationId xmlns:p14="http://schemas.microsoft.com/office/powerpoint/2010/main" val="352468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9.7</a:t>
            </a:r>
          </a:p>
        </p:txBody>
      </p:sp>
      <p:pic>
        <p:nvPicPr>
          <p:cNvPr id="2" name="Figure" descr="A weather map of the United States is shown which points out areas of high and low pressure with the letters H in blue and L in red. Curved lines in grey, orange, blue, and red are shown. The orange lines are segmented. The red and blue lines have small red or blue semi-circles and triangles attached along their lengths. In dashed white lines, latitude and longitude are indicated. Underlined three and four digit numbers also appear across the ma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43075" y="1100931"/>
            <a:ext cx="5657850" cy="3505200"/>
          </a:xfrm>
        </p:spPr>
      </p:pic>
      <p:sp>
        <p:nvSpPr>
          <p:cNvPr id="7" name="Figure Legend"/>
          <p:cNvSpPr>
            <a:spLocks noGrp="1"/>
          </p:cNvSpPr>
          <p:nvPr>
            <p:ph idx="13"/>
          </p:nvPr>
        </p:nvSpPr>
        <p:spPr/>
        <p:txBody>
          <a:bodyPr>
            <a:normAutofit/>
          </a:bodyPr>
          <a:lstStyle/>
          <a:p>
            <a:r>
              <a:rPr lang="en-US" sz="1600" dirty="0"/>
              <a:t>Meteorologists use weather maps to describe and predict weather. Regions of high (H) and low (L) pressure have large effects on weather conditions. The gray lines represent locations of constant pressure known as isobars. (credit: modification of work by National Oceanic and Atmospheric Administration)</a:t>
            </a:r>
          </a:p>
        </p:txBody>
      </p:sp>
    </p:spTree>
    <p:extLst>
      <p:ext uri="{BB962C8B-B14F-4D97-AF65-F5344CB8AC3E}">
        <p14:creationId xmlns:p14="http://schemas.microsoft.com/office/powerpoint/2010/main" val="355670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9.8</a:t>
            </a:r>
          </a:p>
        </p:txBody>
      </p:sp>
      <p:pic>
        <p:nvPicPr>
          <p:cNvPr id="2" name="Figure" descr="This diagram shows half of a two dimensional view of the earth in blue and green. A narrow white layer, labeled “troposphere 0 dash 12 k m” covers this hemisphere. This layer is also labeled “layer where most weather events originate.” Next, a thicker light blue layer labeled “Stratosphere 12 dash 50 k m” is shown. This is followed by a slightly thinner layer also in light blue labeled “Mesosphere 50 dash 80 k m.” Following this layer is a relatively thick light blue layer labeled “Thermosphere 80 dash 700 k m.” A blue layer appears that covers the rightmost two thirds of the diagram. This region gradually darkens from a lighter blue at the left to a dark blue at the right. This region of the diagram is labeled “exosphere greater than 700 k m.”"/>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3425" y="1105694"/>
            <a:ext cx="7677150" cy="3495675"/>
          </a:xfrm>
        </p:spPr>
      </p:pic>
      <p:sp>
        <p:nvSpPr>
          <p:cNvPr id="7" name="Figure Legend"/>
          <p:cNvSpPr>
            <a:spLocks noGrp="1"/>
          </p:cNvSpPr>
          <p:nvPr>
            <p:ph idx="13"/>
          </p:nvPr>
        </p:nvSpPr>
        <p:spPr/>
        <p:txBody>
          <a:bodyPr>
            <a:normAutofit/>
          </a:bodyPr>
          <a:lstStyle/>
          <a:p>
            <a:r>
              <a:rPr lang="en-US" sz="1600" dirty="0"/>
              <a:t>Earth’s atmosphere has five layers: the troposphere, the stratosphere, the mesosphere, the thermosphere, and the exosphere.</a:t>
            </a:r>
          </a:p>
        </p:txBody>
      </p:sp>
    </p:spTree>
    <p:extLst>
      <p:ext uri="{BB962C8B-B14F-4D97-AF65-F5344CB8AC3E}">
        <p14:creationId xmlns:p14="http://schemas.microsoft.com/office/powerpoint/2010/main" val="2740400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9.2 Relating Pressure, Volume, Amount, Temperature: The Ideal Gas Law</a:t>
            </a:r>
          </a:p>
          <a:p>
            <a:pPr lvl="1"/>
            <a:r>
              <a:rPr lang="en-US" dirty="0"/>
              <a:t>Identify the mathematical relationships between the various properties of gases</a:t>
            </a:r>
          </a:p>
          <a:p>
            <a:pPr lvl="1"/>
            <a:r>
              <a:rPr lang="en-US" dirty="0"/>
              <a:t>Use the ideal gas law, and related gas laws, to compute the values of various gas properties under specified conditions</a:t>
            </a:r>
          </a:p>
        </p:txBody>
      </p:sp>
    </p:spTree>
    <p:extLst>
      <p:ext uri="{BB962C8B-B14F-4D97-AF65-F5344CB8AC3E}">
        <p14:creationId xmlns:p14="http://schemas.microsoft.com/office/powerpoint/2010/main" val="320047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of a Gas</a:t>
            </a:r>
          </a:p>
        </p:txBody>
      </p:sp>
      <p:sp>
        <p:nvSpPr>
          <p:cNvPr id="3" name="Content Placeholder 2"/>
          <p:cNvSpPr>
            <a:spLocks noGrp="1"/>
          </p:cNvSpPr>
          <p:nvPr>
            <p:ph idx="1"/>
          </p:nvPr>
        </p:nvSpPr>
        <p:spPr/>
        <p:txBody>
          <a:bodyPr/>
          <a:lstStyle/>
          <a:p>
            <a:r>
              <a:rPr lang="en-US" dirty="0"/>
              <a:t>At constant temperature and pressure, a gas expands uniformly to fill the container in which it is contained. </a:t>
            </a:r>
          </a:p>
          <a:p>
            <a:endParaRPr lang="en-US" dirty="0"/>
          </a:p>
        </p:txBody>
      </p:sp>
    </p:spTree>
    <p:extLst>
      <p:ext uri="{BB962C8B-B14F-4D97-AF65-F5344CB8AC3E}">
        <p14:creationId xmlns:p14="http://schemas.microsoft.com/office/powerpoint/2010/main" val="64416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Relating Pressure, Volume, Amount, Temperature: </a:t>
            </a:r>
            <a:br>
              <a:rPr lang="en-US" dirty="0"/>
            </a:br>
            <a:r>
              <a:rPr lang="en-US" dirty="0"/>
              <a:t>The Ideal Gas Law</a:t>
            </a:r>
          </a:p>
        </p:txBody>
      </p:sp>
      <p:sp>
        <p:nvSpPr>
          <p:cNvPr id="3" name="Content Placeholder 2"/>
          <p:cNvSpPr>
            <a:spLocks noGrp="1"/>
          </p:cNvSpPr>
          <p:nvPr>
            <p:ph idx="1"/>
          </p:nvPr>
        </p:nvSpPr>
        <p:spPr>
          <a:xfrm>
            <a:off x="628650" y="955965"/>
            <a:ext cx="7886700" cy="4316679"/>
          </a:xfrm>
        </p:spPr>
        <p:txBody>
          <a:bodyPr/>
          <a:lstStyle/>
          <a:p>
            <a:r>
              <a:rPr lang="en-US" dirty="0"/>
              <a:t>There are many different types of gases.</a:t>
            </a:r>
          </a:p>
          <a:p>
            <a:pPr lvl="1"/>
            <a:r>
              <a:rPr lang="en-US" dirty="0"/>
              <a:t>Elements: </a:t>
            </a:r>
            <a:r>
              <a:rPr lang="en-US" dirty="0" err="1"/>
              <a:t>Ar</a:t>
            </a:r>
            <a:r>
              <a:rPr lang="en-US" dirty="0"/>
              <a:t>, He, H</a:t>
            </a:r>
            <a:r>
              <a:rPr lang="en-US" baseline="-25000" dirty="0"/>
              <a:t>2</a:t>
            </a:r>
            <a:r>
              <a:rPr lang="en-US" dirty="0"/>
              <a:t>, N</a:t>
            </a:r>
            <a:r>
              <a:rPr lang="en-US" baseline="-25000" dirty="0"/>
              <a:t>2</a:t>
            </a:r>
            <a:r>
              <a:rPr lang="en-US" dirty="0"/>
              <a:t>, O</a:t>
            </a:r>
            <a:r>
              <a:rPr lang="en-US" baseline="-25000" dirty="0"/>
              <a:t>2</a:t>
            </a:r>
            <a:endParaRPr lang="en-US" dirty="0"/>
          </a:p>
          <a:p>
            <a:pPr lvl="1"/>
            <a:r>
              <a:rPr lang="en-US" dirty="0"/>
              <a:t>Compounds: CO</a:t>
            </a:r>
            <a:r>
              <a:rPr lang="en-US" baseline="-25000" dirty="0"/>
              <a:t>2</a:t>
            </a:r>
            <a:r>
              <a:rPr lang="en-US" dirty="0"/>
              <a:t>, CO, H</a:t>
            </a:r>
            <a:r>
              <a:rPr lang="en-US" baseline="-25000" dirty="0"/>
              <a:t>2</a:t>
            </a:r>
            <a:r>
              <a:rPr lang="en-US" dirty="0"/>
              <a:t>O, NH</a:t>
            </a:r>
            <a:r>
              <a:rPr lang="en-US" baseline="-25000" dirty="0"/>
              <a:t>3</a:t>
            </a:r>
            <a:endParaRPr lang="en-US" dirty="0"/>
          </a:p>
          <a:p>
            <a:endParaRPr lang="en-US" dirty="0"/>
          </a:p>
          <a:p>
            <a:r>
              <a:rPr lang="en-US" i="1" dirty="0"/>
              <a:t>All gases </a:t>
            </a:r>
            <a:r>
              <a:rPr lang="en-US" dirty="0"/>
              <a:t>have the same dependence on those four properties. </a:t>
            </a:r>
          </a:p>
          <a:p>
            <a:pPr lvl="1"/>
            <a:r>
              <a:rPr lang="en-US" dirty="0"/>
              <a:t>Volume</a:t>
            </a:r>
          </a:p>
          <a:p>
            <a:pPr lvl="1"/>
            <a:r>
              <a:rPr lang="en-US" dirty="0"/>
              <a:t>Amount</a:t>
            </a:r>
          </a:p>
          <a:p>
            <a:pPr lvl="1"/>
            <a:r>
              <a:rPr lang="en-US" dirty="0"/>
              <a:t>Temperature</a:t>
            </a:r>
          </a:p>
          <a:p>
            <a:pPr lvl="1"/>
            <a:r>
              <a:rPr lang="en-US" dirty="0"/>
              <a:t>Pressure</a:t>
            </a:r>
          </a:p>
          <a:p>
            <a:endParaRPr lang="en-US" dirty="0"/>
          </a:p>
        </p:txBody>
      </p:sp>
    </p:spTree>
    <p:extLst>
      <p:ext uri="{BB962C8B-B14F-4D97-AF65-F5344CB8AC3E}">
        <p14:creationId xmlns:p14="http://schemas.microsoft.com/office/powerpoint/2010/main" val="330976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9.9</a:t>
            </a:r>
          </a:p>
        </p:txBody>
      </p:sp>
      <p:pic>
        <p:nvPicPr>
          <p:cNvPr id="2" name="Figure" descr="This figure includes three images. Image a is a black and white image of a hydrogen balloon apparently being deflated by a mob of people. In image b, a blue, gold, and red balloon is being held to the ground with ropes while positioned above a platform from which smoke is rising beneath the balloon. In c, an image is shown in grey on a peach-colored background of an inflated balloon with vertical striping in the air. It appears to have a basket attached to its lower side. A large stately building appears in the backgrou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785251"/>
            <a:ext cx="7886700" cy="2136561"/>
          </a:xfrm>
        </p:spPr>
      </p:pic>
      <p:sp>
        <p:nvSpPr>
          <p:cNvPr id="7" name="Figure Legend"/>
          <p:cNvSpPr>
            <a:spLocks noGrp="1"/>
          </p:cNvSpPr>
          <p:nvPr>
            <p:ph idx="13"/>
          </p:nvPr>
        </p:nvSpPr>
        <p:spPr/>
        <p:txBody>
          <a:bodyPr>
            <a:normAutofit/>
          </a:bodyPr>
          <a:lstStyle/>
          <a:p>
            <a:r>
              <a:rPr lang="en-US" sz="1600" dirty="0"/>
              <a:t>In 1783, the first (a) hydrogen-filled balloon flight, (b) manned hot air balloon flight, and (c) manned hydrogen-filled balloon flight occurred. When the hydrogen-filled balloon depicted in (a) landed, the frightened villagers of </a:t>
            </a:r>
            <a:r>
              <a:rPr lang="en-US" sz="1600" dirty="0" err="1"/>
              <a:t>Gonesse</a:t>
            </a:r>
            <a:r>
              <a:rPr lang="en-US" sz="1600" dirty="0"/>
              <a:t> reportedly destroyed it with pitchforks and knives. The launch of the latter was reportedly viewed by 400,000 people in Paris.</a:t>
            </a:r>
          </a:p>
        </p:txBody>
      </p:sp>
    </p:spTree>
    <p:extLst>
      <p:ext uri="{BB962C8B-B14F-4D97-AF65-F5344CB8AC3E}">
        <p14:creationId xmlns:p14="http://schemas.microsoft.com/office/powerpoint/2010/main" val="429400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9.10</a:t>
            </a:r>
          </a:p>
        </p:txBody>
      </p:sp>
      <p:pic>
        <p:nvPicPr>
          <p:cNvPr id="2" name="Figure" descr="This figure includes three similar diagrams. In the first diagram to the left, a rigid spherical container of a gas to which a pressure gauge is attached at the top is placed in a large beaker of water, indicated in light blue, atop a hot plate. The needle on the pressure gauge points to the far left on the gauge. The diagram is labeled “low P” above and “hot plate off” below. The second similar diagram also has the rigid spherical container of gas placed in a large beaker from which light blue wavy line segments extend from the top of the liquid in the beaker. The beaker is situated on top of a slightly reddened circular area. The needle on the pressure gauge points straight up, or to the middle on the gauge. The diagram is labeled “medium P” above and “hot plate on medium” below. The third diagram also has the rigid spherical container of gas placed in a large beaker in which bubbles appear near the liquid surface and several wavy light blue line segments extend from the surface out of the beaker. The beaker is situated on top of a bright red circular area. The needle on the pressure gauge points to the far right on the gauge. The diagram is labeled “high P” above and “hot plate on high” below."/>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04875" y="1096169"/>
            <a:ext cx="7334250" cy="3514725"/>
          </a:xfrm>
        </p:spPr>
      </p:pic>
      <p:sp>
        <p:nvSpPr>
          <p:cNvPr id="7" name="Figure Legend"/>
          <p:cNvSpPr>
            <a:spLocks noGrp="1"/>
          </p:cNvSpPr>
          <p:nvPr>
            <p:ph idx="13"/>
          </p:nvPr>
        </p:nvSpPr>
        <p:spPr/>
        <p:txBody>
          <a:bodyPr>
            <a:normAutofit/>
          </a:bodyPr>
          <a:lstStyle/>
          <a:p>
            <a:r>
              <a:rPr lang="en-US" sz="1600" dirty="0"/>
              <a:t>The effect of temperature on gas pressure: When the hot plate is off, the pressure of the gas in the sphere is relatively low. As the gas is heated, the pressure of the gas in the sphere increases.</a:t>
            </a:r>
          </a:p>
        </p:txBody>
      </p:sp>
    </p:spTree>
    <p:extLst>
      <p:ext uri="{BB962C8B-B14F-4D97-AF65-F5344CB8AC3E}">
        <p14:creationId xmlns:p14="http://schemas.microsoft.com/office/powerpoint/2010/main" val="357999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and Temperature</a:t>
            </a:r>
          </a:p>
        </p:txBody>
      </p:sp>
      <p:sp>
        <p:nvSpPr>
          <p:cNvPr id="3" name="Content Placeholder 2"/>
          <p:cNvSpPr>
            <a:spLocks noGrp="1"/>
          </p:cNvSpPr>
          <p:nvPr>
            <p:ph idx="1"/>
          </p:nvPr>
        </p:nvSpPr>
        <p:spPr/>
        <p:txBody>
          <a:bodyPr/>
          <a:lstStyle/>
          <a:p>
            <a:r>
              <a:rPr lang="en-US" dirty="0"/>
              <a:t>The pressure of a gas is directly proportional to its temperature in K.</a:t>
            </a:r>
          </a:p>
          <a:p>
            <a:r>
              <a:rPr lang="en-US" dirty="0"/>
              <a:t>At constant </a:t>
            </a:r>
            <a:r>
              <a:rPr lang="en-US" i="1" dirty="0"/>
              <a:t>V</a:t>
            </a:r>
            <a:r>
              <a:rPr lang="en-US" dirty="0"/>
              <a:t> and </a:t>
            </a:r>
            <a:r>
              <a:rPr lang="en-US" i="1" dirty="0"/>
              <a:t>n</a:t>
            </a:r>
          </a:p>
          <a:p>
            <a:endParaRPr lang="en-US" dirty="0"/>
          </a:p>
          <a:p>
            <a:endParaRPr lang="en-US" dirty="0"/>
          </a:p>
          <a:p>
            <a:endParaRPr lang="en-US" dirty="0"/>
          </a:p>
          <a:p>
            <a:r>
              <a:rPr lang="en-US" altLang="en-US" dirty="0"/>
              <a:t>This is </a:t>
            </a:r>
            <a:r>
              <a:rPr lang="en-US" altLang="en-US" dirty="0" err="1"/>
              <a:t>Amonton’</a:t>
            </a:r>
            <a:r>
              <a:rPr lang="en-US" altLang="ja-JP" dirty="0" err="1"/>
              <a:t>s</a:t>
            </a:r>
            <a:r>
              <a:rPr lang="en-US" altLang="ja-JP" dirty="0"/>
              <a:t> Law or Gay-Lussac’s Law.</a:t>
            </a:r>
            <a:endParaRPr lang="en-US" altLang="en-US" dirty="0"/>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8731774"/>
              </p:ext>
            </p:extLst>
          </p:nvPr>
        </p:nvGraphicFramePr>
        <p:xfrm>
          <a:off x="3764478" y="2001422"/>
          <a:ext cx="1328738" cy="406608"/>
        </p:xfrm>
        <a:graphic>
          <a:graphicData uri="http://schemas.openxmlformats.org/presentationml/2006/ole">
            <mc:AlternateContent xmlns:mc="http://schemas.openxmlformats.org/markup-compatibility/2006">
              <mc:Choice xmlns:v="urn:schemas-microsoft-com:vml" Requires="v">
                <p:oleObj name="Equation" r:id="rId2" imgW="447840" imgH="127800" progId="Equation.3">
                  <p:embed/>
                </p:oleObj>
              </mc:Choice>
              <mc:Fallback>
                <p:oleObj name="Equation" r:id="rId2" imgW="447840" imgH="12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478" y="2001422"/>
                        <a:ext cx="1328738" cy="4066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0589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a:t>
            </a:r>
          </a:p>
        </p:txBody>
      </p:sp>
      <p:pic>
        <p:nvPicPr>
          <p:cNvPr id="2" name="Figure" descr="A photograph shows about twenty colorful hot air balloons at varying stages of inflation. Some are deflated, while others are inflated. Three of the balloons are off the ground and are visible against a bright blue sky.&#1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5812" y="1105694"/>
            <a:ext cx="7572375" cy="3495675"/>
          </a:xfrm>
        </p:spPr>
      </p:pic>
      <p:sp>
        <p:nvSpPr>
          <p:cNvPr id="7" name="Figure Legend"/>
          <p:cNvSpPr>
            <a:spLocks noGrp="1"/>
          </p:cNvSpPr>
          <p:nvPr>
            <p:ph idx="13"/>
          </p:nvPr>
        </p:nvSpPr>
        <p:spPr/>
        <p:txBody>
          <a:bodyPr>
            <a:normAutofit/>
          </a:bodyPr>
          <a:lstStyle/>
          <a:p>
            <a:r>
              <a:rPr lang="en-US" sz="1600" dirty="0"/>
              <a:t>The hot air inside these balloons is less dense than the surrounding cool air. This results in a buoyant force that causes the balloons to rise when their guy lines are untied. (credit: modification of work by Anthony </a:t>
            </a:r>
            <a:r>
              <a:rPr lang="pt-BR" sz="1600" dirty="0" err="1"/>
              <a:t>Quintano</a:t>
            </a:r>
            <a:r>
              <a:rPr lang="pt-BR" sz="1600" dirty="0"/>
              <a:t>)</a:t>
            </a:r>
            <a:endParaRPr lang="en-US" sz="1600" dirty="0"/>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9.11</a:t>
            </a:r>
          </a:p>
        </p:txBody>
      </p:sp>
      <p:sp>
        <p:nvSpPr>
          <p:cNvPr id="7" name="Figure Legend"/>
          <p:cNvSpPr>
            <a:spLocks noGrp="1"/>
          </p:cNvSpPr>
          <p:nvPr>
            <p:ph idx="13"/>
          </p:nvPr>
        </p:nvSpPr>
        <p:spPr/>
        <p:txBody>
          <a:bodyPr>
            <a:normAutofit/>
          </a:bodyPr>
          <a:lstStyle/>
          <a:p>
            <a:r>
              <a:rPr lang="en-US" sz="1600" dirty="0"/>
              <a:t>For a constant volume and amount of air, the pressure and temperature are directly proportional, provided the temperature is in kelvin. (Measurements cannot be made at lower temperatures because of the condensation of the gas.) When this line is extrapolated to lower pressures, it reaches a pressure of 0 at –273 °C, which is 0 on the kelvin scale and the lowest possible temperature, called absolute zero.</a:t>
            </a:r>
          </a:p>
        </p:txBody>
      </p:sp>
      <p:pic>
        <p:nvPicPr>
          <p:cNvPr id="14338" name="Picture 2" descr="This figure includes a table and a graph. The table has 3 columns and 7 rows. The first row is a header, which labels the columns “Temperature, degrees C,” “Temperature, K,” and “Pressure, k P a.” The first column contains the values from top to bottom negative 150, negative 100, negative 50, 0, 50, and 100. The second column contains the values from top to bottom 173, 223, 273, 323, 373, and 423. The third column contains the values 36.0, 46.4, 56.7, 67.1, 77.5, and 88.0. A graph appears to the right of the table. The horizontal axis is labeled “Temperature ( K ).” with markings and labels provided for multiples of 100 beginning at 0 and ending at 500. The vertical axis is labeled “Pressure ( k P a )” with markings and labels provided for multiples of 10, beginning at 0 and ending at 100. Six data points from the table are plotted on the graph with black dots. These dots are connected with a solid black line. A dashed line extends from the data point furthest to the left to the origin. The graph shows a positive linear tre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731" y="1692665"/>
            <a:ext cx="7956619" cy="255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2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Temperature</a:t>
            </a:r>
          </a:p>
        </p:txBody>
      </p:sp>
      <p:sp>
        <p:nvSpPr>
          <p:cNvPr id="3" name="Content Placeholder 2"/>
          <p:cNvSpPr>
            <a:spLocks noGrp="1"/>
          </p:cNvSpPr>
          <p:nvPr>
            <p:ph idx="1"/>
          </p:nvPr>
        </p:nvSpPr>
        <p:spPr/>
        <p:txBody>
          <a:bodyPr/>
          <a:lstStyle/>
          <a:p>
            <a:r>
              <a:rPr lang="en-US" dirty="0"/>
              <a:t>The volume of a gas is directly proportional to its temperature in K. </a:t>
            </a:r>
          </a:p>
          <a:p>
            <a:r>
              <a:rPr lang="en-US" dirty="0"/>
              <a:t>At constant </a:t>
            </a:r>
            <a:r>
              <a:rPr lang="en-US" i="1" dirty="0"/>
              <a:t>P</a:t>
            </a:r>
            <a:r>
              <a:rPr lang="en-US" dirty="0"/>
              <a:t> and </a:t>
            </a:r>
            <a:r>
              <a:rPr lang="en-US" i="1" dirty="0"/>
              <a:t>n</a:t>
            </a:r>
          </a:p>
          <a:p>
            <a:endParaRPr lang="en-US" i="1" dirty="0"/>
          </a:p>
          <a:p>
            <a:endParaRPr lang="en-US" i="1" dirty="0"/>
          </a:p>
          <a:p>
            <a:endParaRPr lang="en-US" i="1" dirty="0"/>
          </a:p>
          <a:p>
            <a:r>
              <a:rPr lang="en-US" dirty="0"/>
              <a:t>This is Charles’s Law.</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350985847"/>
              </p:ext>
            </p:extLst>
          </p:nvPr>
        </p:nvGraphicFramePr>
        <p:xfrm>
          <a:off x="3723902" y="2023839"/>
          <a:ext cx="1156855" cy="353081"/>
        </p:xfrm>
        <a:graphic>
          <a:graphicData uri="http://schemas.openxmlformats.org/presentationml/2006/ole">
            <mc:AlternateContent xmlns:mc="http://schemas.openxmlformats.org/markup-compatibility/2006">
              <mc:Choice xmlns:v="urn:schemas-microsoft-com:vml" Requires="v">
                <p:oleObj name="Equation" r:id="rId2" imgW="447840" imgH="127800" progId="Equation.3">
                  <p:embed/>
                </p:oleObj>
              </mc:Choice>
              <mc:Fallback>
                <p:oleObj name="Equation" r:id="rId2" imgW="447840" imgH="12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902" y="2023839"/>
                        <a:ext cx="1156855" cy="3530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8159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9.12</a:t>
            </a:r>
          </a:p>
        </p:txBody>
      </p:sp>
      <p:sp>
        <p:nvSpPr>
          <p:cNvPr id="7" name="Figure Legend"/>
          <p:cNvSpPr>
            <a:spLocks noGrp="1"/>
          </p:cNvSpPr>
          <p:nvPr>
            <p:ph idx="13"/>
          </p:nvPr>
        </p:nvSpPr>
        <p:spPr/>
        <p:txBody>
          <a:bodyPr>
            <a:normAutofit/>
          </a:bodyPr>
          <a:lstStyle/>
          <a:p>
            <a:r>
              <a:rPr lang="en-US" sz="1600" dirty="0"/>
              <a:t>The volume and temperature are linearly related for 1 mole of methane gas at a constant pressure of 1 atm. If the temperature is in kelvin, volume and temperature are directly proportional. The line stops at 111 K because methane liquefies at this temperature; when extrapolated, it intersects the graph’s origin, representing a temperature of absolute zero.</a:t>
            </a:r>
          </a:p>
        </p:txBody>
      </p:sp>
      <p:pic>
        <p:nvPicPr>
          <p:cNvPr id="21506" name="Picture 2" descr="This figure includes a table and a graph. The table has 3 columns and 6 rows. The first row is a header, which labels the columns “Temperature, degrees C,” “Temperature, K,” and “Pressure, k P a.” The first column contains the values from top to bottom negative 100, negative 50, 0, 100, and 200. The second column contains the values from top to bottom 173, 223, 273, 373, and 473. The third column contains the values 14.10, 18.26, 22.40, 30.65, and 38.88. A graph appears to the right of the table. The horizontal axis is labeled “Temperature ( K ).” with markings and labels provided for multiples of 100 beginning at 0 and ending at 300. The vertical axis is labeled “Volume ( L )” with marking and labels provided for multiples of 10, beginning at 0 and ending at 30. Five data points from the table are plotted on the graph with black dots. These dots are connected with a solid black line. The graph shows a positive linear tre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370" y="1547153"/>
            <a:ext cx="7902980" cy="292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87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9.13</a:t>
            </a:r>
          </a:p>
        </p:txBody>
      </p:sp>
      <mc:AlternateContent xmlns:mc="http://schemas.openxmlformats.org/markup-compatibility/2006" xmlns:a14="http://schemas.microsoft.com/office/drawing/2010/main">
        <mc:Choice Requires="a14">
          <p:sp>
            <p:nvSpPr>
              <p:cNvPr id="7" name="Figure Legend"/>
              <p:cNvSpPr>
                <a:spLocks noGrp="1"/>
              </p:cNvSpPr>
              <p:nvPr>
                <p:ph idx="13"/>
              </p:nvPr>
            </p:nvSpPr>
            <p:spPr>
              <a:xfrm>
                <a:off x="628650" y="5343896"/>
                <a:ext cx="7886700" cy="846200"/>
              </a:xfrm>
            </p:spPr>
            <p:txBody>
              <a:bodyPr>
                <a:normAutofit/>
              </a:bodyPr>
              <a:lstStyle/>
              <a:p>
                <a:r>
                  <a:rPr lang="en-US" sz="1600" dirty="0"/>
                  <a:t>When a gas occupies a smaller volume, it exerts a higher pressure; when it occupies a larger volume, it exerts a lower pressure (assuming the amount of gas and the temperature do not change). Since </a:t>
                </a:r>
                <a:r>
                  <a:rPr lang="en-US" sz="1600" i="1" dirty="0"/>
                  <a:t>P</a:t>
                </a:r>
                <a:r>
                  <a:rPr lang="en-US" sz="1600" dirty="0"/>
                  <a:t> and </a:t>
                </a:r>
                <a:r>
                  <a:rPr lang="en-US" sz="1600" i="1" dirty="0"/>
                  <a:t>V</a:t>
                </a:r>
                <a:r>
                  <a:rPr lang="en-US" sz="1600" dirty="0"/>
                  <a:t> are inversely proportional, a graph of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𝑷</m:t>
                        </m:r>
                      </m:den>
                    </m:f>
                  </m:oMath>
                </a14:m>
                <a:r>
                  <a:rPr lang="en-US" sz="1600" dirty="0"/>
                  <a:t>  vs. </a:t>
                </a:r>
                <a:r>
                  <a:rPr lang="en-US" sz="1600" i="1" dirty="0"/>
                  <a:t>V</a:t>
                </a:r>
                <a:r>
                  <a:rPr lang="en-US" sz="1600" dirty="0"/>
                  <a:t> is linear.</a:t>
                </a:r>
              </a:p>
            </p:txBody>
          </p:sp>
        </mc:Choice>
        <mc:Fallback xmlns="">
          <p:sp>
            <p:nvSpPr>
              <p:cNvPr id="7" name="Figure Legend"/>
              <p:cNvSpPr>
                <a:spLocks noGrp="1" noRot="1" noChangeAspect="1" noMove="1" noResize="1" noEditPoints="1" noAdjustHandles="1" noChangeArrowheads="1" noChangeShapeType="1" noTextEdit="1"/>
              </p:cNvSpPr>
              <p:nvPr>
                <p:ph idx="13"/>
              </p:nvPr>
            </p:nvSpPr>
            <p:spPr>
              <a:xfrm>
                <a:off x="628650" y="5343896"/>
                <a:ext cx="7886700" cy="846200"/>
              </a:xfrm>
              <a:blipFill rotWithShape="0">
                <a:blip r:embed="rId2"/>
                <a:stretch>
                  <a:fillRect l="-386" t="-5072" b="-4348"/>
                </a:stretch>
              </a:blipFill>
            </p:spPr>
            <p:txBody>
              <a:bodyPr/>
              <a:lstStyle/>
              <a:p>
                <a:r>
                  <a:rPr lang="en-US">
                    <a:noFill/>
                  </a:rPr>
                  <a:t> </a:t>
                </a:r>
              </a:p>
            </p:txBody>
          </p:sp>
        </mc:Fallback>
      </mc:AlternateContent>
      <p:pic>
        <p:nvPicPr>
          <p:cNvPr id="22530" name="Picture 2" descr="This figure contains a diagram and two graphs. The diagram shows a syringe labeled with a scale in m l or c c with multiples of 5 labeled beginning at 5 and ending at 30. The markings halfway between these measurements are also provided. Attached at the top of the syringe is a pressure gauge with a scale marked by fives from 40 on the left to 5 on the right. The gauge needle rests between 10 and 15, slightly closer to 15. The syringe plunger position indicates a volume measurement about halfway between 10 and 15 m l or c c. The first graph is labeled “V ( m L )” on the horizontal axis and “P ( p s i )” on the vertical axis. Points are labeled at 5, 10, 15, 20, and 25 m L with corresponding values of 39.0, 19.5, 13.0, 9.8, and 6.5 p s i. The points are connected with a smooth curve that is declining at a decreasing rate of change. The second graph is labeled “V ( m L )” on the horizontal axis and “1 divided by P ( p s i )” on the vertical axis. The horizontal axis is labeled at multiples of 5, beginning at zero and extending up to 35 m L. The vertical axis is labeled by multiples of 0.02, beginning at 0 and extending up to 0.18. Six points indicated by black dots on this graph are connected with a black line segment showing a positive linear tren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1806" y="899668"/>
            <a:ext cx="4780256" cy="425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8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Pressure</a:t>
            </a:r>
          </a:p>
        </p:txBody>
      </p:sp>
      <p:sp>
        <p:nvSpPr>
          <p:cNvPr id="3" name="Content Placeholder 2"/>
          <p:cNvSpPr>
            <a:spLocks noGrp="1"/>
          </p:cNvSpPr>
          <p:nvPr>
            <p:ph idx="1"/>
          </p:nvPr>
        </p:nvSpPr>
        <p:spPr/>
        <p:txBody>
          <a:bodyPr/>
          <a:lstStyle/>
          <a:p>
            <a:r>
              <a:rPr lang="en-US" dirty="0"/>
              <a:t>The volume of a gas is inversely proportional to its pressure.</a:t>
            </a:r>
          </a:p>
          <a:p>
            <a:r>
              <a:rPr lang="en-US" dirty="0"/>
              <a:t>At constant </a:t>
            </a:r>
            <a:r>
              <a:rPr lang="en-US" i="1" dirty="0"/>
              <a:t>T </a:t>
            </a:r>
            <a:r>
              <a:rPr lang="en-US" dirty="0"/>
              <a:t>and </a:t>
            </a:r>
            <a:r>
              <a:rPr lang="en-US" i="1" dirty="0"/>
              <a:t>n</a:t>
            </a:r>
          </a:p>
          <a:p>
            <a:endParaRPr lang="en-US" dirty="0"/>
          </a:p>
          <a:p>
            <a:endParaRPr lang="en-US" dirty="0"/>
          </a:p>
          <a:p>
            <a:endParaRPr lang="en-US" dirty="0"/>
          </a:p>
          <a:p>
            <a:r>
              <a:rPr lang="en-US" dirty="0"/>
              <a:t>This is Boyle’s Law.</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0668004"/>
              </p:ext>
            </p:extLst>
          </p:nvPr>
        </p:nvGraphicFramePr>
        <p:xfrm>
          <a:off x="3883325" y="1900052"/>
          <a:ext cx="849981" cy="798038"/>
        </p:xfrm>
        <a:graphic>
          <a:graphicData uri="http://schemas.openxmlformats.org/presentationml/2006/ole">
            <mc:AlternateContent xmlns:mc="http://schemas.openxmlformats.org/markup-compatibility/2006">
              <mc:Choice xmlns:v="urn:schemas-microsoft-com:vml" Requires="v">
                <p:oleObj name="Equation" r:id="rId2" imgW="411120" imgH="383760" progId="Equation.3">
                  <p:embed/>
                </p:oleObj>
              </mc:Choice>
              <mc:Fallback>
                <p:oleObj name="Equation" r:id="rId2" imgW="411120" imgH="38376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325" y="1900052"/>
                        <a:ext cx="849981" cy="7980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8242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9.14</a:t>
            </a:r>
          </a:p>
        </p:txBody>
      </p:sp>
      <mc:AlternateContent xmlns:mc="http://schemas.openxmlformats.org/markup-compatibility/2006" xmlns:a14="http://schemas.microsoft.com/office/drawing/2010/main">
        <mc:Choice Requires="a14">
          <p:sp>
            <p:nvSpPr>
              <p:cNvPr id="7" name="Figure Legend"/>
              <p:cNvSpPr>
                <a:spLocks noGrp="1"/>
              </p:cNvSpPr>
              <p:nvPr>
                <p:ph idx="13"/>
              </p:nvPr>
            </p:nvSpPr>
            <p:spPr/>
            <p:txBody>
              <a:bodyPr>
                <a:normAutofit/>
              </a:bodyPr>
              <a:lstStyle/>
              <a:p>
                <a:r>
                  <a:rPr lang="en-US" sz="1600" dirty="0"/>
                  <a:t>The relationship between pressure and volume is inversely proportional. (a) The graph of </a:t>
                </a:r>
                <a:r>
                  <a:rPr lang="en-US" sz="1600" i="1" dirty="0"/>
                  <a:t>P</a:t>
                </a:r>
                <a:r>
                  <a:rPr lang="en-US" sz="1600" dirty="0"/>
                  <a:t> vs. </a:t>
                </a:r>
                <a:r>
                  <a:rPr lang="en-US" sz="1600" i="1" dirty="0"/>
                  <a:t>V</a:t>
                </a:r>
                <a:r>
                  <a:rPr lang="en-US" sz="1600" dirty="0"/>
                  <a:t> is a parabola, whereas (b) the graph of  </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a:rPr>
                          <m:t>1</m:t>
                        </m:r>
                      </m:num>
                      <m:den>
                        <m:r>
                          <a:rPr lang="en-US" sz="1600" b="0" i="1" dirty="0" smtClean="0">
                            <a:latin typeface="Cambria Math"/>
                          </a:rPr>
                          <m:t>𝑷</m:t>
                        </m:r>
                      </m:den>
                    </m:f>
                  </m:oMath>
                </a14:m>
                <a:r>
                  <a:rPr lang="en-US" sz="1600" dirty="0"/>
                  <a:t> vs. </a:t>
                </a:r>
                <a:r>
                  <a:rPr lang="en-US" sz="1600" i="1" dirty="0"/>
                  <a:t>V</a:t>
                </a:r>
                <a:r>
                  <a:rPr lang="en-US" sz="1600" dirty="0"/>
                  <a:t> is linear.</a:t>
                </a:r>
              </a:p>
            </p:txBody>
          </p:sp>
        </mc:Choice>
        <mc:Fallback xmlns="">
          <p:sp>
            <p:nvSpPr>
              <p:cNvPr id="7" name="Figure Legend"/>
              <p:cNvSpPr>
                <a:spLocks noGrp="1" noRot="1" noChangeAspect="1" noMove="1" noResize="1" noEditPoints="1" noAdjustHandles="1" noChangeArrowheads="1" noChangeShapeType="1" noTextEdit="1"/>
              </p:cNvSpPr>
              <p:nvPr>
                <p:ph idx="13"/>
              </p:nvPr>
            </p:nvSpPr>
            <p:spPr>
              <a:blipFill rotWithShape="1">
                <a:blip r:embed="rId2"/>
                <a:stretch>
                  <a:fillRect l="-386" t="-3365"/>
                </a:stretch>
              </a:blipFill>
            </p:spPr>
            <p:txBody>
              <a:bodyPr/>
              <a:lstStyle/>
              <a:p>
                <a:r>
                  <a:rPr lang="en-US">
                    <a:noFill/>
                  </a:rPr>
                  <a:t> </a:t>
                </a:r>
              </a:p>
            </p:txBody>
          </p:sp>
        </mc:Fallback>
      </mc:AlternateContent>
      <p:pic>
        <p:nvPicPr>
          <p:cNvPr id="20482" name="Picture 2" descr="This diagram shows two graphs. In a, a graph is shown with volume on the horizontal axis and pressure on the vertical axis. A curved line is shown on the graph showing a decreasing trend with a decreasing rate of change. In b, a graph is shown with volume on the horizontal axis and one divided by pressure on the vertical axis. A line segment, beginning at the origin of the graph, shows a positive, linear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206" y="1199407"/>
            <a:ext cx="6516255" cy="331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2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9.15</a:t>
            </a:r>
          </a:p>
        </p:txBody>
      </p:sp>
      <p:pic>
        <p:nvPicPr>
          <p:cNvPr id="2" name="Figure" descr="This figure contains two diagrams of a cross section of the human head and torso. The first diagram on the left is labeled “Inspiration.” It shows curved arrows in gray proceeding through the nasal passages and mouth to the lungs. An arrow points downward from the diaphragm, which is relatively flat, just beneath the lungs. This arrow is labeled “Diaphragm contracts.” At the entrance to the mouth and nasal passages, a label of P subscript lungs equals 1 dash 3 torr lower” is provided. The second, similar diagram, which is labeled “Expiration,” reverses the direction of both arrows. Arrows extend from the lungs out through the nasal passages and mouth. Similarly, an arrow points up to the diaphragm, showing a curved diaphragm and lungs reduced in size from the previous image. This arrow is labeled “Diaphragm relaxes.” At the entrance to the mouth and nasal passages, a label of P subscript lungs equals 1 dash 3 torr higher” is provid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47900" y="1105694"/>
            <a:ext cx="4648200" cy="3495675"/>
          </a:xfrm>
        </p:spPr>
      </p:pic>
      <p:sp>
        <p:nvSpPr>
          <p:cNvPr id="7" name="Figure Legend"/>
          <p:cNvSpPr>
            <a:spLocks noGrp="1"/>
          </p:cNvSpPr>
          <p:nvPr>
            <p:ph idx="13"/>
          </p:nvPr>
        </p:nvSpPr>
        <p:spPr/>
        <p:txBody>
          <a:bodyPr>
            <a:normAutofit/>
          </a:bodyPr>
          <a:lstStyle/>
          <a:p>
            <a:r>
              <a:rPr lang="en-US" sz="1600" dirty="0"/>
              <a:t>Breathing occurs because expanding and contracting lung volume creates small pressure differences between your lungs and your surroundings, causing air to be drawn into and forced out of your </a:t>
            </a:r>
            <a:r>
              <a:rPr lang="de-DE" sz="1600" dirty="0" err="1"/>
              <a:t>lungs</a:t>
            </a:r>
            <a:r>
              <a:rPr lang="de-DE" sz="1600" dirty="0"/>
              <a:t>.</a:t>
            </a:r>
            <a:endParaRPr lang="en-US" sz="1600" dirty="0"/>
          </a:p>
        </p:txBody>
      </p:sp>
    </p:spTree>
    <p:extLst>
      <p:ext uri="{BB962C8B-B14F-4D97-AF65-F5344CB8AC3E}">
        <p14:creationId xmlns:p14="http://schemas.microsoft.com/office/powerpoint/2010/main" val="102846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and Amount (Moles)</a:t>
            </a:r>
          </a:p>
        </p:txBody>
      </p:sp>
      <p:sp>
        <p:nvSpPr>
          <p:cNvPr id="3" name="Content Placeholder 2"/>
          <p:cNvSpPr>
            <a:spLocks noGrp="1"/>
          </p:cNvSpPr>
          <p:nvPr>
            <p:ph idx="1"/>
          </p:nvPr>
        </p:nvSpPr>
        <p:spPr/>
        <p:txBody>
          <a:bodyPr/>
          <a:lstStyle/>
          <a:p>
            <a:r>
              <a:rPr lang="en-US" dirty="0"/>
              <a:t>The volume of a gas is directly proportional to its amount (moles of  gas). </a:t>
            </a:r>
          </a:p>
          <a:p>
            <a:endParaRPr lang="en-US" dirty="0"/>
          </a:p>
          <a:p>
            <a:r>
              <a:rPr lang="en-US" dirty="0"/>
              <a:t>At constant </a:t>
            </a:r>
            <a:r>
              <a:rPr lang="en-US" i="1" dirty="0"/>
              <a:t>T </a:t>
            </a:r>
            <a:r>
              <a:rPr lang="en-US" dirty="0"/>
              <a:t>and </a:t>
            </a:r>
            <a:r>
              <a:rPr lang="en-US" i="1" dirty="0"/>
              <a:t>P</a:t>
            </a:r>
          </a:p>
          <a:p>
            <a:endParaRPr lang="en-US" dirty="0"/>
          </a:p>
          <a:p>
            <a:pPr marL="0" indent="0">
              <a:buNone/>
            </a:pPr>
            <a:r>
              <a:rPr lang="en-US" dirty="0"/>
              <a:t>  </a:t>
            </a:r>
          </a:p>
          <a:p>
            <a:endParaRPr lang="en-US" dirty="0"/>
          </a:p>
          <a:p>
            <a:r>
              <a:rPr lang="en-US" dirty="0"/>
              <a:t>This is Avogadro’s Law.</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73512085"/>
              </p:ext>
            </p:extLst>
          </p:nvPr>
        </p:nvGraphicFramePr>
        <p:xfrm>
          <a:off x="3776354" y="2544484"/>
          <a:ext cx="1163781" cy="464598"/>
        </p:xfrm>
        <a:graphic>
          <a:graphicData uri="http://schemas.openxmlformats.org/presentationml/2006/ole">
            <mc:AlternateContent xmlns:mc="http://schemas.openxmlformats.org/markup-compatibility/2006">
              <mc:Choice xmlns:v="urn:schemas-microsoft-com:vml" Requires="v">
                <p:oleObj name="Equation" r:id="rId2" imgW="429480" imgH="164520" progId="Equation.3">
                  <p:embed/>
                </p:oleObj>
              </mc:Choice>
              <mc:Fallback>
                <p:oleObj name="Equation" r:id="rId2" imgW="429480" imgH="16452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354" y="2544484"/>
                        <a:ext cx="1163781" cy="46459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7056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Ideal Gas Law</a:t>
            </a:r>
          </a:p>
        </p:txBody>
      </p:sp>
      <p:sp>
        <p:nvSpPr>
          <p:cNvPr id="3" name="Content Placeholder 2"/>
          <p:cNvSpPr>
            <a:spLocks noGrp="1"/>
          </p:cNvSpPr>
          <p:nvPr>
            <p:ph idx="1"/>
          </p:nvPr>
        </p:nvSpPr>
        <p:spPr>
          <a:xfrm>
            <a:off x="628650" y="955965"/>
            <a:ext cx="7886700" cy="4672939"/>
          </a:xfrm>
        </p:spPr>
        <p:txBody>
          <a:bodyPr>
            <a:normAutofit/>
          </a:bodyPr>
          <a:lstStyle/>
          <a:p>
            <a:endParaRPr lang="en-US" dirty="0"/>
          </a:p>
          <a:p>
            <a:endParaRPr lang="en-US" dirty="0"/>
          </a:p>
          <a:p>
            <a:endParaRPr lang="en-US" dirty="0"/>
          </a:p>
          <a:p>
            <a:endParaRPr lang="en-US" dirty="0"/>
          </a:p>
          <a:p>
            <a:r>
              <a:rPr lang="en-US" dirty="0"/>
              <a:t>These four equations can be combined into a single law consisting of all four properties.</a:t>
            </a:r>
          </a:p>
          <a:p>
            <a:endParaRPr lang="en-US" dirty="0"/>
          </a:p>
          <a:p>
            <a:r>
              <a:rPr lang="en-US" dirty="0"/>
              <a:t> </a:t>
            </a:r>
            <a:r>
              <a:rPr lang="en-US" b="1" dirty="0"/>
              <a:t>The Ideal Gas Law: </a:t>
            </a:r>
            <a:r>
              <a:rPr lang="en-US" i="1" dirty="0"/>
              <a:t>PV</a:t>
            </a:r>
            <a:r>
              <a:rPr lang="en-US" dirty="0"/>
              <a:t> = </a:t>
            </a:r>
            <a:r>
              <a:rPr lang="en-US" i="1" dirty="0" err="1"/>
              <a:t>nRT</a:t>
            </a:r>
            <a:endParaRPr lang="en-US" i="1" dirty="0"/>
          </a:p>
          <a:p>
            <a:endParaRPr lang="en-US" dirty="0"/>
          </a:p>
          <a:p>
            <a:r>
              <a:rPr lang="en-US" dirty="0"/>
              <a:t> The four constants (</a:t>
            </a:r>
            <a:r>
              <a:rPr lang="en-US" i="1" dirty="0"/>
              <a:t>k</a:t>
            </a:r>
            <a:r>
              <a:rPr lang="en-US" dirty="0"/>
              <a:t>) were combined into a new constant, </a:t>
            </a:r>
            <a:r>
              <a:rPr lang="en-US" i="1" dirty="0"/>
              <a:t>R</a:t>
            </a:r>
            <a:r>
              <a:rPr lang="en-US" dirty="0"/>
              <a:t>, called the </a:t>
            </a:r>
            <a:r>
              <a:rPr lang="en-US" b="1" dirty="0"/>
              <a:t>ideal gas constant</a:t>
            </a:r>
            <a:r>
              <a:rPr lang="en-US" dirty="0"/>
              <a:t>.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00362045"/>
              </p:ext>
            </p:extLst>
          </p:nvPr>
        </p:nvGraphicFramePr>
        <p:xfrm>
          <a:off x="902525" y="1295400"/>
          <a:ext cx="1284659" cy="392159"/>
        </p:xfrm>
        <a:graphic>
          <a:graphicData uri="http://schemas.openxmlformats.org/presentationml/2006/ole">
            <mc:AlternateContent xmlns:mc="http://schemas.openxmlformats.org/markup-compatibility/2006">
              <mc:Choice xmlns:v="urn:schemas-microsoft-com:vml" Requires="v">
                <p:oleObj name="Equation" r:id="rId2" imgW="447840" imgH="127800" progId="Equation.3">
                  <p:embed/>
                </p:oleObj>
              </mc:Choice>
              <mc:Fallback>
                <p:oleObj name="Equation" r:id="rId2" imgW="447840" imgH="12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25" y="1295400"/>
                        <a:ext cx="1284659" cy="39215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2149457"/>
              </p:ext>
            </p:extLst>
          </p:nvPr>
        </p:nvGraphicFramePr>
        <p:xfrm>
          <a:off x="2695699" y="1319212"/>
          <a:ext cx="1290597" cy="393971"/>
        </p:xfrm>
        <a:graphic>
          <a:graphicData uri="http://schemas.openxmlformats.org/presentationml/2006/ole">
            <mc:AlternateContent xmlns:mc="http://schemas.openxmlformats.org/markup-compatibility/2006">
              <mc:Choice xmlns:v="urn:schemas-microsoft-com:vml" Requires="v">
                <p:oleObj name="Equation" r:id="rId4" imgW="447840" imgH="127800" progId="Equation.3">
                  <p:embed/>
                </p:oleObj>
              </mc:Choice>
              <mc:Fallback>
                <p:oleObj name="Equation" r:id="rId4" imgW="447840" imgH="12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699" y="1319212"/>
                        <a:ext cx="1290597" cy="393971"/>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90195861"/>
              </p:ext>
            </p:extLst>
          </p:nvPr>
        </p:nvGraphicFramePr>
        <p:xfrm>
          <a:off x="4688561" y="955965"/>
          <a:ext cx="1248440" cy="1172522"/>
        </p:xfrm>
        <a:graphic>
          <a:graphicData uri="http://schemas.openxmlformats.org/presentationml/2006/ole">
            <mc:AlternateContent xmlns:mc="http://schemas.openxmlformats.org/markup-compatibility/2006">
              <mc:Choice xmlns:v="urn:schemas-microsoft-com:vml" Requires="v">
                <p:oleObj name="Equation" r:id="rId6" imgW="411120" imgH="383760" progId="Equation.3">
                  <p:embed/>
                </p:oleObj>
              </mc:Choice>
              <mc:Fallback>
                <p:oleObj name="Equation" r:id="rId6" imgW="411120" imgH="38376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8561" y="955965"/>
                        <a:ext cx="1248440" cy="117252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5216223"/>
              </p:ext>
            </p:extLst>
          </p:nvPr>
        </p:nvGraphicFramePr>
        <p:xfrm>
          <a:off x="6442153" y="1295400"/>
          <a:ext cx="1264933" cy="504919"/>
        </p:xfrm>
        <a:graphic>
          <a:graphicData uri="http://schemas.openxmlformats.org/presentationml/2006/ole">
            <mc:AlternateContent xmlns:mc="http://schemas.openxmlformats.org/markup-compatibility/2006">
              <mc:Choice xmlns:v="urn:schemas-microsoft-com:vml" Requires="v">
                <p:oleObj name="Equation" r:id="rId8" imgW="429480" imgH="164520" progId="Equation.3">
                  <p:embed/>
                </p:oleObj>
              </mc:Choice>
              <mc:Fallback>
                <p:oleObj name="Equation" r:id="rId8" imgW="429480" imgH="16452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2153" y="1295400"/>
                        <a:ext cx="1264933" cy="5049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3788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Ideal Gas Law</a:t>
            </a:r>
          </a:p>
        </p:txBody>
      </p:sp>
      <p:sp>
        <p:nvSpPr>
          <p:cNvPr id="3" name="Content Placeholder 2"/>
          <p:cNvSpPr>
            <a:spLocks noGrp="1"/>
          </p:cNvSpPr>
          <p:nvPr>
            <p:ph idx="1"/>
          </p:nvPr>
        </p:nvSpPr>
        <p:spPr/>
        <p:txBody>
          <a:bodyPr/>
          <a:lstStyle/>
          <a:p>
            <a:pPr marL="0" indent="0" algn="ctr">
              <a:buNone/>
            </a:pPr>
            <a:r>
              <a:rPr lang="en-US" i="1" dirty="0"/>
              <a:t>PV</a:t>
            </a:r>
            <a:r>
              <a:rPr lang="en-US" dirty="0"/>
              <a:t> = </a:t>
            </a:r>
            <a:r>
              <a:rPr lang="en-US" i="1" dirty="0" err="1"/>
              <a:t>nRT</a:t>
            </a:r>
            <a:endParaRPr lang="en-US" i="1" dirty="0"/>
          </a:p>
          <a:p>
            <a:pPr marL="0" indent="0" algn="ctr">
              <a:buNone/>
            </a:pPr>
            <a:endParaRPr lang="en-US" dirty="0"/>
          </a:p>
          <a:p>
            <a:r>
              <a:rPr lang="en-US" i="1" dirty="0"/>
              <a:t>P</a:t>
            </a:r>
            <a:r>
              <a:rPr lang="en-US" dirty="0"/>
              <a:t> is the pressure in atm.</a:t>
            </a:r>
          </a:p>
          <a:p>
            <a:r>
              <a:rPr lang="en-US" i="1" dirty="0"/>
              <a:t>V</a:t>
            </a:r>
            <a:r>
              <a:rPr lang="en-US" dirty="0"/>
              <a:t> is the volume in L.</a:t>
            </a:r>
          </a:p>
          <a:p>
            <a:r>
              <a:rPr lang="en-US" i="1" dirty="0"/>
              <a:t>n</a:t>
            </a:r>
            <a:r>
              <a:rPr lang="en-US" dirty="0"/>
              <a:t> is the moles of gas.</a:t>
            </a:r>
          </a:p>
          <a:p>
            <a:r>
              <a:rPr lang="en-US" i="1" dirty="0"/>
              <a:t>T</a:t>
            </a:r>
            <a:r>
              <a:rPr lang="en-US" dirty="0"/>
              <a:t> is the temperature in K.</a:t>
            </a:r>
          </a:p>
          <a:p>
            <a:r>
              <a:rPr lang="en-US" i="1" dirty="0"/>
              <a:t>R</a:t>
            </a:r>
            <a:r>
              <a:rPr lang="en-US" dirty="0"/>
              <a:t> is the ideal gas constant.</a:t>
            </a:r>
          </a:p>
          <a:p>
            <a:endParaRPr lang="en-US" i="1"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491235762"/>
              </p:ext>
            </p:extLst>
          </p:nvPr>
        </p:nvGraphicFramePr>
        <p:xfrm>
          <a:off x="2921640" y="4294910"/>
          <a:ext cx="3225800" cy="914400"/>
        </p:xfrm>
        <a:graphic>
          <a:graphicData uri="http://schemas.openxmlformats.org/presentationml/2006/ole">
            <mc:AlternateContent xmlns:mc="http://schemas.openxmlformats.org/markup-compatibility/2006">
              <mc:Choice xmlns:v="urn:schemas-microsoft-com:vml" Requires="v">
                <p:oleObj name="Equation" r:id="rId2" imgW="1409400" imgH="393480" progId="Equation.DSMT4">
                  <p:embed/>
                </p:oleObj>
              </mc:Choice>
              <mc:Fallback>
                <p:oleObj name="Equation" r:id="rId2" imgW="1409400" imgH="393480" progId="Equation.DSMT4">
                  <p:embed/>
                  <p:pic>
                    <p:nvPicPr>
                      <p:cNvPr id="0" name="Object 4"/>
                      <p:cNvPicPr>
                        <a:picLocks noGrp="1" noChangeAspect="1" noChangeArrowheads="1"/>
                      </p:cNvPicPr>
                      <p:nvPr/>
                    </p:nvPicPr>
                    <p:blipFill>
                      <a:blip r:embed="rId3"/>
                      <a:srcRect/>
                      <a:stretch>
                        <a:fillRect/>
                      </a:stretch>
                    </p:blipFill>
                    <p:spPr bwMode="auto">
                      <a:xfrm>
                        <a:off x="2921640" y="4294910"/>
                        <a:ext cx="3225800" cy="914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78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Gas Pressure</a:t>
            </a:r>
          </a:p>
          <a:p>
            <a:pPr lvl="1"/>
            <a:r>
              <a:rPr lang="en-US" dirty="0"/>
              <a:t>Define the property of pressure</a:t>
            </a:r>
          </a:p>
          <a:p>
            <a:pPr lvl="1"/>
            <a:r>
              <a:rPr lang="en-US" dirty="0"/>
              <a:t>Define and convert among the units of pressure measurements</a:t>
            </a:r>
          </a:p>
          <a:p>
            <a:pPr lvl="1"/>
            <a:r>
              <a:rPr lang="en-US" dirty="0"/>
              <a:t>Describe the operation of common tools for measuring gas pressure</a:t>
            </a:r>
          </a:p>
          <a:p>
            <a:pPr lvl="1"/>
            <a:r>
              <a:rPr lang="en-US" dirty="0"/>
              <a:t>Calculate pressure from manometer data</a:t>
            </a:r>
          </a:p>
        </p:txBody>
      </p:sp>
    </p:spTree>
    <p:extLst>
      <p:ext uri="{BB962C8B-B14F-4D97-AF65-F5344CB8AC3E}">
        <p14:creationId xmlns:p14="http://schemas.microsoft.com/office/powerpoint/2010/main" val="1869692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Ideal Gas Law</a:t>
            </a:r>
          </a:p>
        </p:txBody>
      </p:sp>
      <p:sp>
        <p:nvSpPr>
          <p:cNvPr id="3" name="Content Placeholder 2"/>
          <p:cNvSpPr>
            <a:spLocks noGrp="1"/>
          </p:cNvSpPr>
          <p:nvPr>
            <p:ph idx="1"/>
          </p:nvPr>
        </p:nvSpPr>
        <p:spPr/>
        <p:txBody>
          <a:bodyPr/>
          <a:lstStyle/>
          <a:p>
            <a:pPr marL="0" indent="0" algn="ctr">
              <a:buNone/>
            </a:pPr>
            <a:r>
              <a:rPr lang="en-US" i="1" dirty="0"/>
              <a:t>PV</a:t>
            </a:r>
            <a:r>
              <a:rPr lang="en-US" dirty="0"/>
              <a:t> = </a:t>
            </a:r>
            <a:r>
              <a:rPr lang="en-US" i="1" dirty="0" err="1"/>
              <a:t>nRT</a:t>
            </a:r>
            <a:endParaRPr lang="en-US" i="1" dirty="0"/>
          </a:p>
          <a:p>
            <a:endParaRPr lang="en-US" dirty="0"/>
          </a:p>
          <a:p>
            <a:r>
              <a:rPr lang="en-US" dirty="0"/>
              <a:t>The ideal gas law accurately describes the properties of an ideal gas.</a:t>
            </a:r>
          </a:p>
          <a:p>
            <a:endParaRPr lang="en-US" dirty="0"/>
          </a:p>
          <a:p>
            <a:r>
              <a:rPr lang="en-US" dirty="0"/>
              <a:t>What is an ideal gas? What assumptions are being made? </a:t>
            </a:r>
          </a:p>
          <a:p>
            <a:endParaRPr lang="en-US" dirty="0"/>
          </a:p>
        </p:txBody>
      </p:sp>
    </p:spTree>
    <p:extLst>
      <p:ext uri="{BB962C8B-B14F-4D97-AF65-F5344CB8AC3E}">
        <p14:creationId xmlns:p14="http://schemas.microsoft.com/office/powerpoint/2010/main" val="2668212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9.16</a:t>
            </a:r>
          </a:p>
        </p:txBody>
      </p:sp>
      <p:pic>
        <p:nvPicPr>
          <p:cNvPr id="2" name="Figure" descr="This photograph shows a scuba diver underwater with a tank on his or her back and bubbles ascending from the breathing apparatu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157412" y="1100931"/>
            <a:ext cx="4829175" cy="3505200"/>
          </a:xfrm>
        </p:spPr>
      </p:pic>
      <p:sp>
        <p:nvSpPr>
          <p:cNvPr id="7" name="Figure Legend"/>
          <p:cNvSpPr>
            <a:spLocks noGrp="1"/>
          </p:cNvSpPr>
          <p:nvPr>
            <p:ph idx="13"/>
          </p:nvPr>
        </p:nvSpPr>
        <p:spPr/>
        <p:txBody>
          <a:bodyPr>
            <a:normAutofit/>
          </a:bodyPr>
          <a:lstStyle/>
          <a:p>
            <a:r>
              <a:rPr lang="en-US" sz="1600" dirty="0"/>
              <a:t>Scuba divers use compressed air to breathe while underwater. (credit: modification of work by </a:t>
            </a:r>
            <a:r>
              <a:rPr lang="cs-CZ" sz="1600" dirty="0"/>
              <a:t>Mark </a:t>
            </a:r>
            <a:r>
              <a:rPr lang="cs-CZ" sz="1600" dirty="0" err="1"/>
              <a:t>Goodchild</a:t>
            </a:r>
            <a:r>
              <a:rPr lang="cs-CZ" sz="1600" dirty="0"/>
              <a:t>)</a:t>
            </a:r>
            <a:endParaRPr lang="en-US" sz="1600" dirty="0"/>
          </a:p>
        </p:txBody>
      </p:sp>
    </p:spTree>
    <p:extLst>
      <p:ext uri="{BB962C8B-B14F-4D97-AF65-F5344CB8AC3E}">
        <p14:creationId xmlns:p14="http://schemas.microsoft.com/office/powerpoint/2010/main" val="3860698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9.17</a:t>
            </a:r>
          </a:p>
        </p:txBody>
      </p:sp>
      <p:pic>
        <p:nvPicPr>
          <p:cNvPr id="2" name="Figure" descr="This picture shows colorful underwater corals and anemones in hues of yellow, orange, green, and brown, surrounded by water that appears blue in colo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3612" y="1100931"/>
            <a:ext cx="4676775" cy="3505200"/>
          </a:xfrm>
        </p:spPr>
      </p:pic>
      <p:sp>
        <p:nvSpPr>
          <p:cNvPr id="7" name="Figure Legend"/>
          <p:cNvSpPr>
            <a:spLocks noGrp="1"/>
          </p:cNvSpPr>
          <p:nvPr>
            <p:ph idx="13"/>
          </p:nvPr>
        </p:nvSpPr>
        <p:spPr/>
        <p:txBody>
          <a:bodyPr>
            <a:normAutofit/>
          </a:bodyPr>
          <a:lstStyle/>
          <a:p>
            <a:r>
              <a:rPr lang="en-US" sz="1600" dirty="0"/>
              <a:t>Scuba divers, whether at the Great Barrier Reef or in the Caribbean, must be aware of buoyancy, pressure equalization, and the amount of time they spend underwater, to avoid the risks associated with pressurized gases in the body. (credit: Kyle Taylor)</a:t>
            </a:r>
          </a:p>
        </p:txBody>
      </p:sp>
    </p:spTree>
    <p:extLst>
      <p:ext uri="{BB962C8B-B14F-4D97-AF65-F5344CB8AC3E}">
        <p14:creationId xmlns:p14="http://schemas.microsoft.com/office/powerpoint/2010/main" val="742331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Temperature and Pressure</a:t>
            </a:r>
          </a:p>
        </p:txBody>
      </p:sp>
      <p:sp>
        <p:nvSpPr>
          <p:cNvPr id="3" name="Content Placeholder 2"/>
          <p:cNvSpPr>
            <a:spLocks noGrp="1"/>
          </p:cNvSpPr>
          <p:nvPr>
            <p:ph idx="1"/>
          </p:nvPr>
        </p:nvSpPr>
        <p:spPr>
          <a:xfrm>
            <a:off x="628650" y="955965"/>
            <a:ext cx="7886700" cy="4625438"/>
          </a:xfrm>
        </p:spPr>
        <p:txBody>
          <a:bodyPr>
            <a:normAutofit/>
          </a:bodyPr>
          <a:lstStyle/>
          <a:p>
            <a:r>
              <a:rPr lang="en-US" dirty="0"/>
              <a:t>Sometimes it is important to define standard conditions.</a:t>
            </a:r>
          </a:p>
          <a:p>
            <a:endParaRPr lang="en-US" dirty="0"/>
          </a:p>
          <a:p>
            <a:r>
              <a:rPr lang="en-US" b="1" dirty="0"/>
              <a:t>Standard temperature and pressure (STP)</a:t>
            </a:r>
          </a:p>
          <a:p>
            <a:pPr lvl="1"/>
            <a:r>
              <a:rPr lang="en-US" dirty="0"/>
              <a:t>0 </a:t>
            </a:r>
            <a:r>
              <a:rPr lang="en-US" altLang="en-US" baseline="30000" dirty="0" err="1"/>
              <a:t>o</a:t>
            </a:r>
            <a:r>
              <a:rPr lang="en-US" dirty="0" err="1"/>
              <a:t>C</a:t>
            </a:r>
            <a:r>
              <a:rPr lang="en-US" dirty="0"/>
              <a:t> = 273 K</a:t>
            </a:r>
          </a:p>
          <a:p>
            <a:pPr lvl="1"/>
            <a:r>
              <a:rPr lang="en-US" dirty="0"/>
              <a:t>1 </a:t>
            </a:r>
            <a:r>
              <a:rPr lang="en-US" dirty="0" err="1"/>
              <a:t>atm</a:t>
            </a:r>
            <a:br>
              <a:rPr lang="en-US" dirty="0"/>
            </a:br>
            <a:br>
              <a:rPr lang="en-US" dirty="0"/>
            </a:br>
            <a:r>
              <a:rPr lang="en-US" i="1" dirty="0"/>
              <a:t>Note: The IUPAC recommended value of standard pressure was changed to 1 bar in 1982, but many texts continue to use the 1 </a:t>
            </a:r>
            <a:r>
              <a:rPr lang="en-US" i="1" dirty="0" err="1"/>
              <a:t>atm</a:t>
            </a:r>
            <a:r>
              <a:rPr lang="en-US" i="1" dirty="0"/>
              <a:t> value.</a:t>
            </a:r>
          </a:p>
          <a:p>
            <a:endParaRPr lang="en-US" dirty="0"/>
          </a:p>
          <a:p>
            <a:r>
              <a:rPr lang="en-US" dirty="0"/>
              <a:t>At STP, the volume of one mole of any gas can be calculated. </a:t>
            </a:r>
          </a:p>
          <a:p>
            <a:endParaRPr lang="en-US" dirty="0"/>
          </a:p>
        </p:txBody>
      </p:sp>
    </p:spTree>
    <p:extLst>
      <p:ext uri="{BB962C8B-B14F-4D97-AF65-F5344CB8AC3E}">
        <p14:creationId xmlns:p14="http://schemas.microsoft.com/office/powerpoint/2010/main" val="3727525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Ideal Gas Law</a:t>
            </a:r>
          </a:p>
        </p:txBody>
      </p:sp>
      <p:sp>
        <p:nvSpPr>
          <p:cNvPr id="3" name="Content Placeholder 2"/>
          <p:cNvSpPr>
            <a:spLocks noGrp="1"/>
          </p:cNvSpPr>
          <p:nvPr>
            <p:ph idx="1"/>
          </p:nvPr>
        </p:nvSpPr>
        <p:spPr/>
        <p:txBody>
          <a:bodyPr/>
          <a:lstStyle/>
          <a:p>
            <a:pPr marL="0" indent="0" algn="ctr">
              <a:buNone/>
            </a:pPr>
            <a:r>
              <a:rPr lang="en-US" i="1" dirty="0"/>
              <a:t>PV</a:t>
            </a:r>
            <a:r>
              <a:rPr lang="en-US" dirty="0"/>
              <a:t> = </a:t>
            </a:r>
            <a:r>
              <a:rPr lang="en-US" i="1" dirty="0" err="1"/>
              <a:t>nRT</a:t>
            </a:r>
            <a:endParaRPr lang="en-US" i="1" dirty="0"/>
          </a:p>
          <a:p>
            <a:endParaRPr lang="en-US" dirty="0"/>
          </a:p>
          <a:p>
            <a:r>
              <a:rPr lang="en-US" dirty="0"/>
              <a:t>Modified version of the ideal gas law:</a:t>
            </a:r>
          </a:p>
          <a:p>
            <a:pPr lvl="1"/>
            <a:r>
              <a:rPr lang="en-US" dirty="0"/>
              <a:t>Moles kept constant</a:t>
            </a:r>
          </a:p>
          <a:p>
            <a:pPr lvl="1"/>
            <a:r>
              <a:rPr lang="en-US" dirty="0"/>
              <a:t>But other properties change</a:t>
            </a:r>
          </a:p>
          <a:p>
            <a:endParaRPr lang="en-US" dirty="0"/>
          </a:p>
        </p:txBody>
      </p:sp>
    </p:spTree>
    <p:extLst>
      <p:ext uri="{BB962C8B-B14F-4D97-AF65-F5344CB8AC3E}">
        <p14:creationId xmlns:p14="http://schemas.microsoft.com/office/powerpoint/2010/main" val="3920554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9.18</a:t>
            </a:r>
          </a:p>
        </p:txBody>
      </p:sp>
      <p:sp>
        <p:nvSpPr>
          <p:cNvPr id="7" name="Figure Legend"/>
          <p:cNvSpPr>
            <a:spLocks noGrp="1"/>
          </p:cNvSpPr>
          <p:nvPr>
            <p:ph idx="13"/>
          </p:nvPr>
        </p:nvSpPr>
        <p:spPr>
          <a:xfrm>
            <a:off x="628650" y="5130140"/>
            <a:ext cx="7886700" cy="1059956"/>
          </a:xfrm>
        </p:spPr>
        <p:txBody>
          <a:bodyPr>
            <a:normAutofit/>
          </a:bodyPr>
          <a:lstStyle/>
          <a:p>
            <a:r>
              <a:rPr lang="en-US" sz="1600" dirty="0"/>
              <a:t>Regardless of its chemical identity, one mole of gas behaving ideally occupies a volume of ~22.4 L at STP.</a:t>
            </a:r>
          </a:p>
        </p:txBody>
      </p:sp>
      <p:pic>
        <p:nvPicPr>
          <p:cNvPr id="15362" name="Picture 2" descr="This figure shows three balloons each filled with H e, N H subscript 3, and O subscript 2 respectively. Beneath the first balloon is the label “He (4 g)” Beneath the second balloon is the label, “N H subscript 3 (17 g).” Beneath the third balloon is the label “O subscript 2 (32 g).” Each balloon contains the same number of molecules of their respective gas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8377" y="1100302"/>
            <a:ext cx="6439332" cy="37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82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9.3 Stoichiometry of Gaseous Substances, Mixtures, and Reactions</a:t>
            </a:r>
          </a:p>
          <a:p>
            <a:pPr lvl="1"/>
            <a:r>
              <a:rPr lang="en-US" dirty="0"/>
              <a:t>Use the ideal gas law to compute gas densities and molar masses</a:t>
            </a:r>
          </a:p>
          <a:p>
            <a:pPr lvl="1"/>
            <a:r>
              <a:rPr lang="en-US" dirty="0"/>
              <a:t>Perform stoichiometric calculations involving gaseous substances</a:t>
            </a:r>
          </a:p>
          <a:p>
            <a:pPr lvl="1"/>
            <a:r>
              <a:rPr lang="en-US" dirty="0"/>
              <a:t>State Dalton’s law of partial pressures and use it in calculations involving gaseous mixtures</a:t>
            </a:r>
          </a:p>
        </p:txBody>
      </p:sp>
    </p:spTree>
    <p:extLst>
      <p:ext uri="{BB962C8B-B14F-4D97-AF65-F5344CB8AC3E}">
        <p14:creationId xmlns:p14="http://schemas.microsoft.com/office/powerpoint/2010/main" val="297576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Density of a Gas</a:t>
            </a:r>
          </a:p>
        </p:txBody>
      </p:sp>
      <p:sp>
        <p:nvSpPr>
          <p:cNvPr id="3" name="Content Placeholder 2"/>
          <p:cNvSpPr>
            <a:spLocks noGrp="1"/>
          </p:cNvSpPr>
          <p:nvPr>
            <p:ph idx="1"/>
          </p:nvPr>
        </p:nvSpPr>
        <p:spPr/>
        <p:txBody>
          <a:bodyPr>
            <a:normAutofit lnSpcReduction="10000"/>
          </a:bodyPr>
          <a:lstStyle/>
          <a:p>
            <a:r>
              <a:rPr lang="en-US" dirty="0"/>
              <a:t>Recall, the density of a substance</a:t>
            </a:r>
          </a:p>
          <a:p>
            <a:endParaRPr lang="en-US" dirty="0"/>
          </a:p>
          <a:p>
            <a:endParaRPr lang="en-US" dirty="0"/>
          </a:p>
          <a:p>
            <a:endParaRPr lang="en-US" dirty="0"/>
          </a:p>
          <a:p>
            <a:r>
              <a:rPr lang="en-US" dirty="0"/>
              <a:t>We can rearrange the following equation</a:t>
            </a:r>
          </a:p>
          <a:p>
            <a:endParaRPr lang="en-US" dirty="0"/>
          </a:p>
          <a:p>
            <a:endParaRPr lang="en-US" dirty="0"/>
          </a:p>
          <a:p>
            <a:endParaRPr lang="en-US" dirty="0"/>
          </a:p>
          <a:p>
            <a:endParaRPr lang="en-US" dirty="0"/>
          </a:p>
          <a:p>
            <a:r>
              <a:rPr lang="en-US" dirty="0"/>
              <a:t>Substitute into the density equation to obtain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9743706"/>
              </p:ext>
            </p:extLst>
          </p:nvPr>
        </p:nvGraphicFramePr>
        <p:xfrm>
          <a:off x="3756025" y="1338263"/>
          <a:ext cx="1395413" cy="881062"/>
        </p:xfrm>
        <a:graphic>
          <a:graphicData uri="http://schemas.openxmlformats.org/presentationml/2006/ole">
            <mc:AlternateContent xmlns:mc="http://schemas.openxmlformats.org/markup-compatibility/2006">
              <mc:Choice xmlns:v="urn:schemas-microsoft-com:vml" Requires="v">
                <p:oleObj name="Equation" r:id="rId2" imgW="622080" imgH="393480" progId="Equation.DSMT4">
                  <p:embed/>
                </p:oleObj>
              </mc:Choice>
              <mc:Fallback>
                <p:oleObj name="Equation" r:id="rId2" imgW="622080" imgH="393480" progId="Equation.DSMT4">
                  <p:embed/>
                  <p:pic>
                    <p:nvPicPr>
                      <p:cNvPr id="0" name="Object 2"/>
                      <p:cNvPicPr>
                        <a:picLocks noChangeAspect="1" noChangeArrowheads="1"/>
                      </p:cNvPicPr>
                      <p:nvPr/>
                    </p:nvPicPr>
                    <p:blipFill>
                      <a:blip r:embed="rId3"/>
                      <a:srcRect/>
                      <a:stretch>
                        <a:fillRect/>
                      </a:stretch>
                    </p:blipFill>
                    <p:spPr bwMode="auto">
                      <a:xfrm>
                        <a:off x="3756025" y="1338263"/>
                        <a:ext cx="1395413" cy="881062"/>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77323251"/>
              </p:ext>
            </p:extLst>
          </p:nvPr>
        </p:nvGraphicFramePr>
        <p:xfrm>
          <a:off x="3554413" y="3041650"/>
          <a:ext cx="2230437" cy="831850"/>
        </p:xfrm>
        <a:graphic>
          <a:graphicData uri="http://schemas.openxmlformats.org/presentationml/2006/ole">
            <mc:AlternateContent xmlns:mc="http://schemas.openxmlformats.org/markup-compatibility/2006">
              <mc:Choice xmlns:v="urn:schemas-microsoft-com:vml" Requires="v">
                <p:oleObj name="Equation" r:id="rId4" imgW="1054080" imgH="393480" progId="Equation.DSMT4">
                  <p:embed/>
                </p:oleObj>
              </mc:Choice>
              <mc:Fallback>
                <p:oleObj name="Equation" r:id="rId4" imgW="1054080" imgH="393480" progId="Equation.DSMT4">
                  <p:embed/>
                  <p:pic>
                    <p:nvPicPr>
                      <p:cNvPr id="0" name="Object 3"/>
                      <p:cNvPicPr>
                        <a:picLocks noChangeAspect="1" noChangeArrowheads="1"/>
                      </p:cNvPicPr>
                      <p:nvPr/>
                    </p:nvPicPr>
                    <p:blipFill>
                      <a:blip r:embed="rId5"/>
                      <a:srcRect/>
                      <a:stretch>
                        <a:fillRect/>
                      </a:stretch>
                    </p:blipFill>
                    <p:spPr bwMode="auto">
                      <a:xfrm>
                        <a:off x="3554413" y="3041650"/>
                        <a:ext cx="2230437" cy="83185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01421471"/>
              </p:ext>
            </p:extLst>
          </p:nvPr>
        </p:nvGraphicFramePr>
        <p:xfrm>
          <a:off x="3787910" y="4873148"/>
          <a:ext cx="1726439" cy="922752"/>
        </p:xfrm>
        <a:graphic>
          <a:graphicData uri="http://schemas.openxmlformats.org/presentationml/2006/ole">
            <mc:AlternateContent xmlns:mc="http://schemas.openxmlformats.org/markup-compatibility/2006">
              <mc:Choice xmlns:v="urn:schemas-microsoft-com:vml" Requires="v">
                <p:oleObj name="Equation" r:id="rId6" imgW="736560" imgH="393480" progId="Equation.DSMT4">
                  <p:embed/>
                </p:oleObj>
              </mc:Choice>
              <mc:Fallback>
                <p:oleObj name="Equation" r:id="rId6" imgW="736560" imgH="3934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910" y="4873148"/>
                        <a:ext cx="1726439" cy="9227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56942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 of Gases</a:t>
            </a:r>
          </a:p>
        </p:txBody>
      </p:sp>
      <p:sp>
        <p:nvSpPr>
          <p:cNvPr id="3" name="Content Placeholder 2"/>
          <p:cNvSpPr>
            <a:spLocks noGrp="1"/>
          </p:cNvSpPr>
          <p:nvPr>
            <p:ph idx="1"/>
          </p:nvPr>
        </p:nvSpPr>
        <p:spPr>
          <a:xfrm>
            <a:off x="628650" y="955965"/>
            <a:ext cx="7886700" cy="5064825"/>
          </a:xfrm>
        </p:spPr>
        <p:txBody>
          <a:bodyPr/>
          <a:lstStyle/>
          <a:p>
            <a:endParaRPr lang="en-US" dirty="0"/>
          </a:p>
          <a:p>
            <a:endParaRPr lang="en-US" dirty="0"/>
          </a:p>
          <a:p>
            <a:endParaRPr lang="en-US" dirty="0"/>
          </a:p>
          <a:p>
            <a:r>
              <a:rPr lang="en-US" dirty="0"/>
              <a:t>Recall that density is an intensive property.</a:t>
            </a:r>
          </a:p>
          <a:p>
            <a:pPr lvl="1"/>
            <a:r>
              <a:rPr lang="en-US" dirty="0"/>
              <a:t>Does not depend on the amount of substance</a:t>
            </a:r>
          </a:p>
          <a:p>
            <a:endParaRPr lang="en-US" dirty="0"/>
          </a:p>
          <a:p>
            <a:r>
              <a:rPr lang="en-US" dirty="0"/>
              <a:t>But, the density of a gas does depend on</a:t>
            </a:r>
          </a:p>
          <a:p>
            <a:pPr lvl="1"/>
            <a:r>
              <a:rPr lang="en-US" dirty="0"/>
              <a:t>Pressure</a:t>
            </a:r>
          </a:p>
          <a:p>
            <a:pPr lvl="1"/>
            <a:r>
              <a:rPr lang="en-US" dirty="0"/>
              <a:t>Temperature</a:t>
            </a:r>
          </a:p>
          <a:p>
            <a:pPr lvl="1"/>
            <a:r>
              <a:rPr lang="en-US" dirty="0"/>
              <a:t>Molar mass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70440040"/>
              </p:ext>
            </p:extLst>
          </p:nvPr>
        </p:nvGraphicFramePr>
        <p:xfrm>
          <a:off x="3642923" y="955965"/>
          <a:ext cx="1598796" cy="854529"/>
        </p:xfrm>
        <a:graphic>
          <a:graphicData uri="http://schemas.openxmlformats.org/presentationml/2006/ole">
            <mc:AlternateContent xmlns:mc="http://schemas.openxmlformats.org/markup-compatibility/2006">
              <mc:Choice xmlns:v="urn:schemas-microsoft-com:vml" Requires="v">
                <p:oleObj name="Equation" r:id="rId2" imgW="736560" imgH="393480" progId="Equation.DSMT4">
                  <p:embed/>
                </p:oleObj>
              </mc:Choice>
              <mc:Fallback>
                <p:oleObj name="Equation" r:id="rId2" imgW="736560" imgH="39348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923" y="955965"/>
                        <a:ext cx="1598796" cy="85452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22203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Molar Mass of a Gas</a:t>
            </a:r>
          </a:p>
        </p:txBody>
      </p:sp>
      <p:sp>
        <p:nvSpPr>
          <p:cNvPr id="3" name="Content Placeholder 2"/>
          <p:cNvSpPr>
            <a:spLocks noGrp="1"/>
          </p:cNvSpPr>
          <p:nvPr>
            <p:ph idx="1"/>
          </p:nvPr>
        </p:nvSpPr>
        <p:spPr>
          <a:xfrm>
            <a:off x="628650" y="955965"/>
            <a:ext cx="7886700" cy="4625438"/>
          </a:xfrm>
        </p:spPr>
        <p:txBody>
          <a:bodyPr/>
          <a:lstStyle/>
          <a:p>
            <a:r>
              <a:rPr lang="en-US" dirty="0"/>
              <a:t>Recall, the molar mass (      ) of a substance.</a:t>
            </a:r>
          </a:p>
          <a:p>
            <a:endParaRPr lang="en-US" dirty="0"/>
          </a:p>
          <a:p>
            <a:endParaRPr lang="en-US" dirty="0"/>
          </a:p>
          <a:p>
            <a:endParaRPr lang="en-US" dirty="0"/>
          </a:p>
          <a:p>
            <a:r>
              <a:rPr lang="en-US" dirty="0"/>
              <a:t>This expression can be rearranged.</a:t>
            </a:r>
          </a:p>
          <a:p>
            <a:endParaRPr lang="en-US" dirty="0"/>
          </a:p>
          <a:p>
            <a:endParaRPr lang="en-US" dirty="0"/>
          </a:p>
          <a:p>
            <a:endParaRPr lang="en-US" dirty="0"/>
          </a:p>
          <a:p>
            <a:r>
              <a:rPr lang="en-US" dirty="0"/>
              <a:t>And then substituted into the Ideal Gas Law.</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328657"/>
              </p:ext>
            </p:extLst>
          </p:nvPr>
        </p:nvGraphicFramePr>
        <p:xfrm>
          <a:off x="3403543" y="927106"/>
          <a:ext cx="444062" cy="345212"/>
        </p:xfrm>
        <a:graphic>
          <a:graphicData uri="http://schemas.openxmlformats.org/presentationml/2006/ole">
            <mc:AlternateContent xmlns:mc="http://schemas.openxmlformats.org/markup-compatibility/2006">
              <mc:Choice xmlns:v="urn:schemas-microsoft-com:vml" Requires="v">
                <p:oleObj name="Equation" r:id="rId2" imgW="228600" imgH="177480" progId="Equation.DSMT4">
                  <p:embed/>
                </p:oleObj>
              </mc:Choice>
              <mc:Fallback>
                <p:oleObj name="Equation" r:id="rId2" imgW="228600" imgH="17748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543" y="927106"/>
                        <a:ext cx="444062" cy="34521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66435852"/>
              </p:ext>
            </p:extLst>
          </p:nvPr>
        </p:nvGraphicFramePr>
        <p:xfrm>
          <a:off x="3265713" y="1490973"/>
          <a:ext cx="2452255" cy="854156"/>
        </p:xfrm>
        <a:graphic>
          <a:graphicData uri="http://schemas.openxmlformats.org/presentationml/2006/ole">
            <mc:AlternateContent xmlns:mc="http://schemas.openxmlformats.org/markup-compatibility/2006">
              <mc:Choice xmlns:v="urn:schemas-microsoft-com:vml" Requires="v">
                <p:oleObj name="Equation" r:id="rId4" imgW="1130040" imgH="393480" progId="Equation.DSMT4">
                  <p:embed/>
                </p:oleObj>
              </mc:Choice>
              <mc:Fallback>
                <p:oleObj name="Equation" r:id="rId4" imgW="11300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3" y="1490973"/>
                        <a:ext cx="2452255" cy="854156"/>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0065818"/>
              </p:ext>
            </p:extLst>
          </p:nvPr>
        </p:nvGraphicFramePr>
        <p:xfrm>
          <a:off x="3983621" y="3004456"/>
          <a:ext cx="1153694" cy="894113"/>
        </p:xfrm>
        <a:graphic>
          <a:graphicData uri="http://schemas.openxmlformats.org/presentationml/2006/ole">
            <mc:AlternateContent xmlns:mc="http://schemas.openxmlformats.org/markup-compatibility/2006">
              <mc:Choice xmlns:v="urn:schemas-microsoft-com:vml" Requires="v">
                <p:oleObj name="Equation" r:id="rId6" imgW="507960" imgH="393480" progId="Equation.DSMT4">
                  <p:embed/>
                </p:oleObj>
              </mc:Choice>
              <mc:Fallback>
                <p:oleObj name="Equation" r:id="rId6" imgW="50796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3621" y="3004456"/>
                        <a:ext cx="1153694" cy="894113"/>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7448254"/>
              </p:ext>
            </p:extLst>
          </p:nvPr>
        </p:nvGraphicFramePr>
        <p:xfrm>
          <a:off x="3686137" y="4655127"/>
          <a:ext cx="2031831" cy="926276"/>
        </p:xfrm>
        <a:graphic>
          <a:graphicData uri="http://schemas.openxmlformats.org/presentationml/2006/ole">
            <mc:AlternateContent xmlns:mc="http://schemas.openxmlformats.org/markup-compatibility/2006">
              <mc:Choice xmlns:v="urn:schemas-microsoft-com:vml" Requires="v">
                <p:oleObj name="Equation" r:id="rId8" imgW="863280" imgH="393480" progId="Equation.DSMT4">
                  <p:embed/>
                </p:oleObj>
              </mc:Choice>
              <mc:Fallback>
                <p:oleObj name="Equation" r:id="rId8" imgW="863280" imgH="39348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6137" y="4655127"/>
                        <a:ext cx="2031831" cy="92627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3055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Air—Our Most Familiar Gas</a:t>
            </a:r>
          </a:p>
        </p:txBody>
      </p:sp>
      <p:sp>
        <p:nvSpPr>
          <p:cNvPr id="3" name="Content Placeholder 2"/>
          <p:cNvSpPr>
            <a:spLocks noGrp="1"/>
          </p:cNvSpPr>
          <p:nvPr>
            <p:ph idx="1"/>
          </p:nvPr>
        </p:nvSpPr>
        <p:spPr/>
        <p:txBody>
          <a:bodyPr/>
          <a:lstStyle/>
          <a:p>
            <a:r>
              <a:rPr lang="en-US" dirty="0"/>
              <a:t>Air has been known to exist since ancient times.</a:t>
            </a:r>
          </a:p>
          <a:p>
            <a:pPr lvl="1"/>
            <a:r>
              <a:rPr lang="en-US" dirty="0"/>
              <a:t>The Greeks considered air one of the four fundamental elements of nature along with earth, water, and fire. </a:t>
            </a:r>
          </a:p>
          <a:p>
            <a:endParaRPr lang="en-US" dirty="0"/>
          </a:p>
          <a:p>
            <a:r>
              <a:rPr lang="en-US" dirty="0"/>
              <a:t>18th century—Lavoisier, Cavendish, and Priestley: </a:t>
            </a:r>
          </a:p>
          <a:p>
            <a:pPr lvl="1"/>
            <a:r>
              <a:rPr lang="en-US" dirty="0"/>
              <a:t>Determined that air is actually a mixture of gases. </a:t>
            </a:r>
          </a:p>
          <a:p>
            <a:endParaRPr lang="en-US" dirty="0"/>
          </a:p>
        </p:txBody>
      </p:sp>
    </p:spTree>
    <p:extLst>
      <p:ext uri="{BB962C8B-B14F-4D97-AF65-F5344CB8AC3E}">
        <p14:creationId xmlns:p14="http://schemas.microsoft.com/office/powerpoint/2010/main" val="2844229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9.19</a:t>
            </a:r>
          </a:p>
        </p:txBody>
      </p:sp>
      <p:pic>
        <p:nvPicPr>
          <p:cNvPr id="2" name="Figure" descr="This figure shows four photos each connected by a right-facing arrow. The first photo shows a glass flask with aluminum foil covering the top sitting on a scale. The scale reads 89.516. The second photo shows a syringe being inserted into the flask through the aluminum foil covering. The third photo shows the glass flask being inserted into a beaker of water. The water appears to be heated at 100. The fourth photo shows the glass flask being weighed again. This time the scale reads 89.51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07127"/>
            <a:ext cx="7886700" cy="1892808"/>
          </a:xfrm>
        </p:spPr>
      </p:pic>
      <p:sp>
        <p:nvSpPr>
          <p:cNvPr id="7" name="Figure Legend"/>
          <p:cNvSpPr>
            <a:spLocks noGrp="1"/>
          </p:cNvSpPr>
          <p:nvPr>
            <p:ph idx="13"/>
          </p:nvPr>
        </p:nvSpPr>
        <p:spPr/>
        <p:txBody>
          <a:bodyPr>
            <a:normAutofit/>
          </a:bodyPr>
          <a:lstStyle/>
          <a:p>
            <a:r>
              <a:rPr lang="en-US" sz="1600" dirty="0"/>
              <a:t>When the volatile liquid in the flask is heated past its boiling point, it becomes gas and drives air out of the flask. At </a:t>
            </a:r>
            <a:r>
              <a:rPr lang="en-US" sz="1700" i="1" dirty="0"/>
              <a:t>t</a:t>
            </a:r>
            <a:r>
              <a:rPr lang="en-US" sz="1700" i="1" baseline="-25000" dirty="0"/>
              <a:t>l </a:t>
            </a:r>
            <a:r>
              <a:rPr lang="en-US" sz="1700" baseline="-25000" dirty="0"/>
              <a:t>⟶ </a:t>
            </a:r>
            <a:r>
              <a:rPr lang="en-US" sz="1700" i="1" baseline="-25000" dirty="0"/>
              <a:t>g</a:t>
            </a:r>
            <a:r>
              <a:rPr lang="en-US" sz="1600" dirty="0"/>
              <a:t>, the flask is filled with volatile liquid gas at the same pressure as the atmosphere. If the flask is then cooled to room temperature, the gas condenses and the mass of the gas that filled the flask, and is now liquid, can be measured. (credit: modification of work by Mark </a:t>
            </a:r>
            <a:r>
              <a:rPr lang="en-US" sz="1600" dirty="0" err="1"/>
              <a:t>Ott</a:t>
            </a:r>
            <a:r>
              <a:rPr lang="en-US" sz="1600" dirty="0"/>
              <a:t>)</a:t>
            </a:r>
          </a:p>
        </p:txBody>
      </p:sp>
    </p:spTree>
    <p:extLst>
      <p:ext uri="{BB962C8B-B14F-4D97-AF65-F5344CB8AC3E}">
        <p14:creationId xmlns:p14="http://schemas.microsoft.com/office/powerpoint/2010/main" val="516398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Law</a:t>
            </a:r>
          </a:p>
        </p:txBody>
      </p:sp>
      <p:sp>
        <p:nvSpPr>
          <p:cNvPr id="3" name="Content Placeholder 2"/>
          <p:cNvSpPr>
            <a:spLocks noGrp="1"/>
          </p:cNvSpPr>
          <p:nvPr>
            <p:ph idx="1"/>
          </p:nvPr>
        </p:nvSpPr>
        <p:spPr/>
        <p:txBody>
          <a:bodyPr/>
          <a:lstStyle/>
          <a:p>
            <a:r>
              <a:rPr lang="en-US" dirty="0"/>
              <a:t>The ideal gas law also applies to mixtures of gases if the gases don’t react with each other. </a:t>
            </a:r>
          </a:p>
          <a:p>
            <a:endParaRPr lang="en-US" dirty="0"/>
          </a:p>
          <a:p>
            <a:r>
              <a:rPr lang="en-US" b="1" dirty="0"/>
              <a:t>Dalton’s law of partial pressure: </a:t>
            </a:r>
            <a:r>
              <a:rPr lang="en-US" dirty="0"/>
              <a:t>The total pressure of a mixture of ideal gases is equal to the sum of the partial pressures of the component gases. </a:t>
            </a:r>
          </a:p>
          <a:p>
            <a:endParaRPr lang="en-US" dirty="0"/>
          </a:p>
          <a:p>
            <a:pPr marL="0" indent="0" algn="ctr">
              <a:buNone/>
            </a:pPr>
            <a:r>
              <a:rPr lang="en-US" i="1" dirty="0"/>
              <a:t>P</a:t>
            </a:r>
            <a:r>
              <a:rPr lang="en-US" i="1" baseline="-25000" dirty="0"/>
              <a:t>T</a:t>
            </a:r>
            <a:r>
              <a:rPr lang="en-US" dirty="0"/>
              <a:t> = </a:t>
            </a:r>
            <a:r>
              <a:rPr lang="en-US" i="1" dirty="0"/>
              <a:t>P</a:t>
            </a:r>
            <a:r>
              <a:rPr lang="en-US" i="1" baseline="-25000" dirty="0"/>
              <a:t>A</a:t>
            </a:r>
            <a:r>
              <a:rPr lang="en-US" dirty="0"/>
              <a:t> + </a:t>
            </a:r>
            <a:r>
              <a:rPr lang="en-US" i="1" dirty="0"/>
              <a:t>P</a:t>
            </a:r>
            <a:r>
              <a:rPr lang="en-US" i="1" baseline="-25000" dirty="0"/>
              <a:t>B</a:t>
            </a:r>
            <a:r>
              <a:rPr lang="en-US" dirty="0"/>
              <a:t> + </a:t>
            </a:r>
            <a:r>
              <a:rPr lang="en-US" i="1" dirty="0"/>
              <a:t>P</a:t>
            </a:r>
            <a:r>
              <a:rPr lang="en-US" i="1" baseline="-25000" dirty="0"/>
              <a:t>C</a:t>
            </a:r>
            <a:r>
              <a:rPr lang="en-US" dirty="0"/>
              <a:t> …</a:t>
            </a:r>
          </a:p>
          <a:p>
            <a:endParaRPr lang="en-US" dirty="0"/>
          </a:p>
        </p:txBody>
      </p:sp>
    </p:spTree>
    <p:extLst>
      <p:ext uri="{BB962C8B-B14F-4D97-AF65-F5344CB8AC3E}">
        <p14:creationId xmlns:p14="http://schemas.microsoft.com/office/powerpoint/2010/main" val="281632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Dalton’s Law of Partial Pressure</a:t>
            </a:r>
          </a:p>
        </p:txBody>
      </p:sp>
      <p:sp>
        <p:nvSpPr>
          <p:cNvPr id="3" name="Content Placeholder 2"/>
          <p:cNvSpPr>
            <a:spLocks noGrp="1"/>
          </p:cNvSpPr>
          <p:nvPr>
            <p:ph idx="1"/>
          </p:nvPr>
        </p:nvSpPr>
        <p:spPr>
          <a:xfrm>
            <a:off x="628650" y="955965"/>
            <a:ext cx="7886700" cy="4447308"/>
          </a:xfrm>
        </p:spPr>
        <p:txBody>
          <a:bodyPr>
            <a:normAutofit/>
          </a:bodyPr>
          <a:lstStyle/>
          <a:p>
            <a:pPr marL="0" indent="0" algn="ctr">
              <a:buNone/>
            </a:pPr>
            <a:r>
              <a:rPr lang="en-US" i="1" dirty="0"/>
              <a:t>P</a:t>
            </a:r>
            <a:r>
              <a:rPr lang="en-US" i="1" baseline="-25000" dirty="0"/>
              <a:t>T</a:t>
            </a:r>
            <a:r>
              <a:rPr lang="en-US" dirty="0"/>
              <a:t> = </a:t>
            </a:r>
            <a:r>
              <a:rPr lang="en-US" i="1" dirty="0"/>
              <a:t>P</a:t>
            </a:r>
            <a:r>
              <a:rPr lang="en-US" i="1" baseline="-25000" dirty="0"/>
              <a:t>A</a:t>
            </a:r>
            <a:r>
              <a:rPr lang="en-US" dirty="0"/>
              <a:t> + </a:t>
            </a:r>
            <a:r>
              <a:rPr lang="en-US" i="1" dirty="0"/>
              <a:t>P</a:t>
            </a:r>
            <a:r>
              <a:rPr lang="en-US" i="1" baseline="-25000" dirty="0"/>
              <a:t>B</a:t>
            </a:r>
            <a:r>
              <a:rPr lang="en-US" dirty="0"/>
              <a:t> + </a:t>
            </a:r>
            <a:r>
              <a:rPr lang="en-US" i="1" dirty="0"/>
              <a:t>P</a:t>
            </a:r>
            <a:r>
              <a:rPr lang="en-US" i="1" baseline="-25000" dirty="0"/>
              <a:t>C</a:t>
            </a:r>
            <a:r>
              <a:rPr lang="en-US" dirty="0"/>
              <a:t> …</a:t>
            </a:r>
          </a:p>
          <a:p>
            <a:endParaRPr lang="en-US" dirty="0"/>
          </a:p>
          <a:p>
            <a:r>
              <a:rPr lang="en-US" dirty="0"/>
              <a:t>For a mixture of gases A, B, C, …</a:t>
            </a:r>
          </a:p>
          <a:p>
            <a:r>
              <a:rPr lang="en-US" i="1" dirty="0"/>
              <a:t>P</a:t>
            </a:r>
            <a:r>
              <a:rPr lang="en-US" i="1" baseline="-25000" dirty="0"/>
              <a:t>T</a:t>
            </a:r>
            <a:r>
              <a:rPr lang="en-US" dirty="0"/>
              <a:t> is the total pressure of the gas mixture</a:t>
            </a:r>
          </a:p>
          <a:p>
            <a:r>
              <a:rPr lang="en-US" i="1" dirty="0"/>
              <a:t>P</a:t>
            </a:r>
            <a:r>
              <a:rPr lang="en-US" i="1" baseline="-25000" dirty="0"/>
              <a:t>A</a:t>
            </a:r>
            <a:r>
              <a:rPr lang="en-US" dirty="0"/>
              <a:t> is the partial pressure of gas A</a:t>
            </a:r>
          </a:p>
          <a:p>
            <a:r>
              <a:rPr lang="en-US" i="1" dirty="0"/>
              <a:t>P</a:t>
            </a:r>
            <a:r>
              <a:rPr lang="en-US" i="1" baseline="-25000" dirty="0"/>
              <a:t>B</a:t>
            </a:r>
            <a:r>
              <a:rPr lang="en-US" dirty="0"/>
              <a:t> is the partial pressure of gas B</a:t>
            </a:r>
          </a:p>
          <a:p>
            <a:r>
              <a:rPr lang="en-US" i="1" dirty="0"/>
              <a:t>P</a:t>
            </a:r>
            <a:r>
              <a:rPr lang="en-US" i="1" baseline="-25000" dirty="0"/>
              <a:t>C</a:t>
            </a:r>
            <a:r>
              <a:rPr lang="en-US" dirty="0"/>
              <a:t> is the partial pressure of gas C</a:t>
            </a:r>
          </a:p>
          <a:p>
            <a:endParaRPr lang="en-US" dirty="0"/>
          </a:p>
          <a:p>
            <a:r>
              <a:rPr lang="en-US" dirty="0"/>
              <a:t>The pressure exerted by each individual gas in a mixture is called its </a:t>
            </a:r>
            <a:r>
              <a:rPr lang="en-US" b="1" dirty="0"/>
              <a:t>partial pressure</a:t>
            </a:r>
            <a:r>
              <a:rPr lang="en-US" dirty="0"/>
              <a:t>. </a:t>
            </a:r>
          </a:p>
          <a:p>
            <a:pPr lvl="1"/>
            <a:r>
              <a:rPr lang="en-US" dirty="0"/>
              <a:t>The partial pressure is equal to the pressure that the gas would exert if it were by itself. </a:t>
            </a:r>
          </a:p>
          <a:p>
            <a:endParaRPr lang="en-US" dirty="0"/>
          </a:p>
        </p:txBody>
      </p:sp>
    </p:spTree>
    <p:extLst>
      <p:ext uri="{BB962C8B-B14F-4D97-AF65-F5344CB8AC3E}">
        <p14:creationId xmlns:p14="http://schemas.microsoft.com/office/powerpoint/2010/main" val="827736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9.20</a:t>
            </a:r>
          </a:p>
        </p:txBody>
      </p:sp>
      <p:sp>
        <p:nvSpPr>
          <p:cNvPr id="7" name="Figure Legend"/>
          <p:cNvSpPr>
            <a:spLocks noGrp="1"/>
          </p:cNvSpPr>
          <p:nvPr>
            <p:ph idx="13"/>
          </p:nvPr>
        </p:nvSpPr>
        <p:spPr/>
        <p:txBody>
          <a:bodyPr>
            <a:normAutofit/>
          </a:bodyPr>
          <a:lstStyle/>
          <a:p>
            <a:r>
              <a:rPr lang="en-US" sz="1600" dirty="0"/>
              <a:t>If equal-volume cylinders containing gasses at pressures of 300 </a:t>
            </a:r>
            <a:r>
              <a:rPr lang="en-US" sz="1600" dirty="0" err="1"/>
              <a:t>kPa</a:t>
            </a:r>
            <a:r>
              <a:rPr lang="en-US" sz="1600" dirty="0"/>
              <a:t>, 450 </a:t>
            </a:r>
            <a:r>
              <a:rPr lang="en-US" sz="1600" dirty="0" err="1"/>
              <a:t>kPa</a:t>
            </a:r>
            <a:r>
              <a:rPr lang="en-US" sz="1600" dirty="0"/>
              <a:t>, and 600 </a:t>
            </a:r>
            <a:r>
              <a:rPr lang="en-US" sz="1600" dirty="0" err="1"/>
              <a:t>kPa</a:t>
            </a:r>
            <a:r>
              <a:rPr lang="en-US" sz="1600" dirty="0"/>
              <a:t> are all combined in the same-size cylinder, the total pressure of the gas mixture is 1350 </a:t>
            </a:r>
            <a:r>
              <a:rPr lang="en-US" sz="1600" dirty="0" err="1"/>
              <a:t>kPa</a:t>
            </a:r>
            <a:r>
              <a:rPr lang="en-US" sz="1600" dirty="0"/>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3672" y="1192372"/>
            <a:ext cx="7396656" cy="3317116"/>
          </a:xfrm>
          <a:prstGeom prst="rect">
            <a:avLst/>
          </a:prstGeom>
        </p:spPr>
      </p:pic>
    </p:spTree>
    <p:extLst>
      <p:ext uri="{BB962C8B-B14F-4D97-AF65-F5344CB8AC3E}">
        <p14:creationId xmlns:p14="http://schemas.microsoft.com/office/powerpoint/2010/main" val="1766558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Pressure and Mole Fraction</a:t>
            </a:r>
          </a:p>
        </p:txBody>
      </p:sp>
      <p:sp>
        <p:nvSpPr>
          <p:cNvPr id="3" name="Content Placeholder 2"/>
          <p:cNvSpPr>
            <a:spLocks noGrp="1"/>
          </p:cNvSpPr>
          <p:nvPr>
            <p:ph idx="1"/>
          </p:nvPr>
        </p:nvSpPr>
        <p:spPr>
          <a:xfrm>
            <a:off x="628650" y="955965"/>
            <a:ext cx="7886700" cy="4851069"/>
          </a:xfrm>
        </p:spPr>
        <p:txBody>
          <a:bodyPr/>
          <a:lstStyle/>
          <a:p>
            <a:r>
              <a:rPr lang="en-US" dirty="0"/>
              <a:t>We can express the partial pressure of a gas in a mixture in terms of its mole fraction. </a:t>
            </a:r>
          </a:p>
          <a:p>
            <a:endParaRPr lang="en-US" dirty="0"/>
          </a:p>
          <a:p>
            <a:r>
              <a:rPr lang="en-US" dirty="0"/>
              <a:t>Consider a mixture of gases A and B.</a:t>
            </a:r>
          </a:p>
          <a:p>
            <a:endParaRPr lang="en-US" dirty="0"/>
          </a:p>
          <a:p>
            <a:endParaRPr lang="en-US" dirty="0"/>
          </a:p>
          <a:p>
            <a:endParaRPr lang="en-US" dirty="0"/>
          </a:p>
          <a:p>
            <a:r>
              <a:rPr lang="en-US" dirty="0"/>
              <a:t>The mole fraction of gas A (</a:t>
            </a:r>
            <a:r>
              <a:rPr lang="en-US" i="1" dirty="0"/>
              <a:t>Χ</a:t>
            </a:r>
            <a:r>
              <a:rPr lang="en-US" i="1" baseline="-25000" dirty="0"/>
              <a:t>A</a:t>
            </a:r>
            <a:r>
              <a:rPr lang="en-US" dirty="0"/>
              <a:t>) is the number of moles of A divided by the total number of moles of gas in the mixture.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40760684"/>
              </p:ext>
            </p:extLst>
          </p:nvPr>
        </p:nvGraphicFramePr>
        <p:xfrm>
          <a:off x="1995055" y="2629560"/>
          <a:ext cx="1888177" cy="498134"/>
        </p:xfrm>
        <a:graphic>
          <a:graphicData uri="http://schemas.openxmlformats.org/presentationml/2006/ole">
            <mc:AlternateContent xmlns:mc="http://schemas.openxmlformats.org/markup-compatibility/2006">
              <mc:Choice xmlns:v="urn:schemas-microsoft-com:vml" Requires="v">
                <p:oleObj name="Equation" r:id="rId2" imgW="658080" imgH="164520" progId="Equation.3">
                  <p:embed/>
                </p:oleObj>
              </mc:Choice>
              <mc:Fallback>
                <p:oleObj name="Equation" r:id="rId2" imgW="658080" imgH="16452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55" y="2629560"/>
                        <a:ext cx="1888177" cy="49813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97075972"/>
              </p:ext>
            </p:extLst>
          </p:nvPr>
        </p:nvGraphicFramePr>
        <p:xfrm>
          <a:off x="4879150" y="2629560"/>
          <a:ext cx="1866034" cy="492494"/>
        </p:xfrm>
        <a:graphic>
          <a:graphicData uri="http://schemas.openxmlformats.org/presentationml/2006/ole">
            <mc:AlternateContent xmlns:mc="http://schemas.openxmlformats.org/markup-compatibility/2006">
              <mc:Choice xmlns:v="urn:schemas-microsoft-com:vml" Requires="v">
                <p:oleObj name="Equation" r:id="rId4" imgW="658080" imgH="164520" progId="Equation.3">
                  <p:embed/>
                </p:oleObj>
              </mc:Choice>
              <mc:Fallback>
                <p:oleObj name="Equation" r:id="rId4" imgW="658080" imgH="16452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150" y="2629560"/>
                        <a:ext cx="1866034" cy="4924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01483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a Gas Over Water</a:t>
            </a:r>
          </a:p>
        </p:txBody>
      </p:sp>
      <p:sp>
        <p:nvSpPr>
          <p:cNvPr id="3" name="Content Placeholder 2"/>
          <p:cNvSpPr>
            <a:spLocks noGrp="1"/>
          </p:cNvSpPr>
          <p:nvPr>
            <p:ph idx="1"/>
          </p:nvPr>
        </p:nvSpPr>
        <p:spPr>
          <a:xfrm>
            <a:off x="628650" y="955965"/>
            <a:ext cx="7886700" cy="4661064"/>
          </a:xfrm>
        </p:spPr>
        <p:txBody>
          <a:bodyPr/>
          <a:lstStyle/>
          <a:p>
            <a:r>
              <a:rPr lang="en-US" dirty="0"/>
              <a:t>A common way to collect and quantify a gas produced in a chemical reaction is to capture the gas in an inverted bottle that had been filled with water. </a:t>
            </a:r>
          </a:p>
          <a:p>
            <a:endParaRPr lang="en-US" dirty="0"/>
          </a:p>
          <a:p>
            <a:r>
              <a:rPr lang="en-US" dirty="0"/>
              <a:t>The volume of water displaced can then be related back to the amount of gas produced. </a:t>
            </a:r>
          </a:p>
          <a:p>
            <a:endParaRPr lang="en-US" dirty="0"/>
          </a:p>
          <a:p>
            <a:r>
              <a:rPr lang="en-US" dirty="0"/>
              <a:t>As the gas travels through the water, it picks up water vapor, H</a:t>
            </a:r>
            <a:r>
              <a:rPr lang="en-US" baseline="-25000" dirty="0"/>
              <a:t>2</a:t>
            </a:r>
            <a:r>
              <a:rPr lang="en-US" dirty="0"/>
              <a:t>O (</a:t>
            </a:r>
            <a:r>
              <a:rPr lang="en-US" i="1" dirty="0"/>
              <a:t>g</a:t>
            </a:r>
            <a:r>
              <a:rPr lang="en-US" dirty="0"/>
              <a:t>). </a:t>
            </a:r>
          </a:p>
          <a:p>
            <a:endParaRPr lang="en-US" dirty="0"/>
          </a:p>
          <a:p>
            <a:r>
              <a:rPr lang="en-US" dirty="0"/>
              <a:t>The collected gas mixture has a </a:t>
            </a:r>
            <a:r>
              <a:rPr lang="en-US" i="1" dirty="0"/>
              <a:t>P</a:t>
            </a:r>
            <a:r>
              <a:rPr lang="en-US" i="1" baseline="-25000" dirty="0"/>
              <a:t>T</a:t>
            </a:r>
            <a:r>
              <a:rPr lang="en-US" dirty="0"/>
              <a:t> equal to the atmospheric pressure. </a:t>
            </a:r>
          </a:p>
          <a:p>
            <a:endParaRPr lang="en-US" dirty="0"/>
          </a:p>
        </p:txBody>
      </p:sp>
    </p:spTree>
    <p:extLst>
      <p:ext uri="{BB962C8B-B14F-4D97-AF65-F5344CB8AC3E}">
        <p14:creationId xmlns:p14="http://schemas.microsoft.com/office/powerpoint/2010/main" val="2338834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9.21</a:t>
            </a:r>
          </a:p>
        </p:txBody>
      </p:sp>
      <p:pic>
        <p:nvPicPr>
          <p:cNvPr id="2" name="Figure" descr="This figure shows a diagram of equipment used for collecting a gas over water. To the left is an Erlenmeyer flask. It is approximately two thirds full of a lavender colored liquid. Bubbles are evident in the liquid. The label “Reaction Producing Gas” appears below the flask. A line segment connects this label to the liquid in the flask. The flask has a stopper in it through which a single glass tube extends from the open region above the liquid in the flask up, through the stopper, to the right, then angles down into a pan that is nearly full of light blue water. This tube again extends right once it is well beneath the water’s surface. It then bends up into an inverted flask which is labeled “Collection Flask.” This collection flask is positioned with its mouth beneath the surface of the light blue water and appears approximately half full. Bubbles are evident in the water in the inverted flask. The open space above the water in the inverted flask is labeled “collected ga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24125" y="1100931"/>
            <a:ext cx="4095750" cy="3505200"/>
          </a:xfrm>
        </p:spPr>
      </p:pic>
      <p:sp>
        <p:nvSpPr>
          <p:cNvPr id="7" name="Figure Legend"/>
          <p:cNvSpPr>
            <a:spLocks noGrp="1"/>
          </p:cNvSpPr>
          <p:nvPr>
            <p:ph idx="13"/>
          </p:nvPr>
        </p:nvSpPr>
        <p:spPr/>
        <p:txBody>
          <a:bodyPr>
            <a:normAutofit/>
          </a:bodyPr>
          <a:lstStyle/>
          <a:p>
            <a:r>
              <a:rPr lang="en-US" sz="1600" dirty="0"/>
              <a:t>When a reaction produces a gas that is collected above water, the trapped gas is a mixture of the gas produced by the reaction and water vapor. If the collection flask is appropriately positioned to equalize the water levels both within and outside the flask, the pressure of the trapped gas mixture will equal the atmospheric pressure outside the flask (see the earlier discussion of manometers).</a:t>
            </a:r>
          </a:p>
        </p:txBody>
      </p:sp>
    </p:spTree>
    <p:extLst>
      <p:ext uri="{BB962C8B-B14F-4D97-AF65-F5344CB8AC3E}">
        <p14:creationId xmlns:p14="http://schemas.microsoft.com/office/powerpoint/2010/main" val="1901299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Wet Gases</a:t>
            </a:r>
          </a:p>
        </p:txBody>
      </p:sp>
      <p:sp>
        <p:nvSpPr>
          <p:cNvPr id="3" name="Content Placeholder 2"/>
          <p:cNvSpPr>
            <a:spLocks noGrp="1"/>
          </p:cNvSpPr>
          <p:nvPr>
            <p:ph idx="1"/>
          </p:nvPr>
        </p:nvSpPr>
        <p:spPr>
          <a:xfrm>
            <a:off x="628650" y="955965"/>
            <a:ext cx="7886700" cy="4506684"/>
          </a:xfrm>
        </p:spPr>
        <p:txBody>
          <a:bodyPr>
            <a:normAutofit/>
          </a:bodyPr>
          <a:lstStyle/>
          <a:p>
            <a:r>
              <a:rPr lang="en-US" altLang="en-US" sz="2000" b="1" dirty="0">
                <a:latin typeface="Arial" panose="020B0604020202020204" pitchFamily="34" charset="0"/>
                <a:ea typeface="Osaka" charset="-128"/>
              </a:rPr>
              <a:t>We refer to the gas collected over water as a wet gas mixture.</a:t>
            </a:r>
          </a:p>
          <a:p>
            <a:endParaRPr lang="en-US" altLang="en-US" sz="2000" b="1" dirty="0">
              <a:latin typeface="Arial" panose="020B0604020202020204" pitchFamily="34" charset="0"/>
              <a:ea typeface="Osaka" charset="-128"/>
            </a:endParaRPr>
          </a:p>
          <a:p>
            <a:r>
              <a:rPr lang="en-US" altLang="en-US" sz="2000" dirty="0">
                <a:latin typeface="Arial" panose="020B0604020202020204" pitchFamily="34" charset="0"/>
                <a:ea typeface="Osaka" charset="-128"/>
              </a:rPr>
              <a:t>Say, for example, that the gas being collected was H</a:t>
            </a:r>
            <a:r>
              <a:rPr lang="en-US" altLang="en-US" sz="2000" baseline="-25000" dirty="0">
                <a:latin typeface="Arial" panose="020B0604020202020204" pitchFamily="34" charset="0"/>
                <a:ea typeface="Osaka" charset="-128"/>
              </a:rPr>
              <a:t>2</a:t>
            </a:r>
            <a:r>
              <a:rPr lang="en-US" altLang="en-US" sz="2000" dirty="0">
                <a:latin typeface="Arial" panose="020B0604020202020204" pitchFamily="34" charset="0"/>
                <a:ea typeface="Osaka" charset="-128"/>
              </a:rPr>
              <a:t>. </a:t>
            </a:r>
          </a:p>
          <a:p>
            <a:endParaRPr lang="en-US" altLang="en-US" sz="2000" dirty="0">
              <a:latin typeface="Arial" panose="020B0604020202020204" pitchFamily="34" charset="0"/>
              <a:ea typeface="Osaka" charset="-128"/>
            </a:endParaRPr>
          </a:p>
          <a:p>
            <a:endParaRPr lang="en-US" altLang="en-US" sz="2000" dirty="0">
              <a:latin typeface="Arial" panose="020B0604020202020204" pitchFamily="34" charset="0"/>
              <a:ea typeface="Osaka" charset="-128"/>
            </a:endParaRPr>
          </a:p>
          <a:p>
            <a:endParaRPr lang="en-US" altLang="en-US" sz="2000" dirty="0">
              <a:latin typeface="Arial" panose="020B0604020202020204" pitchFamily="34" charset="0"/>
              <a:ea typeface="Osaka" charset="-128"/>
            </a:endParaRPr>
          </a:p>
          <a:p>
            <a:pPr>
              <a:buNone/>
            </a:pPr>
            <a:endParaRPr lang="en-US" altLang="en-US" sz="2000" dirty="0">
              <a:latin typeface="Arial" panose="020B0604020202020204" pitchFamily="34" charset="0"/>
              <a:ea typeface="Osaka" charset="-128"/>
            </a:endParaRPr>
          </a:p>
          <a:p>
            <a:r>
              <a:rPr lang="en-US" altLang="en-US" sz="2000" i="1" dirty="0">
                <a:latin typeface="Arial" panose="020B0604020202020204" pitchFamily="34" charset="0"/>
                <a:ea typeface="Osaka" charset="-128"/>
              </a:rPr>
              <a:t>P</a:t>
            </a:r>
            <a:r>
              <a:rPr lang="en-US" altLang="en-US" sz="2000" i="1" baseline="-25000" dirty="0">
                <a:latin typeface="Arial" panose="020B0604020202020204" pitchFamily="34" charset="0"/>
                <a:ea typeface="Osaka" charset="-128"/>
              </a:rPr>
              <a:t>T</a:t>
            </a:r>
            <a:r>
              <a:rPr lang="en-US" altLang="en-US" sz="2000" dirty="0">
                <a:latin typeface="Arial" panose="020B0604020202020204" pitchFamily="34" charset="0"/>
                <a:ea typeface="Osaka" charset="-128"/>
              </a:rPr>
              <a:t> is the atmospheric pressure. </a:t>
            </a:r>
          </a:p>
          <a:p>
            <a:pPr>
              <a:buNone/>
            </a:pPr>
            <a:endParaRPr lang="en-US" altLang="en-US" sz="2000" dirty="0">
              <a:latin typeface="Arial" panose="020B0604020202020204" pitchFamily="34" charset="0"/>
              <a:ea typeface="Osaka" charset="-128"/>
            </a:endParaRPr>
          </a:p>
          <a:p>
            <a:r>
              <a:rPr lang="en-US" altLang="en-US" sz="2000" i="1" dirty="0">
                <a:latin typeface="Arial" panose="020B0604020202020204" pitchFamily="34" charset="0"/>
                <a:ea typeface="Osaka" charset="-128"/>
              </a:rPr>
              <a:t>P</a:t>
            </a:r>
            <a:r>
              <a:rPr lang="en-US" altLang="en-US" sz="2000" baseline="-25000" dirty="0">
                <a:latin typeface="Arial" panose="020B0604020202020204" pitchFamily="34" charset="0"/>
                <a:ea typeface="Osaka" charset="-128"/>
              </a:rPr>
              <a:t>H</a:t>
            </a:r>
            <a:r>
              <a:rPr lang="en-US" altLang="en-US" sz="2000" baseline="-50000" dirty="0">
                <a:latin typeface="Arial" panose="020B0604020202020204" pitchFamily="34" charset="0"/>
                <a:ea typeface="Osaka" charset="-128"/>
              </a:rPr>
              <a:t>2</a:t>
            </a:r>
            <a:r>
              <a:rPr lang="en-US" altLang="en-US" sz="2000" dirty="0">
                <a:latin typeface="Arial" panose="020B0604020202020204" pitchFamily="34" charset="0"/>
                <a:ea typeface="Osaka" charset="-128"/>
              </a:rPr>
              <a:t> is the partial pressure of the H</a:t>
            </a:r>
            <a:r>
              <a:rPr lang="en-US" altLang="en-US" sz="2000" baseline="-25000" dirty="0">
                <a:latin typeface="Arial" panose="020B0604020202020204" pitchFamily="34" charset="0"/>
                <a:ea typeface="Osaka" charset="-128"/>
              </a:rPr>
              <a:t>2</a:t>
            </a:r>
            <a:r>
              <a:rPr lang="en-US" altLang="en-US" sz="2000" dirty="0">
                <a:latin typeface="Arial" panose="020B0604020202020204" pitchFamily="34" charset="0"/>
                <a:ea typeface="Osaka" charset="-128"/>
              </a:rPr>
              <a:t> (</a:t>
            </a:r>
            <a:r>
              <a:rPr lang="en-US" altLang="en-US" sz="2000" i="1" dirty="0">
                <a:latin typeface="Arial" panose="020B0604020202020204" pitchFamily="34" charset="0"/>
                <a:ea typeface="Osaka" charset="-128"/>
              </a:rPr>
              <a:t>g</a:t>
            </a:r>
            <a:r>
              <a:rPr lang="en-US" altLang="en-US" sz="2000" dirty="0">
                <a:latin typeface="Arial" panose="020B0604020202020204" pitchFamily="34" charset="0"/>
                <a:ea typeface="Osaka" charset="-128"/>
              </a:rPr>
              <a:t>) collected. </a:t>
            </a:r>
          </a:p>
          <a:p>
            <a:pPr>
              <a:buNone/>
            </a:pPr>
            <a:endParaRPr lang="en-US" altLang="en-US" sz="2000" dirty="0">
              <a:latin typeface="Arial" panose="020B0604020202020204" pitchFamily="34" charset="0"/>
              <a:ea typeface="Osaka" charset="-128"/>
            </a:endParaRPr>
          </a:p>
          <a:p>
            <a:r>
              <a:rPr lang="en-US" altLang="en-US" sz="2000" i="1" dirty="0">
                <a:latin typeface="Arial" panose="020B0604020202020204" pitchFamily="34" charset="0"/>
                <a:ea typeface="Osaka" charset="-128"/>
              </a:rPr>
              <a:t>P</a:t>
            </a:r>
            <a:r>
              <a:rPr lang="en-US" altLang="en-US" sz="2000" baseline="-25000" dirty="0">
                <a:latin typeface="Arial" panose="020B0604020202020204" pitchFamily="34" charset="0"/>
                <a:ea typeface="Osaka" charset="-128"/>
              </a:rPr>
              <a:t>H</a:t>
            </a:r>
            <a:r>
              <a:rPr lang="en-US" altLang="en-US" sz="2000" baseline="-50000" dirty="0">
                <a:latin typeface="Arial" panose="020B0604020202020204" pitchFamily="34" charset="0"/>
                <a:ea typeface="Osaka" charset="-128"/>
              </a:rPr>
              <a:t>2</a:t>
            </a:r>
            <a:r>
              <a:rPr lang="en-US" altLang="en-US" sz="2000" baseline="-25000" dirty="0">
                <a:latin typeface="Arial" panose="020B0604020202020204" pitchFamily="34" charset="0"/>
                <a:ea typeface="Osaka" charset="-128"/>
              </a:rPr>
              <a:t>O</a:t>
            </a:r>
            <a:r>
              <a:rPr lang="en-US" altLang="en-US" sz="2000" dirty="0">
                <a:latin typeface="Arial" panose="020B0604020202020204" pitchFamily="34" charset="0"/>
                <a:ea typeface="Osaka" charset="-128"/>
              </a:rPr>
              <a:t> is the </a:t>
            </a:r>
            <a:r>
              <a:rPr lang="en-US" altLang="en-US" sz="2000" b="1" dirty="0">
                <a:latin typeface="Arial" panose="020B0604020202020204" pitchFamily="34" charset="0"/>
                <a:ea typeface="Osaka" charset="-128"/>
              </a:rPr>
              <a:t>vapor pressure </a:t>
            </a:r>
            <a:r>
              <a:rPr lang="en-US" altLang="en-US" sz="2000" dirty="0">
                <a:latin typeface="Arial" panose="020B0604020202020204" pitchFamily="34" charset="0"/>
                <a:ea typeface="Osaka" charset="-128"/>
              </a:rPr>
              <a:t>of water.</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125494060"/>
              </p:ext>
            </p:extLst>
          </p:nvPr>
        </p:nvGraphicFramePr>
        <p:xfrm>
          <a:off x="3277589" y="2504300"/>
          <a:ext cx="2862428" cy="602616"/>
        </p:xfrm>
        <a:graphic>
          <a:graphicData uri="http://schemas.openxmlformats.org/presentationml/2006/ole">
            <mc:AlternateContent xmlns:mc="http://schemas.openxmlformats.org/markup-compatibility/2006">
              <mc:Choice xmlns:v="urn:schemas-microsoft-com:vml" Requires="v">
                <p:oleObj name="Equation" r:id="rId2" imgW="950760" imgH="191880" progId="Equation.3">
                  <p:embed/>
                </p:oleObj>
              </mc:Choice>
              <mc:Fallback>
                <p:oleObj name="Equation" r:id="rId2" imgW="950760" imgH="191880" progId="Equation.3">
                  <p:embed/>
                  <p:pic>
                    <p:nvPicPr>
                      <p:cNvPr id="0"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589" y="2504300"/>
                        <a:ext cx="2862428" cy="6026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27737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a:t>
            </a:r>
          </a:p>
        </p:txBody>
      </p:sp>
      <p:sp>
        <p:nvSpPr>
          <p:cNvPr id="3" name="Content Placeholder 2"/>
          <p:cNvSpPr>
            <a:spLocks noGrp="1"/>
          </p:cNvSpPr>
          <p:nvPr>
            <p:ph idx="1"/>
          </p:nvPr>
        </p:nvSpPr>
        <p:spPr/>
        <p:txBody>
          <a:bodyPr/>
          <a:lstStyle/>
          <a:p>
            <a:r>
              <a:rPr lang="en-US" b="1" dirty="0"/>
              <a:t>Vapor pressure of water: </a:t>
            </a:r>
            <a:r>
              <a:rPr lang="en-US" dirty="0"/>
              <a:t>The pressure exerted by water vapor in equilibrium with liquid water in a closed container. </a:t>
            </a:r>
          </a:p>
          <a:p>
            <a:endParaRPr lang="en-US" dirty="0"/>
          </a:p>
          <a:p>
            <a:pPr lvl="1"/>
            <a:r>
              <a:rPr lang="en-US" dirty="0"/>
              <a:t>Intensive property—does not depend on the amount of water</a:t>
            </a:r>
          </a:p>
          <a:p>
            <a:pPr lvl="1"/>
            <a:r>
              <a:rPr lang="en-US" dirty="0"/>
              <a:t>Temperature dependent</a:t>
            </a:r>
          </a:p>
          <a:p>
            <a:endParaRPr lang="en-US" dirty="0"/>
          </a:p>
        </p:txBody>
      </p:sp>
    </p:spTree>
    <p:extLst>
      <p:ext uri="{BB962C8B-B14F-4D97-AF65-F5344CB8AC3E}">
        <p14:creationId xmlns:p14="http://schemas.microsoft.com/office/powerpoint/2010/main" val="1837893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9.22</a:t>
            </a:r>
          </a:p>
        </p:txBody>
      </p:sp>
      <p:sp>
        <p:nvSpPr>
          <p:cNvPr id="7" name="Figure Legend"/>
          <p:cNvSpPr>
            <a:spLocks noGrp="1"/>
          </p:cNvSpPr>
          <p:nvPr>
            <p:ph idx="13"/>
          </p:nvPr>
        </p:nvSpPr>
        <p:spPr>
          <a:xfrm>
            <a:off x="628650" y="5403273"/>
            <a:ext cx="7886700" cy="786823"/>
          </a:xfrm>
        </p:spPr>
        <p:txBody>
          <a:bodyPr>
            <a:normAutofit/>
          </a:bodyPr>
          <a:lstStyle/>
          <a:p>
            <a:r>
              <a:rPr lang="en-US" sz="1600" dirty="0"/>
              <a:t>This graph shows the vapor pressure of water at sea level as a function of temperature.</a:t>
            </a:r>
          </a:p>
        </p:txBody>
      </p:sp>
      <p:pic>
        <p:nvPicPr>
          <p:cNvPr id="2" name="Picture 1" descr="A graph is shown. The horizontal axis is labeled “Temperature ( degrees C )” with markings and labels provided for multiples of 20 beginning at 0 and ending at 100. The vertical axis is labeled “Vapor pressure ( torr )” with marking and labels provided for multiples of 200, beginning at 0 and ending at 800. A smooth solid black curve extends from the origin up and to the right across the graph. The graph shows a positive trend with an increasing rate of change. On the vertical axis is ( 7 60) and an arrow pointing to it. The arrow is labeled, “Vapor pressure at ( 100 degrees C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9229" y="1101473"/>
            <a:ext cx="5125542" cy="3990037"/>
          </a:xfrm>
          <a:prstGeom prst="rect">
            <a:avLst/>
          </a:prstGeom>
        </p:spPr>
      </p:pic>
    </p:spTree>
    <p:extLst>
      <p:ext uri="{BB962C8B-B14F-4D97-AF65-F5344CB8AC3E}">
        <p14:creationId xmlns:p14="http://schemas.microsoft.com/office/powerpoint/2010/main" val="55585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and Contemporary Issues</a:t>
            </a:r>
          </a:p>
        </p:txBody>
      </p:sp>
      <p:sp>
        <p:nvSpPr>
          <p:cNvPr id="3" name="Content Placeholder 2"/>
          <p:cNvSpPr>
            <a:spLocks noGrp="1"/>
          </p:cNvSpPr>
          <p:nvPr>
            <p:ph idx="1"/>
          </p:nvPr>
        </p:nvSpPr>
        <p:spPr/>
        <p:txBody>
          <a:bodyPr/>
          <a:lstStyle/>
          <a:p>
            <a:r>
              <a:rPr lang="en-US" dirty="0"/>
              <a:t>Air in the news:</a:t>
            </a:r>
          </a:p>
          <a:p>
            <a:pPr lvl="1"/>
            <a:r>
              <a:rPr lang="en-US" dirty="0"/>
              <a:t>Ozone depletion in the stratosphere.</a:t>
            </a:r>
          </a:p>
          <a:p>
            <a:pPr lvl="1"/>
            <a:r>
              <a:rPr lang="en-US" dirty="0"/>
              <a:t>Carbon dioxide and global warming. </a:t>
            </a:r>
          </a:p>
          <a:p>
            <a:endParaRPr lang="en-US" dirty="0"/>
          </a:p>
        </p:txBody>
      </p:sp>
    </p:spTree>
    <p:extLst>
      <p:ext uri="{BB962C8B-B14F-4D97-AF65-F5344CB8AC3E}">
        <p14:creationId xmlns:p14="http://schemas.microsoft.com/office/powerpoint/2010/main" val="1837763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 in Gaseous Reactions</a:t>
            </a:r>
          </a:p>
        </p:txBody>
      </p:sp>
      <p:sp>
        <p:nvSpPr>
          <p:cNvPr id="3" name="Content Placeholder 2"/>
          <p:cNvSpPr>
            <a:spLocks noGrp="1"/>
          </p:cNvSpPr>
          <p:nvPr>
            <p:ph idx="1"/>
          </p:nvPr>
        </p:nvSpPr>
        <p:spPr>
          <a:xfrm>
            <a:off x="628650" y="955965"/>
            <a:ext cx="7886700" cy="4851069"/>
          </a:xfrm>
        </p:spPr>
        <p:txBody>
          <a:bodyPr/>
          <a:lstStyle/>
          <a:p>
            <a:r>
              <a:rPr lang="en-US" dirty="0"/>
              <a:t>Gases may appear as reactants or products in a chemical reaction.</a:t>
            </a:r>
          </a:p>
          <a:p>
            <a:endParaRPr lang="en-US" dirty="0"/>
          </a:p>
          <a:p>
            <a:r>
              <a:rPr lang="en-US" dirty="0"/>
              <a:t>The ideal gas law and a balanced chemical equation can be used to relate the </a:t>
            </a:r>
            <a:r>
              <a:rPr lang="en-US" i="1" dirty="0"/>
              <a:t>P</a:t>
            </a:r>
            <a:r>
              <a:rPr lang="en-US" dirty="0"/>
              <a:t>, </a:t>
            </a:r>
            <a:r>
              <a:rPr lang="en-US" i="1" dirty="0"/>
              <a:t>V</a:t>
            </a:r>
            <a:r>
              <a:rPr lang="en-US" dirty="0"/>
              <a:t>, </a:t>
            </a:r>
            <a:r>
              <a:rPr lang="en-US" i="1" dirty="0"/>
              <a:t>T</a:t>
            </a:r>
            <a:r>
              <a:rPr lang="en-US" dirty="0"/>
              <a:t>, </a:t>
            </a:r>
            <a:r>
              <a:rPr lang="en-US" i="1" dirty="0"/>
              <a:t>n</a:t>
            </a:r>
            <a:r>
              <a:rPr lang="en-US" dirty="0"/>
              <a:t>, and grams of a gas that takes part in a chemical reaction.</a:t>
            </a:r>
          </a:p>
          <a:p>
            <a:endParaRPr lang="en-US" dirty="0"/>
          </a:p>
          <a:p>
            <a:r>
              <a:rPr lang="en-US" b="1" dirty="0"/>
              <a:t>Stoichiometric factors </a:t>
            </a:r>
            <a:r>
              <a:rPr lang="en-US" dirty="0"/>
              <a:t>can be used to relate the moles of one substance to the moles of any other substance in a</a:t>
            </a:r>
            <a:r>
              <a:rPr lang="en-US" i="1" dirty="0"/>
              <a:t> balanced </a:t>
            </a:r>
            <a:r>
              <a:rPr lang="en-US" dirty="0"/>
              <a:t>chemical equation. </a:t>
            </a:r>
          </a:p>
          <a:p>
            <a:endParaRPr lang="en-US" dirty="0"/>
          </a:p>
        </p:txBody>
      </p:sp>
    </p:spTree>
    <p:extLst>
      <p:ext uri="{BB962C8B-B14F-4D97-AF65-F5344CB8AC3E}">
        <p14:creationId xmlns:p14="http://schemas.microsoft.com/office/powerpoint/2010/main" val="857950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Stoichiometry with Gas Volumes</a:t>
            </a:r>
          </a:p>
        </p:txBody>
      </p:sp>
      <p:sp>
        <p:nvSpPr>
          <p:cNvPr id="3" name="Content Placeholder 2"/>
          <p:cNvSpPr>
            <a:spLocks noGrp="1"/>
          </p:cNvSpPr>
          <p:nvPr>
            <p:ph idx="1"/>
          </p:nvPr>
        </p:nvSpPr>
        <p:spPr>
          <a:xfrm>
            <a:off x="628650" y="955965"/>
            <a:ext cx="7886700" cy="4518560"/>
          </a:xfrm>
        </p:spPr>
        <p:txBody>
          <a:bodyPr/>
          <a:lstStyle/>
          <a:p>
            <a:r>
              <a:rPr lang="en-US" dirty="0"/>
              <a:t>The </a:t>
            </a:r>
            <a:r>
              <a:rPr lang="en-US" b="1" dirty="0"/>
              <a:t>volume ratio </a:t>
            </a:r>
            <a:r>
              <a:rPr lang="en-US" dirty="0"/>
              <a:t>of any two gases in a reaction at constant temperature and pressure is the same as the stoichiometric ratio (mole ratio) in the balanced chemical equation. </a:t>
            </a:r>
          </a:p>
          <a:p>
            <a:endParaRPr lang="en-US" dirty="0"/>
          </a:p>
          <a:p>
            <a:r>
              <a:rPr lang="en-US" dirty="0"/>
              <a:t>Recall that </a:t>
            </a:r>
            <a:r>
              <a:rPr lang="en-US" i="1" dirty="0"/>
              <a:t>V</a:t>
            </a:r>
            <a:r>
              <a:rPr lang="en-US" dirty="0"/>
              <a:t> = </a:t>
            </a:r>
            <a:r>
              <a:rPr lang="en-US" i="1" dirty="0" err="1"/>
              <a:t>kn</a:t>
            </a:r>
            <a:r>
              <a:rPr lang="en-US" dirty="0"/>
              <a:t> (constant </a:t>
            </a:r>
            <a:r>
              <a:rPr lang="en-US" i="1" dirty="0"/>
              <a:t>T</a:t>
            </a:r>
            <a:r>
              <a:rPr lang="en-US" dirty="0"/>
              <a:t>, </a:t>
            </a:r>
            <a:r>
              <a:rPr lang="en-US" i="1" dirty="0"/>
              <a:t>P</a:t>
            </a:r>
            <a:r>
              <a:rPr lang="en-US" dirty="0"/>
              <a:t>). The volume of a gas is directly proportional to the moles of gas. </a:t>
            </a:r>
          </a:p>
          <a:p>
            <a:endParaRPr lang="en-US" dirty="0"/>
          </a:p>
        </p:txBody>
      </p:sp>
    </p:spTree>
    <p:extLst>
      <p:ext uri="{BB962C8B-B14F-4D97-AF65-F5344CB8AC3E}">
        <p14:creationId xmlns:p14="http://schemas.microsoft.com/office/powerpoint/2010/main" val="1067412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9.23</a:t>
            </a:r>
          </a:p>
        </p:txBody>
      </p:sp>
      <p:sp>
        <p:nvSpPr>
          <p:cNvPr id="7" name="Figure Legend"/>
          <p:cNvSpPr>
            <a:spLocks noGrp="1"/>
          </p:cNvSpPr>
          <p:nvPr>
            <p:ph idx="13"/>
          </p:nvPr>
        </p:nvSpPr>
        <p:spPr/>
        <p:txBody>
          <a:bodyPr>
            <a:normAutofit/>
          </a:bodyPr>
          <a:lstStyle/>
          <a:p>
            <a:r>
              <a:rPr lang="en-US" sz="1600" dirty="0"/>
              <a:t>One volume of N</a:t>
            </a:r>
            <a:r>
              <a:rPr lang="en-US" sz="1600" baseline="-25000" dirty="0"/>
              <a:t>2</a:t>
            </a:r>
            <a:r>
              <a:rPr lang="en-US" sz="1600" dirty="0"/>
              <a:t> combines with three volumes of H</a:t>
            </a:r>
            <a:r>
              <a:rPr lang="en-US" sz="1600" baseline="-25000" dirty="0"/>
              <a:t>2</a:t>
            </a:r>
            <a:r>
              <a:rPr lang="en-US" sz="1600" dirty="0"/>
              <a:t> to form two volumes of NH</a:t>
            </a:r>
            <a:r>
              <a:rPr lang="en-US" sz="1600" baseline="-25000" dirty="0"/>
              <a:t>3</a:t>
            </a:r>
            <a:r>
              <a:rPr lang="en-US" sz="1600" dirty="0"/>
              <a:t>.</a:t>
            </a:r>
          </a:p>
        </p:txBody>
      </p:sp>
      <p:pic>
        <p:nvPicPr>
          <p:cNvPr id="16386" name="Picture 2" descr="This diagram provided models the chemical reaction written with formulas across the bottom of the figure. The reaction is written; N subscript 2 plus 3 H subscript 2 followed by an arrow pointing right to 2 N H subscript 3. Just above the formulas, space-filling models are provided. Above N subscript 2, two blue spheres are bonded. Above 3 H subscript 2, three pairs of two slightly smaller white spheres are bonded. Above 2 N H subscript 3, two molecules are shown composed each of a central blue sphere to which three slightly smaller white spheres are bonded. Across the top of the diagram, the reaction is illustrated with balloons. To the left is a light blue balloon which is labeled “N subscript 2”. This balloon contains a single space-filling model composed of two bonded blue spheres. This balloon is followed by a plus sign, then three grey balloons which are each labeled “H subscript 2.” Each of these balloons similarly contain a single space-filling model composed of two bonded white spheres. These white spheres are slightly smaller than the blue spheres. An arrow follows which points right to two light green balloons which are each labeled “2 N H subscript 3.” Each light green balloon contains a space-filling model composed of a single central blue sphere to which three slightly smaller white spheres are bonde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54203" y="1205489"/>
            <a:ext cx="6961641" cy="346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09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9.24</a:t>
            </a:r>
          </a:p>
        </p:txBody>
      </p:sp>
      <p:sp>
        <p:nvSpPr>
          <p:cNvPr id="7" name="Figure Legend"/>
          <p:cNvSpPr>
            <a:spLocks noGrp="1"/>
          </p:cNvSpPr>
          <p:nvPr>
            <p:ph idx="13"/>
          </p:nvPr>
        </p:nvSpPr>
        <p:spPr/>
        <p:txBody>
          <a:bodyPr>
            <a:normAutofit/>
          </a:bodyPr>
          <a:lstStyle/>
          <a:p>
            <a:r>
              <a:rPr lang="en-US" sz="1600" dirty="0"/>
              <a:t>Greenhouse gases trap enough of the sun’s energy to make the planet habitable—this is known as the greenhouse effect. Human activities are increasing greenhouse gas levels, warming the planet and causing more extreme weather events.</a:t>
            </a:r>
          </a:p>
        </p:txBody>
      </p:sp>
      <p:pic>
        <p:nvPicPr>
          <p:cNvPr id="19458" name="Picture 2" descr="This diagram shows half of a two dimensional view of the earth in blue and green at the left of the image. A slight distance outside the hemisphere is a grey arc. A line segment connects the label “Atmosphere” to the region between the hemisphere and the grey arc. In this region, near the surface of the earth the chemical formulas C O subscript 2, C H subscript 3, and N subscript 2 O appear. Five red arrows formed from wavy lines extend from green regions on the earth out into and just beyond the region labeled “Atmosphere.” The label “Infrared radiation” points to one of these red arrows. At a fair distance outside of the grey arc appears a yellow circle with a jagged boundary. This circle is labeled “Sun.” From it extend yellow arrows with wavy lines which extend toward the earth. Three of the arrows extend to the green region on the earth. One of the arrows appears to be reflected off the grey arc, causing its path to turn away from the ear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46208" y="1079809"/>
            <a:ext cx="5462113" cy="365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87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9.25</a:t>
            </a:r>
          </a:p>
        </p:txBody>
      </p:sp>
      <p:sp>
        <p:nvSpPr>
          <p:cNvPr id="7" name="Figure Legend"/>
          <p:cNvSpPr>
            <a:spLocks noGrp="1"/>
          </p:cNvSpPr>
          <p:nvPr>
            <p:ph idx="13"/>
          </p:nvPr>
        </p:nvSpPr>
        <p:spPr/>
        <p:txBody>
          <a:bodyPr>
            <a:normAutofit/>
          </a:bodyPr>
          <a:lstStyle/>
          <a:p>
            <a:r>
              <a:rPr lang="en-US" sz="1600" dirty="0"/>
              <a:t>CO</a:t>
            </a:r>
            <a:r>
              <a:rPr lang="en-US" sz="1600" baseline="-25000" dirty="0"/>
              <a:t>2</a:t>
            </a:r>
            <a:r>
              <a:rPr lang="en-US" sz="1600" dirty="0"/>
              <a:t> levels over the past 700,000 years were typically from 200–300 ppm, with a steep, unprecedented increase over the past 50 years.</a:t>
            </a:r>
          </a:p>
        </p:txBody>
      </p:sp>
      <p:pic>
        <p:nvPicPr>
          <p:cNvPr id="25602" name="Picture 2" descr="This figure has the heading “Carbon Dioxide in the Atmosphere.” The first graph has a horizontal axis label “Year ( B C )” and a vertical axis label “Carbon dioxide concentration ( p p m ).” The horizontal axis labels begin at 700,000 on the left and increases by multiples of 100,000 up to 0 on the right. The vertical axis begins at 0 and increases by multiples of 50 extending up to 400. A jagged, cyclical pattern is shown that begins before 600,000 B C at under 200 p p m. Up to 0 B C values appear to vary cyclically up to a high of about 300 p p m. Extending beyond 0 B C to the right, the carbon dioxide concentration appears to be on a steady increase, having reached nearly 400 p p m in recent years. The second graph is shown to magnify the portion of the graph that is most recent. This graph begins just before the year 1960 and includes markings for multiples of 10 up to the year 2010. The vertical axis begins just below 320 p p m and includes markings for all multiples of 20 up to 400 p p m. A smooth black line is shown extending through a jagged red data pattern. The trend is a steady, nearly linear increase from the lower left to the upper right on the grap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516475"/>
            <a:ext cx="7886700" cy="29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63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9.26</a:t>
            </a:r>
          </a:p>
        </p:txBody>
      </p:sp>
      <p:sp>
        <p:nvSpPr>
          <p:cNvPr id="7" name="Figure Legend"/>
          <p:cNvSpPr>
            <a:spLocks noGrp="1"/>
          </p:cNvSpPr>
          <p:nvPr>
            <p:ph idx="13"/>
          </p:nvPr>
        </p:nvSpPr>
        <p:spPr/>
        <p:txBody>
          <a:bodyPr>
            <a:normAutofit/>
          </a:bodyPr>
          <a:lstStyle/>
          <a:p>
            <a:r>
              <a:rPr lang="en-US" sz="1600" dirty="0"/>
              <a:t>Susan Solomon’s research focuses on climate change and has been instrumental in determining the cause of the ozone hole over Antarctica. (credit: National Oceanic and Atmospheric Administration)</a:t>
            </a:r>
          </a:p>
        </p:txBody>
      </p:sp>
      <p:pic>
        <p:nvPicPr>
          <p:cNvPr id="9" name="Figure" descr="A photograph is shown of Susan Solomon sitting next to a globe."/>
          <p:cNvPicPr>
            <a:picLocks noChangeAspect="1"/>
          </p:cNvPicPr>
          <p:nvPr/>
        </p:nvPicPr>
        <p:blipFill>
          <a:blip r:embed="rId2">
            <a:extLst>
              <a:ext uri="{28A0092B-C50C-407E-A947-70E740481C1C}">
                <a14:useLocalDpi xmlns:a14="http://schemas.microsoft.com/office/drawing/2010/main" val="0"/>
              </a:ext>
            </a:extLst>
          </a:blip>
          <a:srcRect l="-47107" r="-47107"/>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599062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9.4 Effusion and Diffusion of Gases</a:t>
            </a:r>
          </a:p>
          <a:p>
            <a:pPr lvl="1"/>
            <a:r>
              <a:rPr lang="en-US" dirty="0"/>
              <a:t>Define and explain effusion and diffusion</a:t>
            </a:r>
          </a:p>
          <a:p>
            <a:pPr lvl="1"/>
            <a:r>
              <a:rPr lang="en-US" dirty="0"/>
              <a:t>State Graham’s law and use it to compute relevant gas properties</a:t>
            </a:r>
          </a:p>
        </p:txBody>
      </p:sp>
    </p:spTree>
    <p:extLst>
      <p:ext uri="{BB962C8B-B14F-4D97-AF65-F5344CB8AC3E}">
        <p14:creationId xmlns:p14="http://schemas.microsoft.com/office/powerpoint/2010/main" val="1416412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9.27</a:t>
            </a:r>
          </a:p>
        </p:txBody>
      </p:sp>
      <p:pic>
        <p:nvPicPr>
          <p:cNvPr id="2" name="Figure" descr="In this figure, three pairs of gas filled spheres or vessels are shown connected with a stopcock between them. In a, the figure is labeled, “Stopcock closed.” Above, the left sphere is labeled, “H subscript 2.” It contains approximately 30 small, white, evenly distributed circles. The sphere to its right is labeled, “O subscript 2.” It contains approximately 30 small red evenly distributed circles. In b, the figure is labeled, “Stopcock open.” The stopcock valve handle is now parallel to the tube connecting the two spheres. On the left, approximately 9 small, white circles and 4 small, red circles are present, with the red spheres appearing slightly closer to the stopcock. On the right side, approximately 25 small, red spheres and 21 small, white spheres are present, with the concentration of white spheres slightly greater near the stopcock. In c, the figure is labeled “Some time after Stopcock open.” In this situation, the red and white spheres appear evenly mixed and uniformly distributed throughout both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08474"/>
            <a:ext cx="7886700" cy="2090114"/>
          </a:xfrm>
        </p:spPr>
      </p:pic>
      <p:sp>
        <p:nvSpPr>
          <p:cNvPr id="7" name="Figure Legend"/>
          <p:cNvSpPr>
            <a:spLocks noGrp="1"/>
          </p:cNvSpPr>
          <p:nvPr>
            <p:ph idx="13"/>
          </p:nvPr>
        </p:nvSpPr>
        <p:spPr/>
        <p:txBody>
          <a:bodyPr>
            <a:normAutofit/>
          </a:bodyPr>
          <a:lstStyle/>
          <a:p>
            <a:r>
              <a:rPr lang="en-US" sz="1600" dirty="0"/>
              <a:t>(a) Two gases, H</a:t>
            </a:r>
            <a:r>
              <a:rPr lang="en-US" sz="1600" baseline="-25000" dirty="0"/>
              <a:t>2</a:t>
            </a:r>
            <a:r>
              <a:rPr lang="en-US" sz="1600" dirty="0"/>
              <a:t> and O</a:t>
            </a:r>
            <a:r>
              <a:rPr lang="en-US" sz="1600" baseline="-25000" dirty="0"/>
              <a:t>2</a:t>
            </a:r>
            <a:r>
              <a:rPr lang="en-US" sz="1600" dirty="0"/>
              <a:t>, are initially separated. (b) When the stopcock is opened, they mix together. The lighter gas, H</a:t>
            </a:r>
            <a:r>
              <a:rPr lang="en-US" sz="1600" baseline="-25000" dirty="0"/>
              <a:t>2</a:t>
            </a:r>
            <a:r>
              <a:rPr lang="en-US" sz="1600" dirty="0"/>
              <a:t>, passes through the opening faster than O</a:t>
            </a:r>
            <a:r>
              <a:rPr lang="en-US" sz="1600" baseline="-25000" dirty="0"/>
              <a:t>2</a:t>
            </a:r>
            <a:r>
              <a:rPr lang="en-US" sz="1600" dirty="0"/>
              <a:t>, so just after the stopcock is opened, more H</a:t>
            </a:r>
            <a:r>
              <a:rPr lang="en-US" sz="1600" baseline="-25000" dirty="0"/>
              <a:t>2</a:t>
            </a:r>
            <a:r>
              <a:rPr lang="en-US" sz="1600" dirty="0"/>
              <a:t> molecules move to the O</a:t>
            </a:r>
            <a:r>
              <a:rPr lang="en-US" sz="1600" baseline="-25000" dirty="0"/>
              <a:t>2</a:t>
            </a:r>
            <a:r>
              <a:rPr lang="en-US" sz="1600" dirty="0"/>
              <a:t> side than O</a:t>
            </a:r>
            <a:r>
              <a:rPr lang="en-US" sz="1600" baseline="-25000" dirty="0"/>
              <a:t>2</a:t>
            </a:r>
            <a:r>
              <a:rPr lang="en-US" sz="1600" dirty="0"/>
              <a:t> molecules move to the H</a:t>
            </a:r>
            <a:r>
              <a:rPr lang="en-US" sz="1600" baseline="-25000" dirty="0"/>
              <a:t>2</a:t>
            </a:r>
            <a:r>
              <a:rPr lang="en-US" sz="1600" dirty="0"/>
              <a:t> side. (c) After a short time, both the slower-moving O</a:t>
            </a:r>
            <a:r>
              <a:rPr lang="en-US" sz="1600" baseline="-25000" dirty="0"/>
              <a:t>2</a:t>
            </a:r>
            <a:r>
              <a:rPr lang="en-US" sz="1600" dirty="0"/>
              <a:t> molecules and the faster-moving H</a:t>
            </a:r>
            <a:r>
              <a:rPr lang="en-US" sz="1600" baseline="-25000" dirty="0"/>
              <a:t>2</a:t>
            </a:r>
            <a:r>
              <a:rPr lang="en-US" sz="1600" dirty="0"/>
              <a:t> molecules have distributed themselves evenly on both sides of the vessel.</a:t>
            </a:r>
          </a:p>
        </p:txBody>
      </p:sp>
    </p:spTree>
    <p:extLst>
      <p:ext uri="{BB962C8B-B14F-4D97-AF65-F5344CB8AC3E}">
        <p14:creationId xmlns:p14="http://schemas.microsoft.com/office/powerpoint/2010/main" val="3690479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9.28</a:t>
            </a:r>
          </a:p>
        </p:txBody>
      </p:sp>
      <p:pic>
        <p:nvPicPr>
          <p:cNvPr id="2" name="Figure" descr="This figure contains two cylindrical containers which are oriented horizontally. The first is labeled “Diffusion.” In this container, approximately 25 purple and 25 green circles are shown, evenly distributed throughout the container. “Trails” behind some of the circles indicate motion. In the second container, which is labeled “Effusion,” a boundary layer is evident across the center of the cylindrical container, dividing the cylinder into two halves. A black arrow is drawn pointing through this boundary from left to right. To the left of the boundary, approximately 16 green circles and 20 purple circles are shown again with motion indicated by “trails” behind some of the circles. To the right of the boundary, only 4 purple and 16 green circles are sh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780606"/>
            <a:ext cx="7886700" cy="2145851"/>
          </a:xfrm>
        </p:spPr>
      </p:pic>
      <p:sp>
        <p:nvSpPr>
          <p:cNvPr id="7" name="Figure Legend"/>
          <p:cNvSpPr>
            <a:spLocks noGrp="1"/>
          </p:cNvSpPr>
          <p:nvPr>
            <p:ph idx="13"/>
          </p:nvPr>
        </p:nvSpPr>
        <p:spPr/>
        <p:txBody>
          <a:bodyPr>
            <a:normAutofit/>
          </a:bodyPr>
          <a:lstStyle/>
          <a:p>
            <a:r>
              <a:rPr lang="en-US" sz="1600" dirty="0"/>
              <a:t>Diffusion occurs when gas molecules disperse throughout a container. Effusion occurs when a gas passes through an opening that is smaller than the mean free path of the particles, that is, the average distance traveled between collisions. Effectively, this means that only one particle passes through at a time.</a:t>
            </a:r>
          </a:p>
        </p:txBody>
      </p:sp>
    </p:spTree>
    <p:extLst>
      <p:ext uri="{BB962C8B-B14F-4D97-AF65-F5344CB8AC3E}">
        <p14:creationId xmlns:p14="http://schemas.microsoft.com/office/powerpoint/2010/main" val="13975994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75066"/>
            <a:ext cx="7886700" cy="424583"/>
          </a:xfrm>
        </p:spPr>
        <p:txBody>
          <a:bodyPr/>
          <a:lstStyle/>
          <a:p>
            <a:r>
              <a:rPr lang="en-US" dirty="0"/>
              <a:t>Figure 9.29</a:t>
            </a:r>
          </a:p>
        </p:txBody>
      </p:sp>
      <p:sp>
        <p:nvSpPr>
          <p:cNvPr id="7" name="Figure Legend"/>
          <p:cNvSpPr>
            <a:spLocks noGrp="1"/>
          </p:cNvSpPr>
          <p:nvPr>
            <p:ph idx="13"/>
          </p:nvPr>
        </p:nvSpPr>
        <p:spPr/>
        <p:txBody>
          <a:bodyPr>
            <a:normAutofit/>
          </a:bodyPr>
          <a:lstStyle/>
          <a:p>
            <a:r>
              <a:rPr lang="en-US" sz="1600" dirty="0"/>
              <a:t>The left photograph shows two balloons inflated with different gases, helium (orange) and argon (blue). The right-side photograph shows the balloons approximately 12 hours after being filled, at which time the helium balloon has become noticeably more deflated than the argon balloon, due to the greater effusion rate of the lighter helium gas. (credit: modification of work by Paul Flowers)</a:t>
            </a:r>
          </a:p>
        </p:txBody>
      </p:sp>
      <p:pic>
        <p:nvPicPr>
          <p:cNvPr id="17410" name="Picture 2" descr="This figure shows two photos. The first photo shows an orange balloon next to a blue balloon. Both balloons are about the same size. The second photo shows the same two balloons, but the orange one is now smaller than the blue o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7409" y="1872199"/>
            <a:ext cx="7270613" cy="226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9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9.2</a:t>
            </a:r>
          </a:p>
        </p:txBody>
      </p:sp>
      <p:pic>
        <p:nvPicPr>
          <p:cNvPr id="2" name="Figure" descr="The left side of this figure includes a graphic of the earth with an inverted rectangular prism extending from a point on it. Near the top of the image, the label, “square inch column of air molecules” is connected to the prism with a line segment. This label is also connected with a line segment to a downward pointing arrow at the right side of the figure. Beneath the arrow is a red circle labeled, “atmospheric pressure.” A narrow rectangle with a dashed line border extends from the bottom of the arrow vertically through the circle. Directly beneath this rectangle at the lower edge of the circle is a hand with a thumb appearing to be resting on a tabletop. The thumb is connected with a line segment to the label, “14.7 lbs of pressure on 1 square inch.” The red circle is sitting on top of the thumb."/>
          <p:cNvPicPr>
            <a:picLocks noGrp="1" noChangeAspect="1"/>
          </p:cNvPicPr>
          <p:nvPr>
            <p:ph idx="1"/>
          </p:nvPr>
        </p:nvPicPr>
        <p:blipFill>
          <a:blip r:embed="rId2" cstate="email">
            <a:extLst>
              <a:ext uri="{28A0092B-C50C-407E-A947-70E740481C1C}">
                <a14:useLocalDpi xmlns:a14="http://schemas.microsoft.com/office/drawing/2010/main" val="0"/>
              </a:ext>
            </a:extLst>
          </a:blip>
          <a:srcRect l="-4100" r="-4100"/>
          <a:stretch>
            <a:fillRect/>
          </a:stretch>
        </p:blipFill>
        <p:spPr>
          <a:xfrm>
            <a:off x="282575" y="900113"/>
            <a:ext cx="8062913" cy="3500437"/>
          </a:xfrm>
        </p:spPr>
      </p:pic>
      <p:sp>
        <p:nvSpPr>
          <p:cNvPr id="7" name="Figure Legend"/>
          <p:cNvSpPr>
            <a:spLocks noGrp="1"/>
          </p:cNvSpPr>
          <p:nvPr>
            <p:ph idx="13"/>
          </p:nvPr>
        </p:nvSpPr>
        <p:spPr/>
        <p:txBody>
          <a:bodyPr>
            <a:normAutofit/>
          </a:bodyPr>
          <a:lstStyle/>
          <a:p>
            <a:r>
              <a:rPr lang="en-US" sz="1600" dirty="0"/>
              <a:t>The atmosphere above us exerts a large pressure on objects at the surface of the earth, roughly equal to the weight of a bowling ball pressing on an area the size of a human thumbnail.</a:t>
            </a:r>
          </a:p>
        </p:txBody>
      </p:sp>
    </p:spTree>
    <p:extLst>
      <p:ext uri="{BB962C8B-B14F-4D97-AF65-F5344CB8AC3E}">
        <p14:creationId xmlns:p14="http://schemas.microsoft.com/office/powerpoint/2010/main" val="3539583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9.30</a:t>
            </a:r>
          </a:p>
        </p:txBody>
      </p:sp>
      <p:pic>
        <p:nvPicPr>
          <p:cNvPr id="2" name="Figure" descr="This figure shows a large cylindrical container oriented horizontally. A narrow tube or pipe which is labeled “porous barrier” runs horizontally through the center of the tube and extends a short distance out from the left and right ends of the cylinder. At the far left, an arrow points right into the tube. This arrow is labele, “Uranium hexafluoride ( U F subscript 6 ).” A line segment connects the label, “High pressure feed tube,” to the tube where it enters the cylinder. In the short region of tube outside the cylinder, 5 small, purple circles and 4 small, green circles are present. Inside the cylinder, an arrow points right through the tube which contains many evenly distributed, purple circles and a handful of green circles which decrease in quantity moving left to right through the cylinder. Curved arrows extend from the inner area of the tube into the outer region of the cylinder. Three of these arrows point into the area above the tube and three point into the area below. Two line segments extend from the label, “Higher speed superscript 235 U F subscript 6 diffuses through barrier faster than superscript 238 U F subscript 6,” to two green circles in the space above the tube. In the short section of tubing just outside the cylinder, 8 small, purple circles are present. An arrow labeled, “Depleted superscript 238 U F subscript 6,” points right extending from the end of this tube. The larger space outside the tube contains approximately 100 evenly distributed small green circles and only 5 purple circles. Eight of the purple circles appear at the left end of the cylinder. A tube exits the lower right end of the cylinder. It has 5 green circles followed by a right pointing arrow and the label, “Enriched superscript 235 U F subscript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62025" y="1100931"/>
            <a:ext cx="7219950" cy="3505200"/>
          </a:xfrm>
        </p:spPr>
      </p:pic>
      <p:sp>
        <p:nvSpPr>
          <p:cNvPr id="7" name="Figure Legend"/>
          <p:cNvSpPr>
            <a:spLocks noGrp="1"/>
          </p:cNvSpPr>
          <p:nvPr>
            <p:ph idx="13"/>
          </p:nvPr>
        </p:nvSpPr>
        <p:spPr/>
        <p:txBody>
          <a:bodyPr>
            <a:normAutofit/>
          </a:bodyPr>
          <a:lstStyle/>
          <a:p>
            <a:r>
              <a:rPr lang="en-US" sz="1600" dirty="0"/>
              <a:t>In a diffuser, gaseous UF</a:t>
            </a:r>
            <a:r>
              <a:rPr lang="en-US" sz="1600" baseline="-25000" dirty="0"/>
              <a:t>6</a:t>
            </a:r>
            <a:r>
              <a:rPr lang="en-US" sz="1600" dirty="0"/>
              <a:t> is pumped through a porous barrier, which partially separates </a:t>
            </a:r>
            <a:r>
              <a:rPr lang="en-US" sz="1600" baseline="30000" dirty="0"/>
              <a:t>235</a:t>
            </a:r>
            <a:r>
              <a:rPr lang="en-US" sz="1600" dirty="0"/>
              <a:t>UF</a:t>
            </a:r>
            <a:r>
              <a:rPr lang="en-US" sz="1600" baseline="-25000" dirty="0"/>
              <a:t>6</a:t>
            </a:r>
            <a:r>
              <a:rPr lang="en-US" sz="1600" dirty="0"/>
              <a:t> from </a:t>
            </a:r>
            <a:r>
              <a:rPr lang="en-US" sz="1600" baseline="30000" dirty="0"/>
              <a:t>238</a:t>
            </a:r>
            <a:r>
              <a:rPr lang="en-US" sz="1600" dirty="0"/>
              <a:t>UF</a:t>
            </a:r>
            <a:r>
              <a:rPr lang="en-US" sz="1600" baseline="-25000" dirty="0"/>
              <a:t>6</a:t>
            </a:r>
            <a:r>
              <a:rPr lang="en-US" sz="1600" dirty="0"/>
              <a:t>. The UF</a:t>
            </a:r>
            <a:r>
              <a:rPr lang="en-US" sz="1600" baseline="-25000" dirty="0"/>
              <a:t>6</a:t>
            </a:r>
            <a:r>
              <a:rPr lang="en-US" sz="1600" dirty="0"/>
              <a:t> must pass through many large diffuser units to achieve sufficient enrichment in </a:t>
            </a:r>
            <a:r>
              <a:rPr lang="en-US" sz="1600" baseline="30000" dirty="0"/>
              <a:t>235</a:t>
            </a:r>
            <a:r>
              <a:rPr lang="en-US" sz="1600" dirty="0"/>
              <a:t>U.</a:t>
            </a:r>
          </a:p>
        </p:txBody>
      </p:sp>
    </p:spTree>
    <p:extLst>
      <p:ext uri="{BB962C8B-B14F-4D97-AF65-F5344CB8AC3E}">
        <p14:creationId xmlns:p14="http://schemas.microsoft.com/office/powerpoint/2010/main" val="3782208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9.5 The Kinetic-Molecular Theory</a:t>
            </a:r>
          </a:p>
          <a:p>
            <a:pPr lvl="1"/>
            <a:r>
              <a:rPr lang="en-US" dirty="0"/>
              <a:t>State the postulates of the kinetic-molecular theory</a:t>
            </a:r>
          </a:p>
          <a:p>
            <a:pPr lvl="1"/>
            <a:r>
              <a:rPr lang="en-US" dirty="0"/>
              <a:t>Use this theory’s postulates to explain the gas laws</a:t>
            </a:r>
          </a:p>
        </p:txBody>
      </p:sp>
    </p:spTree>
    <p:extLst>
      <p:ext uri="{BB962C8B-B14F-4D97-AF65-F5344CB8AC3E}">
        <p14:creationId xmlns:p14="http://schemas.microsoft.com/office/powerpoint/2010/main" val="6377937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9.31</a:t>
            </a:r>
          </a:p>
        </p:txBody>
      </p:sp>
      <p:pic>
        <p:nvPicPr>
          <p:cNvPr id="2" name="Figure" descr="This figure shows 3 pairs of pistons and cylinders. In a, which is labeled, “Charles’s Law,” the piston is positioned for the first cylinder so that just over half of the available volume contains 6 purple spheres with trails behind them. The trails indicate movement. Orange dashes extend from the interior surface of the cylinder where the spheres have collided. This cylinder is labeled, “Baseline.” In the second cylinder, the piston is in the same position, and the label, “Heat” is indicated in red capitalized text. Four red arrows with wavy stems are pointing upward to the base of the cylinder. The six purple spheres have longer trails behind them and the number of orange dashes indicating points of collision with the container walls has increased. A rectangle beneath the diagram states, “Temperature increased, Volume constant equals Increased pressure.” In b, which is labeled, “Boyle’s Law,” the first, baseline cylinder shown is identical to the first cylinder in a. In the second cylinder, the piston has been moved, decreasing the volume available to the 6 purple spheres to half of the initial volume. The six purple spheres have longer trails behind them and the number of orange dashes indicating points of collision with the container walls has increased. This second cylinder is labeled, “Volume decreased.” A rectangle beneath the diagram states, “Volume decreased, Wall area decreased equals Increased pressure.” In c, which is labeled “Avogadro’s Law,” the first, baseline cylinder shown is identical to the first cylinder in a. In the second cylinder, the number of purple spheres has changed from 6 to 12 and volume has doubled. This second cylinder is labeled “Increased gas.” A rectangle beneath the diagram states, “At constant pressure, More gas molecules added equals Increased volum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4412" y="1105694"/>
            <a:ext cx="7115175" cy="3495675"/>
          </a:xfrm>
        </p:spPr>
      </p:pic>
      <p:sp>
        <p:nvSpPr>
          <p:cNvPr id="7" name="Figure Legend"/>
          <p:cNvSpPr>
            <a:spLocks noGrp="1"/>
          </p:cNvSpPr>
          <p:nvPr>
            <p:ph idx="13"/>
          </p:nvPr>
        </p:nvSpPr>
        <p:spPr/>
        <p:txBody>
          <a:bodyPr>
            <a:noAutofit/>
          </a:bodyPr>
          <a:lstStyle/>
          <a:p>
            <a:pPr>
              <a:buClr>
                <a:srgbClr val="6CB255"/>
              </a:buClr>
            </a:pPr>
            <a:r>
              <a:rPr lang="en-US" sz="1600" dirty="0"/>
              <a:t>(a) When gas temperature increases, gas pressure increases due to increased force and frequency of molecular collisions. (b) When volume decreases, gas pressure increases due to reduced frequency of molecular collisions. (c) When the amount of gas increases at a constant pressure, volume increases to yield a constant number of collisions per unit wall area.</a:t>
            </a:r>
          </a:p>
        </p:txBody>
      </p:sp>
    </p:spTree>
    <p:extLst>
      <p:ext uri="{BB962C8B-B14F-4D97-AF65-F5344CB8AC3E}">
        <p14:creationId xmlns:p14="http://schemas.microsoft.com/office/powerpoint/2010/main" val="3643961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9.32</a:t>
            </a:r>
          </a:p>
        </p:txBody>
      </p:sp>
      <p:sp>
        <p:nvSpPr>
          <p:cNvPr id="7" name="Figure Legend"/>
          <p:cNvSpPr>
            <a:spLocks noGrp="1"/>
          </p:cNvSpPr>
          <p:nvPr>
            <p:ph idx="13"/>
          </p:nvPr>
        </p:nvSpPr>
        <p:spPr>
          <a:xfrm>
            <a:off x="628650" y="5070764"/>
            <a:ext cx="7886700" cy="1294410"/>
          </a:xfrm>
        </p:spPr>
        <p:txBody>
          <a:bodyPr>
            <a:normAutofit/>
          </a:bodyPr>
          <a:lstStyle/>
          <a:p>
            <a:r>
              <a:rPr lang="en-US" sz="1600" dirty="0"/>
              <a:t>The molecular speed distribution for oxygen gas at 300 K is shown here. Very few molecules move at either very low or very high speeds. The number of molecules with intermediate speeds increases rapidly up to a maximum, which is the most probable speed, then drops off rapidly. Note that the most probable speed, </a:t>
            </a:r>
            <a:r>
              <a:rPr lang="en-US" sz="1600" i="1" dirty="0" err="1"/>
              <a:t>ν</a:t>
            </a:r>
            <a:r>
              <a:rPr lang="en-US" sz="1600" baseline="-25000" dirty="0" err="1"/>
              <a:t>p</a:t>
            </a:r>
            <a:r>
              <a:rPr lang="en-US" sz="1600" dirty="0"/>
              <a:t>, is a little less than 400 m/s, while the root mean square speed, </a:t>
            </a:r>
            <a:r>
              <a:rPr lang="en-US" sz="1600" i="1" dirty="0" err="1"/>
              <a:t>u</a:t>
            </a:r>
            <a:r>
              <a:rPr lang="en-US" sz="1600" baseline="-25000" dirty="0" err="1"/>
              <a:t>rms</a:t>
            </a:r>
            <a:r>
              <a:rPr lang="en-US" sz="1600" dirty="0"/>
              <a:t>, is closer to 500 m/s.</a:t>
            </a:r>
          </a:p>
        </p:txBody>
      </p:sp>
      <p:pic>
        <p:nvPicPr>
          <p:cNvPr id="13314" name="Picture 2" descr="A graph is shown. The horizontal axis is labeled, “Speed u ( m divided by s ).” This axis is marked by increments of 20 beginning at 0 and extending up to 120. The vertical axis is labeled, “Number of molecules.” A positively or right-skewed curve is shown in red which begins at the origin and approaches the horizontal axis around 120 m per s. At the peak of the curve, a point is indicated with a black dot and is labeled, “u subscript p.” A vertical dashed line extends from this point to the horizontal axis at which point the intersection is labeled, “u subscript p.” Slightly to the right of the peak a second black dot is placed on the curve. This point is labeled, “u subscript r m s.” A vertical dashed line extends from this point to the horizontal axis at which point the intersection is labeled, “u subscript r m s.” The label, “O subscript 2 at T equals 300 K” appears in the open space to the right of the curv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70951" y="974725"/>
            <a:ext cx="5048463" cy="396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925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9.33</a:t>
            </a:r>
          </a:p>
        </p:txBody>
      </p:sp>
      <p:sp>
        <p:nvSpPr>
          <p:cNvPr id="7" name="Figure Legend"/>
          <p:cNvSpPr>
            <a:spLocks noGrp="1"/>
          </p:cNvSpPr>
          <p:nvPr>
            <p:ph idx="13"/>
          </p:nvPr>
        </p:nvSpPr>
        <p:spPr>
          <a:xfrm>
            <a:off x="628650" y="5320145"/>
            <a:ext cx="7886700" cy="869951"/>
          </a:xfrm>
        </p:spPr>
        <p:txBody>
          <a:bodyPr>
            <a:normAutofit/>
          </a:bodyPr>
          <a:lstStyle/>
          <a:p>
            <a:r>
              <a:rPr lang="en-US" sz="1600" dirty="0"/>
              <a:t>The molecular speed distribution for nitrogen gas (N</a:t>
            </a:r>
            <a:r>
              <a:rPr lang="en-US" sz="1600" baseline="-25000" dirty="0"/>
              <a:t>2</a:t>
            </a:r>
            <a:r>
              <a:rPr lang="en-US" sz="1600" dirty="0"/>
              <a:t>) shifts to the right and flattens as the temperature increases; it shifts to the left and heightens as the temperature decreases.</a:t>
            </a:r>
          </a:p>
        </p:txBody>
      </p:sp>
      <p:pic>
        <p:nvPicPr>
          <p:cNvPr id="14338" name="Picture 2" descr="A graph with four positively or right-skewed curves of varying heights is shown. The horizontal axis is labeled, “Speed u ( m divided by s ).” This axis is marked by increments of 500 beginning at 0 and extending up to 1500. The vertical axis is labeled, “Fraction of molecules.” The label, “N subscript 2,” appears in the open space in the upper right area of the graph. The tallest and narrowest of these curves is labeled, “100 K.” Its right end appears to touch the horizontal axis around 700 m per s. It is followed by a slightly wider curve which is labeled, “200 K,” that is about three quarters of the height of the initial curve. Its right end appears to touch the horizontal axis around 850 m per s. The third curve is significantly wider and only about half the height of the initial curve. It is labeled, “500 K.” Its right end appears to touch the horizontal axis around 1450 m per s. The final curve is only about one third the height of the initial curve. It is much wider than the others, so much so that its right end has not yet reached the horizontal axis. This curve is labeled, “1000 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37983" y="1048705"/>
            <a:ext cx="4954136" cy="389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34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9.34</a:t>
            </a:r>
          </a:p>
        </p:txBody>
      </p:sp>
      <p:sp>
        <p:nvSpPr>
          <p:cNvPr id="7" name="Figure Legend"/>
          <p:cNvSpPr>
            <a:spLocks noGrp="1"/>
          </p:cNvSpPr>
          <p:nvPr>
            <p:ph idx="13"/>
          </p:nvPr>
        </p:nvSpPr>
        <p:spPr>
          <a:xfrm>
            <a:off x="628650" y="5272644"/>
            <a:ext cx="7886700" cy="917452"/>
          </a:xfrm>
        </p:spPr>
        <p:txBody>
          <a:bodyPr>
            <a:normAutofit/>
          </a:bodyPr>
          <a:lstStyle/>
          <a:p>
            <a:r>
              <a:rPr lang="en-US" sz="1600" dirty="0"/>
              <a:t>Molecular speed is directly related to molecular mass. At a given temperature, lighter molecules move faster on average than heavier molecules.</a:t>
            </a:r>
          </a:p>
        </p:txBody>
      </p:sp>
      <p:pic>
        <p:nvPicPr>
          <p:cNvPr id="15362" name="Picture 2" descr="A graph is shown with four positively or right-skewed curves of varying heights. The horizontal axis is labeled, “Speed u ( m divided by s ).” This axis is marked by increments of 500 beginning at 0 and extending up to 3000. The vertical axis is labeled, “Fraction of molecules.” The tallest and narrowest of these curves is labeled, “X e.” Its right end appears to touch the horizontal axis around 600 m per s. It is followed by a slightly wider curve which is labeled, “A r,” that is about half the height of the initial curve. Its right end appears to touch the horizontal axis around 900 m per s. The third curve is significantly wider and just over a third of the height of the initial curve. It is labeled, “N e.” Its right end appears to touch the horizontal axis around 1200 m per s. The final curve is only about one fourth the height of the initial curve. It is much wider than the others, so much so that its right reaches the horizontal axis around 2500 m per s. This curve is labeled, “H 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2621" y="1269242"/>
            <a:ext cx="6090817" cy="36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316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9.6 Non-Ideal Gas Behavior</a:t>
            </a:r>
          </a:p>
          <a:p>
            <a:pPr lvl="1"/>
            <a:r>
              <a:rPr lang="en-US" dirty="0"/>
              <a:t>Describe the physical factors that lead to deviations from ideal gas behavior</a:t>
            </a:r>
          </a:p>
          <a:p>
            <a:pPr lvl="1"/>
            <a:r>
              <a:rPr lang="en-US" dirty="0"/>
              <a:t>Explain how these factors are represented in the van der Waals equation</a:t>
            </a:r>
          </a:p>
          <a:p>
            <a:pPr lvl="1"/>
            <a:r>
              <a:rPr lang="en-US" dirty="0"/>
              <a:t>Define compressibility (Z) and describe how its variation with pressure reflects non-ideal behavior</a:t>
            </a:r>
          </a:p>
          <a:p>
            <a:pPr lvl="1"/>
            <a:r>
              <a:rPr lang="en-US" dirty="0"/>
              <a:t>Quantify non-ideal behavior by comparing computations of gas properties using the ideal gas law and the van der Waals equation </a:t>
            </a:r>
          </a:p>
        </p:txBody>
      </p:sp>
    </p:spTree>
    <p:extLst>
      <p:ext uri="{BB962C8B-B14F-4D97-AF65-F5344CB8AC3E}">
        <p14:creationId xmlns:p14="http://schemas.microsoft.com/office/powerpoint/2010/main" val="804712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9.35</a:t>
            </a:r>
          </a:p>
        </p:txBody>
      </p:sp>
      <p:sp>
        <p:nvSpPr>
          <p:cNvPr id="7" name="Figure Legend"/>
          <p:cNvSpPr>
            <a:spLocks noGrp="1"/>
          </p:cNvSpPr>
          <p:nvPr>
            <p:ph idx="13"/>
          </p:nvPr>
        </p:nvSpPr>
        <p:spPr>
          <a:xfrm>
            <a:off x="628650" y="5308270"/>
            <a:ext cx="7886700" cy="881826"/>
          </a:xfrm>
        </p:spPr>
        <p:txBody>
          <a:bodyPr>
            <a:normAutofit/>
          </a:bodyPr>
          <a:lstStyle/>
          <a:p>
            <a:r>
              <a:rPr lang="en-US" sz="1600" dirty="0"/>
              <a:t>A graph of the compressibility factor (Z) vs. pressure shows that gases can exhibit significant deviations from the behavior predicted by the ideal gas law.</a:t>
            </a:r>
          </a:p>
        </p:txBody>
      </p:sp>
      <p:pic>
        <p:nvPicPr>
          <p:cNvPr id="30722" name="Picture 2" descr="A graph is shown. The horizontal axis is labeled, “P ( a t m ).” Its scale begins at zero with markings provided by multiples of 200 up to 1000. The vertical axis is labeled, “Z le( k P a ).” This scale begins at zero and includes multiples of 0.5 up to 2.0. Six curves are drawn of varying colors. One of these curves is a horizontal, light purple line extending right from 1.0 k P a on the vertical axis, which is labeled “Ideal gas.” The region of the graph beneath this line is shaded tan. The remaining curves also start at the same point on the vertical axis. An orange line extends to the upper right corner of the graph, reaching a value of approximately 1.7 k P a at 1000 a t m. This orange curve is labeled, “H subscript 2.” A blue curve dips below the horizontal ideal gas line initially, then increases to cross the line just past 200 a t m. This curve reaches a value of nearly 2.0 k P a at about 800 a t m. This curve is labeled, “N subscript 2.” A red curve dips below the horizontal ideal gas line initially, then increases to cross the line just past 400 a t m. This curve reaches a value of nearly 1.5 k P a at about 750 a t m. This curve is labeled, “O subscript 2.” A purple curve dips below the horizontal ideal gas line, dipping even lower than the O subscript 2 curve initially, then increases to cross the ideal gas line at about 400 a t m. This curve reaches a value of nearly 2.0 k P a at about 850 a t m. This curve is labeled, “C H subscript 4.” A yellow curve dips below the horizontal ideal gas line, dipping lower than the other curves to a minimum of about 0.4 k P a at about 0.75 a t m, then increases to cross the ideal gas line at about 500 a t m. This curve reaches a value of about 1.6 k P a at about 900 a t m. This curve is labeled, “C O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61734" y="898496"/>
            <a:ext cx="6457228" cy="42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9845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9.36</a:t>
            </a:r>
          </a:p>
        </p:txBody>
      </p:sp>
      <p:sp>
        <p:nvSpPr>
          <p:cNvPr id="7" name="Figure Legend" descr="This figure includes two diagrams. Each involves two lavender shaded boxes that contain 14 relatively evenly distributed, purple spheres. The first box in a on the left is labeled “ideal.” In the second slightly smaller box, on the right, a nearly centrally located purple sphere has 6 double-headed arrows extending outward from it to nearby spheres. This box is labeled “real.” In b, in the first box on the left, a single arrow points to a purple sphere at the right side that appears to be moving and impacting the right side of the box. There are no other spheres positioned near the right edge. This box is labeled “ideal.” The second box, on the right, shows the same image but has 5 double-headed arrows radiating out to the top, bottom, and left to other spheres. This box is labeled “real.” "/>
          <p:cNvSpPr>
            <a:spLocks noGrp="1"/>
          </p:cNvSpPr>
          <p:nvPr>
            <p:ph idx="13"/>
          </p:nvPr>
        </p:nvSpPr>
        <p:spPr/>
        <p:txBody>
          <a:bodyPr>
            <a:normAutofit/>
          </a:bodyPr>
          <a:lstStyle/>
          <a:p>
            <a:pPr>
              <a:buClr>
                <a:srgbClr val="6CB255"/>
              </a:buClr>
            </a:pPr>
            <a:r>
              <a:rPr lang="en-US" sz="1600" dirty="0"/>
              <a:t>(a) Attractions between gas molecules serve to decrease the gas volume at constant  pressure compared to an ideal gas whose molecules experience no attractive forces.  (b) These attractive forces will decrease the force of collisions between the molecules and container walls, therefore reducing the pressure exerted compared to an ideal gas.</a:t>
            </a:r>
          </a:p>
        </p:txBody>
      </p:sp>
      <p:pic>
        <p:nvPicPr>
          <p:cNvPr id="18434" name="Picture 2" descr="This figure includes two diagrams. Each involves two lavender shaded boxes that contain 14 relatively evenly distributed, purple spheres. In the first box in a, a nearly centrally located purple sphere has 6 double-headed arrows extending outward from it to nearby spheres. A single purple arrow is pointing right into open space. This box is labeled, “real.” There is a second box that looks slightly larger than the first box in a. It has the same number of particles but no arrows. This box is labeled, “ideal.” In b, the first box has a purple sphere at the right side which has 4 double-headed arrows radiating out to the top, bottom, and left to other spheres. A single purple arrow points right through open space to the edge of the box. This box has no spheres positioned near its right edge This box is labeled, “real.” The second box is the same size as the first box and contains the same number of particles. There are no arrows in it, except for the purple arrow which appears to be bigger and bolder. This box is labeled, “ide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9924" y="1681306"/>
            <a:ext cx="7781505" cy="25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150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a:t>UNIFIGURE 9.1</a:t>
            </a:r>
          </a:p>
        </p:txBody>
      </p:sp>
      <p:pic>
        <p:nvPicPr>
          <p:cNvPr id="2" name="Figure" descr="This figure shows the equation P V equals n R T, with the P in blue text and the V in red text. This equation is followed by a right pointing arrow. Following this arrow, to the right in blue text appears the equation ( P minus a n superscript 2 divided by V squared ),” which is followed by the red text ( V minus n b ). This is followed in black text with equals n R T. Beneath the second equation appears the label, “Correction for molecular attraction” which is connected with a line segment to V squared. A second label, “Correction for volume of molecules,” is similarly connected to n b which appears in r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67668"/>
            <a:ext cx="7886700" cy="1571726"/>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19755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Pressure</a:t>
            </a:r>
          </a:p>
        </p:txBody>
      </p:sp>
      <p:sp>
        <p:nvSpPr>
          <p:cNvPr id="3" name="Content Placeholder 2"/>
          <p:cNvSpPr>
            <a:spLocks noGrp="1"/>
          </p:cNvSpPr>
          <p:nvPr>
            <p:ph idx="1"/>
          </p:nvPr>
        </p:nvSpPr>
        <p:spPr>
          <a:xfrm>
            <a:off x="628650" y="955965"/>
            <a:ext cx="7886700" cy="4554186"/>
          </a:xfrm>
        </p:spPr>
        <p:txBody>
          <a:bodyPr/>
          <a:lstStyle/>
          <a:p>
            <a:r>
              <a:rPr lang="en-US" b="1" dirty="0"/>
              <a:t>Pressure</a:t>
            </a:r>
            <a:r>
              <a:rPr lang="en-US" dirty="0"/>
              <a:t> is defined as the force exerted on a given area.</a:t>
            </a:r>
          </a:p>
          <a:p>
            <a:endParaRPr lang="en-US" dirty="0"/>
          </a:p>
          <a:p>
            <a:r>
              <a:rPr lang="en-US" dirty="0"/>
              <a:t>Gas pressure is a result of the force exerted by gas molecules colliding with the surface of objects.</a:t>
            </a:r>
          </a:p>
          <a:p>
            <a:endParaRPr lang="en-US" dirty="0"/>
          </a:p>
          <a:p>
            <a:r>
              <a:rPr lang="en-US" dirty="0"/>
              <a:t>English system units for pressure: </a:t>
            </a:r>
            <a:r>
              <a:rPr lang="en-US" b="1" dirty="0"/>
              <a:t>pounds per square inch (psi)</a:t>
            </a:r>
          </a:p>
          <a:p>
            <a:endParaRPr lang="en-US" dirty="0"/>
          </a:p>
          <a:p>
            <a:r>
              <a:rPr lang="en-US" dirty="0"/>
              <a:t>A </a:t>
            </a:r>
            <a:r>
              <a:rPr lang="en-US" b="1" dirty="0"/>
              <a:t>mercury barometer </a:t>
            </a:r>
            <a:r>
              <a:rPr lang="en-US" dirty="0"/>
              <a:t>is a device used to measure the atmospheric pressure. </a:t>
            </a:r>
          </a:p>
          <a:p>
            <a:endParaRPr lang="en-US" dirty="0"/>
          </a:p>
        </p:txBody>
      </p:sp>
    </p:spTree>
    <p:extLst>
      <p:ext uri="{BB962C8B-B14F-4D97-AF65-F5344CB8AC3E}">
        <p14:creationId xmlns:p14="http://schemas.microsoft.com/office/powerpoint/2010/main" val="3551324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13</a:t>
            </a:r>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of 26.4 c m is indicated with horizontal line segments and arrow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17945"/>
            <a:ext cx="7886700" cy="3071173"/>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339436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6.00 i n is indicated with horizontal line segments and arrows."/>
          <p:cNvPicPr>
            <a:picLocks noChangeAspect="1"/>
          </p:cNvPicPr>
          <p:nvPr/>
        </p:nvPicPr>
        <p:blipFill>
          <a:blip r:embed="rId2">
            <a:extLst>
              <a:ext uri="{28A0092B-C50C-407E-A947-70E740481C1C}">
                <a14:useLocalDpi xmlns:a14="http://schemas.microsoft.com/office/drawing/2010/main" val="0"/>
              </a:ext>
            </a:extLst>
          </a:blip>
          <a:srcRect l="-76169" r="-761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9674591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Number"/>
          <p:cNvSpPr>
            <a:spLocks noGrp="1"/>
          </p:cNvSpPr>
          <p:nvPr>
            <p:ph type="title"/>
          </p:nvPr>
        </p:nvSpPr>
        <p:spPr/>
        <p:txBody>
          <a:bodyPr/>
          <a:lstStyle/>
          <a:p>
            <a:r>
              <a:rPr lang="en-US" dirty="0"/>
              <a:t>Exercise 15</a:t>
            </a:r>
          </a:p>
        </p:txBody>
      </p:sp>
      <p:sp>
        <p:nvSpPr>
          <p:cNvPr id="4" name="Figure Legend" hidden="1"/>
          <p:cNvSpPr>
            <a:spLocks noGrp="1"/>
          </p:cNvSpPr>
          <p:nvPr>
            <p:ph idx="13"/>
          </p:nvPr>
        </p:nvSpPr>
        <p:spPr/>
        <p:txBody>
          <a:bodyPr/>
          <a:lstStyle/>
          <a:p>
            <a:endParaRPr lang="en-US"/>
          </a:p>
        </p:txBody>
      </p:sp>
      <p:pic>
        <p:nvPicPr>
          <p:cNvPr id="8"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13.7 c m is indicated with horizontal line segments and arrows."/>
          <p:cNvPicPr>
            <a:picLocks noChangeAspect="1"/>
          </p:cNvPicPr>
          <p:nvPr/>
        </p:nvPicPr>
        <p:blipFill>
          <a:blip r:embed="rId2">
            <a:extLst>
              <a:ext uri="{28A0092B-C50C-407E-A947-70E740481C1C}">
                <a14:useLocalDpi xmlns:a14="http://schemas.microsoft.com/office/drawing/2010/main" val="0"/>
              </a:ext>
            </a:extLst>
          </a:blip>
          <a:srcRect l="-76169" r="-761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577986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Number"/>
          <p:cNvSpPr>
            <a:spLocks noGrp="1"/>
          </p:cNvSpPr>
          <p:nvPr>
            <p:ph type="title"/>
          </p:nvPr>
        </p:nvSpPr>
        <p:spPr/>
        <p:txBody>
          <a:bodyPr/>
          <a:lstStyle/>
          <a:p>
            <a:r>
              <a:rPr lang="en-US" dirty="0"/>
              <a:t>Exercise 16</a:t>
            </a:r>
          </a:p>
        </p:txBody>
      </p:sp>
      <p:sp>
        <p:nvSpPr>
          <p:cNvPr id="4" name="Figure Legend" hidden="1"/>
          <p:cNvSpPr>
            <a:spLocks noGrp="1"/>
          </p:cNvSpPr>
          <p:nvPr>
            <p:ph idx="13"/>
          </p:nvPr>
        </p:nvSpPr>
        <p:spPr/>
        <p:txBody>
          <a:bodyPr/>
          <a:lstStyle/>
          <a:p>
            <a:endParaRPr lang="en-US"/>
          </a:p>
        </p:txBody>
      </p:sp>
      <p:pic>
        <p:nvPicPr>
          <p:cNvPr id="8"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right side than on the left. The difference in height of 26.4 c m is indicated with horizontal line segments and arrows."/>
          <p:cNvPicPr>
            <a:picLocks noChangeAspect="1"/>
          </p:cNvPicPr>
          <p:nvPr/>
        </p:nvPicPr>
        <p:blipFill>
          <a:blip r:embed="rId2">
            <a:extLst>
              <a:ext uri="{28A0092B-C50C-407E-A947-70E740481C1C}">
                <a14:useLocalDpi xmlns:a14="http://schemas.microsoft.com/office/drawing/2010/main" val="0"/>
              </a:ext>
            </a:extLst>
          </a:blip>
          <a:srcRect l="-76169" r="-7616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966042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Number"/>
          <p:cNvSpPr>
            <a:spLocks noGrp="1"/>
          </p:cNvSpPr>
          <p:nvPr>
            <p:ph type="title"/>
          </p:nvPr>
        </p:nvSpPr>
        <p:spPr/>
        <p:txBody>
          <a:bodyPr/>
          <a:lstStyle/>
          <a:p>
            <a:r>
              <a:rPr lang="en-US" dirty="0"/>
              <a:t>Exercise 31</a:t>
            </a:r>
          </a:p>
        </p:txBody>
      </p:sp>
      <p:sp>
        <p:nvSpPr>
          <p:cNvPr id="4" name="Figure Legend" hidden="1"/>
          <p:cNvSpPr>
            <a:spLocks noGrp="1"/>
          </p:cNvSpPr>
          <p:nvPr>
            <p:ph idx="13"/>
          </p:nvPr>
        </p:nvSpPr>
        <p:spPr/>
        <p:txBody>
          <a:bodyPr/>
          <a:lstStyle/>
          <a:p>
            <a:endParaRPr lang="en-US" dirty="0"/>
          </a:p>
        </p:txBody>
      </p:sp>
      <p:pic>
        <p:nvPicPr>
          <p:cNvPr id="8" name="Figure" descr="This image shows a white balloon that appears to have an attached white card. The balloon is being held by a person in an outdoor setting."/>
          <p:cNvPicPr>
            <a:picLocks noChangeAspect="1"/>
          </p:cNvPicPr>
          <p:nvPr/>
        </p:nvPicPr>
        <p:blipFill>
          <a:blip r:embed="rId2">
            <a:extLst>
              <a:ext uri="{28A0092B-C50C-407E-A947-70E740481C1C}">
                <a14:useLocalDpi xmlns:a14="http://schemas.microsoft.com/office/drawing/2010/main" val="0"/>
              </a:ext>
            </a:extLst>
          </a:blip>
          <a:srcRect l="-36475" r="-36475"/>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841634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99</a:t>
            </a:r>
          </a:p>
        </p:txBody>
      </p:sp>
      <p:sp>
        <p:nvSpPr>
          <p:cNvPr id="7" name="Exercise Legend" hidden="1"/>
          <p:cNvSpPr>
            <a:spLocks noGrp="1"/>
          </p:cNvSpPr>
          <p:nvPr>
            <p:ph idx="13"/>
          </p:nvPr>
        </p:nvSpPr>
        <p:spPr/>
        <p:txBody>
          <a:bodyPr>
            <a:normAutofit/>
          </a:bodyPr>
          <a:lstStyle/>
          <a:p>
            <a:endParaRPr lang="en-US" sz="1600" dirty="0"/>
          </a:p>
        </p:txBody>
      </p:sp>
      <p:pic>
        <p:nvPicPr>
          <p:cNvPr id="28674" name="Picture 2" descr="This figure includes 6 graphs. The first, which is labeled, “Gas A,” has a horizontal axis labeled, “Temperature,” and a vertical axis labeled, “Volume.” A straight blue line segment extends from the lower left to the upper right of this graph. The open area in the lower right portion of the graph contains the label, “n, P constant.” The second, which is labeled, “Gas B,” has a horizontal axis labeled, “P,” and a vertical axis labeled, “P V.” A straight blue line segment extends horizontally across the center of this graph. The open area in the lower right portion of the graph contains the label, “n, T constant.” The third, which is labeled, “Gas C,” has a horizontal axis labeled,“P V divided by R T,” and a vertical axis labeled, “Moles.” A blue curve begins about halfway up the vertical axis, dips slightly, then increases steadily to the upper right region of the graph. The fourth, which is labeled, “Gas D,” has a horizontal axis labeled, “P V divided by R T,” and a vertical axis labeled, “Moles.” A straight blue line segment extends horizontally across the center of this graph. The open area in the lower right portion of the graph contains the label “n, P constant.” The fifth, which is labeled, “Gas E,” has a horizontal axis labeled, “Temperature,” and a vertical axis labeled, “Volume.” A blue curve extends from the lower left to the upper right of this graph. The open area in the lower right portion of the graph contains the label “n, P constant.” The sixth graph, which is labeled, “Gas F,” has a horizontal axis labeled, “Temperature,” and a vertical axis labeled, “Pressure.” A blue curve begins toward the lower left region of the graph, increases at a rapid rate, then continues to increase at a relatively slow rate moving left to right across the graph. The open area in the lower right portion of the graph contains the label, “n, V consta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8873" y="920339"/>
            <a:ext cx="4678085" cy="540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53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100</a:t>
            </a:r>
          </a:p>
        </p:txBody>
      </p:sp>
      <p:sp>
        <p:nvSpPr>
          <p:cNvPr id="7" name="Figure Legend" hidden="1"/>
          <p:cNvSpPr>
            <a:spLocks noGrp="1"/>
          </p:cNvSpPr>
          <p:nvPr>
            <p:ph idx="13"/>
          </p:nvPr>
        </p:nvSpPr>
        <p:spPr/>
        <p:txBody>
          <a:bodyPr>
            <a:normAutofit/>
          </a:bodyPr>
          <a:lstStyle/>
          <a:p>
            <a:endParaRPr lang="en-US" sz="1600" dirty="0"/>
          </a:p>
        </p:txBody>
      </p:sp>
      <p:pic>
        <p:nvPicPr>
          <p:cNvPr id="29698" name="Picture 2" descr="A graph is shown. The horizontal axis is labeled, “P ( a t m ).” Its scale is marked at 0, 1, and 2. The vertical axis is labeled, “P V ( a t m L ).” This scale includes markings at 0, 22.4, 22.5, and 22.6. Two curves and two lines are drawn of varying colors. One line is a horizontal, blue line extending right from about 22.42 a t m L on the vertical axis, and is labeled, “Ideal gas.” The remaining two curves and one line start at the same point on the vertical axis. A green line extends up and to the right slightly on the graph, reaching a value of approximately 22.46 a t m L at 2 a t m. This green line is labeled, “H e.” An orange curve dips below the horizontal ideal gas line initially, then increases to cross the line just past 1 a t m. This curve reaches a value of about 22.52 a t m L at 2 a t m. This curve is labeled, “C H subscript 4.” A purple curve dips below the horizontal ideal gas line initially, then increases to cross the line at about 0.8 a t m. This curve reaches a value of nearly 22.62 a t m L at nearly 1.2 a t m. This curve is labeled, “C O subscript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57800" y="1179905"/>
            <a:ext cx="5298023" cy="443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4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52937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9.3</a:t>
            </a:r>
          </a:p>
        </p:txBody>
      </p:sp>
      <p:pic>
        <p:nvPicPr>
          <p:cNvPr id="2" name="Figure" descr="This figure includes two photographs. Figure a is a photo of a large gray elephant on grassy, beige terrain. Figure b is a photo of a figure skater with her right skate on the ice, upper torso lowered, arms extended upward behind her chest, and left leg extended upward behind h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33260"/>
            <a:ext cx="7886700" cy="3040542"/>
          </a:xfrm>
        </p:spPr>
      </p:pic>
      <p:sp>
        <p:nvSpPr>
          <p:cNvPr id="7" name="Figure Legend"/>
          <p:cNvSpPr>
            <a:spLocks noGrp="1"/>
          </p:cNvSpPr>
          <p:nvPr>
            <p:ph idx="13"/>
          </p:nvPr>
        </p:nvSpPr>
        <p:spPr/>
        <p:txBody>
          <a:bodyPr>
            <a:normAutofit/>
          </a:bodyPr>
          <a:lstStyle/>
          <a:p>
            <a:r>
              <a:rPr lang="en-US" sz="1600" dirty="0"/>
              <a:t>Although (a) an elephant’s weight is large, creating a very large force on the ground, (b) the figure skater exerts a much higher pressure on the ice due to the small surface area of her skates. (credit a: modification of work by Guido da </a:t>
            </a:r>
            <a:r>
              <a:rPr lang="en-US" sz="1600" dirty="0" err="1"/>
              <a:t>Rozze</a:t>
            </a:r>
            <a:r>
              <a:rPr lang="en-US" sz="1600" dirty="0"/>
              <a:t>; credit b: modification of work by </a:t>
            </a:r>
            <a:r>
              <a:rPr lang="en-US" sz="1600" dirty="0" err="1"/>
              <a:t>Ryosuke</a:t>
            </a:r>
            <a:r>
              <a:rPr lang="en-US" sz="1600" dirty="0"/>
              <a:t> </a:t>
            </a:r>
            <a:r>
              <a:rPr lang="en-US" sz="1600" dirty="0" err="1"/>
              <a:t>Yagi</a:t>
            </a:r>
            <a:r>
              <a:rPr lang="en-US" sz="1600" dirty="0"/>
              <a:t>)</a:t>
            </a:r>
          </a:p>
        </p:txBody>
      </p:sp>
    </p:spTree>
    <p:extLst>
      <p:ext uri="{BB962C8B-B14F-4D97-AF65-F5344CB8AC3E}">
        <p14:creationId xmlns:p14="http://schemas.microsoft.com/office/powerpoint/2010/main" val="395349031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1183</TotalTime>
  <Words>3583</Words>
  <Application>Microsoft Office PowerPoint</Application>
  <PresentationFormat>On-screen Show (4:3)</PresentationFormat>
  <Paragraphs>346</Paragraphs>
  <Slides>87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3" baseType="lpstr">
      <vt:lpstr>Arial</vt:lpstr>
      <vt:lpstr>Calibri</vt:lpstr>
      <vt:lpstr>Calibri Light</vt:lpstr>
      <vt:lpstr>Cambria Math</vt:lpstr>
      <vt:lpstr>Office Theme</vt:lpstr>
      <vt:lpstr>Equation</vt:lpstr>
      <vt:lpstr>PowerPoint Presentation</vt:lpstr>
      <vt:lpstr>Chapter Outline</vt:lpstr>
      <vt:lpstr>Figure 9.1</vt:lpstr>
      <vt:lpstr>Learning Objectives</vt:lpstr>
      <vt:lpstr>Air—Our Most Familiar Gas</vt:lpstr>
      <vt:lpstr>Air and Contemporary Issues</vt:lpstr>
      <vt:lpstr>Figure 9.2</vt:lpstr>
      <vt:lpstr>Gas Pressure</vt:lpstr>
      <vt:lpstr>Figure 9.3</vt:lpstr>
      <vt:lpstr>Units of Pressure</vt:lpstr>
      <vt:lpstr>Units of Pressure</vt:lpstr>
      <vt:lpstr>Measuring Atmospheric Pressure</vt:lpstr>
      <vt:lpstr>Figure 9.4</vt:lpstr>
      <vt:lpstr>Atmospheric Pressure and Altitude</vt:lpstr>
      <vt:lpstr>Measuring the Pressure of a Confined Gas—The Manometer</vt:lpstr>
      <vt:lpstr>Figure 9.5</vt:lpstr>
      <vt:lpstr>Example 9.3</vt:lpstr>
      <vt:lpstr>Example 9.3</vt:lpstr>
      <vt:lpstr>Example 9.4</vt:lpstr>
      <vt:lpstr>Example 9.4</vt:lpstr>
      <vt:lpstr>Figure 9.6</vt:lpstr>
      <vt:lpstr>Figure 9.7</vt:lpstr>
      <vt:lpstr>Figure 9.8</vt:lpstr>
      <vt:lpstr>Learning Objectives</vt:lpstr>
      <vt:lpstr>Volume of a Gas</vt:lpstr>
      <vt:lpstr>Relating Pressure, Volume, Amount, Temperature:  The Ideal Gas Law</vt:lpstr>
      <vt:lpstr>Figure 9.9</vt:lpstr>
      <vt:lpstr>Figure 9.10</vt:lpstr>
      <vt:lpstr>Pressure and Temperature</vt:lpstr>
      <vt:lpstr>Figure 9.11</vt:lpstr>
      <vt:lpstr>Volume and Temperature</vt:lpstr>
      <vt:lpstr>Figure 9.12</vt:lpstr>
      <vt:lpstr>Figure 9.13</vt:lpstr>
      <vt:lpstr>Volume and Pressure</vt:lpstr>
      <vt:lpstr>Figure 9.14</vt:lpstr>
      <vt:lpstr>Figure 9.15</vt:lpstr>
      <vt:lpstr>Volume and Amount (Moles)</vt:lpstr>
      <vt:lpstr>The Ideal Gas Law</vt:lpstr>
      <vt:lpstr>The Ideal Gas Law</vt:lpstr>
      <vt:lpstr>The Ideal Gas Law</vt:lpstr>
      <vt:lpstr>Figure 9.16</vt:lpstr>
      <vt:lpstr>Figure 9.17</vt:lpstr>
      <vt:lpstr>Standard Temperature and Pressure</vt:lpstr>
      <vt:lpstr>Modified Ideal Gas Law</vt:lpstr>
      <vt:lpstr>Figure 9.18</vt:lpstr>
      <vt:lpstr>Learning Objectives</vt:lpstr>
      <vt:lpstr>Calculating the Density of a Gas</vt:lpstr>
      <vt:lpstr>Density of Gases</vt:lpstr>
      <vt:lpstr>Calculating the Molar Mass of a Gas</vt:lpstr>
      <vt:lpstr>Figure 9.19</vt:lpstr>
      <vt:lpstr>Dalton’s Law</vt:lpstr>
      <vt:lpstr>Dalton’s Law of Partial Pressure</vt:lpstr>
      <vt:lpstr>Figure 9.20</vt:lpstr>
      <vt:lpstr>Partial Pressure and Mole Fraction</vt:lpstr>
      <vt:lpstr>Collecting a Gas Over Water</vt:lpstr>
      <vt:lpstr>Figure 9.21</vt:lpstr>
      <vt:lpstr>Wet Gases</vt:lpstr>
      <vt:lpstr>Vapor Pressure</vt:lpstr>
      <vt:lpstr>Figure 9.22</vt:lpstr>
      <vt:lpstr>Stoichiometry in Gaseous Reactions</vt:lpstr>
      <vt:lpstr>Stoichiometry with Gas Volumes</vt:lpstr>
      <vt:lpstr>Figure 9.23</vt:lpstr>
      <vt:lpstr>Figure 9.24</vt:lpstr>
      <vt:lpstr>Figure 9.25</vt:lpstr>
      <vt:lpstr>Figure 9.26</vt:lpstr>
      <vt:lpstr>Learning Objectives</vt:lpstr>
      <vt:lpstr>Figure 9.27</vt:lpstr>
      <vt:lpstr>Figure 9.28</vt:lpstr>
      <vt:lpstr>Figure 9.29</vt:lpstr>
      <vt:lpstr>Figure 9.30</vt:lpstr>
      <vt:lpstr>Learning Objectives</vt:lpstr>
      <vt:lpstr>Figure 9.31</vt:lpstr>
      <vt:lpstr>Figure 9.32</vt:lpstr>
      <vt:lpstr>Figure 9.33</vt:lpstr>
      <vt:lpstr>Figure 9.34</vt:lpstr>
      <vt:lpstr>Learning Objectives</vt:lpstr>
      <vt:lpstr>Figure 9.35</vt:lpstr>
      <vt:lpstr>Figure 9.36</vt:lpstr>
      <vt:lpstr>UNIFIGURE 9.1</vt:lpstr>
      <vt:lpstr>Exercise 13</vt:lpstr>
      <vt:lpstr>Exercise 14</vt:lpstr>
      <vt:lpstr>Exercise 15</vt:lpstr>
      <vt:lpstr>Exercise 16</vt:lpstr>
      <vt:lpstr>Exercise 31</vt:lpstr>
      <vt:lpstr>Exercise 99</vt:lpstr>
      <vt:lpstr>Exercise 100</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9 - Gases</dc:title>
  <dc:creator>Spuddy McSpare</dc:creator>
  <cp:lastModifiedBy>Sevans O365</cp:lastModifiedBy>
  <cp:revision>160</cp:revision>
  <cp:lastPrinted>2015-06-12T04:54:07Z</cp:lastPrinted>
  <dcterms:created xsi:type="dcterms:W3CDTF">2012-06-04T02:13:36Z</dcterms:created>
  <dcterms:modified xsi:type="dcterms:W3CDTF">2021-06-04T22:42:21Z</dcterms:modified>
</cp:coreProperties>
</file>