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296" r:id="rId1"/>
  </p:sldMasterIdLst>
  <p:notesMasterIdLst>
    <p:notesMasterId r:id="rId41"/>
  </p:notesMasterIdLst>
  <p:handoutMasterIdLst>
    <p:handoutMasterId r:id="rId42"/>
  </p:handoutMasterIdLst>
  <p:sldIdLst>
    <p:sldId id="256" r:id="rId2"/>
    <p:sldId id="359" r:id="rId3"/>
    <p:sldId id="446" r:id="rId4"/>
    <p:sldId id="361" r:id="rId5"/>
    <p:sldId id="447" r:id="rId6"/>
    <p:sldId id="466" r:id="rId7"/>
    <p:sldId id="467" r:id="rId8"/>
    <p:sldId id="469" r:id="rId9"/>
    <p:sldId id="470" r:id="rId10"/>
    <p:sldId id="450" r:id="rId11"/>
    <p:sldId id="468" r:id="rId12"/>
    <p:sldId id="478" r:id="rId13"/>
    <p:sldId id="472" r:id="rId14"/>
    <p:sldId id="473" r:id="rId15"/>
    <p:sldId id="475" r:id="rId16"/>
    <p:sldId id="477" r:id="rId17"/>
    <p:sldId id="452" r:id="rId18"/>
    <p:sldId id="453" r:id="rId19"/>
    <p:sldId id="454" r:id="rId20"/>
    <p:sldId id="455" r:id="rId21"/>
    <p:sldId id="481" r:id="rId22"/>
    <p:sldId id="479" r:id="rId23"/>
    <p:sldId id="482" r:id="rId24"/>
    <p:sldId id="483" r:id="rId25"/>
    <p:sldId id="480" r:id="rId26"/>
    <p:sldId id="484" r:id="rId27"/>
    <p:sldId id="504" r:id="rId28"/>
    <p:sldId id="486" r:id="rId29"/>
    <p:sldId id="487" r:id="rId30"/>
    <p:sldId id="488" r:id="rId31"/>
    <p:sldId id="489" r:id="rId32"/>
    <p:sldId id="498" r:id="rId33"/>
    <p:sldId id="491" r:id="rId34"/>
    <p:sldId id="499" r:id="rId35"/>
    <p:sldId id="500" r:id="rId36"/>
    <p:sldId id="501" r:id="rId37"/>
    <p:sldId id="494" r:id="rId38"/>
    <p:sldId id="502" r:id="rId39"/>
    <p:sldId id="503"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94674"/>
  </p:normalViewPr>
  <p:slideViewPr>
    <p:cSldViewPr>
      <p:cViewPr varScale="1">
        <p:scale>
          <a:sx n="120" d="100"/>
          <a:sy n="120" d="100"/>
        </p:scale>
        <p:origin x="18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CCACE60-3FA3-FC41-9E1E-E8984E233B6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eaLnBrk="1" hangingPunct="1">
              <a:defRPr sz="1200">
                <a:latin typeface="Arial" pitchFamily="14" charset="0"/>
                <a:cs typeface="MS PGothic" pitchFamily="34" charset="-128"/>
              </a:defRPr>
            </a:lvl1pPr>
          </a:lstStyle>
          <a:p>
            <a:pPr>
              <a:defRPr/>
            </a:pPr>
            <a:endParaRPr lang="en-US"/>
          </a:p>
        </p:txBody>
      </p:sp>
      <p:sp>
        <p:nvSpPr>
          <p:cNvPr id="41987" name="Rectangle 3">
            <a:extLst>
              <a:ext uri="{FF2B5EF4-FFF2-40B4-BE49-F238E27FC236}">
                <a16:creationId xmlns:a16="http://schemas.microsoft.com/office/drawing/2014/main" id="{5F02416C-E282-6543-BCB6-01E9358A79AD}"/>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eaLnBrk="1" hangingPunct="1">
              <a:defRPr sz="1200">
                <a:latin typeface="Arial" pitchFamily="14" charset="0"/>
                <a:cs typeface="MS PGothic" pitchFamily="34" charset="-128"/>
              </a:defRPr>
            </a:lvl1pPr>
          </a:lstStyle>
          <a:p>
            <a:pPr>
              <a:defRPr/>
            </a:pPr>
            <a:endParaRPr lang="en-US"/>
          </a:p>
        </p:txBody>
      </p:sp>
      <p:sp>
        <p:nvSpPr>
          <p:cNvPr id="41988" name="Rectangle 4">
            <a:extLst>
              <a:ext uri="{FF2B5EF4-FFF2-40B4-BE49-F238E27FC236}">
                <a16:creationId xmlns:a16="http://schemas.microsoft.com/office/drawing/2014/main" id="{AF81BACB-5612-5244-8D1B-BCCC6D0FC242}"/>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eaLnBrk="1" hangingPunct="1">
              <a:defRPr sz="1200">
                <a:latin typeface="Arial" pitchFamily="14" charset="0"/>
                <a:cs typeface="MS PGothic" pitchFamily="34" charset="-128"/>
              </a:defRPr>
            </a:lvl1pPr>
          </a:lstStyle>
          <a:p>
            <a:pPr>
              <a:defRPr/>
            </a:pPr>
            <a:endParaRPr lang="en-US"/>
          </a:p>
        </p:txBody>
      </p:sp>
      <p:sp>
        <p:nvSpPr>
          <p:cNvPr id="41989" name="Rectangle 5">
            <a:extLst>
              <a:ext uri="{FF2B5EF4-FFF2-40B4-BE49-F238E27FC236}">
                <a16:creationId xmlns:a16="http://schemas.microsoft.com/office/drawing/2014/main" id="{9C48DD19-2A2C-344F-8340-03417D8FEE6B}"/>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eaLnBrk="1" hangingPunct="1">
              <a:defRPr sz="1200"/>
            </a:lvl1pPr>
          </a:lstStyle>
          <a:p>
            <a:fld id="{31FD3FC9-B88A-264D-B516-17CC68F0026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F08FAF-61FA-AB41-9349-733E0C553687}"/>
              </a:ext>
            </a:extLst>
          </p:cNvPr>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4" charset="0"/>
                <a:cs typeface="MS PGothic" pitchFamily="34" charset="-128"/>
              </a:defRPr>
            </a:lvl1pPr>
          </a:lstStyle>
          <a:p>
            <a:pPr>
              <a:defRPr/>
            </a:pPr>
            <a:endParaRPr lang="en-US"/>
          </a:p>
        </p:txBody>
      </p:sp>
      <p:sp>
        <p:nvSpPr>
          <p:cNvPr id="3" name="Date Placeholder 2">
            <a:extLst>
              <a:ext uri="{FF2B5EF4-FFF2-40B4-BE49-F238E27FC236}">
                <a16:creationId xmlns:a16="http://schemas.microsoft.com/office/drawing/2014/main" id="{1AED1275-B53D-CF45-A1A4-FDF3834D9DB3}"/>
              </a:ext>
            </a:extLst>
          </p:cNvPr>
          <p:cNvSpPr>
            <a:spLocks noGrp="1"/>
          </p:cNvSpPr>
          <p:nvPr>
            <p:ph type="dt"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31E7647-9CF3-A84A-965E-7BB3B81A0DCE}" type="datetime1">
              <a:rPr lang="en-US" altLang="en-US"/>
              <a:pPr/>
              <a:t>1/12/22</a:t>
            </a:fld>
            <a:endParaRPr lang="en-US" altLang="en-US"/>
          </a:p>
        </p:txBody>
      </p:sp>
      <p:sp>
        <p:nvSpPr>
          <p:cNvPr id="4" name="Slide Image Placeholder 3">
            <a:extLst>
              <a:ext uri="{FF2B5EF4-FFF2-40B4-BE49-F238E27FC236}">
                <a16:creationId xmlns:a16="http://schemas.microsoft.com/office/drawing/2014/main" id="{791FCD8D-DB53-E744-8EE6-6A1EA6843B2A}"/>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103E2ED-78D6-4141-AD95-BCA440C091A2}"/>
              </a:ext>
            </a:extLst>
          </p:cNvPr>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132EE1-7E1D-3346-BBA2-AAEFCBC9E138}"/>
              </a:ext>
            </a:extLst>
          </p:cNvPr>
          <p:cNvSpPr>
            <a:spLocks noGrp="1"/>
          </p:cNvSpPr>
          <p:nvPr>
            <p:ph type="ftr" sz="quarter" idx="4"/>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4" charset="0"/>
                <a:cs typeface="MS PGothic" pitchFamily="34" charset="-128"/>
              </a:defRPr>
            </a:lvl1pPr>
          </a:lstStyle>
          <a:p>
            <a:pPr>
              <a:defRPr/>
            </a:pPr>
            <a:endParaRPr lang="en-US"/>
          </a:p>
        </p:txBody>
      </p:sp>
      <p:sp>
        <p:nvSpPr>
          <p:cNvPr id="7" name="Slide Number Placeholder 6">
            <a:extLst>
              <a:ext uri="{FF2B5EF4-FFF2-40B4-BE49-F238E27FC236}">
                <a16:creationId xmlns:a16="http://schemas.microsoft.com/office/drawing/2014/main" id="{AB1A7029-89F4-6E47-83A7-AE41786E3544}"/>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EE8902C-09EC-DD42-B11E-DAB39417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A8268EC-0B5B-754C-982B-9FA0F0232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327C12A-CD0D-8D4B-AA9B-E7DFA56BBE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8772E083-1378-1845-ADE5-49C5212691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C8EB5C-DCC3-904B-BCAD-E68D31F0FE49}"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0ABCC7-E7FB-394F-8F9F-6ACB0B4AEA9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D5D9631-6547-8A47-8681-5DD7DE05A8CC}"/>
              </a:ext>
            </a:extLst>
          </p:cNvPr>
          <p:cNvSpPr>
            <a:spLocks noGrp="1"/>
          </p:cNvSpPr>
          <p:nvPr>
            <p:ph type="dt" sz="half" idx="10"/>
          </p:nvPr>
        </p:nvSpPr>
        <p:spPr/>
        <p:txBody>
          <a:bodyPr/>
          <a:lstStyle>
            <a:lvl1pPr>
              <a:defRPr/>
            </a:lvl1pPr>
          </a:lstStyle>
          <a:p>
            <a:fld id="{1DA46EB5-BE0C-AA4C-A0FA-D419CBB00AA1}" type="datetime1">
              <a:rPr lang="en-US" altLang="en-US"/>
              <a:pPr/>
              <a:t>1/12/22</a:t>
            </a:fld>
            <a:endParaRPr lang="en-US" altLang="en-US"/>
          </a:p>
        </p:txBody>
      </p:sp>
      <p:sp>
        <p:nvSpPr>
          <p:cNvPr id="6" name="Footer Placeholder 4">
            <a:extLst>
              <a:ext uri="{FF2B5EF4-FFF2-40B4-BE49-F238E27FC236}">
                <a16:creationId xmlns:a16="http://schemas.microsoft.com/office/drawing/2014/main" id="{B9D44E1D-A5FB-B241-B0F3-0FB71E0D60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58CCA2-7C05-3148-A04D-41045C000A43}"/>
              </a:ext>
            </a:extLst>
          </p:cNvPr>
          <p:cNvSpPr>
            <a:spLocks noGrp="1"/>
          </p:cNvSpPr>
          <p:nvPr>
            <p:ph type="sldNum" sz="quarter" idx="12"/>
          </p:nvPr>
        </p:nvSpPr>
        <p:spPr/>
        <p:txBody>
          <a:bodyPr/>
          <a:lstStyle>
            <a:lvl1pPr>
              <a:defRPr/>
            </a:lvl1pPr>
          </a:lstStyle>
          <a:p>
            <a:fld id="{202EDAB6-3870-474F-98A5-E9A20435D4AE}" type="slidenum">
              <a:rPr lang="en-US" altLang="en-US"/>
              <a:pPr/>
              <a:t>‹#›</a:t>
            </a:fld>
            <a:endParaRPr lang="en-US" altLang="en-US"/>
          </a:p>
        </p:txBody>
      </p:sp>
    </p:spTree>
    <p:extLst>
      <p:ext uri="{BB962C8B-B14F-4D97-AF65-F5344CB8AC3E}">
        <p14:creationId xmlns:p14="http://schemas.microsoft.com/office/powerpoint/2010/main" val="2432249536"/>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31D10-A78F-8B4C-8135-62317C5D5825}"/>
              </a:ext>
            </a:extLst>
          </p:cNvPr>
          <p:cNvSpPr>
            <a:spLocks noGrp="1"/>
          </p:cNvSpPr>
          <p:nvPr>
            <p:ph type="dt" sz="half" idx="10"/>
          </p:nvPr>
        </p:nvSpPr>
        <p:spPr/>
        <p:txBody>
          <a:bodyPr/>
          <a:lstStyle>
            <a:lvl1pPr>
              <a:defRPr/>
            </a:lvl1pPr>
          </a:lstStyle>
          <a:p>
            <a:fld id="{6FCACB1A-6BF3-3C47-9E81-5B75225A1826}" type="datetime1">
              <a:rPr lang="en-US" altLang="en-US"/>
              <a:pPr/>
              <a:t>1/12/22</a:t>
            </a:fld>
            <a:endParaRPr lang="en-US" altLang="en-US"/>
          </a:p>
        </p:txBody>
      </p:sp>
      <p:sp>
        <p:nvSpPr>
          <p:cNvPr id="5" name="Footer Placeholder 4">
            <a:extLst>
              <a:ext uri="{FF2B5EF4-FFF2-40B4-BE49-F238E27FC236}">
                <a16:creationId xmlns:a16="http://schemas.microsoft.com/office/drawing/2014/main" id="{2E4D74E7-4B01-8A4E-A545-F0E9699960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01D377-CF5C-1E4A-81F4-132BF0EFDA02}"/>
              </a:ext>
            </a:extLst>
          </p:cNvPr>
          <p:cNvSpPr>
            <a:spLocks noGrp="1"/>
          </p:cNvSpPr>
          <p:nvPr>
            <p:ph type="sldNum" sz="quarter" idx="12"/>
          </p:nvPr>
        </p:nvSpPr>
        <p:spPr/>
        <p:txBody>
          <a:bodyPr/>
          <a:lstStyle>
            <a:lvl1pPr>
              <a:defRPr/>
            </a:lvl1pPr>
          </a:lstStyle>
          <a:p>
            <a:fld id="{0D5D6563-6AAE-AB40-B7CF-B2A163A8F840}" type="slidenum">
              <a:rPr lang="en-US" altLang="en-US"/>
              <a:pPr/>
              <a:t>‹#›</a:t>
            </a:fld>
            <a:endParaRPr lang="en-US" altLang="en-US"/>
          </a:p>
        </p:txBody>
      </p:sp>
    </p:spTree>
    <p:extLst>
      <p:ext uri="{BB962C8B-B14F-4D97-AF65-F5344CB8AC3E}">
        <p14:creationId xmlns:p14="http://schemas.microsoft.com/office/powerpoint/2010/main" val="407881646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2A5BCA-7E1A-6641-B218-DF478EE6AD79}"/>
              </a:ext>
            </a:extLst>
          </p:cNvPr>
          <p:cNvSpPr>
            <a:spLocks noGrp="1"/>
          </p:cNvSpPr>
          <p:nvPr>
            <p:ph type="dt" sz="half" idx="10"/>
          </p:nvPr>
        </p:nvSpPr>
        <p:spPr/>
        <p:txBody>
          <a:bodyPr/>
          <a:lstStyle>
            <a:lvl1pPr>
              <a:defRPr/>
            </a:lvl1pPr>
          </a:lstStyle>
          <a:p>
            <a:fld id="{F6740C95-1354-ED4D-8AD3-299F32600B1E}" type="datetime1">
              <a:rPr lang="en-US" altLang="en-US"/>
              <a:pPr/>
              <a:t>1/12/22</a:t>
            </a:fld>
            <a:endParaRPr lang="en-US" altLang="en-US"/>
          </a:p>
        </p:txBody>
      </p:sp>
      <p:sp>
        <p:nvSpPr>
          <p:cNvPr id="5" name="Footer Placeholder 4">
            <a:extLst>
              <a:ext uri="{FF2B5EF4-FFF2-40B4-BE49-F238E27FC236}">
                <a16:creationId xmlns:a16="http://schemas.microsoft.com/office/drawing/2014/main" id="{5D818218-1DE3-1C4B-B198-4D67978DA8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141D45-C829-5547-93F7-C87020C3E1B4}"/>
              </a:ext>
            </a:extLst>
          </p:cNvPr>
          <p:cNvSpPr>
            <a:spLocks noGrp="1"/>
          </p:cNvSpPr>
          <p:nvPr>
            <p:ph type="sldNum" sz="quarter" idx="12"/>
          </p:nvPr>
        </p:nvSpPr>
        <p:spPr/>
        <p:txBody>
          <a:bodyPr/>
          <a:lstStyle>
            <a:lvl1pPr>
              <a:defRPr/>
            </a:lvl1pPr>
          </a:lstStyle>
          <a:p>
            <a:fld id="{F3BEAAA0-7A6C-DF43-9F27-3499E585C30A}" type="slidenum">
              <a:rPr lang="en-US" altLang="en-US"/>
              <a:pPr/>
              <a:t>‹#›</a:t>
            </a:fld>
            <a:endParaRPr lang="en-US" altLang="en-US"/>
          </a:p>
        </p:txBody>
      </p:sp>
    </p:spTree>
    <p:extLst>
      <p:ext uri="{BB962C8B-B14F-4D97-AF65-F5344CB8AC3E}">
        <p14:creationId xmlns:p14="http://schemas.microsoft.com/office/powerpoint/2010/main" val="1661624480"/>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92A4B466-55D6-5940-9C62-B8EFB3832BC7}"/>
              </a:ext>
            </a:extLst>
          </p:cNvPr>
          <p:cNvSpPr>
            <a:spLocks noGrp="1"/>
          </p:cNvSpPr>
          <p:nvPr>
            <p:ph type="dt" sz="half" idx="15"/>
          </p:nvPr>
        </p:nvSpPr>
        <p:spPr/>
        <p:txBody>
          <a:bodyPr/>
          <a:lstStyle>
            <a:lvl1pPr>
              <a:defRPr/>
            </a:lvl1pPr>
          </a:lstStyle>
          <a:p>
            <a:fld id="{917367A7-63B8-2F43-9844-D9DD3B67D69A}" type="datetime4">
              <a:rPr lang="en-US" altLang="en-US"/>
              <a:pPr/>
              <a:t>January 12, 2022</a:t>
            </a:fld>
            <a:endParaRPr lang="en-US" altLang="en-US"/>
          </a:p>
        </p:txBody>
      </p:sp>
      <p:sp>
        <p:nvSpPr>
          <p:cNvPr id="6" name="Footer Placeholder 4">
            <a:extLst>
              <a:ext uri="{FF2B5EF4-FFF2-40B4-BE49-F238E27FC236}">
                <a16:creationId xmlns:a16="http://schemas.microsoft.com/office/drawing/2014/main" id="{61C6B47E-C4E3-9A4F-B2BF-C04D767BC8CC}"/>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0802A377-60F5-474B-8174-3EE08D18F13E}"/>
              </a:ext>
            </a:extLst>
          </p:cNvPr>
          <p:cNvSpPr>
            <a:spLocks noGrp="1"/>
          </p:cNvSpPr>
          <p:nvPr>
            <p:ph type="sldNum" sz="quarter" idx="17"/>
          </p:nvPr>
        </p:nvSpPr>
        <p:spPr/>
        <p:txBody>
          <a:bodyPr/>
          <a:lstStyle>
            <a:lvl1pPr>
              <a:defRPr/>
            </a:lvl1pPr>
          </a:lstStyle>
          <a:p>
            <a:fld id="{29A891E4-D2C8-0F4A-9CCF-D3FA119D0011}" type="slidenum">
              <a:rPr lang="en-US" altLang="en-US"/>
              <a:pPr/>
              <a:t>‹#›</a:t>
            </a:fld>
            <a:endParaRPr lang="en-US" altLang="en-US"/>
          </a:p>
        </p:txBody>
      </p:sp>
    </p:spTree>
    <p:extLst>
      <p:ext uri="{BB962C8B-B14F-4D97-AF65-F5344CB8AC3E}">
        <p14:creationId xmlns:p14="http://schemas.microsoft.com/office/powerpoint/2010/main" val="3708279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1557338"/>
            <a:ext cx="6553200" cy="508000"/>
          </a:xfrm>
        </p:spPr>
        <p:txBody>
          <a:bodyPr/>
          <a:lstStyle/>
          <a:p>
            <a:r>
              <a:rPr lang="en-US"/>
              <a:t>Click to edit Master title style</a:t>
            </a:r>
          </a:p>
        </p:txBody>
      </p:sp>
      <p:sp>
        <p:nvSpPr>
          <p:cNvPr id="3" name="Text Placeholder 2"/>
          <p:cNvSpPr>
            <a:spLocks noGrp="1"/>
          </p:cNvSpPr>
          <p:nvPr>
            <p:ph type="body" sz="half" idx="1"/>
          </p:nvPr>
        </p:nvSpPr>
        <p:spPr>
          <a:xfrm>
            <a:off x="1176338" y="2133600"/>
            <a:ext cx="3744912"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3650" y="2133600"/>
            <a:ext cx="374650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108424"/>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78B82E-E738-E044-8A8C-A575F7D5F198}"/>
              </a:ext>
            </a:extLst>
          </p:cNvPr>
          <p:cNvSpPr>
            <a:spLocks noGrp="1"/>
          </p:cNvSpPr>
          <p:nvPr>
            <p:ph type="dt" sz="half" idx="10"/>
          </p:nvPr>
        </p:nvSpPr>
        <p:spPr/>
        <p:txBody>
          <a:bodyPr/>
          <a:lstStyle>
            <a:lvl1pPr>
              <a:defRPr/>
            </a:lvl1pPr>
          </a:lstStyle>
          <a:p>
            <a:fld id="{B7985A5B-5020-714A-81BC-CE15A6A06FBD}" type="datetime1">
              <a:rPr lang="en-US" altLang="en-US"/>
              <a:pPr/>
              <a:t>1/12/22</a:t>
            </a:fld>
            <a:endParaRPr lang="en-US" altLang="en-US"/>
          </a:p>
        </p:txBody>
      </p:sp>
      <p:sp>
        <p:nvSpPr>
          <p:cNvPr id="5" name="Footer Placeholder 4">
            <a:extLst>
              <a:ext uri="{FF2B5EF4-FFF2-40B4-BE49-F238E27FC236}">
                <a16:creationId xmlns:a16="http://schemas.microsoft.com/office/drawing/2014/main" id="{C8704864-3E6D-7345-B18C-5BA44932CA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9A77A9-FE79-AB45-BC9F-CAF993A6CCB8}"/>
              </a:ext>
            </a:extLst>
          </p:cNvPr>
          <p:cNvSpPr>
            <a:spLocks noGrp="1"/>
          </p:cNvSpPr>
          <p:nvPr>
            <p:ph type="sldNum" sz="quarter" idx="12"/>
          </p:nvPr>
        </p:nvSpPr>
        <p:spPr/>
        <p:txBody>
          <a:bodyPr/>
          <a:lstStyle>
            <a:lvl1pPr>
              <a:defRPr/>
            </a:lvl1pPr>
          </a:lstStyle>
          <a:p>
            <a:fld id="{8FB90E68-8C0E-FE44-993F-2367A0F81E3B}" type="slidenum">
              <a:rPr lang="en-US" altLang="en-US"/>
              <a:pPr/>
              <a:t>‹#›</a:t>
            </a:fld>
            <a:endParaRPr lang="en-US" altLang="en-US"/>
          </a:p>
        </p:txBody>
      </p:sp>
    </p:spTree>
    <p:extLst>
      <p:ext uri="{BB962C8B-B14F-4D97-AF65-F5344CB8AC3E}">
        <p14:creationId xmlns:p14="http://schemas.microsoft.com/office/powerpoint/2010/main" val="1519988325"/>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9849E79-07AE-5F45-ACC3-FBB88212F9B0}"/>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510031D-A6E9-EC47-AAD1-FE938608758F}"/>
              </a:ext>
            </a:extLst>
          </p:cNvPr>
          <p:cNvSpPr>
            <a:spLocks noGrp="1"/>
          </p:cNvSpPr>
          <p:nvPr>
            <p:ph type="dt" sz="half" idx="10"/>
          </p:nvPr>
        </p:nvSpPr>
        <p:spPr/>
        <p:txBody>
          <a:bodyPr/>
          <a:lstStyle>
            <a:lvl1pPr>
              <a:defRPr/>
            </a:lvl1pPr>
          </a:lstStyle>
          <a:p>
            <a:fld id="{BBE5BB92-4857-6047-B86E-3212176FBE89}" type="datetime1">
              <a:rPr lang="en-US" altLang="en-US"/>
              <a:pPr/>
              <a:t>1/12/22</a:t>
            </a:fld>
            <a:endParaRPr lang="en-US" altLang="en-US"/>
          </a:p>
        </p:txBody>
      </p:sp>
      <p:sp>
        <p:nvSpPr>
          <p:cNvPr id="6" name="Footer Placeholder 4">
            <a:extLst>
              <a:ext uri="{FF2B5EF4-FFF2-40B4-BE49-F238E27FC236}">
                <a16:creationId xmlns:a16="http://schemas.microsoft.com/office/drawing/2014/main" id="{12DB4D10-DB86-0846-88C0-79C97E93D3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733514-432C-FA46-B4AB-BBAC172C100D}"/>
              </a:ext>
            </a:extLst>
          </p:cNvPr>
          <p:cNvSpPr>
            <a:spLocks noGrp="1"/>
          </p:cNvSpPr>
          <p:nvPr>
            <p:ph type="sldNum" sz="quarter" idx="12"/>
          </p:nvPr>
        </p:nvSpPr>
        <p:spPr/>
        <p:txBody>
          <a:bodyPr/>
          <a:lstStyle>
            <a:lvl1pPr>
              <a:defRPr/>
            </a:lvl1pPr>
          </a:lstStyle>
          <a:p>
            <a:fld id="{45770E75-6A5D-7B40-B06A-CE73B187495C}" type="slidenum">
              <a:rPr lang="en-US" altLang="en-US"/>
              <a:pPr/>
              <a:t>‹#›</a:t>
            </a:fld>
            <a:endParaRPr lang="en-US" altLang="en-US"/>
          </a:p>
        </p:txBody>
      </p:sp>
    </p:spTree>
    <p:extLst>
      <p:ext uri="{BB962C8B-B14F-4D97-AF65-F5344CB8AC3E}">
        <p14:creationId xmlns:p14="http://schemas.microsoft.com/office/powerpoint/2010/main" val="2772558696"/>
      </p:ext>
    </p:extLst>
  </p:cSld>
  <p:clrMapOvr>
    <a:overrideClrMapping bg1="dk1" tx1="lt1" bg2="dk2" tx2="lt2" accent1="accent1" accent2="accent2" accent3="accent3" accent4="accent4" accent5="accent5" accent6="accent6" hlink="hlink" folHlink="folHlink"/>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0EA771C-D9F4-684C-BCCD-22437CC9A235}"/>
              </a:ext>
            </a:extLst>
          </p:cNvPr>
          <p:cNvSpPr>
            <a:spLocks noGrp="1"/>
          </p:cNvSpPr>
          <p:nvPr>
            <p:ph type="dt" sz="half" idx="10"/>
          </p:nvPr>
        </p:nvSpPr>
        <p:spPr/>
        <p:txBody>
          <a:bodyPr/>
          <a:lstStyle>
            <a:lvl1pPr>
              <a:defRPr/>
            </a:lvl1pPr>
          </a:lstStyle>
          <a:p>
            <a:fld id="{5CA07FA8-9092-3B4C-9E22-0EB3F0F8D7CA}" type="datetime1">
              <a:rPr lang="en-US" altLang="en-US"/>
              <a:pPr/>
              <a:t>1/12/22</a:t>
            </a:fld>
            <a:endParaRPr lang="en-US" altLang="en-US"/>
          </a:p>
        </p:txBody>
      </p:sp>
      <p:sp>
        <p:nvSpPr>
          <p:cNvPr id="6" name="Footer Placeholder 4">
            <a:extLst>
              <a:ext uri="{FF2B5EF4-FFF2-40B4-BE49-F238E27FC236}">
                <a16:creationId xmlns:a16="http://schemas.microsoft.com/office/drawing/2014/main" id="{0A353FCE-1543-5E47-9BC3-14ACC2C30D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493333-C318-C941-B3B7-AD40BB8A14C4}"/>
              </a:ext>
            </a:extLst>
          </p:cNvPr>
          <p:cNvSpPr>
            <a:spLocks noGrp="1"/>
          </p:cNvSpPr>
          <p:nvPr>
            <p:ph type="sldNum" sz="quarter" idx="12"/>
          </p:nvPr>
        </p:nvSpPr>
        <p:spPr/>
        <p:txBody>
          <a:bodyPr/>
          <a:lstStyle>
            <a:lvl1pPr>
              <a:defRPr/>
            </a:lvl1pPr>
          </a:lstStyle>
          <a:p>
            <a:fld id="{518EE70B-6991-B647-B460-8716A1B16153}" type="slidenum">
              <a:rPr lang="en-US" altLang="en-US"/>
              <a:pPr/>
              <a:t>‹#›</a:t>
            </a:fld>
            <a:endParaRPr lang="en-US" altLang="en-US"/>
          </a:p>
        </p:txBody>
      </p:sp>
    </p:spTree>
    <p:extLst>
      <p:ext uri="{BB962C8B-B14F-4D97-AF65-F5344CB8AC3E}">
        <p14:creationId xmlns:p14="http://schemas.microsoft.com/office/powerpoint/2010/main" val="549721016"/>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9A2D11F-B132-244F-8A76-64A447BF875F}"/>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81F1EBD-032A-F74F-B440-284003AF1304}"/>
              </a:ext>
            </a:extLst>
          </p:cNvPr>
          <p:cNvSpPr>
            <a:spLocks noGrp="1"/>
          </p:cNvSpPr>
          <p:nvPr>
            <p:ph type="dt" sz="half" idx="10"/>
          </p:nvPr>
        </p:nvSpPr>
        <p:spPr/>
        <p:txBody>
          <a:bodyPr/>
          <a:lstStyle>
            <a:lvl1pPr>
              <a:defRPr/>
            </a:lvl1pPr>
          </a:lstStyle>
          <a:p>
            <a:fld id="{F095FD27-3FF4-4042-9D1B-E9DE5AE4DD14}" type="datetime1">
              <a:rPr lang="en-US" altLang="en-US"/>
              <a:pPr/>
              <a:t>1/12/22</a:t>
            </a:fld>
            <a:endParaRPr lang="en-US" altLang="en-US"/>
          </a:p>
        </p:txBody>
      </p:sp>
      <p:sp>
        <p:nvSpPr>
          <p:cNvPr id="9" name="Footer Placeholder 7">
            <a:extLst>
              <a:ext uri="{FF2B5EF4-FFF2-40B4-BE49-F238E27FC236}">
                <a16:creationId xmlns:a16="http://schemas.microsoft.com/office/drawing/2014/main" id="{37123BF6-F72E-FA41-983A-CC4BC2538C0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120DDBD3-778D-8F44-B01C-8833F20BDF7C}"/>
              </a:ext>
            </a:extLst>
          </p:cNvPr>
          <p:cNvSpPr>
            <a:spLocks noGrp="1"/>
          </p:cNvSpPr>
          <p:nvPr>
            <p:ph type="sldNum" sz="quarter" idx="12"/>
          </p:nvPr>
        </p:nvSpPr>
        <p:spPr/>
        <p:txBody>
          <a:bodyPr/>
          <a:lstStyle>
            <a:lvl1pPr>
              <a:defRPr/>
            </a:lvl1pPr>
          </a:lstStyle>
          <a:p>
            <a:fld id="{7BD7AA59-9889-0542-A4B1-E97A450B752C}" type="slidenum">
              <a:rPr lang="en-US" altLang="en-US"/>
              <a:pPr/>
              <a:t>‹#›</a:t>
            </a:fld>
            <a:endParaRPr lang="en-US" altLang="en-US"/>
          </a:p>
        </p:txBody>
      </p:sp>
    </p:spTree>
    <p:extLst>
      <p:ext uri="{BB962C8B-B14F-4D97-AF65-F5344CB8AC3E}">
        <p14:creationId xmlns:p14="http://schemas.microsoft.com/office/powerpoint/2010/main" val="2638854418"/>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4496EDB-76F6-1241-9DB6-BE39440B1413}"/>
              </a:ext>
            </a:extLst>
          </p:cNvPr>
          <p:cNvSpPr>
            <a:spLocks noGrp="1"/>
          </p:cNvSpPr>
          <p:nvPr>
            <p:ph type="dt" sz="half" idx="10"/>
          </p:nvPr>
        </p:nvSpPr>
        <p:spPr/>
        <p:txBody>
          <a:bodyPr/>
          <a:lstStyle>
            <a:lvl1pPr>
              <a:defRPr/>
            </a:lvl1pPr>
          </a:lstStyle>
          <a:p>
            <a:fld id="{6D068B2A-AA58-514C-9375-F63CF56E4F24}" type="datetime1">
              <a:rPr lang="en-US" altLang="en-US"/>
              <a:pPr/>
              <a:t>1/12/22</a:t>
            </a:fld>
            <a:endParaRPr lang="en-US" altLang="en-US"/>
          </a:p>
        </p:txBody>
      </p:sp>
      <p:sp>
        <p:nvSpPr>
          <p:cNvPr id="4" name="Footer Placeholder 4">
            <a:extLst>
              <a:ext uri="{FF2B5EF4-FFF2-40B4-BE49-F238E27FC236}">
                <a16:creationId xmlns:a16="http://schemas.microsoft.com/office/drawing/2014/main" id="{21205BC6-A031-D345-A4BA-E326122AAC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83A4CD-82F5-A248-9B51-647436C83C87}"/>
              </a:ext>
            </a:extLst>
          </p:cNvPr>
          <p:cNvSpPr>
            <a:spLocks noGrp="1"/>
          </p:cNvSpPr>
          <p:nvPr>
            <p:ph type="sldNum" sz="quarter" idx="12"/>
          </p:nvPr>
        </p:nvSpPr>
        <p:spPr/>
        <p:txBody>
          <a:bodyPr/>
          <a:lstStyle>
            <a:lvl1pPr>
              <a:defRPr/>
            </a:lvl1pPr>
          </a:lstStyle>
          <a:p>
            <a:fld id="{49CDDF05-FE68-A549-8AE7-01BDBE389E61}" type="slidenum">
              <a:rPr lang="en-US" altLang="en-US"/>
              <a:pPr/>
              <a:t>‹#›</a:t>
            </a:fld>
            <a:endParaRPr lang="en-US" altLang="en-US"/>
          </a:p>
        </p:txBody>
      </p:sp>
    </p:spTree>
    <p:extLst>
      <p:ext uri="{BB962C8B-B14F-4D97-AF65-F5344CB8AC3E}">
        <p14:creationId xmlns:p14="http://schemas.microsoft.com/office/powerpoint/2010/main" val="180712410"/>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5F49FD-C0F6-5F47-93E4-2921E52F90DD}"/>
              </a:ext>
            </a:extLst>
          </p:cNvPr>
          <p:cNvSpPr>
            <a:spLocks noGrp="1"/>
          </p:cNvSpPr>
          <p:nvPr>
            <p:ph type="dt" sz="half" idx="10"/>
          </p:nvPr>
        </p:nvSpPr>
        <p:spPr/>
        <p:txBody>
          <a:bodyPr/>
          <a:lstStyle>
            <a:lvl1pPr>
              <a:defRPr/>
            </a:lvl1pPr>
          </a:lstStyle>
          <a:p>
            <a:fld id="{5B1F0EDD-289A-6443-A67B-138A31B524AF}" type="datetime1">
              <a:rPr lang="en-US" altLang="en-US"/>
              <a:pPr/>
              <a:t>1/12/22</a:t>
            </a:fld>
            <a:endParaRPr lang="en-US" altLang="en-US"/>
          </a:p>
        </p:txBody>
      </p:sp>
      <p:sp>
        <p:nvSpPr>
          <p:cNvPr id="3" name="Footer Placeholder 4">
            <a:extLst>
              <a:ext uri="{FF2B5EF4-FFF2-40B4-BE49-F238E27FC236}">
                <a16:creationId xmlns:a16="http://schemas.microsoft.com/office/drawing/2014/main" id="{ACD52A78-4272-AB42-A1C8-9A81289D03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CD37895-A1E1-3048-8464-784B4AFBDD88}"/>
              </a:ext>
            </a:extLst>
          </p:cNvPr>
          <p:cNvSpPr>
            <a:spLocks noGrp="1"/>
          </p:cNvSpPr>
          <p:nvPr>
            <p:ph type="sldNum" sz="quarter" idx="12"/>
          </p:nvPr>
        </p:nvSpPr>
        <p:spPr/>
        <p:txBody>
          <a:bodyPr/>
          <a:lstStyle>
            <a:lvl1pPr>
              <a:defRPr/>
            </a:lvl1pPr>
          </a:lstStyle>
          <a:p>
            <a:fld id="{3EAC3DD3-EBB6-F548-9005-7AB7A18203E3}" type="slidenum">
              <a:rPr lang="en-US" altLang="en-US"/>
              <a:pPr/>
              <a:t>‹#›</a:t>
            </a:fld>
            <a:endParaRPr lang="en-US" altLang="en-US"/>
          </a:p>
        </p:txBody>
      </p:sp>
    </p:spTree>
    <p:extLst>
      <p:ext uri="{BB962C8B-B14F-4D97-AF65-F5344CB8AC3E}">
        <p14:creationId xmlns:p14="http://schemas.microsoft.com/office/powerpoint/2010/main" val="608351556"/>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2B381A1-F753-6847-BC5E-DF7F919AF737}"/>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B162011A-4343-0A4B-910D-8798AFD25641}"/>
              </a:ext>
            </a:extLst>
          </p:cNvPr>
          <p:cNvSpPr>
            <a:spLocks noGrp="1"/>
          </p:cNvSpPr>
          <p:nvPr>
            <p:ph type="dt" sz="half" idx="10"/>
          </p:nvPr>
        </p:nvSpPr>
        <p:spPr/>
        <p:txBody>
          <a:bodyPr/>
          <a:lstStyle>
            <a:lvl1pPr>
              <a:defRPr/>
            </a:lvl1pPr>
          </a:lstStyle>
          <a:p>
            <a:fld id="{DECC0DDE-8483-C34C-8199-788FD8D74FB6}" type="datetime1">
              <a:rPr lang="en-US" altLang="en-US"/>
              <a:pPr/>
              <a:t>1/12/22</a:t>
            </a:fld>
            <a:endParaRPr lang="en-US" altLang="en-US"/>
          </a:p>
        </p:txBody>
      </p:sp>
      <p:sp>
        <p:nvSpPr>
          <p:cNvPr id="7" name="Footer Placeholder 5">
            <a:extLst>
              <a:ext uri="{FF2B5EF4-FFF2-40B4-BE49-F238E27FC236}">
                <a16:creationId xmlns:a16="http://schemas.microsoft.com/office/drawing/2014/main" id="{A1697F0A-CE8A-E748-8357-8664CBB314C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5A047DA-D5EA-284C-9AA5-4063F74C4DAA}"/>
              </a:ext>
            </a:extLst>
          </p:cNvPr>
          <p:cNvSpPr>
            <a:spLocks noGrp="1"/>
          </p:cNvSpPr>
          <p:nvPr>
            <p:ph type="sldNum" sz="quarter" idx="12"/>
          </p:nvPr>
        </p:nvSpPr>
        <p:spPr/>
        <p:txBody>
          <a:bodyPr/>
          <a:lstStyle>
            <a:lvl1pPr>
              <a:defRPr/>
            </a:lvl1pPr>
          </a:lstStyle>
          <a:p>
            <a:fld id="{994B401C-B430-AE4F-BA4C-EE51CD35C195}" type="slidenum">
              <a:rPr lang="en-US" altLang="en-US"/>
              <a:pPr/>
              <a:t>‹#›</a:t>
            </a:fld>
            <a:endParaRPr lang="en-US" altLang="en-US"/>
          </a:p>
        </p:txBody>
      </p:sp>
    </p:spTree>
    <p:extLst>
      <p:ext uri="{BB962C8B-B14F-4D97-AF65-F5344CB8AC3E}">
        <p14:creationId xmlns:p14="http://schemas.microsoft.com/office/powerpoint/2010/main" val="518506736"/>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967F13-641C-B448-AF00-742C383D6FBB}"/>
              </a:ext>
            </a:extLst>
          </p:cNvPr>
          <p:cNvSpPr>
            <a:spLocks noGrp="1"/>
          </p:cNvSpPr>
          <p:nvPr>
            <p:ph type="dt" sz="half" idx="10"/>
          </p:nvPr>
        </p:nvSpPr>
        <p:spPr/>
        <p:txBody>
          <a:bodyPr/>
          <a:lstStyle>
            <a:lvl1pPr>
              <a:defRPr/>
            </a:lvl1pPr>
          </a:lstStyle>
          <a:p>
            <a:fld id="{E7C921BD-545F-BC46-A73D-4CCA8B85369F}" type="datetime1">
              <a:rPr lang="en-US" altLang="en-US"/>
              <a:pPr/>
              <a:t>1/12/22</a:t>
            </a:fld>
            <a:endParaRPr lang="en-US" altLang="en-US"/>
          </a:p>
        </p:txBody>
      </p:sp>
      <p:sp>
        <p:nvSpPr>
          <p:cNvPr id="6" name="Footer Placeholder 4">
            <a:extLst>
              <a:ext uri="{FF2B5EF4-FFF2-40B4-BE49-F238E27FC236}">
                <a16:creationId xmlns:a16="http://schemas.microsoft.com/office/drawing/2014/main" id="{F42E6DA7-07F1-FF4E-ABF5-4ED88EC2B5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C2F9196-3C6C-774D-BB03-5120FE124A1B}"/>
              </a:ext>
            </a:extLst>
          </p:cNvPr>
          <p:cNvSpPr>
            <a:spLocks noGrp="1"/>
          </p:cNvSpPr>
          <p:nvPr>
            <p:ph type="sldNum" sz="quarter" idx="12"/>
          </p:nvPr>
        </p:nvSpPr>
        <p:spPr/>
        <p:txBody>
          <a:bodyPr/>
          <a:lstStyle>
            <a:lvl1pPr>
              <a:defRPr/>
            </a:lvl1pPr>
          </a:lstStyle>
          <a:p>
            <a:fld id="{71C88D7D-316D-1244-87C2-E1F65549D18D}" type="slidenum">
              <a:rPr lang="en-US" altLang="en-US"/>
              <a:pPr/>
              <a:t>‹#›</a:t>
            </a:fld>
            <a:endParaRPr lang="en-US" altLang="en-US"/>
          </a:p>
        </p:txBody>
      </p:sp>
    </p:spTree>
    <p:extLst>
      <p:ext uri="{BB962C8B-B14F-4D97-AF65-F5344CB8AC3E}">
        <p14:creationId xmlns:p14="http://schemas.microsoft.com/office/powerpoint/2010/main" val="662059076"/>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FD510-DBD6-F444-B534-D296E6C53D1B}"/>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MS PGothic" pitchFamily="34" charset="-128"/>
              <a:cs typeface="MS PGothic" pitchFamily="34" charset="-128"/>
            </a:endParaRPr>
          </a:p>
        </p:txBody>
      </p:sp>
      <p:sp>
        <p:nvSpPr>
          <p:cNvPr id="2" name="Title Placeholder 1">
            <a:extLst>
              <a:ext uri="{FF2B5EF4-FFF2-40B4-BE49-F238E27FC236}">
                <a16:creationId xmlns:a16="http://schemas.microsoft.com/office/drawing/2014/main" id="{5A21F9D5-85EB-B749-9FE1-A3A9272CB705}"/>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3491EBC5-A772-5842-BE88-04F4BB0D96E6}"/>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0651C485-FE9C-2840-927E-DBF47E0A9C31}"/>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MS PGothic" pitchFamily="34" charset="-128"/>
              <a:cs typeface="MS PGothic" pitchFamily="34" charset="-128"/>
            </a:endParaRPr>
          </a:p>
        </p:txBody>
      </p:sp>
      <p:sp>
        <p:nvSpPr>
          <p:cNvPr id="4" name="Date Placeholder 3">
            <a:extLst>
              <a:ext uri="{FF2B5EF4-FFF2-40B4-BE49-F238E27FC236}">
                <a16:creationId xmlns:a16="http://schemas.microsoft.com/office/drawing/2014/main" id="{060C2972-4F1F-CB44-973B-AC26040B3628}"/>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862B7513-3CF1-9D49-831E-9B898D92E9CF}" type="datetime1">
              <a:rPr lang="en-US" altLang="en-US"/>
              <a:pPr/>
              <a:t>1/12/22</a:t>
            </a:fld>
            <a:endParaRPr lang="en-US" altLang="en-US"/>
          </a:p>
        </p:txBody>
      </p:sp>
      <p:sp>
        <p:nvSpPr>
          <p:cNvPr id="5" name="Footer Placeholder 4">
            <a:extLst>
              <a:ext uri="{FF2B5EF4-FFF2-40B4-BE49-F238E27FC236}">
                <a16:creationId xmlns:a16="http://schemas.microsoft.com/office/drawing/2014/main" id="{9899E3B6-7BC9-0641-AE0E-EB1BBC89E583}"/>
              </a:ext>
            </a:extLst>
          </p:cNvPr>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pitchFamily="14" charset="0"/>
                <a:ea typeface="ＭＳ Ｐゴシック" pitchFamily="14" charset="-128"/>
                <a:cs typeface="ＭＳ Ｐゴシック" pitchFamily="14" charset="-128"/>
              </a:defRPr>
            </a:lvl1pPr>
          </a:lstStyle>
          <a:p>
            <a:pPr>
              <a:defRPr/>
            </a:pPr>
            <a:endParaRPr lang="en-US"/>
          </a:p>
        </p:txBody>
      </p:sp>
      <p:sp>
        <p:nvSpPr>
          <p:cNvPr id="6" name="Slide Number Placeholder 5">
            <a:extLst>
              <a:ext uri="{FF2B5EF4-FFF2-40B4-BE49-F238E27FC236}">
                <a16:creationId xmlns:a16="http://schemas.microsoft.com/office/drawing/2014/main" id="{C10134CD-6728-724B-80A6-917D655AB6C8}"/>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A8F97228-DD3B-EE4C-B20C-2D68CDE882E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76" r:id="rId1"/>
    <p:sldLayoutId id="2147484869" r:id="rId2"/>
    <p:sldLayoutId id="2147484877" r:id="rId3"/>
    <p:sldLayoutId id="2147484870" r:id="rId4"/>
    <p:sldLayoutId id="2147484878" r:id="rId5"/>
    <p:sldLayoutId id="2147484871" r:id="rId6"/>
    <p:sldLayoutId id="2147484872" r:id="rId7"/>
    <p:sldLayoutId id="2147484879" r:id="rId8"/>
    <p:sldLayoutId id="2147484873" r:id="rId9"/>
    <p:sldLayoutId id="2147484874" r:id="rId10"/>
    <p:sldLayoutId id="2147484875" r:id="rId11"/>
    <p:sldLayoutId id="2147484880" r:id="rId12"/>
    <p:sldLayoutId id="2147484881" r:id="rId13"/>
  </p:sldLayoutIdLst>
  <p:transition spd="med">
    <p:wipe/>
  </p:transition>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Arial"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Arial"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Arial"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Arial" charset="0"/>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85520BF1-4FEA-8D49-A9F4-5BA3A62E28AA}"/>
              </a:ext>
            </a:extLst>
          </p:cNvPr>
          <p:cNvSpPr>
            <a:spLocks noGrp="1" noChangeArrowheads="1"/>
          </p:cNvSpPr>
          <p:nvPr>
            <p:ph type="ctrTitle"/>
          </p:nvPr>
        </p:nvSpPr>
        <p:spPr>
          <a:xfrm>
            <a:off x="914400" y="1676400"/>
            <a:ext cx="8534400" cy="1109663"/>
          </a:xfrm>
        </p:spPr>
        <p:txBody>
          <a:bodyPr wrap="square" numCol="1" anchorCtr="0" compatLnSpc="1">
            <a:prstTxWarp prst="textNoShape">
              <a:avLst/>
            </a:prstTxWarp>
          </a:bodyPr>
          <a:lstStyle/>
          <a:p>
            <a:pPr eaLnBrk="1" hangingPunct="1">
              <a:defRPr/>
            </a:pPr>
            <a:r>
              <a:rPr lang="en-US" sz="4000" b="1" cap="none" dirty="0">
                <a:solidFill>
                  <a:srgbClr val="000090"/>
                </a:solidFill>
                <a:ea typeface="ＭＳ Ｐゴシック" charset="-128"/>
                <a:cs typeface="ＭＳ Ｐゴシック" charset="-128"/>
              </a:rPr>
              <a:t>LIQUIDS AND SOLIDS</a:t>
            </a:r>
            <a:br>
              <a:rPr lang="en-US" sz="4000" b="1" cap="none" dirty="0">
                <a:solidFill>
                  <a:srgbClr val="000090"/>
                </a:solidFill>
                <a:ea typeface="ＭＳ Ｐゴシック" charset="-128"/>
                <a:cs typeface="ＭＳ Ｐゴシック" charset="-128"/>
              </a:rPr>
            </a:br>
            <a:r>
              <a:rPr lang="en-US" sz="4000" b="1" cap="none" dirty="0">
                <a:solidFill>
                  <a:srgbClr val="000090"/>
                </a:solidFill>
                <a:ea typeface="ＭＳ Ｐゴシック" charset="-128"/>
                <a:cs typeface="ＭＳ Ｐゴシック" charset="-128"/>
              </a:rPr>
              <a:t>CHAPTER 10</a:t>
            </a:r>
          </a:p>
        </p:txBody>
      </p:sp>
      <p:sp>
        <p:nvSpPr>
          <p:cNvPr id="17411" name="Rectangle 3">
            <a:extLst>
              <a:ext uri="{FF2B5EF4-FFF2-40B4-BE49-F238E27FC236}">
                <a16:creationId xmlns:a16="http://schemas.microsoft.com/office/drawing/2014/main" id="{4D56360D-AAAD-FE43-8AC3-6FC7E71D5CE8}"/>
              </a:ext>
            </a:extLst>
          </p:cNvPr>
          <p:cNvSpPr>
            <a:spLocks noGrp="1" noChangeArrowheads="1"/>
          </p:cNvSpPr>
          <p:nvPr>
            <p:ph type="subTitle" idx="1"/>
          </p:nvPr>
        </p:nvSpPr>
        <p:spPr>
          <a:xfrm>
            <a:off x="1143000" y="3657600"/>
            <a:ext cx="7162800" cy="696913"/>
          </a:xfrm>
        </p:spPr>
        <p:txBody>
          <a:bodyPr/>
          <a:lstStyle/>
          <a:p>
            <a:pPr eaLnBrk="1" hangingPunct="1"/>
            <a:r>
              <a:rPr lang="en-US" altLang="en-US" sz="2800" b="1">
                <a:solidFill>
                  <a:schemeClr val="tx1"/>
                </a:solidFill>
              </a:rPr>
              <a:t>OpenStax</a:t>
            </a:r>
          </a:p>
          <a:p>
            <a:pPr eaLnBrk="1" hangingPunct="1"/>
            <a:r>
              <a:rPr lang="en-US" altLang="en-US" sz="2800" b="1">
                <a:solidFill>
                  <a:schemeClr val="tx1"/>
                </a:solidFill>
              </a:rPr>
              <a:t>Joseph DePasquale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FF9D5B1-818E-4145-8F2D-4E185AED0900}"/>
              </a:ext>
            </a:extLst>
          </p:cNvPr>
          <p:cNvSpPr>
            <a:spLocks noGrp="1" noChangeArrowheads="1"/>
          </p:cNvSpPr>
          <p:nvPr>
            <p:ph type="title"/>
          </p:nvPr>
        </p:nvSpPr>
        <p:spPr>
          <a:xfrm>
            <a:off x="990600" y="228600"/>
            <a:ext cx="8229600" cy="990600"/>
          </a:xfrm>
        </p:spPr>
        <p:txBody>
          <a:bodyPr/>
          <a:lstStyle/>
          <a:p>
            <a:pPr eaLnBrk="1" fontAlgn="auto" hangingPunct="1">
              <a:spcAft>
                <a:spcPts val="0"/>
              </a:spcAft>
              <a:defRPr/>
            </a:pPr>
            <a:r>
              <a:rPr lang="en-US" b="1" dirty="0">
                <a:solidFill>
                  <a:srgbClr val="000090"/>
                </a:solidFill>
                <a:ea typeface="Osaka" charset="0"/>
                <a:cs typeface="+mj-cs"/>
              </a:rPr>
              <a:t>Dispersion Forces</a:t>
            </a:r>
          </a:p>
        </p:txBody>
      </p:sp>
      <p:sp>
        <p:nvSpPr>
          <p:cNvPr id="27651" name="Rectangle 3">
            <a:extLst>
              <a:ext uri="{FF2B5EF4-FFF2-40B4-BE49-F238E27FC236}">
                <a16:creationId xmlns:a16="http://schemas.microsoft.com/office/drawing/2014/main" id="{A797FAA0-49B5-9D41-AC53-7C964FF74860}"/>
              </a:ext>
            </a:extLst>
          </p:cNvPr>
          <p:cNvSpPr>
            <a:spLocks noGrp="1" noChangeArrowheads="1"/>
          </p:cNvSpPr>
          <p:nvPr>
            <p:ph type="body" idx="1"/>
          </p:nvPr>
        </p:nvSpPr>
        <p:spPr>
          <a:xfrm>
            <a:off x="152400" y="762000"/>
            <a:ext cx="8610600" cy="5486400"/>
          </a:xfrm>
        </p:spPr>
        <p:txBody>
          <a:bodyPr/>
          <a:lstStyle/>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All substances (polar and non-polar) have Dispersion Forces. </a:t>
            </a: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Also called London Dispersion Forces.</a:t>
            </a: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Constant motion of electrons in molecules and atoms result in </a:t>
            </a:r>
            <a:r>
              <a:rPr lang="en-US" altLang="en-US" sz="2400" b="1" i="1">
                <a:solidFill>
                  <a:srgbClr val="000090"/>
                </a:solidFill>
                <a:ea typeface="Osaka" panose="020B0600000000000000" pitchFamily="34" charset="-128"/>
              </a:rPr>
              <a:t>instantaneous dipoles. </a:t>
            </a: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An </a:t>
            </a:r>
            <a:r>
              <a:rPr lang="en-US" altLang="en-US" sz="2400" b="1" i="1">
                <a:solidFill>
                  <a:srgbClr val="000090"/>
                </a:solidFill>
                <a:ea typeface="Osaka" panose="020B0600000000000000" pitchFamily="34" charset="-128"/>
              </a:rPr>
              <a:t>instantaneous dipole </a:t>
            </a:r>
            <a:r>
              <a:rPr lang="en-US" altLang="en-US" sz="2400">
                <a:ea typeface="Osaka" panose="020B0600000000000000" pitchFamily="34" charset="-128"/>
              </a:rPr>
              <a:t>in one molecule or atom can then distort the electrons in a neighboring atom or molecules producing an </a:t>
            </a:r>
            <a:r>
              <a:rPr lang="en-US" altLang="en-US" sz="2400" b="1" i="1">
                <a:solidFill>
                  <a:srgbClr val="FF0000"/>
                </a:solidFill>
                <a:ea typeface="Osaka" panose="020B0600000000000000" pitchFamily="34" charset="-128"/>
              </a:rPr>
              <a:t>induced dipole. </a:t>
            </a:r>
          </a:p>
          <a:p>
            <a:pPr lvl="1" eaLnBrk="1" hangingPunct="1">
              <a:lnSpc>
                <a:spcPct val="90000"/>
              </a:lnSpc>
            </a:pPr>
            <a:endParaRPr lang="en-US" altLang="en-US" sz="2400" b="1" i="1">
              <a:solidFill>
                <a:srgbClr val="FF0000"/>
              </a:solidFill>
              <a:ea typeface="Osaka" panose="020B0600000000000000" pitchFamily="34" charset="-128"/>
            </a:endParaRPr>
          </a:p>
          <a:p>
            <a:pPr lvl="1" eaLnBrk="1" hangingPunct="1">
              <a:lnSpc>
                <a:spcPct val="90000"/>
              </a:lnSpc>
            </a:pPr>
            <a:r>
              <a:rPr lang="en-US" altLang="en-US" sz="2400">
                <a:ea typeface="Osaka" panose="020B0600000000000000" pitchFamily="34" charset="-128"/>
              </a:rPr>
              <a:t>Both of these fleeting, temporary dipoles result in weak electrostatic forces known as </a:t>
            </a:r>
            <a:r>
              <a:rPr lang="en-US" altLang="en-US" sz="2400" b="1" i="1">
                <a:solidFill>
                  <a:srgbClr val="000090"/>
                </a:solidFill>
                <a:ea typeface="Osaka" panose="020B0600000000000000" pitchFamily="34" charset="-128"/>
              </a:rPr>
              <a:t>dispersion forces.  </a:t>
            </a: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20DACB-5EA1-CD4D-983A-E8C622D73122}"/>
              </a:ext>
            </a:extLst>
          </p:cNvPr>
          <p:cNvSpPr>
            <a:spLocks noGrp="1" noChangeArrowheads="1"/>
          </p:cNvSpPr>
          <p:nvPr>
            <p:ph type="title"/>
          </p:nvPr>
        </p:nvSpPr>
        <p:spPr>
          <a:xfrm>
            <a:off x="533400" y="152400"/>
            <a:ext cx="8229600" cy="990600"/>
          </a:xfrm>
        </p:spPr>
        <p:txBody>
          <a:bodyPr/>
          <a:lstStyle/>
          <a:p>
            <a:pPr eaLnBrk="1" fontAlgn="auto" hangingPunct="1">
              <a:spcAft>
                <a:spcPts val="0"/>
              </a:spcAft>
              <a:defRPr/>
            </a:pPr>
            <a:r>
              <a:rPr lang="en-US" b="1" dirty="0">
                <a:solidFill>
                  <a:srgbClr val="000090"/>
                </a:solidFill>
                <a:ea typeface="Osaka" charset="0"/>
                <a:cs typeface="+mj-cs"/>
              </a:rPr>
              <a:t>Dispersion Forces</a:t>
            </a:r>
          </a:p>
        </p:txBody>
      </p:sp>
      <p:pic>
        <p:nvPicPr>
          <p:cNvPr id="28675" name="Picture Placeholder 1" descr="CNX_Chem_10_01_DispForces.jpg">
            <a:extLst>
              <a:ext uri="{FF2B5EF4-FFF2-40B4-BE49-F238E27FC236}">
                <a16:creationId xmlns:a16="http://schemas.microsoft.com/office/drawing/2014/main" id="{C6176B76-3719-B04D-9D13-7A50FCFE07E0}"/>
              </a:ext>
            </a:extLst>
          </p:cNvPr>
          <p:cNvPicPr>
            <a:picLocks noChangeAspect="1"/>
          </p:cNvPicPr>
          <p:nvPr/>
        </p:nvPicPr>
        <p:blipFill>
          <a:blip r:embed="rId2">
            <a:extLst>
              <a:ext uri="{28A0092B-C50C-407E-A947-70E740481C1C}">
                <a14:useLocalDpi xmlns:a14="http://schemas.microsoft.com/office/drawing/2010/main" val="0"/>
              </a:ext>
            </a:extLst>
          </a:blip>
          <a:srcRect l="360" r="360"/>
          <a:stretch>
            <a:fillRect/>
          </a:stretch>
        </p:blipFill>
        <p:spPr bwMode="auto">
          <a:xfrm>
            <a:off x="1524000" y="1143000"/>
            <a:ext cx="568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Placeholder 6">
            <a:extLst>
              <a:ext uri="{FF2B5EF4-FFF2-40B4-BE49-F238E27FC236}">
                <a16:creationId xmlns:a16="http://schemas.microsoft.com/office/drawing/2014/main" id="{D36C2859-1E95-3F48-99FE-58E323C6FA6C}"/>
              </a:ext>
            </a:extLst>
          </p:cNvPr>
          <p:cNvSpPr txBox="1">
            <a:spLocks/>
          </p:cNvSpPr>
          <p:nvPr/>
        </p:nvSpPr>
        <p:spPr bwMode="auto">
          <a:xfrm>
            <a:off x="617538" y="5691188"/>
            <a:ext cx="80613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Dispersion forces result from the formation of temporary dipoles, as illustrated here for two nonpolar diatomic molecules.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792B26C-3116-2849-9EEF-BDCDCBA76A93}"/>
              </a:ext>
            </a:extLst>
          </p:cNvPr>
          <p:cNvSpPr>
            <a:spLocks noGrp="1" noChangeArrowheads="1"/>
          </p:cNvSpPr>
          <p:nvPr>
            <p:ph type="title"/>
          </p:nvPr>
        </p:nvSpPr>
        <p:spPr>
          <a:xfrm>
            <a:off x="4572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Dispersion Forces and Molar Mass</a:t>
            </a:r>
          </a:p>
        </p:txBody>
      </p:sp>
      <p:sp>
        <p:nvSpPr>
          <p:cNvPr id="30723" name="Rectangle 3">
            <a:extLst>
              <a:ext uri="{FF2B5EF4-FFF2-40B4-BE49-F238E27FC236}">
                <a16:creationId xmlns:a16="http://schemas.microsoft.com/office/drawing/2014/main" id="{DED69B71-2DC6-AA41-81C8-12EB2555F2E5}"/>
              </a:ext>
            </a:extLst>
          </p:cNvPr>
          <p:cNvSpPr>
            <a:spLocks noGrp="1" noChangeArrowheads="1"/>
          </p:cNvSpPr>
          <p:nvPr>
            <p:ph type="body" idx="1"/>
          </p:nvPr>
        </p:nvSpPr>
        <p:spPr>
          <a:xfrm>
            <a:off x="76200" y="990600"/>
            <a:ext cx="8763000" cy="5486400"/>
          </a:xfrm>
        </p:spPr>
        <p:txBody>
          <a:bodyPr/>
          <a:lstStyle/>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Heavier molecules and atoms exhibit stronger dispersion forces than lighter molecules and atoms. </a:t>
            </a: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This is because larger atoms have greater </a:t>
            </a:r>
            <a:r>
              <a:rPr lang="en-US" altLang="en-US" sz="2400" b="1" i="1">
                <a:solidFill>
                  <a:srgbClr val="000090"/>
                </a:solidFill>
                <a:ea typeface="Osaka" panose="020B0600000000000000" pitchFamily="34" charset="-128"/>
              </a:rPr>
              <a:t>polarizability</a:t>
            </a:r>
            <a:r>
              <a:rPr lang="en-US" altLang="en-US" sz="2400">
                <a:ea typeface="Osaka" panose="020B0600000000000000" pitchFamily="34" charset="-128"/>
              </a:rPr>
              <a:t> due to the valence electrons being farther from the nucleus.</a:t>
            </a: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b="1" i="1">
                <a:solidFill>
                  <a:srgbClr val="000090"/>
                </a:solidFill>
                <a:ea typeface="Osaka" panose="020B0600000000000000" pitchFamily="34" charset="-128"/>
              </a:rPr>
              <a:t>Polarizability – </a:t>
            </a:r>
            <a:r>
              <a:rPr lang="en-US" altLang="en-US" sz="2400">
                <a:ea typeface="Osaka" panose="020B0600000000000000" pitchFamily="34" charset="-128"/>
              </a:rPr>
              <a:t>The measure of how easy or difficult it is for another electrostatic charge to distort a molecule</a:t>
            </a:r>
            <a:r>
              <a:rPr lang="ja-JP" altLang="en-US" sz="2400">
                <a:ea typeface="Osaka" panose="020B0600000000000000" pitchFamily="34" charset="-128"/>
              </a:rPr>
              <a:t>’</a:t>
            </a:r>
            <a:r>
              <a:rPr lang="en-US" altLang="ja-JP" sz="2400">
                <a:ea typeface="Osaka" panose="020B0600000000000000" pitchFamily="34" charset="-128"/>
              </a:rPr>
              <a:t>s charge distribution. </a:t>
            </a:r>
          </a:p>
          <a:p>
            <a:pPr lvl="1" eaLnBrk="1" hangingPunct="1">
              <a:lnSpc>
                <a:spcPct val="90000"/>
              </a:lnSpc>
              <a:buFont typeface="Arial" panose="020B0604020202020204" pitchFamily="34" charset="0"/>
              <a:buNone/>
            </a:pPr>
            <a:endParaRPr lang="en-US" altLang="en-US" sz="2400" b="1" i="1">
              <a:solidFill>
                <a:srgbClr val="000090"/>
              </a:solidFill>
              <a:ea typeface="Osaka" panose="020B0600000000000000" pitchFamily="34" charset="-128"/>
            </a:endParaRP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74DD66FF-A3BF-7B43-84FA-463FB0424018}"/>
              </a:ext>
            </a:extLst>
          </p:cNvPr>
          <p:cNvSpPr>
            <a:spLocks noGrp="1"/>
          </p:cNvSpPr>
          <p:nvPr>
            <p:ph idx="1"/>
          </p:nvPr>
        </p:nvSpPr>
        <p:spPr>
          <a:xfrm>
            <a:off x="152400" y="685800"/>
            <a:ext cx="8229600" cy="4876800"/>
          </a:xfrm>
        </p:spPr>
        <p:txBody>
          <a:bodyPr/>
          <a:lstStyle/>
          <a:p>
            <a:pPr lvl="1" eaLnBrk="1" hangingPunct="1">
              <a:lnSpc>
                <a:spcPct val="90000"/>
              </a:lnSpc>
            </a:pPr>
            <a:r>
              <a:rPr lang="en-US" altLang="en-US" sz="2400" b="1">
                <a:ea typeface="Osaka" panose="020B0600000000000000" pitchFamily="34" charset="-128"/>
              </a:rPr>
              <a:t>Stronger dispersion forces lead to higher melting and boiling points.</a:t>
            </a:r>
          </a:p>
          <a:p>
            <a:pPr lvl="2" eaLnBrk="1" hangingPunct="1">
              <a:lnSpc>
                <a:spcPct val="90000"/>
              </a:lnSpc>
            </a:pPr>
            <a:r>
              <a:rPr lang="en-US" altLang="en-US" sz="2400">
                <a:ea typeface="Osaka" panose="020B0600000000000000" pitchFamily="34" charset="-128"/>
              </a:rPr>
              <a:t>Higher temperature and therefore more KE is needed to overcome the IMFs</a:t>
            </a:r>
          </a:p>
          <a:p>
            <a:endParaRPr lang="en-US" altLang="en-US"/>
          </a:p>
        </p:txBody>
      </p:sp>
      <p:pic>
        <p:nvPicPr>
          <p:cNvPr id="31747" name="Picture 4">
            <a:extLst>
              <a:ext uri="{FF2B5EF4-FFF2-40B4-BE49-F238E27FC236}">
                <a16:creationId xmlns:a16="http://schemas.microsoft.com/office/drawing/2014/main" id="{FC8022F0-29C8-5B47-B807-B75D925F38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425" y="2438400"/>
            <a:ext cx="800417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Placeholder 1" descr="CNX_Chem_10_01_BoilPoints_img.jpg">
            <a:extLst>
              <a:ext uri="{FF2B5EF4-FFF2-40B4-BE49-F238E27FC236}">
                <a16:creationId xmlns:a16="http://schemas.microsoft.com/office/drawing/2014/main" id="{5699D97B-DE51-0349-B52A-6247255E317A}"/>
              </a:ext>
            </a:extLst>
          </p:cNvPr>
          <p:cNvPicPr>
            <a:picLocks noChangeAspect="1"/>
          </p:cNvPicPr>
          <p:nvPr/>
        </p:nvPicPr>
        <p:blipFill>
          <a:blip r:embed="rId2">
            <a:extLst>
              <a:ext uri="{28A0092B-C50C-407E-A947-70E740481C1C}">
                <a14:useLocalDpi xmlns:a14="http://schemas.microsoft.com/office/drawing/2010/main" val="0"/>
              </a:ext>
            </a:extLst>
          </a:blip>
          <a:srcRect l="7401" r="9399"/>
          <a:stretch>
            <a:fillRect/>
          </a:stretch>
        </p:blipFill>
        <p:spPr bwMode="auto">
          <a:xfrm>
            <a:off x="1143000" y="307975"/>
            <a:ext cx="7234238"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Placeholder 1" descr="CNX_Chem_10_01_PentIso.jpg">
            <a:extLst>
              <a:ext uri="{FF2B5EF4-FFF2-40B4-BE49-F238E27FC236}">
                <a16:creationId xmlns:a16="http://schemas.microsoft.com/office/drawing/2014/main" id="{29D20C66-5B4E-3742-A7D1-8D18FF1DE44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09" r="609"/>
          <a:stretch>
            <a:fillRect/>
          </a:stretch>
        </p:blipFill>
        <p:spPr>
          <a:xfrm>
            <a:off x="1524000" y="1219200"/>
            <a:ext cx="6324600" cy="4435475"/>
          </a:xfrm>
        </p:spPr>
      </p:pic>
      <p:sp>
        <p:nvSpPr>
          <p:cNvPr id="33795" name="Text Placeholder 6">
            <a:extLst>
              <a:ext uri="{FF2B5EF4-FFF2-40B4-BE49-F238E27FC236}">
                <a16:creationId xmlns:a16="http://schemas.microsoft.com/office/drawing/2014/main" id="{B9460E23-D689-CA4D-9715-F1935A76CB45}"/>
              </a:ext>
            </a:extLst>
          </p:cNvPr>
          <p:cNvSpPr>
            <a:spLocks noGrp="1"/>
          </p:cNvSpPr>
          <p:nvPr>
            <p:ph type="body" sz="quarter" idx="14"/>
          </p:nvPr>
        </p:nvSpPr>
        <p:spPr>
          <a:xfrm>
            <a:off x="533400" y="152400"/>
            <a:ext cx="8382000" cy="1166813"/>
          </a:xfrm>
        </p:spPr>
        <p:txBody>
          <a:bodyPr/>
          <a:lstStyle/>
          <a:p>
            <a:r>
              <a:rPr lang="en-US" altLang="en-US"/>
              <a:t>The </a:t>
            </a:r>
            <a:r>
              <a:rPr lang="en-US" altLang="en-US" b="1" i="1">
                <a:solidFill>
                  <a:srgbClr val="000090"/>
                </a:solidFill>
              </a:rPr>
              <a:t>strength of the dispersion forces also increases with increasing contact area between molecules</a:t>
            </a:r>
            <a:r>
              <a:rPr lang="en-US" altLang="en-US"/>
              <a:t>.</a:t>
            </a:r>
          </a:p>
        </p:txBody>
      </p:sp>
      <p:sp>
        <p:nvSpPr>
          <p:cNvPr id="33796" name="Text Placeholder 6">
            <a:extLst>
              <a:ext uri="{FF2B5EF4-FFF2-40B4-BE49-F238E27FC236}">
                <a16:creationId xmlns:a16="http://schemas.microsoft.com/office/drawing/2014/main" id="{5AE9F0C2-C075-BC42-B9CB-46E7819D554F}"/>
              </a:ext>
            </a:extLst>
          </p:cNvPr>
          <p:cNvSpPr txBox="1">
            <a:spLocks/>
          </p:cNvSpPr>
          <p:nvPr/>
        </p:nvSpPr>
        <p:spPr bwMode="auto">
          <a:xfrm>
            <a:off x="1076325" y="58674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rgbClr val="6CB255"/>
              </a:buClr>
              <a:buSzPct val="85000"/>
              <a:buFont typeface="Arial" panose="020B0604020202020204" pitchFamily="34" charset="0"/>
              <a:buNone/>
            </a:pPr>
            <a:r>
              <a:rPr lang="en-US" altLang="en-US" sz="1600">
                <a:solidFill>
                  <a:srgbClr val="000000"/>
                </a:solidFill>
              </a:rPr>
              <a:t>The strength of the dispersion forces increases with the contact area between molecules, as demonstrated by the boiling points of these pentane isomers.</a:t>
            </a:r>
          </a:p>
        </p:txBody>
      </p:sp>
    </p:spTree>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D98C103-28BE-3146-9673-C23359863BB7}"/>
              </a:ext>
            </a:extLst>
          </p:cNvPr>
          <p:cNvSpPr>
            <a:spLocks noGrp="1" noChangeArrowheads="1"/>
          </p:cNvSpPr>
          <p:nvPr>
            <p:ph type="title"/>
          </p:nvPr>
        </p:nvSpPr>
        <p:spPr>
          <a:xfrm>
            <a:off x="533400" y="3048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Dipole-Dipole Attractions</a:t>
            </a:r>
          </a:p>
        </p:txBody>
      </p:sp>
      <p:sp>
        <p:nvSpPr>
          <p:cNvPr id="34819" name="Rectangle 3">
            <a:extLst>
              <a:ext uri="{FF2B5EF4-FFF2-40B4-BE49-F238E27FC236}">
                <a16:creationId xmlns:a16="http://schemas.microsoft.com/office/drawing/2014/main" id="{F695270D-E28A-2F45-BD6A-F26964809CAF}"/>
              </a:ext>
            </a:extLst>
          </p:cNvPr>
          <p:cNvSpPr>
            <a:spLocks noGrp="1" noChangeArrowheads="1"/>
          </p:cNvSpPr>
          <p:nvPr>
            <p:ph type="body" idx="1"/>
          </p:nvPr>
        </p:nvSpPr>
        <p:spPr>
          <a:xfrm>
            <a:off x="304800" y="1219200"/>
            <a:ext cx="8763000" cy="5257800"/>
          </a:xfrm>
        </p:spPr>
        <p:txBody>
          <a:bodyPr/>
          <a:lstStyle/>
          <a:p>
            <a:pPr eaLnBrk="1" hangingPunct="1"/>
            <a:r>
              <a:rPr lang="en-US" altLang="en-US" sz="2600">
                <a:ea typeface="Osaka" panose="020B0600000000000000" pitchFamily="34" charset="-128"/>
              </a:rPr>
              <a:t>Molecules with permanent dipoles display 		  </a:t>
            </a:r>
            <a:r>
              <a:rPr lang="en-US" altLang="en-US" sz="2600" b="1">
                <a:solidFill>
                  <a:srgbClr val="000090"/>
                </a:solidFill>
                <a:ea typeface="Osaka" panose="020B0600000000000000" pitchFamily="34" charset="-128"/>
              </a:rPr>
              <a:t>Dipole-Dipole Attractions. </a:t>
            </a:r>
            <a:endParaRPr lang="en-US" altLang="en-US" b="1">
              <a:solidFill>
                <a:srgbClr val="000090"/>
              </a:solidFill>
              <a:ea typeface="Osaka" panose="020B0600000000000000" pitchFamily="34" charset="-128"/>
            </a:endParaRPr>
          </a:p>
          <a:p>
            <a:pPr lvl="1" eaLnBrk="1" hangingPunct="1"/>
            <a:r>
              <a:rPr lang="en-US" altLang="en-US" sz="2600" b="1" i="1">
                <a:solidFill>
                  <a:srgbClr val="FF0000"/>
                </a:solidFill>
                <a:ea typeface="Osaka" panose="020B0600000000000000" pitchFamily="34" charset="-128"/>
              </a:rPr>
              <a:t>Present only in polar molecules.</a:t>
            </a:r>
          </a:p>
          <a:p>
            <a:pPr lvl="1" eaLnBrk="1" hangingPunct="1">
              <a:buFont typeface="Arial" panose="020B0604020202020204" pitchFamily="34" charset="0"/>
              <a:buNone/>
            </a:pPr>
            <a:r>
              <a:rPr lang="en-US" altLang="en-US" sz="2600" b="1" i="1">
                <a:solidFill>
                  <a:srgbClr val="FF0000"/>
                </a:solidFill>
                <a:ea typeface="Osaka" panose="020B0600000000000000" pitchFamily="34" charset="-128"/>
              </a:rPr>
              <a:t> </a:t>
            </a:r>
          </a:p>
          <a:p>
            <a:pPr lvl="1" eaLnBrk="1" hangingPunct="1"/>
            <a:r>
              <a:rPr lang="en-US" altLang="en-US" sz="2400">
                <a:ea typeface="Osaka" panose="020B0600000000000000" pitchFamily="34" charset="-128"/>
              </a:rPr>
              <a:t>Dipole-Dipole Attractions are stronger than dispersion forces. </a:t>
            </a: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r>
              <a:rPr lang="en-US" altLang="en-US" sz="2400">
                <a:ea typeface="Osaka" panose="020B0600000000000000" pitchFamily="34" charset="-128"/>
              </a:rPr>
              <a:t>Polar molecules contain both dipole-dipole attractions and dispersion forces.</a:t>
            </a: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r>
              <a:rPr lang="en-US" altLang="en-US" sz="2400">
                <a:ea typeface="Osaka" panose="020B0600000000000000" pitchFamily="34" charset="-128"/>
              </a:rPr>
              <a:t>Adjacent molecules line up such that the partial negative pole of one molecule is as close as possible to the partial positive pole of another molecule.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59E1D27-0BA0-5945-9E83-D14F21B812F2}"/>
              </a:ext>
            </a:extLst>
          </p:cNvPr>
          <p:cNvSpPr>
            <a:spLocks noGrp="1" noChangeArrowheads="1"/>
          </p:cNvSpPr>
          <p:nvPr>
            <p:ph type="title"/>
          </p:nvPr>
        </p:nvSpPr>
        <p:spPr>
          <a:xfrm>
            <a:off x="533400" y="457200"/>
            <a:ext cx="8229600" cy="990600"/>
          </a:xfrm>
        </p:spPr>
        <p:txBody>
          <a:bodyPr wrap="square" numCol="1" anchorCtr="0" compatLnSpc="1">
            <a:prstTxWarp prst="textNoShape">
              <a:avLst/>
            </a:prstTxWarp>
            <a:normAutofit fontScale="90000"/>
          </a:bodyPr>
          <a:lstStyle/>
          <a:p>
            <a:pPr eaLnBrk="1" hangingPunct="1">
              <a:defRPr/>
            </a:pPr>
            <a:r>
              <a:rPr lang="en-US" sz="3600" b="1">
                <a:solidFill>
                  <a:srgbClr val="000090"/>
                </a:solidFill>
                <a:ea typeface="Osaka" charset="0"/>
                <a:cs typeface="Osaka" charset="0"/>
              </a:rPr>
              <a:t>Dipole-Dipole </a:t>
            </a:r>
            <a:br>
              <a:rPr lang="en-US" sz="3600" b="1">
                <a:solidFill>
                  <a:srgbClr val="000090"/>
                </a:solidFill>
                <a:ea typeface="Osaka" charset="0"/>
                <a:cs typeface="Osaka" charset="0"/>
              </a:rPr>
            </a:br>
            <a:r>
              <a:rPr lang="en-US" sz="3600" b="1">
                <a:solidFill>
                  <a:srgbClr val="000090"/>
                </a:solidFill>
                <a:ea typeface="Osaka" charset="0"/>
                <a:cs typeface="Osaka" charset="0"/>
              </a:rPr>
              <a:t>Attractions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a:extLst>
              <a:ext uri="{FF2B5EF4-FFF2-40B4-BE49-F238E27FC236}">
                <a16:creationId xmlns:a16="http://schemas.microsoft.com/office/drawing/2014/main" id="{7234B076-F9D4-2248-A7F2-851D4397F8AF}"/>
              </a:ext>
            </a:extLst>
          </p:cNvPr>
          <p:cNvSpPr txBox="1">
            <a:spLocks noChangeArrowheads="1"/>
          </p:cNvSpPr>
          <p:nvPr/>
        </p:nvSpPr>
        <p:spPr bwMode="auto">
          <a:xfrm>
            <a:off x="457200" y="47244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 Comparing polar and non-polar molecules of similar MM.</a:t>
            </a:r>
          </a:p>
          <a:p>
            <a:endParaRPr lang="en-US" altLang="en-US"/>
          </a:p>
          <a:p>
            <a:pPr>
              <a:buFont typeface="Arial" panose="020B0604020202020204" pitchFamily="34" charset="0"/>
              <a:buChar char="•"/>
            </a:pPr>
            <a:r>
              <a:rPr lang="en-US" altLang="en-US"/>
              <a:t> The presence of the </a:t>
            </a:r>
            <a:r>
              <a:rPr lang="en-US" altLang="en-US" b="1" i="1"/>
              <a:t>stronger dipole forces in polar molecules leads to</a:t>
            </a:r>
            <a:r>
              <a:rPr lang="en-US" altLang="en-US" b="1" i="1">
                <a:solidFill>
                  <a:srgbClr val="FF0000"/>
                </a:solidFill>
              </a:rPr>
              <a:t> </a:t>
            </a:r>
            <a:r>
              <a:rPr lang="en-US" altLang="en-US" b="1" i="1">
                <a:solidFill>
                  <a:srgbClr val="292934"/>
                </a:solidFill>
              </a:rPr>
              <a:t>a</a:t>
            </a:r>
            <a:r>
              <a:rPr lang="en-US" altLang="en-US" b="1" i="1">
                <a:solidFill>
                  <a:srgbClr val="FF0000"/>
                </a:solidFill>
              </a:rPr>
              <a:t> </a:t>
            </a:r>
            <a:r>
              <a:rPr lang="en-US" altLang="en-US" b="1" i="1"/>
              <a:t>small to moderate increase in boiling point</a:t>
            </a:r>
            <a:r>
              <a:rPr lang="en-US" altLang="en-US" b="1" i="1">
                <a:solidFill>
                  <a:srgbClr val="000090"/>
                </a:solidFill>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0401D6-665C-8D43-AE4E-5EE86484A098}"/>
              </a:ext>
            </a:extLst>
          </p:cNvPr>
          <p:cNvSpPr>
            <a:spLocks noGrp="1" noChangeArrowheads="1"/>
          </p:cNvSpPr>
          <p:nvPr>
            <p:ph type="title"/>
          </p:nvPr>
        </p:nvSpPr>
        <p:spPr>
          <a:xfrm>
            <a:off x="18288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Liquids and Solids </a:t>
            </a:r>
          </a:p>
        </p:txBody>
      </p:sp>
      <p:sp>
        <p:nvSpPr>
          <p:cNvPr id="19459" name="Rectangle 3">
            <a:extLst>
              <a:ext uri="{FF2B5EF4-FFF2-40B4-BE49-F238E27FC236}">
                <a16:creationId xmlns:a16="http://schemas.microsoft.com/office/drawing/2014/main" id="{F876B3CA-DEF8-184F-AF92-AA8629B49D39}"/>
              </a:ext>
            </a:extLst>
          </p:cNvPr>
          <p:cNvSpPr>
            <a:spLocks noGrp="1" noChangeArrowheads="1"/>
          </p:cNvSpPr>
          <p:nvPr>
            <p:ph type="body" idx="1"/>
          </p:nvPr>
        </p:nvSpPr>
        <p:spPr>
          <a:xfrm>
            <a:off x="457200" y="1371600"/>
            <a:ext cx="8229600" cy="5410200"/>
          </a:xfrm>
        </p:spPr>
        <p:txBody>
          <a:bodyPr/>
          <a:lstStyle/>
          <a:p>
            <a:pPr marL="0" indent="0" eaLnBrk="1" hangingPunct="1">
              <a:buClrTx/>
            </a:pPr>
            <a:r>
              <a:rPr lang="en-US" altLang="en-US">
                <a:ea typeface="Osaka" panose="020B0600000000000000" pitchFamily="34" charset="-128"/>
              </a:rPr>
              <a:t> In Ch. 9 we saw that the properties of all dilute gases were the same, regardless of the chemical identity of the substance. </a:t>
            </a:r>
          </a:p>
          <a:p>
            <a:pPr marL="0" indent="0" eaLnBrk="1" hangingPunct="1">
              <a:buClrTx/>
            </a:pPr>
            <a:endParaRPr lang="en-US" altLang="en-US">
              <a:ea typeface="Osaka" panose="020B0600000000000000" pitchFamily="34" charset="-128"/>
            </a:endParaRPr>
          </a:p>
          <a:p>
            <a:pPr marL="0" indent="0" eaLnBrk="1" hangingPunct="1">
              <a:buClrTx/>
              <a:buFont typeface="Arial" panose="020B0604020202020204" pitchFamily="34" charset="0"/>
              <a:buNone/>
            </a:pPr>
            <a:endParaRPr lang="en-US" altLang="en-US">
              <a:ea typeface="Osaka" panose="020B0600000000000000" pitchFamily="34" charset="-128"/>
            </a:endParaRPr>
          </a:p>
          <a:p>
            <a:pPr marL="0" indent="0" eaLnBrk="1" hangingPunct="1">
              <a:buClrTx/>
            </a:pPr>
            <a:endParaRPr lang="en-US" altLang="en-US">
              <a:ea typeface="Osaka" panose="020B0600000000000000" pitchFamily="34" charset="-128"/>
            </a:endParaRPr>
          </a:p>
          <a:p>
            <a:pPr marL="0" indent="0" eaLnBrk="1" hangingPunct="1">
              <a:buClrTx/>
            </a:pPr>
            <a:endParaRPr lang="en-US" altLang="en-US">
              <a:ea typeface="Osaka" panose="020B0600000000000000" pitchFamily="34" charset="-128"/>
            </a:endParaRPr>
          </a:p>
          <a:p>
            <a:pPr marL="0" indent="0" eaLnBrk="1" hangingPunct="1">
              <a:buClrTx/>
            </a:pPr>
            <a:r>
              <a:rPr lang="en-US" altLang="en-US">
                <a:ea typeface="Osaka" panose="020B0600000000000000" pitchFamily="34" charset="-128"/>
              </a:rPr>
              <a:t> The properties of liquid and solids have a dependence on the chemical identity of the substance. </a:t>
            </a:r>
          </a:p>
          <a:p>
            <a:pPr marL="0" indent="0" eaLnBrk="1" hangingPunct="1">
              <a:buFont typeface="Times" pitchFamily="2" charset="0"/>
              <a:buAutoNum type="arabicPeriod" startAt="4"/>
            </a:pPr>
            <a:endParaRPr lang="en-US" altLang="en-US">
              <a:ea typeface="Osaka" panose="020B0600000000000000" pitchFamily="34" charset="-128"/>
            </a:endParaRPr>
          </a:p>
          <a:p>
            <a:pPr marL="0" indent="0" eaLnBrk="1" hangingPunct="1">
              <a:buFont typeface="Arial" panose="020B0604020202020204" pitchFamily="34" charset="0"/>
              <a:buNone/>
            </a:pPr>
            <a:r>
              <a:rPr lang="en-US" altLang="en-US">
                <a:ea typeface="Osaka" panose="020B0600000000000000" pitchFamily="34" charset="-128"/>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B3C9D1-4894-534F-99AF-26928E3A25EF}"/>
              </a:ext>
            </a:extLst>
          </p:cNvPr>
          <p:cNvSpPr>
            <a:spLocks noGrp="1" noChangeArrowheads="1"/>
          </p:cNvSpPr>
          <p:nvPr>
            <p:ph type="title"/>
          </p:nvPr>
        </p:nvSpPr>
        <p:spPr>
          <a:xfrm>
            <a:off x="609600" y="228600"/>
            <a:ext cx="8229600" cy="990600"/>
          </a:xfrm>
        </p:spPr>
        <p:txBody>
          <a:bodyPr/>
          <a:lstStyle/>
          <a:p>
            <a:pPr eaLnBrk="1" fontAlgn="auto" hangingPunct="1">
              <a:spcAft>
                <a:spcPts val="0"/>
              </a:spcAft>
              <a:defRPr/>
            </a:pPr>
            <a:r>
              <a:rPr lang="en-US" b="1" dirty="0">
                <a:solidFill>
                  <a:srgbClr val="000090"/>
                </a:solidFill>
                <a:ea typeface="Osaka" charset="0"/>
                <a:cs typeface="+mj-cs"/>
              </a:rPr>
              <a:t>Hydrogen Bonding</a:t>
            </a:r>
          </a:p>
        </p:txBody>
      </p:sp>
      <p:sp>
        <p:nvSpPr>
          <p:cNvPr id="37891" name="Rectangle 3">
            <a:extLst>
              <a:ext uri="{FF2B5EF4-FFF2-40B4-BE49-F238E27FC236}">
                <a16:creationId xmlns:a16="http://schemas.microsoft.com/office/drawing/2014/main" id="{E96404A9-C682-C644-B308-9A7EAFA0EF2F}"/>
              </a:ext>
            </a:extLst>
          </p:cNvPr>
          <p:cNvSpPr>
            <a:spLocks noGrp="1" noChangeArrowheads="1"/>
          </p:cNvSpPr>
          <p:nvPr>
            <p:ph type="body" idx="1"/>
          </p:nvPr>
        </p:nvSpPr>
        <p:spPr>
          <a:xfrm>
            <a:off x="304800" y="1295400"/>
            <a:ext cx="8839200" cy="5562600"/>
          </a:xfrm>
        </p:spPr>
        <p:txBody>
          <a:bodyPr/>
          <a:lstStyle/>
          <a:p>
            <a:pPr eaLnBrk="1" hangingPunct="1"/>
            <a:r>
              <a:rPr lang="en-US" altLang="en-US" sz="2600">
                <a:ea typeface="Osaka" panose="020B0600000000000000" pitchFamily="34" charset="-128"/>
              </a:rPr>
              <a:t>Hydrogen bonding is only present in certain polar molecules.</a:t>
            </a:r>
          </a:p>
          <a:p>
            <a:pPr eaLnBrk="1" hangingPunct="1">
              <a:buFont typeface="Arial" panose="020B0604020202020204" pitchFamily="34" charset="0"/>
              <a:buNone/>
            </a:pPr>
            <a:r>
              <a:rPr lang="en-US" altLang="en-US" sz="2600">
                <a:ea typeface="Osaka" panose="020B0600000000000000" pitchFamily="34" charset="-128"/>
              </a:rPr>
              <a:t> </a:t>
            </a:r>
          </a:p>
          <a:p>
            <a:pPr eaLnBrk="1" hangingPunct="1"/>
            <a:r>
              <a:rPr lang="en-US" altLang="en-US" sz="2600">
                <a:ea typeface="Osaka" panose="020B0600000000000000" pitchFamily="34" charset="-128"/>
              </a:rPr>
              <a:t>Unusually strong type of dipole-dipole attraction. </a:t>
            </a:r>
          </a:p>
          <a:p>
            <a:pPr eaLnBrk="1" hangingPunct="1"/>
            <a:endParaRPr lang="en-US" altLang="en-US" sz="2600">
              <a:ea typeface="Osaka" panose="020B0600000000000000" pitchFamily="34" charset="-128"/>
            </a:endParaRPr>
          </a:p>
          <a:p>
            <a:pPr eaLnBrk="1" hangingPunct="1"/>
            <a:r>
              <a:rPr lang="en-US" altLang="en-US" sz="2600">
                <a:ea typeface="Osaka" panose="020B0600000000000000" pitchFamily="34" charset="-128"/>
              </a:rPr>
              <a:t>Hydrogen Bonding is the strongest </a:t>
            </a:r>
            <a:r>
              <a:rPr lang="en-US" altLang="en-US" sz="2600" b="1" i="1">
                <a:solidFill>
                  <a:srgbClr val="000090"/>
                </a:solidFill>
              </a:rPr>
              <a:t>van der Waals force</a:t>
            </a:r>
            <a:r>
              <a:rPr lang="en-US" altLang="en-US" sz="2600" i="1"/>
              <a:t>. </a:t>
            </a:r>
            <a:endParaRPr lang="en-US" altLang="en-US" sz="2600">
              <a:ea typeface="Osaka" panose="020B0600000000000000" pitchFamily="34" charset="-128"/>
            </a:endParaRPr>
          </a:p>
          <a:p>
            <a:pPr eaLnBrk="1" hangingPunct="1">
              <a:buFont typeface="Arial" panose="020B0604020202020204" pitchFamily="34" charset="0"/>
              <a:buNone/>
            </a:pPr>
            <a:endParaRPr lang="en-US" altLang="en-US" sz="2600">
              <a:ea typeface="Osaka" panose="020B0600000000000000" pitchFamily="34" charset="-128"/>
            </a:endParaRPr>
          </a:p>
          <a:p>
            <a:pPr marL="182563" lvl="1" eaLnBrk="1" hangingPunct="1"/>
            <a:r>
              <a:rPr lang="en-US" altLang="en-US" sz="2600">
                <a:ea typeface="Osaka" panose="020B0600000000000000" pitchFamily="34" charset="-128"/>
              </a:rPr>
              <a:t>Need a H covalently bonded to one of these highly EN elements: N, O, or F.</a:t>
            </a:r>
          </a:p>
          <a:p>
            <a:pPr eaLnBrk="1" hangingPunct="1"/>
            <a:endParaRPr lang="en-US" altLang="en-US" sz="2600">
              <a:ea typeface="Osaka" panose="020B0600000000000000" pitchFamily="34" charset="-128"/>
            </a:endParaRPr>
          </a:p>
          <a:p>
            <a:pPr marL="182563" lvl="1" eaLnBrk="1" hangingPunct="1"/>
            <a:endParaRPr lang="en-US" altLang="en-US" sz="2600">
              <a:ea typeface="Osaka" panose="020B0600000000000000" pitchFamily="34" charset="-128"/>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912D610-8CBE-974B-A030-64F4EB879340}"/>
              </a:ext>
            </a:extLst>
          </p:cNvPr>
          <p:cNvSpPr>
            <a:spLocks noGrp="1" noChangeArrowheads="1"/>
          </p:cNvSpPr>
          <p:nvPr>
            <p:ph type="title"/>
          </p:nvPr>
        </p:nvSpPr>
        <p:spPr>
          <a:xfrm>
            <a:off x="9144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Hydrogen Bonding in Water</a:t>
            </a:r>
          </a:p>
        </p:txBody>
      </p:sp>
      <p:pic>
        <p:nvPicPr>
          <p:cNvPr id="38915" name="Picture Placeholder 1" descr="CNX_Chem_10_01_HBonding.jpg">
            <a:extLst>
              <a:ext uri="{FF2B5EF4-FFF2-40B4-BE49-F238E27FC236}">
                <a16:creationId xmlns:a16="http://schemas.microsoft.com/office/drawing/2014/main" id="{57837B8E-0543-1946-B5B4-B1074C029457}"/>
              </a:ext>
            </a:extLst>
          </p:cNvPr>
          <p:cNvPicPr>
            <a:picLocks noChangeAspect="1"/>
          </p:cNvPicPr>
          <p:nvPr/>
        </p:nvPicPr>
        <p:blipFill>
          <a:blip r:embed="rId2">
            <a:extLst>
              <a:ext uri="{28A0092B-C50C-407E-A947-70E740481C1C}">
                <a14:useLocalDpi xmlns:a14="http://schemas.microsoft.com/office/drawing/2010/main" val="0"/>
              </a:ext>
            </a:extLst>
          </a:blip>
          <a:srcRect l="-6673" r="-6673"/>
          <a:stretch>
            <a:fillRect/>
          </a:stretch>
        </p:blipFill>
        <p:spPr bwMode="auto">
          <a:xfrm>
            <a:off x="17463" y="1752600"/>
            <a:ext cx="8953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Placeholder 6">
            <a:extLst>
              <a:ext uri="{FF2B5EF4-FFF2-40B4-BE49-F238E27FC236}">
                <a16:creationId xmlns:a16="http://schemas.microsoft.com/office/drawing/2014/main" id="{1913430B-9A0C-CB48-9158-3393D959386A}"/>
              </a:ext>
            </a:extLst>
          </p:cNvPr>
          <p:cNvSpPr txBox="1">
            <a:spLocks/>
          </p:cNvSpPr>
          <p:nvPr/>
        </p:nvSpPr>
        <p:spPr bwMode="auto">
          <a:xfrm>
            <a:off x="903288" y="5691188"/>
            <a:ext cx="806291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Water molecules participate in multiple hydrogen-bonding interactions with nearby water molecules.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73B237B-7776-4F4A-AAC1-48AF7129BC03}"/>
              </a:ext>
            </a:extLst>
          </p:cNvPr>
          <p:cNvSpPr>
            <a:spLocks noGrp="1" noChangeArrowheads="1"/>
          </p:cNvSpPr>
          <p:nvPr>
            <p:ph type="title"/>
          </p:nvPr>
        </p:nvSpPr>
        <p:spPr>
          <a:xfrm>
            <a:off x="457200" y="228600"/>
            <a:ext cx="8229600" cy="990600"/>
          </a:xfrm>
        </p:spPr>
        <p:txBody>
          <a:bodyPr/>
          <a:lstStyle/>
          <a:p>
            <a:pPr eaLnBrk="1" fontAlgn="auto" hangingPunct="1">
              <a:spcAft>
                <a:spcPts val="0"/>
              </a:spcAft>
              <a:defRPr/>
            </a:pPr>
            <a:r>
              <a:rPr lang="en-US" b="1" dirty="0">
                <a:solidFill>
                  <a:srgbClr val="000090"/>
                </a:solidFill>
                <a:ea typeface="Osaka" charset="0"/>
                <a:cs typeface="+mj-cs"/>
              </a:rPr>
              <a:t>Hydrogen Bonding</a:t>
            </a:r>
          </a:p>
        </p:txBody>
      </p:sp>
      <p:sp>
        <p:nvSpPr>
          <p:cNvPr id="39939" name="Rectangle 3">
            <a:extLst>
              <a:ext uri="{FF2B5EF4-FFF2-40B4-BE49-F238E27FC236}">
                <a16:creationId xmlns:a16="http://schemas.microsoft.com/office/drawing/2014/main" id="{4CD20558-BFF7-0D44-84A7-862E2C7E2A42}"/>
              </a:ext>
            </a:extLst>
          </p:cNvPr>
          <p:cNvSpPr>
            <a:spLocks noGrp="1" noChangeArrowheads="1"/>
          </p:cNvSpPr>
          <p:nvPr>
            <p:ph type="body" idx="1"/>
          </p:nvPr>
        </p:nvSpPr>
        <p:spPr>
          <a:xfrm>
            <a:off x="304800" y="1295400"/>
            <a:ext cx="8229600" cy="5562600"/>
          </a:xfrm>
        </p:spPr>
        <p:txBody>
          <a:bodyPr/>
          <a:lstStyle/>
          <a:p>
            <a:pPr lvl="1" eaLnBrk="1" hangingPunct="1"/>
            <a:r>
              <a:rPr lang="en-US" altLang="en-US" sz="2800" b="1">
                <a:ea typeface="Osaka" panose="020B0600000000000000" pitchFamily="34" charset="-128"/>
              </a:rPr>
              <a:t>Hydrogen bonds are strong IMFs due to highly concentrated partial charges. </a:t>
            </a:r>
          </a:p>
          <a:p>
            <a:pPr lvl="1" eaLnBrk="1" hangingPunct="1">
              <a:buFont typeface="Arial" panose="020B0604020202020204" pitchFamily="34" charset="0"/>
              <a:buNone/>
            </a:pPr>
            <a:endParaRPr lang="en-US" altLang="en-US" sz="2800">
              <a:ea typeface="Osaka" panose="020B0600000000000000" pitchFamily="34" charset="-128"/>
            </a:endParaRPr>
          </a:p>
          <a:p>
            <a:pPr lvl="1" eaLnBrk="1" hangingPunct="1">
              <a:buFont typeface="Arial" panose="020B0604020202020204" pitchFamily="34" charset="0"/>
              <a:buNone/>
            </a:pPr>
            <a:r>
              <a:rPr lang="en-US" altLang="en-US" sz="2600">
                <a:ea typeface="Osaka" panose="020B0600000000000000" pitchFamily="34" charset="-128"/>
              </a:rPr>
              <a:t>	1) Large difference in EN between H and the atom it is bonded to creates a large dipole moment.</a:t>
            </a:r>
          </a:p>
          <a:p>
            <a:pPr lvl="1" eaLnBrk="1" hangingPunct="1">
              <a:buFont typeface="Arial" panose="020B0604020202020204" pitchFamily="34" charset="0"/>
              <a:buNone/>
            </a:pPr>
            <a:endParaRPr lang="en-US" altLang="en-US" sz="2600">
              <a:ea typeface="Osaka" panose="020B0600000000000000" pitchFamily="34" charset="-128"/>
            </a:endParaRPr>
          </a:p>
          <a:p>
            <a:pPr lvl="1" eaLnBrk="1" hangingPunct="1">
              <a:buFont typeface="Arial" panose="020B0604020202020204" pitchFamily="34" charset="0"/>
              <a:buNone/>
            </a:pPr>
            <a:endParaRPr lang="en-US" altLang="en-US" sz="2600">
              <a:ea typeface="Osaka" panose="020B0600000000000000" pitchFamily="34" charset="-128"/>
            </a:endParaRPr>
          </a:p>
          <a:p>
            <a:pPr lvl="1" eaLnBrk="1" hangingPunct="1">
              <a:buFont typeface="Arial" panose="020B0604020202020204" pitchFamily="34" charset="0"/>
              <a:buNone/>
            </a:pPr>
            <a:endParaRPr lang="en-US" altLang="en-US" sz="2600">
              <a:ea typeface="Osaka" panose="020B0600000000000000" pitchFamily="34" charset="-128"/>
            </a:endParaRPr>
          </a:p>
          <a:p>
            <a:pPr lvl="1" eaLnBrk="1" hangingPunct="1">
              <a:buFont typeface="Arial" panose="020B0604020202020204" pitchFamily="34" charset="0"/>
              <a:buNone/>
            </a:pPr>
            <a:r>
              <a:rPr lang="en-US" altLang="en-US" sz="2600">
                <a:ea typeface="Osaka" panose="020B0600000000000000" pitchFamily="34" charset="-128"/>
              </a:rPr>
              <a:t>  2) Very small size of H and relatively small sizes of F, O, and 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BAAF713-E50B-DD4B-AF55-5A7F10A09776}"/>
              </a:ext>
            </a:extLst>
          </p:cNvPr>
          <p:cNvSpPr>
            <a:spLocks noGrp="1" noChangeArrowheads="1"/>
          </p:cNvSpPr>
          <p:nvPr>
            <p:ph type="title"/>
          </p:nvPr>
        </p:nvSpPr>
        <p:spPr>
          <a:xfrm>
            <a:off x="990600" y="152400"/>
            <a:ext cx="8229600" cy="990600"/>
          </a:xfrm>
        </p:spPr>
        <p:txBody>
          <a:bodyPr wrap="square" numCol="1" anchorCtr="0" compatLnSpc="1">
            <a:prstTxWarp prst="textNoShape">
              <a:avLst/>
            </a:prstTxWarp>
          </a:bodyPr>
          <a:lstStyle/>
          <a:p>
            <a:pPr eaLnBrk="1" hangingPunct="1">
              <a:defRPr/>
            </a:pPr>
            <a:r>
              <a:rPr lang="en-US" sz="3200" b="1">
                <a:solidFill>
                  <a:srgbClr val="000090"/>
                </a:solidFill>
                <a:ea typeface="Osaka" charset="0"/>
                <a:cs typeface="Osaka" charset="0"/>
              </a:rPr>
              <a:t>Influence of Hydrogen Bonding on B.P</a:t>
            </a:r>
          </a:p>
        </p:txBody>
      </p:sp>
      <p:pic>
        <p:nvPicPr>
          <p:cNvPr id="40963" name="Picture Placeholder 1" descr="CNX_Chem_10_01_HydrideBP2.jpg">
            <a:extLst>
              <a:ext uri="{FF2B5EF4-FFF2-40B4-BE49-F238E27FC236}">
                <a16:creationId xmlns:a16="http://schemas.microsoft.com/office/drawing/2014/main" id="{084FC458-5A5B-274C-A88F-5989924737FA}"/>
              </a:ext>
            </a:extLst>
          </p:cNvPr>
          <p:cNvPicPr>
            <a:picLocks noChangeAspect="1"/>
          </p:cNvPicPr>
          <p:nvPr/>
        </p:nvPicPr>
        <p:blipFill>
          <a:blip r:embed="rId2">
            <a:extLst>
              <a:ext uri="{28A0092B-C50C-407E-A947-70E740481C1C}">
                <a14:useLocalDpi xmlns:a14="http://schemas.microsoft.com/office/drawing/2010/main" val="0"/>
              </a:ext>
            </a:extLst>
          </a:blip>
          <a:srcRect l="2872" r="2872"/>
          <a:stretch>
            <a:fillRect/>
          </a:stretch>
        </p:blipFill>
        <p:spPr bwMode="auto">
          <a:xfrm>
            <a:off x="1828800" y="914400"/>
            <a:ext cx="51816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Placeholder 6">
            <a:extLst>
              <a:ext uri="{FF2B5EF4-FFF2-40B4-BE49-F238E27FC236}">
                <a16:creationId xmlns:a16="http://schemas.microsoft.com/office/drawing/2014/main" id="{1E6D687C-99A3-C344-A1D1-49F0529DDB79}"/>
              </a:ext>
            </a:extLst>
          </p:cNvPr>
          <p:cNvSpPr txBox="1">
            <a:spLocks/>
          </p:cNvSpPr>
          <p:nvPr/>
        </p:nvSpPr>
        <p:spPr bwMode="auto">
          <a:xfrm>
            <a:off x="965200" y="5741988"/>
            <a:ext cx="8062913"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In comparison to periods 3−5, the binary hydrides of period 2 elements in groups 17, 16 and 15 (F, O and N, respectively) exhibit anomalously high boiling points due to hydrogen bonding.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AF60BC0-4582-D141-A518-6EE3CC14E1C4}"/>
              </a:ext>
            </a:extLst>
          </p:cNvPr>
          <p:cNvSpPr>
            <a:spLocks noGrp="1" noChangeArrowheads="1"/>
          </p:cNvSpPr>
          <p:nvPr>
            <p:ph type="title"/>
          </p:nvPr>
        </p:nvSpPr>
        <p:spPr>
          <a:xfrm>
            <a:off x="1828800" y="228600"/>
            <a:ext cx="8229600" cy="990600"/>
          </a:xfrm>
        </p:spPr>
        <p:txBody>
          <a:bodyPr wrap="square" numCol="1" anchorCtr="0" compatLnSpc="1">
            <a:prstTxWarp prst="textNoShape">
              <a:avLst/>
            </a:prstTxWarp>
          </a:bodyPr>
          <a:lstStyle/>
          <a:p>
            <a:pPr eaLnBrk="1" hangingPunct="1">
              <a:defRPr/>
            </a:pPr>
            <a:r>
              <a:rPr lang="en-US" sz="3200" b="1">
                <a:solidFill>
                  <a:srgbClr val="000090"/>
                </a:solidFill>
                <a:ea typeface="Osaka" charset="0"/>
                <a:cs typeface="Osaka" charset="0"/>
              </a:rPr>
              <a:t>Hydrogen Bonding In DNA</a:t>
            </a:r>
          </a:p>
        </p:txBody>
      </p:sp>
      <p:pic>
        <p:nvPicPr>
          <p:cNvPr id="41987" name="Picture Placeholder 1" descr="CNX_Chem_10_01_DNA.jpg">
            <a:extLst>
              <a:ext uri="{FF2B5EF4-FFF2-40B4-BE49-F238E27FC236}">
                <a16:creationId xmlns:a16="http://schemas.microsoft.com/office/drawing/2014/main" id="{D81F4551-33D9-4E4B-94C5-A4DB74D49CEC}"/>
              </a:ext>
            </a:extLst>
          </p:cNvPr>
          <p:cNvPicPr>
            <a:picLocks noChangeAspect="1"/>
          </p:cNvPicPr>
          <p:nvPr/>
        </p:nvPicPr>
        <p:blipFill>
          <a:blip r:embed="rId2">
            <a:extLst>
              <a:ext uri="{28A0092B-C50C-407E-A947-70E740481C1C}">
                <a14:useLocalDpi xmlns:a14="http://schemas.microsoft.com/office/drawing/2010/main" val="0"/>
              </a:ext>
            </a:extLst>
          </a:blip>
          <a:srcRect l="-9341" r="-9341"/>
          <a:stretch>
            <a:fillRect/>
          </a:stretch>
        </p:blipFill>
        <p:spPr bwMode="auto">
          <a:xfrm>
            <a:off x="457200" y="1066800"/>
            <a:ext cx="3429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Placeholder 13">
            <a:extLst>
              <a:ext uri="{FF2B5EF4-FFF2-40B4-BE49-F238E27FC236}">
                <a16:creationId xmlns:a16="http://schemas.microsoft.com/office/drawing/2014/main" id="{92822358-8A26-9E45-B858-78404461D9A8}"/>
              </a:ext>
            </a:extLst>
          </p:cNvPr>
          <p:cNvSpPr txBox="1">
            <a:spLocks/>
          </p:cNvSpPr>
          <p:nvPr/>
        </p:nvSpPr>
        <p:spPr bwMode="auto">
          <a:xfrm>
            <a:off x="228600" y="5538788"/>
            <a:ext cx="4267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solidFill>
                  <a:srgbClr val="000000"/>
                </a:solidFill>
              </a:rPr>
              <a:t>Two separate DNA molecules form a double-stranded helix in which the molecules are held together via hydrogen bonding. (credit: modification of work by Jerome Walker, Dennis Myts)</a:t>
            </a:r>
          </a:p>
        </p:txBody>
      </p:sp>
      <p:pic>
        <p:nvPicPr>
          <p:cNvPr id="41989" name="Picture Placeholder 1" descr="CNX_Chem_10_01_DNA2.jpg">
            <a:extLst>
              <a:ext uri="{FF2B5EF4-FFF2-40B4-BE49-F238E27FC236}">
                <a16:creationId xmlns:a16="http://schemas.microsoft.com/office/drawing/2014/main" id="{D1CF0D9B-D800-7847-A2DF-8E5B16EF9904}"/>
              </a:ext>
            </a:extLst>
          </p:cNvPr>
          <p:cNvPicPr>
            <a:picLocks noChangeAspect="1"/>
          </p:cNvPicPr>
          <p:nvPr/>
        </p:nvPicPr>
        <p:blipFill>
          <a:blip r:embed="rId3">
            <a:extLst>
              <a:ext uri="{28A0092B-C50C-407E-A947-70E740481C1C}">
                <a14:useLocalDpi xmlns:a14="http://schemas.microsoft.com/office/drawing/2010/main" val="0"/>
              </a:ext>
            </a:extLst>
          </a:blip>
          <a:srcRect l="-28442" r="-28442"/>
          <a:stretch>
            <a:fillRect/>
          </a:stretch>
        </p:blipFill>
        <p:spPr bwMode="auto">
          <a:xfrm>
            <a:off x="2362200" y="1193800"/>
            <a:ext cx="82502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Placeholder 6">
            <a:extLst>
              <a:ext uri="{FF2B5EF4-FFF2-40B4-BE49-F238E27FC236}">
                <a16:creationId xmlns:a16="http://schemas.microsoft.com/office/drawing/2014/main" id="{3A9A0737-C0C3-F043-9654-11FCD7E466BD}"/>
              </a:ext>
            </a:extLst>
          </p:cNvPr>
          <p:cNvSpPr txBox="1">
            <a:spLocks/>
          </p:cNvSpPr>
          <p:nvPr/>
        </p:nvSpPr>
        <p:spPr bwMode="auto">
          <a:xfrm>
            <a:off x="4745038" y="5538788"/>
            <a:ext cx="40243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1"/>
              </a:buClr>
              <a:buSzPct val="85000"/>
              <a:buFont typeface="Arial" panose="020B0604020202020204" pitchFamily="34" charset="0"/>
              <a:buNone/>
            </a:pPr>
            <a:r>
              <a:rPr lang="en-US" altLang="en-US" sz="1500"/>
              <a:t>The geometries of the base molecules result in maximum hydrogen bonding between adenine and thymine (AT) and between guanine and cytosine (GC), so-called “complementary base pairs.”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8578-14D9-6244-BB1B-6A23C4F7DA58}"/>
              </a:ext>
            </a:extLst>
          </p:cNvPr>
          <p:cNvSpPr>
            <a:spLocks noGrp="1"/>
          </p:cNvSpPr>
          <p:nvPr>
            <p:ph type="title"/>
          </p:nvPr>
        </p:nvSpPr>
        <p:spPr>
          <a:xfrm>
            <a:off x="381000" y="381000"/>
            <a:ext cx="8229600" cy="990600"/>
          </a:xfrm>
        </p:spPr>
        <p:txBody>
          <a:bodyPr wrap="square" numCol="1" anchorCtr="0" compatLnSpc="1">
            <a:prstTxWarp prst="textNoShape">
              <a:avLst/>
            </a:prstTxWarp>
          </a:bodyPr>
          <a:lstStyle/>
          <a:p>
            <a:pPr>
              <a:defRPr/>
            </a:pPr>
            <a:r>
              <a:rPr lang="en-US" b="1">
                <a:solidFill>
                  <a:srgbClr val="000090"/>
                </a:solidFill>
                <a:ea typeface="ＭＳ Ｐゴシック" charset="0"/>
                <a:cs typeface="ＭＳ Ｐゴシック" charset="0"/>
              </a:rPr>
              <a:t>What about Ionic Bonds?</a:t>
            </a:r>
          </a:p>
        </p:txBody>
      </p:sp>
    </p:spTree>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CFA3D59-9143-A74A-A3F5-460EFACFD78E}"/>
              </a:ext>
            </a:extLst>
          </p:cNvPr>
          <p:cNvSpPr>
            <a:spLocks noGrp="1" noChangeArrowheads="1"/>
          </p:cNvSpPr>
          <p:nvPr>
            <p:ph type="title"/>
          </p:nvPr>
        </p:nvSpPr>
        <p:spPr>
          <a:xfrm>
            <a:off x="7620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10.3: Phase Transitions </a:t>
            </a:r>
          </a:p>
        </p:txBody>
      </p:sp>
      <p:sp>
        <p:nvSpPr>
          <p:cNvPr id="44035" name="Rectangle 3">
            <a:extLst>
              <a:ext uri="{FF2B5EF4-FFF2-40B4-BE49-F238E27FC236}">
                <a16:creationId xmlns:a16="http://schemas.microsoft.com/office/drawing/2014/main" id="{126D9557-7FFA-B140-B76B-35703130E8E9}"/>
              </a:ext>
            </a:extLst>
          </p:cNvPr>
          <p:cNvSpPr>
            <a:spLocks noGrp="1" noChangeArrowheads="1"/>
          </p:cNvSpPr>
          <p:nvPr>
            <p:ph type="body" idx="1"/>
          </p:nvPr>
        </p:nvSpPr>
        <p:spPr>
          <a:xfrm>
            <a:off x="457200" y="1371600"/>
            <a:ext cx="8229600" cy="5334000"/>
          </a:xfrm>
        </p:spPr>
        <p:txBody>
          <a:bodyPr/>
          <a:lstStyle/>
          <a:p>
            <a:pPr eaLnBrk="1" hangingPunct="1">
              <a:buClrTx/>
            </a:pPr>
            <a:r>
              <a:rPr lang="en-US" altLang="en-US" sz="2800" b="1">
                <a:solidFill>
                  <a:srgbClr val="000090"/>
                </a:solidFill>
                <a:ea typeface="Osaka" panose="020B0600000000000000" pitchFamily="34" charset="-128"/>
              </a:rPr>
              <a:t>Vaporization and Condensation:</a:t>
            </a:r>
          </a:p>
          <a:p>
            <a:pPr eaLnBrk="1" hangingPunct="1">
              <a:buClrTx/>
            </a:pPr>
            <a:endParaRPr lang="en-US" altLang="en-US" sz="2800" b="1">
              <a:solidFill>
                <a:srgbClr val="000090"/>
              </a:solidFill>
              <a:ea typeface="Osaka" panose="020B0600000000000000" pitchFamily="34" charset="-128"/>
            </a:endParaRPr>
          </a:p>
          <a:p>
            <a:pPr eaLnBrk="1" hangingPunct="1">
              <a:buClrTx/>
              <a:buFont typeface="Arial" panose="020B0604020202020204" pitchFamily="34" charset="0"/>
              <a:buNone/>
            </a:pPr>
            <a:endParaRPr lang="en-US" altLang="en-US" sz="2800" b="1">
              <a:solidFill>
                <a:srgbClr val="000090"/>
              </a:solidFill>
              <a:ea typeface="Osaka" panose="020B0600000000000000" pitchFamily="34" charset="-128"/>
            </a:endParaRPr>
          </a:p>
          <a:p>
            <a:pPr eaLnBrk="1" hangingPunct="1">
              <a:buClrTx/>
            </a:pPr>
            <a:r>
              <a:rPr lang="en-US" altLang="en-US" sz="2800" b="1">
                <a:solidFill>
                  <a:srgbClr val="000090"/>
                </a:solidFill>
                <a:ea typeface="Osaka" panose="020B0600000000000000" pitchFamily="34" charset="-128"/>
              </a:rPr>
              <a:t>Melting and Freezing:</a:t>
            </a:r>
          </a:p>
          <a:p>
            <a:pPr eaLnBrk="1" hangingPunct="1">
              <a:buClrTx/>
              <a:buFont typeface="Arial" panose="020B0604020202020204" pitchFamily="34" charset="0"/>
              <a:buNone/>
            </a:pPr>
            <a:endParaRPr lang="en-US" altLang="en-US" sz="2800" b="1">
              <a:solidFill>
                <a:srgbClr val="000090"/>
              </a:solidFill>
              <a:ea typeface="Osaka" panose="020B0600000000000000" pitchFamily="34" charset="-128"/>
            </a:endParaRPr>
          </a:p>
          <a:p>
            <a:pPr eaLnBrk="1" hangingPunct="1">
              <a:buClrTx/>
              <a:buFont typeface="Arial" panose="020B0604020202020204" pitchFamily="34" charset="0"/>
              <a:buNone/>
            </a:pPr>
            <a:endParaRPr lang="en-US" altLang="en-US" sz="2800" b="1">
              <a:solidFill>
                <a:srgbClr val="000090"/>
              </a:solidFill>
              <a:ea typeface="Osaka" panose="020B0600000000000000" pitchFamily="34" charset="-128"/>
            </a:endParaRPr>
          </a:p>
          <a:p>
            <a:pPr eaLnBrk="1" hangingPunct="1">
              <a:buClrTx/>
            </a:pPr>
            <a:r>
              <a:rPr lang="en-US" altLang="en-US" sz="2800" b="1">
                <a:solidFill>
                  <a:srgbClr val="000090"/>
                </a:solidFill>
                <a:ea typeface="Osaka" panose="020B0600000000000000" pitchFamily="34" charset="-128"/>
              </a:rPr>
              <a:t>Sublimation and Deposition: </a:t>
            </a:r>
            <a:endParaRPr lang="en-US" altLang="en-US" sz="2800">
              <a:ea typeface="Osaka" panose="020B0600000000000000" pitchFamily="34" charset="-128"/>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2C31E403-BCEF-4B4F-B55F-C05AF66893BE}"/>
              </a:ext>
            </a:extLst>
          </p:cNvPr>
          <p:cNvSpPr>
            <a:spLocks noGrp="1" noChangeArrowheads="1"/>
          </p:cNvSpPr>
          <p:nvPr>
            <p:ph type="title"/>
          </p:nvPr>
        </p:nvSpPr>
        <p:spPr>
          <a:xfrm>
            <a:off x="533400" y="457200"/>
            <a:ext cx="8229600" cy="990600"/>
          </a:xfrm>
        </p:spPr>
        <p:txBody>
          <a:bodyPr wrap="square" numCol="1" anchorCtr="0" compatLnSpc="1">
            <a:prstTxWarp prst="textNoShape">
              <a:avLst/>
            </a:prstTxWarp>
          </a:bodyPr>
          <a:lstStyle/>
          <a:p>
            <a:pPr eaLnBrk="1" hangingPunct="1"/>
            <a:r>
              <a:rPr lang="en-US" altLang="en-US" sz="2900" b="1">
                <a:solidFill>
                  <a:srgbClr val="000090"/>
                </a:solidFill>
                <a:ea typeface="Osaka" panose="020B0600000000000000" pitchFamily="34" charset="-128"/>
              </a:rPr>
              <a:t>Sublimation and </a:t>
            </a:r>
            <a:br>
              <a:rPr lang="en-US" altLang="en-US" sz="2900" b="1">
                <a:solidFill>
                  <a:srgbClr val="000090"/>
                </a:solidFill>
                <a:ea typeface="Osaka" panose="020B0600000000000000" pitchFamily="34" charset="-128"/>
              </a:rPr>
            </a:br>
            <a:r>
              <a:rPr lang="en-US" altLang="en-US" sz="2900" b="1">
                <a:solidFill>
                  <a:srgbClr val="000090"/>
                </a:solidFill>
                <a:ea typeface="Osaka" panose="020B0600000000000000" pitchFamily="34" charset="-128"/>
              </a:rPr>
              <a:t>Deposition of I</a:t>
            </a:r>
            <a:r>
              <a:rPr lang="en-US" altLang="en-US" sz="2900" b="1" baseline="-25000">
                <a:solidFill>
                  <a:srgbClr val="000090"/>
                </a:solidFill>
                <a:ea typeface="Osaka" panose="020B0600000000000000" pitchFamily="34" charset="-128"/>
              </a:rPr>
              <a:t>2</a:t>
            </a:r>
          </a:p>
        </p:txBody>
      </p:sp>
      <p:pic>
        <p:nvPicPr>
          <p:cNvPr id="45059" name="Picture Placeholder 1" descr="CNX_Chem_10_03_Sublimtn.jpg">
            <a:extLst>
              <a:ext uri="{FF2B5EF4-FFF2-40B4-BE49-F238E27FC236}">
                <a16:creationId xmlns:a16="http://schemas.microsoft.com/office/drawing/2014/main" id="{E6BF3BB1-A393-8443-BBB1-8889EBC0BC4B}"/>
              </a:ext>
            </a:extLst>
          </p:cNvPr>
          <p:cNvPicPr>
            <a:picLocks noChangeAspect="1"/>
          </p:cNvPicPr>
          <p:nvPr/>
        </p:nvPicPr>
        <p:blipFill>
          <a:blip r:embed="rId2">
            <a:extLst>
              <a:ext uri="{28A0092B-C50C-407E-A947-70E740481C1C}">
                <a14:useLocalDpi xmlns:a14="http://schemas.microsoft.com/office/drawing/2010/main" val="0"/>
              </a:ext>
            </a:extLst>
          </a:blip>
          <a:srcRect l="-13968" r="-13968"/>
          <a:stretch>
            <a:fillRect/>
          </a:stretch>
        </p:blipFill>
        <p:spPr bwMode="auto">
          <a:xfrm>
            <a:off x="5121275" y="952500"/>
            <a:ext cx="403225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Placeholder 13">
            <a:extLst>
              <a:ext uri="{FF2B5EF4-FFF2-40B4-BE49-F238E27FC236}">
                <a16:creationId xmlns:a16="http://schemas.microsoft.com/office/drawing/2014/main" id="{3A3D3E23-85BA-924E-85FA-50E9EC5C51AF}"/>
              </a:ext>
            </a:extLst>
          </p:cNvPr>
          <p:cNvSpPr txBox="1">
            <a:spLocks/>
          </p:cNvSpPr>
          <p:nvPr/>
        </p:nvSpPr>
        <p:spPr bwMode="auto">
          <a:xfrm>
            <a:off x="304800" y="1828800"/>
            <a:ext cx="39131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Sublimation of solid iodine in the bottom of the tube produces a purple gas that subsequently deposits as solid iodine on the colder part of the tube above. (credit: modification of work by Mark Ott)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0D47B4F-0730-C444-9C99-D96E07BD91EB}"/>
              </a:ext>
            </a:extLst>
          </p:cNvPr>
          <p:cNvSpPr>
            <a:spLocks noGrp="1" noChangeArrowheads="1"/>
          </p:cNvSpPr>
          <p:nvPr>
            <p:ph type="title"/>
          </p:nvPr>
        </p:nvSpPr>
        <p:spPr>
          <a:xfrm>
            <a:off x="762000" y="228600"/>
            <a:ext cx="8229600" cy="990600"/>
          </a:xfrm>
        </p:spPr>
        <p:txBody>
          <a:bodyPr/>
          <a:lstStyle/>
          <a:p>
            <a:pPr eaLnBrk="1" fontAlgn="auto" hangingPunct="1">
              <a:spcAft>
                <a:spcPts val="0"/>
              </a:spcAft>
              <a:defRPr/>
            </a:pPr>
            <a:r>
              <a:rPr lang="en-US" b="1" dirty="0">
                <a:solidFill>
                  <a:srgbClr val="000090"/>
                </a:solidFill>
                <a:ea typeface="Osaka" charset="0"/>
                <a:cs typeface="+mj-cs"/>
              </a:rPr>
              <a:t>Liquid-Vapor Equilibrium</a:t>
            </a:r>
          </a:p>
        </p:txBody>
      </p:sp>
      <p:sp>
        <p:nvSpPr>
          <p:cNvPr id="46083" name="Rectangle 3">
            <a:extLst>
              <a:ext uri="{FF2B5EF4-FFF2-40B4-BE49-F238E27FC236}">
                <a16:creationId xmlns:a16="http://schemas.microsoft.com/office/drawing/2014/main" id="{4C0D5D70-1D9B-B647-9272-1FB78F89331C}"/>
              </a:ext>
            </a:extLst>
          </p:cNvPr>
          <p:cNvSpPr>
            <a:spLocks noGrp="1" noChangeArrowheads="1"/>
          </p:cNvSpPr>
          <p:nvPr>
            <p:ph type="body" idx="1"/>
          </p:nvPr>
        </p:nvSpPr>
        <p:spPr>
          <a:xfrm>
            <a:off x="609600" y="1143000"/>
            <a:ext cx="8229600" cy="4876800"/>
          </a:xfrm>
        </p:spPr>
        <p:txBody>
          <a:bodyPr/>
          <a:lstStyle/>
          <a:p>
            <a:pPr eaLnBrk="1" hangingPunct="1">
              <a:lnSpc>
                <a:spcPct val="90000"/>
              </a:lnSpc>
            </a:pPr>
            <a:r>
              <a:rPr lang="en-US" altLang="en-US" sz="2600" b="1">
                <a:ea typeface="Osaka" panose="020B0600000000000000" pitchFamily="34" charset="-128"/>
              </a:rPr>
              <a:t>Vaporization</a:t>
            </a:r>
          </a:p>
          <a:p>
            <a:pPr lvl="1" eaLnBrk="1" hangingPunct="1">
              <a:lnSpc>
                <a:spcPct val="90000"/>
              </a:lnSpc>
            </a:pPr>
            <a:r>
              <a:rPr lang="en-US" altLang="en-US" sz="2400">
                <a:ea typeface="Osaka" panose="020B0600000000000000" pitchFamily="34" charset="-128"/>
              </a:rPr>
              <a:t>Liquid is converted into a gas (vapor).</a:t>
            </a: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In an open container, vaporization continues until all the liquid is converted into vapor.</a:t>
            </a:r>
          </a:p>
          <a:p>
            <a:pPr lvl="1" eaLnBrk="1" hangingPunct="1">
              <a:lnSpc>
                <a:spcPct val="90000"/>
              </a:lnSpc>
              <a:buFont typeface="Arial" panose="020B0604020202020204" pitchFamily="34" charset="0"/>
              <a:buNone/>
            </a:pPr>
            <a:r>
              <a:rPr lang="en-US" altLang="en-US" sz="2400">
                <a:ea typeface="Osaka" panose="020B0600000000000000" pitchFamily="34" charset="-128"/>
              </a:rPr>
              <a:t>			</a:t>
            </a:r>
          </a:p>
          <a:p>
            <a:pPr lvl="1" eaLnBrk="1" hangingPunct="1">
              <a:lnSpc>
                <a:spcPct val="90000"/>
              </a:lnSpc>
              <a:buFont typeface="Arial" panose="020B0604020202020204" pitchFamily="34" charset="0"/>
              <a:buNone/>
            </a:pPr>
            <a:r>
              <a:rPr lang="en-US" altLang="en-US" sz="2400" b="1">
                <a:ea typeface="Osaka" panose="020B0600000000000000" pitchFamily="34" charset="-128"/>
              </a:rPr>
              <a:t>			Liquid   </a:t>
            </a:r>
            <a:r>
              <a:rPr lang="en-US" altLang="en-US" sz="2400" b="1">
                <a:latin typeface="Wingdings" pitchFamily="2" charset="2"/>
                <a:sym typeface="Wingdings" pitchFamily="2" charset="2"/>
              </a:rPr>
              <a:t></a:t>
            </a:r>
            <a:r>
              <a:rPr lang="en-US" altLang="en-US" sz="2400" b="1">
                <a:ea typeface="Osaka" panose="020B0600000000000000" pitchFamily="34" charset="-128"/>
                <a:sym typeface="Wingdings" pitchFamily="2" charset="2"/>
              </a:rPr>
              <a:t>  </a:t>
            </a:r>
            <a:r>
              <a:rPr lang="en-US" altLang="en-US" sz="2400" b="1">
                <a:ea typeface="Osaka" panose="020B0600000000000000" pitchFamily="34" charset="-128"/>
              </a:rPr>
              <a:t>Vapor</a:t>
            </a: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In a closed container, the process of vaporization is countered by the process of condensation:</a:t>
            </a:r>
          </a:p>
          <a:p>
            <a:pPr lvl="1" eaLnBrk="1" hangingPunct="1">
              <a:lnSpc>
                <a:spcPct val="90000"/>
              </a:lnSpc>
              <a:buFont typeface="Arial" panose="020B0604020202020204" pitchFamily="34" charset="0"/>
              <a:buNone/>
            </a:pPr>
            <a:r>
              <a:rPr lang="en-US" altLang="en-US" sz="2400">
                <a:ea typeface="Osaka" panose="020B0600000000000000" pitchFamily="34" charset="-128"/>
              </a:rPr>
              <a:t>		</a:t>
            </a:r>
            <a:r>
              <a:rPr lang="en-US" altLang="en-US" sz="2400" b="1">
                <a:ea typeface="Osaka" panose="020B0600000000000000" pitchFamily="34" charset="-128"/>
              </a:rPr>
              <a:t>	</a:t>
            </a:r>
          </a:p>
          <a:p>
            <a:pPr lvl="1" eaLnBrk="1" hangingPunct="1">
              <a:lnSpc>
                <a:spcPct val="90000"/>
              </a:lnSpc>
              <a:buFont typeface="Arial" panose="020B0604020202020204" pitchFamily="34" charset="0"/>
              <a:buNone/>
            </a:pPr>
            <a:r>
              <a:rPr lang="en-US" altLang="en-US" sz="2400" b="1">
                <a:ea typeface="Osaka" panose="020B0600000000000000" pitchFamily="34" charset="-128"/>
              </a:rPr>
              <a:t>			Liquid  </a:t>
            </a:r>
            <a:r>
              <a:rPr lang="en-US" altLang="en-US" sz="2400" b="1">
                <a:latin typeface="Osaka" panose="020B0600000000000000" pitchFamily="34" charset="-128"/>
                <a:ea typeface="ヒラギノ角ゴ Pro W3" panose="020B0300000000000000" pitchFamily="34" charset="-128"/>
              </a:rPr>
              <a:t>⇌</a:t>
            </a:r>
            <a:r>
              <a:rPr lang="en-US" altLang="en-US" sz="2400" b="1">
                <a:latin typeface="Royal Society of Chemistry" pitchFamily="2" charset="0"/>
                <a:ea typeface="Osaka" panose="020B0600000000000000" pitchFamily="34" charset="-128"/>
              </a:rPr>
              <a:t>  </a:t>
            </a:r>
            <a:r>
              <a:rPr lang="en-US" altLang="en-US" sz="2400" b="1">
                <a:ea typeface="Osaka" panose="020B0600000000000000" pitchFamily="34" charset="-128"/>
              </a:rPr>
              <a:t>Vapor</a:t>
            </a: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2" eaLnBrk="1" hangingPunct="1">
              <a:lnSpc>
                <a:spcPct val="90000"/>
              </a:lnSpc>
            </a:pPr>
            <a:r>
              <a:rPr lang="en-US" altLang="en-US" sz="2200">
                <a:solidFill>
                  <a:srgbClr val="000090"/>
                </a:solidFill>
                <a:ea typeface="Osaka" panose="020B0600000000000000" pitchFamily="34" charset="-128"/>
              </a:rPr>
              <a:t>The double arrow indicates a </a:t>
            </a:r>
            <a:r>
              <a:rPr lang="en-US" altLang="en-US" sz="2200" b="1" i="1">
                <a:solidFill>
                  <a:srgbClr val="000090"/>
                </a:solidFill>
                <a:ea typeface="Osaka" panose="020B0600000000000000" pitchFamily="34" charset="-128"/>
              </a:rPr>
              <a:t>dynamic equilibrium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7016F5F-FA31-4B48-92FB-8C4C2A14ED0E}"/>
              </a:ext>
            </a:extLst>
          </p:cNvPr>
          <p:cNvSpPr>
            <a:spLocks noGrp="1" noChangeArrowheads="1"/>
          </p:cNvSpPr>
          <p:nvPr>
            <p:ph type="title"/>
          </p:nvPr>
        </p:nvSpPr>
        <p:spPr>
          <a:xfrm>
            <a:off x="838200" y="381000"/>
            <a:ext cx="8229600" cy="990600"/>
          </a:xfrm>
        </p:spPr>
        <p:txBody>
          <a:bodyPr/>
          <a:lstStyle/>
          <a:p>
            <a:pPr eaLnBrk="1" fontAlgn="auto" hangingPunct="1">
              <a:spcAft>
                <a:spcPts val="0"/>
              </a:spcAft>
              <a:defRPr/>
            </a:pPr>
            <a:r>
              <a:rPr lang="en-US" b="1" dirty="0">
                <a:solidFill>
                  <a:srgbClr val="000090"/>
                </a:solidFill>
                <a:ea typeface="Osaka" charset="0"/>
                <a:cs typeface="+mj-cs"/>
              </a:rPr>
              <a:t>Equilibrium</a:t>
            </a:r>
          </a:p>
        </p:txBody>
      </p:sp>
      <p:sp>
        <p:nvSpPr>
          <p:cNvPr id="47107" name="Rectangle 3">
            <a:extLst>
              <a:ext uri="{FF2B5EF4-FFF2-40B4-BE49-F238E27FC236}">
                <a16:creationId xmlns:a16="http://schemas.microsoft.com/office/drawing/2014/main" id="{0BFBD848-6570-D64C-8B0E-CD26FDB8750B}"/>
              </a:ext>
            </a:extLst>
          </p:cNvPr>
          <p:cNvSpPr>
            <a:spLocks noGrp="1" noChangeArrowheads="1"/>
          </p:cNvSpPr>
          <p:nvPr>
            <p:ph type="body" idx="1"/>
          </p:nvPr>
        </p:nvSpPr>
        <p:spPr>
          <a:xfrm>
            <a:off x="609600" y="2362200"/>
            <a:ext cx="8229600" cy="4876800"/>
          </a:xfrm>
        </p:spPr>
        <p:txBody>
          <a:bodyPr/>
          <a:lstStyle/>
          <a:p>
            <a:pPr eaLnBrk="1" hangingPunct="1"/>
            <a:r>
              <a:rPr lang="en-US" altLang="en-US">
                <a:ea typeface="Osaka" panose="020B0600000000000000" pitchFamily="34" charset="-128"/>
              </a:rPr>
              <a:t>When the rate at which the liquid vaporizes is equal to the rate at which the vapor condenses, a </a:t>
            </a:r>
            <a:r>
              <a:rPr lang="en-US" altLang="en-US" b="1" i="1">
                <a:ea typeface="Osaka" panose="020B0600000000000000" pitchFamily="34" charset="-128"/>
              </a:rPr>
              <a:t>dynamic equilibrium is established.</a:t>
            </a:r>
          </a:p>
          <a:p>
            <a:pPr eaLnBrk="1" hangingPunct="1"/>
            <a:endParaRPr lang="en-US" altLang="en-US" b="1" i="1">
              <a:ea typeface="Osaka" panose="020B0600000000000000" pitchFamily="34" charset="-128"/>
            </a:endParaRPr>
          </a:p>
          <a:p>
            <a:pPr eaLnBrk="1" hangingPunct="1"/>
            <a:r>
              <a:rPr lang="en-US" altLang="en-US">
                <a:ea typeface="Osaka" panose="020B0600000000000000" pitchFamily="34" charset="-128"/>
              </a:rPr>
              <a:t>The </a:t>
            </a:r>
            <a:r>
              <a:rPr lang="en-US" altLang="en-US" b="1" i="1">
                <a:ea typeface="Osaka" panose="020B0600000000000000" pitchFamily="34" charset="-128"/>
              </a:rPr>
              <a:t>liquid level in the container does not change </a:t>
            </a:r>
            <a:r>
              <a:rPr lang="en-US" altLang="en-US">
                <a:ea typeface="Osaka" panose="020B0600000000000000" pitchFamily="34" charset="-128"/>
              </a:rPr>
              <a:t>after equilibrium is established. </a:t>
            </a:r>
          </a:p>
          <a:p>
            <a:pPr eaLnBrk="1" hangingPunct="1">
              <a:buFont typeface="Arial" panose="020B0604020202020204" pitchFamily="34" charset="0"/>
              <a:buNone/>
            </a:pPr>
            <a:endParaRPr lang="en-US" altLang="en-US" b="1" i="1">
              <a:ea typeface="Osaka" panose="020B0600000000000000" pitchFamily="34" charset="-128"/>
            </a:endParaRPr>
          </a:p>
        </p:txBody>
      </p:sp>
      <p:sp>
        <p:nvSpPr>
          <p:cNvPr id="47108" name="TextBox 1">
            <a:extLst>
              <a:ext uri="{FF2B5EF4-FFF2-40B4-BE49-F238E27FC236}">
                <a16:creationId xmlns:a16="http://schemas.microsoft.com/office/drawing/2014/main" id="{62BE5605-7083-F045-9F30-36D1F8BB7DF1}"/>
              </a:ext>
            </a:extLst>
          </p:cNvPr>
          <p:cNvSpPr txBox="1">
            <a:spLocks noChangeArrowheads="1"/>
          </p:cNvSpPr>
          <p:nvPr/>
        </p:nvSpPr>
        <p:spPr bwMode="auto">
          <a:xfrm>
            <a:off x="3124200" y="1447800"/>
            <a:ext cx="3019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a:r>
              <a:rPr lang="en-US" altLang="en-US" sz="2800" b="1">
                <a:ea typeface="Osaka" panose="020B0600000000000000" pitchFamily="34" charset="-128"/>
              </a:rPr>
              <a:t>Liquid  </a:t>
            </a:r>
            <a:r>
              <a:rPr lang="en-US" altLang="en-US" sz="2800" b="1">
                <a:latin typeface="Osaka" panose="020B0600000000000000" pitchFamily="34" charset="-128"/>
                <a:ea typeface="ヒラギノ角ゴ Pro W3" panose="020B0300000000000000" pitchFamily="34" charset="-128"/>
              </a:rPr>
              <a:t>⇌</a:t>
            </a:r>
            <a:r>
              <a:rPr lang="en-US" altLang="en-US" sz="2800" b="1">
                <a:latin typeface="Royal Society of Chemistry" pitchFamily="2" charset="0"/>
                <a:ea typeface="Osaka" panose="020B0600000000000000" pitchFamily="34" charset="-128"/>
              </a:rPr>
              <a:t>  </a:t>
            </a:r>
            <a:r>
              <a:rPr lang="en-US" altLang="en-US" sz="2800" b="1">
                <a:ea typeface="Osaka" panose="020B0600000000000000" pitchFamily="34" charset="-128"/>
              </a:rPr>
              <a:t>Vapor</a:t>
            </a:r>
          </a:p>
          <a:p>
            <a:endParaRPr lang="en-US" altLang="en-US" sz="2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1A173DB-08BA-C445-BE51-7E55B3605307}"/>
              </a:ext>
            </a:extLst>
          </p:cNvPr>
          <p:cNvSpPr>
            <a:spLocks noGrp="1" noChangeArrowheads="1"/>
          </p:cNvSpPr>
          <p:nvPr>
            <p:ph type="title"/>
          </p:nvPr>
        </p:nvSpPr>
        <p:spPr>
          <a:xfrm>
            <a:off x="1143000" y="3810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Liquids and Solids Outline </a:t>
            </a:r>
          </a:p>
        </p:txBody>
      </p:sp>
      <p:sp>
        <p:nvSpPr>
          <p:cNvPr id="20483" name="Rectangle 3">
            <a:extLst>
              <a:ext uri="{FF2B5EF4-FFF2-40B4-BE49-F238E27FC236}">
                <a16:creationId xmlns:a16="http://schemas.microsoft.com/office/drawing/2014/main" id="{877BEDDA-04C8-8A48-9AB4-1DB7840907B8}"/>
              </a:ext>
            </a:extLst>
          </p:cNvPr>
          <p:cNvSpPr>
            <a:spLocks noGrp="1" noChangeArrowheads="1"/>
          </p:cNvSpPr>
          <p:nvPr>
            <p:ph type="body" idx="1"/>
          </p:nvPr>
        </p:nvSpPr>
        <p:spPr>
          <a:xfrm>
            <a:off x="609600" y="1600200"/>
            <a:ext cx="8229600" cy="5410200"/>
          </a:xfrm>
        </p:spPr>
        <p:txBody>
          <a:bodyPr/>
          <a:lstStyle/>
          <a:p>
            <a:pPr marL="0" indent="0" eaLnBrk="1" hangingPunct="1">
              <a:buClrTx/>
            </a:pPr>
            <a:r>
              <a:rPr lang="en-US" altLang="en-US" sz="2800" b="1">
                <a:ea typeface="Osaka" panose="020B0600000000000000" pitchFamily="34" charset="-128"/>
              </a:rPr>
              <a:t> 10.1: Intermolecular Forces</a:t>
            </a:r>
          </a:p>
          <a:p>
            <a:pPr marL="0" indent="0" eaLnBrk="1" hangingPunct="1">
              <a:buClrTx/>
              <a:buFont typeface="Arial" panose="020B0604020202020204" pitchFamily="34" charset="0"/>
              <a:buNone/>
            </a:pPr>
            <a:endParaRPr lang="en-US" altLang="en-US" sz="2800" b="1">
              <a:ea typeface="Osaka" panose="020B0600000000000000" pitchFamily="34" charset="-128"/>
            </a:endParaRPr>
          </a:p>
          <a:p>
            <a:pPr marL="0" indent="0" eaLnBrk="1" hangingPunct="1">
              <a:buClrTx/>
            </a:pPr>
            <a:r>
              <a:rPr lang="en-US" altLang="en-US" sz="2800" b="1">
                <a:ea typeface="Osaka" panose="020B0600000000000000" pitchFamily="34" charset="-128"/>
              </a:rPr>
              <a:t> 10.3: Phase Transitions</a:t>
            </a:r>
          </a:p>
          <a:p>
            <a:pPr marL="0" indent="0" eaLnBrk="1" hangingPunct="1">
              <a:buClrTx/>
            </a:pPr>
            <a:endParaRPr lang="en-US" altLang="en-US">
              <a:ea typeface="Osaka" panose="020B0600000000000000" pitchFamily="34" charset="-128"/>
            </a:endParaRPr>
          </a:p>
          <a:p>
            <a:pPr marL="0" indent="0" eaLnBrk="1" hangingPunct="1">
              <a:buClrTx/>
            </a:pPr>
            <a:endParaRPr lang="en-US" altLang="en-US">
              <a:ea typeface="Osaka" panose="020B0600000000000000" pitchFamily="34" charset="-128"/>
            </a:endParaRPr>
          </a:p>
          <a:p>
            <a:pPr marL="0" indent="0" eaLnBrk="1" hangingPunct="1">
              <a:buClrTx/>
            </a:pPr>
            <a:endParaRPr lang="en-US" altLang="en-US">
              <a:ea typeface="Osaka" panose="020B0600000000000000" pitchFamily="34" charset="-128"/>
            </a:endParaRPr>
          </a:p>
          <a:p>
            <a:pPr marL="0" indent="0" eaLnBrk="1" hangingPunct="1">
              <a:buClrTx/>
            </a:pPr>
            <a:r>
              <a:rPr lang="en-US" altLang="en-US" sz="2800" b="1" i="1">
                <a:solidFill>
                  <a:srgbClr val="0000FF"/>
                </a:solidFill>
                <a:ea typeface="Osaka" panose="020B0600000000000000" pitchFamily="34" charset="-128"/>
              </a:rPr>
              <a:t> Omit sections 10.2 and 10.4 – 10.6</a:t>
            </a:r>
          </a:p>
          <a:p>
            <a:pPr marL="0" indent="0" eaLnBrk="1" hangingPunct="1">
              <a:buFont typeface="Times" pitchFamily="2" charset="0"/>
              <a:buAutoNum type="arabicPeriod" startAt="4"/>
            </a:pPr>
            <a:endParaRPr lang="en-US" altLang="en-US">
              <a:ea typeface="Osaka" panose="020B0600000000000000" pitchFamily="34" charset="-128"/>
            </a:endParaRPr>
          </a:p>
          <a:p>
            <a:pPr marL="0" indent="0" eaLnBrk="1" hangingPunct="1">
              <a:buFont typeface="Arial" panose="020B0604020202020204" pitchFamily="34" charset="0"/>
              <a:buNone/>
            </a:pPr>
            <a:r>
              <a:rPr lang="en-US" altLang="en-US">
                <a:ea typeface="Osaka" panose="020B0600000000000000" pitchFamily="34" charset="-128"/>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A09D0E59-B11F-0B4A-87E1-89FF8415C8A2}"/>
              </a:ext>
            </a:extLst>
          </p:cNvPr>
          <p:cNvSpPr>
            <a:spLocks noGrp="1" noChangeArrowheads="1"/>
          </p:cNvSpPr>
          <p:nvPr>
            <p:ph type="title"/>
          </p:nvPr>
        </p:nvSpPr>
        <p:spPr>
          <a:xfrm>
            <a:off x="685800" y="304800"/>
            <a:ext cx="8458200" cy="990600"/>
          </a:xfrm>
        </p:spPr>
        <p:txBody>
          <a:bodyPr wrap="square" numCol="1" anchorCtr="0" compatLnSpc="1">
            <a:prstTxWarp prst="textNoShape">
              <a:avLst/>
            </a:prstTxWarp>
          </a:bodyPr>
          <a:lstStyle/>
          <a:p>
            <a:pPr eaLnBrk="1" hangingPunct="1">
              <a:defRPr/>
            </a:pPr>
            <a:r>
              <a:rPr lang="en-US" sz="3600" b="1">
                <a:solidFill>
                  <a:srgbClr val="000090"/>
                </a:solidFill>
                <a:ea typeface="Osaka" charset="0"/>
                <a:cs typeface="Osaka" charset="0"/>
              </a:rPr>
              <a:t>Bromine liquid and vapor in equilibrium</a:t>
            </a:r>
          </a:p>
        </p:txBody>
      </p:sp>
      <p:sp>
        <p:nvSpPr>
          <p:cNvPr id="48131" name="Rectangle 8">
            <a:extLst>
              <a:ext uri="{FF2B5EF4-FFF2-40B4-BE49-F238E27FC236}">
                <a16:creationId xmlns:a16="http://schemas.microsoft.com/office/drawing/2014/main" id="{7D7AD303-DE6C-CC49-8051-0DDECD73B6C0}"/>
              </a:ext>
            </a:extLst>
          </p:cNvPr>
          <p:cNvSpPr txBox="1">
            <a:spLocks noChangeArrowheads="1"/>
          </p:cNvSpPr>
          <p:nvPr/>
        </p:nvSpPr>
        <p:spPr bwMode="auto">
          <a:xfrm>
            <a:off x="1143000" y="1701800"/>
            <a:ext cx="655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pPr>
            <a:r>
              <a:rPr lang="en-US" altLang="en-US" sz="3300" b="1"/>
              <a:t>Br</a:t>
            </a:r>
            <a:r>
              <a:rPr lang="en-US" altLang="en-US" sz="3300" b="1" baseline="-25000"/>
              <a:t>2</a:t>
            </a:r>
            <a:r>
              <a:rPr lang="en-US" altLang="en-US" sz="3300" b="1"/>
              <a:t> (l) </a:t>
            </a:r>
            <a:r>
              <a:rPr lang="en-US" altLang="en-US" sz="3300" b="1">
                <a:latin typeface="Osaka" panose="020B0600000000000000" pitchFamily="34" charset="-128"/>
                <a:ea typeface="ヒラギノ角ゴ Pro W3" panose="020B0300000000000000" pitchFamily="34" charset="-128"/>
              </a:rPr>
              <a:t>⇌</a:t>
            </a:r>
            <a:r>
              <a:rPr lang="en-US" altLang="en-US" sz="3300" b="1"/>
              <a:t> </a:t>
            </a:r>
            <a:r>
              <a:rPr lang="en-US" altLang="en-US" sz="3300" b="1">
                <a:sym typeface="Wingdings" pitchFamily="2" charset="2"/>
              </a:rPr>
              <a:t>Br</a:t>
            </a:r>
            <a:r>
              <a:rPr lang="en-US" altLang="en-US" sz="3300" b="1" baseline="-25000">
                <a:sym typeface="Wingdings" pitchFamily="2" charset="2"/>
              </a:rPr>
              <a:t>2</a:t>
            </a:r>
            <a:r>
              <a:rPr lang="en-US" altLang="en-US" sz="3300" b="1">
                <a:sym typeface="Wingdings" pitchFamily="2" charset="2"/>
              </a:rPr>
              <a:t> (g)</a:t>
            </a:r>
            <a:endParaRPr lang="en-US" altLang="en-US" sz="3300" b="1"/>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207CD-F00E-1A4E-B80A-E460CF491F73}"/>
              </a:ext>
            </a:extLst>
          </p:cNvPr>
          <p:cNvSpPr>
            <a:spLocks noGrp="1" noChangeArrowheads="1"/>
          </p:cNvSpPr>
          <p:nvPr>
            <p:ph type="title"/>
          </p:nvPr>
        </p:nvSpPr>
        <p:spPr>
          <a:xfrm>
            <a:off x="533400" y="228600"/>
            <a:ext cx="8229600" cy="990600"/>
          </a:xfrm>
        </p:spPr>
        <p:txBody>
          <a:bodyPr/>
          <a:lstStyle/>
          <a:p>
            <a:pPr eaLnBrk="1" fontAlgn="auto" hangingPunct="1">
              <a:spcAft>
                <a:spcPts val="0"/>
              </a:spcAft>
              <a:defRPr/>
            </a:pPr>
            <a:r>
              <a:rPr lang="en-US" b="1" dirty="0">
                <a:solidFill>
                  <a:srgbClr val="000090"/>
                </a:solidFill>
                <a:ea typeface="Osaka" charset="0"/>
                <a:cs typeface="+mj-cs"/>
              </a:rPr>
              <a:t>Vapor Pressure</a:t>
            </a:r>
          </a:p>
        </p:txBody>
      </p:sp>
      <p:sp>
        <p:nvSpPr>
          <p:cNvPr id="49155" name="Rectangle 3">
            <a:extLst>
              <a:ext uri="{FF2B5EF4-FFF2-40B4-BE49-F238E27FC236}">
                <a16:creationId xmlns:a16="http://schemas.microsoft.com/office/drawing/2014/main" id="{F0A96BB9-7795-4341-892D-EB1BC4A4FBDF}"/>
              </a:ext>
            </a:extLst>
          </p:cNvPr>
          <p:cNvSpPr>
            <a:spLocks noGrp="1" noChangeArrowheads="1"/>
          </p:cNvSpPr>
          <p:nvPr>
            <p:ph type="body" idx="1"/>
          </p:nvPr>
        </p:nvSpPr>
        <p:spPr>
          <a:xfrm>
            <a:off x="457200" y="1371600"/>
            <a:ext cx="8534400" cy="5715000"/>
          </a:xfrm>
        </p:spPr>
        <p:txBody>
          <a:bodyPr/>
          <a:lstStyle/>
          <a:p>
            <a:pPr eaLnBrk="1" hangingPunct="1"/>
            <a:r>
              <a:rPr lang="en-US" altLang="en-US">
                <a:ea typeface="Osaka" panose="020B0600000000000000" pitchFamily="34" charset="-128"/>
              </a:rPr>
              <a:t>After equilibrium has been reached, the number of molecules in the gas phase does not change with time.</a:t>
            </a:r>
          </a:p>
          <a:p>
            <a:pPr eaLnBrk="1" hangingPunct="1">
              <a:buFont typeface="Arial" panose="020B0604020202020204" pitchFamily="34" charset="0"/>
              <a:buNone/>
            </a:pPr>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buFont typeface="Arial" panose="020B0604020202020204" pitchFamily="34" charset="0"/>
              <a:buNone/>
            </a:pPr>
            <a:endParaRPr lang="en-US" altLang="en-US">
              <a:ea typeface="Osaka" panose="020B0600000000000000" pitchFamily="34" charset="-128"/>
            </a:endParaRPr>
          </a:p>
          <a:p>
            <a:pPr eaLnBrk="1" hangingPunct="1"/>
            <a:r>
              <a:rPr lang="en-US" altLang="en-US">
                <a:ea typeface="Osaka" panose="020B0600000000000000" pitchFamily="34" charset="-128"/>
              </a:rPr>
              <a:t> Therefore, the pressure exerted by the vapor over the liquid remains constant.</a:t>
            </a:r>
          </a:p>
          <a:p>
            <a:pPr eaLnBrk="1" hangingPunct="1"/>
            <a:endParaRPr lang="en-US" altLang="en-US">
              <a:ea typeface="Osaka" panose="020B0600000000000000" pitchFamily="34" charset="-128"/>
            </a:endParaRPr>
          </a:p>
          <a:p>
            <a:pPr eaLnBrk="1" hangingPunct="1"/>
            <a:r>
              <a:rPr lang="en-US" altLang="en-US">
                <a:ea typeface="Osaka" panose="020B0600000000000000" pitchFamily="34" charset="-128"/>
              </a:rPr>
              <a:t> </a:t>
            </a:r>
            <a:r>
              <a:rPr lang="en-US" altLang="en-US" b="1" i="1">
                <a:ea typeface="Osaka" panose="020B0600000000000000" pitchFamily="34" charset="-128"/>
              </a:rPr>
              <a:t>The pressure of a vapor in equilibrium with a liquid is called </a:t>
            </a:r>
            <a:r>
              <a:rPr lang="en-US" altLang="en-US" b="1" i="1">
                <a:solidFill>
                  <a:srgbClr val="000090"/>
                </a:solidFill>
                <a:ea typeface="Osaka" panose="020B0600000000000000" pitchFamily="34" charset="-128"/>
              </a:rPr>
              <a:t>vapor pressure. </a:t>
            </a:r>
          </a:p>
          <a:p>
            <a:pPr eaLnBrk="1" hangingPunct="1"/>
            <a:endParaRPr lang="en-US" altLang="en-US">
              <a:ea typeface="Osaka" panose="020B0600000000000000" pitchFamily="34" charset="-128"/>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7671785-430D-A642-B548-B4B4945AF399}"/>
              </a:ext>
            </a:extLst>
          </p:cNvPr>
          <p:cNvSpPr>
            <a:spLocks noGrp="1" noChangeArrowheads="1"/>
          </p:cNvSpPr>
          <p:nvPr>
            <p:ph type="title"/>
          </p:nvPr>
        </p:nvSpPr>
        <p:spPr>
          <a:xfrm>
            <a:off x="533400" y="228600"/>
            <a:ext cx="8229600" cy="990600"/>
          </a:xfrm>
        </p:spPr>
        <p:txBody>
          <a:bodyPr/>
          <a:lstStyle/>
          <a:p>
            <a:pPr eaLnBrk="1" fontAlgn="auto" hangingPunct="1">
              <a:spcAft>
                <a:spcPts val="0"/>
              </a:spcAft>
              <a:defRPr/>
            </a:pPr>
            <a:r>
              <a:rPr lang="en-US" b="1" dirty="0">
                <a:solidFill>
                  <a:srgbClr val="000090"/>
                </a:solidFill>
                <a:ea typeface="Osaka" charset="0"/>
                <a:cs typeface="+mj-cs"/>
              </a:rPr>
              <a:t>Vapor Pressure</a:t>
            </a:r>
          </a:p>
        </p:txBody>
      </p:sp>
      <p:sp>
        <p:nvSpPr>
          <p:cNvPr id="50179" name="Rectangle 3">
            <a:extLst>
              <a:ext uri="{FF2B5EF4-FFF2-40B4-BE49-F238E27FC236}">
                <a16:creationId xmlns:a16="http://schemas.microsoft.com/office/drawing/2014/main" id="{68149AE2-8540-1642-88C3-72485EB83391}"/>
              </a:ext>
            </a:extLst>
          </p:cNvPr>
          <p:cNvSpPr>
            <a:spLocks noGrp="1" noChangeArrowheads="1"/>
          </p:cNvSpPr>
          <p:nvPr>
            <p:ph type="body" idx="1"/>
          </p:nvPr>
        </p:nvSpPr>
        <p:spPr>
          <a:xfrm>
            <a:off x="381000" y="914400"/>
            <a:ext cx="8839200" cy="5715000"/>
          </a:xfrm>
        </p:spPr>
        <p:txBody>
          <a:bodyPr/>
          <a:lstStyle/>
          <a:p>
            <a:pPr eaLnBrk="1" hangingPunct="1">
              <a:buFont typeface="Arial" panose="020B0604020202020204" pitchFamily="34" charset="0"/>
              <a:buNone/>
            </a:pPr>
            <a:endParaRPr lang="en-US" altLang="en-US">
              <a:ea typeface="Osaka" panose="020B0600000000000000" pitchFamily="34" charset="-128"/>
            </a:endParaRPr>
          </a:p>
          <a:p>
            <a:pPr eaLnBrk="1" hangingPunct="1"/>
            <a:r>
              <a:rPr lang="en-US" altLang="en-US">
                <a:ea typeface="Osaka" panose="020B0600000000000000" pitchFamily="34" charset="-128"/>
              </a:rPr>
              <a:t>The vapor pressure of a substance is independent of the volume of the container.</a:t>
            </a:r>
          </a:p>
          <a:p>
            <a:pPr eaLnBrk="1" hangingPunct="1"/>
            <a:endParaRPr lang="en-US" altLang="en-US">
              <a:ea typeface="Osaka" panose="020B0600000000000000" pitchFamily="34" charset="-128"/>
            </a:endParaRPr>
          </a:p>
          <a:p>
            <a:pPr eaLnBrk="1" hangingPunct="1"/>
            <a:r>
              <a:rPr lang="en-US" altLang="en-US">
                <a:ea typeface="Osaka" panose="020B0600000000000000" pitchFamily="34" charset="-128"/>
              </a:rPr>
              <a:t>Vapor pressure does depend on the IMFs of the substance.</a:t>
            </a:r>
            <a:endParaRPr lang="en-US" altLang="en-US" sz="2200">
              <a:ea typeface="Osaka" panose="020B0600000000000000" pitchFamily="34" charset="-128"/>
            </a:endParaRPr>
          </a:p>
          <a:p>
            <a:pPr eaLnBrk="1" hangingPunct="1"/>
            <a:endParaRPr lang="en-US" altLang="en-US">
              <a:ea typeface="Osaka" panose="020B0600000000000000" pitchFamily="34" charset="-128"/>
            </a:endParaRPr>
          </a:p>
          <a:p>
            <a:pPr eaLnBrk="1" hangingPunct="1">
              <a:buFont typeface="Times" pitchFamily="2" charset="0"/>
              <a:buNone/>
            </a:pPr>
            <a:endParaRPr lang="en-US" altLang="en-US">
              <a:ea typeface="Osaka" panose="020B0600000000000000" pitchFamily="34" charset="-128"/>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5879F72-4265-F846-9DC5-FA9F8D894AE7}"/>
              </a:ext>
            </a:extLst>
          </p:cNvPr>
          <p:cNvSpPr>
            <a:spLocks noGrp="1" noChangeArrowheads="1"/>
          </p:cNvSpPr>
          <p:nvPr>
            <p:ph type="title"/>
          </p:nvPr>
        </p:nvSpPr>
        <p:spPr>
          <a:xfrm>
            <a:off x="838200" y="3810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Osaka" charset="0"/>
                <a:cs typeface="Osaka" charset="0"/>
              </a:rPr>
              <a:t>Vapor Pressure and Temperature</a:t>
            </a:r>
          </a:p>
        </p:txBody>
      </p:sp>
      <p:sp>
        <p:nvSpPr>
          <p:cNvPr id="51203" name="Rectangle 3">
            <a:extLst>
              <a:ext uri="{FF2B5EF4-FFF2-40B4-BE49-F238E27FC236}">
                <a16:creationId xmlns:a16="http://schemas.microsoft.com/office/drawing/2014/main" id="{339FB19F-B8BF-754F-B3C4-6E35AE00B9EE}"/>
              </a:ext>
            </a:extLst>
          </p:cNvPr>
          <p:cNvSpPr>
            <a:spLocks noGrp="1" noChangeArrowheads="1"/>
          </p:cNvSpPr>
          <p:nvPr>
            <p:ph type="body" idx="1"/>
          </p:nvPr>
        </p:nvSpPr>
        <p:spPr>
          <a:xfrm>
            <a:off x="381000" y="1447800"/>
            <a:ext cx="8229600" cy="5486400"/>
          </a:xfrm>
        </p:spPr>
        <p:txBody>
          <a:bodyPr/>
          <a:lstStyle/>
          <a:p>
            <a:pPr eaLnBrk="1" hangingPunct="1"/>
            <a:r>
              <a:rPr lang="en-US" altLang="en-US">
                <a:ea typeface="Osaka" panose="020B0600000000000000" pitchFamily="34" charset="-128"/>
              </a:rPr>
              <a:t>The vapor pressure of a liquid always increases with increasing temperature.</a:t>
            </a:r>
          </a:p>
          <a:p>
            <a:pPr lvl="1" eaLnBrk="1" hangingPunct="1"/>
            <a:r>
              <a:rPr lang="en-US" altLang="en-US" sz="2400">
                <a:ea typeface="Osaka" panose="020B0600000000000000" pitchFamily="34" charset="-128"/>
              </a:rPr>
              <a:t>Example: Water</a:t>
            </a:r>
          </a:p>
          <a:p>
            <a:pPr lvl="2" eaLnBrk="1" hangingPunct="1"/>
            <a:r>
              <a:rPr lang="en-US" altLang="en-US" sz="2000">
                <a:ea typeface="Osaka" panose="020B0600000000000000" pitchFamily="34" charset="-128"/>
              </a:rPr>
              <a:t>P is 24 mmHg at 25 </a:t>
            </a:r>
            <a:r>
              <a:rPr lang="en-US" altLang="en-US" sz="2000"/>
              <a:t>°</a:t>
            </a:r>
            <a:r>
              <a:rPr lang="en-US" altLang="en-US" sz="2000">
                <a:ea typeface="Osaka" panose="020B0600000000000000" pitchFamily="34" charset="-128"/>
              </a:rPr>
              <a:t>C</a:t>
            </a:r>
          </a:p>
          <a:p>
            <a:pPr lvl="2" eaLnBrk="1" hangingPunct="1"/>
            <a:r>
              <a:rPr lang="en-US" altLang="en-US" sz="2000">
                <a:ea typeface="Osaka" panose="020B0600000000000000" pitchFamily="34" charset="-128"/>
              </a:rPr>
              <a:t>P is 92 mmHg at 50 </a:t>
            </a:r>
            <a:r>
              <a:rPr lang="en-US" altLang="en-US" sz="2000"/>
              <a:t>°</a:t>
            </a:r>
            <a:r>
              <a:rPr lang="en-US" altLang="en-US" sz="2000">
                <a:ea typeface="Osaka" panose="020B0600000000000000" pitchFamily="34" charset="-128"/>
              </a:rPr>
              <a:t>C</a:t>
            </a:r>
          </a:p>
          <a:p>
            <a:pPr lvl="1" eaLnBrk="1" hangingPunct="1">
              <a:buFont typeface="Arial" panose="020B0604020202020204" pitchFamily="34" charset="0"/>
              <a:buNone/>
            </a:pPr>
            <a:endParaRPr lang="en-US" altLang="en-US">
              <a:ea typeface="Osaka" panose="020B0600000000000000" pitchFamily="34" charset="-128"/>
            </a:endParaRPr>
          </a:p>
          <a:p>
            <a:pPr lvl="1" eaLnBrk="1" hangingPunct="1">
              <a:buFont typeface="Arial" panose="020B0604020202020204" pitchFamily="34" charset="0"/>
              <a:buNone/>
            </a:pPr>
            <a:endParaRPr lang="en-US" altLang="en-US">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endParaRPr lang="en-US" altLang="en-US">
              <a:ea typeface="Osaka" panose="020B0600000000000000" pitchFamily="34" charset="-128"/>
            </a:endParaRPr>
          </a:p>
        </p:txBody>
      </p:sp>
      <p:pic>
        <p:nvPicPr>
          <p:cNvPr id="51204" name="Picture Placeholder 1" descr="CNX_Chem_10_03_VapPress2.jpg">
            <a:extLst>
              <a:ext uri="{FF2B5EF4-FFF2-40B4-BE49-F238E27FC236}">
                <a16:creationId xmlns:a16="http://schemas.microsoft.com/office/drawing/2014/main" id="{D0D1641E-F62C-0242-9A4D-CC5C87E268DC}"/>
              </a:ext>
            </a:extLst>
          </p:cNvPr>
          <p:cNvPicPr>
            <a:picLocks noChangeAspect="1"/>
          </p:cNvPicPr>
          <p:nvPr/>
        </p:nvPicPr>
        <p:blipFill>
          <a:blip r:embed="rId2">
            <a:extLst>
              <a:ext uri="{28A0092B-C50C-407E-A947-70E740481C1C}">
                <a14:useLocalDpi xmlns:a14="http://schemas.microsoft.com/office/drawing/2010/main" val="0"/>
              </a:ext>
            </a:extLst>
          </a:blip>
          <a:srcRect l="-30450" r="-30450"/>
          <a:stretch>
            <a:fillRect/>
          </a:stretch>
        </p:blipFill>
        <p:spPr bwMode="auto">
          <a:xfrm>
            <a:off x="2514600" y="1981200"/>
            <a:ext cx="8062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Placeholder 6">
            <a:extLst>
              <a:ext uri="{FF2B5EF4-FFF2-40B4-BE49-F238E27FC236}">
                <a16:creationId xmlns:a16="http://schemas.microsoft.com/office/drawing/2014/main" id="{01CD72AF-E4D0-0A46-B081-9761FEB86840}"/>
              </a:ext>
            </a:extLst>
          </p:cNvPr>
          <p:cNvSpPr txBox="1">
            <a:spLocks/>
          </p:cNvSpPr>
          <p:nvPr/>
        </p:nvSpPr>
        <p:spPr bwMode="auto">
          <a:xfrm>
            <a:off x="1076325" y="5557838"/>
            <a:ext cx="80629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The boiling points of liquids are the temperatures at which their equilibrium vapor pressures equal the pressure of the surrounding atmosphere. Normal boiling points are those corresponding to a pressure of 1 atm (101.3 kPa.)</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26B461A-F570-3243-9750-C307A35E233C}"/>
              </a:ext>
            </a:extLst>
          </p:cNvPr>
          <p:cNvSpPr>
            <a:spLocks noGrp="1" noChangeArrowheads="1"/>
          </p:cNvSpPr>
          <p:nvPr>
            <p:ph type="title"/>
          </p:nvPr>
        </p:nvSpPr>
        <p:spPr>
          <a:xfrm>
            <a:off x="990600" y="228600"/>
            <a:ext cx="8229600" cy="990600"/>
          </a:xfrm>
        </p:spPr>
        <p:txBody>
          <a:bodyPr/>
          <a:lstStyle/>
          <a:p>
            <a:pPr eaLnBrk="1" fontAlgn="auto" hangingPunct="1">
              <a:spcAft>
                <a:spcPts val="0"/>
              </a:spcAft>
              <a:defRPr/>
            </a:pPr>
            <a:r>
              <a:rPr lang="en-US" b="1" dirty="0">
                <a:solidFill>
                  <a:srgbClr val="000090"/>
                </a:solidFill>
                <a:ea typeface="Osaka" charset="0"/>
                <a:cs typeface="+mj-cs"/>
              </a:rPr>
              <a:t>Boiling Point</a:t>
            </a:r>
          </a:p>
        </p:txBody>
      </p:sp>
      <p:sp>
        <p:nvSpPr>
          <p:cNvPr id="52227" name="Rectangle 3">
            <a:extLst>
              <a:ext uri="{FF2B5EF4-FFF2-40B4-BE49-F238E27FC236}">
                <a16:creationId xmlns:a16="http://schemas.microsoft.com/office/drawing/2014/main" id="{BF5126EE-3602-A747-82EF-5F8066BE068F}"/>
              </a:ext>
            </a:extLst>
          </p:cNvPr>
          <p:cNvSpPr>
            <a:spLocks noGrp="1" noChangeArrowheads="1"/>
          </p:cNvSpPr>
          <p:nvPr>
            <p:ph type="body" idx="1"/>
          </p:nvPr>
        </p:nvSpPr>
        <p:spPr>
          <a:xfrm>
            <a:off x="228600" y="1295400"/>
            <a:ext cx="8458200" cy="5638800"/>
          </a:xfrm>
        </p:spPr>
        <p:txBody>
          <a:bodyPr/>
          <a:lstStyle/>
          <a:p>
            <a:pPr lvl="1" eaLnBrk="1" hangingPunct="1">
              <a:lnSpc>
                <a:spcPct val="90000"/>
              </a:lnSpc>
            </a:pPr>
            <a:r>
              <a:rPr lang="en-US" altLang="en-US" sz="2400" b="1" i="1">
                <a:ea typeface="Osaka" panose="020B0600000000000000" pitchFamily="34" charset="-128"/>
              </a:rPr>
              <a:t>When the vapor pressure of a liquid increases enough to equal the external atmospheric pressure, the liquid reaches its </a:t>
            </a:r>
            <a:r>
              <a:rPr lang="en-US" altLang="en-US" sz="2400" b="1" i="1">
                <a:solidFill>
                  <a:srgbClr val="000090"/>
                </a:solidFill>
                <a:ea typeface="Osaka" panose="020B0600000000000000" pitchFamily="34" charset="-128"/>
              </a:rPr>
              <a:t>boiling point. </a:t>
            </a:r>
          </a:p>
          <a:p>
            <a:pPr lvl="1" eaLnBrk="1" hangingPunct="1">
              <a:lnSpc>
                <a:spcPct val="90000"/>
              </a:lnSpc>
              <a:buFont typeface="Arial" panose="020B0604020202020204" pitchFamily="34" charset="0"/>
              <a:buNone/>
            </a:pPr>
            <a:endParaRPr lang="en-US" altLang="en-US" sz="2400">
              <a:solidFill>
                <a:srgbClr val="000090"/>
              </a:solidFill>
              <a:ea typeface="Osaka" panose="020B0600000000000000" pitchFamily="34" charset="-128"/>
            </a:endParaRPr>
          </a:p>
          <a:p>
            <a:pPr lvl="1" eaLnBrk="1" hangingPunct="1">
              <a:lnSpc>
                <a:spcPct val="90000"/>
              </a:lnSpc>
            </a:pPr>
            <a:endParaRPr lang="en-US" altLang="en-US" sz="2400">
              <a:ea typeface="Osaka" panose="020B0600000000000000" pitchFamily="34" charset="-128"/>
            </a:endParaRPr>
          </a:p>
          <a:p>
            <a:pPr lvl="1" eaLnBrk="1" hangingPunct="1">
              <a:lnSpc>
                <a:spcPct val="90000"/>
              </a:lnSpc>
            </a:pPr>
            <a:r>
              <a:rPr lang="en-US" altLang="en-US" sz="2400">
                <a:ea typeface="Osaka" panose="020B0600000000000000" pitchFamily="34" charset="-128"/>
              </a:rPr>
              <a:t>The temperature at which a liquid boils depends upon the pressure above it. </a:t>
            </a:r>
          </a:p>
          <a:p>
            <a:pPr lvl="1" eaLnBrk="1" hangingPunct="1">
              <a:lnSpc>
                <a:spcPct val="90000"/>
              </a:lnSpc>
              <a:buFont typeface="Arial" panose="020B0604020202020204" pitchFamily="34" charset="0"/>
              <a:buNone/>
            </a:pPr>
            <a:endParaRPr lang="en-US" altLang="en-US" sz="2400">
              <a:ea typeface="Osaka" panose="020B0600000000000000" pitchFamily="34" charset="-128"/>
            </a:endParaRPr>
          </a:p>
          <a:p>
            <a:pPr lvl="2" eaLnBrk="1" hangingPunct="1">
              <a:lnSpc>
                <a:spcPct val="90000"/>
              </a:lnSpc>
            </a:pPr>
            <a:r>
              <a:rPr lang="en-US" altLang="en-US" sz="2400">
                <a:ea typeface="Osaka" panose="020B0600000000000000" pitchFamily="34" charset="-128"/>
              </a:rPr>
              <a:t>The </a:t>
            </a:r>
            <a:r>
              <a:rPr lang="en-US" altLang="en-US" sz="2400" b="1" i="1">
                <a:solidFill>
                  <a:srgbClr val="000090"/>
                </a:solidFill>
                <a:ea typeface="Osaka" panose="020B0600000000000000" pitchFamily="34" charset="-128"/>
              </a:rPr>
              <a:t>normal boiling point of a liquid is the temperature at which the liquid boils when the pressure above the liquid is 1 atm. </a:t>
            </a:r>
            <a:endParaRPr lang="en-US" altLang="en-US" sz="2400" b="1" i="1">
              <a:ea typeface="Osaka" panose="020B0600000000000000" pitchFamily="34" charset="-128"/>
            </a:endParaRPr>
          </a:p>
          <a:p>
            <a:pPr lvl="2" eaLnBrk="1" hangingPunct="1">
              <a:lnSpc>
                <a:spcPct val="90000"/>
              </a:lnSpc>
              <a:buFont typeface="Arial" panose="020B0604020202020204" pitchFamily="34" charset="0"/>
              <a:buNone/>
            </a:pPr>
            <a:endParaRPr lang="en-US" altLang="en-US" sz="2400" b="1" i="1">
              <a:ea typeface="Osaka" panose="020B0600000000000000" pitchFamily="34" charset="-128"/>
            </a:endParaRPr>
          </a:p>
          <a:p>
            <a:pPr lvl="2" eaLnBrk="1" hangingPunct="1">
              <a:lnSpc>
                <a:spcPct val="90000"/>
              </a:lnSpc>
            </a:pPr>
            <a:r>
              <a:rPr lang="en-US" altLang="en-US" sz="2400" b="1" i="1">
                <a:ea typeface="Osaka" panose="020B0600000000000000" pitchFamily="34" charset="-128"/>
              </a:rPr>
              <a:t>During the boiling process, temperature remains constant. </a:t>
            </a:r>
          </a:p>
          <a:p>
            <a:pPr lvl="2" eaLnBrk="1" hangingPunct="1">
              <a:lnSpc>
                <a:spcPct val="90000"/>
              </a:lnSpc>
            </a:pPr>
            <a:endParaRPr lang="en-US" altLang="en-US" sz="2400" b="1" i="1">
              <a:ea typeface="Osaka" panose="020B0600000000000000" pitchFamily="34" charset="-128"/>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2FDAE05-224E-4342-ADD5-CC47D267B7B1}"/>
              </a:ext>
            </a:extLst>
          </p:cNvPr>
          <p:cNvSpPr>
            <a:spLocks noGrp="1" noChangeArrowheads="1"/>
          </p:cNvSpPr>
          <p:nvPr>
            <p:ph type="title" idx="4294967295"/>
          </p:nvPr>
        </p:nvSpPr>
        <p:spPr>
          <a:xfrm>
            <a:off x="957263" y="457200"/>
            <a:ext cx="8110537" cy="676275"/>
          </a:xfrm>
        </p:spPr>
        <p:txBody>
          <a:bodyPr wrap="square" numCol="1" anchorCtr="0" compatLnSpc="1">
            <a:prstTxWarp prst="textNoShape">
              <a:avLst/>
            </a:prstTxWarp>
            <a:noAutofit/>
          </a:bodyPr>
          <a:lstStyle/>
          <a:p>
            <a:pPr eaLnBrk="1" hangingPunct="1">
              <a:defRPr/>
            </a:pPr>
            <a:r>
              <a:rPr lang="en-US" b="1" dirty="0">
                <a:solidFill>
                  <a:srgbClr val="000090"/>
                </a:solidFill>
                <a:ea typeface="Osaka" charset="0"/>
                <a:cs typeface="Osaka" charset="0"/>
              </a:rPr>
              <a:t>Boiling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F69D45-8DB4-E340-AEC4-B2B7F6E3B680}"/>
              </a:ext>
            </a:extLst>
          </p:cNvPr>
          <p:cNvSpPr>
            <a:spLocks noGrp="1" noChangeArrowheads="1"/>
          </p:cNvSpPr>
          <p:nvPr>
            <p:ph type="title"/>
          </p:nvPr>
        </p:nvSpPr>
        <p:spPr>
          <a:xfrm>
            <a:off x="838200" y="304800"/>
            <a:ext cx="8229600" cy="990600"/>
          </a:xfrm>
        </p:spPr>
        <p:txBody>
          <a:bodyPr wrap="square" numCol="1" anchorCtr="0" compatLnSpc="1">
            <a:prstTxWarp prst="textNoShape">
              <a:avLst/>
            </a:prstTxWarp>
          </a:bodyPr>
          <a:lstStyle/>
          <a:p>
            <a:pPr eaLnBrk="1" hangingPunct="1">
              <a:defRPr/>
            </a:pPr>
            <a:r>
              <a:rPr lang="en-US" sz="3600" b="1">
                <a:solidFill>
                  <a:srgbClr val="000090"/>
                </a:solidFill>
                <a:ea typeface="Osaka" charset="-128"/>
                <a:cs typeface="Osaka" charset="-128"/>
              </a:rPr>
              <a:t>Boiling Point and External Pressure</a:t>
            </a:r>
          </a:p>
        </p:txBody>
      </p:sp>
      <p:sp>
        <p:nvSpPr>
          <p:cNvPr id="54275" name="Rectangle 3">
            <a:extLst>
              <a:ext uri="{FF2B5EF4-FFF2-40B4-BE49-F238E27FC236}">
                <a16:creationId xmlns:a16="http://schemas.microsoft.com/office/drawing/2014/main" id="{52D44A2C-ED6B-3C4A-B3F5-D31158264428}"/>
              </a:ext>
            </a:extLst>
          </p:cNvPr>
          <p:cNvSpPr>
            <a:spLocks noGrp="1" noChangeArrowheads="1"/>
          </p:cNvSpPr>
          <p:nvPr>
            <p:ph type="body" idx="1"/>
          </p:nvPr>
        </p:nvSpPr>
        <p:spPr>
          <a:xfrm>
            <a:off x="762000" y="1219200"/>
            <a:ext cx="7848600" cy="4876800"/>
          </a:xfrm>
        </p:spPr>
        <p:txBody>
          <a:bodyPr/>
          <a:lstStyle/>
          <a:p>
            <a:pPr eaLnBrk="1" hangingPunct="1"/>
            <a:r>
              <a:rPr lang="en-US" altLang="en-US" sz="2600" b="1">
                <a:ea typeface="Osaka" panose="020B0600000000000000" pitchFamily="34" charset="-128"/>
              </a:rPr>
              <a:t>Variations in atmospheric pressure will change the boiling point. </a:t>
            </a:r>
          </a:p>
          <a:p>
            <a:pPr eaLnBrk="1" hangingPunct="1">
              <a:buFont typeface="Arial" panose="020B0604020202020204" pitchFamily="34" charset="0"/>
              <a:buNone/>
            </a:pPr>
            <a:endParaRPr lang="en-US" altLang="en-US">
              <a:ea typeface="Osaka" panose="020B0600000000000000" pitchFamily="34" charset="-128"/>
            </a:endParaRPr>
          </a:p>
          <a:p>
            <a:pPr lvl="1" eaLnBrk="1" hangingPunct="1"/>
            <a:endParaRPr lang="en-US" altLang="en-US" sz="2400">
              <a:ea typeface="Osaka" panose="020B0600000000000000" pitchFamily="34" charset="-128"/>
            </a:endParaRPr>
          </a:p>
          <a:p>
            <a:pPr lvl="1" eaLnBrk="1" hangingPunct="1"/>
            <a:r>
              <a:rPr lang="en-US" altLang="en-US" sz="2400">
                <a:ea typeface="Osaka" panose="020B0600000000000000" pitchFamily="34" charset="-128"/>
              </a:rPr>
              <a:t>At high altitude, atmospheric pressure is lower, so the boiling point is lower. </a:t>
            </a:r>
          </a:p>
          <a:p>
            <a:pPr lvl="1" eaLnBrk="1" hangingPunct="1"/>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a:p>
            <a:pPr lvl="1" eaLnBrk="1" hangingPunct="1">
              <a:buFont typeface="Arial" panose="020B0604020202020204" pitchFamily="34" charset="0"/>
              <a:buNone/>
            </a:pPr>
            <a:endParaRPr lang="en-US" altLang="en-US" sz="2400">
              <a:ea typeface="Osaka" panose="020B0600000000000000" pitchFamily="34" charset="-128"/>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DFED55E-17D8-4240-9266-46BCB157DE53}"/>
              </a:ext>
            </a:extLst>
          </p:cNvPr>
          <p:cNvSpPr>
            <a:spLocks noGrp="1" noChangeArrowheads="1"/>
          </p:cNvSpPr>
          <p:nvPr>
            <p:ph type="title"/>
          </p:nvPr>
        </p:nvSpPr>
        <p:spPr>
          <a:xfrm>
            <a:off x="914400" y="685800"/>
            <a:ext cx="7575550" cy="508000"/>
          </a:xfrm>
        </p:spPr>
        <p:txBody>
          <a:bodyPr>
            <a:normAutofit fontScale="90000"/>
          </a:bodyPr>
          <a:lstStyle/>
          <a:p>
            <a:pPr eaLnBrk="1" fontAlgn="auto" hangingPunct="1">
              <a:spcAft>
                <a:spcPts val="0"/>
              </a:spcAft>
              <a:defRPr/>
            </a:pPr>
            <a:r>
              <a:rPr lang="en-US" b="1" dirty="0">
                <a:solidFill>
                  <a:srgbClr val="000090"/>
                </a:solidFill>
                <a:ea typeface="Osaka" charset="0"/>
                <a:cs typeface="+mj-cs"/>
              </a:rPr>
              <a:t>The </a:t>
            </a:r>
            <a:r>
              <a:rPr lang="en-US" b="1" dirty="0" err="1">
                <a:solidFill>
                  <a:srgbClr val="000090"/>
                </a:solidFill>
                <a:ea typeface="Osaka" charset="0"/>
                <a:cs typeface="+mj-cs"/>
              </a:rPr>
              <a:t>Clausius-Clapeyron</a:t>
            </a:r>
            <a:r>
              <a:rPr lang="en-US" b="1" dirty="0">
                <a:solidFill>
                  <a:srgbClr val="000090"/>
                </a:solidFill>
                <a:ea typeface="Osaka" charset="0"/>
                <a:cs typeface="+mj-cs"/>
              </a:rPr>
              <a:t> Equation</a:t>
            </a:r>
          </a:p>
        </p:txBody>
      </p:sp>
      <p:sp>
        <p:nvSpPr>
          <p:cNvPr id="55300" name="Rectangle 3">
            <a:extLst>
              <a:ext uri="{FF2B5EF4-FFF2-40B4-BE49-F238E27FC236}">
                <a16:creationId xmlns:a16="http://schemas.microsoft.com/office/drawing/2014/main" id="{7D3A0026-B38A-2C45-A4D2-1ED6DAA15AE7}"/>
              </a:ext>
            </a:extLst>
          </p:cNvPr>
          <p:cNvSpPr>
            <a:spLocks noGrp="1" noChangeArrowheads="1"/>
          </p:cNvSpPr>
          <p:nvPr>
            <p:ph type="body" sz="half" idx="1"/>
          </p:nvPr>
        </p:nvSpPr>
        <p:spPr>
          <a:xfrm>
            <a:off x="381000" y="2971800"/>
            <a:ext cx="8747125" cy="5621338"/>
          </a:xfrm>
        </p:spPr>
        <p:txBody>
          <a:bodyPr/>
          <a:lstStyle/>
          <a:p>
            <a:pPr eaLnBrk="1" hangingPunct="1"/>
            <a:r>
              <a:rPr lang="en-US" altLang="en-US">
                <a:ea typeface="Osaka" panose="020B0600000000000000" pitchFamily="34" charset="-128"/>
              </a:rPr>
              <a:t>Relates a substance</a:t>
            </a:r>
            <a:r>
              <a:rPr lang="ja-JP" altLang="en-US">
                <a:ea typeface="Osaka" panose="020B0600000000000000" pitchFamily="34" charset="-128"/>
              </a:rPr>
              <a:t>’</a:t>
            </a:r>
            <a:r>
              <a:rPr lang="en-US" altLang="ja-JP">
                <a:ea typeface="Osaka" panose="020B0600000000000000" pitchFamily="34" charset="-128"/>
              </a:rPr>
              <a:t>s temperature and vapor pressure. </a:t>
            </a:r>
          </a:p>
          <a:p>
            <a:pPr lvl="1" eaLnBrk="1" hangingPunct="1"/>
            <a:r>
              <a:rPr lang="en-US" altLang="en-US" sz="2400">
                <a:ea typeface="Osaka" panose="020B0600000000000000" pitchFamily="34" charset="-128"/>
              </a:rPr>
              <a:t>Two pressures</a:t>
            </a:r>
          </a:p>
          <a:p>
            <a:pPr lvl="1" eaLnBrk="1" hangingPunct="1"/>
            <a:r>
              <a:rPr lang="en-US" altLang="en-US" sz="2400">
                <a:ea typeface="Osaka" panose="020B0600000000000000" pitchFamily="34" charset="-128"/>
              </a:rPr>
              <a:t>Two temperatures</a:t>
            </a:r>
          </a:p>
          <a:p>
            <a:pPr eaLnBrk="1" hangingPunct="1"/>
            <a:endParaRPr lang="en-US" altLang="en-US">
              <a:ea typeface="Osaka" panose="020B0600000000000000" pitchFamily="34" charset="-128"/>
            </a:endParaRPr>
          </a:p>
          <a:p>
            <a:pPr eaLnBrk="1" hangingPunct="1"/>
            <a:r>
              <a:rPr lang="en-US" altLang="en-US">
                <a:ea typeface="Osaka" panose="020B0600000000000000" pitchFamily="34" charset="-128"/>
              </a:rPr>
              <a:t>Notes:</a:t>
            </a:r>
          </a:p>
          <a:p>
            <a:pPr lvl="1" eaLnBrk="1" hangingPunct="1"/>
            <a:r>
              <a:rPr lang="en-US" altLang="en-US" sz="2400">
                <a:ea typeface="Osaka" panose="020B0600000000000000" pitchFamily="34" charset="-128"/>
              </a:rPr>
              <a:t>Temperatures must be in Kelvin</a:t>
            </a:r>
          </a:p>
          <a:p>
            <a:pPr lvl="1" eaLnBrk="1" hangingPunct="1"/>
            <a:r>
              <a:rPr lang="en-US" altLang="en-US" sz="2400">
                <a:ea typeface="Osaka" panose="020B0600000000000000" pitchFamily="34" charset="-128"/>
              </a:rPr>
              <a:t> R = 8.31 J/mol</a:t>
            </a:r>
            <a:r>
              <a:rPr lang="en-US" altLang="en-US" sz="2400"/>
              <a:t>·</a:t>
            </a:r>
            <a:r>
              <a:rPr lang="en-US" altLang="en-US" sz="2400">
                <a:ea typeface="Osaka" panose="020B0600000000000000" pitchFamily="34" charset="-128"/>
              </a:rPr>
              <a:t>K</a:t>
            </a:r>
          </a:p>
          <a:p>
            <a:pPr lvl="1" eaLnBrk="1" hangingPunct="1"/>
            <a:r>
              <a:rPr lang="en-US" altLang="en-US" sz="2400">
                <a:ea typeface="Osaka" panose="020B0600000000000000" pitchFamily="34" charset="-128"/>
              </a:rPr>
              <a:t> </a:t>
            </a:r>
            <a:r>
              <a:rPr lang="el-GR" altLang="en-US" sz="2400">
                <a:latin typeface="Lucida Grande" panose="020B0600040502020204" pitchFamily="34" charset="0"/>
              </a:rPr>
              <a:t>Δ</a:t>
            </a:r>
            <a:r>
              <a:rPr lang="en-US" altLang="en-US" sz="2400">
                <a:ea typeface="Osaka" panose="020B0600000000000000" pitchFamily="34" charset="-128"/>
              </a:rPr>
              <a:t>H</a:t>
            </a:r>
            <a:r>
              <a:rPr lang="en-US" altLang="en-US" sz="2400" baseline="-25000">
                <a:ea typeface="Osaka" panose="020B0600000000000000" pitchFamily="34" charset="-128"/>
              </a:rPr>
              <a:t>vap</a:t>
            </a:r>
            <a:r>
              <a:rPr lang="en-US" altLang="en-US" sz="2400">
                <a:ea typeface="Osaka" panose="020B0600000000000000" pitchFamily="34" charset="-128"/>
              </a:rPr>
              <a:t> must be in J for use with this value of R</a:t>
            </a:r>
          </a:p>
        </p:txBody>
      </p:sp>
      <p:graphicFrame>
        <p:nvGraphicFramePr>
          <p:cNvPr id="55298" name="Object 4">
            <a:extLst>
              <a:ext uri="{FF2B5EF4-FFF2-40B4-BE49-F238E27FC236}">
                <a16:creationId xmlns:a16="http://schemas.microsoft.com/office/drawing/2014/main" id="{781DA7A0-58AE-3F41-B692-55C8C31DC417}"/>
              </a:ext>
            </a:extLst>
          </p:cNvPr>
          <p:cNvGraphicFramePr>
            <a:graphicFrameLocks noChangeAspect="1"/>
          </p:cNvGraphicFramePr>
          <p:nvPr>
            <p:ph sz="half" idx="2"/>
          </p:nvPr>
        </p:nvGraphicFramePr>
        <p:xfrm>
          <a:off x="1676400" y="1524000"/>
          <a:ext cx="4140200" cy="1219200"/>
        </p:xfrm>
        <a:graphic>
          <a:graphicData uri="http://schemas.openxmlformats.org/presentationml/2006/ole">
            <mc:AlternateContent xmlns:mc="http://schemas.openxmlformats.org/markup-compatibility/2006">
              <mc:Choice xmlns:v="urn:schemas-microsoft-com:vml" Requires="v">
                <p:oleObj spid="_x0000_s55301" name="Equation" r:id="rId3" imgW="1638300" imgH="482600" progId="Equation.3">
                  <p:embed/>
                </p:oleObj>
              </mc:Choice>
              <mc:Fallback>
                <p:oleObj name="Equation" r:id="rId3" imgW="1638300" imgH="482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414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750F505A-8F39-1648-A84D-EB6F75FA8FFD}"/>
              </a:ext>
            </a:extLst>
          </p:cNvPr>
          <p:cNvSpPr>
            <a:spLocks noGrp="1" noChangeArrowheads="1"/>
          </p:cNvSpPr>
          <p:nvPr>
            <p:ph type="title"/>
          </p:nvPr>
        </p:nvSpPr>
        <p:spPr>
          <a:xfrm>
            <a:off x="1035050" y="558800"/>
            <a:ext cx="7575550" cy="508000"/>
          </a:xfrm>
        </p:spPr>
        <p:txBody>
          <a:bodyPr wrap="square" numCol="1" anchorCtr="0" compatLnSpc="1">
            <a:prstTxWarp prst="textNoShape">
              <a:avLst/>
            </a:prstTxWarp>
            <a:normAutofit fontScale="90000"/>
          </a:bodyPr>
          <a:lstStyle/>
          <a:p>
            <a:pPr eaLnBrk="1" hangingPunct="1">
              <a:defRPr/>
            </a:pPr>
            <a:r>
              <a:rPr lang="en-US" sz="3600" b="1">
                <a:solidFill>
                  <a:srgbClr val="000090"/>
                </a:solidFill>
                <a:latin typeface="Symbol" charset="0"/>
                <a:ea typeface="Osaka" charset="0"/>
                <a:cs typeface="Osaka" charset="0"/>
              </a:rPr>
              <a:t>D</a:t>
            </a:r>
            <a:r>
              <a:rPr lang="en-US" sz="3600" b="1">
                <a:solidFill>
                  <a:srgbClr val="000090"/>
                </a:solidFill>
                <a:ea typeface="Osaka" charset="0"/>
                <a:cs typeface="Osaka" charset="0"/>
              </a:rPr>
              <a:t>H for Phase Changes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4C8C266-365D-5744-B65C-9B12C0C5AC01}"/>
              </a:ext>
            </a:extLst>
          </p:cNvPr>
          <p:cNvSpPr>
            <a:spLocks noGrp="1" noChangeArrowheads="1"/>
          </p:cNvSpPr>
          <p:nvPr>
            <p:ph type="title"/>
          </p:nvPr>
        </p:nvSpPr>
        <p:spPr>
          <a:xfrm>
            <a:off x="1035050" y="558800"/>
            <a:ext cx="7575550" cy="508000"/>
          </a:xfrm>
        </p:spPr>
        <p:txBody>
          <a:bodyPr wrap="square" numCol="1" anchorCtr="0" compatLnSpc="1">
            <a:prstTxWarp prst="textNoShape">
              <a:avLst/>
            </a:prstTxWarp>
            <a:normAutofit fontScale="90000"/>
          </a:bodyPr>
          <a:lstStyle/>
          <a:p>
            <a:pPr eaLnBrk="1" hangingPunct="1">
              <a:defRPr/>
            </a:pPr>
            <a:r>
              <a:rPr lang="en-US" sz="3600" b="1">
                <a:solidFill>
                  <a:srgbClr val="000090"/>
                </a:solidFill>
                <a:ea typeface="Osaka" charset="0"/>
                <a:cs typeface="Osaka" charset="0"/>
              </a:rPr>
              <a:t>Phase Changes and Temperature</a:t>
            </a:r>
          </a:p>
        </p:txBody>
      </p:sp>
      <p:sp>
        <p:nvSpPr>
          <p:cNvPr id="57347" name="TextBox 2">
            <a:extLst>
              <a:ext uri="{FF2B5EF4-FFF2-40B4-BE49-F238E27FC236}">
                <a16:creationId xmlns:a16="http://schemas.microsoft.com/office/drawing/2014/main" id="{CEB70AF5-5F64-B342-82FB-189D54476226}"/>
              </a:ext>
            </a:extLst>
          </p:cNvPr>
          <p:cNvSpPr txBox="1">
            <a:spLocks noChangeArrowheads="1"/>
          </p:cNvSpPr>
          <p:nvPr/>
        </p:nvSpPr>
        <p:spPr bwMode="auto">
          <a:xfrm>
            <a:off x="381000" y="1447800"/>
            <a:ext cx="8534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 Imagine heating or cooling a substance</a:t>
            </a:r>
          </a:p>
          <a:p>
            <a:pPr>
              <a:buFont typeface="Arial" panose="020B0604020202020204" pitchFamily="34" charset="0"/>
              <a:buChar char="•"/>
            </a:pPr>
            <a:endParaRPr lang="en-US" altLang="en-US"/>
          </a:p>
          <a:p>
            <a:pPr>
              <a:buFont typeface="Arial" panose="020B0604020202020204" pitchFamily="34" charset="0"/>
              <a:buChar char="•"/>
            </a:pPr>
            <a:r>
              <a:rPr lang="en-US" altLang="en-US"/>
              <a:t> During phase changes the temperature remains constant.</a:t>
            </a:r>
          </a:p>
          <a:p>
            <a:pPr>
              <a:buFont typeface="Arial" panose="020B0604020202020204" pitchFamily="34" charset="0"/>
              <a:buChar char="•"/>
            </a:pPr>
            <a:endParaRPr lang="en-US" altLang="en-US"/>
          </a:p>
          <a:p>
            <a:pPr>
              <a:buFont typeface="Arial" panose="020B0604020202020204" pitchFamily="34" charset="0"/>
              <a:buChar char="•"/>
            </a:pPr>
            <a:r>
              <a:rPr lang="en-US" altLang="en-US"/>
              <a:t> If energy is being absorbed in the phase change, then all of this energy is being used to break the intermolecular forces, not increase the temperature of the substance. </a:t>
            </a:r>
          </a:p>
          <a:p>
            <a:pPr>
              <a:buFont typeface="Arial" panose="020B0604020202020204" pitchFamily="34" charset="0"/>
              <a:buChar char="•"/>
            </a:pPr>
            <a:endParaRPr lang="en-US" altLang="en-US"/>
          </a:p>
          <a:p>
            <a:pPr>
              <a:buFont typeface="Arial" panose="020B0604020202020204" pitchFamily="34" charset="0"/>
              <a:buChar char="•"/>
            </a:pPr>
            <a:endParaRPr lang="en-US" altLang="en-US"/>
          </a:p>
          <a:p>
            <a:pPr>
              <a:buFont typeface="Arial" panose="020B0604020202020204" pitchFamily="34" charset="0"/>
              <a:buChar char="•"/>
            </a:pPr>
            <a:r>
              <a:rPr lang="en-US" altLang="en-US"/>
              <a:t> If energy is being released during the phase change, then all of this released energy is coming from the formation of intermolecular forces, not from the decrease in temperature of the substance.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B45E3B9-F345-6741-AF3F-A22F385A37BB}"/>
              </a:ext>
            </a:extLst>
          </p:cNvPr>
          <p:cNvSpPr>
            <a:spLocks noGrp="1" noChangeArrowheads="1"/>
          </p:cNvSpPr>
          <p:nvPr>
            <p:ph type="title"/>
          </p:nvPr>
        </p:nvSpPr>
        <p:spPr>
          <a:xfrm>
            <a:off x="762000" y="228600"/>
            <a:ext cx="8229600" cy="990600"/>
          </a:xfrm>
        </p:spPr>
        <p:txBody>
          <a:bodyPr wrap="square" numCol="1" anchorCtr="0" compatLnSpc="1">
            <a:prstTxWarp prst="textNoShape">
              <a:avLst/>
            </a:prstTxWarp>
          </a:bodyPr>
          <a:lstStyle/>
          <a:p>
            <a:pPr eaLnBrk="1" hangingPunct="1">
              <a:defRPr/>
            </a:pPr>
            <a:r>
              <a:rPr lang="en-US" b="1">
                <a:solidFill>
                  <a:srgbClr val="000090"/>
                </a:solidFill>
                <a:ea typeface="Osaka" charset="0"/>
                <a:cs typeface="Osaka" charset="0"/>
              </a:rPr>
              <a:t>10.1: Intermolecular Forces</a:t>
            </a:r>
          </a:p>
        </p:txBody>
      </p:sp>
      <p:sp>
        <p:nvSpPr>
          <p:cNvPr id="21507" name="Rectangle 3">
            <a:extLst>
              <a:ext uri="{FF2B5EF4-FFF2-40B4-BE49-F238E27FC236}">
                <a16:creationId xmlns:a16="http://schemas.microsoft.com/office/drawing/2014/main" id="{615F30D7-BD40-7541-B644-2E30DC27C1DF}"/>
              </a:ext>
            </a:extLst>
          </p:cNvPr>
          <p:cNvSpPr>
            <a:spLocks noGrp="1" noChangeArrowheads="1"/>
          </p:cNvSpPr>
          <p:nvPr>
            <p:ph type="body" idx="1"/>
          </p:nvPr>
        </p:nvSpPr>
        <p:spPr>
          <a:xfrm>
            <a:off x="457200" y="1371600"/>
            <a:ext cx="8229600" cy="5334000"/>
          </a:xfrm>
        </p:spPr>
        <p:txBody>
          <a:bodyPr/>
          <a:lstStyle/>
          <a:p>
            <a:pPr eaLnBrk="1" hangingPunct="1">
              <a:lnSpc>
                <a:spcPct val="90000"/>
              </a:lnSpc>
              <a:buClrTx/>
            </a:pPr>
            <a:r>
              <a:rPr lang="en-US" altLang="en-US" b="1">
                <a:solidFill>
                  <a:srgbClr val="000090"/>
                </a:solidFill>
                <a:ea typeface="Osaka" panose="020B0600000000000000" pitchFamily="34" charset="-128"/>
              </a:rPr>
              <a:t>Intermolecular Forces (IMFs) – </a:t>
            </a:r>
            <a:r>
              <a:rPr lang="en-US" altLang="en-US">
                <a:ea typeface="Osaka" panose="020B0600000000000000" pitchFamily="34" charset="-128"/>
              </a:rPr>
              <a:t>The various forces of attraction that may exist between the atoms and molecules of a substance. </a:t>
            </a:r>
          </a:p>
          <a:p>
            <a:pPr eaLnBrk="1" hangingPunct="1">
              <a:lnSpc>
                <a:spcPct val="90000"/>
              </a:lnSpc>
              <a:buClrTx/>
            </a:pPr>
            <a:endParaRPr lang="en-US" altLang="en-US">
              <a:ea typeface="Osaka" panose="020B0600000000000000" pitchFamily="34" charset="-128"/>
            </a:endParaRPr>
          </a:p>
          <a:p>
            <a:pPr eaLnBrk="1" hangingPunct="1">
              <a:lnSpc>
                <a:spcPct val="90000"/>
              </a:lnSpc>
              <a:buClrTx/>
            </a:pPr>
            <a:r>
              <a:rPr lang="en-US" altLang="en-US">
                <a:ea typeface="Osaka" panose="020B0600000000000000" pitchFamily="34" charset="-128"/>
              </a:rPr>
              <a:t>IMFs are a result of electrostatic phenomena.</a:t>
            </a:r>
          </a:p>
          <a:p>
            <a:pPr eaLnBrk="1" hangingPunct="1">
              <a:lnSpc>
                <a:spcPct val="90000"/>
              </a:lnSpc>
              <a:buClrTx/>
            </a:pPr>
            <a:endParaRPr lang="en-US" altLang="en-US">
              <a:ea typeface="Osaka" panose="020B0600000000000000" pitchFamily="34" charset="-128"/>
            </a:endParaRPr>
          </a:p>
          <a:p>
            <a:pPr eaLnBrk="1" hangingPunct="1">
              <a:lnSpc>
                <a:spcPct val="90000"/>
              </a:lnSpc>
              <a:buClrTx/>
            </a:pPr>
            <a:r>
              <a:rPr lang="en-US" altLang="en-US">
                <a:ea typeface="Osaka" panose="020B0600000000000000" pitchFamily="34" charset="-128"/>
              </a:rPr>
              <a:t>IMFs are non-covalent forces. </a:t>
            </a:r>
          </a:p>
          <a:p>
            <a:pPr eaLnBrk="1" hangingPunct="1">
              <a:lnSpc>
                <a:spcPct val="90000"/>
              </a:lnSpc>
              <a:buClrTx/>
            </a:pPr>
            <a:endParaRPr lang="en-US" altLang="en-US">
              <a:ea typeface="Osaka" panose="020B0600000000000000" pitchFamily="34" charset="-128"/>
            </a:endParaRPr>
          </a:p>
          <a:p>
            <a:pPr eaLnBrk="1" hangingPunct="1">
              <a:lnSpc>
                <a:spcPct val="90000"/>
              </a:lnSpc>
              <a:buClrTx/>
            </a:pPr>
            <a:r>
              <a:rPr lang="en-US" altLang="en-US" b="1">
                <a:solidFill>
                  <a:srgbClr val="FF0000"/>
                </a:solidFill>
                <a:ea typeface="Osaka" panose="020B0600000000000000" pitchFamily="34" charset="-128"/>
              </a:rPr>
              <a:t>Intramolecular Forces – </a:t>
            </a:r>
            <a:r>
              <a:rPr lang="en-US" altLang="en-US">
                <a:ea typeface="Osaka" panose="020B0600000000000000" pitchFamily="34" charset="-128"/>
              </a:rPr>
              <a:t>The forces that hold atoms together in a molecule. </a:t>
            </a:r>
          </a:p>
          <a:p>
            <a:pPr eaLnBrk="1" hangingPunct="1">
              <a:lnSpc>
                <a:spcPct val="90000"/>
              </a:lnSpc>
              <a:buClrTx/>
            </a:pPr>
            <a:endParaRPr lang="en-US" altLang="en-US">
              <a:ea typeface="Osaka" panose="020B0600000000000000" pitchFamily="34" charset="-128"/>
            </a:endParaRPr>
          </a:p>
          <a:p>
            <a:pPr eaLnBrk="1" hangingPunct="1">
              <a:lnSpc>
                <a:spcPct val="90000"/>
              </a:lnSpc>
              <a:buClrTx/>
            </a:pPr>
            <a:r>
              <a:rPr lang="en-US" altLang="en-US">
                <a:ea typeface="Osaka" panose="020B0600000000000000" pitchFamily="34" charset="-128"/>
              </a:rPr>
              <a:t>The </a:t>
            </a:r>
            <a:r>
              <a:rPr lang="en-US" altLang="en-US" b="1">
                <a:solidFill>
                  <a:srgbClr val="000090"/>
                </a:solidFill>
                <a:ea typeface="Osaka" panose="020B0600000000000000" pitchFamily="34" charset="-128"/>
              </a:rPr>
              <a:t>differences in the properties </a:t>
            </a:r>
            <a:r>
              <a:rPr lang="en-US" altLang="en-US">
                <a:ea typeface="Osaka" panose="020B0600000000000000" pitchFamily="34" charset="-128"/>
              </a:rPr>
              <a:t>of a solid, liquid, or gas are a result of </a:t>
            </a:r>
            <a:r>
              <a:rPr lang="en-US" altLang="en-US" b="1">
                <a:solidFill>
                  <a:srgbClr val="000090"/>
                </a:solidFill>
                <a:ea typeface="Osaka" panose="020B0600000000000000" pitchFamily="34" charset="-128"/>
              </a:rPr>
              <a:t>differences in strengths of the IMFs </a:t>
            </a:r>
            <a:r>
              <a:rPr lang="en-US" altLang="en-US">
                <a:ea typeface="Osaka" panose="020B0600000000000000" pitchFamily="34" charset="-128"/>
              </a:rPr>
              <a:t>that make up each substance.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Placeholder 1" descr="CNX_Chem_10_01_KMTPhases1.jpg">
            <a:extLst>
              <a:ext uri="{FF2B5EF4-FFF2-40B4-BE49-F238E27FC236}">
                <a16:creationId xmlns:a16="http://schemas.microsoft.com/office/drawing/2014/main" id="{F651C6B8-27EB-2F41-96A9-0C189FC8C9CA}"/>
              </a:ext>
            </a:extLst>
          </p:cNvPr>
          <p:cNvPicPr>
            <a:picLocks noChangeAspect="1"/>
          </p:cNvPicPr>
          <p:nvPr/>
        </p:nvPicPr>
        <p:blipFill>
          <a:blip r:embed="rId2">
            <a:extLst>
              <a:ext uri="{28A0092B-C50C-407E-A947-70E740481C1C}">
                <a14:useLocalDpi xmlns:a14="http://schemas.microsoft.com/office/drawing/2010/main" val="0"/>
              </a:ext>
            </a:extLst>
          </a:blip>
          <a:srcRect l="-1401" r="-1401"/>
          <a:stretch>
            <a:fillRect/>
          </a:stretch>
        </p:blipFill>
        <p:spPr bwMode="auto">
          <a:xfrm>
            <a:off x="495300" y="1328738"/>
            <a:ext cx="81534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4">
            <a:extLst>
              <a:ext uri="{FF2B5EF4-FFF2-40B4-BE49-F238E27FC236}">
                <a16:creationId xmlns:a16="http://schemas.microsoft.com/office/drawing/2014/main" id="{541EF29F-E822-6941-801D-C2C169DEBCF1}"/>
              </a:ext>
            </a:extLst>
          </p:cNvPr>
          <p:cNvSpPr txBox="1">
            <a:spLocks noChangeArrowheads="1"/>
          </p:cNvSpPr>
          <p:nvPr/>
        </p:nvSpPr>
        <p:spPr bwMode="auto">
          <a:xfrm>
            <a:off x="228600" y="5334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a:t> </a:t>
            </a:r>
            <a:r>
              <a:rPr lang="en-US" altLang="en-US" b="1">
                <a:solidFill>
                  <a:srgbClr val="000090"/>
                </a:solidFill>
              </a:rPr>
              <a:t>Kinetic Energy (KE) </a:t>
            </a:r>
            <a:r>
              <a:rPr lang="en-US" altLang="en-US"/>
              <a:t>provides the energy required to overcome the IMFs.</a:t>
            </a:r>
          </a:p>
        </p:txBody>
      </p:sp>
      <p:sp>
        <p:nvSpPr>
          <p:cNvPr id="22532" name="Text Placeholder 6">
            <a:extLst>
              <a:ext uri="{FF2B5EF4-FFF2-40B4-BE49-F238E27FC236}">
                <a16:creationId xmlns:a16="http://schemas.microsoft.com/office/drawing/2014/main" id="{F315AF93-CF60-AB43-9423-13E5A7F2E599}"/>
              </a:ext>
            </a:extLst>
          </p:cNvPr>
          <p:cNvSpPr txBox="1">
            <a:spLocks/>
          </p:cNvSpPr>
          <p:nvPr/>
        </p:nvSpPr>
        <p:spPr bwMode="auto">
          <a:xfrm>
            <a:off x="719138" y="5722938"/>
            <a:ext cx="806291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Transitions between solid, liquid, and gaseous states of a substance occur when conditions of temperature or pressure favor the associated changes in intermolecular forces. (Note: The space between particles in the gas phase is much greater than shown.)</a:t>
            </a: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1" descr="CNX_Chem_10_01_WaterPhase.jpg">
            <a:extLst>
              <a:ext uri="{FF2B5EF4-FFF2-40B4-BE49-F238E27FC236}">
                <a16:creationId xmlns:a16="http://schemas.microsoft.com/office/drawing/2014/main" id="{696C734F-09B2-7F4B-8C99-D905A0371272}"/>
              </a:ext>
            </a:extLst>
          </p:cNvPr>
          <p:cNvPicPr>
            <a:picLocks noChangeAspect="1"/>
          </p:cNvPicPr>
          <p:nvPr/>
        </p:nvPicPr>
        <p:blipFill>
          <a:blip r:embed="rId2">
            <a:extLst>
              <a:ext uri="{28A0092B-C50C-407E-A947-70E740481C1C}">
                <a14:useLocalDpi xmlns:a14="http://schemas.microsoft.com/office/drawing/2010/main" val="0"/>
              </a:ext>
            </a:extLst>
          </a:blip>
          <a:srcRect t="-2122" r="63589" b="12808"/>
          <a:stretch>
            <a:fillRect/>
          </a:stretch>
        </p:blipFill>
        <p:spPr bwMode="auto">
          <a:xfrm>
            <a:off x="457200" y="381000"/>
            <a:ext cx="43434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Placeholder 6">
            <a:extLst>
              <a:ext uri="{FF2B5EF4-FFF2-40B4-BE49-F238E27FC236}">
                <a16:creationId xmlns:a16="http://schemas.microsoft.com/office/drawing/2014/main" id="{84AFE051-88F8-F843-B740-157B1859B2F6}"/>
              </a:ext>
            </a:extLst>
          </p:cNvPr>
          <p:cNvSpPr txBox="1">
            <a:spLocks/>
          </p:cNvSpPr>
          <p:nvPr/>
        </p:nvSpPr>
        <p:spPr bwMode="auto">
          <a:xfrm>
            <a:off x="457200" y="49530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Condensation forms when water vapor in the air is cooled enough to form liquid water, such as on the outside of a cold beverage glass. (credit: modification of work by Jenny Downing)</a:t>
            </a:r>
          </a:p>
        </p:txBody>
      </p:sp>
    </p:spTree>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Placeholder 1" descr="CNX_Chem_10_01_ButanePhase.jpg">
            <a:extLst>
              <a:ext uri="{FF2B5EF4-FFF2-40B4-BE49-F238E27FC236}">
                <a16:creationId xmlns:a16="http://schemas.microsoft.com/office/drawing/2014/main" id="{6CCA6596-F242-994B-AEE8-F3CAC306FB1C}"/>
              </a:ext>
            </a:extLst>
          </p:cNvPr>
          <p:cNvPicPr>
            <a:picLocks noChangeAspect="1"/>
          </p:cNvPicPr>
          <p:nvPr/>
        </p:nvPicPr>
        <p:blipFill>
          <a:blip r:embed="rId2">
            <a:extLst>
              <a:ext uri="{28A0092B-C50C-407E-A947-70E740481C1C}">
                <a14:useLocalDpi xmlns:a14="http://schemas.microsoft.com/office/drawing/2010/main" val="0"/>
              </a:ext>
            </a:extLst>
          </a:blip>
          <a:srcRect l="615" r="615"/>
          <a:stretch>
            <a:fillRect/>
          </a:stretch>
        </p:blipFill>
        <p:spPr bwMode="auto">
          <a:xfrm>
            <a:off x="5943600" y="249238"/>
            <a:ext cx="3048000" cy="645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Placeholder 13">
            <a:extLst>
              <a:ext uri="{FF2B5EF4-FFF2-40B4-BE49-F238E27FC236}">
                <a16:creationId xmlns:a16="http://schemas.microsoft.com/office/drawing/2014/main" id="{47FAC031-D20D-3546-9A25-C98723934E30}"/>
              </a:ext>
            </a:extLst>
          </p:cNvPr>
          <p:cNvSpPr txBox="1">
            <a:spLocks/>
          </p:cNvSpPr>
          <p:nvPr/>
        </p:nvSpPr>
        <p:spPr bwMode="auto">
          <a:xfrm>
            <a:off x="609600" y="849313"/>
            <a:ext cx="39131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a:t>Gaseous butane is compressed within the storage compartment of a disposable lighter, resulting in its condensation to the liquid state. (credit: modification of work by “Sam-Cat”/Flickr)</a:t>
            </a:r>
          </a:p>
        </p:txBody>
      </p:sp>
    </p:spTree>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5FB3764-8606-3445-839B-161BF584EA06}"/>
              </a:ext>
            </a:extLst>
          </p:cNvPr>
          <p:cNvSpPr>
            <a:spLocks noGrp="1" noChangeArrowheads="1"/>
          </p:cNvSpPr>
          <p:nvPr>
            <p:ph type="title"/>
          </p:nvPr>
        </p:nvSpPr>
        <p:spPr>
          <a:xfrm>
            <a:off x="609600" y="228600"/>
            <a:ext cx="8229600" cy="990600"/>
          </a:xfrm>
        </p:spPr>
        <p:txBody>
          <a:bodyPr wrap="square" numCol="1" anchorCtr="0" compatLnSpc="1">
            <a:prstTxWarp prst="textNoShape">
              <a:avLst/>
            </a:prstTxWarp>
          </a:bodyPr>
          <a:lstStyle/>
          <a:p>
            <a:pPr eaLnBrk="1" hangingPunct="1"/>
            <a:r>
              <a:rPr lang="en-US" altLang="en-US" b="1">
                <a:solidFill>
                  <a:srgbClr val="000090"/>
                </a:solidFill>
                <a:ea typeface="Osaka" panose="020B0600000000000000" pitchFamily="34" charset="-128"/>
              </a:rPr>
              <a:t>IMFs – Forces between Molecules</a:t>
            </a:r>
          </a:p>
        </p:txBody>
      </p:sp>
      <p:sp>
        <p:nvSpPr>
          <p:cNvPr id="25603" name="Rectangle 3">
            <a:extLst>
              <a:ext uri="{FF2B5EF4-FFF2-40B4-BE49-F238E27FC236}">
                <a16:creationId xmlns:a16="http://schemas.microsoft.com/office/drawing/2014/main" id="{CE67C88E-827C-244A-87C8-2B6BAFACD128}"/>
              </a:ext>
            </a:extLst>
          </p:cNvPr>
          <p:cNvSpPr>
            <a:spLocks noGrp="1" noChangeArrowheads="1"/>
          </p:cNvSpPr>
          <p:nvPr>
            <p:ph type="body" idx="1"/>
          </p:nvPr>
        </p:nvSpPr>
        <p:spPr>
          <a:xfrm>
            <a:off x="228600" y="1371600"/>
            <a:ext cx="8610600" cy="5486400"/>
          </a:xfrm>
        </p:spPr>
        <p:txBody>
          <a:bodyPr/>
          <a:lstStyle/>
          <a:p>
            <a:pPr lvl="1" eaLnBrk="1" hangingPunct="1">
              <a:lnSpc>
                <a:spcPct val="90000"/>
              </a:lnSpc>
              <a:buClrTx/>
            </a:pPr>
            <a:r>
              <a:rPr lang="en-US" altLang="en-US" sz="2400">
                <a:ea typeface="Osaka" panose="020B0600000000000000" pitchFamily="34" charset="-128"/>
              </a:rPr>
              <a:t>The strength of IMFs vary for different substances.</a:t>
            </a:r>
          </a:p>
          <a:p>
            <a:pPr lvl="1" eaLnBrk="1" hangingPunct="1">
              <a:lnSpc>
                <a:spcPct val="90000"/>
              </a:lnSpc>
              <a:buClrTx/>
            </a:pPr>
            <a:endParaRPr lang="en-US" altLang="en-US" sz="2400">
              <a:ea typeface="Osaka" panose="020B0600000000000000" pitchFamily="34" charset="-128"/>
            </a:endParaRPr>
          </a:p>
          <a:p>
            <a:pPr lvl="1" eaLnBrk="1" hangingPunct="1">
              <a:lnSpc>
                <a:spcPct val="90000"/>
              </a:lnSpc>
              <a:buClrTx/>
            </a:pPr>
            <a:r>
              <a:rPr lang="en-US" altLang="en-US" sz="2400">
                <a:ea typeface="Osaka" panose="020B0600000000000000" pitchFamily="34" charset="-128"/>
              </a:rPr>
              <a:t>All IMFs are significantly weaker than intramoleculer forces (covalent bonds). </a:t>
            </a:r>
          </a:p>
          <a:p>
            <a:pPr lvl="1" eaLnBrk="1" hangingPunct="1">
              <a:lnSpc>
                <a:spcPct val="90000"/>
              </a:lnSpc>
              <a:buClrTx/>
              <a:buFont typeface="Arial" panose="020B0604020202020204" pitchFamily="34" charset="0"/>
              <a:buNone/>
            </a:pPr>
            <a:endParaRPr lang="en-US" altLang="en-US" sz="2400" b="1">
              <a:ea typeface="Osaka" panose="020B0600000000000000" pitchFamily="34" charset="-128"/>
            </a:endParaRPr>
          </a:p>
          <a:p>
            <a:pPr lvl="1" eaLnBrk="1" hangingPunct="1">
              <a:lnSpc>
                <a:spcPct val="90000"/>
              </a:lnSpc>
              <a:buClrTx/>
            </a:pPr>
            <a:r>
              <a:rPr lang="en-US" altLang="en-US" sz="2400" b="1">
                <a:ea typeface="Osaka" panose="020B0600000000000000" pitchFamily="34" charset="-128"/>
              </a:rPr>
              <a:t>Three types of IMFs:</a:t>
            </a:r>
          </a:p>
          <a:p>
            <a:pPr lvl="1" eaLnBrk="1" hangingPunct="1">
              <a:lnSpc>
                <a:spcPct val="90000"/>
              </a:lnSpc>
              <a:buClrTx/>
              <a:buFont typeface="Arial" panose="020B0604020202020204" pitchFamily="34" charset="0"/>
              <a:buNone/>
            </a:pPr>
            <a:r>
              <a:rPr lang="en-US" altLang="en-US" sz="2400">
                <a:ea typeface="Osaka" panose="020B0600000000000000" pitchFamily="34" charset="-128"/>
              </a:rPr>
              <a:t>	</a:t>
            </a:r>
            <a:r>
              <a:rPr lang="en-US" altLang="en-US" sz="2400" b="1">
                <a:solidFill>
                  <a:srgbClr val="000090"/>
                </a:solidFill>
                <a:ea typeface="Osaka" panose="020B0600000000000000" pitchFamily="34" charset="-128"/>
              </a:rPr>
              <a:t>1) Dispersion Forces</a:t>
            </a:r>
          </a:p>
          <a:p>
            <a:pPr lvl="1" eaLnBrk="1" hangingPunct="1">
              <a:lnSpc>
                <a:spcPct val="90000"/>
              </a:lnSpc>
              <a:buClrTx/>
              <a:buFont typeface="Arial" panose="020B0604020202020204" pitchFamily="34" charset="0"/>
              <a:buNone/>
            </a:pPr>
            <a:r>
              <a:rPr lang="en-US" altLang="en-US" sz="2400" b="1">
                <a:solidFill>
                  <a:srgbClr val="000090"/>
                </a:solidFill>
                <a:ea typeface="Osaka" panose="020B0600000000000000" pitchFamily="34" charset="-128"/>
              </a:rPr>
              <a:t>	2) Dipole-Dipole Attractions</a:t>
            </a:r>
          </a:p>
          <a:p>
            <a:pPr lvl="1" eaLnBrk="1" hangingPunct="1">
              <a:lnSpc>
                <a:spcPct val="90000"/>
              </a:lnSpc>
              <a:buClrTx/>
              <a:buFont typeface="Arial" panose="020B0604020202020204" pitchFamily="34" charset="0"/>
              <a:buNone/>
            </a:pPr>
            <a:r>
              <a:rPr lang="en-US" altLang="en-US" sz="2400" b="1">
                <a:solidFill>
                  <a:srgbClr val="000090"/>
                </a:solidFill>
                <a:ea typeface="Osaka" panose="020B0600000000000000" pitchFamily="34" charset="-128"/>
              </a:rPr>
              <a:t>	3) Hydrogen Bonding</a:t>
            </a:r>
          </a:p>
          <a:p>
            <a:pPr lvl="1" eaLnBrk="1" hangingPunct="1">
              <a:lnSpc>
                <a:spcPct val="90000"/>
              </a:lnSpc>
              <a:buClrTx/>
            </a:pPr>
            <a:endParaRPr lang="en-US" altLang="en-US" sz="2400">
              <a:ea typeface="Osaka" panose="020B0600000000000000" pitchFamily="34" charset="-128"/>
            </a:endParaRPr>
          </a:p>
          <a:p>
            <a:pPr lvl="1" eaLnBrk="1" hangingPunct="1">
              <a:lnSpc>
                <a:spcPct val="90000"/>
              </a:lnSpc>
              <a:buClrTx/>
              <a:buFont typeface="Arial" panose="020B0604020202020204" pitchFamily="34" charset="0"/>
              <a:buNone/>
            </a:pPr>
            <a:endParaRPr lang="en-US" altLang="en-US" sz="2400">
              <a:ea typeface="Osaka" panose="020B0600000000000000" pitchFamily="34" charset="-128"/>
            </a:endParaRPr>
          </a:p>
          <a:p>
            <a:pPr lvl="1" eaLnBrk="1" hangingPunct="1">
              <a:lnSpc>
                <a:spcPct val="90000"/>
              </a:lnSpc>
              <a:buClrTx/>
            </a:pPr>
            <a:r>
              <a:rPr lang="en-US" altLang="en-US" sz="2400">
                <a:solidFill>
                  <a:srgbClr val="000000"/>
                </a:solidFill>
              </a:rPr>
              <a:t>The</a:t>
            </a:r>
            <a:r>
              <a:rPr lang="en-US" altLang="en-US" sz="2400" b="1" i="1">
                <a:solidFill>
                  <a:srgbClr val="000090"/>
                </a:solidFill>
              </a:rPr>
              <a:t> Intermolecular Forces</a:t>
            </a:r>
            <a:r>
              <a:rPr lang="en-US" altLang="en-US" sz="2400">
                <a:solidFill>
                  <a:srgbClr val="000090"/>
                </a:solidFill>
              </a:rPr>
              <a:t> </a:t>
            </a:r>
            <a:r>
              <a:rPr lang="en-US" altLang="en-US" sz="2400">
                <a:solidFill>
                  <a:srgbClr val="000000"/>
                </a:solidFill>
              </a:rPr>
              <a:t>above are </a:t>
            </a:r>
            <a:r>
              <a:rPr lang="en-US" altLang="en-US" sz="2400"/>
              <a:t>sometimes collectively referred to as </a:t>
            </a:r>
            <a:r>
              <a:rPr lang="en-US" altLang="en-US" sz="2400" b="1" i="1">
                <a:solidFill>
                  <a:srgbClr val="000090"/>
                </a:solidFill>
              </a:rPr>
              <a:t>van der Waals forces</a:t>
            </a:r>
            <a:r>
              <a:rPr lang="en-US" altLang="en-US" sz="2400" i="1"/>
              <a:t>. </a:t>
            </a:r>
            <a:endParaRPr lang="en-US" altLang="en-US" sz="2400">
              <a:solidFill>
                <a:srgbClr val="000090"/>
              </a:solidFill>
            </a:endParaRPr>
          </a:p>
          <a:p>
            <a:pPr lvl="1" eaLnBrk="1" hangingPunct="1">
              <a:lnSpc>
                <a:spcPct val="90000"/>
              </a:lnSpc>
              <a:buClrTx/>
            </a:pPr>
            <a:endParaRPr lang="en-US" altLang="en-US" sz="2400">
              <a:ea typeface="Osaka" panose="020B0600000000000000" pitchFamily="34" charset="-128"/>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1" descr="CNX_Chem_10_01_IntravInter.jpg">
            <a:extLst>
              <a:ext uri="{FF2B5EF4-FFF2-40B4-BE49-F238E27FC236}">
                <a16:creationId xmlns:a16="http://schemas.microsoft.com/office/drawing/2014/main" id="{C54ED458-6A87-B241-9B2A-38822A507995}"/>
              </a:ext>
            </a:extLst>
          </p:cNvPr>
          <p:cNvPicPr>
            <a:picLocks noChangeAspect="1"/>
          </p:cNvPicPr>
          <p:nvPr/>
        </p:nvPicPr>
        <p:blipFill>
          <a:blip r:embed="rId2">
            <a:extLst>
              <a:ext uri="{28A0092B-C50C-407E-A947-70E740481C1C}">
                <a14:useLocalDpi xmlns:a14="http://schemas.microsoft.com/office/drawing/2010/main" val="0"/>
              </a:ext>
            </a:extLst>
          </a:blip>
          <a:srcRect t="-5325" b="-5325"/>
          <a:stretch>
            <a:fillRect/>
          </a:stretch>
        </p:blipFill>
        <p:spPr bwMode="auto">
          <a:xfrm>
            <a:off x="457200" y="2062163"/>
            <a:ext cx="80629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Placeholder 6">
            <a:extLst>
              <a:ext uri="{FF2B5EF4-FFF2-40B4-BE49-F238E27FC236}">
                <a16:creationId xmlns:a16="http://schemas.microsoft.com/office/drawing/2014/main" id="{8D616FE5-15FA-4B42-905A-5A448C715AB8}"/>
              </a:ext>
            </a:extLst>
          </p:cNvPr>
          <p:cNvSpPr txBox="1">
            <a:spLocks/>
          </p:cNvSpPr>
          <p:nvPr/>
        </p:nvSpPr>
        <p:spPr bwMode="auto">
          <a:xfrm>
            <a:off x="457200" y="5562600"/>
            <a:ext cx="80629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20000"/>
              </a:spcBef>
              <a:buClr>
                <a:schemeClr val="accent1"/>
              </a:buClr>
              <a:buSzPct val="85000"/>
              <a:buFont typeface="Arial" panose="020B0604020202020204" pitchFamily="34" charset="0"/>
              <a:buNone/>
            </a:pPr>
            <a:r>
              <a:rPr lang="en-US" altLang="en-US" sz="1600" i="1"/>
              <a:t>Intra</a:t>
            </a:r>
            <a:r>
              <a:rPr lang="en-US" altLang="en-US" sz="1600"/>
              <a:t>molecular forces keep a molecule intact. </a:t>
            </a:r>
            <a:r>
              <a:rPr lang="en-US" altLang="en-US" sz="1600" i="1"/>
              <a:t>Inter</a:t>
            </a:r>
            <a:r>
              <a:rPr lang="en-US" altLang="en-US" sz="1600"/>
              <a:t>molecular forces hold multiple molecules together and determine many of a substance’s properties.</a:t>
            </a:r>
          </a:p>
        </p:txBody>
      </p:sp>
    </p:spTree>
  </p:cSld>
  <p:clrMapOvr>
    <a:masterClrMapping/>
  </p:clrMapOvr>
  <p:transition spd="med">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28</TotalTime>
  <Words>1346</Words>
  <Application>Microsoft Macintosh PowerPoint</Application>
  <PresentationFormat>On-screen Show (4:3)</PresentationFormat>
  <Paragraphs>199</Paragraphs>
  <Slides>39</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2" baseType="lpstr">
      <vt:lpstr>Arial</vt:lpstr>
      <vt:lpstr>MS PGothic</vt:lpstr>
      <vt:lpstr>Calibri</vt:lpstr>
      <vt:lpstr>MS PGothic</vt:lpstr>
      <vt:lpstr>Osaka</vt:lpstr>
      <vt:lpstr>Times</vt:lpstr>
      <vt:lpstr>Wingdings</vt:lpstr>
      <vt:lpstr>ヒラギノ角ゴ Pro W3</vt:lpstr>
      <vt:lpstr>Royal Society of Chemistry</vt:lpstr>
      <vt:lpstr>Lucida Grande</vt:lpstr>
      <vt:lpstr>Symbol</vt:lpstr>
      <vt:lpstr>Clarity</vt:lpstr>
      <vt:lpstr>Microsoft Equation</vt:lpstr>
      <vt:lpstr>LIQUIDS AND SOLIDS CHAPTER 10</vt:lpstr>
      <vt:lpstr>Liquids and Solids </vt:lpstr>
      <vt:lpstr>Liquids and Solids Outline </vt:lpstr>
      <vt:lpstr>10.1: Intermolecular Forces</vt:lpstr>
      <vt:lpstr>PowerPoint Presentation</vt:lpstr>
      <vt:lpstr>PowerPoint Presentation</vt:lpstr>
      <vt:lpstr>PowerPoint Presentation</vt:lpstr>
      <vt:lpstr>IMFs – Forces between Molecules</vt:lpstr>
      <vt:lpstr>PowerPoint Presentation</vt:lpstr>
      <vt:lpstr>Dispersion Forces</vt:lpstr>
      <vt:lpstr>Dispersion Forces</vt:lpstr>
      <vt:lpstr>PowerPoint Presentation</vt:lpstr>
      <vt:lpstr>Dispersion Forces and Molar Mass</vt:lpstr>
      <vt:lpstr>PowerPoint Presentation</vt:lpstr>
      <vt:lpstr>PowerPoint Presentation</vt:lpstr>
      <vt:lpstr>PowerPoint Presentation</vt:lpstr>
      <vt:lpstr>Dipole-Dipole Attractions</vt:lpstr>
      <vt:lpstr>Dipole-Dipole  Attractions</vt:lpstr>
      <vt:lpstr>PowerPoint Presentation</vt:lpstr>
      <vt:lpstr>Hydrogen Bonding</vt:lpstr>
      <vt:lpstr>Hydrogen Bonding in Water</vt:lpstr>
      <vt:lpstr>Hydrogen Bonding</vt:lpstr>
      <vt:lpstr>Influence of Hydrogen Bonding on B.P</vt:lpstr>
      <vt:lpstr>Hydrogen Bonding In DNA</vt:lpstr>
      <vt:lpstr>What about Ionic Bonds?</vt:lpstr>
      <vt:lpstr>10.3: Phase Transitions </vt:lpstr>
      <vt:lpstr>Sublimation and  Deposition of I2</vt:lpstr>
      <vt:lpstr>Liquid-Vapor Equilibrium</vt:lpstr>
      <vt:lpstr>Equilibrium</vt:lpstr>
      <vt:lpstr>Bromine liquid and vapor in equilibrium</vt:lpstr>
      <vt:lpstr>Vapor Pressure</vt:lpstr>
      <vt:lpstr>Vapor Pressure</vt:lpstr>
      <vt:lpstr>Vapor Pressure and Temperature</vt:lpstr>
      <vt:lpstr>Boiling Point</vt:lpstr>
      <vt:lpstr>Boiling</vt:lpstr>
      <vt:lpstr>Boiling Point and External Pressure</vt:lpstr>
      <vt:lpstr>The Clausius-Clapeyron Equation</vt:lpstr>
      <vt:lpstr>DH for Phase Changes</vt:lpstr>
      <vt:lpstr>Phase Changes and Temperature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LIQUIDS AND SOLIDS CHAPTER 10</dc:title>
  <dc:creator>Hanna Kim</dc:creator>
  <cp:lastModifiedBy>M5</cp:lastModifiedBy>
  <cp:revision>6</cp:revision>
  <cp:lastPrinted>2016-04-27T16:13:03Z</cp:lastPrinted>
  <dcterms:created xsi:type="dcterms:W3CDTF">2016-07-21T15:59:11Z</dcterms:created>
  <dcterms:modified xsi:type="dcterms:W3CDTF">2022-01-12T22:24:11Z</dcterms:modified>
</cp:coreProperties>
</file>