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compatMode="1" strictFirstAndLastChars="0" saveSubsetFonts="1">
  <p:sldMasterIdLst>
    <p:sldMasterId id="2147484517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585" r:id="rId4"/>
    <p:sldId id="586" r:id="rId5"/>
    <p:sldId id="584" r:id="rId6"/>
    <p:sldId id="589" r:id="rId7"/>
    <p:sldId id="590" r:id="rId8"/>
    <p:sldId id="593" r:id="rId9"/>
    <p:sldId id="598" r:id="rId10"/>
    <p:sldId id="600" r:id="rId11"/>
    <p:sldId id="601" r:id="rId12"/>
    <p:sldId id="602" r:id="rId13"/>
    <p:sldId id="606" r:id="rId14"/>
    <p:sldId id="609" r:id="rId15"/>
    <p:sldId id="610" r:id="rId16"/>
    <p:sldId id="611" r:id="rId17"/>
    <p:sldId id="613" r:id="rId18"/>
    <p:sldId id="616" r:id="rId19"/>
    <p:sldId id="615" r:id="rId20"/>
    <p:sldId id="612" r:id="rId21"/>
    <p:sldId id="617" r:id="rId22"/>
    <p:sldId id="619" r:id="rId23"/>
    <p:sldId id="263" r:id="rId24"/>
    <p:sldId id="620" r:id="rId25"/>
    <p:sldId id="632" r:id="rId26"/>
    <p:sldId id="633" r:id="rId27"/>
    <p:sldId id="624" r:id="rId28"/>
    <p:sldId id="626" r:id="rId29"/>
    <p:sldId id="627" r:id="rId30"/>
    <p:sldId id="636" r:id="rId31"/>
    <p:sldId id="634" r:id="rId32"/>
    <p:sldId id="638" r:id="rId33"/>
    <p:sldId id="639" r:id="rId34"/>
    <p:sldId id="370" r:id="rId35"/>
    <p:sldId id="640" r:id="rId36"/>
    <p:sldId id="641" r:id="rId37"/>
    <p:sldId id="642" r:id="rId38"/>
    <p:sldId id="562" r:id="rId39"/>
    <p:sldId id="563" r:id="rId40"/>
    <p:sldId id="643" r:id="rId41"/>
    <p:sldId id="572" r:id="rId42"/>
    <p:sldId id="576" r:id="rId43"/>
    <p:sldId id="281" r:id="rId44"/>
    <p:sldId id="426" r:id="rId45"/>
    <p:sldId id="644" r:id="rId46"/>
    <p:sldId id="541" r:id="rId47"/>
    <p:sldId id="645" r:id="rId48"/>
    <p:sldId id="542" r:id="rId49"/>
    <p:sldId id="377" r:id="rId50"/>
    <p:sldId id="378" r:id="rId51"/>
    <p:sldId id="656" r:id="rId52"/>
    <p:sldId id="510" r:id="rId53"/>
    <p:sldId id="428" r:id="rId54"/>
    <p:sldId id="287" r:id="rId55"/>
    <p:sldId id="649" r:id="rId56"/>
    <p:sldId id="288" r:id="rId57"/>
    <p:sldId id="386" r:id="rId58"/>
    <p:sldId id="650" r:id="rId59"/>
    <p:sldId id="380" r:id="rId60"/>
    <p:sldId id="651" r:id="rId61"/>
    <p:sldId id="348" r:id="rId62"/>
    <p:sldId id="433" r:id="rId63"/>
    <p:sldId id="292" r:id="rId64"/>
    <p:sldId id="293" r:id="rId65"/>
    <p:sldId id="654" r:id="rId66"/>
    <p:sldId id="652" r:id="rId67"/>
    <p:sldId id="653" r:id="rId68"/>
    <p:sldId id="294" r:id="rId69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/>
    <p:restoredTop sz="94674"/>
  </p:normalViewPr>
  <p:slideViewPr>
    <p:cSldViewPr>
      <p:cViewPr varScale="1">
        <p:scale>
          <a:sx n="120" d="100"/>
          <a:sy n="120" d="100"/>
        </p:scale>
        <p:origin x="18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060876DC-F871-8942-9805-D4B40E2608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4" rIns="91367" bIns="45684" numCol="1" anchor="t" anchorCtr="0" compatLnSpc="1">
            <a:prstTxWarp prst="textNoShape">
              <a:avLst/>
            </a:prstTxWarp>
          </a:bodyPr>
          <a:lstStyle>
            <a:lvl1pPr defTabSz="912966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2DA968F-C442-274F-9192-5F27ED81716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4" rIns="91367" bIns="45684" numCol="1" anchor="t" anchorCtr="0" compatLnSpc="1">
            <a:prstTxWarp prst="textNoShape">
              <a:avLst/>
            </a:prstTxWarp>
          </a:bodyPr>
          <a:lstStyle>
            <a:lvl1pPr algn="r" defTabSz="912966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>
            <a:extLst>
              <a:ext uri="{FF2B5EF4-FFF2-40B4-BE49-F238E27FC236}">
                <a16:creationId xmlns:a16="http://schemas.microsoft.com/office/drawing/2014/main" id="{2AE3FD1A-6E63-1041-8837-D9713135CE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4" rIns="91367" bIns="45684" numCol="1" anchor="b" anchorCtr="0" compatLnSpc="1">
            <a:prstTxWarp prst="textNoShape">
              <a:avLst/>
            </a:prstTxWarp>
          </a:bodyPr>
          <a:lstStyle>
            <a:lvl1pPr defTabSz="912966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7C1F62E7-1CF4-234F-A32F-9C3BF4FDBD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4" rIns="91367" bIns="4568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/>
            </a:lvl1pPr>
          </a:lstStyle>
          <a:p>
            <a:fld id="{4D29487B-006B-224B-93C6-34D2822B32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4E330A-490E-D74B-86C3-0243DCFD5D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87938" tIns="43969" rIns="87938" bIns="43969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87BE9-1C1F-FC4D-B84B-C2AF0B9600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87938" tIns="43969" rIns="87938" bIns="4396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FFDCE4-4616-AD4C-820F-07626F83488E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8BCDF1B-B6A3-7249-8CC4-59EB3DB1AC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938" tIns="43969" rIns="87938" bIns="4396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E2E2CAC-9FBD-4441-B686-2D2EF4E85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87938" tIns="43969" rIns="87938" bIns="439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6553A-0CCA-5F41-A02A-7C16F824E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87938" tIns="43969" rIns="87938" bIns="43969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6DFE-1148-C54E-B378-5CF68009A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87938" tIns="43969" rIns="87938" bIns="4396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2E357C-C9E7-AB4A-9D61-700EC45CFB6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8231069-9A13-C24B-B8D7-3C526DEBC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A2624D9-85EE-C243-9DEA-BE95C72BA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1E900B4-0045-F44C-9156-59B37383C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3AD7A0-253F-4F4D-91F2-5803A9EBFA33}" type="slidenum">
              <a:rPr lang="en-US" altLang="en-US" sz="1200"/>
              <a:pPr/>
              <a:t>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33E1ADFB-E3C0-9E45-A9DE-C6F3983F59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F2DFC055-62EA-D649-9B03-C1724500DA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158B99F0-F761-FA45-B586-038B065A62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005FD4-ED55-024D-A134-C8C0C51A5B2F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DCBAE787-594C-A745-B776-48886E71E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40E02DAF-977F-C548-9FA3-DC86F854C7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57F9B3B9-0E92-DF4D-8BD6-2934BEFF2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C5C1369-C588-F643-BC6B-C2E400BF224D}" type="slidenum">
              <a:rPr lang="en-US" altLang="en-US" sz="1200"/>
              <a:pPr/>
              <a:t>53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97841DB-0918-5448-A3C2-799B98A8CA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82215C7-CDBE-5A47-8A36-C2AF7C48B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84E236D-6A86-3F48-9E2A-90C888B1D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758EC3-BD07-E348-8E79-7B128820F37F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90CAE6D-9D46-F147-8B6E-5D572ACCED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5CC26C8C-C674-E043-99AF-7D8E4410AF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333504C-B42C-424C-BC28-32DAD7641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8DB26B0-D640-2142-AA54-AF9FD9D5FCFD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2189F91-43AB-634B-BA53-EE07050ABD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0BAF65C1-A86F-084A-9968-B12CC05CFC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19809BB8-D1B1-0F49-879F-A9D655AD8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4E57C13-A48B-3546-A41A-A12F6859E576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F9C0AD97-44EF-D449-9288-6A4669898F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4E2B7B29-3146-714D-899B-59F794B10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643EA197-EF20-6B46-9A9C-38C4D312A8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420B01A-1923-8742-91E8-0CA70B1945EB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51541023-7BA7-4145-92BF-902A189074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E37EF95F-D780-EE44-B709-2CA63ACE79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29F9A77B-69F0-9547-9FDE-6E4F8414C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EB0E216-95CD-B24F-9A60-F4320047A3B9}" type="slidenum">
              <a:rPr lang="en-US" altLang="en-US" sz="1200"/>
              <a:pPr/>
              <a:t>48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05655D02-93BB-184E-BAA3-0B20B15153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F50B8F81-A0B0-BE4D-A948-019DD79AB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51F4814E-648A-6845-833D-6056A138DA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DD0D0C-8FE4-FF4E-B24C-6BEABD79A0EC}" type="slidenum">
              <a:rPr lang="en-US" altLang="en-US" sz="1200"/>
              <a:pPr/>
              <a:t>49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58A20728-0BDF-A746-88FE-84312AC170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58476668-3D54-1A48-9B75-4CF7364580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EF90284B-5349-F449-B3CD-45F6372A07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3EDDF6-3F0C-044B-8C00-0048430FD0B7}" type="slidenum">
              <a:rPr lang="en-US" altLang="en-US" sz="1200"/>
              <a:pPr/>
              <a:t>50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AD7921C5-DC31-504F-81DF-FA6C8C40F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7568F828-D114-AB49-9286-BE8CE53080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D204CC80-B7C4-2B4F-8932-45D062622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431CFB-D016-F942-BAD8-0B5B510B4BBF}" type="slidenum">
              <a:rPr lang="en-US" altLang="en-US" sz="1200"/>
              <a:pPr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B750B-D3D8-FF46-8530-9CFB00BB0541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F1F0A-B6C6-DD48-A349-22D1A4445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BCE200-8B85-B048-9AD1-5F3D8F0AA369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2D62838-78C9-8C4E-93F1-15667AAA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A9534F-38A7-AD4B-89EB-4A92130F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D9B79-121B-F445-B8AE-7DD28CCD1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926D6-80C3-6F4D-AFF6-10ED9942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A5336-CEF6-C24A-8A62-C765C404ED9E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82AE6-8CE3-9D41-A73E-BADE98D9B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A488-6C4D-AD41-B580-63F68D06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C9BE9-4C78-C044-8795-92EE6F9EC6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4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F484-E867-8445-92A9-014BEFCE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71C4CD-DF26-314C-B56F-DD0BDEA375A3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33362-EC23-BC4D-B4F9-537E1263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60209-FF94-0F45-B3EE-178CBA59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8ADD1-1D5F-D44A-BF03-128B44D60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1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1557338"/>
            <a:ext cx="65532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6338" y="2133600"/>
            <a:ext cx="3744912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3650" y="2133600"/>
            <a:ext cx="3746500" cy="439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048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75" y="161925"/>
            <a:ext cx="8110538" cy="676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75" y="1008063"/>
            <a:ext cx="4373563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8038" y="1008063"/>
            <a:ext cx="4373562" cy="56975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69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E2CEA-BC25-6D40-A984-4ECCED8D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546263-739D-4B45-8F52-F5EC689A22D9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954F-0060-2A46-B65F-1AF878CA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2EBAD-304E-FB43-93E5-4A8C7C149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3526B-6AE5-C94B-839F-9B26408C47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67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78BA42-FB44-CB4D-BAA0-45813D06D497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6A9E15-C018-8C45-A1BE-54DFB93D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A53B0-1B36-4B4D-AE45-80584CEE409E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C1D24E-88A4-D44B-BB1E-C73FA6629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9D0333-E6C3-D64B-90AD-315F409E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F63D9-DFA1-5141-BAF4-4A53CFF15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7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6AD1E-23C6-DB44-8D42-8B493334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AACCCC-ABF0-DF4B-A228-2B59359AA25A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1DA874-F722-B04B-B27A-816F4204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81FCB6-5373-2F4F-8C85-B6B8455B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1127B-E46C-EB44-97C2-6BC3D7DD5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6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E16EEA-A281-7447-9767-2E376DB26338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9B95574-8C23-9D47-ACDD-3AFB203E7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52FBB-0832-4249-A2DB-435F8B6DB0B5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6C2CD3E7-9450-2747-A824-5EFE803E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B8DE49-EEDF-2A42-912D-5A3C9B09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99364-B838-7242-AF9D-430C292D3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48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14AD0C-BB70-FF44-B06E-4D8C7DFB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8B30E-FF59-B548-AD8B-043374F53901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C8629CD-4DA6-494D-A7F9-8B679432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F9691F9-0A4D-5C4D-9FF2-2A51ACCF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DB339-6E9B-7B4A-86C5-DA1D8059E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03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86E3349-614A-B440-97B2-E1393B918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82694-367D-8243-BF70-846585E9526F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08C790-D319-6847-B402-9AD45BC5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D4E1A3-E252-4F4B-AEA2-DA8258F3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D1E02-C3EB-BF49-B095-996480F4B1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25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8BE7C7-D854-5148-A980-D46DFBC5C209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6F60619-91F6-064D-AC7A-1E7CBEBC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5BBBE-76D3-2941-AFB9-82EB47997FF4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3E76E3E-D64D-D242-BF15-1665FAA4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7AB482-4B7E-3946-9814-871B53FA8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7BEC2-89FC-7A43-B072-11A3B41168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66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B55895-8C2A-4B41-9D16-A3BB1EC9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A41561-1477-6F49-89D7-B61DC6D515B2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75F272-0D64-A340-AE71-4AD5D81AE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429FD9-A6D6-184D-8D51-2ED3D09B5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F2AF1-78A9-6E4B-ACF1-60C744ADC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7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413BB2-088F-2A46-83DE-27ED83344195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F740F-BB99-6F47-8BE6-83E377CB7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A55CF-E9DF-154E-B650-9E7F21071C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CE065D-A508-F548-8C2B-E080C2EFB40C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1BD70-541F-234A-B1DB-9F2A6803F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</a:defRPr>
            </a:lvl1pPr>
          </a:lstStyle>
          <a:p>
            <a:fld id="{9C51082B-710E-E844-965D-A2843CFE45FB}" type="datetime1">
              <a:rPr lang="en-US" altLang="en-US"/>
              <a:pPr/>
              <a:t>1/12/22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7693-7AE1-E54D-B67D-69CA9E79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019AA-221F-F048-980E-51A789568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F88AFF9F-225C-0848-BD23-9A9896D402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8" r:id="rId1"/>
    <p:sldLayoutId id="2147487051" r:id="rId2"/>
    <p:sldLayoutId id="2147487059" r:id="rId3"/>
    <p:sldLayoutId id="2147487052" r:id="rId4"/>
    <p:sldLayoutId id="2147487060" r:id="rId5"/>
    <p:sldLayoutId id="2147487053" r:id="rId6"/>
    <p:sldLayoutId id="2147487054" r:id="rId7"/>
    <p:sldLayoutId id="2147487061" r:id="rId8"/>
    <p:sldLayoutId id="2147487055" r:id="rId9"/>
    <p:sldLayoutId id="2147487056" r:id="rId10"/>
    <p:sldLayoutId id="2147487057" r:id="rId11"/>
    <p:sldLayoutId id="2147487062" r:id="rId12"/>
    <p:sldLayoutId id="214748706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Lq5NibwV5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319D53C-0A81-B542-9650-282560A5C4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1252538"/>
            <a:ext cx="8305800" cy="11096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800" b="1" cap="none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CHAPTER 11: Solutions and Colloids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756E4F2-EB3B-7C4F-BB0C-BD2654B325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657600"/>
            <a:ext cx="7162800" cy="69691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tx1"/>
                </a:solidFill>
              </a:rPr>
              <a:t>OpenStax Chemistry</a:t>
            </a:r>
          </a:p>
          <a:p>
            <a:pPr eaLnBrk="1" hangingPunct="1"/>
            <a:r>
              <a:rPr lang="en-US" altLang="en-US" sz="3200" b="1">
                <a:solidFill>
                  <a:schemeClr val="tx1"/>
                </a:solidFill>
              </a:rPr>
              <a:t>Joseph DePasquale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1B74C385-192A-B642-B68E-96BA37C7D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The Formation of Solutions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DA073F16-BD02-3E4E-BBC9-4A75E90E2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610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We can think of solution formation as a step-wise process.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>
                <a:ea typeface="Osaka" panose="020B0600000000000000" pitchFamily="34" charset="-128"/>
              </a:rPr>
              <a:t>Step 1: </a:t>
            </a:r>
            <a:r>
              <a:rPr lang="en-US" altLang="en-US" sz="2800">
                <a:ea typeface="Osaka" panose="020B0600000000000000" pitchFamily="34" charset="-128"/>
              </a:rPr>
              <a:t>Solute-Solute IMFs must be overcome. </a:t>
            </a: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Energy is consumed.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>
                <a:ea typeface="Osaka" panose="020B0600000000000000" pitchFamily="34" charset="-128"/>
              </a:rPr>
              <a:t>Step 2: </a:t>
            </a:r>
            <a:r>
              <a:rPr lang="en-US" altLang="en-US" sz="2800">
                <a:ea typeface="Osaka" panose="020B0600000000000000" pitchFamily="34" charset="-128"/>
              </a:rPr>
              <a:t>Solvent-Solvent IMFs must be overcome. </a:t>
            </a: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Energy is consumed.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 b="1">
                <a:ea typeface="Osaka" panose="020B0600000000000000" pitchFamily="34" charset="-128"/>
              </a:rPr>
              <a:t>Step 3: </a:t>
            </a:r>
            <a:r>
              <a:rPr lang="en-US" altLang="en-US" sz="2800" b="1">
                <a:solidFill>
                  <a:srgbClr val="FF0000"/>
                </a:solidFill>
                <a:ea typeface="Osaka" panose="020B0600000000000000" pitchFamily="34" charset="-128"/>
              </a:rPr>
              <a:t>Solvation</a:t>
            </a:r>
            <a:r>
              <a:rPr lang="en-US" altLang="en-US" sz="2800" b="1">
                <a:ea typeface="Osaka" panose="020B0600000000000000" pitchFamily="34" charset="-128"/>
              </a:rPr>
              <a:t> - </a:t>
            </a:r>
            <a:r>
              <a:rPr lang="en-US" altLang="en-US" sz="2800">
                <a:ea typeface="Osaka" panose="020B0600000000000000" pitchFamily="34" charset="-128"/>
              </a:rPr>
              <a:t>Solute-Solvent attractive forces are established. </a:t>
            </a:r>
            <a:r>
              <a:rPr lang="en-US" altLang="en-US" sz="2800" b="1">
                <a:solidFill>
                  <a:srgbClr val="FF0000"/>
                </a:solidFill>
                <a:ea typeface="Osaka" panose="020B0600000000000000" pitchFamily="34" charset="-128"/>
              </a:rPr>
              <a:t>Energy is released.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9700" name="Slide Number Placeholder 1">
            <a:extLst>
              <a:ext uri="{FF2B5EF4-FFF2-40B4-BE49-F238E27FC236}">
                <a16:creationId xmlns:a16="http://schemas.microsoft.com/office/drawing/2014/main" id="{A5C1FD8A-9AC6-C241-8F25-1B762C92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ADEB192-9777-2A4D-BFB4-8D1EE539A551}" type="slidenum">
              <a:rPr lang="en-US" altLang="en-US" sz="1400">
                <a:solidFill>
                  <a:srgbClr val="FFFFFF"/>
                </a:solidFill>
              </a:rPr>
              <a:pPr/>
              <a:t>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E894A189-270A-8A42-94CB-3202F5868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D0BF62-3CB9-2D46-A251-D4F8370BEE0F}" type="slidenum">
              <a:rPr lang="en-US" altLang="en-US" sz="1400">
                <a:solidFill>
                  <a:srgbClr val="FFFFFF"/>
                </a:solidFill>
              </a:rPr>
              <a:pPr/>
              <a:t>10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0723" name="Picture Placeholder 1" descr="CNX_Chem_11_01_solusolv.jpg">
            <a:extLst>
              <a:ext uri="{FF2B5EF4-FFF2-40B4-BE49-F238E27FC236}">
                <a16:creationId xmlns:a16="http://schemas.microsoft.com/office/drawing/2014/main" id="{D9EED7A7-9A9E-F643-B90B-81C2FE54E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5" r="-1385" b="6029"/>
          <a:stretch>
            <a:fillRect/>
          </a:stretch>
        </p:blipFill>
        <p:spPr bwMode="auto">
          <a:xfrm>
            <a:off x="274638" y="533400"/>
            <a:ext cx="8716962" cy="512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32AD2AD-97DF-9949-A81F-0299E33EA8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The Formation of Solutions</a:t>
            </a:r>
          </a:p>
        </p:txBody>
      </p:sp>
      <p:sp>
        <p:nvSpPr>
          <p:cNvPr id="31750" name="Rectangle 5">
            <a:extLst>
              <a:ext uri="{FF2B5EF4-FFF2-40B4-BE49-F238E27FC236}">
                <a16:creationId xmlns:a16="http://schemas.microsoft.com/office/drawing/2014/main" id="{16DF1D15-5839-8141-8963-9ED5ED09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610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>
                <a:ea typeface="Osaka" panose="020B0600000000000000" pitchFamily="34" charset="-128"/>
              </a:rPr>
              <a:t>The relative magnitudes of the energy changes for these three steps determine whether the solution formation process is </a:t>
            </a:r>
            <a:r>
              <a:rPr lang="en-US" altLang="en-US" b="1">
                <a:solidFill>
                  <a:srgbClr val="292934"/>
                </a:solidFill>
                <a:ea typeface="Osaka" panose="020B0600000000000000" pitchFamily="34" charset="-128"/>
              </a:rPr>
              <a:t>exothermic, endothermic, or does not occur at all.  </a:t>
            </a:r>
            <a:endParaRPr lang="en-US" altLang="en-US">
              <a:ea typeface="Osaka" panose="020B0600000000000000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1) If,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endParaRPr lang="en-US" altLang="en-US" sz="2800" b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2) If,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3) If,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FF000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FF000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 b="1">
              <a:solidFill>
                <a:srgbClr val="FF000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31751" name="Slide Number Placeholder 1">
            <a:extLst>
              <a:ext uri="{FF2B5EF4-FFF2-40B4-BE49-F238E27FC236}">
                <a16:creationId xmlns:a16="http://schemas.microsoft.com/office/drawing/2014/main" id="{D9DCA221-049F-9442-9A5A-375A3190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7597B6-7D9E-514C-BCC3-6A736127E3A7}" type="slidenum">
              <a:rPr lang="en-US" altLang="en-US" sz="1400">
                <a:solidFill>
                  <a:srgbClr val="FFFFFF"/>
                </a:solidFill>
              </a:rPr>
              <a:pPr/>
              <a:t>11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graphicFrame>
        <p:nvGraphicFramePr>
          <p:cNvPr id="31746" name="Object 1">
            <a:extLst>
              <a:ext uri="{FF2B5EF4-FFF2-40B4-BE49-F238E27FC236}">
                <a16:creationId xmlns:a16="http://schemas.microsoft.com/office/drawing/2014/main" id="{BAAB9532-7CCC-BE4D-9BB1-CB2DD926C4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505200"/>
          <a:ext cx="45100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1663700" imgH="241300" progId="Equation.3">
                  <p:embed/>
                </p:oleObj>
              </mc:Choice>
              <mc:Fallback>
                <p:oleObj name="Equation" r:id="rId3" imgW="16637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05200"/>
                        <a:ext cx="45100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1">
            <a:extLst>
              <a:ext uri="{FF2B5EF4-FFF2-40B4-BE49-F238E27FC236}">
                <a16:creationId xmlns:a16="http://schemas.microsoft.com/office/drawing/2014/main" id="{2A1ED84B-BB31-B74B-A60C-625A3C07B6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5029200"/>
          <a:ext cx="45100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Equation" r:id="rId5" imgW="1663700" imgH="241300" progId="Equation.3">
                  <p:embed/>
                </p:oleObj>
              </mc:Choice>
              <mc:Fallback>
                <p:oleObj name="Equation" r:id="rId5" imgW="16637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45100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32">
            <a:extLst>
              <a:ext uri="{FF2B5EF4-FFF2-40B4-BE49-F238E27FC236}">
                <a16:creationId xmlns:a16="http://schemas.microsoft.com/office/drawing/2014/main" id="{166BCEBA-E197-E748-8AE7-153153579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225" y="5943600"/>
          <a:ext cx="47513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Equation" r:id="rId7" imgW="1752600" imgH="241300" progId="Equation.3">
                  <p:embed/>
                </p:oleObj>
              </mc:Choice>
              <mc:Fallback>
                <p:oleObj name="Equation" r:id="rId7" imgW="1752600" imgH="2413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5943600"/>
                        <a:ext cx="47513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Placeholder 1" descr="CNX_Chem_11_01_Icepack.jpg">
            <a:extLst>
              <a:ext uri="{FF2B5EF4-FFF2-40B4-BE49-F238E27FC236}">
                <a16:creationId xmlns:a16="http://schemas.microsoft.com/office/drawing/2014/main" id="{40A27217-41D4-304D-BAE9-A95C8F3A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r="4718"/>
          <a:stretch>
            <a:fillRect/>
          </a:stretch>
        </p:blipFill>
        <p:spPr bwMode="auto">
          <a:xfrm>
            <a:off x="304800" y="685800"/>
            <a:ext cx="64500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E335AAB8-B3F1-C946-96DC-6084686B2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1219200"/>
            <a:ext cx="7239000" cy="914400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The Golden Rule of Solubility is</a:t>
            </a:r>
            <a:br>
              <a:rPr lang="en-US" altLang="en-US" sz="2800" b="1">
                <a:solidFill>
                  <a:schemeClr val="tx1"/>
                </a:solidFill>
              </a:rPr>
            </a:br>
            <a:r>
              <a:rPr lang="en-US" altLang="en-US" sz="2800" b="1">
                <a:solidFill>
                  <a:schemeClr val="tx1"/>
                </a:solidFill>
              </a:rPr>
              <a:t> </a:t>
            </a:r>
            <a:r>
              <a:rPr lang="ja-JP" altLang="en-US" sz="2800" b="1">
                <a:solidFill>
                  <a:srgbClr val="000090"/>
                </a:solidFill>
              </a:rPr>
              <a:t>“</a:t>
            </a:r>
            <a:r>
              <a:rPr lang="en-US" altLang="ja-JP" sz="2800" b="1">
                <a:solidFill>
                  <a:srgbClr val="000090"/>
                </a:solidFill>
              </a:rPr>
              <a:t>Like Dissolves Like</a:t>
            </a:r>
            <a:r>
              <a:rPr lang="ja-JP" altLang="en-US" sz="2800" b="1">
                <a:solidFill>
                  <a:srgbClr val="000090"/>
                </a:solidFill>
              </a:rPr>
              <a:t>”</a:t>
            </a:r>
            <a:endParaRPr lang="en-US" altLang="en-US" sz="2800" b="1">
              <a:solidFill>
                <a:srgbClr val="00009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6624F3-5E93-B74B-80E4-28DF503951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38188" y="2286000"/>
            <a:ext cx="7643812" cy="4392613"/>
          </a:xfrm>
        </p:spPr>
        <p:txBody>
          <a:bodyPr/>
          <a:lstStyle/>
          <a:p>
            <a:pPr eaLnBrk="1" hangingPunct="1"/>
            <a:r>
              <a:rPr lang="en-US" altLang="en-US" sz="2600"/>
              <a:t>If two substances have very similar </a:t>
            </a:r>
            <a:r>
              <a:rPr lang="en-US" altLang="en-US" sz="2600" b="1">
                <a:solidFill>
                  <a:srgbClr val="0000FF"/>
                </a:solidFill>
              </a:rPr>
              <a:t>IMFs </a:t>
            </a:r>
            <a:r>
              <a:rPr lang="en-US" altLang="en-US" sz="2600"/>
              <a:t>then they are likely to be soluble in one another.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Step 3 will be highly exothermic.  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 b="1">
                <a:solidFill>
                  <a:srgbClr val="008000"/>
                </a:solidFill>
              </a:rPr>
              <a:t>Nonpolar </a:t>
            </a:r>
            <a:r>
              <a:rPr lang="en-US" altLang="en-US" sz="2600"/>
              <a:t>solvents dissolve nonpolar solutes.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/>
            <a:r>
              <a:rPr lang="en-US" altLang="en-US" sz="2600" b="1">
                <a:solidFill>
                  <a:srgbClr val="800000"/>
                </a:solidFill>
              </a:rPr>
              <a:t>Polar</a:t>
            </a:r>
            <a:r>
              <a:rPr lang="en-US" altLang="en-US" sz="2600"/>
              <a:t> solvents dissolve polar solutes and </a:t>
            </a:r>
            <a:r>
              <a:rPr lang="en-US" altLang="en-US" sz="2600" b="1" i="1">
                <a:solidFill>
                  <a:srgbClr val="FF0000"/>
                </a:solidFill>
              </a:rPr>
              <a:t>many</a:t>
            </a:r>
            <a:r>
              <a:rPr lang="en-US" altLang="en-US" sz="2600"/>
              <a:t> ionic solutes. 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4E7699BC-A080-644F-8ACA-270C8D1D63CE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457200"/>
            <a:ext cx="6553200" cy="5080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spc="-100" dirty="0">
                <a:solidFill>
                  <a:srgbClr val="800000"/>
                </a:solidFill>
                <a:latin typeface="+mj-lt"/>
                <a:ea typeface="ＭＳ Ｐゴシック" charset="0"/>
                <a:cs typeface="ＭＳ Ｐゴシック" charset="0"/>
              </a:rPr>
              <a:t>Solute-Solvent Interactions</a:t>
            </a:r>
          </a:p>
        </p:txBody>
      </p:sp>
      <p:sp>
        <p:nvSpPr>
          <p:cNvPr id="33797" name="Slide Number Placeholder 1">
            <a:extLst>
              <a:ext uri="{FF2B5EF4-FFF2-40B4-BE49-F238E27FC236}">
                <a16:creationId xmlns:a16="http://schemas.microsoft.com/office/drawing/2014/main" id="{A9C79398-85A5-AA4D-9494-BFC273B1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8896FEA-853A-DB4E-8D4E-B4920F2C394D}" type="slidenum">
              <a:rPr lang="en-US" altLang="en-US" sz="1400">
                <a:solidFill>
                  <a:srgbClr val="FFFFFF"/>
                </a:solidFill>
              </a:rPr>
              <a:pPr/>
              <a:t>13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3798" name="Ink 1">
            <a:extLst>
              <a:ext uri="{FF2B5EF4-FFF2-40B4-BE49-F238E27FC236}">
                <a16:creationId xmlns:a16="http://schemas.microsoft.com/office/drawing/2014/main" id="{F86D0BD2-0C81-8B40-92CC-3D8974EF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647700"/>
            <a:ext cx="6350" cy="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898EE33-1AE9-BD4A-A0E6-1FE1AAEB0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11.2 Electrolytes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C9F45342-930F-774F-A360-B6C4929EB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CD7768BF-2D06-8447-AD20-E8A2E89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6EAE486-DFFD-B14C-AD03-B2B698C2E3D9}" type="slidenum">
              <a:rPr lang="en-US" altLang="en-US" sz="1400">
                <a:solidFill>
                  <a:srgbClr val="FFFFFF"/>
                </a:solidFill>
              </a:rPr>
              <a:pPr/>
              <a:t>14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F9869430-5703-B541-9DFB-89BF80792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Electrolytes – </a:t>
            </a:r>
            <a:r>
              <a:rPr lang="en-US" altLang="en-US" sz="2800" b="1">
                <a:ea typeface="Osaka" panose="020B0600000000000000" pitchFamily="34" charset="-128"/>
              </a:rPr>
              <a:t>Substances that dissolve in water and undergo a physical or chemical change to produce ions.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 b="1">
                <a:solidFill>
                  <a:srgbClr val="FF0000"/>
                </a:solidFill>
                <a:ea typeface="Osaka" panose="020B0600000000000000" pitchFamily="34" charset="-128"/>
              </a:rPr>
              <a:t>Nonelectrolytes – </a:t>
            </a:r>
            <a:r>
              <a:rPr lang="en-US" altLang="en-US" sz="2800" b="1">
                <a:ea typeface="Osaka" panose="020B0600000000000000" pitchFamily="34" charset="-128"/>
              </a:rPr>
              <a:t>Substances that do not produce ions when dissolved in water. </a:t>
            </a:r>
            <a:endParaRPr lang="en-US" altLang="en-US" sz="2800">
              <a:ea typeface="Osaka" panose="020B0600000000000000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8EC58C3A-82D2-8846-BF9F-C51BCDDF1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Strong vs. Weak Electrolytes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9725422F-0AE2-C745-BD43-E3FFA711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F32FFFAB-8DF1-9040-958D-1B9B97D3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D20C62-27B1-BF47-9709-BAD540C4387D}" type="slidenum">
              <a:rPr lang="en-US" altLang="en-US" sz="1400">
                <a:solidFill>
                  <a:srgbClr val="FFFFFF"/>
                </a:solidFill>
              </a:rPr>
              <a:pPr/>
              <a:t>15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0D933274-FA34-E247-A9B3-EF5548B01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Strong Electrolytes – </a:t>
            </a:r>
            <a:r>
              <a:rPr lang="en-US" altLang="en-US" sz="2800" b="1">
                <a:ea typeface="Osaka" panose="020B0600000000000000" pitchFamily="34" charset="-128"/>
              </a:rPr>
              <a:t>Essentially 100% of the dissolved substance generates ions.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0F46169-8896-3449-AF50-B08F81C2B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Strong vs. Weak Electrolytes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20BBF6EC-7F9D-5941-91EE-4490E221C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7B992E7E-E400-3C46-B9F5-E3F62A58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40793F-AFCB-C142-A51C-B376AF78193B}" type="slidenum">
              <a:rPr lang="en-US" altLang="en-US" sz="1400">
                <a:solidFill>
                  <a:srgbClr val="FFFFFF"/>
                </a:solidFill>
              </a:rPr>
              <a:pPr/>
              <a:t>16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0F7A4BE1-9B8B-E14E-982E-8A33BE6E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Weak Electrolytes – </a:t>
            </a:r>
            <a:r>
              <a:rPr lang="en-US" altLang="en-US" sz="2800" b="1">
                <a:ea typeface="Osaka" panose="020B0600000000000000" pitchFamily="34" charset="-128"/>
              </a:rPr>
              <a:t>Only a relatively small fraction of the dissolved substance generates ions.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A52798B8-89BD-3B44-9F18-337C2413B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4876800"/>
          </a:xfrm>
        </p:spPr>
        <p:txBody>
          <a:bodyPr/>
          <a:lstStyle/>
          <a:p>
            <a:r>
              <a:rPr lang="en-US" altLang="en-US" sz="2800"/>
              <a:t>To conduct electricity, a solution must contain ions.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pPr>
              <a:buFont typeface="Arial" panose="020B0604020202020204" pitchFamily="34" charset="0"/>
              <a:buNone/>
            </a:pPr>
            <a:r>
              <a:rPr lang="en-US" altLang="en-US" sz="2800"/>
              <a:t>	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0F33C8E4-10C5-5A40-97C7-55BC55BC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8B41E6-60CF-CC4B-A7D2-1531E02AFED6}" type="slidenum">
              <a:rPr lang="en-US" altLang="en-US" sz="1400">
                <a:solidFill>
                  <a:srgbClr val="FFFFFF"/>
                </a:solidFill>
              </a:rPr>
              <a:pPr/>
              <a:t>17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37892" name="Picture Placeholder 1" descr="CNX_Chem_11_02_electrolyt.jpg">
            <a:extLst>
              <a:ext uri="{FF2B5EF4-FFF2-40B4-BE49-F238E27FC236}">
                <a16:creationId xmlns:a16="http://schemas.microsoft.com/office/drawing/2014/main" id="{C0875F40-3946-A54C-AA13-903F34AEF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-111" b="11128"/>
          <a:stretch>
            <a:fillRect/>
          </a:stretch>
        </p:blipFill>
        <p:spPr bwMode="auto">
          <a:xfrm>
            <a:off x="381000" y="1295400"/>
            <a:ext cx="8545513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5">
            <a:extLst>
              <a:ext uri="{FF2B5EF4-FFF2-40B4-BE49-F238E27FC236}">
                <a16:creationId xmlns:a16="http://schemas.microsoft.com/office/drawing/2014/main" id="{2374209D-4919-664C-9596-ED61754B1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334000"/>
            <a:ext cx="2322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Nonelectrolyte</a:t>
            </a:r>
          </a:p>
        </p:txBody>
      </p:sp>
      <p:sp>
        <p:nvSpPr>
          <p:cNvPr id="37894" name="TextBox 6">
            <a:extLst>
              <a:ext uri="{FF2B5EF4-FFF2-40B4-BE49-F238E27FC236}">
                <a16:creationId xmlns:a16="http://schemas.microsoft.com/office/drawing/2014/main" id="{A628C4A5-BC8D-C744-8B7C-78165DB91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6050" y="5257800"/>
            <a:ext cx="1758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Strong</a:t>
            </a:r>
          </a:p>
          <a:p>
            <a:pPr algn="ctr"/>
            <a:r>
              <a:rPr lang="en-US" altLang="en-US" b="1"/>
              <a:t>Electrolyte</a:t>
            </a:r>
          </a:p>
        </p:txBody>
      </p:sp>
      <p:sp>
        <p:nvSpPr>
          <p:cNvPr id="37895" name="TextBox 7">
            <a:extLst>
              <a:ext uri="{FF2B5EF4-FFF2-40B4-BE49-F238E27FC236}">
                <a16:creationId xmlns:a16="http://schemas.microsoft.com/office/drawing/2014/main" id="{3ED82217-FBB5-B343-B18D-CCC80699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65738"/>
            <a:ext cx="17589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/>
              <a:t>Weak</a:t>
            </a:r>
          </a:p>
          <a:p>
            <a:pPr algn="ctr"/>
            <a:r>
              <a:rPr lang="en-US" altLang="en-US" b="1"/>
              <a:t>Electrolyte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D0F1D643-B215-4D4F-A4AA-66BDE4660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Ionic Electrolytes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A1D21244-ACFF-D74E-AA34-6839DF453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38916" name="Slide Number Placeholder 1">
            <a:extLst>
              <a:ext uri="{FF2B5EF4-FFF2-40B4-BE49-F238E27FC236}">
                <a16:creationId xmlns:a16="http://schemas.microsoft.com/office/drawing/2014/main" id="{095C3B08-A173-1147-AA09-214B7E61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7418FC-3A09-9C4F-8A32-EE83951D1CCF}" type="slidenum">
              <a:rPr lang="en-US" altLang="en-US" sz="1400">
                <a:solidFill>
                  <a:srgbClr val="FFFFFF"/>
                </a:solidFill>
              </a:rPr>
              <a:pPr/>
              <a:t>18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B92DCE4-17C1-B34D-937F-AFBEAE178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Water and other polar molecules are attracted to ions. 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The electrostatic attraction between an ion and a molecule with a dipole (polar molecule) is called an </a:t>
            </a:r>
            <a:r>
              <a:rPr lang="en-US" altLang="en-US" sz="2800" b="1" i="1">
                <a:solidFill>
                  <a:srgbClr val="000090"/>
                </a:solidFill>
                <a:ea typeface="Osaka" panose="020B0600000000000000" pitchFamily="34" charset="-128"/>
              </a:rPr>
              <a:t>ion-dipole attraction. 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 i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/>
              <a:t>Water molecules surround and solvate the separated ions.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/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/>
              <a:t>This physical process is known as </a:t>
            </a:r>
            <a:r>
              <a:rPr lang="en-US" altLang="en-US" sz="2800" b="1" i="1">
                <a:solidFill>
                  <a:srgbClr val="000090"/>
                </a:solidFill>
              </a:rPr>
              <a:t>dissociation. </a:t>
            </a:r>
            <a:endParaRPr lang="en-US" altLang="en-US" sz="2800" b="1" i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BCBC8AB0-5458-C74D-9F70-AF3C86107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Ch. 11: Solutions and Colloids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045A8BC-4870-9641-98D1-E25C5296DE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/>
              <a:t>11.1 The Dissolution Process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 b="1"/>
              <a:t>11.2 Electrolytes </a:t>
            </a:r>
          </a:p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 b="1"/>
              <a:t>11.3 Solubility</a:t>
            </a:r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/>
              <a:t>11.4 Colligative Properites</a:t>
            </a:r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Omit section 11.5 on Colloids. </a:t>
            </a:r>
            <a:endParaRPr lang="en-US" altLang="en-US" b="1" i="1">
              <a:solidFill>
                <a:srgbClr val="FF0000"/>
              </a:solidFill>
            </a:endParaRP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779112C0-DFF6-7F40-B557-9200C240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AE1726-AD1D-8E43-B6A7-734705EC732B}" type="slidenum">
              <a:rPr lang="en-US" altLang="en-US" sz="1400">
                <a:solidFill>
                  <a:srgbClr val="FFFFFF"/>
                </a:solidFill>
              </a:rPr>
              <a:pPr/>
              <a:t>1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Placeholder 1" descr="CNX_Chem_11_02_waterions.jpg">
            <a:extLst>
              <a:ext uri="{FF2B5EF4-FFF2-40B4-BE49-F238E27FC236}">
                <a16:creationId xmlns:a16="http://schemas.microsoft.com/office/drawing/2014/main" id="{482EA2EA-FECA-2744-BC0A-701A4FE1C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6973"/>
          <a:stretch>
            <a:fillRect/>
          </a:stretch>
        </p:blipFill>
        <p:spPr bwMode="auto">
          <a:xfrm>
            <a:off x="1600200" y="381000"/>
            <a:ext cx="6494463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DAAD4C6-5C85-5C4E-ACBD-606A7D915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Solubility of Ionic Compounds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AD524D9-2F45-3E4D-A209-B48535113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876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 sz="2800" b="1"/>
              <a:t>Competing forces influence the extent of solubility of an ionic compound.</a:t>
            </a:r>
          </a:p>
          <a:p>
            <a:pPr marL="273050" lvl="1" indent="0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1) Ion-dipole attraction: </a:t>
            </a:r>
            <a:r>
              <a:rPr lang="en-US" altLang="en-US" sz="2800" b="1" i="1">
                <a:solidFill>
                  <a:srgbClr val="0000FF"/>
                </a:solidFill>
              </a:rPr>
              <a:t>If this is the dominate force then the compound it </a:t>
            </a:r>
            <a:r>
              <a:rPr lang="ja-JP" altLang="en-US" sz="2800" b="1" i="1">
                <a:solidFill>
                  <a:srgbClr val="0000FF"/>
                </a:solidFill>
              </a:rPr>
              <a:t>“</a:t>
            </a:r>
            <a:r>
              <a:rPr lang="en-US" altLang="ja-JP" sz="2800" b="1" i="1">
                <a:solidFill>
                  <a:srgbClr val="0000FF"/>
                </a:solidFill>
              </a:rPr>
              <a:t>pulled</a:t>
            </a:r>
            <a:r>
              <a:rPr lang="ja-JP" altLang="en-US" sz="2800" b="1" i="1">
                <a:solidFill>
                  <a:srgbClr val="0000FF"/>
                </a:solidFill>
              </a:rPr>
              <a:t>”</a:t>
            </a:r>
            <a:r>
              <a:rPr lang="en-US" altLang="ja-JP" sz="2800" b="1" i="1">
                <a:solidFill>
                  <a:srgbClr val="0000FF"/>
                </a:solidFill>
              </a:rPr>
              <a:t> into solution and has very high water solubility.</a:t>
            </a:r>
            <a:endParaRPr lang="en-US" altLang="ja-JP" sz="2800" b="1" i="1"/>
          </a:p>
          <a:p>
            <a:pPr marL="273050" lvl="1" indent="0" eaLnBrk="1" hangingPunct="1">
              <a:buFont typeface="Arial" panose="020B0604020202020204" pitchFamily="34" charset="0"/>
              <a:buNone/>
            </a:pPr>
            <a:endParaRPr lang="en-US" altLang="en-US" sz="2800"/>
          </a:p>
          <a:p>
            <a:pPr marL="273050" lvl="1" indent="0" eaLnBrk="1" hangingPunct="1">
              <a:buFont typeface="Arial" panose="020B0604020202020204" pitchFamily="34" charset="0"/>
              <a:buNone/>
            </a:pPr>
            <a:r>
              <a:rPr lang="en-US" altLang="en-US" sz="2800"/>
              <a:t>2) The force of attraction between oppositely charged ions: </a:t>
            </a:r>
            <a:r>
              <a:rPr lang="en-US" altLang="en-US" sz="2800" b="1" i="1">
                <a:solidFill>
                  <a:srgbClr val="FF0000"/>
                </a:solidFill>
              </a:rPr>
              <a:t>If this is the dominate force then the compound tends to remain un-dissolved and in the solid state, and have very low water solubility. </a:t>
            </a:r>
          </a:p>
        </p:txBody>
      </p:sp>
      <p:sp>
        <p:nvSpPr>
          <p:cNvPr id="40964" name="Slide Number Placeholder 1">
            <a:extLst>
              <a:ext uri="{FF2B5EF4-FFF2-40B4-BE49-F238E27FC236}">
                <a16:creationId xmlns:a16="http://schemas.microsoft.com/office/drawing/2014/main" id="{824D0339-8871-FD4A-8B4A-B70D77D1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901E14-BA5E-4548-972D-1D5EEDCA3D20}" type="slidenum">
              <a:rPr lang="en-US" altLang="en-US" sz="1400">
                <a:solidFill>
                  <a:srgbClr val="FFFFFF"/>
                </a:solidFill>
              </a:rPr>
              <a:pPr/>
              <a:t>20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785B148-D364-B442-9FC0-DFED187EC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533400"/>
            <a:ext cx="71628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Covalent Electrolytes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BBA72149-30C6-8E4C-8C28-970F9B1E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A4BB26B3-0C8C-654F-A6E4-7F4C3A230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Some covalent compounds are electrolytes because they chemically react with water to produce ions. 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 i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Example: HCl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1963666-E477-5B42-809A-F815677ED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11.3 Solubility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5D86F641-7130-BF49-9A4F-37071369A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Even most highly water soluble compounds have a limit to how much you can dissolve.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 b="1">
                <a:solidFill>
                  <a:srgbClr val="000090"/>
                </a:solidFill>
                <a:ea typeface="Osaka" panose="020B0600000000000000" pitchFamily="34" charset="-128"/>
              </a:rPr>
              <a:t>Solubility – </a:t>
            </a:r>
            <a:r>
              <a:rPr lang="en-US" altLang="en-US" sz="2800">
                <a:ea typeface="Osaka" panose="020B0600000000000000" pitchFamily="34" charset="-128"/>
              </a:rPr>
              <a:t>The maximum concentration of a solute that can be achieved in a particular solvent under given conditions.</a:t>
            </a:r>
          </a:p>
        </p:txBody>
      </p:sp>
      <p:sp>
        <p:nvSpPr>
          <p:cNvPr id="43012" name="Slide Number Placeholder 1">
            <a:extLst>
              <a:ext uri="{FF2B5EF4-FFF2-40B4-BE49-F238E27FC236}">
                <a16:creationId xmlns:a16="http://schemas.microsoft.com/office/drawing/2014/main" id="{BBE3A863-F11F-254F-B91C-F15F540A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A76B2D0-53E6-7D4D-AB9E-42CF3BF04014}" type="slidenum">
              <a:rPr lang="en-US" altLang="en-US" sz="1400">
                <a:solidFill>
                  <a:srgbClr val="FFFFFF"/>
                </a:solidFill>
              </a:rPr>
              <a:pPr/>
              <a:t>22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622B06F1-0AD7-A446-8BCC-6EB7368A5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Solubility Terms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A493C92E-329D-B84E-A62D-C9B51C89D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71600"/>
            <a:ext cx="83058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When a solute</a:t>
            </a:r>
            <a:r>
              <a:rPr lang="ja-JP" altLang="en-US" sz="2800">
                <a:ea typeface="Osaka" panose="020B0600000000000000" pitchFamily="34" charset="-128"/>
              </a:rPr>
              <a:t>’</a:t>
            </a:r>
            <a:r>
              <a:rPr lang="en-US" altLang="ja-JP" sz="2800">
                <a:ea typeface="Osaka" panose="020B0600000000000000" pitchFamily="34" charset="-128"/>
              </a:rPr>
              <a:t>s concentration </a:t>
            </a:r>
            <a:r>
              <a:rPr lang="en-US" altLang="ja-JP" sz="2800" b="1" i="1">
                <a:solidFill>
                  <a:srgbClr val="000090"/>
                </a:solidFill>
                <a:ea typeface="Osaka" panose="020B0600000000000000" pitchFamily="34" charset="-128"/>
              </a:rPr>
              <a:t>equals its solubility</a:t>
            </a:r>
            <a:r>
              <a:rPr lang="en-US" altLang="ja-JP" sz="2800">
                <a:ea typeface="Osaka" panose="020B0600000000000000" pitchFamily="34" charset="-128"/>
              </a:rPr>
              <a:t> the solution is called </a:t>
            </a:r>
            <a:r>
              <a:rPr lang="en-US" altLang="ja-JP" sz="2800" b="1" i="1">
                <a:solidFill>
                  <a:srgbClr val="000090"/>
                </a:solidFill>
                <a:ea typeface="Osaka" panose="020B0600000000000000" pitchFamily="34" charset="-128"/>
              </a:rPr>
              <a:t>saturated.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="1" i="1">
              <a:solidFill>
                <a:srgbClr val="000090"/>
              </a:solidFill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When a solute</a:t>
            </a:r>
            <a:r>
              <a:rPr lang="ja-JP" altLang="en-US" sz="2800">
                <a:ea typeface="Osaka" panose="020B0600000000000000" pitchFamily="34" charset="-128"/>
              </a:rPr>
              <a:t>’</a:t>
            </a:r>
            <a:r>
              <a:rPr lang="en-US" altLang="ja-JP" sz="2800">
                <a:ea typeface="Osaka" panose="020B0600000000000000" pitchFamily="34" charset="-128"/>
              </a:rPr>
              <a:t>s concentration is </a:t>
            </a:r>
            <a:r>
              <a:rPr lang="en-US" altLang="ja-JP" sz="2800" b="1" i="1">
                <a:solidFill>
                  <a:srgbClr val="008000"/>
                </a:solidFill>
                <a:ea typeface="Osaka" panose="020B0600000000000000" pitchFamily="34" charset="-128"/>
              </a:rPr>
              <a:t>less than its solubility</a:t>
            </a:r>
            <a:r>
              <a:rPr lang="en-US" altLang="ja-JP" sz="2800">
                <a:ea typeface="Osaka" panose="020B0600000000000000" pitchFamily="34" charset="-128"/>
              </a:rPr>
              <a:t> the solution is called </a:t>
            </a:r>
            <a:r>
              <a:rPr lang="en-US" altLang="ja-JP" sz="2800" b="1" i="1">
                <a:solidFill>
                  <a:srgbClr val="008000"/>
                </a:solidFill>
                <a:ea typeface="Osaka" panose="020B0600000000000000" pitchFamily="34" charset="-128"/>
              </a:rPr>
              <a:t>unsaturated.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When a solute</a:t>
            </a:r>
            <a:r>
              <a:rPr lang="ja-JP" altLang="en-US" sz="2800">
                <a:ea typeface="Osaka" panose="020B0600000000000000" pitchFamily="34" charset="-128"/>
              </a:rPr>
              <a:t>’</a:t>
            </a:r>
            <a:r>
              <a:rPr lang="en-US" altLang="ja-JP" sz="2800">
                <a:ea typeface="Osaka" panose="020B0600000000000000" pitchFamily="34" charset="-128"/>
              </a:rPr>
              <a:t>s concentration is </a:t>
            </a:r>
            <a:r>
              <a:rPr lang="en-US" altLang="ja-JP" sz="2800" b="1" i="1">
                <a:solidFill>
                  <a:srgbClr val="660066"/>
                </a:solidFill>
                <a:ea typeface="Osaka" panose="020B0600000000000000" pitchFamily="34" charset="-128"/>
              </a:rPr>
              <a:t>greater than its solubility</a:t>
            </a:r>
            <a:r>
              <a:rPr lang="en-US" altLang="ja-JP" sz="2800">
                <a:ea typeface="Osaka" panose="020B0600000000000000" pitchFamily="34" charset="-128"/>
              </a:rPr>
              <a:t> the solution is called </a:t>
            </a:r>
            <a:r>
              <a:rPr lang="en-US" altLang="ja-JP" sz="2800" b="1" i="1">
                <a:solidFill>
                  <a:srgbClr val="660066"/>
                </a:solidFill>
                <a:ea typeface="Osaka" panose="020B0600000000000000" pitchFamily="34" charset="-128"/>
              </a:rPr>
              <a:t>supersaturated.</a:t>
            </a:r>
            <a:endParaRPr lang="en-US" altLang="en-US" sz="2800" b="1" i="1">
              <a:solidFill>
                <a:srgbClr val="660066"/>
              </a:solidFill>
              <a:ea typeface="Osaka" panose="020B0600000000000000" pitchFamily="34" charset="-128"/>
            </a:endParaRPr>
          </a:p>
        </p:txBody>
      </p:sp>
      <p:sp>
        <p:nvSpPr>
          <p:cNvPr id="44036" name="Slide Number Placeholder 1">
            <a:extLst>
              <a:ext uri="{FF2B5EF4-FFF2-40B4-BE49-F238E27FC236}">
                <a16:creationId xmlns:a16="http://schemas.microsoft.com/office/drawing/2014/main" id="{D0219BCE-82E9-C848-97C4-9157B12A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A5C27F-4CE6-E44B-936A-10F568A6C7B3}" type="slidenum">
              <a:rPr lang="en-US" altLang="en-US" sz="1400">
                <a:solidFill>
                  <a:srgbClr val="FFFFFF"/>
                </a:solidFill>
              </a:rPr>
              <a:pPr/>
              <a:t>23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6CDA53B-FF15-1745-BE58-19E3F450E1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Principles of Solubility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0438433D-CBB1-4D40-B6AE-F1C31A051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8305800" cy="56975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b="1" dirty="0">
                <a:solidFill>
                  <a:srgbClr val="0000FF"/>
                </a:solidFill>
                <a:ea typeface="Osaka" charset="0"/>
                <a:cs typeface="Osaka" charset="0"/>
              </a:rPr>
              <a:t>The extent to which a solute dissolves in a solvent depends on several factors:</a:t>
            </a:r>
          </a:p>
          <a:p>
            <a:pPr lvl="1"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dirty="0">
                <a:ea typeface="Osaka" charset="0"/>
                <a:cs typeface="Osaka" charset="0"/>
              </a:rPr>
              <a:t>The nature of the solvent and solute molecules and the interactions between them.</a:t>
            </a: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US" sz="2800" dirty="0">
              <a:ea typeface="Osaka" charset="0"/>
              <a:cs typeface="Osaka" charset="0"/>
            </a:endParaRPr>
          </a:p>
          <a:p>
            <a:pPr marL="457200" lvl="1" indent="0" eaLnBrk="1" hangingPunct="1">
              <a:spcBef>
                <a:spcPct val="20000"/>
              </a:spcBef>
              <a:defRPr/>
            </a:pPr>
            <a:endParaRPr lang="en-US" sz="2800" dirty="0">
              <a:ea typeface="Osaka" charset="0"/>
              <a:cs typeface="Osaka" charset="0"/>
            </a:endParaRPr>
          </a:p>
          <a:p>
            <a:pPr lvl="1"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dirty="0">
                <a:ea typeface="Osaka" charset="0"/>
                <a:cs typeface="Osaka" charset="0"/>
              </a:rPr>
              <a:t>The temperature at which the solution is formed.</a:t>
            </a:r>
          </a:p>
          <a:p>
            <a:pPr lvl="1" eaLnBrk="1" hangingPunct="1">
              <a:spcBef>
                <a:spcPct val="20000"/>
              </a:spcBef>
              <a:buFont typeface="Times" charset="0"/>
              <a:buChar char="•"/>
              <a:defRPr/>
            </a:pPr>
            <a:r>
              <a:rPr lang="en-US" sz="2800" dirty="0">
                <a:ea typeface="Osaka" charset="0"/>
                <a:cs typeface="Osaka" charset="0"/>
              </a:rPr>
              <a:t>When dealing with a gaseous solute, the pressure is also important. </a:t>
            </a:r>
          </a:p>
        </p:txBody>
      </p:sp>
      <p:sp>
        <p:nvSpPr>
          <p:cNvPr id="45060" name="Slide Number Placeholder 1">
            <a:extLst>
              <a:ext uri="{FF2B5EF4-FFF2-40B4-BE49-F238E27FC236}">
                <a16:creationId xmlns:a16="http://schemas.microsoft.com/office/drawing/2014/main" id="{FBDC4CF8-D2F9-CE40-B09E-1C39AC75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DC60572-5476-514E-AD5B-8FD54009EC65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1">
            <a:extLst>
              <a:ext uri="{FF2B5EF4-FFF2-40B4-BE49-F238E27FC236}">
                <a16:creationId xmlns:a16="http://schemas.microsoft.com/office/drawing/2014/main" id="{C104CCE2-5004-184A-92CE-1E286A9D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76A013-DF26-9A46-8E66-FD51FECF6F2C}" type="slidenum">
              <a:rPr lang="en-US" altLang="en-US" sz="1400">
                <a:solidFill>
                  <a:srgbClr val="FFFFFF"/>
                </a:solidFill>
              </a:rPr>
              <a:pPr/>
              <a:t>25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46083" name="Picture Placeholder 1" descr="CNX_Chem_11_03_gasdissolv.jpg">
            <a:extLst>
              <a:ext uri="{FF2B5EF4-FFF2-40B4-BE49-F238E27FC236}">
                <a16:creationId xmlns:a16="http://schemas.microsoft.com/office/drawing/2014/main" id="{387A76FA-D36C-AB4E-A152-285A95EAE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-887" r="12308" b="-887"/>
          <a:stretch>
            <a:fillRect/>
          </a:stretch>
        </p:blipFill>
        <p:spPr bwMode="auto">
          <a:xfrm>
            <a:off x="228600" y="269875"/>
            <a:ext cx="4876800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Placeholder 1" descr="CNX_Chem_11_03_O2dissolv.jpg">
            <a:extLst>
              <a:ext uri="{FF2B5EF4-FFF2-40B4-BE49-F238E27FC236}">
                <a16:creationId xmlns:a16="http://schemas.microsoft.com/office/drawing/2014/main" id="{4B8A3275-31F5-A941-8AB4-D3BFE11C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96" r="51508" b="9991"/>
          <a:stretch>
            <a:fillRect/>
          </a:stretch>
        </p:blipFill>
        <p:spPr bwMode="auto">
          <a:xfrm>
            <a:off x="4875213" y="304800"/>
            <a:ext cx="41925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1E8016E-F156-4C49-B7A1-76CEADBFA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553200" cy="508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Pressure and Gas Solubility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6B6F25D-01BF-A14A-9A00-8BBAB4587C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458200" cy="4392613"/>
          </a:xfrm>
        </p:spPr>
        <p:txBody>
          <a:bodyPr/>
          <a:lstStyle/>
          <a:p>
            <a:pPr eaLnBrk="1" hangingPunct="1"/>
            <a:r>
              <a:rPr lang="en-US" altLang="en-US" sz="2600"/>
              <a:t>Pressure has a major effect on the solubility of a gas in a liquid.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 b="1"/>
              <a:t>Gas solubility (C</a:t>
            </a:r>
            <a:r>
              <a:rPr lang="en-US" altLang="en-US" sz="2600" b="1" baseline="-25000"/>
              <a:t>g</a:t>
            </a:r>
            <a:r>
              <a:rPr lang="en-US" altLang="en-US" sz="2600" b="1"/>
              <a:t>) and partial pressure (P</a:t>
            </a:r>
            <a:r>
              <a:rPr lang="en-US" altLang="en-US" sz="2600" b="1" baseline="-25000"/>
              <a:t>g</a:t>
            </a:r>
            <a:r>
              <a:rPr lang="en-US" altLang="en-US" sz="2600" b="1"/>
              <a:t>) are directly proportional. 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800" b="1">
                <a:solidFill>
                  <a:srgbClr val="000090"/>
                </a:solidFill>
              </a:rPr>
              <a:t>Henry’s</a:t>
            </a:r>
            <a:r>
              <a:rPr lang="en-US" altLang="ja-JP" sz="2800" b="1">
                <a:solidFill>
                  <a:srgbClr val="000090"/>
                </a:solidFill>
              </a:rPr>
              <a:t> Law: </a:t>
            </a:r>
            <a:r>
              <a:rPr lang="en-US" altLang="ja-JP" sz="2600"/>
              <a:t>Solubility of a Gas</a:t>
            </a:r>
            <a:endParaRPr lang="en-US" altLang="ja-JP"/>
          </a:p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lvl="1" eaLnBrk="1" hangingPunct="1"/>
            <a:r>
              <a:rPr lang="en-US" altLang="en-US" sz="2800"/>
              <a:t>k = constant of that particular gas-liquid system and temperature. </a:t>
            </a:r>
          </a:p>
          <a:p>
            <a:pPr lvl="1" eaLnBrk="1" hangingPunct="1"/>
            <a:endParaRPr lang="en-US" altLang="en-US"/>
          </a:p>
        </p:txBody>
      </p:sp>
      <p:graphicFrame>
        <p:nvGraphicFramePr>
          <p:cNvPr id="47106" name="Object 2">
            <a:extLst>
              <a:ext uri="{FF2B5EF4-FFF2-40B4-BE49-F238E27FC236}">
                <a16:creationId xmlns:a16="http://schemas.microsoft.com/office/drawing/2014/main" id="{4EB0BA6A-241A-AE4F-A6E6-3E4F2A895A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9200" y="4572000"/>
          <a:ext cx="36036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3" imgW="5041900" imgH="1168400" progId="Equation.3">
                  <p:embed/>
                </p:oleObj>
              </mc:Choice>
              <mc:Fallback>
                <p:oleObj name="Equation" r:id="rId3" imgW="5041900" imgH="1168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572000"/>
                        <a:ext cx="36036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Slide Number Placeholder 1">
            <a:extLst>
              <a:ext uri="{FF2B5EF4-FFF2-40B4-BE49-F238E27FC236}">
                <a16:creationId xmlns:a16="http://schemas.microsoft.com/office/drawing/2014/main" id="{AC57E8FD-53A7-C843-B26D-CFDA26DD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8ADD05-CEEC-F344-A781-5E1C8EDDC94C}" type="slidenum">
              <a:rPr lang="en-US" altLang="en-US" sz="1400">
                <a:solidFill>
                  <a:srgbClr val="FFFFFF"/>
                </a:solidFill>
              </a:rPr>
              <a:pPr/>
              <a:t>26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E3D8A0B-CB97-334E-85B9-E3C584CD7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458200" cy="4876800"/>
          </a:xfrm>
        </p:spPr>
        <p:txBody>
          <a:bodyPr/>
          <a:lstStyle/>
          <a:p>
            <a:r>
              <a:rPr lang="en-US" altLang="en-US" sz="2800" b="1"/>
              <a:t>An increase in partial pressure leads to an increase in the solubility of a gas.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 b="1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B41D5FE-4CB2-194E-8032-E31BEB9CA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553200" cy="508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Pressure and Gas Solubility</a:t>
            </a:r>
          </a:p>
        </p:txBody>
      </p:sp>
      <p:sp>
        <p:nvSpPr>
          <p:cNvPr id="48132" name="Slide Number Placeholder 1">
            <a:extLst>
              <a:ext uri="{FF2B5EF4-FFF2-40B4-BE49-F238E27FC236}">
                <a16:creationId xmlns:a16="http://schemas.microsoft.com/office/drawing/2014/main" id="{9A7718AC-638A-7145-9F45-5FC29F5A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C6CC9E-673B-8C44-82F6-64E80B85B780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4C2F698B-2DC9-3A46-9B1D-8980789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solidFill>
                  <a:srgbClr val="800000"/>
                </a:solidFill>
              </a:rPr>
              <a:t>Henry’s Law and Carbonated Soda</a:t>
            </a:r>
          </a:p>
        </p:txBody>
      </p:sp>
      <p:sp>
        <p:nvSpPr>
          <p:cNvPr id="49155" name="Slide Number Placeholder 1">
            <a:extLst>
              <a:ext uri="{FF2B5EF4-FFF2-40B4-BE49-F238E27FC236}">
                <a16:creationId xmlns:a16="http://schemas.microsoft.com/office/drawing/2014/main" id="{ACA1DB94-84A7-A245-AD4B-36D06D9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78EFC1C-AF50-404B-AF96-6E1A79BB2BD0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4DC2DB9E-958D-2F4C-930E-A81AAF74D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Review of Solutions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541AF5EC-DE42-074D-ABC5-D2DE4601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4876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Solutions are homogenous mixtures made up of two or more substances. </a:t>
            </a:r>
          </a:p>
          <a:p>
            <a:pPr eaLnBrk="1" hangingPunct="1"/>
            <a:endParaRPr lang="en-US" altLang="en-US"/>
          </a:p>
          <a:p>
            <a:pPr lvl="1" eaLnBrk="1" hangingPunct="1"/>
            <a:r>
              <a:rPr lang="en-US" altLang="en-US" sz="2400" b="1">
                <a:solidFill>
                  <a:srgbClr val="0000FF"/>
                </a:solidFill>
              </a:rPr>
              <a:t>Solute</a:t>
            </a:r>
            <a:r>
              <a:rPr lang="en-US" altLang="en-US" sz="2400"/>
              <a:t> – Substance being dissolved. 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 b="1">
                <a:solidFill>
                  <a:srgbClr val="FF0000"/>
                </a:solidFill>
              </a:rPr>
              <a:t>Solvent</a:t>
            </a:r>
            <a:r>
              <a:rPr lang="en-US" altLang="en-US" sz="2400"/>
              <a:t> – Substance that is doing the dissolving.</a:t>
            </a:r>
          </a:p>
          <a:p>
            <a:pPr lvl="2" eaLnBrk="1" hangingPunct="1"/>
            <a:r>
              <a:rPr lang="en-US" altLang="en-US" sz="2200"/>
              <a:t>Typically, present in largest amount</a:t>
            </a:r>
          </a:p>
          <a:p>
            <a:pPr lvl="2" eaLnBrk="1" hangingPunct="1"/>
            <a:endParaRPr lang="en-US" altLang="en-US" sz="2200"/>
          </a:p>
        </p:txBody>
      </p:sp>
      <p:sp>
        <p:nvSpPr>
          <p:cNvPr id="20484" name="Slide Number Placeholder 1">
            <a:extLst>
              <a:ext uri="{FF2B5EF4-FFF2-40B4-BE49-F238E27FC236}">
                <a16:creationId xmlns:a16="http://schemas.microsoft.com/office/drawing/2014/main" id="{3E76EAA4-69D0-2C4B-B774-344AC337B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767652F-4E11-8F4A-A16B-3DF763B04CB5}" type="slidenum">
              <a:rPr lang="en-US" altLang="en-US" sz="1400">
                <a:solidFill>
                  <a:srgbClr val="FFFFFF"/>
                </a:solidFill>
              </a:rPr>
              <a:pPr/>
              <a:t>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6702-30F3-AA46-9E7F-3C0D11167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>
                <a:solidFill>
                  <a:srgbClr val="000090"/>
                </a:solidFill>
                <a:ea typeface="MS PGothic" charset="0"/>
              </a:rPr>
              <a:t>Solutions of Liquids in Liquids 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2F27705D-02EE-DB44-A287-B8143E483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Liquids can be dissolved in other liquids.</a:t>
            </a:r>
          </a:p>
          <a:p>
            <a:endParaRPr lang="en-US" altLang="en-US" sz="2800"/>
          </a:p>
          <a:p>
            <a:r>
              <a:rPr lang="en-US" altLang="en-US" sz="2800"/>
              <a:t>Both solute and solvent are liquids.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D018C8FE-9CED-9747-95BD-6D91D40B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C87F64-727D-834B-AE8D-BF4E67E2C835}" type="slidenum">
              <a:rPr lang="en-US" altLang="en-US" sz="1400">
                <a:solidFill>
                  <a:srgbClr val="FFFFFF"/>
                </a:solidFill>
              </a:rPr>
              <a:pPr/>
              <a:t>29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77B39-C6A5-9743-A710-152B98AF7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572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>
                <a:solidFill>
                  <a:srgbClr val="000090"/>
                </a:solidFill>
                <a:ea typeface="MS PGothic" charset="0"/>
              </a:rPr>
              <a:t>Miscible Liquids 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6080FD4-0848-654B-A9CC-B80B9CC70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7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/>
              <a:t>Two liquids that mix with each other in all proportions are called </a:t>
            </a:r>
            <a:r>
              <a:rPr lang="en-US" altLang="en-US" sz="2800" b="1" i="1">
                <a:solidFill>
                  <a:srgbClr val="000090"/>
                </a:solidFill>
              </a:rPr>
              <a:t>miscible.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  <a:p>
            <a:r>
              <a:rPr lang="en-US" altLang="en-US" sz="2800" b="1" i="1">
                <a:solidFill>
                  <a:srgbClr val="000090"/>
                </a:solidFill>
              </a:rPr>
              <a:t>Examples: </a:t>
            </a:r>
          </a:p>
          <a:p>
            <a:pPr lvl="1"/>
            <a:r>
              <a:rPr lang="en-US" altLang="en-US" sz="2800"/>
              <a:t>Ethanol and water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8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800"/>
              <a:t> </a:t>
            </a:r>
          </a:p>
          <a:p>
            <a:pPr lvl="1"/>
            <a:r>
              <a:rPr lang="en-US" altLang="en-US" sz="2800"/>
              <a:t>Gasoline and oil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B03F1745-A0FF-3649-B57C-0C152DA8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BF8423-13EE-DD46-9D8D-1EFB79968460}" type="slidenum">
              <a:rPr lang="en-US" altLang="en-US" sz="1400">
                <a:solidFill>
                  <a:srgbClr val="FFFFFF"/>
                </a:solidFill>
              </a:rPr>
              <a:pPr/>
              <a:t>30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E1AE-16A0-F240-81B7-BA589398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>
                <a:solidFill>
                  <a:srgbClr val="660066"/>
                </a:solidFill>
                <a:ea typeface="MS PGothic" charset="0"/>
              </a:rPr>
              <a:t>Immiscible Liquids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B1A5587A-B0EB-5A46-80EF-961FCAC10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4648200" cy="487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/>
              <a:t>Two liquids that do not mix to an appreciable extent are called </a:t>
            </a:r>
            <a:r>
              <a:rPr lang="en-US" altLang="en-US" sz="2800" b="1" i="1">
                <a:solidFill>
                  <a:srgbClr val="660066"/>
                </a:solidFill>
              </a:rPr>
              <a:t>immiscible. 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  <a:p>
            <a:r>
              <a:rPr lang="en-US" altLang="en-US" sz="2800" b="1" i="1">
                <a:solidFill>
                  <a:srgbClr val="660066"/>
                </a:solidFill>
              </a:rPr>
              <a:t>Example: </a:t>
            </a:r>
          </a:p>
          <a:p>
            <a:pPr lvl="1"/>
            <a:r>
              <a:rPr lang="en-US" altLang="en-US" sz="2800"/>
              <a:t>Non-polar liquids (gasoline, oil, hydrocarbons) and water. 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4E3240D3-8A6C-4140-9FC9-76DA5026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D58380A-EE01-914E-81B0-1A61A7F25A20}" type="slidenum">
              <a:rPr lang="en-US" altLang="en-US" sz="1400">
                <a:solidFill>
                  <a:srgbClr val="FFFFFF"/>
                </a:solidFill>
              </a:rPr>
              <a:pPr/>
              <a:t>31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2229" name="Picture Placeholder 1" descr="CNX_Chem_11_03_oilwater2.jpg">
            <a:extLst>
              <a:ext uri="{FF2B5EF4-FFF2-40B4-BE49-F238E27FC236}">
                <a16:creationId xmlns:a16="http://schemas.microsoft.com/office/drawing/2014/main" id="{6201BD16-CC53-444A-9F7C-04D8F985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1" r="-5411"/>
          <a:stretch>
            <a:fillRect/>
          </a:stretch>
        </p:blipFill>
        <p:spPr bwMode="auto">
          <a:xfrm>
            <a:off x="5029200" y="1447800"/>
            <a:ext cx="40322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7A16-9E6A-D14F-BDB0-3A52DC36F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>
                <a:solidFill>
                  <a:srgbClr val="0F6634"/>
                </a:solidFill>
                <a:ea typeface="MS PGothic" charset="0"/>
              </a:rPr>
              <a:t>Partially Miscible Liquids 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ECB4C141-E6B4-8646-8741-D885E289D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3581400" cy="4876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/>
              <a:t>Two liquids that are of moderate mutual solubility are called </a:t>
            </a:r>
            <a:r>
              <a:rPr lang="en-US" altLang="en-US" sz="2800" b="1" i="1">
                <a:solidFill>
                  <a:srgbClr val="0F6634"/>
                </a:solidFill>
              </a:rPr>
              <a:t>partially miscible. </a:t>
            </a:r>
          </a:p>
          <a:p>
            <a:endParaRPr lang="en-US" altLang="en-US" sz="2800" b="1" i="1">
              <a:solidFill>
                <a:srgbClr val="0F6634"/>
              </a:solidFill>
            </a:endParaRPr>
          </a:p>
          <a:p>
            <a:r>
              <a:rPr lang="en-US" altLang="en-US" sz="2800" b="1" i="1">
                <a:solidFill>
                  <a:srgbClr val="0F6634"/>
                </a:solidFill>
              </a:rPr>
              <a:t>Example: </a:t>
            </a:r>
          </a:p>
          <a:p>
            <a:pPr lvl="1"/>
            <a:r>
              <a:rPr lang="en-US" altLang="en-US" sz="2800"/>
              <a:t>Bromine and water. 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5B47CFC4-8BD1-3248-BE36-8308E11D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E1D7A8-A357-3145-892C-A53943163811}" type="slidenum">
              <a:rPr lang="en-US" altLang="en-US" sz="1400">
                <a:solidFill>
                  <a:srgbClr val="FFFFFF"/>
                </a:solidFill>
              </a:rPr>
              <a:pPr/>
              <a:t>32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53253" name="Picture Placeholder 1" descr="CNX_Chem_11_03_bromine.jpg">
            <a:extLst>
              <a:ext uri="{FF2B5EF4-FFF2-40B4-BE49-F238E27FC236}">
                <a16:creationId xmlns:a16="http://schemas.microsoft.com/office/drawing/2014/main" id="{D75A654A-1468-3544-9055-C1F1264A1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5" r="-2155"/>
          <a:stretch>
            <a:fillRect/>
          </a:stretch>
        </p:blipFill>
        <p:spPr bwMode="auto">
          <a:xfrm>
            <a:off x="4148138" y="1833563"/>
            <a:ext cx="4767262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8368537-1A10-D44A-ABAE-42D4797F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3400"/>
            <a:ext cx="815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800000"/>
                </a:solidFill>
              </a:rPr>
              <a:t>Temperature and Solubility of Solids</a:t>
            </a:r>
          </a:p>
        </p:txBody>
      </p:sp>
      <p:sp>
        <p:nvSpPr>
          <p:cNvPr id="54275" name="TextBox 2">
            <a:extLst>
              <a:ext uri="{FF2B5EF4-FFF2-40B4-BE49-F238E27FC236}">
                <a16:creationId xmlns:a16="http://schemas.microsoft.com/office/drawing/2014/main" id="{7D7A5B7C-1BCF-D542-BA8E-71F35C99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52525"/>
            <a:ext cx="8763000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/>
              <a:t> Both ionic and covalent solids can dissolve in liquids.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marL="0" lvl="1" eaLnBrk="1" hangingPunct="1"/>
            <a:r>
              <a:rPr lang="en-US" altLang="en-US" sz="2600"/>
              <a:t> </a:t>
            </a:r>
            <a:r>
              <a:rPr lang="en-US" altLang="en-US" sz="2800">
                <a:solidFill>
                  <a:srgbClr val="000090"/>
                </a:solidFill>
              </a:rPr>
              <a:t>NaC</a:t>
            </a:r>
            <a:r>
              <a:rPr lang="en-US" altLang="en-US" sz="2800" baseline="-25000">
                <a:solidFill>
                  <a:srgbClr val="000090"/>
                </a:solidFill>
              </a:rPr>
              <a:t>2</a:t>
            </a:r>
            <a:r>
              <a:rPr lang="en-US" altLang="en-US" sz="2800">
                <a:solidFill>
                  <a:srgbClr val="000090"/>
                </a:solidFill>
              </a:rPr>
              <a:t>H</a:t>
            </a:r>
            <a:r>
              <a:rPr lang="en-US" altLang="en-US" sz="2800" baseline="-25000">
                <a:solidFill>
                  <a:srgbClr val="000090"/>
                </a:solidFill>
              </a:rPr>
              <a:t>3</a:t>
            </a:r>
            <a:r>
              <a:rPr lang="en-US" altLang="en-US" sz="2800">
                <a:solidFill>
                  <a:srgbClr val="000090"/>
                </a:solidFill>
              </a:rPr>
              <a:t>O</a:t>
            </a:r>
            <a:r>
              <a:rPr lang="en-US" altLang="en-US" sz="2800" baseline="-25000">
                <a:solidFill>
                  <a:srgbClr val="000090"/>
                </a:solidFill>
              </a:rPr>
              <a:t>2</a:t>
            </a:r>
            <a:r>
              <a:rPr lang="en-US" altLang="en-US" sz="2800">
                <a:solidFill>
                  <a:srgbClr val="000090"/>
                </a:solidFill>
              </a:rPr>
              <a:t>(s)  	          	</a:t>
            </a:r>
            <a:r>
              <a:rPr lang="en-US" altLang="en-US" sz="2800">
                <a:solidFill>
                  <a:srgbClr val="000090"/>
                </a:solidFill>
                <a:sym typeface="Wingdings" pitchFamily="2" charset="2"/>
              </a:rPr>
              <a:t>Na</a:t>
            </a:r>
            <a:r>
              <a:rPr lang="en-US" altLang="en-US" sz="2800" baseline="30000">
                <a:solidFill>
                  <a:srgbClr val="000090"/>
                </a:solidFill>
                <a:sym typeface="Wingdings" pitchFamily="2" charset="2"/>
              </a:rPr>
              <a:t>+</a:t>
            </a:r>
            <a:r>
              <a:rPr lang="en-US" altLang="en-US" sz="2800">
                <a:solidFill>
                  <a:srgbClr val="000090"/>
                </a:solidFill>
                <a:sym typeface="Wingdings" pitchFamily="2" charset="2"/>
              </a:rPr>
              <a:t> (aq)  +  </a:t>
            </a:r>
            <a:r>
              <a:rPr lang="en-US" altLang="en-US" sz="2800">
                <a:solidFill>
                  <a:srgbClr val="000090"/>
                </a:solidFill>
              </a:rPr>
              <a:t>C</a:t>
            </a:r>
            <a:r>
              <a:rPr lang="en-US" altLang="en-US" sz="2800" baseline="-25000">
                <a:solidFill>
                  <a:srgbClr val="000090"/>
                </a:solidFill>
              </a:rPr>
              <a:t>2</a:t>
            </a:r>
            <a:r>
              <a:rPr lang="en-US" altLang="en-US" sz="2800">
                <a:solidFill>
                  <a:srgbClr val="000090"/>
                </a:solidFill>
              </a:rPr>
              <a:t>H</a:t>
            </a:r>
            <a:r>
              <a:rPr lang="en-US" altLang="en-US" sz="2800" baseline="-25000">
                <a:solidFill>
                  <a:srgbClr val="000090"/>
                </a:solidFill>
              </a:rPr>
              <a:t>3</a:t>
            </a:r>
            <a:r>
              <a:rPr lang="en-US" altLang="en-US" sz="2800">
                <a:solidFill>
                  <a:srgbClr val="000090"/>
                </a:solidFill>
              </a:rPr>
              <a:t>O</a:t>
            </a:r>
            <a:r>
              <a:rPr lang="en-US" altLang="en-US" sz="2800" baseline="-25000">
                <a:solidFill>
                  <a:srgbClr val="000090"/>
                </a:solidFill>
              </a:rPr>
              <a:t>2</a:t>
            </a:r>
            <a:r>
              <a:rPr lang="en-US" altLang="en-US" sz="2800" baseline="30000">
                <a:solidFill>
                  <a:srgbClr val="000090"/>
                </a:solidFill>
                <a:sym typeface="Wingdings" pitchFamily="2" charset="2"/>
              </a:rPr>
              <a:t>-</a:t>
            </a:r>
            <a:r>
              <a:rPr lang="en-US" altLang="en-US" sz="2800">
                <a:solidFill>
                  <a:srgbClr val="000090"/>
                </a:solidFill>
                <a:sym typeface="Wingdings" pitchFamily="2" charset="2"/>
              </a:rPr>
              <a:t> (aq)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</a:t>
            </a:r>
            <a:r>
              <a:rPr lang="en-US" altLang="en-US" sz="2600"/>
              <a:t>Dissolving a </a:t>
            </a:r>
            <a:r>
              <a:rPr lang="en-US" altLang="en-US" sz="2600" b="1" i="1">
                <a:solidFill>
                  <a:srgbClr val="0000FF"/>
                </a:solidFill>
              </a:rPr>
              <a:t>solid in a liquid</a:t>
            </a:r>
            <a:r>
              <a:rPr lang="en-US" altLang="en-US" sz="2600">
                <a:solidFill>
                  <a:srgbClr val="0000FF"/>
                </a:solidFill>
              </a:rPr>
              <a:t> </a:t>
            </a:r>
            <a:r>
              <a:rPr lang="en-US" altLang="en-US" sz="2600"/>
              <a:t>is </a:t>
            </a:r>
            <a:r>
              <a:rPr lang="en-US" altLang="en-US" sz="2600" i="1"/>
              <a:t>usually</a:t>
            </a:r>
            <a:r>
              <a:rPr lang="en-US" altLang="en-US" sz="2600"/>
              <a:t> an </a:t>
            </a:r>
            <a:r>
              <a:rPr lang="en-US" altLang="en-US" sz="2600" b="1" i="1">
                <a:solidFill>
                  <a:srgbClr val="0000FF"/>
                </a:solidFill>
              </a:rPr>
              <a:t>endothermic</a:t>
            </a:r>
            <a:r>
              <a:rPr lang="en-US" altLang="en-US" sz="2600">
                <a:solidFill>
                  <a:srgbClr val="0000FF"/>
                </a:solidFill>
              </a:rPr>
              <a:t> </a:t>
            </a:r>
            <a:r>
              <a:rPr lang="en-US" altLang="en-US" sz="2600"/>
              <a:t>process.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600"/>
          </a:p>
          <a:p>
            <a:pPr marL="0" lvl="1" eaLnBrk="1" hangingPunct="1">
              <a:buFont typeface="Arial" panose="020B0604020202020204" pitchFamily="34" charset="0"/>
              <a:buChar char="•"/>
            </a:pPr>
            <a:r>
              <a:rPr lang="en-US" altLang="en-US" sz="2600"/>
              <a:t> Added heat favors the formation of products (dissolved ions).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6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/>
              <a:t> Thus, the </a:t>
            </a:r>
            <a:r>
              <a:rPr lang="en-US" altLang="en-US" sz="2600" b="1" i="1">
                <a:solidFill>
                  <a:srgbClr val="0000FF"/>
                </a:solidFill>
              </a:rPr>
              <a:t>solubility of most solids tends to increase with temperature.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/>
          </a:p>
        </p:txBody>
      </p:sp>
      <p:sp>
        <p:nvSpPr>
          <p:cNvPr id="54276" name="Slide Number Placeholder 2">
            <a:extLst>
              <a:ext uri="{FF2B5EF4-FFF2-40B4-BE49-F238E27FC236}">
                <a16:creationId xmlns:a16="http://schemas.microsoft.com/office/drawing/2014/main" id="{DF19C33C-100F-DA45-A383-A450A90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077FB1-B92E-2F40-9043-088E80E3E276}" type="slidenum">
              <a:rPr lang="en-US" altLang="en-US" sz="1400">
                <a:solidFill>
                  <a:srgbClr val="FFFFFF"/>
                </a:solidFill>
              </a:rPr>
              <a:pPr/>
              <a:t>33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CBB1814D-C3B2-B04A-A59B-90D807F51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1447800" cy="179388"/>
          </a:xfrm>
          <a:prstGeom prst="rightArrow">
            <a:avLst>
              <a:gd name="adj1" fmla="val 50000"/>
              <a:gd name="adj2" fmla="val 49994"/>
            </a:avLst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808080">
                <a:alpha val="59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278" name="TextBox 2">
            <a:extLst>
              <a:ext uri="{FF2B5EF4-FFF2-40B4-BE49-F238E27FC236}">
                <a16:creationId xmlns:a16="http://schemas.microsoft.com/office/drawing/2014/main" id="{C4E2F7E0-1007-A94F-ABFE-E78E48967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88" y="1595438"/>
            <a:ext cx="760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895435E-A8E0-9446-BA1E-AC2B2F2E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>
                <a:solidFill>
                  <a:srgbClr val="000090"/>
                </a:solidFill>
                <a:ea typeface="MS PGothic" charset="0"/>
              </a:rPr>
              <a:t>Supersaturated Solutions</a:t>
            </a:r>
          </a:p>
        </p:txBody>
      </p:sp>
      <p:sp>
        <p:nvSpPr>
          <p:cNvPr id="55299" name="Content Placeholder 6">
            <a:extLst>
              <a:ext uri="{FF2B5EF4-FFF2-40B4-BE49-F238E27FC236}">
                <a16:creationId xmlns:a16="http://schemas.microsoft.com/office/drawing/2014/main" id="{99571C26-9E8E-C74D-97BF-EEB64305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876800"/>
          </a:xfrm>
        </p:spPr>
        <p:txBody>
          <a:bodyPr/>
          <a:lstStyle/>
          <a:p>
            <a:r>
              <a:rPr lang="en-US" altLang="en-US" sz="2800" b="1"/>
              <a:t>To make a supersaturated solution with a </a:t>
            </a:r>
            <a:r>
              <a:rPr lang="en-US" altLang="en-US" sz="2800" b="1" i="1"/>
              <a:t>solid</a:t>
            </a:r>
            <a:r>
              <a:rPr lang="en-US" altLang="en-US" sz="2800" b="1"/>
              <a:t> solute.</a:t>
            </a:r>
          </a:p>
          <a:p>
            <a:pPr lvl="1"/>
            <a:r>
              <a:rPr lang="en-US" altLang="en-US" sz="2400"/>
              <a:t>Make a saturated solution of the compound at high temperature.</a:t>
            </a:r>
          </a:p>
          <a:p>
            <a:pPr lvl="1"/>
            <a:r>
              <a:rPr lang="en-US" altLang="en-US" sz="2400"/>
              <a:t>Slowly cool to a lower temperature.</a:t>
            </a:r>
          </a:p>
          <a:p>
            <a:pPr lvl="1"/>
            <a:r>
              <a:rPr lang="en-US" altLang="en-US" sz="2400"/>
              <a:t>If cooling is slow and careful, the solid won’t precipitate.</a:t>
            </a:r>
          </a:p>
          <a:p>
            <a:pPr lvl="1"/>
            <a:r>
              <a:rPr lang="en-US" altLang="en-US" sz="2400"/>
              <a:t>At the lower temperature, you will have a solute concentration that is greater than the compound’s solubility.</a:t>
            </a:r>
          </a:p>
          <a:p>
            <a:pPr lvl="1"/>
            <a:endParaRPr lang="en-US" altLang="en-US" sz="2600"/>
          </a:p>
          <a:p>
            <a:r>
              <a:rPr lang="en-US" altLang="en-US" sz="2600"/>
              <a:t>Adding a crystal of the solid or agitating the solution results in precipitation of the excess solute. </a:t>
            </a:r>
            <a:r>
              <a:rPr lang="en-US" altLang="en-US" sz="2800">
                <a:hlinkClick r:id="rId2"/>
              </a:rPr>
              <a:t>https://www.youtube.com/watch?v=BLq5NibwV5g</a:t>
            </a:r>
            <a:r>
              <a:rPr lang="en-US" altLang="en-US" sz="2800"/>
              <a:t> </a:t>
            </a:r>
          </a:p>
        </p:txBody>
      </p:sp>
      <p:sp>
        <p:nvSpPr>
          <p:cNvPr id="55300" name="Slide Number Placeholder 1">
            <a:extLst>
              <a:ext uri="{FF2B5EF4-FFF2-40B4-BE49-F238E27FC236}">
                <a16:creationId xmlns:a16="http://schemas.microsoft.com/office/drawing/2014/main" id="{D063E8C3-64A2-D649-8C5F-AB50AE9C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CCBBF5-2777-234A-8E43-D00B0BAF2F77}" type="slidenum">
              <a:rPr lang="en-US" altLang="en-US" sz="1400">
                <a:solidFill>
                  <a:srgbClr val="FFFFFF"/>
                </a:solidFill>
              </a:rPr>
              <a:pPr/>
              <a:t>34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0D4BB4D2-F832-024A-B494-8EC4A08B5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8001000" cy="5080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11.4 Colligative Properties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6D3505A-80EF-4545-B062-B372C5EE0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77213" cy="43926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The properties of a solution differ considerably from those of the pure solvent and pure solute.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Some solution properties depend on the identity of the solute. </a:t>
            </a:r>
          </a:p>
          <a:p>
            <a:pPr lvl="1" eaLnBrk="1" hangingPunct="1"/>
            <a:r>
              <a:rPr lang="en-US" altLang="en-US" sz="2400"/>
              <a:t>Examples: Acidity, Basicity, Denisty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Other properties </a:t>
            </a:r>
            <a:r>
              <a:rPr lang="en-US" altLang="en-US" b="1" i="1">
                <a:solidFill>
                  <a:srgbClr val="0000FF"/>
                </a:solidFill>
              </a:rPr>
              <a:t>only depend on solute concentration </a:t>
            </a:r>
            <a:r>
              <a:rPr lang="en-US" altLang="en-US"/>
              <a:t>and not its identity. </a:t>
            </a:r>
          </a:p>
          <a:p>
            <a:pPr eaLnBrk="1" hangingPunct="1"/>
            <a:endParaRPr lang="en-US" altLang="en-US" b="1" i="1"/>
          </a:p>
          <a:p>
            <a:pPr eaLnBrk="1" hangingPunct="1"/>
            <a:r>
              <a:rPr lang="en-US" altLang="en-US" b="1" i="1">
                <a:solidFill>
                  <a:srgbClr val="0000FF"/>
                </a:solidFill>
              </a:rPr>
              <a:t>Colligative properties depend primarily on the concentration of solute particles</a:t>
            </a:r>
            <a:r>
              <a:rPr lang="en-US" altLang="en-US"/>
              <a:t>, and </a:t>
            </a:r>
            <a:r>
              <a:rPr lang="en-US" altLang="en-US" b="1" i="1"/>
              <a:t>not</a:t>
            </a:r>
            <a:r>
              <a:rPr lang="en-US" altLang="en-US" b="1"/>
              <a:t> on the </a:t>
            </a:r>
            <a:r>
              <a:rPr lang="en-US" altLang="en-US" b="1" i="1"/>
              <a:t>nature</a:t>
            </a:r>
            <a:r>
              <a:rPr lang="en-US" altLang="en-US" b="1"/>
              <a:t> or identity of the solute.</a:t>
            </a:r>
          </a:p>
        </p:txBody>
      </p:sp>
      <p:sp>
        <p:nvSpPr>
          <p:cNvPr id="56324" name="Slide Number Placeholder 1">
            <a:extLst>
              <a:ext uri="{FF2B5EF4-FFF2-40B4-BE49-F238E27FC236}">
                <a16:creationId xmlns:a16="http://schemas.microsoft.com/office/drawing/2014/main" id="{96596179-EC97-BB41-A907-2827A3849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8B721B-51AC-3D47-B0A7-6123F9BCF5A9}" type="slidenum">
              <a:rPr lang="en-US" altLang="en-US" sz="1400">
                <a:solidFill>
                  <a:srgbClr val="FFFFFF"/>
                </a:solidFill>
              </a:rPr>
              <a:pPr/>
              <a:t>35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9D2E5D6-B0AC-934A-8A87-43738810C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Colligative Properties that we will Discuss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DB4FB1E-D16D-124C-AFCD-825249CC7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229600" cy="4876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1) Vapor Pressure Lowering</a:t>
            </a:r>
          </a:p>
          <a:p>
            <a:pPr marL="457200" indent="-457200"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marL="457200" indent="-4572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2) Boiling Point Elevation</a:t>
            </a:r>
          </a:p>
          <a:p>
            <a:pPr marL="457200" indent="-457200"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marL="457200" indent="-4572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3) Freezing Point Depression</a:t>
            </a:r>
          </a:p>
          <a:p>
            <a:pPr marL="457200" indent="-457200"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marL="457200" indent="-457200" eaLnBrk="1" hangingPunct="1">
              <a:buFont typeface="Arial" panose="020B0604020202020204" pitchFamily="34" charset="0"/>
              <a:buNone/>
            </a:pPr>
            <a:r>
              <a:rPr lang="en-US" altLang="en-US" sz="2800" b="1"/>
              <a:t>4) Osmotic Pressure</a:t>
            </a:r>
          </a:p>
        </p:txBody>
      </p:sp>
      <p:sp>
        <p:nvSpPr>
          <p:cNvPr id="57348" name="Slide Number Placeholder 1">
            <a:extLst>
              <a:ext uri="{FF2B5EF4-FFF2-40B4-BE49-F238E27FC236}">
                <a16:creationId xmlns:a16="http://schemas.microsoft.com/office/drawing/2014/main" id="{CC6F6BB8-F64C-4A40-950D-0DD89D54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35AA3B-C840-CE4A-95E6-4757BF7A62FD}" type="slidenum">
              <a:rPr lang="en-US" altLang="en-US" sz="1400">
                <a:solidFill>
                  <a:srgbClr val="FFFFFF"/>
                </a:solidFill>
              </a:rPr>
              <a:pPr/>
              <a:t>36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F0F7059-1C19-8E47-BC29-9AAD80919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>
                <a:solidFill>
                  <a:srgbClr val="000090"/>
                </a:solidFill>
              </a:rPr>
              <a:t>Concentration Units</a:t>
            </a:r>
            <a:endParaRPr lang="en-US" altLang="en-US" b="1" i="1">
              <a:solidFill>
                <a:srgbClr val="000090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5DA57DF-1514-3A4D-939A-DD3562E3B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169988"/>
            <a:ext cx="7643813" cy="4392612"/>
          </a:xfrm>
        </p:spPr>
        <p:txBody>
          <a:bodyPr/>
          <a:lstStyle/>
          <a:p>
            <a:pPr marL="730250" lvl="1" indent="-4572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en-US" sz="3200" dirty="0"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200" dirty="0">
                <a:ea typeface="MS PGothic" charset="0"/>
              </a:rPr>
              <a:t>1) Molarity (</a:t>
            </a:r>
            <a:r>
              <a:rPr lang="en-US" sz="3200" b="1" dirty="0">
                <a:ea typeface="MS PGothic" charset="0"/>
              </a:rPr>
              <a:t>M</a:t>
            </a:r>
            <a:r>
              <a:rPr lang="en-US" sz="3200" dirty="0">
                <a:ea typeface="MS PGothic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AutoNum type="arabicPeriod"/>
              <a:defRPr/>
            </a:pPr>
            <a:endParaRPr lang="en-US" sz="3200" dirty="0"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200" dirty="0">
                <a:ea typeface="MS PGothic" charset="0"/>
              </a:rPr>
              <a:t>2) Mass Percent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200" dirty="0">
              <a:ea typeface="MS PGothic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200" dirty="0">
                <a:ea typeface="MS PGothic" charset="0"/>
              </a:rPr>
              <a:t>3) Mole Fraction (</a:t>
            </a:r>
            <a:r>
              <a:rPr lang="en-US" sz="3200" b="1" dirty="0">
                <a:latin typeface="Symbol" charset="0"/>
                <a:ea typeface="MS PGothic" charset="0"/>
              </a:rPr>
              <a:t>C</a:t>
            </a:r>
            <a:r>
              <a:rPr lang="en-US" sz="3200" dirty="0">
                <a:ea typeface="MS PGothic" charset="0"/>
              </a:rPr>
              <a:t>)</a:t>
            </a:r>
          </a:p>
          <a:p>
            <a:pPr marL="457200" indent="-45720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en-US" sz="3200" dirty="0">
              <a:ea typeface="MS PGothic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3200" dirty="0">
                <a:ea typeface="MS PGothic" charset="0"/>
              </a:rPr>
              <a:t>4) Molality (</a:t>
            </a:r>
            <a:r>
              <a:rPr lang="en-US" sz="3200" b="1" dirty="0">
                <a:ea typeface="MS PGothic" charset="0"/>
              </a:rPr>
              <a:t>m</a:t>
            </a:r>
            <a:r>
              <a:rPr lang="en-US" sz="3200" dirty="0">
                <a:ea typeface="MS PGothic" charset="0"/>
              </a:rPr>
              <a:t>)</a:t>
            </a:r>
          </a:p>
        </p:txBody>
      </p:sp>
      <p:sp>
        <p:nvSpPr>
          <p:cNvPr id="58372" name="Slide Number Placeholder 1">
            <a:extLst>
              <a:ext uri="{FF2B5EF4-FFF2-40B4-BE49-F238E27FC236}">
                <a16:creationId xmlns:a16="http://schemas.microsoft.com/office/drawing/2014/main" id="{010F5C1F-E959-8244-95F5-240A592E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0605687-E1FB-734F-B2F2-162F413EA1C7}" type="slidenum">
              <a:rPr lang="en-US" altLang="en-US" sz="1400">
                <a:solidFill>
                  <a:srgbClr val="FFFFFF"/>
                </a:solidFill>
              </a:rPr>
              <a:pPr/>
              <a:t>37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A2FD26F-AFA7-584A-9738-0075CC02B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4572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400" b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Molarity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A5272016-9690-A948-9949-E8DED970B3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414463"/>
            <a:ext cx="8077200" cy="5410200"/>
          </a:xfrm>
        </p:spPr>
        <p:txBody>
          <a:bodyPr/>
          <a:lstStyle/>
          <a:p>
            <a:pPr eaLnBrk="1" hangingPunct="1"/>
            <a:r>
              <a:rPr lang="en-US" altLang="en-US" sz="2800" b="1" i="1">
                <a:solidFill>
                  <a:srgbClr val="000090"/>
                </a:solidFill>
              </a:rPr>
              <a:t>Molarity</a:t>
            </a:r>
            <a:r>
              <a:rPr lang="en-US" altLang="en-US" sz="2800"/>
              <a:t> is defined as </a:t>
            </a:r>
            <a:r>
              <a:rPr lang="en-US" altLang="en-US" sz="2800" b="1"/>
              <a:t>moles of solute per liter of solution</a:t>
            </a:r>
            <a:r>
              <a:rPr lang="en-US" altLang="en-US" sz="2800"/>
              <a:t>. Symbol </a:t>
            </a:r>
            <a:r>
              <a:rPr lang="en-US" altLang="en-US" sz="2800" b="1" i="1">
                <a:solidFill>
                  <a:srgbClr val="000090"/>
                </a:solidFill>
              </a:rPr>
              <a:t>M (capital letter!)</a:t>
            </a: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r>
              <a:rPr lang="en-US" altLang="en-US" sz="2800" b="1" i="1">
                <a:solidFill>
                  <a:srgbClr val="000090"/>
                </a:solidFill>
              </a:rPr>
              <a:t>Limitation: </a:t>
            </a:r>
            <a:r>
              <a:rPr lang="en-US" altLang="en-US" sz="2800" b="1"/>
              <a:t>Molarity is temperature dependent. Solution volume changes with temperature. </a:t>
            </a:r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 b="1" i="1">
              <a:solidFill>
                <a:srgbClr val="000090"/>
              </a:solidFill>
            </a:endParaRPr>
          </a:p>
          <a:p>
            <a:pPr eaLnBrk="1" hangingPunct="1"/>
            <a:endParaRPr lang="en-US" alt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59396" name="Slide Number Placeholder 1">
            <a:extLst>
              <a:ext uri="{FF2B5EF4-FFF2-40B4-BE49-F238E27FC236}">
                <a16:creationId xmlns:a16="http://schemas.microsoft.com/office/drawing/2014/main" id="{986CA1E3-18F2-5645-8869-E9F045038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540306-1473-B143-BFD1-2E5E0B4FA3D1}" type="slidenum">
              <a:rPr lang="en-US" altLang="en-US" sz="1400">
                <a:solidFill>
                  <a:srgbClr val="FFFFFF"/>
                </a:solidFill>
              </a:rPr>
              <a:pPr/>
              <a:t>38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E025A4B6-2B94-A645-A243-C536F0B69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ea typeface="ＭＳ Ｐゴシック" pitchFamily="-103" charset="-128"/>
                <a:cs typeface="ＭＳ Ｐゴシック" pitchFamily="-103" charset="-128"/>
              </a:rPr>
              <a:t>Review of Solutions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876B0B2-8A2B-4341-B061-7ECE580F42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Solutions can exist in all 3 physical states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lvl="1" eaLnBrk="1" hangingPunct="1"/>
            <a:r>
              <a:rPr lang="en-US" altLang="en-US" sz="2400" b="1">
                <a:solidFill>
                  <a:srgbClr val="0000FF"/>
                </a:solidFill>
              </a:rPr>
              <a:t>Solid Solution</a:t>
            </a:r>
            <a:r>
              <a:rPr lang="en-US" altLang="en-US" sz="2400"/>
              <a:t> – Metal alloys (two or more metals).   </a:t>
            </a:r>
            <a:endParaRPr lang="en-US" altLang="ja-JP" sz="2400"/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 b="1">
                <a:solidFill>
                  <a:srgbClr val="0000FF"/>
                </a:solidFill>
              </a:rPr>
              <a:t>Gas Solution</a:t>
            </a:r>
            <a:r>
              <a:rPr lang="en-US" altLang="en-US" sz="2400"/>
              <a:t> - Ex. Air – Made up of nitrogen, oxygen, and other gases.</a:t>
            </a:r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 b="1">
                <a:solidFill>
                  <a:srgbClr val="0000FF"/>
                </a:solidFill>
              </a:rPr>
              <a:t>Liquid Solution</a:t>
            </a:r>
            <a:r>
              <a:rPr lang="en-US" altLang="en-US" sz="2400"/>
              <a:t> – </a:t>
            </a:r>
            <a:r>
              <a:rPr lang="en-US" altLang="en-US" sz="2400" b="1"/>
              <a:t>This is what we will be primarily discussing in this Chapter. Mostly solutions where water is the solvent </a:t>
            </a:r>
            <a:r>
              <a:rPr lang="en-US" altLang="en-US" sz="2400" b="1">
                <a:solidFill>
                  <a:srgbClr val="0000FF"/>
                </a:solidFill>
              </a:rPr>
              <a:t>(Aqueous solutions)</a:t>
            </a:r>
            <a:r>
              <a:rPr lang="en-US" altLang="en-US" sz="2400">
                <a:solidFill>
                  <a:srgbClr val="0000FF"/>
                </a:solidFill>
              </a:rPr>
              <a:t>. </a:t>
            </a:r>
            <a:endParaRPr lang="en-US" altLang="en-US" sz="2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2532" name="Slide Number Placeholder 1">
            <a:extLst>
              <a:ext uri="{FF2B5EF4-FFF2-40B4-BE49-F238E27FC236}">
                <a16:creationId xmlns:a16="http://schemas.microsoft.com/office/drawing/2014/main" id="{3EA74E40-9C64-144F-A1C7-1D82B7CE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1D06DD-E9A0-FD4F-9168-645F80D8AEA3}" type="slidenum">
              <a:rPr lang="en-US" altLang="en-US" sz="1400">
                <a:solidFill>
                  <a:srgbClr val="FFFFFF"/>
                </a:solidFill>
              </a:rPr>
              <a:pPr/>
              <a:t>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7BF42C5-E40A-6547-A632-186657486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Concentration by Mass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18F98AD-5C67-3E4B-BB99-4313D31371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Mass percent</a:t>
            </a:r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/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000" b="1"/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sp>
        <p:nvSpPr>
          <p:cNvPr id="60420" name="Slide Number Placeholder 1">
            <a:extLst>
              <a:ext uri="{FF2B5EF4-FFF2-40B4-BE49-F238E27FC236}">
                <a16:creationId xmlns:a16="http://schemas.microsoft.com/office/drawing/2014/main" id="{E4680E43-E059-CF44-A457-9D66275D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9E3168-7C6A-E84A-84A3-F8CFC45890A6}" type="slidenum">
              <a:rPr lang="en-US" altLang="en-US" sz="1400">
                <a:solidFill>
                  <a:srgbClr val="FFFFFF"/>
                </a:solidFill>
              </a:rPr>
              <a:pPr/>
              <a:t>39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2D2A954-08D1-824B-BD71-EF2318E5EE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b="1">
                <a:solidFill>
                  <a:srgbClr val="000090"/>
                </a:solidFill>
              </a:rPr>
              <a:t>Mole Fraction (</a:t>
            </a:r>
            <a:r>
              <a:rPr lang="el-GR" altLang="en-US" b="1" i="1">
                <a:solidFill>
                  <a:srgbClr val="000090"/>
                </a:solidFill>
              </a:rPr>
              <a:t>Χ</a:t>
            </a:r>
            <a:r>
              <a:rPr lang="en-US" altLang="en-US" b="1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D72D9CC-2D27-2846-B880-6F7860CDB2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86800" cy="4392613"/>
          </a:xfrm>
        </p:spPr>
        <p:txBody>
          <a:bodyPr/>
          <a:lstStyle/>
          <a:p>
            <a:pPr eaLnBrk="1" hangingPunct="1"/>
            <a:r>
              <a:rPr lang="en-US" altLang="en-US" sz="2600" b="1">
                <a:solidFill>
                  <a:srgbClr val="000090"/>
                </a:solidFill>
              </a:rPr>
              <a:t>Mole fraction </a:t>
            </a:r>
            <a:r>
              <a:rPr lang="en-US" altLang="en-US" sz="2600"/>
              <a:t>is independent of temperature. </a:t>
            </a:r>
          </a:p>
          <a:p>
            <a:pPr eaLnBrk="1" hangingPunct="1"/>
            <a:endParaRPr lang="en-US" altLang="en-US" sz="2600"/>
          </a:p>
          <a:p>
            <a:pPr lvl="1" eaLnBrk="1" hangingPunct="1"/>
            <a:r>
              <a:rPr lang="en-US" altLang="en-US" sz="2400"/>
              <a:t>The mole fraction of component </a:t>
            </a:r>
            <a:r>
              <a:rPr lang="en-US" altLang="en-US" sz="2400" b="1">
                <a:solidFill>
                  <a:srgbClr val="0000FF"/>
                </a:solidFill>
              </a:rPr>
              <a:t>A</a:t>
            </a:r>
            <a:r>
              <a:rPr lang="en-US" altLang="en-US" sz="2400"/>
              <a:t> is the moles of </a:t>
            </a:r>
            <a:r>
              <a:rPr lang="en-US" altLang="en-US" sz="2400" b="1">
                <a:solidFill>
                  <a:srgbClr val="0000FF"/>
                </a:solidFill>
              </a:rPr>
              <a:t>A </a:t>
            </a:r>
            <a:r>
              <a:rPr lang="en-US" altLang="en-US" sz="2400"/>
              <a:t>divided by the total number of moles of all solution components.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r>
              <a:rPr lang="en-US" altLang="en-US" sz="2400"/>
              <a:t>The mole fractions of all components must sum to 1 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62468" name="Slide Number Placeholder 1">
            <a:extLst>
              <a:ext uri="{FF2B5EF4-FFF2-40B4-BE49-F238E27FC236}">
                <a16:creationId xmlns:a16="http://schemas.microsoft.com/office/drawing/2014/main" id="{A7F3E4AC-7C6D-0742-87A2-E560B603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453F0A5-1883-6A46-9E3C-0CBCC0BD45FC}" type="slidenum">
              <a:rPr lang="en-US" altLang="en-US" sz="1400">
                <a:solidFill>
                  <a:srgbClr val="FFFFFF"/>
                </a:solidFill>
              </a:rPr>
              <a:pPr/>
              <a:t>40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391E931-E0DF-6448-8567-9A638A5A6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65188"/>
            <a:ext cx="7848600" cy="533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Molality (m) 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375DED92-EC02-F94C-A9BF-97D92FDE4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08188"/>
            <a:ext cx="8153400" cy="4392612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Molality (m)</a:t>
            </a:r>
            <a:r>
              <a:rPr lang="en-US" altLang="en-US" sz="2800" b="1"/>
              <a:t> - Moles of solute per kilogram of solvent.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800" b="1"/>
          </a:p>
          <a:p>
            <a:pPr eaLnBrk="1" hangingPunct="1"/>
            <a:r>
              <a:rPr lang="en-US" altLang="en-US" sz="2800" b="1"/>
              <a:t>Lowercase </a:t>
            </a:r>
            <a:r>
              <a:rPr lang="ja-JP" altLang="en-US" sz="2800" b="1"/>
              <a:t>“</a:t>
            </a:r>
            <a:r>
              <a:rPr lang="en-US" altLang="ja-JP" sz="2800" b="1">
                <a:solidFill>
                  <a:srgbClr val="0000FF"/>
                </a:solidFill>
              </a:rPr>
              <a:t>m</a:t>
            </a:r>
            <a:r>
              <a:rPr lang="ja-JP" altLang="en-US" sz="2800" b="1"/>
              <a:t>”</a:t>
            </a:r>
            <a:r>
              <a:rPr lang="en-US" altLang="ja-JP" sz="2800" b="1"/>
              <a:t> is the symbol for </a:t>
            </a:r>
            <a:r>
              <a:rPr lang="en-US" altLang="ja-JP" sz="2800" b="1">
                <a:solidFill>
                  <a:srgbClr val="0000FF"/>
                </a:solidFill>
              </a:rPr>
              <a:t>molality.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b="1"/>
              <a:t>Molality is also independent of temperature. </a:t>
            </a:r>
          </a:p>
          <a:p>
            <a:pPr eaLnBrk="1" hangingPunct="1"/>
            <a:endParaRPr lang="en-US" altLang="en-US" sz="2800" b="1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63492" name="Slide Number Placeholder 1">
            <a:extLst>
              <a:ext uri="{FF2B5EF4-FFF2-40B4-BE49-F238E27FC236}">
                <a16:creationId xmlns:a16="http://schemas.microsoft.com/office/drawing/2014/main" id="{9928734B-AA12-7140-B011-D49DA776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1D10AE-2963-F940-A7A7-60BDA5D53B41}" type="slidenum">
              <a:rPr lang="en-US" altLang="en-US" sz="1400">
                <a:solidFill>
                  <a:srgbClr val="FFFFFF"/>
                </a:solidFill>
              </a:rPr>
              <a:pPr/>
              <a:t>41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87B27310-4F47-7F46-9526-C2E1D19B5B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533400"/>
            <a:ext cx="8153400" cy="50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Vapor Pressure Lowering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E0BE216-C284-F142-AD45-FC133E3D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/>
              <a:t>Adding a </a:t>
            </a:r>
            <a:r>
              <a:rPr lang="en-US" altLang="en-US" sz="2800" b="1"/>
              <a:t>nonvolatile solute </a:t>
            </a:r>
            <a:r>
              <a:rPr lang="en-US" altLang="en-US" sz="2800"/>
              <a:t>to a pure solvent lowers the solvent</a:t>
            </a:r>
            <a:r>
              <a:rPr lang="ja-JP" altLang="en-US" sz="2800"/>
              <a:t>’</a:t>
            </a:r>
            <a:r>
              <a:rPr lang="en-US" altLang="ja-JP" sz="2800"/>
              <a:t>s vapor pressure.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altLang="en-US" sz="2800" b="1" i="1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 b="1" i="1">
                <a:solidFill>
                  <a:srgbClr val="0000FF"/>
                </a:solidFill>
              </a:rPr>
              <a:t>Result: </a:t>
            </a:r>
            <a:r>
              <a:rPr lang="en-US" altLang="en-US" sz="2800" b="1" i="1"/>
              <a:t>The Solvent in a solution evaporates more slowly than the pure solvent would. </a:t>
            </a: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 b="1" i="1">
                <a:solidFill>
                  <a:srgbClr val="0000FF"/>
                </a:solidFill>
              </a:rPr>
              <a:t>Vapor Pressure Lowering (</a:t>
            </a:r>
            <a:r>
              <a:rPr lang="el-GR" altLang="en-US" sz="2800" b="1" i="1">
                <a:solidFill>
                  <a:srgbClr val="0000FF"/>
                </a:solidFill>
                <a:latin typeface="Lucida Grande" panose="020B0600040502020204" pitchFamily="34" charset="0"/>
                <a:ea typeface="Osaka" panose="020B0600000000000000" pitchFamily="34" charset="-128"/>
              </a:rPr>
              <a:t>Δ</a:t>
            </a:r>
            <a:r>
              <a:rPr lang="en-US" altLang="en-US" sz="2800" b="1" i="1">
                <a:solidFill>
                  <a:srgbClr val="0000FF"/>
                </a:solidFill>
                <a:ea typeface="Osaka" panose="020B0600000000000000" pitchFamily="34" charset="-128"/>
              </a:rPr>
              <a:t>P) is a Colligative Property</a:t>
            </a: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65540" name="Slide Number Placeholder 1">
            <a:extLst>
              <a:ext uri="{FF2B5EF4-FFF2-40B4-BE49-F238E27FC236}">
                <a16:creationId xmlns:a16="http://schemas.microsoft.com/office/drawing/2014/main" id="{F4861203-F9FB-3149-91F4-FC493AA7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BBB89C-2062-CF41-9C96-0DF0C6D22C3D}" type="slidenum">
              <a:rPr lang="en-US" altLang="en-US" sz="1400">
                <a:solidFill>
                  <a:srgbClr val="FFFFFF"/>
                </a:solidFill>
              </a:rPr>
              <a:pPr/>
              <a:t>42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6E088E47-63A2-054E-BFCF-2397633D5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236663"/>
            <a:ext cx="8305800" cy="5697537"/>
          </a:xfrm>
        </p:spPr>
        <p:txBody>
          <a:bodyPr/>
          <a:lstStyle/>
          <a:p>
            <a:r>
              <a:rPr lang="en-US" altLang="en-US" sz="2800"/>
              <a:t>Think back to Liquid-Vapor Equilibrium (Ch. 10).</a:t>
            </a:r>
          </a:p>
          <a:p>
            <a:endParaRPr lang="en-US" altLang="en-US" sz="2800"/>
          </a:p>
          <a:p>
            <a:r>
              <a:rPr lang="en-US" altLang="en-US" sz="2800"/>
              <a:t>When a liquid is placed in a closed container, vaporization and condensation happen at equal rates. </a:t>
            </a:r>
            <a:r>
              <a:rPr lang="en-US" altLang="en-US" sz="2800" b="1">
                <a:ea typeface="Osaka" panose="020B0600000000000000" pitchFamily="34" charset="-128"/>
              </a:rPr>
              <a:t> </a:t>
            </a:r>
          </a:p>
          <a:p>
            <a:pPr marL="546100" lvl="2" indent="0" eaLnBrk="1" hangingPunct="1">
              <a:buFont typeface="Arial" panose="020B0604020202020204" pitchFamily="34" charset="0"/>
              <a:buNone/>
            </a:pPr>
            <a:r>
              <a:rPr lang="en-US" altLang="en-US" sz="2800" b="1">
                <a:ea typeface="Osaka" panose="020B0600000000000000" pitchFamily="34" charset="-128"/>
              </a:rPr>
              <a:t>		       </a:t>
            </a:r>
            <a:r>
              <a:rPr lang="en-US" altLang="en-US" sz="3200" b="1">
                <a:ea typeface="Osaka" panose="020B0600000000000000" pitchFamily="34" charset="-128"/>
              </a:rPr>
              <a:t>Liquid   </a:t>
            </a:r>
            <a:r>
              <a:rPr lang="en-US" altLang="en-US" sz="3200" b="1">
                <a:latin typeface="Osaka" panose="020B0600000000000000" pitchFamily="34" charset="-128"/>
                <a:ea typeface="ヒラギノ角ゴ Pro W3" panose="020B0300000000000000" pitchFamily="34" charset="-128"/>
              </a:rPr>
              <a:t>⇌</a:t>
            </a:r>
            <a:r>
              <a:rPr lang="en-US" altLang="en-US" sz="3200" b="1">
                <a:latin typeface="Royal Society of Chemistry" pitchFamily="2" charset="0"/>
                <a:ea typeface="Osaka" panose="020B0600000000000000" pitchFamily="34" charset="-128"/>
              </a:rPr>
              <a:t>  </a:t>
            </a:r>
            <a:r>
              <a:rPr lang="en-US" altLang="en-US" sz="3200" b="1">
                <a:ea typeface="Osaka" panose="020B0600000000000000" pitchFamily="34" charset="-128"/>
              </a:rPr>
              <a:t>Gas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r>
              <a:rPr lang="en-US" altLang="en-US" sz="2800" b="1"/>
              <a:t>The vapor pressure of the liquid is the pressure exerted by the gas phase molecules. 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719EC2-57FC-1348-AD6B-677E2368CB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8153400" cy="5080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0000FF"/>
                </a:solidFill>
                <a:cs typeface="MS PGothic" pitchFamily="34" charset="-128"/>
              </a:rPr>
              <a:t>Vapor Pressure Review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>
            <a:extLst>
              <a:ext uri="{FF2B5EF4-FFF2-40B4-BE49-F238E27FC236}">
                <a16:creationId xmlns:a16="http://schemas.microsoft.com/office/drawing/2014/main" id="{FEE14426-C02E-1E48-A855-21F267F79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686800" cy="56975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Osaka" panose="020B0600000000000000" pitchFamily="34" charset="-128"/>
              </a:rPr>
              <a:t>	  	</a:t>
            </a:r>
            <a:r>
              <a:rPr lang="en-US" altLang="en-US" sz="3200" b="1">
                <a:ea typeface="Osaka" panose="020B0600000000000000" pitchFamily="34" charset="-128"/>
              </a:rPr>
              <a:t> 	    Liquid   </a:t>
            </a:r>
            <a:r>
              <a:rPr lang="en-US" altLang="en-US" sz="3200" b="1">
                <a:latin typeface="Osaka" panose="020B0600000000000000" pitchFamily="34" charset="-128"/>
                <a:ea typeface="ヒラギノ角ゴ Pro W3" panose="020B0300000000000000" pitchFamily="34" charset="-128"/>
              </a:rPr>
              <a:t>⇌</a:t>
            </a:r>
            <a:r>
              <a:rPr lang="en-US" altLang="en-US" sz="3200" b="1">
                <a:latin typeface="Royal Society of Chemistry" pitchFamily="2" charset="0"/>
                <a:ea typeface="Osaka" panose="020B0600000000000000" pitchFamily="34" charset="-128"/>
              </a:rPr>
              <a:t>  </a:t>
            </a:r>
            <a:r>
              <a:rPr lang="en-US" altLang="en-US" sz="3200" b="1">
                <a:ea typeface="Osaka" panose="020B0600000000000000" pitchFamily="34" charset="-128"/>
              </a:rPr>
              <a:t>Gas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200"/>
          </a:p>
          <a:p>
            <a:r>
              <a:rPr lang="en-US" altLang="en-US"/>
              <a:t> </a:t>
            </a:r>
            <a:r>
              <a:rPr lang="en-US" altLang="en-US" sz="2800"/>
              <a:t>To vaporize, solvent molecules must be at the surface of the liquid. </a:t>
            </a:r>
          </a:p>
          <a:p>
            <a:endParaRPr lang="en-US" altLang="en-US" sz="2800"/>
          </a:p>
          <a:p>
            <a:r>
              <a:rPr lang="en-US" altLang="en-US" sz="2800"/>
              <a:t>Solute molecules decrease the surface area available for solvent molecules. </a:t>
            </a:r>
          </a:p>
          <a:p>
            <a:endParaRPr lang="en-US" altLang="en-US" sz="2800"/>
          </a:p>
          <a:p>
            <a:r>
              <a:rPr lang="en-US" altLang="en-US" sz="2800"/>
              <a:t> The rate of solvent vaporization decreases.</a:t>
            </a:r>
          </a:p>
          <a:p>
            <a:endParaRPr lang="en-US" altLang="en-US" sz="2800"/>
          </a:p>
          <a:p>
            <a:r>
              <a:rPr lang="en-US" altLang="en-US" sz="2800"/>
              <a:t> The rate of solvent condensation remains the same.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096DF9B-E2BA-B54D-B36A-B555DE373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5080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Why Does Vapor Pressure Lowering </a:t>
            </a:r>
            <a:r>
              <a:rPr lang="en-US" altLang="en-US" sz="2800" b="1">
                <a:solidFill>
                  <a:srgbClr val="0000FF"/>
                </a:solidFill>
                <a:ea typeface="Osaka" panose="020B0600000000000000" pitchFamily="34" charset="-128"/>
              </a:rPr>
              <a:t>(</a:t>
            </a:r>
            <a:r>
              <a:rPr lang="el-GR" altLang="en-US" sz="2800" b="1" i="1">
                <a:solidFill>
                  <a:srgbClr val="0000FF"/>
                </a:solidFill>
                <a:latin typeface="Lucida Grande" panose="020B0600040502020204" pitchFamily="34" charset="0"/>
                <a:ea typeface="Osaka" panose="020B0600000000000000" pitchFamily="34" charset="-128"/>
              </a:rPr>
              <a:t>Δ</a:t>
            </a:r>
            <a:r>
              <a:rPr lang="en-US" altLang="en-US" sz="2800" b="1" i="1">
                <a:solidFill>
                  <a:srgbClr val="0000FF"/>
                </a:solidFill>
                <a:ea typeface="Osaka" panose="020B0600000000000000" pitchFamily="34" charset="-128"/>
              </a:rPr>
              <a:t>P</a:t>
            </a:r>
            <a:r>
              <a:rPr lang="en-US" altLang="en-US" sz="2800" b="1">
                <a:solidFill>
                  <a:srgbClr val="0000FF"/>
                </a:solidFill>
                <a:ea typeface="Osaka" panose="020B0600000000000000" pitchFamily="34" charset="-128"/>
              </a:rPr>
              <a:t>) Occur? 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Placeholder 1" descr="CNX_Chem_11_04_RaoultLaw.jpg">
            <a:extLst>
              <a:ext uri="{FF2B5EF4-FFF2-40B4-BE49-F238E27FC236}">
                <a16:creationId xmlns:a16="http://schemas.microsoft.com/office/drawing/2014/main" id="{8BAD68B3-BFBF-5C40-9FD3-9D8D06C2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r="1440" b="4036"/>
          <a:stretch>
            <a:fillRect/>
          </a:stretch>
        </p:blipFill>
        <p:spPr bwMode="auto">
          <a:xfrm>
            <a:off x="190500" y="228600"/>
            <a:ext cx="89535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Box 57">
            <a:extLst>
              <a:ext uri="{FF2B5EF4-FFF2-40B4-BE49-F238E27FC236}">
                <a16:creationId xmlns:a16="http://schemas.microsoft.com/office/drawing/2014/main" id="{B8BD996D-5D8E-4540-8A11-B550F54F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08713"/>
            <a:ext cx="7162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/>
              <a:t>Pure Water		Aqueous Solution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>
            <a:extLst>
              <a:ext uri="{FF2B5EF4-FFF2-40B4-BE49-F238E27FC236}">
                <a16:creationId xmlns:a16="http://schemas.microsoft.com/office/drawing/2014/main" id="{916EDE74-FA25-134D-BF27-3C51BF68A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0463"/>
            <a:ext cx="8305800" cy="56975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b="1">
                <a:ea typeface="Osaka" panose="020B0600000000000000" pitchFamily="34" charset="-128"/>
              </a:rPr>
              <a:t>	  	</a:t>
            </a:r>
            <a:r>
              <a:rPr lang="en-US" altLang="en-US" sz="3200" b="1">
                <a:ea typeface="Osaka" panose="020B0600000000000000" pitchFamily="34" charset="-128"/>
              </a:rPr>
              <a:t> 	    Liquid   </a:t>
            </a:r>
            <a:r>
              <a:rPr lang="en-US" altLang="en-US" sz="3200" b="1">
                <a:latin typeface="Osaka" panose="020B0600000000000000" pitchFamily="34" charset="-128"/>
                <a:ea typeface="ヒラギノ角ゴ Pro W3" panose="020B0300000000000000" pitchFamily="34" charset="-128"/>
              </a:rPr>
              <a:t>⇌</a:t>
            </a:r>
            <a:r>
              <a:rPr lang="en-US" altLang="en-US" sz="3200" b="1">
                <a:latin typeface="Royal Society of Chemistry" pitchFamily="2" charset="0"/>
                <a:ea typeface="Osaka" panose="020B0600000000000000" pitchFamily="34" charset="-128"/>
              </a:rPr>
              <a:t>  </a:t>
            </a:r>
            <a:r>
              <a:rPr lang="en-US" altLang="en-US" sz="3200" b="1">
                <a:ea typeface="Osaka" panose="020B0600000000000000" pitchFamily="34" charset="-128"/>
              </a:rPr>
              <a:t>Gas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 sz="2800" b="1" i="1">
                <a:solidFill>
                  <a:srgbClr val="0000FF"/>
                </a:solidFill>
              </a:rPr>
              <a:t>Result: </a:t>
            </a:r>
            <a:r>
              <a:rPr lang="en-US" altLang="en-US" sz="2800" b="1"/>
              <a:t>Less solvent molecules in the gas phase. </a:t>
            </a:r>
          </a:p>
          <a:p>
            <a:endParaRPr lang="en-US" altLang="en-US" sz="2800"/>
          </a:p>
          <a:p>
            <a:r>
              <a:rPr lang="en-US" altLang="en-US" sz="2800" b="1" i="1">
                <a:solidFill>
                  <a:srgbClr val="000090"/>
                </a:solidFill>
              </a:rPr>
              <a:t>The decrease in gas phase molecules results in a lowering of the vapor pressure. </a:t>
            </a:r>
          </a:p>
          <a:p>
            <a:endParaRPr lang="en-US" altLang="en-US" sz="2800" b="1" i="1">
              <a:solidFill>
                <a:srgbClr val="000090"/>
              </a:solidFill>
            </a:endParaRPr>
          </a:p>
          <a:p>
            <a:endParaRPr lang="en-US" altLang="en-US" sz="2800" b="1" i="1">
              <a:solidFill>
                <a:srgbClr val="000090"/>
              </a:solidFill>
            </a:endParaRP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6BAEE19-D00D-DF40-90EB-84A5A1DB6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508000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Why Does Vapor Pressure Lowering </a:t>
            </a:r>
            <a:r>
              <a:rPr lang="en-US" altLang="en-US" sz="2800" b="1">
                <a:solidFill>
                  <a:srgbClr val="0000FF"/>
                </a:solidFill>
                <a:ea typeface="Osaka" panose="020B0600000000000000" pitchFamily="34" charset="-128"/>
              </a:rPr>
              <a:t>(</a:t>
            </a:r>
            <a:r>
              <a:rPr lang="el-GR" altLang="en-US" sz="2800" b="1" i="1">
                <a:solidFill>
                  <a:srgbClr val="0000FF"/>
                </a:solidFill>
                <a:latin typeface="Lucida Grande" panose="020B0600040502020204" pitchFamily="34" charset="0"/>
                <a:ea typeface="Osaka" panose="020B0600000000000000" pitchFamily="34" charset="-128"/>
              </a:rPr>
              <a:t>Δ</a:t>
            </a:r>
            <a:r>
              <a:rPr lang="en-US" altLang="en-US" sz="2800" b="1" i="1">
                <a:solidFill>
                  <a:srgbClr val="0000FF"/>
                </a:solidFill>
                <a:ea typeface="Osaka" panose="020B0600000000000000" pitchFamily="34" charset="-128"/>
              </a:rPr>
              <a:t>P</a:t>
            </a:r>
            <a:r>
              <a:rPr lang="en-US" altLang="en-US" sz="2800" b="1">
                <a:solidFill>
                  <a:srgbClr val="0000FF"/>
                </a:solidFill>
                <a:ea typeface="Osaka" panose="020B0600000000000000" pitchFamily="34" charset="-128"/>
              </a:rPr>
              <a:t>) Occur? 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E84F213F-162D-DC46-B4AB-72E42D04BA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7772400" cy="67627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b="1">
                <a:solidFill>
                  <a:srgbClr val="000090"/>
                </a:solidFill>
              </a:rPr>
              <a:t>Raoult</a:t>
            </a:r>
            <a:r>
              <a:rPr lang="ja-JP" altLang="en-US" b="1">
                <a:solidFill>
                  <a:srgbClr val="000090"/>
                </a:solidFill>
              </a:rPr>
              <a:t>’</a:t>
            </a:r>
            <a:r>
              <a:rPr lang="en-US" altLang="ja-JP" b="1">
                <a:solidFill>
                  <a:srgbClr val="000090"/>
                </a:solidFill>
              </a:rPr>
              <a:t>s Law</a:t>
            </a:r>
            <a:endParaRPr lang="en-US" altLang="en-US" b="1">
              <a:solidFill>
                <a:srgbClr val="000090"/>
              </a:solidFill>
              <a:ea typeface="Osaka" panose="020B0600000000000000" pitchFamily="34" charset="-128"/>
            </a:endParaRPr>
          </a:p>
        </p:txBody>
      </p:sp>
      <p:sp>
        <p:nvSpPr>
          <p:cNvPr id="70660" name="Rectangle 8">
            <a:extLst>
              <a:ext uri="{FF2B5EF4-FFF2-40B4-BE49-F238E27FC236}">
                <a16:creationId xmlns:a16="http://schemas.microsoft.com/office/drawing/2014/main" id="{B2320E40-25BE-6249-B3CB-0CD1565E5F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838200"/>
            <a:ext cx="8382000" cy="569753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b="1" i="1">
                <a:solidFill>
                  <a:srgbClr val="000090"/>
                </a:solidFill>
                <a:ea typeface="Osaka" panose="020B0600000000000000" pitchFamily="34" charset="-128"/>
              </a:rPr>
              <a:t>Raoult</a:t>
            </a:r>
            <a:r>
              <a:rPr lang="ja-JP" altLang="en-US" sz="2800" b="1" i="1">
                <a:solidFill>
                  <a:srgbClr val="000090"/>
                </a:solidFill>
                <a:ea typeface="Osaka" panose="020B0600000000000000" pitchFamily="34" charset="-128"/>
              </a:rPr>
              <a:t>’</a:t>
            </a:r>
            <a:r>
              <a:rPr lang="en-US" altLang="ja-JP" sz="2800" b="1" i="1">
                <a:solidFill>
                  <a:srgbClr val="000090"/>
                </a:solidFill>
                <a:ea typeface="Osaka" panose="020B0600000000000000" pitchFamily="34" charset="-128"/>
              </a:rPr>
              <a:t>s Law – </a:t>
            </a:r>
            <a:r>
              <a:rPr lang="en-US" altLang="ja-JP" sz="2800">
                <a:ea typeface="Osaka" panose="020B0600000000000000" pitchFamily="34" charset="-128"/>
              </a:rPr>
              <a:t>The partial pressure exerted by any component of an ideal solution is equal to the vapor pressure of the pure component multiplied by its mole fraction. 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  <a:buFont typeface="Arial" panose="020B0604020202020204" pitchFamily="34" charset="0"/>
              <a:buNone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 b="1">
                <a:ea typeface="Osaka" panose="020B0600000000000000" pitchFamily="34" charset="-128"/>
              </a:rPr>
              <a:t>P</a:t>
            </a:r>
            <a:r>
              <a:rPr lang="en-US" altLang="en-US" sz="2800" b="1" baseline="-25000">
                <a:ea typeface="Osaka" panose="020B0600000000000000" pitchFamily="34" charset="-128"/>
              </a:rPr>
              <a:t>solution</a:t>
            </a:r>
            <a:r>
              <a:rPr lang="en-US" altLang="en-US" sz="2800" b="1">
                <a:ea typeface="Osaka" panose="020B0600000000000000" pitchFamily="34" charset="-128"/>
              </a:rPr>
              <a:t> = </a:t>
            </a:r>
            <a:r>
              <a:rPr lang="en-US" altLang="en-US" sz="2800">
                <a:ea typeface="Osaka" panose="020B0600000000000000" pitchFamily="34" charset="-128"/>
              </a:rPr>
              <a:t>vapor pressure of the solvent in solution.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 b="1">
                <a:latin typeface="Symbol" pitchFamily="2" charset="2"/>
                <a:ea typeface="Osaka" panose="020B0600000000000000" pitchFamily="34" charset="-128"/>
              </a:rPr>
              <a:t>C</a:t>
            </a:r>
            <a:r>
              <a:rPr lang="en-US" altLang="en-US" sz="2800" b="1" baseline="-25000">
                <a:ea typeface="Osaka" panose="020B0600000000000000" pitchFamily="34" charset="-128"/>
              </a:rPr>
              <a:t>solvent</a:t>
            </a:r>
            <a:r>
              <a:rPr lang="en-US" altLang="en-US" sz="2800" b="1">
                <a:ea typeface="Osaka" panose="020B0600000000000000" pitchFamily="34" charset="-128"/>
              </a:rPr>
              <a:t> = </a:t>
            </a:r>
            <a:r>
              <a:rPr lang="en-US" altLang="en-US" sz="2800">
                <a:ea typeface="Osaka" panose="020B0600000000000000" pitchFamily="34" charset="-128"/>
              </a:rPr>
              <a:t>mole fraction of the </a:t>
            </a:r>
            <a:r>
              <a:rPr lang="en-US" altLang="en-US" sz="2800" b="1">
                <a:solidFill>
                  <a:srgbClr val="660066"/>
                </a:solidFill>
                <a:ea typeface="Osaka" panose="020B0600000000000000" pitchFamily="34" charset="-128"/>
              </a:rPr>
              <a:t>solvent.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sz="2800">
                <a:ea typeface="Osaka" panose="020B0600000000000000" pitchFamily="34" charset="-128"/>
              </a:rPr>
              <a:t>P</a:t>
            </a:r>
            <a:r>
              <a:rPr lang="en-US" altLang="en-US" sz="2800" b="1">
                <a:ea typeface="Osaka" panose="020B0600000000000000" pitchFamily="34" charset="-128"/>
              </a:rPr>
              <a:t>°</a:t>
            </a:r>
            <a:r>
              <a:rPr lang="en-US" altLang="en-US" sz="2800" b="1" baseline="-25000">
                <a:ea typeface="Osaka" panose="020B0600000000000000" pitchFamily="34" charset="-128"/>
              </a:rPr>
              <a:t>solvent </a:t>
            </a:r>
            <a:r>
              <a:rPr lang="en-US" altLang="en-US" sz="2800" b="1">
                <a:ea typeface="Osaka" panose="020B0600000000000000" pitchFamily="34" charset="-128"/>
              </a:rPr>
              <a:t>= </a:t>
            </a:r>
            <a:r>
              <a:rPr lang="en-US" altLang="en-US" sz="2800">
                <a:ea typeface="Osaka" panose="020B0600000000000000" pitchFamily="34" charset="-128"/>
              </a:rPr>
              <a:t>vapor pressure of the pure </a:t>
            </a:r>
            <a:r>
              <a:rPr lang="en-US" altLang="en-US" sz="2800" b="1">
                <a:solidFill>
                  <a:srgbClr val="660066"/>
                </a:solidFill>
                <a:ea typeface="Osaka" panose="020B0600000000000000" pitchFamily="34" charset="-128"/>
              </a:rPr>
              <a:t>solvent.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sz="2800">
                <a:latin typeface="Symbol" pitchFamily="2" charset="2"/>
                <a:ea typeface="Osaka" panose="020B0600000000000000" pitchFamily="34" charset="-128"/>
              </a:rPr>
              <a:t>C</a:t>
            </a:r>
            <a:r>
              <a:rPr lang="en-US" altLang="en-US" sz="2800" baseline="-25000">
                <a:ea typeface="Osaka" panose="020B0600000000000000" pitchFamily="34" charset="-128"/>
              </a:rPr>
              <a:t>2</a:t>
            </a:r>
            <a:r>
              <a:rPr lang="en-US" altLang="en-US" sz="2800">
                <a:ea typeface="Osaka" panose="020B0600000000000000" pitchFamily="34" charset="-128"/>
              </a:rPr>
              <a:t> = mole fraction of the </a:t>
            </a:r>
            <a:r>
              <a:rPr lang="en-US" altLang="en-US" sz="2800" b="1">
                <a:solidFill>
                  <a:srgbClr val="008000"/>
                </a:solidFill>
                <a:ea typeface="Osaka" panose="020B0600000000000000" pitchFamily="34" charset="-128"/>
              </a:rPr>
              <a:t>solute.</a:t>
            </a:r>
          </a:p>
          <a:p>
            <a:pPr eaLnBrk="1" hangingPunct="1">
              <a:buClr>
                <a:schemeClr val="tx1"/>
              </a:buClr>
            </a:pPr>
            <a:endParaRPr lang="en-US" altLang="en-US" sz="2800">
              <a:ea typeface="Osaka" panose="020B0600000000000000" pitchFamily="34" charset="-128"/>
            </a:endParaRPr>
          </a:p>
        </p:txBody>
      </p:sp>
      <p:graphicFrame>
        <p:nvGraphicFramePr>
          <p:cNvPr id="70658" name="Object 6">
            <a:extLst>
              <a:ext uri="{FF2B5EF4-FFF2-40B4-BE49-F238E27FC236}">
                <a16:creationId xmlns:a16="http://schemas.microsoft.com/office/drawing/2014/main" id="{6C23B8AC-19C6-F542-86BF-13B4DDB805CA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1373188" y="3352800"/>
          <a:ext cx="6246812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1" name="Equation" r:id="rId3" imgW="1295400" imgH="203200" progId="Equation.3">
                  <p:embed/>
                </p:oleObj>
              </mc:Choice>
              <mc:Fallback>
                <p:oleObj name="Equation" r:id="rId3" imgW="1295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3352800"/>
                        <a:ext cx="6246812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5" name="Rectangle 3">
            <a:extLst>
              <a:ext uri="{FF2B5EF4-FFF2-40B4-BE49-F238E27FC236}">
                <a16:creationId xmlns:a16="http://schemas.microsoft.com/office/drawing/2014/main" id="{3069E909-3AF8-E646-A275-9B421D1F08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153400" cy="1524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2800"/>
              <a:t>A solution </a:t>
            </a:r>
            <a:r>
              <a:rPr lang="en-US" altLang="en-US" sz="2800" b="1" i="1">
                <a:solidFill>
                  <a:schemeClr val="tx2"/>
                </a:solidFill>
              </a:rPr>
              <a:t>boils</a:t>
            </a:r>
            <a:r>
              <a:rPr lang="en-US" altLang="en-US" sz="2800" b="1" i="1"/>
              <a:t> </a:t>
            </a:r>
            <a:r>
              <a:rPr lang="en-US" altLang="en-US" sz="2800"/>
              <a:t>at a </a:t>
            </a:r>
            <a:r>
              <a:rPr lang="en-US" altLang="en-US" sz="2800" b="1" i="1">
                <a:solidFill>
                  <a:schemeClr val="tx2"/>
                </a:solidFill>
              </a:rPr>
              <a:t>higher</a:t>
            </a:r>
            <a:r>
              <a:rPr lang="en-US" altLang="en-US" sz="2800" b="1" i="1"/>
              <a:t> </a:t>
            </a:r>
            <a:r>
              <a:rPr lang="en-US" altLang="en-US" sz="2800"/>
              <a:t>temperature than that of the pure solvent.</a:t>
            </a:r>
          </a:p>
          <a:p>
            <a:pPr lvl="1" eaLnBrk="1" hangingPunct="1"/>
            <a:r>
              <a:rPr lang="en-US" altLang="en-US" sz="2400" b="1">
                <a:solidFill>
                  <a:schemeClr val="tx2"/>
                </a:solidFill>
              </a:rPr>
              <a:t>The difference in boiling point of the solution and pure solvent is called the boiling point elevation (</a:t>
            </a:r>
            <a:r>
              <a:rPr lang="en-US" altLang="en-US" sz="2400" b="1">
                <a:solidFill>
                  <a:schemeClr val="tx2"/>
                </a:solidFill>
                <a:latin typeface="Symbol" pitchFamily="2" charset="2"/>
              </a:rPr>
              <a:t>D</a:t>
            </a:r>
            <a:r>
              <a:rPr lang="en-US" altLang="en-US" sz="2400" b="1">
                <a:solidFill>
                  <a:schemeClr val="tx2"/>
                </a:solidFill>
              </a:rPr>
              <a:t>T</a:t>
            </a:r>
            <a:r>
              <a:rPr lang="en-US" altLang="en-US" sz="2400" b="1" baseline="-25000">
                <a:solidFill>
                  <a:schemeClr val="tx2"/>
                </a:solidFill>
              </a:rPr>
              <a:t>b</a:t>
            </a:r>
            <a:r>
              <a:rPr lang="en-US" altLang="en-US" sz="2400" b="1">
                <a:solidFill>
                  <a:schemeClr val="tx2"/>
                </a:solidFill>
              </a:rPr>
              <a:t>). </a:t>
            </a:r>
          </a:p>
          <a:p>
            <a:pPr lvl="1" eaLnBrk="1" hangingPunct="1"/>
            <a:endParaRPr lang="en-US" altLang="en-US"/>
          </a:p>
          <a:p>
            <a:pPr eaLnBrk="1" hangingPunct="1">
              <a:buFont typeface="Times" pitchFamily="2" charset="0"/>
              <a:buNone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E33DE9F-DC3B-0B47-BACD-9F011DA9B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0"/>
            <a:ext cx="83820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/>
              <a:t>A solution </a:t>
            </a:r>
            <a:r>
              <a:rPr lang="en-US" altLang="en-US" sz="2800" b="1" i="1">
                <a:solidFill>
                  <a:srgbClr val="0000FF"/>
                </a:solidFill>
              </a:rPr>
              <a:t>freezes</a:t>
            </a:r>
            <a:r>
              <a:rPr lang="en-US" altLang="en-US" sz="2800"/>
              <a:t> at a </a:t>
            </a:r>
            <a:r>
              <a:rPr lang="en-US" altLang="en-US" sz="2800" b="1" i="1">
                <a:solidFill>
                  <a:srgbClr val="0000FF"/>
                </a:solidFill>
              </a:rPr>
              <a:t>lower</a:t>
            </a:r>
            <a:r>
              <a:rPr lang="en-US" altLang="en-US" sz="2800">
                <a:solidFill>
                  <a:srgbClr val="0000FF"/>
                </a:solidFill>
              </a:rPr>
              <a:t> </a:t>
            </a:r>
            <a:r>
              <a:rPr lang="en-US" altLang="en-US" sz="2800"/>
              <a:t>temperature than that of the pure solvent. </a:t>
            </a:r>
          </a:p>
          <a:p>
            <a:pPr lvl="1" eaLnBrk="1" hangingPunct="1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2" charset="2"/>
              <a:buChar char=""/>
            </a:pPr>
            <a:r>
              <a:rPr lang="en-US" altLang="en-US" b="1">
                <a:solidFill>
                  <a:srgbClr val="0000FF"/>
                </a:solidFill>
              </a:rPr>
              <a:t>The difference in freezing point of the solution and pure solvent is is called the freezing point depression (</a:t>
            </a:r>
            <a:r>
              <a:rPr lang="en-US" altLang="en-US" b="1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b="1">
                <a:solidFill>
                  <a:srgbClr val="0000FF"/>
                </a:solidFill>
              </a:rPr>
              <a:t>T</a:t>
            </a:r>
            <a:r>
              <a:rPr lang="en-US" altLang="en-US" b="1" baseline="-25000">
                <a:solidFill>
                  <a:srgbClr val="0000FF"/>
                </a:solidFill>
              </a:rPr>
              <a:t>f</a:t>
            </a:r>
            <a:r>
              <a:rPr lang="en-US" altLang="en-US" b="1">
                <a:solidFill>
                  <a:srgbClr val="0000FF"/>
                </a:solidFill>
              </a:rPr>
              <a:t>). 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/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86CAB02A-16C6-2C49-9163-7A0169848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09600"/>
            <a:ext cx="7848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800000"/>
                </a:solidFill>
              </a:rPr>
              <a:t>Boiling Point Elevation and Freezing Point Depression</a:t>
            </a: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F07DEDB0-4030-1E40-B605-5047B69AF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0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 b="1">
                <a:solidFill>
                  <a:schemeClr val="tx2"/>
                </a:solidFill>
                <a:latin typeface="Symbol" pitchFamily="2" charset="2"/>
              </a:rPr>
              <a:t>D</a:t>
            </a:r>
            <a:r>
              <a:rPr lang="en-US" altLang="en-US" sz="2800" b="1">
                <a:solidFill>
                  <a:schemeClr val="tx2"/>
                </a:solidFill>
              </a:rPr>
              <a:t>T</a:t>
            </a:r>
            <a:r>
              <a:rPr lang="en-US" altLang="en-US" sz="2800" b="1" baseline="-25000">
                <a:solidFill>
                  <a:schemeClr val="tx2"/>
                </a:solidFill>
              </a:rPr>
              <a:t>b </a:t>
            </a:r>
            <a:r>
              <a:rPr lang="en-US" altLang="en-US" sz="2800" b="1"/>
              <a:t>and </a:t>
            </a:r>
            <a:r>
              <a:rPr lang="en-US" altLang="en-US" sz="2800" b="1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sz="2800" b="1">
                <a:solidFill>
                  <a:srgbClr val="0000FF"/>
                </a:solidFill>
              </a:rPr>
              <a:t>T</a:t>
            </a:r>
            <a:r>
              <a:rPr lang="en-US" altLang="en-US" sz="2800" b="1" baseline="-25000">
                <a:solidFill>
                  <a:srgbClr val="0000FF"/>
                </a:solidFill>
              </a:rPr>
              <a:t>f</a:t>
            </a:r>
            <a:r>
              <a:rPr lang="en-US" altLang="en-US" sz="2800" b="1"/>
              <a:t> are both positive quantities. 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9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395" grpId="0" build="p" animBg="1"/>
      <p:bldP spid="5" grpId="0" build="p"/>
      <p:bldP spid="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510CE3D-97FC-A240-988E-968EC326B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064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11.1 The Dissolution Process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C9182D4E-F2DE-AC4A-BF28-A733AA4E0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88392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Consider the dissolving of different solutes in water. 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Sucrose, C</a:t>
            </a:r>
            <a:r>
              <a:rPr lang="en-US" altLang="en-US" sz="2800" baseline="-25000">
                <a:ea typeface="Osaka" panose="020B0600000000000000" pitchFamily="34" charset="-128"/>
              </a:rPr>
              <a:t>12</a:t>
            </a:r>
            <a:r>
              <a:rPr lang="en-US" altLang="en-US" sz="2800">
                <a:ea typeface="Osaka" panose="020B0600000000000000" pitchFamily="34" charset="-128"/>
              </a:rPr>
              <a:t>H</a:t>
            </a:r>
            <a:r>
              <a:rPr lang="en-US" altLang="en-US" sz="2800" baseline="-25000">
                <a:ea typeface="Osaka" panose="020B0600000000000000" pitchFamily="34" charset="-128"/>
              </a:rPr>
              <a:t>22</a:t>
            </a:r>
            <a:r>
              <a:rPr lang="en-US" altLang="en-US" sz="2800">
                <a:ea typeface="Osaka" panose="020B0600000000000000" pitchFamily="34" charset="-128"/>
              </a:rPr>
              <a:t>O</a:t>
            </a:r>
            <a:r>
              <a:rPr lang="en-US" altLang="en-US" sz="2800" baseline="-25000">
                <a:ea typeface="Osaka" panose="020B0600000000000000" pitchFamily="34" charset="-128"/>
              </a:rPr>
              <a:t>11</a:t>
            </a:r>
            <a:r>
              <a:rPr lang="en-US" altLang="en-US" sz="2800">
                <a:ea typeface="Osaka" panose="020B0600000000000000" pitchFamily="34" charset="-128"/>
              </a:rPr>
              <a:t>(s)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Aluminum sulfate, Al</a:t>
            </a:r>
            <a:r>
              <a:rPr lang="en-US" altLang="en-US" sz="2800" baseline="-25000">
                <a:ea typeface="Osaka" panose="020B0600000000000000" pitchFamily="34" charset="-128"/>
              </a:rPr>
              <a:t>2</a:t>
            </a:r>
            <a:r>
              <a:rPr lang="en-US" altLang="en-US" sz="2800">
                <a:ea typeface="Osaka" panose="020B0600000000000000" pitchFamily="34" charset="-128"/>
              </a:rPr>
              <a:t>(SO</a:t>
            </a:r>
            <a:r>
              <a:rPr lang="en-US" altLang="en-US" sz="2800" baseline="-25000">
                <a:ea typeface="Osaka" panose="020B0600000000000000" pitchFamily="34" charset="-128"/>
              </a:rPr>
              <a:t>4</a:t>
            </a:r>
            <a:r>
              <a:rPr lang="en-US" altLang="en-US" sz="2800">
                <a:ea typeface="Osaka" panose="020B0600000000000000" pitchFamily="34" charset="-128"/>
              </a:rPr>
              <a:t>)</a:t>
            </a:r>
            <a:r>
              <a:rPr lang="en-US" altLang="en-US" sz="2800" baseline="-25000">
                <a:ea typeface="Osaka" panose="020B0600000000000000" pitchFamily="34" charset="-128"/>
              </a:rPr>
              <a:t>3</a:t>
            </a:r>
            <a:r>
              <a:rPr lang="en-US" altLang="en-US" sz="2800">
                <a:ea typeface="Osaka" panose="020B0600000000000000" pitchFamily="34" charset="-128"/>
              </a:rPr>
              <a:t>(s)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4580" name="Slide Number Placeholder 1">
            <a:extLst>
              <a:ext uri="{FF2B5EF4-FFF2-40B4-BE49-F238E27FC236}">
                <a16:creationId xmlns:a16="http://schemas.microsoft.com/office/drawing/2014/main" id="{B06BCF9E-C335-354A-A172-8EF61C0B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5B10B81-F9BF-8E4E-B177-2D27D1EBA766}" type="slidenum">
              <a:rPr lang="en-US" altLang="en-US" sz="1400">
                <a:solidFill>
                  <a:srgbClr val="FFFFFF"/>
                </a:solidFill>
              </a:rPr>
              <a:pPr/>
              <a:t>4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>
            <a:extLst>
              <a:ext uri="{FF2B5EF4-FFF2-40B4-BE49-F238E27FC236}">
                <a16:creationId xmlns:a16="http://schemas.microsoft.com/office/drawing/2014/main" id="{BCC785D8-8907-1E48-AC97-EB94B04984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09600"/>
            <a:ext cx="7985125" cy="1887538"/>
          </a:xfrm>
        </p:spPr>
        <p:txBody>
          <a:bodyPr/>
          <a:lstStyle/>
          <a:p>
            <a:pPr eaLnBrk="1" hangingPunct="1"/>
            <a:r>
              <a:rPr lang="en-US" altLang="en-US" sz="2600" b="1" i="1">
                <a:solidFill>
                  <a:schemeClr val="tx2"/>
                </a:solidFill>
              </a:rPr>
              <a:t>Boiling point elevation (</a:t>
            </a:r>
            <a:r>
              <a:rPr lang="en-US" altLang="en-US" sz="2600" b="1" i="1">
                <a:solidFill>
                  <a:schemeClr val="tx2"/>
                </a:solidFill>
                <a:latin typeface="Symbol" pitchFamily="2" charset="2"/>
              </a:rPr>
              <a:t>D</a:t>
            </a:r>
            <a:r>
              <a:rPr lang="en-US" altLang="en-US" sz="2600" b="1" i="1">
                <a:solidFill>
                  <a:schemeClr val="tx2"/>
                </a:solidFill>
              </a:rPr>
              <a:t>T</a:t>
            </a:r>
            <a:r>
              <a:rPr lang="en-US" altLang="en-US" sz="2600" b="1" i="1" baseline="-25000">
                <a:solidFill>
                  <a:schemeClr val="tx2"/>
                </a:solidFill>
              </a:rPr>
              <a:t>b</a:t>
            </a:r>
            <a:r>
              <a:rPr lang="en-US" altLang="en-US" sz="2600" b="1">
                <a:solidFill>
                  <a:schemeClr val="tx2"/>
                </a:solidFill>
              </a:rPr>
              <a:t>)</a:t>
            </a:r>
            <a:r>
              <a:rPr lang="en-US" altLang="en-US" sz="2600" b="1" i="1">
                <a:solidFill>
                  <a:schemeClr val="tx2"/>
                </a:solidFill>
              </a:rPr>
              <a:t> </a:t>
            </a:r>
            <a:r>
              <a:rPr lang="en-US" altLang="en-US" sz="2600"/>
              <a:t>and </a:t>
            </a:r>
            <a:r>
              <a:rPr lang="en-US" altLang="en-US" sz="2600" b="1" i="1">
                <a:solidFill>
                  <a:srgbClr val="0000FF"/>
                </a:solidFill>
              </a:rPr>
              <a:t>freezing point depression (</a:t>
            </a:r>
            <a:r>
              <a:rPr lang="en-US" altLang="en-US" sz="2600" b="1" i="1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sz="2600" b="1" i="1">
                <a:solidFill>
                  <a:srgbClr val="0000FF"/>
                </a:solidFill>
              </a:rPr>
              <a:t>T</a:t>
            </a:r>
            <a:r>
              <a:rPr lang="en-US" altLang="en-US" sz="2600" b="1" baseline="-25000">
                <a:solidFill>
                  <a:srgbClr val="0000FF"/>
                </a:solidFill>
              </a:rPr>
              <a:t>f</a:t>
            </a:r>
            <a:r>
              <a:rPr lang="en-US" altLang="en-US" sz="2600" b="1">
                <a:solidFill>
                  <a:srgbClr val="0000FF"/>
                </a:solidFill>
              </a:rPr>
              <a:t>)</a:t>
            </a:r>
            <a:r>
              <a:rPr lang="en-US" altLang="en-US" sz="2600" b="1"/>
              <a:t> </a:t>
            </a:r>
            <a:r>
              <a:rPr lang="en-US" altLang="en-US" sz="2600"/>
              <a:t>are both a direct result of vapor pressure lowering.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lvl="1" eaLnBrk="1" hangingPunct="1"/>
            <a:endParaRPr lang="en-US" altLang="en-US" sz="2600"/>
          </a:p>
          <a:p>
            <a:pPr lvl="1" eaLnBrk="1" hangingPunct="1"/>
            <a:endParaRPr lang="en-US" altLang="en-US" sz="2600"/>
          </a:p>
          <a:p>
            <a:pPr lvl="1" eaLnBrk="1" hangingPunct="1"/>
            <a:endParaRPr lang="en-US" altLang="en-US" sz="2600"/>
          </a:p>
        </p:txBody>
      </p:sp>
      <p:sp>
        <p:nvSpPr>
          <p:cNvPr id="100355" name="TextBox 1">
            <a:extLst>
              <a:ext uri="{FF2B5EF4-FFF2-40B4-BE49-F238E27FC236}">
                <a16:creationId xmlns:a16="http://schemas.microsoft.com/office/drawing/2014/main" id="{6C445BD7-B206-DF49-AAE6-8C73C95F5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8229600" cy="31083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sz="2800" dirty="0"/>
              <a:t>Boiling occurs when </a:t>
            </a:r>
          </a:p>
          <a:p>
            <a:pPr marL="0" indent="0">
              <a:defRPr/>
            </a:pPr>
            <a:r>
              <a:rPr lang="en-US" sz="2800" dirty="0"/>
              <a:t>vapor pressure </a:t>
            </a:r>
            <a:r>
              <a:rPr lang="en-US" sz="2800" dirty="0">
                <a:ea typeface="Osaka" charset="0"/>
                <a:cs typeface="Osaka" charset="0"/>
              </a:rPr>
              <a:t>equals </a:t>
            </a:r>
          </a:p>
          <a:p>
            <a:pPr marL="0" indent="0">
              <a:defRPr/>
            </a:pPr>
            <a:r>
              <a:rPr lang="en-US" sz="2800" dirty="0">
                <a:ea typeface="Osaka" charset="0"/>
                <a:cs typeface="Osaka" charset="0"/>
              </a:rPr>
              <a:t>atmospheric pressure.</a:t>
            </a:r>
          </a:p>
          <a:p>
            <a:pPr marL="0" indent="0">
              <a:defRPr/>
            </a:pPr>
            <a:endParaRPr lang="en-US" sz="2800" dirty="0">
              <a:ea typeface="Osaka" charset="0"/>
              <a:cs typeface="Osaka" charset="0"/>
            </a:endParaRPr>
          </a:p>
          <a:p>
            <a:pPr marL="0" indent="0">
              <a:defRPr/>
            </a:pPr>
            <a:endParaRPr lang="en-US" sz="2800" dirty="0">
              <a:ea typeface="Osaka" charset="0"/>
              <a:cs typeface="Osaka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ea typeface="Osaka" charset="0"/>
                <a:cs typeface="Osaka" charset="0"/>
              </a:rPr>
              <a:t>Vapor pressure is directly </a:t>
            </a:r>
          </a:p>
          <a:p>
            <a:pPr marL="0" indent="0">
              <a:defRPr/>
            </a:pPr>
            <a:r>
              <a:rPr lang="en-US" sz="2800" dirty="0">
                <a:ea typeface="Osaka" charset="0"/>
                <a:cs typeface="Osaka" charset="0"/>
              </a:rPr>
              <a:t>proportional to temperature.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>
            <a:extLst>
              <a:ext uri="{FF2B5EF4-FFF2-40B4-BE49-F238E27FC236}">
                <a16:creationId xmlns:a16="http://schemas.microsoft.com/office/drawing/2014/main" id="{DD2FEC17-B26E-F04A-AA64-7AA85993A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85344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800">
              <a:ea typeface="Osaka" panose="020B0600000000000000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 The presence of a solute lowers the vapor pressure.</a:t>
            </a:r>
          </a:p>
          <a:p>
            <a:endParaRPr lang="en-US" altLang="en-US" sz="2800">
              <a:ea typeface="Osaka" panose="020B0600000000000000" pitchFamily="34" charset="-128"/>
            </a:endParaRPr>
          </a:p>
          <a:p>
            <a:endParaRPr lang="en-US" altLang="en-US" sz="2800">
              <a:ea typeface="Osaka" panose="020B0600000000000000" pitchFamily="34" charset="-128"/>
            </a:endParaRPr>
          </a:p>
          <a:p>
            <a:endParaRPr lang="en-US" altLang="en-US" sz="2800">
              <a:ea typeface="Osaka" panose="020B0600000000000000" pitchFamily="34" charset="-128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 A higher temperature is now required for the vapor pressure to equal the atmospheric pressure.</a:t>
            </a:r>
          </a:p>
          <a:p>
            <a:r>
              <a:rPr lang="en-US" altLang="en-US" sz="2800">
                <a:ea typeface="Osaka" panose="020B0600000000000000" pitchFamily="34" charset="-128"/>
              </a:rPr>
              <a:t> </a:t>
            </a:r>
          </a:p>
          <a:p>
            <a:endParaRPr lang="en-US" altLang="en-US" sz="2800">
              <a:latin typeface="Wingdings" pitchFamily="2" charset="2"/>
              <a:ea typeface="Osaka" panose="020B0600000000000000" pitchFamily="34" charset="-128"/>
            </a:endParaRPr>
          </a:p>
          <a:p>
            <a:endParaRPr lang="en-US" altLang="en-US" sz="2800">
              <a:latin typeface="Wingdings" pitchFamily="2" charset="2"/>
              <a:ea typeface="Osaka" panose="020B0600000000000000" pitchFamily="34" charset="-128"/>
            </a:endParaRPr>
          </a:p>
          <a:p>
            <a:endParaRPr lang="en-US" altLang="en-US" sz="2800">
              <a:latin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 The boiling point has therefore increased. </a:t>
            </a:r>
            <a:endParaRPr lang="en-US" altLang="en-US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1952CA3-E66B-3241-89B9-7EED1C8B3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7200"/>
            <a:ext cx="81534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800000"/>
                </a:solidFill>
              </a:rPr>
              <a:t>Vapor Pressure vs. Temperature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>
            <a:extLst>
              <a:ext uri="{FF2B5EF4-FFF2-40B4-BE49-F238E27FC236}">
                <a16:creationId xmlns:a16="http://schemas.microsoft.com/office/drawing/2014/main" id="{36CF72AC-7E01-9D4A-ACE8-92952D7B6E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990600"/>
            <a:ext cx="7985125" cy="18875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eaLnBrk="1" hangingPunct="1"/>
            <a:r>
              <a:rPr lang="en-US" altLang="en-US" sz="2600" b="1" i="1">
                <a:solidFill>
                  <a:schemeClr val="tx2"/>
                </a:solidFill>
              </a:rPr>
              <a:t>Boiling point elevation (</a:t>
            </a:r>
            <a:r>
              <a:rPr lang="en-US" altLang="en-US" sz="2600" b="1" i="1">
                <a:solidFill>
                  <a:schemeClr val="tx2"/>
                </a:solidFill>
                <a:latin typeface="Symbol" pitchFamily="2" charset="2"/>
              </a:rPr>
              <a:t>D</a:t>
            </a:r>
            <a:r>
              <a:rPr lang="en-US" altLang="en-US" sz="2600" b="1" i="1">
                <a:solidFill>
                  <a:schemeClr val="tx2"/>
                </a:solidFill>
              </a:rPr>
              <a:t>T</a:t>
            </a:r>
            <a:r>
              <a:rPr lang="en-US" altLang="en-US" sz="2600" b="1" i="1" baseline="-25000">
                <a:solidFill>
                  <a:schemeClr val="tx2"/>
                </a:solidFill>
              </a:rPr>
              <a:t>b</a:t>
            </a:r>
            <a:r>
              <a:rPr lang="en-US" altLang="en-US" sz="2600" b="1">
                <a:solidFill>
                  <a:schemeClr val="tx2"/>
                </a:solidFill>
              </a:rPr>
              <a:t>)</a:t>
            </a:r>
            <a:r>
              <a:rPr lang="en-US" altLang="en-US" sz="2600" b="1" i="1">
                <a:solidFill>
                  <a:schemeClr val="tx2"/>
                </a:solidFill>
              </a:rPr>
              <a:t> </a:t>
            </a:r>
            <a:r>
              <a:rPr lang="en-US" altLang="en-US" sz="2600"/>
              <a:t>and </a:t>
            </a:r>
            <a:r>
              <a:rPr lang="en-US" altLang="en-US" sz="2600" b="1" i="1">
                <a:solidFill>
                  <a:srgbClr val="0000FF"/>
                </a:solidFill>
              </a:rPr>
              <a:t>freezing point lowering (</a:t>
            </a:r>
            <a:r>
              <a:rPr lang="en-US" altLang="en-US" sz="2600" b="1" i="1">
                <a:solidFill>
                  <a:srgbClr val="0000FF"/>
                </a:solidFill>
                <a:latin typeface="Symbol" pitchFamily="2" charset="2"/>
              </a:rPr>
              <a:t>D</a:t>
            </a:r>
            <a:r>
              <a:rPr lang="en-US" altLang="en-US" sz="2600" b="1" i="1">
                <a:solidFill>
                  <a:srgbClr val="0000FF"/>
                </a:solidFill>
              </a:rPr>
              <a:t>T</a:t>
            </a:r>
            <a:r>
              <a:rPr lang="en-US" altLang="en-US" sz="2600" b="1" baseline="-25000">
                <a:solidFill>
                  <a:srgbClr val="0000FF"/>
                </a:solidFill>
              </a:rPr>
              <a:t>f</a:t>
            </a:r>
            <a:r>
              <a:rPr lang="en-US" altLang="en-US" sz="2600" b="1">
                <a:solidFill>
                  <a:srgbClr val="0000FF"/>
                </a:solidFill>
              </a:rPr>
              <a:t>)</a:t>
            </a:r>
            <a:r>
              <a:rPr lang="en-US" altLang="en-US" sz="2600" b="1"/>
              <a:t> </a:t>
            </a:r>
            <a:r>
              <a:rPr lang="en-US" altLang="en-US" sz="2600"/>
              <a:t>are both </a:t>
            </a:r>
            <a:r>
              <a:rPr lang="en-US" altLang="en-US" sz="2600" b="1" i="1"/>
              <a:t>colligative properties</a:t>
            </a:r>
            <a:r>
              <a:rPr lang="en-US" altLang="en-US" sz="2600"/>
              <a:t>.</a:t>
            </a:r>
          </a:p>
          <a:p>
            <a:pPr lvl="1" eaLnBrk="1" hangingPunct="1"/>
            <a:r>
              <a:rPr lang="en-US" altLang="en-US" sz="2400"/>
              <a:t>Depend on the concentration of the solute</a:t>
            </a:r>
            <a:endParaRPr lang="en-US" altLang="en-US" sz="2400" u="sng"/>
          </a:p>
          <a:p>
            <a:pPr lvl="1" eaLnBrk="1" hangingPunct="1"/>
            <a:r>
              <a:rPr lang="en-US" altLang="en-US" sz="2400"/>
              <a:t>Concentration expressed in molality (m).</a:t>
            </a:r>
          </a:p>
          <a:p>
            <a:pPr lvl="1" eaLnBrk="1" hangingPunct="1"/>
            <a:r>
              <a:rPr lang="en-US" altLang="en-US" sz="2400" b="1" i="1"/>
              <a:t>Example: </a:t>
            </a:r>
            <a:r>
              <a:rPr lang="en-US" altLang="en-US" sz="2400"/>
              <a:t>1 m sucrose and 1 m ethylene glycol solutions boil at the same temp. </a:t>
            </a:r>
          </a:p>
          <a:p>
            <a:pPr lvl="1" eaLnBrk="1" hangingPunct="1"/>
            <a:endParaRPr lang="en-US" altLang="en-US" sz="2600"/>
          </a:p>
          <a:p>
            <a:pPr lvl="1" eaLnBrk="1" hangingPunct="1"/>
            <a:endParaRPr lang="en-US" altLang="en-US" sz="2600"/>
          </a:p>
          <a:p>
            <a:pPr lvl="1" eaLnBrk="1" hangingPunct="1"/>
            <a:endParaRPr lang="en-US" altLang="en-US" sz="2600"/>
          </a:p>
        </p:txBody>
      </p:sp>
      <p:graphicFrame>
        <p:nvGraphicFramePr>
          <p:cNvPr id="79874" name="Object 2">
            <a:extLst>
              <a:ext uri="{FF2B5EF4-FFF2-40B4-BE49-F238E27FC236}">
                <a16:creationId xmlns:a16="http://schemas.microsoft.com/office/drawing/2014/main" id="{F1E72A80-949D-6E4D-AEF5-DADDCA1DDD30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4343400"/>
          <a:ext cx="28289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0" name="Equation" r:id="rId4" imgW="660400" imgH="177800" progId="Equation.3">
                  <p:embed/>
                </p:oleObj>
              </mc:Choice>
              <mc:Fallback>
                <p:oleObj name="Equation" r:id="rId4" imgW="660400" imgH="177800" progId="Equation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43400"/>
                        <a:ext cx="28289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2">
            <a:extLst>
              <a:ext uri="{FF2B5EF4-FFF2-40B4-BE49-F238E27FC236}">
                <a16:creationId xmlns:a16="http://schemas.microsoft.com/office/drawing/2014/main" id="{03F642F0-83A0-5848-8C9E-6F56B632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5000"/>
            <a:ext cx="78486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800000"/>
                </a:solidFill>
              </a:rPr>
              <a:t>Boiling Point Elevation and Freezing Point Lowering</a:t>
            </a:r>
          </a:p>
        </p:txBody>
      </p:sp>
      <p:graphicFrame>
        <p:nvGraphicFramePr>
          <p:cNvPr id="79875" name="Object 3">
            <a:extLst>
              <a:ext uri="{FF2B5EF4-FFF2-40B4-BE49-F238E27FC236}">
                <a16:creationId xmlns:a16="http://schemas.microsoft.com/office/drawing/2014/main" id="{560DE7CD-2A5E-FA42-93C4-562D78BF84C5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410200" y="4343400"/>
          <a:ext cx="27749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Equation" r:id="rId6" imgW="673100" imgH="203200" progId="Equation.3">
                  <p:embed/>
                </p:oleObj>
              </mc:Choice>
              <mc:Fallback>
                <p:oleObj name="Equation" r:id="rId6" imgW="673100" imgH="2032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343400"/>
                        <a:ext cx="277495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8" name="TextBox 7">
            <a:extLst>
              <a:ext uri="{FF2B5EF4-FFF2-40B4-BE49-F238E27FC236}">
                <a16:creationId xmlns:a16="http://schemas.microsoft.com/office/drawing/2014/main" id="{B67705C1-B76B-AC48-92F3-70E70F90E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67388"/>
            <a:ext cx="86868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500" b="1" i="1">
                <a:solidFill>
                  <a:srgbClr val="FF0000"/>
                </a:solidFill>
              </a:rPr>
              <a:t>k</a:t>
            </a:r>
            <a:r>
              <a:rPr lang="en-US" altLang="en-US" sz="2500" b="1" i="1" baseline="-25000">
                <a:solidFill>
                  <a:srgbClr val="FF0000"/>
                </a:solidFill>
              </a:rPr>
              <a:t>b</a:t>
            </a:r>
            <a:r>
              <a:rPr lang="en-US" altLang="en-US" sz="2500" b="1" i="1">
                <a:solidFill>
                  <a:srgbClr val="FF0000"/>
                </a:solidFill>
              </a:rPr>
              <a:t> and k</a:t>
            </a:r>
            <a:r>
              <a:rPr lang="en-US" altLang="en-US" sz="2500" b="1" i="1" baseline="-25000">
                <a:solidFill>
                  <a:srgbClr val="FF0000"/>
                </a:solidFill>
              </a:rPr>
              <a:t>f</a:t>
            </a:r>
            <a:r>
              <a:rPr lang="en-US" altLang="en-US" sz="2500" b="1" i="1">
                <a:solidFill>
                  <a:srgbClr val="FF0000"/>
                </a:solidFill>
              </a:rPr>
              <a:t> are called the boiling point elevation constant and freezing point depression constant, respectively.</a:t>
            </a:r>
          </a:p>
        </p:txBody>
      </p:sp>
      <p:pic>
        <p:nvPicPr>
          <p:cNvPr id="79879" name="Ink 1">
            <a:extLst>
              <a:ext uri="{FF2B5EF4-FFF2-40B4-BE49-F238E27FC236}">
                <a16:creationId xmlns:a16="http://schemas.microsoft.com/office/drawing/2014/main" id="{12EE4E8B-2432-9749-95E8-896E03B3E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535363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>
            <a:extLst>
              <a:ext uri="{FF2B5EF4-FFF2-40B4-BE49-F238E27FC236}">
                <a16:creationId xmlns:a16="http://schemas.microsoft.com/office/drawing/2014/main" id="{F9E57222-B6E1-EE45-9C21-23D190703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848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b="1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Molal Freezing Point and Boiling Point Constants</a:t>
            </a:r>
          </a:p>
        </p:txBody>
      </p:sp>
      <p:sp>
        <p:nvSpPr>
          <p:cNvPr id="81923" name="TextBox 3">
            <a:extLst>
              <a:ext uri="{FF2B5EF4-FFF2-40B4-BE49-F238E27FC236}">
                <a16:creationId xmlns:a16="http://schemas.microsoft.com/office/drawing/2014/main" id="{71AA60DC-69ED-C546-B313-5B78FAFE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7943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FF0000"/>
                </a:solidFill>
              </a:rPr>
              <a:t>k</a:t>
            </a:r>
            <a:r>
              <a:rPr lang="en-US" altLang="en-US" sz="2800" b="1" i="1" baseline="-25000">
                <a:solidFill>
                  <a:srgbClr val="FF0000"/>
                </a:solidFill>
              </a:rPr>
              <a:t>b</a:t>
            </a:r>
            <a:r>
              <a:rPr lang="en-US" altLang="en-US" sz="2800" b="1" i="1">
                <a:solidFill>
                  <a:srgbClr val="FF0000"/>
                </a:solidFill>
              </a:rPr>
              <a:t> and k</a:t>
            </a:r>
            <a:r>
              <a:rPr lang="en-US" altLang="en-US" sz="2800" b="1" i="1" baseline="-25000">
                <a:solidFill>
                  <a:srgbClr val="FF0000"/>
                </a:solidFill>
              </a:rPr>
              <a:t>f</a:t>
            </a:r>
            <a:r>
              <a:rPr lang="en-US" altLang="en-US" sz="2800" b="1" i="1">
                <a:solidFill>
                  <a:srgbClr val="FF0000"/>
                </a:solidFill>
              </a:rPr>
              <a:t> values depend on the identity of the solvent</a:t>
            </a:r>
          </a:p>
        </p:txBody>
      </p:sp>
      <p:sp>
        <p:nvSpPr>
          <p:cNvPr id="81924" name="Slide Number Placeholder 1">
            <a:extLst>
              <a:ext uri="{FF2B5EF4-FFF2-40B4-BE49-F238E27FC236}">
                <a16:creationId xmlns:a16="http://schemas.microsoft.com/office/drawing/2014/main" id="{8C816860-172B-0D4B-9504-BA213643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C7326B-2F49-9E4E-B7D6-64C3D62E5F56}" type="slidenum">
              <a:rPr lang="en-US" altLang="en-US" sz="1400">
                <a:solidFill>
                  <a:srgbClr val="FFFFFF"/>
                </a:solidFill>
              </a:rPr>
              <a:pPr/>
              <a:t>53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81925" name="Picture 12">
            <a:extLst>
              <a:ext uri="{FF2B5EF4-FFF2-40B4-BE49-F238E27FC236}">
                <a16:creationId xmlns:a16="http://schemas.microsoft.com/office/drawing/2014/main" id="{58A830A4-7639-AD4B-83F0-08BE4D44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2">
            <a:extLst>
              <a:ext uri="{FF2B5EF4-FFF2-40B4-BE49-F238E27FC236}">
                <a16:creationId xmlns:a16="http://schemas.microsoft.com/office/drawing/2014/main" id="{DAD3ACA0-3C14-3D4C-945D-A737BA4F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EB3CF9-1262-F84D-8C12-5B446FC7333D}" type="slidenum">
              <a:rPr lang="en-US" altLang="en-US" sz="1400">
                <a:solidFill>
                  <a:srgbClr val="FFFFFF"/>
                </a:solidFill>
              </a:rPr>
              <a:pPr/>
              <a:t>54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83971" name="Picture Placeholder 1" descr="CNX_Chem_11_04_rocksalt.jpg">
            <a:extLst>
              <a:ext uri="{FF2B5EF4-FFF2-40B4-BE49-F238E27FC236}">
                <a16:creationId xmlns:a16="http://schemas.microsoft.com/office/drawing/2014/main" id="{AE27325F-CC38-2D4A-B42B-2FAB5FB50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r="-221"/>
          <a:stretch>
            <a:fillRect/>
          </a:stretch>
        </p:blipFill>
        <p:spPr bwMode="auto">
          <a:xfrm>
            <a:off x="193675" y="1122363"/>
            <a:ext cx="8748713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974F0B79-25AC-2C42-8069-AA5AAF683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9372600" cy="1600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660066"/>
                </a:solidFill>
                <a:ea typeface="ＭＳ Ｐゴシック" charset="-128"/>
                <a:cs typeface="ＭＳ Ｐゴシック" charset="-128"/>
              </a:rPr>
              <a:t>Semi-Permeable Membranes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7EC407-E42C-1E4C-80FA-16D1AE20D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534400" cy="487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39763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 b="1">
                <a:solidFill>
                  <a:srgbClr val="660066"/>
                </a:solidFill>
              </a:rPr>
              <a:t>Semipermeable Membranes </a:t>
            </a:r>
            <a:r>
              <a:rPr lang="en-US" altLang="en-US" sz="2800" b="1"/>
              <a:t>– </a:t>
            </a:r>
            <a:r>
              <a:rPr lang="en-US" altLang="en-US" sz="2800"/>
              <a:t>Material that only allows select molecules or ions to pass through of certain size, shape, polarity, charge, or other factor.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/>
              <a:t>Consider a semipermeable membrane that only allows solvent molecules to permeate and not solute.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sz="2800"/>
              <a:t>This semipermeable membrane separates a sample of pure solvent from a solution.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</a:pPr>
            <a:endParaRPr lang="en-US" altLang="en-US" sz="2800"/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 sz="2800" b="1" i="1">
              <a:solidFill>
                <a:srgbClr val="0000FF"/>
              </a:solidFill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 sz="2800" b="1" i="1">
              <a:solidFill>
                <a:srgbClr val="0000FF"/>
              </a:solidFill>
            </a:endParaRPr>
          </a:p>
          <a:p>
            <a:pPr lvl="1" eaLnBrk="1" hangingPunct="1">
              <a:spcBef>
                <a:spcPts val="300"/>
              </a:spcBef>
              <a:buClr>
                <a:srgbClr val="D6903D"/>
              </a:buClr>
              <a:buSzPct val="85000"/>
              <a:buFont typeface="Times" pitchFamily="2" charset="0"/>
              <a:buNone/>
            </a:pPr>
            <a:endParaRPr lang="en-US" altLang="en-US" sz="2800" b="1" i="1">
              <a:solidFill>
                <a:schemeClr val="tx2"/>
              </a:solidFill>
            </a:endParaRPr>
          </a:p>
        </p:txBody>
      </p:sp>
      <p:sp>
        <p:nvSpPr>
          <p:cNvPr id="84996" name="Slide Number Placeholder 1">
            <a:extLst>
              <a:ext uri="{FF2B5EF4-FFF2-40B4-BE49-F238E27FC236}">
                <a16:creationId xmlns:a16="http://schemas.microsoft.com/office/drawing/2014/main" id="{E72F37B8-2ABA-C64D-95C8-F535D443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A4CEF1-F42E-F04A-8E01-857A2ECDAAEB}" type="slidenum">
              <a:rPr lang="en-US" altLang="en-US" sz="1400">
                <a:solidFill>
                  <a:srgbClr val="FFFFFF"/>
                </a:solidFill>
              </a:rPr>
              <a:pPr/>
              <a:t>55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5">
            <a:extLst>
              <a:ext uri="{FF2B5EF4-FFF2-40B4-BE49-F238E27FC236}">
                <a16:creationId xmlns:a16="http://schemas.microsoft.com/office/drawing/2014/main" id="{393E4B51-E6C4-4B4C-9901-ECBBCBE6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32004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Solvent molecules diffuse across the membrane in both directions.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The concentration of solvent is higher in the pure sample.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This results in solvent molecules diffusing at a faster rate from pure solvent to solution relative to the reverse direction. </a:t>
            </a:r>
          </a:p>
        </p:txBody>
      </p:sp>
      <p:pic>
        <p:nvPicPr>
          <p:cNvPr id="86019" name="Picture Placeholder 1" descr="CNX_Chem_11_04_osmosis.jpg">
            <a:extLst>
              <a:ext uri="{FF2B5EF4-FFF2-40B4-BE49-F238E27FC236}">
                <a16:creationId xmlns:a16="http://schemas.microsoft.com/office/drawing/2014/main" id="{915D9E3E-E6E2-C54E-A5BC-D8209FA9E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2682" r="55109" b="3578"/>
          <a:stretch>
            <a:fillRect/>
          </a:stretch>
        </p:blipFill>
        <p:spPr bwMode="auto">
          <a:xfrm>
            <a:off x="3962400" y="504825"/>
            <a:ext cx="48085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Placeholder 1" descr="CNX_Chem_11_04_osmosis.jpg">
            <a:extLst>
              <a:ext uri="{FF2B5EF4-FFF2-40B4-BE49-F238E27FC236}">
                <a16:creationId xmlns:a16="http://schemas.microsoft.com/office/drawing/2014/main" id="{23F0D352-AFDB-4C44-97AA-4BB9A4625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3" t="3578" r="1385" b="3578"/>
          <a:stretch>
            <a:fillRect/>
          </a:stretch>
        </p:blipFill>
        <p:spPr bwMode="auto">
          <a:xfrm>
            <a:off x="4343400" y="381000"/>
            <a:ext cx="4443413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5">
            <a:extLst>
              <a:ext uri="{FF2B5EF4-FFF2-40B4-BE49-F238E27FC236}">
                <a16:creationId xmlns:a16="http://schemas.microsoft.com/office/drawing/2014/main" id="{6ED525FE-ECD2-FD4D-AB73-C05E6575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9600"/>
            <a:ext cx="3200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 Result: </a:t>
            </a:r>
            <a:r>
              <a:rPr lang="en-US" altLang="en-US" b="1"/>
              <a:t>A net transfer of solvent molecules from the pure solvent to the solution.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Diffusion-driven transfer of solvent molecules through a semipermeable membrane is a process called </a:t>
            </a:r>
            <a:r>
              <a:rPr lang="en-US" altLang="en-US" sz="2800" b="1">
                <a:solidFill>
                  <a:srgbClr val="0000FF"/>
                </a:solidFill>
              </a:rPr>
              <a:t>osmosis. </a:t>
            </a:r>
          </a:p>
        </p:txBody>
      </p:sp>
      <p:sp>
        <p:nvSpPr>
          <p:cNvPr id="87044" name="TextBox 5">
            <a:extLst>
              <a:ext uri="{FF2B5EF4-FFF2-40B4-BE49-F238E27FC236}">
                <a16:creationId xmlns:a16="http://schemas.microsoft.com/office/drawing/2014/main" id="{DFFDAD11-082B-7D4F-8803-D66E3A62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914400"/>
            <a:ext cx="24384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                             </a:t>
            </a:r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  <a:p>
            <a:endParaRPr lang="en-US" altLang="en-US" sz="1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CA59FAD0-88DB-E540-9B02-3E12CB1E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Osmotic Pressure is a Colligative Property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BD506A-9EAF-C545-8FA1-1AD9659B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>
                <a:cs typeface="Arial" panose="020B0604020202020204" pitchFamily="34" charset="0"/>
              </a:rPr>
              <a:t>The</a:t>
            </a:r>
            <a:r>
              <a:rPr lang="en-US" altLang="en-US" b="1" i="1">
                <a:cs typeface="Arial" panose="020B0604020202020204" pitchFamily="34" charset="0"/>
              </a:rPr>
              <a:t> flow of solvent during osmosis creates a force. </a:t>
            </a: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endParaRPr lang="en-US" altLang="en-US"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2" charset="2"/>
              <a:buChar char=""/>
            </a:pPr>
            <a:r>
              <a:rPr lang="en-US" altLang="en-US" b="1" i="1">
                <a:solidFill>
                  <a:srgbClr val="800000"/>
                </a:solidFill>
                <a:cs typeface="Arial" panose="020B0604020202020204" pitchFamily="34" charset="0"/>
              </a:rPr>
              <a:t>The osmotic pressure (symbol </a:t>
            </a:r>
            <a:r>
              <a:rPr lang="el-GR" altLang="en-US" b="1" i="1">
                <a:solidFill>
                  <a:srgbClr val="800000"/>
                </a:solidFill>
                <a:cs typeface="Arial" panose="020B0604020202020204" pitchFamily="34" charset="0"/>
              </a:rPr>
              <a:t>π</a:t>
            </a:r>
            <a:r>
              <a:rPr lang="en-US" altLang="en-US" b="1" i="1">
                <a:solidFill>
                  <a:srgbClr val="800000"/>
                </a:solidFill>
                <a:cs typeface="Arial" panose="020B0604020202020204" pitchFamily="34" charset="0"/>
              </a:rPr>
              <a:t>) is the pressure just sufficient to prevent osmosis from occurring.</a:t>
            </a:r>
          </a:p>
        </p:txBody>
      </p:sp>
      <p:sp>
        <p:nvSpPr>
          <p:cNvPr id="88068" name="TextBox 5">
            <a:extLst>
              <a:ext uri="{FF2B5EF4-FFF2-40B4-BE49-F238E27FC236}">
                <a16:creationId xmlns:a16="http://schemas.microsoft.com/office/drawing/2014/main" id="{B14EB8BB-6218-DC49-9DC4-E467E5EA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05438"/>
            <a:ext cx="777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/>
              <a:t>Conc. is expressed in </a:t>
            </a:r>
            <a:r>
              <a:rPr lang="en-US" altLang="en-US" b="1" i="1">
                <a:solidFill>
                  <a:srgbClr val="0000FF"/>
                </a:solidFill>
              </a:rPr>
              <a:t>Molarity (M), </a:t>
            </a:r>
            <a:r>
              <a:rPr lang="en-US" altLang="en-US" b="1" i="1">
                <a:solidFill>
                  <a:srgbClr val="FF0000"/>
                </a:solidFill>
              </a:rPr>
              <a:t>not molality (m)!</a:t>
            </a:r>
          </a:p>
        </p:txBody>
      </p:sp>
      <p:sp>
        <p:nvSpPr>
          <p:cNvPr id="88069" name="TextBox 6">
            <a:extLst>
              <a:ext uri="{FF2B5EF4-FFF2-40B4-BE49-F238E27FC236}">
                <a16:creationId xmlns:a16="http://schemas.microsoft.com/office/drawing/2014/main" id="{2985DF81-FAFD-8448-BC96-636A13FD6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867400"/>
            <a:ext cx="681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R = Gas Law Constant = 0.08206 </a:t>
            </a:r>
            <a:r>
              <a:rPr lang="en-US" altLang="en-US">
                <a:cs typeface="Arial" panose="020B0604020202020204" pitchFamily="34" charset="0"/>
              </a:rPr>
              <a:t>L ∙ atm/mol ∙ K </a:t>
            </a:r>
          </a:p>
          <a:p>
            <a:pPr eaLnBrk="1" hangingPunct="1"/>
            <a:r>
              <a:rPr lang="en-US" altLang="en-US">
                <a:cs typeface="Arial" panose="020B0604020202020204" pitchFamily="34" charset="0"/>
              </a:rPr>
              <a:t>T = Temperature in K </a:t>
            </a:r>
          </a:p>
        </p:txBody>
      </p:sp>
      <p:sp>
        <p:nvSpPr>
          <p:cNvPr id="88070" name="Slide Number Placeholder 1">
            <a:extLst>
              <a:ext uri="{FF2B5EF4-FFF2-40B4-BE49-F238E27FC236}">
                <a16:creationId xmlns:a16="http://schemas.microsoft.com/office/drawing/2014/main" id="{45652189-296B-BA48-8D54-24F2307F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E317A5-C302-DE49-AACB-DE79E3E79C3B}" type="slidenum">
              <a:rPr lang="en-US" altLang="en-US" sz="1400">
                <a:solidFill>
                  <a:srgbClr val="FFFFFF"/>
                </a:solidFill>
              </a:rPr>
              <a:pPr/>
              <a:t>58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BA727CDB-825C-7741-82A3-4E1933521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Traits of Solutions</a:t>
            </a: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437657F8-1336-5D45-8BCA-24A3406A3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610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en-US" altLang="en-US" sz="2800">
                <a:ea typeface="Osaka" panose="020B0600000000000000" pitchFamily="34" charset="-128"/>
              </a:rPr>
              <a:t>Homogenous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2) The physical state of the solution is typically the same as the solvent.</a:t>
            </a:r>
          </a:p>
          <a:p>
            <a:pPr lvl="1" eaLnBrk="1" hangingPunct="1">
              <a:spcBef>
                <a:spcPct val="20000"/>
              </a:spcBef>
              <a:buFont typeface="Times" pitchFamily="2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But the properties of the solution and pure solvent can be quite different (11.4).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3) The dissolved solute will not settle out or separate from the solution, even if it is heavier than the solvent. 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5604" name="Slide Number Placeholder 1">
            <a:extLst>
              <a:ext uri="{FF2B5EF4-FFF2-40B4-BE49-F238E27FC236}">
                <a16:creationId xmlns:a16="http://schemas.microsoft.com/office/drawing/2014/main" id="{392447AF-45D0-6D47-8C5E-CF81E1CA6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008DA9-9462-4C4B-925D-C26F9C72AFAD}" type="slidenum">
              <a:rPr lang="en-US" altLang="en-US" sz="1400">
                <a:solidFill>
                  <a:srgbClr val="FFFFFF"/>
                </a:solidFill>
              </a:rPr>
              <a:pPr/>
              <a:t>5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1">
            <a:extLst>
              <a:ext uri="{FF2B5EF4-FFF2-40B4-BE49-F238E27FC236}">
                <a16:creationId xmlns:a16="http://schemas.microsoft.com/office/drawing/2014/main" id="{469EFA72-79AB-5746-8572-D9F6A29F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58FE3E-B8A1-CF4A-8888-009FB5243FB2}" type="slidenum">
              <a:rPr lang="en-US" altLang="en-US" sz="1400">
                <a:solidFill>
                  <a:srgbClr val="FFFFFF"/>
                </a:solidFill>
              </a:rPr>
              <a:pPr/>
              <a:t>59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sp>
        <p:nvSpPr>
          <p:cNvPr id="89091" name="TextBox 5">
            <a:extLst>
              <a:ext uri="{FF2B5EF4-FFF2-40B4-BE49-F238E27FC236}">
                <a16:creationId xmlns:a16="http://schemas.microsoft.com/office/drawing/2014/main" id="{B571EC6E-C90C-4643-B503-BC9A7E9CD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3200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Applying a pressure to the solution greater than the osmotic pressure results in </a:t>
            </a:r>
            <a:r>
              <a:rPr lang="en-US" altLang="en-US" b="1">
                <a:solidFill>
                  <a:srgbClr val="0F6634"/>
                </a:solidFill>
              </a:rPr>
              <a:t>reverse osmosis.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b="1">
              <a:solidFill>
                <a:srgbClr val="008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b="1"/>
              <a:t> Solvent molecules are pushed from the solution to the pure solvent. </a:t>
            </a:r>
          </a:p>
        </p:txBody>
      </p:sp>
      <p:pic>
        <p:nvPicPr>
          <p:cNvPr id="89092" name="Picture Placeholder 1" descr="CNX_Chem_11_04_rvosmosis.jpg">
            <a:extLst>
              <a:ext uri="{FF2B5EF4-FFF2-40B4-BE49-F238E27FC236}">
                <a16:creationId xmlns:a16="http://schemas.microsoft.com/office/drawing/2014/main" id="{CFCE3936-F37A-1746-AB6B-9A9A8182B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 bwMode="auto">
          <a:xfrm>
            <a:off x="4191000" y="423863"/>
            <a:ext cx="4419600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9" name="Title 1">
            <a:extLst>
              <a:ext uri="{FF2B5EF4-FFF2-40B4-BE49-F238E27FC236}">
                <a16:creationId xmlns:a16="http://schemas.microsoft.com/office/drawing/2014/main" id="{6C952FF9-D46B-274C-9910-F2D8AA0E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F6634"/>
                </a:solidFill>
                <a:ea typeface="ＭＳ Ｐゴシック" charset="0"/>
                <a:cs typeface="ＭＳ Ｐゴシック" charset="0"/>
              </a:rPr>
              <a:t>Reverse Osmosis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4A6085D6-A74C-E347-B764-1E4DE5B9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711200"/>
            <a:ext cx="76200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Determination of Molar Mass from </a:t>
            </a:r>
            <a:r>
              <a:rPr lang="en-US" sz="3200" b="1" dirty="0" err="1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Colligative</a:t>
            </a:r>
            <a:r>
              <a:rPr lang="en-US" sz="32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 Properties</a:t>
            </a:r>
          </a:p>
        </p:txBody>
      </p:sp>
      <p:sp>
        <p:nvSpPr>
          <p:cNvPr id="90117" name="Rectangle 3">
            <a:extLst>
              <a:ext uri="{FF2B5EF4-FFF2-40B4-BE49-F238E27FC236}">
                <a16:creationId xmlns:a16="http://schemas.microsoft.com/office/drawing/2014/main" id="{30986E9B-0B24-7844-AB26-E4E363B3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182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600" b="1" i="1">
                <a:solidFill>
                  <a:srgbClr val="0000FF"/>
                </a:solidFill>
              </a:rPr>
              <a:t>Colligative properties can be used to determine the molar mass of an unknown solute.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/>
              <a:t>Freezing point lowering (</a:t>
            </a:r>
            <a:r>
              <a:rPr lang="en-US" altLang="en-US" b="1" i="1">
                <a:latin typeface="Symbol" pitchFamily="2" charset="2"/>
              </a:rPr>
              <a:t>D</a:t>
            </a:r>
            <a:r>
              <a:rPr lang="en-US" altLang="en-US" b="1" i="1"/>
              <a:t>T</a:t>
            </a:r>
            <a:r>
              <a:rPr lang="en-US" altLang="en-US" b="1" baseline="-25000"/>
              <a:t>f</a:t>
            </a:r>
            <a:r>
              <a:rPr lang="en-US" altLang="en-US"/>
              <a:t>) and osmotic pressure (</a:t>
            </a:r>
            <a:r>
              <a:rPr lang="en-US" altLang="en-US" b="1">
                <a:latin typeface="Symbol" pitchFamily="2" charset="2"/>
              </a:rPr>
              <a:t>P</a:t>
            </a:r>
            <a:r>
              <a:rPr lang="en-US" altLang="en-US"/>
              <a:t>) are most commonly used.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/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/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/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/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endParaRPr lang="en-US" altLang="en-US"/>
          </a:p>
        </p:txBody>
      </p:sp>
      <p:graphicFrame>
        <p:nvGraphicFramePr>
          <p:cNvPr id="90114" name="Object 3">
            <a:extLst>
              <a:ext uri="{FF2B5EF4-FFF2-40B4-BE49-F238E27FC236}">
                <a16:creationId xmlns:a16="http://schemas.microsoft.com/office/drawing/2014/main" id="{18565838-7662-F24C-8831-7CB4BEB4D75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889000" y="3810000"/>
          <a:ext cx="3149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name="Equation" r:id="rId3" imgW="673100" imgH="203200" progId="Equation.3">
                  <p:embed/>
                </p:oleObj>
              </mc:Choice>
              <mc:Fallback>
                <p:oleObj name="Equation" r:id="rId3" imgW="673100" imgH="2032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3810000"/>
                        <a:ext cx="3149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>
            <a:extLst>
              <a:ext uri="{FF2B5EF4-FFF2-40B4-BE49-F238E27FC236}">
                <a16:creationId xmlns:a16="http://schemas.microsoft.com/office/drawing/2014/main" id="{08D27511-BA7D-7444-9715-73F848F81D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81600"/>
          <a:ext cx="3448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Equation" r:id="rId5" imgW="622300" imgH="165100" progId="Equation.3">
                  <p:embed/>
                </p:oleObj>
              </mc:Choice>
              <mc:Fallback>
                <p:oleObj name="Equation" r:id="rId5" imgW="622300" imgH="165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81600"/>
                        <a:ext cx="3448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Slide Number Placeholder 1">
            <a:extLst>
              <a:ext uri="{FF2B5EF4-FFF2-40B4-BE49-F238E27FC236}">
                <a16:creationId xmlns:a16="http://schemas.microsoft.com/office/drawing/2014/main" id="{68FFDFDF-A9AE-194D-999C-99CD8DC6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2C0D7D2-D808-5C44-B1E1-7F5950E4F526}" type="slidenum">
              <a:rPr lang="en-US" altLang="en-US" sz="1400">
                <a:solidFill>
                  <a:srgbClr val="FFFFFF"/>
                </a:solidFill>
              </a:rPr>
              <a:pPr/>
              <a:t>60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>
            <a:extLst>
              <a:ext uri="{FF2B5EF4-FFF2-40B4-BE49-F238E27FC236}">
                <a16:creationId xmlns:a16="http://schemas.microsoft.com/office/drawing/2014/main" id="{705F5DB0-1AF8-A449-98E6-4A8A0850B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58800"/>
            <a:ext cx="76200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Determination of Molar Mass from Colligative Properties</a:t>
            </a:r>
          </a:p>
        </p:txBody>
      </p:sp>
      <p:sp>
        <p:nvSpPr>
          <p:cNvPr id="91141" name="Rectangle 3">
            <a:extLst>
              <a:ext uri="{FF2B5EF4-FFF2-40B4-BE49-F238E27FC236}">
                <a16:creationId xmlns:a16="http://schemas.microsoft.com/office/drawing/2014/main" id="{C8208F99-59FC-254E-99CC-08351D6E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3716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1825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7302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3035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 sz="2800" b="1" i="1">
                <a:solidFill>
                  <a:srgbClr val="0000FF"/>
                </a:solidFill>
              </a:rPr>
              <a:t>Typical Procedure: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/>
              <a:t>1) Add a known mass of the solute to either </a:t>
            </a:r>
          </a:p>
          <a:p>
            <a:pPr lvl="3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/>
              <a:t>A known mass of the solvent </a:t>
            </a:r>
          </a:p>
          <a:p>
            <a:pPr lvl="3" eaLnBrk="1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en-US"/>
              <a:t>Or to create a solution of known volume 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/>
              <a:t>2) Measure the colligative property (</a:t>
            </a:r>
            <a:r>
              <a:rPr lang="en-US" altLang="en-US">
                <a:latin typeface="Symbol" pitchFamily="2" charset="2"/>
              </a:rPr>
              <a:t>D</a:t>
            </a:r>
            <a:r>
              <a:rPr lang="en-US" altLang="en-US"/>
              <a:t>T</a:t>
            </a:r>
            <a:r>
              <a:rPr lang="en-US" altLang="en-US" baseline="-25000"/>
              <a:t>f</a:t>
            </a:r>
            <a:r>
              <a:rPr lang="en-US" altLang="en-US"/>
              <a:t> or </a:t>
            </a:r>
            <a:r>
              <a:rPr lang="en-US" altLang="en-US">
                <a:latin typeface="Symbol" pitchFamily="2" charset="2"/>
              </a:rPr>
              <a:t>P</a:t>
            </a:r>
            <a:r>
              <a:rPr lang="en-US" altLang="en-US"/>
              <a:t>).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/>
              <a:t>3) Calculate the concentration (m or M) of the solute.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en-US"/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en-US"/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endParaRPr lang="en-US" altLang="en-US"/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/>
              <a:t>4) Determine the number of moles of solute present from the concentration.</a:t>
            </a:r>
          </a:p>
          <a:p>
            <a:pPr lvl="2" eaLnBrk="1" hangingPunct="1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altLang="en-US"/>
              <a:t>5) Calculate the Molar Mass (MM). MM = g/mole</a:t>
            </a:r>
          </a:p>
        </p:txBody>
      </p:sp>
      <p:graphicFrame>
        <p:nvGraphicFramePr>
          <p:cNvPr id="91138" name="Object 3">
            <a:extLst>
              <a:ext uri="{FF2B5EF4-FFF2-40B4-BE49-F238E27FC236}">
                <a16:creationId xmlns:a16="http://schemas.microsoft.com/office/drawing/2014/main" id="{CC835E16-35B5-D94F-93F4-F5FA668A8BCA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2133600" y="4103688"/>
          <a:ext cx="167640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Equation" r:id="rId3" imgW="571500" imgH="444500" progId="Equation.3">
                  <p:embed/>
                </p:oleObj>
              </mc:Choice>
              <mc:Fallback>
                <p:oleObj name="Equation" r:id="rId3" imgW="571500" imgH="444500" progId="Equation.3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103688"/>
                        <a:ext cx="167640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39" name="Object 3">
            <a:extLst>
              <a:ext uri="{FF2B5EF4-FFF2-40B4-BE49-F238E27FC236}">
                <a16:creationId xmlns:a16="http://schemas.microsoft.com/office/drawing/2014/main" id="{336D2562-6F3E-4345-AB8F-1622E87E7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4021138"/>
          <a:ext cx="206375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Equation" r:id="rId5" imgW="558800" imgH="355600" progId="Equation.3">
                  <p:embed/>
                </p:oleObj>
              </mc:Choice>
              <mc:Fallback>
                <p:oleObj name="Equation" r:id="rId5" imgW="558800" imgH="355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21138"/>
                        <a:ext cx="206375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2" name="Slide Number Placeholder 1">
            <a:extLst>
              <a:ext uri="{FF2B5EF4-FFF2-40B4-BE49-F238E27FC236}">
                <a16:creationId xmlns:a16="http://schemas.microsoft.com/office/drawing/2014/main" id="{004C805F-AF56-3F48-B504-8FC382EA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353E31-E0A7-3A47-B6C0-18E0B17D6846}" type="slidenum">
              <a:rPr lang="en-US" altLang="en-US" sz="1400">
                <a:solidFill>
                  <a:srgbClr val="FFFFFF"/>
                </a:solidFill>
              </a:rPr>
              <a:pPr/>
              <a:t>61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>
            <a:extLst>
              <a:ext uri="{FF2B5EF4-FFF2-40B4-BE49-F238E27FC236}">
                <a16:creationId xmlns:a16="http://schemas.microsoft.com/office/drawing/2014/main" id="{80EE5040-2B85-D24C-BAA2-AD5DABD9B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93788"/>
            <a:ext cx="7643813" cy="4392612"/>
          </a:xfrm>
        </p:spPr>
        <p:txBody>
          <a:bodyPr/>
          <a:lstStyle/>
          <a:p>
            <a:pPr eaLnBrk="1" hangingPunct="1"/>
            <a:r>
              <a:rPr lang="en-US" altLang="en-US" b="1" i="1">
                <a:solidFill>
                  <a:srgbClr val="0000FF"/>
                </a:solidFill>
              </a:rPr>
              <a:t>Colligative Properties are directly proportional to the concentration of solute particles. </a:t>
            </a:r>
            <a:r>
              <a:rPr lang="en-US" altLang="en-US"/>
              <a:t>It doesn‘t </a:t>
            </a:r>
            <a:r>
              <a:rPr lang="en-US" altLang="ja-JP"/>
              <a:t>matter what those particles are.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/>
            <a:r>
              <a:rPr lang="en-US" altLang="en-US"/>
              <a:t>At a given concentration, electrolytes have a greater effect on colligative properties than non-electrolytes.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1200"/>
          </a:p>
          <a:p>
            <a:pPr eaLnBrk="1" hangingPunct="1"/>
            <a:r>
              <a:rPr lang="en-US" altLang="en-US"/>
              <a:t>Dissolving </a:t>
            </a:r>
            <a:r>
              <a:rPr lang="en-US" altLang="en-US" b="1">
                <a:solidFill>
                  <a:srgbClr val="FF0000"/>
                </a:solidFill>
              </a:rPr>
              <a:t>1 mole of a glucose, C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  <a:r>
              <a:rPr lang="en-US" altLang="en-US" b="1">
                <a:solidFill>
                  <a:srgbClr val="FF0000"/>
                </a:solidFill>
              </a:rPr>
              <a:t>H</a:t>
            </a:r>
            <a:r>
              <a:rPr lang="en-US" altLang="en-US" b="1" baseline="-25000">
                <a:solidFill>
                  <a:srgbClr val="FF0000"/>
                </a:solidFill>
              </a:rPr>
              <a:t>12</a:t>
            </a:r>
            <a:r>
              <a:rPr lang="en-US" altLang="en-US" b="1">
                <a:solidFill>
                  <a:srgbClr val="FF0000"/>
                </a:solidFill>
              </a:rPr>
              <a:t>O</a:t>
            </a:r>
            <a:r>
              <a:rPr lang="en-US" altLang="en-US" b="1" baseline="-25000">
                <a:solidFill>
                  <a:srgbClr val="FF0000"/>
                </a:solidFill>
              </a:rPr>
              <a:t>6</a:t>
            </a:r>
            <a:r>
              <a:rPr lang="en-US" altLang="en-US" b="1">
                <a:solidFill>
                  <a:srgbClr val="FF0000"/>
                </a:solidFill>
              </a:rPr>
              <a:t> (non-electrolyte), </a:t>
            </a:r>
            <a:r>
              <a:rPr lang="en-US" altLang="en-US"/>
              <a:t>results in </a:t>
            </a:r>
            <a:r>
              <a:rPr lang="en-US" altLang="en-US" b="1">
                <a:solidFill>
                  <a:srgbClr val="FF0000"/>
                </a:solidFill>
              </a:rPr>
              <a:t>1 mole of solute particles</a:t>
            </a:r>
            <a:r>
              <a:rPr lang="en-US" altLang="en-US"/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Dissolving </a:t>
            </a:r>
            <a:r>
              <a:rPr lang="en-US" altLang="en-US" b="1">
                <a:solidFill>
                  <a:srgbClr val="660066"/>
                </a:solidFill>
              </a:rPr>
              <a:t>1 mole of NaCl (electrolyte)               </a:t>
            </a:r>
            <a:r>
              <a:rPr lang="en-US" altLang="en-US"/>
              <a:t>results in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660066"/>
                </a:solidFill>
              </a:rPr>
              <a:t>2 moles of solute particles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lvl="1" eaLnBrk="1" hangingPunct="1">
              <a:buFontTx/>
              <a:buNone/>
            </a:pPr>
            <a:endParaRPr lang="en-US" altLang="en-US" sz="2400"/>
          </a:p>
          <a:p>
            <a:pPr lvl="1" eaLnBrk="1" hangingPunct="1"/>
            <a:endParaRPr lang="en-US" altLang="en-US" sz="2400"/>
          </a:p>
          <a:p>
            <a:pPr lvl="1" eaLnBrk="1" hangingPunct="1"/>
            <a:endParaRPr lang="en-US" altLang="en-US" sz="2400"/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71" name="Title 70">
            <a:extLst>
              <a:ext uri="{FF2B5EF4-FFF2-40B4-BE49-F238E27FC236}">
                <a16:creationId xmlns:a16="http://schemas.microsoft.com/office/drawing/2014/main" id="{D7592A40-5360-3345-B4E8-F0BCF3B25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Colligative Properties of Electrolytes</a:t>
            </a:r>
          </a:p>
        </p:txBody>
      </p:sp>
      <p:sp>
        <p:nvSpPr>
          <p:cNvPr id="92164" name="Slide Number Placeholder 1">
            <a:extLst>
              <a:ext uri="{FF2B5EF4-FFF2-40B4-BE49-F238E27FC236}">
                <a16:creationId xmlns:a16="http://schemas.microsoft.com/office/drawing/2014/main" id="{5A688F30-9416-C64E-99FB-7FDC59A74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FE5CF14-E9D9-0B46-96AF-3664BD7FC53C}" type="slidenum">
              <a:rPr lang="en-US" altLang="en-US" sz="1400">
                <a:solidFill>
                  <a:srgbClr val="FFFFFF"/>
                </a:solidFill>
              </a:rPr>
              <a:pPr/>
              <a:t>62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19DF0CEC-5A68-0140-815F-8545BF852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65532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b="1">
                <a:solidFill>
                  <a:srgbClr val="800000"/>
                </a:solidFill>
              </a:rPr>
              <a:t>The van</a:t>
            </a:r>
            <a:r>
              <a:rPr lang="ja-JP" altLang="en-US" b="1">
                <a:solidFill>
                  <a:srgbClr val="800000"/>
                </a:solidFill>
              </a:rPr>
              <a:t>’</a:t>
            </a:r>
            <a:r>
              <a:rPr lang="en-US" altLang="ja-JP" b="1">
                <a:solidFill>
                  <a:srgbClr val="800000"/>
                </a:solidFill>
              </a:rPr>
              <a:t>t Hoff factor, i</a:t>
            </a:r>
            <a:endParaRPr lang="en-US" altLang="en-US" b="1">
              <a:solidFill>
                <a:srgbClr val="800000"/>
              </a:solidFill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0DB72CA1-5F38-F749-A0DF-FFFCC69C9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4392613"/>
          </a:xfrm>
        </p:spPr>
        <p:txBody>
          <a:bodyPr/>
          <a:lstStyle/>
          <a:p>
            <a:pPr eaLnBrk="1" hangingPunct="1"/>
            <a:r>
              <a:rPr lang="en-US" altLang="en-US" sz="2600" i="1"/>
              <a:t>The </a:t>
            </a:r>
            <a:r>
              <a:rPr lang="en-US" altLang="en-US" sz="2600" b="1" i="1"/>
              <a:t>van</a:t>
            </a:r>
            <a:r>
              <a:rPr lang="ja-JP" altLang="en-US" sz="2600" b="1" i="1"/>
              <a:t>’</a:t>
            </a:r>
            <a:r>
              <a:rPr lang="en-US" altLang="ja-JP" sz="2600" b="1" i="1"/>
              <a:t>t Hoff factor, (i)</a:t>
            </a:r>
            <a:r>
              <a:rPr lang="en-US" altLang="ja-JP" sz="2600" i="1"/>
              <a:t>, </a:t>
            </a:r>
            <a:r>
              <a:rPr lang="en-US" altLang="ja-JP" sz="2600"/>
              <a:t>is the ratio of solute particles in solution to the number of formula units dissolved. 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For NaCl, </a:t>
            </a:r>
            <a:r>
              <a:rPr lang="en-US" altLang="en-US" sz="2600" i="1"/>
              <a:t>i (predicted)</a:t>
            </a:r>
            <a:r>
              <a:rPr lang="en-US" altLang="en-US" sz="2600"/>
              <a:t> = 2</a:t>
            </a:r>
          </a:p>
          <a:p>
            <a:pPr eaLnBrk="1" hangingPunct="1"/>
            <a:r>
              <a:rPr lang="en-US" altLang="en-US" sz="2600"/>
              <a:t>For C</a:t>
            </a:r>
            <a:r>
              <a:rPr lang="en-US" altLang="en-US" sz="2600" baseline="-25000"/>
              <a:t>6</a:t>
            </a:r>
            <a:r>
              <a:rPr lang="en-US" altLang="en-US" sz="2600"/>
              <a:t>H</a:t>
            </a:r>
            <a:r>
              <a:rPr lang="en-US" altLang="en-US" sz="2600" baseline="-25000"/>
              <a:t>12</a:t>
            </a:r>
            <a:r>
              <a:rPr lang="en-US" altLang="en-US" sz="2600"/>
              <a:t>O</a:t>
            </a:r>
            <a:r>
              <a:rPr lang="en-US" altLang="en-US" sz="2600" baseline="-25000"/>
              <a:t>6</a:t>
            </a:r>
            <a:r>
              <a:rPr lang="en-US" altLang="en-US" sz="2600"/>
              <a:t>,</a:t>
            </a:r>
            <a:r>
              <a:rPr lang="en-US" altLang="en-US" sz="2600" b="1">
                <a:solidFill>
                  <a:srgbClr val="FF0000"/>
                </a:solidFill>
              </a:rPr>
              <a:t> </a:t>
            </a:r>
            <a:r>
              <a:rPr lang="en-US" altLang="en-US" sz="2600" i="1"/>
              <a:t>i (predicted)</a:t>
            </a:r>
            <a:r>
              <a:rPr lang="en-US" altLang="en-US" sz="2600"/>
              <a:t> = 1</a:t>
            </a:r>
          </a:p>
          <a:p>
            <a:pPr eaLnBrk="1" hangingPunct="1"/>
            <a:endParaRPr lang="en-US" altLang="en-US" sz="2600"/>
          </a:p>
          <a:p>
            <a:pPr lvl="1" eaLnBrk="1" hangingPunct="1"/>
            <a:r>
              <a:rPr lang="en-US" altLang="en-US" sz="2600"/>
              <a:t>What is the predicted </a:t>
            </a:r>
            <a:r>
              <a:rPr lang="en-US" altLang="en-US" sz="2600" i="1"/>
              <a:t>i</a:t>
            </a:r>
            <a:r>
              <a:rPr lang="en-US" altLang="en-US" sz="2600"/>
              <a:t> for CaCl</a:t>
            </a:r>
            <a:r>
              <a:rPr lang="en-US" altLang="en-US" sz="2600" baseline="-25000"/>
              <a:t>2</a:t>
            </a:r>
            <a:r>
              <a:rPr lang="en-US" altLang="en-US" sz="2600"/>
              <a:t>?</a:t>
            </a:r>
          </a:p>
          <a:p>
            <a:pPr lvl="1" eaLnBrk="1" hangingPunct="1"/>
            <a:endParaRPr lang="en-US" altLang="en-US" sz="260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600"/>
          </a:p>
          <a:p>
            <a:pPr lvl="1" eaLnBrk="1" hangingPunct="1"/>
            <a:r>
              <a:rPr lang="en-US" altLang="en-US" sz="2600"/>
              <a:t>What is the predicted </a:t>
            </a:r>
            <a:r>
              <a:rPr lang="en-US" altLang="en-US" sz="2600" i="1"/>
              <a:t>i</a:t>
            </a:r>
            <a:r>
              <a:rPr lang="en-US" altLang="en-US" sz="2600"/>
              <a:t> for Na</a:t>
            </a:r>
            <a:r>
              <a:rPr lang="en-US" altLang="en-US" sz="2600" baseline="-25000"/>
              <a:t>3</a:t>
            </a:r>
            <a:r>
              <a:rPr lang="en-US" altLang="en-US" sz="2600"/>
              <a:t>PO</a:t>
            </a:r>
            <a:r>
              <a:rPr lang="en-US" altLang="en-US" sz="2600" baseline="-25000"/>
              <a:t>4</a:t>
            </a:r>
            <a:r>
              <a:rPr lang="en-US" altLang="en-US" sz="2600"/>
              <a:t>?</a:t>
            </a:r>
          </a:p>
        </p:txBody>
      </p:sp>
      <p:sp>
        <p:nvSpPr>
          <p:cNvPr id="93188" name="Slide Number Placeholder 1">
            <a:extLst>
              <a:ext uri="{FF2B5EF4-FFF2-40B4-BE49-F238E27FC236}">
                <a16:creationId xmlns:a16="http://schemas.microsoft.com/office/drawing/2014/main" id="{5204D31C-C877-7242-ADA0-EBB25A3B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023236-BF23-E14F-B6BD-2B7BB15A32E8}" type="slidenum">
              <a:rPr lang="en-US" altLang="en-US" sz="1400">
                <a:solidFill>
                  <a:srgbClr val="FFFFFF"/>
                </a:solidFill>
              </a:rPr>
              <a:pPr/>
              <a:t>63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>
            <a:extLst>
              <a:ext uri="{FF2B5EF4-FFF2-40B4-BE49-F238E27FC236}">
                <a16:creationId xmlns:a16="http://schemas.microsoft.com/office/drawing/2014/main" id="{9081C4E4-877A-414C-874C-382254DC7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534400" cy="4392613"/>
          </a:xfrm>
        </p:spPr>
        <p:txBody>
          <a:bodyPr/>
          <a:lstStyle/>
          <a:p>
            <a:pPr eaLnBrk="1" hangingPunct="1"/>
            <a:r>
              <a:rPr lang="en-US" altLang="en-US"/>
              <a:t>For strong electrolytes, the experimentally measured van</a:t>
            </a:r>
            <a:r>
              <a:rPr lang="ja-JP" altLang="en-US"/>
              <a:t>’</a:t>
            </a:r>
            <a:r>
              <a:rPr lang="en-US" altLang="ja-JP"/>
              <a:t>t Hoff factors are lower than that predicted.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This implies incomplete dissociation.  </a:t>
            </a:r>
          </a:p>
        </p:txBody>
      </p:sp>
      <p:sp>
        <p:nvSpPr>
          <p:cNvPr id="94211" name="Slide Number Placeholder 1">
            <a:extLst>
              <a:ext uri="{FF2B5EF4-FFF2-40B4-BE49-F238E27FC236}">
                <a16:creationId xmlns:a16="http://schemas.microsoft.com/office/drawing/2014/main" id="{2B0F5C1D-2C41-DE4A-9AA8-0E0624F7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E3CA70E-6ED7-E646-AA45-2179A4AA69C5}" type="slidenum">
              <a:rPr lang="en-US" altLang="en-US" sz="1400">
                <a:solidFill>
                  <a:srgbClr val="FFFFFF"/>
                </a:solidFill>
              </a:rPr>
              <a:pPr/>
              <a:t>64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736E9CB5-B49E-154C-BE09-FBEF1C03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" r="1643" b="3242"/>
          <a:stretch>
            <a:fillRect/>
          </a:stretch>
        </p:blipFill>
        <p:spPr bwMode="auto">
          <a:xfrm>
            <a:off x="423863" y="2438400"/>
            <a:ext cx="8415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ACD1554-C2D1-E547-A2AA-D1DD58AB3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8229600" cy="9906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Why incomplete dissociation? 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26A1187-A7AB-CA4E-B5F4-A3771F218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876800"/>
          </a:xfrm>
        </p:spPr>
        <p:txBody>
          <a:bodyPr/>
          <a:lstStyle/>
          <a:p>
            <a:pPr eaLnBrk="1" hangingPunct="1"/>
            <a:r>
              <a:rPr lang="en-US" altLang="en-US" sz="2800"/>
              <a:t>Cation-Anion attraction prevents some of the ions from behaving as completely independent particles.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Some </a:t>
            </a:r>
            <a:r>
              <a:rPr lang="ja-JP" altLang="en-US" sz="2800" b="1" i="1"/>
              <a:t>“</a:t>
            </a:r>
            <a:r>
              <a:rPr lang="en-US" altLang="ja-JP" sz="2800" b="1" i="1"/>
              <a:t>ion pairs</a:t>
            </a:r>
            <a:r>
              <a:rPr lang="ja-JP" altLang="en-US" sz="2800" b="1" i="1"/>
              <a:t>”</a:t>
            </a:r>
            <a:r>
              <a:rPr lang="en-US" altLang="ja-JP" sz="2800" b="1" i="1"/>
              <a:t> </a:t>
            </a:r>
            <a:r>
              <a:rPr lang="en-US" altLang="ja-JP" sz="2800"/>
              <a:t>are formed.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 The </a:t>
            </a:r>
            <a:r>
              <a:rPr lang="ja-JP" altLang="en-US" sz="2800" b="1" i="1"/>
              <a:t>“</a:t>
            </a:r>
            <a:r>
              <a:rPr lang="en-US" altLang="ja-JP" sz="2800" b="1" i="1"/>
              <a:t>effective concentration</a:t>
            </a:r>
            <a:r>
              <a:rPr lang="ja-JP" altLang="en-US" sz="2800" b="1" i="1"/>
              <a:t>”</a:t>
            </a:r>
            <a:r>
              <a:rPr lang="en-US" altLang="ja-JP" sz="2800" b="1" i="1"/>
              <a:t> known as </a:t>
            </a:r>
            <a:r>
              <a:rPr lang="en-US" altLang="ja-JP" sz="2800" b="1" i="1">
                <a:solidFill>
                  <a:srgbClr val="0000FF"/>
                </a:solidFill>
              </a:rPr>
              <a:t>activity </a:t>
            </a:r>
            <a:r>
              <a:rPr lang="en-US" altLang="ja-JP" sz="2800"/>
              <a:t>is less than the predicted concentration of ions in solution.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This is less of an issue in dilute solutions. </a:t>
            </a:r>
          </a:p>
          <a:p>
            <a:pPr marL="730250" lvl="1" indent="-457200" eaLnBrk="1" hangingPunct="1">
              <a:buFont typeface="Arial" panose="020B0604020202020204" pitchFamily="34" charset="0"/>
              <a:buAutoNum type="arabicParenR"/>
            </a:pPr>
            <a:endParaRPr lang="en-US" altLang="en-US" sz="2800"/>
          </a:p>
          <a:p>
            <a:pPr marL="730250" lvl="1" indent="-457200" eaLnBrk="1" hangingPunct="1">
              <a:buFont typeface="Arial" panose="020B0604020202020204" pitchFamily="34" charset="0"/>
              <a:buAutoNum type="arabicParenR"/>
            </a:pPr>
            <a:endParaRPr lang="en-US" altLang="en-US" sz="2800"/>
          </a:p>
        </p:txBody>
      </p:sp>
      <p:sp>
        <p:nvSpPr>
          <p:cNvPr id="95236" name="TextBox 1">
            <a:extLst>
              <a:ext uri="{FF2B5EF4-FFF2-40B4-BE49-F238E27FC236}">
                <a16:creationId xmlns:a16="http://schemas.microsoft.com/office/drawing/2014/main" id="{3F9FF714-297A-AC44-85F0-9D87C9581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163888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5237" name="Slide Number Placeholder 1">
            <a:extLst>
              <a:ext uri="{FF2B5EF4-FFF2-40B4-BE49-F238E27FC236}">
                <a16:creationId xmlns:a16="http://schemas.microsoft.com/office/drawing/2014/main" id="{115FB5AE-EFFE-9140-9DF4-EB15EF91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97F3C1-5F2B-8041-8812-841F7F95ACF6}" type="slidenum">
              <a:rPr lang="en-US" altLang="en-US" sz="1400">
                <a:solidFill>
                  <a:srgbClr val="FFFFFF"/>
                </a:solidFill>
              </a:rPr>
              <a:pPr/>
              <a:t>65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1">
            <a:extLst>
              <a:ext uri="{FF2B5EF4-FFF2-40B4-BE49-F238E27FC236}">
                <a16:creationId xmlns:a16="http://schemas.microsoft.com/office/drawing/2014/main" id="{04D843A4-505F-244C-B0FE-0C3E22D8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44053F3-A5DA-D647-B37C-70F32C2AF1D9}" type="slidenum">
              <a:rPr lang="en-US" altLang="en-US" sz="1400">
                <a:solidFill>
                  <a:srgbClr val="FFFFFF"/>
                </a:solidFill>
              </a:rPr>
              <a:pPr/>
              <a:t>66</a:t>
            </a:fld>
            <a:endParaRPr lang="en-US" altLang="en-US" sz="1400">
              <a:solidFill>
                <a:srgbClr val="FFFFFF"/>
              </a:solidFill>
            </a:endParaRPr>
          </a:p>
        </p:txBody>
      </p:sp>
      <p:pic>
        <p:nvPicPr>
          <p:cNvPr id="96259" name="Picture Placeholder 1" descr="CNX_Chem_11_04_ionpair.jpg">
            <a:extLst>
              <a:ext uri="{FF2B5EF4-FFF2-40B4-BE49-F238E27FC236}">
                <a16:creationId xmlns:a16="http://schemas.microsoft.com/office/drawing/2014/main" id="{D2E4B622-AAFB-8846-87E5-AC79FA2B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" r="3693"/>
          <a:stretch>
            <a:fillRect/>
          </a:stretch>
        </p:blipFill>
        <p:spPr bwMode="auto">
          <a:xfrm>
            <a:off x="1219200" y="379413"/>
            <a:ext cx="69691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>
            <a:extLst>
              <a:ext uri="{FF2B5EF4-FFF2-40B4-BE49-F238E27FC236}">
                <a16:creationId xmlns:a16="http://schemas.microsoft.com/office/drawing/2014/main" id="{E2ACA9F5-D575-414D-AD6C-731C345DD8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6200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Adjusted </a:t>
            </a:r>
            <a:r>
              <a:rPr lang="en-US" sz="3200" b="1" dirty="0" err="1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Colligative</a:t>
            </a:r>
            <a:r>
              <a:rPr lang="en-US" sz="3200" b="1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Property Equations for Electrolyte Solutions</a:t>
            </a:r>
            <a:br>
              <a:rPr lang="en-US" sz="3200" b="1" dirty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</a:br>
            <a:endParaRPr lang="en-US" sz="3200" b="1" dirty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97282" name="Object 5">
            <a:extLst>
              <a:ext uri="{FF2B5EF4-FFF2-40B4-BE49-F238E27FC236}">
                <a16:creationId xmlns:a16="http://schemas.microsoft.com/office/drawing/2014/main" id="{5240A079-6856-3948-A0C7-FB0BEBCE90C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38400" y="2049463"/>
          <a:ext cx="4086225" cy="351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Equation" r:id="rId3" imgW="723900" imgH="622300" progId="Equation.3">
                  <p:embed/>
                </p:oleObj>
              </mc:Choice>
              <mc:Fallback>
                <p:oleObj name="Equation" r:id="rId3" imgW="723900" imgH="6223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49463"/>
                        <a:ext cx="4086225" cy="3513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Slide Number Placeholder 1">
            <a:extLst>
              <a:ext uri="{FF2B5EF4-FFF2-40B4-BE49-F238E27FC236}">
                <a16:creationId xmlns:a16="http://schemas.microsoft.com/office/drawing/2014/main" id="{975F1FFB-601C-3048-B048-4A478901A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B1FDE1-4677-5342-9D85-8BE074F8F105}" type="slidenum">
              <a:rPr lang="en-US" altLang="en-US" sz="1400">
                <a:solidFill>
                  <a:srgbClr val="FFFFFF"/>
                </a:solidFill>
              </a:rPr>
              <a:pPr/>
              <a:t>67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75B5E73-0332-9742-BA69-E98F3240C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Traits of Solutions</a:t>
            </a:r>
          </a:p>
        </p:txBody>
      </p:sp>
      <p:sp>
        <p:nvSpPr>
          <p:cNvPr id="26627" name="Rectangle 5">
            <a:extLst>
              <a:ext uri="{FF2B5EF4-FFF2-40B4-BE49-F238E27FC236}">
                <a16:creationId xmlns:a16="http://schemas.microsoft.com/office/drawing/2014/main" id="{B081E19F-3A57-2943-9C9E-E11E8AB4D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610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4) The components of a solution are dispersed and consist of a mixture of separate molecules, atoms, and/or ions. </a:t>
            </a: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BB651503-44B3-1B4F-885F-CDD9E5E6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81B724-9734-C148-9A90-71B982EC440B}" type="slidenum">
              <a:rPr lang="en-US" altLang="en-US" sz="1400">
                <a:solidFill>
                  <a:srgbClr val="FFFFFF"/>
                </a:solidFill>
              </a:rPr>
              <a:pPr/>
              <a:t>6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F00256C-57E3-1C4F-8202-B98923A99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112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Review: Intermolecular Forces (</a:t>
            </a:r>
            <a:r>
              <a:rPr lang="en-US" b="1" dirty="0" err="1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IMFs</a:t>
            </a: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84C26CE7-0565-FC42-AB04-BFF6A812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36663"/>
            <a:ext cx="8610600" cy="569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Recall intermolecular forces (IMFs).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7652" name="Slide Number Placeholder 1">
            <a:extLst>
              <a:ext uri="{FF2B5EF4-FFF2-40B4-BE49-F238E27FC236}">
                <a16:creationId xmlns:a16="http://schemas.microsoft.com/office/drawing/2014/main" id="{9EBCE25B-3CD0-4940-BD29-B1733C4A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93691C-84C1-7549-807C-E529F4003D23}" type="slidenum">
              <a:rPr lang="en-US" altLang="en-US" sz="1400">
                <a:solidFill>
                  <a:srgbClr val="FFFFFF"/>
                </a:solidFill>
              </a:rPr>
              <a:pPr/>
              <a:t>7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D5F158C-FEED-CE4F-B322-F4F955B845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391400" cy="5080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800000"/>
                </a:solidFill>
                <a:ea typeface="ＭＳ Ｐゴシック" charset="-128"/>
                <a:cs typeface="ＭＳ Ｐゴシック" charset="-128"/>
              </a:rPr>
              <a:t>The Formation of Solutions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110852E1-D992-7E43-B5C0-440136916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61060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ea typeface="Osaka" panose="020B0600000000000000" pitchFamily="34" charset="-128"/>
              </a:rPr>
              <a:t>Three types of intermolecular attractive forces influence whether substances will form a solution.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1) solute-solute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2) solvent-solvent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en-US" altLang="en-US" sz="2800">
                <a:ea typeface="Osaka" panose="020B0600000000000000" pitchFamily="34" charset="-128"/>
              </a:rPr>
              <a:t>3) solute-solvent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 baseline="-250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  <a:p>
            <a:pPr eaLnBrk="1" hangingPunct="1">
              <a:spcBef>
                <a:spcPct val="20000"/>
              </a:spcBef>
              <a:buFont typeface="Times" pitchFamily="2" charset="0"/>
              <a:buChar char="•"/>
            </a:pPr>
            <a:endParaRPr lang="en-US" altLang="en-US" sz="2800">
              <a:ea typeface="Osaka" panose="020B0600000000000000" pitchFamily="34" charset="-128"/>
            </a:endParaRPr>
          </a:p>
        </p:txBody>
      </p:sp>
      <p:sp>
        <p:nvSpPr>
          <p:cNvPr id="28676" name="Slide Number Placeholder 1">
            <a:extLst>
              <a:ext uri="{FF2B5EF4-FFF2-40B4-BE49-F238E27FC236}">
                <a16:creationId xmlns:a16="http://schemas.microsoft.com/office/drawing/2014/main" id="{74D91DCC-80ED-0A4C-BE42-16C331A8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6185EEE-AF2A-1045-9B60-418E3609D5B5}" type="slidenum">
              <a:rPr lang="en-US" altLang="en-US" sz="1400">
                <a:solidFill>
                  <a:srgbClr val="FFFFFF"/>
                </a:solidFill>
              </a:rPr>
              <a:pPr/>
              <a:t>8</a:t>
            </a:fld>
            <a:endParaRPr lang="en-US" altLang="en-US"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14333</TotalTime>
  <Words>2437</Words>
  <Application>Microsoft Macintosh PowerPoint</Application>
  <PresentationFormat>On-screen Show (4:3)</PresentationFormat>
  <Paragraphs>601</Paragraphs>
  <Slides>68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3" baseType="lpstr">
      <vt:lpstr>Arial</vt:lpstr>
      <vt:lpstr>MS PGothic</vt:lpstr>
      <vt:lpstr>Calibri</vt:lpstr>
      <vt:lpstr>MS PGothic</vt:lpstr>
      <vt:lpstr>Osaka</vt:lpstr>
      <vt:lpstr>Times</vt:lpstr>
      <vt:lpstr>Wingdings</vt:lpstr>
      <vt:lpstr>Symbol</vt:lpstr>
      <vt:lpstr>Lucida Grande</vt:lpstr>
      <vt:lpstr>Wingdings 2</vt:lpstr>
      <vt:lpstr>ヒラギノ角ゴ Pro W3</vt:lpstr>
      <vt:lpstr>Royal Society of Chemistry</vt:lpstr>
      <vt:lpstr>Times New Roman</vt:lpstr>
      <vt:lpstr>Clarity</vt:lpstr>
      <vt:lpstr>Microsoft Equation</vt:lpstr>
      <vt:lpstr>CHAPTER 11: Solutions and Colloids</vt:lpstr>
      <vt:lpstr>Ch. 11: Solutions and Colloids</vt:lpstr>
      <vt:lpstr>Review of Solutions</vt:lpstr>
      <vt:lpstr>Review of Solutions</vt:lpstr>
      <vt:lpstr>11.1 The Dissolution Process</vt:lpstr>
      <vt:lpstr>Traits of Solutions</vt:lpstr>
      <vt:lpstr>Traits of Solutions</vt:lpstr>
      <vt:lpstr>Review: Intermolecular Forces (IMFs)</vt:lpstr>
      <vt:lpstr>The Formation of Solutions</vt:lpstr>
      <vt:lpstr>The Formation of Solutions</vt:lpstr>
      <vt:lpstr>PowerPoint Presentation</vt:lpstr>
      <vt:lpstr>The Formation of Solutions</vt:lpstr>
      <vt:lpstr>PowerPoint Presentation</vt:lpstr>
      <vt:lpstr>The Golden Rule of Solubility is  “Like Dissolves Like”</vt:lpstr>
      <vt:lpstr>11.2 Electrolytes</vt:lpstr>
      <vt:lpstr>Strong vs. Weak Electrolytes</vt:lpstr>
      <vt:lpstr>Strong vs. Weak Electrolytes</vt:lpstr>
      <vt:lpstr>PowerPoint Presentation</vt:lpstr>
      <vt:lpstr>Ionic Electrolytes</vt:lpstr>
      <vt:lpstr>PowerPoint Presentation</vt:lpstr>
      <vt:lpstr>Solubility of Ionic Compounds</vt:lpstr>
      <vt:lpstr>Covalent Electrolytes</vt:lpstr>
      <vt:lpstr>11.3 Solubility</vt:lpstr>
      <vt:lpstr>Solubility Terms</vt:lpstr>
      <vt:lpstr>Principles of Solubility</vt:lpstr>
      <vt:lpstr>PowerPoint Presentation</vt:lpstr>
      <vt:lpstr>Pressure and Gas Solubility</vt:lpstr>
      <vt:lpstr>Pressure and Gas Solubility</vt:lpstr>
      <vt:lpstr>Henry’s Law and Carbonated Soda</vt:lpstr>
      <vt:lpstr>Solutions of Liquids in Liquids </vt:lpstr>
      <vt:lpstr>Miscible Liquids </vt:lpstr>
      <vt:lpstr>Immiscible Liquids </vt:lpstr>
      <vt:lpstr>Partially Miscible Liquids </vt:lpstr>
      <vt:lpstr>PowerPoint Presentation</vt:lpstr>
      <vt:lpstr>Supersaturated Solutions</vt:lpstr>
      <vt:lpstr>11.4 Colligative Properties</vt:lpstr>
      <vt:lpstr>Colligative Properties that we will Discuss</vt:lpstr>
      <vt:lpstr>Concentration Units</vt:lpstr>
      <vt:lpstr>Molarity</vt:lpstr>
      <vt:lpstr>Concentration by Mass</vt:lpstr>
      <vt:lpstr>Mole Fraction (Χ)</vt:lpstr>
      <vt:lpstr>Molality (m) </vt:lpstr>
      <vt:lpstr>Vapor Pressure Lowering</vt:lpstr>
      <vt:lpstr>Vapor Pressure Review</vt:lpstr>
      <vt:lpstr>Why Does Vapor Pressure Lowering (ΔP) Occur? </vt:lpstr>
      <vt:lpstr>PowerPoint Presentation</vt:lpstr>
      <vt:lpstr>Why Does Vapor Pressure Lowering (ΔP) Occur? </vt:lpstr>
      <vt:lpstr>Raoult’s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Molal Freezing Point and Boiling Point Constants</vt:lpstr>
      <vt:lpstr>PowerPoint Presentation</vt:lpstr>
      <vt:lpstr>Semi-Permeable Membranes</vt:lpstr>
      <vt:lpstr>PowerPoint Presentation</vt:lpstr>
      <vt:lpstr>PowerPoint Presentation</vt:lpstr>
      <vt:lpstr>Osmotic Pressure is a Colligative Property</vt:lpstr>
      <vt:lpstr>Reverse Osmosis</vt:lpstr>
      <vt:lpstr>Determination of Molar Mass from Colligative Properties</vt:lpstr>
      <vt:lpstr>Determination of Molar Mass from Colligative Properties</vt:lpstr>
      <vt:lpstr>Colligative Properties of Electrolytes</vt:lpstr>
      <vt:lpstr>The van’t Hoff factor, i</vt:lpstr>
      <vt:lpstr>PowerPoint Presentation</vt:lpstr>
      <vt:lpstr>Why incomplete dissociation? </vt:lpstr>
      <vt:lpstr>PowerPoint Presentation</vt:lpstr>
      <vt:lpstr>Adjusted Colligative Property Equations for Electrolyte Solutions </vt:lpstr>
    </vt:vector>
  </TitlesOfParts>
  <Company>Chemistry UConn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Solutions</dc:title>
  <dc:creator>Chemistry UConn</dc:creator>
  <cp:lastModifiedBy>M5</cp:lastModifiedBy>
  <cp:revision>813</cp:revision>
  <cp:lastPrinted>2016-09-08T17:16:52Z</cp:lastPrinted>
  <dcterms:created xsi:type="dcterms:W3CDTF">2017-07-04T20:08:03Z</dcterms:created>
  <dcterms:modified xsi:type="dcterms:W3CDTF">2022-01-12T22:20:56Z</dcterms:modified>
</cp:coreProperties>
</file>