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embeddings/Microsoft_Equation5.bin" ContentType="application/vnd.openxmlformats-officedocument.oleObject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ink/ink2.xml" ContentType="application/inkml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embeddings/Microsoft_Equation4.bin" ContentType="application/vnd.openxmlformats-officedocument.oleObject"/>
  <Override PartName="/ppt/slides/slide44.xml" ContentType="application/vnd.openxmlformats-officedocument.presentationml.slide+xml"/>
  <Override PartName="/ppt/embeddings/Microsoft_Equation15.bin" ContentType="application/vnd.openxmlformats-officedocument.oleObject"/>
  <Override PartName="/ppt/handoutMasters/handoutMaster1.xml" ContentType="application/vnd.openxmlformats-officedocument.presentationml.handoutMaster+xml"/>
  <Override PartName="/ppt/ink/ink1.xml" ContentType="application/inkml+xml"/>
  <Override PartName="/ppt/slides/slide27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Default Extension="emf" ContentType="image/x-emf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6.xml" ContentType="application/vnd.openxmlformats-officedocument.presentationml.notesSlide+xml"/>
  <Override PartName="/ppt/embeddings/Microsoft_Equation3.bin" ContentType="application/vnd.openxmlformats-officedocument.oleObject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embeddings/Microsoft_Equation14.bin" ContentType="application/vnd.openxmlformats-officedocument.oleObject"/>
  <Default Extension="pict" ContentType="image/pict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embeddings/Microsoft_Equation9.bin" ContentType="application/vnd.openxmlformats-officedocument.oleObject"/>
  <Override PartName="/ppt/notesSlides/notesSlide5.xml" ContentType="application/vnd.openxmlformats-officedocument.presentationml.notesSlide+xml"/>
  <Override PartName="/ppt/embeddings/Microsoft_Equation2.bin" ContentType="application/vnd.openxmlformats-officedocument.oleObject"/>
  <Override PartName="/ppt/slides/slide42.xml" ContentType="application/vnd.openxmlformats-officedocument.presentationml.slide+xml"/>
  <Override PartName="/ppt/embeddings/Microsoft_Equation13.bin" ContentType="application/vnd.openxmlformats-officedocument.oleObject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Default Extension="wmf" ContentType="image/x-wmf"/>
  <Override PartName="/ppt/slides/slide48.xml" ContentType="application/vnd.openxmlformats-officedocument.presentationml.slide+xml"/>
  <Override PartName="/ppt/embeddings/Microsoft_Equation8.bin" ContentType="application/vnd.openxmlformats-officedocument.oleObject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embeddings/Microsoft_Equation1.bin" ContentType="application/vnd.openxmlformats-officedocument.oleObject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embeddings/Microsoft_Equation12.bin" ContentType="application/vnd.openxmlformats-officedocument.oleObject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embeddings/Microsoft_Equation7.bin" ContentType="application/vnd.openxmlformats-officedocument.oleObject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embeddings/Microsoft_Equation11.bin" ContentType="application/vnd.openxmlformats-officedocument.oleObject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embeddings/Microsoft_Equation6.bin" ContentType="application/vnd.openxmlformats-officedocument.oleObject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embeddings/Microsoft_Equation10.bin" ContentType="application/vnd.openxmlformats-officedocument.oleObject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91" r:id="rId1"/>
  </p:sldMasterIdLst>
  <p:notesMasterIdLst>
    <p:notesMasterId r:id="rId50"/>
  </p:notesMasterIdLst>
  <p:handoutMasterIdLst>
    <p:handoutMasterId r:id="rId51"/>
  </p:handoutMasterIdLst>
  <p:sldIdLst>
    <p:sldId id="257" r:id="rId2"/>
    <p:sldId id="259" r:id="rId3"/>
    <p:sldId id="258" r:id="rId4"/>
    <p:sldId id="261" r:id="rId5"/>
    <p:sldId id="524" r:id="rId6"/>
    <p:sldId id="526" r:id="rId7"/>
    <p:sldId id="531" r:id="rId8"/>
    <p:sldId id="532" r:id="rId9"/>
    <p:sldId id="263" r:id="rId10"/>
    <p:sldId id="538" r:id="rId11"/>
    <p:sldId id="539" r:id="rId12"/>
    <p:sldId id="540" r:id="rId13"/>
    <p:sldId id="587" r:id="rId14"/>
    <p:sldId id="266" r:id="rId15"/>
    <p:sldId id="268" r:id="rId16"/>
    <p:sldId id="545" r:id="rId17"/>
    <p:sldId id="269" r:id="rId18"/>
    <p:sldId id="273" r:id="rId19"/>
    <p:sldId id="433" r:id="rId20"/>
    <p:sldId id="588" r:id="rId21"/>
    <p:sldId id="377" r:id="rId22"/>
    <p:sldId id="280" r:id="rId23"/>
    <p:sldId id="281" r:id="rId24"/>
    <p:sldId id="282" r:id="rId25"/>
    <p:sldId id="434" r:id="rId26"/>
    <p:sldId id="283" r:id="rId27"/>
    <p:sldId id="546" r:id="rId28"/>
    <p:sldId id="547" r:id="rId29"/>
    <p:sldId id="287" r:id="rId30"/>
    <p:sldId id="549" r:id="rId31"/>
    <p:sldId id="295" r:id="rId32"/>
    <p:sldId id="338" r:id="rId33"/>
    <p:sldId id="297" r:id="rId34"/>
    <p:sldId id="299" r:id="rId35"/>
    <p:sldId id="300" r:id="rId36"/>
    <p:sldId id="496" r:id="rId37"/>
    <p:sldId id="551" r:id="rId38"/>
    <p:sldId id="497" r:id="rId39"/>
    <p:sldId id="340" r:id="rId40"/>
    <p:sldId id="550" r:id="rId41"/>
    <p:sldId id="559" r:id="rId42"/>
    <p:sldId id="553" r:id="rId43"/>
    <p:sldId id="555" r:id="rId44"/>
    <p:sldId id="554" r:id="rId45"/>
    <p:sldId id="556" r:id="rId46"/>
    <p:sldId id="419" r:id="rId47"/>
    <p:sldId id="557" r:id="rId48"/>
    <p:sldId id="420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2" frameSlides="1"/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3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ict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85A7A-0E11-A548-894C-B7A85518DD6D}" type="datetimeFigureOut">
              <a:rPr lang="en-US" smtClean="0"/>
              <a:pPr/>
              <a:t>7/4/17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5FD19-8610-784D-83C9-4EF69DD87C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5044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6879" units="1/cm"/>
          <inkml:channelProperty channel="T" name="resolution" value="1" units="1/dev"/>
        </inkml:channelProperties>
      </inkml:inkSource>
      <inkml:timestamp xml:id="ts0" timeString="2016-07-14T14:58:07.4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7811 2508 0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9-15T20:21:46.9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15553 5159 0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DA7BC-7BBA-45D1-A6C5-D1AFD6A06760}" type="datetimeFigureOut">
              <a:rPr lang="en-US" smtClean="0"/>
              <a:pPr/>
              <a:t>7/4/17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86EB5-4B30-4EA7-9D02-65844DDD70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60934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86EB5-4B30-4EA7-9D02-65844DDD705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26523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A3AA9-27FE-4EA4-B7F9-51964CFC092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53819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A3AA9-27FE-4EA4-B7F9-51964CFC092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68970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A3AA9-27FE-4EA4-B7F9-51964CFC092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68970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A3AA9-27FE-4EA4-B7F9-51964CFC092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14798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A3AA9-27FE-4EA4-B7F9-51964CFC092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97765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A3AA9-27FE-4EA4-B7F9-51964CFC092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51859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A3AA9-27FE-4EA4-B7F9-51964CFC092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5684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0D5F42A-6F1B-46F3-97A1-5A47CA0AAE41}" type="datetimeFigureOut">
              <a:rPr lang="en-US" smtClean="0"/>
              <a:pPr/>
              <a:t>7/4/17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7E229F0-2648-43A4-9B5F-71C4ECF571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F42A-6F1B-46F3-97A1-5A47CA0AAE41}" type="datetimeFigureOut">
              <a:rPr lang="en-US" smtClean="0"/>
              <a:pPr/>
              <a:t>7/4/17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29F0-2648-43A4-9B5F-71C4ECF571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F42A-6F1B-46F3-97A1-5A47CA0AAE41}" type="datetimeFigureOut">
              <a:rPr lang="en-US" smtClean="0"/>
              <a:pPr/>
              <a:t>7/4/17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29F0-2648-43A4-9B5F-71C4ECF571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75" y="161925"/>
            <a:ext cx="8110538" cy="676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2075" y="1008063"/>
            <a:ext cx="4373563" cy="5697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8038" y="1008063"/>
            <a:ext cx="4373562" cy="5697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5186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F42A-6F1B-46F3-97A1-5A47CA0AAE41}" type="datetimeFigureOut">
              <a:rPr lang="en-US" smtClean="0"/>
              <a:pPr/>
              <a:t>7/4/17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29F0-2648-43A4-9B5F-71C4ECF571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0D5F42A-6F1B-46F3-97A1-5A47CA0AAE41}" type="datetimeFigureOut">
              <a:rPr lang="en-US" smtClean="0"/>
              <a:pPr/>
              <a:t>7/4/17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7E229F0-2648-43A4-9B5F-71C4ECF571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F42A-6F1B-46F3-97A1-5A47CA0AAE41}" type="datetimeFigureOut">
              <a:rPr lang="en-US" smtClean="0"/>
              <a:pPr/>
              <a:t>7/4/17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29F0-2648-43A4-9B5F-71C4ECF571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F42A-6F1B-46F3-97A1-5A47CA0AAE41}" type="datetimeFigureOut">
              <a:rPr lang="en-US" smtClean="0"/>
              <a:pPr/>
              <a:t>7/4/17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29F0-2648-43A4-9B5F-71C4ECF571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F42A-6F1B-46F3-97A1-5A47CA0AAE41}" type="datetimeFigureOut">
              <a:rPr lang="en-US" smtClean="0"/>
              <a:pPr/>
              <a:t>7/4/17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29F0-2648-43A4-9B5F-71C4ECF571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F42A-6F1B-46F3-97A1-5A47CA0AAE41}" type="datetimeFigureOut">
              <a:rPr lang="en-US" smtClean="0"/>
              <a:pPr/>
              <a:t>7/4/17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29F0-2648-43A4-9B5F-71C4ECF571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F42A-6F1B-46F3-97A1-5A47CA0AAE41}" type="datetimeFigureOut">
              <a:rPr lang="en-US" smtClean="0"/>
              <a:pPr/>
              <a:t>7/4/17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29F0-2648-43A4-9B5F-71C4ECF571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F42A-6F1B-46F3-97A1-5A47CA0AAE41}" type="datetimeFigureOut">
              <a:rPr lang="en-US" smtClean="0"/>
              <a:pPr/>
              <a:t>7/4/17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29F0-2648-43A4-9B5F-71C4ECF571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0D5F42A-6F1B-46F3-97A1-5A47CA0AAE41}" type="datetimeFigureOut">
              <a:rPr lang="en-US" smtClean="0"/>
              <a:pPr/>
              <a:t>7/4/17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7E229F0-2648-43A4-9B5F-71C4ECF571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ustomXml" Target="../ink/ink1.xml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ww.youtube.com/watch?v=jI__JY7pqOM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youtube.com/watch?v=m4_twEXWjg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Microsoft_Equation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oleObject" Target="../embeddings/Microsoft_Equation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.bin"/><Relationship Id="rId4" Type="http://schemas.openxmlformats.org/officeDocument/2006/relationships/oleObject" Target="../embeddings/Microsoft_Equation5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Microsoft_Equation6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Microsoft_Equation7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Microsoft_Equation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Microsoft_Equation9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10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1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2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3.bin"/><Relationship Id="rId4" Type="http://schemas.openxmlformats.org/officeDocument/2006/relationships/oleObject" Target="../embeddings/Microsoft_Equation14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Microsoft_Equation15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810000"/>
            <a:ext cx="6858000" cy="990600"/>
          </a:xfrm>
        </p:spPr>
        <p:txBody>
          <a:bodyPr>
            <a:noAutofit/>
          </a:bodyPr>
          <a:lstStyle/>
          <a:p>
            <a:r>
              <a:rPr lang="en-US" b="1" dirty="0" smtClean="0"/>
              <a:t>CHAPTER 12</a:t>
            </a:r>
            <a:br>
              <a:rPr lang="en-US" b="1" dirty="0" smtClean="0"/>
            </a:br>
            <a:r>
              <a:rPr lang="en-US" b="1" dirty="0" smtClean="0"/>
              <a:t>Kinetics</a:t>
            </a:r>
            <a:endParaRPr lang="en-US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219200" y="5105400"/>
            <a:ext cx="6858000" cy="1447800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OpenStax</a:t>
            </a:r>
            <a:r>
              <a:rPr lang="en-US" sz="2400" b="1" dirty="0" smtClean="0"/>
              <a:t> </a:t>
            </a:r>
            <a:r>
              <a:rPr lang="en-US" sz="2400" b="1" dirty="0" smtClean="0"/>
              <a:t>Chemistry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Joseph </a:t>
            </a:r>
            <a:r>
              <a:rPr lang="en-US" sz="2400" b="1" dirty="0" err="1" smtClean="0"/>
              <a:t>DePasquale</a:t>
            </a:r>
            <a:endParaRPr lang="en-US" sz="2400" b="1" dirty="0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811960" y="902880"/>
              <a:ext cx="360" cy="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02600" y="8935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6105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9144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12.2: Factors Affecting Reaction Rates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4800" y="1295400"/>
            <a:ext cx="8504237" cy="5483226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Arial"/>
                <a:sym typeface="Wingdings" pitchFamily="2" charset="2"/>
              </a:rPr>
              <a:t>1) Chemical nature of the reactants.	</a:t>
            </a:r>
          </a:p>
          <a:p>
            <a:pPr lvl="1">
              <a:buNone/>
            </a:pPr>
            <a:endParaRPr lang="en-US" sz="2800" dirty="0" smtClean="0">
              <a:solidFill>
                <a:schemeClr val="tx1"/>
              </a:solidFill>
              <a:latin typeface="Arial"/>
              <a:sym typeface="Wingdings" pitchFamily="2" charset="2"/>
            </a:endParaRPr>
          </a:p>
          <a:p>
            <a:pPr lvl="1"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/>
                <a:sym typeface="Wingdings" pitchFamily="2" charset="2"/>
              </a:rPr>
              <a:t>Example: As you move down a group the alkali metals react at a faster rate with water. </a:t>
            </a:r>
          </a:p>
          <a:p>
            <a:pPr lvl="1">
              <a:buNone/>
            </a:pPr>
            <a:endParaRPr lang="en-US" sz="2800" dirty="0">
              <a:solidFill>
                <a:schemeClr val="tx1"/>
              </a:solidFill>
              <a:latin typeface="Arial"/>
              <a:sym typeface="Wingdings" pitchFamily="2" charset="2"/>
            </a:endParaRPr>
          </a:p>
          <a:p>
            <a:pPr lvl="1">
              <a:buNone/>
            </a:pPr>
            <a:endParaRPr lang="en-US" sz="2800" dirty="0" smtClean="0">
              <a:solidFill>
                <a:schemeClr val="tx1"/>
              </a:solidFill>
              <a:latin typeface="Arial"/>
              <a:sym typeface="Wingdings" pitchFamily="2" charset="2"/>
            </a:endParaRPr>
          </a:p>
          <a:p>
            <a:pPr lvl="1">
              <a:buNone/>
            </a:pPr>
            <a:endParaRPr lang="en-US" sz="2800" dirty="0">
              <a:solidFill>
                <a:schemeClr val="tx1"/>
              </a:solidFill>
              <a:latin typeface="Arial"/>
              <a:sym typeface="Wingdings" pitchFamily="2" charset="2"/>
            </a:endParaRPr>
          </a:p>
          <a:p>
            <a:pPr lvl="1">
              <a:buNone/>
            </a:pPr>
            <a:endParaRPr lang="en-US" sz="2800" dirty="0" smtClean="0">
              <a:solidFill>
                <a:schemeClr val="tx1"/>
              </a:solidFill>
              <a:latin typeface="Arial"/>
              <a:sym typeface="Wingdings" pitchFamily="2" charset="2"/>
            </a:endParaRPr>
          </a:p>
          <a:p>
            <a:pPr lvl="1">
              <a:buNone/>
            </a:pPr>
            <a:endParaRPr lang="en-US" sz="2800" dirty="0">
              <a:solidFill>
                <a:schemeClr val="tx1"/>
              </a:solidFill>
              <a:latin typeface="Arial"/>
              <a:sym typeface="Wingdings" pitchFamily="2" charset="2"/>
            </a:endParaRPr>
          </a:p>
          <a:p>
            <a:pPr lvl="1">
              <a:buNone/>
            </a:pPr>
            <a:r>
              <a:rPr lang="en-US" sz="2800" dirty="0">
                <a:solidFill>
                  <a:schemeClr val="tx1"/>
                </a:solidFill>
                <a:latin typeface="Arial"/>
                <a:sym typeface="Wingdings" pitchFamily="2" charset="2"/>
                <a:hlinkClick r:id="rId2"/>
              </a:rPr>
              <a:t>https://www.youtube.com/watch?v=</a:t>
            </a:r>
            <a:r>
              <a:rPr lang="en-US" sz="2800" dirty="0" smtClean="0">
                <a:solidFill>
                  <a:schemeClr val="tx1"/>
                </a:solidFill>
                <a:latin typeface="Arial"/>
                <a:sym typeface="Wingdings" pitchFamily="2" charset="2"/>
                <a:hlinkClick r:id="rId2"/>
              </a:rPr>
              <a:t>jI__JY7pqOM</a:t>
            </a:r>
            <a:r>
              <a:rPr lang="en-US" sz="2800" dirty="0" smtClean="0">
                <a:solidFill>
                  <a:schemeClr val="tx1"/>
                </a:solidFill>
                <a:latin typeface="Arial"/>
                <a:sym typeface="Wingdings" pitchFamily="2" charset="2"/>
              </a:rPr>
              <a:t> 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7471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9144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12.2: Factors Affecting Reaction Rates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4800" y="762000"/>
            <a:ext cx="8504237" cy="5483226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sz="2800" dirty="0" smtClean="0">
              <a:solidFill>
                <a:schemeClr val="tx1"/>
              </a:solidFill>
              <a:latin typeface="Arial"/>
              <a:sym typeface="Wingdings" pitchFamily="2" charset="2"/>
            </a:endParaRPr>
          </a:p>
          <a:p>
            <a:pPr lvl="1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Arial"/>
                <a:sym typeface="Wingdings" pitchFamily="2" charset="2"/>
              </a:rPr>
              <a:t>2) The state of subdivision of the reactants. </a:t>
            </a:r>
            <a:endParaRPr lang="en-US" sz="2800" dirty="0" smtClean="0">
              <a:solidFill>
                <a:schemeClr val="tx1"/>
              </a:solidFill>
              <a:latin typeface="Arial"/>
              <a:sym typeface="Wingdings" pitchFamily="2" charset="2"/>
            </a:endParaRPr>
          </a:p>
          <a:p>
            <a:pPr lvl="1"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/>
                <a:sym typeface="Wingdings" pitchFamily="2" charset="2"/>
              </a:rPr>
              <a:t>The rate of most reactions increase with increasing surface area contact between reactants. </a:t>
            </a:r>
            <a:endParaRPr lang="en-US" sz="2800" dirty="0">
              <a:solidFill>
                <a:schemeClr val="tx1"/>
              </a:solidFill>
              <a:latin typeface="Arial"/>
            </a:endParaRPr>
          </a:p>
        </p:txBody>
      </p:sp>
      <p:pic>
        <p:nvPicPr>
          <p:cNvPr id="4" name="Picture Placeholder 1" descr="CNX_Chem_12_02_AcidDisso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-5172" b="575"/>
          <a:stretch>
            <a:fillRect/>
          </a:stretch>
        </p:blipFill>
        <p:spPr>
          <a:xfrm>
            <a:off x="276256" y="3276600"/>
            <a:ext cx="8715344" cy="325375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7471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9144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12.2: Factors Affecting Reaction Rates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11163" y="990600"/>
            <a:ext cx="8504237" cy="5715000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sz="2800" dirty="0" smtClean="0">
              <a:solidFill>
                <a:schemeClr val="tx1"/>
              </a:solidFill>
              <a:latin typeface="Arial"/>
              <a:sym typeface="Wingdings" pitchFamily="2" charset="2"/>
            </a:endParaRPr>
          </a:p>
          <a:p>
            <a:pPr lvl="1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Arial"/>
                <a:sym typeface="Wingdings" pitchFamily="2" charset="2"/>
              </a:rPr>
              <a:t>3) Temperature of the reactants.</a:t>
            </a:r>
            <a:endParaRPr lang="en-US" b="1" i="1" dirty="0" smtClean="0">
              <a:latin typeface="Arial"/>
            </a:endParaRPr>
          </a:p>
          <a:p>
            <a:r>
              <a:rPr lang="en-US" dirty="0" smtClean="0">
                <a:latin typeface="Arial"/>
              </a:rPr>
              <a:t>Reaction rate ordinarily</a:t>
            </a:r>
            <a:r>
              <a:rPr lang="en-US" dirty="0" smtClean="0">
                <a:solidFill>
                  <a:srgbClr val="800000"/>
                </a:solidFill>
                <a:latin typeface="Arial"/>
              </a:rPr>
              <a:t> </a:t>
            </a:r>
            <a:r>
              <a:rPr lang="en-US" b="1" i="1" dirty="0" smtClean="0">
                <a:solidFill>
                  <a:srgbClr val="800000"/>
                </a:solidFill>
                <a:latin typeface="Arial"/>
              </a:rPr>
              <a:t>increases </a:t>
            </a:r>
            <a:r>
              <a:rPr lang="en-US" dirty="0" smtClean="0">
                <a:latin typeface="Arial"/>
              </a:rPr>
              <a:t>with temperature.</a:t>
            </a:r>
          </a:p>
          <a:p>
            <a:pPr marL="0" indent="0">
              <a:buNone/>
            </a:pPr>
            <a:endParaRPr lang="en-US" b="1" i="1" dirty="0" smtClean="0">
              <a:latin typeface="Arial"/>
            </a:endParaRPr>
          </a:p>
          <a:p>
            <a:pPr lvl="1">
              <a:buNone/>
            </a:pPr>
            <a:r>
              <a:rPr lang="en-US" sz="2800" b="1" dirty="0">
                <a:solidFill>
                  <a:schemeClr val="tx1"/>
                </a:solidFill>
                <a:latin typeface="Arial"/>
                <a:sym typeface="Wingdings" pitchFamily="2" charset="2"/>
              </a:rPr>
              <a:t>4) Concentration of the reactants.</a:t>
            </a:r>
            <a:endParaRPr lang="en-US" b="1" i="1" dirty="0">
              <a:latin typeface="Arial"/>
            </a:endParaRPr>
          </a:p>
          <a:p>
            <a:r>
              <a:rPr lang="en-US" dirty="0">
                <a:latin typeface="Arial"/>
              </a:rPr>
              <a:t>Reaction rate ordinarily</a:t>
            </a:r>
            <a:r>
              <a:rPr lang="en-US" dirty="0">
                <a:solidFill>
                  <a:srgbClr val="800000"/>
                </a:solidFill>
                <a:latin typeface="Arial"/>
              </a:rPr>
              <a:t> </a:t>
            </a:r>
            <a:r>
              <a:rPr lang="en-US" b="1" i="1" dirty="0">
                <a:solidFill>
                  <a:srgbClr val="800000"/>
                </a:solidFill>
                <a:latin typeface="Arial"/>
              </a:rPr>
              <a:t>increases </a:t>
            </a:r>
            <a:r>
              <a:rPr lang="en-US" dirty="0">
                <a:latin typeface="Arial"/>
              </a:rPr>
              <a:t>with the concentration of reactants</a:t>
            </a:r>
            <a:r>
              <a:rPr lang="en-US" dirty="0" smtClean="0">
                <a:latin typeface="Arial"/>
              </a:rPr>
              <a:t>.</a:t>
            </a:r>
          </a:p>
          <a:p>
            <a:pPr marL="0" indent="0">
              <a:buNone/>
            </a:pPr>
            <a:endParaRPr lang="en-US" b="1" i="1" dirty="0">
              <a:latin typeface="Arial"/>
            </a:endParaRPr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en-US" sz="2800" b="1" dirty="0">
                <a:solidFill>
                  <a:schemeClr val="tx1"/>
                </a:solidFill>
                <a:latin typeface="Arial"/>
                <a:sym typeface="Wingdings" pitchFamily="2" charset="2"/>
              </a:rPr>
              <a:t>5) The presence of a catalyst </a:t>
            </a:r>
            <a:endParaRPr lang="en-US" b="1" i="1" dirty="0" smtClean="0">
              <a:latin typeface="Arial"/>
            </a:endParaRPr>
          </a:p>
          <a:p>
            <a:endParaRPr lang="en-US" b="1" i="1" dirty="0">
              <a:latin typeface="Arial"/>
            </a:endParaRPr>
          </a:p>
          <a:p>
            <a:endParaRPr lang="en-US" b="1" i="1" dirty="0" smtClean="0">
              <a:latin typeface="Arial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7471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117"/>
            <a:ext cx="8229600" cy="9906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FF"/>
                </a:solidFill>
              </a:rPr>
              <a:t>Rate and Collision</a:t>
            </a:r>
          </a:p>
        </p:txBody>
      </p:sp>
      <p:sp>
        <p:nvSpPr>
          <p:cNvPr id="772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95400"/>
            <a:ext cx="8153400" cy="4525963"/>
          </a:xfrm>
        </p:spPr>
        <p:txBody>
          <a:bodyPr>
            <a:noAutofit/>
          </a:bodyPr>
          <a:lstStyle/>
          <a:p>
            <a:r>
              <a:rPr lang="en-US" b="1" i="1" dirty="0" smtClean="0"/>
              <a:t>Chemical reactions </a:t>
            </a:r>
            <a:r>
              <a:rPr lang="en-US" b="1" i="1" dirty="0"/>
              <a:t>occur</a:t>
            </a:r>
            <a:r>
              <a:rPr lang="en-US" b="1" i="1" dirty="0" smtClean="0"/>
              <a:t> as the result of collisions between reactant molecules.</a:t>
            </a:r>
          </a:p>
          <a:p>
            <a:endParaRPr lang="en-US" b="1" i="1" dirty="0" smtClean="0"/>
          </a:p>
          <a:p>
            <a:r>
              <a:rPr lang="en-US" dirty="0" smtClean="0"/>
              <a:t>The higher </a:t>
            </a:r>
            <a:r>
              <a:rPr lang="en-US" dirty="0"/>
              <a:t>the concentration of </a:t>
            </a:r>
            <a:r>
              <a:rPr lang="en-US" dirty="0" smtClean="0"/>
              <a:t>reactant molecules, </a:t>
            </a:r>
            <a:r>
              <a:rPr lang="en-US" dirty="0"/>
              <a:t>the more likely molecules will </a:t>
            </a:r>
            <a:r>
              <a:rPr lang="en-US" dirty="0" smtClean="0"/>
              <a:t>collide and react, and therefore the faster the reaction rate.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As reactants get consumed, collisions happen less frequently and the reaction rate decreases. </a:t>
            </a:r>
          </a:p>
          <a:p>
            <a:endParaRPr lang="en-US" dirty="0" smtClean="0"/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533400" y="3429000"/>
            <a:ext cx="8229600" cy="914400"/>
          </a:xfrm>
          <a:prstGeom prst="rect">
            <a:avLst/>
          </a:prstGeom>
        </p:spPr>
        <p:txBody>
          <a:bodyPr vert="horz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hlinkClick r:id="rId3"/>
              </a:rPr>
              <a:t>https://www.youtube.com/watch?v=m4_twEXWjgg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7090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9144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12.3: Rate Laws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92F8-0F43-4161-8DBE-68AC60E836A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11163" y="1143000"/>
            <a:ext cx="8504237" cy="548322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Rate is directly related to reactant concentration.</a:t>
            </a:r>
          </a:p>
          <a:p>
            <a:pPr>
              <a:buNone/>
            </a:pPr>
            <a:endParaRPr lang="en-US" sz="2800" dirty="0" smtClean="0"/>
          </a:p>
          <a:p>
            <a:pPr lvl="1">
              <a:buNone/>
            </a:pPr>
            <a:r>
              <a:rPr lang="en-US" b="1" dirty="0" smtClean="0">
                <a:solidFill>
                  <a:schemeClr val="tx1"/>
                </a:solidFill>
                <a:sym typeface="Wingdings" pitchFamily="2" charset="2"/>
              </a:rPr>
              <a:t>			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7471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Rate Laws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7532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rgbClr val="0000FF"/>
                </a:solidFill>
              </a:rPr>
              <a:t>rate law </a:t>
            </a:r>
            <a:r>
              <a:rPr lang="en-US" sz="2800" dirty="0" smtClean="0"/>
              <a:t>for this reaction is: </a:t>
            </a:r>
            <a:r>
              <a:rPr lang="en-US" sz="2800" b="1" dirty="0" smtClean="0">
                <a:solidFill>
                  <a:srgbClr val="0000FF"/>
                </a:solidFill>
              </a:rPr>
              <a:t>Rate = </a:t>
            </a:r>
            <a:r>
              <a:rPr lang="en-US" sz="2800" b="1" dirty="0" smtClean="0">
                <a:solidFill>
                  <a:srgbClr val="FF0000"/>
                </a:solidFill>
              </a:rPr>
              <a:t>k</a:t>
            </a:r>
            <a:r>
              <a:rPr lang="en-US" sz="2800" b="1" dirty="0" smtClean="0">
                <a:solidFill>
                  <a:srgbClr val="0000FF"/>
                </a:solidFill>
              </a:rPr>
              <a:t>[N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b="1" dirty="0" smtClean="0">
                <a:solidFill>
                  <a:srgbClr val="0000FF"/>
                </a:solidFill>
              </a:rPr>
              <a:t>O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5</a:t>
            </a:r>
            <a:r>
              <a:rPr lang="en-US" sz="2800" b="1" dirty="0" smtClean="0">
                <a:solidFill>
                  <a:srgbClr val="0000FF"/>
                </a:solidFill>
              </a:rPr>
              <a:t>]</a:t>
            </a:r>
            <a:endParaRPr lang="en-US" sz="2600" b="1" i="1" dirty="0" smtClean="0">
              <a:solidFill>
                <a:srgbClr val="FF0000"/>
              </a:solidFill>
            </a:endParaRPr>
          </a:p>
          <a:p>
            <a:pPr lvl="1"/>
            <a:r>
              <a:rPr lang="en-US" sz="2600" b="1" i="1" dirty="0" smtClean="0">
                <a:solidFill>
                  <a:schemeClr val="tx1"/>
                </a:solidFill>
              </a:rPr>
              <a:t>Only reactants appear in a rate law. </a:t>
            </a:r>
          </a:p>
          <a:p>
            <a:pPr lvl="1"/>
            <a:r>
              <a:rPr lang="en-US" sz="2600" b="1" i="1" dirty="0" err="1" smtClean="0">
                <a:solidFill>
                  <a:srgbClr val="FF0000"/>
                </a:solidFill>
              </a:rPr>
              <a:t>k</a:t>
            </a:r>
            <a:r>
              <a:rPr lang="en-US" sz="2600" b="1" i="1" dirty="0" smtClean="0">
                <a:solidFill>
                  <a:srgbClr val="FF0000"/>
                </a:solidFill>
              </a:rPr>
              <a:t> is the rate constant </a:t>
            </a:r>
            <a:r>
              <a:rPr lang="en-US" sz="2600" dirty="0" smtClean="0">
                <a:solidFill>
                  <a:schemeClr val="tx1"/>
                </a:solidFill>
              </a:rPr>
              <a:t>for the reaction. </a:t>
            </a:r>
          </a:p>
          <a:p>
            <a:pPr lvl="1">
              <a:buNone/>
            </a:pPr>
            <a:endParaRPr lang="en-US" sz="2600" dirty="0" smtClean="0">
              <a:solidFill>
                <a:schemeClr val="tx1"/>
              </a:solidFill>
            </a:endParaRP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The </a:t>
            </a:r>
            <a:r>
              <a:rPr lang="en-US" sz="2600" b="1" dirty="0" smtClean="0">
                <a:solidFill>
                  <a:srgbClr val="0000FF"/>
                </a:solidFill>
              </a:rPr>
              <a:t>rate law</a:t>
            </a:r>
            <a:r>
              <a:rPr lang="en-US" sz="2600" dirty="0" smtClean="0">
                <a:solidFill>
                  <a:schemeClr val="tx1"/>
                </a:solidFill>
              </a:rPr>
              <a:t> is used to calculate the </a:t>
            </a:r>
            <a:r>
              <a:rPr lang="en-US" sz="2600" b="1" dirty="0" smtClean="0">
                <a:solidFill>
                  <a:schemeClr val="tx1"/>
                </a:solidFill>
              </a:rPr>
              <a:t>instantaneous rate or initial rate </a:t>
            </a:r>
            <a:r>
              <a:rPr lang="en-US" sz="2600" dirty="0" smtClean="0">
                <a:solidFill>
                  <a:schemeClr val="tx1"/>
                </a:solidFill>
              </a:rPr>
              <a:t>of reaction with a specific reactant concentration. </a:t>
            </a:r>
          </a:p>
          <a:p>
            <a:pPr lvl="1"/>
            <a:endParaRPr lang="en-US" sz="2600" dirty="0" smtClean="0">
              <a:solidFill>
                <a:schemeClr val="tx1"/>
              </a:solidFill>
            </a:endParaRP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For some reactions the rate law is more complex…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1295400"/>
            <a:ext cx="54615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O</a:t>
            </a:r>
            <a:r>
              <a:rPr lang="en-US" sz="2800" b="1" baseline="-25000" dirty="0" smtClean="0"/>
              <a:t>5</a:t>
            </a:r>
            <a:r>
              <a:rPr lang="en-US" sz="2800" b="1" dirty="0" smtClean="0"/>
              <a:t> (</a:t>
            </a:r>
            <a:r>
              <a:rPr lang="en-US" sz="2800" b="1" dirty="0" err="1" smtClean="0"/>
              <a:t>g</a:t>
            </a:r>
            <a:r>
              <a:rPr lang="en-US" sz="2800" b="1" dirty="0" smtClean="0"/>
              <a:t>) </a:t>
            </a:r>
            <a:r>
              <a:rPr lang="en-US" sz="2800" b="1" dirty="0" smtClean="0">
                <a:latin typeface="Times New Roman"/>
                <a:cs typeface="Times New Roman"/>
                <a:sym typeface="Wingdings" pitchFamily="2" charset="2"/>
              </a:rPr>
              <a:t>→</a:t>
            </a:r>
            <a:r>
              <a:rPr lang="en-US" sz="2800" b="1" dirty="0" smtClean="0">
                <a:sym typeface="Wingdings" pitchFamily="2" charset="2"/>
              </a:rPr>
              <a:t> 2NO</a:t>
            </a:r>
            <a:r>
              <a:rPr lang="en-US" sz="2800" b="1" baseline="-25000" dirty="0" smtClean="0">
                <a:sym typeface="Wingdings" pitchFamily="2" charset="2"/>
              </a:rPr>
              <a:t>2</a:t>
            </a:r>
            <a:r>
              <a:rPr lang="en-US" sz="2800" b="1" dirty="0" smtClean="0">
                <a:sym typeface="Wingdings" pitchFamily="2" charset="2"/>
              </a:rPr>
              <a:t> (</a:t>
            </a:r>
            <a:r>
              <a:rPr lang="en-US" sz="2800" b="1" dirty="0" err="1" smtClean="0">
                <a:sym typeface="Wingdings" pitchFamily="2" charset="2"/>
              </a:rPr>
              <a:t>g</a:t>
            </a:r>
            <a:r>
              <a:rPr lang="en-US" sz="2800" b="1" dirty="0" smtClean="0">
                <a:sym typeface="Wingdings" pitchFamily="2" charset="2"/>
              </a:rPr>
              <a:t>) + ½O</a:t>
            </a:r>
            <a:r>
              <a:rPr lang="en-US" sz="2800" b="1" baseline="-25000" dirty="0" smtClean="0">
                <a:sym typeface="Wingdings" pitchFamily="2" charset="2"/>
              </a:rPr>
              <a:t>2</a:t>
            </a:r>
            <a:r>
              <a:rPr lang="en-US" sz="2800" b="1" dirty="0" smtClean="0">
                <a:sym typeface="Wingdings" pitchFamily="2" charset="2"/>
              </a:rPr>
              <a:t> (</a:t>
            </a:r>
            <a:r>
              <a:rPr lang="en-US" sz="2800" b="1" dirty="0" err="1" smtClean="0">
                <a:sym typeface="Wingdings" pitchFamily="2" charset="2"/>
              </a:rPr>
              <a:t>g</a:t>
            </a:r>
            <a:r>
              <a:rPr lang="en-US" sz="2800" b="1" dirty="0" smtClean="0">
                <a:sym typeface="Wingdings" pitchFamily="2" charset="2"/>
              </a:rPr>
              <a:t>)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271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Rate Constant, </a:t>
            </a:r>
            <a:r>
              <a:rPr lang="en-US" sz="4000" b="1" dirty="0" err="1" smtClean="0">
                <a:solidFill>
                  <a:schemeClr val="tx1"/>
                </a:solidFill>
              </a:rPr>
              <a:t>k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8275320" cy="5334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rate constant, </a:t>
            </a:r>
            <a:r>
              <a:rPr lang="en-US" sz="3200" dirty="0" err="1" smtClean="0"/>
              <a:t>k</a:t>
            </a:r>
            <a:r>
              <a:rPr lang="en-US" sz="3200" dirty="0" smtClean="0"/>
              <a:t> is specific for a particular reaction at a particular temperature. </a:t>
            </a:r>
          </a:p>
          <a:p>
            <a:endParaRPr lang="en-US" sz="3200" dirty="0" smtClean="0"/>
          </a:p>
          <a:p>
            <a:r>
              <a:rPr lang="en-US" sz="3200" dirty="0" err="1" smtClean="0"/>
              <a:t>k</a:t>
            </a:r>
            <a:r>
              <a:rPr lang="en-US" sz="3200" dirty="0" smtClean="0"/>
              <a:t> is independent of reactant concentration. </a:t>
            </a:r>
          </a:p>
          <a:p>
            <a:endParaRPr lang="en-US" sz="3200" dirty="0" smtClean="0"/>
          </a:p>
          <a:p>
            <a:r>
              <a:rPr lang="en-US" sz="3200" dirty="0" err="1" smtClean="0"/>
              <a:t>k</a:t>
            </a:r>
            <a:r>
              <a:rPr lang="en-US" sz="3200" dirty="0" smtClean="0"/>
              <a:t> must be determined experimentally. 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271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8001000" cy="758952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Rate Laws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92F8-0F43-4161-8DBE-68AC60E836A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74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224280"/>
            <a:ext cx="8001000" cy="5638800"/>
          </a:xfrm>
        </p:spPr>
        <p:txBody>
          <a:bodyPr/>
          <a:lstStyle/>
          <a:p>
            <a:r>
              <a:rPr lang="en-US" sz="2800" dirty="0" smtClean="0"/>
              <a:t>Experiments </a:t>
            </a:r>
            <a:r>
              <a:rPr lang="en-US" sz="2800" dirty="0"/>
              <a:t>must be done to determine </a:t>
            </a:r>
            <a:r>
              <a:rPr lang="en-US" sz="2800" dirty="0" smtClean="0"/>
              <a:t>the rate law for a reaction. 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Can’t just use a balanced chemical equation.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For </a:t>
            </a:r>
            <a:r>
              <a:rPr lang="en-US" sz="2800" dirty="0" smtClean="0"/>
              <a:t>a reaction with a single reactant</a:t>
            </a:r>
            <a:endParaRPr lang="en-US" sz="2800" dirty="0" smtClean="0"/>
          </a:p>
          <a:p>
            <a:pPr lvl="1"/>
            <a:r>
              <a:rPr lang="en-US" sz="2500" dirty="0" smtClean="0">
                <a:solidFill>
                  <a:schemeClr val="tx1"/>
                </a:solidFill>
              </a:rPr>
              <a:t>A </a:t>
            </a:r>
            <a:r>
              <a:rPr lang="en-US" sz="2500" dirty="0" smtClean="0">
                <a:solidFill>
                  <a:schemeClr val="tx1"/>
                </a:solidFill>
                <a:latin typeface="Times New Roman"/>
                <a:cs typeface="Times New Roman"/>
                <a:sym typeface="Wingdings" pitchFamily="2" charset="2"/>
              </a:rPr>
              <a:t>→</a:t>
            </a:r>
            <a:r>
              <a:rPr lang="en-US" sz="25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500" dirty="0">
                <a:solidFill>
                  <a:schemeClr val="tx1"/>
                </a:solidFill>
                <a:sym typeface="Wingdings" pitchFamily="2" charset="2"/>
              </a:rPr>
              <a:t>products</a:t>
            </a:r>
          </a:p>
          <a:p>
            <a:pPr lvl="1"/>
            <a:r>
              <a:rPr lang="en-US" sz="2500" dirty="0">
                <a:solidFill>
                  <a:schemeClr val="tx1"/>
                </a:solidFill>
                <a:sym typeface="Wingdings" pitchFamily="2" charset="2"/>
              </a:rPr>
              <a:t>Rate = k[A]</a:t>
            </a:r>
            <a:r>
              <a:rPr lang="en-US" sz="2500" baseline="30000" dirty="0">
                <a:solidFill>
                  <a:schemeClr val="tx1"/>
                </a:solidFill>
                <a:sym typeface="Wingdings" pitchFamily="2" charset="2"/>
              </a:rPr>
              <a:t>m</a:t>
            </a:r>
          </a:p>
          <a:p>
            <a:pPr lvl="1"/>
            <a:r>
              <a:rPr lang="en-US" sz="2500" b="1" dirty="0">
                <a:solidFill>
                  <a:srgbClr val="FF0000"/>
                </a:solidFill>
                <a:sym typeface="Wingdings" pitchFamily="2" charset="2"/>
              </a:rPr>
              <a:t>m is the order of the reaction</a:t>
            </a:r>
          </a:p>
          <a:p>
            <a:pPr lvl="1"/>
            <a:r>
              <a:rPr lang="en-US" sz="2500" b="1" dirty="0">
                <a:solidFill>
                  <a:srgbClr val="FF0000"/>
                </a:solidFill>
                <a:sym typeface="Wingdings" pitchFamily="2" charset="2"/>
              </a:rPr>
              <a:t>m</a:t>
            </a:r>
            <a:r>
              <a:rPr lang="en-US" sz="2500" dirty="0">
                <a:solidFill>
                  <a:schemeClr val="tx1"/>
                </a:solidFill>
                <a:sym typeface="Wingdings" pitchFamily="2" charset="2"/>
              </a:rPr>
              <a:t> must be determined </a:t>
            </a:r>
            <a:r>
              <a:rPr lang="en-US" sz="2500" dirty="0" smtClean="0">
                <a:solidFill>
                  <a:schemeClr val="tx1"/>
                </a:solidFill>
                <a:sym typeface="Wingdings" pitchFamily="2" charset="2"/>
              </a:rPr>
              <a:t>experimentally (not from balanced chemical equations). </a:t>
            </a:r>
          </a:p>
          <a:p>
            <a:pPr lvl="1"/>
            <a:r>
              <a:rPr lang="en-US" sz="2500" b="1" dirty="0" smtClean="0">
                <a:solidFill>
                  <a:srgbClr val="FF0000"/>
                </a:solidFill>
                <a:sym typeface="Wingdings" pitchFamily="2" charset="2"/>
              </a:rPr>
              <a:t>Reaction orders </a:t>
            </a:r>
            <a:r>
              <a:rPr lang="en-US" sz="2500" dirty="0" smtClean="0">
                <a:solidFill>
                  <a:schemeClr val="tx1"/>
                </a:solidFill>
                <a:sym typeface="Wingdings" pitchFamily="2" charset="2"/>
              </a:rPr>
              <a:t>are usually positive integers (0, 1, 2…) but can also be fractions or negative numbers. </a:t>
            </a:r>
            <a:endParaRPr lang="en-US" sz="2500" dirty="0">
              <a:solidFill>
                <a:schemeClr val="tx1"/>
              </a:solidFill>
            </a:endParaRPr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599080" y="1857240"/>
              <a:ext cx="360" cy="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89720" y="184788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6094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8229600" cy="990600"/>
          </a:xfrm>
        </p:spPr>
        <p:txBody>
          <a:bodyPr>
            <a:noAutofit/>
          </a:bodyPr>
          <a:lstStyle/>
          <a:p>
            <a:r>
              <a:rPr lang="en-US" sz="3400" b="1" dirty="0" smtClean="0">
                <a:solidFill>
                  <a:srgbClr val="0000FF"/>
                </a:solidFill>
              </a:rPr>
              <a:t>Rate Laws</a:t>
            </a:r>
            <a:endParaRPr lang="en-US" sz="3400" b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92F8-0F43-4161-8DBE-68AC60E836A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78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1295400"/>
            <a:ext cx="850392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Most reactions involve more than one reactant.</a:t>
            </a:r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+</a:t>
            </a:r>
            <a:r>
              <a:rPr lang="en-US" dirty="0" smtClean="0"/>
              <a:t> B </a:t>
            </a:r>
            <a:r>
              <a:rPr lang="en-US" dirty="0" smtClean="0">
                <a:latin typeface="Times New Roman"/>
                <a:cs typeface="Times New Roman"/>
                <a:sym typeface="Wingdings" pitchFamily="2" charset="2"/>
              </a:rPr>
              <a:t>→</a:t>
            </a:r>
            <a:r>
              <a:rPr lang="en-US" dirty="0" smtClean="0">
                <a:sym typeface="Wingdings" pitchFamily="2" charset="2"/>
              </a:rPr>
              <a:t> products</a:t>
            </a: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Rate = k[A]</a:t>
            </a:r>
            <a:r>
              <a:rPr lang="en-US" baseline="30000" dirty="0">
                <a:sym typeface="Wingdings" pitchFamily="2" charset="2"/>
              </a:rPr>
              <a:t>m</a:t>
            </a:r>
            <a:r>
              <a:rPr lang="en-US" dirty="0">
                <a:sym typeface="Wingdings" pitchFamily="2" charset="2"/>
              </a:rPr>
              <a:t>[B]</a:t>
            </a:r>
            <a:r>
              <a:rPr lang="en-US" baseline="30000" dirty="0" smtClean="0">
                <a:sym typeface="Wingdings" pitchFamily="2" charset="2"/>
              </a:rPr>
              <a:t>n</a:t>
            </a:r>
          </a:p>
          <a:p>
            <a:endParaRPr lang="en-US" baseline="30000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There are three orders: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m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 is the order with respect to A</a:t>
            </a:r>
          </a:p>
          <a:p>
            <a:pPr lvl="1"/>
            <a:r>
              <a:rPr lang="en-US" b="1" dirty="0">
                <a:solidFill>
                  <a:srgbClr val="660066"/>
                </a:solidFill>
                <a:sym typeface="Wingdings" pitchFamily="2" charset="2"/>
              </a:rPr>
              <a:t>n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 is the order with respect to B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The </a:t>
            </a:r>
            <a:r>
              <a:rPr lang="en-US" b="1" dirty="0">
                <a:solidFill>
                  <a:srgbClr val="0000FF"/>
                </a:solidFill>
                <a:sym typeface="Wingdings" pitchFamily="2" charset="2"/>
              </a:rPr>
              <a:t>overall order 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of the </a:t>
            </a:r>
            <a:r>
              <a:rPr lang="en-US" b="1" dirty="0" smtClean="0">
                <a:solidFill>
                  <a:schemeClr val="tx1"/>
                </a:solidFill>
                <a:sym typeface="Wingdings" pitchFamily="2" charset="2"/>
              </a:rPr>
              <a:t>reaction = m + n</a:t>
            </a:r>
            <a:endParaRPr lang="en-US" b="1" dirty="0">
              <a:solidFill>
                <a:schemeClr val="tx1"/>
              </a:solidFill>
              <a:sym typeface="Wingdings" pitchFamily="2" charset="2"/>
            </a:endParaRPr>
          </a:p>
          <a:p>
            <a:endParaRPr lang="en-US" baseline="30000" dirty="0" smtClean="0">
              <a:sym typeface="Wingdings" pitchFamily="2" charset="2"/>
            </a:endParaRPr>
          </a:p>
          <a:p>
            <a:pPr>
              <a:buNone/>
            </a:pPr>
            <a:endParaRPr lang="en-US" baseline="30000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4769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534400" cy="9906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Order with respect to a reactant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95400"/>
            <a:ext cx="7924800" cy="5334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order with respect to a reactant </a:t>
            </a:r>
            <a:r>
              <a:rPr lang="en-US" dirty="0" smtClean="0"/>
              <a:t>indicates the dependence of the reaction rate on the concentration of that particular reactant.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0000FF"/>
                </a:solidFill>
              </a:rPr>
              <a:t>overall order </a:t>
            </a:r>
            <a:r>
              <a:rPr lang="en-US" dirty="0" smtClean="0"/>
              <a:t>gives an understanding of how all the reactants contribute to the rate of a reaction.  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Also, dictates the units of the rate constant for that reaction. 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516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620000" cy="9906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Outline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526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524000"/>
            <a:ext cx="8503920" cy="457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12.1: Chemical Reaction Rates</a:t>
            </a:r>
          </a:p>
          <a:p>
            <a:r>
              <a:rPr lang="en-US" sz="3200" dirty="0" smtClean="0"/>
              <a:t>12.2: Factors Affecting Reaction Rates</a:t>
            </a:r>
          </a:p>
          <a:p>
            <a:r>
              <a:rPr lang="en-US" sz="3200" dirty="0" smtClean="0"/>
              <a:t>12.3: Rate Laws</a:t>
            </a:r>
          </a:p>
          <a:p>
            <a:r>
              <a:rPr lang="en-US" sz="3200" dirty="0" smtClean="0"/>
              <a:t>12.4: </a:t>
            </a:r>
            <a:r>
              <a:rPr lang="en-US" sz="3200" i="1" dirty="0" smtClean="0"/>
              <a:t>Integrated </a:t>
            </a:r>
            <a:r>
              <a:rPr lang="en-US" sz="3200" dirty="0" smtClean="0"/>
              <a:t>Rate Laws</a:t>
            </a:r>
          </a:p>
          <a:p>
            <a:r>
              <a:rPr lang="en-US" sz="3200" dirty="0" smtClean="0"/>
              <a:t>12.5: Collision Theory</a:t>
            </a:r>
          </a:p>
          <a:p>
            <a:r>
              <a:rPr lang="en-US" sz="3200" dirty="0" smtClean="0"/>
              <a:t>12.7: Catalysis</a:t>
            </a:r>
          </a:p>
          <a:p>
            <a:endParaRPr lang="en-US" sz="3200" dirty="0" smtClean="0"/>
          </a:p>
          <a:p>
            <a:r>
              <a:rPr lang="en-US" sz="3200" b="1" i="1" dirty="0" smtClean="0">
                <a:solidFill>
                  <a:srgbClr val="FF0000"/>
                </a:solidFill>
              </a:rPr>
              <a:t>Omit section 12.6 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6083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19200"/>
            <a:ext cx="8229600" cy="4937760"/>
          </a:xfrm>
        </p:spPr>
        <p:txBody>
          <a:bodyPr/>
          <a:lstStyle/>
          <a:p>
            <a:r>
              <a:rPr lang="en-US" sz="2800" dirty="0" smtClean="0"/>
              <a:t>One way to determine the rate law of a reaction is to measure the </a:t>
            </a:r>
            <a:r>
              <a:rPr lang="en-US" sz="2800" b="1" dirty="0" smtClean="0">
                <a:solidFill>
                  <a:srgbClr val="0000FF"/>
                </a:solidFill>
              </a:rPr>
              <a:t>initial rate.</a:t>
            </a:r>
          </a:p>
          <a:p>
            <a:pPr lvl="1"/>
            <a:r>
              <a:rPr lang="en-US" sz="2800" b="1" dirty="0" smtClean="0">
                <a:solidFill>
                  <a:srgbClr val="0000FF"/>
                </a:solidFill>
              </a:rPr>
              <a:t>The rate at time zero.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sz="2800" dirty="0" smtClean="0"/>
              <a:t>If the </a:t>
            </a:r>
            <a:r>
              <a:rPr lang="en-US" sz="2800" b="1" dirty="0" smtClean="0">
                <a:solidFill>
                  <a:srgbClr val="0000FF"/>
                </a:solidFill>
              </a:rPr>
              <a:t>initial rate </a:t>
            </a:r>
            <a:r>
              <a:rPr lang="en-US" sz="2800" dirty="0" smtClean="0"/>
              <a:t>is measured with a number of different initial reactant concentrations then the rate law can be determined. </a:t>
            </a:r>
            <a:endParaRPr lang="en-US" sz="28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31648"/>
            <a:ext cx="8001000" cy="75895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Determination of a Reaction’s Rate Law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2223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-76200"/>
            <a:ext cx="8839200" cy="9906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How to Determine a Rate Law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92F8-0F43-4161-8DBE-68AC60E836A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78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295400"/>
            <a:ext cx="8382000" cy="5334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order with respect to a particular reactant </a:t>
            </a:r>
            <a:r>
              <a:rPr lang="en-US" b="1" dirty="0" smtClean="0"/>
              <a:t>can be determined by varying its initial concentration while holding the initial </a:t>
            </a:r>
            <a:r>
              <a:rPr lang="en-US" b="1" dirty="0" err="1" smtClean="0"/>
              <a:t>concentration(s</a:t>
            </a:r>
            <a:r>
              <a:rPr lang="en-US" b="1" dirty="0" smtClean="0"/>
              <a:t>) of the other </a:t>
            </a:r>
            <a:r>
              <a:rPr lang="en-US" b="1" dirty="0" err="1" smtClean="0"/>
              <a:t>reactant(s</a:t>
            </a:r>
            <a:r>
              <a:rPr lang="en-US" b="1" dirty="0" smtClean="0"/>
              <a:t>) constant.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Experimentally measure the initial rate with each of the two different concentrations.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The change in rate is then a direct result of the reactant which changed in concentration.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The order with respect to that reactant can then be calculated.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Repeat this process with all reactants. </a:t>
            </a:r>
            <a:endParaRPr lang="en-US" b="1" dirty="0"/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endParaRPr lang="en-US" baseline="30000" dirty="0">
              <a:sym typeface="Wingdings" pitchFamily="2" charset="2"/>
            </a:endParaRPr>
          </a:p>
          <a:p>
            <a:endParaRPr lang="en-US" baseline="30000" dirty="0" smtClean="0">
              <a:sym typeface="Wingdings" pitchFamily="2" charset="2"/>
            </a:endParaRPr>
          </a:p>
          <a:p>
            <a:pPr>
              <a:buNone/>
            </a:pPr>
            <a:endParaRPr lang="en-US" baseline="30000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8925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763000" cy="9906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12.4 </a:t>
            </a:r>
            <a:r>
              <a:rPr lang="en-US" sz="4000" b="1" i="1" dirty="0" smtClean="0">
                <a:solidFill>
                  <a:schemeClr val="tx1"/>
                </a:solidFill>
              </a:rPr>
              <a:t>Integrated</a:t>
            </a:r>
            <a:r>
              <a:rPr lang="en-US" sz="4000" b="1" dirty="0" smtClean="0">
                <a:solidFill>
                  <a:schemeClr val="tx1"/>
                </a:solidFill>
              </a:rPr>
              <a:t> Rate Laws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92F8-0F43-4161-8DBE-68AC60E836A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295400"/>
            <a:ext cx="8229600" cy="5334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So far we have only talked about the </a:t>
            </a:r>
            <a:r>
              <a:rPr lang="en-US" sz="2400" b="1" dirty="0" smtClean="0">
                <a:solidFill>
                  <a:srgbClr val="FF0000"/>
                </a:solidFill>
              </a:rPr>
              <a:t>concentration-rate relationship. </a:t>
            </a:r>
          </a:p>
          <a:p>
            <a:pPr lvl="1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</a:rPr>
              <a:t>	A </a:t>
            </a:r>
            <a:r>
              <a:rPr lang="en-US" sz="2400" b="1" dirty="0" smtClean="0">
                <a:solidFill>
                  <a:schemeClr val="tx1"/>
                </a:solidFill>
                <a:latin typeface="Times New Roman"/>
                <a:cs typeface="Times New Roman"/>
                <a:sym typeface="Wingdings" pitchFamily="2" charset="2"/>
              </a:rPr>
              <a:t>→</a:t>
            </a:r>
            <a:r>
              <a:rPr lang="en-US" sz="2400" b="1" dirty="0" smtClean="0">
                <a:solidFill>
                  <a:schemeClr val="tx1"/>
                </a:solidFill>
                <a:sym typeface="Wingdings" pitchFamily="2" charset="2"/>
              </a:rPr>
              <a:t> products		Rate = k[A]</a:t>
            </a:r>
            <a:r>
              <a:rPr lang="en-US" sz="2400" b="1" baseline="30000" dirty="0" smtClean="0">
                <a:solidFill>
                  <a:schemeClr val="tx1"/>
                </a:solidFill>
                <a:sym typeface="Wingdings" pitchFamily="2" charset="2"/>
              </a:rPr>
              <a:t>m</a:t>
            </a:r>
            <a:endParaRPr lang="en-US" sz="2400" b="1" dirty="0" smtClean="0"/>
          </a:p>
          <a:p>
            <a:endParaRPr lang="en-US" sz="2400" dirty="0" smtClean="0"/>
          </a:p>
          <a:p>
            <a:r>
              <a:rPr lang="en-US" sz="2400" b="1" dirty="0" smtClean="0"/>
              <a:t>The rate law can be integrated with respect to time</a:t>
            </a:r>
            <a:r>
              <a:rPr lang="en-US" sz="2400" b="1" dirty="0" smtClean="0"/>
              <a:t> to </a:t>
            </a:r>
            <a:r>
              <a:rPr lang="en-US" sz="2400" b="1" dirty="0" smtClean="0"/>
              <a:t>produce a </a:t>
            </a:r>
            <a:r>
              <a:rPr lang="en-US" sz="2400" b="1" dirty="0" smtClean="0">
                <a:solidFill>
                  <a:srgbClr val="0000FF"/>
                </a:solidFill>
              </a:rPr>
              <a:t>concentration-time relationship know as an integrated rate law. </a:t>
            </a:r>
          </a:p>
          <a:p>
            <a:endParaRPr lang="en-US" sz="2400" dirty="0" smtClean="0"/>
          </a:p>
          <a:p>
            <a:r>
              <a:rPr lang="en-US" sz="2400" dirty="0" smtClean="0"/>
              <a:t>This relationship depends on the order of the reaction: Zero order,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order,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order, etc.</a:t>
            </a:r>
          </a:p>
          <a:p>
            <a:endParaRPr lang="en-US" sz="2400" dirty="0" smtClean="0"/>
          </a:p>
          <a:p>
            <a:r>
              <a:rPr lang="en-US" sz="2400" dirty="0" smtClean="0"/>
              <a:t>A new term, the </a:t>
            </a:r>
            <a:r>
              <a:rPr lang="en-US" sz="2400" b="1" dirty="0" smtClean="0"/>
              <a:t>half-life</a:t>
            </a:r>
            <a:r>
              <a:rPr lang="en-US" sz="2400" dirty="0" smtClean="0"/>
              <a:t>, will also be introduced. </a:t>
            </a:r>
            <a:endParaRPr lang="en-US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6524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57262" y="238125"/>
            <a:ext cx="8110538" cy="67627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First-Order </a:t>
            </a:r>
            <a:r>
              <a:rPr lang="en-US" sz="3600" b="1" dirty="0" smtClean="0">
                <a:solidFill>
                  <a:srgbClr val="0000FF"/>
                </a:solidFill>
              </a:rPr>
              <a:t>Reactions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785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89063"/>
            <a:ext cx="8305800" cy="5468937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/>
              </a:rPr>
              <a:t>For 1</a:t>
            </a:r>
            <a:r>
              <a:rPr lang="en-US" sz="2800" baseline="30000" dirty="0" smtClean="0">
                <a:latin typeface="Arial"/>
              </a:rPr>
              <a:t>st</a:t>
            </a:r>
            <a:r>
              <a:rPr lang="en-US" sz="2800" dirty="0" smtClean="0">
                <a:latin typeface="Arial"/>
              </a:rPr>
              <a:t> order reactions of the type </a:t>
            </a:r>
            <a:r>
              <a:rPr lang="en-US" sz="2800" b="1" dirty="0">
                <a:latin typeface="Arial"/>
              </a:rPr>
              <a:t>A </a:t>
            </a:r>
            <a:r>
              <a:rPr lang="en-US" sz="2800" b="1" dirty="0" smtClean="0">
                <a:latin typeface="Arial"/>
                <a:cs typeface="Times New Roman"/>
                <a:sym typeface="Wingdings" pitchFamily="2" charset="2"/>
              </a:rPr>
              <a:t>→</a:t>
            </a:r>
            <a:r>
              <a:rPr lang="en-US" sz="2800" b="1" dirty="0" smtClean="0">
                <a:latin typeface="Arial"/>
                <a:sym typeface="Wingdings" pitchFamily="2" charset="2"/>
              </a:rPr>
              <a:t> products</a:t>
            </a:r>
            <a:endParaRPr lang="en-US" sz="2800" dirty="0">
              <a:latin typeface="Arial"/>
              <a:sym typeface="Wingdings" pitchFamily="2" charset="2"/>
            </a:endParaRPr>
          </a:p>
          <a:p>
            <a:endParaRPr lang="en-US" sz="2400" dirty="0" smtClean="0">
              <a:latin typeface="Arial"/>
              <a:sym typeface="Wingdings" pitchFamily="2" charset="2"/>
            </a:endParaRPr>
          </a:p>
          <a:p>
            <a:pPr>
              <a:buNone/>
            </a:pPr>
            <a:endParaRPr lang="en-US" sz="2400" dirty="0" smtClean="0">
              <a:latin typeface="Arial"/>
              <a:sym typeface="Wingdings" pitchFamily="2" charset="2"/>
            </a:endParaRPr>
          </a:p>
          <a:p>
            <a:pPr>
              <a:buNone/>
            </a:pPr>
            <a:endParaRPr lang="en-US" sz="2400" dirty="0" smtClean="0">
              <a:latin typeface="Arial"/>
              <a:sym typeface="Wingdings" pitchFamily="2" charset="2"/>
            </a:endParaRPr>
          </a:p>
          <a:p>
            <a:pPr>
              <a:buNone/>
            </a:pPr>
            <a:endParaRPr lang="en-US" sz="2400" dirty="0" smtClean="0">
              <a:latin typeface="Arial"/>
              <a:sym typeface="Wingdings" pitchFamily="2" charset="2"/>
            </a:endParaRPr>
          </a:p>
          <a:p>
            <a:pPr>
              <a:buNone/>
            </a:pPr>
            <a:endParaRPr lang="en-US" sz="2400" dirty="0" smtClean="0">
              <a:latin typeface="Arial"/>
              <a:sym typeface="Wingdings" pitchFamily="2" charset="2"/>
            </a:endParaRPr>
          </a:p>
          <a:p>
            <a:r>
              <a:rPr lang="en-US" sz="2800" dirty="0">
                <a:latin typeface="Arial"/>
                <a:sym typeface="Wingdings" pitchFamily="2" charset="2"/>
              </a:rPr>
              <a:t>k is the rate constant</a:t>
            </a:r>
          </a:p>
          <a:p>
            <a:r>
              <a:rPr lang="en-US" sz="2800" i="1" dirty="0">
                <a:latin typeface="Arial"/>
                <a:sym typeface="Wingdings" pitchFamily="2" charset="2"/>
              </a:rPr>
              <a:t>t</a:t>
            </a:r>
            <a:r>
              <a:rPr lang="en-US" sz="2800" dirty="0">
                <a:latin typeface="Arial"/>
                <a:sym typeface="Wingdings" pitchFamily="2" charset="2"/>
              </a:rPr>
              <a:t> is </a:t>
            </a:r>
            <a:r>
              <a:rPr lang="en-US" sz="2800" dirty="0" smtClean="0">
                <a:latin typeface="Arial"/>
                <a:sym typeface="Wingdings" pitchFamily="2" charset="2"/>
              </a:rPr>
              <a:t>time</a:t>
            </a:r>
          </a:p>
          <a:p>
            <a:r>
              <a:rPr lang="en-US" sz="2800" dirty="0" smtClean="0">
                <a:latin typeface="Arial"/>
                <a:sym typeface="Wingdings" pitchFamily="2" charset="2"/>
              </a:rPr>
              <a:t>[A]</a:t>
            </a:r>
            <a:r>
              <a:rPr lang="en-US" sz="2800" baseline="-25000" dirty="0" smtClean="0">
                <a:latin typeface="Arial"/>
                <a:sym typeface="Wingdings" pitchFamily="2" charset="2"/>
              </a:rPr>
              <a:t>0</a:t>
            </a:r>
            <a:r>
              <a:rPr lang="en-US" sz="2800" dirty="0" smtClean="0">
                <a:latin typeface="Arial"/>
                <a:sym typeface="Wingdings" pitchFamily="2" charset="2"/>
              </a:rPr>
              <a:t> is the initial reactant conc. </a:t>
            </a:r>
          </a:p>
          <a:p>
            <a:r>
              <a:rPr lang="en-US" sz="2800" dirty="0" smtClean="0">
                <a:latin typeface="Arial"/>
                <a:sym typeface="Wingdings" pitchFamily="2" charset="2"/>
              </a:rPr>
              <a:t>[</a:t>
            </a:r>
            <a:r>
              <a:rPr lang="en-US" sz="2800" dirty="0" err="1" smtClean="0">
                <a:latin typeface="Arial"/>
                <a:sym typeface="Wingdings" pitchFamily="2" charset="2"/>
              </a:rPr>
              <a:t>A]</a:t>
            </a:r>
            <a:r>
              <a:rPr lang="en-US" sz="2800" baseline="-25000" dirty="0" err="1" smtClean="0">
                <a:latin typeface="Arial"/>
                <a:sym typeface="Wingdings" pitchFamily="2" charset="2"/>
              </a:rPr>
              <a:t>t</a:t>
            </a:r>
            <a:r>
              <a:rPr lang="en-US" sz="2800" dirty="0" smtClean="0">
                <a:latin typeface="Arial"/>
                <a:sym typeface="Wingdings" pitchFamily="2" charset="2"/>
              </a:rPr>
              <a:t> is the reactant conc. </a:t>
            </a:r>
            <a:r>
              <a:rPr lang="en-US" sz="2800" b="1" i="1" dirty="0" smtClean="0">
                <a:latin typeface="Arial"/>
                <a:sym typeface="Wingdings" pitchFamily="2" charset="2"/>
              </a:rPr>
              <a:t>present</a:t>
            </a:r>
            <a:r>
              <a:rPr lang="en-US" sz="2800" dirty="0" smtClean="0">
                <a:latin typeface="Arial"/>
                <a:sym typeface="Wingdings" pitchFamily="2" charset="2"/>
              </a:rPr>
              <a:t> at time </a:t>
            </a:r>
            <a:r>
              <a:rPr lang="en-US" sz="2800" i="1" dirty="0" smtClean="0">
                <a:latin typeface="Arial"/>
                <a:sym typeface="Wingdings" pitchFamily="2" charset="2"/>
              </a:rPr>
              <a:t>t</a:t>
            </a:r>
            <a:endParaRPr lang="en-US" sz="2800" i="1" dirty="0">
              <a:latin typeface="Arial"/>
              <a:sym typeface="Wingdings" pitchFamily="2" charset="2"/>
            </a:endParaRPr>
          </a:p>
          <a:p>
            <a:pPr>
              <a:buFont typeface="Times" pitchFamily="18" charset="0"/>
              <a:buNone/>
            </a:pPr>
            <a:endParaRPr lang="en-US" sz="2400" dirty="0">
              <a:latin typeface="Arial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71913402"/>
              </p:ext>
            </p:extLst>
          </p:nvPr>
        </p:nvGraphicFramePr>
        <p:xfrm>
          <a:off x="5867400" y="2817812"/>
          <a:ext cx="2286000" cy="1373188"/>
        </p:xfrm>
        <a:graphic>
          <a:graphicData uri="http://schemas.openxmlformats.org/presentationml/2006/ole">
            <p:oleObj spid="_x0000_s5557" name="Equation" r:id="rId3" imgW="736600" imgH="4445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0600" y="1981200"/>
            <a:ext cx="4239312" cy="1959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ym typeface="Wingdings" pitchFamily="2" charset="2"/>
              </a:rPr>
              <a:t>Rate = k[A]</a:t>
            </a:r>
            <a:endParaRPr lang="en-US" sz="2800" b="1" dirty="0">
              <a:sym typeface="Wingdings" pitchFamily="2" charset="2"/>
            </a:endParaRPr>
          </a:p>
          <a:p>
            <a:endParaRPr lang="en-US" sz="2800" b="1" baseline="30000" dirty="0" smtClean="0">
              <a:solidFill>
                <a:srgbClr val="FF0000"/>
              </a:solidFill>
              <a:sym typeface="Wingdings" pitchFamily="2" charset="2"/>
            </a:endParaRPr>
          </a:p>
          <a:p>
            <a:endParaRPr lang="en-US" sz="2800" b="1" baseline="30000" dirty="0" smtClean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sym typeface="Wingdings" pitchFamily="2" charset="2"/>
              </a:rPr>
              <a:t>Integration with respect </a:t>
            </a:r>
          </a:p>
          <a:p>
            <a:r>
              <a:rPr lang="en-US" sz="2800" b="1" dirty="0" smtClean="0">
                <a:solidFill>
                  <a:srgbClr val="FF0000"/>
                </a:solidFill>
                <a:sym typeface="Wingdings" pitchFamily="2" charset="2"/>
              </a:rPr>
              <a:t>to time gives us: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1944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14462" y="390525"/>
            <a:ext cx="8110538" cy="676275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Linear form of </a:t>
            </a:r>
            <a:r>
              <a:rPr lang="en-US" b="1" dirty="0">
                <a:solidFill>
                  <a:srgbClr val="0000FF"/>
                </a:solidFill>
              </a:rPr>
              <a:t>the First-Order</a:t>
            </a:r>
            <a:r>
              <a:rPr lang="en-US" b="1" dirty="0" smtClean="0">
                <a:solidFill>
                  <a:srgbClr val="0000FF"/>
                </a:solidFill>
              </a:rPr>
              <a:t> Integrated Rate Law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3075" y="2608263"/>
            <a:ext cx="8823325" cy="5621337"/>
          </a:xfrm>
        </p:spPr>
        <p:txBody>
          <a:bodyPr/>
          <a:lstStyle/>
          <a:p>
            <a:r>
              <a:rPr lang="en-US" sz="2400" dirty="0"/>
              <a:t>We can put the first-order</a:t>
            </a:r>
            <a:r>
              <a:rPr lang="en-US" sz="2400" dirty="0" smtClean="0"/>
              <a:t> integrated rate law </a:t>
            </a:r>
            <a:r>
              <a:rPr lang="en-US" sz="2400" dirty="0"/>
              <a:t>into the </a:t>
            </a:r>
            <a:r>
              <a:rPr lang="en-US" sz="2400" dirty="0" smtClean="0"/>
              <a:t>form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err="1" smtClean="0"/>
              <a:t>y</a:t>
            </a:r>
            <a:r>
              <a:rPr lang="en-US" sz="2400" dirty="0" smtClean="0"/>
              <a:t> = </a:t>
            </a:r>
            <a:r>
              <a:rPr lang="en-US" sz="2400" dirty="0" err="1" smtClean="0"/>
              <a:t>mx</a:t>
            </a:r>
            <a:r>
              <a:rPr lang="en-US" sz="2400" dirty="0" smtClean="0"/>
              <a:t> + </a:t>
            </a:r>
            <a:r>
              <a:rPr lang="en-US" sz="2400" dirty="0" err="1" smtClean="0"/>
              <a:t>b</a:t>
            </a:r>
            <a:endParaRPr lang="en-US" sz="2400" dirty="0" smtClean="0"/>
          </a:p>
          <a:p>
            <a:pPr lvl="1"/>
            <a:r>
              <a:rPr lang="en-US" sz="2400" b="1" dirty="0" err="1" smtClean="0">
                <a:solidFill>
                  <a:schemeClr val="tx1"/>
                </a:solidFill>
              </a:rPr>
              <a:t>ln[A]</a:t>
            </a:r>
            <a:r>
              <a:rPr lang="en-US" sz="2400" b="1" baseline="-25000" dirty="0" err="1" smtClean="0">
                <a:solidFill>
                  <a:schemeClr val="tx1"/>
                </a:solidFill>
              </a:rPr>
              <a:t>t</a:t>
            </a:r>
            <a:r>
              <a:rPr lang="en-US" sz="2400" dirty="0" smtClean="0">
                <a:solidFill>
                  <a:schemeClr val="tx1"/>
                </a:solidFill>
              </a:rPr>
              <a:t> plotted on the </a:t>
            </a:r>
            <a:r>
              <a:rPr lang="en-US" sz="2400" b="1" dirty="0" smtClean="0">
                <a:solidFill>
                  <a:schemeClr val="tx1"/>
                </a:solidFill>
              </a:rPr>
              <a:t>y axis</a:t>
            </a:r>
          </a:p>
          <a:p>
            <a:pPr lvl="1"/>
            <a:r>
              <a:rPr lang="en-US" sz="2400" b="1" dirty="0" smtClean="0">
                <a:solidFill>
                  <a:schemeClr val="tx1"/>
                </a:solidFill>
              </a:rPr>
              <a:t>time (t) plotted </a:t>
            </a:r>
            <a:r>
              <a:rPr lang="en-US" sz="2400" dirty="0" smtClean="0">
                <a:solidFill>
                  <a:schemeClr val="tx1"/>
                </a:solidFill>
              </a:rPr>
              <a:t>on the </a:t>
            </a:r>
            <a:r>
              <a:rPr lang="en-US" sz="2400" b="1" dirty="0" smtClean="0">
                <a:solidFill>
                  <a:schemeClr val="tx1"/>
                </a:solidFill>
              </a:rPr>
              <a:t>x axis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The</a:t>
            </a:r>
            <a:r>
              <a:rPr lang="en-US" sz="2400" b="1" dirty="0" smtClean="0">
                <a:solidFill>
                  <a:schemeClr val="tx1"/>
                </a:solidFill>
              </a:rPr>
              <a:t> slope</a:t>
            </a:r>
            <a:r>
              <a:rPr lang="en-US" sz="2400" dirty="0" smtClean="0">
                <a:solidFill>
                  <a:schemeClr val="tx1"/>
                </a:solidFill>
              </a:rPr>
              <a:t> of the line is </a:t>
            </a:r>
            <a:r>
              <a:rPr lang="en-US" sz="2400" b="1" dirty="0" smtClean="0">
                <a:solidFill>
                  <a:schemeClr val="tx1"/>
                </a:solidFill>
              </a:rPr>
              <a:t>–k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b="1" dirty="0" err="1" smtClean="0">
                <a:solidFill>
                  <a:schemeClr val="tx1"/>
                </a:solidFill>
              </a:rPr>
              <a:t>y</a:t>
            </a:r>
            <a:r>
              <a:rPr lang="en-US" sz="2400" b="1" dirty="0" smtClean="0">
                <a:solidFill>
                  <a:schemeClr val="tx1"/>
                </a:solidFill>
              </a:rPr>
              <a:t>-intercept </a:t>
            </a:r>
            <a:r>
              <a:rPr lang="en-US" sz="2400" dirty="0" smtClean="0">
                <a:solidFill>
                  <a:schemeClr val="tx1"/>
                </a:solidFill>
              </a:rPr>
              <a:t>is </a:t>
            </a:r>
            <a:r>
              <a:rPr lang="en-US" sz="2400" b="1" dirty="0" smtClean="0">
                <a:solidFill>
                  <a:schemeClr val="tx1"/>
                </a:solidFill>
              </a:rPr>
              <a:t>ln[A]</a:t>
            </a:r>
            <a:r>
              <a:rPr lang="en-US" sz="2400" b="1" baseline="-25000" dirty="0" smtClean="0">
                <a:solidFill>
                  <a:schemeClr val="tx1"/>
                </a:solidFill>
              </a:rPr>
              <a:t>0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76050118"/>
              </p:ext>
            </p:extLst>
          </p:nvPr>
        </p:nvGraphicFramePr>
        <p:xfrm>
          <a:off x="2743200" y="3200400"/>
          <a:ext cx="4564063" cy="762000"/>
        </p:xfrm>
        <a:graphic>
          <a:graphicData uri="http://schemas.openxmlformats.org/presentationml/2006/ole">
            <p:oleObj spid="_x0000_s6938" name="Equation" r:id="rId3" imgW="1371600" imgH="228600" progId="Equation.3">
              <p:embed/>
            </p:oleObj>
          </a:graphicData>
        </a:graphic>
      </p:graphicFrame>
      <p:graphicFrame>
        <p:nvGraphicFramePr>
          <p:cNvPr id="6777" name="Object 633"/>
          <p:cNvGraphicFramePr>
            <a:graphicFrameLocks noChangeAspect="1"/>
          </p:cNvGraphicFramePr>
          <p:nvPr/>
        </p:nvGraphicFramePr>
        <p:xfrm>
          <a:off x="1143000" y="1219200"/>
          <a:ext cx="2286000" cy="1373188"/>
        </p:xfrm>
        <a:graphic>
          <a:graphicData uri="http://schemas.openxmlformats.org/presentationml/2006/ole">
            <p:oleObj spid="_x0000_s6939" name="Equation" r:id="rId4" imgW="736600" imgH="444500" progId="Equation.3">
              <p:embed/>
            </p:oleObj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8165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19262" y="152400"/>
            <a:ext cx="8110538" cy="67627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Integrated Rate Laws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785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084263"/>
            <a:ext cx="8305800" cy="5468937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/>
                <a:sym typeface="Wingdings" pitchFamily="2" charset="2"/>
              </a:rPr>
              <a:t>Note that when using all of the integrated rate laws</a:t>
            </a:r>
            <a:endParaRPr lang="en-US" sz="2400" dirty="0">
              <a:latin typeface="Arial"/>
              <a:sym typeface="Wingdings" pitchFamily="2" charset="2"/>
            </a:endParaRPr>
          </a:p>
          <a:p>
            <a:endParaRPr lang="en-US" sz="2400" dirty="0" smtClean="0">
              <a:latin typeface="Arial"/>
              <a:sym typeface="Wingdings" pitchFamily="2" charset="2"/>
            </a:endParaRPr>
          </a:p>
          <a:p>
            <a:pPr>
              <a:buNone/>
            </a:pPr>
            <a:endParaRPr lang="en-US" sz="2400" dirty="0" smtClean="0">
              <a:latin typeface="Arial"/>
              <a:sym typeface="Wingdings" pitchFamily="2" charset="2"/>
            </a:endParaRPr>
          </a:p>
          <a:p>
            <a:pPr>
              <a:buNone/>
            </a:pPr>
            <a:endParaRPr lang="en-US" sz="2400" dirty="0" smtClean="0">
              <a:latin typeface="Arial"/>
              <a:sym typeface="Wingdings" pitchFamily="2" charset="2"/>
            </a:endParaRPr>
          </a:p>
          <a:p>
            <a:pPr>
              <a:buNone/>
            </a:pPr>
            <a:endParaRPr lang="en-US" sz="2400" dirty="0" smtClean="0">
              <a:latin typeface="Arial"/>
              <a:sym typeface="Wingdings" pitchFamily="2" charset="2"/>
            </a:endParaRPr>
          </a:p>
          <a:p>
            <a:r>
              <a:rPr lang="en-US" sz="2400" dirty="0" smtClean="0">
                <a:latin typeface="Arial"/>
                <a:sym typeface="Wingdings" pitchFamily="2" charset="2"/>
              </a:rPr>
              <a:t>The amount of reactant (A) does not always need to be expressed in Molarity (M) as the equations imply. </a:t>
            </a:r>
            <a:endParaRPr lang="en-US" sz="1800" i="1" dirty="0" smtClean="0">
              <a:latin typeface="Arial"/>
              <a:sym typeface="Wingdings" pitchFamily="2" charset="2"/>
            </a:endParaRPr>
          </a:p>
          <a:p>
            <a:r>
              <a:rPr lang="en-US" sz="2400" i="1" dirty="0" smtClean="0">
                <a:latin typeface="Arial"/>
                <a:sym typeface="Wingdings" pitchFamily="2" charset="2"/>
              </a:rPr>
              <a:t> </a:t>
            </a:r>
            <a:r>
              <a:rPr lang="en-US" sz="2400" b="1" i="1" dirty="0" smtClean="0">
                <a:latin typeface="Arial"/>
                <a:sym typeface="Wingdings" pitchFamily="2" charset="2"/>
              </a:rPr>
              <a:t>The amount can also be expressed in</a:t>
            </a:r>
          </a:p>
          <a:p>
            <a:pPr lvl="1"/>
            <a:r>
              <a:rPr lang="en-US" sz="2100" b="1" i="1" dirty="0" smtClean="0">
                <a:solidFill>
                  <a:srgbClr val="000090"/>
                </a:solidFill>
                <a:latin typeface="Arial"/>
                <a:sym typeface="Wingdings" pitchFamily="2" charset="2"/>
              </a:rPr>
              <a:t>Mass (g, mg, etc.) </a:t>
            </a:r>
          </a:p>
          <a:p>
            <a:pPr lvl="1"/>
            <a:r>
              <a:rPr lang="en-US" sz="2100" b="1" i="1" dirty="0" smtClean="0">
                <a:solidFill>
                  <a:srgbClr val="000090"/>
                </a:solidFill>
                <a:latin typeface="Arial"/>
                <a:sym typeface="Wingdings" pitchFamily="2" charset="2"/>
              </a:rPr>
              <a:t>Number of molecules or atoms</a:t>
            </a:r>
          </a:p>
          <a:p>
            <a:pPr lvl="1"/>
            <a:r>
              <a:rPr lang="en-US" sz="2100" b="1" i="1" dirty="0" smtClean="0">
                <a:solidFill>
                  <a:srgbClr val="000090"/>
                </a:solidFill>
                <a:latin typeface="Arial"/>
                <a:sym typeface="Wingdings" pitchFamily="2" charset="2"/>
              </a:rPr>
              <a:t>Other conc. units such as </a:t>
            </a:r>
            <a:r>
              <a:rPr lang="en-US" sz="2100" b="1" i="1" dirty="0" err="1" smtClean="0">
                <a:solidFill>
                  <a:srgbClr val="000090"/>
                </a:solidFill>
                <a:latin typeface="Arial"/>
                <a:sym typeface="Wingdings" pitchFamily="2" charset="2"/>
              </a:rPr>
              <a:t>g</a:t>
            </a:r>
            <a:r>
              <a:rPr lang="en-US" sz="2100" b="1" i="1" dirty="0" smtClean="0">
                <a:solidFill>
                  <a:srgbClr val="000090"/>
                </a:solidFill>
                <a:latin typeface="Arial"/>
                <a:sym typeface="Wingdings" pitchFamily="2" charset="2"/>
              </a:rPr>
              <a:t>/L</a:t>
            </a:r>
          </a:p>
          <a:p>
            <a:pPr lvl="1"/>
            <a:r>
              <a:rPr lang="en-US" sz="2100" b="1" i="1" dirty="0" smtClean="0">
                <a:solidFill>
                  <a:srgbClr val="000090"/>
                </a:solidFill>
                <a:latin typeface="Arial"/>
                <a:sym typeface="Wingdings" pitchFamily="2" charset="2"/>
              </a:rPr>
              <a:t>Partial pressure if A is a gas (assuming volume and temperature remain constant).  </a:t>
            </a:r>
          </a:p>
          <a:p>
            <a:pPr marL="0" indent="0">
              <a:buNone/>
            </a:pPr>
            <a:endParaRPr lang="en-US" sz="2400" i="1" dirty="0">
              <a:latin typeface="Arial"/>
              <a:sym typeface="Wingdings" pitchFamily="2" charset="2"/>
            </a:endParaRPr>
          </a:p>
          <a:p>
            <a:pPr>
              <a:buFont typeface="Times" pitchFamily="18" charset="0"/>
              <a:buNone/>
            </a:pPr>
            <a:endParaRPr lang="en-US" sz="2400" dirty="0">
              <a:latin typeface="Arial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52716473"/>
              </p:ext>
            </p:extLst>
          </p:nvPr>
        </p:nvGraphicFramePr>
        <p:xfrm>
          <a:off x="1371600" y="1733550"/>
          <a:ext cx="2286000" cy="1373188"/>
        </p:xfrm>
        <a:graphic>
          <a:graphicData uri="http://schemas.openxmlformats.org/presentationml/2006/ole">
            <p:oleObj spid="_x0000_s461335" name="Equation" r:id="rId3" imgW="736600" imgH="444500" progId="Equation.3">
              <p:embed/>
            </p:oleObj>
          </a:graphicData>
        </a:graphic>
      </p:graphicFrame>
      <p:graphicFrame>
        <p:nvGraphicFramePr>
          <p:cNvPr id="461172" name="Object 372"/>
          <p:cNvGraphicFramePr>
            <a:graphicFrameLocks noChangeAspect="1"/>
          </p:cNvGraphicFramePr>
          <p:nvPr/>
        </p:nvGraphicFramePr>
        <p:xfrm>
          <a:off x="4343400" y="2133600"/>
          <a:ext cx="4114800" cy="686993"/>
        </p:xfrm>
        <a:graphic>
          <a:graphicData uri="http://schemas.openxmlformats.org/presentationml/2006/ole">
            <p:oleObj spid="_x0000_s461336" name="Equation" r:id="rId4" imgW="1371600" imgH="228600" progId="Equation.3">
              <p:embed/>
            </p:oleObj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0726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095" y="228600"/>
            <a:ext cx="8110538" cy="67627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The Half </a:t>
            </a:r>
            <a:r>
              <a:rPr lang="en-US" b="1" dirty="0" smtClean="0">
                <a:solidFill>
                  <a:srgbClr val="0000FF"/>
                </a:solidFill>
              </a:rPr>
              <a:t>Life: First Order Reaction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91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43000"/>
            <a:ext cx="8213725" cy="5621337"/>
          </a:xfrm>
        </p:spPr>
        <p:txBody>
          <a:bodyPr>
            <a:normAutofit/>
          </a:bodyPr>
          <a:lstStyle/>
          <a:p>
            <a:r>
              <a:rPr lang="en-US" sz="2800" dirty="0"/>
              <a:t>The </a:t>
            </a:r>
            <a:r>
              <a:rPr lang="en-US" sz="2800" b="1" i="1" dirty="0"/>
              <a:t>half </a:t>
            </a:r>
            <a:r>
              <a:rPr lang="en-US" sz="2800" b="1" i="1" dirty="0" smtClean="0"/>
              <a:t>life </a:t>
            </a:r>
            <a:r>
              <a:rPr lang="en-US" sz="2800" b="1" dirty="0" smtClean="0"/>
              <a:t>(t</a:t>
            </a:r>
            <a:r>
              <a:rPr lang="en-US" sz="2800" b="1" baseline="-25000" dirty="0" smtClean="0"/>
              <a:t>1/2</a:t>
            </a:r>
            <a:r>
              <a:rPr lang="en-US" sz="2800" b="1" dirty="0" smtClean="0"/>
              <a:t>)</a:t>
            </a:r>
            <a:r>
              <a:rPr lang="en-US" sz="2800" dirty="0" smtClean="0"/>
              <a:t> </a:t>
            </a:r>
            <a:r>
              <a:rPr lang="en-US" sz="2800" dirty="0"/>
              <a:t>of a reaction is the </a:t>
            </a:r>
            <a:r>
              <a:rPr lang="en-US" sz="2800" b="1" i="1" dirty="0"/>
              <a:t>time it takes for </a:t>
            </a:r>
            <a:r>
              <a:rPr lang="en-US" sz="2800" b="1" i="1" dirty="0" smtClean="0"/>
              <a:t>one half of a given amount of </a:t>
            </a:r>
            <a:r>
              <a:rPr lang="en-US" sz="2800" b="1" i="1" dirty="0"/>
              <a:t>reactant to</a:t>
            </a:r>
            <a:r>
              <a:rPr lang="en-US" sz="2800" b="1" i="1" dirty="0" smtClean="0"/>
              <a:t> be consumed.</a:t>
            </a:r>
          </a:p>
          <a:p>
            <a:endParaRPr lang="en-US" sz="2800" b="1" i="1" dirty="0" smtClean="0"/>
          </a:p>
          <a:p>
            <a:r>
              <a:rPr lang="en-US" sz="2800" dirty="0"/>
              <a:t>For a first order reaction, at the half life</a:t>
            </a:r>
            <a:r>
              <a:rPr lang="en-US" sz="2800" dirty="0" smtClean="0"/>
              <a:t>, t</a:t>
            </a:r>
            <a:r>
              <a:rPr lang="en-US" sz="2800" baseline="-25000" dirty="0" smtClean="0"/>
              <a:t>1/2</a:t>
            </a:r>
            <a:endParaRPr lang="en-US" sz="2800" dirty="0" smtClean="0"/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[</a:t>
            </a:r>
            <a:r>
              <a:rPr lang="en-US" sz="2800" dirty="0" err="1">
                <a:solidFill>
                  <a:schemeClr val="tx1"/>
                </a:solidFill>
              </a:rPr>
              <a:t>A</a:t>
            </a:r>
            <a:r>
              <a:rPr lang="en-US" sz="2800" dirty="0" err="1" smtClean="0">
                <a:solidFill>
                  <a:schemeClr val="tx1"/>
                </a:solidFill>
              </a:rPr>
              <a:t>]</a:t>
            </a:r>
            <a:r>
              <a:rPr lang="en-US" sz="2800" baseline="-25000" dirty="0" err="1" smtClean="0">
                <a:solidFill>
                  <a:schemeClr val="tx1"/>
                </a:solidFill>
              </a:rPr>
              <a:t>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= </a:t>
            </a:r>
            <a:r>
              <a:rPr lang="en-US" sz="2800" dirty="0" smtClean="0">
                <a:solidFill>
                  <a:schemeClr val="tx1"/>
                </a:solidFill>
              </a:rPr>
              <a:t>½[</a:t>
            </a:r>
            <a:r>
              <a:rPr lang="en-US" sz="2800" dirty="0">
                <a:solidFill>
                  <a:schemeClr val="tx1"/>
                </a:solidFill>
              </a:rPr>
              <a:t>A]</a:t>
            </a:r>
            <a:r>
              <a:rPr lang="en-US" sz="2800" baseline="-25000" dirty="0">
                <a:solidFill>
                  <a:schemeClr val="tx1"/>
                </a:solidFill>
              </a:rPr>
              <a:t>0 </a:t>
            </a:r>
            <a:endParaRPr lang="en-US" sz="2800" baseline="-25000" dirty="0" smtClean="0">
              <a:solidFill>
                <a:schemeClr val="tx1"/>
              </a:solidFill>
            </a:endParaRPr>
          </a:p>
          <a:p>
            <a:pPr lvl="1"/>
            <a:r>
              <a:rPr lang="en-US" sz="2800" b="1" dirty="0" smtClean="0">
                <a:solidFill>
                  <a:schemeClr val="tx1"/>
                </a:solidFill>
              </a:rPr>
              <a:t>Solving for t in </a:t>
            </a:r>
            <a:r>
              <a:rPr lang="en-US" sz="2800" b="1" dirty="0" err="1" smtClean="0">
                <a:solidFill>
                  <a:schemeClr val="tx1"/>
                </a:solidFill>
              </a:rPr>
              <a:t>ln[A]</a:t>
            </a:r>
            <a:r>
              <a:rPr lang="en-US" sz="2800" b="1" baseline="-25000" dirty="0" err="1" smtClean="0">
                <a:solidFill>
                  <a:schemeClr val="tx1"/>
                </a:solidFill>
              </a:rPr>
              <a:t>t</a:t>
            </a:r>
            <a:r>
              <a:rPr lang="en-US" sz="2800" b="1" dirty="0" smtClean="0">
                <a:solidFill>
                  <a:schemeClr val="tx1"/>
                </a:solidFill>
              </a:rPr>
              <a:t> = -</a:t>
            </a:r>
            <a:r>
              <a:rPr lang="en-US" sz="2800" b="1" dirty="0" err="1" smtClean="0">
                <a:solidFill>
                  <a:schemeClr val="tx1"/>
                </a:solidFill>
              </a:rPr>
              <a:t>kt</a:t>
            </a:r>
            <a:r>
              <a:rPr lang="en-US" sz="2800" b="1" dirty="0" smtClean="0">
                <a:solidFill>
                  <a:schemeClr val="tx1"/>
                </a:solidFill>
              </a:rPr>
              <a:t> + ln[A]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0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</a:p>
          <a:p>
            <a:pPr lvl="1"/>
            <a:endParaRPr lang="en-US" sz="2800" b="1" dirty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en-US" sz="28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87142557"/>
              </p:ext>
            </p:extLst>
          </p:nvPr>
        </p:nvGraphicFramePr>
        <p:xfrm>
          <a:off x="1524000" y="4953000"/>
          <a:ext cx="3673928" cy="1143000"/>
        </p:xfrm>
        <a:graphic>
          <a:graphicData uri="http://schemas.openxmlformats.org/presentationml/2006/ole">
            <p:oleObj spid="_x0000_s7607" name="Equation" r:id="rId3" imgW="1143000" imgH="355600" progId="Equation.3">
              <p:embed/>
            </p:oleObj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8845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095" y="228600"/>
            <a:ext cx="8110538" cy="67627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The Half </a:t>
            </a:r>
            <a:r>
              <a:rPr lang="en-US" b="1" dirty="0" smtClean="0">
                <a:solidFill>
                  <a:srgbClr val="0000FF"/>
                </a:solidFill>
              </a:rPr>
              <a:t>Life: First Order Reaction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91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667000"/>
            <a:ext cx="8213725" cy="5621337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Notice that for a first order reaction, the half life is </a:t>
            </a:r>
            <a:r>
              <a:rPr lang="en-US" sz="2800" b="1" dirty="0" smtClean="0">
                <a:solidFill>
                  <a:srgbClr val="0000FF"/>
                </a:solidFill>
              </a:rPr>
              <a:t>independent</a:t>
            </a:r>
            <a:r>
              <a:rPr lang="en-US" sz="2800" b="1" dirty="0" smtClean="0"/>
              <a:t> of the initial concentration of reactant.</a:t>
            </a:r>
          </a:p>
          <a:p>
            <a:pPr>
              <a:buNone/>
            </a:pPr>
            <a:endParaRPr lang="en-US" sz="2800" b="1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  <p:graphicFrame>
        <p:nvGraphicFramePr>
          <p:cNvPr id="710659" name="Object 3"/>
          <p:cNvGraphicFramePr>
            <a:graphicFrameLocks noChangeAspect="1"/>
          </p:cNvGraphicFramePr>
          <p:nvPr/>
        </p:nvGraphicFramePr>
        <p:xfrm>
          <a:off x="2057400" y="1295400"/>
          <a:ext cx="3670300" cy="1143000"/>
        </p:xfrm>
        <a:graphic>
          <a:graphicData uri="http://schemas.openxmlformats.org/presentationml/2006/ole">
            <p:oleObj spid="_x0000_s710749" name="Equation" r:id="rId3" imgW="1143000" imgH="355600" progId="Equation.3">
              <p:embed/>
            </p:oleObj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8845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38125"/>
            <a:ext cx="8110538" cy="676275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Second-Order</a:t>
            </a:r>
            <a:r>
              <a:rPr lang="en-US" sz="3600" b="1" dirty="0" smtClean="0">
                <a:solidFill>
                  <a:srgbClr val="0000FF"/>
                </a:solidFill>
              </a:rPr>
              <a:t> Integrated Rate Law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802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143000"/>
            <a:ext cx="8915400" cy="5638800"/>
          </a:xfrm>
        </p:spPr>
        <p:txBody>
          <a:bodyPr>
            <a:normAutofit/>
          </a:bodyPr>
          <a:lstStyle/>
          <a:p>
            <a:r>
              <a:rPr lang="en-US" sz="2800" dirty="0"/>
              <a:t>For</a:t>
            </a:r>
            <a:r>
              <a:rPr lang="en-US" sz="2800" dirty="0" smtClean="0"/>
              <a:t>    </a:t>
            </a:r>
            <a:r>
              <a:rPr lang="en-US" sz="2800" b="1" dirty="0" smtClean="0"/>
              <a:t>A</a:t>
            </a:r>
            <a:r>
              <a:rPr lang="en-US" sz="2800" b="1" dirty="0" smtClean="0">
                <a:latin typeface="Times New Roman"/>
                <a:cs typeface="Times New Roman"/>
                <a:sym typeface="Wingdings" pitchFamily="2" charset="2"/>
              </a:rPr>
              <a:t>→</a:t>
            </a:r>
            <a:r>
              <a:rPr lang="en-US" sz="2800" b="1" dirty="0" smtClean="0">
                <a:sym typeface="Wingdings" pitchFamily="2" charset="2"/>
              </a:rPr>
              <a:t> </a:t>
            </a:r>
            <a:r>
              <a:rPr lang="en-US" sz="2800" b="1" dirty="0">
                <a:sym typeface="Wingdings" pitchFamily="2" charset="2"/>
              </a:rPr>
              <a:t>products</a:t>
            </a:r>
            <a:r>
              <a:rPr lang="en-US" sz="2800" b="1" dirty="0" smtClean="0">
                <a:sym typeface="Wingdings" pitchFamily="2" charset="2"/>
              </a:rPr>
              <a:t>,   Rate </a:t>
            </a:r>
            <a:r>
              <a:rPr lang="en-US" sz="2800" b="1" dirty="0">
                <a:sym typeface="Wingdings" pitchFamily="2" charset="2"/>
              </a:rPr>
              <a:t>= k[A]</a:t>
            </a:r>
            <a:r>
              <a:rPr lang="en-US" sz="2800" b="1" baseline="30000" dirty="0">
                <a:sym typeface="Wingdings" pitchFamily="2" charset="2"/>
              </a:rPr>
              <a:t>2</a:t>
            </a:r>
            <a:endParaRPr lang="en-US" sz="2800" b="1" baseline="30000" dirty="0" smtClean="0">
              <a:sym typeface="Wingdings" pitchFamily="2" charset="2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sym typeface="Wingdings" pitchFamily="2" charset="2"/>
              </a:rPr>
              <a:t>Integration with respect to time gives us: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endParaRPr lang="en-US" sz="2400" dirty="0"/>
          </a:p>
        </p:txBody>
      </p:sp>
      <p:graphicFrame>
        <p:nvGraphicFramePr>
          <p:cNvPr id="1127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8868838"/>
              </p:ext>
            </p:extLst>
          </p:nvPr>
        </p:nvGraphicFramePr>
        <p:xfrm>
          <a:off x="1371600" y="2655888"/>
          <a:ext cx="3022600" cy="3794125"/>
        </p:xfrm>
        <a:graphic>
          <a:graphicData uri="http://schemas.openxmlformats.org/presentationml/2006/ole">
            <p:oleObj spid="_x0000_s712796" name="Equation" r:id="rId3" imgW="1041400" imgH="1308100" progId="Equation.3">
              <p:embed/>
            </p:oleObj>
          </a:graphicData>
        </a:graphic>
      </p:graphicFrame>
      <p:sp>
        <p:nvSpPr>
          <p:cNvPr id="802830" name="TextBox 802829"/>
          <p:cNvSpPr txBox="1"/>
          <p:nvPr/>
        </p:nvSpPr>
        <p:spPr>
          <a:xfrm>
            <a:off x="4267200" y="5105400"/>
            <a:ext cx="4572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</a:t>
            </a:r>
            <a:r>
              <a:rPr lang="en-US" sz="2400" dirty="0" smtClean="0">
                <a:solidFill>
                  <a:srgbClr val="0000FF"/>
                </a:solidFill>
              </a:rPr>
              <a:t>he half-life of a second order reaction does depend on the initial concentration of reactant. 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7144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38125"/>
            <a:ext cx="8110538" cy="67627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Zero Order</a:t>
            </a:r>
            <a:r>
              <a:rPr lang="en-US" sz="3600" b="1" dirty="0" smtClean="0">
                <a:solidFill>
                  <a:srgbClr val="0000FF"/>
                </a:solidFill>
              </a:rPr>
              <a:t> Integrated Rate Law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800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43000"/>
            <a:ext cx="8153400" cy="5545137"/>
          </a:xfrm>
        </p:spPr>
        <p:txBody>
          <a:bodyPr>
            <a:normAutofit/>
          </a:bodyPr>
          <a:lstStyle/>
          <a:p>
            <a:r>
              <a:rPr lang="en-US" sz="2800" dirty="0"/>
              <a:t>For a zero order </a:t>
            </a:r>
            <a:r>
              <a:rPr lang="en-US" sz="2800" dirty="0" smtClean="0"/>
              <a:t>reaction:  </a:t>
            </a:r>
            <a:r>
              <a:rPr lang="en-US" sz="2400" b="1" dirty="0" smtClean="0"/>
              <a:t>A </a:t>
            </a:r>
            <a:r>
              <a:rPr lang="en-US" sz="3600" b="1" dirty="0" smtClean="0">
                <a:latin typeface="Times New Roman"/>
                <a:cs typeface="Times New Roman"/>
                <a:sym typeface="Wingdings" pitchFamily="2" charset="2"/>
              </a:rPr>
              <a:t>→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800" b="1" dirty="0" smtClean="0">
                <a:sym typeface="Wingdings" pitchFamily="2" charset="2"/>
              </a:rPr>
              <a:t>Products</a:t>
            </a:r>
          </a:p>
          <a:p>
            <a:endParaRPr lang="en-US" sz="2400" dirty="0">
              <a:sym typeface="Wingdings" pitchFamily="2" charset="2"/>
            </a:endParaRPr>
          </a:p>
          <a:p>
            <a:endParaRPr lang="en-US" sz="2400" dirty="0" smtClean="0">
              <a:sym typeface="Wingdings" pitchFamily="2" charset="2"/>
            </a:endParaRPr>
          </a:p>
          <a:p>
            <a:pPr>
              <a:buNone/>
            </a:pPr>
            <a:endParaRPr lang="en-US" sz="2400" dirty="0" smtClean="0">
              <a:sym typeface="Wingdings" pitchFamily="2" charset="2"/>
            </a:endParaRPr>
          </a:p>
          <a:p>
            <a:pPr>
              <a:buNone/>
            </a:pPr>
            <a:endParaRPr lang="en-US" sz="2400" dirty="0" smtClean="0">
              <a:sym typeface="Wingdings" pitchFamily="2" charset="2"/>
            </a:endParaRPr>
          </a:p>
          <a:p>
            <a:pPr>
              <a:buNone/>
            </a:pPr>
            <a:endParaRPr lang="en-US" sz="2400" dirty="0" smtClean="0">
              <a:sym typeface="Wingdings" pitchFamily="2" charset="2"/>
            </a:endParaRPr>
          </a:p>
          <a:p>
            <a:pPr>
              <a:buNone/>
            </a:pPr>
            <a:endParaRPr lang="en-US" sz="2400" dirty="0" smtClean="0">
              <a:sym typeface="Wingdings" pitchFamily="2" charset="2"/>
            </a:endParaRPr>
          </a:p>
          <a:p>
            <a:pPr>
              <a:buNone/>
            </a:pPr>
            <a:endParaRPr lang="en-US" sz="2400" dirty="0" smtClean="0">
              <a:sym typeface="Wingdings" pitchFamily="2" charset="2"/>
            </a:endParaRPr>
          </a:p>
          <a:p>
            <a:pPr>
              <a:buNone/>
            </a:pPr>
            <a:endParaRPr lang="en-US" sz="2400" dirty="0" smtClean="0">
              <a:sym typeface="Wingdings" pitchFamily="2" charset="2"/>
            </a:endParaRPr>
          </a:p>
          <a:p>
            <a:pPr>
              <a:buNone/>
            </a:pPr>
            <a:endParaRPr lang="en-US" sz="2400" dirty="0" smtClean="0">
              <a:sym typeface="Wingdings" pitchFamily="2" charset="2"/>
            </a:endParaRPr>
          </a:p>
          <a:p>
            <a:r>
              <a:rPr lang="en-US" sz="2400" dirty="0">
                <a:sym typeface="Wingdings" pitchFamily="2" charset="2"/>
              </a:rPr>
              <a:t>Note that the </a:t>
            </a:r>
            <a:r>
              <a:rPr lang="en-US" sz="2400" b="1" i="1" dirty="0">
                <a:solidFill>
                  <a:srgbClr val="0000FF"/>
                </a:solidFill>
                <a:sym typeface="Wingdings" pitchFamily="2" charset="2"/>
              </a:rPr>
              <a:t>half life of a zero order reaction </a:t>
            </a:r>
            <a:r>
              <a:rPr lang="en-US" sz="2400" b="1" i="1" dirty="0" smtClean="0">
                <a:solidFill>
                  <a:srgbClr val="0000FF"/>
                </a:solidFill>
                <a:sym typeface="Wingdings" pitchFamily="2" charset="2"/>
              </a:rPr>
              <a:t>DOES DEPEND on </a:t>
            </a:r>
            <a:r>
              <a:rPr lang="en-US" sz="2400" b="1" i="1" dirty="0">
                <a:solidFill>
                  <a:srgbClr val="0000FF"/>
                </a:solidFill>
                <a:sym typeface="Wingdings" pitchFamily="2" charset="2"/>
              </a:rPr>
              <a:t>the initial concentration</a:t>
            </a:r>
            <a:r>
              <a:rPr lang="en-US" sz="2400" dirty="0">
                <a:sym typeface="Wingdings" pitchFamily="2" charset="2"/>
              </a:rPr>
              <a:t> of </a:t>
            </a:r>
            <a:r>
              <a:rPr lang="en-US" sz="2400" dirty="0" smtClean="0">
                <a:sym typeface="Wingdings" pitchFamily="2" charset="2"/>
              </a:rPr>
              <a:t>reactant. </a:t>
            </a:r>
          </a:p>
          <a:p>
            <a:endParaRPr lang="en-US" sz="2400" dirty="0" smtClean="0">
              <a:sym typeface="Wingdings" pitchFamily="2" charset="2"/>
            </a:endParaRPr>
          </a:p>
          <a:p>
            <a:pPr lvl="1"/>
            <a:endParaRPr lang="en-US" sz="2400" dirty="0"/>
          </a:p>
        </p:txBody>
      </p:sp>
      <p:graphicFrame>
        <p:nvGraphicFramePr>
          <p:cNvPr id="92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81588686"/>
              </p:ext>
            </p:extLst>
          </p:nvPr>
        </p:nvGraphicFramePr>
        <p:xfrm>
          <a:off x="946150" y="1933575"/>
          <a:ext cx="2946400" cy="3676650"/>
        </p:xfrm>
        <a:graphic>
          <a:graphicData uri="http://schemas.openxmlformats.org/presentationml/2006/ole">
            <p:oleObj spid="_x0000_s10680" name="Equation" r:id="rId4" imgW="1041400" imgH="1295400" progId="Equation.3">
              <p:embed/>
            </p:oleObj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838200" y="2161322"/>
            <a:ext cx="7032694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baseline="30000" dirty="0" smtClean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sym typeface="Wingdings" pitchFamily="2" charset="2"/>
              </a:rPr>
              <a:t>Integration with respect to time gives us: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9224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12.1: Chemical Reaction Rates</a:t>
            </a:r>
            <a:endParaRPr lang="en-US" sz="4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92F8-0F43-4161-8DBE-68AC60E836A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447800"/>
            <a:ext cx="7772400" cy="5486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Chemical reactions occur at different rates.</a:t>
            </a:r>
          </a:p>
          <a:p>
            <a:endParaRPr lang="en-US" sz="2800" dirty="0" smtClean="0"/>
          </a:p>
          <a:p>
            <a:r>
              <a:rPr lang="en-US" sz="2800" dirty="0" smtClean="0"/>
              <a:t>Some reactions are fast, while other reactions are slow.</a:t>
            </a:r>
          </a:p>
          <a:p>
            <a:pPr marL="0" indent="0">
              <a:buNone/>
            </a:pPr>
            <a:endParaRPr lang="en-US" sz="2800" b="1" i="1" dirty="0" smtClean="0"/>
          </a:p>
          <a:p>
            <a:r>
              <a:rPr lang="en-US" sz="2800" dirty="0" smtClean="0"/>
              <a:t>Chemists study the rates of reactions and also try to control these rates.</a:t>
            </a:r>
          </a:p>
          <a:p>
            <a:endParaRPr lang="en-US" sz="2800" dirty="0" smtClean="0"/>
          </a:p>
          <a:p>
            <a:r>
              <a:rPr lang="en-US" sz="2800" dirty="0" smtClean="0"/>
              <a:t>The study of reaction rates is known as </a:t>
            </a:r>
            <a:r>
              <a:rPr lang="en-US" sz="2800" b="1" i="1" dirty="0" smtClean="0">
                <a:solidFill>
                  <a:srgbClr val="0000FF"/>
                </a:solidFill>
              </a:rPr>
              <a:t>Kinetics. </a:t>
            </a:r>
            <a:endParaRPr lang="en-US" sz="28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6337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8229600" cy="9906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12.5 Collision Theory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371600"/>
            <a:ext cx="8153400" cy="5257800"/>
          </a:xfrm>
        </p:spPr>
        <p:txBody>
          <a:bodyPr>
            <a:normAutofit/>
          </a:bodyPr>
          <a:lstStyle/>
          <a:p>
            <a:r>
              <a:rPr lang="en-US" sz="2800" b="1" i="1" dirty="0" smtClean="0">
                <a:solidFill>
                  <a:srgbClr val="000090"/>
                </a:solidFill>
              </a:rPr>
              <a:t>Collision Theory – </a:t>
            </a:r>
            <a:r>
              <a:rPr lang="en-US" sz="2800" dirty="0" smtClean="0"/>
              <a:t>Reactants (atoms, molecules, or ions) must collide in order to react with each other.</a:t>
            </a:r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Postulates of Collision Theory:</a:t>
            </a:r>
          </a:p>
          <a:p>
            <a:pPr marL="514350" indent="-51435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1) Rate of Reaction is proportional to the rate of reactant collisions.</a:t>
            </a:r>
          </a:p>
          <a:p>
            <a:pPr marL="514350" indent="-514350">
              <a:buAutoNum type="arabicParenR"/>
            </a:pPr>
            <a:endParaRPr lang="en-US" sz="2800" dirty="0" smtClean="0"/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5660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Collisions: </a:t>
            </a:r>
            <a:r>
              <a:rPr lang="en-US" sz="3600" b="1" dirty="0">
                <a:solidFill>
                  <a:srgbClr val="0000FF"/>
                </a:solidFill>
              </a:rPr>
              <a:t>Effective and Ineffective</a:t>
            </a:r>
          </a:p>
        </p:txBody>
      </p:sp>
      <p:sp>
        <p:nvSpPr>
          <p:cNvPr id="8171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143000"/>
            <a:ext cx="8382000" cy="4937760"/>
          </a:xfrm>
        </p:spPr>
        <p:txBody>
          <a:bodyPr>
            <a:normAutofit/>
          </a:bodyPr>
          <a:lstStyle/>
          <a:p>
            <a:r>
              <a:rPr lang="en-US" b="1" dirty="0"/>
              <a:t>Why does every collision not lead to a </a:t>
            </a:r>
            <a:r>
              <a:rPr lang="en-US" b="1" dirty="0" smtClean="0"/>
              <a:t>reaction?</a:t>
            </a:r>
          </a:p>
          <a:p>
            <a:pPr lvl="1">
              <a:buNone/>
            </a:pPr>
            <a:r>
              <a:rPr lang="en-US" sz="2600" dirty="0" smtClean="0">
                <a:solidFill>
                  <a:srgbClr val="FF0000"/>
                </a:solidFill>
              </a:rPr>
              <a:t>2) Molecules must be </a:t>
            </a:r>
            <a:r>
              <a:rPr lang="en-US" sz="2600" dirty="0">
                <a:solidFill>
                  <a:srgbClr val="FF0000"/>
                </a:solidFill>
              </a:rPr>
              <a:t>oriented </a:t>
            </a:r>
            <a:r>
              <a:rPr lang="en-US" sz="2600" dirty="0" smtClean="0">
                <a:solidFill>
                  <a:srgbClr val="FF0000"/>
                </a:solidFill>
              </a:rPr>
              <a:t>properly when they collide. </a:t>
            </a:r>
          </a:p>
          <a:p>
            <a:pPr lvl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2891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76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Collisions: Effective and Ineffective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10640"/>
            <a:ext cx="8229600" cy="4937760"/>
          </a:xfrm>
        </p:spPr>
        <p:txBody>
          <a:bodyPr/>
          <a:lstStyle/>
          <a:p>
            <a:r>
              <a:rPr lang="en-US" b="1" dirty="0" smtClean="0"/>
              <a:t>Why does every collision not lead to a reaction?</a:t>
            </a:r>
          </a:p>
          <a:p>
            <a:pPr lvl="1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3) Molecules must have adequate kinetic energy to react.</a:t>
            </a:r>
          </a:p>
          <a:p>
            <a:pPr lvl="2"/>
            <a:r>
              <a:rPr lang="en-US" sz="2600" dirty="0" smtClean="0"/>
              <a:t>The kinetic energy supplied must be high enough to break the chemical bonds.</a:t>
            </a:r>
          </a:p>
          <a:p>
            <a:pPr lvl="2"/>
            <a:r>
              <a:rPr lang="en-US" sz="2600" dirty="0" smtClean="0"/>
              <a:t>Molecules with kinetic energies too small just bounce off each other and don’t react. </a:t>
            </a:r>
          </a:p>
          <a:p>
            <a:pPr lvl="2"/>
            <a:r>
              <a:rPr lang="en-US" sz="2600" dirty="0" smtClean="0">
                <a:solidFill>
                  <a:srgbClr val="0000FF"/>
                </a:solidFill>
              </a:rPr>
              <a:t>This required energy is called the </a:t>
            </a:r>
            <a:r>
              <a:rPr lang="en-US" sz="2600" b="1" i="1" dirty="0" smtClean="0">
                <a:solidFill>
                  <a:srgbClr val="0000FF"/>
                </a:solidFill>
              </a:rPr>
              <a:t>activation energy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4953000"/>
            <a:ext cx="777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Activation Energy (E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a</a:t>
            </a:r>
            <a:r>
              <a:rPr lang="en-US" sz="2800" b="1" dirty="0" smtClean="0">
                <a:solidFill>
                  <a:srgbClr val="0000FF"/>
                </a:solidFill>
              </a:rPr>
              <a:t>) </a:t>
            </a:r>
            <a:r>
              <a:rPr lang="en-US" sz="2800" dirty="0" smtClean="0"/>
              <a:t>– minimum energy necessary to form a product during a collision between reactants.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Transition-State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92F8-0F43-4161-8DBE-68AC60E836AA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8294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2000" y="1295400"/>
            <a:ext cx="7848600" cy="493776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Reaction Energy diagram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Potential energy </a:t>
            </a:r>
            <a:r>
              <a:rPr lang="en-US" sz="2800" dirty="0">
                <a:solidFill>
                  <a:schemeClr val="tx1"/>
                </a:solidFill>
              </a:rPr>
              <a:t>is plotted on </a:t>
            </a:r>
            <a:r>
              <a:rPr lang="en-US" sz="2800" dirty="0" smtClean="0">
                <a:solidFill>
                  <a:schemeClr val="tx1"/>
                </a:solidFill>
              </a:rPr>
              <a:t>the y</a:t>
            </a:r>
            <a:r>
              <a:rPr lang="en-US" sz="2800" dirty="0">
                <a:solidFill>
                  <a:schemeClr val="tx1"/>
                </a:solidFill>
              </a:rPr>
              <a:t>-axis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Reaction </a:t>
            </a:r>
            <a:r>
              <a:rPr lang="en-US" sz="2800" dirty="0" smtClean="0">
                <a:solidFill>
                  <a:schemeClr val="tx1"/>
                </a:solidFill>
              </a:rPr>
              <a:t>path (or extent of reaction) </a:t>
            </a:r>
            <a:r>
              <a:rPr lang="en-US" sz="2800" dirty="0">
                <a:solidFill>
                  <a:schemeClr val="tx1"/>
                </a:solidFill>
              </a:rPr>
              <a:t>is plotted on the x-</a:t>
            </a:r>
            <a:r>
              <a:rPr lang="en-US" sz="2800" dirty="0" smtClean="0">
                <a:solidFill>
                  <a:schemeClr val="tx1"/>
                </a:solidFill>
              </a:rPr>
              <a:t>axis. </a:t>
            </a:r>
          </a:p>
          <a:p>
            <a:pPr lvl="1">
              <a:buNone/>
            </a:pPr>
            <a:endParaRPr lang="en-US" sz="2800" dirty="0" smtClean="0"/>
          </a:p>
          <a:p>
            <a:pPr lvl="1">
              <a:buNone/>
            </a:pPr>
            <a:endParaRPr lang="en-US" sz="2800" dirty="0" smtClean="0"/>
          </a:p>
          <a:p>
            <a:r>
              <a:rPr lang="en-US" sz="2800" dirty="0" smtClean="0"/>
              <a:t>The reactants form an intermediate called an </a:t>
            </a:r>
            <a:r>
              <a:rPr lang="en-US" sz="2800" b="1" i="1" dirty="0" smtClean="0">
                <a:solidFill>
                  <a:srgbClr val="0000FF"/>
                </a:solidFill>
              </a:rPr>
              <a:t>activated complex.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The state of the system at the activated complex is called a </a:t>
            </a:r>
            <a:r>
              <a:rPr lang="en-US" sz="2800" b="1" i="1" dirty="0" smtClean="0">
                <a:solidFill>
                  <a:schemeClr val="tx1"/>
                </a:solidFill>
              </a:rPr>
              <a:t>transition state</a:t>
            </a:r>
            <a:endParaRPr lang="en-US" sz="2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5125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-381000"/>
            <a:ext cx="8229600" cy="990600"/>
          </a:xfrm>
        </p:spPr>
        <p:txBody>
          <a:bodyPr/>
          <a:lstStyle/>
          <a:p>
            <a:r>
              <a:rPr lang="en-US" b="1" dirty="0" smtClean="0"/>
              <a:t>Reaction </a:t>
            </a:r>
            <a:r>
              <a:rPr lang="en-US" b="1" dirty="0"/>
              <a:t>Rate and Temperature</a:t>
            </a:r>
          </a:p>
        </p:txBody>
      </p:sp>
      <p:sp>
        <p:nvSpPr>
          <p:cNvPr id="83456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381000" y="304800"/>
            <a:ext cx="8610600" cy="6400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i="1" dirty="0" smtClean="0">
              <a:latin typeface="Arial"/>
            </a:endParaRPr>
          </a:p>
          <a:p>
            <a:r>
              <a:rPr lang="en-US" b="1" i="1" dirty="0" smtClean="0">
                <a:latin typeface="Arial"/>
              </a:rPr>
              <a:t>Thus far we have discussed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  <a:latin typeface="Arial"/>
              </a:rPr>
              <a:t>The </a:t>
            </a:r>
            <a:r>
              <a:rPr lang="en-US" b="1" i="1" dirty="0" smtClean="0">
                <a:solidFill>
                  <a:srgbClr val="0000FF"/>
                </a:solidFill>
                <a:latin typeface="Arial"/>
              </a:rPr>
              <a:t>concentration-rate relations</a:t>
            </a:r>
            <a:r>
              <a:rPr lang="en-US" b="1" dirty="0" smtClean="0">
                <a:solidFill>
                  <a:srgbClr val="0000FF"/>
                </a:solidFill>
                <a:latin typeface="Arial"/>
              </a:rPr>
              <a:t>hip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  <a:latin typeface="Arial"/>
              </a:rPr>
              <a:t>The </a:t>
            </a:r>
            <a:r>
              <a:rPr lang="en-US" b="1" dirty="0" smtClean="0">
                <a:solidFill>
                  <a:srgbClr val="FF0000"/>
                </a:solidFill>
                <a:latin typeface="Arial"/>
              </a:rPr>
              <a:t>concentration-time relationship</a:t>
            </a:r>
          </a:p>
          <a:p>
            <a:pPr marL="274320" lvl="1" indent="0">
              <a:buNone/>
            </a:pPr>
            <a:endParaRPr lang="en-US" b="1" i="1" dirty="0">
              <a:solidFill>
                <a:srgbClr val="800000"/>
              </a:solidFill>
              <a:latin typeface="Arial"/>
            </a:endParaRPr>
          </a:p>
          <a:p>
            <a:r>
              <a:rPr lang="en-US" b="1" i="1" dirty="0" smtClean="0">
                <a:solidFill>
                  <a:srgbClr val="000000"/>
                </a:solidFill>
                <a:latin typeface="Arial"/>
              </a:rPr>
              <a:t>Now we will look at the </a:t>
            </a:r>
            <a:r>
              <a:rPr lang="en-US" b="1" i="1" dirty="0" smtClean="0">
                <a:solidFill>
                  <a:srgbClr val="800000"/>
                </a:solidFill>
                <a:latin typeface="Arial"/>
              </a:rPr>
              <a:t>temperature–rate relationship</a:t>
            </a:r>
          </a:p>
          <a:p>
            <a:endParaRPr lang="en-US" b="1" i="1" dirty="0">
              <a:latin typeface="Arial"/>
            </a:endParaRPr>
          </a:p>
          <a:p>
            <a:r>
              <a:rPr lang="en-US" b="1" i="1" dirty="0" smtClean="0">
                <a:latin typeface="Arial"/>
              </a:rPr>
              <a:t>Reaction </a:t>
            </a:r>
            <a:r>
              <a:rPr lang="en-US" b="1" i="1" dirty="0">
                <a:latin typeface="Arial"/>
              </a:rPr>
              <a:t>rate ordinarily</a:t>
            </a:r>
            <a:r>
              <a:rPr lang="en-US" b="1" i="1" dirty="0">
                <a:solidFill>
                  <a:srgbClr val="800000"/>
                </a:solidFill>
                <a:latin typeface="Arial"/>
              </a:rPr>
              <a:t> increases </a:t>
            </a:r>
            <a:r>
              <a:rPr lang="en-US" b="1" i="1" dirty="0">
                <a:latin typeface="Arial"/>
              </a:rPr>
              <a:t>with </a:t>
            </a:r>
            <a:r>
              <a:rPr lang="en-US" b="1" i="1" dirty="0" smtClean="0">
                <a:latin typeface="Arial"/>
              </a:rPr>
              <a:t>temperature.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To cook food more quickly, raise the oven temperature. </a:t>
            </a:r>
          </a:p>
          <a:p>
            <a:pPr marL="27432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To slow the reactions that lead to food spoilage, put food in the refrigerator. 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o really slow the reactions down, put food in the freezer.</a:t>
            </a:r>
            <a:endParaRPr lang="en-US" dirty="0" smtClean="0">
              <a:latin typeface="Arial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768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8229600" cy="990600"/>
          </a:xfrm>
        </p:spPr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Kinetic </a:t>
            </a:r>
            <a:r>
              <a:rPr lang="en-US" b="1" dirty="0" smtClean="0">
                <a:solidFill>
                  <a:srgbClr val="000090"/>
                </a:solidFill>
              </a:rPr>
              <a:t>Theory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92F8-0F43-4161-8DBE-68AC60E836AA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8355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295400"/>
            <a:ext cx="7848600" cy="49377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Temperature </a:t>
            </a:r>
            <a:r>
              <a:rPr lang="en-US" dirty="0"/>
              <a:t>is a measure of the average kinetic energy of </a:t>
            </a:r>
            <a:r>
              <a:rPr lang="en-US" dirty="0" smtClean="0"/>
              <a:t>molecules.</a:t>
            </a:r>
          </a:p>
          <a:p>
            <a:endParaRPr lang="en-US" dirty="0" smtClean="0"/>
          </a:p>
          <a:p>
            <a:r>
              <a:rPr lang="en-US" dirty="0" smtClean="0"/>
              <a:t>Higher </a:t>
            </a:r>
            <a:r>
              <a:rPr lang="en-US" dirty="0"/>
              <a:t>temperatures mean higher kinetic </a:t>
            </a:r>
            <a:r>
              <a:rPr lang="en-US" dirty="0" smtClean="0"/>
              <a:t>energies.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higher the temperature, the larger the fraction of molecules </a:t>
            </a:r>
            <a:r>
              <a:rPr lang="en-US" dirty="0" smtClean="0"/>
              <a:t>with kinetic energies equal </a:t>
            </a:r>
            <a:r>
              <a:rPr lang="en-US" dirty="0"/>
              <a:t>to or </a:t>
            </a:r>
            <a:r>
              <a:rPr lang="en-US" dirty="0" smtClean="0"/>
              <a:t>greater than the </a:t>
            </a:r>
            <a:r>
              <a:rPr lang="en-US" dirty="0"/>
              <a:t>activation </a:t>
            </a:r>
            <a:r>
              <a:rPr lang="en-US" dirty="0" smtClean="0"/>
              <a:t>energy (E</a:t>
            </a:r>
            <a:r>
              <a:rPr lang="en-US" baseline="-25000" dirty="0" smtClean="0"/>
              <a:t>a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r>
              <a:rPr lang="en-US" dirty="0" smtClean="0"/>
              <a:t>With </a:t>
            </a:r>
            <a:r>
              <a:rPr lang="en-US" dirty="0"/>
              <a:t>a larger fraction of molecules</a:t>
            </a:r>
            <a:r>
              <a:rPr lang="en-US" dirty="0" smtClean="0"/>
              <a:t> possessing E</a:t>
            </a:r>
            <a:r>
              <a:rPr lang="en-US" baseline="-25000" dirty="0" smtClean="0"/>
              <a:t>a</a:t>
            </a:r>
            <a:r>
              <a:rPr lang="en-US" dirty="0"/>
              <a:t>, a larger fraction of</a:t>
            </a:r>
            <a:r>
              <a:rPr lang="en-US" dirty="0" smtClean="0"/>
              <a:t> collisions lead to product formation, resulting in a higher rate of reaction. 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5225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609600" y="457200"/>
            <a:ext cx="77724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b="1" dirty="0" smtClean="0">
                <a:solidFill>
                  <a:srgbClr val="0000FF"/>
                </a:solidFill>
              </a:rPr>
              <a:t>Consider the following equation:</a:t>
            </a:r>
          </a:p>
          <a:p>
            <a:endParaRPr lang="en-US" sz="2800" b="1" dirty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800" b="1" dirty="0" smtClean="0"/>
              <a:t>A is a constant called called the frequency factor and is related to the frequency of collision and orientation. </a:t>
            </a:r>
          </a:p>
          <a:p>
            <a:endParaRPr lang="en-US" sz="2800" b="1" dirty="0" smtClean="0"/>
          </a:p>
          <a:p>
            <a:endParaRPr lang="en-US" sz="2800" b="1" dirty="0" smtClean="0"/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latin typeface="Arial"/>
              </a:rPr>
              <a:t>The </a:t>
            </a:r>
            <a:r>
              <a:rPr lang="en-US" sz="2800" dirty="0">
                <a:latin typeface="Arial"/>
              </a:rPr>
              <a:t>rate constant (k) is dependent on the activation energy of the reaction </a:t>
            </a:r>
            <a:r>
              <a:rPr lang="en-US" sz="2800" dirty="0" smtClean="0">
                <a:latin typeface="Arial"/>
              </a:rPr>
              <a:t>and the </a:t>
            </a:r>
            <a:r>
              <a:rPr lang="en-US" sz="2800" dirty="0">
                <a:latin typeface="Arial"/>
              </a:rPr>
              <a:t>temperature</a:t>
            </a:r>
            <a:r>
              <a:rPr lang="en-US" sz="2800" dirty="0" smtClean="0">
                <a:latin typeface="Arial"/>
              </a:rPr>
              <a:t>.</a:t>
            </a:r>
            <a:endParaRPr lang="en-US" sz="2800" b="1" dirty="0" smtClean="0"/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97288092"/>
              </p:ext>
            </p:extLst>
          </p:nvPr>
        </p:nvGraphicFramePr>
        <p:xfrm>
          <a:off x="2286000" y="1371600"/>
          <a:ext cx="3997570" cy="838200"/>
        </p:xfrm>
        <a:graphic>
          <a:graphicData uri="http://schemas.openxmlformats.org/presentationml/2006/ole">
            <p:oleObj spid="_x0000_s1220" name="Equation" r:id="rId3" imgW="787400" imgH="165100" progId="Equation.3">
              <p:embed/>
            </p:oleObj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5694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9782260"/>
              </p:ext>
            </p:extLst>
          </p:nvPr>
        </p:nvGraphicFramePr>
        <p:xfrm>
          <a:off x="2667000" y="228600"/>
          <a:ext cx="3634154" cy="762000"/>
        </p:xfrm>
        <a:graphic>
          <a:graphicData uri="http://schemas.openxmlformats.org/presentationml/2006/ole">
            <p:oleObj spid="_x0000_s794717" name="Equation" r:id="rId3" imgW="787400" imgH="165100" progId="Equation.3">
              <p:embed/>
            </p:oleObj>
          </a:graphicData>
        </a:graphic>
      </p:graphicFrame>
      <p:sp>
        <p:nvSpPr>
          <p:cNvPr id="171" name="TextBox 170"/>
          <p:cNvSpPr txBox="1"/>
          <p:nvPr/>
        </p:nvSpPr>
        <p:spPr>
          <a:xfrm>
            <a:off x="609600" y="13716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 Consider two different reactions that occur at the same temperature. Each reaction has a different E</a:t>
            </a:r>
            <a:r>
              <a:rPr lang="en-US" sz="2800" baseline="-25000" dirty="0" smtClean="0"/>
              <a:t>a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3957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9782260"/>
              </p:ext>
            </p:extLst>
          </p:nvPr>
        </p:nvGraphicFramePr>
        <p:xfrm>
          <a:off x="2667000" y="228600"/>
          <a:ext cx="3634154" cy="762000"/>
        </p:xfrm>
        <a:graphic>
          <a:graphicData uri="http://schemas.openxmlformats.org/presentationml/2006/ole">
            <p:oleObj spid="_x0000_s515219" name="Equation" r:id="rId3" imgW="787400" imgH="165100" progId="Equation.3">
              <p:embed/>
            </p:oleObj>
          </a:graphicData>
        </a:graphic>
      </p:graphicFrame>
      <p:sp>
        <p:nvSpPr>
          <p:cNvPr id="189" name="TextBox 188"/>
          <p:cNvSpPr txBox="1"/>
          <p:nvPr/>
        </p:nvSpPr>
        <p:spPr>
          <a:xfrm>
            <a:off x="457200" y="12192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 Consider the same reaction at two different temperatures. </a:t>
            </a:r>
            <a:r>
              <a:rPr lang="en-US" sz="2800" dirty="0" err="1" smtClean="0"/>
              <a:t>E</a:t>
            </a:r>
            <a:r>
              <a:rPr lang="en-US" sz="2800" baseline="-25000" dirty="0" err="1" smtClean="0"/>
              <a:t>a</a:t>
            </a:r>
            <a:r>
              <a:rPr lang="en-US" sz="2800" dirty="0" smtClean="0"/>
              <a:t> is independent of temperature. </a:t>
            </a:r>
            <a:endParaRPr lang="en-US" sz="28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3957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Placeholder 2" descr="CNX_Chem_12_05_Success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51692" t="1340" r="4431" b="10915"/>
          <a:stretch>
            <a:fillRect/>
          </a:stretch>
        </p:blipFill>
        <p:spPr>
          <a:xfrm>
            <a:off x="1295400" y="1249574"/>
            <a:ext cx="6781157" cy="5229825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609600" y="762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 The area under the curve is directly proportional to the number of molecules possessing those energies. </a:t>
            </a:r>
            <a:endParaRPr lang="en-US" sz="2800" dirty="0"/>
          </a:p>
        </p:txBody>
      </p:sp>
      <p:sp>
        <p:nvSpPr>
          <p:cNvPr id="5" name="SMARTInkShape-758"/>
          <p:cNvSpPr/>
          <p:nvPr/>
        </p:nvSpPr>
        <p:spPr>
          <a:xfrm>
            <a:off x="6635750" y="4623683"/>
            <a:ext cx="31750" cy="1135767"/>
          </a:xfrm>
          <a:custGeom>
            <a:avLst/>
            <a:gdLst/>
            <a:ahLst/>
            <a:cxnLst/>
            <a:rect l="0" t="0" r="0" b="0"/>
            <a:pathLst>
              <a:path w="31750" h="1135767">
                <a:moveTo>
                  <a:pt x="0" y="5467"/>
                </a:moveTo>
                <a:lnTo>
                  <a:pt x="0" y="0"/>
                </a:lnTo>
                <a:lnTo>
                  <a:pt x="0" y="2950"/>
                </a:lnTo>
                <a:lnTo>
                  <a:pt x="0" y="1272"/>
                </a:lnTo>
                <a:lnTo>
                  <a:pt x="0" y="17206"/>
                </a:lnTo>
                <a:lnTo>
                  <a:pt x="4364" y="23047"/>
                </a:lnTo>
                <a:lnTo>
                  <a:pt x="5762" y="28942"/>
                </a:lnTo>
                <a:lnTo>
                  <a:pt x="6348" y="52296"/>
                </a:lnTo>
                <a:lnTo>
                  <a:pt x="8231" y="56383"/>
                </a:lnTo>
                <a:lnTo>
                  <a:pt x="10713" y="60552"/>
                </a:lnTo>
                <a:lnTo>
                  <a:pt x="12111" y="67571"/>
                </a:lnTo>
                <a:lnTo>
                  <a:pt x="12695" y="102912"/>
                </a:lnTo>
                <a:lnTo>
                  <a:pt x="12699" y="134298"/>
                </a:lnTo>
                <a:lnTo>
                  <a:pt x="14581" y="138690"/>
                </a:lnTo>
                <a:lnTo>
                  <a:pt x="17064" y="142994"/>
                </a:lnTo>
                <a:lnTo>
                  <a:pt x="18168" y="147258"/>
                </a:lnTo>
                <a:lnTo>
                  <a:pt x="12938" y="172422"/>
                </a:lnTo>
                <a:lnTo>
                  <a:pt x="14687" y="176800"/>
                </a:lnTo>
                <a:lnTo>
                  <a:pt x="17111" y="181099"/>
                </a:lnTo>
                <a:lnTo>
                  <a:pt x="18188" y="185361"/>
                </a:lnTo>
                <a:lnTo>
                  <a:pt x="17770" y="187485"/>
                </a:lnTo>
                <a:lnTo>
                  <a:pt x="13910" y="195964"/>
                </a:lnTo>
                <a:lnTo>
                  <a:pt x="12720" y="217134"/>
                </a:lnTo>
                <a:lnTo>
                  <a:pt x="14590" y="221367"/>
                </a:lnTo>
                <a:lnTo>
                  <a:pt x="16077" y="223484"/>
                </a:lnTo>
                <a:lnTo>
                  <a:pt x="16362" y="225600"/>
                </a:lnTo>
                <a:lnTo>
                  <a:pt x="12822" y="249014"/>
                </a:lnTo>
                <a:lnTo>
                  <a:pt x="12700" y="283533"/>
                </a:lnTo>
                <a:lnTo>
                  <a:pt x="12699" y="318495"/>
                </a:lnTo>
                <a:lnTo>
                  <a:pt x="12699" y="355240"/>
                </a:lnTo>
                <a:lnTo>
                  <a:pt x="12699" y="375542"/>
                </a:lnTo>
                <a:lnTo>
                  <a:pt x="14581" y="379965"/>
                </a:lnTo>
                <a:lnTo>
                  <a:pt x="16070" y="382132"/>
                </a:lnTo>
                <a:lnTo>
                  <a:pt x="16358" y="384988"/>
                </a:lnTo>
                <a:lnTo>
                  <a:pt x="12884" y="410740"/>
                </a:lnTo>
                <a:lnTo>
                  <a:pt x="14663" y="416776"/>
                </a:lnTo>
                <a:lnTo>
                  <a:pt x="17101" y="422515"/>
                </a:lnTo>
                <a:lnTo>
                  <a:pt x="19028" y="457466"/>
                </a:lnTo>
                <a:lnTo>
                  <a:pt x="19050" y="492689"/>
                </a:lnTo>
                <a:lnTo>
                  <a:pt x="19050" y="528220"/>
                </a:lnTo>
                <a:lnTo>
                  <a:pt x="19050" y="533664"/>
                </a:lnTo>
                <a:lnTo>
                  <a:pt x="20931" y="538436"/>
                </a:lnTo>
                <a:lnTo>
                  <a:pt x="23414" y="542909"/>
                </a:lnTo>
                <a:lnTo>
                  <a:pt x="25009" y="551529"/>
                </a:lnTo>
                <a:lnTo>
                  <a:pt x="25399" y="588204"/>
                </a:lnTo>
                <a:lnTo>
                  <a:pt x="25401" y="623194"/>
                </a:lnTo>
                <a:lnTo>
                  <a:pt x="25401" y="657797"/>
                </a:lnTo>
                <a:lnTo>
                  <a:pt x="26105" y="663691"/>
                </a:lnTo>
                <a:lnTo>
                  <a:pt x="28770" y="671015"/>
                </a:lnTo>
                <a:lnTo>
                  <a:pt x="29058" y="674237"/>
                </a:lnTo>
                <a:lnTo>
                  <a:pt x="25584" y="698765"/>
                </a:lnTo>
                <a:lnTo>
                  <a:pt x="31578" y="732129"/>
                </a:lnTo>
                <a:lnTo>
                  <a:pt x="31727" y="749365"/>
                </a:lnTo>
                <a:lnTo>
                  <a:pt x="25661" y="779012"/>
                </a:lnTo>
                <a:lnTo>
                  <a:pt x="30890" y="800163"/>
                </a:lnTo>
                <a:lnTo>
                  <a:pt x="30471" y="802670"/>
                </a:lnTo>
                <a:lnTo>
                  <a:pt x="28124" y="807337"/>
                </a:lnTo>
                <a:lnTo>
                  <a:pt x="27922" y="809569"/>
                </a:lnTo>
                <a:lnTo>
                  <a:pt x="31559" y="832192"/>
                </a:lnTo>
                <a:lnTo>
                  <a:pt x="31748" y="867314"/>
                </a:lnTo>
                <a:lnTo>
                  <a:pt x="31749" y="901330"/>
                </a:lnTo>
                <a:lnTo>
                  <a:pt x="31749" y="937548"/>
                </a:lnTo>
                <a:lnTo>
                  <a:pt x="31044" y="962264"/>
                </a:lnTo>
                <a:lnTo>
                  <a:pt x="26283" y="978166"/>
                </a:lnTo>
                <a:lnTo>
                  <a:pt x="25416" y="1011528"/>
                </a:lnTo>
                <a:lnTo>
                  <a:pt x="25401" y="1048202"/>
                </a:lnTo>
                <a:lnTo>
                  <a:pt x="25401" y="1083135"/>
                </a:lnTo>
                <a:lnTo>
                  <a:pt x="25401" y="1118541"/>
                </a:lnTo>
                <a:lnTo>
                  <a:pt x="25401" y="1135766"/>
                </a:lnTo>
                <a:lnTo>
                  <a:pt x="19050" y="1129417"/>
                </a:lnTo>
              </a:path>
            </a:pathLst>
          </a:custGeom>
          <a:ln w="19050">
            <a:solidFill>
              <a:srgbClr val="FF0000"/>
            </a:solidFill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38100" dist="25400" dir="5400000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61925"/>
            <a:ext cx="8948738" cy="676275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12.1 Chemical Reaction Rates</a:t>
            </a:r>
            <a:endParaRPr lang="en-US" sz="4000" b="1" dirty="0"/>
          </a:p>
        </p:txBody>
      </p:sp>
      <p:sp>
        <p:nvSpPr>
          <p:cNvPr id="753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0675" y="609600"/>
            <a:ext cx="8442325" cy="5621337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b="1" i="1" dirty="0" smtClean="0"/>
              <a:t>The </a:t>
            </a:r>
            <a:r>
              <a:rPr lang="en-US" sz="2800" b="1" i="1" dirty="0" smtClean="0">
                <a:solidFill>
                  <a:srgbClr val="0000FF"/>
                </a:solidFill>
              </a:rPr>
              <a:t>rate of a reaction </a:t>
            </a:r>
            <a:r>
              <a:rPr lang="en-US" sz="2800" b="1" i="1" dirty="0" smtClean="0"/>
              <a:t>is the change in the amount of a reactant or product per unit time. </a:t>
            </a:r>
          </a:p>
          <a:p>
            <a:endParaRPr lang="en-US" sz="2800" b="1" i="1" dirty="0" smtClean="0"/>
          </a:p>
          <a:p>
            <a:r>
              <a:rPr lang="en-US" sz="2800" b="1" i="1" dirty="0" smtClean="0"/>
              <a:t>It is often convenient to express amount in terms of concentration.</a:t>
            </a:r>
          </a:p>
          <a:p>
            <a:endParaRPr lang="en-US" sz="2800" b="1" i="1" dirty="0" smtClean="0"/>
          </a:p>
          <a:p>
            <a:r>
              <a:rPr lang="en-US" sz="2800" b="1" i="1" dirty="0" smtClean="0">
                <a:solidFill>
                  <a:srgbClr val="0000FF"/>
                </a:solidFill>
              </a:rPr>
              <a:t>Rate Expression: </a:t>
            </a:r>
            <a:r>
              <a:rPr lang="en-US" sz="2800" b="1" i="1" dirty="0" smtClean="0"/>
              <a:t>Mathematical Representation of rate of reaction. </a:t>
            </a:r>
          </a:p>
          <a:p>
            <a:endParaRPr lang="en-US" sz="2800" b="1" i="1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2845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381000" y="1336119"/>
            <a:ext cx="777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 smtClean="0"/>
          </a:p>
          <a:p>
            <a:endParaRPr lang="en-US" sz="3200" b="1" dirty="0" smtClean="0"/>
          </a:p>
          <a:p>
            <a:endParaRPr lang="en-US" sz="3200" b="1" dirty="0" smtClean="0"/>
          </a:p>
          <a:p>
            <a:pPr marL="457200" indent="-457200">
              <a:buFont typeface="Arial"/>
              <a:buChar char="•"/>
            </a:pPr>
            <a:r>
              <a:rPr lang="en-US" sz="3200" b="1" dirty="0" smtClean="0"/>
              <a:t>Taking the natural logarithm of both sides of the equation gives the </a:t>
            </a:r>
            <a:r>
              <a:rPr lang="en-US" sz="3200" b="1" dirty="0" smtClean="0">
                <a:solidFill>
                  <a:srgbClr val="0000FF"/>
                </a:solidFill>
              </a:rPr>
              <a:t>Arrhenius Equation. </a:t>
            </a:r>
            <a:endParaRPr lang="en-US" sz="3200" b="1" dirty="0">
              <a:solidFill>
                <a:srgbClr val="0000FF"/>
              </a:solidFill>
            </a:endParaRPr>
          </a:p>
        </p:txBody>
      </p:sp>
      <p:graphicFrame>
        <p:nvGraphicFramePr>
          <p:cNvPr id="1873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11981456"/>
              </p:ext>
            </p:extLst>
          </p:nvPr>
        </p:nvGraphicFramePr>
        <p:xfrm>
          <a:off x="1447800" y="4495800"/>
          <a:ext cx="6019800" cy="1480972"/>
        </p:xfrm>
        <a:graphic>
          <a:graphicData uri="http://schemas.openxmlformats.org/presentationml/2006/ole">
            <p:oleObj spid="_x0000_s783524" name="Equation" r:id="rId3" imgW="1600200" imgH="393700" progId="Equation.3">
              <p:embed/>
            </p:oleObj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49317873"/>
              </p:ext>
            </p:extLst>
          </p:nvPr>
        </p:nvGraphicFramePr>
        <p:xfrm>
          <a:off x="1295400" y="1371600"/>
          <a:ext cx="4360985" cy="914400"/>
        </p:xfrm>
        <a:graphic>
          <a:graphicData uri="http://schemas.openxmlformats.org/presentationml/2006/ole">
            <p:oleObj spid="_x0000_s783525" name="Equation" r:id="rId4" imgW="787400" imgH="165100" progId="Equation.3">
              <p:embed/>
            </p:oleObj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2362200" y="228600"/>
            <a:ext cx="439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Arrhenius Equation</a:t>
            </a:r>
            <a:endParaRPr lang="en-US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5694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608263"/>
            <a:ext cx="8229600" cy="5697537"/>
          </a:xfrm>
        </p:spPr>
        <p:txBody>
          <a:bodyPr/>
          <a:lstStyle/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This form of the </a:t>
            </a:r>
            <a:r>
              <a:rPr lang="en-US" sz="2400" b="1" i="1" dirty="0"/>
              <a:t>Arrhenius </a:t>
            </a:r>
            <a:r>
              <a:rPr lang="en-US" sz="2400" b="1" i="1" dirty="0" smtClean="0"/>
              <a:t>equation</a:t>
            </a:r>
            <a:r>
              <a:rPr lang="en-US" sz="2400" dirty="0" smtClean="0"/>
              <a:t> can be used with two k values and two corresponding temperatures to calculate E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.</a:t>
            </a:r>
            <a:endParaRPr lang="en-US" sz="2400" baseline="-25000" dirty="0" smtClean="0"/>
          </a:p>
          <a:p>
            <a:endParaRPr lang="en-US" sz="2400" baseline="-25000" dirty="0" smtClean="0"/>
          </a:p>
          <a:p>
            <a:r>
              <a:rPr lang="en-US" sz="2400" dirty="0" smtClean="0"/>
              <a:t>You do not need to know the value of the constant,  A, to use this equation. </a:t>
            </a:r>
          </a:p>
          <a:p>
            <a:endParaRPr lang="en-US" sz="2400" dirty="0"/>
          </a:p>
          <a:p>
            <a:r>
              <a:rPr lang="en-US" sz="2400" dirty="0" smtClean="0"/>
              <a:t>Make sure that the energy units </a:t>
            </a:r>
            <a:r>
              <a:rPr lang="en-US" sz="2400" dirty="0"/>
              <a:t>on 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a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and R are identical. </a:t>
            </a:r>
          </a:p>
          <a:p>
            <a:endParaRPr lang="en-US" sz="2400" baseline="-25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2000" y="-152400"/>
            <a:ext cx="8382000" cy="990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Two-point form of the Arrhenius Equation</a:t>
            </a:r>
            <a:endParaRPr lang="en-US" sz="2800" b="1" dirty="0">
              <a:solidFill>
                <a:srgbClr val="00009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93851779"/>
              </p:ext>
            </p:extLst>
          </p:nvPr>
        </p:nvGraphicFramePr>
        <p:xfrm>
          <a:off x="914400" y="1295400"/>
          <a:ext cx="4467497" cy="1447800"/>
        </p:xfrm>
        <a:graphic>
          <a:graphicData uri="http://schemas.openxmlformats.org/presentationml/2006/ole">
            <p:oleObj spid="_x0000_s810077" name="Equation" r:id="rId3" imgW="1371600" imgH="444500" progId="Equation.3">
              <p:embed/>
            </p:oleObj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6682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34963" y="612774"/>
            <a:ext cx="8504237" cy="5940426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sz="2800" b="1" i="1" dirty="0" smtClean="0">
              <a:latin typeface="Arial"/>
            </a:endParaRPr>
          </a:p>
          <a:p>
            <a:r>
              <a:rPr lang="en-US" b="1" i="1" dirty="0" smtClean="0">
                <a:solidFill>
                  <a:srgbClr val="000090"/>
                </a:solidFill>
                <a:latin typeface="Arial"/>
              </a:rPr>
              <a:t>Catalyst</a:t>
            </a:r>
            <a:r>
              <a:rPr lang="en-US" b="1" i="1" dirty="0" smtClean="0">
                <a:latin typeface="Arial"/>
              </a:rPr>
              <a:t> – </a:t>
            </a:r>
            <a:r>
              <a:rPr lang="en-US" dirty="0" smtClean="0">
                <a:latin typeface="Arial"/>
              </a:rPr>
              <a:t>A substance that increases the rate of a chemical reaction by lowering the activation energy without itself being consumed by the reaction. </a:t>
            </a:r>
          </a:p>
          <a:p>
            <a:endParaRPr lang="en-US" b="1" i="1" dirty="0" smtClean="0">
              <a:latin typeface="Arial"/>
            </a:endParaRPr>
          </a:p>
          <a:p>
            <a:r>
              <a:rPr lang="en-US" dirty="0" smtClean="0"/>
              <a:t>The catalyst is regenerated in the process. </a:t>
            </a:r>
          </a:p>
          <a:p>
            <a:pPr>
              <a:buNone/>
            </a:pPr>
            <a:endParaRPr lang="en-US" b="1" i="1" dirty="0" smtClean="0">
              <a:latin typeface="Arial"/>
            </a:endParaRPr>
          </a:p>
          <a:p>
            <a:r>
              <a:rPr lang="en-US" dirty="0" smtClean="0"/>
              <a:t>Catalysts provide an alternate reaction pathway with a lower activation energy.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Sometimes the catalyzed path contains multiple steps, but each individual step has an activation energy that is lower than the activation energy of the </a:t>
            </a:r>
            <a:r>
              <a:rPr lang="en-US" dirty="0" err="1" smtClean="0"/>
              <a:t>uncatalyzed</a:t>
            </a:r>
            <a:r>
              <a:rPr lang="en-US" dirty="0" smtClean="0"/>
              <a:t> reaction. </a:t>
            </a:r>
          </a:p>
          <a:p>
            <a:endParaRPr lang="en-US" sz="2800" dirty="0" smtClean="0"/>
          </a:p>
          <a:p>
            <a:endParaRPr lang="en-US" sz="2800" b="1" i="1" dirty="0" smtClean="0">
              <a:latin typeface="Arial"/>
            </a:endParaRPr>
          </a:p>
          <a:p>
            <a:pPr>
              <a:buNone/>
            </a:pPr>
            <a:endParaRPr lang="en-US" sz="2800" dirty="0" smtClean="0"/>
          </a:p>
          <a:p>
            <a:pPr lvl="1"/>
            <a:endParaRPr lang="en-US" sz="2800" dirty="0" smtClean="0">
              <a:solidFill>
                <a:schemeClr val="tx1"/>
              </a:solidFill>
              <a:sym typeface="Wingdings" pitchFamily="2" charset="2"/>
            </a:endParaRPr>
          </a:p>
          <a:p>
            <a:pPr lvl="1"/>
            <a:endParaRPr lang="en-US" sz="2800" dirty="0" smtClean="0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90"/>
                </a:solidFill>
              </a:rPr>
              <a:t>12.7 Catalysis</a:t>
            </a:r>
            <a:endParaRPr lang="en-US" sz="40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7471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4800" y="762000"/>
            <a:ext cx="8504237" cy="5483226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sz="2800" dirty="0" smtClean="0">
              <a:solidFill>
                <a:schemeClr val="tx1"/>
              </a:solidFill>
              <a:latin typeface="Arial"/>
              <a:sym typeface="Wingdings" pitchFamily="2" charset="2"/>
            </a:endParaRPr>
          </a:p>
          <a:p>
            <a:pPr lvl="1"/>
            <a:endParaRPr lang="en-US" sz="2400" dirty="0" smtClean="0">
              <a:solidFill>
                <a:schemeClr val="tx1"/>
              </a:solidFill>
              <a:sym typeface="Wingdings" pitchFamily="2" charset="2"/>
            </a:endParaRPr>
          </a:p>
          <a:p>
            <a:pPr lvl="1"/>
            <a:endParaRPr lang="en-US" sz="2400" dirty="0" smtClean="0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-381000"/>
            <a:ext cx="8610600" cy="9906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Reaction Diagram: Catalyzed vs. </a:t>
            </a:r>
            <a:r>
              <a:rPr lang="en-US" sz="2800" b="1" dirty="0" err="1" smtClean="0"/>
              <a:t>Uncatalyzed</a:t>
            </a:r>
            <a:endParaRPr lang="en-US" sz="2800" b="1" dirty="0"/>
          </a:p>
        </p:txBody>
      </p:sp>
      <p:pic>
        <p:nvPicPr>
          <p:cNvPr id="7" name="Picture Placeholder 1" descr="CNX_Chem_12_07_Hydrogen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-923" r="-923"/>
          <a:stretch>
            <a:fillRect/>
          </a:stretch>
        </p:blipFill>
        <p:spPr>
          <a:xfrm>
            <a:off x="1524000" y="1023959"/>
            <a:ext cx="6096000" cy="5681641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7471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4800" y="762000"/>
            <a:ext cx="8504237" cy="5483226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sz="2800" dirty="0" smtClean="0">
              <a:solidFill>
                <a:schemeClr val="tx1"/>
              </a:solidFill>
              <a:latin typeface="Arial"/>
              <a:sym typeface="Wingdings" pitchFamily="2" charset="2"/>
            </a:endParaRPr>
          </a:p>
          <a:p>
            <a:pPr lvl="1"/>
            <a:endParaRPr lang="en-US" sz="2400" dirty="0" smtClean="0">
              <a:solidFill>
                <a:schemeClr val="tx1"/>
              </a:solidFill>
              <a:sym typeface="Wingdings" pitchFamily="2" charset="2"/>
            </a:endParaRPr>
          </a:p>
          <a:p>
            <a:pPr lvl="1"/>
            <a:endParaRPr lang="en-US" sz="2400" dirty="0" smtClean="0">
              <a:solidFill>
                <a:schemeClr val="tx1"/>
              </a:solidFill>
              <a:sym typeface="Wingdings" pitchFamily="2" charset="2"/>
            </a:endParaRPr>
          </a:p>
        </p:txBody>
      </p:sp>
      <p:pic>
        <p:nvPicPr>
          <p:cNvPr id="5" name="Picture Placeholder 1" descr="CNX_Chem_12_07_CatReCoD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658" r="1551"/>
          <a:stretch>
            <a:fillRect/>
          </a:stretch>
        </p:blipFill>
        <p:spPr>
          <a:xfrm>
            <a:off x="1553914" y="685800"/>
            <a:ext cx="6523285" cy="5940285"/>
          </a:xfrm>
          <a:prstGeom prst="rect">
            <a:avLst/>
          </a:prstGeom>
        </p:spPr>
      </p:pic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-381000"/>
            <a:ext cx="8610600" cy="9906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Reaction Diagram: Catalyzed vs. </a:t>
            </a:r>
            <a:r>
              <a:rPr lang="en-US" sz="2800" b="1" dirty="0" err="1" smtClean="0"/>
              <a:t>Uncatalyzed</a:t>
            </a:r>
            <a:endParaRPr lang="en-US" sz="2800" b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7471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152400"/>
            <a:ext cx="82296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Types </a:t>
            </a:r>
            <a:r>
              <a:rPr lang="en-US" b="1" dirty="0" smtClean="0">
                <a:solidFill>
                  <a:srgbClr val="0000FF"/>
                </a:solidFill>
              </a:rPr>
              <a:t>of Catalysts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762000"/>
            <a:ext cx="7848600" cy="5410200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pPr marL="0" indent="0">
              <a:buNone/>
            </a:pPr>
            <a:r>
              <a:rPr lang="en-US" sz="2800" b="1" i="1" dirty="0" smtClean="0"/>
              <a:t>1) A </a:t>
            </a:r>
            <a:r>
              <a:rPr lang="en-US" sz="2800" b="1" i="1" dirty="0" smtClean="0">
                <a:solidFill>
                  <a:srgbClr val="0000FF"/>
                </a:solidFill>
              </a:rPr>
              <a:t>Homogeneous catalyst </a:t>
            </a:r>
            <a:r>
              <a:rPr lang="en-US" sz="2800" b="1" i="1" dirty="0" smtClean="0">
                <a:solidFill>
                  <a:srgbClr val="000000"/>
                </a:solidFill>
              </a:rPr>
              <a:t>is in </a:t>
            </a:r>
            <a:r>
              <a:rPr lang="en-US" sz="2800" b="1" i="1" dirty="0" smtClean="0">
                <a:solidFill>
                  <a:srgbClr val="0000FF"/>
                </a:solidFill>
              </a:rPr>
              <a:t>the same phase </a:t>
            </a:r>
            <a:r>
              <a:rPr lang="en-US" sz="2800" b="1" i="1" dirty="0" smtClean="0"/>
              <a:t>as the reactants. It speeds up the reaction by forming a reactive intermediate. </a:t>
            </a:r>
          </a:p>
          <a:p>
            <a:pPr marL="0" indent="0">
              <a:buNone/>
            </a:pPr>
            <a:endParaRPr lang="en-US" sz="2800" b="1" i="1" dirty="0" smtClean="0"/>
          </a:p>
          <a:p>
            <a:pPr marL="0" indent="0">
              <a:buFont typeface="Arial"/>
              <a:buChar char="•"/>
            </a:pPr>
            <a:r>
              <a:rPr lang="en-US" sz="2800" b="1" i="1" dirty="0" smtClean="0"/>
              <a:t> The reactive intermediate reacts further to form product and regenerate the catalyst. </a:t>
            </a:r>
          </a:p>
          <a:p>
            <a:pPr marL="0" indent="0">
              <a:buFont typeface="Arial"/>
              <a:buChar char="•"/>
            </a:pPr>
            <a:endParaRPr lang="en-US" sz="2800" b="1" i="1" dirty="0" smtClean="0"/>
          </a:p>
          <a:p>
            <a:pPr marL="0" indent="0">
              <a:buFont typeface="Arial"/>
              <a:buChar char="•"/>
            </a:pPr>
            <a:r>
              <a:rPr lang="en-US" sz="2800" b="1" i="1" dirty="0" smtClean="0"/>
              <a:t> The reactive intermediate is formed but immediately consumed.</a:t>
            </a:r>
          </a:p>
          <a:p>
            <a:pPr marL="0" indent="0">
              <a:buNone/>
            </a:pPr>
            <a:endParaRPr lang="en-US" sz="2800" b="1" i="1" dirty="0" smtClean="0"/>
          </a:p>
          <a:p>
            <a:pPr marL="0" indent="0">
              <a:buNone/>
            </a:pPr>
            <a:endParaRPr lang="en-US" sz="2800" b="1" i="1" dirty="0" smtClean="0"/>
          </a:p>
          <a:p>
            <a:endParaRPr lang="en-US" sz="2800" dirty="0" smtClean="0"/>
          </a:p>
          <a:p>
            <a:pPr lvl="1"/>
            <a:endParaRPr lang="en-US" sz="2800" dirty="0" smtClean="0"/>
          </a:p>
          <a:p>
            <a:pPr lvl="1"/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endParaRPr lang="en-US" sz="2800" b="1" i="1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7558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152400"/>
            <a:ext cx="8229600" cy="990600"/>
          </a:xfrm>
        </p:spPr>
        <p:txBody>
          <a:bodyPr/>
          <a:lstStyle/>
          <a:p>
            <a:r>
              <a:rPr lang="en-US" b="1" i="1" dirty="0" smtClean="0">
                <a:solidFill>
                  <a:srgbClr val="0000FF"/>
                </a:solidFill>
              </a:rPr>
              <a:t>Homogeneous catalyst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381000"/>
            <a:ext cx="7848600" cy="5410200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pPr marL="0" indent="0">
              <a:buNone/>
            </a:pPr>
            <a:endParaRPr lang="en-US" sz="2800" b="1" i="1" dirty="0" smtClean="0"/>
          </a:p>
          <a:p>
            <a:pPr marL="0" indent="0">
              <a:buNone/>
            </a:pPr>
            <a:r>
              <a:rPr lang="en-US" sz="2800" b="1" i="1" dirty="0" smtClean="0"/>
              <a:t>Example: Chlorine radicals (</a:t>
            </a:r>
            <a:r>
              <a:rPr lang="en-US" sz="2800" b="1" i="1" dirty="0" err="1" smtClean="0"/>
              <a:t>Cl</a:t>
            </a:r>
            <a:r>
              <a:rPr lang="en-US" sz="2800" b="1" i="1" dirty="0" smtClean="0"/>
              <a:t>) that catalyze the decomposition of ozone. </a:t>
            </a:r>
          </a:p>
          <a:p>
            <a:pPr marL="0" indent="0">
              <a:buNone/>
            </a:pPr>
            <a:endParaRPr lang="en-US" sz="2800" b="1" i="1" dirty="0" smtClean="0"/>
          </a:p>
          <a:p>
            <a:endParaRPr lang="en-US" sz="2800" dirty="0" smtClean="0"/>
          </a:p>
          <a:p>
            <a:pPr lvl="1"/>
            <a:endParaRPr lang="en-US" sz="2800" dirty="0" smtClean="0"/>
          </a:p>
          <a:p>
            <a:pPr lvl="1"/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endParaRPr lang="en-US" sz="2800" b="1" i="1" dirty="0" smtClean="0"/>
          </a:p>
          <a:p>
            <a:endParaRPr lang="en-US" sz="2800" dirty="0"/>
          </a:p>
        </p:txBody>
      </p:sp>
      <p:sp>
        <p:nvSpPr>
          <p:cNvPr id="158" name="TextBox 157"/>
          <p:cNvSpPr txBox="1"/>
          <p:nvPr/>
        </p:nvSpPr>
        <p:spPr>
          <a:xfrm>
            <a:off x="1063379" y="2738497"/>
            <a:ext cx="650797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Cl(g</a:t>
            </a:r>
            <a:r>
              <a:rPr lang="en-US" sz="3200" dirty="0" smtClean="0"/>
              <a:t>)  +   O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(g)  </a:t>
            </a:r>
            <a:r>
              <a:rPr lang="en-US" sz="32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3200" dirty="0" smtClean="0"/>
              <a:t>   </a:t>
            </a:r>
            <a:r>
              <a:rPr lang="en-US" sz="3200" dirty="0" err="1" smtClean="0"/>
              <a:t>ClO(g</a:t>
            </a:r>
            <a:r>
              <a:rPr lang="en-US" sz="3200" dirty="0" smtClean="0"/>
              <a:t>)  +  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(g)</a:t>
            </a:r>
          </a:p>
          <a:p>
            <a:endParaRPr lang="en-US" sz="3200" dirty="0" smtClean="0"/>
          </a:p>
          <a:p>
            <a:r>
              <a:rPr lang="en-US" sz="3200" dirty="0" err="1" smtClean="0"/>
              <a:t>ClO(g</a:t>
            </a:r>
            <a:r>
              <a:rPr lang="en-US" sz="3200" dirty="0" smtClean="0"/>
              <a:t>)  +   </a:t>
            </a:r>
            <a:r>
              <a:rPr lang="en-US" sz="3200" dirty="0" err="1" smtClean="0"/>
              <a:t>O(g</a:t>
            </a:r>
            <a:r>
              <a:rPr lang="en-US" sz="3200" dirty="0" smtClean="0"/>
              <a:t>)  </a:t>
            </a:r>
            <a:r>
              <a:rPr lang="en-US" sz="32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3200" dirty="0" smtClean="0"/>
              <a:t>   </a:t>
            </a:r>
            <a:r>
              <a:rPr lang="en-US" sz="3200" dirty="0" err="1" smtClean="0"/>
              <a:t>Cl(g</a:t>
            </a:r>
            <a:r>
              <a:rPr lang="en-US" sz="3200" dirty="0" smtClean="0"/>
              <a:t>)  +  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(g)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7558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-76200"/>
            <a:ext cx="82296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Types </a:t>
            </a:r>
            <a:r>
              <a:rPr lang="en-US" b="1" dirty="0" smtClean="0">
                <a:solidFill>
                  <a:srgbClr val="0000FF"/>
                </a:solidFill>
              </a:rPr>
              <a:t>of Catalysts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990600"/>
            <a:ext cx="7772400" cy="5410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b="1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b="1" dirty="0" smtClean="0">
                <a:latin typeface="Arial"/>
                <a:cs typeface="Arial"/>
              </a:rPr>
              <a:t>2) A </a:t>
            </a:r>
            <a:r>
              <a:rPr lang="en-US" b="1" i="1" dirty="0" smtClean="0">
                <a:solidFill>
                  <a:srgbClr val="0000FF"/>
                </a:solidFill>
                <a:latin typeface="Arial"/>
                <a:cs typeface="Arial"/>
              </a:rPr>
              <a:t>Heterogeneous catalyst </a:t>
            </a:r>
            <a:r>
              <a:rPr lang="en-US" b="1" i="1" dirty="0" smtClean="0">
                <a:latin typeface="Arial"/>
                <a:cs typeface="Arial"/>
              </a:rPr>
              <a:t>is in a </a:t>
            </a:r>
            <a:r>
              <a:rPr lang="en-US" b="1" i="1" dirty="0" smtClean="0">
                <a:solidFill>
                  <a:srgbClr val="0000FF"/>
                </a:solidFill>
                <a:latin typeface="Arial"/>
                <a:cs typeface="Arial"/>
              </a:rPr>
              <a:t>different phase </a:t>
            </a:r>
            <a:r>
              <a:rPr lang="en-US" b="1" i="1" dirty="0" smtClean="0">
                <a:latin typeface="Arial"/>
                <a:cs typeface="Arial"/>
              </a:rPr>
              <a:t>from that of the reactants.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Most commonly the catalyst is a solid and the reactants are in the gas or liquid phase.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Example is the catalytic converter in automobiles which consists of platinum and rhodium metals. </a:t>
            </a:r>
          </a:p>
          <a:p>
            <a:pPr lvl="1"/>
            <a:endParaRPr lang="en-US" sz="2400" dirty="0">
              <a:solidFill>
                <a:schemeClr val="tx1"/>
              </a:solidFill>
              <a:latin typeface="Arial"/>
              <a:cs typeface="Arial"/>
            </a:endParaRPr>
          </a:p>
          <a:p>
            <a:pPr lvl="1"/>
            <a:endParaRPr lang="en-US" sz="24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endParaRPr lang="en-US" b="1" i="1" dirty="0" smtClean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pPr lvl="1"/>
            <a:endParaRPr lang="en-US" dirty="0" smtClean="0">
              <a:latin typeface="Arial"/>
              <a:cs typeface="Arial"/>
            </a:endParaRPr>
          </a:p>
          <a:p>
            <a:pPr lvl="1"/>
            <a:endParaRPr lang="en-US" dirty="0" smtClean="0">
              <a:latin typeface="Arial"/>
              <a:cs typeface="Arial"/>
            </a:endParaRPr>
          </a:p>
          <a:p>
            <a:pPr>
              <a:buNone/>
            </a:pPr>
            <a:endParaRPr lang="en-US" dirty="0" smtClean="0">
              <a:latin typeface="Arial"/>
              <a:cs typeface="Arial"/>
            </a:endParaRPr>
          </a:p>
          <a:p>
            <a:endParaRPr lang="en-US" b="1" i="1" dirty="0" smtClean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752600" y="4267200"/>
            <a:ext cx="6172900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2CO(g) + O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(g)   </a:t>
            </a:r>
            <a:r>
              <a:rPr lang="en-US" sz="3600" b="1" dirty="0" smtClean="0">
                <a:latin typeface="Times New Roman"/>
                <a:cs typeface="Times New Roman"/>
                <a:sym typeface="Wingdings" pitchFamily="2" charset="2"/>
              </a:rPr>
              <a:t>→</a:t>
            </a:r>
            <a:r>
              <a:rPr lang="en-US" sz="2800" b="1" dirty="0" smtClean="0">
                <a:sym typeface="Wingdings" pitchFamily="2" charset="2"/>
              </a:rPr>
              <a:t>   CO</a:t>
            </a:r>
            <a:r>
              <a:rPr lang="en-US" sz="2800" b="1" baseline="-25000" dirty="0" smtClean="0">
                <a:sym typeface="Wingdings" pitchFamily="2" charset="2"/>
              </a:rPr>
              <a:t>2</a:t>
            </a:r>
            <a:r>
              <a:rPr lang="en-US" sz="2800" b="1" dirty="0" smtClean="0">
                <a:sym typeface="Wingdings" pitchFamily="2" charset="2"/>
              </a:rPr>
              <a:t>(g)</a:t>
            </a:r>
          </a:p>
          <a:p>
            <a:endParaRPr lang="en-US" sz="2400" b="1" dirty="0" smtClean="0">
              <a:sym typeface="Wingdings" pitchFamily="2" charset="2"/>
            </a:endParaRPr>
          </a:p>
          <a:p>
            <a:endParaRPr lang="en-US" sz="2800" b="1" dirty="0">
              <a:sym typeface="Wingdings" pitchFamily="2" charset="2"/>
            </a:endParaRPr>
          </a:p>
          <a:p>
            <a:r>
              <a:rPr lang="en-US" sz="2800" b="1" dirty="0" smtClean="0"/>
              <a:t>              NO</a:t>
            </a:r>
            <a:r>
              <a:rPr lang="en-US" sz="2800" b="1" dirty="0"/>
              <a:t>(g</a:t>
            </a:r>
            <a:r>
              <a:rPr lang="en-US" sz="3600" b="1" dirty="0"/>
              <a:t>) </a:t>
            </a:r>
            <a:r>
              <a:rPr lang="en-US" sz="3600" b="1" dirty="0" smtClean="0"/>
              <a:t>  </a:t>
            </a:r>
            <a:r>
              <a:rPr lang="en-US" sz="3600" b="1" dirty="0" smtClean="0">
                <a:latin typeface="Times New Roman"/>
                <a:cs typeface="Times New Roman"/>
                <a:sym typeface="Wingdings" pitchFamily="2" charset="2"/>
              </a:rPr>
              <a:t>→</a:t>
            </a:r>
            <a:r>
              <a:rPr lang="en-US" sz="3600" b="1" dirty="0" smtClean="0">
                <a:sym typeface="Wingdings" pitchFamily="2" charset="2"/>
              </a:rPr>
              <a:t>   </a:t>
            </a:r>
            <a:r>
              <a:rPr lang="en-US" sz="2800" b="1" dirty="0" smtClean="0">
                <a:sym typeface="Wingdings" pitchFamily="2" charset="2"/>
              </a:rPr>
              <a:t>N</a:t>
            </a:r>
            <a:r>
              <a:rPr lang="en-US" sz="2800" b="1" baseline="-25000" dirty="0" smtClean="0">
                <a:sym typeface="Wingdings" pitchFamily="2" charset="2"/>
              </a:rPr>
              <a:t>2</a:t>
            </a:r>
            <a:r>
              <a:rPr lang="en-US" sz="2800" b="1" dirty="0">
                <a:sym typeface="Wingdings" pitchFamily="2" charset="2"/>
              </a:rPr>
              <a:t>(g</a:t>
            </a:r>
            <a:r>
              <a:rPr lang="en-US" sz="2800" b="1" dirty="0" smtClean="0">
                <a:sym typeface="Wingdings" pitchFamily="2" charset="2"/>
              </a:rPr>
              <a:t>) </a:t>
            </a:r>
            <a:r>
              <a:rPr lang="en-US" sz="2800" b="1" dirty="0"/>
              <a:t>+ O</a:t>
            </a:r>
            <a:r>
              <a:rPr lang="en-US" sz="2800" b="1" baseline="-25000" dirty="0"/>
              <a:t>2</a:t>
            </a:r>
            <a:r>
              <a:rPr lang="en-US" sz="2800" b="1" dirty="0"/>
              <a:t>(g) </a:t>
            </a:r>
            <a:endParaRPr lang="en-US" sz="2800" dirty="0"/>
          </a:p>
          <a:p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66" name="TextBox 65"/>
          <p:cNvSpPr txBox="1"/>
          <p:nvPr/>
        </p:nvSpPr>
        <p:spPr>
          <a:xfrm>
            <a:off x="4615770" y="4038600"/>
            <a:ext cx="565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</a:rPr>
              <a:t>Pt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648200" y="5420380"/>
            <a:ext cx="63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Rh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152400"/>
            <a:ext cx="82296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Types </a:t>
            </a:r>
            <a:r>
              <a:rPr lang="en-US" b="1" dirty="0" smtClean="0">
                <a:solidFill>
                  <a:srgbClr val="0000FF"/>
                </a:solidFill>
              </a:rPr>
              <a:t>of Catalysts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3058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/>
              <a:t>3) </a:t>
            </a:r>
            <a:r>
              <a:rPr lang="en-US" sz="2800" b="1" i="1" dirty="0" smtClean="0">
                <a:solidFill>
                  <a:srgbClr val="0000FF"/>
                </a:solidFill>
              </a:rPr>
              <a:t>Enzymes are biocatalysts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Protein </a:t>
            </a:r>
            <a:r>
              <a:rPr lang="en-US" dirty="0" smtClean="0">
                <a:solidFill>
                  <a:schemeClr val="tx1"/>
                </a:solidFill>
              </a:rPr>
              <a:t>molecules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/>
          </a:p>
          <a:p>
            <a:endParaRPr lang="en-US" b="1" i="1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b="1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3917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438400"/>
            <a:ext cx="8442325" cy="5621337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b="1" i="1" dirty="0" smtClean="0"/>
              <a:t>Reaction rates are always positive quantities.</a:t>
            </a:r>
          </a:p>
          <a:p>
            <a:endParaRPr lang="en-US" sz="2800" b="1" i="1" dirty="0" smtClean="0"/>
          </a:p>
          <a:p>
            <a:r>
              <a:rPr lang="en-US" sz="2800" b="1" i="1" dirty="0" smtClean="0"/>
              <a:t>Concentration is most often expressed in </a:t>
            </a:r>
            <a:r>
              <a:rPr lang="en-US" sz="2800" b="1" i="1" dirty="0" err="1" smtClean="0"/>
              <a:t>Molarity</a:t>
            </a:r>
            <a:r>
              <a:rPr lang="en-US" sz="2800" b="1" i="1" dirty="0" smtClean="0"/>
              <a:t>.  </a:t>
            </a:r>
          </a:p>
          <a:p>
            <a:endParaRPr lang="en-US" sz="2800" b="1" i="1" dirty="0" smtClean="0"/>
          </a:p>
          <a:p>
            <a:r>
              <a:rPr lang="en-US" sz="2800" b="1" i="1" dirty="0" smtClean="0"/>
              <a:t>Rate expressions can be written in terms of reactant or product concentration. </a:t>
            </a:r>
          </a:p>
          <a:p>
            <a:endParaRPr lang="en-US" sz="2800" dirty="0" smtClean="0"/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19262" y="238125"/>
            <a:ext cx="8948738" cy="676275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Rate Expressions</a:t>
            </a:r>
            <a:endParaRPr lang="en-US" sz="4000" b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2845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1" y="855663"/>
            <a:ext cx="8382000" cy="5621337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pPr>
              <a:buNone/>
            </a:pPr>
            <a:r>
              <a:rPr lang="en-US" sz="2800" b="1" dirty="0" smtClean="0"/>
              <a:t>		</a:t>
            </a:r>
            <a:r>
              <a:rPr lang="en-US" sz="3200" b="1" dirty="0" smtClean="0"/>
              <a:t>      2N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O</a:t>
            </a:r>
            <a:r>
              <a:rPr lang="en-US" sz="3200" b="1" baseline="-25000" dirty="0" smtClean="0"/>
              <a:t>5</a:t>
            </a:r>
            <a:r>
              <a:rPr lang="en-US" sz="3200" b="1" dirty="0" smtClean="0"/>
              <a:t>(g) </a:t>
            </a:r>
            <a:r>
              <a:rPr lang="en-US" sz="3200" b="1" dirty="0" smtClean="0">
                <a:latin typeface="Times New Roman"/>
                <a:cs typeface="Times New Roman"/>
                <a:sym typeface="Wingdings" pitchFamily="2" charset="2"/>
              </a:rPr>
              <a:t>→</a:t>
            </a:r>
            <a:r>
              <a:rPr lang="en-US" sz="3200" b="1" dirty="0" smtClean="0">
                <a:sym typeface="Wingdings" pitchFamily="2" charset="2"/>
              </a:rPr>
              <a:t> 4NO</a:t>
            </a:r>
            <a:r>
              <a:rPr lang="en-US" sz="3200" b="1" baseline="-25000" dirty="0" smtClean="0">
                <a:sym typeface="Wingdings" pitchFamily="2" charset="2"/>
              </a:rPr>
              <a:t>2</a:t>
            </a:r>
            <a:r>
              <a:rPr lang="en-US" sz="3200" b="1" dirty="0" smtClean="0">
                <a:sym typeface="Wingdings" pitchFamily="2" charset="2"/>
              </a:rPr>
              <a:t>(g) + O</a:t>
            </a:r>
            <a:r>
              <a:rPr lang="en-US" sz="3200" b="1" baseline="-25000" dirty="0" smtClean="0">
                <a:sym typeface="Wingdings" pitchFamily="2" charset="2"/>
              </a:rPr>
              <a:t>2</a:t>
            </a:r>
            <a:r>
              <a:rPr lang="en-US" sz="3200" b="1" dirty="0" smtClean="0">
                <a:sym typeface="Wingdings" pitchFamily="2" charset="2"/>
              </a:rPr>
              <a:t>(g)</a:t>
            </a:r>
          </a:p>
          <a:p>
            <a:pPr>
              <a:buNone/>
            </a:pPr>
            <a:endParaRPr lang="en-US" sz="1600" dirty="0" smtClean="0">
              <a:sym typeface="Wingdings" pitchFamily="2" charset="2"/>
            </a:endParaRPr>
          </a:p>
          <a:p>
            <a:r>
              <a:rPr lang="en-US" sz="2800" dirty="0" smtClean="0">
                <a:sym typeface="Wingdings" pitchFamily="2" charset="2"/>
              </a:rPr>
              <a:t>Write the rate expression in terms of </a:t>
            </a:r>
            <a:r>
              <a:rPr lang="en-US" sz="2800" dirty="0" smtClean="0"/>
              <a:t>each species</a:t>
            </a:r>
            <a:r>
              <a:rPr lang="en-US" sz="2800" dirty="0" smtClean="0">
                <a:sym typeface="Wingdings" pitchFamily="2" charset="2"/>
              </a:rPr>
              <a:t>.</a:t>
            </a:r>
          </a:p>
          <a:p>
            <a:pPr>
              <a:buNone/>
            </a:pPr>
            <a:endParaRPr lang="en-US" sz="1200" dirty="0" smtClean="0">
              <a:sym typeface="Wingdings" pitchFamily="2" charset="2"/>
            </a:endParaRPr>
          </a:p>
          <a:p>
            <a:r>
              <a:rPr lang="en-US" sz="2400" dirty="0" smtClean="0">
                <a:sym typeface="Wingdings" pitchFamily="2" charset="2"/>
              </a:rPr>
              <a:t>Rate of N</a:t>
            </a:r>
            <a:r>
              <a:rPr lang="en-US" sz="2400" baseline="-25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O</a:t>
            </a:r>
            <a:r>
              <a:rPr lang="en-US" sz="2400" baseline="-25000" dirty="0" smtClean="0">
                <a:sym typeface="Wingdings" pitchFamily="2" charset="2"/>
              </a:rPr>
              <a:t>5</a:t>
            </a:r>
            <a:r>
              <a:rPr lang="en-US" sz="2400" dirty="0" smtClean="0">
                <a:sym typeface="Wingdings" pitchFamily="2" charset="2"/>
              </a:rPr>
              <a:t> decomposition = </a:t>
            </a:r>
          </a:p>
          <a:p>
            <a:pPr marL="0" indent="0">
              <a:buNone/>
            </a:pPr>
            <a:endParaRPr lang="en-US" sz="2400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US" sz="2400" dirty="0" smtClean="0">
              <a:sym typeface="Wingdings" pitchFamily="2" charset="2"/>
            </a:endParaRPr>
          </a:p>
          <a:p>
            <a:r>
              <a:rPr lang="en-US" sz="2400" dirty="0" smtClean="0">
                <a:sym typeface="Wingdings" pitchFamily="2" charset="2"/>
              </a:rPr>
              <a:t>Rate of NO</a:t>
            </a:r>
            <a:r>
              <a:rPr lang="en-US" sz="2400" baseline="-25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 formation =  </a:t>
            </a:r>
          </a:p>
          <a:p>
            <a:pPr marL="0" indent="0">
              <a:buNone/>
            </a:pPr>
            <a:endParaRPr lang="en-US" sz="2400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US" sz="2400" dirty="0" smtClean="0">
              <a:sym typeface="Wingdings" pitchFamily="2" charset="2"/>
            </a:endParaRPr>
          </a:p>
          <a:p>
            <a:r>
              <a:rPr lang="en-US" sz="2400" dirty="0" smtClean="0">
                <a:sym typeface="Wingdings" pitchFamily="2" charset="2"/>
              </a:rPr>
              <a:t>Rate of O</a:t>
            </a:r>
            <a:r>
              <a:rPr lang="en-US" sz="2400" baseline="-25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 formation =    </a:t>
            </a:r>
            <a:endParaRPr lang="en-US" sz="2400" dirty="0" smtClean="0"/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5862" y="238125"/>
            <a:ext cx="8948738" cy="676275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Writing Rate Expressions</a:t>
            </a:r>
            <a:endParaRPr lang="en-US" sz="4000" b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2845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304800"/>
            <a:ext cx="8382000" cy="6400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2800" dirty="0" smtClean="0"/>
          </a:p>
          <a:p>
            <a:r>
              <a:rPr lang="en-US" sz="2800" b="1" i="1" dirty="0" smtClean="0">
                <a:solidFill>
                  <a:srgbClr val="0000FF"/>
                </a:solidFill>
              </a:rPr>
              <a:t>Average</a:t>
            </a:r>
            <a:r>
              <a:rPr lang="en-US" sz="2800" b="1" dirty="0" smtClean="0"/>
              <a:t> </a:t>
            </a:r>
            <a:r>
              <a:rPr lang="en-US" sz="2800" b="1" i="1" dirty="0" smtClean="0">
                <a:solidFill>
                  <a:srgbClr val="0000FF"/>
                </a:solidFill>
              </a:rPr>
              <a:t>Reaction Rate </a:t>
            </a:r>
            <a:r>
              <a:rPr lang="en-US" sz="2800" b="1" dirty="0" smtClean="0"/>
              <a:t>– </a:t>
            </a:r>
            <a:r>
              <a:rPr lang="en-US" sz="2800" dirty="0" smtClean="0"/>
              <a:t>The rate at which a reaction  proceeds </a:t>
            </a:r>
            <a:r>
              <a:rPr lang="en-US" sz="2800" b="1" i="1" dirty="0" smtClean="0">
                <a:solidFill>
                  <a:srgbClr val="0000FF"/>
                </a:solidFill>
              </a:rPr>
              <a:t>over a time period. </a:t>
            </a:r>
          </a:p>
          <a:p>
            <a:pPr marL="548640" lvl="2">
              <a:spcBef>
                <a:spcPts val="600"/>
              </a:spcBef>
              <a:buClr>
                <a:schemeClr val="accent1"/>
              </a:buClr>
            </a:pPr>
            <a:r>
              <a:rPr lang="en-US" sz="2595" dirty="0" smtClean="0">
                <a:solidFill>
                  <a:schemeClr val="tx1"/>
                </a:solidFill>
              </a:rPr>
              <a:t>Calculated using concentrations at the beginning and end of a time period. </a:t>
            </a:r>
            <a:endParaRPr lang="en-US" sz="2595" b="1" i="1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sz="1514" dirty="0" smtClean="0"/>
          </a:p>
          <a:p>
            <a:r>
              <a:rPr lang="en-US" sz="2800" b="1" i="1" dirty="0" smtClean="0">
                <a:solidFill>
                  <a:srgbClr val="FF0000"/>
                </a:solidFill>
              </a:rPr>
              <a:t>Instantaneous</a:t>
            </a:r>
            <a:r>
              <a:rPr lang="en-US" sz="2800" b="1" dirty="0" smtClean="0"/>
              <a:t> </a:t>
            </a:r>
            <a:r>
              <a:rPr lang="en-US" sz="2800" b="1" i="1" dirty="0" smtClean="0">
                <a:solidFill>
                  <a:srgbClr val="FF0000"/>
                </a:solidFill>
              </a:rPr>
              <a:t>Reaction Rate </a:t>
            </a:r>
            <a:r>
              <a:rPr lang="en-US" sz="2800" b="1" dirty="0" smtClean="0"/>
              <a:t>– </a:t>
            </a:r>
            <a:r>
              <a:rPr lang="en-US" sz="2800" dirty="0" smtClean="0"/>
              <a:t>The rate at which a reaction is proceeding </a:t>
            </a:r>
            <a:r>
              <a:rPr lang="en-US" sz="2800" b="1" i="1" dirty="0" smtClean="0">
                <a:solidFill>
                  <a:srgbClr val="FF0000"/>
                </a:solidFill>
              </a:rPr>
              <a:t>at a specific time and/or conc. </a:t>
            </a:r>
          </a:p>
          <a:p>
            <a:pPr lvl="1"/>
            <a:r>
              <a:rPr lang="en-US" sz="2595" dirty="0" smtClean="0">
                <a:solidFill>
                  <a:schemeClr val="tx1"/>
                </a:solidFill>
              </a:rPr>
              <a:t>Calculated using a graph (Conc. vs. time) and a slope of a straight line tangent to the curve at that specific time. </a:t>
            </a:r>
          </a:p>
          <a:p>
            <a:pPr lvl="1"/>
            <a:r>
              <a:rPr lang="en-US" sz="2595" dirty="0" smtClean="0">
                <a:solidFill>
                  <a:schemeClr val="tx1"/>
                </a:solidFill>
              </a:rPr>
              <a:t>Or by determining the avg. rate of reaction over a </a:t>
            </a:r>
            <a:r>
              <a:rPr lang="en-US" sz="2595" b="1" i="1" dirty="0" smtClean="0">
                <a:solidFill>
                  <a:schemeClr val="tx1"/>
                </a:solidFill>
              </a:rPr>
              <a:t>very </a:t>
            </a:r>
            <a:r>
              <a:rPr lang="en-US" sz="2595" dirty="0" smtClean="0">
                <a:solidFill>
                  <a:schemeClr val="tx1"/>
                </a:solidFill>
              </a:rPr>
              <a:t>short time period. </a:t>
            </a:r>
          </a:p>
          <a:p>
            <a:pPr lvl="1">
              <a:buNone/>
            </a:pPr>
            <a:endParaRPr lang="en-US" sz="1514" b="1" i="1" dirty="0" smtClean="0">
              <a:solidFill>
                <a:srgbClr val="FF0000"/>
              </a:solidFill>
            </a:endParaRPr>
          </a:p>
          <a:p>
            <a:r>
              <a:rPr lang="en-US" sz="2800" b="1" i="1" dirty="0" smtClean="0">
                <a:solidFill>
                  <a:srgbClr val="660066"/>
                </a:solidFill>
              </a:rPr>
              <a:t>Initial Reaction Rate </a:t>
            </a:r>
            <a:r>
              <a:rPr lang="en-US" sz="2800" b="1" i="1" dirty="0" smtClean="0"/>
              <a:t>– </a:t>
            </a:r>
            <a:r>
              <a:rPr lang="en-US" sz="2800" dirty="0" smtClean="0"/>
              <a:t>The instantaneous reaction rate </a:t>
            </a:r>
            <a:r>
              <a:rPr lang="en-US" sz="2800" b="1" i="1" dirty="0" smtClean="0">
                <a:solidFill>
                  <a:srgbClr val="660066"/>
                </a:solidFill>
              </a:rPr>
              <a:t>at “time zero”. 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90525"/>
            <a:ext cx="9829800" cy="676275"/>
          </a:xfrm>
        </p:spPr>
        <p:txBody>
          <a:bodyPr>
            <a:no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Average</a:t>
            </a:r>
            <a:r>
              <a:rPr lang="en-US" b="1" dirty="0" smtClean="0"/>
              <a:t> vs. </a:t>
            </a:r>
            <a:r>
              <a:rPr lang="en-US" b="1" i="1" dirty="0" smtClean="0">
                <a:solidFill>
                  <a:srgbClr val="FF0000"/>
                </a:solidFill>
              </a:rPr>
              <a:t>Instantaneous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Reaction Rates</a:t>
            </a:r>
            <a:endParaRPr lang="en-US" b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2845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143000" y="0"/>
            <a:ext cx="822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 smtClean="0"/>
              <a:t>Determining Different Rates of Reaction</a:t>
            </a:r>
            <a:endParaRPr lang="en-US" sz="2900" b="1" dirty="0"/>
          </a:p>
        </p:txBody>
      </p:sp>
      <p:sp>
        <p:nvSpPr>
          <p:cNvPr id="24613" name="TextBox 24612"/>
          <p:cNvSpPr txBox="1"/>
          <p:nvPr/>
        </p:nvSpPr>
        <p:spPr>
          <a:xfrm>
            <a:off x="1981200" y="619780"/>
            <a:ext cx="5108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2H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O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(aq) </a:t>
            </a:r>
            <a:r>
              <a:rPr lang="en-US" sz="2800" b="1" dirty="0" smtClean="0">
                <a:latin typeface="Times New Roman"/>
                <a:cs typeface="Times New Roman"/>
                <a:sym typeface="Wingdings" pitchFamily="2" charset="2"/>
              </a:rPr>
              <a:t>→</a:t>
            </a:r>
            <a:r>
              <a:rPr lang="en-US" sz="2800" b="1" dirty="0" smtClean="0">
                <a:sym typeface="Wingdings" pitchFamily="2" charset="2"/>
              </a:rPr>
              <a:t> 2H</a:t>
            </a:r>
            <a:r>
              <a:rPr lang="en-US" sz="2800" b="1" baseline="-25000" dirty="0" smtClean="0">
                <a:sym typeface="Wingdings" pitchFamily="2" charset="2"/>
              </a:rPr>
              <a:t>2</a:t>
            </a:r>
            <a:r>
              <a:rPr lang="en-US" sz="2800" b="1" dirty="0" smtClean="0">
                <a:sym typeface="Wingdings" pitchFamily="2" charset="2"/>
              </a:rPr>
              <a:t>O(</a:t>
            </a:r>
            <a:r>
              <a:rPr lang="en-US" sz="2800" i="1" dirty="0" smtClean="0">
                <a:sym typeface="Wingdings" pitchFamily="2" charset="2"/>
              </a:rPr>
              <a:t>l</a:t>
            </a:r>
            <a:r>
              <a:rPr lang="en-US" sz="2800" b="1" dirty="0" smtClean="0">
                <a:sym typeface="Wingdings" pitchFamily="2" charset="2"/>
              </a:rPr>
              <a:t>) + O</a:t>
            </a:r>
            <a:r>
              <a:rPr lang="en-US" sz="2800" b="1" baseline="-25000" dirty="0" smtClean="0">
                <a:sym typeface="Wingdings" pitchFamily="2" charset="2"/>
              </a:rPr>
              <a:t>2</a:t>
            </a:r>
            <a:r>
              <a:rPr lang="en-US" sz="2800" b="1" dirty="0" smtClean="0">
                <a:sym typeface="Wingdings" pitchFamily="2" charset="2"/>
              </a:rPr>
              <a:t>(g)</a:t>
            </a:r>
            <a:endParaRPr lang="en-US" sz="2800" b="1" dirty="0">
              <a:latin typeface="Arial" charset="0"/>
              <a:ea typeface="Osaka" charset="0"/>
              <a:sym typeface="Wingdings" charset="0"/>
            </a:endParaRPr>
          </a:p>
        </p:txBody>
      </p:sp>
      <p:pic>
        <p:nvPicPr>
          <p:cNvPr id="99" name="Picture Placeholder 1" descr="CNX_Chem_12_01_RRateI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154" r="2154"/>
          <a:stretch>
            <a:fillRect/>
          </a:stretch>
        </p:blipFill>
        <p:spPr>
          <a:xfrm>
            <a:off x="533400" y="1371600"/>
            <a:ext cx="8242821" cy="5181601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1851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67627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Relative Rates of Reaction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755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43000"/>
            <a:ext cx="7832725" cy="5943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rate of a reaction may be expressed in terms of the change in concentration of any reactant or product. 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Stoichiometric</a:t>
            </a:r>
            <a:r>
              <a:rPr lang="en-US" sz="2800" dirty="0" smtClean="0"/>
              <a:t> factors derived from a balanced equation may be used to relate reaction rates.</a:t>
            </a:r>
          </a:p>
          <a:p>
            <a:endParaRPr lang="en-US" sz="2800" dirty="0" smtClean="0"/>
          </a:p>
          <a:p>
            <a:pPr>
              <a:buNone/>
            </a:pPr>
            <a:endParaRPr lang="en-US" sz="2800" b="1" dirty="0" smtClean="0">
              <a:sym typeface="Wingdings" pitchFamily="2" charset="2"/>
            </a:endParaRPr>
          </a:p>
          <a:p>
            <a:endParaRPr lang="en-US" sz="2800" b="1" dirty="0" smtClean="0">
              <a:sym typeface="Wingdings" pitchFamily="2" charset="2"/>
            </a:endParaRPr>
          </a:p>
          <a:p>
            <a:endParaRPr lang="en-US" sz="2800" b="1" dirty="0">
              <a:sym typeface="Wingdings" pitchFamily="2" charset="2"/>
            </a:endParaRPr>
          </a:p>
          <a:p>
            <a:pPr marL="0" indent="0">
              <a:buNone/>
            </a:pPr>
            <a:endParaRPr lang="en-US" sz="2000" b="1" dirty="0">
              <a:sym typeface="Wingdings" pitchFamily="2" charset="2"/>
            </a:endParaRPr>
          </a:p>
          <a:p>
            <a:pPr marL="0" indent="0">
              <a:buNone/>
            </a:pPr>
            <a:endParaRPr lang="en-US" sz="2000" b="1" dirty="0" smtClean="0">
              <a:sym typeface="Wingdings" pitchFamily="2" charset="2"/>
            </a:endParaRPr>
          </a:p>
          <a:p>
            <a:endParaRPr lang="en-US" sz="2400" dirty="0" smtClean="0">
              <a:sym typeface="Wingdings" pitchFamily="2" charset="2"/>
            </a:endParaRPr>
          </a:p>
          <a:p>
            <a:endParaRPr lang="en-US" sz="2400" dirty="0" smtClean="0">
              <a:sym typeface="Wingdings" pitchFamily="2" charset="2"/>
            </a:endParaRPr>
          </a:p>
          <a:p>
            <a:pPr>
              <a:buNone/>
            </a:pPr>
            <a:endParaRPr lang="en-US" sz="2400" dirty="0" smtClean="0">
              <a:sym typeface="Wingdings" pitchFamily="2" charset="2"/>
            </a:endParaRPr>
          </a:p>
          <a:p>
            <a:pPr>
              <a:buNone/>
            </a:pPr>
            <a:endParaRPr lang="en-US" sz="2400" dirty="0" smtClean="0">
              <a:sym typeface="Wingdings" pitchFamily="2" charset="2"/>
            </a:endParaRPr>
          </a:p>
          <a:p>
            <a:endParaRPr lang="en-US" sz="2400" dirty="0" smtClean="0">
              <a:sym typeface="Wingdings" pitchFamily="2" charset="2"/>
            </a:endParaRPr>
          </a:p>
          <a:p>
            <a:endParaRPr lang="en-US" sz="2400" dirty="0" smtClean="0">
              <a:sym typeface="Wingdings" pitchFamily="2" charset="2"/>
            </a:endParaRPr>
          </a:p>
          <a:p>
            <a:pPr>
              <a:buNone/>
            </a:pPr>
            <a:endParaRPr lang="en-US" sz="2400" dirty="0" smtClean="0">
              <a:sym typeface="Wingdings" pitchFamily="2" charset="2"/>
            </a:endParaRPr>
          </a:p>
          <a:p>
            <a:endParaRPr lang="en-US" sz="2400" dirty="0" smtClean="0">
              <a:sym typeface="Wingdings" pitchFamily="2" charset="2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0356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9397</TotalTime>
  <Words>2357</Words>
  <Application>Microsoft Macintosh PowerPoint</Application>
  <PresentationFormat>On-screen Show (4:3)</PresentationFormat>
  <Paragraphs>417</Paragraphs>
  <Slides>48</Slides>
  <Notes>8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Origin</vt:lpstr>
      <vt:lpstr>Equation</vt:lpstr>
      <vt:lpstr>Microsoft Equation</vt:lpstr>
      <vt:lpstr>CHAPTER 12 Kinetics</vt:lpstr>
      <vt:lpstr>Outline</vt:lpstr>
      <vt:lpstr>12.1: Chemical Reaction Rates</vt:lpstr>
      <vt:lpstr>12.1 Chemical Reaction Rates</vt:lpstr>
      <vt:lpstr>Rate Expressions</vt:lpstr>
      <vt:lpstr>Writing Rate Expressions</vt:lpstr>
      <vt:lpstr>Average vs. Instantaneous  Reaction Rates</vt:lpstr>
      <vt:lpstr>Slide 8</vt:lpstr>
      <vt:lpstr>Relative Rates of Reaction </vt:lpstr>
      <vt:lpstr>12.2: Factors Affecting Reaction Rates</vt:lpstr>
      <vt:lpstr>12.2: Factors Affecting Reaction Rates</vt:lpstr>
      <vt:lpstr>12.2: Factors Affecting Reaction Rates</vt:lpstr>
      <vt:lpstr>Rate and Collision</vt:lpstr>
      <vt:lpstr>12.3: Rate Laws</vt:lpstr>
      <vt:lpstr>Rate Laws</vt:lpstr>
      <vt:lpstr>Rate Constant, k</vt:lpstr>
      <vt:lpstr>Rate Laws</vt:lpstr>
      <vt:lpstr>Rate Laws</vt:lpstr>
      <vt:lpstr>Order with respect to a reactant</vt:lpstr>
      <vt:lpstr>Determination of a Reaction’s Rate Law</vt:lpstr>
      <vt:lpstr>How to Determine a Rate Law </vt:lpstr>
      <vt:lpstr>12.4 Integrated Rate Laws</vt:lpstr>
      <vt:lpstr>First-Order Reactions</vt:lpstr>
      <vt:lpstr>Linear form of the First-Order Integrated Rate Law</vt:lpstr>
      <vt:lpstr>Integrated Rate Laws</vt:lpstr>
      <vt:lpstr>The Half Life: First Order Reaction</vt:lpstr>
      <vt:lpstr>The Half Life: First Order Reaction</vt:lpstr>
      <vt:lpstr>Second-Order Integrated Rate Law</vt:lpstr>
      <vt:lpstr>Zero Order Integrated Rate Law</vt:lpstr>
      <vt:lpstr>12.5 Collision Theory</vt:lpstr>
      <vt:lpstr>Collisions: Effective and Ineffective</vt:lpstr>
      <vt:lpstr>Collisions: Effective and Ineffective</vt:lpstr>
      <vt:lpstr>Transition-State Model</vt:lpstr>
      <vt:lpstr>Reaction Rate and Temperature</vt:lpstr>
      <vt:lpstr>Kinetic Theory</vt:lpstr>
      <vt:lpstr>Slide 36</vt:lpstr>
      <vt:lpstr>Slide 37</vt:lpstr>
      <vt:lpstr>Slide 38</vt:lpstr>
      <vt:lpstr>Slide 39</vt:lpstr>
      <vt:lpstr>Slide 40</vt:lpstr>
      <vt:lpstr>Two-point form of the Arrhenius Equation</vt:lpstr>
      <vt:lpstr>12.7 Catalysis</vt:lpstr>
      <vt:lpstr>Reaction Diagram: Catalyzed vs. Uncatalyzed</vt:lpstr>
      <vt:lpstr>Reaction Diagram: Catalyzed vs. Uncatalyzed</vt:lpstr>
      <vt:lpstr>Types of Catalysts</vt:lpstr>
      <vt:lpstr>Homogeneous catalyst </vt:lpstr>
      <vt:lpstr>Types of Catalysts</vt:lpstr>
      <vt:lpstr>Types of Catalysts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 Rate of reaction</dc:title>
  <dc:creator>DefUser</dc:creator>
  <cp:lastModifiedBy>Joseph DePasquale</cp:lastModifiedBy>
  <cp:revision>579</cp:revision>
  <cp:lastPrinted>2016-09-20T16:17:51Z</cp:lastPrinted>
  <dcterms:created xsi:type="dcterms:W3CDTF">2017-07-04T20:32:54Z</dcterms:created>
  <dcterms:modified xsi:type="dcterms:W3CDTF">2017-07-04T20:52:44Z</dcterms:modified>
</cp:coreProperties>
</file>