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embeddings/Microsoft_Equation16.bin" ContentType="application/vnd.openxmlformats-officedocument.oleObject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ink/ink2.xml" ContentType="application/inkml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embeddings/Microsoft_Equation4.bin" ContentType="application/vnd.openxmlformats-officedocument.oleObject"/>
  <Override PartName="/ppt/embeddings/Microsoft_Equation15.bin" ContentType="application/vnd.openxmlformats-officedocument.oleObject"/>
  <Override PartName="/ppt/handoutMasters/handoutMaster1.xml" ContentType="application/vnd.openxmlformats-officedocument.presentationml.handoutMaster+xml"/>
  <Override PartName="/ppt/ink/ink1.xml" ContentType="application/inkml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ink/ink9.xml" ContentType="application/inkml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embeddings/Microsoft_Equation3.bin" ContentType="application/vnd.openxmlformats-officedocument.oleObject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embeddings/Microsoft_Equation14.bin" ContentType="application/vnd.openxmlformats-officedocument.oleObject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ink/ink8.xml" ContentType="application/inkml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embeddings/Microsoft_Equation9.bin" ContentType="application/vnd.openxmlformats-officedocument.oleObject"/>
  <Override PartName="/ppt/notesSlides/notesSlide5.xml" ContentType="application/vnd.openxmlformats-officedocument.presentationml.notesSlide+xml"/>
  <Override PartName="/ppt/embeddings/Microsoft_Equation2.bin" ContentType="application/vnd.openxmlformats-officedocument.oleObject"/>
  <Override PartName="/ppt/slides/slide42.xml" ContentType="application/vnd.openxmlformats-officedocument.presentationml.slide+xml"/>
  <Override PartName="/ppt/embeddings/Microsoft_Equation13.bin" ContentType="application/vnd.openxmlformats-officedocument.oleObject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ink/ink13.xml" ContentType="application/inkml+xml"/>
  <Override PartName="/ppt/slides/slide10.xml" ContentType="application/vnd.openxmlformats-officedocument.presentationml.slide+xml"/>
  <Override PartName="/ppt/embeddings/Microsoft_Equation8.bin" ContentType="application/vnd.openxmlformats-officedocument.oleObject"/>
  <Default Extension="wmf" ContentType="image/x-wmf"/>
  <Override PartName="/ppt/embeddings/Microsoft_Equation19.bin" ContentType="application/vnd.openxmlformats-officedocument.oleObject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embeddings/Microsoft_Equation12.bin" ContentType="application/vnd.openxmlformats-officedocument.oleObject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ink/ink6.xml" ContentType="application/inkml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embeddings/Microsoft_Equation7.bin" ContentType="application/vnd.openxmlformats-officedocument.oleObject"/>
  <Override PartName="/ppt/embeddings/Microsoft_Equation18.bin" ContentType="application/vnd.openxmlformats-officedocument.oleObject"/>
  <Override PartName="/ppt/ink/ink4.xml" ContentType="application/inkml+xml"/>
  <Override PartName="/ppt/notesSlides/notesSlide3.xml" ContentType="application/vnd.openxmlformats-officedocument.presentationml.notesSlide+xml"/>
  <Override PartName="/ppt/embeddings/Microsoft_Equation11.bin" ContentType="application/vnd.openxmlformats-officedocument.oleObject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ink/ink5.xml" ContentType="application/inkml+xml"/>
  <Override PartName="/ppt/embeddings/Microsoft_Equation6.bin" ContentType="application/vnd.openxmlformats-officedocument.oleObject"/>
  <Override PartName="/ppt/embeddings/Microsoft_Equation17.bin" ContentType="application/vnd.openxmlformats-officedocument.oleObject"/>
  <Override PartName="/ppt/notesSlides/notesSlide2.xml" ContentType="application/vnd.openxmlformats-officedocument.presentationml.notesSlide+xml"/>
  <Override PartName="/ppt/embeddings/Microsoft_Equation10.bin" ContentType="application/vnd.openxmlformats-officedocument.oleObject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6" r:id="rId1"/>
  </p:sldMasterIdLst>
  <p:notesMasterIdLst>
    <p:notesMasterId r:id="rId45"/>
  </p:notesMasterIdLst>
  <p:handoutMasterIdLst>
    <p:handoutMasterId r:id="rId46"/>
  </p:handoutMasterIdLst>
  <p:sldIdLst>
    <p:sldId id="257" r:id="rId2"/>
    <p:sldId id="475" r:id="rId3"/>
    <p:sldId id="302" r:id="rId4"/>
    <p:sldId id="260" r:id="rId5"/>
    <p:sldId id="263" r:id="rId6"/>
    <p:sldId id="262" r:id="rId7"/>
    <p:sldId id="477" r:id="rId8"/>
    <p:sldId id="304" r:id="rId9"/>
    <p:sldId id="479" r:id="rId10"/>
    <p:sldId id="480" r:id="rId11"/>
    <p:sldId id="485" r:id="rId12"/>
    <p:sldId id="481" r:id="rId13"/>
    <p:sldId id="486" r:id="rId14"/>
    <p:sldId id="489" r:id="rId15"/>
    <p:sldId id="491" r:id="rId16"/>
    <p:sldId id="490" r:id="rId17"/>
    <p:sldId id="502" r:id="rId18"/>
    <p:sldId id="492" r:id="rId19"/>
    <p:sldId id="495" r:id="rId20"/>
    <p:sldId id="482" r:id="rId21"/>
    <p:sldId id="504" r:id="rId22"/>
    <p:sldId id="506" r:id="rId23"/>
    <p:sldId id="358" r:id="rId24"/>
    <p:sldId id="507" r:id="rId25"/>
    <p:sldId id="503" r:id="rId26"/>
    <p:sldId id="508" r:id="rId27"/>
    <p:sldId id="476" r:id="rId28"/>
    <p:sldId id="510" r:id="rId29"/>
    <p:sldId id="266" r:id="rId30"/>
    <p:sldId id="511" r:id="rId31"/>
    <p:sldId id="496" r:id="rId32"/>
    <p:sldId id="514" r:id="rId33"/>
    <p:sldId id="515" r:id="rId34"/>
    <p:sldId id="517" r:id="rId35"/>
    <p:sldId id="531" r:id="rId36"/>
    <p:sldId id="516" r:id="rId37"/>
    <p:sldId id="534" r:id="rId38"/>
    <p:sldId id="532" r:id="rId39"/>
    <p:sldId id="520" r:id="rId40"/>
    <p:sldId id="523" r:id="rId41"/>
    <p:sldId id="526" r:id="rId42"/>
    <p:sldId id="533" r:id="rId43"/>
    <p:sldId id="536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ABA14-E663-804C-9C6C-352C4C612E9B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5C2FC-5262-4847-8E4A-219AEB99C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861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09-12T20:13:13.0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C4C5B7E-3C8C-4BA9-8E9C-C5FBFCD743EF}" emma:medium="tactile" emma:mode="ink">
          <msink:context xmlns:msink="http://schemas.microsoft.com/ink/2010/main" type="writingRegion" rotatedBoundingBox="20396,11815 20411,11815 20411,11830 20396,11830"/>
        </emma:interpretation>
      </emma:emma>
    </inkml:annotationXML>
    <inkml:traceGroup>
      <inkml:annotationXML>
        <emma:emma xmlns:emma="http://www.w3.org/2003/04/emma" version="1.0">
          <emma:interpretation id="{B5DA3824-3D05-4792-9044-B1AAD3ABC760}" emma:medium="tactile" emma:mode="ink">
            <msink:context xmlns:msink="http://schemas.microsoft.com/ink/2010/main" type="paragraph" rotatedBoundingBox="20396,11815 20411,11815 20411,11830 20396,118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679B2B-A088-441D-852E-216A2EDF5171}" emma:medium="tactile" emma:mode="ink">
              <msink:context xmlns:msink="http://schemas.microsoft.com/ink/2010/main" type="line" rotatedBoundingBox="20396,11815 20411,11815 20411,11830 20396,11830"/>
            </emma:interpretation>
          </emma:emma>
        </inkml:annotationXML>
        <inkml:traceGroup>
          <inkml:annotationXML>
            <emma:emma xmlns:emma="http://www.w3.org/2003/04/emma" version="1.0">
              <emma:interpretation id="{355CD2A5-1820-4B4D-A989-B83FCF9A531C}" emma:medium="tactile" emma:mode="ink">
                <msink:context xmlns:msink="http://schemas.microsoft.com/ink/2010/main" type="inkWord" rotatedBoundingBox="20396,11815 20411,11815 20411,11830 20396,11830"/>
              </emma:interpretation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2-24T17:56:15.8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2108 1290 0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09-12T20:13:17.3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CBD1D46-2BB6-4167-B1AD-FA4C59E9FE1D}" emma:medium="tactile" emma:mode="ink">
          <msink:context xmlns:msink="http://schemas.microsoft.com/ink/2010/main" type="writingRegion" rotatedBoundingBox="22975,3463 22990,3463 22990,3478 22975,3478"/>
        </emma:interpretation>
      </emma:emma>
    </inkml:annotationXML>
    <inkml:traceGroup>
      <inkml:annotationXML>
        <emma:emma xmlns:emma="http://www.w3.org/2003/04/emma" version="1.0">
          <emma:interpretation id="{153E8B81-3615-43D5-91E9-93A36DACD32A}" emma:medium="tactile" emma:mode="ink">
            <msink:context xmlns:msink="http://schemas.microsoft.com/ink/2010/main" type="paragraph" rotatedBoundingBox="22975,3463 22990,3463 22990,3478 22975,34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A15863-08E9-4A47-94D4-B612BFDA9B4E}" emma:medium="tactile" emma:mode="ink">
              <msink:context xmlns:msink="http://schemas.microsoft.com/ink/2010/main" type="line" rotatedBoundingBox="22975,3463 22990,3463 22990,3478 22975,3478"/>
            </emma:interpretation>
          </emma:emma>
        </inkml:annotationXML>
        <inkml:traceGroup>
          <inkml:annotationXML>
            <emma:emma xmlns:emma="http://www.w3.org/2003/04/emma" version="1.0">
              <emma:interpretation id="{401C2EB7-CF52-40E8-98A9-DD25B3272878}" emma:medium="tactile" emma:mode="ink">
                <msink:context xmlns:msink="http://schemas.microsoft.com/ink/2010/main" type="inkWord" rotatedBoundingBox="22975,3463 22990,3463 22990,3478 22975,3478"/>
              </emma:interpretation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09-12T20:13:13.0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C4C5B7E-3C8C-4BA9-8E9C-C5FBFCD743EF}" emma:medium="tactile" emma:mode="ink">
          <msink:context xmlns:msink="http://schemas.microsoft.com/ink/2010/main" type="writingRegion" rotatedBoundingBox="20396,11815 20411,11815 20411,11830 20396,11830"/>
        </emma:interpretation>
      </emma:emma>
    </inkml:annotationXML>
    <inkml:traceGroup>
      <inkml:annotationXML>
        <emma:emma xmlns:emma="http://www.w3.org/2003/04/emma" version="1.0">
          <emma:interpretation id="{B5DA3824-3D05-4792-9044-B1AAD3ABC760}" emma:medium="tactile" emma:mode="ink">
            <msink:context xmlns:msink="http://schemas.microsoft.com/ink/2010/main" type="paragraph" rotatedBoundingBox="20396,11815 20411,11815 20411,11830 20396,118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679B2B-A088-441D-852E-216A2EDF5171}" emma:medium="tactile" emma:mode="ink">
              <msink:context xmlns:msink="http://schemas.microsoft.com/ink/2010/main" type="line" rotatedBoundingBox="20396,11815 20411,11815 20411,11830 20396,11830"/>
            </emma:interpretation>
          </emma:emma>
        </inkml:annotationXML>
        <inkml:traceGroup>
          <inkml:annotationXML>
            <emma:emma xmlns:emma="http://www.w3.org/2003/04/emma" version="1.0">
              <emma:interpretation id="{355CD2A5-1820-4B4D-A989-B83FCF9A531C}" emma:medium="tactile" emma:mode="ink">
                <msink:context xmlns:msink="http://schemas.microsoft.com/ink/2010/main" type="inkWord" rotatedBoundingBox="20396,11815 20411,11815 20411,11830 20396,11830"/>
              </emma:interpretation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09-12T20:13:17.3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CBD1D46-2BB6-4167-B1AD-FA4C59E9FE1D}" emma:medium="tactile" emma:mode="ink">
          <msink:context xmlns:msink="http://schemas.microsoft.com/ink/2010/main" type="writingRegion" rotatedBoundingBox="22975,3463 22990,3463 22990,3478 22975,3478"/>
        </emma:interpretation>
      </emma:emma>
    </inkml:annotationXML>
    <inkml:traceGroup>
      <inkml:annotationXML>
        <emma:emma xmlns:emma="http://www.w3.org/2003/04/emma" version="1.0">
          <emma:interpretation id="{153E8B81-3615-43D5-91E9-93A36DACD32A}" emma:medium="tactile" emma:mode="ink">
            <msink:context xmlns:msink="http://schemas.microsoft.com/ink/2010/main" type="paragraph" rotatedBoundingBox="22975,3463 22990,3463 22990,3478 22975,34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A15863-08E9-4A47-94D4-B612BFDA9B4E}" emma:medium="tactile" emma:mode="ink">
              <msink:context xmlns:msink="http://schemas.microsoft.com/ink/2010/main" type="line" rotatedBoundingBox="22975,3463 22990,3463 22990,3478 22975,3478"/>
            </emma:interpretation>
          </emma:emma>
        </inkml:annotationXML>
        <inkml:traceGroup>
          <inkml:annotationXML>
            <emma:emma xmlns:emma="http://www.w3.org/2003/04/emma" version="1.0">
              <emma:interpretation id="{401C2EB7-CF52-40E8-98A9-DD25B3272878}" emma:medium="tactile" emma:mode="ink">
                <msink:context xmlns:msink="http://schemas.microsoft.com/ink/2010/main" type="inkWord" rotatedBoundingBox="22975,3463 22990,3463 22990,3478 22975,3478"/>
              </emma:interpretation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6879" units="1/cm"/>
          <inkml:channelProperty channel="T" name="resolution" value="1" units="1/dev"/>
        </inkml:channelProperties>
      </inkml:inkSource>
      <inkml:timestamp xml:id="ts0" timeString="2016-07-19T16:18:50.4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25147 19035 0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09-27T20:29:41.5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9579 2117 0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6879" units="1/cm"/>
          <inkml:channelProperty channel="T" name="resolution" value="1" units="1/dev"/>
        </inkml:channelProperties>
      </inkml:inkSource>
      <inkml:timestamp xml:id="ts0" timeString="2016-07-21T15:30:25.4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1444 2080 0</inkml:trace>
  <inkml:trace contextRef="#ctx0" brushRef="#br0" timeOffset="180639">12542 1461 0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21A6-1EF1-FD43-B32B-3BE841A4E282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78ACE-B632-8B4F-BCC2-B5E259C73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005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08FA2-FBA4-4476-B824-FFB5C0E5EB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0999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08FA2-FBA4-4476-B824-FFB5C0E5EB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0999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08FA2-FBA4-4476-B824-FFB5C0E5EB3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03004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08FA2-FBA4-4476-B824-FFB5C0E5EB3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03004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8ACE-B632-8B4F-BCC2-B5E259C7378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46674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08FA2-FBA4-4476-B824-FFB5C0E5EB3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804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637B-D3D9-AD41-AECD-6976B6BF0033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598E92F-9E5D-FA42-A8E5-89D00D8AE8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637B-D3D9-AD41-AECD-6976B6BF0033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E92F-9E5D-FA42-A8E5-89D00D8AE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637B-D3D9-AD41-AECD-6976B6BF0033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E92F-9E5D-FA42-A8E5-89D00D8AE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5" y="161925"/>
            <a:ext cx="8110538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075" y="1008063"/>
            <a:ext cx="4373563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1008063"/>
            <a:ext cx="4373562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5" y="161925"/>
            <a:ext cx="8110538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075" y="1008063"/>
            <a:ext cx="4373563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8038" y="1008063"/>
            <a:ext cx="4373562" cy="2771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8038" y="3932238"/>
            <a:ext cx="4373562" cy="2773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637B-D3D9-AD41-AECD-6976B6BF0033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E92F-9E5D-FA42-A8E5-89D00D8AE8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637B-D3D9-AD41-AECD-6976B6BF0033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598E92F-9E5D-FA42-A8E5-89D00D8AE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637B-D3D9-AD41-AECD-6976B6BF0033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E92F-9E5D-FA42-A8E5-89D00D8AE8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637B-D3D9-AD41-AECD-6976B6BF0033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E92F-9E5D-FA42-A8E5-89D00D8AE8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637B-D3D9-AD41-AECD-6976B6BF0033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E92F-9E5D-FA42-A8E5-89D00D8AE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637B-D3D9-AD41-AECD-6976B6BF0033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E92F-9E5D-FA42-A8E5-89D00D8AE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637B-D3D9-AD41-AECD-6976B6BF0033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E92F-9E5D-FA42-A8E5-89D00D8AE8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637B-D3D9-AD41-AECD-6976B6BF0033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598E92F-9E5D-FA42-A8E5-89D00D8AE8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76637B-D3D9-AD41-AECD-6976B6BF0033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598E92F-9E5D-FA42-A8E5-89D00D8AE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Microsoft_Equation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Microsoft_Equation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5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6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oleObject" Target="../embeddings/Microsoft_Equation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0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2.bin"/><Relationship Id="rId4" Type="http://schemas.openxmlformats.org/officeDocument/2006/relationships/oleObject" Target="../embeddings/Microsoft_Equation13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quation14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quation15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6.bin"/><Relationship Id="rId4" Type="http://schemas.openxmlformats.org/officeDocument/2006/relationships/oleObject" Target="../embeddings/Microsoft_Equation17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8.bin"/><Relationship Id="rId4" Type="http://schemas.openxmlformats.org/officeDocument/2006/relationships/oleObject" Target="../embeddings/Microsoft_Equation19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8.xml"/><Relationship Id="rId3" Type="http://schemas.openxmlformats.org/officeDocument/2006/relationships/image" Target="../media/image2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pnU7ogsgUW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customXml" Target="../ink/ink2.xml"/><Relationship Id="rId5" Type="http://schemas.openxmlformats.org/officeDocument/2006/relationships/image" Target="../media/image6.emf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customXml" Target="../ink/ink5.xml"/><Relationship Id="rId5" Type="http://schemas.openxmlformats.org/officeDocument/2006/relationships/image" Target="../media/image6.emf"/><Relationship Id="rId6" Type="http://schemas.openxmlformats.org/officeDocument/2006/relationships/customXml" Target="../ink/ink6.xml"/><Relationship Id="rId7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D4FF-3835-4421-A588-78AE5D1ADEE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13</a:t>
            </a:r>
            <a:br>
              <a:rPr lang="en-US" dirty="0" smtClean="0"/>
            </a:br>
            <a:r>
              <a:rPr lang="en-US" dirty="0" smtClean="0"/>
              <a:t>Fundamental Equilibrium Concepts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33630" y="3524275"/>
            <a:ext cx="421859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600" b="1" dirty="0" smtClean="0"/>
          </a:p>
          <a:p>
            <a:pPr algn="ctr"/>
            <a:r>
              <a:rPr lang="en-US" sz="3600" b="1" dirty="0" err="1" smtClean="0"/>
              <a:t>OpenStax</a:t>
            </a:r>
            <a:r>
              <a:rPr lang="en-US" sz="3600" b="1" dirty="0" smtClean="0"/>
              <a:t> Chemistry</a:t>
            </a:r>
          </a:p>
          <a:p>
            <a:pPr algn="ctr"/>
            <a:r>
              <a:rPr lang="en-US" sz="3600" b="1" dirty="0" smtClean="0"/>
              <a:t>Joseph </a:t>
            </a:r>
            <a:r>
              <a:rPr lang="en-US" sz="3600" b="1" dirty="0" err="1" smtClean="0"/>
              <a:t>DePasquale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55148" y="130565"/>
            <a:ext cx="8323677" cy="67627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The Reaction </a:t>
            </a:r>
            <a:r>
              <a:rPr lang="en-US" b="1" dirty="0">
                <a:solidFill>
                  <a:schemeClr val="tx1"/>
                </a:solidFill>
              </a:rPr>
              <a:t>Quotient, Q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4654" y="882623"/>
            <a:ext cx="8407730" cy="584993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Consider the general reaction</a:t>
            </a:r>
            <a:endParaRPr lang="en-US" sz="3000" b="1" dirty="0" smtClean="0"/>
          </a:p>
          <a:p>
            <a:pPr>
              <a:buNone/>
            </a:pPr>
            <a:r>
              <a:rPr lang="en-US" sz="3000" b="1" dirty="0" smtClean="0"/>
              <a:t>		</a:t>
            </a:r>
            <a:r>
              <a:rPr lang="en-US" sz="3000" b="1" dirty="0" err="1" smtClean="0"/>
              <a:t>aA</a:t>
            </a:r>
            <a:r>
              <a:rPr lang="en-US" sz="3000" b="1" dirty="0" smtClean="0"/>
              <a:t>  </a:t>
            </a:r>
            <a:r>
              <a:rPr lang="en-US" sz="3000" b="1" dirty="0"/>
              <a:t>+ </a:t>
            </a:r>
            <a:r>
              <a:rPr lang="en-US" sz="3000" b="1" dirty="0" err="1"/>
              <a:t>bB</a:t>
            </a:r>
            <a:r>
              <a:rPr lang="en-US" sz="3000" b="1" dirty="0" smtClean="0"/>
              <a:t>    </a:t>
            </a:r>
            <a:r>
              <a:rPr lang="en-US" sz="3000" b="1" dirty="0" smtClean="0">
                <a:ea typeface="ヒラギノ角ゴ Pro W3" pitchFamily="1" charset="-128"/>
              </a:rPr>
              <a:t>⇌</a:t>
            </a:r>
            <a:r>
              <a:rPr lang="en-US" sz="3000" b="1" dirty="0" smtClean="0">
                <a:sym typeface="Wingdings" pitchFamily="2" charset="2"/>
              </a:rPr>
              <a:t>   </a:t>
            </a:r>
            <a:r>
              <a:rPr lang="en-US" sz="3000" b="1" dirty="0" err="1" smtClean="0">
                <a:sym typeface="Wingdings" pitchFamily="2" charset="2"/>
              </a:rPr>
              <a:t>cC</a:t>
            </a:r>
            <a:r>
              <a:rPr lang="en-US" sz="3000" b="1" dirty="0" smtClean="0">
                <a:sym typeface="Wingdings" pitchFamily="2" charset="2"/>
              </a:rPr>
              <a:t>  </a:t>
            </a:r>
            <a:r>
              <a:rPr lang="en-US" sz="3000" b="1" dirty="0">
                <a:sym typeface="Wingdings" pitchFamily="2" charset="2"/>
              </a:rPr>
              <a:t>+ </a:t>
            </a:r>
            <a:r>
              <a:rPr lang="en-US" sz="3000" b="1" dirty="0" err="1">
                <a:sym typeface="Wingdings" pitchFamily="2" charset="2"/>
              </a:rPr>
              <a:t>dD</a:t>
            </a:r>
            <a:r>
              <a:rPr lang="en-US" sz="3000" b="1" dirty="0" smtClean="0">
                <a:sym typeface="Wingdings" pitchFamily="2" charset="2"/>
              </a:rPr>
              <a:t> </a:t>
            </a:r>
          </a:p>
          <a:p>
            <a:pPr lvl="2"/>
            <a:endParaRPr lang="en-US" sz="2800" dirty="0" smtClean="0"/>
          </a:p>
          <a:p>
            <a:pPr lvl="2"/>
            <a:r>
              <a:rPr lang="en-US" sz="2800" dirty="0" smtClean="0"/>
              <a:t>A, B, C, D are either gases or aqueous species. </a:t>
            </a:r>
          </a:p>
          <a:p>
            <a:pPr lvl="2"/>
            <a:r>
              <a:rPr lang="en-US" sz="2800" dirty="0" smtClean="0"/>
              <a:t>a, </a:t>
            </a:r>
            <a:r>
              <a:rPr lang="en-US" sz="2800" dirty="0" err="1" smtClean="0"/>
              <a:t>b</a:t>
            </a:r>
            <a:r>
              <a:rPr lang="en-US" sz="2800" dirty="0" smtClean="0"/>
              <a:t>, </a:t>
            </a:r>
            <a:r>
              <a:rPr lang="en-US" sz="2800" dirty="0" err="1" smtClean="0"/>
              <a:t>c</a:t>
            </a:r>
            <a:r>
              <a:rPr lang="en-US" sz="2800" dirty="0" smtClean="0"/>
              <a:t>, </a:t>
            </a:r>
            <a:r>
              <a:rPr lang="en-US" sz="2800" dirty="0" err="1" smtClean="0"/>
              <a:t>d</a:t>
            </a:r>
            <a:r>
              <a:rPr lang="en-US" sz="2800" dirty="0" smtClean="0"/>
              <a:t> are the coefficients in the balanced equation</a:t>
            </a:r>
          </a:p>
          <a:p>
            <a:pPr>
              <a:buNone/>
            </a:pPr>
            <a:endParaRPr lang="en-US" sz="3000" dirty="0" smtClean="0">
              <a:sym typeface="Wingdings" pitchFamily="2" charset="2"/>
            </a:endParaRPr>
          </a:p>
          <a:p>
            <a:r>
              <a:rPr lang="en-US" sz="3000" b="1" dirty="0" smtClean="0"/>
              <a:t>When using amounts expressed in concentration, the reaction quotient is called Q</a:t>
            </a:r>
            <a:r>
              <a:rPr lang="en-US" sz="3000" b="1" baseline="-25000" dirty="0" smtClean="0"/>
              <a:t>c</a:t>
            </a:r>
            <a:r>
              <a:rPr lang="en-US" sz="3000" b="1" dirty="0" smtClean="0"/>
              <a:t>.</a:t>
            </a:r>
          </a:p>
          <a:p>
            <a:endParaRPr lang="en-US" sz="3000" dirty="0" smtClean="0">
              <a:sym typeface="Wingdings" pitchFamily="2" charset="2"/>
            </a:endParaRPr>
          </a:p>
          <a:p>
            <a:endParaRPr lang="en-US" sz="3000" dirty="0"/>
          </a:p>
        </p:txBody>
      </p:sp>
      <p:graphicFrame>
        <p:nvGraphicFramePr>
          <p:cNvPr id="93186" name="Object 2"/>
          <p:cNvGraphicFramePr>
            <a:graphicFrameLocks noGrp="1" noChangeAspect="1"/>
          </p:cNvGraphicFramePr>
          <p:nvPr/>
        </p:nvGraphicFramePr>
        <p:xfrm>
          <a:off x="2617169" y="5095970"/>
          <a:ext cx="2895600" cy="1257300"/>
        </p:xfrm>
        <a:graphic>
          <a:graphicData uri="http://schemas.openxmlformats.org/presentationml/2006/ole">
            <p:oleObj spid="_x0000_s93220" name="Equation" r:id="rId3" imgW="9271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9829" y="130565"/>
            <a:ext cx="8814171" cy="6762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The Concentration Reaction </a:t>
            </a:r>
            <a:r>
              <a:rPr lang="en-US" sz="3600" b="1" dirty="0">
                <a:solidFill>
                  <a:schemeClr val="tx1"/>
                </a:solidFill>
              </a:rPr>
              <a:t>Quotient, </a:t>
            </a:r>
            <a:r>
              <a:rPr lang="en-US" sz="3600" b="1" dirty="0" smtClean="0">
                <a:solidFill>
                  <a:schemeClr val="tx1"/>
                </a:solidFill>
              </a:rPr>
              <a:t>Q</a:t>
            </a:r>
            <a:r>
              <a:rPr lang="en-US" sz="3600" b="1" baseline="-25000" dirty="0" smtClean="0">
                <a:solidFill>
                  <a:schemeClr val="tx1"/>
                </a:solidFill>
              </a:rPr>
              <a:t>c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4654" y="882623"/>
            <a:ext cx="8407730" cy="584993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dirty="0" smtClean="0"/>
              <a:t>			</a:t>
            </a:r>
            <a:r>
              <a:rPr lang="en-US" sz="3200" b="1" dirty="0" err="1" smtClean="0"/>
              <a:t>aA</a:t>
            </a:r>
            <a:r>
              <a:rPr lang="en-US" sz="3200" b="1" dirty="0" smtClean="0"/>
              <a:t>  </a:t>
            </a:r>
            <a:r>
              <a:rPr lang="en-US" sz="3200" b="1" dirty="0"/>
              <a:t>+ </a:t>
            </a:r>
            <a:r>
              <a:rPr lang="en-US" sz="3200" b="1" dirty="0" err="1"/>
              <a:t>bB</a:t>
            </a:r>
            <a:r>
              <a:rPr lang="en-US" sz="3200" b="1" dirty="0" smtClean="0"/>
              <a:t>    </a:t>
            </a:r>
            <a:r>
              <a:rPr lang="en-US" sz="3200" b="1" dirty="0" smtClean="0">
                <a:ea typeface="ヒラギノ角ゴ Pro W3" pitchFamily="1" charset="-128"/>
              </a:rPr>
              <a:t>⇌</a:t>
            </a:r>
            <a:r>
              <a:rPr lang="en-US" sz="3200" b="1" dirty="0" smtClean="0">
                <a:sym typeface="Wingdings" pitchFamily="2" charset="2"/>
              </a:rPr>
              <a:t>   </a:t>
            </a:r>
            <a:r>
              <a:rPr lang="en-US" sz="3200" b="1" dirty="0" err="1" smtClean="0">
                <a:sym typeface="Wingdings" pitchFamily="2" charset="2"/>
              </a:rPr>
              <a:t>cC</a:t>
            </a:r>
            <a:r>
              <a:rPr lang="en-US" sz="3200" b="1" dirty="0" smtClean="0">
                <a:sym typeface="Wingdings" pitchFamily="2" charset="2"/>
              </a:rPr>
              <a:t>  </a:t>
            </a:r>
            <a:r>
              <a:rPr lang="en-US" sz="3200" b="1" dirty="0">
                <a:sym typeface="Wingdings" pitchFamily="2" charset="2"/>
              </a:rPr>
              <a:t>+ </a:t>
            </a:r>
            <a:r>
              <a:rPr lang="en-US" sz="3200" b="1" dirty="0" err="1" smtClean="0">
                <a:sym typeface="Wingdings" pitchFamily="2" charset="2"/>
              </a:rPr>
              <a:t>dD</a:t>
            </a:r>
            <a:endParaRPr lang="en-US" sz="3200" b="1" dirty="0" smtClean="0">
              <a:sym typeface="Wingdings" pitchFamily="2" charset="2"/>
            </a:endParaRPr>
          </a:p>
          <a:p>
            <a:pPr>
              <a:buNone/>
            </a:pPr>
            <a:endParaRPr lang="en-US" sz="3200" b="1" dirty="0" smtClean="0">
              <a:sym typeface="Wingdings" pitchFamily="2" charset="2"/>
            </a:endParaRPr>
          </a:p>
          <a:p>
            <a:pPr>
              <a:buNone/>
            </a:pPr>
            <a:endParaRPr lang="en-US" sz="3200" b="1" dirty="0" smtClean="0">
              <a:sym typeface="Wingdings" pitchFamily="2" charset="2"/>
            </a:endParaRPr>
          </a:p>
          <a:p>
            <a:pPr>
              <a:buNone/>
            </a:pPr>
            <a:endParaRPr lang="en-US" sz="3200" b="1" dirty="0" smtClean="0">
              <a:sym typeface="Wingdings" pitchFamily="2" charset="2"/>
            </a:endParaRPr>
          </a:p>
          <a:p>
            <a:pPr>
              <a:buNone/>
            </a:pPr>
            <a:endParaRPr lang="en-US" sz="3200" b="1" dirty="0" smtClean="0">
              <a:sym typeface="Wingdings" pitchFamily="2" charset="2"/>
            </a:endParaRPr>
          </a:p>
          <a:p>
            <a:pPr lvl="1"/>
            <a:r>
              <a:rPr lang="en-US" sz="2800" dirty="0" smtClean="0"/>
              <a:t>All concentrations must be expressed in </a:t>
            </a:r>
            <a:r>
              <a:rPr lang="en-US" sz="2800" b="1" u="sng" dirty="0" err="1" smtClean="0"/>
              <a:t>Molarity</a:t>
            </a:r>
            <a:endParaRPr lang="en-US" sz="2800" b="1" u="sng" dirty="0" smtClean="0"/>
          </a:p>
          <a:p>
            <a:pPr lvl="1"/>
            <a:r>
              <a:rPr lang="en-US" sz="2800" dirty="0" smtClean="0"/>
              <a:t>Product concentrations are in the numerator (multiplied together).</a:t>
            </a:r>
          </a:p>
          <a:p>
            <a:pPr lvl="1"/>
            <a:r>
              <a:rPr lang="en-US" sz="2800" dirty="0" smtClean="0"/>
              <a:t>Reactant concentrations are in the denominator (multiplied together). </a:t>
            </a:r>
          </a:p>
          <a:p>
            <a:pPr lvl="1"/>
            <a:r>
              <a:rPr lang="en-US" sz="2800" dirty="0" smtClean="0"/>
              <a:t>Each concentration is raised to the power of its coefficient from the </a:t>
            </a:r>
            <a:r>
              <a:rPr lang="en-US" sz="2800" b="1" dirty="0" smtClean="0"/>
              <a:t>balanced </a:t>
            </a:r>
            <a:r>
              <a:rPr lang="en-US" sz="2800" dirty="0" smtClean="0"/>
              <a:t>equation. </a:t>
            </a:r>
          </a:p>
          <a:p>
            <a:pPr lvl="2"/>
            <a:endParaRPr lang="en-US" sz="3200" dirty="0" smtClean="0"/>
          </a:p>
          <a:p>
            <a:pPr>
              <a:buNone/>
            </a:pPr>
            <a:endParaRPr lang="en-US" sz="3200" dirty="0" smtClean="0">
              <a:sym typeface="Wingdings" pitchFamily="2" charset="2"/>
            </a:endParaRPr>
          </a:p>
          <a:p>
            <a:endParaRPr lang="en-US" sz="3200" dirty="0" smtClean="0">
              <a:sym typeface="Wingdings" pitchFamily="2" charset="2"/>
            </a:endParaRPr>
          </a:p>
          <a:p>
            <a:endParaRPr lang="en-US" sz="3200" dirty="0"/>
          </a:p>
        </p:txBody>
      </p:sp>
      <p:graphicFrame>
        <p:nvGraphicFramePr>
          <p:cNvPr id="462852" name="Object 4"/>
          <p:cNvGraphicFramePr>
            <a:graphicFrameLocks noGrp="1" noChangeAspect="1"/>
          </p:cNvGraphicFramePr>
          <p:nvPr/>
        </p:nvGraphicFramePr>
        <p:xfrm>
          <a:off x="2949996" y="1912949"/>
          <a:ext cx="2897187" cy="1262062"/>
        </p:xfrm>
        <a:graphic>
          <a:graphicData uri="http://schemas.openxmlformats.org/presentationml/2006/ole">
            <p:oleObj spid="_x0000_s470108" name="Equation" r:id="rId3" imgW="9271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6642" y="-272642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The Value of the Reaction Quotient, Q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32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2702" y="1027158"/>
            <a:ext cx="8425960" cy="5987642"/>
          </a:xfrm>
        </p:spPr>
        <p:txBody>
          <a:bodyPr>
            <a:normAutofit fontScale="92500" lnSpcReduction="10000"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3000" b="1" dirty="0" smtClean="0"/>
              <a:t>The numeric value of Q</a:t>
            </a:r>
            <a:r>
              <a:rPr lang="en-US" sz="3000" b="1" baseline="-25000" dirty="0" smtClean="0"/>
              <a:t>c</a:t>
            </a:r>
            <a:r>
              <a:rPr lang="en-US" sz="3000" b="1" dirty="0" smtClean="0"/>
              <a:t> for a given reaction can </a:t>
            </a:r>
            <a:r>
              <a:rPr lang="en-US" sz="3000" b="1" dirty="0" smtClean="0"/>
              <a:t>vary prior to equilibrium. 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endParaRPr lang="en-US" sz="3000" b="1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3000" b="1" dirty="0" smtClean="0"/>
              <a:t> The value of Q</a:t>
            </a:r>
            <a:r>
              <a:rPr lang="en-US" sz="3000" b="1" baseline="-25000" dirty="0" smtClean="0"/>
              <a:t>c</a:t>
            </a:r>
            <a:r>
              <a:rPr lang="en-US" sz="3000" b="1" dirty="0" smtClean="0"/>
              <a:t> depends on the concentration of products and reactants present at that particular moment. 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endParaRPr lang="en-US" sz="3000" b="1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3000" b="1" dirty="0" smtClean="0"/>
              <a:t>We can calculate Q</a:t>
            </a:r>
            <a:r>
              <a:rPr lang="en-US" sz="3000" b="1" baseline="-25000" dirty="0" smtClean="0"/>
              <a:t>c</a:t>
            </a:r>
            <a:r>
              <a:rPr lang="en-US" sz="3000" b="1" dirty="0" smtClean="0"/>
              <a:t> at any point in a reaction. 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sz="3000" b="1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3000" b="1" dirty="0" smtClean="0"/>
              <a:t>We will often calculate Q</a:t>
            </a:r>
            <a:r>
              <a:rPr lang="en-US" sz="3000" b="1" baseline="-25000" dirty="0" smtClean="0"/>
              <a:t>c</a:t>
            </a:r>
            <a:r>
              <a:rPr lang="en-US" sz="3000" b="1" dirty="0" smtClean="0"/>
              <a:t> at the start of the reaction using initial concentrations. 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endParaRPr lang="en-US" sz="3000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sz="3000" dirty="0" smtClean="0"/>
              <a:t>	</a:t>
            </a:r>
            <a:endParaRPr lang="en-US" sz="3000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7024" y="627704"/>
            <a:ext cx="8425960" cy="6020577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endParaRPr lang="en-US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sz="3000" b="1" dirty="0" smtClean="0"/>
              <a:t>	</a:t>
            </a:r>
            <a:r>
              <a:rPr lang="en-US" sz="3200" b="1" dirty="0" err="1" smtClean="0"/>
              <a:t>aA</a:t>
            </a:r>
            <a:r>
              <a:rPr lang="en-US" sz="3200" b="1" dirty="0" smtClean="0"/>
              <a:t>  + </a:t>
            </a:r>
            <a:r>
              <a:rPr lang="en-US" sz="3200" b="1" dirty="0" err="1" smtClean="0"/>
              <a:t>bB</a:t>
            </a:r>
            <a:r>
              <a:rPr lang="en-US" sz="3200" b="1" dirty="0" smtClean="0"/>
              <a:t>    </a:t>
            </a:r>
            <a:r>
              <a:rPr lang="en-US" sz="3200" b="1" dirty="0" smtClean="0">
                <a:ea typeface="ヒラギノ角ゴ Pro W3" pitchFamily="1" charset="-128"/>
              </a:rPr>
              <a:t>⇌</a:t>
            </a:r>
            <a:r>
              <a:rPr lang="en-US" sz="3200" b="1" dirty="0" smtClean="0">
                <a:sym typeface="Wingdings" pitchFamily="2" charset="2"/>
              </a:rPr>
              <a:t>   </a:t>
            </a:r>
            <a:r>
              <a:rPr lang="en-US" sz="3200" b="1" dirty="0" err="1" smtClean="0">
                <a:sym typeface="Wingdings" pitchFamily="2" charset="2"/>
              </a:rPr>
              <a:t>cC</a:t>
            </a:r>
            <a:r>
              <a:rPr lang="en-US" sz="3200" b="1" dirty="0" smtClean="0">
                <a:sym typeface="Wingdings" pitchFamily="2" charset="2"/>
              </a:rPr>
              <a:t>  + </a:t>
            </a:r>
            <a:r>
              <a:rPr lang="en-US" sz="3200" b="1" dirty="0" err="1" smtClean="0">
                <a:sym typeface="Wingdings" pitchFamily="2" charset="2"/>
              </a:rPr>
              <a:t>dD</a:t>
            </a:r>
            <a:r>
              <a:rPr lang="en-US" sz="3200" b="1" dirty="0" smtClean="0">
                <a:sym typeface="Wingdings" pitchFamily="2" charset="2"/>
              </a:rPr>
              <a:t> </a:t>
            </a:r>
            <a:endParaRPr lang="en-US" sz="3200" b="1" dirty="0" smtClean="0"/>
          </a:p>
          <a:p>
            <a:endParaRPr lang="en-US" sz="3200" dirty="0" smtClean="0"/>
          </a:p>
          <a:p>
            <a:r>
              <a:rPr lang="en-US" sz="3200" dirty="0" smtClean="0"/>
              <a:t>If </a:t>
            </a:r>
            <a:r>
              <a:rPr lang="en-US" sz="3200" dirty="0"/>
              <a:t>we start</a:t>
            </a:r>
            <a:r>
              <a:rPr lang="en-US" sz="3200" dirty="0" smtClean="0"/>
              <a:t> the reaction by mixing only reactants.</a:t>
            </a:r>
          </a:p>
          <a:p>
            <a:pPr lvl="2"/>
            <a:r>
              <a:rPr lang="en-US" sz="3200" dirty="0" smtClean="0">
                <a:sym typeface="Wingdings" pitchFamily="2" charset="2"/>
              </a:rPr>
              <a:t>[C] and [D] = 0</a:t>
            </a:r>
          </a:p>
          <a:p>
            <a:pPr lvl="2">
              <a:buNone/>
            </a:pPr>
            <a:endParaRPr lang="en-US" sz="3200" dirty="0" smtClean="0">
              <a:sym typeface="Wingdings" pitchFamily="2" charset="2"/>
            </a:endParaRPr>
          </a:p>
          <a:p>
            <a:pPr lvl="2">
              <a:buNone/>
            </a:pPr>
            <a:endParaRPr lang="en-US" sz="3200" dirty="0" smtClean="0">
              <a:sym typeface="Wingdings" pitchFamily="2" charset="2"/>
            </a:endParaRPr>
          </a:p>
          <a:p>
            <a:pPr lvl="2">
              <a:buNone/>
            </a:pPr>
            <a:endParaRPr lang="en-US" sz="3200" dirty="0" smtClean="0">
              <a:sym typeface="Wingdings" pitchFamily="2" charset="2"/>
            </a:endParaRPr>
          </a:p>
          <a:p>
            <a:r>
              <a:rPr lang="en-US" sz="3200" dirty="0" smtClean="0">
                <a:sym typeface="Wingdings" pitchFamily="2" charset="2"/>
              </a:rPr>
              <a:t>As the reaction proceeds the value of Q</a:t>
            </a:r>
            <a:r>
              <a:rPr lang="en-US" sz="3200" baseline="-25000" dirty="0" smtClean="0">
                <a:sym typeface="Wingdings" pitchFamily="2" charset="2"/>
              </a:rPr>
              <a:t>c</a:t>
            </a:r>
            <a:r>
              <a:rPr lang="en-US" sz="3200" dirty="0" smtClean="0">
                <a:sym typeface="Wingdings" pitchFamily="2" charset="2"/>
              </a:rPr>
              <a:t> increases.</a:t>
            </a:r>
          </a:p>
          <a:p>
            <a:pPr marL="320040" lvl="1" indent="0">
              <a:buNone/>
            </a:pPr>
            <a:endParaRPr lang="en-US" sz="2800" dirty="0" smtClean="0">
              <a:sym typeface="Wingdings" pitchFamily="2" charset="2"/>
            </a:endParaRPr>
          </a:p>
          <a:p>
            <a:pPr marL="320040" lvl="1" indent="0">
              <a:buNone/>
            </a:pPr>
            <a:endParaRPr lang="en-US" sz="2800" dirty="0" smtClean="0">
              <a:sym typeface="Wingdings" pitchFamily="2" charset="2"/>
            </a:endParaRPr>
          </a:p>
          <a:p>
            <a:endParaRPr lang="en-US" sz="2800" dirty="0">
              <a:sym typeface="Wingdings" pitchFamily="2" charset="2"/>
            </a:endParaRPr>
          </a:p>
        </p:txBody>
      </p:sp>
      <p:sp>
        <p:nvSpPr>
          <p:cNvPr id="6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6642" y="-272642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The Value of the Reaction Quotient, Q</a:t>
            </a:r>
            <a:endParaRPr lang="en-US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472067" name="Object 3"/>
          <p:cNvGraphicFramePr>
            <a:graphicFrameLocks noGrp="1" noChangeAspect="1"/>
          </p:cNvGraphicFramePr>
          <p:nvPr/>
        </p:nvGraphicFramePr>
        <p:xfrm>
          <a:off x="5884441" y="889918"/>
          <a:ext cx="2897187" cy="1262062"/>
        </p:xfrm>
        <a:graphic>
          <a:graphicData uri="http://schemas.openxmlformats.org/presentationml/2006/ole">
            <p:oleObj spid="_x0000_s472157" name="Equation" r:id="rId3" imgW="9271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7024" y="627704"/>
            <a:ext cx="8425960" cy="6020577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endParaRPr lang="en-US" sz="3200" dirty="0" smtClean="0"/>
          </a:p>
          <a:p>
            <a:r>
              <a:rPr lang="en-US" sz="3200" dirty="0" smtClean="0">
                <a:sym typeface="Wingdings" pitchFamily="2" charset="2"/>
              </a:rPr>
              <a:t>If given enough time the reaction will eventually reach equilibrium.</a:t>
            </a:r>
          </a:p>
          <a:p>
            <a:endParaRPr lang="en-US" sz="3200" dirty="0" smtClean="0">
              <a:sym typeface="Wingdings" pitchFamily="2" charset="2"/>
            </a:endParaRPr>
          </a:p>
          <a:p>
            <a:r>
              <a:rPr lang="en-US" sz="3200" dirty="0" smtClean="0">
                <a:sym typeface="Wingdings" pitchFamily="2" charset="2"/>
              </a:rPr>
              <a:t>At equilibrium the concentration of products and reactants no longer change.</a:t>
            </a:r>
          </a:p>
          <a:p>
            <a:endParaRPr lang="en-US" sz="3200" dirty="0" smtClean="0">
              <a:sym typeface="Wingdings" pitchFamily="2" charset="2"/>
            </a:endParaRPr>
          </a:p>
          <a:p>
            <a:r>
              <a:rPr lang="en-US" sz="3200" dirty="0" smtClean="0">
                <a:sym typeface="Wingdings" pitchFamily="2" charset="2"/>
              </a:rPr>
              <a:t>Therefore the value of Q</a:t>
            </a:r>
            <a:r>
              <a:rPr lang="en-US" sz="3200" baseline="-25000" dirty="0" smtClean="0">
                <a:sym typeface="Wingdings" pitchFamily="2" charset="2"/>
              </a:rPr>
              <a:t>c</a:t>
            </a:r>
            <a:r>
              <a:rPr lang="en-US" sz="3200" dirty="0" smtClean="0">
                <a:sym typeface="Wingdings" pitchFamily="2" charset="2"/>
              </a:rPr>
              <a:t> no longer changes. </a:t>
            </a:r>
          </a:p>
          <a:p>
            <a:pPr>
              <a:buNone/>
            </a:pPr>
            <a:endParaRPr lang="en-US" sz="3200" dirty="0" smtClean="0">
              <a:sym typeface="Wingdings" pitchFamily="2" charset="2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sz="3000" b="1" dirty="0" smtClean="0"/>
              <a:t>	</a:t>
            </a:r>
            <a:r>
              <a:rPr lang="en-US" sz="3200" b="1" dirty="0" err="1" smtClean="0"/>
              <a:t>aA</a:t>
            </a:r>
            <a:r>
              <a:rPr lang="en-US" sz="3200" b="1" dirty="0" smtClean="0"/>
              <a:t>  + </a:t>
            </a:r>
            <a:r>
              <a:rPr lang="en-US" sz="3200" b="1" dirty="0" err="1" smtClean="0"/>
              <a:t>bB</a:t>
            </a:r>
            <a:r>
              <a:rPr lang="en-US" sz="3200" b="1" dirty="0" smtClean="0"/>
              <a:t>    </a:t>
            </a:r>
            <a:r>
              <a:rPr lang="en-US" sz="3200" b="1" dirty="0" smtClean="0">
                <a:ea typeface="ヒラギノ角ゴ Pro W3" pitchFamily="1" charset="-128"/>
              </a:rPr>
              <a:t>⇌</a:t>
            </a:r>
            <a:r>
              <a:rPr lang="en-US" sz="3200" b="1" dirty="0" smtClean="0">
                <a:sym typeface="Wingdings" pitchFamily="2" charset="2"/>
              </a:rPr>
              <a:t>   </a:t>
            </a:r>
            <a:r>
              <a:rPr lang="en-US" sz="3200" b="1" dirty="0" err="1" smtClean="0">
                <a:sym typeface="Wingdings" pitchFamily="2" charset="2"/>
              </a:rPr>
              <a:t>cC</a:t>
            </a:r>
            <a:r>
              <a:rPr lang="en-US" sz="3200" b="1" dirty="0" smtClean="0">
                <a:sym typeface="Wingdings" pitchFamily="2" charset="2"/>
              </a:rPr>
              <a:t>  + </a:t>
            </a:r>
            <a:r>
              <a:rPr lang="en-US" sz="3200" b="1" dirty="0" err="1" smtClean="0">
                <a:sym typeface="Wingdings" pitchFamily="2" charset="2"/>
              </a:rPr>
              <a:t>dD</a:t>
            </a:r>
            <a:r>
              <a:rPr lang="en-US" sz="3200" b="1" dirty="0" smtClean="0">
                <a:sym typeface="Wingdings" pitchFamily="2" charset="2"/>
              </a:rPr>
              <a:t> </a:t>
            </a:r>
            <a:endParaRPr lang="en-US" sz="3200" b="1" dirty="0" smtClean="0"/>
          </a:p>
          <a:p>
            <a:pPr>
              <a:buNone/>
            </a:pPr>
            <a:endParaRPr lang="en-US" sz="3200" dirty="0" smtClean="0">
              <a:sym typeface="Wingdings" pitchFamily="2" charset="2"/>
            </a:endParaRPr>
          </a:p>
          <a:p>
            <a:pPr lvl="2">
              <a:buNone/>
            </a:pPr>
            <a:endParaRPr lang="en-US" sz="3200" dirty="0" smtClean="0">
              <a:sym typeface="Wingdings" pitchFamily="2" charset="2"/>
            </a:endParaRPr>
          </a:p>
          <a:p>
            <a:pPr lvl="2">
              <a:buNone/>
            </a:pPr>
            <a:endParaRPr lang="en-US" sz="3200" dirty="0" smtClean="0">
              <a:sym typeface="Wingdings" pitchFamily="2" charset="2"/>
            </a:endParaRPr>
          </a:p>
          <a:p>
            <a:pPr lvl="2">
              <a:buNone/>
            </a:pPr>
            <a:endParaRPr lang="en-US" sz="3200" dirty="0" smtClean="0">
              <a:sym typeface="Wingdings" pitchFamily="2" charset="2"/>
            </a:endParaRPr>
          </a:p>
          <a:p>
            <a:endParaRPr lang="en-US" sz="3200" dirty="0" smtClean="0">
              <a:sym typeface="Wingdings" pitchFamily="2" charset="2"/>
            </a:endParaRPr>
          </a:p>
          <a:p>
            <a:pPr marL="320040" lvl="1" indent="0">
              <a:buNone/>
            </a:pPr>
            <a:endParaRPr lang="en-US" sz="2800" dirty="0" smtClean="0">
              <a:sym typeface="Wingdings" pitchFamily="2" charset="2"/>
            </a:endParaRPr>
          </a:p>
          <a:p>
            <a:pPr marL="320040" lvl="1" indent="0">
              <a:buNone/>
            </a:pPr>
            <a:endParaRPr lang="en-US" sz="2800" dirty="0" smtClean="0">
              <a:sym typeface="Wingdings" pitchFamily="2" charset="2"/>
            </a:endParaRPr>
          </a:p>
          <a:p>
            <a:endParaRPr lang="en-US" sz="2800" dirty="0">
              <a:sym typeface="Wingdings" pitchFamily="2" charset="2"/>
            </a:endParaRPr>
          </a:p>
        </p:txBody>
      </p:sp>
      <p:graphicFrame>
        <p:nvGraphicFramePr>
          <p:cNvPr id="472067" name="Object 3"/>
          <p:cNvGraphicFramePr>
            <a:graphicFrameLocks noGrp="1" noChangeAspect="1"/>
          </p:cNvGraphicFramePr>
          <p:nvPr/>
        </p:nvGraphicFramePr>
        <p:xfrm>
          <a:off x="5752987" y="5177078"/>
          <a:ext cx="2897187" cy="1262062"/>
        </p:xfrm>
        <a:graphic>
          <a:graphicData uri="http://schemas.openxmlformats.org/presentationml/2006/ole">
            <p:oleObj spid="_x0000_s475229" name="Equation" r:id="rId3" imgW="927100" imgH="406400" progId="Equation.3">
              <p:embed/>
            </p:oleObj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95750" y="-263874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Value of the Reaction Quotient, Q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" descr="CNX_Chem_13_02_quoti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923" t="48193" r="36000" b="3707"/>
          <a:stretch>
            <a:fillRect/>
          </a:stretch>
        </p:blipFill>
        <p:spPr>
          <a:xfrm>
            <a:off x="250843" y="909141"/>
            <a:ext cx="8797360" cy="5409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4312" y="314104"/>
            <a:ext cx="8788332" cy="6020577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endParaRPr lang="en-US" sz="2800" dirty="0" smtClean="0"/>
          </a:p>
          <a:p>
            <a:r>
              <a:rPr lang="en-US" sz="2800" b="1" dirty="0" smtClean="0">
                <a:solidFill>
                  <a:srgbClr val="000090"/>
                </a:solidFill>
                <a:sym typeface="Wingdings" pitchFamily="2" charset="2"/>
              </a:rPr>
              <a:t>Law of Mass Action: </a:t>
            </a:r>
            <a:r>
              <a:rPr lang="en-US" sz="2800" dirty="0" smtClean="0">
                <a:sym typeface="Wingdings" pitchFamily="2" charset="2"/>
              </a:rPr>
              <a:t>When a reaction has achieved equilibrium at a given temperature, the reaction quotient   always has the same value. </a:t>
            </a:r>
          </a:p>
          <a:p>
            <a:endParaRPr lang="en-US" sz="2800" dirty="0" smtClean="0">
              <a:sym typeface="Wingdings" pitchFamily="2" charset="2"/>
            </a:endParaRPr>
          </a:p>
          <a:p>
            <a:r>
              <a:rPr lang="en-US" sz="3000" b="1" i="1" dirty="0" smtClean="0">
                <a:solidFill>
                  <a:srgbClr val="000090"/>
                </a:solidFill>
                <a:sym typeface="Wingdings" pitchFamily="2" charset="2"/>
              </a:rPr>
              <a:t>The value of Q when the reaction is at equilibrium is called the equilibrium constant (K).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sz="3000" b="1" dirty="0" smtClean="0"/>
              <a:t>			</a:t>
            </a:r>
            <a:r>
              <a:rPr lang="en-US" sz="3200" b="1" dirty="0" err="1" smtClean="0"/>
              <a:t>aA</a:t>
            </a:r>
            <a:r>
              <a:rPr lang="en-US" sz="3200" b="1" dirty="0" smtClean="0"/>
              <a:t>  + </a:t>
            </a:r>
            <a:r>
              <a:rPr lang="en-US" sz="3200" b="1" dirty="0" err="1" smtClean="0"/>
              <a:t>bB</a:t>
            </a:r>
            <a:r>
              <a:rPr lang="en-US" sz="3200" b="1" dirty="0" smtClean="0"/>
              <a:t>    </a:t>
            </a:r>
            <a:r>
              <a:rPr lang="en-US" sz="3200" b="1" dirty="0" smtClean="0">
                <a:ea typeface="ヒラギノ角ゴ Pro W3" pitchFamily="1" charset="-128"/>
              </a:rPr>
              <a:t>⇌</a:t>
            </a:r>
            <a:r>
              <a:rPr lang="en-US" sz="3200" b="1" dirty="0" smtClean="0">
                <a:sym typeface="Wingdings" pitchFamily="2" charset="2"/>
              </a:rPr>
              <a:t>   </a:t>
            </a:r>
            <a:r>
              <a:rPr lang="en-US" sz="3200" b="1" dirty="0" err="1" smtClean="0">
                <a:sym typeface="Wingdings" pitchFamily="2" charset="2"/>
              </a:rPr>
              <a:t>cC</a:t>
            </a:r>
            <a:r>
              <a:rPr lang="en-US" sz="3200" b="1" dirty="0" smtClean="0">
                <a:sym typeface="Wingdings" pitchFamily="2" charset="2"/>
              </a:rPr>
              <a:t>  + </a:t>
            </a:r>
            <a:r>
              <a:rPr lang="en-US" sz="3200" b="1" dirty="0" err="1" smtClean="0">
                <a:sym typeface="Wingdings" pitchFamily="2" charset="2"/>
              </a:rPr>
              <a:t>dD</a:t>
            </a:r>
            <a:r>
              <a:rPr lang="en-US" sz="3200" b="1" dirty="0" smtClean="0">
                <a:sym typeface="Wingdings" pitchFamily="2" charset="2"/>
              </a:rPr>
              <a:t> </a:t>
            </a:r>
            <a:endParaRPr lang="en-US" sz="3200" b="1" dirty="0" smtClean="0"/>
          </a:p>
          <a:p>
            <a:pPr>
              <a:buNone/>
            </a:pPr>
            <a:endParaRPr lang="en-US" sz="2800" dirty="0" smtClean="0">
              <a:sym typeface="Wingdings" pitchFamily="2" charset="2"/>
            </a:endParaRPr>
          </a:p>
          <a:p>
            <a:pPr marL="320040" lvl="1" indent="0">
              <a:buNone/>
            </a:pPr>
            <a:endParaRPr lang="en-US" sz="2800" dirty="0" smtClean="0">
              <a:sym typeface="Wingdings" pitchFamily="2" charset="2"/>
            </a:endParaRPr>
          </a:p>
          <a:p>
            <a:pPr marL="320040" lvl="1" indent="0">
              <a:buNone/>
            </a:pPr>
            <a:endParaRPr lang="en-US" sz="2800" dirty="0" smtClean="0">
              <a:sym typeface="Wingdings" pitchFamily="2" charset="2"/>
            </a:endParaRPr>
          </a:p>
          <a:p>
            <a:endParaRPr lang="en-US" sz="2800" dirty="0">
              <a:sym typeface="Wingdings" pitchFamily="2" charset="2"/>
            </a:endParaRPr>
          </a:p>
        </p:txBody>
      </p:sp>
      <p:sp>
        <p:nvSpPr>
          <p:cNvPr id="6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6642" y="-272642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The Equilibrium Constant, K</a:t>
            </a:r>
            <a:endParaRPr lang="en-US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472067" name="Object 3"/>
          <p:cNvGraphicFramePr>
            <a:graphicFrameLocks noGrp="1" noChangeAspect="1"/>
          </p:cNvGraphicFramePr>
          <p:nvPr/>
        </p:nvGraphicFramePr>
        <p:xfrm>
          <a:off x="1056642" y="4320437"/>
          <a:ext cx="6746875" cy="1262062"/>
        </p:xfrm>
        <a:graphic>
          <a:graphicData uri="http://schemas.openxmlformats.org/presentationml/2006/ole">
            <p:oleObj spid="_x0000_s476252" name="Equation" r:id="rId3" imgW="2159000" imgH="4064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810" y="5676579"/>
            <a:ext cx="6741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DO NOT CONFUSE WITH THE KINETIC RATE CONSTANT (</a:t>
            </a:r>
            <a:r>
              <a:rPr lang="en-US" sz="2800" b="1" dirty="0" err="1" smtClean="0">
                <a:solidFill>
                  <a:srgbClr val="FF0000"/>
                </a:solidFill>
              </a:rPr>
              <a:t>k</a:t>
            </a:r>
            <a:r>
              <a:rPr lang="en-US" sz="2800" b="1" dirty="0" smtClean="0">
                <a:solidFill>
                  <a:srgbClr val="FF0000"/>
                </a:solidFill>
              </a:rPr>
              <a:t>)!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606" y="208965"/>
            <a:ext cx="8323677" cy="676275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Q and K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4654" y="474943"/>
            <a:ext cx="8407730" cy="638305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4000" b="1" dirty="0" smtClean="0"/>
          </a:p>
          <a:p>
            <a:pPr>
              <a:buNone/>
            </a:pPr>
            <a:r>
              <a:rPr lang="en-US" sz="4000" b="1" dirty="0" smtClean="0"/>
              <a:t>		</a:t>
            </a:r>
            <a:r>
              <a:rPr lang="en-US" sz="4000" b="1" dirty="0" err="1" smtClean="0"/>
              <a:t>aA</a:t>
            </a:r>
            <a:r>
              <a:rPr lang="en-US" sz="4000" b="1" dirty="0" smtClean="0"/>
              <a:t>  + </a:t>
            </a:r>
            <a:r>
              <a:rPr lang="en-US" sz="4000" b="1" dirty="0" err="1" smtClean="0"/>
              <a:t>bB</a:t>
            </a:r>
            <a:r>
              <a:rPr lang="en-US" sz="4000" b="1" dirty="0" smtClean="0"/>
              <a:t>    </a:t>
            </a:r>
            <a:r>
              <a:rPr lang="en-US" sz="4000" b="1" dirty="0" smtClean="0">
                <a:ea typeface="ヒラギノ角ゴ Pro W3" pitchFamily="1" charset="-128"/>
              </a:rPr>
              <a:t>⇌</a:t>
            </a:r>
            <a:r>
              <a:rPr lang="en-US" sz="4000" b="1" dirty="0" smtClean="0">
                <a:sym typeface="Wingdings" pitchFamily="2" charset="2"/>
              </a:rPr>
              <a:t>   </a:t>
            </a:r>
            <a:r>
              <a:rPr lang="en-US" sz="4000" b="1" dirty="0" err="1" smtClean="0">
                <a:sym typeface="Wingdings" pitchFamily="2" charset="2"/>
              </a:rPr>
              <a:t>cC</a:t>
            </a:r>
            <a:r>
              <a:rPr lang="en-US" sz="4000" b="1" dirty="0" smtClean="0">
                <a:sym typeface="Wingdings" pitchFamily="2" charset="2"/>
              </a:rPr>
              <a:t>  + </a:t>
            </a:r>
            <a:r>
              <a:rPr lang="en-US" sz="4000" b="1" dirty="0" err="1" smtClean="0">
                <a:sym typeface="Wingdings" pitchFamily="2" charset="2"/>
              </a:rPr>
              <a:t>dD</a:t>
            </a:r>
            <a:r>
              <a:rPr lang="en-US" sz="4000" b="1" dirty="0" smtClean="0">
                <a:sym typeface="Wingdings" pitchFamily="2" charset="2"/>
              </a:rPr>
              <a:t> </a:t>
            </a:r>
          </a:p>
          <a:p>
            <a:pPr>
              <a:buNone/>
            </a:pPr>
            <a:endParaRPr lang="en-US" sz="2800" b="1" dirty="0" smtClean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  <a:p>
            <a:endParaRPr lang="en-US" sz="2800" b="1" dirty="0" smtClean="0"/>
          </a:p>
          <a:p>
            <a:r>
              <a:rPr lang="en-US" sz="2800" b="1" dirty="0" smtClean="0"/>
              <a:t>The </a:t>
            </a:r>
            <a:r>
              <a:rPr lang="en-US" sz="2800" b="1" dirty="0" smtClean="0">
                <a:solidFill>
                  <a:srgbClr val="0000FF"/>
                </a:solidFill>
              </a:rPr>
              <a:t>Equilibrium Constant (K) </a:t>
            </a:r>
            <a:r>
              <a:rPr lang="en-US" sz="2800" b="1" dirty="0" smtClean="0"/>
              <a:t>has the same form as the reaction quotient (Q). </a:t>
            </a:r>
          </a:p>
          <a:p>
            <a:pPr lvl="1"/>
            <a:r>
              <a:rPr lang="en-US" sz="2800" b="1" dirty="0" smtClean="0"/>
              <a:t>For K the concentrations </a:t>
            </a:r>
            <a:r>
              <a:rPr lang="en-US" sz="2800" b="1" i="1" dirty="0" smtClean="0">
                <a:solidFill>
                  <a:srgbClr val="FF0000"/>
                </a:solidFill>
              </a:rPr>
              <a:t>must be those at equilibrium!</a:t>
            </a:r>
          </a:p>
          <a:p>
            <a:pPr lvl="1"/>
            <a:r>
              <a:rPr lang="en-US" sz="2800" b="1" dirty="0" smtClean="0"/>
              <a:t>For Q the concentrations </a:t>
            </a:r>
            <a:r>
              <a:rPr lang="en-US" sz="2800" b="1" i="1" dirty="0" smtClean="0">
                <a:solidFill>
                  <a:srgbClr val="0000FF"/>
                </a:solidFill>
              </a:rPr>
              <a:t>can be those at any point in the reaction, not necessarily when at equilibrium!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endParaRPr lang="en-US" sz="2400" dirty="0"/>
          </a:p>
        </p:txBody>
      </p:sp>
      <p:graphicFrame>
        <p:nvGraphicFramePr>
          <p:cNvPr id="488452" name="Object 4"/>
          <p:cNvGraphicFramePr>
            <a:graphicFrameLocks noGrp="1" noChangeAspect="1"/>
          </p:cNvGraphicFramePr>
          <p:nvPr/>
        </p:nvGraphicFramePr>
        <p:xfrm>
          <a:off x="5499100" y="2069749"/>
          <a:ext cx="2857500" cy="1262063"/>
        </p:xfrm>
        <a:graphic>
          <a:graphicData uri="http://schemas.openxmlformats.org/presentationml/2006/ole">
            <p:oleObj spid="_x0000_s488617" name="Equation" r:id="rId3" imgW="914400" imgH="406400" progId="Equation.3">
              <p:embed/>
            </p:oleObj>
          </a:graphicData>
        </a:graphic>
      </p:graphicFrame>
      <p:graphicFrame>
        <p:nvGraphicFramePr>
          <p:cNvPr id="488453" name="Object 5"/>
          <p:cNvGraphicFramePr>
            <a:graphicFrameLocks noGrp="1" noChangeAspect="1"/>
          </p:cNvGraphicFramePr>
          <p:nvPr/>
        </p:nvGraphicFramePr>
        <p:xfrm>
          <a:off x="966350" y="2069749"/>
          <a:ext cx="2897187" cy="1262062"/>
        </p:xfrm>
        <a:graphic>
          <a:graphicData uri="http://schemas.openxmlformats.org/presentationml/2006/ole">
            <p:oleObj spid="_x0000_s488618" name="Equation" r:id="rId4" imgW="9271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431" y="-784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The Equilibrium </a:t>
            </a:r>
            <a:r>
              <a:rPr lang="en-US" b="1" dirty="0" smtClean="0">
                <a:solidFill>
                  <a:srgbClr val="0000FF"/>
                </a:solidFill>
              </a:rPr>
              <a:t>Constant (K)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960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49073" y="1255334"/>
            <a:ext cx="7891749" cy="525182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</a:t>
            </a:r>
            <a:r>
              <a:rPr lang="en-US" sz="3000" dirty="0"/>
              <a:t>value of the equilibrium constant is </a:t>
            </a:r>
            <a:r>
              <a:rPr lang="en-US" sz="3000" b="1" i="1" dirty="0"/>
              <a:t>independent of the starting</a:t>
            </a:r>
            <a:r>
              <a:rPr lang="en-US" sz="3000" b="1" i="1" dirty="0" smtClean="0"/>
              <a:t> amounts </a:t>
            </a:r>
            <a:r>
              <a:rPr lang="en-US" sz="3000" dirty="0" smtClean="0"/>
              <a:t>of reactants </a:t>
            </a:r>
            <a:r>
              <a:rPr lang="en-US" sz="3000" dirty="0"/>
              <a:t>and </a:t>
            </a:r>
            <a:r>
              <a:rPr lang="en-US" sz="3000" dirty="0" smtClean="0"/>
              <a:t>products.</a:t>
            </a:r>
          </a:p>
          <a:p>
            <a:endParaRPr lang="en-US" sz="3000" dirty="0" smtClean="0"/>
          </a:p>
          <a:p>
            <a:r>
              <a:rPr lang="en-US" sz="3000" dirty="0"/>
              <a:t>The value of the equilibrium constant is </a:t>
            </a:r>
            <a:r>
              <a:rPr lang="en-US" sz="3000" b="1" i="1" dirty="0"/>
              <a:t>dependent on the temperature </a:t>
            </a:r>
            <a:r>
              <a:rPr lang="en-US" sz="3000" dirty="0" smtClean="0"/>
              <a:t>of the system. </a:t>
            </a:r>
          </a:p>
          <a:p>
            <a:endParaRPr lang="en-US" sz="3000" b="1" i="1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800" b="1" dirty="0" smtClean="0"/>
              <a:t>The magnitude of an equilibrium constant indicates the extent of a reaction. 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sz="2800" b="1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800" b="1" dirty="0" smtClean="0"/>
              <a:t>K and Q are </a:t>
            </a:r>
            <a:r>
              <a:rPr lang="en-US" sz="2800" b="1" dirty="0" err="1" smtClean="0"/>
              <a:t>unitless</a:t>
            </a:r>
            <a:r>
              <a:rPr lang="en-US" sz="2800" b="1" dirty="0" smtClean="0"/>
              <a:t> values.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30621" y="427528"/>
            <a:ext cx="8235599" cy="6099294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3000" dirty="0" smtClean="0"/>
          </a:p>
          <a:p>
            <a:pPr lvl="1">
              <a:buNone/>
            </a:pPr>
            <a:endParaRPr lang="en-US" sz="3000" dirty="0" smtClean="0"/>
          </a:p>
          <a:p>
            <a:pPr lvl="1"/>
            <a:r>
              <a:rPr lang="en-US" sz="3000" b="1" dirty="0" smtClean="0"/>
              <a:t>If </a:t>
            </a:r>
            <a:r>
              <a:rPr lang="en-US" sz="3000" b="1" dirty="0"/>
              <a:t>K is very small</a:t>
            </a:r>
            <a:r>
              <a:rPr lang="en-US" sz="3000" dirty="0"/>
              <a:t>, the mixture contains mostly </a:t>
            </a:r>
            <a:r>
              <a:rPr lang="en-US" sz="3000" dirty="0" smtClean="0"/>
              <a:t>reactants </a:t>
            </a:r>
            <a:r>
              <a:rPr lang="en-US" sz="3000" dirty="0"/>
              <a:t>at </a:t>
            </a:r>
            <a:r>
              <a:rPr lang="en-US" sz="3000" dirty="0" smtClean="0"/>
              <a:t>equilibrium.</a:t>
            </a:r>
          </a:p>
          <a:p>
            <a:pPr lvl="1"/>
            <a:endParaRPr lang="en-US" sz="3000" dirty="0" smtClean="0"/>
          </a:p>
          <a:p>
            <a:pPr lvl="1"/>
            <a:r>
              <a:rPr lang="en-US" sz="3000" b="1" dirty="0"/>
              <a:t>If K is </a:t>
            </a:r>
            <a:r>
              <a:rPr lang="en-US" sz="3000" b="1" dirty="0" smtClean="0"/>
              <a:t>very large</a:t>
            </a:r>
            <a:r>
              <a:rPr lang="en-US" sz="3000" b="1" dirty="0"/>
              <a:t>, </a:t>
            </a:r>
            <a:r>
              <a:rPr lang="en-US" sz="3000" dirty="0"/>
              <a:t>the mixture contains mostly products at </a:t>
            </a:r>
            <a:r>
              <a:rPr lang="en-US" sz="3000" dirty="0" smtClean="0"/>
              <a:t>equilibrium.</a:t>
            </a:r>
          </a:p>
          <a:p>
            <a:pPr lvl="1"/>
            <a:endParaRPr lang="en-US" sz="3000" dirty="0" smtClean="0"/>
          </a:p>
          <a:p>
            <a:pPr lvl="1">
              <a:buNone/>
            </a:pPr>
            <a:endParaRPr lang="en-US" sz="3000" b="1" dirty="0" smtClean="0"/>
          </a:p>
          <a:p>
            <a:pPr lvl="1"/>
            <a:r>
              <a:rPr lang="en-US" sz="3000" b="1" dirty="0" smtClean="0">
                <a:solidFill>
                  <a:srgbClr val="000090"/>
                </a:solidFill>
              </a:rPr>
              <a:t>The value of K gives no indication as to whether the reaction is fast or slow. </a:t>
            </a:r>
            <a:endParaRPr lang="en-US" sz="3000" b="1" dirty="0">
              <a:solidFill>
                <a:srgbClr val="000090"/>
              </a:solidFill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867366" y="-138519"/>
            <a:ext cx="7772400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</a:rPr>
              <a:t>The Magnitude of the Equilibrium </a:t>
            </a:r>
            <a:r>
              <a:rPr lang="en-US" sz="3000" b="1" dirty="0">
                <a:solidFill>
                  <a:schemeClr val="tx1"/>
                </a:solidFill>
              </a:rPr>
              <a:t>Constant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Ch. 13 Outline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26268" y="1447800"/>
            <a:ext cx="7772400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13.1 Chemical Equilibrium</a:t>
            </a:r>
          </a:p>
          <a:p>
            <a:endParaRPr lang="en-US" sz="3200" dirty="0" smtClean="0"/>
          </a:p>
          <a:p>
            <a:r>
              <a:rPr lang="en-US" sz="3200" dirty="0" smtClean="0"/>
              <a:t>13.2 Equilibrium Constants</a:t>
            </a:r>
          </a:p>
          <a:p>
            <a:endParaRPr lang="en-US" sz="3200" dirty="0" smtClean="0"/>
          </a:p>
          <a:p>
            <a:r>
              <a:rPr lang="en-US" sz="3200" dirty="0" smtClean="0"/>
              <a:t>13.3 Shifting </a:t>
            </a:r>
            <a:r>
              <a:rPr lang="en-US" sz="3200" dirty="0" err="1" smtClean="0"/>
              <a:t>Equilibria</a:t>
            </a:r>
            <a:r>
              <a:rPr lang="en-US" sz="3200" dirty="0" smtClean="0"/>
              <a:t>: Le </a:t>
            </a:r>
            <a:r>
              <a:rPr lang="en-US" sz="3200" dirty="0" err="1" smtClean="0"/>
              <a:t>Châtelier’s</a:t>
            </a:r>
            <a:r>
              <a:rPr lang="en-US" sz="3200" dirty="0" smtClean="0"/>
              <a:t> Principle</a:t>
            </a:r>
          </a:p>
          <a:p>
            <a:endParaRPr lang="en-US" sz="3200" dirty="0" smtClean="0"/>
          </a:p>
          <a:p>
            <a:r>
              <a:rPr lang="en-US" sz="3200" dirty="0" smtClean="0"/>
              <a:t>13.4 Equilibrium Calculations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2790" y="-323952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Q, K, and </a:t>
            </a:r>
            <a:r>
              <a:rPr lang="en-US" b="1" dirty="0">
                <a:solidFill>
                  <a:schemeClr val="tx1"/>
                </a:solidFill>
              </a:rPr>
              <a:t>the Direction of Reaction</a:t>
            </a:r>
          </a:p>
        </p:txBody>
      </p:sp>
      <p:sp>
        <p:nvSpPr>
          <p:cNvPr id="932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60012" y="946039"/>
            <a:ext cx="7981309" cy="5294563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sz="3200" b="1" dirty="0" err="1" smtClean="0"/>
              <a:t>aA</a:t>
            </a:r>
            <a:r>
              <a:rPr lang="en-US" sz="3200" b="1" dirty="0" smtClean="0"/>
              <a:t>  + </a:t>
            </a:r>
            <a:r>
              <a:rPr lang="en-US" sz="3200" b="1" dirty="0" err="1" smtClean="0"/>
              <a:t>bB</a:t>
            </a:r>
            <a:r>
              <a:rPr lang="en-US" sz="3200" b="1" dirty="0" smtClean="0"/>
              <a:t>    </a:t>
            </a:r>
            <a:r>
              <a:rPr lang="en-US" sz="3200" b="1" dirty="0" smtClean="0">
                <a:ea typeface="ヒラギノ角ゴ Pro W3" pitchFamily="1" charset="-128"/>
              </a:rPr>
              <a:t>⇌</a:t>
            </a:r>
            <a:r>
              <a:rPr lang="en-US" sz="3200" b="1" dirty="0" smtClean="0">
                <a:sym typeface="Wingdings" pitchFamily="2" charset="2"/>
              </a:rPr>
              <a:t>   </a:t>
            </a:r>
            <a:r>
              <a:rPr lang="en-US" sz="3200" b="1" dirty="0" err="1" smtClean="0">
                <a:sym typeface="Wingdings" pitchFamily="2" charset="2"/>
              </a:rPr>
              <a:t>cC</a:t>
            </a:r>
            <a:r>
              <a:rPr lang="en-US" sz="3200" b="1" dirty="0" smtClean="0">
                <a:sym typeface="Wingdings" pitchFamily="2" charset="2"/>
              </a:rPr>
              <a:t>  + </a:t>
            </a:r>
            <a:r>
              <a:rPr lang="en-US" sz="3200" b="1" dirty="0" err="1" smtClean="0">
                <a:sym typeface="Wingdings" pitchFamily="2" charset="2"/>
              </a:rPr>
              <a:t>dD</a:t>
            </a:r>
            <a:r>
              <a:rPr lang="en-US" sz="3200" b="1" dirty="0" smtClean="0">
                <a:sym typeface="Wingdings" pitchFamily="2" charset="2"/>
              </a:rPr>
              <a:t> </a:t>
            </a:r>
            <a:endParaRPr lang="en-US" sz="32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sz="32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rgbClr val="000090"/>
              </a:solidFill>
            </a:endParaRPr>
          </a:p>
          <a:p>
            <a:endParaRPr lang="en-US" sz="2800" b="1" dirty="0" smtClean="0">
              <a:solidFill>
                <a:srgbClr val="000090"/>
              </a:solidFill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</a:rPr>
              <a:t>A system that is not at equilibrium will proceed in the direction that establishes equilibrium.</a:t>
            </a:r>
          </a:p>
          <a:p>
            <a:pPr>
              <a:buNone/>
            </a:pPr>
            <a:endParaRPr lang="en-US" sz="2800" b="1" dirty="0" smtClean="0">
              <a:solidFill>
                <a:srgbClr val="000090"/>
              </a:solidFill>
            </a:endParaRPr>
          </a:p>
          <a:p>
            <a:r>
              <a:rPr lang="en-US" sz="2800" b="1" dirty="0" smtClean="0"/>
              <a:t>By comparing Q to K, it is possible to determine which direction the system will proceed to achieve equilibrium.</a:t>
            </a:r>
          </a:p>
          <a:p>
            <a:endParaRPr lang="en-US" sz="2800" dirty="0">
              <a:sym typeface="Wingdings" pitchFamily="2" charset="2"/>
            </a:endParaRPr>
          </a:p>
        </p:txBody>
      </p:sp>
      <p:graphicFrame>
        <p:nvGraphicFramePr>
          <p:cNvPr id="464901" name="Object 5"/>
          <p:cNvGraphicFramePr>
            <a:graphicFrameLocks noGrp="1" noChangeAspect="1"/>
          </p:cNvGraphicFramePr>
          <p:nvPr/>
        </p:nvGraphicFramePr>
        <p:xfrm>
          <a:off x="5513312" y="1160313"/>
          <a:ext cx="2897187" cy="1262063"/>
        </p:xfrm>
        <a:graphic>
          <a:graphicData uri="http://schemas.openxmlformats.org/presentationml/2006/ole">
            <p:oleObj spid="_x0000_s464991" name="Equation" r:id="rId3" imgW="9271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2790" y="-323952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Q, K, and </a:t>
            </a:r>
            <a:r>
              <a:rPr lang="en-US" b="1" dirty="0">
                <a:solidFill>
                  <a:schemeClr val="tx1"/>
                </a:solidFill>
              </a:rPr>
              <a:t>the Direction of Reaction</a:t>
            </a:r>
          </a:p>
        </p:txBody>
      </p:sp>
      <p:sp>
        <p:nvSpPr>
          <p:cNvPr id="932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60012" y="946039"/>
            <a:ext cx="7981309" cy="5294563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sz="3000" b="1" dirty="0" err="1" smtClean="0"/>
              <a:t>aA</a:t>
            </a:r>
            <a:r>
              <a:rPr lang="en-US" sz="3000" b="1" dirty="0" smtClean="0"/>
              <a:t>  + </a:t>
            </a:r>
            <a:r>
              <a:rPr lang="en-US" sz="3000" b="1" dirty="0" err="1" smtClean="0"/>
              <a:t>bB</a:t>
            </a:r>
            <a:r>
              <a:rPr lang="en-US" sz="3000" b="1" dirty="0" smtClean="0"/>
              <a:t>    </a:t>
            </a:r>
            <a:r>
              <a:rPr lang="en-US" sz="3000" b="1" dirty="0" smtClean="0">
                <a:ea typeface="ヒラギノ角ゴ Pro W3" pitchFamily="1" charset="-128"/>
              </a:rPr>
              <a:t>⇌</a:t>
            </a:r>
            <a:r>
              <a:rPr lang="en-US" sz="3000" b="1" dirty="0" smtClean="0">
                <a:sym typeface="Wingdings" pitchFamily="2" charset="2"/>
              </a:rPr>
              <a:t>   </a:t>
            </a:r>
            <a:r>
              <a:rPr lang="en-US" sz="3000" b="1" dirty="0" err="1" smtClean="0">
                <a:sym typeface="Wingdings" pitchFamily="2" charset="2"/>
              </a:rPr>
              <a:t>cC</a:t>
            </a:r>
            <a:r>
              <a:rPr lang="en-US" sz="3000" b="1" dirty="0" smtClean="0">
                <a:sym typeface="Wingdings" pitchFamily="2" charset="2"/>
              </a:rPr>
              <a:t>  + </a:t>
            </a:r>
            <a:r>
              <a:rPr lang="en-US" sz="3000" b="1" dirty="0" err="1" smtClean="0">
                <a:sym typeface="Wingdings" pitchFamily="2" charset="2"/>
              </a:rPr>
              <a:t>dD</a:t>
            </a:r>
            <a:r>
              <a:rPr lang="en-US" sz="3000" b="1" dirty="0" smtClean="0">
                <a:sym typeface="Wingdings" pitchFamily="2" charset="2"/>
              </a:rPr>
              <a:t> </a:t>
            </a:r>
            <a:endParaRPr lang="en-US" sz="30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sz="3000" dirty="0" smtClean="0">
              <a:solidFill>
                <a:srgbClr val="0000FF"/>
              </a:solidFill>
            </a:endParaRPr>
          </a:p>
          <a:p>
            <a:pPr lvl="1"/>
            <a:r>
              <a:rPr lang="en-US" sz="3000" b="1" dirty="0" smtClean="0"/>
              <a:t>When Q &lt; K</a:t>
            </a:r>
          </a:p>
          <a:p>
            <a:pPr lvl="1"/>
            <a:endParaRPr lang="en-US" sz="3000" b="1" dirty="0" smtClean="0"/>
          </a:p>
          <a:p>
            <a:pPr lvl="1"/>
            <a:endParaRPr lang="en-US" sz="3000" b="1" dirty="0" smtClean="0"/>
          </a:p>
          <a:p>
            <a:pPr lvl="1"/>
            <a:r>
              <a:rPr lang="en-US" sz="3000" b="1" dirty="0" smtClean="0"/>
              <a:t>When Q &gt; K</a:t>
            </a:r>
          </a:p>
          <a:p>
            <a:pPr lvl="1"/>
            <a:endParaRPr lang="en-US" sz="3000" b="1" dirty="0" smtClean="0"/>
          </a:p>
          <a:p>
            <a:pPr lvl="1"/>
            <a:endParaRPr lang="en-US" sz="3000" b="1" dirty="0" smtClean="0"/>
          </a:p>
          <a:p>
            <a:pPr lvl="1"/>
            <a:r>
              <a:rPr lang="en-US" sz="3000" b="1" dirty="0" smtClean="0"/>
              <a:t>When Q = K</a:t>
            </a:r>
          </a:p>
          <a:p>
            <a:endParaRPr lang="en-US" sz="3000" dirty="0">
              <a:sym typeface="Wingdings" pitchFamily="2" charset="2"/>
            </a:endParaRPr>
          </a:p>
        </p:txBody>
      </p:sp>
      <p:graphicFrame>
        <p:nvGraphicFramePr>
          <p:cNvPr id="564227" name="Object 3"/>
          <p:cNvGraphicFramePr>
            <a:graphicFrameLocks noGrp="1" noChangeAspect="1"/>
          </p:cNvGraphicFramePr>
          <p:nvPr/>
        </p:nvGraphicFramePr>
        <p:xfrm>
          <a:off x="5596806" y="946039"/>
          <a:ext cx="2897187" cy="1262062"/>
        </p:xfrm>
        <a:graphic>
          <a:graphicData uri="http://schemas.openxmlformats.org/presentationml/2006/ole">
            <p:oleObj spid="_x0000_s564317" name="Equation" r:id="rId3" imgW="9271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1871" y="115848"/>
            <a:ext cx="8243957" cy="65022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	 </a:t>
            </a:r>
            <a:r>
              <a:rPr lang="en-US" sz="3200" b="1" dirty="0" err="1" smtClean="0"/>
              <a:t>CO(g</a:t>
            </a:r>
            <a:r>
              <a:rPr lang="en-US" sz="3200" b="1" dirty="0" smtClean="0"/>
              <a:t>)  +  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O(g)   </a:t>
            </a:r>
            <a:r>
              <a:rPr lang="en-US" sz="3200" b="1" dirty="0" smtClean="0">
                <a:ea typeface="ヒラギノ角ゴ Pro W3" pitchFamily="-103" charset="-128"/>
                <a:cs typeface="ヒラギノ角ゴ Pro W3" pitchFamily="-103" charset="-128"/>
              </a:rPr>
              <a:t>⇌</a:t>
            </a:r>
            <a:r>
              <a:rPr lang="en-US" sz="3200" b="1" dirty="0" smtClean="0">
                <a:sym typeface="Wingdings" pitchFamily="-103" charset="2"/>
              </a:rPr>
              <a:t>   CO</a:t>
            </a:r>
            <a:r>
              <a:rPr lang="en-US" sz="3200" b="1" baseline="-25000" dirty="0" smtClean="0">
                <a:sym typeface="Wingdings" pitchFamily="-103" charset="2"/>
              </a:rPr>
              <a:t>2</a:t>
            </a:r>
            <a:r>
              <a:rPr lang="en-US" sz="3200" b="1" dirty="0" smtClean="0">
                <a:sym typeface="Wingdings" pitchFamily="-103" charset="2"/>
              </a:rPr>
              <a:t>(g)  +  H</a:t>
            </a:r>
            <a:r>
              <a:rPr lang="en-US" sz="3200" b="1" baseline="-25000" dirty="0" smtClean="0">
                <a:sym typeface="Wingdings" pitchFamily="-103" charset="2"/>
              </a:rPr>
              <a:t>2</a:t>
            </a:r>
            <a:r>
              <a:rPr lang="en-US" sz="3200" b="1" dirty="0" smtClean="0">
                <a:sym typeface="Wingdings" pitchFamily="-103" charset="2"/>
              </a:rPr>
              <a:t>(g) </a:t>
            </a:r>
          </a:p>
          <a:p>
            <a:pPr>
              <a:buNone/>
            </a:pPr>
            <a:endParaRPr lang="en-US" sz="3200" dirty="0" smtClean="0"/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3200" b="1" dirty="0" smtClean="0">
                <a:solidFill>
                  <a:srgbClr val="0000FF"/>
                </a:solidFill>
              </a:rPr>
              <a:t>There are many ways to approach the equilibrium state.</a:t>
            </a:r>
          </a:p>
          <a:p>
            <a:pPr>
              <a:buClr>
                <a:schemeClr val="tx1"/>
              </a:buClr>
              <a:buNone/>
            </a:pPr>
            <a:endParaRPr lang="en-US" sz="3200" b="1" dirty="0" smtClean="0">
              <a:solidFill>
                <a:srgbClr val="0000FF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en-US" sz="3200" b="1" dirty="0" smtClean="0">
              <a:solidFill>
                <a:srgbClr val="0000FF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en-US" sz="3200" b="1" dirty="0" smtClean="0">
              <a:solidFill>
                <a:srgbClr val="0000FF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en-US" sz="3200" b="1" dirty="0" smtClean="0">
              <a:solidFill>
                <a:srgbClr val="0000FF"/>
              </a:solidFill>
            </a:endParaRP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3200" dirty="0" smtClean="0"/>
              <a:t>The value of the equilibrium constant is </a:t>
            </a:r>
            <a:r>
              <a:rPr lang="en-US" sz="3200" b="1" i="1" dirty="0" smtClean="0"/>
              <a:t>independent of the starting amounts </a:t>
            </a:r>
            <a:r>
              <a:rPr lang="en-US" sz="3200" dirty="0" smtClean="0"/>
              <a:t>of the reactants and products.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29803" y="2744330"/>
            <a:ext cx="77304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Arial"/>
              </a:rPr>
              <a:t>Mixture 1: </a:t>
            </a:r>
            <a:r>
              <a:rPr lang="en-US" sz="3000" b="1" dirty="0" smtClean="0">
                <a:latin typeface="Arial"/>
              </a:rPr>
              <a:t>Start with just CO and H</a:t>
            </a:r>
            <a:r>
              <a:rPr lang="en-US" sz="3000" b="1" baseline="-25000" dirty="0" smtClean="0">
                <a:latin typeface="Arial"/>
              </a:rPr>
              <a:t>2</a:t>
            </a:r>
            <a:r>
              <a:rPr lang="en-US" sz="3000" b="1" dirty="0" smtClean="0">
                <a:latin typeface="Arial"/>
              </a:rPr>
              <a:t>O</a:t>
            </a:r>
            <a:endParaRPr lang="en-US" sz="3000" b="1" baseline="-25000" dirty="0" smtClean="0">
              <a:latin typeface="Arial"/>
            </a:endParaRPr>
          </a:p>
          <a:p>
            <a:r>
              <a:rPr lang="en-US" sz="3000" b="1" dirty="0" smtClean="0">
                <a:solidFill>
                  <a:srgbClr val="FF0000"/>
                </a:solidFill>
                <a:latin typeface="Arial"/>
              </a:rPr>
              <a:t>Mixture 2: </a:t>
            </a:r>
            <a:r>
              <a:rPr lang="en-US" sz="3000" b="1" dirty="0" smtClean="0">
                <a:latin typeface="Arial"/>
              </a:rPr>
              <a:t>Start with just CO</a:t>
            </a:r>
            <a:r>
              <a:rPr lang="en-US" sz="3000" b="1" baseline="-25000" dirty="0" smtClean="0">
                <a:latin typeface="Arial"/>
              </a:rPr>
              <a:t>2</a:t>
            </a:r>
            <a:r>
              <a:rPr lang="en-US" sz="3000" b="1" dirty="0" smtClean="0">
                <a:latin typeface="Arial"/>
              </a:rPr>
              <a:t> and H</a:t>
            </a:r>
            <a:r>
              <a:rPr lang="en-US" sz="3000" b="1" baseline="-25000" dirty="0" smtClean="0">
                <a:latin typeface="Arial"/>
              </a:rPr>
              <a:t>2</a:t>
            </a:r>
            <a:endParaRPr lang="en-US" sz="3000" b="1" baseline="-25000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sz="3000" b="1" dirty="0" smtClean="0">
                <a:solidFill>
                  <a:srgbClr val="008000"/>
                </a:solidFill>
                <a:latin typeface="Arial"/>
              </a:rPr>
              <a:t>Mixture 3: </a:t>
            </a:r>
            <a:r>
              <a:rPr lang="en-US" sz="3000" b="1" dirty="0" smtClean="0">
                <a:solidFill>
                  <a:srgbClr val="000000"/>
                </a:solidFill>
                <a:latin typeface="Arial"/>
              </a:rPr>
              <a:t>Start with </a:t>
            </a:r>
            <a:r>
              <a:rPr lang="en-US" sz="3000" b="1" dirty="0" smtClean="0">
                <a:latin typeface="Arial"/>
              </a:rPr>
              <a:t>CO, H</a:t>
            </a:r>
            <a:r>
              <a:rPr lang="en-US" sz="3000" b="1" baseline="-25000" dirty="0" smtClean="0">
                <a:latin typeface="Arial"/>
              </a:rPr>
              <a:t>2</a:t>
            </a:r>
            <a:r>
              <a:rPr lang="en-US" sz="3000" b="1" dirty="0" smtClean="0">
                <a:latin typeface="Arial"/>
              </a:rPr>
              <a:t>O, CO</a:t>
            </a:r>
            <a:r>
              <a:rPr lang="en-US" sz="3000" b="1" baseline="-25000" dirty="0" smtClean="0">
                <a:latin typeface="Arial"/>
              </a:rPr>
              <a:t>2</a:t>
            </a:r>
            <a:r>
              <a:rPr lang="en-US" sz="3000" b="1" dirty="0" smtClean="0">
                <a:latin typeface="Arial"/>
              </a:rPr>
              <a:t> and H</a:t>
            </a:r>
            <a:r>
              <a:rPr lang="en-US" sz="3000" b="1" baseline="-25000" dirty="0" smtClean="0">
                <a:latin typeface="Arial"/>
              </a:rPr>
              <a:t>2</a:t>
            </a:r>
            <a:endParaRPr lang="en-US" sz="3000" b="1" baseline="-25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79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55838" y="83288"/>
            <a:ext cx="8243957" cy="45720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	 </a:t>
            </a:r>
            <a:r>
              <a:rPr lang="en-US" sz="3600" b="1" dirty="0" err="1" smtClean="0"/>
              <a:t>CO(g</a:t>
            </a:r>
            <a:r>
              <a:rPr lang="en-US" sz="3600" b="1" dirty="0" smtClean="0"/>
              <a:t>)  +  H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O(g)   </a:t>
            </a:r>
            <a:r>
              <a:rPr lang="en-US" sz="3600" b="1" dirty="0" smtClean="0">
                <a:ea typeface="ヒラギノ角ゴ Pro W3" pitchFamily="-103" charset="-128"/>
                <a:cs typeface="ヒラギノ角ゴ Pro W3" pitchFamily="-103" charset="-128"/>
              </a:rPr>
              <a:t>⇌</a:t>
            </a:r>
            <a:r>
              <a:rPr lang="en-US" sz="3600" b="1" dirty="0" smtClean="0">
                <a:sym typeface="Wingdings" pitchFamily="-103" charset="2"/>
              </a:rPr>
              <a:t>   CO</a:t>
            </a:r>
            <a:r>
              <a:rPr lang="en-US" sz="3600" b="1" baseline="-25000" dirty="0" smtClean="0">
                <a:sym typeface="Wingdings" pitchFamily="-103" charset="2"/>
              </a:rPr>
              <a:t>2</a:t>
            </a:r>
            <a:r>
              <a:rPr lang="en-US" sz="3600" b="1" dirty="0" smtClean="0">
                <a:sym typeface="Wingdings" pitchFamily="-103" charset="2"/>
              </a:rPr>
              <a:t>(g)  +  H</a:t>
            </a:r>
            <a:r>
              <a:rPr lang="en-US" sz="3600" b="1" baseline="-25000" dirty="0" smtClean="0">
                <a:sym typeface="Wingdings" pitchFamily="-103" charset="2"/>
              </a:rPr>
              <a:t>2</a:t>
            </a:r>
            <a:r>
              <a:rPr lang="en-US" sz="3600" b="1" dirty="0" smtClean="0">
                <a:sym typeface="Wingdings" pitchFamily="-103" charset="2"/>
              </a:rPr>
              <a:t>(g) </a:t>
            </a:r>
          </a:p>
          <a:p>
            <a:pPr>
              <a:buNone/>
            </a:pPr>
            <a:endParaRPr lang="en-US" sz="1800" dirty="0" smtClean="0"/>
          </a:p>
          <a:p>
            <a:pPr>
              <a:buClr>
                <a:schemeClr val="tx1"/>
              </a:buClr>
              <a:buFont typeface="Arial"/>
              <a:buChar char="•"/>
            </a:pPr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/>
          </a:p>
        </p:txBody>
      </p:sp>
      <p:pic>
        <p:nvPicPr>
          <p:cNvPr id="7" name="Picture Placeholder 1" descr="CNX_Chem_13_02_mixtu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1538" t="-567" r="50769" b="-567"/>
          <a:stretch>
            <a:fillRect/>
          </a:stretch>
        </p:blipFill>
        <p:spPr>
          <a:xfrm>
            <a:off x="166822" y="1012627"/>
            <a:ext cx="6664162" cy="569821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79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55838" y="83288"/>
            <a:ext cx="8243957" cy="45720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	 </a:t>
            </a:r>
            <a:r>
              <a:rPr lang="en-US" sz="3600" b="1" dirty="0" err="1" smtClean="0"/>
              <a:t>CO(g</a:t>
            </a:r>
            <a:r>
              <a:rPr lang="en-US" sz="3600" b="1" dirty="0" smtClean="0"/>
              <a:t>)  +  H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O(g)   </a:t>
            </a:r>
            <a:r>
              <a:rPr lang="en-US" sz="3600" b="1" dirty="0" smtClean="0">
                <a:ea typeface="ヒラギノ角ゴ Pro W3" pitchFamily="-103" charset="-128"/>
                <a:cs typeface="ヒラギノ角ゴ Pro W3" pitchFamily="-103" charset="-128"/>
              </a:rPr>
              <a:t>⇌</a:t>
            </a:r>
            <a:r>
              <a:rPr lang="en-US" sz="3600" b="1" dirty="0" smtClean="0">
                <a:sym typeface="Wingdings" pitchFamily="-103" charset="2"/>
              </a:rPr>
              <a:t>   CO</a:t>
            </a:r>
            <a:r>
              <a:rPr lang="en-US" sz="3600" b="1" baseline="-25000" dirty="0" smtClean="0">
                <a:sym typeface="Wingdings" pitchFamily="-103" charset="2"/>
              </a:rPr>
              <a:t>2</a:t>
            </a:r>
            <a:r>
              <a:rPr lang="en-US" sz="3600" b="1" dirty="0" smtClean="0">
                <a:sym typeface="Wingdings" pitchFamily="-103" charset="2"/>
              </a:rPr>
              <a:t>(g)  +  H</a:t>
            </a:r>
            <a:r>
              <a:rPr lang="en-US" sz="3600" b="1" baseline="-25000" dirty="0" smtClean="0">
                <a:sym typeface="Wingdings" pitchFamily="-103" charset="2"/>
              </a:rPr>
              <a:t>2</a:t>
            </a:r>
            <a:r>
              <a:rPr lang="en-US" sz="3600" b="1" dirty="0" smtClean="0">
                <a:sym typeface="Wingdings" pitchFamily="-103" charset="2"/>
              </a:rPr>
              <a:t>(g) </a:t>
            </a:r>
          </a:p>
          <a:p>
            <a:pPr>
              <a:buNone/>
            </a:pPr>
            <a:endParaRPr lang="en-US" sz="1800" dirty="0" smtClean="0"/>
          </a:p>
          <a:p>
            <a:pPr>
              <a:buClr>
                <a:schemeClr val="tx1"/>
              </a:buClr>
              <a:buFont typeface="Arial"/>
              <a:buChar char="•"/>
            </a:pPr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/>
          </a:p>
        </p:txBody>
      </p:sp>
      <p:pic>
        <p:nvPicPr>
          <p:cNvPr id="7" name="Picture Placeholder 1" descr="CNX_Chem_13_02_mixtu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0769" t="-567" r="-1538" b="-567"/>
          <a:stretch>
            <a:fillRect/>
          </a:stretch>
        </p:blipFill>
        <p:spPr>
          <a:xfrm>
            <a:off x="204059" y="871507"/>
            <a:ext cx="6757075" cy="577762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79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507" y="-168863"/>
            <a:ext cx="7772400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Homogenous Equilibrium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2455" y="965233"/>
            <a:ext cx="8085960" cy="570812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 </a:t>
            </a:r>
            <a:r>
              <a:rPr lang="en-US" sz="3000" b="1" i="1" dirty="0" smtClean="0">
                <a:solidFill>
                  <a:srgbClr val="000090"/>
                </a:solidFill>
              </a:rPr>
              <a:t>homogenous equilibrium </a:t>
            </a:r>
            <a:r>
              <a:rPr lang="en-US" sz="3000" dirty="0" smtClean="0"/>
              <a:t>is one in which all of the reactants and products are present in the same phase.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smtClean="0"/>
              <a:t>Most commonly, reactants and products are either in the aqueous or gas phase.</a:t>
            </a:r>
          </a:p>
          <a:p>
            <a:endParaRPr lang="en-US" sz="3000" dirty="0"/>
          </a:p>
          <a:p>
            <a:r>
              <a:rPr lang="en-US" sz="3000" dirty="0"/>
              <a:t>Most of the equilibrium thus far have been homogenous</a:t>
            </a:r>
            <a:r>
              <a:rPr lang="en-US" sz="3000" dirty="0" smtClean="0"/>
              <a:t>.</a:t>
            </a:r>
          </a:p>
          <a:p>
            <a:endParaRPr lang="en-US" sz="3000" dirty="0" smtClean="0"/>
          </a:p>
          <a:p>
            <a:r>
              <a:rPr lang="en-US" sz="3000" dirty="0" smtClean="0"/>
              <a:t>All aqueous and gas phase species appear in the </a:t>
            </a:r>
            <a:r>
              <a:rPr lang="en-US" sz="3000" dirty="0" err="1" smtClean="0"/>
              <a:t>K</a:t>
            </a:r>
            <a:r>
              <a:rPr lang="en-US" sz="3000" baseline="-25000" dirty="0" err="1" smtClean="0"/>
              <a:t>c</a:t>
            </a:r>
            <a:r>
              <a:rPr lang="en-US" sz="3000" dirty="0" smtClean="0"/>
              <a:t> expression.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15" y="-70322"/>
            <a:ext cx="7772400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Homogenous </a:t>
            </a:r>
            <a:r>
              <a:rPr lang="en-US" sz="4400" b="1" dirty="0" err="1" smtClean="0">
                <a:solidFill>
                  <a:schemeClr val="tx1"/>
                </a:solidFill>
              </a:rPr>
              <a:t>Equilibria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2455" y="710839"/>
            <a:ext cx="8085960" cy="5708121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200" b="1" dirty="0" smtClean="0"/>
          </a:p>
          <a:p>
            <a:r>
              <a:rPr lang="en-US" sz="3200" b="1" dirty="0" err="1" smtClean="0"/>
              <a:t>HF(aq</a:t>
            </a:r>
            <a:r>
              <a:rPr lang="en-US" sz="3200" b="1" dirty="0" smtClean="0"/>
              <a:t>)  +  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O(</a:t>
            </a:r>
            <a:r>
              <a:rPr lang="en-US" sz="3200" i="1" dirty="0" smtClean="0"/>
              <a:t>l</a:t>
            </a:r>
            <a:r>
              <a:rPr lang="en-US" sz="3200" b="1" dirty="0" smtClean="0"/>
              <a:t>)     </a:t>
            </a:r>
            <a:r>
              <a:rPr lang="en-US" sz="3200" b="1" dirty="0" smtClean="0">
                <a:ea typeface="ヒラギノ角ゴ Pro W3" pitchFamily="-103" charset="-128"/>
                <a:cs typeface="ヒラギノ角ゴ Pro W3" pitchFamily="-103" charset="-128"/>
              </a:rPr>
              <a:t>⇌</a:t>
            </a:r>
            <a:r>
              <a:rPr lang="en-US" sz="3200" b="1" dirty="0" smtClean="0">
                <a:sym typeface="Wingdings" pitchFamily="-103" charset="2"/>
              </a:rPr>
              <a:t>   </a:t>
            </a:r>
            <a:r>
              <a:rPr lang="en-US" sz="3200" b="1" dirty="0" smtClean="0"/>
              <a:t>H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O</a:t>
            </a:r>
            <a:r>
              <a:rPr lang="en-US" sz="3200" b="1" baseline="30000" dirty="0" smtClean="0"/>
              <a:t>+</a:t>
            </a:r>
            <a:r>
              <a:rPr lang="en-US" sz="3200" b="1" dirty="0" smtClean="0"/>
              <a:t>(aq) </a:t>
            </a:r>
            <a:r>
              <a:rPr lang="en-US" sz="3200" b="1" dirty="0" smtClean="0">
                <a:sym typeface="Wingdings" pitchFamily="-103" charset="2"/>
              </a:rPr>
              <a:t>+  F</a:t>
            </a:r>
            <a:r>
              <a:rPr lang="en-US" sz="3200" b="1" baseline="30000" dirty="0" smtClean="0">
                <a:sym typeface="Wingdings" pitchFamily="-103" charset="2"/>
              </a:rPr>
              <a:t>-</a:t>
            </a:r>
            <a:r>
              <a:rPr lang="en-US" sz="3200" b="1" dirty="0" smtClean="0">
                <a:sym typeface="Wingdings" pitchFamily="-103" charset="2"/>
              </a:rPr>
              <a:t>(aq) </a:t>
            </a:r>
          </a:p>
          <a:p>
            <a:pPr>
              <a:buNone/>
            </a:pPr>
            <a:endParaRPr lang="en-US" sz="3200" b="1" dirty="0" smtClean="0">
              <a:sym typeface="Wingdings" pitchFamily="-103" charset="2"/>
            </a:endParaRPr>
          </a:p>
          <a:p>
            <a:pPr>
              <a:buNone/>
            </a:pPr>
            <a:endParaRPr lang="en-US" sz="3200" b="1" dirty="0" smtClean="0">
              <a:sym typeface="Wingdings" pitchFamily="-103" charset="2"/>
            </a:endParaRPr>
          </a:p>
          <a:p>
            <a:pPr>
              <a:buNone/>
            </a:pPr>
            <a:endParaRPr lang="en-US" sz="3200" b="1" dirty="0" smtClean="0">
              <a:sym typeface="Wingdings" pitchFamily="-103" charset="2"/>
            </a:endParaRP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endParaRPr lang="en-US" sz="3200" b="1" dirty="0" smtClean="0"/>
          </a:p>
          <a:p>
            <a:r>
              <a:rPr lang="en-US" sz="3200" b="1" dirty="0" smtClean="0"/>
              <a:t>C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H</a:t>
            </a:r>
            <a:r>
              <a:rPr lang="en-US" sz="3200" b="1" baseline="-25000" dirty="0" smtClean="0"/>
              <a:t>6</a:t>
            </a:r>
            <a:r>
              <a:rPr lang="en-US" sz="3200" b="1" dirty="0" smtClean="0"/>
              <a:t>(g)    </a:t>
            </a:r>
            <a:r>
              <a:rPr lang="en-US" sz="3200" b="1" dirty="0" smtClean="0">
                <a:ea typeface="ヒラギノ角ゴ Pro W3" pitchFamily="-103" charset="-128"/>
                <a:cs typeface="ヒラギノ角ゴ Pro W3" pitchFamily="-103" charset="-128"/>
              </a:rPr>
              <a:t>⇌</a:t>
            </a:r>
            <a:r>
              <a:rPr lang="en-US" sz="3200" b="1" dirty="0" smtClean="0">
                <a:sym typeface="Wingdings" pitchFamily="-103" charset="2"/>
              </a:rPr>
              <a:t>   </a:t>
            </a:r>
            <a:r>
              <a:rPr lang="en-US" sz="3200" b="1" dirty="0" smtClean="0"/>
              <a:t>C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H</a:t>
            </a:r>
            <a:r>
              <a:rPr lang="en-US" sz="3200" b="1" baseline="-25000" dirty="0" smtClean="0"/>
              <a:t>4</a:t>
            </a:r>
            <a:r>
              <a:rPr lang="en-US" sz="3200" b="1" dirty="0" smtClean="0"/>
              <a:t>(g) </a:t>
            </a:r>
            <a:r>
              <a:rPr lang="en-US" sz="3200" b="1" dirty="0" smtClean="0">
                <a:sym typeface="Wingdings" pitchFamily="-103" charset="2"/>
              </a:rPr>
              <a:t>+  H</a:t>
            </a:r>
            <a:r>
              <a:rPr lang="en-US" sz="3200" b="1" baseline="-25000" dirty="0" smtClean="0">
                <a:sym typeface="Wingdings" pitchFamily="-103" charset="2"/>
              </a:rPr>
              <a:t>2</a:t>
            </a:r>
            <a:r>
              <a:rPr lang="en-US" sz="3200" b="1" dirty="0" smtClean="0">
                <a:sym typeface="Wingdings" pitchFamily="-103" charset="2"/>
              </a:rPr>
              <a:t>(g) </a:t>
            </a: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23" y="256005"/>
            <a:ext cx="8110538" cy="6762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>
                <a:solidFill>
                  <a:schemeClr val="tx1"/>
                </a:solidFill>
              </a:rPr>
              <a:t>Gaseous Chemical </a:t>
            </a:r>
            <a:r>
              <a:rPr lang="en-US" b="1" dirty="0" err="1">
                <a:solidFill>
                  <a:schemeClr val="tx1"/>
                </a:solidFill>
              </a:rPr>
              <a:t>Equilibria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2318" y="1050473"/>
            <a:ext cx="8361386" cy="584993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b="1" dirty="0"/>
              <a:t>For a gaseous chemical </a:t>
            </a:r>
            <a:r>
              <a:rPr lang="en-US" sz="3000" b="1" dirty="0" smtClean="0"/>
              <a:t>equilibrium ONLY</a:t>
            </a:r>
          </a:p>
          <a:p>
            <a:pPr eaLnBrk="1" hangingPunct="1">
              <a:buNone/>
            </a:pPr>
            <a:endParaRPr lang="en-US" sz="3000" b="1" dirty="0" smtClean="0"/>
          </a:p>
          <a:p>
            <a:pPr lvl="1" eaLnBrk="1" hangingPunct="1">
              <a:buNone/>
            </a:pPr>
            <a:r>
              <a:rPr lang="en-US" sz="3000" dirty="0" smtClean="0"/>
              <a:t>		    </a:t>
            </a:r>
            <a:r>
              <a:rPr lang="en-US" sz="3000" b="1" dirty="0" err="1" smtClean="0"/>
              <a:t>aA</a:t>
            </a:r>
            <a:r>
              <a:rPr lang="en-US" sz="3000" b="1" dirty="0" smtClean="0"/>
              <a:t> </a:t>
            </a:r>
            <a:r>
              <a:rPr lang="en-US" sz="3000" b="1" dirty="0"/>
              <a:t>(</a:t>
            </a:r>
            <a:r>
              <a:rPr lang="en-US" sz="3000" b="1" dirty="0" err="1"/>
              <a:t>g</a:t>
            </a:r>
            <a:r>
              <a:rPr lang="en-US" sz="3000" b="1" dirty="0"/>
              <a:t>) + </a:t>
            </a:r>
            <a:r>
              <a:rPr lang="en-US" sz="3000" b="1" dirty="0" err="1"/>
              <a:t>bB</a:t>
            </a:r>
            <a:r>
              <a:rPr lang="en-US" sz="3000" b="1" dirty="0"/>
              <a:t> (</a:t>
            </a:r>
            <a:r>
              <a:rPr lang="en-US" sz="3000" b="1" dirty="0" err="1"/>
              <a:t>g</a:t>
            </a:r>
            <a:r>
              <a:rPr lang="en-US" sz="3000" b="1" dirty="0"/>
              <a:t>)</a:t>
            </a:r>
            <a:r>
              <a:rPr lang="en-US" sz="3000" b="1" dirty="0" smtClean="0"/>
              <a:t>    </a:t>
            </a:r>
            <a:r>
              <a:rPr lang="en-US" sz="3000" b="1" dirty="0" smtClean="0">
                <a:ea typeface="ヒラギノ角ゴ Pro W3" pitchFamily="-103" charset="-128"/>
                <a:cs typeface="ヒラギノ角ゴ Pro W3" pitchFamily="-103" charset="-128"/>
              </a:rPr>
              <a:t>⇌  </a:t>
            </a:r>
            <a:r>
              <a:rPr lang="en-US" sz="3000" b="1" dirty="0" smtClean="0">
                <a:sym typeface="Wingdings" pitchFamily="-103" charset="2"/>
              </a:rPr>
              <a:t> </a:t>
            </a:r>
            <a:r>
              <a:rPr lang="en-US" sz="3000" b="1" dirty="0" err="1">
                <a:sym typeface="Wingdings" pitchFamily="-103" charset="2"/>
              </a:rPr>
              <a:t>cC</a:t>
            </a:r>
            <a:r>
              <a:rPr lang="en-US" sz="3000" b="1" dirty="0">
                <a:sym typeface="Wingdings" pitchFamily="-103" charset="2"/>
              </a:rPr>
              <a:t> (</a:t>
            </a:r>
            <a:r>
              <a:rPr lang="en-US" sz="3000" b="1" dirty="0" err="1">
                <a:sym typeface="Wingdings" pitchFamily="-103" charset="2"/>
              </a:rPr>
              <a:t>g</a:t>
            </a:r>
            <a:r>
              <a:rPr lang="en-US" sz="3000" b="1" dirty="0">
                <a:sym typeface="Wingdings" pitchFamily="-103" charset="2"/>
              </a:rPr>
              <a:t>) + </a:t>
            </a:r>
            <a:r>
              <a:rPr lang="en-US" sz="3000" b="1" dirty="0" err="1">
                <a:sym typeface="Wingdings" pitchFamily="-103" charset="2"/>
              </a:rPr>
              <a:t>dD</a:t>
            </a:r>
            <a:r>
              <a:rPr lang="en-US" sz="3000" b="1" dirty="0">
                <a:sym typeface="Wingdings" pitchFamily="-103" charset="2"/>
              </a:rPr>
              <a:t> (</a:t>
            </a:r>
            <a:r>
              <a:rPr lang="en-US" sz="3000" b="1" dirty="0" err="1">
                <a:sym typeface="Wingdings" pitchFamily="-103" charset="2"/>
              </a:rPr>
              <a:t>g</a:t>
            </a:r>
            <a:r>
              <a:rPr lang="en-US" sz="3000" b="1" dirty="0" smtClean="0">
                <a:sym typeface="Wingdings" pitchFamily="-103" charset="2"/>
              </a:rPr>
              <a:t>)</a:t>
            </a:r>
          </a:p>
          <a:p>
            <a:pPr lvl="1"/>
            <a:endParaRPr lang="en-US" sz="3000" dirty="0" smtClean="0">
              <a:sym typeface="Wingdings" pitchFamily="-103" charset="2"/>
            </a:endParaRPr>
          </a:p>
          <a:p>
            <a:pPr lvl="1"/>
            <a:r>
              <a:rPr lang="en-US" sz="3000" dirty="0" smtClean="0">
                <a:sym typeface="Wingdings" pitchFamily="-103" charset="2"/>
              </a:rPr>
              <a:t>The partial pressure of each gas (in </a:t>
            </a:r>
            <a:r>
              <a:rPr lang="en-US" sz="3000" dirty="0" err="1" smtClean="0">
                <a:sym typeface="Wingdings" pitchFamily="-103" charset="2"/>
              </a:rPr>
              <a:t>atm</a:t>
            </a:r>
            <a:r>
              <a:rPr lang="en-US" sz="3000" dirty="0" smtClean="0">
                <a:sym typeface="Wingdings" pitchFamily="-103" charset="2"/>
              </a:rPr>
              <a:t>) can be used instead of concentration in the Q and K expressions. </a:t>
            </a:r>
          </a:p>
          <a:p>
            <a:pPr lvl="1"/>
            <a:endParaRPr lang="en-US" sz="3000" dirty="0" smtClean="0">
              <a:sym typeface="Wingdings" pitchFamily="-103" charset="2"/>
            </a:endParaRPr>
          </a:p>
          <a:p>
            <a:pPr lvl="1"/>
            <a:r>
              <a:rPr lang="en-US" sz="3000" b="1" dirty="0" smtClean="0">
                <a:sym typeface="Wingdings" pitchFamily="-103" charset="2"/>
              </a:rPr>
              <a:t>The partial pressure of a gas is directly proportional to its concentration. </a:t>
            </a:r>
            <a:endParaRPr lang="en-US" sz="3000" dirty="0" smtClean="0">
              <a:sym typeface="Wingdings" pitchFamily="-103" charset="2"/>
            </a:endParaRPr>
          </a:p>
          <a:p>
            <a:pPr lvl="1"/>
            <a:endParaRPr lang="en-US" dirty="0" smtClean="0">
              <a:sym typeface="Wingdings" pitchFamily="-103" charset="2"/>
            </a:endParaRPr>
          </a:p>
          <a:p>
            <a:pPr lvl="1"/>
            <a:endParaRPr lang="en-US" dirty="0" smtClean="0">
              <a:sym typeface="Wingdings" pitchFamily="-103" charset="2"/>
            </a:endParaRPr>
          </a:p>
          <a:p>
            <a:pPr lvl="1"/>
            <a:endParaRPr lang="en-US" dirty="0" smtClean="0">
              <a:sym typeface="Wingdings" pitchFamily="-103" charset="2"/>
            </a:endParaRPr>
          </a:p>
          <a:p>
            <a:pPr marL="320040" lvl="1" indent="0">
              <a:buNone/>
            </a:pPr>
            <a:endParaRPr lang="en-US" dirty="0" smtClean="0">
              <a:sym typeface="Wingdings" pitchFamily="-103" charset="2"/>
            </a:endParaRPr>
          </a:p>
          <a:p>
            <a:pPr lvl="1"/>
            <a:endParaRPr lang="en-US" dirty="0" smtClean="0">
              <a:sym typeface="Wingdings" pitchFamily="-103" charset="2"/>
            </a:endParaRPr>
          </a:p>
          <a:p>
            <a:pPr lvl="1" eaLnBrk="1" hangingPunct="1">
              <a:buNone/>
            </a:pPr>
            <a:endParaRPr lang="en-US" sz="3200" b="1" dirty="0" smtClean="0">
              <a:sym typeface="Wingdings" pitchFamily="-103" charset="2"/>
            </a:endParaRPr>
          </a:p>
          <a:p>
            <a:pPr lvl="1" eaLnBrk="1" hangingPunct="1"/>
            <a:endParaRPr lang="en-US" sz="2400" dirty="0" smtClean="0">
              <a:sym typeface="Wingdings" pitchFamily="-103" charset="2"/>
            </a:endParaRPr>
          </a:p>
          <a:p>
            <a:pPr lvl="2" eaLnBrk="1" hangingPunct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25127" y="161925"/>
            <a:ext cx="8110538" cy="6762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>
                <a:solidFill>
                  <a:schemeClr val="tx1"/>
                </a:solidFill>
              </a:rPr>
              <a:t>Gaseous Chemical </a:t>
            </a:r>
            <a:r>
              <a:rPr lang="en-US" b="1" dirty="0" err="1">
                <a:solidFill>
                  <a:schemeClr val="tx1"/>
                </a:solidFill>
              </a:rPr>
              <a:t>Equilibria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4436" y="438953"/>
            <a:ext cx="8361386" cy="5849937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3000" dirty="0" smtClean="0">
              <a:sym typeface="Wingdings" pitchFamily="-103" charset="2"/>
            </a:endParaRPr>
          </a:p>
          <a:p>
            <a:pPr lvl="1"/>
            <a:r>
              <a:rPr lang="en-US" sz="3000" dirty="0" smtClean="0">
                <a:sym typeface="Wingdings" pitchFamily="-103" charset="2"/>
              </a:rPr>
              <a:t>The partial pressure of each gas (in </a:t>
            </a:r>
            <a:r>
              <a:rPr lang="en-US" sz="3000" dirty="0" err="1" smtClean="0">
                <a:sym typeface="Wingdings" pitchFamily="-103" charset="2"/>
              </a:rPr>
              <a:t>atm</a:t>
            </a:r>
            <a:r>
              <a:rPr lang="en-US" sz="3000" dirty="0" smtClean="0">
                <a:sym typeface="Wingdings" pitchFamily="-103" charset="2"/>
              </a:rPr>
              <a:t>) can be used instead of concentration in the Q and K expressions. </a:t>
            </a:r>
          </a:p>
          <a:p>
            <a:pPr lvl="1"/>
            <a:endParaRPr lang="en-US" sz="3000" dirty="0" smtClean="0">
              <a:sym typeface="Wingdings" pitchFamily="-103" charset="2"/>
            </a:endParaRPr>
          </a:p>
          <a:p>
            <a:pPr>
              <a:buNone/>
            </a:pPr>
            <a:r>
              <a:rPr lang="en-US" sz="3200" b="1" dirty="0" smtClean="0"/>
              <a:t>		</a:t>
            </a:r>
            <a:r>
              <a:rPr lang="en-US" sz="3200" b="1" dirty="0" err="1" smtClean="0"/>
              <a:t>aA</a:t>
            </a:r>
            <a:r>
              <a:rPr lang="en-US" sz="3200" b="1" dirty="0" smtClean="0"/>
              <a:t> (</a:t>
            </a:r>
            <a:r>
              <a:rPr lang="en-US" sz="3200" b="1" dirty="0" err="1" smtClean="0"/>
              <a:t>g</a:t>
            </a:r>
            <a:r>
              <a:rPr lang="en-US" sz="3200" b="1" dirty="0" smtClean="0"/>
              <a:t>) + </a:t>
            </a:r>
            <a:r>
              <a:rPr lang="en-US" sz="3200" b="1" dirty="0" err="1" smtClean="0"/>
              <a:t>bB</a:t>
            </a:r>
            <a:r>
              <a:rPr lang="en-US" sz="3200" b="1" dirty="0" smtClean="0"/>
              <a:t> (</a:t>
            </a:r>
            <a:r>
              <a:rPr lang="en-US" sz="3200" b="1" dirty="0" err="1" smtClean="0"/>
              <a:t>g</a:t>
            </a:r>
            <a:r>
              <a:rPr lang="en-US" sz="3200" b="1" dirty="0" smtClean="0"/>
              <a:t>)    </a:t>
            </a:r>
            <a:r>
              <a:rPr lang="en-US" sz="3200" b="1" dirty="0" smtClean="0">
                <a:ea typeface="ヒラギノ角ゴ Pro W3" pitchFamily="-103" charset="-128"/>
                <a:cs typeface="ヒラギノ角ゴ Pro W3" pitchFamily="-103" charset="-128"/>
              </a:rPr>
              <a:t>⇌  </a:t>
            </a:r>
            <a:r>
              <a:rPr lang="en-US" sz="3200" b="1" dirty="0" smtClean="0">
                <a:sym typeface="Wingdings" pitchFamily="-103" charset="2"/>
              </a:rPr>
              <a:t> </a:t>
            </a:r>
            <a:r>
              <a:rPr lang="en-US" sz="3200" b="1" dirty="0" err="1" smtClean="0">
                <a:sym typeface="Wingdings" pitchFamily="-103" charset="2"/>
              </a:rPr>
              <a:t>cC</a:t>
            </a:r>
            <a:r>
              <a:rPr lang="en-US" sz="3200" b="1" dirty="0" smtClean="0">
                <a:sym typeface="Wingdings" pitchFamily="-103" charset="2"/>
              </a:rPr>
              <a:t> (</a:t>
            </a:r>
            <a:r>
              <a:rPr lang="en-US" sz="3200" b="1" dirty="0" err="1" smtClean="0">
                <a:sym typeface="Wingdings" pitchFamily="-103" charset="2"/>
              </a:rPr>
              <a:t>g</a:t>
            </a:r>
            <a:r>
              <a:rPr lang="en-US" sz="3200" b="1" dirty="0" smtClean="0">
                <a:sym typeface="Wingdings" pitchFamily="-103" charset="2"/>
              </a:rPr>
              <a:t>) + </a:t>
            </a:r>
            <a:r>
              <a:rPr lang="en-US" sz="3200" b="1" dirty="0" err="1" smtClean="0">
                <a:sym typeface="Wingdings" pitchFamily="-103" charset="2"/>
              </a:rPr>
              <a:t>dD</a:t>
            </a:r>
            <a:r>
              <a:rPr lang="en-US" sz="3200" b="1" dirty="0" smtClean="0">
                <a:sym typeface="Wingdings" pitchFamily="-103" charset="2"/>
              </a:rPr>
              <a:t> (</a:t>
            </a:r>
            <a:r>
              <a:rPr lang="en-US" sz="3200" b="1" dirty="0" err="1" smtClean="0">
                <a:sym typeface="Wingdings" pitchFamily="-103" charset="2"/>
              </a:rPr>
              <a:t>g</a:t>
            </a:r>
            <a:r>
              <a:rPr lang="en-US" sz="3200" b="1" dirty="0" smtClean="0">
                <a:sym typeface="Wingdings" pitchFamily="-103" charset="2"/>
              </a:rPr>
              <a:t>)</a:t>
            </a:r>
            <a:endParaRPr lang="en-US" dirty="0" smtClean="0">
              <a:sym typeface="Wingdings" pitchFamily="-103" charset="2"/>
            </a:endParaRPr>
          </a:p>
          <a:p>
            <a:pPr lvl="1"/>
            <a:endParaRPr lang="en-US" dirty="0" smtClean="0">
              <a:sym typeface="Wingdings" pitchFamily="-103" charset="2"/>
            </a:endParaRPr>
          </a:p>
          <a:p>
            <a:pPr lvl="1"/>
            <a:endParaRPr lang="en-US" dirty="0" smtClean="0">
              <a:sym typeface="Wingdings" pitchFamily="-103" charset="2"/>
            </a:endParaRPr>
          </a:p>
          <a:p>
            <a:pPr marL="320040" lvl="1" indent="0">
              <a:buNone/>
            </a:pPr>
            <a:endParaRPr lang="en-US" dirty="0" smtClean="0">
              <a:sym typeface="Wingdings" pitchFamily="-103" charset="2"/>
            </a:endParaRPr>
          </a:p>
          <a:p>
            <a:pPr lvl="1"/>
            <a:endParaRPr lang="en-US" dirty="0" smtClean="0">
              <a:sym typeface="Wingdings" pitchFamily="-103" charset="2"/>
            </a:endParaRPr>
          </a:p>
          <a:p>
            <a:pPr lvl="1" eaLnBrk="1" hangingPunct="1">
              <a:buNone/>
            </a:pPr>
            <a:endParaRPr lang="en-US" sz="3200" b="1" dirty="0" smtClean="0">
              <a:sym typeface="Wingdings" pitchFamily="-103" charset="2"/>
            </a:endParaRPr>
          </a:p>
          <a:p>
            <a:pPr lvl="1" eaLnBrk="1" hangingPunct="1"/>
            <a:endParaRPr lang="en-US" sz="2400" dirty="0" smtClean="0">
              <a:sym typeface="Wingdings" pitchFamily="-103" charset="2"/>
            </a:endParaRPr>
          </a:p>
          <a:p>
            <a:pPr lvl="2" eaLnBrk="1" hangingPunct="1"/>
            <a:endParaRPr lang="en-US" sz="2000" dirty="0"/>
          </a:p>
        </p:txBody>
      </p:sp>
      <p:graphicFrame>
        <p:nvGraphicFramePr>
          <p:cNvPr id="69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03610655"/>
              </p:ext>
            </p:extLst>
          </p:nvPr>
        </p:nvGraphicFramePr>
        <p:xfrm>
          <a:off x="808038" y="3333750"/>
          <a:ext cx="3214687" cy="1617663"/>
        </p:xfrm>
        <a:graphic>
          <a:graphicData uri="http://schemas.openxmlformats.org/presentationml/2006/ole">
            <p:oleObj spid="_x0000_s1092" name="Equation" r:id="rId3" imgW="1028700" imgH="520700" progId="Equation.3">
              <p:embed/>
            </p:oleObj>
          </a:graphicData>
        </a:graphic>
      </p:graphicFrame>
      <p:graphicFrame>
        <p:nvGraphicFramePr>
          <p:cNvPr id="70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34569102"/>
              </p:ext>
            </p:extLst>
          </p:nvPr>
        </p:nvGraphicFramePr>
        <p:xfrm>
          <a:off x="5113338" y="3375270"/>
          <a:ext cx="3254375" cy="1617663"/>
        </p:xfrm>
        <a:graphic>
          <a:graphicData uri="http://schemas.openxmlformats.org/presentationml/2006/ole">
            <p:oleObj spid="_x0000_s1093" name="Equation" r:id="rId4" imgW="1041400" imgH="520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581" y="198017"/>
            <a:ext cx="8110538" cy="676275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K</a:t>
            </a:r>
            <a:r>
              <a:rPr lang="en-US" b="1" baseline="-25000" dirty="0" err="1" smtClean="0">
                <a:solidFill>
                  <a:schemeClr val="tx1"/>
                </a:solidFill>
              </a:rPr>
              <a:t>c</a:t>
            </a:r>
            <a:r>
              <a:rPr lang="en-US" b="1" dirty="0" smtClean="0">
                <a:solidFill>
                  <a:schemeClr val="tx1"/>
                </a:solidFill>
              </a:rPr>
              <a:t> and </a:t>
            </a:r>
            <a:r>
              <a:rPr lang="en-US" b="1" dirty="0" err="1" smtClean="0">
                <a:solidFill>
                  <a:schemeClr val="tx1"/>
                </a:solidFill>
              </a:rPr>
              <a:t>K</a:t>
            </a:r>
            <a:r>
              <a:rPr lang="en-US" b="1" baseline="-25000" dirty="0" err="1" smtClean="0">
                <a:solidFill>
                  <a:schemeClr val="tx1"/>
                </a:solidFill>
              </a:rPr>
              <a:t>p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4419" y="821758"/>
            <a:ext cx="8231355" cy="58499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sym typeface="Wingdings" pitchFamily="2" charset="2"/>
            </a:endParaRPr>
          </a:p>
          <a:p>
            <a:r>
              <a:rPr lang="en-US" sz="3000" b="1" dirty="0" err="1" smtClean="0">
                <a:solidFill>
                  <a:srgbClr val="0000FF"/>
                </a:solidFill>
                <a:sym typeface="Wingdings" pitchFamily="2" charset="2"/>
              </a:rPr>
              <a:t>K</a:t>
            </a:r>
            <a:r>
              <a:rPr lang="en-US" sz="3000" b="1" baseline="-25000" dirty="0" err="1" smtClean="0">
                <a:solidFill>
                  <a:srgbClr val="0000FF"/>
                </a:solidFill>
                <a:sym typeface="Wingdings" pitchFamily="2" charset="2"/>
              </a:rPr>
              <a:t>p</a:t>
            </a:r>
            <a:r>
              <a:rPr lang="en-US" sz="3000" b="1" dirty="0" smtClean="0">
                <a:solidFill>
                  <a:srgbClr val="0000FF"/>
                </a:solidFill>
                <a:sym typeface="Wingdings" pitchFamily="2" charset="2"/>
              </a:rPr>
              <a:t> designates an equilibrium constant derived using partial pressures (in </a:t>
            </a:r>
            <a:r>
              <a:rPr lang="en-US" sz="3000" b="1" dirty="0" err="1" smtClean="0">
                <a:solidFill>
                  <a:srgbClr val="0000FF"/>
                </a:solidFill>
                <a:sym typeface="Wingdings" pitchFamily="2" charset="2"/>
              </a:rPr>
              <a:t>atm</a:t>
            </a:r>
            <a:r>
              <a:rPr lang="en-US" sz="3000" b="1" dirty="0" smtClean="0">
                <a:solidFill>
                  <a:srgbClr val="0000FF"/>
                </a:solidFill>
                <a:sym typeface="Wingdings" pitchFamily="2" charset="2"/>
              </a:rPr>
              <a:t>)</a:t>
            </a:r>
          </a:p>
          <a:p>
            <a:endParaRPr lang="en-US" sz="30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sz="3000" b="1" dirty="0" err="1" smtClean="0">
                <a:solidFill>
                  <a:srgbClr val="FF0000"/>
                </a:solidFill>
                <a:sym typeface="Wingdings" pitchFamily="2" charset="2"/>
              </a:rPr>
              <a:t>K</a:t>
            </a:r>
            <a:r>
              <a:rPr lang="en-US" sz="30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lang="en-US" sz="3000" b="1" dirty="0" smtClean="0">
                <a:solidFill>
                  <a:srgbClr val="FF0000"/>
                </a:solidFill>
                <a:sym typeface="Wingdings" pitchFamily="2" charset="2"/>
              </a:rPr>
              <a:t> designates an equilibrium constant derived using concentrations (M). </a:t>
            </a:r>
          </a:p>
          <a:p>
            <a:endParaRPr lang="en-US" sz="30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sz="3000" b="1" dirty="0" smtClean="0">
                <a:sym typeface="Wingdings" pitchFamily="2" charset="2"/>
              </a:rPr>
              <a:t>The relationship between </a:t>
            </a:r>
            <a:r>
              <a:rPr lang="en-US" sz="3000" b="1" dirty="0" err="1" smtClean="0">
                <a:sym typeface="Wingdings" pitchFamily="2" charset="2"/>
              </a:rPr>
              <a:t>K</a:t>
            </a:r>
            <a:r>
              <a:rPr lang="en-US" sz="3000" b="1" baseline="-25000" dirty="0" err="1" smtClean="0">
                <a:sym typeface="Wingdings" pitchFamily="2" charset="2"/>
              </a:rPr>
              <a:t>c</a:t>
            </a:r>
            <a:r>
              <a:rPr lang="en-US" sz="3000" b="1" dirty="0" smtClean="0">
                <a:sym typeface="Wingdings" pitchFamily="2" charset="2"/>
              </a:rPr>
              <a:t> and </a:t>
            </a:r>
            <a:r>
              <a:rPr lang="en-US" sz="3000" b="1" dirty="0" err="1" smtClean="0">
                <a:sym typeface="Wingdings" pitchFamily="2" charset="2"/>
              </a:rPr>
              <a:t>K</a:t>
            </a:r>
            <a:r>
              <a:rPr lang="en-US" sz="3000" b="1" baseline="-25000" dirty="0" err="1" smtClean="0">
                <a:sym typeface="Wingdings" pitchFamily="2" charset="2"/>
              </a:rPr>
              <a:t>p</a:t>
            </a:r>
            <a:endParaRPr lang="en-US" sz="3000" b="1" baseline="-25000" dirty="0" smtClean="0">
              <a:sym typeface="Wingdings" pitchFamily="2" charset="2"/>
            </a:endParaRPr>
          </a:p>
          <a:p>
            <a:pPr>
              <a:buNone/>
            </a:pPr>
            <a:endParaRPr lang="en-US" sz="3000" dirty="0" smtClean="0"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pPr lvl="1"/>
            <a:endParaRPr lang="en-US" sz="2400" dirty="0"/>
          </a:p>
        </p:txBody>
      </p:sp>
      <p:graphicFrame>
        <p:nvGraphicFramePr>
          <p:cNvPr id="899078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166489" y="5163201"/>
          <a:ext cx="4496519" cy="1124130"/>
        </p:xfrm>
        <a:graphic>
          <a:graphicData uri="http://schemas.openxmlformats.org/presentationml/2006/ole">
            <p:oleObj spid="_x0000_s30477" name="Equation" r:id="rId4" imgW="106668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866" y="-344962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13.1 Chemical Equilibrium 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44068" y="851929"/>
            <a:ext cx="7772400" cy="6335227"/>
          </a:xfrm>
        </p:spPr>
        <p:txBody>
          <a:bodyPr>
            <a:normAutofit fontScale="92500" lnSpcReduction="10000"/>
          </a:bodyPr>
          <a:lstStyle/>
          <a:p>
            <a:r>
              <a:rPr lang="en-US" sz="3027" dirty="0" smtClean="0"/>
              <a:t>Thus far you have been taught to think of reactions occurring primarily in the forward direction. </a:t>
            </a:r>
          </a:p>
          <a:p>
            <a:endParaRPr lang="en-US" sz="3027" dirty="0" smtClean="0"/>
          </a:p>
          <a:p>
            <a:pPr>
              <a:buNone/>
            </a:pPr>
            <a:endParaRPr lang="en-US" sz="3027" dirty="0" smtClean="0"/>
          </a:p>
          <a:p>
            <a:r>
              <a:rPr lang="en-US" sz="3027" dirty="0" smtClean="0"/>
              <a:t>But all chemical reactions, to some degree, are reversible. </a:t>
            </a:r>
          </a:p>
          <a:p>
            <a:endParaRPr lang="en-US" sz="3027" dirty="0" smtClean="0"/>
          </a:p>
          <a:p>
            <a:endParaRPr lang="en-US" sz="3027" dirty="0" smtClean="0"/>
          </a:p>
          <a:p>
            <a:r>
              <a:rPr lang="en-US" sz="3027" dirty="0" smtClean="0"/>
              <a:t>Reactions with an appreciable reverse reaction are often best represented as a </a:t>
            </a:r>
            <a:r>
              <a:rPr lang="en-US" sz="3027" b="1" dirty="0" smtClean="0">
                <a:solidFill>
                  <a:srgbClr val="0000FF"/>
                </a:solidFill>
              </a:rPr>
              <a:t>chemical </a:t>
            </a:r>
            <a:r>
              <a:rPr lang="en-US" sz="3027" b="1" dirty="0" err="1" smtClean="0">
                <a:solidFill>
                  <a:srgbClr val="0000FF"/>
                </a:solidFill>
              </a:rPr>
              <a:t>equilibirum</a:t>
            </a:r>
            <a:r>
              <a:rPr lang="en-US" sz="3027" b="1" dirty="0" smtClean="0">
                <a:solidFill>
                  <a:srgbClr val="0000FF"/>
                </a:solidFill>
              </a:rPr>
              <a:t>.</a:t>
            </a:r>
          </a:p>
          <a:p>
            <a:endParaRPr lang="en-US" sz="2400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dirty="0" smtClean="0"/>
              <a:t>		       </a:t>
            </a:r>
            <a:r>
              <a:rPr lang="en-US" sz="3900" b="1" dirty="0" smtClean="0"/>
              <a:t>N</a:t>
            </a:r>
            <a:r>
              <a:rPr lang="en-US" sz="3900" b="1" baseline="-25000" dirty="0" smtClean="0"/>
              <a:t>2</a:t>
            </a:r>
            <a:r>
              <a:rPr lang="en-US" sz="3900" b="1" dirty="0" smtClean="0"/>
              <a:t>O</a:t>
            </a:r>
            <a:r>
              <a:rPr lang="en-US" sz="3900" b="1" baseline="-25000" dirty="0" smtClean="0"/>
              <a:t>4</a:t>
            </a:r>
            <a:r>
              <a:rPr lang="en-US" sz="3900" b="1" dirty="0" smtClean="0"/>
              <a:t> (g)   </a:t>
            </a:r>
            <a:r>
              <a:rPr lang="en-US" sz="3200" b="1" dirty="0" smtClean="0">
                <a:ea typeface="ヒラギノ角ゴ Pro W3" pitchFamily="-103" charset="-128"/>
                <a:cs typeface="ヒラギノ角ゴ Pro W3" pitchFamily="-103" charset="-128"/>
              </a:rPr>
              <a:t>⇌</a:t>
            </a:r>
            <a:r>
              <a:rPr lang="en-US" sz="3200" b="1" dirty="0" smtClean="0">
                <a:sym typeface="Wingdings" pitchFamily="-103" charset="2"/>
              </a:rPr>
              <a:t>   </a:t>
            </a:r>
            <a:r>
              <a:rPr lang="en-US" sz="3900" b="1" dirty="0" smtClean="0">
                <a:sym typeface="Wingdings" pitchFamily="-103" charset="2"/>
              </a:rPr>
              <a:t>2NO</a:t>
            </a:r>
            <a:r>
              <a:rPr lang="en-US" sz="3900" b="1" baseline="-25000" dirty="0" smtClean="0">
                <a:sym typeface="Wingdings" pitchFamily="-103" charset="2"/>
              </a:rPr>
              <a:t>2</a:t>
            </a:r>
            <a:r>
              <a:rPr lang="en-US" sz="3900" b="1" dirty="0" smtClean="0">
                <a:sym typeface="Wingdings" pitchFamily="-103" charset="2"/>
              </a:rPr>
              <a:t> (g) </a:t>
            </a:r>
          </a:p>
          <a:p>
            <a:endParaRPr lang="en-US" sz="2400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dirty="0" smtClean="0"/>
              <a:t>			</a:t>
            </a:r>
            <a:endParaRPr lang="en-US" dirty="0" smtClean="0">
              <a:sym typeface="Wingdings" pitchFamily="2" charset="2"/>
            </a:endParaRPr>
          </a:p>
          <a:p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09269" y="2012908"/>
          <a:ext cx="4095750" cy="488950"/>
        </p:xfrm>
        <a:graphic>
          <a:graphicData uri="http://schemas.openxmlformats.org/presentationml/2006/ole">
            <p:oleObj spid="_x0000_s81746" name="Equation" r:id="rId3" imgW="1485900" imgH="177800" progId="Equation.3">
              <p:embed/>
            </p:oleObj>
          </a:graphicData>
        </a:graphic>
      </p:graphicFrame>
      <p:graphicFrame>
        <p:nvGraphicFramePr>
          <p:cNvPr id="809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54473902"/>
              </p:ext>
            </p:extLst>
          </p:nvPr>
        </p:nvGraphicFramePr>
        <p:xfrm>
          <a:off x="2409287" y="3535843"/>
          <a:ext cx="4095750" cy="488950"/>
        </p:xfrm>
        <a:graphic>
          <a:graphicData uri="http://schemas.openxmlformats.org/presentationml/2006/ole">
            <p:oleObj spid="_x0000_s81747" name="Equation" r:id="rId4" imgW="14859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581" y="198017"/>
            <a:ext cx="8110538" cy="676275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K</a:t>
            </a:r>
            <a:r>
              <a:rPr lang="en-US" b="1" baseline="-25000" dirty="0" err="1" smtClean="0">
                <a:solidFill>
                  <a:schemeClr val="tx1"/>
                </a:solidFill>
              </a:rPr>
              <a:t>c</a:t>
            </a:r>
            <a:r>
              <a:rPr lang="en-US" b="1" dirty="0" smtClean="0">
                <a:solidFill>
                  <a:schemeClr val="tx1"/>
                </a:solidFill>
              </a:rPr>
              <a:t> and </a:t>
            </a:r>
            <a:r>
              <a:rPr lang="en-US" b="1" dirty="0" err="1" smtClean="0">
                <a:solidFill>
                  <a:schemeClr val="tx1"/>
                </a:solidFill>
              </a:rPr>
              <a:t>K</a:t>
            </a:r>
            <a:r>
              <a:rPr lang="en-US" b="1" baseline="-25000" dirty="0" err="1" smtClean="0">
                <a:solidFill>
                  <a:schemeClr val="tx1"/>
                </a:solidFill>
              </a:rPr>
              <a:t>p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5775" y="1160313"/>
            <a:ext cx="8231355" cy="58499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sym typeface="Wingdings" pitchFamily="2" charset="2"/>
            </a:endParaRPr>
          </a:p>
          <a:p>
            <a:pPr>
              <a:buNone/>
            </a:pPr>
            <a:endParaRPr lang="en-US" sz="3000" dirty="0" smtClean="0"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  <a:p>
            <a:r>
              <a:rPr lang="el-GR" sz="3200" dirty="0" smtClean="0">
                <a:latin typeface="Lucida Grande" pitchFamily="1" charset="0"/>
                <a:cs typeface="Arial" charset="0"/>
                <a:sym typeface="Wingdings" pitchFamily="2" charset="2"/>
              </a:rPr>
              <a:t>Δ</a:t>
            </a:r>
            <a:r>
              <a:rPr lang="en-US" sz="3200" dirty="0" err="1" smtClean="0">
                <a:sym typeface="Wingdings" pitchFamily="2" charset="2"/>
              </a:rPr>
              <a:t>n</a:t>
            </a:r>
            <a:r>
              <a:rPr lang="en-US" sz="3200" baseline="-25000" dirty="0" err="1" smtClean="0">
                <a:sym typeface="Wingdings" pitchFamily="2" charset="2"/>
              </a:rPr>
              <a:t>g</a:t>
            </a:r>
            <a:r>
              <a:rPr lang="en-US" sz="3200" baseline="-25000" dirty="0" smtClean="0">
                <a:sym typeface="Wingdings" pitchFamily="2" charset="2"/>
              </a:rPr>
              <a:t> </a:t>
            </a:r>
            <a:r>
              <a:rPr lang="en-US" sz="3200" dirty="0" smtClean="0">
                <a:sym typeface="Wingdings" pitchFamily="2" charset="2"/>
              </a:rPr>
              <a:t>is the change in the number of moles of </a:t>
            </a:r>
            <a:r>
              <a:rPr lang="en-US" sz="3200" dirty="0" smtClean="0">
                <a:sym typeface="Wingdings" pitchFamily="2" charset="2"/>
              </a:rPr>
              <a:t>gas</a:t>
            </a:r>
          </a:p>
          <a:p>
            <a:r>
              <a:rPr lang="en-US" sz="3200" dirty="0" smtClean="0">
                <a:sym typeface="Wingdings" pitchFamily="2" charset="2"/>
              </a:rPr>
              <a:t>R = 0.08206 </a:t>
            </a:r>
            <a:r>
              <a:rPr lang="en-US" sz="3200" dirty="0" err="1" smtClean="0">
                <a:sym typeface="Wingdings" pitchFamily="2" charset="2"/>
              </a:rPr>
              <a:t>L∙atm/mol∙K</a:t>
            </a:r>
            <a:endParaRPr lang="en-US" sz="3200" dirty="0" smtClean="0">
              <a:sym typeface="Wingdings" pitchFamily="2" charset="2"/>
            </a:endParaRPr>
          </a:p>
          <a:p>
            <a:r>
              <a:rPr lang="en-US" sz="3200" dirty="0" smtClean="0">
                <a:sym typeface="Wingdings" pitchFamily="2" charset="2"/>
              </a:rPr>
              <a:t>T is temp. in Kelvin </a:t>
            </a:r>
          </a:p>
          <a:p>
            <a:endParaRPr lang="en-US" sz="2400" dirty="0">
              <a:sym typeface="Wingdings" pitchFamily="2" charset="2"/>
            </a:endParaRPr>
          </a:p>
          <a:p>
            <a:pPr lvl="1"/>
            <a:endParaRPr lang="en-US" sz="2400" dirty="0"/>
          </a:p>
        </p:txBody>
      </p:sp>
      <p:graphicFrame>
        <p:nvGraphicFramePr>
          <p:cNvPr id="573443" name="Object 3"/>
          <p:cNvGraphicFramePr>
            <a:graphicFrameLocks noGrp="1" noChangeAspect="1"/>
          </p:cNvGraphicFramePr>
          <p:nvPr/>
        </p:nvGraphicFramePr>
        <p:xfrm>
          <a:off x="2166938" y="1160313"/>
          <a:ext cx="4495800" cy="1125538"/>
        </p:xfrm>
        <a:graphic>
          <a:graphicData uri="http://schemas.openxmlformats.org/presentationml/2006/ole">
            <p:oleObj spid="_x0000_s573606" name="Equation" r:id="rId4" imgW="106668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130" y="-349986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Heterogeneous </a:t>
            </a:r>
            <a:r>
              <a:rPr lang="en-US" sz="3600" b="1" dirty="0" smtClean="0">
                <a:solidFill>
                  <a:srgbClr val="000090"/>
                </a:solidFill>
              </a:rPr>
              <a:t>Equilibrium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912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39798" y="527228"/>
            <a:ext cx="8472188" cy="645301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Some reaction mixtures contain reactants and products that are in two or more different phases. These systems are called </a:t>
            </a:r>
            <a:r>
              <a:rPr lang="en-US" sz="2800" b="1" dirty="0" smtClean="0">
                <a:solidFill>
                  <a:srgbClr val="000090"/>
                </a:solidFill>
              </a:rPr>
              <a:t>heterogeneous equilibrium.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b="1" dirty="0" smtClean="0"/>
              <a:t> NH</a:t>
            </a:r>
            <a:r>
              <a:rPr lang="en-US" sz="2800" b="1" baseline="-25000" dirty="0" smtClean="0"/>
              <a:t>4</a:t>
            </a:r>
            <a:r>
              <a:rPr lang="en-US" sz="2800" b="1" dirty="0" smtClean="0"/>
              <a:t>Cl(s)  </a:t>
            </a:r>
            <a:r>
              <a:rPr lang="en-US" sz="2800" b="1" dirty="0" smtClean="0">
                <a:ea typeface="ヒラギノ角ゴ Pro W3" pitchFamily="1" charset="-128"/>
              </a:rPr>
              <a:t>⇌</a:t>
            </a:r>
            <a:r>
              <a:rPr lang="en-US" sz="2800" b="1" dirty="0" smtClean="0">
                <a:sym typeface="Wingdings" pitchFamily="2" charset="2"/>
              </a:rPr>
              <a:t>     NH</a:t>
            </a:r>
            <a:r>
              <a:rPr lang="en-US" sz="2800" b="1" baseline="-25000" dirty="0" smtClean="0">
                <a:sym typeface="Wingdings" pitchFamily="2" charset="2"/>
              </a:rPr>
              <a:t>3</a:t>
            </a:r>
            <a:r>
              <a:rPr lang="en-US" sz="2800" b="1" dirty="0" smtClean="0">
                <a:sym typeface="Wingdings" pitchFamily="2" charset="2"/>
              </a:rPr>
              <a:t>(</a:t>
            </a:r>
            <a:r>
              <a:rPr lang="en-US" sz="2800" b="1" dirty="0">
                <a:sym typeface="Wingdings" pitchFamily="2" charset="2"/>
              </a:rPr>
              <a:t>g) </a:t>
            </a:r>
            <a:r>
              <a:rPr lang="en-US" sz="2800" b="1" dirty="0" smtClean="0">
                <a:sym typeface="Wingdings" pitchFamily="2" charset="2"/>
              </a:rPr>
              <a:t> +  </a:t>
            </a:r>
            <a:r>
              <a:rPr lang="en-US" sz="2800" b="1" dirty="0" err="1" smtClean="0">
                <a:sym typeface="Wingdings" pitchFamily="2" charset="2"/>
              </a:rPr>
              <a:t>HCl(g</a:t>
            </a:r>
            <a:r>
              <a:rPr lang="en-US" sz="2800" b="1" dirty="0" smtClean="0">
                <a:sym typeface="Wingdings" pitchFamily="2" charset="2"/>
              </a:rPr>
              <a:t>)</a:t>
            </a:r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Pure solids and pure liquids </a:t>
            </a:r>
            <a:r>
              <a:rPr lang="en-US" sz="2800" b="1" i="1" dirty="0" smtClean="0"/>
              <a:t>do not appear in the K</a:t>
            </a:r>
            <a:r>
              <a:rPr lang="en-US" sz="2800" b="1" i="1" dirty="0"/>
              <a:t> </a:t>
            </a:r>
            <a:r>
              <a:rPr lang="en-US" sz="2800" b="1" i="1" dirty="0" smtClean="0"/>
              <a:t>expression. </a:t>
            </a:r>
          </a:p>
          <a:p>
            <a:pPr lvl="1">
              <a:buNone/>
            </a:pPr>
            <a:endParaRPr lang="en-US" sz="2800" b="1" i="1" dirty="0" smtClean="0"/>
          </a:p>
          <a:p>
            <a:pPr lvl="1"/>
            <a:r>
              <a:rPr lang="en-US" sz="2800" dirty="0" smtClean="0"/>
              <a:t>The position of equilibrium is independent of the amount of solid or liquid present, </a:t>
            </a:r>
            <a:r>
              <a:rPr lang="en-US" sz="2800" b="1" i="1" dirty="0" smtClean="0"/>
              <a:t>as long as at least some is present in the reaction mixture.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</a:t>
            </a:r>
            <a:endParaRPr lang="en-US" sz="2800" dirty="0"/>
          </a:p>
          <a:p>
            <a:pPr lvl="1"/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87573" y="22860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13.3 Shifting </a:t>
            </a:r>
            <a:r>
              <a:rPr lang="en-US" b="1" dirty="0" err="1" smtClean="0">
                <a:solidFill>
                  <a:srgbClr val="0000FF"/>
                </a:solidFill>
              </a:rPr>
              <a:t>Equilibria</a:t>
            </a:r>
            <a:r>
              <a:rPr lang="en-US" b="1" dirty="0" smtClean="0">
                <a:solidFill>
                  <a:srgbClr val="0000FF"/>
                </a:solidFill>
              </a:rPr>
              <a:t>: Le </a:t>
            </a:r>
            <a:r>
              <a:rPr lang="en-US" b="1" dirty="0" err="1" smtClean="0">
                <a:solidFill>
                  <a:srgbClr val="0000FF"/>
                </a:solidFill>
              </a:rPr>
              <a:t>Ch</a:t>
            </a:r>
            <a:r>
              <a:rPr lang="en-US" b="1" dirty="0" err="1" smtClean="0">
                <a:solidFill>
                  <a:srgbClr val="0000FF"/>
                </a:solidFill>
                <a:cs typeface="Arial" charset="0"/>
              </a:rPr>
              <a:t>â</a:t>
            </a:r>
            <a:r>
              <a:rPr lang="en-US" b="1" dirty="0" err="1" smtClean="0">
                <a:solidFill>
                  <a:srgbClr val="0000FF"/>
                </a:solidFill>
              </a:rPr>
              <a:t>telier’s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Principle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5589" y="1266239"/>
            <a:ext cx="8118483" cy="531932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000" dirty="0" smtClean="0"/>
          </a:p>
          <a:p>
            <a:r>
              <a:rPr lang="en-US" sz="3000" b="1" dirty="0" smtClean="0">
                <a:solidFill>
                  <a:srgbClr val="000090"/>
                </a:solidFill>
              </a:rPr>
              <a:t>Le </a:t>
            </a:r>
            <a:r>
              <a:rPr lang="en-US" sz="3000" b="1" dirty="0" err="1" smtClean="0">
                <a:solidFill>
                  <a:srgbClr val="000090"/>
                </a:solidFill>
              </a:rPr>
              <a:t>Ch</a:t>
            </a:r>
            <a:r>
              <a:rPr lang="en-US" sz="3000" b="1" dirty="0" err="1" smtClean="0">
                <a:solidFill>
                  <a:srgbClr val="000090"/>
                </a:solidFill>
                <a:cs typeface="Arial" charset="0"/>
              </a:rPr>
              <a:t>â</a:t>
            </a:r>
            <a:r>
              <a:rPr lang="en-US" sz="3000" b="1" dirty="0" err="1" smtClean="0">
                <a:solidFill>
                  <a:srgbClr val="000090"/>
                </a:solidFill>
              </a:rPr>
              <a:t>telier’s</a:t>
            </a:r>
            <a:r>
              <a:rPr lang="en-US" sz="3000" b="1" dirty="0" smtClean="0">
                <a:solidFill>
                  <a:srgbClr val="000090"/>
                </a:solidFill>
              </a:rPr>
              <a:t> Principle: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b="1" i="1" dirty="0" smtClean="0">
                <a:solidFill>
                  <a:srgbClr val="000090"/>
                </a:solidFill>
              </a:rPr>
              <a:t>When a chemical system at equilibrium is disturbed, it returns to equilibrium by counteracting the disturbance. 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At equilibrium Q = K.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The disturbance causes a change in Q.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The reaction will shift to re-establish Q = K.</a:t>
            </a:r>
          </a:p>
          <a:p>
            <a:pPr>
              <a:buNone/>
            </a:pPr>
            <a:endParaRPr lang="en-US" sz="3000" b="1" i="1" dirty="0" smtClean="0"/>
          </a:p>
          <a:p>
            <a:pPr>
              <a:buNone/>
            </a:pPr>
            <a:endParaRPr lang="en-US" sz="3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40380" y="642876"/>
            <a:ext cx="7772400" cy="4572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We will consider three ways in which a chemical equilibrium can be disturbed.</a:t>
            </a:r>
          </a:p>
          <a:p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sz="3200" b="1" dirty="0" smtClean="0"/>
              <a:t>1) Adding or removing a reactant or product.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	2) Changing the pressure.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	3) Changing the temperature.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3237" y="-409009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N</a:t>
            </a:r>
            <a:r>
              <a:rPr lang="en-US" sz="32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</a:rPr>
              <a:t>O</a:t>
            </a:r>
            <a:r>
              <a:rPr lang="en-US" sz="3200" b="1" baseline="-25000" dirty="0" smtClean="0">
                <a:solidFill>
                  <a:schemeClr val="tx1"/>
                </a:solidFill>
              </a:rPr>
              <a:t>4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(g) </a:t>
            </a:r>
            <a:r>
              <a:rPr lang="en-US" sz="3200" b="1" dirty="0">
                <a:solidFill>
                  <a:schemeClr val="tx1"/>
                </a:solidFill>
                <a:ea typeface="ヒラギノ角ゴ Pro W3" pitchFamily="1" charset="-128"/>
              </a:rPr>
              <a:t>⇌</a:t>
            </a:r>
            <a:r>
              <a:rPr lang="en-US" sz="3200" b="1" dirty="0">
                <a:solidFill>
                  <a:schemeClr val="tx1"/>
                </a:solidFill>
                <a:sym typeface="Wingdings" pitchFamily="2" charset="2"/>
              </a:rPr>
              <a:t> 2NO</a:t>
            </a:r>
            <a:r>
              <a:rPr lang="en-US" sz="3200" b="1" baseline="-25000" dirty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3200" b="1" dirty="0">
                <a:solidFill>
                  <a:schemeClr val="tx1"/>
                </a:solidFill>
                <a:sym typeface="Wingdings" pitchFamily="2" charset="2"/>
              </a:rPr>
              <a:t> (g)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37932" y="1940759"/>
            <a:ext cx="7957705" cy="5697537"/>
          </a:xfrm>
        </p:spPr>
        <p:txBody>
          <a:bodyPr>
            <a:normAutofit/>
          </a:bodyPr>
          <a:lstStyle/>
          <a:p>
            <a:r>
              <a:rPr lang="en-US" sz="3000" b="1" i="1" dirty="0"/>
              <a:t>Adding N</a:t>
            </a:r>
            <a:r>
              <a:rPr lang="en-US" sz="3000" b="1" i="1" baseline="-25000" dirty="0"/>
              <a:t>2</a:t>
            </a:r>
            <a:r>
              <a:rPr lang="en-US" sz="3000" b="1" i="1" dirty="0"/>
              <a:t>O</a:t>
            </a:r>
            <a:r>
              <a:rPr lang="en-US" sz="3000" b="1" i="1" baseline="-25000" dirty="0"/>
              <a:t>4</a:t>
            </a:r>
            <a:r>
              <a:rPr lang="en-US" sz="3000" dirty="0"/>
              <a:t> </a:t>
            </a:r>
            <a:r>
              <a:rPr lang="en-US" sz="3000" dirty="0" smtClean="0"/>
              <a:t>will temporarily cause Q _____ K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The reaction will proceed in the </a:t>
            </a:r>
            <a:r>
              <a:rPr lang="en-US" sz="3000" b="1" i="1" dirty="0" smtClean="0"/>
              <a:t>_______________ direction to restore equilibrium. </a:t>
            </a:r>
          </a:p>
          <a:p>
            <a:pPr>
              <a:buNone/>
            </a:pPr>
            <a:endParaRPr lang="en-US" sz="3000" b="1" i="1" dirty="0" smtClean="0"/>
          </a:p>
          <a:p>
            <a:r>
              <a:rPr lang="en-US" sz="3000" b="1" i="1" dirty="0"/>
              <a:t>Adding NO</a:t>
            </a:r>
            <a:r>
              <a:rPr lang="en-US" sz="3000" b="1" i="1" baseline="-25000" dirty="0"/>
              <a:t>2</a:t>
            </a:r>
            <a:r>
              <a:rPr lang="en-US" sz="3000" baseline="-25000" dirty="0" smtClean="0"/>
              <a:t> </a:t>
            </a:r>
            <a:r>
              <a:rPr lang="en-US" sz="3000" dirty="0" smtClean="0"/>
              <a:t>will temporarily cause Q _____ K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The reaction will proceed in the </a:t>
            </a:r>
            <a:r>
              <a:rPr lang="en-US" sz="3000" b="1" i="1" dirty="0" smtClean="0"/>
              <a:t>_______________ direction to restore equilibrium. </a:t>
            </a:r>
          </a:p>
          <a:p>
            <a:endParaRPr lang="en-US" sz="3000" b="1" i="1" dirty="0" smtClean="0"/>
          </a:p>
          <a:p>
            <a:pPr marL="0" indent="0">
              <a:buNone/>
            </a:pPr>
            <a:endParaRPr lang="en-US" sz="3000" b="1" i="1" dirty="0" smtClean="0"/>
          </a:p>
          <a:p>
            <a:endParaRPr lang="en-US" sz="3000" b="1" i="1" dirty="0" smtClean="0"/>
          </a:p>
          <a:p>
            <a:pPr marL="0" indent="0">
              <a:buNone/>
            </a:pPr>
            <a:endParaRPr lang="en-US" sz="3000" dirty="0"/>
          </a:p>
        </p:txBody>
      </p:sp>
      <p:graphicFrame>
        <p:nvGraphicFramePr>
          <p:cNvPr id="598018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20585358"/>
              </p:ext>
            </p:extLst>
          </p:nvPr>
        </p:nvGraphicFramePr>
        <p:xfrm>
          <a:off x="5891728" y="574953"/>
          <a:ext cx="2166938" cy="1290638"/>
        </p:xfrm>
        <a:graphic>
          <a:graphicData uri="http://schemas.openxmlformats.org/presentationml/2006/ole">
            <p:oleObj spid="_x0000_s598180" name="Equation" r:id="rId3" imgW="825500" imgH="495300" progId="Equation.3">
              <p:embed/>
            </p:oleObj>
          </a:graphicData>
        </a:graphic>
      </p:graphicFrame>
      <p:graphicFrame>
        <p:nvGraphicFramePr>
          <p:cNvPr id="6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0954843"/>
              </p:ext>
            </p:extLst>
          </p:nvPr>
        </p:nvGraphicFramePr>
        <p:xfrm>
          <a:off x="1000125" y="683191"/>
          <a:ext cx="2200275" cy="1290638"/>
        </p:xfrm>
        <a:graphic>
          <a:graphicData uri="http://schemas.openxmlformats.org/presentationml/2006/ole">
            <p:oleObj spid="_x0000_s598181" name="Equation" r:id="rId4" imgW="838200" imgH="495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80017" y="-393329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N</a:t>
            </a:r>
            <a:r>
              <a:rPr lang="en-US" sz="32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</a:rPr>
              <a:t>O</a:t>
            </a:r>
            <a:r>
              <a:rPr lang="en-US" sz="3200" b="1" baseline="-25000" dirty="0" smtClean="0">
                <a:solidFill>
                  <a:schemeClr val="tx1"/>
                </a:solidFill>
              </a:rPr>
              <a:t>4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(g) </a:t>
            </a:r>
            <a:r>
              <a:rPr lang="en-US" sz="3200" b="1" dirty="0">
                <a:solidFill>
                  <a:schemeClr val="tx1"/>
                </a:solidFill>
                <a:ea typeface="ヒラギノ角ゴ Pro W3" pitchFamily="1" charset="-128"/>
              </a:rPr>
              <a:t>⇌</a:t>
            </a:r>
            <a:r>
              <a:rPr lang="en-US" sz="3200" b="1" dirty="0">
                <a:solidFill>
                  <a:schemeClr val="tx1"/>
                </a:solidFill>
                <a:sym typeface="Wingdings" pitchFamily="2" charset="2"/>
              </a:rPr>
              <a:t> 2NO</a:t>
            </a:r>
            <a:r>
              <a:rPr lang="en-US" sz="3200" b="1" baseline="-25000" dirty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3200" b="1" dirty="0">
                <a:solidFill>
                  <a:schemeClr val="tx1"/>
                </a:solidFill>
                <a:sym typeface="Wingdings" pitchFamily="2" charset="2"/>
              </a:rPr>
              <a:t> (g)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37932" y="1203799"/>
            <a:ext cx="7957705" cy="569753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000" b="1" i="1" dirty="0" smtClean="0"/>
          </a:p>
          <a:p>
            <a:r>
              <a:rPr lang="en-US" sz="3000" b="1" i="1" dirty="0" smtClean="0"/>
              <a:t>Removing N</a:t>
            </a:r>
            <a:r>
              <a:rPr lang="en-US" sz="3000" b="1" i="1" baseline="-25000" dirty="0" smtClean="0"/>
              <a:t>2</a:t>
            </a:r>
            <a:r>
              <a:rPr lang="en-US" sz="3000" b="1" i="1" dirty="0" smtClean="0"/>
              <a:t>O</a:t>
            </a:r>
            <a:r>
              <a:rPr lang="en-US" sz="3000" b="1" i="1" baseline="-25000" dirty="0" smtClean="0"/>
              <a:t>4</a:t>
            </a:r>
            <a:r>
              <a:rPr lang="en-US" sz="3000" dirty="0" smtClean="0"/>
              <a:t> will temporarily cause Q _____ K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The reaction will proceed in the </a:t>
            </a:r>
            <a:r>
              <a:rPr lang="en-US" sz="3000" b="1" i="1" dirty="0" smtClean="0"/>
              <a:t>_______________ direction to restore equilibrium. </a:t>
            </a:r>
          </a:p>
          <a:p>
            <a:pPr marL="0" indent="0">
              <a:buNone/>
            </a:pPr>
            <a:endParaRPr lang="en-US" sz="3000" b="1" i="1" dirty="0" smtClean="0"/>
          </a:p>
          <a:p>
            <a:r>
              <a:rPr lang="en-US" sz="3000" b="1" i="1" dirty="0"/>
              <a:t>Removing NO</a:t>
            </a:r>
            <a:r>
              <a:rPr lang="en-US" sz="3000" b="1" i="1" baseline="-25000" dirty="0"/>
              <a:t>2</a:t>
            </a:r>
            <a:r>
              <a:rPr lang="en-US" sz="3000" dirty="0" smtClean="0"/>
              <a:t> will temporarily cause Q _____ K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The reaction will proceed in the </a:t>
            </a:r>
            <a:r>
              <a:rPr lang="en-US" sz="3000" b="1" i="1" dirty="0" smtClean="0"/>
              <a:t>_______________ direction to restore equilibrium. </a:t>
            </a:r>
          </a:p>
          <a:p>
            <a:endParaRPr lang="en-US" sz="3000" b="1" i="1" dirty="0" smtClean="0"/>
          </a:p>
          <a:p>
            <a:pPr marL="0" indent="0">
              <a:buNone/>
            </a:pPr>
            <a:endParaRPr lang="en-US" sz="3000" dirty="0"/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46429502"/>
              </p:ext>
            </p:extLst>
          </p:nvPr>
        </p:nvGraphicFramePr>
        <p:xfrm>
          <a:off x="5891728" y="442773"/>
          <a:ext cx="2166938" cy="1290638"/>
        </p:xfrm>
        <a:graphic>
          <a:graphicData uri="http://schemas.openxmlformats.org/presentationml/2006/ole">
            <p:oleObj spid="_x0000_s668836" name="Equation" r:id="rId3" imgW="825500" imgH="495300" progId="Equation.3">
              <p:embed/>
            </p:oleObj>
          </a:graphicData>
        </a:graphic>
      </p:graphicFrame>
      <p:graphicFrame>
        <p:nvGraphicFramePr>
          <p:cNvPr id="6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28366488"/>
              </p:ext>
            </p:extLst>
          </p:nvPr>
        </p:nvGraphicFramePr>
        <p:xfrm>
          <a:off x="1000125" y="645091"/>
          <a:ext cx="2200275" cy="1290638"/>
        </p:xfrm>
        <a:graphic>
          <a:graphicData uri="http://schemas.openxmlformats.org/presentationml/2006/ole">
            <p:oleObj spid="_x0000_s668837" name="Equation" r:id="rId4" imgW="838200" imgH="495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83" y="-223798"/>
            <a:ext cx="8183743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Adding or </a:t>
            </a:r>
            <a:r>
              <a:rPr lang="en-US" sz="3600" b="1" dirty="0" smtClean="0">
                <a:solidFill>
                  <a:srgbClr val="0000FF"/>
                </a:solidFill>
              </a:rPr>
              <a:t>Removing a Reactant or Product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944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1684" y="1154402"/>
            <a:ext cx="8183743" cy="5073029"/>
          </a:xfrm>
        </p:spPr>
        <p:txBody>
          <a:bodyPr>
            <a:noAutofit/>
          </a:bodyPr>
          <a:lstStyle/>
          <a:p>
            <a:r>
              <a:rPr lang="en-US" sz="3000" dirty="0"/>
              <a:t>If a chemical equilibrium is disturbed by </a:t>
            </a:r>
            <a:r>
              <a:rPr lang="en-US" sz="3000" b="1" i="1" dirty="0"/>
              <a:t>adding </a:t>
            </a:r>
            <a:r>
              <a:rPr lang="en-US" sz="3000" dirty="0"/>
              <a:t>a</a:t>
            </a:r>
            <a:r>
              <a:rPr lang="en-US" sz="3000" dirty="0" smtClean="0"/>
              <a:t> reactant </a:t>
            </a:r>
            <a:r>
              <a:rPr lang="en-US" sz="3000" dirty="0"/>
              <a:t>or </a:t>
            </a:r>
            <a:r>
              <a:rPr lang="en-US" sz="3000" dirty="0" smtClean="0"/>
              <a:t>product, </a:t>
            </a:r>
            <a:r>
              <a:rPr lang="en-US" sz="3000" dirty="0"/>
              <a:t>the system will </a:t>
            </a:r>
            <a:r>
              <a:rPr lang="en-US" sz="3000" b="1" i="1" dirty="0" smtClean="0"/>
              <a:t>proceed </a:t>
            </a:r>
            <a:r>
              <a:rPr lang="en-US" sz="3000" b="1" i="1" dirty="0"/>
              <a:t>in the direction that consumes</a:t>
            </a:r>
            <a:r>
              <a:rPr lang="en-US" sz="3000" b="1" i="1" dirty="0" smtClean="0"/>
              <a:t> </a:t>
            </a:r>
            <a:r>
              <a:rPr lang="en-US" sz="3000" b="1" i="1" dirty="0" smtClean="0">
                <a:solidFill>
                  <a:srgbClr val="FF0000"/>
                </a:solidFill>
              </a:rPr>
              <a:t>part</a:t>
            </a:r>
            <a:r>
              <a:rPr lang="en-US" sz="3000" b="1" i="1" dirty="0" smtClean="0"/>
              <a:t> of the </a:t>
            </a:r>
            <a:r>
              <a:rPr lang="en-US" sz="3000" b="1" i="1" dirty="0"/>
              <a:t>added species</a:t>
            </a:r>
            <a:r>
              <a:rPr lang="en-US" sz="3000" dirty="0" smtClean="0"/>
              <a:t>.</a:t>
            </a:r>
          </a:p>
          <a:p>
            <a:endParaRPr lang="en-US" sz="3000" dirty="0"/>
          </a:p>
          <a:p>
            <a:r>
              <a:rPr lang="en-US" sz="3000" dirty="0"/>
              <a:t>If a chemical equilibrium is disturbed by </a:t>
            </a:r>
            <a:r>
              <a:rPr lang="en-US" sz="3000" b="1" i="1" dirty="0"/>
              <a:t>removing </a:t>
            </a:r>
            <a:r>
              <a:rPr lang="en-US" sz="3000" dirty="0"/>
              <a:t>a</a:t>
            </a:r>
            <a:r>
              <a:rPr lang="en-US" sz="3000" dirty="0" smtClean="0"/>
              <a:t> reactant </a:t>
            </a:r>
            <a:r>
              <a:rPr lang="en-US" sz="3000" dirty="0"/>
              <a:t>or </a:t>
            </a:r>
            <a:r>
              <a:rPr lang="en-US" sz="3000" dirty="0" smtClean="0"/>
              <a:t>product, </a:t>
            </a:r>
            <a:r>
              <a:rPr lang="en-US" sz="3000" dirty="0"/>
              <a:t>the system will </a:t>
            </a:r>
            <a:r>
              <a:rPr lang="en-US" sz="3000" b="1" i="1" dirty="0" smtClean="0"/>
              <a:t>proceed </a:t>
            </a:r>
            <a:r>
              <a:rPr lang="en-US" sz="3000" b="1" i="1" dirty="0"/>
              <a:t>in the direction that </a:t>
            </a:r>
            <a:r>
              <a:rPr lang="en-US" sz="3000" b="1" i="1" dirty="0" smtClean="0"/>
              <a:t>restores </a:t>
            </a:r>
            <a:r>
              <a:rPr lang="en-US" sz="3000" b="1" i="1" dirty="0">
                <a:solidFill>
                  <a:srgbClr val="FF0000"/>
                </a:solidFill>
              </a:rPr>
              <a:t>part</a:t>
            </a:r>
            <a:r>
              <a:rPr lang="en-US" sz="3000" b="1" i="1" dirty="0"/>
              <a:t> of the </a:t>
            </a:r>
            <a:r>
              <a:rPr lang="en-US" sz="3000" b="1" i="1" dirty="0" smtClean="0"/>
              <a:t>removed </a:t>
            </a:r>
            <a:r>
              <a:rPr lang="en-US" sz="3000" b="1" i="1" dirty="0"/>
              <a:t>species</a:t>
            </a:r>
            <a:r>
              <a:rPr lang="en-US" sz="3000" dirty="0" smtClean="0"/>
              <a:t>.</a:t>
            </a:r>
          </a:p>
          <a:p>
            <a:endParaRPr lang="en-US" sz="3000" dirty="0"/>
          </a:p>
          <a:p>
            <a:r>
              <a:rPr lang="en-US" sz="3000" dirty="0" smtClean="0"/>
              <a:t> The system responds in the way that restores equilibrium and therefore allows  Q = K again. </a:t>
            </a:r>
          </a:p>
          <a:p>
            <a:endParaRPr lang="en-US" sz="3000" dirty="0"/>
          </a:p>
          <a:p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72" y="-63891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Adding or removing a pure liquid or solid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9246" y="1370860"/>
            <a:ext cx="7772400" cy="4572000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3200" dirty="0" smtClean="0"/>
              <a:t>Adding or removing a pure liquid or solid has </a:t>
            </a:r>
            <a:r>
              <a:rPr lang="en-US" sz="3200" b="1" dirty="0" smtClean="0"/>
              <a:t>no effect </a:t>
            </a:r>
            <a:r>
              <a:rPr lang="en-US" sz="3200" dirty="0" smtClean="0"/>
              <a:t>on the system </a:t>
            </a:r>
            <a:r>
              <a:rPr lang="en-US" sz="3000" dirty="0" smtClean="0"/>
              <a:t>unless </a:t>
            </a:r>
            <a:r>
              <a:rPr lang="en-US" sz="3000" dirty="0"/>
              <a:t>all of the liquid or solid is removed. </a:t>
            </a:r>
            <a:endParaRPr lang="en-US" sz="3000" dirty="0" smtClean="0"/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endParaRPr lang="en-US" sz="3000" dirty="0"/>
          </a:p>
          <a:p>
            <a:r>
              <a:rPr lang="en-US" sz="3200" dirty="0" smtClean="0"/>
              <a:t> This is because pure liquids and solids do no appear in the equilibrium expression.</a:t>
            </a:r>
          </a:p>
          <a:p>
            <a:pPr lvl="1"/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2097" y="-257082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Pressure </a:t>
            </a:r>
            <a:r>
              <a:rPr lang="en-US" sz="3600" b="1" dirty="0">
                <a:solidFill>
                  <a:schemeClr val="tx1"/>
                </a:solidFill>
              </a:rPr>
              <a:t>Changes</a:t>
            </a:r>
          </a:p>
        </p:txBody>
      </p:sp>
      <p:sp>
        <p:nvSpPr>
          <p:cNvPr id="9492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42097" y="1111211"/>
            <a:ext cx="8135630" cy="525145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3200" b="1" dirty="0" smtClean="0">
              <a:sym typeface="Wingdings" pitchFamily="2" charset="2"/>
            </a:endParaRPr>
          </a:p>
          <a:p>
            <a:r>
              <a:rPr lang="en-US" sz="3200" dirty="0" smtClean="0"/>
              <a:t>A change in pressure of a system at equilibrium will </a:t>
            </a:r>
            <a:r>
              <a:rPr lang="en-US" sz="3200" b="1" i="1" dirty="0" smtClean="0"/>
              <a:t>sometimes</a:t>
            </a:r>
            <a:r>
              <a:rPr lang="en-US" sz="3200" dirty="0" smtClean="0"/>
              <a:t> affect the position of the equilibrium. </a:t>
            </a:r>
          </a:p>
          <a:p>
            <a:endParaRPr lang="en-US" sz="3200" dirty="0" smtClean="0"/>
          </a:p>
          <a:p>
            <a:r>
              <a:rPr lang="en-US" sz="3200" dirty="0" smtClean="0"/>
              <a:t>An effect in the position of the equilibrium will only occur when</a:t>
            </a:r>
          </a:p>
          <a:p>
            <a:pPr lvl="1"/>
            <a:r>
              <a:rPr lang="en-US" sz="2800" dirty="0" smtClean="0"/>
              <a:t>The reaction contains gas phase species</a:t>
            </a:r>
          </a:p>
          <a:p>
            <a:pPr lvl="1"/>
            <a:r>
              <a:rPr lang="en-US" sz="3600" b="1" i="1" dirty="0" smtClean="0">
                <a:solidFill>
                  <a:srgbClr val="FF0000"/>
                </a:solidFill>
              </a:rPr>
              <a:t>And</a:t>
            </a:r>
            <a:r>
              <a:rPr lang="en-US" sz="2800" dirty="0" smtClean="0"/>
              <a:t> </a:t>
            </a:r>
            <a:r>
              <a:rPr lang="el-GR" sz="2800" dirty="0" smtClean="0">
                <a:latin typeface="Lucida Grande" pitchFamily="1" charset="0"/>
                <a:cs typeface="Arial" charset="0"/>
                <a:sym typeface="Wingdings" pitchFamily="2" charset="2"/>
              </a:rPr>
              <a:t>Δ</a:t>
            </a:r>
            <a:r>
              <a:rPr lang="en-US" sz="2800" dirty="0" err="1" smtClean="0">
                <a:sym typeface="Wingdings" pitchFamily="2" charset="2"/>
              </a:rPr>
              <a:t>n</a:t>
            </a:r>
            <a:r>
              <a:rPr lang="en-US" sz="2800" baseline="-25000" dirty="0" err="1" smtClean="0">
                <a:sym typeface="Wingdings" pitchFamily="2" charset="2"/>
              </a:rPr>
              <a:t>g</a:t>
            </a:r>
            <a:r>
              <a:rPr lang="en-US" sz="2800" dirty="0" smtClean="0"/>
              <a:t> is </a:t>
            </a:r>
            <a:r>
              <a:rPr lang="en-US" sz="2800" b="1" dirty="0" smtClean="0"/>
              <a:t>NOT</a:t>
            </a:r>
            <a:r>
              <a:rPr lang="en-US" sz="2800" dirty="0" smtClean="0"/>
              <a:t> equal to zero. </a:t>
            </a:r>
          </a:p>
          <a:p>
            <a:pPr lvl="1">
              <a:buNone/>
            </a:pPr>
            <a:endParaRPr lang="en-US" sz="3200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448440" y="762120"/>
              <a:ext cx="36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39080" y="7527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458" y="-34386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Volume/Pressure </a:t>
            </a:r>
            <a:r>
              <a:rPr lang="en-US" sz="3200" b="1" dirty="0">
                <a:solidFill>
                  <a:schemeClr val="tx1"/>
                </a:solidFill>
              </a:rPr>
              <a:t>Changes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070" y="869471"/>
            <a:ext cx="8159593" cy="5633970"/>
          </a:xfrm>
        </p:spPr>
        <p:txBody>
          <a:bodyPr>
            <a:noAutofit/>
          </a:bodyPr>
          <a:lstStyle/>
          <a:p>
            <a:r>
              <a:rPr lang="en-US" dirty="0"/>
              <a:t>When a system is </a:t>
            </a:r>
            <a:r>
              <a:rPr lang="en-US" b="1" i="1" dirty="0">
                <a:solidFill>
                  <a:srgbClr val="0000FF"/>
                </a:solidFill>
              </a:rPr>
              <a:t>compressed, </a:t>
            </a:r>
            <a:r>
              <a:rPr lang="en-US" dirty="0"/>
              <a:t>the </a:t>
            </a:r>
            <a:r>
              <a:rPr lang="en-US" b="1" i="1" dirty="0"/>
              <a:t>total pressure </a:t>
            </a:r>
            <a:r>
              <a:rPr lang="en-US" b="1" i="1" dirty="0" smtClean="0"/>
              <a:t>momentarily increases</a:t>
            </a:r>
            <a:r>
              <a:rPr lang="en-US" dirty="0"/>
              <a:t>, causing the </a:t>
            </a:r>
            <a:r>
              <a:rPr lang="en-US" dirty="0" smtClean="0"/>
              <a:t>reaction </a:t>
            </a:r>
            <a:r>
              <a:rPr lang="en-US" dirty="0"/>
              <a:t>to </a:t>
            </a:r>
            <a:r>
              <a:rPr lang="en-US" b="1" i="1" dirty="0" smtClean="0"/>
              <a:t>proceed </a:t>
            </a:r>
            <a:r>
              <a:rPr lang="en-US" b="1" i="1" dirty="0"/>
              <a:t>in the direction that decreases the total number of moles of </a:t>
            </a:r>
            <a:r>
              <a:rPr lang="en-US" b="1" i="1" dirty="0" smtClean="0"/>
              <a:t>gas.</a:t>
            </a:r>
          </a:p>
          <a:p>
            <a:endParaRPr lang="en-US" dirty="0" smtClean="0"/>
          </a:p>
          <a:p>
            <a:r>
              <a:rPr lang="en-US" dirty="0"/>
              <a:t>When a system is </a:t>
            </a:r>
            <a:r>
              <a:rPr lang="en-US" b="1" i="1" dirty="0">
                <a:solidFill>
                  <a:srgbClr val="FF0000"/>
                </a:solidFill>
              </a:rPr>
              <a:t>expanded, </a:t>
            </a:r>
            <a:r>
              <a:rPr lang="en-US" dirty="0"/>
              <a:t>the </a:t>
            </a:r>
            <a:r>
              <a:rPr lang="en-US" b="1" i="1" dirty="0"/>
              <a:t>total pressure </a:t>
            </a:r>
            <a:r>
              <a:rPr lang="en-US" b="1" i="1" dirty="0" smtClean="0"/>
              <a:t>momentarily decreases</a:t>
            </a:r>
            <a:r>
              <a:rPr lang="en-US" dirty="0"/>
              <a:t>, causing the </a:t>
            </a:r>
            <a:r>
              <a:rPr lang="en-US" dirty="0" smtClean="0"/>
              <a:t>reaction </a:t>
            </a:r>
            <a:r>
              <a:rPr lang="en-US" dirty="0"/>
              <a:t>to </a:t>
            </a:r>
            <a:r>
              <a:rPr lang="en-US" b="1" i="1" dirty="0" smtClean="0"/>
              <a:t>proceed </a:t>
            </a:r>
            <a:r>
              <a:rPr lang="en-US" b="1" i="1" dirty="0"/>
              <a:t>in the direction that increases the total number of moles of </a:t>
            </a:r>
            <a:r>
              <a:rPr lang="en-US" b="1" i="1" dirty="0" smtClean="0"/>
              <a:t>gas.</a:t>
            </a:r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sz="3200" b="1" dirty="0" smtClean="0"/>
              <a:t>		N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</a:t>
            </a:r>
            <a:r>
              <a:rPr lang="en-US" sz="3200" b="1" baseline="-25000" dirty="0" smtClean="0"/>
              <a:t>4</a:t>
            </a:r>
            <a:r>
              <a:rPr lang="en-US" sz="3200" b="1" dirty="0" smtClean="0"/>
              <a:t> </a:t>
            </a:r>
            <a:r>
              <a:rPr lang="en-US" sz="3200" b="1" dirty="0"/>
              <a:t>(g) </a:t>
            </a:r>
            <a:r>
              <a:rPr lang="en-US" sz="3200" b="1" dirty="0">
                <a:ea typeface="ヒラギノ角ゴ Pro W3" pitchFamily="1" charset="-128"/>
              </a:rPr>
              <a:t>⇌</a:t>
            </a:r>
            <a:r>
              <a:rPr lang="en-US" sz="3200" b="1" dirty="0">
                <a:sym typeface="Wingdings" pitchFamily="2" charset="2"/>
              </a:rPr>
              <a:t> 2NO</a:t>
            </a:r>
            <a:r>
              <a:rPr lang="en-US" sz="3200" b="1" baseline="-25000" dirty="0">
                <a:sym typeface="Wingdings" pitchFamily="2" charset="2"/>
              </a:rPr>
              <a:t>2</a:t>
            </a:r>
            <a:r>
              <a:rPr lang="en-US" sz="3200" b="1" dirty="0">
                <a:sym typeface="Wingdings" pitchFamily="2" charset="2"/>
              </a:rPr>
              <a:t> (g)</a:t>
            </a:r>
          </a:p>
          <a:p>
            <a:pPr marL="0" indent="0">
              <a:buNone/>
            </a:pPr>
            <a:endParaRPr lang="en-US" sz="2800" b="1" i="1" dirty="0" smtClean="0"/>
          </a:p>
          <a:p>
            <a:pPr lvl="1"/>
            <a:r>
              <a:rPr lang="en-US" dirty="0">
                <a:hlinkClick r:id="rId2"/>
              </a:rPr>
              <a:t>https://www.youtube.com/watch?v=pnU7ogsgUW8</a:t>
            </a:r>
            <a:r>
              <a:rPr lang="en-US" dirty="0"/>
              <a:t> </a:t>
            </a:r>
            <a:endParaRPr lang="en-US" sz="2800" dirty="0" smtClean="0"/>
          </a:p>
          <a:p>
            <a:r>
              <a:rPr lang="en-US" dirty="0"/>
              <a:t>If the total number of moles of gas is the same on both sides of the equation,</a:t>
            </a:r>
            <a:r>
              <a:rPr lang="en-US" dirty="0" smtClean="0"/>
              <a:t> compression or expansion will </a:t>
            </a:r>
            <a:r>
              <a:rPr lang="en-US" dirty="0"/>
              <a:t>have</a:t>
            </a:r>
            <a:r>
              <a:rPr lang="en-US" dirty="0" smtClean="0"/>
              <a:t> no effect </a:t>
            </a:r>
            <a:r>
              <a:rPr lang="en-US" dirty="0"/>
              <a:t>on the </a:t>
            </a:r>
            <a:r>
              <a:rPr lang="en-US" dirty="0" smtClean="0"/>
              <a:t>equilibrium. </a:t>
            </a:r>
            <a:endParaRPr lang="en-US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    <p:contentPart p14:bwMode="auto" r:id="rId3">
            <p14:nvContentPartPr>
              <p14:cNvPr id="954522" name="Ink 954521"/>
              <p14:cNvContentPartPr/>
              <p14:nvPr/>
            </p14:nvContentPartPr>
            <p14:xfrm>
              <a:off x="519840" y="525960"/>
              <a:ext cx="3995640" cy="223200"/>
            </p14:xfrm>
          </p:contentPart>
        </mc:Choice>
        <mc:Fallback>
          <p:pic>
            <p:nvPicPr>
              <p:cNvPr id="954522" name="Ink 95452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480" y="516600"/>
                <a:ext cx="4014360" cy="241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90560" y="-258211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N</a:t>
            </a:r>
            <a:r>
              <a:rPr lang="en-US" sz="36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3600" b="1" dirty="0" smtClean="0">
                <a:solidFill>
                  <a:schemeClr val="tx1"/>
                </a:solidFill>
              </a:rPr>
              <a:t>O</a:t>
            </a:r>
            <a:r>
              <a:rPr lang="en-US" sz="3600" b="1" baseline="-25000" dirty="0" smtClean="0">
                <a:solidFill>
                  <a:schemeClr val="tx1"/>
                </a:solidFill>
              </a:rPr>
              <a:t>4</a:t>
            </a:r>
            <a:r>
              <a:rPr lang="en-US" sz="3600" b="1" dirty="0" smtClean="0">
                <a:solidFill>
                  <a:schemeClr val="tx1"/>
                </a:solidFill>
              </a:rPr>
              <a:t> (</a:t>
            </a:r>
            <a:r>
              <a:rPr lang="en-US" sz="3600" b="1" dirty="0" err="1" smtClean="0">
                <a:solidFill>
                  <a:schemeClr val="tx1"/>
                </a:solidFill>
              </a:rPr>
              <a:t>g</a:t>
            </a:r>
            <a:r>
              <a:rPr lang="en-US" sz="3600" b="1" dirty="0" smtClean="0">
                <a:solidFill>
                  <a:schemeClr val="tx1"/>
                </a:solidFill>
              </a:rPr>
              <a:t>)    </a:t>
            </a:r>
            <a:r>
              <a:rPr lang="en-US" sz="3600" b="1" dirty="0" smtClean="0">
                <a:solidFill>
                  <a:schemeClr val="tx1"/>
                </a:solidFill>
                <a:ea typeface="ヒラギノ角ゴ Pro W3" pitchFamily="-103" charset="-128"/>
                <a:cs typeface="ヒラギノ角ゴ Pro W3" pitchFamily="-103" charset="-128"/>
              </a:rPr>
              <a:t>⇌</a:t>
            </a:r>
            <a:r>
              <a:rPr lang="en-US" sz="3600" b="1" dirty="0" smtClean="0">
                <a:solidFill>
                  <a:schemeClr val="tx1"/>
                </a:solidFill>
                <a:sym typeface="Wingdings" pitchFamily="-103" charset="2"/>
              </a:rPr>
              <a:t>   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sym typeface="Wingdings" pitchFamily="-103" charset="2"/>
              </a:rPr>
              <a:t>2NO</a:t>
            </a:r>
            <a:r>
              <a:rPr lang="en-US" sz="3600" b="1" baseline="-25000" dirty="0" smtClean="0">
                <a:solidFill>
                  <a:schemeClr val="accent2">
                    <a:lumMod val="50000"/>
                  </a:schemeClr>
                </a:solidFill>
                <a:sym typeface="Wingdings" pitchFamily="-103" charset="2"/>
              </a:rPr>
              <a:t>2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sym typeface="Wingdings" pitchFamily="-103" charset="2"/>
              </a:rPr>
              <a:t> (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sym typeface="Wingdings" pitchFamily="-103" charset="2"/>
              </a:rPr>
              <a:t>g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sym typeface="Wingdings" pitchFamily="-103" charset="2"/>
              </a:rPr>
              <a:t>) 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837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13232" y="1592205"/>
            <a:ext cx="8477022" cy="5280896"/>
          </a:xfrm>
        </p:spPr>
        <p:txBody>
          <a:bodyPr>
            <a:normAutofit/>
          </a:bodyPr>
          <a:lstStyle/>
          <a:p>
            <a:r>
              <a:rPr lang="en-US" dirty="0" smtClean="0"/>
              <a:t>When </a:t>
            </a:r>
            <a:r>
              <a:rPr lang="en-US" b="1" dirty="0"/>
              <a:t>N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4</a:t>
            </a:r>
            <a:r>
              <a:rPr lang="en-US" dirty="0"/>
              <a:t> is</a:t>
            </a:r>
            <a:r>
              <a:rPr lang="en-US" dirty="0" smtClean="0"/>
              <a:t> placed in </a:t>
            </a:r>
            <a:r>
              <a:rPr lang="en-US" dirty="0"/>
              <a:t>a </a:t>
            </a:r>
            <a:r>
              <a:rPr lang="en-US" dirty="0" smtClean="0"/>
              <a:t>closed</a:t>
            </a:r>
            <a:r>
              <a:rPr lang="en-US" dirty="0"/>
              <a:t> </a:t>
            </a:r>
            <a:r>
              <a:rPr lang="en-US" dirty="0" smtClean="0"/>
              <a:t>container at</a:t>
            </a:r>
            <a:r>
              <a:rPr lang="en-US" dirty="0"/>
              <a:t> </a:t>
            </a:r>
            <a:r>
              <a:rPr lang="en-US" dirty="0" smtClean="0"/>
              <a:t>100 </a:t>
            </a:r>
            <a:r>
              <a:rPr lang="en-US" dirty="0">
                <a:cs typeface="Arial" charset="0"/>
              </a:rPr>
              <a:t>°</a:t>
            </a:r>
            <a:r>
              <a:rPr lang="en-US" dirty="0"/>
              <a:t>C, a reddish-brown color develops due to the</a:t>
            </a:r>
            <a:r>
              <a:rPr lang="en-US" dirty="0" smtClean="0"/>
              <a:t> the formation of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NO</a:t>
            </a:r>
            <a:r>
              <a:rPr lang="en-US" b="1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b="1" dirty="0" smtClean="0"/>
              <a:t>.</a:t>
            </a:r>
            <a:endParaRPr lang="en-US" b="1" baseline="-25000" dirty="0" smtClean="0"/>
          </a:p>
          <a:p>
            <a:pPr lvl="1"/>
            <a:r>
              <a:rPr lang="en-US" b="1" dirty="0" smtClean="0"/>
              <a:t>The forward reaction occurs. </a:t>
            </a:r>
          </a:p>
          <a:p>
            <a:pPr lvl="1">
              <a:buNone/>
            </a:pPr>
            <a:endParaRPr lang="en-US" b="1" dirty="0" smtClean="0"/>
          </a:p>
          <a:p>
            <a:r>
              <a:rPr lang="en-US" dirty="0" smtClean="0"/>
              <a:t>As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NO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2</a:t>
            </a:r>
            <a:r>
              <a:rPr lang="en-US" baseline="-25000" dirty="0">
                <a:sym typeface="Wingdings" pitchFamily="2" charset="2"/>
              </a:rPr>
              <a:t> </a:t>
            </a:r>
            <a:r>
              <a:rPr lang="en-US" dirty="0"/>
              <a:t>builds up, it can react to form </a:t>
            </a:r>
            <a:r>
              <a:rPr lang="en-US" b="1" dirty="0"/>
              <a:t>N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4</a:t>
            </a:r>
            <a:endParaRPr lang="en-US" b="1" dirty="0"/>
          </a:p>
          <a:p>
            <a:pPr lvl="1"/>
            <a:r>
              <a:rPr lang="en-US" b="1" dirty="0"/>
              <a:t>The reverse </a:t>
            </a:r>
            <a:r>
              <a:rPr lang="en-US" b="1" dirty="0" smtClean="0"/>
              <a:t>reaction occurs. </a:t>
            </a:r>
          </a:p>
          <a:p>
            <a:pPr lvl="1">
              <a:buNone/>
            </a:pPr>
            <a:endParaRPr lang="en-US" b="1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600" b="1" dirty="0">
                <a:solidFill>
                  <a:srgbClr val="000000"/>
                </a:solidFill>
                <a:sym typeface="Wingdings" pitchFamily="2" charset="2"/>
              </a:rPr>
              <a:t>At equilibrium </a:t>
            </a:r>
            <a:r>
              <a:rPr lang="en-US" sz="2600" b="1" dirty="0" smtClean="0">
                <a:solidFill>
                  <a:srgbClr val="000000"/>
                </a:solidFill>
                <a:sym typeface="Wingdings" pitchFamily="2" charset="2"/>
              </a:rPr>
              <a:t>the amounts of both reactants and products stop changing. </a:t>
            </a:r>
            <a:endParaRPr lang="en-US" sz="2600" b="1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US" sz="3200" b="1" i="1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0953" y="1025348"/>
            <a:ext cx="26432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</a:t>
            </a:r>
            <a:r>
              <a:rPr lang="en-US" sz="2800" b="1" baseline="-25000" dirty="0" smtClean="0"/>
              <a:t>4</a:t>
            </a:r>
            <a:r>
              <a:rPr lang="en-US" sz="2800" b="1" dirty="0" smtClean="0"/>
              <a:t> is colorless</a:t>
            </a:r>
          </a:p>
          <a:p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21286" y="979339"/>
            <a:ext cx="21980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NO</a:t>
            </a:r>
            <a:r>
              <a:rPr lang="en-US" sz="2800" b="1" baseline="-25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is brown</a:t>
            </a:r>
          </a:p>
          <a:p>
            <a:endParaRPr lang="en-US" sz="28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88" y="875292"/>
            <a:ext cx="89611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If you increase the temperature you increase the heat. The equilibrium responds in a fashion that consumes the added heat.</a:t>
            </a:r>
          </a:p>
          <a:p>
            <a:r>
              <a:rPr lang="en-US" sz="2800" dirty="0" smtClean="0"/>
              <a:t> </a:t>
            </a:r>
          </a:p>
          <a:p>
            <a:pPr marL="0" lvl="1"/>
            <a:r>
              <a:rPr lang="en-US" sz="2800" b="1" dirty="0" smtClean="0"/>
              <a:t>	</a:t>
            </a:r>
            <a:endParaRPr lang="en-US" sz="2400" baseline="-25000" dirty="0" smtClean="0">
              <a:sym typeface="Wingdings" pitchFamily="2" charset="2"/>
            </a:endParaRPr>
          </a:p>
          <a:p>
            <a:pPr marL="0" lvl="1"/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13643" y="-360077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Changes in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286" y="237708"/>
            <a:ext cx="8110538" cy="67627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Temperature and the Equilibrium Constant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5370" y="1008063"/>
            <a:ext cx="7813062" cy="5849937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Changing the temperature of a system results in a change in the value of the equilibrium constant.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800" dirty="0" smtClean="0"/>
              <a:t>If the forward reaction is exothermic, then K decreases as T increases.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800" dirty="0" smtClean="0"/>
              <a:t>If the forward reaction is endothermic then K increases as T increases.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286" y="237708"/>
            <a:ext cx="8110538" cy="67627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Catalysts Do NOT Affect Equilibrium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5370" y="757183"/>
            <a:ext cx="7813062" cy="58499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smtClean="0"/>
              <a:t>A catalyst speeds up the rate of a reaction.</a:t>
            </a:r>
          </a:p>
          <a:p>
            <a:endParaRPr lang="en-US" sz="3000" dirty="0" smtClean="0"/>
          </a:p>
          <a:p>
            <a:r>
              <a:rPr lang="en-US" sz="3000" dirty="0" smtClean="0"/>
              <a:t>For reversible reactions, catalysts increase both the rate of the forward and reverse reaction.</a:t>
            </a:r>
          </a:p>
          <a:p>
            <a:endParaRPr lang="en-US" sz="3000" dirty="0" smtClean="0"/>
          </a:p>
          <a:p>
            <a:r>
              <a:rPr lang="en-US" sz="3000" b="1" dirty="0" smtClean="0"/>
              <a:t>Result: </a:t>
            </a:r>
            <a:r>
              <a:rPr lang="en-US" sz="3000" dirty="0" smtClean="0"/>
              <a:t>A catalyst causes the system to reach equilibrium more quickly.</a:t>
            </a:r>
          </a:p>
          <a:p>
            <a:endParaRPr lang="en-US" sz="3000" dirty="0" smtClean="0"/>
          </a:p>
          <a:p>
            <a:r>
              <a:rPr lang="en-US" sz="3000" dirty="0" smtClean="0"/>
              <a:t>But a catalyst does not affect the equilibrium concentrations or value of the equilibrium constant. 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087" y="-346364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13.4 Equilibrium Calculations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61887" y="1223033"/>
            <a:ext cx="8229600" cy="4970531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3200" b="1" dirty="0" smtClean="0"/>
              <a:t>Types of Equilibrium Calculations:</a:t>
            </a:r>
          </a:p>
          <a:p>
            <a:pPr lvl="1">
              <a:buFont typeface="Arial"/>
              <a:buChar char="•"/>
            </a:pPr>
            <a:r>
              <a:rPr lang="en-US" sz="3000" dirty="0" smtClean="0"/>
              <a:t>Calculation of an equilibrium constant.</a:t>
            </a:r>
          </a:p>
          <a:p>
            <a:pPr lvl="1">
              <a:buFont typeface="Arial"/>
              <a:buChar char="•"/>
            </a:pPr>
            <a:endParaRPr lang="en-US" sz="3000" dirty="0" smtClean="0"/>
          </a:p>
          <a:p>
            <a:pPr lvl="1">
              <a:buFont typeface="Arial"/>
              <a:buChar char="•"/>
            </a:pPr>
            <a:r>
              <a:rPr lang="en-US" sz="3000" dirty="0" smtClean="0"/>
              <a:t>Calculation of missing equilibrium concentration or partial pressure. </a:t>
            </a:r>
          </a:p>
          <a:p>
            <a:pPr lvl="1">
              <a:buFont typeface="Arial"/>
              <a:buChar char="•"/>
            </a:pPr>
            <a:endParaRPr lang="en-US" sz="3000" dirty="0" smtClean="0"/>
          </a:p>
          <a:p>
            <a:pPr lvl="1">
              <a:buFont typeface="Arial"/>
              <a:buChar char="•"/>
            </a:pPr>
            <a:r>
              <a:rPr lang="en-US" sz="3000" dirty="0" smtClean="0"/>
              <a:t>Calculation of equilibrium concentrations (or partial pressures) from initial concentrations (or partial pressures). </a:t>
            </a: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    <p:contentPart p14:bwMode="auto" r:id="rId3">
            <p14:nvContentPartPr>
              <p14:cNvPr id="100" name="Ink 99"/>
              <p14:cNvContentPartPr/>
              <p14:nvPr/>
            </p14:nvContentPartPr>
            <p14:xfrm>
              <a:off x="758880" y="464400"/>
              <a:ext cx="360" cy="360"/>
            </p14:xfrm>
          </p:contentPart>
        </mc:Choice>
        <mc:Fallback>
          <p:pic>
            <p:nvPicPr>
              <p:cNvPr id="100" name="Ink 9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9520" y="4550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067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4930" y="-368301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Establishment of Equilibrium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31" name="Picture Placeholder 1" descr="CNX_Chem_13_01_equilibri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8086" t="67328" r="52948"/>
          <a:stretch>
            <a:fillRect/>
          </a:stretch>
        </p:blipFill>
        <p:spPr>
          <a:xfrm>
            <a:off x="610966" y="1394469"/>
            <a:ext cx="7792264" cy="5267003"/>
          </a:xfrm>
          <a:prstGeom prst="rect">
            <a:avLst/>
          </a:prstGeom>
        </p:spPr>
      </p:pic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1870889" y="321937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36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en-US" sz="36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ヒラギノ角ゴ Pro W3" pitchFamily="-103" charset="-128"/>
                <a:cs typeface="ヒラギノ角ゴ Pro W3" pitchFamily="-103" charset="-128"/>
              </a:rPr>
              <a:t>⇌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-103" charset="2"/>
              </a:rPr>
              <a:t> 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-103" charset="2"/>
              </a:rPr>
              <a:t>2NO</a:t>
            </a:r>
            <a:r>
              <a:rPr kumimoji="0" lang="en-US" sz="36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-103" charset="2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-103" charset="2"/>
              </a:rPr>
              <a:t> (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-103" charset="2"/>
              </a:rPr>
              <a:t>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-103" charset="2"/>
              </a:rPr>
              <a:t>)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7814" y="486242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Establishment of </a:t>
            </a:r>
            <a:r>
              <a:rPr lang="en-US" sz="3200" b="1" dirty="0" smtClean="0">
                <a:solidFill>
                  <a:schemeClr val="tx1"/>
                </a:solidFill>
              </a:rPr>
              <a:t>Equilibrium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N</a:t>
            </a:r>
            <a:r>
              <a:rPr lang="en-US" sz="32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</a:rPr>
              <a:t>O</a:t>
            </a:r>
            <a:r>
              <a:rPr lang="en-US" sz="3200" b="1" baseline="-25000" dirty="0" smtClean="0">
                <a:solidFill>
                  <a:schemeClr val="tx1"/>
                </a:solidFill>
              </a:rPr>
              <a:t>4</a:t>
            </a:r>
            <a:r>
              <a:rPr lang="en-US" sz="3200" b="1" dirty="0" smtClean="0">
                <a:solidFill>
                  <a:schemeClr val="tx1"/>
                </a:solidFill>
              </a:rPr>
              <a:t> (g)   </a:t>
            </a:r>
            <a:r>
              <a:rPr lang="en-US" sz="3200" b="1" dirty="0" smtClean="0">
                <a:solidFill>
                  <a:schemeClr val="tx1"/>
                </a:solidFill>
                <a:ea typeface="ヒラギノ角ゴ Pro W3" pitchFamily="-103" charset="-128"/>
                <a:cs typeface="ヒラギノ角ゴ Pro W3" pitchFamily="-103" charset="-128"/>
              </a:rPr>
              <a:t>⇌</a:t>
            </a:r>
            <a:r>
              <a:rPr lang="en-US" sz="3200" b="1" dirty="0" smtClean="0">
                <a:solidFill>
                  <a:schemeClr val="tx1"/>
                </a:solidFill>
                <a:sym typeface="Wingdings" pitchFamily="-103" charset="2"/>
              </a:rPr>
              <a:t>   2NO</a:t>
            </a:r>
            <a:r>
              <a:rPr lang="en-US" sz="3200" b="1" baseline="-25000" dirty="0" smtClean="0">
                <a:solidFill>
                  <a:schemeClr val="tx1"/>
                </a:solidFill>
                <a:sym typeface="Wingdings" pitchFamily="-103" charset="2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sym typeface="Wingdings" pitchFamily="-103" charset="2"/>
              </a:rPr>
              <a:t> (g)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D4FF-3835-4421-A588-78AE5D1ADEE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847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73872" y="1545016"/>
            <a:ext cx="8045988" cy="501101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/>
              <a:t>rate of </a:t>
            </a:r>
            <a:r>
              <a:rPr lang="en-US" sz="2400" b="1" dirty="0" smtClean="0"/>
              <a:t>the </a:t>
            </a:r>
            <a:r>
              <a:rPr lang="en-US" sz="2400" b="1" dirty="0" smtClean="0">
                <a:sym typeface="Wingdings" pitchFamily="2" charset="2"/>
              </a:rPr>
              <a:t>forward reaction </a:t>
            </a:r>
            <a:r>
              <a:rPr lang="en-US" sz="2400" dirty="0" smtClean="0">
                <a:sym typeface="Wingdings" pitchFamily="2" charset="2"/>
              </a:rPr>
              <a:t>starts </a:t>
            </a:r>
            <a:r>
              <a:rPr lang="en-US" sz="2400" dirty="0">
                <a:sym typeface="Wingdings" pitchFamily="2" charset="2"/>
              </a:rPr>
              <a:t>out </a:t>
            </a:r>
            <a:r>
              <a:rPr lang="en-US" sz="2400" dirty="0" smtClean="0">
                <a:sym typeface="Wingdings" pitchFamily="2" charset="2"/>
              </a:rPr>
              <a:t>fast, </a:t>
            </a:r>
            <a:r>
              <a:rPr lang="en-US" sz="2400" dirty="0">
                <a:sym typeface="Wingdings" pitchFamily="2" charset="2"/>
              </a:rPr>
              <a:t>but slows </a:t>
            </a:r>
            <a:r>
              <a:rPr lang="en-US" sz="2400" dirty="0" smtClean="0">
                <a:sym typeface="Wingdings" pitchFamily="2" charset="2"/>
              </a:rPr>
              <a:t>down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as </a:t>
            </a:r>
            <a:r>
              <a:rPr lang="en-US" sz="2400" dirty="0">
                <a:sym typeface="Wingdings" pitchFamily="2" charset="2"/>
              </a:rPr>
              <a:t>the</a:t>
            </a:r>
            <a:r>
              <a:rPr lang="en-US" sz="2400" dirty="0" smtClean="0">
                <a:sym typeface="Wingdings" pitchFamily="2" charset="2"/>
              </a:rPr>
              <a:t> concentration </a:t>
            </a:r>
            <a:r>
              <a:rPr lang="en-US" sz="2400" dirty="0">
                <a:sym typeface="Wingdings" pitchFamily="2" charset="2"/>
              </a:rPr>
              <a:t>of N</a:t>
            </a:r>
            <a:r>
              <a:rPr lang="en-US" sz="2400" baseline="-25000" dirty="0">
                <a:sym typeface="Wingdings" pitchFamily="2" charset="2"/>
              </a:rPr>
              <a:t>2</a:t>
            </a:r>
            <a:r>
              <a:rPr lang="en-US" sz="2400" dirty="0">
                <a:sym typeface="Wingdings" pitchFamily="2" charset="2"/>
              </a:rPr>
              <a:t>O</a:t>
            </a:r>
            <a:r>
              <a:rPr lang="en-US" sz="2400" baseline="-25000" dirty="0">
                <a:sym typeface="Wingdings" pitchFamily="2" charset="2"/>
              </a:rPr>
              <a:t>4</a:t>
            </a:r>
            <a:r>
              <a:rPr lang="en-US" sz="2400" dirty="0" smtClean="0">
                <a:sym typeface="Wingdings" pitchFamily="2" charset="2"/>
              </a:rPr>
              <a:t> decreases. 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r>
              <a:rPr lang="en-US" sz="2400" dirty="0">
                <a:sym typeface="Wingdings" pitchFamily="2" charset="2"/>
              </a:rPr>
              <a:t>The </a:t>
            </a:r>
            <a:r>
              <a:rPr lang="en-US" sz="2400" b="1" dirty="0">
                <a:sym typeface="Wingdings" pitchFamily="2" charset="2"/>
              </a:rPr>
              <a:t>rate of </a:t>
            </a:r>
            <a:r>
              <a:rPr lang="en-US" sz="2400" b="1" dirty="0" smtClean="0">
                <a:sym typeface="Wingdings" pitchFamily="2" charset="2"/>
              </a:rPr>
              <a:t>the reverse reaction </a:t>
            </a:r>
            <a:r>
              <a:rPr lang="en-US" sz="2400" dirty="0" smtClean="0">
                <a:sym typeface="Wingdings" pitchFamily="2" charset="2"/>
              </a:rPr>
              <a:t>starts </a:t>
            </a:r>
            <a:r>
              <a:rPr lang="en-US" sz="2400" dirty="0">
                <a:sym typeface="Wingdings" pitchFamily="2" charset="2"/>
              </a:rPr>
              <a:t>out </a:t>
            </a:r>
            <a:r>
              <a:rPr lang="en-US" sz="2400" dirty="0" smtClean="0">
                <a:sym typeface="Wingdings" pitchFamily="2" charset="2"/>
              </a:rPr>
              <a:t>slow, </a:t>
            </a:r>
            <a:r>
              <a:rPr lang="en-US" sz="2400" dirty="0">
                <a:sym typeface="Wingdings" pitchFamily="2" charset="2"/>
              </a:rPr>
              <a:t>but speeds up as the</a:t>
            </a:r>
            <a:r>
              <a:rPr lang="en-US" sz="2400" dirty="0" smtClean="0">
                <a:sym typeface="Wingdings" pitchFamily="2" charset="2"/>
              </a:rPr>
              <a:t> concentration of NO</a:t>
            </a:r>
            <a:r>
              <a:rPr lang="en-US" sz="2400" baseline="-25000" dirty="0" smtClean="0">
                <a:sym typeface="Wingdings" pitchFamily="2" charset="2"/>
              </a:rPr>
              <a:t>2 </a:t>
            </a:r>
            <a:r>
              <a:rPr lang="en-US" sz="2400" dirty="0" smtClean="0">
                <a:sym typeface="Wingdings" pitchFamily="2" charset="2"/>
              </a:rPr>
              <a:t>increases. 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Once the rates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of both reactions 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are equal, equilibrium is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established. </a:t>
            </a:r>
          </a:p>
          <a:p>
            <a:pPr lvl="1"/>
            <a:r>
              <a:rPr lang="en-US" dirty="0">
                <a:sym typeface="Wingdings" pitchFamily="2" charset="2"/>
              </a:rPr>
              <a:t>No </a:t>
            </a:r>
            <a:r>
              <a:rPr lang="en-US" dirty="0" smtClean="0">
                <a:sym typeface="Wingdings" pitchFamily="2" charset="2"/>
              </a:rPr>
              <a:t>further changes in concentration of either gas occurs </a:t>
            </a:r>
            <a:r>
              <a:rPr lang="en-US" dirty="0">
                <a:sym typeface="Wingdings" pitchFamily="2" charset="2"/>
              </a:rPr>
              <a:t>unless the temperature</a:t>
            </a:r>
            <a:r>
              <a:rPr lang="en-US" dirty="0" smtClean="0">
                <a:sym typeface="Wingdings" pitchFamily="2" charset="2"/>
              </a:rPr>
              <a:t> or </a:t>
            </a:r>
            <a:r>
              <a:rPr lang="en-US" dirty="0">
                <a:sym typeface="Wingdings" pitchFamily="2" charset="2"/>
              </a:rPr>
              <a:t>the volume of the container is </a:t>
            </a:r>
            <a:r>
              <a:rPr lang="en-US" dirty="0" smtClean="0">
                <a:sym typeface="Wingdings" pitchFamily="2" charset="2"/>
              </a:rPr>
              <a:t>changed. </a:t>
            </a:r>
            <a:endParaRPr lang="en-US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1456" y="-368301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Establishment of Equilibrium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31" name="Picture Placeholder 1" descr="CNX_Chem_13_01_equilibri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4609" t="68015" r="7532"/>
          <a:stretch>
            <a:fillRect/>
          </a:stretch>
        </p:blipFill>
        <p:spPr>
          <a:xfrm>
            <a:off x="510574" y="1293577"/>
            <a:ext cx="7908333" cy="538606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70889" y="321937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36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en-US" sz="36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ヒラギノ角ゴ Pro W3" pitchFamily="-103" charset="-128"/>
                <a:cs typeface="ヒラギノ角ゴ Pro W3" pitchFamily="-103" charset="-128"/>
              </a:rPr>
              <a:t>⇌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-103" charset="2"/>
              </a:rPr>
              <a:t> 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-103" charset="2"/>
              </a:rPr>
              <a:t>2NO</a:t>
            </a:r>
            <a:r>
              <a:rPr kumimoji="0" lang="en-US" sz="36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-103" charset="2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-103" charset="2"/>
              </a:rPr>
              <a:t> (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-103" charset="2"/>
              </a:rPr>
              <a:t>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-103" charset="2"/>
              </a:rPr>
              <a:t>)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1400" y="2070100"/>
            <a:ext cx="2209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Forward </a:t>
            </a:r>
            <a:r>
              <a:rPr lang="en-US" sz="2800" b="1" dirty="0" err="1" smtClean="0"/>
              <a:t>Rxn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36800" y="4330700"/>
            <a:ext cx="2209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Reverse </a:t>
            </a:r>
            <a:r>
              <a:rPr lang="en-US" sz="2800" b="1" dirty="0" err="1" smtClean="0"/>
              <a:t>Rxn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469" y="-284690"/>
            <a:ext cx="8642316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Common Equilibrium Misconceptions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5045" y="1268671"/>
            <a:ext cx="7772400" cy="5060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1) The amount of reactants and products are ordinarily not equal to each other at equilibrium.</a:t>
            </a:r>
          </a:p>
          <a:p>
            <a:pPr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2) Although the amount of reactants</a:t>
            </a:r>
          </a:p>
          <a:p>
            <a:pPr>
              <a:buNone/>
            </a:pPr>
            <a:r>
              <a:rPr lang="en-US" sz="2800" dirty="0" smtClean="0"/>
              <a:t>and products remain constant</a:t>
            </a:r>
          </a:p>
          <a:p>
            <a:pPr>
              <a:buNone/>
            </a:pPr>
            <a:r>
              <a:rPr lang="en-US" sz="2800" dirty="0" smtClean="0"/>
              <a:t>at equilibrium. The system is</a:t>
            </a:r>
          </a:p>
          <a:p>
            <a:pPr>
              <a:buNone/>
            </a:pPr>
            <a:r>
              <a:rPr lang="en-US" sz="2800" dirty="0" smtClean="0"/>
              <a:t>not static at equilibrium. </a:t>
            </a:r>
          </a:p>
          <a:p>
            <a:pPr>
              <a:buNone/>
            </a:pPr>
            <a:r>
              <a:rPr lang="en-US" sz="2800" b="1" i="1" dirty="0" smtClean="0">
                <a:solidFill>
                  <a:srgbClr val="0000FF"/>
                </a:solidFill>
              </a:rPr>
              <a:t>Chemical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Equilirbium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</a:p>
          <a:p>
            <a:pPr>
              <a:buNone/>
            </a:pPr>
            <a:r>
              <a:rPr lang="en-US" sz="2800" b="1" i="1" dirty="0" smtClean="0">
                <a:solidFill>
                  <a:srgbClr val="0000FF"/>
                </a:solidFill>
              </a:rPr>
              <a:t>is a Dynamic Process.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603082" y="2677419"/>
            <a:ext cx="3246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</a:t>
            </a:r>
            <a:r>
              <a:rPr lang="en-US" sz="2800" b="1" baseline="-25000" dirty="0" smtClean="0"/>
              <a:t>4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g</a:t>
            </a:r>
            <a:r>
              <a:rPr lang="en-US" sz="2800" b="1" dirty="0" smtClean="0"/>
              <a:t>) </a:t>
            </a:r>
            <a:r>
              <a:rPr lang="en-US" sz="2800" b="1" dirty="0" smtClean="0">
                <a:ea typeface="ヒラギノ角ゴ Pro W3" pitchFamily="-103" charset="-128"/>
                <a:cs typeface="ヒラギノ角ゴ Pro W3" pitchFamily="-103" charset="-128"/>
              </a:rPr>
              <a:t>⇌</a:t>
            </a:r>
            <a:r>
              <a:rPr lang="en-US" sz="2800" b="1" dirty="0" smtClean="0">
                <a:sym typeface="Wingdings" pitchFamily="-103" charset="2"/>
              </a:rPr>
              <a:t> 2NO</a:t>
            </a:r>
            <a:r>
              <a:rPr lang="en-US" sz="2800" b="1" baseline="-25000" dirty="0" smtClean="0">
                <a:sym typeface="Wingdings" pitchFamily="-103" charset="2"/>
              </a:rPr>
              <a:t>2</a:t>
            </a:r>
            <a:r>
              <a:rPr lang="en-US" sz="2800" b="1" dirty="0" smtClean="0">
                <a:sym typeface="Wingdings" pitchFamily="-103" charset="2"/>
              </a:rPr>
              <a:t> (</a:t>
            </a:r>
            <a:r>
              <a:rPr lang="en-US" sz="2800" b="1" dirty="0" err="1" smtClean="0">
                <a:sym typeface="Wingdings" pitchFamily="-103" charset="2"/>
              </a:rPr>
              <a:t>g</a:t>
            </a:r>
            <a:r>
              <a:rPr lang="en-US" sz="2800" b="1" dirty="0" smtClean="0">
                <a:sym typeface="Wingdings" pitchFamily="-103" charset="2"/>
              </a:rPr>
              <a:t>) </a:t>
            </a:r>
            <a:endParaRPr lang="en-US" sz="2800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342876" y="4253487"/>
              <a:ext cx="360" cy="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30996" y="4241607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8271316" y="1246767"/>
              <a:ext cx="360" cy="3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59436" y="1234887"/>
                <a:ext cx="24120" cy="2412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Picture Placeholder 1" descr="CNX_Chem_13_01_equilibriu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8086" t="67328" r="52948"/>
          <a:stretch>
            <a:fillRect/>
          </a:stretch>
        </p:blipFill>
        <p:spPr>
          <a:xfrm>
            <a:off x="4484664" y="3428946"/>
            <a:ext cx="4609234" cy="3115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589" y="-253330"/>
            <a:ext cx="8642316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13.2 Equilibrium Constants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5044" y="1190271"/>
            <a:ext cx="7768511" cy="5060990"/>
          </a:xfrm>
        </p:spPr>
        <p:txBody>
          <a:bodyPr>
            <a:normAutofit/>
          </a:bodyPr>
          <a:lstStyle/>
          <a:p>
            <a:pPr marL="0" indent="0">
              <a:buClrTx/>
              <a:buFont typeface="Arial"/>
              <a:buChar char="•"/>
            </a:pPr>
            <a:r>
              <a:rPr lang="en-US" sz="3000" dirty="0" smtClean="0"/>
              <a:t> The symbol, </a:t>
            </a:r>
            <a:r>
              <a:rPr lang="en-US" sz="2800" b="1" dirty="0" smtClean="0">
                <a:ea typeface="ヒラギノ角ゴ Pro W3" pitchFamily="-103" charset="-128"/>
                <a:cs typeface="ヒラギノ角ゴ Pro W3" pitchFamily="-103" charset="-128"/>
              </a:rPr>
              <a:t>⇌</a:t>
            </a:r>
            <a:r>
              <a:rPr lang="en-US" sz="3000" dirty="0" smtClean="0"/>
              <a:t> , placed between reactants and products is used to designate reversible reactions.</a:t>
            </a:r>
          </a:p>
          <a:p>
            <a:pPr marL="0" indent="0">
              <a:buClrTx/>
              <a:buNone/>
            </a:pPr>
            <a:endParaRPr lang="en-US" sz="3000" dirty="0" smtClean="0"/>
          </a:p>
          <a:p>
            <a:pPr marL="0" indent="0">
              <a:buClrTx/>
              <a:buNone/>
            </a:pPr>
            <a:endParaRPr lang="en-US" sz="3000" dirty="0" smtClean="0"/>
          </a:p>
          <a:p>
            <a:pPr marL="0" indent="0">
              <a:buClrTx/>
              <a:buFont typeface="Arial"/>
              <a:buChar char="•"/>
            </a:pPr>
            <a:r>
              <a:rPr lang="en-US" sz="3000" dirty="0" smtClean="0"/>
              <a:t>  The </a:t>
            </a:r>
            <a:r>
              <a:rPr lang="en-US" sz="3000" b="1" i="1" dirty="0" smtClean="0">
                <a:solidFill>
                  <a:srgbClr val="000090"/>
                </a:solidFill>
              </a:rPr>
              <a:t>Reaction Quotient, Q, </a:t>
            </a:r>
            <a:r>
              <a:rPr lang="en-US" sz="3000" dirty="0" smtClean="0"/>
              <a:t>allows us to mathematically express the amounts of reactants and products present at any point in a reversible reaction. </a:t>
            </a:r>
          </a:p>
          <a:p>
            <a:endParaRPr lang="en-US" sz="3000" dirty="0" smtClean="0"/>
          </a:p>
          <a:p>
            <a:endParaRPr lang="en-US" sz="3000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342876" y="4253487"/>
              <a:ext cx="360" cy="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30996" y="4241607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8271316" y="1246767"/>
              <a:ext cx="360" cy="3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59436" y="1234887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9052920" y="6852600"/>
              <a:ext cx="360" cy="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43560" y="68432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10041</TotalTime>
  <Words>2140</Words>
  <Application>Microsoft Macintosh PowerPoint</Application>
  <PresentationFormat>On-screen Show (4:3)</PresentationFormat>
  <Paragraphs>372</Paragraphs>
  <Slides>43</Slides>
  <Notes>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Equity</vt:lpstr>
      <vt:lpstr>Equation</vt:lpstr>
      <vt:lpstr>Chapter 13 Fundamental Equilibrium Concepts</vt:lpstr>
      <vt:lpstr>Ch. 13 Outline</vt:lpstr>
      <vt:lpstr>13.1 Chemical Equilibrium </vt:lpstr>
      <vt:lpstr>N2O4 (g)    ⇌    2NO2 (g) </vt:lpstr>
      <vt:lpstr>Establishment of Equilibrium</vt:lpstr>
      <vt:lpstr>Establishment of Equilibrium  N2O4 (g)   ⇌   2NO2 (g) </vt:lpstr>
      <vt:lpstr>Establishment of Equilibrium</vt:lpstr>
      <vt:lpstr>Common Equilibrium Misconceptions</vt:lpstr>
      <vt:lpstr>13.2 Equilibrium Constants</vt:lpstr>
      <vt:lpstr>The Reaction Quotient, Q</vt:lpstr>
      <vt:lpstr>The Concentration Reaction Quotient, Qc</vt:lpstr>
      <vt:lpstr>The Value of the Reaction Quotient, Q</vt:lpstr>
      <vt:lpstr>The Value of the Reaction Quotient, Q</vt:lpstr>
      <vt:lpstr>Slide 14</vt:lpstr>
      <vt:lpstr>Slide 15</vt:lpstr>
      <vt:lpstr>The Equilibrium Constant, K</vt:lpstr>
      <vt:lpstr>Q and K</vt:lpstr>
      <vt:lpstr>The Equilibrium Constant (K)</vt:lpstr>
      <vt:lpstr>The Magnitude of the Equilibrium Constant</vt:lpstr>
      <vt:lpstr>Q, K, and the Direction of Reaction</vt:lpstr>
      <vt:lpstr>Q, K, and the Direction of Reaction</vt:lpstr>
      <vt:lpstr>Slide 22</vt:lpstr>
      <vt:lpstr>Slide 23</vt:lpstr>
      <vt:lpstr>Slide 24</vt:lpstr>
      <vt:lpstr>Homogenous Equilibrium </vt:lpstr>
      <vt:lpstr>Homogenous Equilibria</vt:lpstr>
      <vt:lpstr>Gaseous Chemical Equilibria</vt:lpstr>
      <vt:lpstr>Gaseous Chemical Equilibria</vt:lpstr>
      <vt:lpstr>Kc and Kp</vt:lpstr>
      <vt:lpstr>Kc and Kp</vt:lpstr>
      <vt:lpstr>Heterogeneous Equilibrium</vt:lpstr>
      <vt:lpstr>13.3 Shifting Equilibria: Le Châtelier’s Principle</vt:lpstr>
      <vt:lpstr>Slide 33</vt:lpstr>
      <vt:lpstr>N2O4 (g) ⇌ 2NO2 (g)</vt:lpstr>
      <vt:lpstr>N2O4 (g) ⇌ 2NO2 (g)</vt:lpstr>
      <vt:lpstr>Adding or Removing a Reactant or Product</vt:lpstr>
      <vt:lpstr>Adding or removing a pure liquid or solid</vt:lpstr>
      <vt:lpstr>Pressure Changes</vt:lpstr>
      <vt:lpstr>Volume/Pressure Changes</vt:lpstr>
      <vt:lpstr>Changes in Temperature</vt:lpstr>
      <vt:lpstr>Temperature and the Equilibrium Constant</vt:lpstr>
      <vt:lpstr>Catalysts Do NOT Affect Equilibrium</vt:lpstr>
      <vt:lpstr>13.4 Equilibrium Calculations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Gaseous Chemical Equilibrium</dc:title>
  <dc:creator>Joseph DePasquale</dc:creator>
  <cp:lastModifiedBy>Joseph DePasquale</cp:lastModifiedBy>
  <cp:revision>638</cp:revision>
  <cp:lastPrinted>2016-09-29T16:36:51Z</cp:lastPrinted>
  <dcterms:created xsi:type="dcterms:W3CDTF">2017-07-04T21:02:28Z</dcterms:created>
  <dcterms:modified xsi:type="dcterms:W3CDTF">2017-07-04T21:18:07Z</dcterms:modified>
</cp:coreProperties>
</file>