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ink/ink18.xml" ContentType="application/inkml+xml"/>
  <Default Extension="wmf" ContentType="image/x-wmf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ink/ink2.xml" ContentType="application/inkml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ink/ink8.xml" ContentType="application/inkml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embeddings/Microsoft_Equation3.bin" ContentType="application/vnd.openxmlformats-officedocument.oleObject"/>
  <Override PartName="/ppt/ink/ink16.xml" ContentType="application/inkml+xml"/>
  <Override PartName="/ppt/slides/slide71.xml" ContentType="application/vnd.openxmlformats-officedocument.presentationml.slide+xml"/>
  <Override PartName="/ppt/ink/ink3.xml" ContentType="application/inkml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ink/ink6.xml" ContentType="application/inkml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ink/ink14.xml" ContentType="application/inkml+xml"/>
  <Override PartName="/ppt/embeddings/Microsoft_Equation1.bin" ContentType="application/vnd.openxmlformats-officedocument.oleObject"/>
  <Override PartName="/ppt/ink/ink1.xml" ContentType="application/inkml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3" r:id="rId1"/>
  </p:sldMasterIdLst>
  <p:notesMasterIdLst>
    <p:notesMasterId r:id="rId82"/>
  </p:notesMasterIdLst>
  <p:handoutMasterIdLst>
    <p:handoutMasterId r:id="rId83"/>
  </p:handoutMasterIdLst>
  <p:sldIdLst>
    <p:sldId id="573" r:id="rId2"/>
    <p:sldId id="437" r:id="rId3"/>
    <p:sldId id="473" r:id="rId4"/>
    <p:sldId id="498" r:id="rId5"/>
    <p:sldId id="690" r:id="rId6"/>
    <p:sldId id="308" r:id="rId7"/>
    <p:sldId id="309" r:id="rId8"/>
    <p:sldId id="474" r:id="rId9"/>
    <p:sldId id="475" r:id="rId10"/>
    <p:sldId id="262" r:id="rId11"/>
    <p:sldId id="367" r:id="rId12"/>
    <p:sldId id="263" r:id="rId13"/>
    <p:sldId id="264" r:id="rId14"/>
    <p:sldId id="265" r:id="rId15"/>
    <p:sldId id="476" r:id="rId16"/>
    <p:sldId id="479" r:id="rId17"/>
    <p:sldId id="478" r:id="rId18"/>
    <p:sldId id="480" r:id="rId19"/>
    <p:sldId id="483" r:id="rId20"/>
    <p:sldId id="485" r:id="rId21"/>
    <p:sldId id="487" r:id="rId22"/>
    <p:sldId id="481" r:id="rId23"/>
    <p:sldId id="532" r:id="rId24"/>
    <p:sldId id="273" r:id="rId25"/>
    <p:sldId id="489" r:id="rId26"/>
    <p:sldId id="531" r:id="rId27"/>
    <p:sldId id="521" r:id="rId28"/>
    <p:sldId id="695" r:id="rId29"/>
    <p:sldId id="522" r:id="rId30"/>
    <p:sldId id="523" r:id="rId31"/>
    <p:sldId id="534" r:id="rId32"/>
    <p:sldId id="525" r:id="rId33"/>
    <p:sldId id="512" r:id="rId34"/>
    <p:sldId id="527" r:id="rId35"/>
    <p:sldId id="528" r:id="rId36"/>
    <p:sldId id="529" r:id="rId37"/>
    <p:sldId id="516" r:id="rId38"/>
    <p:sldId id="546" r:id="rId39"/>
    <p:sldId id="549" r:id="rId40"/>
    <p:sldId id="552" r:id="rId41"/>
    <p:sldId id="536" r:id="rId42"/>
    <p:sldId id="553" r:id="rId43"/>
    <p:sldId id="556" r:id="rId44"/>
    <p:sldId id="557" r:id="rId45"/>
    <p:sldId id="558" r:id="rId46"/>
    <p:sldId id="559" r:id="rId47"/>
    <p:sldId id="561" r:id="rId48"/>
    <p:sldId id="564" r:id="rId49"/>
    <p:sldId id="565" r:id="rId50"/>
    <p:sldId id="562" r:id="rId51"/>
    <p:sldId id="676" r:id="rId52"/>
    <p:sldId id="677" r:id="rId53"/>
    <p:sldId id="597" r:id="rId54"/>
    <p:sldId id="598" r:id="rId55"/>
    <p:sldId id="599" r:id="rId56"/>
    <p:sldId id="606" r:id="rId57"/>
    <p:sldId id="607" r:id="rId58"/>
    <p:sldId id="608" r:id="rId59"/>
    <p:sldId id="609" r:id="rId60"/>
    <p:sldId id="622" r:id="rId61"/>
    <p:sldId id="623" r:id="rId62"/>
    <p:sldId id="625" r:id="rId63"/>
    <p:sldId id="626" r:id="rId64"/>
    <p:sldId id="627" r:id="rId65"/>
    <p:sldId id="628" r:id="rId66"/>
    <p:sldId id="629" r:id="rId67"/>
    <p:sldId id="631" r:id="rId68"/>
    <p:sldId id="686" r:id="rId69"/>
    <p:sldId id="635" r:id="rId70"/>
    <p:sldId id="646" r:id="rId71"/>
    <p:sldId id="647" r:id="rId72"/>
    <p:sldId id="648" r:id="rId73"/>
    <p:sldId id="650" r:id="rId74"/>
    <p:sldId id="651" r:id="rId75"/>
    <p:sldId id="652" r:id="rId76"/>
    <p:sldId id="654" r:id="rId77"/>
    <p:sldId id="668" r:id="rId78"/>
    <p:sldId id="669" r:id="rId79"/>
    <p:sldId id="674" r:id="rId80"/>
    <p:sldId id="675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70DB1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202" autoAdjust="0"/>
    <p:restoredTop sz="89474" autoAdjust="0"/>
  </p:normalViewPr>
  <p:slideViewPr>
    <p:cSldViewPr snapToGrid="0" snapToObjects="1">
      <p:cViewPr varScale="1">
        <p:scale>
          <a:sx n="82" d="100"/>
          <a:sy n="82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6C88-CA50-DB4F-913C-E60AD6DC06D7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80728-D372-B948-A0BF-B9E2BFCFF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3729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0-06T19:31:50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2605 868 0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8-01T16:21:28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16924 1508 0,'0'32'0,"0"-32"16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8-02T16:03:29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4175 873 0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8-02T16:13:06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8017 4048 0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0-04T20:22:13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2276 1693 0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0-06T20:29:39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2952 1513 0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0-08T20:26:14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3870 3448 0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0-08T20:26:14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3870 3448 0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0-08T20:26:14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3870 3448 0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4CA4-FAEB-984F-968A-91CFCB70748A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80A3-8106-D646-A6AD-AC4EFF6A4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491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85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300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669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5176D-97B2-42CC-A737-C2D14F7B0BC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6579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5176D-97B2-42CC-A737-C2D14F7B0BC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657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5176D-97B2-42CC-A737-C2D14F7B0BC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2912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5176D-97B2-42CC-A737-C2D14F7B0BC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967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5176D-97B2-42CC-A737-C2D14F7B0BC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657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986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815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29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01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300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669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01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300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669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689A-E6B9-4624-8794-B20004ABD81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318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61925"/>
            <a:ext cx="8110538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08063"/>
            <a:ext cx="4373562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FA8A096-0B5D-1941-B1B3-46145952027B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5E48A4-47B1-8E48-9BA1-0A6A104CB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.xml"/><Relationship Id="rId3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16.xml"/><Relationship Id="rId6" Type="http://schemas.openxmlformats.org/officeDocument/2006/relationships/image" Target="../media/image23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078" y="1293827"/>
            <a:ext cx="3820744" cy="207645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CHAPTER 14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Acid-Base </a:t>
            </a:r>
            <a:r>
              <a:rPr lang="en-US" sz="4800" b="1" dirty="0" err="1" smtClean="0"/>
              <a:t>Equilibria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OpenStax</a:t>
            </a:r>
            <a:r>
              <a:rPr lang="en-US" sz="3200" b="1" dirty="0" smtClean="0"/>
              <a:t> Chemistry</a:t>
            </a:r>
          </a:p>
          <a:p>
            <a:r>
              <a:rPr lang="en-US" sz="3200" b="1" dirty="0" smtClean="0"/>
              <a:t>Joseph </a:t>
            </a:r>
            <a:r>
              <a:rPr lang="en-US" sz="3200" b="1" dirty="0" err="1" smtClean="0"/>
              <a:t>DePasquale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429" y="42372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</a:t>
            </a:r>
            <a:r>
              <a:rPr lang="en-US" sz="2800" b="1" dirty="0" err="1" smtClean="0">
                <a:solidFill>
                  <a:srgbClr val="0000FF"/>
                </a:solidFill>
              </a:rPr>
              <a:t>Autoionization</a:t>
            </a:r>
            <a:r>
              <a:rPr lang="en-US" sz="2800" b="1" dirty="0" smtClean="0">
                <a:solidFill>
                  <a:srgbClr val="0000FF"/>
                </a:solidFill>
              </a:rPr>
              <a:t> of Water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35" y="1496606"/>
            <a:ext cx="8229600" cy="503058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pure water, water also acts both as an acid and a base. </a:t>
            </a:r>
          </a:p>
          <a:p>
            <a:pPr marL="109728" indent="0">
              <a:buNone/>
            </a:pPr>
            <a:endParaRPr lang="en-US" sz="2600" smtClean="0"/>
          </a:p>
          <a:p>
            <a:pPr marL="109728" indent="0">
              <a:buNone/>
            </a:pPr>
            <a:endParaRPr lang="en-US" sz="2600" dirty="0"/>
          </a:p>
          <a:p>
            <a:r>
              <a:rPr lang="en-US" sz="2600" dirty="0" err="1" smtClean="0"/>
              <a:t>Autoionization</a:t>
            </a:r>
            <a:r>
              <a:rPr lang="en-US" sz="2600" dirty="0" smtClean="0"/>
              <a:t> of Water: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endParaRPr lang="en-US" sz="26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None/>
            </a:pPr>
            <a:endParaRPr lang="en-US" sz="26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The equilibrium constant for this reaction is called the </a:t>
            </a:r>
            <a:r>
              <a:rPr lang="en-US" b="1" i="1" dirty="0" smtClean="0">
                <a:solidFill>
                  <a:srgbClr val="0000FF"/>
                </a:solidFill>
                <a:sym typeface="Wingdings" pitchFamily="2" charset="2"/>
              </a:rPr>
              <a:t>ion product constant for</a:t>
            </a:r>
            <a:r>
              <a:rPr lang="en-US" b="1" i="1" dirty="0">
                <a:solidFill>
                  <a:srgbClr val="0000FF"/>
                </a:solidFill>
                <a:sym typeface="Wingdings" pitchFamily="2" charset="2"/>
              </a:rPr>
              <a:t> water, K</a:t>
            </a:r>
            <a:r>
              <a:rPr lang="en-US" b="1" i="1" baseline="-25000" dirty="0">
                <a:solidFill>
                  <a:srgbClr val="0000FF"/>
                </a:solidFill>
                <a:sym typeface="Wingdings" pitchFamily="2" charset="2"/>
              </a:rPr>
              <a:t>w</a:t>
            </a:r>
            <a:r>
              <a:rPr lang="en-US" b="1" i="1" dirty="0" smtClean="0">
                <a:solidFill>
                  <a:srgbClr val="0000FF"/>
                </a:solidFill>
                <a:sym typeface="Wingdings" pitchFamily="2" charset="2"/>
              </a:rPr>
              <a:t>.</a:t>
            </a:r>
            <a:endParaRPr lang="en-US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411480" lvl="1" indent="0">
              <a:buNone/>
            </a:pPr>
            <a:endParaRPr lang="en-US" sz="2600" dirty="0" smtClean="0">
              <a:sym typeface="Wingdings" pitchFamily="2" charset="2"/>
            </a:endParaRPr>
          </a:p>
          <a:p>
            <a:pPr lvl="2"/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At 25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°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C, </a:t>
            </a:r>
            <a:r>
              <a:rPr lang="en-US" sz="2600" dirty="0" err="1" smtClean="0">
                <a:solidFill>
                  <a:schemeClr val="tx1"/>
                </a:solidFill>
                <a:sym typeface="Wingdings" pitchFamily="2" charset="2"/>
              </a:rPr>
              <a:t>K</a:t>
            </a:r>
            <a:r>
              <a:rPr lang="en-US" sz="2600" baseline="-25000" dirty="0" err="1" smtClean="0">
                <a:solidFill>
                  <a:schemeClr val="tx1"/>
                </a:solidFill>
                <a:sym typeface="Wingdings" pitchFamily="2" charset="2"/>
              </a:rPr>
              <a:t>w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 = 1.0 × 10</a:t>
            </a:r>
            <a:r>
              <a:rPr lang="en-US" sz="2600" baseline="30000" dirty="0" smtClean="0">
                <a:solidFill>
                  <a:schemeClr val="tx1"/>
                </a:solidFill>
                <a:sym typeface="Wingdings" pitchFamily="2" charset="2"/>
              </a:rPr>
              <a:t>-14</a:t>
            </a:r>
          </a:p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061" y="302558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14.2: pH and </a:t>
            </a:r>
            <a:r>
              <a:rPr lang="en-US" sz="3600" b="1" dirty="0" err="1" smtClean="0"/>
              <a:t>pOH</a:t>
            </a:r>
            <a:endParaRPr lang="en-US" sz="3600" b="1" dirty="0"/>
          </a:p>
        </p:txBody>
      </p:sp>
      <p:sp>
        <p:nvSpPr>
          <p:cNvPr id="979971" name="Rectangle 3"/>
          <p:cNvSpPr>
            <a:spLocks noGrp="1" noChangeArrowheads="1"/>
          </p:cNvSpPr>
          <p:nvPr>
            <p:ph idx="1"/>
          </p:nvPr>
        </p:nvSpPr>
        <p:spPr>
          <a:xfrm>
            <a:off x="505725" y="963944"/>
            <a:ext cx="7001444" cy="6314388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ym typeface="Wingdings" pitchFamily="2" charset="2"/>
              </a:rPr>
              <a:t>K</a:t>
            </a:r>
            <a:r>
              <a:rPr lang="en-US" sz="2400" b="1" baseline="-25000" dirty="0" smtClean="0">
                <a:sym typeface="Wingdings" pitchFamily="2" charset="2"/>
              </a:rPr>
              <a:t>w </a:t>
            </a:r>
            <a:r>
              <a:rPr lang="en-US" sz="2400" b="1" dirty="0" smtClean="0"/>
              <a:t>= </a:t>
            </a:r>
            <a:r>
              <a:rPr lang="en-US" sz="2400" dirty="0" smtClean="0">
                <a:sym typeface="Wingdings" pitchFamily="2" charset="2"/>
              </a:rPr>
              <a:t>[H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O</a:t>
            </a:r>
            <a:r>
              <a:rPr lang="en-US" sz="2400" baseline="30000" dirty="0" smtClean="0">
                <a:sym typeface="Wingdings" pitchFamily="2" charset="2"/>
              </a:rPr>
              <a:t>+</a:t>
            </a:r>
            <a:r>
              <a:rPr lang="en-US" sz="2400" dirty="0" smtClean="0">
                <a:sym typeface="Wingdings" pitchFamily="2" charset="2"/>
              </a:rPr>
              <a:t>][OH</a:t>
            </a:r>
            <a:r>
              <a:rPr lang="en-US" sz="2400" baseline="30000" dirty="0" smtClean="0">
                <a:sym typeface="Wingdings" pitchFamily="2" charset="2"/>
              </a:rPr>
              <a:t>-</a:t>
            </a:r>
            <a:r>
              <a:rPr lang="en-US" sz="2400" dirty="0" smtClean="0">
                <a:sym typeface="Wingdings" pitchFamily="2" charset="2"/>
              </a:rPr>
              <a:t>] </a:t>
            </a:r>
          </a:p>
          <a:p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/>
              <a:t>In </a:t>
            </a:r>
            <a:r>
              <a:rPr lang="en-US" sz="2400" b="1" i="1" dirty="0" smtClean="0"/>
              <a:t>pure water</a:t>
            </a:r>
            <a:r>
              <a:rPr lang="en-US" sz="2400" dirty="0" smtClean="0"/>
              <a:t>,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 marL="109728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109728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109728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109728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109728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109728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200" b="1" dirty="0" smtClean="0">
                <a:solidFill>
                  <a:srgbClr val="0000FF"/>
                </a:solidFill>
                <a:sym typeface="Wingdings" pitchFamily="2" charset="2"/>
              </a:rPr>
              <a:t>When the concentration of 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[H</a:t>
            </a:r>
            <a:r>
              <a:rPr lang="en-US" sz="2000" b="1" baseline="-25000" dirty="0" smtClean="0">
                <a:solidFill>
                  <a:srgbClr val="0000FF"/>
                </a:solidFill>
                <a:sym typeface="Wingdings" pitchFamily="2" charset="2"/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O</a:t>
            </a:r>
            <a:r>
              <a:rPr lang="en-US" sz="2000" b="1" baseline="3000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] and [OH</a:t>
            </a:r>
            <a:r>
              <a:rPr lang="en-US" sz="2000" b="1" baseline="30000" dirty="0" smtClean="0">
                <a:solidFill>
                  <a:srgbClr val="0000FF"/>
                </a:solidFill>
                <a:sym typeface="Wingdings" pitchFamily="2" charset="2"/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] </a:t>
            </a:r>
            <a:r>
              <a:rPr lang="en-US" sz="2200" b="1" dirty="0" smtClean="0">
                <a:solidFill>
                  <a:srgbClr val="0000FF"/>
                </a:solidFill>
                <a:sym typeface="Wingdings" pitchFamily="2" charset="2"/>
              </a:rPr>
              <a:t>are equal</a:t>
            </a:r>
            <a:r>
              <a:rPr lang="en-US" sz="2200" dirty="0" smtClean="0">
                <a:sym typeface="Wingdings" pitchFamily="2" charset="2"/>
              </a:rPr>
              <a:t>, the solution is said to be </a:t>
            </a:r>
            <a:r>
              <a:rPr lang="en-US" sz="2200" b="1" dirty="0" smtClean="0">
                <a:solidFill>
                  <a:srgbClr val="0000FF"/>
                </a:solidFill>
                <a:sym typeface="Wingdings" pitchFamily="2" charset="2"/>
              </a:rPr>
              <a:t>neutral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80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1406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O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 </a:t>
            </a:r>
            <a:r>
              <a:rPr lang="en-US" sz="2800" b="1" dirty="0"/>
              <a:t>and OH</a:t>
            </a:r>
            <a:r>
              <a:rPr lang="en-US" sz="2800" b="1" baseline="30000" dirty="0"/>
              <a:t>-</a:t>
            </a:r>
            <a:r>
              <a:rPr lang="en-US" sz="2800" b="1" dirty="0"/>
              <a:t> </a:t>
            </a:r>
            <a:r>
              <a:rPr lang="en-US" sz="2800" b="1" dirty="0" smtClean="0"/>
              <a:t>Concentration </a:t>
            </a:r>
            <a:endParaRPr lang="en-US" sz="2800" b="1" dirty="0"/>
          </a:p>
        </p:txBody>
      </p:sp>
      <p:sp>
        <p:nvSpPr>
          <p:cNvPr id="979971" name="Rectangle 3"/>
          <p:cNvSpPr>
            <a:spLocks noGrp="1" noChangeArrowheads="1"/>
          </p:cNvSpPr>
          <p:nvPr>
            <p:ph idx="1"/>
          </p:nvPr>
        </p:nvSpPr>
        <p:spPr>
          <a:xfrm>
            <a:off x="474149" y="704758"/>
            <a:ext cx="8033686" cy="6105884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In </a:t>
            </a:r>
            <a:r>
              <a:rPr lang="en-US" sz="2400" b="1" i="1" dirty="0" smtClean="0">
                <a:solidFill>
                  <a:srgbClr val="000090"/>
                </a:solidFill>
                <a:sym typeface="Wingdings" pitchFamily="2" charset="2"/>
              </a:rPr>
              <a:t>pure water </a:t>
            </a:r>
            <a:r>
              <a:rPr lang="en-US" sz="2400" dirty="0">
                <a:sym typeface="Wingdings" pitchFamily="2" charset="2"/>
              </a:rPr>
              <a:t>[H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30000" dirty="0">
                <a:sym typeface="Wingdings" pitchFamily="2" charset="2"/>
              </a:rPr>
              <a:t>+</a:t>
            </a:r>
            <a:r>
              <a:rPr lang="en-US" sz="2400" dirty="0" smtClean="0">
                <a:sym typeface="Wingdings" pitchFamily="2" charset="2"/>
              </a:rPr>
              <a:t>] and </a:t>
            </a:r>
            <a:r>
              <a:rPr lang="en-US" sz="2400" dirty="0">
                <a:sym typeface="Wingdings" pitchFamily="2" charset="2"/>
              </a:rPr>
              <a:t>[OH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] </a:t>
            </a:r>
            <a:r>
              <a:rPr lang="en-US" sz="2400" b="1" i="1" dirty="0">
                <a:solidFill>
                  <a:srgbClr val="000090"/>
                </a:solidFill>
                <a:sym typeface="Wingdings" pitchFamily="2" charset="2"/>
              </a:rPr>
              <a:t>are </a:t>
            </a:r>
            <a:r>
              <a:rPr lang="en-US" sz="2400" b="1" i="1" dirty="0" smtClean="0">
                <a:solidFill>
                  <a:srgbClr val="000090"/>
                </a:solidFill>
                <a:sym typeface="Wingdings" pitchFamily="2" charset="2"/>
              </a:rPr>
              <a:t>equal </a:t>
            </a:r>
            <a:r>
              <a:rPr lang="en-US" sz="2400" dirty="0">
                <a:sym typeface="Wingdings" pitchFamily="2" charset="2"/>
              </a:rPr>
              <a:t>to each other. </a:t>
            </a:r>
            <a:endParaRPr lang="en-US" sz="2400" dirty="0" smtClean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When an acid or base is dissolved in water [</a:t>
            </a:r>
            <a:r>
              <a:rPr lang="en-US" sz="2400" dirty="0">
                <a:sym typeface="Wingdings" pitchFamily="2" charset="2"/>
              </a:rPr>
              <a:t>H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30000" dirty="0">
                <a:sym typeface="Wingdings" pitchFamily="2" charset="2"/>
              </a:rPr>
              <a:t>+</a:t>
            </a:r>
            <a:r>
              <a:rPr lang="en-US" sz="2400" dirty="0">
                <a:sym typeface="Wingdings" pitchFamily="2" charset="2"/>
              </a:rPr>
              <a:t>] and [OH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] are</a:t>
            </a:r>
            <a:r>
              <a:rPr lang="en-US" sz="2400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sz="2400" b="1" i="1" dirty="0" smtClean="0">
                <a:solidFill>
                  <a:srgbClr val="000090"/>
                </a:solidFill>
                <a:sym typeface="Wingdings" pitchFamily="2" charset="2"/>
              </a:rPr>
              <a:t>NOT equal </a:t>
            </a:r>
            <a:r>
              <a:rPr lang="en-US" sz="2400" dirty="0" smtClean="0">
                <a:sym typeface="Wingdings" pitchFamily="2" charset="2"/>
              </a:rPr>
              <a:t>to each other. </a:t>
            </a:r>
          </a:p>
          <a:p>
            <a:pPr marL="109728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b="1" baseline="-25000" dirty="0" smtClean="0">
                <a:solidFill>
                  <a:srgbClr val="000000"/>
                </a:solidFill>
                <a:sym typeface="Wingdings" pitchFamily="2" charset="2"/>
              </a:rPr>
              <a:t>w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=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[H</a:t>
            </a:r>
            <a:r>
              <a:rPr lang="en-US" baseline="-25000" dirty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O</a:t>
            </a:r>
            <a:r>
              <a:rPr lang="en-US" baseline="30000" dirty="0">
                <a:solidFill>
                  <a:schemeClr val="tx1"/>
                </a:solidFill>
                <a:sym typeface="Wingdings" pitchFamily="2" charset="2"/>
              </a:rPr>
              <a:t>+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]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[OH</a:t>
            </a:r>
            <a:r>
              <a:rPr lang="en-US" baseline="30000" dirty="0" smtClean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] </a:t>
            </a:r>
            <a:r>
              <a:rPr lang="en-US" b="1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1.0 × 10</a:t>
            </a:r>
            <a:r>
              <a:rPr lang="en-US" baseline="30000" dirty="0" smtClean="0">
                <a:solidFill>
                  <a:schemeClr val="tx1"/>
                </a:solidFill>
                <a:sym typeface="Wingdings" pitchFamily="2" charset="2"/>
              </a:rPr>
              <a:t>-14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[H</a:t>
            </a:r>
            <a:r>
              <a:rPr lang="en-US" baseline="-25000" dirty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O</a:t>
            </a:r>
            <a:r>
              <a:rPr lang="en-US" baseline="30000" dirty="0">
                <a:solidFill>
                  <a:schemeClr val="tx1"/>
                </a:solidFill>
                <a:sym typeface="Wingdings" pitchFamily="2" charset="2"/>
              </a:rPr>
              <a:t>+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]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and [OH</a:t>
            </a:r>
            <a:r>
              <a:rPr lang="en-US" baseline="30000" dirty="0" smtClean="0">
                <a:solidFill>
                  <a:srgbClr val="000000"/>
                </a:solidFill>
                <a:sym typeface="Wingdings" pitchFamily="2" charset="2"/>
              </a:rPr>
              <a:t>-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] are inversely related to each other. </a:t>
            </a:r>
          </a:p>
          <a:p>
            <a:endParaRPr lang="en-US" sz="2400" dirty="0">
              <a:sym typeface="Wingdings" pitchFamily="2" charset="2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If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[H</a:t>
            </a:r>
            <a:r>
              <a:rPr lang="en-US" sz="2400" baseline="-25000" dirty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2400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]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&gt; 1.0 x 10</a:t>
            </a:r>
            <a:r>
              <a:rPr lang="en-US" sz="2400" baseline="30000" dirty="0" smtClean="0">
                <a:solidFill>
                  <a:schemeClr val="tx1"/>
                </a:solidFill>
                <a:sym typeface="Wingdings" pitchFamily="2" charset="2"/>
              </a:rPr>
              <a:t>-7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, then 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[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OH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] &lt;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1.0 x 10</a:t>
            </a:r>
            <a:r>
              <a:rPr lang="en-US" sz="2400" baseline="30000" dirty="0" smtClean="0">
                <a:solidFill>
                  <a:schemeClr val="tx1"/>
                </a:solidFill>
                <a:sym typeface="Wingdings" pitchFamily="2" charset="2"/>
              </a:rPr>
              <a:t>-7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and the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solution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is called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acidic</a:t>
            </a:r>
          </a:p>
          <a:p>
            <a:pPr lvl="1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If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[OH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] &gt;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1.0 x 10</a:t>
            </a:r>
            <a:r>
              <a:rPr lang="en-US" sz="2400" baseline="30000" dirty="0" smtClean="0">
                <a:solidFill>
                  <a:schemeClr val="tx1"/>
                </a:solidFill>
                <a:sym typeface="Wingdings" pitchFamily="2" charset="2"/>
              </a:rPr>
              <a:t>-7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then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[H</a:t>
            </a:r>
            <a:r>
              <a:rPr lang="en-US" sz="2400" baseline="-25000" dirty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2400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]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&lt; 1.0 x 10</a:t>
            </a:r>
            <a:r>
              <a:rPr lang="en-US" sz="2400" baseline="30000" dirty="0" smtClean="0">
                <a:solidFill>
                  <a:schemeClr val="tx1"/>
                </a:solidFill>
                <a:sym typeface="Wingdings" pitchFamily="2" charset="2"/>
              </a:rPr>
              <a:t>-7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and 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11480" lvl="1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the solution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is called 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basic.</a:t>
            </a:r>
            <a:endParaRPr lang="en-US" sz="2400" b="1" dirty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336" y="188152"/>
            <a:ext cx="74980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35" y="1543447"/>
            <a:ext cx="7977793" cy="4780600"/>
          </a:xfrm>
        </p:spPr>
        <p:txBody>
          <a:bodyPr>
            <a:normAutofit/>
          </a:bodyPr>
          <a:lstStyle/>
          <a:p>
            <a:r>
              <a:rPr lang="en-US" dirty="0" smtClean="0"/>
              <a:t>The acidity and basicity of a solution can be expressed in terms of its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[H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] </a:t>
            </a:r>
            <a:r>
              <a:rPr lang="en-US" dirty="0" smtClean="0">
                <a:sym typeface="Wingdings" pitchFamily="2" charset="2"/>
              </a:rPr>
              <a:t>or </a:t>
            </a:r>
            <a:r>
              <a:rPr lang="en-US" dirty="0">
                <a:sym typeface="Wingdings" pitchFamily="2" charset="2"/>
              </a:rPr>
              <a:t>[OH</a:t>
            </a:r>
            <a:r>
              <a:rPr lang="en-US" baseline="30000" dirty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].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These concentrations can span many orders of magnitude, therefore </a:t>
            </a:r>
            <a:r>
              <a:rPr lang="en-US" dirty="0" err="1" smtClean="0">
                <a:sym typeface="Wingdings" pitchFamily="2" charset="2"/>
              </a:rPr>
              <a:t>logarthmic</a:t>
            </a:r>
            <a:r>
              <a:rPr lang="en-US" dirty="0" smtClean="0">
                <a:sym typeface="Wingdings" pitchFamily="2" charset="2"/>
              </a:rPr>
              <a:t> values are commonly used.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sz="3200" b="1" dirty="0">
                <a:solidFill>
                  <a:srgbClr val="000000"/>
                </a:solidFill>
                <a:sym typeface="Wingdings" pitchFamily="2" charset="2"/>
              </a:rPr>
              <a:t>pH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710" y="25708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pOH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00" y="1434631"/>
            <a:ext cx="7498080" cy="5222935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pOH</a:t>
            </a:r>
            <a:endParaRPr lang="en-US" sz="3200" baseline="30000" dirty="0" smtClean="0">
              <a:solidFill>
                <a:srgbClr val="000000"/>
              </a:solidFill>
            </a:endParaRPr>
          </a:p>
          <a:p>
            <a:pPr marL="411480" lvl="1" indent="0">
              <a:buNone/>
            </a:pPr>
            <a:endParaRPr lang="en-US" sz="3200" baseline="30000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3200" baseline="30000" dirty="0">
              <a:solidFill>
                <a:schemeClr val="tx1"/>
              </a:solidFill>
            </a:endParaRP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pH   +   </a:t>
            </a:r>
            <a:r>
              <a:rPr lang="en-US" sz="3200" b="1" dirty="0" err="1" smtClean="0">
                <a:solidFill>
                  <a:schemeClr val="tx1"/>
                </a:solidFill>
              </a:rPr>
              <a:t>pOH</a:t>
            </a:r>
            <a:r>
              <a:rPr lang="en-US" sz="3200" b="1" dirty="0" smtClean="0">
                <a:solidFill>
                  <a:schemeClr val="tx1"/>
                </a:solidFill>
              </a:rPr>
              <a:t> = 14.00</a:t>
            </a:r>
            <a:endParaRPr lang="en-US" sz="3200" b="1" baseline="30000" dirty="0">
              <a:solidFill>
                <a:schemeClr val="tx1"/>
              </a:solidFill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9360" y="60948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00" y="600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71" y="419701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pH and </a:t>
            </a:r>
            <a:r>
              <a:rPr lang="en-US" b="1" dirty="0" err="1" smtClean="0">
                <a:solidFill>
                  <a:schemeClr val="tx1"/>
                </a:solidFill>
              </a:rPr>
              <a:t>pOH</a:t>
            </a:r>
            <a:r>
              <a:rPr lang="en-US" b="1" dirty="0" smtClean="0">
                <a:solidFill>
                  <a:schemeClr val="tx1"/>
                </a:solidFill>
              </a:rPr>
              <a:t> in a Neutral Solution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333" y="1718909"/>
            <a:ext cx="8171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000" dirty="0">
                <a:sym typeface="Wingdings" pitchFamily="2" charset="2"/>
              </a:rPr>
              <a:t>If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[H</a:t>
            </a:r>
            <a:r>
              <a:rPr lang="en-US" sz="3000" baseline="-25000" dirty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000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]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000" dirty="0" smtClean="0">
                <a:sym typeface="Wingdings" pitchFamily="2" charset="2"/>
              </a:rPr>
              <a:t>= </a:t>
            </a:r>
            <a:r>
              <a:rPr lang="en-US" sz="3000" dirty="0">
                <a:sym typeface="Wingdings" pitchFamily="2" charset="2"/>
              </a:rPr>
              <a:t>[OH</a:t>
            </a:r>
            <a:r>
              <a:rPr lang="en-US" sz="3000" baseline="30000" dirty="0">
                <a:sym typeface="Wingdings" pitchFamily="2" charset="2"/>
              </a:rPr>
              <a:t>-</a:t>
            </a:r>
            <a:r>
              <a:rPr lang="en-US" sz="3000" dirty="0">
                <a:sym typeface="Wingdings" pitchFamily="2" charset="2"/>
              </a:rPr>
              <a:t>]</a:t>
            </a:r>
            <a:r>
              <a:rPr lang="en-US" sz="3000" dirty="0" smtClean="0">
                <a:sym typeface="Wingdings" pitchFamily="2" charset="2"/>
              </a:rPr>
              <a:t> = </a:t>
            </a:r>
            <a:r>
              <a:rPr lang="en-US" sz="3000" dirty="0">
                <a:sym typeface="Wingdings" pitchFamily="2" charset="2"/>
              </a:rPr>
              <a:t>1.0 x 10</a:t>
            </a:r>
            <a:r>
              <a:rPr lang="en-US" sz="3000" baseline="30000" dirty="0">
                <a:sym typeface="Wingdings" pitchFamily="2" charset="2"/>
              </a:rPr>
              <a:t>-7</a:t>
            </a:r>
            <a:r>
              <a:rPr lang="en-US" sz="3000" dirty="0" smtClean="0">
                <a:sym typeface="Wingdings" pitchFamily="2" charset="2"/>
              </a:rPr>
              <a:t> then the solution </a:t>
            </a:r>
            <a:r>
              <a:rPr lang="en-US" sz="3000" dirty="0">
                <a:sym typeface="Wingdings" pitchFamily="2" charset="2"/>
              </a:rPr>
              <a:t>is </a:t>
            </a:r>
            <a:r>
              <a:rPr lang="en-US" sz="3000" dirty="0" smtClean="0">
                <a:sym typeface="Wingdings" pitchFamily="2" charset="2"/>
              </a:rPr>
              <a:t>considered </a:t>
            </a:r>
            <a:r>
              <a:rPr lang="en-US" sz="3000" b="1" dirty="0" smtClean="0">
                <a:sym typeface="Wingdings" pitchFamily="2" charset="2"/>
              </a:rPr>
              <a:t>neutral.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79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71" y="419701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 and </a:t>
            </a:r>
            <a:r>
              <a:rPr lang="en-US" b="1" dirty="0" err="1" smtClean="0">
                <a:solidFill>
                  <a:srgbClr val="FF0000"/>
                </a:solidFill>
              </a:rPr>
              <a:t>pOH</a:t>
            </a:r>
            <a:r>
              <a:rPr lang="en-US" b="1" dirty="0" smtClean="0">
                <a:solidFill>
                  <a:srgbClr val="FF0000"/>
                </a:solidFill>
              </a:rPr>
              <a:t> in an Acidic Solution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333" y="1718909"/>
            <a:ext cx="8171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000" dirty="0">
                <a:sym typeface="Wingdings" pitchFamily="2" charset="2"/>
              </a:rPr>
              <a:t>If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[H</a:t>
            </a:r>
            <a:r>
              <a:rPr lang="en-US" sz="3000" baseline="-25000" dirty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000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] </a:t>
            </a:r>
            <a:r>
              <a:rPr lang="en-US" sz="3000" dirty="0">
                <a:sym typeface="Wingdings" pitchFamily="2" charset="2"/>
              </a:rPr>
              <a:t>&gt; 1.0 x 10</a:t>
            </a:r>
            <a:r>
              <a:rPr lang="en-US" sz="3000" baseline="30000" dirty="0">
                <a:sym typeface="Wingdings" pitchFamily="2" charset="2"/>
              </a:rPr>
              <a:t>-7</a:t>
            </a:r>
            <a:r>
              <a:rPr lang="en-US" sz="3000" dirty="0">
                <a:sym typeface="Wingdings" pitchFamily="2" charset="2"/>
              </a:rPr>
              <a:t>, then  [OH</a:t>
            </a:r>
            <a:r>
              <a:rPr lang="en-US" sz="3000" baseline="30000" dirty="0">
                <a:sym typeface="Wingdings" pitchFamily="2" charset="2"/>
              </a:rPr>
              <a:t>-</a:t>
            </a:r>
            <a:r>
              <a:rPr lang="en-US" sz="3000" dirty="0">
                <a:sym typeface="Wingdings" pitchFamily="2" charset="2"/>
              </a:rPr>
              <a:t>] &lt; 1.0 x 10</a:t>
            </a:r>
            <a:r>
              <a:rPr lang="en-US" sz="3000" baseline="30000" dirty="0">
                <a:sym typeface="Wingdings" pitchFamily="2" charset="2"/>
              </a:rPr>
              <a:t>-7</a:t>
            </a:r>
            <a:r>
              <a:rPr lang="en-US" sz="3000" dirty="0">
                <a:sym typeface="Wingdings" pitchFamily="2" charset="2"/>
              </a:rPr>
              <a:t> and the solution is </a:t>
            </a:r>
            <a:r>
              <a:rPr lang="en-US" sz="3000" dirty="0" smtClean="0">
                <a:sym typeface="Wingdings" pitchFamily="2" charset="2"/>
              </a:rPr>
              <a:t>considered </a:t>
            </a:r>
            <a:r>
              <a:rPr lang="en-US" sz="3000" b="1" dirty="0">
                <a:solidFill>
                  <a:srgbClr val="FF0000"/>
                </a:solidFill>
                <a:sym typeface="Wingdings" pitchFamily="2" charset="2"/>
              </a:rPr>
              <a:t>acidic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55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71" y="419701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pH and </a:t>
            </a:r>
            <a:r>
              <a:rPr lang="en-US" b="1" dirty="0" err="1" smtClean="0">
                <a:solidFill>
                  <a:srgbClr val="0000FF"/>
                </a:solidFill>
              </a:rPr>
              <a:t>pOH</a:t>
            </a:r>
            <a:r>
              <a:rPr lang="en-US" b="1" dirty="0" smtClean="0">
                <a:solidFill>
                  <a:srgbClr val="0000FF"/>
                </a:solidFill>
              </a:rPr>
              <a:t> in a Basic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25" y="1783048"/>
            <a:ext cx="8748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3000" dirty="0" smtClean="0">
                <a:sym typeface="Wingdings" pitchFamily="2" charset="2"/>
              </a:rPr>
              <a:t> If </a:t>
            </a:r>
            <a:r>
              <a:rPr lang="en-US" sz="3000" dirty="0">
                <a:sym typeface="Wingdings" pitchFamily="2" charset="2"/>
              </a:rPr>
              <a:t>[OH</a:t>
            </a:r>
            <a:r>
              <a:rPr lang="en-US" sz="3000" baseline="30000" dirty="0">
                <a:sym typeface="Wingdings" pitchFamily="2" charset="2"/>
              </a:rPr>
              <a:t>-</a:t>
            </a:r>
            <a:r>
              <a:rPr lang="en-US" sz="3000" dirty="0">
                <a:sym typeface="Wingdings" pitchFamily="2" charset="2"/>
              </a:rPr>
              <a:t>] &gt; 1.0 x 10</a:t>
            </a:r>
            <a:r>
              <a:rPr lang="en-US" sz="3000" baseline="30000" dirty="0">
                <a:sym typeface="Wingdings" pitchFamily="2" charset="2"/>
              </a:rPr>
              <a:t>-7</a:t>
            </a:r>
            <a:r>
              <a:rPr lang="en-US" sz="3000" dirty="0">
                <a:sym typeface="Wingdings" pitchFamily="2" charset="2"/>
              </a:rPr>
              <a:t>, then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[H</a:t>
            </a:r>
            <a:r>
              <a:rPr lang="en-US" sz="3000" baseline="-25000" dirty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000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] </a:t>
            </a:r>
            <a:r>
              <a:rPr lang="en-US" sz="3000" dirty="0">
                <a:sym typeface="Wingdings" pitchFamily="2" charset="2"/>
              </a:rPr>
              <a:t>&lt; 1.0 x 10</a:t>
            </a:r>
            <a:r>
              <a:rPr lang="en-US" sz="3000" baseline="30000" dirty="0">
                <a:sym typeface="Wingdings" pitchFamily="2" charset="2"/>
              </a:rPr>
              <a:t>-7</a:t>
            </a:r>
            <a:r>
              <a:rPr lang="en-US" sz="3000" dirty="0">
                <a:sym typeface="Wingdings" pitchFamily="2" charset="2"/>
              </a:rPr>
              <a:t> and </a:t>
            </a:r>
            <a:r>
              <a:rPr lang="en-US" sz="3000" dirty="0" smtClean="0">
                <a:sym typeface="Wingdings" pitchFamily="2" charset="2"/>
              </a:rPr>
              <a:t>the </a:t>
            </a:r>
            <a:r>
              <a:rPr lang="en-US" sz="3000" dirty="0">
                <a:sym typeface="Wingdings" pitchFamily="2" charset="2"/>
              </a:rPr>
              <a:t>solution is </a:t>
            </a:r>
            <a:r>
              <a:rPr lang="en-US" sz="3000" dirty="0" smtClean="0">
                <a:sym typeface="Wingdings" pitchFamily="2" charset="2"/>
              </a:rPr>
              <a:t>considered </a:t>
            </a:r>
            <a:r>
              <a:rPr lang="en-US" sz="3000" b="1" dirty="0">
                <a:solidFill>
                  <a:srgbClr val="0000FF"/>
                </a:solidFill>
                <a:sym typeface="Wingdings" pitchFamily="2" charset="2"/>
              </a:rPr>
              <a:t>basic.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55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32" y="1488011"/>
            <a:ext cx="8056201" cy="396375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11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 descr="CNX_Chem_14_02_phsca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60" r="981"/>
          <a:stretch/>
        </p:blipFill>
        <p:spPr>
          <a:xfrm>
            <a:off x="1692921" y="288036"/>
            <a:ext cx="7255653" cy="656996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87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06" y="606144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Ch. 14 Outline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50" y="1827323"/>
            <a:ext cx="8229600" cy="43251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14.1: </a:t>
            </a:r>
            <a:r>
              <a:rPr lang="en-US" sz="3200" dirty="0" err="1" smtClean="0"/>
              <a:t>Brønsted</a:t>
            </a:r>
            <a:r>
              <a:rPr lang="en-US" sz="3200" dirty="0" smtClean="0"/>
              <a:t>-Lowry Acids and Bases</a:t>
            </a:r>
          </a:p>
          <a:p>
            <a:r>
              <a:rPr lang="en-US" sz="3200" dirty="0" smtClean="0"/>
              <a:t>14.2: pH and </a:t>
            </a:r>
            <a:r>
              <a:rPr lang="en-US" sz="3200" dirty="0" err="1" smtClean="0"/>
              <a:t>pOH</a:t>
            </a:r>
            <a:endParaRPr lang="en-US" sz="3200" dirty="0" smtClean="0"/>
          </a:p>
          <a:p>
            <a:r>
              <a:rPr lang="en-US" sz="3200" dirty="0" smtClean="0"/>
              <a:t>14.3: Relative Strengths of Acids and Bases</a:t>
            </a:r>
          </a:p>
          <a:p>
            <a:r>
              <a:rPr lang="en-US" sz="3200" b="1" dirty="0" smtClean="0"/>
              <a:t>14.5: </a:t>
            </a:r>
            <a:r>
              <a:rPr lang="en-US" sz="3200" b="1" dirty="0" err="1" smtClean="0"/>
              <a:t>Polyprotic</a:t>
            </a:r>
            <a:r>
              <a:rPr lang="en-US" sz="3200" b="1" dirty="0" smtClean="0"/>
              <a:t> Acids</a:t>
            </a:r>
          </a:p>
          <a:p>
            <a:r>
              <a:rPr lang="en-US" sz="3200" b="1" dirty="0" smtClean="0"/>
              <a:t>14.4: Hydrolysis of Salt Solutions</a:t>
            </a:r>
          </a:p>
          <a:p>
            <a:r>
              <a:rPr lang="en-US" sz="3200" dirty="0" smtClean="0"/>
              <a:t>14.6: Buffers</a:t>
            </a:r>
          </a:p>
          <a:p>
            <a:r>
              <a:rPr lang="en-US" sz="3200" dirty="0" smtClean="0"/>
              <a:t>14.7: Acid-Base Titrations </a:t>
            </a:r>
            <a:endParaRPr lang="en-US" sz="32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37800" y="31248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440" y="303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69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6256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pH of Strong </a:t>
            </a:r>
            <a:r>
              <a:rPr lang="en-US" sz="3200" b="1" dirty="0" smtClean="0">
                <a:solidFill>
                  <a:schemeClr val="tx1"/>
                </a:solidFill>
              </a:rPr>
              <a:t>Acid Solutions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95331" name="Rectangle 3"/>
          <p:cNvSpPr>
            <a:spLocks noGrp="1" noChangeArrowheads="1"/>
          </p:cNvSpPr>
          <p:nvPr>
            <p:ph idx="1"/>
          </p:nvPr>
        </p:nvSpPr>
        <p:spPr>
          <a:xfrm>
            <a:off x="172476" y="1357381"/>
            <a:ext cx="8594083" cy="4358263"/>
          </a:xfrm>
        </p:spPr>
        <p:txBody>
          <a:bodyPr>
            <a:normAutofit/>
          </a:bodyPr>
          <a:lstStyle/>
          <a:p>
            <a:r>
              <a:rPr lang="en-US" sz="2800" dirty="0"/>
              <a:t>Recall from Chapter 4 that some acids are </a:t>
            </a:r>
            <a:r>
              <a:rPr lang="en-US" sz="2800" b="1" i="1" dirty="0" smtClean="0">
                <a:solidFill>
                  <a:srgbClr val="000090"/>
                </a:solidFill>
              </a:rPr>
              <a:t>strong</a:t>
            </a:r>
            <a:r>
              <a:rPr lang="en-US" sz="2800" dirty="0" smtClean="0">
                <a:solidFill>
                  <a:srgbClr val="000090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b="1" dirty="0" err="1" smtClean="0">
                <a:solidFill>
                  <a:srgbClr val="000090"/>
                </a:solidFill>
              </a:rPr>
              <a:t>HCl</a:t>
            </a:r>
            <a:r>
              <a:rPr lang="en-US" sz="2400" b="1" dirty="0" smtClean="0">
                <a:solidFill>
                  <a:srgbClr val="000090"/>
                </a:solidFill>
              </a:rPr>
              <a:t>, </a:t>
            </a:r>
            <a:r>
              <a:rPr lang="en-US" sz="2400" b="1" dirty="0" err="1" smtClean="0">
                <a:solidFill>
                  <a:srgbClr val="000090"/>
                </a:solidFill>
              </a:rPr>
              <a:t>HBr</a:t>
            </a:r>
            <a:r>
              <a:rPr lang="en-US" sz="2400" b="1" dirty="0" smtClean="0">
                <a:solidFill>
                  <a:srgbClr val="000090"/>
                </a:solidFill>
              </a:rPr>
              <a:t>, HI, HClO</a:t>
            </a:r>
            <a:r>
              <a:rPr lang="en-US" sz="2400" b="1" baseline="-25000" dirty="0" smtClean="0">
                <a:solidFill>
                  <a:srgbClr val="000090"/>
                </a:solidFill>
              </a:rPr>
              <a:t>4</a:t>
            </a:r>
            <a:r>
              <a:rPr lang="en-US" sz="2400" b="1" dirty="0" smtClean="0">
                <a:solidFill>
                  <a:srgbClr val="000090"/>
                </a:solidFill>
              </a:rPr>
              <a:t>, HNO</a:t>
            </a:r>
            <a:r>
              <a:rPr lang="en-US" sz="2400" b="1" baseline="-25000" dirty="0" smtClean="0">
                <a:solidFill>
                  <a:srgbClr val="000090"/>
                </a:solidFill>
              </a:rPr>
              <a:t>3</a:t>
            </a:r>
            <a:r>
              <a:rPr lang="en-US" sz="2400" b="1" dirty="0" smtClean="0">
                <a:solidFill>
                  <a:srgbClr val="000090"/>
                </a:solidFill>
              </a:rPr>
              <a:t>, H</a:t>
            </a:r>
            <a:r>
              <a:rPr lang="en-US" sz="2400" b="1" baseline="-25000" dirty="0" smtClean="0">
                <a:solidFill>
                  <a:srgbClr val="000090"/>
                </a:solidFill>
              </a:rPr>
              <a:t>2</a:t>
            </a:r>
            <a:r>
              <a:rPr lang="en-US" sz="2400" b="1" dirty="0" smtClean="0">
                <a:solidFill>
                  <a:srgbClr val="00009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000090"/>
                </a:solidFill>
              </a:rPr>
              <a:t>4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>
                <a:solidFill>
                  <a:srgbClr val="000090"/>
                </a:solidFill>
              </a:rPr>
              <a:t>These acids essentially react completely with water</a:t>
            </a:r>
          </a:p>
          <a:p>
            <a:pPr lvl="2"/>
            <a:endParaRPr lang="en-US" b="1" dirty="0" smtClean="0">
              <a:solidFill>
                <a:srgbClr val="000090"/>
              </a:solidFill>
            </a:endParaRPr>
          </a:p>
          <a:p>
            <a:pPr lvl="2"/>
            <a:r>
              <a:rPr lang="en-US" b="1" dirty="0" smtClean="0">
                <a:solidFill>
                  <a:srgbClr val="000090"/>
                </a:solidFill>
              </a:rPr>
              <a:t>Ex: </a:t>
            </a:r>
            <a:r>
              <a:rPr lang="en-US" b="1" dirty="0" err="1" smtClean="0">
                <a:solidFill>
                  <a:srgbClr val="000090"/>
                </a:solidFill>
              </a:rPr>
              <a:t>HCl</a:t>
            </a:r>
            <a:endParaRPr lang="en-US" sz="2800" b="1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23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4420" y="26134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/>
              <a:t>pH of Strong Bases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idx="1"/>
          </p:nvPr>
        </p:nvSpPr>
        <p:spPr>
          <a:xfrm>
            <a:off x="327730" y="1189941"/>
            <a:ext cx="8609006" cy="5640028"/>
          </a:xfrm>
        </p:spPr>
        <p:txBody>
          <a:bodyPr>
            <a:normAutofit/>
          </a:bodyPr>
          <a:lstStyle/>
          <a:p>
            <a:r>
              <a:rPr lang="en-US" dirty="0"/>
              <a:t>Recall as well that some bases are </a:t>
            </a:r>
            <a:r>
              <a:rPr lang="en-US" dirty="0" smtClean="0"/>
              <a:t>strong:</a:t>
            </a:r>
          </a:p>
          <a:p>
            <a:pPr lvl="1"/>
            <a:r>
              <a:rPr lang="en-US" b="1" dirty="0" err="1" smtClean="0">
                <a:solidFill>
                  <a:srgbClr val="000090"/>
                </a:solidFill>
              </a:rPr>
              <a:t>LiOH</a:t>
            </a:r>
            <a:r>
              <a:rPr lang="en-US" b="1" dirty="0" smtClean="0">
                <a:solidFill>
                  <a:srgbClr val="000090"/>
                </a:solidFill>
              </a:rPr>
              <a:t>, </a:t>
            </a:r>
            <a:r>
              <a:rPr lang="en-US" b="1" dirty="0" err="1" smtClean="0">
                <a:solidFill>
                  <a:srgbClr val="000090"/>
                </a:solidFill>
              </a:rPr>
              <a:t>NaOH</a:t>
            </a:r>
            <a:r>
              <a:rPr lang="en-US" b="1" dirty="0" smtClean="0">
                <a:solidFill>
                  <a:srgbClr val="000090"/>
                </a:solidFill>
              </a:rPr>
              <a:t>, KOH, Ca(OH)</a:t>
            </a:r>
            <a:r>
              <a:rPr lang="en-US" b="1" baseline="-25000" dirty="0" smtClean="0">
                <a:solidFill>
                  <a:srgbClr val="000090"/>
                </a:solidFill>
              </a:rPr>
              <a:t>2</a:t>
            </a:r>
            <a:r>
              <a:rPr lang="en-US" b="1" dirty="0" smtClean="0">
                <a:solidFill>
                  <a:srgbClr val="000090"/>
                </a:solidFill>
              </a:rPr>
              <a:t>, </a:t>
            </a:r>
            <a:r>
              <a:rPr lang="en-US" b="1" dirty="0" err="1" smtClean="0">
                <a:solidFill>
                  <a:srgbClr val="000090"/>
                </a:solidFill>
              </a:rPr>
              <a:t>Sr</a:t>
            </a:r>
            <a:r>
              <a:rPr lang="en-US" b="1" dirty="0" smtClean="0">
                <a:solidFill>
                  <a:srgbClr val="000090"/>
                </a:solidFill>
              </a:rPr>
              <a:t>(OH)</a:t>
            </a:r>
            <a:r>
              <a:rPr lang="en-US" b="1" baseline="-25000" dirty="0" smtClean="0">
                <a:solidFill>
                  <a:srgbClr val="000090"/>
                </a:solidFill>
              </a:rPr>
              <a:t>2</a:t>
            </a:r>
            <a:r>
              <a:rPr lang="en-US" b="1" dirty="0" smtClean="0">
                <a:solidFill>
                  <a:srgbClr val="000090"/>
                </a:solidFill>
              </a:rPr>
              <a:t>, </a:t>
            </a:r>
            <a:r>
              <a:rPr lang="en-US" b="1" dirty="0" err="1" smtClean="0">
                <a:solidFill>
                  <a:srgbClr val="000090"/>
                </a:solidFill>
              </a:rPr>
              <a:t>Ba</a:t>
            </a:r>
            <a:r>
              <a:rPr lang="en-US" b="1" dirty="0" smtClean="0">
                <a:solidFill>
                  <a:srgbClr val="000090"/>
                </a:solidFill>
              </a:rPr>
              <a:t>(OH)</a:t>
            </a:r>
            <a:r>
              <a:rPr lang="en-US" b="1" baseline="-25000" dirty="0" smtClean="0">
                <a:solidFill>
                  <a:srgbClr val="000090"/>
                </a:solidFill>
              </a:rPr>
              <a:t>2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These bases dissociate completely into OH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21</a:t>
            </a:fld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996706" name="Ink 996705"/>
              <p14:cNvContentPartPr/>
              <p14:nvPr/>
            </p14:nvContentPartPr>
            <p14:xfrm>
              <a:off x="1062720" y="544680"/>
              <a:ext cx="360" cy="360"/>
            </p14:xfrm>
          </p:contentPart>
        </mc:Choice>
        <mc:Fallback>
          <p:pic>
            <p:nvPicPr>
              <p:cNvPr id="996706" name="Ink 99670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360" y="535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18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16" y="66281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14.3: Relative Strengths of Acids and Bases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705"/>
            <a:ext cx="8229600" cy="4325112"/>
          </a:xfrm>
        </p:spPr>
        <p:txBody>
          <a:bodyPr>
            <a:normAutofit lnSpcReduction="10000"/>
          </a:bodyPr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800" b="1" dirty="0" err="1" smtClean="0">
                <a:solidFill>
                  <a:srgbClr val="000090"/>
                </a:solidFill>
              </a:rPr>
              <a:t>Brønsted</a:t>
            </a:r>
            <a:r>
              <a:rPr lang="en-US" sz="2800" b="1" dirty="0" smtClean="0">
                <a:solidFill>
                  <a:srgbClr val="000090"/>
                </a:solidFill>
              </a:rPr>
              <a:t>-Lowry Acids are H</a:t>
            </a:r>
            <a:r>
              <a:rPr lang="en-US" sz="2800" b="1" baseline="30000" dirty="0" smtClean="0">
                <a:solidFill>
                  <a:srgbClr val="000090"/>
                </a:solidFill>
              </a:rPr>
              <a:t>+</a:t>
            </a:r>
            <a:r>
              <a:rPr lang="en-US" sz="2800" b="1" dirty="0" smtClean="0">
                <a:solidFill>
                  <a:srgbClr val="000090"/>
                </a:solidFill>
              </a:rPr>
              <a:t> donors</a:t>
            </a:r>
          </a:p>
          <a:p>
            <a:endParaRPr lang="en-US" dirty="0" smtClean="0"/>
          </a:p>
          <a:p>
            <a:r>
              <a:rPr lang="en-US" dirty="0" smtClean="0"/>
              <a:t>The strength of an acid is measured by the extent to which it forms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in water.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b="1" dirty="0" err="1" smtClean="0"/>
              <a:t>HA</a:t>
            </a:r>
            <a:r>
              <a:rPr lang="en-US" b="1" baseline="-25000" dirty="0" err="1" smtClean="0"/>
              <a:t>(aq</a:t>
            </a:r>
            <a:r>
              <a:rPr lang="en-US" b="1" baseline="-25000" dirty="0" smtClean="0"/>
              <a:t>)</a:t>
            </a:r>
            <a:r>
              <a:rPr lang="en-US" b="1" dirty="0" smtClean="0"/>
              <a:t>    +   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(</a:t>
            </a:r>
            <a:r>
              <a:rPr lang="en-US" i="1" baseline="-25000" dirty="0" smtClean="0"/>
              <a:t>l</a:t>
            </a:r>
            <a:r>
              <a:rPr lang="en-US" b="1" baseline="-25000" dirty="0" smtClean="0"/>
              <a:t>)</a:t>
            </a:r>
            <a:r>
              <a:rPr lang="en-US" b="1" dirty="0" smtClean="0"/>
              <a:t>     </a:t>
            </a:r>
            <a:r>
              <a:rPr lang="en-US" b="1" dirty="0" smtClean="0">
                <a:ea typeface="ヒラギノ角ゴ Pro W3" pitchFamily="1" charset="-128"/>
              </a:rPr>
              <a:t>⇌ 	H</a:t>
            </a:r>
            <a:r>
              <a:rPr lang="en-US" b="1" baseline="-25000" dirty="0" smtClean="0">
                <a:ea typeface="ヒラギノ角ゴ Pro W3" pitchFamily="1" charset="-128"/>
              </a:rPr>
              <a:t>3</a:t>
            </a:r>
            <a:r>
              <a:rPr lang="en-US" b="1" dirty="0" smtClean="0">
                <a:ea typeface="ヒラギノ角ゴ Pro W3" pitchFamily="1" charset="-128"/>
              </a:rPr>
              <a:t>O</a:t>
            </a:r>
            <a:r>
              <a:rPr lang="en-US" b="1" baseline="30000" dirty="0" smtClean="0">
                <a:ea typeface="ヒラギノ角ゴ Pro W3" pitchFamily="1" charset="-128"/>
              </a:rPr>
              <a:t>+</a:t>
            </a:r>
            <a:r>
              <a:rPr lang="en-US" b="1" baseline="-25000" dirty="0" smtClean="0">
                <a:ea typeface="ヒラギノ角ゴ Pro W3" pitchFamily="1" charset="-128"/>
              </a:rPr>
              <a:t>(aq)    </a:t>
            </a:r>
            <a:r>
              <a:rPr lang="en-US" b="1" dirty="0" smtClean="0">
                <a:ea typeface="ヒラギノ角ゴ Pro W3" pitchFamily="1" charset="-128"/>
              </a:rPr>
              <a:t>+    A</a:t>
            </a:r>
            <a:r>
              <a:rPr lang="en-US" b="1" baseline="30000" dirty="0" smtClean="0">
                <a:ea typeface="ヒラギノ角ゴ Pro W3" pitchFamily="1" charset="-128"/>
              </a:rPr>
              <a:t>-</a:t>
            </a:r>
            <a:r>
              <a:rPr lang="en-US" b="1" baseline="-25000" dirty="0" smtClean="0">
                <a:ea typeface="ヒラギノ角ゴ Pro W3" pitchFamily="1" charset="-128"/>
              </a:rPr>
              <a:t>(</a:t>
            </a:r>
            <a:r>
              <a:rPr lang="en-US" b="1" baseline="-25000" dirty="0" err="1" smtClean="0">
                <a:ea typeface="ヒラギノ角ゴ Pro W3" pitchFamily="1" charset="-128"/>
              </a:rPr>
              <a:t>aq</a:t>
            </a:r>
            <a:r>
              <a:rPr lang="en-US" b="1" baseline="-25000" dirty="0" smtClean="0">
                <a:ea typeface="ヒラギノ角ゴ Pro W3" pitchFamily="1" charset="-128"/>
              </a:rPr>
              <a:t>)</a:t>
            </a:r>
            <a:endParaRPr lang="en-US" b="1" baseline="-25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Georgia"/>
              </a:rPr>
              <a:t>Strong acids yield nearly 100% </a:t>
            </a:r>
            <a:r>
              <a:rPr lang="en-US" b="1" dirty="0" smtClean="0">
                <a:latin typeface="Georgia"/>
                <a:ea typeface="ヒラギノ角ゴ Pro W3" pitchFamily="1" charset="-128"/>
              </a:rPr>
              <a:t>H</a:t>
            </a:r>
            <a:r>
              <a:rPr lang="en-US" b="1" baseline="-25000" dirty="0" smtClean="0">
                <a:latin typeface="Georgia"/>
                <a:ea typeface="ヒラギノ角ゴ Pro W3" pitchFamily="1" charset="-128"/>
              </a:rPr>
              <a:t>3</a:t>
            </a:r>
            <a:r>
              <a:rPr lang="en-US" b="1" dirty="0" smtClean="0">
                <a:latin typeface="Georgia"/>
                <a:ea typeface="ヒラギノ角ゴ Pro W3" pitchFamily="1" charset="-128"/>
              </a:rPr>
              <a:t>O</a:t>
            </a:r>
            <a:r>
              <a:rPr lang="en-US" b="1" baseline="30000" dirty="0" smtClean="0">
                <a:latin typeface="Georgia"/>
                <a:ea typeface="ヒラギノ角ゴ Pro W3" pitchFamily="1" charset="-128"/>
              </a:rPr>
              <a:t>+</a:t>
            </a:r>
            <a:endParaRPr lang="en-US" b="1" dirty="0" smtClean="0">
              <a:latin typeface="Georgia"/>
              <a:ea typeface="ヒラギノ角ゴ Pro W3" pitchFamily="1" charset="-128"/>
            </a:endParaRPr>
          </a:p>
          <a:p>
            <a:endParaRPr lang="en-US" dirty="0" smtClean="0"/>
          </a:p>
          <a:p>
            <a:r>
              <a:rPr lang="en-US" dirty="0" smtClean="0"/>
              <a:t>Weak acids yield much less than 100% </a:t>
            </a:r>
            <a:r>
              <a:rPr lang="en-US" b="1" dirty="0" smtClean="0">
                <a:ea typeface="ヒラギノ角ゴ Pro W3" pitchFamily="1" charset="-128"/>
              </a:rPr>
              <a:t>H</a:t>
            </a:r>
            <a:r>
              <a:rPr lang="en-US" b="1" baseline="-25000" dirty="0" smtClean="0">
                <a:ea typeface="ヒラギノ角ゴ Pro W3" pitchFamily="1" charset="-128"/>
              </a:rPr>
              <a:t>3</a:t>
            </a:r>
            <a:r>
              <a:rPr lang="en-US" b="1" dirty="0" smtClean="0">
                <a:ea typeface="ヒラギノ角ゴ Pro W3" pitchFamily="1" charset="-128"/>
              </a:rPr>
              <a:t>O</a:t>
            </a:r>
            <a:r>
              <a:rPr lang="en-US" b="1" baseline="30000" dirty="0" smtClean="0">
                <a:ea typeface="ヒラギノ角ゴ Pro W3" pitchFamily="1" charset="-128"/>
              </a:rPr>
              <a:t>+</a:t>
            </a:r>
            <a:endParaRPr lang="en-US" b="1" dirty="0" smtClean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46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 descr="CNX_Chem_14_03_acetate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615" r="-615"/>
          <a:stretch>
            <a:fillRect/>
          </a:stretch>
        </p:blipFill>
        <p:spPr>
          <a:xfrm>
            <a:off x="1579824" y="293236"/>
            <a:ext cx="5860379" cy="4399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0319" y="4757474"/>
            <a:ext cx="635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0.1 M </a:t>
            </a:r>
            <a:r>
              <a:rPr lang="en-US" sz="2800" b="1" dirty="0" err="1" smtClean="0"/>
              <a:t>HCl</a:t>
            </a:r>
            <a:r>
              <a:rPr lang="en-US" sz="2800" b="1" dirty="0" smtClean="0"/>
              <a:t>		  0.1 M CH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H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8293" y="533705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Acid-Ionization Constant, K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a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010691" name="Rectangle 3"/>
          <p:cNvSpPr>
            <a:spLocks noGrp="1" noChangeArrowheads="1"/>
          </p:cNvSpPr>
          <p:nvPr>
            <p:ph idx="1"/>
          </p:nvPr>
        </p:nvSpPr>
        <p:spPr>
          <a:xfrm>
            <a:off x="500485" y="1552880"/>
            <a:ext cx="8477408" cy="5305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relative strengths of weak acids can be determined by measuring their equilibrium constants. </a:t>
            </a:r>
          </a:p>
          <a:p>
            <a:endParaRPr lang="en-US" sz="2400" dirty="0" smtClean="0"/>
          </a:p>
          <a:p>
            <a:r>
              <a:rPr lang="en-US" sz="2400" dirty="0" smtClean="0"/>
              <a:t>The equilibrium constant for an acid is called the        </a:t>
            </a:r>
            <a:r>
              <a:rPr lang="en-US" sz="2400" b="1" i="1" dirty="0" smtClean="0">
                <a:solidFill>
                  <a:srgbClr val="000090"/>
                </a:solidFill>
              </a:rPr>
              <a:t>acid-ionization constant (K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a</a:t>
            </a:r>
            <a:r>
              <a:rPr lang="en-US" sz="2400" b="1" i="1" dirty="0" smtClean="0">
                <a:solidFill>
                  <a:srgbClr val="000090"/>
                </a:solidFill>
              </a:rPr>
              <a:t>).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</a:t>
            </a:r>
            <a:r>
              <a:rPr lang="en-US" sz="2400" b="1" dirty="0" err="1" smtClean="0"/>
              <a:t>HA</a:t>
            </a:r>
            <a:r>
              <a:rPr lang="en-US" sz="2400" b="1" baseline="-25000" dirty="0" err="1" smtClean="0"/>
              <a:t>(aq</a:t>
            </a:r>
            <a:r>
              <a:rPr lang="en-US" sz="2400" b="1" baseline="-25000" dirty="0" smtClean="0"/>
              <a:t>)</a:t>
            </a:r>
            <a:r>
              <a:rPr lang="en-US" sz="2400" b="1" dirty="0" smtClean="0"/>
              <a:t>    +   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(</a:t>
            </a:r>
            <a:r>
              <a:rPr lang="en-US" sz="2400" i="1" baseline="-25000" dirty="0" smtClean="0"/>
              <a:t>l</a:t>
            </a:r>
            <a:r>
              <a:rPr lang="en-US" sz="2400" b="1" baseline="-25000" dirty="0" smtClean="0"/>
              <a:t>)</a:t>
            </a:r>
            <a:r>
              <a:rPr lang="en-US" sz="2400" b="1" dirty="0" smtClean="0"/>
              <a:t>     </a:t>
            </a:r>
            <a:r>
              <a:rPr lang="en-US" sz="2400" b="1" dirty="0" smtClean="0">
                <a:ea typeface="ヒラギノ角ゴ Pro W3" pitchFamily="1" charset="-128"/>
              </a:rPr>
              <a:t>⇌ 	H</a:t>
            </a:r>
            <a:r>
              <a:rPr lang="en-US" sz="2400" b="1" baseline="-25000" dirty="0" smtClean="0">
                <a:ea typeface="ヒラギノ角ゴ Pro W3" pitchFamily="1" charset="-128"/>
              </a:rPr>
              <a:t>3</a:t>
            </a:r>
            <a:r>
              <a:rPr lang="en-US" sz="2400" b="1" dirty="0" smtClean="0">
                <a:ea typeface="ヒラギノ角ゴ Pro W3" pitchFamily="1" charset="-128"/>
              </a:rPr>
              <a:t>O</a:t>
            </a:r>
            <a:r>
              <a:rPr lang="en-US" sz="2400" b="1" baseline="30000" dirty="0" smtClean="0">
                <a:ea typeface="ヒラギノ角ゴ Pro W3" pitchFamily="1" charset="-128"/>
              </a:rPr>
              <a:t>+</a:t>
            </a:r>
            <a:r>
              <a:rPr lang="en-US" sz="2400" b="1" baseline="-25000" dirty="0" smtClean="0">
                <a:ea typeface="ヒラギノ角ゴ Pro W3" pitchFamily="1" charset="-128"/>
              </a:rPr>
              <a:t>(aq)    </a:t>
            </a:r>
            <a:r>
              <a:rPr lang="en-US" sz="2400" b="1" dirty="0" smtClean="0">
                <a:ea typeface="ヒラギノ角ゴ Pro W3" pitchFamily="1" charset="-128"/>
              </a:rPr>
              <a:t>+    A</a:t>
            </a:r>
            <a:r>
              <a:rPr lang="en-US" sz="2400" b="1" baseline="30000" dirty="0" smtClean="0">
                <a:ea typeface="ヒラギノ角ゴ Pro W3" pitchFamily="1" charset="-128"/>
              </a:rPr>
              <a:t>-</a:t>
            </a:r>
            <a:r>
              <a:rPr lang="en-US" sz="2400" b="1" baseline="-25000" dirty="0" smtClean="0">
                <a:ea typeface="ヒラギノ角ゴ Pro W3" pitchFamily="1" charset="-128"/>
              </a:rPr>
              <a:t>(</a:t>
            </a:r>
            <a:r>
              <a:rPr lang="en-US" sz="2400" b="1" baseline="-25000" dirty="0" err="1" smtClean="0">
                <a:ea typeface="ヒラギノ角ゴ Pro W3" pitchFamily="1" charset="-128"/>
              </a:rPr>
              <a:t>aq</a:t>
            </a:r>
            <a:r>
              <a:rPr lang="en-US" sz="2400" b="1" baseline="-25000" dirty="0" smtClean="0">
                <a:ea typeface="ヒラギノ角ゴ Pro W3" pitchFamily="1" charset="-128"/>
              </a:rPr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892" y="1600505"/>
            <a:ext cx="799783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</a:t>
            </a:r>
            <a:r>
              <a:rPr lang="en-US" sz="2800" b="1" dirty="0" err="1" smtClean="0"/>
              <a:t>HA</a:t>
            </a:r>
            <a:r>
              <a:rPr lang="en-US" sz="2800" b="1" baseline="-25000" dirty="0" err="1" smtClean="0"/>
              <a:t>(aq</a:t>
            </a:r>
            <a:r>
              <a:rPr lang="en-US" sz="2800" b="1" baseline="-25000" dirty="0" smtClean="0"/>
              <a:t>)</a:t>
            </a:r>
            <a:r>
              <a:rPr lang="en-US" sz="2800" b="1" dirty="0" smtClean="0"/>
              <a:t>    +   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(</a:t>
            </a:r>
            <a:r>
              <a:rPr lang="en-US" sz="2800" i="1" baseline="-25000" dirty="0" smtClean="0"/>
              <a:t>l</a:t>
            </a:r>
            <a:r>
              <a:rPr lang="en-US" sz="2800" b="1" baseline="-25000" dirty="0" smtClean="0"/>
              <a:t>)</a:t>
            </a:r>
            <a:r>
              <a:rPr lang="en-US" sz="2800" b="1" dirty="0" smtClean="0"/>
              <a:t>     </a:t>
            </a:r>
            <a:r>
              <a:rPr lang="en-US" sz="2800" b="1" dirty="0" smtClean="0">
                <a:ea typeface="ヒラギノ角ゴ Pro W3" pitchFamily="1" charset="-128"/>
              </a:rPr>
              <a:t>⇌ 	H</a:t>
            </a:r>
            <a:r>
              <a:rPr lang="en-US" sz="2800" b="1" baseline="-25000" dirty="0" smtClean="0">
                <a:ea typeface="ヒラギノ角ゴ Pro W3" pitchFamily="1" charset="-128"/>
              </a:rPr>
              <a:t>3</a:t>
            </a:r>
            <a:r>
              <a:rPr lang="en-US" sz="2800" b="1" dirty="0" smtClean="0">
                <a:ea typeface="ヒラギノ角ゴ Pro W3" pitchFamily="1" charset="-128"/>
              </a:rPr>
              <a:t>O</a:t>
            </a:r>
            <a:r>
              <a:rPr lang="en-US" sz="2800" b="1" baseline="30000" dirty="0" smtClean="0">
                <a:ea typeface="ヒラギノ角ゴ Pro W3" pitchFamily="1" charset="-128"/>
              </a:rPr>
              <a:t>+</a:t>
            </a:r>
            <a:r>
              <a:rPr lang="en-US" sz="2800" b="1" baseline="-25000" dirty="0" smtClean="0">
                <a:ea typeface="ヒラギノ角ゴ Pro W3" pitchFamily="1" charset="-128"/>
              </a:rPr>
              <a:t>(aq)    </a:t>
            </a:r>
            <a:r>
              <a:rPr lang="en-US" sz="2800" b="1" dirty="0" smtClean="0">
                <a:ea typeface="ヒラギノ角ゴ Pro W3" pitchFamily="1" charset="-128"/>
              </a:rPr>
              <a:t>+    A</a:t>
            </a:r>
            <a:r>
              <a:rPr lang="en-US" sz="2800" b="1" baseline="30000" dirty="0" smtClean="0">
                <a:ea typeface="ヒラギノ角ゴ Pro W3" pitchFamily="1" charset="-128"/>
              </a:rPr>
              <a:t>-</a:t>
            </a:r>
            <a:r>
              <a:rPr lang="en-US" sz="2800" b="1" baseline="-25000" dirty="0" smtClean="0">
                <a:ea typeface="ヒラギノ角ゴ Pro W3" pitchFamily="1" charset="-128"/>
              </a:rPr>
              <a:t>(</a:t>
            </a:r>
            <a:r>
              <a:rPr lang="en-US" sz="2800" b="1" baseline="-25000" dirty="0" err="1" smtClean="0">
                <a:ea typeface="ヒラギノ角ゴ Pro W3" pitchFamily="1" charset="-128"/>
              </a:rPr>
              <a:t>aq</a:t>
            </a:r>
            <a:r>
              <a:rPr lang="en-US" sz="2800" b="1" baseline="-25000" dirty="0" smtClean="0">
                <a:ea typeface="ヒラギノ角ゴ Pro W3" pitchFamily="1" charset="-128"/>
              </a:rPr>
              <a:t>)</a:t>
            </a:r>
            <a:r>
              <a:rPr lang="en-US" sz="2800" dirty="0" smtClean="0">
                <a:sym typeface="Wingdings" pitchFamily="2" charset="2"/>
              </a:rPr>
              <a:t>  </a:t>
            </a:r>
            <a:r>
              <a:rPr lang="en-US" sz="2800" b="1" dirty="0" smtClean="0">
                <a:sym typeface="Wingdings" pitchFamily="2" charset="2"/>
              </a:rPr>
              <a:t>  </a:t>
            </a:r>
          </a:p>
          <a:p>
            <a:endParaRPr lang="en-US" sz="2800" b="1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 </a:t>
            </a:r>
          </a:p>
          <a:p>
            <a:endParaRPr lang="en-US" sz="2800" b="1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 K</a:t>
            </a:r>
            <a:r>
              <a:rPr lang="en-US" sz="2800" b="1" baseline="-25000" dirty="0" smtClean="0">
                <a:sym typeface="Wingdings" pitchFamily="2" charset="2"/>
              </a:rPr>
              <a:t>a</a:t>
            </a:r>
            <a:r>
              <a:rPr lang="en-US" sz="2800" b="1" dirty="0" smtClean="0">
                <a:sym typeface="Wingdings" pitchFamily="2" charset="2"/>
              </a:rPr>
              <a:t> values are related to the strength of the acid.</a:t>
            </a:r>
            <a:endParaRPr lang="en-US" sz="2800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The larger the K</a:t>
            </a:r>
            <a:r>
              <a:rPr lang="en-US" sz="2800" baseline="-25000" dirty="0" smtClean="0">
                <a:sym typeface="Wingdings" pitchFamily="2" charset="2"/>
              </a:rPr>
              <a:t>a</a:t>
            </a:r>
            <a:r>
              <a:rPr lang="en-US" sz="2800" dirty="0" smtClean="0">
                <a:sym typeface="Wingdings" pitchFamily="2" charset="2"/>
              </a:rPr>
              <a:t> of an acid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>
              <a:sym typeface="Wingdings" pitchFamily="2" charset="2"/>
            </a:endParaRPr>
          </a:p>
          <a:p>
            <a:pPr lvl="1"/>
            <a:r>
              <a:rPr lang="en-US" sz="2800" dirty="0" smtClean="0">
                <a:sym typeface="Wingdings" pitchFamily="2" charset="2"/>
              </a:rPr>
              <a:t> 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The smaller the K</a:t>
            </a:r>
            <a:r>
              <a:rPr lang="en-US" sz="2800" baseline="-25000" dirty="0" smtClean="0">
                <a:sym typeface="Wingdings" pitchFamily="2" charset="2"/>
              </a:rPr>
              <a:t>a</a:t>
            </a:r>
            <a:r>
              <a:rPr lang="en-US" sz="2800" dirty="0" smtClean="0">
                <a:sym typeface="Wingdings" pitchFamily="2" charset="2"/>
              </a:rPr>
              <a:t> of an acid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1012953" name="Ink 1012952"/>
              <p14:cNvContentPartPr/>
              <p14:nvPr/>
            </p14:nvContentPartPr>
            <p14:xfrm>
              <a:off x="1393200" y="1241280"/>
              <a:ext cx="360" cy="360"/>
            </p14:xfrm>
          </p:contentPart>
        </mc:Choice>
        <mc:Fallback>
          <p:pic>
            <p:nvPicPr>
              <p:cNvPr id="1012953" name="Ink 10129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12319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8293" y="533705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Acid-Ionization Constant, K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a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93" y="60506"/>
            <a:ext cx="7324665" cy="6757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278" y="1223675"/>
            <a:ext cx="16187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</a:t>
            </a:r>
            <a:r>
              <a:rPr lang="en-US" sz="3200" b="1" baseline="-25000" dirty="0" smtClean="0"/>
              <a:t>a </a:t>
            </a:r>
          </a:p>
          <a:p>
            <a:r>
              <a:rPr lang="en-US" sz="3200" b="1" dirty="0" smtClean="0"/>
              <a:t>Values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44" y="61634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Relative Strength of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140"/>
            <a:ext cx="8229600" cy="4891396"/>
          </a:xfrm>
        </p:spPr>
        <p:txBody>
          <a:bodyPr>
            <a:normAutofit lnSpcReduction="10000"/>
          </a:bodyPr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800" b="1" dirty="0" err="1" smtClean="0">
                <a:solidFill>
                  <a:srgbClr val="000090"/>
                </a:solidFill>
              </a:rPr>
              <a:t>Brønsted</a:t>
            </a:r>
            <a:r>
              <a:rPr lang="en-US" sz="2800" b="1" dirty="0" smtClean="0">
                <a:solidFill>
                  <a:srgbClr val="000090"/>
                </a:solidFill>
              </a:rPr>
              <a:t>-Lowry Bases are H</a:t>
            </a:r>
            <a:r>
              <a:rPr lang="en-US" sz="2800" b="1" baseline="30000" dirty="0" smtClean="0">
                <a:solidFill>
                  <a:srgbClr val="000090"/>
                </a:solidFill>
              </a:rPr>
              <a:t>+</a:t>
            </a:r>
            <a:r>
              <a:rPr lang="en-US" sz="2800" b="1" dirty="0" smtClean="0">
                <a:solidFill>
                  <a:srgbClr val="000090"/>
                </a:solidFill>
              </a:rPr>
              <a:t> acceptors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strength of a base is measured by the extent to which it forms hydroxide ions in water.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(aq</a:t>
            </a:r>
            <a:r>
              <a:rPr lang="en-US" b="1" baseline="-25000" dirty="0" smtClean="0"/>
              <a:t>)</a:t>
            </a:r>
            <a:r>
              <a:rPr lang="en-US" b="1" dirty="0" smtClean="0"/>
              <a:t>    +   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(</a:t>
            </a:r>
            <a:r>
              <a:rPr lang="en-US" i="1" baseline="-25000" dirty="0" smtClean="0"/>
              <a:t>l</a:t>
            </a:r>
            <a:r>
              <a:rPr lang="en-US" b="1" baseline="-25000" dirty="0" smtClean="0"/>
              <a:t>)</a:t>
            </a:r>
            <a:r>
              <a:rPr lang="en-US" b="1" dirty="0" smtClean="0"/>
              <a:t>     </a:t>
            </a:r>
            <a:r>
              <a:rPr lang="en-US" b="1" dirty="0" smtClean="0">
                <a:ea typeface="ヒラギノ角ゴ Pro W3" pitchFamily="1" charset="-128"/>
              </a:rPr>
              <a:t>⇌ 	</a:t>
            </a:r>
            <a:r>
              <a:rPr lang="en-US" b="1" dirty="0" err="1" smtClean="0">
                <a:ea typeface="ヒラギノ角ゴ Pro W3" pitchFamily="1" charset="-128"/>
              </a:rPr>
              <a:t>HB</a:t>
            </a:r>
            <a:r>
              <a:rPr lang="en-US" b="1" baseline="30000" dirty="0" err="1" smtClean="0">
                <a:ea typeface="ヒラギノ角ゴ Pro W3" pitchFamily="1" charset="-128"/>
              </a:rPr>
              <a:t>+</a:t>
            </a:r>
            <a:r>
              <a:rPr lang="en-US" b="1" baseline="-25000" dirty="0" err="1" smtClean="0">
                <a:ea typeface="ヒラギノ角ゴ Pro W3" pitchFamily="1" charset="-128"/>
              </a:rPr>
              <a:t>(aq</a:t>
            </a:r>
            <a:r>
              <a:rPr lang="en-US" b="1" baseline="-25000" dirty="0" smtClean="0">
                <a:ea typeface="ヒラギノ角ゴ Pro W3" pitchFamily="1" charset="-128"/>
              </a:rPr>
              <a:t>)    </a:t>
            </a:r>
            <a:r>
              <a:rPr lang="en-US" b="1" dirty="0" smtClean="0">
                <a:ea typeface="ヒラギノ角ゴ Pro W3" pitchFamily="1" charset="-128"/>
              </a:rPr>
              <a:t>+    OH</a:t>
            </a:r>
            <a:r>
              <a:rPr lang="en-US" b="1" baseline="30000" dirty="0" smtClean="0">
                <a:ea typeface="ヒラギノ角ゴ Pro W3" pitchFamily="1" charset="-128"/>
              </a:rPr>
              <a:t>-</a:t>
            </a:r>
            <a:r>
              <a:rPr lang="en-US" b="1" baseline="-25000" dirty="0" smtClean="0">
                <a:ea typeface="ヒラギノ角ゴ Pro W3" pitchFamily="1" charset="-128"/>
              </a:rPr>
              <a:t>(</a:t>
            </a:r>
            <a:r>
              <a:rPr lang="en-US" b="1" baseline="-25000" dirty="0" err="1" smtClean="0">
                <a:ea typeface="ヒラギノ角ゴ Pro W3" pitchFamily="1" charset="-128"/>
              </a:rPr>
              <a:t>aq</a:t>
            </a:r>
            <a:r>
              <a:rPr lang="en-US" b="1" baseline="-25000" dirty="0" smtClean="0">
                <a:ea typeface="ヒラギノ角ゴ Pro W3" pitchFamily="1" charset="-128"/>
              </a:rPr>
              <a:t>)</a:t>
            </a:r>
            <a:endParaRPr lang="en-US" b="1" baseline="-25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Georgia"/>
              </a:rPr>
              <a:t>Strong bases yield nearly 100% </a:t>
            </a:r>
            <a:r>
              <a:rPr lang="en-US" b="1" dirty="0" smtClean="0">
                <a:latin typeface="Georgia"/>
                <a:ea typeface="ヒラギノ角ゴ Pro W3" pitchFamily="1" charset="-128"/>
              </a:rPr>
              <a:t>OH</a:t>
            </a:r>
            <a:r>
              <a:rPr lang="en-US" b="1" baseline="30000" dirty="0" smtClean="0">
                <a:latin typeface="Georgia"/>
                <a:ea typeface="ヒラギノ角ゴ Pro W3" pitchFamily="1" charset="-128"/>
              </a:rPr>
              <a:t>-</a:t>
            </a:r>
            <a:endParaRPr lang="en-US" b="1" dirty="0" smtClean="0">
              <a:latin typeface="Georgia"/>
              <a:ea typeface="ヒラギノ角ゴ Pro W3" pitchFamily="1" charset="-128"/>
            </a:endParaRPr>
          </a:p>
          <a:p>
            <a:endParaRPr lang="en-US" dirty="0" smtClean="0"/>
          </a:p>
          <a:p>
            <a:r>
              <a:rPr lang="en-US" dirty="0" smtClean="0"/>
              <a:t>Weak bases yield much less than 100% </a:t>
            </a:r>
            <a:r>
              <a:rPr lang="en-US" b="1" dirty="0" smtClean="0">
                <a:ea typeface="ヒラギノ角ゴ Pro W3" pitchFamily="1" charset="-128"/>
              </a:rPr>
              <a:t>OH</a:t>
            </a:r>
            <a:r>
              <a:rPr lang="en-US" b="1" baseline="30000" dirty="0" smtClean="0">
                <a:ea typeface="ヒラギノ角ゴ Pro W3" pitchFamily="1" charset="-128"/>
              </a:rPr>
              <a:t>-</a:t>
            </a:r>
            <a:endParaRPr lang="en-US" b="1" dirty="0" smtClean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46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3359" y="5068482"/>
            <a:ext cx="73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0.1 M NH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		                    0.1 M </a:t>
            </a:r>
            <a:r>
              <a:rPr lang="en-US" sz="2800" b="1" dirty="0" err="1" smtClean="0"/>
              <a:t>NaOH</a:t>
            </a:r>
            <a:endParaRPr lang="en-US" sz="2800" b="1" dirty="0"/>
          </a:p>
        </p:txBody>
      </p:sp>
      <p:pic>
        <p:nvPicPr>
          <p:cNvPr id="6" name="Picture Placeholder 1" descr="CNX_Chem_14_03_ammon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615" r="-615"/>
          <a:stretch>
            <a:fillRect/>
          </a:stretch>
        </p:blipFill>
        <p:spPr>
          <a:xfrm>
            <a:off x="753966" y="542134"/>
            <a:ext cx="7951546" cy="449536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07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8293" y="533705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Base-Ionization Constant, K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b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010691" name="Rectangle 3"/>
          <p:cNvSpPr>
            <a:spLocks noGrp="1" noChangeArrowheads="1"/>
          </p:cNvSpPr>
          <p:nvPr>
            <p:ph idx="1"/>
          </p:nvPr>
        </p:nvSpPr>
        <p:spPr>
          <a:xfrm>
            <a:off x="500485" y="1552880"/>
            <a:ext cx="8477408" cy="5305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relative strengths of weak bases can be determined by measuring their equilibrium constants. </a:t>
            </a:r>
          </a:p>
          <a:p>
            <a:endParaRPr lang="en-US" sz="2400" dirty="0" smtClean="0"/>
          </a:p>
          <a:p>
            <a:r>
              <a:rPr lang="en-US" sz="2400" dirty="0" smtClean="0"/>
              <a:t>The equilibrium constant for a base is called the         </a:t>
            </a:r>
            <a:r>
              <a:rPr lang="en-US" sz="2400" b="1" i="1" dirty="0" smtClean="0">
                <a:solidFill>
                  <a:srgbClr val="000090"/>
                </a:solidFill>
              </a:rPr>
              <a:t>base-ionization constant (K</a:t>
            </a:r>
            <a:r>
              <a:rPr lang="en-US" sz="2400" b="1" i="1" baseline="-25000" dirty="0" smtClean="0">
                <a:solidFill>
                  <a:srgbClr val="000090"/>
                </a:solidFill>
              </a:rPr>
              <a:t>b</a:t>
            </a:r>
            <a:r>
              <a:rPr lang="en-US" sz="2400" b="1" i="1" dirty="0" smtClean="0">
                <a:solidFill>
                  <a:srgbClr val="000090"/>
                </a:solidFill>
              </a:rPr>
              <a:t>).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(aq</a:t>
            </a:r>
            <a:r>
              <a:rPr lang="en-US" sz="2400" b="1" baseline="-25000" dirty="0" smtClean="0"/>
              <a:t>)</a:t>
            </a:r>
            <a:r>
              <a:rPr lang="en-US" sz="2400" b="1" dirty="0" smtClean="0"/>
              <a:t>    +   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(</a:t>
            </a:r>
            <a:r>
              <a:rPr lang="en-US" sz="2400" i="1" baseline="-25000" dirty="0" smtClean="0"/>
              <a:t>l</a:t>
            </a:r>
            <a:r>
              <a:rPr lang="en-US" sz="2400" b="1" baseline="-25000" dirty="0" smtClean="0"/>
              <a:t>)</a:t>
            </a:r>
            <a:r>
              <a:rPr lang="en-US" sz="2400" b="1" dirty="0" smtClean="0"/>
              <a:t>     </a:t>
            </a:r>
            <a:r>
              <a:rPr lang="en-US" sz="2400" b="1" dirty="0" smtClean="0">
                <a:ea typeface="ヒラギノ角ゴ Pro W3" pitchFamily="1" charset="-128"/>
              </a:rPr>
              <a:t>⇌ 	</a:t>
            </a:r>
            <a:r>
              <a:rPr lang="en-US" sz="2400" b="1" dirty="0" err="1" smtClean="0">
                <a:ea typeface="ヒラギノ角ゴ Pro W3" pitchFamily="1" charset="-128"/>
              </a:rPr>
              <a:t>HB</a:t>
            </a:r>
            <a:r>
              <a:rPr lang="en-US" sz="2400" b="1" baseline="30000" dirty="0" err="1" smtClean="0">
                <a:ea typeface="ヒラギノ角ゴ Pro W3" pitchFamily="1" charset="-128"/>
              </a:rPr>
              <a:t>+</a:t>
            </a:r>
            <a:r>
              <a:rPr lang="en-US" sz="2400" b="1" baseline="-25000" dirty="0" err="1" smtClean="0">
                <a:ea typeface="ヒラギノ角ゴ Pro W3" pitchFamily="1" charset="-128"/>
              </a:rPr>
              <a:t>(aq</a:t>
            </a:r>
            <a:r>
              <a:rPr lang="en-US" sz="2400" b="1" baseline="-25000" dirty="0" smtClean="0">
                <a:ea typeface="ヒラギノ角ゴ Pro W3" pitchFamily="1" charset="-128"/>
              </a:rPr>
              <a:t>)    </a:t>
            </a:r>
            <a:r>
              <a:rPr lang="en-US" sz="2400" b="1" dirty="0" smtClean="0">
                <a:ea typeface="ヒラギノ角ゴ Pro W3" pitchFamily="1" charset="-128"/>
              </a:rPr>
              <a:t>+    OH</a:t>
            </a:r>
            <a:r>
              <a:rPr lang="en-US" sz="2400" b="1" baseline="30000" dirty="0" smtClean="0">
                <a:ea typeface="ヒラギノ角ゴ Pro W3" pitchFamily="1" charset="-128"/>
              </a:rPr>
              <a:t>-</a:t>
            </a:r>
            <a:r>
              <a:rPr lang="en-US" sz="2400" b="1" baseline="-25000" dirty="0" smtClean="0">
                <a:ea typeface="ヒラギノ角ゴ Pro W3" pitchFamily="1" charset="-128"/>
              </a:rPr>
              <a:t>(</a:t>
            </a:r>
            <a:r>
              <a:rPr lang="en-US" sz="2400" b="1" baseline="-25000" dirty="0" err="1" smtClean="0">
                <a:ea typeface="ヒラギノ角ゴ Pro W3" pitchFamily="1" charset="-128"/>
              </a:rPr>
              <a:t>aq</a:t>
            </a:r>
            <a:r>
              <a:rPr lang="en-US" sz="2400" b="1" baseline="-25000" dirty="0" smtClean="0">
                <a:ea typeface="ヒラギノ角ゴ Pro W3" pitchFamily="1" charset="-128"/>
              </a:rPr>
              <a:t>)</a:t>
            </a:r>
            <a:endParaRPr lang="en-US" sz="2400" b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631" y="3500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Acid and Base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27" y="1339904"/>
            <a:ext cx="8471763" cy="5518096"/>
          </a:xfrm>
        </p:spPr>
        <p:txBody>
          <a:bodyPr>
            <a:normAutofit/>
          </a:bodyPr>
          <a:lstStyle/>
          <a:p>
            <a:r>
              <a:rPr lang="en-US" sz="3200" dirty="0"/>
              <a:t>Johannes </a:t>
            </a:r>
            <a:r>
              <a:rPr lang="en-US" sz="3200" dirty="0" err="1" smtClean="0"/>
              <a:t>Brønsted</a:t>
            </a:r>
            <a:r>
              <a:rPr lang="en-US" sz="3200" dirty="0" smtClean="0"/>
              <a:t> and Thomas Lowry (1923) Definition: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Focused on the </a:t>
            </a:r>
            <a:r>
              <a:rPr lang="en-US" sz="2800" dirty="0">
                <a:solidFill>
                  <a:schemeClr val="tx1"/>
                </a:solidFill>
              </a:rPr>
              <a:t>reactions that take place between </a:t>
            </a:r>
            <a:r>
              <a:rPr lang="en-US" sz="2800" dirty="0" smtClean="0">
                <a:solidFill>
                  <a:schemeClr val="tx1"/>
                </a:solidFill>
              </a:rPr>
              <a:t>acids and bases. </a:t>
            </a:r>
          </a:p>
          <a:p>
            <a:pPr marL="411480" lvl="1" indent="0">
              <a:buNone/>
            </a:pPr>
            <a:endParaRPr lang="en-US" sz="2800" dirty="0">
              <a:solidFill>
                <a:srgbClr val="000090"/>
              </a:solidFill>
            </a:endParaRPr>
          </a:p>
          <a:p>
            <a:pPr lvl="1"/>
            <a:r>
              <a:rPr lang="en-US" sz="2800" b="1" dirty="0" err="1" smtClean="0">
                <a:solidFill>
                  <a:srgbClr val="000090"/>
                </a:solidFill>
              </a:rPr>
              <a:t>Brønsted</a:t>
            </a:r>
            <a:r>
              <a:rPr lang="en-US" sz="2800" b="1" dirty="0" smtClean="0">
                <a:solidFill>
                  <a:srgbClr val="000090"/>
                </a:solidFill>
              </a:rPr>
              <a:t>-Lowry Acid – </a:t>
            </a:r>
            <a:r>
              <a:rPr lang="en-US" sz="2800" dirty="0" smtClean="0">
                <a:solidFill>
                  <a:srgbClr val="000000"/>
                </a:solidFill>
              </a:rPr>
              <a:t>A compound that </a:t>
            </a:r>
            <a:r>
              <a:rPr lang="en-US" sz="2800" b="1" dirty="0" smtClean="0">
                <a:solidFill>
                  <a:srgbClr val="000090"/>
                </a:solidFill>
              </a:rPr>
              <a:t>donates a proton </a:t>
            </a:r>
            <a:r>
              <a:rPr lang="en-US" sz="2800" dirty="0" smtClean="0">
                <a:solidFill>
                  <a:srgbClr val="000000"/>
                </a:solidFill>
              </a:rPr>
              <a:t>to another compound. </a:t>
            </a:r>
          </a:p>
          <a:p>
            <a:pPr marL="411480" lvl="1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b="1" dirty="0" err="1">
                <a:solidFill>
                  <a:srgbClr val="FF0000"/>
                </a:solidFill>
              </a:rPr>
              <a:t>Brønsted</a:t>
            </a:r>
            <a:r>
              <a:rPr lang="en-US" sz="2800" b="1" dirty="0">
                <a:solidFill>
                  <a:srgbClr val="FF0000"/>
                </a:solidFill>
              </a:rPr>
              <a:t>-Lowry </a:t>
            </a:r>
            <a:r>
              <a:rPr lang="en-US" sz="2800" b="1" dirty="0" smtClean="0">
                <a:solidFill>
                  <a:srgbClr val="FF0000"/>
                </a:solidFill>
              </a:rPr>
              <a:t>Base </a:t>
            </a:r>
            <a:r>
              <a:rPr lang="en-US" sz="2800" b="1" dirty="0">
                <a:solidFill>
                  <a:srgbClr val="FF0000"/>
                </a:solidFill>
              </a:rPr>
              <a:t>– </a:t>
            </a:r>
            <a:r>
              <a:rPr lang="en-US" sz="2800" dirty="0">
                <a:solidFill>
                  <a:srgbClr val="000000"/>
                </a:solidFill>
              </a:rPr>
              <a:t>A compound that </a:t>
            </a:r>
            <a:r>
              <a:rPr lang="en-US" sz="2800" b="1" dirty="0" smtClean="0">
                <a:solidFill>
                  <a:srgbClr val="FF0000"/>
                </a:solidFill>
              </a:rPr>
              <a:t>accepts a proton </a:t>
            </a:r>
            <a:r>
              <a:rPr lang="en-US" sz="2800" dirty="0" smtClean="0">
                <a:solidFill>
                  <a:srgbClr val="000000"/>
                </a:solidFill>
              </a:rPr>
              <a:t>from another compound. 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69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892" y="1600505"/>
            <a:ext cx="799783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</a:t>
            </a:r>
            <a:r>
              <a:rPr lang="en-US" sz="2800" b="1" dirty="0" err="1" smtClean="0"/>
              <a:t>B</a:t>
            </a:r>
            <a:r>
              <a:rPr lang="en-US" sz="2800" b="1" baseline="-25000" dirty="0" err="1" smtClean="0"/>
              <a:t>(aq</a:t>
            </a:r>
            <a:r>
              <a:rPr lang="en-US" sz="2800" b="1" baseline="-25000" dirty="0" smtClean="0"/>
              <a:t>)</a:t>
            </a:r>
            <a:r>
              <a:rPr lang="en-US" sz="2800" b="1" dirty="0" smtClean="0"/>
              <a:t>    +   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(</a:t>
            </a:r>
            <a:r>
              <a:rPr lang="en-US" sz="2800" i="1" baseline="-25000" dirty="0" smtClean="0"/>
              <a:t>l</a:t>
            </a:r>
            <a:r>
              <a:rPr lang="en-US" sz="2800" b="1" baseline="-25000" dirty="0" smtClean="0"/>
              <a:t>)</a:t>
            </a:r>
            <a:r>
              <a:rPr lang="en-US" sz="2800" b="1" dirty="0" smtClean="0"/>
              <a:t>     </a:t>
            </a:r>
            <a:r>
              <a:rPr lang="en-US" sz="2800" b="1" dirty="0" smtClean="0">
                <a:ea typeface="ヒラギノ角ゴ Pro W3" pitchFamily="1" charset="-128"/>
              </a:rPr>
              <a:t>⇌ 	</a:t>
            </a:r>
            <a:r>
              <a:rPr lang="en-US" sz="2800" b="1" dirty="0" err="1" smtClean="0">
                <a:ea typeface="ヒラギノ角ゴ Pro W3" pitchFamily="1" charset="-128"/>
              </a:rPr>
              <a:t>HB</a:t>
            </a:r>
            <a:r>
              <a:rPr lang="en-US" sz="2800" b="1" baseline="30000" dirty="0" err="1" smtClean="0">
                <a:ea typeface="ヒラギノ角ゴ Pro W3" pitchFamily="1" charset="-128"/>
              </a:rPr>
              <a:t>+</a:t>
            </a:r>
            <a:r>
              <a:rPr lang="en-US" sz="2800" b="1" baseline="-25000" dirty="0" err="1" smtClean="0">
                <a:ea typeface="ヒラギノ角ゴ Pro W3" pitchFamily="1" charset="-128"/>
              </a:rPr>
              <a:t>(aq</a:t>
            </a:r>
            <a:r>
              <a:rPr lang="en-US" sz="2800" b="1" baseline="-25000" dirty="0" smtClean="0">
                <a:ea typeface="ヒラギノ角ゴ Pro W3" pitchFamily="1" charset="-128"/>
              </a:rPr>
              <a:t>)    </a:t>
            </a:r>
            <a:r>
              <a:rPr lang="en-US" sz="2800" b="1" dirty="0" smtClean="0">
                <a:ea typeface="ヒラギノ角ゴ Pro W3" pitchFamily="1" charset="-128"/>
              </a:rPr>
              <a:t>+    OH</a:t>
            </a:r>
            <a:r>
              <a:rPr lang="en-US" sz="2800" b="1" baseline="30000" dirty="0" smtClean="0">
                <a:ea typeface="ヒラギノ角ゴ Pro W3" pitchFamily="1" charset="-128"/>
              </a:rPr>
              <a:t>-</a:t>
            </a:r>
            <a:r>
              <a:rPr lang="en-US" sz="2800" b="1" baseline="-25000" dirty="0" smtClean="0">
                <a:ea typeface="ヒラギノ角ゴ Pro W3" pitchFamily="1" charset="-128"/>
              </a:rPr>
              <a:t>(</a:t>
            </a:r>
            <a:r>
              <a:rPr lang="en-US" sz="2800" b="1" baseline="-25000" dirty="0" err="1" smtClean="0">
                <a:ea typeface="ヒラギノ角ゴ Pro W3" pitchFamily="1" charset="-128"/>
              </a:rPr>
              <a:t>aq</a:t>
            </a:r>
            <a:r>
              <a:rPr lang="en-US" sz="2800" b="1" baseline="-25000" dirty="0" smtClean="0">
                <a:ea typeface="ヒラギノ角ゴ Pro W3" pitchFamily="1" charset="-128"/>
              </a:rPr>
              <a:t>)</a:t>
            </a:r>
            <a:endParaRPr lang="en-US" sz="2800" b="1" dirty="0" smtClean="0">
              <a:sym typeface="Wingdings" pitchFamily="2" charset="2"/>
            </a:endParaRPr>
          </a:p>
          <a:p>
            <a:endParaRPr lang="en-US" sz="2800" b="1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 </a:t>
            </a:r>
          </a:p>
          <a:p>
            <a:endParaRPr lang="en-US" sz="2800" b="1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 K</a:t>
            </a:r>
            <a:r>
              <a:rPr lang="en-US" sz="2800" b="1" baseline="-25000" dirty="0" smtClean="0">
                <a:sym typeface="Wingdings" pitchFamily="2" charset="2"/>
              </a:rPr>
              <a:t>b</a:t>
            </a:r>
            <a:r>
              <a:rPr lang="en-US" sz="2800" b="1" dirty="0" smtClean="0">
                <a:sym typeface="Wingdings" pitchFamily="2" charset="2"/>
              </a:rPr>
              <a:t> values are related to the strength of the base.</a:t>
            </a:r>
            <a:endParaRPr lang="en-US" sz="2800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The larger the K</a:t>
            </a:r>
            <a:r>
              <a:rPr lang="en-US" sz="2800" baseline="-25000" dirty="0" smtClean="0">
                <a:sym typeface="Wingdings" pitchFamily="2" charset="2"/>
              </a:rPr>
              <a:t>b</a:t>
            </a:r>
            <a:r>
              <a:rPr lang="en-US" sz="2800" dirty="0" smtClean="0">
                <a:sym typeface="Wingdings" pitchFamily="2" charset="2"/>
              </a:rPr>
              <a:t> of the base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>
              <a:sym typeface="Wingdings" pitchFamily="2" charset="2"/>
            </a:endParaRPr>
          </a:p>
          <a:p>
            <a:pPr lvl="1"/>
            <a:r>
              <a:rPr lang="en-US" sz="2800" dirty="0" smtClean="0">
                <a:sym typeface="Wingdings" pitchFamily="2" charset="2"/>
              </a:rPr>
              <a:t> 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 The smaller the K</a:t>
            </a:r>
            <a:r>
              <a:rPr lang="en-US" sz="2800" baseline="-25000" dirty="0" smtClean="0">
                <a:sym typeface="Wingdings" pitchFamily="2" charset="2"/>
              </a:rPr>
              <a:t>b</a:t>
            </a:r>
            <a:r>
              <a:rPr lang="en-US" sz="2800" dirty="0" smtClean="0">
                <a:sym typeface="Wingdings" pitchFamily="2" charset="2"/>
              </a:rPr>
              <a:t> of the base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1012953" name="Ink 1012952"/>
              <p14:cNvContentPartPr/>
              <p14:nvPr/>
            </p14:nvContentPartPr>
            <p14:xfrm>
              <a:off x="1393200" y="1241280"/>
              <a:ext cx="360" cy="360"/>
            </p14:xfrm>
          </p:contentPart>
        </mc:Choice>
        <mc:Fallback>
          <p:pic>
            <p:nvPicPr>
              <p:cNvPr id="1012953" name="Ink 10129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12319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8293" y="533705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Base-Ionization Constant, K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b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83153" y="562765"/>
            <a:ext cx="457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K</a:t>
            </a:r>
            <a:r>
              <a:rPr lang="en-US" sz="3600" b="1" baseline="-25000" dirty="0" smtClean="0"/>
              <a:t>b </a:t>
            </a:r>
            <a:r>
              <a:rPr lang="en-US" sz="3600" b="1" dirty="0" smtClean="0"/>
              <a:t> Values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4" y="1412958"/>
            <a:ext cx="7152654" cy="495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660" y="42172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Acid/Base Strength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23" y="2408454"/>
            <a:ext cx="8265092" cy="541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K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a</a:t>
            </a:r>
            <a:r>
              <a:rPr lang="en-US" sz="2800" b="1" dirty="0" smtClean="0">
                <a:solidFill>
                  <a:srgbClr val="000000"/>
                </a:solidFill>
              </a:rPr>
              <a:t> and K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b</a:t>
            </a:r>
            <a:r>
              <a:rPr lang="en-US" sz="2800" b="1" dirty="0" smtClean="0">
                <a:solidFill>
                  <a:srgbClr val="000000"/>
                </a:solidFill>
              </a:rPr>
              <a:t> are inversely related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 larger </a:t>
            </a:r>
            <a:r>
              <a:rPr lang="en-US" dirty="0" err="1" smtClean="0">
                <a:solidFill>
                  <a:srgbClr val="000090"/>
                </a:solidFill>
              </a:rPr>
              <a:t>K</a:t>
            </a:r>
            <a:r>
              <a:rPr lang="en-US" baseline="-25000" dirty="0" err="1" smtClean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 is of an acid, the smaller the K</a:t>
            </a:r>
            <a:r>
              <a:rPr lang="en-US" baseline="-25000" dirty="0" smtClean="0">
                <a:solidFill>
                  <a:srgbClr val="000090"/>
                </a:solidFill>
              </a:rPr>
              <a:t>b</a:t>
            </a:r>
            <a:r>
              <a:rPr lang="en-US" dirty="0" smtClean="0">
                <a:solidFill>
                  <a:srgbClr val="000090"/>
                </a:solidFill>
              </a:rPr>
              <a:t> is of its conjugate base.</a:t>
            </a:r>
          </a:p>
          <a:p>
            <a:pPr marL="41148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704088" lvl="2" indent="0">
              <a:buNone/>
            </a:pPr>
            <a:endParaRPr lang="en-US" sz="2600" dirty="0" smtClean="0">
              <a:solidFill>
                <a:srgbClr val="000090"/>
              </a:solidFill>
            </a:endParaRPr>
          </a:p>
          <a:p>
            <a:pPr marL="704088" lvl="2" indent="0">
              <a:buNone/>
            </a:pPr>
            <a:endParaRPr lang="en-US" sz="2600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 larger K</a:t>
            </a:r>
            <a:r>
              <a:rPr lang="en-US" baseline="-25000" dirty="0" smtClean="0">
                <a:solidFill>
                  <a:srgbClr val="000090"/>
                </a:solidFill>
              </a:rPr>
              <a:t>b</a:t>
            </a:r>
            <a:r>
              <a:rPr lang="en-US" dirty="0" smtClean="0">
                <a:solidFill>
                  <a:srgbClr val="000090"/>
                </a:solidFill>
              </a:rPr>
              <a:t> is of a base, the smaller the </a:t>
            </a:r>
            <a:r>
              <a:rPr lang="en-US" dirty="0" err="1" smtClean="0">
                <a:solidFill>
                  <a:srgbClr val="000090"/>
                </a:solidFill>
              </a:rPr>
              <a:t>K</a:t>
            </a:r>
            <a:r>
              <a:rPr lang="en-US" baseline="-25000" dirty="0" err="1" smtClean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 is of its conjugate acid.</a:t>
            </a:r>
            <a:endParaRPr lang="en-US" sz="2400" dirty="0">
              <a:solidFill>
                <a:srgbClr val="000090"/>
              </a:solidFill>
            </a:endParaRPr>
          </a:p>
          <a:p>
            <a:pPr marL="411480" lvl="1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6715707"/>
              </p:ext>
            </p:extLst>
          </p:nvPr>
        </p:nvGraphicFramePr>
        <p:xfrm>
          <a:off x="1641979" y="1488520"/>
          <a:ext cx="6270352" cy="570032"/>
        </p:xfrm>
        <a:graphic>
          <a:graphicData uri="http://schemas.openxmlformats.org/presentationml/2006/ole">
            <p:oleObj spid="_x0000_s431251" name="Equation" r:id="rId3" imgW="26543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660" y="42172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Acid/Base Strength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23" y="1301125"/>
            <a:ext cx="8265092" cy="5963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b="1" dirty="0" err="1" smtClean="0"/>
              <a:t>HA</a:t>
            </a:r>
            <a:r>
              <a:rPr lang="en-US" b="1" baseline="-25000" dirty="0" err="1" smtClean="0"/>
              <a:t>(aq</a:t>
            </a:r>
            <a:r>
              <a:rPr lang="en-US" b="1" baseline="-25000" dirty="0" smtClean="0"/>
              <a:t>)</a:t>
            </a:r>
            <a:r>
              <a:rPr lang="en-US" b="1" dirty="0" smtClean="0"/>
              <a:t>    +   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(</a:t>
            </a:r>
            <a:r>
              <a:rPr lang="en-US" i="1" baseline="-25000" dirty="0" smtClean="0"/>
              <a:t>l</a:t>
            </a:r>
            <a:r>
              <a:rPr lang="en-US" b="1" baseline="-25000" dirty="0" smtClean="0"/>
              <a:t>)</a:t>
            </a:r>
            <a:r>
              <a:rPr lang="en-US" b="1" dirty="0" smtClean="0"/>
              <a:t>     </a:t>
            </a:r>
            <a:r>
              <a:rPr lang="en-US" b="1" dirty="0" smtClean="0">
                <a:ea typeface="ヒラギノ角ゴ Pro W3" pitchFamily="1" charset="-128"/>
              </a:rPr>
              <a:t>⇌ 	H</a:t>
            </a:r>
            <a:r>
              <a:rPr lang="en-US" b="1" baseline="-25000" dirty="0" smtClean="0">
                <a:ea typeface="ヒラギノ角ゴ Pro W3" pitchFamily="1" charset="-128"/>
              </a:rPr>
              <a:t>3</a:t>
            </a:r>
            <a:r>
              <a:rPr lang="en-US" b="1" dirty="0" smtClean="0">
                <a:ea typeface="ヒラギノ角ゴ Pro W3" pitchFamily="1" charset="-128"/>
              </a:rPr>
              <a:t>O</a:t>
            </a:r>
            <a:r>
              <a:rPr lang="en-US" b="1" baseline="30000" dirty="0" smtClean="0">
                <a:ea typeface="ヒラギノ角ゴ Pro W3" pitchFamily="1" charset="-128"/>
              </a:rPr>
              <a:t>+</a:t>
            </a:r>
            <a:r>
              <a:rPr lang="en-US" b="1" baseline="-25000" dirty="0" smtClean="0">
                <a:ea typeface="ヒラギノ角ゴ Pro W3" pitchFamily="1" charset="-128"/>
              </a:rPr>
              <a:t>(aq)    </a:t>
            </a:r>
            <a:r>
              <a:rPr lang="en-US" b="1" dirty="0" smtClean="0">
                <a:ea typeface="ヒラギノ角ゴ Pro W3" pitchFamily="1" charset="-128"/>
              </a:rPr>
              <a:t>+    A</a:t>
            </a:r>
            <a:r>
              <a:rPr lang="en-US" b="1" baseline="30000" dirty="0" smtClean="0">
                <a:ea typeface="ヒラギノ角ゴ Pro W3" pitchFamily="1" charset="-128"/>
              </a:rPr>
              <a:t>-</a:t>
            </a:r>
            <a:r>
              <a:rPr lang="en-US" b="1" baseline="-25000" dirty="0" smtClean="0">
                <a:ea typeface="ヒラギノ角ゴ Pro W3" pitchFamily="1" charset="-128"/>
              </a:rPr>
              <a:t>(</a:t>
            </a:r>
            <a:r>
              <a:rPr lang="en-US" b="1" baseline="-25000" dirty="0" err="1" smtClean="0">
                <a:ea typeface="ヒラギノ角ゴ Pro W3" pitchFamily="1" charset="-128"/>
              </a:rPr>
              <a:t>aq</a:t>
            </a:r>
            <a:r>
              <a:rPr lang="en-US" b="1" baseline="-25000" dirty="0" smtClean="0">
                <a:ea typeface="ヒラギノ角ゴ Pro W3" pitchFamily="1" charset="-128"/>
              </a:rPr>
              <a:t>)</a:t>
            </a:r>
            <a:endParaRPr lang="en-US" b="1" baseline="-25000" dirty="0" smtClean="0"/>
          </a:p>
          <a:p>
            <a:pPr>
              <a:buNone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The extent to which an acid, HA, donates a proton to a water molecule depends upon the strength of its conjugate base, A</a:t>
            </a:r>
            <a:r>
              <a:rPr lang="en-US" sz="2600" baseline="30000" dirty="0" smtClean="0">
                <a:solidFill>
                  <a:srgbClr val="000000"/>
                </a:solidFill>
              </a:rPr>
              <a:t>-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If A- is a strong base, then any proton donated to a water molecule is recaptured by A</a:t>
            </a:r>
            <a:r>
              <a:rPr lang="en-US" sz="2600" baseline="30000" dirty="0" smtClean="0">
                <a:solidFill>
                  <a:srgbClr val="000000"/>
                </a:solidFill>
              </a:rPr>
              <a:t>-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Little H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O</a:t>
            </a:r>
            <a:r>
              <a:rPr lang="en-US" sz="2400" baseline="30000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would exist in solution.</a:t>
            </a:r>
          </a:p>
          <a:p>
            <a:pPr lvl="1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HA is therefore a weak acid. 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pPr marL="411480" lvl="1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660" y="42172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Acid/Base Strength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23" y="1488520"/>
            <a:ext cx="8265092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b="1" dirty="0" err="1" smtClean="0"/>
              <a:t>HA</a:t>
            </a:r>
            <a:r>
              <a:rPr lang="en-US" b="1" baseline="-25000" dirty="0" err="1" smtClean="0"/>
              <a:t>(aq</a:t>
            </a:r>
            <a:r>
              <a:rPr lang="en-US" b="1" baseline="-25000" dirty="0" smtClean="0"/>
              <a:t>)</a:t>
            </a:r>
            <a:r>
              <a:rPr lang="en-US" b="1" dirty="0" smtClean="0"/>
              <a:t>    +   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(</a:t>
            </a:r>
            <a:r>
              <a:rPr lang="en-US" i="1" baseline="-25000" dirty="0" smtClean="0"/>
              <a:t>l</a:t>
            </a:r>
            <a:r>
              <a:rPr lang="en-US" b="1" baseline="-25000" dirty="0" smtClean="0"/>
              <a:t>)</a:t>
            </a:r>
            <a:r>
              <a:rPr lang="en-US" b="1" dirty="0" smtClean="0"/>
              <a:t>     </a:t>
            </a:r>
            <a:r>
              <a:rPr lang="en-US" b="1" dirty="0" smtClean="0">
                <a:ea typeface="ヒラギノ角ゴ Pro W3" pitchFamily="1" charset="-128"/>
              </a:rPr>
              <a:t>⇌ 	H</a:t>
            </a:r>
            <a:r>
              <a:rPr lang="en-US" b="1" baseline="-25000" dirty="0" smtClean="0">
                <a:ea typeface="ヒラギノ角ゴ Pro W3" pitchFamily="1" charset="-128"/>
              </a:rPr>
              <a:t>3</a:t>
            </a:r>
            <a:r>
              <a:rPr lang="en-US" b="1" dirty="0" smtClean="0">
                <a:ea typeface="ヒラギノ角ゴ Pro W3" pitchFamily="1" charset="-128"/>
              </a:rPr>
              <a:t>O</a:t>
            </a:r>
            <a:r>
              <a:rPr lang="en-US" b="1" baseline="30000" dirty="0" smtClean="0">
                <a:ea typeface="ヒラギノ角ゴ Pro W3" pitchFamily="1" charset="-128"/>
              </a:rPr>
              <a:t>+</a:t>
            </a:r>
            <a:r>
              <a:rPr lang="en-US" b="1" baseline="-25000" dirty="0" smtClean="0">
                <a:ea typeface="ヒラギノ角ゴ Pro W3" pitchFamily="1" charset="-128"/>
              </a:rPr>
              <a:t>(aq)    </a:t>
            </a:r>
            <a:r>
              <a:rPr lang="en-US" b="1" dirty="0" smtClean="0">
                <a:ea typeface="ヒラギノ角ゴ Pro W3" pitchFamily="1" charset="-128"/>
              </a:rPr>
              <a:t>+    A</a:t>
            </a:r>
            <a:r>
              <a:rPr lang="en-US" b="1" baseline="30000" dirty="0" smtClean="0">
                <a:ea typeface="ヒラギノ角ゴ Pro W3" pitchFamily="1" charset="-128"/>
              </a:rPr>
              <a:t>-</a:t>
            </a:r>
            <a:r>
              <a:rPr lang="en-US" b="1" baseline="-25000" dirty="0" smtClean="0">
                <a:ea typeface="ヒラギノ角ゴ Pro W3" pitchFamily="1" charset="-128"/>
              </a:rPr>
              <a:t>(</a:t>
            </a:r>
            <a:r>
              <a:rPr lang="en-US" b="1" baseline="-25000" dirty="0" err="1" smtClean="0">
                <a:ea typeface="ヒラギノ角ゴ Pro W3" pitchFamily="1" charset="-128"/>
              </a:rPr>
              <a:t>aq</a:t>
            </a:r>
            <a:r>
              <a:rPr lang="en-US" b="1" baseline="-25000" dirty="0" smtClean="0">
                <a:ea typeface="ヒラギノ角ゴ Pro W3" pitchFamily="1" charset="-128"/>
              </a:rPr>
              <a:t>)</a:t>
            </a:r>
            <a:endParaRPr lang="en-US" b="1" baseline="-25000" dirty="0" smtClean="0"/>
          </a:p>
          <a:p>
            <a:pPr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If A</a:t>
            </a:r>
            <a:r>
              <a:rPr lang="en-US" sz="2600" baseline="30000" dirty="0" smtClean="0">
                <a:solidFill>
                  <a:srgbClr val="000000"/>
                </a:solidFill>
              </a:rPr>
              <a:t>-</a:t>
            </a:r>
            <a:r>
              <a:rPr lang="en-US" sz="2600" dirty="0" smtClean="0">
                <a:solidFill>
                  <a:srgbClr val="000000"/>
                </a:solidFill>
              </a:rPr>
              <a:t> is a weak base, then it is unlikely for A</a:t>
            </a:r>
            <a:r>
              <a:rPr lang="en-US" sz="2600" baseline="30000" dirty="0" smtClean="0">
                <a:solidFill>
                  <a:srgbClr val="000000"/>
                </a:solidFill>
              </a:rPr>
              <a:t>-</a:t>
            </a:r>
            <a:r>
              <a:rPr lang="en-US" sz="2600" dirty="0" smtClean="0">
                <a:solidFill>
                  <a:srgbClr val="000000"/>
                </a:solidFill>
              </a:rPr>
              <a:t> to recapture a proton donated to a water molecule. </a:t>
            </a:r>
          </a:p>
          <a:p>
            <a:pPr marL="109728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109728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 large amount of H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O</a:t>
            </a:r>
            <a:r>
              <a:rPr lang="en-US" sz="2400" baseline="30000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would exist in solution.</a:t>
            </a: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HA is therefore a strong acid. 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pPr marL="411480" lvl="1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6A5C-216D-4FDB-978E-7B184E59984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 descr="CNX_Chem_14_03_strengt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12703" b="-12703"/>
          <a:stretch>
            <a:fillRect/>
          </a:stretch>
        </p:blipFill>
        <p:spPr>
          <a:xfrm>
            <a:off x="317807" y="1122386"/>
            <a:ext cx="8547332" cy="3710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 descr="CNX_Chem_14_03_corres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923" r="-923"/>
          <a:stretch>
            <a:fillRect/>
          </a:stretch>
        </p:blipFill>
        <p:spPr>
          <a:xfrm>
            <a:off x="1480778" y="217546"/>
            <a:ext cx="7546826" cy="6640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046" y="1174920"/>
            <a:ext cx="8229600" cy="53694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0090"/>
                </a:solidFill>
              </a:rPr>
              <a:t>The conjugates of weak acids and weak bases are weak bases and weak acids, respectively. </a:t>
            </a:r>
          </a:p>
          <a:p>
            <a:endParaRPr lang="en-US" sz="2400" dirty="0" smtClean="0"/>
          </a:p>
          <a:p>
            <a:r>
              <a:rPr lang="en-US" sz="2400" dirty="0" smtClean="0"/>
              <a:t>These conjugates compete with water. 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Solutions of these weak acids and weak bases produce an equilibrium mixture of reactants and products.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Just keep in mind that for conjugate acid/base pairs, the following equation must always be satisfied.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3050" y="45308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Acid/Base Strength Notes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006746" y="5891478"/>
          <a:ext cx="6668986" cy="606452"/>
        </p:xfrm>
        <a:graphic>
          <a:graphicData uri="http://schemas.openxmlformats.org/presentationml/2006/ole">
            <p:oleObj spid="_x0000_s418963" name="Equation" r:id="rId3" imgW="26543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295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Determining K</a:t>
            </a:r>
            <a:r>
              <a:rPr lang="en-US" sz="3600" b="1" baseline="-25000" dirty="0" smtClean="0">
                <a:solidFill>
                  <a:srgbClr val="000090"/>
                </a:solidFill>
              </a:rPr>
              <a:t>a</a:t>
            </a:r>
            <a:r>
              <a:rPr lang="en-US" sz="3600" b="1" dirty="0" smtClean="0">
                <a:solidFill>
                  <a:srgbClr val="000090"/>
                </a:solidFill>
              </a:rPr>
              <a:t> or K</a:t>
            </a:r>
            <a:r>
              <a:rPr lang="en-US" sz="3600" b="1" baseline="-25000" dirty="0" smtClean="0">
                <a:solidFill>
                  <a:srgbClr val="000090"/>
                </a:solidFill>
              </a:rPr>
              <a:t>b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90" y="1545678"/>
            <a:ext cx="8229600" cy="52048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several ways to determine the K</a:t>
            </a:r>
            <a:r>
              <a:rPr lang="en-US" baseline="-25000" dirty="0" smtClean="0"/>
              <a:t>a</a:t>
            </a:r>
            <a:r>
              <a:rPr lang="en-US" dirty="0" smtClean="0"/>
              <a:t> or K</a:t>
            </a:r>
            <a:r>
              <a:rPr lang="en-US" baseline="-25000" dirty="0" smtClean="0"/>
              <a:t>b</a:t>
            </a:r>
            <a:r>
              <a:rPr lang="en-US" dirty="0" smtClean="0"/>
              <a:t> value of a weak acid or weak base.</a:t>
            </a:r>
          </a:p>
          <a:p>
            <a:endParaRPr lang="en-US" dirty="0"/>
          </a:p>
          <a:p>
            <a:r>
              <a:rPr lang="en-US" dirty="0" smtClean="0"/>
              <a:t>The methods are similar to how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dirty="0" smtClean="0"/>
              <a:t>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r>
              <a:rPr lang="en-US" dirty="0" smtClean="0"/>
              <a:t> values were determined in Ch. 13. </a:t>
            </a:r>
          </a:p>
          <a:p>
            <a:endParaRPr lang="en-US" dirty="0"/>
          </a:p>
          <a:p>
            <a:r>
              <a:rPr lang="en-US" dirty="0" smtClean="0"/>
              <a:t>One approach is to measure the pH of a solution prepared by dissolving a known amount of the weak acid or base. In these problems…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Given pH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Given some information that can be used to find the initial concentration of the acid or base.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Calculate K</a:t>
            </a:r>
            <a:r>
              <a:rPr lang="en-US" baseline="-25000" dirty="0" smtClean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 or K</a:t>
            </a:r>
            <a:r>
              <a:rPr lang="en-US" baseline="-25000" dirty="0" smtClean="0">
                <a:solidFill>
                  <a:srgbClr val="000090"/>
                </a:solidFill>
              </a:rPr>
              <a:t>b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1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087" y="410918"/>
            <a:ext cx="8110538" cy="6762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Percent Ionization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6150" y="1382713"/>
            <a:ext cx="9144000" cy="1804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For,    </a:t>
            </a:r>
            <a:r>
              <a:rPr lang="en-US" sz="2400" b="1" dirty="0" err="1" smtClean="0"/>
              <a:t>HA</a:t>
            </a:r>
            <a:r>
              <a:rPr lang="en-US" sz="2400" b="1" baseline="-25000" dirty="0" err="1" smtClean="0"/>
              <a:t>(aq</a:t>
            </a:r>
            <a:r>
              <a:rPr lang="en-US" sz="2400" b="1" baseline="-25000" dirty="0" smtClean="0"/>
              <a:t>)</a:t>
            </a:r>
            <a:r>
              <a:rPr lang="en-US" sz="2400" b="1" dirty="0" smtClean="0"/>
              <a:t>    +   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(</a:t>
            </a:r>
            <a:r>
              <a:rPr lang="en-US" sz="2400" i="1" baseline="-25000" dirty="0" smtClean="0"/>
              <a:t>l</a:t>
            </a:r>
            <a:r>
              <a:rPr lang="en-US" sz="2400" b="1" baseline="-25000" dirty="0" smtClean="0"/>
              <a:t>)</a:t>
            </a:r>
            <a:r>
              <a:rPr lang="en-US" sz="2400" b="1" dirty="0" smtClean="0"/>
              <a:t>     </a:t>
            </a:r>
            <a:r>
              <a:rPr lang="en-US" sz="2400" b="1" dirty="0" smtClean="0">
                <a:ea typeface="ヒラギノ角ゴ Pro W3" pitchFamily="1" charset="-128"/>
              </a:rPr>
              <a:t>⇌ 	H</a:t>
            </a:r>
            <a:r>
              <a:rPr lang="en-US" sz="2400" b="1" baseline="-25000" dirty="0" smtClean="0">
                <a:ea typeface="ヒラギノ角ゴ Pro W3" pitchFamily="1" charset="-128"/>
              </a:rPr>
              <a:t>3</a:t>
            </a:r>
            <a:r>
              <a:rPr lang="en-US" sz="2400" b="1" dirty="0" smtClean="0">
                <a:ea typeface="ヒラギノ角ゴ Pro W3" pitchFamily="1" charset="-128"/>
              </a:rPr>
              <a:t>O</a:t>
            </a:r>
            <a:r>
              <a:rPr lang="en-US" sz="2400" b="1" baseline="30000" dirty="0" smtClean="0">
                <a:ea typeface="ヒラギノ角ゴ Pro W3" pitchFamily="1" charset="-128"/>
              </a:rPr>
              <a:t>+</a:t>
            </a:r>
            <a:r>
              <a:rPr lang="en-US" sz="2400" b="1" baseline="-25000" dirty="0" smtClean="0">
                <a:ea typeface="ヒラギノ角ゴ Pro W3" pitchFamily="1" charset="-128"/>
              </a:rPr>
              <a:t>(aq)    </a:t>
            </a:r>
            <a:r>
              <a:rPr lang="en-US" sz="2400" b="1" dirty="0" smtClean="0">
                <a:ea typeface="ヒラギノ角ゴ Pro W3" pitchFamily="1" charset="-128"/>
              </a:rPr>
              <a:t>+    A</a:t>
            </a:r>
            <a:r>
              <a:rPr lang="en-US" sz="2400" b="1" baseline="30000" dirty="0" smtClean="0">
                <a:ea typeface="ヒラギノ角ゴ Pro W3" pitchFamily="1" charset="-128"/>
              </a:rPr>
              <a:t>-</a:t>
            </a:r>
            <a:r>
              <a:rPr lang="en-US" sz="2400" b="1" baseline="-25000" dirty="0" smtClean="0">
                <a:ea typeface="ヒラギノ角ゴ Pro W3" pitchFamily="1" charset="-128"/>
              </a:rPr>
              <a:t>(</a:t>
            </a:r>
            <a:r>
              <a:rPr lang="en-US" sz="2400" b="1" baseline="-25000" dirty="0" err="1" smtClean="0">
                <a:ea typeface="ヒラギノ角ゴ Pro W3" pitchFamily="1" charset="-128"/>
              </a:rPr>
              <a:t>aq</a:t>
            </a:r>
            <a:r>
              <a:rPr lang="en-US" sz="2400" b="1" baseline="-25000" dirty="0" smtClean="0">
                <a:ea typeface="ヒラギノ角ゴ Pro W3" pitchFamily="1" charset="-128"/>
              </a:rPr>
              <a:t>)</a:t>
            </a:r>
            <a:r>
              <a:rPr lang="en-US" sz="2400" dirty="0" smtClean="0">
                <a:sym typeface="Wingdings" pitchFamily="2" charset="2"/>
              </a:rPr>
              <a:t>  </a:t>
            </a:r>
            <a:r>
              <a:rPr lang="en-US" sz="2400" b="1" dirty="0" smtClean="0">
                <a:sym typeface="Wingdings" pitchFamily="2" charset="2"/>
              </a:rPr>
              <a:t>  </a:t>
            </a:r>
            <a:endParaRPr lang="en-US" sz="26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/>
              <a:t>percent ionization of </a:t>
            </a:r>
            <a:r>
              <a:rPr lang="en-US" sz="2400" dirty="0" smtClean="0"/>
              <a:t>a weak </a:t>
            </a:r>
            <a:r>
              <a:rPr lang="en-US" sz="2400" dirty="0"/>
              <a:t>acid is defined as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102298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8242628"/>
              </p:ext>
            </p:extLst>
          </p:nvPr>
        </p:nvGraphicFramePr>
        <p:xfrm>
          <a:off x="2330450" y="2743200"/>
          <a:ext cx="4732288" cy="1087170"/>
        </p:xfrm>
        <a:graphic>
          <a:graphicData uri="http://schemas.openxmlformats.org/presentationml/2006/ole">
            <p:oleObj spid="_x0000_s533765" name="Equation" r:id="rId4" imgW="1879600" imgH="431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6150" y="3622580"/>
            <a:ext cx="879372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latin typeface="Calibri"/>
            </a:endParaRPr>
          </a:p>
          <a:p>
            <a:r>
              <a:rPr lang="en-US" sz="2600" dirty="0" smtClean="0">
                <a:solidFill>
                  <a:srgbClr val="0000FF"/>
                </a:solidFill>
                <a:latin typeface="Arial"/>
              </a:rPr>
              <a:t>Calculate the % ionization from the previous problem:</a:t>
            </a:r>
          </a:p>
          <a:p>
            <a:pPr defTabSz="914400"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 </a:t>
            </a:r>
            <a:endParaRPr lang="en-US" sz="2800" dirty="0" smtClean="0">
              <a:latin typeface="Arial"/>
            </a:endParaRPr>
          </a:p>
          <a:p>
            <a:r>
              <a:rPr lang="en-US" sz="2800" b="1" dirty="0" smtClean="0"/>
              <a:t>         </a:t>
            </a:r>
            <a:endParaRPr lang="en-US" sz="2600" dirty="0" smtClean="0">
              <a:latin typeface="Calibri"/>
            </a:endParaRPr>
          </a:p>
          <a:p>
            <a:endParaRPr lang="en-US" sz="2600" dirty="0">
              <a:latin typeface="Calibri"/>
            </a:endParaRPr>
          </a:p>
        </p:txBody>
      </p:sp>
      <p:graphicFrame>
        <p:nvGraphicFramePr>
          <p:cNvPr id="53255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5126754"/>
              </p:ext>
            </p:extLst>
          </p:nvPr>
        </p:nvGraphicFramePr>
        <p:xfrm>
          <a:off x="568803" y="5345813"/>
          <a:ext cx="2651793" cy="515505"/>
        </p:xfrm>
        <a:graphic>
          <a:graphicData uri="http://schemas.openxmlformats.org/presentationml/2006/ole">
            <p:oleObj spid="_x0000_s533766" name="Equation" r:id="rId5" imgW="9144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76" y="789968"/>
            <a:ext cx="8229600" cy="59760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types of compounds are acids and bases?</a:t>
            </a:r>
          </a:p>
          <a:p>
            <a:endParaRPr lang="en-US" sz="3200" b="1" dirty="0"/>
          </a:p>
          <a:p>
            <a:r>
              <a:rPr lang="en-US" b="1" dirty="0" smtClean="0">
                <a:solidFill>
                  <a:srgbClr val="0000FF"/>
                </a:solidFill>
              </a:rPr>
              <a:t>Acids:</a:t>
            </a:r>
            <a:endParaRPr lang="en-US" sz="3200" b="1" dirty="0"/>
          </a:p>
          <a:p>
            <a:pPr marL="566928" indent="-457200">
              <a:buAutoNum type="arabicParenR"/>
            </a:pPr>
            <a:r>
              <a:rPr lang="en-US" sz="2400" b="1" dirty="0" smtClean="0"/>
              <a:t>Molecules -  Both organic and inorganic </a:t>
            </a:r>
          </a:p>
          <a:p>
            <a:pPr marL="566928" indent="-457200">
              <a:buAutoNum type="arabicParenR"/>
            </a:pPr>
            <a:endParaRPr lang="en-US" sz="2400" b="1" dirty="0" smtClean="0"/>
          </a:p>
          <a:p>
            <a:pPr marL="566928" indent="-457200">
              <a:buAutoNum type="arabicParenR"/>
            </a:pPr>
            <a:endParaRPr lang="en-US" sz="2400" b="1" dirty="0"/>
          </a:p>
          <a:p>
            <a:pPr marL="566928" indent="-457200">
              <a:buAutoNum type="arabicParenR"/>
            </a:pPr>
            <a:endParaRPr lang="en-US" sz="2400" b="1" dirty="0" smtClean="0"/>
          </a:p>
          <a:p>
            <a:pPr marL="566928" indent="-457200">
              <a:buAutoNum type="arabicParenR"/>
            </a:pPr>
            <a:r>
              <a:rPr lang="en-US" sz="2400" b="1" dirty="0" err="1" smtClean="0"/>
              <a:t>Cations</a:t>
            </a:r>
            <a:r>
              <a:rPr lang="en-US" sz="2400" b="1" dirty="0" smtClean="0"/>
              <a:t> that contain H</a:t>
            </a:r>
          </a:p>
          <a:p>
            <a:pPr marL="566928" indent="-457200">
              <a:buAutoNum type="arabicParenR"/>
            </a:pPr>
            <a:endParaRPr lang="en-US" sz="2400" b="1" dirty="0"/>
          </a:p>
          <a:p>
            <a:pPr marL="566928" indent="-457200">
              <a:buAutoNum type="arabicParenR"/>
            </a:pPr>
            <a:endParaRPr lang="en-US" sz="2400" b="1" dirty="0" smtClean="0"/>
          </a:p>
          <a:p>
            <a:pPr marL="566928" indent="-457200">
              <a:buAutoNum type="arabicParenR"/>
            </a:pPr>
            <a:r>
              <a:rPr lang="en-US" sz="2400" b="1" dirty="0" smtClean="0"/>
              <a:t>Anions that contain H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892" y="1600505"/>
            <a:ext cx="7997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</a:t>
            </a:r>
            <a:r>
              <a:rPr lang="en-US" sz="2800" b="1" dirty="0" err="1" smtClean="0"/>
              <a:t>B</a:t>
            </a:r>
            <a:r>
              <a:rPr lang="en-US" sz="2800" b="1" baseline="-25000" dirty="0" err="1" smtClean="0"/>
              <a:t>(aq</a:t>
            </a:r>
            <a:r>
              <a:rPr lang="en-US" sz="2800" b="1" baseline="-25000" dirty="0" smtClean="0"/>
              <a:t>)</a:t>
            </a:r>
            <a:r>
              <a:rPr lang="en-US" sz="2800" b="1" dirty="0" smtClean="0"/>
              <a:t>    +   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(</a:t>
            </a:r>
            <a:r>
              <a:rPr lang="en-US" sz="2800" i="1" baseline="-25000" dirty="0" smtClean="0"/>
              <a:t>l</a:t>
            </a:r>
            <a:r>
              <a:rPr lang="en-US" sz="2800" b="1" baseline="-25000" dirty="0" smtClean="0"/>
              <a:t>)</a:t>
            </a:r>
            <a:r>
              <a:rPr lang="en-US" sz="2800" b="1" dirty="0" smtClean="0"/>
              <a:t>     </a:t>
            </a:r>
            <a:r>
              <a:rPr lang="en-US" sz="2800" b="1" dirty="0" smtClean="0">
                <a:ea typeface="ヒラギノ角ゴ Pro W3" pitchFamily="1" charset="-128"/>
              </a:rPr>
              <a:t>⇌ 	</a:t>
            </a:r>
            <a:r>
              <a:rPr lang="en-US" sz="2800" b="1" dirty="0" err="1" smtClean="0">
                <a:ea typeface="ヒラギノ角ゴ Pro W3" pitchFamily="1" charset="-128"/>
              </a:rPr>
              <a:t>HB</a:t>
            </a:r>
            <a:r>
              <a:rPr lang="en-US" sz="2800" b="1" baseline="30000" dirty="0" err="1" smtClean="0">
                <a:ea typeface="ヒラギノ角ゴ Pro W3" pitchFamily="1" charset="-128"/>
              </a:rPr>
              <a:t>+</a:t>
            </a:r>
            <a:r>
              <a:rPr lang="en-US" sz="2800" b="1" baseline="-25000" dirty="0" err="1" smtClean="0">
                <a:ea typeface="ヒラギノ角ゴ Pro W3" pitchFamily="1" charset="-128"/>
              </a:rPr>
              <a:t>(aq</a:t>
            </a:r>
            <a:r>
              <a:rPr lang="en-US" sz="2800" b="1" baseline="-25000" dirty="0" smtClean="0">
                <a:ea typeface="ヒラギノ角ゴ Pro W3" pitchFamily="1" charset="-128"/>
              </a:rPr>
              <a:t>)    </a:t>
            </a:r>
            <a:r>
              <a:rPr lang="en-US" sz="2800" b="1" dirty="0" smtClean="0">
                <a:ea typeface="ヒラギノ角ゴ Pro W3" pitchFamily="1" charset="-128"/>
              </a:rPr>
              <a:t>+    OH</a:t>
            </a:r>
            <a:r>
              <a:rPr lang="en-US" sz="2800" b="1" baseline="30000" dirty="0" smtClean="0">
                <a:ea typeface="ヒラギノ角ゴ Pro W3" pitchFamily="1" charset="-128"/>
              </a:rPr>
              <a:t>-</a:t>
            </a:r>
            <a:r>
              <a:rPr lang="en-US" sz="2800" b="1" baseline="-25000" dirty="0" smtClean="0">
                <a:ea typeface="ヒラギノ角ゴ Pro W3" pitchFamily="1" charset="-128"/>
              </a:rPr>
              <a:t>(</a:t>
            </a:r>
            <a:r>
              <a:rPr lang="en-US" sz="2800" b="1" baseline="-25000" dirty="0" err="1" smtClean="0">
                <a:ea typeface="ヒラギノ角ゴ Pro W3" pitchFamily="1" charset="-128"/>
              </a:rPr>
              <a:t>aq</a:t>
            </a:r>
            <a:r>
              <a:rPr lang="en-US" sz="2800" b="1" baseline="-25000" dirty="0" smtClean="0">
                <a:ea typeface="ヒラギノ角ゴ Pro W3" pitchFamily="1" charset="-128"/>
              </a:rPr>
              <a:t>)</a:t>
            </a:r>
            <a:endParaRPr lang="en-US" sz="2800" b="1" dirty="0" smtClean="0">
              <a:sym typeface="Wingdings" pitchFamily="2" charset="2"/>
            </a:endParaRPr>
          </a:p>
          <a:p>
            <a:endParaRPr lang="en-US" sz="2800" b="1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 </a:t>
            </a:r>
          </a:p>
          <a:p>
            <a:endParaRPr lang="en-US" sz="2800" b="1" dirty="0" smtClean="0">
              <a:sym typeface="Wingdings" pitchFamily="2" charset="2"/>
            </a:endParaRPr>
          </a:p>
          <a:p>
            <a:endParaRPr lang="en-US" sz="28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1012953" name="Ink 1012952"/>
              <p14:cNvContentPartPr/>
              <p14:nvPr/>
            </p14:nvContentPartPr>
            <p14:xfrm>
              <a:off x="1393200" y="1241280"/>
              <a:ext cx="360" cy="360"/>
            </p14:xfrm>
          </p:contentPart>
        </mc:Choice>
        <mc:Fallback>
          <p:pic>
            <p:nvPicPr>
              <p:cNvPr id="1012953" name="Ink 10129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12319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8293" y="533705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Percent Ionization of Weak Bases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6337" y="501865"/>
            <a:ext cx="7228705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Calculating </a:t>
            </a:r>
            <a:r>
              <a:rPr lang="en-US" sz="3200" b="1" dirty="0" smtClean="0">
                <a:solidFill>
                  <a:srgbClr val="000090"/>
                </a:solidFill>
              </a:rPr>
              <a:t>the pH of a weak acid or weak base solution 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028099" name="Rectangle 3"/>
          <p:cNvSpPr>
            <a:spLocks noGrp="1" noChangeArrowheads="1"/>
          </p:cNvSpPr>
          <p:nvPr>
            <p:ph idx="1"/>
          </p:nvPr>
        </p:nvSpPr>
        <p:spPr>
          <a:xfrm>
            <a:off x="479674" y="1706825"/>
            <a:ext cx="8395214" cy="5151175"/>
          </a:xfrm>
        </p:spPr>
        <p:txBody>
          <a:bodyPr>
            <a:normAutofit/>
          </a:bodyPr>
          <a:lstStyle/>
          <a:p>
            <a:r>
              <a:rPr lang="en-US" dirty="0" smtClean="0"/>
              <a:t>The process is similar to that used to calculate equilibrium concentrations or pressures in Ch 13.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these problems…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Given K</a:t>
            </a:r>
            <a:r>
              <a:rPr lang="en-US" sz="2400" baseline="-25000" dirty="0" smtClean="0">
                <a:solidFill>
                  <a:srgbClr val="000090"/>
                </a:solidFill>
              </a:rPr>
              <a:t>a</a:t>
            </a:r>
            <a:r>
              <a:rPr lang="en-US" sz="2400" dirty="0" smtClean="0">
                <a:solidFill>
                  <a:srgbClr val="000090"/>
                </a:solidFill>
              </a:rPr>
              <a:t> or K</a:t>
            </a:r>
            <a:r>
              <a:rPr lang="en-US" sz="2400" baseline="-25000" dirty="0" smtClean="0">
                <a:solidFill>
                  <a:srgbClr val="000090"/>
                </a:solidFill>
              </a:rPr>
              <a:t>b</a:t>
            </a:r>
          </a:p>
          <a:p>
            <a:pPr marL="411480" lvl="1" indent="0">
              <a:buNone/>
            </a:pPr>
            <a:endParaRPr lang="en-US" sz="2400" baseline="-25000" dirty="0" smtClean="0">
              <a:solidFill>
                <a:srgbClr val="000090"/>
              </a:solidFill>
            </a:endParaRP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Given </a:t>
            </a:r>
            <a:r>
              <a:rPr lang="en-US" sz="2400" dirty="0">
                <a:solidFill>
                  <a:srgbClr val="000090"/>
                </a:solidFill>
              </a:rPr>
              <a:t>some information that can be used to find the initial concentration of the </a:t>
            </a:r>
            <a:r>
              <a:rPr lang="en-US" sz="2400" dirty="0" smtClean="0">
                <a:solidFill>
                  <a:srgbClr val="000090"/>
                </a:solidFill>
              </a:rPr>
              <a:t>acid or base. </a:t>
            </a:r>
            <a:endParaRPr lang="en-US" sz="2400" baseline="-25000" dirty="0" smtClean="0">
              <a:solidFill>
                <a:srgbClr val="000090"/>
              </a:solidFill>
            </a:endParaRPr>
          </a:p>
          <a:p>
            <a:pPr marL="411480" lvl="1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Calculate [H</a:t>
            </a:r>
            <a:r>
              <a:rPr lang="en-US" sz="2400" baseline="-25000" dirty="0" smtClean="0">
                <a:solidFill>
                  <a:srgbClr val="000090"/>
                </a:solidFill>
              </a:rPr>
              <a:t>3</a:t>
            </a:r>
            <a:r>
              <a:rPr lang="en-US" sz="2400" dirty="0" smtClean="0">
                <a:solidFill>
                  <a:srgbClr val="000090"/>
                </a:solidFill>
              </a:rPr>
              <a:t>O</a:t>
            </a:r>
            <a:r>
              <a:rPr lang="en-US" sz="2400" baseline="30000" dirty="0" smtClean="0">
                <a:solidFill>
                  <a:srgbClr val="000090"/>
                </a:solidFill>
              </a:rPr>
              <a:t>+</a:t>
            </a:r>
            <a:r>
              <a:rPr lang="en-US" sz="2400" dirty="0">
                <a:solidFill>
                  <a:srgbClr val="000090"/>
                </a:solidFill>
              </a:rPr>
              <a:t>]</a:t>
            </a:r>
            <a:r>
              <a:rPr lang="en-US" sz="2400" baseline="-25000" dirty="0" smtClean="0">
                <a:solidFill>
                  <a:srgbClr val="000090"/>
                </a:solidFill>
              </a:rPr>
              <a:t>eq </a:t>
            </a:r>
            <a:r>
              <a:rPr lang="en-US" sz="2400" dirty="0" smtClean="0">
                <a:solidFill>
                  <a:srgbClr val="000090"/>
                </a:solidFill>
              </a:rPr>
              <a:t>or [OH</a:t>
            </a:r>
            <a:r>
              <a:rPr lang="en-US" sz="2400" baseline="30000" dirty="0" smtClean="0">
                <a:solidFill>
                  <a:srgbClr val="000090"/>
                </a:solidFill>
              </a:rPr>
              <a:t>-</a:t>
            </a:r>
            <a:r>
              <a:rPr lang="en-US" sz="2400" dirty="0" smtClean="0">
                <a:solidFill>
                  <a:srgbClr val="000090"/>
                </a:solidFill>
              </a:rPr>
              <a:t>]</a:t>
            </a:r>
            <a:r>
              <a:rPr lang="en-US" sz="2400" baseline="-25000" dirty="0" err="1" smtClean="0">
                <a:solidFill>
                  <a:srgbClr val="000090"/>
                </a:solidFill>
              </a:rPr>
              <a:t>eq</a:t>
            </a:r>
            <a:r>
              <a:rPr lang="en-US" sz="2400" baseline="-25000" dirty="0" smtClean="0">
                <a:solidFill>
                  <a:srgbClr val="000090"/>
                </a:solidFill>
              </a:rPr>
              <a:t> </a:t>
            </a:r>
          </a:p>
          <a:p>
            <a:pPr lvl="1"/>
            <a:endParaRPr lang="en-US" sz="2400" dirty="0" smtClean="0">
              <a:solidFill>
                <a:srgbClr val="000090"/>
              </a:solidFill>
            </a:endParaRP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Calculate pH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20" y="451315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Molecular Structure and Acid Strength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96" y="1460530"/>
            <a:ext cx="8229600" cy="52128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you can start to see, some acids are stronger than other acids.</a:t>
            </a:r>
          </a:p>
          <a:p>
            <a:endParaRPr lang="en-US" dirty="0"/>
          </a:p>
          <a:p>
            <a:r>
              <a:rPr lang="en-US" dirty="0" err="1" smtClean="0"/>
              <a:t>Bronsted</a:t>
            </a:r>
            <a:r>
              <a:rPr lang="en-US" dirty="0" smtClean="0"/>
              <a:t>-Lowry Acids are proton donors.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Consider binary compounds of hydrogen (H-A)</a:t>
            </a:r>
          </a:p>
          <a:p>
            <a:endParaRPr lang="en-US" dirty="0" smtClean="0"/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The strength of the acid depends on how easily the bond between the hydrogen and non-metal (A) is broken.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dirty="0" smtClean="0">
              <a:solidFill>
                <a:srgbClr val="000090"/>
              </a:solidFill>
            </a:endParaRP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Acid strength increases as bond strength decreases.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94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96" y="324627"/>
            <a:ext cx="8681124" cy="1066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Acid Strength of Binary Hydrogen Compounds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17" y="1241174"/>
            <a:ext cx="8700887" cy="55129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a periodic property in terms of non-metal, A.</a:t>
            </a:r>
          </a:p>
          <a:p>
            <a:pP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r>
              <a:rPr lang="en-US" b="1" dirty="0" smtClean="0"/>
              <a:t>Down a group (top to bottom), acid strength increases. 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Orbitals</a:t>
            </a:r>
            <a:r>
              <a:rPr lang="en-US" dirty="0" smtClean="0">
                <a:solidFill>
                  <a:srgbClr val="000090"/>
                </a:solidFill>
              </a:rPr>
              <a:t> of similar size form strong bonds – Good orbital overlap. 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Orbitals</a:t>
            </a:r>
            <a:r>
              <a:rPr lang="en-US" dirty="0" smtClean="0">
                <a:solidFill>
                  <a:srgbClr val="000090"/>
                </a:solidFill>
              </a:rPr>
              <a:t> of different size form weak bonds – Poor orbital overlap.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Hydrogen is the smallest element.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Atoms get larger down a group.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 H-A bond weakens as A changes down a group.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Acid strength increases.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94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96" y="370500"/>
            <a:ext cx="8681124" cy="1066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Acid Strength of Binary Hydrogen Compounds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45" y="1345080"/>
            <a:ext cx="8728364" cy="539747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periodic property in terms of non-metal, A.</a:t>
            </a:r>
          </a:p>
          <a:p>
            <a:pPr marL="109728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r>
              <a:rPr lang="en-US" b="1" dirty="0" smtClean="0"/>
              <a:t>Across a period (left to right), acid strength increases.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 more polar the bond, the easier an H</a:t>
            </a:r>
            <a:r>
              <a:rPr lang="en-US" baseline="30000" dirty="0" smtClean="0">
                <a:solidFill>
                  <a:srgbClr val="000090"/>
                </a:solidFill>
              </a:rPr>
              <a:t>+</a:t>
            </a:r>
            <a:r>
              <a:rPr lang="en-US" dirty="0" smtClean="0">
                <a:solidFill>
                  <a:srgbClr val="000090"/>
                </a:solidFill>
              </a:rPr>
              <a:t> ion is produced. 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Electronegativity</a:t>
            </a:r>
            <a:r>
              <a:rPr lang="en-US" dirty="0" smtClean="0">
                <a:solidFill>
                  <a:srgbClr val="000090"/>
                </a:solidFill>
              </a:rPr>
              <a:t> increases across a period.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 H-A bond becomes more polar as A changes across a period.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 H-A bond weakens across a period.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Acid strength increases.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94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 descr="CNX_Chem_14_03_Acid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410" r="11897" b="12945"/>
          <a:stretch>
            <a:fillRect/>
          </a:stretch>
        </p:blipFill>
        <p:spPr>
          <a:xfrm>
            <a:off x="635027" y="887840"/>
            <a:ext cx="7719271" cy="481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35" y="70456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Compounds Containing Oxygen and One or More Hydroxyl Group (OH)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30" y="4261247"/>
            <a:ext cx="8229600" cy="493630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compounds can be</a:t>
            </a:r>
            <a:r>
              <a:rPr lang="en-US" b="1" dirty="0" smtClean="0"/>
              <a:t> acidic, basic, or </a:t>
            </a:r>
            <a:r>
              <a:rPr lang="en-US" b="1" dirty="0" err="1" smtClean="0"/>
              <a:t>amphiprotic</a:t>
            </a:r>
            <a:r>
              <a:rPr lang="en-US" b="1" dirty="0" smtClean="0"/>
              <a:t> </a:t>
            </a:r>
            <a:r>
              <a:rPr lang="en-US" dirty="0" smtClean="0"/>
              <a:t>depending on the </a:t>
            </a:r>
            <a:r>
              <a:rPr lang="en-US" dirty="0" err="1" smtClean="0"/>
              <a:t>electronegativity</a:t>
            </a:r>
            <a:r>
              <a:rPr lang="en-US" dirty="0" smtClean="0"/>
              <a:t> of element, E.</a:t>
            </a:r>
          </a:p>
          <a:p>
            <a:pPr>
              <a:buNone/>
            </a:pPr>
            <a:endParaRPr lang="en-US" dirty="0" smtClean="0"/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84" name="Picture Placeholder 1" descr="CNX_Chem_14_03_OHbonds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308" t="-1868" r="6154" b="-1868"/>
          <a:stretch>
            <a:fillRect/>
          </a:stretch>
        </p:blipFill>
        <p:spPr>
          <a:xfrm>
            <a:off x="898960" y="2078932"/>
            <a:ext cx="5415443" cy="28830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41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30" y="3455767"/>
            <a:ext cx="8229600" cy="493630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>
                <a:solidFill>
                  <a:srgbClr val="FF0000"/>
                </a:solidFill>
              </a:rPr>
              <a:t>EN of E is low </a:t>
            </a:r>
            <a:r>
              <a:rPr lang="en-US" dirty="0" smtClean="0"/>
              <a:t>then </a:t>
            </a:r>
            <a:r>
              <a:rPr lang="en-US" b="1" dirty="0" smtClean="0">
                <a:solidFill>
                  <a:srgbClr val="FF0000"/>
                </a:solidFill>
              </a:rPr>
              <a:t>“Bond a” is polar or  ionic. </a:t>
            </a:r>
          </a:p>
          <a:p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r>
              <a:rPr lang="en-US" dirty="0" smtClean="0"/>
              <a:t> ions are readily released. </a:t>
            </a:r>
          </a:p>
          <a:p>
            <a:r>
              <a:rPr lang="en-US" dirty="0" smtClean="0"/>
              <a:t>The compound is basic.</a:t>
            </a:r>
          </a:p>
          <a:p>
            <a:r>
              <a:rPr lang="en-US" dirty="0" smtClean="0"/>
              <a:t>Metals have low EN</a:t>
            </a:r>
          </a:p>
          <a:p>
            <a:r>
              <a:rPr lang="en-US" dirty="0" smtClean="0"/>
              <a:t>Metal hydroxides tend to be basic.</a:t>
            </a:r>
          </a:p>
          <a:p>
            <a:pPr>
              <a:buNone/>
            </a:pPr>
            <a:endParaRPr lang="en-US" dirty="0" smtClean="0"/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84" name="Picture Placeholder 1" descr="CNX_Chem_14_03_OHbonds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308" t="-1868" r="6154" b="-1868"/>
          <a:stretch>
            <a:fillRect/>
          </a:stretch>
        </p:blipFill>
        <p:spPr>
          <a:xfrm>
            <a:off x="452930" y="805061"/>
            <a:ext cx="4539578" cy="241676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41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32" y="2901576"/>
            <a:ext cx="8229600" cy="493630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>
                <a:solidFill>
                  <a:srgbClr val="000090"/>
                </a:solidFill>
              </a:rPr>
              <a:t>EN of E is high </a:t>
            </a:r>
            <a:r>
              <a:rPr lang="en-US" dirty="0" smtClean="0"/>
              <a:t>then </a:t>
            </a:r>
            <a:r>
              <a:rPr lang="en-US" b="1" dirty="0" smtClean="0">
                <a:solidFill>
                  <a:srgbClr val="000090"/>
                </a:solidFill>
              </a:rPr>
              <a:t>“Bond a” is covalent. </a:t>
            </a:r>
          </a:p>
          <a:p>
            <a:r>
              <a:rPr lang="en-US" dirty="0" smtClean="0"/>
              <a:t>Electrons in “Bond </a:t>
            </a:r>
            <a:r>
              <a:rPr lang="en-US" dirty="0" err="1" smtClean="0"/>
              <a:t>b</a:t>
            </a:r>
            <a:r>
              <a:rPr lang="en-US" dirty="0" smtClean="0"/>
              <a:t>” are pulled toward E.</a:t>
            </a:r>
          </a:p>
          <a:p>
            <a:r>
              <a:rPr lang="en-US" dirty="0" smtClean="0"/>
              <a:t>“Bond </a:t>
            </a:r>
            <a:r>
              <a:rPr lang="en-US" dirty="0" err="1" smtClean="0"/>
              <a:t>b</a:t>
            </a:r>
            <a:r>
              <a:rPr lang="en-US" dirty="0" smtClean="0"/>
              <a:t>” is polar and weak. 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ions are readily released. </a:t>
            </a:r>
          </a:p>
          <a:p>
            <a:r>
              <a:rPr lang="en-US" dirty="0" smtClean="0"/>
              <a:t>The compound is acidic. </a:t>
            </a:r>
          </a:p>
          <a:p>
            <a:r>
              <a:rPr lang="en-US" dirty="0" smtClean="0"/>
              <a:t>Non-metals have high EN. </a:t>
            </a:r>
          </a:p>
          <a:p>
            <a:pPr>
              <a:buNone/>
            </a:pPr>
            <a:endParaRPr lang="en-US" dirty="0" smtClean="0"/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84" name="Picture Placeholder 1" descr="CNX_Chem_14_03_OHbonds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308" t="-1868" r="6154" b="-1868"/>
          <a:stretch>
            <a:fillRect/>
          </a:stretch>
        </p:blipFill>
        <p:spPr>
          <a:xfrm>
            <a:off x="452930" y="805061"/>
            <a:ext cx="4539578" cy="241676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41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66" y="3254397"/>
            <a:ext cx="8229600" cy="493630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>
                <a:solidFill>
                  <a:srgbClr val="660066"/>
                </a:solidFill>
              </a:rPr>
              <a:t>EN of E is intermediate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then the molecule is usually </a:t>
            </a:r>
            <a:r>
              <a:rPr lang="en-US" b="1" dirty="0" err="1" smtClean="0">
                <a:solidFill>
                  <a:srgbClr val="660066"/>
                </a:solidFill>
              </a:rPr>
              <a:t>amphiprotic</a:t>
            </a:r>
            <a:r>
              <a:rPr lang="en-US" b="1" dirty="0" smtClean="0">
                <a:solidFill>
                  <a:srgbClr val="660066"/>
                </a:solidFill>
              </a:rPr>
              <a:t>. </a:t>
            </a:r>
          </a:p>
          <a:p>
            <a:r>
              <a:rPr lang="en-US" dirty="0" smtClean="0"/>
              <a:t>In the presence of strong acid the compound acts as a base.</a:t>
            </a:r>
          </a:p>
          <a:p>
            <a:r>
              <a:rPr lang="en-US" dirty="0" smtClean="0"/>
              <a:t>In the presence of strong base the compound acts as an acid. </a:t>
            </a:r>
          </a:p>
          <a:p>
            <a:pPr>
              <a:buNone/>
            </a:pPr>
            <a:endParaRPr lang="en-US" dirty="0" smtClean="0"/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84" name="Picture Placeholder 1" descr="CNX_Chem_14_03_OHbonds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308" t="-1868" r="6154" b="-1868"/>
          <a:stretch>
            <a:fillRect/>
          </a:stretch>
        </p:blipFill>
        <p:spPr>
          <a:xfrm>
            <a:off x="452930" y="805061"/>
            <a:ext cx="4539578" cy="241676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41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76" y="754358"/>
            <a:ext cx="8229600" cy="597603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Bases: </a:t>
            </a:r>
            <a:endParaRPr lang="en-US" sz="3200" b="1" dirty="0">
              <a:solidFill>
                <a:srgbClr val="FF0000"/>
              </a:solidFill>
            </a:endParaRPr>
          </a:p>
          <a:p>
            <a:pPr marL="566928" indent="-457200">
              <a:buFont typeface="Georgia"/>
              <a:buAutoNum type="arabicParenR"/>
            </a:pPr>
            <a:r>
              <a:rPr lang="en-US" sz="2400" b="1" dirty="0"/>
              <a:t>Ionic </a:t>
            </a:r>
            <a:r>
              <a:rPr lang="en-US" sz="2400" b="1" dirty="0" smtClean="0"/>
              <a:t>compounds that contain OH-</a:t>
            </a:r>
            <a:endParaRPr lang="en-US" sz="2400" b="1" dirty="0"/>
          </a:p>
          <a:p>
            <a:pPr marL="109728" indent="0">
              <a:buNone/>
            </a:pPr>
            <a:endParaRPr lang="en-US" sz="2400" b="1" dirty="0" smtClean="0"/>
          </a:p>
          <a:p>
            <a:pPr marL="566928" indent="-457200">
              <a:buAutoNum type="arabicParenR"/>
            </a:pPr>
            <a:endParaRPr lang="en-US" sz="2400" b="1" dirty="0"/>
          </a:p>
          <a:p>
            <a:pPr marL="566928" indent="-457200">
              <a:buAutoNum type="arabicParenR"/>
            </a:pPr>
            <a:endParaRPr lang="en-US" sz="2400" b="1" dirty="0" smtClean="0"/>
          </a:p>
          <a:p>
            <a:pPr marL="566928" indent="-457200">
              <a:buAutoNum type="arabicParenR"/>
            </a:pPr>
            <a:r>
              <a:rPr lang="en-US" sz="2400" b="1" dirty="0"/>
              <a:t>Molecules -  Primarily amines</a:t>
            </a:r>
          </a:p>
          <a:p>
            <a:pPr marL="566928" indent="-457200">
              <a:buAutoNum type="arabicParenR"/>
            </a:pPr>
            <a:endParaRPr lang="en-US" sz="2400" b="1" dirty="0"/>
          </a:p>
          <a:p>
            <a:pPr marL="109728" indent="0">
              <a:buNone/>
            </a:pPr>
            <a:endParaRPr lang="en-US" sz="2400" b="1" dirty="0" smtClean="0"/>
          </a:p>
          <a:p>
            <a:pPr marL="109728" indent="0">
              <a:buNone/>
            </a:pPr>
            <a:endParaRPr lang="en-US" sz="2400" b="1" dirty="0" smtClean="0"/>
          </a:p>
          <a:p>
            <a:pPr marL="566928" indent="-457200">
              <a:buAutoNum type="arabicParenR"/>
            </a:pPr>
            <a:r>
              <a:rPr lang="en-US" sz="2400" b="1" dirty="0" smtClean="0"/>
              <a:t>Anions – With and without H</a:t>
            </a:r>
          </a:p>
          <a:p>
            <a:pPr marL="566928" indent="-457200">
              <a:buAutoNum type="arabicParenR"/>
            </a:pPr>
            <a:endParaRPr lang="en-US" sz="2400" b="1" dirty="0"/>
          </a:p>
          <a:p>
            <a:pPr marL="109728" indent="0">
              <a:buNone/>
            </a:pPr>
            <a:endParaRPr lang="en-US" sz="2400" b="1" dirty="0" smtClean="0"/>
          </a:p>
          <a:p>
            <a:pPr marL="566928" indent="-457200">
              <a:buAutoNum type="arabicParenR"/>
            </a:pPr>
            <a:endParaRPr lang="en-US" sz="2400" b="1" dirty="0"/>
          </a:p>
          <a:p>
            <a:pPr marL="566928" indent="-457200">
              <a:buAutoNum type="arabicParenR"/>
            </a:pPr>
            <a:r>
              <a:rPr lang="en-US" sz="2400" b="1" dirty="0" err="1" smtClean="0"/>
              <a:t>Cations</a:t>
            </a:r>
            <a:r>
              <a:rPr lang="en-US" sz="2400" b="1" dirty="0" smtClean="0"/>
              <a:t> – Few examples</a:t>
            </a:r>
            <a:endParaRPr lang="en-US" sz="24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60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86" y="356243"/>
            <a:ext cx="8229600" cy="5808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Metalloids and elements near the metalloids have intermediate EN. </a:t>
            </a:r>
          </a:p>
          <a:p>
            <a:endParaRPr lang="en-US" dirty="0" smtClean="0"/>
          </a:p>
          <a:p>
            <a:r>
              <a:rPr lang="en-US" dirty="0" smtClean="0"/>
              <a:t>Example:  </a:t>
            </a:r>
            <a:r>
              <a:rPr lang="en-US" b="1" dirty="0" smtClean="0"/>
              <a:t>Al(H</a:t>
            </a:r>
            <a:r>
              <a:rPr lang="en-US" b="1" baseline="-25000" dirty="0" smtClean="0"/>
              <a:t>2</a:t>
            </a:r>
            <a:r>
              <a:rPr lang="en-US" b="1" dirty="0" smtClean="0"/>
              <a:t>O)</a:t>
            </a:r>
            <a:r>
              <a:rPr lang="en-US" b="1" baseline="-25000" dirty="0" smtClean="0"/>
              <a:t>3 </a:t>
            </a:r>
            <a:r>
              <a:rPr lang="en-US" b="1" dirty="0" smtClean="0"/>
              <a:t>(OH)</a:t>
            </a:r>
            <a:r>
              <a:rPr lang="en-US" b="1" baseline="-25000" dirty="0" smtClean="0"/>
              <a:t>3</a:t>
            </a:r>
          </a:p>
          <a:p>
            <a:endParaRPr lang="en-US" b="1" baseline="-25000" dirty="0" smtClean="0"/>
          </a:p>
          <a:p>
            <a:r>
              <a:rPr lang="en-US" b="1" dirty="0" smtClean="0"/>
              <a:t>In Base: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Al(H</a:t>
            </a:r>
            <a:r>
              <a:rPr lang="en-US" b="1" baseline="-25000" dirty="0" smtClean="0"/>
              <a:t>2</a:t>
            </a:r>
            <a:r>
              <a:rPr lang="en-US" b="1" dirty="0" smtClean="0"/>
              <a:t>O)</a:t>
            </a:r>
            <a:r>
              <a:rPr lang="en-US" b="1" baseline="-25000" dirty="0" smtClean="0"/>
              <a:t>3 </a:t>
            </a:r>
            <a:r>
              <a:rPr lang="en-US" b="1" dirty="0" smtClean="0"/>
              <a:t>(OH)</a:t>
            </a:r>
            <a:r>
              <a:rPr lang="en-US" b="1" baseline="-25000" dirty="0" smtClean="0"/>
              <a:t>3</a:t>
            </a:r>
            <a:r>
              <a:rPr lang="en-US" b="1" dirty="0" smtClean="0"/>
              <a:t>(aq) + OH</a:t>
            </a:r>
            <a:r>
              <a:rPr lang="en-US" b="1" baseline="30000" dirty="0" smtClean="0"/>
              <a:t>-</a:t>
            </a:r>
            <a:r>
              <a:rPr lang="en-US" b="1" dirty="0" smtClean="0"/>
              <a:t>(</a:t>
            </a:r>
            <a:r>
              <a:rPr lang="en-US" b="1" dirty="0" err="1" smtClean="0"/>
              <a:t>aq</a:t>
            </a:r>
            <a:r>
              <a:rPr lang="en-US" b="1" dirty="0" smtClean="0"/>
              <a:t>) </a:t>
            </a:r>
            <a:r>
              <a:rPr lang="en-US" b="1" dirty="0" smtClean="0">
                <a:ea typeface="ヒラギノ角ゴ Pro W3" pitchFamily="1" charset="-128"/>
              </a:rPr>
              <a:t>⇌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In Acid: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Al(H</a:t>
            </a:r>
            <a:r>
              <a:rPr lang="en-US" b="1" baseline="-25000" dirty="0" smtClean="0"/>
              <a:t>2</a:t>
            </a:r>
            <a:r>
              <a:rPr lang="en-US" b="1" dirty="0" smtClean="0"/>
              <a:t>O)</a:t>
            </a:r>
            <a:r>
              <a:rPr lang="en-US" b="1" baseline="-25000" dirty="0" smtClean="0"/>
              <a:t>3 </a:t>
            </a:r>
            <a:r>
              <a:rPr lang="en-US" b="1" dirty="0" smtClean="0"/>
              <a:t>(OH)</a:t>
            </a:r>
            <a:r>
              <a:rPr lang="en-US" b="1" baseline="-25000" dirty="0" smtClean="0"/>
              <a:t>3</a:t>
            </a:r>
            <a:r>
              <a:rPr lang="en-US" b="1" dirty="0" smtClean="0"/>
              <a:t>(aq) + H</a:t>
            </a:r>
            <a:r>
              <a:rPr lang="en-US" b="1" baseline="-25000" dirty="0" smtClean="0"/>
              <a:t>3</a:t>
            </a:r>
            <a:r>
              <a:rPr lang="en-US" b="1" dirty="0" smtClean="0"/>
              <a:t>O</a:t>
            </a:r>
            <a:r>
              <a:rPr lang="en-US" b="1" baseline="30000" dirty="0" smtClean="0"/>
              <a:t>+</a:t>
            </a:r>
            <a:r>
              <a:rPr lang="en-US" b="1" dirty="0" smtClean="0"/>
              <a:t>(aq) </a:t>
            </a:r>
            <a:r>
              <a:rPr lang="en-US" b="1" dirty="0" smtClean="0">
                <a:ea typeface="ヒラギノ角ゴ Pro W3" pitchFamily="1" charset="-128"/>
              </a:rPr>
              <a:t>⇌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41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931" y="361951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14.5: </a:t>
            </a:r>
            <a:r>
              <a:rPr lang="en-US" sz="3200" b="1" dirty="0" err="1" smtClean="0">
                <a:solidFill>
                  <a:schemeClr val="tx1"/>
                </a:solidFill>
              </a:rPr>
              <a:t>Polyprotic</a:t>
            </a:r>
            <a:r>
              <a:rPr lang="en-US" sz="3200" b="1" dirty="0" smtClean="0">
                <a:solidFill>
                  <a:schemeClr val="tx1"/>
                </a:solidFill>
              </a:rPr>
              <a:t> Acids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idx="1"/>
          </p:nvPr>
        </p:nvSpPr>
        <p:spPr>
          <a:xfrm>
            <a:off x="609551" y="1521690"/>
            <a:ext cx="7232996" cy="51543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Acids that contain </a:t>
            </a:r>
            <a:r>
              <a:rPr lang="en-US" sz="2400" b="1" i="1" dirty="0" smtClean="0">
                <a:solidFill>
                  <a:srgbClr val="0000FF"/>
                </a:solidFill>
              </a:rPr>
              <a:t>one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ionizable</a:t>
            </a:r>
            <a:r>
              <a:rPr lang="en-US" sz="2400" b="1" i="1" dirty="0" smtClean="0">
                <a:solidFill>
                  <a:srgbClr val="0000FF"/>
                </a:solidFill>
              </a:rPr>
              <a:t> hydrogen atom</a:t>
            </a:r>
            <a:r>
              <a:rPr lang="en-US" sz="2400" dirty="0" smtClean="0"/>
              <a:t> are called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monoprotic</a:t>
            </a:r>
            <a:r>
              <a:rPr lang="en-US" sz="2400" b="1" i="1" dirty="0" smtClean="0">
                <a:solidFill>
                  <a:srgbClr val="0000FF"/>
                </a:solidFill>
              </a:rPr>
              <a:t>.</a:t>
            </a:r>
          </a:p>
          <a:p>
            <a:pPr marL="109728" indent="0">
              <a:buNone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109728" indent="0">
              <a:buNone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109728" indent="0">
              <a:buNone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Acids that contain </a:t>
            </a:r>
            <a:r>
              <a:rPr lang="en-US" sz="2400" b="1" i="1" dirty="0">
                <a:solidFill>
                  <a:srgbClr val="660066"/>
                </a:solidFill>
              </a:rPr>
              <a:t>more than one </a:t>
            </a:r>
            <a:r>
              <a:rPr lang="en-US" sz="2400" b="1" i="1" dirty="0" err="1">
                <a:solidFill>
                  <a:srgbClr val="660066"/>
                </a:solidFill>
              </a:rPr>
              <a:t>ionizable</a:t>
            </a:r>
            <a:r>
              <a:rPr lang="en-US" sz="2400" b="1" i="1" dirty="0">
                <a:solidFill>
                  <a:srgbClr val="660066"/>
                </a:solidFill>
              </a:rPr>
              <a:t> </a:t>
            </a:r>
            <a:r>
              <a:rPr lang="en-US" sz="2400" b="1" i="1" dirty="0" smtClean="0">
                <a:solidFill>
                  <a:srgbClr val="660066"/>
                </a:solidFill>
              </a:rPr>
              <a:t>hydrogen atom </a:t>
            </a:r>
            <a:r>
              <a:rPr lang="en-US" sz="2400" dirty="0"/>
              <a:t>are called </a:t>
            </a:r>
            <a:r>
              <a:rPr lang="en-US" sz="2400" b="1" i="1" dirty="0" err="1" smtClean="0">
                <a:solidFill>
                  <a:srgbClr val="660066"/>
                </a:solidFill>
              </a:rPr>
              <a:t>polyprotic</a:t>
            </a:r>
            <a:r>
              <a:rPr lang="en-US" sz="2400" b="1" i="1" dirty="0" smtClean="0">
                <a:solidFill>
                  <a:srgbClr val="660066"/>
                </a:solidFill>
              </a:rPr>
              <a:t>.</a:t>
            </a:r>
            <a:endParaRPr lang="en-US" sz="2200" b="1" i="1" dirty="0" smtClean="0">
              <a:solidFill>
                <a:srgbClr val="660066"/>
              </a:solidFill>
            </a:endParaRPr>
          </a:p>
          <a:p>
            <a:endParaRPr lang="en-US" sz="2400" dirty="0" smtClean="0"/>
          </a:p>
          <a:p>
            <a:r>
              <a:rPr lang="en-US" sz="2400" dirty="0" err="1" smtClean="0"/>
              <a:t>Polyprotic</a:t>
            </a:r>
            <a:r>
              <a:rPr lang="en-US" sz="2400" dirty="0" smtClean="0"/>
              <a:t> acids ionize in steps.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Acid Equilibrium Constant (K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) </a:t>
            </a:r>
            <a:r>
              <a:rPr lang="en-US" sz="2400" dirty="0" smtClean="0"/>
              <a:t>becomes smaller with each successive step.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20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931" y="361951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Types of </a:t>
            </a:r>
            <a:r>
              <a:rPr lang="en-US" sz="3600" b="1" dirty="0" err="1" smtClean="0">
                <a:solidFill>
                  <a:schemeClr val="tx1"/>
                </a:solidFill>
              </a:rPr>
              <a:t>Polyprotic</a:t>
            </a:r>
            <a:r>
              <a:rPr lang="en-US" sz="3600" b="1" dirty="0" smtClean="0">
                <a:solidFill>
                  <a:schemeClr val="tx1"/>
                </a:solidFill>
              </a:rPr>
              <a:t> Acids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idx="1"/>
          </p:nvPr>
        </p:nvSpPr>
        <p:spPr>
          <a:xfrm>
            <a:off x="268815" y="995030"/>
            <a:ext cx="7232996" cy="515430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Diprotic</a:t>
            </a:r>
            <a:r>
              <a:rPr lang="en-US" sz="3200" dirty="0" smtClean="0">
                <a:solidFill>
                  <a:schemeClr val="tx1"/>
                </a:solidFill>
              </a:rPr>
              <a:t> acids</a:t>
            </a:r>
          </a:p>
          <a:p>
            <a:pPr lvl="1"/>
            <a:endParaRPr lang="en-US" sz="32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Triprotic</a:t>
            </a:r>
            <a:r>
              <a:rPr lang="en-US" sz="3200" dirty="0" smtClean="0">
                <a:solidFill>
                  <a:schemeClr val="tx1"/>
                </a:solidFill>
              </a:rPr>
              <a:t> acids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96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16" y="69379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14.4: Hydrolysis of Salt Solutions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5" y="1814816"/>
            <a:ext cx="8338016" cy="432511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660066"/>
                </a:solidFill>
              </a:rPr>
              <a:t>neutral solution </a:t>
            </a:r>
            <a:r>
              <a:rPr lang="en-US" dirty="0" smtClean="0"/>
              <a:t>contains equal concentrations of </a:t>
            </a:r>
            <a:r>
              <a:rPr lang="en-US" dirty="0" err="1" smtClean="0"/>
              <a:t>hydronium</a:t>
            </a:r>
            <a:r>
              <a:rPr lang="en-US" dirty="0" smtClean="0"/>
              <a:t> and hydroxide ions.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The reaction between an acid and a base is called an </a:t>
            </a:r>
            <a:r>
              <a:rPr lang="en-US" b="1" i="1" dirty="0" smtClean="0">
                <a:solidFill>
                  <a:srgbClr val="000090"/>
                </a:solidFill>
              </a:rPr>
              <a:t>acid-base neutralization reaction.</a:t>
            </a:r>
          </a:p>
          <a:p>
            <a:endParaRPr lang="en-US" b="1" i="1" dirty="0" smtClean="0">
              <a:solidFill>
                <a:srgbClr val="000090"/>
              </a:solidFill>
            </a:endParaRPr>
          </a:p>
          <a:p>
            <a:r>
              <a:rPr lang="en-US" b="1" i="1" dirty="0" smtClean="0"/>
              <a:t>What are always the products of such a reaction?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16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16" y="69379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14.4: Hydrolysis of Salt Solutions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621"/>
            <a:ext cx="8338016" cy="432511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resulting solution is not necessarily neutral</a:t>
            </a:r>
            <a:r>
              <a:rPr lang="en-US" dirty="0" smtClean="0"/>
              <a:t>, even when </a:t>
            </a:r>
            <a:r>
              <a:rPr lang="en-US" dirty="0" err="1" smtClean="0"/>
              <a:t>stoichiometrically</a:t>
            </a:r>
            <a:r>
              <a:rPr lang="en-US" dirty="0" smtClean="0"/>
              <a:t> equivalent quantities of acid and base are used.</a:t>
            </a:r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dirty="0" smtClean="0"/>
              <a:t>The nature of the salt formed determines whether the solution is acidic, basic or neutral.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0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92" y="506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Four Types of Acid-Base Neutralizations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08" y="1557310"/>
            <a:ext cx="8686800" cy="5097410"/>
          </a:xfrm>
        </p:spPr>
        <p:txBody>
          <a:bodyPr>
            <a:normAutofit/>
          </a:bodyPr>
          <a:lstStyle/>
          <a:p>
            <a:r>
              <a:rPr lang="en-US" dirty="0" smtClean="0"/>
              <a:t>Strong Acid-Strong Base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 neutral solution forms</a:t>
            </a:r>
          </a:p>
          <a:p>
            <a:endParaRPr lang="en-US" dirty="0" smtClean="0"/>
          </a:p>
          <a:p>
            <a:r>
              <a:rPr lang="en-US" dirty="0" smtClean="0"/>
              <a:t>Strong Acid-Weak Base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 weakly acidic solution forms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Weak Acid-Strong Base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 weakly basic solution forms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Weak Acid-Weak Base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 solution formed may be acidic or basic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30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92" y="554380"/>
            <a:ext cx="8229600" cy="1066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Strong Acid – Strong Base Reaction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08" y="1605690"/>
            <a:ext cx="8686800" cy="5097410"/>
          </a:xfrm>
        </p:spPr>
        <p:txBody>
          <a:bodyPr>
            <a:normAutofit/>
          </a:bodyPr>
          <a:lstStyle/>
          <a:p>
            <a:r>
              <a:rPr lang="en-US" dirty="0" smtClean="0"/>
              <a:t>Example: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Consider the salt formed:</a:t>
            </a:r>
          </a:p>
          <a:p>
            <a:endParaRPr lang="en-US" dirty="0" smtClean="0"/>
          </a:p>
          <a:p>
            <a:r>
              <a:rPr lang="en-US" dirty="0" smtClean="0"/>
              <a:t>Determine the effect that the </a:t>
            </a:r>
            <a:r>
              <a:rPr lang="en-US" dirty="0" err="1" smtClean="0"/>
              <a:t>cation</a:t>
            </a:r>
            <a:r>
              <a:rPr lang="en-US" dirty="0" smtClean="0"/>
              <a:t> and anion will have on water.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16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92" y="554380"/>
            <a:ext cx="8229600" cy="1066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Strong Acid – Weak Base Reaction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08" y="1605690"/>
            <a:ext cx="8686800" cy="5097410"/>
          </a:xfrm>
        </p:spPr>
        <p:txBody>
          <a:bodyPr>
            <a:normAutofit/>
          </a:bodyPr>
          <a:lstStyle/>
          <a:p>
            <a:r>
              <a:rPr lang="en-US" dirty="0" smtClean="0"/>
              <a:t>Example: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Consider the salt formed:</a:t>
            </a:r>
          </a:p>
          <a:p>
            <a:endParaRPr lang="en-US" dirty="0" smtClean="0"/>
          </a:p>
          <a:p>
            <a:r>
              <a:rPr lang="en-US" dirty="0" smtClean="0"/>
              <a:t>Determine the effect that the </a:t>
            </a:r>
            <a:r>
              <a:rPr lang="en-US" dirty="0" err="1" smtClean="0"/>
              <a:t>cation</a:t>
            </a:r>
            <a:r>
              <a:rPr lang="en-US" dirty="0" smtClean="0"/>
              <a:t> and anion will have on water.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95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92" y="554380"/>
            <a:ext cx="8229600" cy="1066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Weak Acid – Strong Base Reaction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08" y="1605690"/>
            <a:ext cx="8686800" cy="5097410"/>
          </a:xfrm>
        </p:spPr>
        <p:txBody>
          <a:bodyPr>
            <a:normAutofit/>
          </a:bodyPr>
          <a:lstStyle/>
          <a:p>
            <a:r>
              <a:rPr lang="en-US" dirty="0" smtClean="0"/>
              <a:t>Example: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Consider the salt formed:</a:t>
            </a:r>
          </a:p>
          <a:p>
            <a:endParaRPr lang="en-US" dirty="0" smtClean="0"/>
          </a:p>
          <a:p>
            <a:r>
              <a:rPr lang="en-US" dirty="0" smtClean="0"/>
              <a:t>Determine the effect that the </a:t>
            </a:r>
            <a:r>
              <a:rPr lang="en-US" dirty="0" err="1" smtClean="0"/>
              <a:t>cation</a:t>
            </a:r>
            <a:r>
              <a:rPr lang="en-US" dirty="0" smtClean="0"/>
              <a:t> and anion will have on water.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03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92" y="492420"/>
            <a:ext cx="8229600" cy="1066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Weak Acid – Weak Base Reaction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08" y="1481770"/>
            <a:ext cx="8686800" cy="5376230"/>
          </a:xfrm>
        </p:spPr>
        <p:txBody>
          <a:bodyPr>
            <a:normAutofit/>
          </a:bodyPr>
          <a:lstStyle/>
          <a:p>
            <a:r>
              <a:rPr lang="en-US" dirty="0" smtClean="0"/>
              <a:t>Examples: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Consider the salts formed:</a:t>
            </a:r>
          </a:p>
          <a:p>
            <a:endParaRPr lang="en-US" dirty="0" smtClean="0"/>
          </a:p>
          <a:p>
            <a:r>
              <a:rPr lang="en-US" dirty="0" smtClean="0"/>
              <a:t>Determine the effect that the </a:t>
            </a:r>
            <a:r>
              <a:rPr lang="en-US" dirty="0" err="1" smtClean="0"/>
              <a:t>cation</a:t>
            </a:r>
            <a:r>
              <a:rPr lang="en-US" dirty="0" smtClean="0"/>
              <a:t> and anion will have on water.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54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651" y="342292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Brønsted</a:t>
            </a:r>
            <a:r>
              <a:rPr lang="en-US" sz="2800" b="1" dirty="0" smtClean="0"/>
              <a:t>-Lowry Acid/Base Theory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460" y="1312969"/>
            <a:ext cx="7964360" cy="5288903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species formed when a proton is removed from an acid is the </a:t>
            </a:r>
            <a:r>
              <a:rPr lang="en-US" sz="2400" b="1" i="1" dirty="0" smtClean="0">
                <a:solidFill>
                  <a:srgbClr val="0000FF"/>
                </a:solidFill>
              </a:rPr>
              <a:t>conjugate base</a:t>
            </a:r>
            <a:r>
              <a:rPr lang="en-US" sz="2400" dirty="0" smtClean="0"/>
              <a:t> of that acid. </a:t>
            </a:r>
          </a:p>
          <a:p>
            <a:pPr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species formed when a proton is added to a base is the </a:t>
            </a:r>
            <a:r>
              <a:rPr lang="en-US" sz="2400" b="1" i="1" dirty="0" smtClean="0">
                <a:solidFill>
                  <a:srgbClr val="0000FF"/>
                </a:solidFill>
              </a:rPr>
              <a:t>conjugate acid </a:t>
            </a:r>
            <a:r>
              <a:rPr lang="en-US" sz="2400" dirty="0" smtClean="0"/>
              <a:t>of that base.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271" y="299246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14.6: Buffers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1082371" name="Rectangle 3"/>
          <p:cNvSpPr>
            <a:spLocks noGrp="1" noChangeArrowheads="1"/>
          </p:cNvSpPr>
          <p:nvPr>
            <p:ph idx="1"/>
          </p:nvPr>
        </p:nvSpPr>
        <p:spPr>
          <a:xfrm>
            <a:off x="402890" y="1289846"/>
            <a:ext cx="8359442" cy="529260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Buffer – </a:t>
            </a:r>
            <a:r>
              <a:rPr lang="en-US" b="1" dirty="0" smtClean="0">
                <a:solidFill>
                  <a:srgbClr val="000000"/>
                </a:solidFill>
              </a:rPr>
              <a:t>A solution containing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appreciable amounts </a:t>
            </a:r>
            <a:r>
              <a:rPr lang="en-US" b="1" dirty="0">
                <a:solidFill>
                  <a:srgbClr val="000000"/>
                </a:solidFill>
              </a:rPr>
              <a:t>of both a weak acid and its conjugate </a:t>
            </a:r>
            <a:r>
              <a:rPr lang="en-US" b="1" dirty="0" smtClean="0">
                <a:solidFill>
                  <a:srgbClr val="000000"/>
                </a:solidFill>
              </a:rPr>
              <a:t>base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(or a weak base and its conjugate acid). </a:t>
            </a:r>
          </a:p>
          <a:p>
            <a:pPr lvl="1"/>
            <a:endParaRPr lang="en-US" sz="2600" dirty="0" smtClean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Buffer solutions resist changes </a:t>
            </a:r>
            <a:r>
              <a:rPr lang="en-US" sz="2600" dirty="0">
                <a:solidFill>
                  <a:schemeClr val="tx1"/>
                </a:solidFill>
              </a:rPr>
              <a:t>in pH </a:t>
            </a:r>
            <a:r>
              <a:rPr lang="en-US" sz="2600" dirty="0" smtClean="0">
                <a:solidFill>
                  <a:schemeClr val="tx1"/>
                </a:solidFill>
              </a:rPr>
              <a:t>upon addition </a:t>
            </a:r>
            <a:r>
              <a:rPr lang="en-US" sz="2600" dirty="0">
                <a:solidFill>
                  <a:schemeClr val="tx1"/>
                </a:solidFill>
              </a:rPr>
              <a:t>of a </a:t>
            </a:r>
            <a:r>
              <a:rPr lang="en-US" sz="2600" dirty="0" smtClean="0">
                <a:solidFill>
                  <a:schemeClr val="tx1"/>
                </a:solidFill>
              </a:rPr>
              <a:t>small amount of strong </a:t>
            </a:r>
            <a:r>
              <a:rPr lang="en-US" sz="2600" dirty="0">
                <a:solidFill>
                  <a:schemeClr val="tx1"/>
                </a:solidFill>
              </a:rPr>
              <a:t>acid or </a:t>
            </a:r>
            <a:r>
              <a:rPr lang="en-US" sz="2600" dirty="0" smtClean="0">
                <a:solidFill>
                  <a:schemeClr val="tx1"/>
                </a:solidFill>
              </a:rPr>
              <a:t>base.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Examples: </a:t>
            </a:r>
          </a:p>
          <a:p>
            <a:pPr lvl="1">
              <a:buNone/>
            </a:pPr>
            <a:endParaRPr lang="en-US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74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 descr="CNX_Chem_14_06_comp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10986" b="-10986"/>
          <a:stretch>
            <a:fillRect/>
          </a:stretch>
        </p:blipFill>
        <p:spPr>
          <a:xfrm>
            <a:off x="457199" y="1673977"/>
            <a:ext cx="8382108" cy="3638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742" y="1080081"/>
            <a:ext cx="1736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pH 8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No Buffer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378787" y="1070080"/>
            <a:ext cx="2069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pH 8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With Buffer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04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42" y="286729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How Buffers Work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6" y="797373"/>
            <a:ext cx="8951562" cy="7067711"/>
          </a:xfrm>
        </p:spPr>
        <p:txBody>
          <a:bodyPr/>
          <a:lstStyle/>
          <a:p>
            <a:pPr lvl="1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	</a:t>
            </a:r>
            <a:endParaRPr lang="en-US" dirty="0" smtClean="0"/>
          </a:p>
          <a:p>
            <a:r>
              <a:rPr lang="en-US" sz="2400" dirty="0" smtClean="0"/>
              <a:t>Consider the buffer: HA/A</a:t>
            </a:r>
            <a:r>
              <a:rPr lang="en-US" sz="2400" baseline="30000" dirty="0" smtClean="0"/>
              <a:t>-</a:t>
            </a:r>
            <a:endParaRPr lang="en-US" sz="2400" dirty="0" smtClean="0"/>
          </a:p>
          <a:p>
            <a:r>
              <a:rPr lang="en-US" sz="2400" dirty="0" smtClean="0"/>
              <a:t>Buffers are good at getting rid of strong acids and bases.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dded OH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</a:rPr>
              <a:t> or H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O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are </a:t>
            </a:r>
            <a:r>
              <a:rPr lang="en-US" sz="2400" b="1" dirty="0" smtClean="0">
                <a:solidFill>
                  <a:schemeClr val="tx1"/>
                </a:solidFill>
              </a:rPr>
              <a:t>consumed and therefore do not directly affect the </a:t>
            </a:r>
            <a:r>
              <a:rPr lang="en-US" sz="2400" b="1" dirty="0" err="1" smtClean="0">
                <a:solidFill>
                  <a:schemeClr val="tx1"/>
                </a:solidFill>
              </a:rPr>
              <a:t>pH.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274320" lvl="1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Any added OH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</a:rPr>
              <a:t>, is converted into the weak base, A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-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	</a:t>
            </a:r>
          </a:p>
          <a:p>
            <a:pPr marL="274320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HA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aq</a:t>
            </a:r>
            <a:r>
              <a:rPr lang="en-US" sz="2400" b="1" dirty="0">
                <a:solidFill>
                  <a:schemeClr val="tx1"/>
                </a:solidFill>
              </a:rPr>
              <a:t>) + OH</a:t>
            </a:r>
            <a:r>
              <a:rPr lang="en-US" sz="2400" b="1" baseline="30000" dirty="0">
                <a:solidFill>
                  <a:schemeClr val="tx1"/>
                </a:solidFill>
              </a:rPr>
              <a:t>-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aq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ヒラギノ角ゴ Pro W3" pitchFamily="1" charset="-128"/>
                <a:cs typeface="Times New Roman"/>
              </a:rPr>
              <a:t>→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A</a:t>
            </a:r>
            <a:r>
              <a:rPr lang="en-US" sz="2400" b="1" baseline="300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sym typeface="Wingdings" pitchFamily="2" charset="2"/>
              </a:rPr>
              <a:t>aq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) + H</a:t>
            </a:r>
            <a:r>
              <a:rPr lang="en-US" sz="2400" b="1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O </a:t>
            </a:r>
          </a:p>
          <a:p>
            <a:pPr marL="274320" lvl="1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Any added </a:t>
            </a:r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baseline="-25000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2400" b="1" baseline="30000" dirty="0">
                <a:solidFill>
                  <a:schemeClr val="tx1"/>
                </a:solidFill>
              </a:rPr>
              <a:t>+</a:t>
            </a:r>
            <a:r>
              <a:rPr lang="en-US" sz="2400" b="1" dirty="0">
                <a:solidFill>
                  <a:schemeClr val="tx1"/>
                </a:solidFill>
              </a:rPr>
              <a:t> , </a:t>
            </a:r>
            <a:r>
              <a:rPr lang="en-US" sz="2400" b="1" dirty="0" smtClean="0">
                <a:solidFill>
                  <a:schemeClr val="tx1"/>
                </a:solidFill>
              </a:rPr>
              <a:t>is converted to the weak acid, HA</a:t>
            </a:r>
          </a:p>
          <a:p>
            <a:pPr marL="27432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	A</a:t>
            </a:r>
            <a:r>
              <a:rPr lang="en-US" sz="2400" b="1" baseline="30000" dirty="0">
                <a:solidFill>
                  <a:schemeClr val="tx1"/>
                </a:solidFill>
              </a:rPr>
              <a:t>-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aq</a:t>
            </a:r>
            <a:r>
              <a:rPr lang="en-US" sz="2400" b="1" dirty="0">
                <a:solidFill>
                  <a:schemeClr val="tx1"/>
                </a:solidFill>
              </a:rPr>
              <a:t>) + </a:t>
            </a:r>
            <a:r>
              <a:rPr lang="en-US" sz="2400" b="1" dirty="0" smtClean="0">
                <a:solidFill>
                  <a:schemeClr val="tx1"/>
                </a:solidFill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O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aq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ヒラギノ角ゴ Pro W3" pitchFamily="1" charset="-128"/>
                <a:cs typeface="Times New Roman"/>
              </a:rPr>
              <a:t>→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HA (</a:t>
            </a:r>
            <a:r>
              <a:rPr lang="en-US" sz="2400" b="1" dirty="0" err="1">
                <a:solidFill>
                  <a:schemeClr val="tx1"/>
                </a:solidFill>
                <a:sym typeface="Wingdings" pitchFamily="2" charset="2"/>
              </a:rPr>
              <a:t>aq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) + H</a:t>
            </a:r>
            <a:r>
              <a:rPr lang="en-US" sz="2400" b="1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O</a:t>
            </a:r>
          </a:p>
          <a:p>
            <a:pPr marL="274320" lvl="1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46" y="6030760"/>
            <a:ext cx="7962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</a:rPr>
              <a:t>Therefore buffers can be used to maintain a nearly constant pH!</a:t>
            </a:r>
            <a:endParaRPr lang="en-US" sz="2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67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261"/>
            <a:ext cx="8229600" cy="4325112"/>
          </a:xfrm>
        </p:spPr>
        <p:txBody>
          <a:bodyPr/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COOH/ NaCH</a:t>
            </a:r>
            <a:r>
              <a:rPr lang="en-US" baseline="-25000" dirty="0" smtClean="0"/>
              <a:t>3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Buffer</a:t>
            </a:r>
            <a:endParaRPr lang="en-US" baseline="30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442" y="440661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How Buffers Work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5" name="Picture Placeholder 1" descr="CNX_Chem_14_06_bufferchr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264" t="33104" r="-1924"/>
          <a:stretch/>
        </p:blipFill>
        <p:spPr>
          <a:xfrm>
            <a:off x="269303" y="2652074"/>
            <a:ext cx="8657740" cy="3104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303" y="5901574"/>
            <a:ext cx="865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change in the amounts of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COOH and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does result in a small change in </a:t>
            </a:r>
            <a:r>
              <a:rPr lang="en-US" sz="2400" dirty="0" err="1" smtClean="0"/>
              <a:t>pH.</a:t>
            </a:r>
            <a:r>
              <a:rPr lang="en-US" sz="2400" dirty="0" smtClean="0"/>
              <a:t> </a:t>
            </a:r>
            <a:endParaRPr lang="en-US" sz="2400" baseline="-25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35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919" y="230898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Buffer Capacity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4337" y="1106049"/>
            <a:ext cx="8229600" cy="55680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Buffer Capacity – </a:t>
            </a:r>
            <a:r>
              <a:rPr lang="en-US" dirty="0" smtClean="0"/>
              <a:t>Amount of strong acid or base that can be added to a given volume of a buffer solution before the pH changes significantly.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All buffers have a limited capacity of how much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or OH</a:t>
            </a:r>
            <a:r>
              <a:rPr lang="en-US" baseline="30000" dirty="0" smtClean="0"/>
              <a:t>-</a:t>
            </a:r>
            <a:r>
              <a:rPr lang="en-US" dirty="0" smtClean="0"/>
              <a:t> they can “soak up”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Eventually, all the </a:t>
            </a:r>
            <a:r>
              <a:rPr lang="en-US" sz="2400" dirty="0" smtClean="0">
                <a:solidFill>
                  <a:schemeClr val="tx1"/>
                </a:solidFill>
              </a:rPr>
              <a:t>HA </a:t>
            </a:r>
            <a:r>
              <a:rPr lang="en-US" sz="2400" dirty="0">
                <a:solidFill>
                  <a:schemeClr val="tx1"/>
                </a:solidFill>
              </a:rPr>
              <a:t>reacts with </a:t>
            </a:r>
            <a:r>
              <a:rPr lang="en-US" sz="2400" dirty="0" smtClean="0">
                <a:solidFill>
                  <a:schemeClr val="tx1"/>
                </a:solidFill>
              </a:rPr>
              <a:t>the added OH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</a:p>
          <a:p>
            <a:pPr marL="411480" lvl="1" indent="0">
              <a:buNone/>
            </a:pPr>
            <a:endParaRPr lang="en-US" sz="2400" baseline="30000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sz="2400" baseline="3000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400" baseline="300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Eventually, all the </a:t>
            </a:r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baseline="30000" dirty="0" smtClean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reacts with </a:t>
            </a:r>
            <a:r>
              <a:rPr lang="en-US" sz="2400" dirty="0" smtClean="0">
                <a:solidFill>
                  <a:schemeClr val="tx1"/>
                </a:solidFill>
              </a:rPr>
              <a:t>the added H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endParaRPr lang="en-US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29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919" y="230898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Buffer Capacity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4337" y="1106049"/>
            <a:ext cx="8229600" cy="55680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Buffer capacity depends on the number of moles of the weak acid and its conjugate base that are in the mixture. </a:t>
            </a:r>
          </a:p>
          <a:p>
            <a:endParaRPr lang="en-US" dirty="0"/>
          </a:p>
          <a:p>
            <a:r>
              <a:rPr lang="en-US" dirty="0" smtClean="0"/>
              <a:t>More moles of buffer components leads to a higher buffer capacity. </a:t>
            </a:r>
          </a:p>
          <a:p>
            <a:endParaRPr lang="en-US" dirty="0"/>
          </a:p>
          <a:p>
            <a:r>
              <a:rPr lang="en-US" dirty="0" smtClean="0"/>
              <a:t>Once the buffer components near depletion, large changes in pH result.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31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14" y="563478"/>
            <a:ext cx="9410991" cy="9906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000090"/>
                </a:solidFill>
              </a:rPr>
              <a:t>Determining</a:t>
            </a:r>
            <a:r>
              <a:rPr lang="en-US" sz="2700" b="1" dirty="0" smtClean="0">
                <a:solidFill>
                  <a:srgbClr val="000090"/>
                </a:solidFill>
              </a:rPr>
              <a:t> the [H</a:t>
            </a:r>
            <a:r>
              <a:rPr lang="en-US" sz="2700" b="1" baseline="-25000" dirty="0" smtClean="0">
                <a:solidFill>
                  <a:srgbClr val="000090"/>
                </a:solidFill>
              </a:rPr>
              <a:t>3</a:t>
            </a:r>
            <a:r>
              <a:rPr lang="en-US" sz="2700" b="1" dirty="0" smtClean="0">
                <a:solidFill>
                  <a:srgbClr val="000090"/>
                </a:solidFill>
              </a:rPr>
              <a:t>O</a:t>
            </a:r>
            <a:r>
              <a:rPr lang="en-US" sz="2700" b="1" baseline="30000" dirty="0" smtClean="0">
                <a:solidFill>
                  <a:srgbClr val="000090"/>
                </a:solidFill>
              </a:rPr>
              <a:t>+</a:t>
            </a:r>
            <a:r>
              <a:rPr lang="en-US" sz="2700" b="1" dirty="0" smtClean="0">
                <a:solidFill>
                  <a:srgbClr val="000090"/>
                </a:solidFill>
              </a:rPr>
              <a:t>] and pH of a Buffer Solution</a:t>
            </a:r>
            <a:endParaRPr lang="en-US" sz="2700" b="1" dirty="0">
              <a:solidFill>
                <a:srgbClr val="000090"/>
              </a:solidFill>
            </a:endParaRPr>
          </a:p>
        </p:txBody>
      </p:sp>
      <p:sp>
        <p:nvSpPr>
          <p:cNvPr id="1086467" name="Rectangle 3"/>
          <p:cNvSpPr>
            <a:spLocks noGrp="1" noChangeArrowheads="1"/>
          </p:cNvSpPr>
          <p:nvPr>
            <p:ph idx="1"/>
          </p:nvPr>
        </p:nvSpPr>
        <p:spPr>
          <a:xfrm>
            <a:off x="143995" y="1307410"/>
            <a:ext cx="8898739" cy="394506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100" dirty="0" smtClean="0"/>
          </a:p>
          <a:p>
            <a:r>
              <a:rPr lang="en-US" sz="2400" dirty="0" smtClean="0"/>
              <a:t>The pH of a buffer system can be calculated if we know the concentration of the weak acid [HA] and its conjugate base [A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	HA</a:t>
            </a:r>
            <a:r>
              <a:rPr lang="en-US" sz="2400" b="1" baseline="-25000" dirty="0"/>
              <a:t>(</a:t>
            </a:r>
            <a:r>
              <a:rPr lang="en-US" sz="2400" b="1" baseline="-25000" dirty="0" err="1"/>
              <a:t>aq</a:t>
            </a:r>
            <a:r>
              <a:rPr lang="en-US" sz="2400" b="1" baseline="-25000" dirty="0"/>
              <a:t>)</a:t>
            </a:r>
            <a:r>
              <a:rPr lang="en-US" sz="2400" b="1" dirty="0"/>
              <a:t>    +    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(</a:t>
            </a:r>
            <a:r>
              <a:rPr lang="en-US" sz="2400" i="1" baseline="-25000" dirty="0"/>
              <a:t>l</a:t>
            </a:r>
            <a:r>
              <a:rPr lang="en-US" sz="2400" b="1" baseline="-25000" dirty="0"/>
              <a:t>)</a:t>
            </a:r>
            <a:r>
              <a:rPr lang="en-US" sz="2400" b="1" dirty="0"/>
              <a:t>     </a:t>
            </a:r>
            <a:r>
              <a:rPr lang="en-US" sz="2400" b="1" dirty="0">
                <a:ea typeface="ヒラギノ角ゴ Pro W3" pitchFamily="1" charset="-128"/>
              </a:rPr>
              <a:t>⇌ 	H</a:t>
            </a:r>
            <a:r>
              <a:rPr lang="en-US" sz="2400" b="1" baseline="-25000" dirty="0">
                <a:ea typeface="ヒラギノ角ゴ Pro W3" pitchFamily="1" charset="-128"/>
              </a:rPr>
              <a:t>3</a:t>
            </a:r>
            <a:r>
              <a:rPr lang="en-US" sz="2400" b="1" dirty="0">
                <a:ea typeface="ヒラギノ角ゴ Pro W3" pitchFamily="1" charset="-128"/>
              </a:rPr>
              <a:t>O</a:t>
            </a:r>
            <a:r>
              <a:rPr lang="en-US" sz="2400" b="1" baseline="30000" dirty="0">
                <a:ea typeface="ヒラギノ角ゴ Pro W3" pitchFamily="1" charset="-128"/>
              </a:rPr>
              <a:t>+</a:t>
            </a:r>
            <a:r>
              <a:rPr lang="en-US" sz="2400" b="1" baseline="-25000" dirty="0">
                <a:ea typeface="ヒラギノ角ゴ Pro W3" pitchFamily="1" charset="-128"/>
              </a:rPr>
              <a:t>(</a:t>
            </a:r>
            <a:r>
              <a:rPr lang="en-US" sz="2400" b="1" baseline="-25000" dirty="0" err="1">
                <a:ea typeface="ヒラギノ角ゴ Pro W3" pitchFamily="1" charset="-128"/>
              </a:rPr>
              <a:t>aq</a:t>
            </a:r>
            <a:r>
              <a:rPr lang="en-US" sz="2400" b="1" baseline="-25000" dirty="0">
                <a:ea typeface="ヒラギノ角ゴ Pro W3" pitchFamily="1" charset="-128"/>
              </a:rPr>
              <a:t>)    </a:t>
            </a:r>
            <a:r>
              <a:rPr lang="en-US" sz="2400" b="1" dirty="0">
                <a:ea typeface="ヒラギノ角ゴ Pro W3" pitchFamily="1" charset="-128"/>
              </a:rPr>
              <a:t>+    A</a:t>
            </a:r>
            <a:r>
              <a:rPr lang="en-US" sz="2400" b="1" baseline="30000" dirty="0">
                <a:ea typeface="ヒラギノ角ゴ Pro W3" pitchFamily="1" charset="-128"/>
              </a:rPr>
              <a:t>-</a:t>
            </a:r>
            <a:r>
              <a:rPr lang="en-US" sz="2400" b="1" baseline="-25000" dirty="0">
                <a:ea typeface="ヒラギノ角ゴ Pro W3" pitchFamily="1" charset="-128"/>
              </a:rPr>
              <a:t>(</a:t>
            </a:r>
            <a:r>
              <a:rPr lang="en-US" sz="2400" b="1" baseline="-25000" dirty="0" err="1">
                <a:ea typeface="ヒラギノ角ゴ Pro W3" pitchFamily="1" charset="-128"/>
              </a:rPr>
              <a:t>aq</a:t>
            </a:r>
            <a:r>
              <a:rPr lang="en-US" sz="2400" b="1" baseline="-25000" dirty="0">
                <a:ea typeface="ヒラギノ角ゴ Pro W3" pitchFamily="1" charset="-128"/>
              </a:rPr>
              <a:t>)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b="1" dirty="0">
                <a:sym typeface="Wingdings" pitchFamily="2" charset="2"/>
              </a:rPr>
              <a:t>  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E6B-6DB0-4C32-886A-C494782DE504}" type="slidenum">
              <a:rPr lang="en-US" smtClean="0"/>
              <a:pPr/>
              <a:t>66</a:t>
            </a:fld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1086821" name="Ink 1086820"/>
              <p14:cNvContentPartPr/>
              <p14:nvPr/>
            </p14:nvContentPartPr>
            <p14:xfrm>
              <a:off x="6092640" y="542880"/>
              <a:ext cx="360" cy="11880"/>
            </p14:xfrm>
          </p:contentPart>
        </mc:Choice>
        <mc:Fallback>
          <p:pic>
            <p:nvPicPr>
              <p:cNvPr id="1086821" name="Ink 10868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3280" y="533520"/>
                <a:ext cx="1908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9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005" y="305702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Henderson-</a:t>
            </a:r>
            <a:r>
              <a:rPr lang="en-US" sz="2800" b="1" dirty="0" err="1" smtClean="0">
                <a:solidFill>
                  <a:srgbClr val="000090"/>
                </a:solidFill>
              </a:rPr>
              <a:t>Hasselbalch</a:t>
            </a:r>
            <a:r>
              <a:rPr lang="en-US" sz="2800" b="1" dirty="0" smtClean="0">
                <a:solidFill>
                  <a:srgbClr val="000090"/>
                </a:solidFill>
              </a:rPr>
              <a:t> Equation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29" y="1138400"/>
            <a:ext cx="7921494" cy="5719600"/>
          </a:xfrm>
        </p:spPr>
        <p:txBody>
          <a:bodyPr>
            <a:normAutofit/>
          </a:bodyPr>
          <a:lstStyle/>
          <a:p>
            <a:pPr marL="493776" indent="-457200">
              <a:buNone/>
            </a:pPr>
            <a:r>
              <a:rPr lang="en-US" sz="2400" b="1" i="1" dirty="0"/>
              <a:t>Henderson-</a:t>
            </a:r>
            <a:r>
              <a:rPr lang="en-US" sz="2400" b="1" i="1" dirty="0" err="1"/>
              <a:t>Hasselbalch</a:t>
            </a:r>
            <a:r>
              <a:rPr lang="en-US" sz="2400" b="1" i="1" dirty="0"/>
              <a:t> </a:t>
            </a:r>
            <a:r>
              <a:rPr lang="en-US" sz="2400" b="1" i="1" dirty="0" smtClean="0"/>
              <a:t>equation can be used to calculate the pH of a buffer. </a:t>
            </a:r>
          </a:p>
          <a:p>
            <a:pPr marL="493776" indent="-457200">
              <a:buNone/>
            </a:pPr>
            <a:endParaRPr lang="en-US" sz="2400" b="1" i="1" dirty="0" smtClean="0"/>
          </a:p>
          <a:p>
            <a:pPr marL="493776" indent="-457200">
              <a:buNone/>
            </a:pPr>
            <a:endParaRPr lang="en-US" sz="2400" b="1" i="1" dirty="0"/>
          </a:p>
          <a:p>
            <a:pPr marL="493776" indent="-457200">
              <a:buNone/>
            </a:pPr>
            <a:endParaRPr lang="en-US" sz="2400" b="1" i="1" dirty="0" smtClean="0"/>
          </a:p>
          <a:p>
            <a:pPr>
              <a:buFont typeface="Times" pitchFamily="18" charset="0"/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E6B-6DB0-4C32-886A-C494782DE504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9803957"/>
              </p:ext>
            </p:extLst>
          </p:nvPr>
        </p:nvGraphicFramePr>
        <p:xfrm>
          <a:off x="2425966" y="1932554"/>
          <a:ext cx="3728265" cy="1209938"/>
        </p:xfrm>
        <a:graphic>
          <a:graphicData uri="http://schemas.openxmlformats.org/presentationml/2006/ole">
            <p:oleObj spid="_x0000_s536682" name="Equation" r:id="rId4" imgW="1333500" imgH="4318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36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37" y="534841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Compare two buffer solutions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112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1898" y="1289984"/>
            <a:ext cx="8822102" cy="55680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Buffer 1: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1 L buffer with 1.0 M CH</a:t>
            </a:r>
            <a:r>
              <a:rPr lang="en-US" baseline="-25000" dirty="0" smtClean="0">
                <a:solidFill>
                  <a:srgbClr val="000090"/>
                </a:solidFill>
              </a:rPr>
              <a:t>3</a:t>
            </a:r>
            <a:r>
              <a:rPr lang="en-US" dirty="0" smtClean="0">
                <a:solidFill>
                  <a:srgbClr val="000090"/>
                </a:solidFill>
              </a:rPr>
              <a:t>CO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H and 1.0 M NaCH</a:t>
            </a:r>
            <a:r>
              <a:rPr lang="en-US" baseline="-25000" dirty="0" smtClean="0">
                <a:solidFill>
                  <a:srgbClr val="000090"/>
                </a:solidFill>
              </a:rPr>
              <a:t>3</a:t>
            </a:r>
            <a:r>
              <a:rPr lang="en-US" dirty="0" smtClean="0">
                <a:solidFill>
                  <a:srgbClr val="000090"/>
                </a:solidFill>
              </a:rPr>
              <a:t>CO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  <a:endParaRPr lang="en-US" dirty="0" smtClean="0">
              <a:solidFill>
                <a:srgbClr val="000090"/>
              </a:solidFill>
            </a:endParaRPr>
          </a:p>
          <a:p>
            <a:endParaRPr lang="en-US" sz="2800" dirty="0">
              <a:solidFill>
                <a:schemeClr val="tx1"/>
              </a:solidFill>
              <a:latin typeface="Arial"/>
            </a:endParaRPr>
          </a:p>
          <a:p>
            <a:pPr marL="109728" indent="0">
              <a:buNone/>
            </a:pPr>
            <a:endParaRPr lang="en-US" sz="2800" dirty="0" smtClean="0">
              <a:solidFill>
                <a:schemeClr val="tx1"/>
              </a:solidFill>
              <a:latin typeface="Arial"/>
            </a:endParaRPr>
          </a:p>
          <a:p>
            <a:pPr marL="109728" indent="0">
              <a:buNone/>
            </a:pPr>
            <a:endParaRPr lang="en-US" sz="2800" dirty="0">
              <a:solidFill>
                <a:schemeClr val="tx1"/>
              </a:solidFill>
              <a:latin typeface="Arial"/>
            </a:endParaRPr>
          </a:p>
          <a:p>
            <a:r>
              <a:rPr lang="en-US" dirty="0" smtClean="0">
                <a:latin typeface="Georgia"/>
                <a:cs typeface="Georgia"/>
              </a:rPr>
              <a:t>Buffer 2: </a:t>
            </a:r>
            <a:endParaRPr lang="en-US" sz="28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sz="2600" dirty="0">
                <a:solidFill>
                  <a:srgbClr val="000090"/>
                </a:solidFill>
              </a:rPr>
              <a:t>1 L buffer with </a:t>
            </a:r>
            <a:r>
              <a:rPr lang="en-US" sz="2600" dirty="0" smtClean="0">
                <a:solidFill>
                  <a:srgbClr val="000090"/>
                </a:solidFill>
              </a:rPr>
              <a:t>0.1 </a:t>
            </a:r>
            <a:r>
              <a:rPr lang="en-US" sz="2600" dirty="0">
                <a:solidFill>
                  <a:srgbClr val="000090"/>
                </a:solidFill>
              </a:rPr>
              <a:t>M CH</a:t>
            </a:r>
            <a:r>
              <a:rPr lang="en-US" sz="2600" baseline="-25000" dirty="0">
                <a:solidFill>
                  <a:srgbClr val="000090"/>
                </a:solidFill>
              </a:rPr>
              <a:t>3</a:t>
            </a:r>
            <a:r>
              <a:rPr lang="en-US" sz="2600" dirty="0">
                <a:solidFill>
                  <a:srgbClr val="000090"/>
                </a:solidFill>
              </a:rPr>
              <a:t>CO</a:t>
            </a:r>
            <a:r>
              <a:rPr lang="en-US" sz="2600" baseline="-25000" dirty="0">
                <a:solidFill>
                  <a:srgbClr val="000090"/>
                </a:solidFill>
              </a:rPr>
              <a:t>2</a:t>
            </a:r>
            <a:r>
              <a:rPr lang="en-US" sz="2600" dirty="0">
                <a:solidFill>
                  <a:srgbClr val="000090"/>
                </a:solidFill>
              </a:rPr>
              <a:t>H and </a:t>
            </a:r>
            <a:r>
              <a:rPr lang="en-US" sz="2600" dirty="0" smtClean="0">
                <a:solidFill>
                  <a:srgbClr val="000090"/>
                </a:solidFill>
              </a:rPr>
              <a:t>0.1 </a:t>
            </a:r>
            <a:r>
              <a:rPr lang="en-US" sz="2600" dirty="0">
                <a:solidFill>
                  <a:srgbClr val="000090"/>
                </a:solidFill>
              </a:rPr>
              <a:t>M NaCH</a:t>
            </a:r>
            <a:r>
              <a:rPr lang="en-US" sz="2600" baseline="-25000" dirty="0">
                <a:solidFill>
                  <a:srgbClr val="000090"/>
                </a:solidFill>
              </a:rPr>
              <a:t>3</a:t>
            </a:r>
            <a:r>
              <a:rPr lang="en-US" sz="2600" dirty="0">
                <a:solidFill>
                  <a:srgbClr val="000090"/>
                </a:solidFill>
              </a:rPr>
              <a:t>CO</a:t>
            </a:r>
            <a:r>
              <a:rPr lang="en-US" sz="2600" baseline="-25000" dirty="0">
                <a:solidFill>
                  <a:srgbClr val="000090"/>
                </a:solidFill>
              </a:rPr>
              <a:t>2</a:t>
            </a:r>
            <a:endParaRPr lang="en-US" sz="2600" dirty="0">
              <a:solidFill>
                <a:srgbClr val="000090"/>
              </a:solidFill>
            </a:endParaRPr>
          </a:p>
          <a:p>
            <a:pPr marL="109728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21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 descr="CNX_Chem_14_06_buff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528" r="8560"/>
          <a:stretch/>
        </p:blipFill>
        <p:spPr>
          <a:xfrm>
            <a:off x="2191034" y="1264696"/>
            <a:ext cx="6496555" cy="5470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483" y="595527"/>
            <a:ext cx="653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Initially [CH</a:t>
            </a:r>
            <a:r>
              <a:rPr lang="en-US" sz="2800" b="1" baseline="-25000" dirty="0" smtClean="0">
                <a:solidFill>
                  <a:srgbClr val="000090"/>
                </a:solidFill>
              </a:rPr>
              <a:t>3</a:t>
            </a:r>
            <a:r>
              <a:rPr lang="en-US" sz="2800" b="1" dirty="0" smtClean="0">
                <a:solidFill>
                  <a:srgbClr val="000090"/>
                </a:solidFill>
              </a:rPr>
              <a:t>CO</a:t>
            </a:r>
            <a:r>
              <a:rPr lang="en-US" sz="2800" b="1" baseline="-25000" dirty="0" smtClean="0">
                <a:solidFill>
                  <a:srgbClr val="000090"/>
                </a:solidFill>
              </a:rPr>
              <a:t>2</a:t>
            </a:r>
            <a:r>
              <a:rPr lang="en-US" sz="2800" b="1" dirty="0" smtClean="0">
                <a:solidFill>
                  <a:srgbClr val="000090"/>
                </a:solidFill>
              </a:rPr>
              <a:t>H] = [NaCH</a:t>
            </a:r>
            <a:r>
              <a:rPr lang="en-US" sz="2800" b="1" baseline="-25000" dirty="0" smtClean="0">
                <a:solidFill>
                  <a:srgbClr val="000090"/>
                </a:solidFill>
              </a:rPr>
              <a:t>3</a:t>
            </a:r>
            <a:r>
              <a:rPr lang="en-US" sz="2800" b="1" dirty="0" smtClean="0">
                <a:solidFill>
                  <a:srgbClr val="000090"/>
                </a:solidFill>
              </a:rPr>
              <a:t>CO</a:t>
            </a:r>
            <a:r>
              <a:rPr lang="en-US" sz="2800" b="1" baseline="-25000" dirty="0" smtClean="0">
                <a:solidFill>
                  <a:srgbClr val="000090"/>
                </a:solidFill>
              </a:rPr>
              <a:t>2</a:t>
            </a:r>
            <a:r>
              <a:rPr lang="en-US" sz="2800" b="1" dirty="0" smtClean="0">
                <a:solidFill>
                  <a:srgbClr val="000090"/>
                </a:solidFill>
              </a:rPr>
              <a:t>]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22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745" y="480174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</a:rPr>
              <a:t>Amphiprotic</a:t>
            </a:r>
            <a:r>
              <a:rPr lang="en-US" sz="3200" b="1" dirty="0" smtClean="0">
                <a:solidFill>
                  <a:srgbClr val="000090"/>
                </a:solidFill>
              </a:rPr>
              <a:t> Species 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91" y="1546973"/>
            <a:ext cx="8410235" cy="5098045"/>
          </a:xfrm>
        </p:spPr>
        <p:txBody>
          <a:bodyPr>
            <a:normAutofit/>
          </a:bodyPr>
          <a:lstStyle/>
          <a:p>
            <a:r>
              <a:rPr lang="en-US" dirty="0" smtClean="0"/>
              <a:t>A species that can either accept or donate a proton is called </a:t>
            </a:r>
            <a:r>
              <a:rPr lang="en-US" b="1" i="1" dirty="0" err="1" smtClean="0">
                <a:solidFill>
                  <a:srgbClr val="0000FF"/>
                </a:solidFill>
              </a:rPr>
              <a:t>amphiprotic</a:t>
            </a:r>
            <a:r>
              <a:rPr lang="en-US" b="1" i="1" dirty="0" smtClean="0">
                <a:solidFill>
                  <a:srgbClr val="0000FF"/>
                </a:solidFill>
              </a:rPr>
              <a:t>.</a:t>
            </a:r>
          </a:p>
          <a:p>
            <a:endParaRPr lang="en-US" b="1" i="1" dirty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00"/>
                </a:solidFill>
              </a:rPr>
              <a:t>An </a:t>
            </a:r>
            <a:r>
              <a:rPr lang="en-US" b="1" i="1" dirty="0" err="1" smtClean="0">
                <a:solidFill>
                  <a:srgbClr val="0000FF"/>
                </a:solidFill>
              </a:rPr>
              <a:t>amphiprotic</a:t>
            </a:r>
            <a:r>
              <a:rPr lang="en-US" b="1" i="1" dirty="0" smtClean="0">
                <a:solidFill>
                  <a:srgbClr val="0000FF"/>
                </a:solidFill>
              </a:rPr>
              <a:t> species </a:t>
            </a:r>
            <a:r>
              <a:rPr lang="en-US" b="1" i="1" dirty="0" smtClean="0">
                <a:solidFill>
                  <a:srgbClr val="000000"/>
                </a:solidFill>
              </a:rPr>
              <a:t>can serve as an acid or a base. </a:t>
            </a:r>
            <a:endParaRPr lang="en-US" dirty="0" smtClean="0"/>
          </a:p>
          <a:p>
            <a:pPr lvl="2"/>
            <a:r>
              <a:rPr lang="en-US" sz="2600" dirty="0" smtClean="0">
                <a:solidFill>
                  <a:srgbClr val="000000"/>
                </a:solidFill>
              </a:rPr>
              <a:t>Example: Water   </a:t>
            </a:r>
          </a:p>
          <a:p>
            <a:pPr lvl="2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lvl="2"/>
            <a:r>
              <a:rPr lang="en-US" sz="2600" dirty="0">
                <a:solidFill>
                  <a:srgbClr val="000000"/>
                </a:solidFill>
              </a:rPr>
              <a:t>In the presence of an acid, water acts as a base.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704088" lvl="2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lvl="2"/>
            <a:r>
              <a:rPr lang="en-US" sz="2600" dirty="0" smtClean="0">
                <a:solidFill>
                  <a:srgbClr val="000000"/>
                </a:solidFill>
              </a:rPr>
              <a:t>In </a:t>
            </a:r>
            <a:r>
              <a:rPr lang="en-US" sz="2600" dirty="0">
                <a:solidFill>
                  <a:srgbClr val="000000"/>
                </a:solidFill>
              </a:rPr>
              <a:t>the presence of a base, water acts like </a:t>
            </a:r>
            <a:r>
              <a:rPr lang="en-US" sz="2600" dirty="0" smtClean="0">
                <a:solidFill>
                  <a:srgbClr val="000000"/>
                </a:solidFill>
              </a:rPr>
              <a:t>an </a:t>
            </a:r>
            <a:r>
              <a:rPr lang="en-US" sz="2600" dirty="0">
                <a:solidFill>
                  <a:srgbClr val="000000"/>
                </a:solidFill>
              </a:rPr>
              <a:t>acid.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40" y="368032"/>
            <a:ext cx="6826968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14.7: Acid-Base Titrations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E6B-6DB0-4C32-886A-C494782DE50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958" y="1380215"/>
            <a:ext cx="8173086" cy="4937760"/>
          </a:xfrm>
        </p:spPr>
        <p:txBody>
          <a:bodyPr/>
          <a:lstStyle/>
          <a:p>
            <a:r>
              <a:rPr lang="en-US" dirty="0" smtClean="0"/>
              <a:t>Recall from Chapter 4 that we can                      analyze an acid or base by reacting                              it with a known concentration of                              the other.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Two types of titrations</a:t>
            </a:r>
          </a:p>
          <a:p>
            <a:pPr marL="27432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1) Strong acid-strong base</a:t>
            </a:r>
          </a:p>
          <a:p>
            <a:pPr marL="27432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2) Weak acid-strong base</a:t>
            </a:r>
          </a:p>
          <a:p>
            <a:pPr marL="27432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sz="2800" b="1" dirty="0" smtClean="0">
                <a:solidFill>
                  <a:srgbClr val="000090"/>
                </a:solidFill>
              </a:rPr>
              <a:t>Equivalence Point: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41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1090" y="212748"/>
            <a:ext cx="8027823" cy="2250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Strong </a:t>
            </a:r>
            <a:r>
              <a:rPr lang="en-US" sz="3200" b="1" dirty="0">
                <a:solidFill>
                  <a:srgbClr val="000090"/>
                </a:solidFill>
              </a:rPr>
              <a:t>Acid</a:t>
            </a:r>
            <a:r>
              <a:rPr lang="en-US" sz="3200" b="1" dirty="0" smtClean="0">
                <a:solidFill>
                  <a:srgbClr val="000090"/>
                </a:solidFill>
              </a:rPr>
              <a:t>-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b="1" dirty="0" smtClean="0">
                <a:solidFill>
                  <a:srgbClr val="000090"/>
                </a:solidFill>
              </a:rPr>
              <a:t>Strong </a:t>
            </a:r>
            <a:r>
              <a:rPr lang="en-US" sz="3200" b="1" dirty="0">
                <a:solidFill>
                  <a:srgbClr val="000090"/>
                </a:solidFill>
              </a:rPr>
              <a:t>Base</a:t>
            </a:r>
            <a:r>
              <a:rPr lang="en-US" sz="3200" b="1" dirty="0" smtClean="0">
                <a:solidFill>
                  <a:srgbClr val="000090"/>
                </a:solidFill>
              </a:rPr>
              <a:t> 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b="1" dirty="0" smtClean="0">
                <a:solidFill>
                  <a:srgbClr val="000090"/>
                </a:solidFill>
              </a:rPr>
              <a:t>Titration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15" name="Picture Placeholder 1" descr="CNX_Chem_14_07_ti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15" r="52923" b="5472"/>
          <a:stretch>
            <a:fillRect/>
          </a:stretch>
        </p:blipFill>
        <p:spPr>
          <a:xfrm>
            <a:off x="4460676" y="1579947"/>
            <a:ext cx="4559419" cy="5216093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3721238" y="788920"/>
            <a:ext cx="519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HCl</a:t>
            </a:r>
            <a:r>
              <a:rPr lang="en-US" sz="2800" dirty="0" smtClean="0"/>
              <a:t>  +  </a:t>
            </a:r>
            <a:r>
              <a:rPr lang="en-US" sz="2800" dirty="0" err="1" smtClean="0"/>
              <a:t>NaOH</a:t>
            </a:r>
            <a:r>
              <a:rPr lang="en-US" sz="2800" dirty="0" smtClean="0"/>
              <a:t>  </a:t>
            </a:r>
            <a:r>
              <a:rPr lang="en-US" sz="2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+  </a:t>
            </a:r>
            <a:r>
              <a:rPr lang="en-US" sz="2800" dirty="0" err="1" smtClean="0"/>
              <a:t>NaCl</a:t>
            </a:r>
            <a:endParaRPr lang="en-US" sz="2800" dirty="0"/>
          </a:p>
        </p:txBody>
      </p:sp>
      <p:sp>
        <p:nvSpPr>
          <p:cNvPr id="1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9769" y="2245985"/>
            <a:ext cx="3934069" cy="4937760"/>
          </a:xfrm>
        </p:spPr>
        <p:txBody>
          <a:bodyPr>
            <a:normAutofit/>
          </a:bodyPr>
          <a:lstStyle/>
          <a:p>
            <a:r>
              <a:rPr lang="en-US" dirty="0"/>
              <a:t>The pH</a:t>
            </a:r>
            <a:r>
              <a:rPr lang="en-US" dirty="0" smtClean="0"/>
              <a:t> is initially very low (only strong acid present)</a:t>
            </a:r>
          </a:p>
          <a:p>
            <a:endParaRPr lang="en-US" dirty="0" smtClean="0"/>
          </a:p>
          <a:p>
            <a:r>
              <a:rPr lang="en-US" dirty="0"/>
              <a:t>There is a gradual rise in pH as base is </a:t>
            </a:r>
            <a:r>
              <a:rPr lang="en-US" dirty="0" smtClean="0"/>
              <a:t>added.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75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Placeholder 1" descr="CNX_Chem_14_07_ti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15" r="52923" b="5472"/>
          <a:stretch>
            <a:fillRect/>
          </a:stretch>
        </p:blipFill>
        <p:spPr>
          <a:xfrm>
            <a:off x="4460676" y="1579947"/>
            <a:ext cx="4559419" cy="5216093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3841666" y="701328"/>
            <a:ext cx="493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HCl</a:t>
            </a:r>
            <a:r>
              <a:rPr lang="en-US" sz="2800" dirty="0" smtClean="0"/>
              <a:t> + </a:t>
            </a:r>
            <a:r>
              <a:rPr lang="en-US" sz="2800" dirty="0" err="1" smtClean="0"/>
              <a:t>NaOH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+  </a:t>
            </a:r>
            <a:r>
              <a:rPr lang="en-US" sz="2800" dirty="0" err="1" smtClean="0"/>
              <a:t>NaCl</a:t>
            </a:r>
            <a:endParaRPr lang="en-US" sz="2800" dirty="0"/>
          </a:p>
        </p:txBody>
      </p:sp>
      <p:sp>
        <p:nvSpPr>
          <p:cNvPr id="1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1801" y="859411"/>
            <a:ext cx="4533050" cy="5706700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Eventually the pH rises rapidly.</a:t>
            </a:r>
          </a:p>
          <a:p>
            <a:endParaRPr lang="en-US" sz="2400" dirty="0" smtClean="0"/>
          </a:p>
          <a:p>
            <a:r>
              <a:rPr lang="en-US" sz="2400" dirty="0" smtClean="0"/>
              <a:t>Mid-point of the vertical part of the curve is the equivalence point.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The pH at the equivalence point is 7. 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Excess </a:t>
            </a:r>
            <a:r>
              <a:rPr lang="en-US" sz="2400" dirty="0" err="1" smtClean="0"/>
              <a:t>NaOH</a:t>
            </a:r>
            <a:r>
              <a:rPr lang="en-US" sz="2400" dirty="0" smtClean="0"/>
              <a:t> controls the pH after the equivalence point.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1090" y="0"/>
            <a:ext cx="8027823" cy="2250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Weak </a:t>
            </a:r>
            <a:r>
              <a:rPr lang="en-US" sz="3200" b="1" dirty="0">
                <a:solidFill>
                  <a:srgbClr val="FF0000"/>
                </a:solidFill>
              </a:rPr>
              <a:t>Acid</a:t>
            </a:r>
            <a:r>
              <a:rPr lang="en-US" sz="3200" b="1" dirty="0" smtClean="0">
                <a:solidFill>
                  <a:srgbClr val="FF0000"/>
                </a:solidFill>
              </a:rPr>
              <a:t>-Strong </a:t>
            </a:r>
            <a:r>
              <a:rPr lang="en-US" sz="3200" b="1" dirty="0">
                <a:solidFill>
                  <a:srgbClr val="FF0000"/>
                </a:solidFill>
              </a:rPr>
              <a:t>Base</a:t>
            </a:r>
            <a:r>
              <a:rPr lang="en-US" sz="3200" b="1" dirty="0" smtClean="0">
                <a:solidFill>
                  <a:srgbClr val="FF0000"/>
                </a:solidFill>
              </a:rPr>
              <a:t> Titration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1090" y="2233921"/>
            <a:ext cx="71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  +  </a:t>
            </a:r>
            <a:r>
              <a:rPr lang="en-US" sz="2800" dirty="0" err="1" smtClean="0"/>
              <a:t>NaOH</a:t>
            </a:r>
            <a:r>
              <a:rPr lang="en-US" sz="2800" dirty="0" smtClean="0"/>
              <a:t>  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+  NaCH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1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9933" y="3268296"/>
            <a:ext cx="7755094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Many features of this titration curve are similar to a Strong Acid-Strong Base titration.</a:t>
            </a:r>
          </a:p>
          <a:p>
            <a:endParaRPr lang="en-US" dirty="0" smtClean="0"/>
          </a:p>
          <a:p>
            <a:r>
              <a:rPr lang="en-US" dirty="0" smtClean="0"/>
              <a:t>But this titration curve is somewhat more complicated.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1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763707" y="749638"/>
            <a:ext cx="71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  +  </a:t>
            </a:r>
            <a:r>
              <a:rPr lang="en-US" sz="2800" dirty="0" err="1" smtClean="0"/>
              <a:t>NaOH</a:t>
            </a:r>
            <a:r>
              <a:rPr lang="en-US" sz="2800" dirty="0" smtClean="0"/>
              <a:t>  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+  NaCH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1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9769" y="1595233"/>
            <a:ext cx="3934069" cy="4937760"/>
          </a:xfrm>
        </p:spPr>
        <p:txBody>
          <a:bodyPr>
            <a:normAutofit/>
          </a:bodyPr>
          <a:lstStyle/>
          <a:p>
            <a:r>
              <a:rPr lang="en-US" dirty="0"/>
              <a:t>The pH</a:t>
            </a:r>
            <a:r>
              <a:rPr lang="en-US" dirty="0" smtClean="0"/>
              <a:t> starts off low, but not as low as the strong acid titration.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There is a gradual rise in pH as base is </a:t>
            </a:r>
            <a:r>
              <a:rPr lang="en-US" dirty="0" smtClean="0"/>
              <a:t>added.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Placeholder 1" descr="CNX_Chem_14_07_ti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4462" r="615" b="5472"/>
          <a:stretch>
            <a:fillRect/>
          </a:stretch>
        </p:blipFill>
        <p:spPr>
          <a:xfrm>
            <a:off x="4243838" y="1312140"/>
            <a:ext cx="4526229" cy="535548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61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763707" y="788920"/>
            <a:ext cx="71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  +  </a:t>
            </a:r>
            <a:r>
              <a:rPr lang="en-US" sz="2800" dirty="0" err="1" smtClean="0"/>
              <a:t>NaOH</a:t>
            </a:r>
            <a:r>
              <a:rPr lang="en-US" sz="2800" dirty="0" smtClean="0"/>
              <a:t>  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+  NaCH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pic>
        <p:nvPicPr>
          <p:cNvPr id="7" name="Picture Placeholder 1" descr="CNX_Chem_14_07_ti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4462" r="615" b="5472"/>
          <a:stretch>
            <a:fillRect/>
          </a:stretch>
        </p:blipFill>
        <p:spPr>
          <a:xfrm>
            <a:off x="4243838" y="1333132"/>
            <a:ext cx="4526229" cy="5355482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9424" y="1122760"/>
            <a:ext cx="4003476" cy="5355482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Eventually the pH rises rapidly.</a:t>
            </a:r>
          </a:p>
          <a:p>
            <a:endParaRPr lang="en-US" sz="2400" dirty="0" smtClean="0"/>
          </a:p>
          <a:p>
            <a:r>
              <a:rPr lang="en-US" sz="2400" dirty="0" smtClean="0"/>
              <a:t>Mid-point of the vertical part of the curve is the equivalence point.</a:t>
            </a:r>
          </a:p>
          <a:p>
            <a:endParaRPr lang="en-US" sz="2400" dirty="0" smtClean="0"/>
          </a:p>
          <a:p>
            <a:r>
              <a:rPr lang="en-US" sz="2400" dirty="0" smtClean="0"/>
              <a:t>The pH at the equivalence point is 8.72</a:t>
            </a:r>
          </a:p>
          <a:p>
            <a:pPr marL="109728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Excess </a:t>
            </a:r>
            <a:r>
              <a:rPr lang="en-US" sz="2400" dirty="0" err="1" smtClean="0"/>
              <a:t>NaOH</a:t>
            </a:r>
            <a:r>
              <a:rPr lang="en-US" sz="2400" dirty="0" smtClean="0"/>
              <a:t> controls the pH after the equivalence point.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7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763707" y="788920"/>
            <a:ext cx="71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  +  </a:t>
            </a:r>
            <a:r>
              <a:rPr lang="en-US" sz="2800" dirty="0" err="1" smtClean="0"/>
              <a:t>NaOH</a:t>
            </a:r>
            <a:r>
              <a:rPr lang="en-US" sz="2800" dirty="0" smtClean="0"/>
              <a:t>  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+  NaCH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pic>
        <p:nvPicPr>
          <p:cNvPr id="7" name="Picture Placeholder 1" descr="CNX_Chem_14_07_ti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4462" r="615" b="5472"/>
          <a:stretch>
            <a:fillRect/>
          </a:stretch>
        </p:blipFill>
        <p:spPr>
          <a:xfrm>
            <a:off x="4243838" y="1312140"/>
            <a:ext cx="4526229" cy="5355482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1706" y="1312140"/>
            <a:ext cx="4003476" cy="535548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Half-Equivalence Point: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Determining </a:t>
            </a:r>
            <a:r>
              <a:rPr lang="en-US" sz="2400" dirty="0" err="1" smtClean="0"/>
              <a:t>pK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from a titration curve.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87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032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Acid-Base Indicators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E6B-6DB0-4C32-886A-C494782DE504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9988" y="1071477"/>
            <a:ext cx="8229600" cy="5575286"/>
          </a:xfrm>
        </p:spPr>
        <p:txBody>
          <a:bodyPr>
            <a:normAutofit/>
          </a:bodyPr>
          <a:lstStyle/>
          <a:p>
            <a:pPr marL="594360" lvl="2" indent="0">
              <a:buNone/>
            </a:pPr>
            <a:endParaRPr lang="en-US" sz="2400" dirty="0" smtClean="0"/>
          </a:p>
          <a:p>
            <a:r>
              <a:rPr lang="en-US" dirty="0" smtClean="0"/>
              <a:t>One or two drops of indicator are often added to the sample being titrated.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An acid-base indicator is useful in determining the </a:t>
            </a:r>
            <a:r>
              <a:rPr lang="en-US" b="1" i="1" dirty="0" smtClean="0">
                <a:solidFill>
                  <a:srgbClr val="0000FF"/>
                </a:solidFill>
              </a:rPr>
              <a:t>equivalence point </a:t>
            </a:r>
            <a:r>
              <a:rPr lang="en-US" dirty="0" smtClean="0"/>
              <a:t>in a titration. </a:t>
            </a:r>
          </a:p>
          <a:p>
            <a:endParaRPr lang="en-US" dirty="0" smtClean="0"/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The pH at which the indicator changes color is called the </a:t>
            </a:r>
            <a:r>
              <a:rPr lang="en-US" sz="2600" b="1" i="1" dirty="0" smtClean="0">
                <a:solidFill>
                  <a:srgbClr val="FF0000"/>
                </a:solidFill>
              </a:rPr>
              <a:t>endpoint.</a:t>
            </a:r>
          </a:p>
          <a:p>
            <a:pPr lvl="1"/>
            <a:endParaRPr lang="en-US" sz="2600" b="1" i="1" dirty="0" smtClean="0">
              <a:solidFill>
                <a:srgbClr val="FF0000"/>
              </a:solidFill>
            </a:endParaRPr>
          </a:p>
          <a:p>
            <a:pPr lvl="2"/>
            <a:r>
              <a:rPr lang="en-US" sz="2400" b="1" i="1" dirty="0" smtClean="0">
                <a:solidFill>
                  <a:srgbClr val="000000"/>
                </a:solidFill>
              </a:rPr>
              <a:t>You want to choose an indicator that has an </a:t>
            </a:r>
            <a:r>
              <a:rPr lang="en-US" sz="2400" b="1" i="1" dirty="0" smtClean="0">
                <a:solidFill>
                  <a:srgbClr val="FF0000"/>
                </a:solidFill>
              </a:rPr>
              <a:t>endpoint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that coincides with the pH at the </a:t>
            </a:r>
            <a:r>
              <a:rPr lang="en-US" sz="2400" b="1" i="1" dirty="0" smtClean="0">
                <a:solidFill>
                  <a:srgbClr val="0000FF"/>
                </a:solidFill>
              </a:rPr>
              <a:t>equivalence point.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38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6998" y="456235"/>
            <a:ext cx="8110538" cy="6762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Acid-Base Indicators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827" y="1182202"/>
            <a:ext cx="8456174" cy="5849937"/>
          </a:xfrm>
        </p:spPr>
        <p:txBody>
          <a:bodyPr/>
          <a:lstStyle/>
          <a:p>
            <a:r>
              <a:rPr lang="en-US" b="1" dirty="0"/>
              <a:t>Indicators are weak</a:t>
            </a:r>
            <a:r>
              <a:rPr lang="en-US" b="1" dirty="0" smtClean="0"/>
              <a:t> acids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weak acid is a different color than its conjugate base.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5">
            <p14:nvContentPartPr>
              <p14:cNvPr id="1117347" name="Ink 1117346"/>
              <p14:cNvContentPartPr/>
              <p14:nvPr/>
            </p14:nvContentPartPr>
            <p14:xfrm>
              <a:off x="1503000" y="314280"/>
              <a:ext cx="360" cy="360"/>
            </p14:xfrm>
          </p:contentPart>
        </mc:Choice>
        <mc:Fallback>
          <p:pic>
            <p:nvPicPr>
              <p:cNvPr id="1117347" name="Ink 111734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3640" y="304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65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 descr="CNX_Chem_14_07_indicat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3077"/>
          <a:stretch>
            <a:fillRect/>
          </a:stretch>
        </p:blipFill>
        <p:spPr>
          <a:xfrm>
            <a:off x="1084193" y="454205"/>
            <a:ext cx="7418972" cy="629496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61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745" y="480174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Water as a Base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46" y="1046681"/>
            <a:ext cx="8410235" cy="509804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The reaction between a </a:t>
            </a:r>
            <a:r>
              <a:rPr lang="en-US" dirty="0" err="1"/>
              <a:t>Brønsted</a:t>
            </a:r>
            <a:r>
              <a:rPr lang="en-US" dirty="0"/>
              <a:t>-Lowry Acid </a:t>
            </a:r>
            <a:r>
              <a:rPr lang="en-US" dirty="0" smtClean="0"/>
              <a:t>and water is called </a:t>
            </a:r>
            <a:r>
              <a:rPr lang="en-US" b="1" i="1" dirty="0" smtClean="0">
                <a:solidFill>
                  <a:srgbClr val="FF0000"/>
                </a:solidFill>
              </a:rPr>
              <a:t>acid ionization.  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46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" descr="CNX_Chem_14_07_titr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000" t="2294" r="462"/>
          <a:stretch>
            <a:fillRect/>
          </a:stretch>
        </p:blipFill>
        <p:spPr>
          <a:xfrm>
            <a:off x="256664" y="999934"/>
            <a:ext cx="8718453" cy="5858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65" y="40234"/>
            <a:ext cx="8525952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Indicator Selection: Need an indicator that changes color at a pH near the equivalence point.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86120" y="145728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6760" y="1447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34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745" y="480174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Water as an Acid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46" y="1046681"/>
            <a:ext cx="8410235" cy="509804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The reaction between a </a:t>
            </a:r>
            <a:r>
              <a:rPr lang="en-US" dirty="0" err="1"/>
              <a:t>Brønsted</a:t>
            </a:r>
            <a:r>
              <a:rPr lang="en-US" dirty="0"/>
              <a:t>-Lowry </a:t>
            </a:r>
            <a:r>
              <a:rPr lang="en-US" dirty="0" smtClean="0"/>
              <a:t>Base and water is called </a:t>
            </a:r>
            <a:r>
              <a:rPr lang="en-US" b="1" i="1" dirty="0" smtClean="0">
                <a:solidFill>
                  <a:srgbClr val="000090"/>
                </a:solidFill>
              </a:rPr>
              <a:t>base ionization.   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62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11540</TotalTime>
  <Words>3322</Words>
  <Application>Microsoft Macintosh PowerPoint</Application>
  <PresentationFormat>On-screen Show (4:3)</PresentationFormat>
  <Paragraphs>611</Paragraphs>
  <Slides>80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Urban</vt:lpstr>
      <vt:lpstr>Equation</vt:lpstr>
      <vt:lpstr>CHAPTER 14  Acid-Base Equilibria</vt:lpstr>
      <vt:lpstr>Ch. 14 Outline</vt:lpstr>
      <vt:lpstr>Acid and Base Definitions</vt:lpstr>
      <vt:lpstr>Slide 4</vt:lpstr>
      <vt:lpstr>Slide 5</vt:lpstr>
      <vt:lpstr>Brønsted-Lowry Acid/Base Theory</vt:lpstr>
      <vt:lpstr>Amphiprotic Species </vt:lpstr>
      <vt:lpstr>Water as a Base</vt:lpstr>
      <vt:lpstr>Water as an Acid</vt:lpstr>
      <vt:lpstr>The Autoionization of Water</vt:lpstr>
      <vt:lpstr>14.2: pH and pOH</vt:lpstr>
      <vt:lpstr>H3O+ and OH- Concentration </vt:lpstr>
      <vt:lpstr>pH</vt:lpstr>
      <vt:lpstr>pOH</vt:lpstr>
      <vt:lpstr>pH and pOH in a Neutral Solution</vt:lpstr>
      <vt:lpstr>pH and pOH in an Acidic Solution</vt:lpstr>
      <vt:lpstr>pH and pOH in a Basic Solution</vt:lpstr>
      <vt:lpstr>Slide 18</vt:lpstr>
      <vt:lpstr>Slide 19</vt:lpstr>
      <vt:lpstr>pH of Strong Acid Solutions </vt:lpstr>
      <vt:lpstr>pH of Strong Bases</vt:lpstr>
      <vt:lpstr>14.3: Relative Strengths of Acids and Bases</vt:lpstr>
      <vt:lpstr>Slide 23</vt:lpstr>
      <vt:lpstr>Acid-Ionization Constant, Ka</vt:lpstr>
      <vt:lpstr>Acid-Ionization Constant, Ka</vt:lpstr>
      <vt:lpstr>Slide 26</vt:lpstr>
      <vt:lpstr>Relative Strength of Bases</vt:lpstr>
      <vt:lpstr>Slide 28</vt:lpstr>
      <vt:lpstr>Base-Ionization Constant, Kb</vt:lpstr>
      <vt:lpstr>Base-Ionization Constant, Kb</vt:lpstr>
      <vt:lpstr>Slide 31</vt:lpstr>
      <vt:lpstr>Acid/Base Strength Notes</vt:lpstr>
      <vt:lpstr>Acid/Base Strength Notes</vt:lpstr>
      <vt:lpstr>Acid/Base Strength Notes</vt:lpstr>
      <vt:lpstr>Slide 35</vt:lpstr>
      <vt:lpstr>Slide 36</vt:lpstr>
      <vt:lpstr>Acid/Base Strength Notes</vt:lpstr>
      <vt:lpstr>Determining Ka or Kb </vt:lpstr>
      <vt:lpstr>Percent Ionization</vt:lpstr>
      <vt:lpstr>Percent Ionization of Weak Bases</vt:lpstr>
      <vt:lpstr>Calculating the pH of a weak acid or weak base solution </vt:lpstr>
      <vt:lpstr>Molecular Structure and Acid Strength</vt:lpstr>
      <vt:lpstr>Acid Strength of Binary Hydrogen Compounds</vt:lpstr>
      <vt:lpstr>Acid Strength of Binary Hydrogen Compounds</vt:lpstr>
      <vt:lpstr>Slide 45</vt:lpstr>
      <vt:lpstr>Compounds Containing Oxygen and One or More Hydroxyl Group (OH)</vt:lpstr>
      <vt:lpstr>Slide 47</vt:lpstr>
      <vt:lpstr>Slide 48</vt:lpstr>
      <vt:lpstr>Slide 49</vt:lpstr>
      <vt:lpstr>Slide 50</vt:lpstr>
      <vt:lpstr>14.5: Polyprotic Acids</vt:lpstr>
      <vt:lpstr>Types of Polyprotic Acids</vt:lpstr>
      <vt:lpstr>14.4: Hydrolysis of Salt Solutions</vt:lpstr>
      <vt:lpstr>14.4: Hydrolysis of Salt Solutions</vt:lpstr>
      <vt:lpstr>Four Types of Acid-Base Neutralizations</vt:lpstr>
      <vt:lpstr>Strong Acid – Strong Base Reaction</vt:lpstr>
      <vt:lpstr>Strong Acid – Weak Base Reaction</vt:lpstr>
      <vt:lpstr>Weak Acid – Strong Base Reaction</vt:lpstr>
      <vt:lpstr>Weak Acid – Weak Base Reaction</vt:lpstr>
      <vt:lpstr>14.6: Buffers</vt:lpstr>
      <vt:lpstr>Slide 61</vt:lpstr>
      <vt:lpstr>How Buffers Work</vt:lpstr>
      <vt:lpstr>How Buffers Work</vt:lpstr>
      <vt:lpstr>Buffer Capacity</vt:lpstr>
      <vt:lpstr>Buffer Capacity</vt:lpstr>
      <vt:lpstr>Determining the [H3O+] and pH of a Buffer Solution</vt:lpstr>
      <vt:lpstr>Henderson-Hasselbalch Equation</vt:lpstr>
      <vt:lpstr>Compare two buffer solutions</vt:lpstr>
      <vt:lpstr>Slide 69</vt:lpstr>
      <vt:lpstr>14.7: Acid-Base Titrations</vt:lpstr>
      <vt:lpstr>Strong Acid- Strong Base  Titration</vt:lpstr>
      <vt:lpstr>Slide 72</vt:lpstr>
      <vt:lpstr>Weak Acid-Strong Base Titration</vt:lpstr>
      <vt:lpstr>Slide 74</vt:lpstr>
      <vt:lpstr>Slide 75</vt:lpstr>
      <vt:lpstr>Slide 76</vt:lpstr>
      <vt:lpstr>Acid-Base Indicators</vt:lpstr>
      <vt:lpstr>Acid-Base Indicators</vt:lpstr>
      <vt:lpstr>Slide 79</vt:lpstr>
      <vt:lpstr>Indicator Selection: Need an indicator that changes color at a pH near the equivalence point.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Acids and Bases</dc:title>
  <dc:creator>Joseph DePasquale</dc:creator>
  <cp:lastModifiedBy>Joseph DePasquale</cp:lastModifiedBy>
  <cp:revision>653</cp:revision>
  <cp:lastPrinted>2016-10-27T15:38:33Z</cp:lastPrinted>
  <dcterms:created xsi:type="dcterms:W3CDTF">2017-07-04T21:20:13Z</dcterms:created>
  <dcterms:modified xsi:type="dcterms:W3CDTF">2017-07-04T21:58:43Z</dcterms:modified>
</cp:coreProperties>
</file>