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ink/ink10.xml" ContentType="application/inkml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ink/ink2.xml" ContentType="application/inkml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ink/ink9.xml" ContentType="application/inkml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embeddings/Microsoft_Equation3.bin" ContentType="application/vnd.openxmlformats-officedocument.oleObje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Microsoft_Equation7.bin" ContentType="application/vnd.openxmlformats-officedocument.oleObject"/>
  <Override PartName="/ppt/slides/slide47.xml" ContentType="application/vnd.openxmlformats-officedocument.presentationml.slide+xml"/>
  <Override PartName="/ppt/ink/ink4.xml" ContentType="application/inkml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ink/ink5.xml" ContentType="application/inkml+xml"/>
  <Override PartName="/ppt/embeddings/oleObject2.bin" ContentType="application/vnd.openxmlformats-officedocument.oleObject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ink/ink3.xml" ContentType="application/inkml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70" r:id="rId1"/>
  </p:sldMasterIdLst>
  <p:notesMasterIdLst>
    <p:notesMasterId r:id="rId51"/>
  </p:notesMasterIdLst>
  <p:handoutMasterIdLst>
    <p:handoutMasterId r:id="rId52"/>
  </p:handoutMasterIdLst>
  <p:sldIdLst>
    <p:sldId id="551" r:id="rId2"/>
    <p:sldId id="552" r:id="rId3"/>
    <p:sldId id="786" r:id="rId4"/>
    <p:sldId id="787" r:id="rId5"/>
    <p:sldId id="789" r:id="rId6"/>
    <p:sldId id="790" r:id="rId7"/>
    <p:sldId id="791" r:id="rId8"/>
    <p:sldId id="792" r:id="rId9"/>
    <p:sldId id="793" r:id="rId10"/>
    <p:sldId id="795" r:id="rId11"/>
    <p:sldId id="797" r:id="rId12"/>
    <p:sldId id="798" r:id="rId13"/>
    <p:sldId id="799" r:id="rId14"/>
    <p:sldId id="801" r:id="rId15"/>
    <p:sldId id="809" r:id="rId16"/>
    <p:sldId id="804" r:id="rId17"/>
    <p:sldId id="810" r:id="rId18"/>
    <p:sldId id="812" r:id="rId19"/>
    <p:sldId id="813" r:id="rId20"/>
    <p:sldId id="806" r:id="rId21"/>
    <p:sldId id="569" r:id="rId22"/>
    <p:sldId id="736" r:id="rId23"/>
    <p:sldId id="570" r:id="rId24"/>
    <p:sldId id="752" r:id="rId25"/>
    <p:sldId id="825" r:id="rId26"/>
    <p:sldId id="828" r:id="rId27"/>
    <p:sldId id="829" r:id="rId28"/>
    <p:sldId id="830" r:id="rId29"/>
    <p:sldId id="831" r:id="rId30"/>
    <p:sldId id="821" r:id="rId31"/>
    <p:sldId id="823" r:id="rId32"/>
    <p:sldId id="822" r:id="rId33"/>
    <p:sldId id="833" r:id="rId34"/>
    <p:sldId id="834" r:id="rId35"/>
    <p:sldId id="836" r:id="rId36"/>
    <p:sldId id="837" r:id="rId37"/>
    <p:sldId id="838" r:id="rId38"/>
    <p:sldId id="843" r:id="rId39"/>
    <p:sldId id="845" r:id="rId40"/>
    <p:sldId id="846" r:id="rId41"/>
    <p:sldId id="581" r:id="rId42"/>
    <p:sldId id="839" r:id="rId43"/>
    <p:sldId id="841" r:id="rId44"/>
    <p:sldId id="842" r:id="rId45"/>
    <p:sldId id="593" r:id="rId46"/>
    <p:sldId id="598" r:id="rId47"/>
    <p:sldId id="668" r:id="rId48"/>
    <p:sldId id="669" r:id="rId49"/>
    <p:sldId id="85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F085-7218-E940-98F1-E01D3CB4638F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6DFF6-C117-1E4D-88A4-B1F590B45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796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1-12T21:21:16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3597 2555 0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4-08T16:57:03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3597 1191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1-10T21:32:59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 2611 0,'0'0'16,"0"17"-16,0-17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11-12T20:43:39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11411 3770 0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0-31T15:02:09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3348 0 0</inkml:trace>
  <inkml:trace contextRef="#ctx0" brushRef="#br0" timeOffset="924.0924">843 6697 0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4-14T17:24:13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2877 3597 0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D58D-4755-7C4C-8903-5CB0E2A6B8F7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8FD5-1031-9A44-8AA8-46C288F0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319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0ECF-EF51-4454-9C2B-F0473C9CC6B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541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0ECF-EF51-4454-9C2B-F0473C9CC6B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21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839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8038" y="1008063"/>
            <a:ext cx="4373562" cy="277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8038" y="3932238"/>
            <a:ext cx="4373562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005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>
            <a:lvl1pPr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E3DC9-1A81-421F-8100-84EE41CBF2B6}" type="datetime1">
              <a:rPr lang="en-US" altLang="en-US"/>
              <a:pPr>
                <a:defRPr/>
              </a:pPr>
              <a:t>7/5/17</a:t>
            </a:fld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DB52-C1B5-43D1-BBCB-4E3AB1CCF6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326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3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3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410D18-3383-AD40-BD10-0B28C987AB3B}" type="datetimeFigureOut">
              <a:rPr lang="en-US" smtClean="0"/>
              <a:pPr/>
              <a:t>7/5/17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3FA3A8-3CEC-DC49-A977-A6E8D30E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5" Type="http://schemas.openxmlformats.org/officeDocument/2006/relationships/customXml" Target="../ink/ink3.xml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Microsoft_Equation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Relationship Id="rId3" Type="http://schemas.openxmlformats.org/officeDocument/2006/relationships/image" Target="../media/image1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4" Type="http://schemas.openxmlformats.org/officeDocument/2006/relationships/image" Target="../media/image19.emf"/><Relationship Id="rId5" Type="http://schemas.openxmlformats.org/officeDocument/2006/relationships/customXml" Target="../ink/ink10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Microsoft_Equation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quation10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880" y="1371600"/>
            <a:ext cx="7848600" cy="19272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Chapter 16:</a:t>
            </a:r>
            <a:br>
              <a:rPr lang="en-US" b="1" dirty="0" smtClean="0">
                <a:solidFill>
                  <a:srgbClr val="000090"/>
                </a:solidFill>
              </a:rPr>
            </a:br>
            <a:r>
              <a:rPr lang="en-US" b="1" dirty="0" smtClean="0">
                <a:solidFill>
                  <a:srgbClr val="000090"/>
                </a:solidFill>
              </a:rPr>
              <a:t>Thermodynamics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OpenStax</a:t>
            </a:r>
            <a:r>
              <a:rPr lang="en-US" sz="3600" b="1" dirty="0" smtClean="0">
                <a:solidFill>
                  <a:schemeClr val="tx1"/>
                </a:solidFill>
              </a:rPr>
              <a:t> Chemistry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Joseph </a:t>
            </a:r>
            <a:r>
              <a:rPr lang="en-US" sz="2800" b="1" dirty="0" err="1" smtClean="0">
                <a:solidFill>
                  <a:schemeClr val="tx1"/>
                </a:solidFill>
              </a:rPr>
              <a:t>DePasquale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1</a:t>
            </a:fld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294920" y="428760"/>
              <a:ext cx="360" cy="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560" y="419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17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5584" y="347423"/>
            <a:ext cx="8229600" cy="990600"/>
          </a:xfrm>
        </p:spPr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1263619" name="Rectangle 3"/>
          <p:cNvSpPr>
            <a:spLocks noGrp="1" noChangeArrowheads="1"/>
          </p:cNvSpPr>
          <p:nvPr>
            <p:ph idx="1"/>
          </p:nvPr>
        </p:nvSpPr>
        <p:spPr>
          <a:xfrm>
            <a:off x="405409" y="1397477"/>
            <a:ext cx="8006952" cy="5470179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2800" b="1" i="1" dirty="0" smtClean="0">
                <a:solidFill>
                  <a:srgbClr val="000090"/>
                </a:solidFill>
                <a:sym typeface="Wingdings" pitchFamily="2" charset="2"/>
              </a:rPr>
              <a:t>Which is spontaneous at room temperature and a pressure of 1 </a:t>
            </a:r>
            <a:r>
              <a:rPr lang="en-US" sz="2800" b="1" i="1" dirty="0" err="1" smtClean="0">
                <a:solidFill>
                  <a:srgbClr val="000090"/>
                </a:solidFill>
                <a:sym typeface="Wingdings" pitchFamily="2" charset="2"/>
              </a:rPr>
              <a:t>atm</a:t>
            </a:r>
            <a:r>
              <a:rPr lang="en-US" sz="2800" b="1" i="1" dirty="0" smtClean="0">
                <a:solidFill>
                  <a:srgbClr val="000090"/>
                </a:solidFill>
                <a:sym typeface="Wingdings" pitchFamily="2" charset="2"/>
              </a:rPr>
              <a:t>?</a:t>
            </a:r>
          </a:p>
          <a:p>
            <a:pPr marL="274320" lvl="1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274320" lvl="1" indent="0"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 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dirty="0" smtClean="0">
                <a:sym typeface="Wingdings" pitchFamily="2" charset="2"/>
              </a:rPr>
              <a:t> 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n-US" sz="2800" dirty="0">
                <a:sym typeface="Wingdings" pitchFamily="2" charset="2"/>
              </a:rPr>
              <a:t>(</a:t>
            </a:r>
            <a:r>
              <a:rPr lang="en-US" sz="2800" i="1" dirty="0">
                <a:sym typeface="Wingdings" pitchFamily="2" charset="2"/>
              </a:rPr>
              <a:t>l</a:t>
            </a:r>
            <a:r>
              <a:rPr lang="en-US" sz="2800" dirty="0">
                <a:sym typeface="Wingdings" pitchFamily="2" charset="2"/>
              </a:rPr>
              <a:t>) </a:t>
            </a:r>
            <a:r>
              <a:rPr lang="en-US" sz="2800" dirty="0" smtClean="0">
                <a:sym typeface="Wingdings" pitchFamily="2" charset="2"/>
              </a:rPr>
              <a:t>		</a:t>
            </a:r>
            <a:r>
              <a:rPr lang="en-US" sz="2800" dirty="0" smtClean="0">
                <a:solidFill>
                  <a:srgbClr val="0000FF"/>
                </a:solidFill>
                <a:latin typeface="Symbol"/>
              </a:rPr>
              <a:t>D</a:t>
            </a:r>
            <a:r>
              <a:rPr lang="en-US" sz="2800" dirty="0" smtClean="0">
                <a:solidFill>
                  <a:srgbClr val="0000FF"/>
                </a:solidFill>
              </a:rPr>
              <a:t>H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+6.01 kJ/</a:t>
            </a:r>
            <a:r>
              <a:rPr lang="en-US" sz="2800" dirty="0" err="1" smtClean="0">
                <a:solidFill>
                  <a:srgbClr val="0000FF"/>
                </a:solidFill>
                <a:cs typeface="Arial" charset="0"/>
              </a:rPr>
              <a:t>mol</a:t>
            </a:r>
            <a:endParaRPr lang="en-US" sz="2800" dirty="0" smtClean="0">
              <a:solidFill>
                <a:srgbClr val="0000FF"/>
              </a:solidFill>
              <a:cs typeface="Arial" charset="0"/>
            </a:endParaRPr>
          </a:p>
          <a:p>
            <a:pPr marL="274320" lvl="1" indent="0">
              <a:buNone/>
            </a:pPr>
            <a:endParaRPr lang="en-US" sz="2800" dirty="0" smtClean="0">
              <a:solidFill>
                <a:srgbClr val="0000FF"/>
              </a:solidFill>
              <a:cs typeface="Arial" charset="0"/>
              <a:sym typeface="Wingdings" pitchFamily="2" charset="2"/>
            </a:endParaRPr>
          </a:p>
          <a:p>
            <a:pPr marL="274320" lvl="1" indent="0">
              <a:buNone/>
            </a:pPr>
            <a:endParaRPr lang="en-US" sz="2800" dirty="0">
              <a:solidFill>
                <a:srgbClr val="0000FF"/>
              </a:solidFill>
              <a:cs typeface="Arial" charset="0"/>
              <a:sym typeface="Wingdings" pitchFamily="2" charset="2"/>
            </a:endParaRPr>
          </a:p>
          <a:p>
            <a:pPr marL="274320" lvl="1" indent="0">
              <a:buNone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l</a:t>
            </a:r>
            <a:r>
              <a:rPr lang="en-US" sz="2800" dirty="0" smtClean="0"/>
              <a:t>)  </a:t>
            </a:r>
            <a:r>
              <a:rPr lang="en-US" sz="2800" dirty="0">
                <a:latin typeface="Times New Roman"/>
                <a:cs typeface="Times New Roman"/>
                <a:sym typeface="Wingdings" pitchFamily="2" charset="2"/>
              </a:rPr>
              <a:t>→</a:t>
            </a:r>
            <a:r>
              <a:rPr lang="en-US" sz="2800" dirty="0">
                <a:sym typeface="Wingdings" pitchFamily="2" charset="2"/>
              </a:rPr>
              <a:t>  H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O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s</a:t>
            </a:r>
            <a:r>
              <a:rPr lang="en-US" sz="2800" dirty="0" smtClean="0">
                <a:sym typeface="Wingdings" pitchFamily="2" charset="2"/>
              </a:rPr>
              <a:t>) </a:t>
            </a:r>
            <a:r>
              <a:rPr lang="en-US" sz="2800" dirty="0">
                <a:sym typeface="Wingdings" pitchFamily="2" charset="2"/>
              </a:rPr>
              <a:t>		</a:t>
            </a:r>
            <a:r>
              <a:rPr lang="en-US" sz="2800" dirty="0">
                <a:solidFill>
                  <a:srgbClr val="0000FF"/>
                </a:solidFill>
                <a:latin typeface="Symbol"/>
              </a:rPr>
              <a:t>D</a:t>
            </a:r>
            <a:r>
              <a:rPr lang="en-US" sz="2800" dirty="0">
                <a:solidFill>
                  <a:srgbClr val="0000FF"/>
                </a:solidFill>
              </a:rPr>
              <a:t>H =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-6.01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kJ/</a:t>
            </a:r>
            <a:r>
              <a:rPr lang="en-US" sz="2800" dirty="0" err="1">
                <a:solidFill>
                  <a:srgbClr val="0000FF"/>
                </a:solidFill>
                <a:cs typeface="Arial" charset="0"/>
              </a:rPr>
              <a:t>mol</a:t>
            </a:r>
            <a:endParaRPr lang="en-US" sz="2800" dirty="0">
              <a:solidFill>
                <a:srgbClr val="0000FF"/>
              </a:solidFill>
              <a:sym typeface="Wingdings" pitchFamily="2" charset="2"/>
            </a:endParaRPr>
          </a:p>
          <a:p>
            <a:pPr marL="274320" lvl="1" indent="0">
              <a:buNone/>
            </a:pPr>
            <a:endParaRPr lang="en-US" sz="2800" dirty="0" smtClean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endParaRPr lang="en-US" sz="2400" dirty="0">
              <a:solidFill>
                <a:srgbClr val="0000FF"/>
              </a:solidFill>
              <a:sym typeface="Wingdings" pitchFamily="2" charset="2"/>
            </a:endParaRP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21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Dispersal of Matter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004677"/>
            <a:ext cx="8062912" cy="1166382"/>
          </a:xfrm>
        </p:spPr>
        <p:txBody>
          <a:bodyPr>
            <a:noAutofit/>
          </a:bodyPr>
          <a:lstStyle/>
          <a:p>
            <a:r>
              <a:rPr lang="en-US" dirty="0" smtClean="0"/>
              <a:t>When the value opens, the gas spontaneously expands to fill both containers. </a:t>
            </a:r>
          </a:p>
          <a:p>
            <a:endParaRPr lang="en-US" dirty="0"/>
          </a:p>
          <a:p>
            <a:r>
              <a:rPr lang="en-US" dirty="0" smtClean="0"/>
              <a:t>With an ideal gas, this process results in no change in energy. </a:t>
            </a:r>
            <a:endParaRPr lang="en-US" dirty="0"/>
          </a:p>
        </p:txBody>
      </p:sp>
      <p:pic>
        <p:nvPicPr>
          <p:cNvPr id="4" name="Picture Placeholder 3" descr="CNX_Chem_16_02_Gas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2317" b="-3554"/>
          <a:stretch/>
        </p:blipFill>
        <p:spPr>
          <a:xfrm>
            <a:off x="38341" y="1369391"/>
            <a:ext cx="8481771" cy="1789045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4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Dispersal of </a:t>
            </a:r>
            <a:r>
              <a:rPr lang="en-US" b="1" dirty="0" smtClean="0">
                <a:solidFill>
                  <a:srgbClr val="660066"/>
                </a:solidFill>
              </a:rPr>
              <a:t>Energy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008618"/>
            <a:ext cx="8314152" cy="1166382"/>
          </a:xfrm>
        </p:spPr>
        <p:txBody>
          <a:bodyPr>
            <a:noAutofit/>
          </a:bodyPr>
          <a:lstStyle/>
          <a:p>
            <a:r>
              <a:rPr lang="en-US" dirty="0" smtClean="0"/>
              <a:t>Two objects at different temperature are placed in contact. </a:t>
            </a:r>
          </a:p>
          <a:p>
            <a:endParaRPr lang="en-US" dirty="0"/>
          </a:p>
          <a:p>
            <a:r>
              <a:rPr lang="en-US" dirty="0" smtClean="0"/>
              <a:t>Heat </a:t>
            </a:r>
            <a:r>
              <a:rPr lang="en-US" dirty="0"/>
              <a:t>spontaneously flows from the </a:t>
            </a:r>
            <a:r>
              <a:rPr lang="en-US" dirty="0" smtClean="0"/>
              <a:t>hotter object to </a:t>
            </a:r>
            <a:r>
              <a:rPr lang="en-US" dirty="0"/>
              <a:t>the colder object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But overall there is no change in energy. </a:t>
            </a:r>
            <a:endParaRPr lang="en-US" dirty="0"/>
          </a:p>
        </p:txBody>
      </p:sp>
      <p:pic>
        <p:nvPicPr>
          <p:cNvPr id="4" name="Picture Placeholder 3" descr="CNX_Chem_16_02_Temp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8574" t="-6188" r="10205" b="-3914"/>
          <a:stretch/>
        </p:blipFill>
        <p:spPr>
          <a:xfrm>
            <a:off x="457200" y="1346784"/>
            <a:ext cx="8409788" cy="2198174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37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4504" y="395934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Some other Factor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5722" y="1586155"/>
            <a:ext cx="8062912" cy="1166382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factor other than energy, is important to the spontaneity of a process.</a:t>
            </a:r>
          </a:p>
          <a:p>
            <a:endParaRPr lang="en-US" sz="2800" dirty="0"/>
          </a:p>
          <a:p>
            <a:r>
              <a:rPr lang="en-US" sz="2800" dirty="0" smtClean="0"/>
              <a:t>It appears that greater, more uniform dispersal of matter and energy can also be the driving force of a spontaneous process. 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000090"/>
                </a:solidFill>
              </a:rPr>
              <a:t>This other factor is entropy. 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67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8C3D61FF-C19C-4CE1-8C98-577860269039}" type="slidenum">
              <a:rPr lang="en-GB" smtClean="0">
                <a:latin typeface="Arial" pitchFamily="34" charset="0"/>
              </a:rPr>
              <a:pPr>
                <a:buFont typeface="Arial" pitchFamily="34" charset="0"/>
                <a:buNone/>
              </a:pPr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896142" y="0"/>
            <a:ext cx="7767638" cy="14303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28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Entropy</a:t>
            </a:r>
            <a:endParaRPr lang="en-US" altLang="en-US" sz="2800" b="1" i="1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05580" y="1041703"/>
            <a:ext cx="8458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Spontaneity is favored by an increase in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entropy (S).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Boltzmann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constant (1.38 x 10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–23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J/K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number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microstates.</a:t>
            </a:r>
          </a:p>
          <a:p>
            <a:pPr lvl="1" algn="just" eaLnBrk="0" hangingPunct="0">
              <a:buClr>
                <a:srgbClr val="000000"/>
              </a:buClr>
              <a:buSzPct val="100000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400" b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Microstate (W)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specific configuration of the locations and energies of the particles in a system.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Box 29"/>
          <p:cNvSpPr txBox="1">
            <a:spLocks noChangeArrowheads="1"/>
          </p:cNvSpPr>
          <p:nvPr/>
        </p:nvSpPr>
        <p:spPr bwMode="auto">
          <a:xfrm>
            <a:off x="3619500" y="1866614"/>
            <a:ext cx="1905000" cy="4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S</a:t>
            </a:r>
            <a:r>
              <a:rPr lang="en-US" altLang="en-US" sz="2400" b="1" dirty="0">
                <a:solidFill>
                  <a:schemeClr val="tx1"/>
                </a:solidFill>
              </a:rPr>
              <a:t> =</a:t>
            </a:r>
            <a:r>
              <a:rPr lang="en-US" altLang="en-US" sz="2400" b="1" i="1" dirty="0">
                <a:solidFill>
                  <a:schemeClr val="tx1"/>
                </a:solidFill>
              </a:rPr>
              <a:t> k </a:t>
            </a:r>
            <a:r>
              <a:rPr lang="en-US" altLang="en-US" sz="2400" b="1" dirty="0" err="1">
                <a:solidFill>
                  <a:schemeClr val="tx1"/>
                </a:solidFill>
              </a:rPr>
              <a:t>ln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i="1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6152" y="4443807"/>
            <a:ext cx="8458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number of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microstates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is given by: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number of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boxes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number of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13"/>
          <p:cNvSpPr txBox="1">
            <a:spLocks noChangeArrowheads="1"/>
          </p:cNvSpPr>
          <p:nvPr/>
        </p:nvSpPr>
        <p:spPr bwMode="auto">
          <a:xfrm>
            <a:off x="3697052" y="5259052"/>
            <a:ext cx="1905000" cy="4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W</a:t>
            </a:r>
            <a:r>
              <a:rPr lang="en-US" altLang="en-US" sz="2400" b="1" dirty="0">
                <a:solidFill>
                  <a:schemeClr val="tx1"/>
                </a:solidFill>
              </a:rPr>
              <a:t> =</a:t>
            </a:r>
            <a:r>
              <a:rPr lang="en-US" altLang="en-US" sz="2400" b="1" i="1" dirty="0">
                <a:solidFill>
                  <a:schemeClr val="tx1"/>
                </a:solidFill>
              </a:rPr>
              <a:t> </a:t>
            </a:r>
            <a:r>
              <a:rPr lang="en-US" altLang="en-US" sz="2400" b="1" i="1" dirty="0" err="1" smtClean="0">
                <a:solidFill>
                  <a:schemeClr val="tx1"/>
                </a:solidFill>
              </a:rPr>
              <a:t>n</a:t>
            </a:r>
            <a:r>
              <a:rPr lang="en-US" altLang="en-US" sz="2400" b="1" i="1" baseline="30000" dirty="0" err="1" smtClean="0">
                <a:solidFill>
                  <a:schemeClr val="tx1"/>
                </a:solidFill>
              </a:rPr>
              <a:t>N</a:t>
            </a:r>
            <a:endParaRPr lang="en-US" alt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62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965" y="704597"/>
            <a:ext cx="809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Consider two particles distributed amongst two boxes. </a:t>
            </a:r>
            <a:endParaRPr lang="en-US" alt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181608"/>
            <a:ext cx="3578087" cy="1789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5" name="Straight Connector 4"/>
          <p:cNvCxnSpPr>
            <a:stCxn id="2" idx="0"/>
            <a:endCxn id="2" idx="2"/>
          </p:cNvCxnSpPr>
          <p:nvPr/>
        </p:nvCxnSpPr>
        <p:spPr>
          <a:xfrm>
            <a:off x="2551044" y="2181608"/>
            <a:ext cx="0" cy="178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79009" y="2181608"/>
            <a:ext cx="3578087" cy="1789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Connector 10"/>
          <p:cNvCxnSpPr>
            <a:stCxn id="10" idx="0"/>
            <a:endCxn id="10" idx="2"/>
          </p:cNvCxnSpPr>
          <p:nvPr/>
        </p:nvCxnSpPr>
        <p:spPr>
          <a:xfrm>
            <a:off x="6668053" y="2181608"/>
            <a:ext cx="0" cy="178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0841" y="4277686"/>
            <a:ext cx="3578087" cy="1789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" name="Straight Connector 12"/>
          <p:cNvCxnSpPr>
            <a:stCxn id="12" idx="0"/>
            <a:endCxn id="12" idx="2"/>
          </p:cNvCxnSpPr>
          <p:nvPr/>
        </p:nvCxnSpPr>
        <p:spPr>
          <a:xfrm>
            <a:off x="2559885" y="4277686"/>
            <a:ext cx="0" cy="178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87850" y="4277686"/>
            <a:ext cx="3578087" cy="1789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" name="Straight Connector 14"/>
          <p:cNvCxnSpPr>
            <a:stCxn id="14" idx="0"/>
            <a:endCxn id="14" idx="2"/>
          </p:cNvCxnSpPr>
          <p:nvPr/>
        </p:nvCxnSpPr>
        <p:spPr>
          <a:xfrm>
            <a:off x="6676894" y="4277686"/>
            <a:ext cx="0" cy="1789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25826" y="2546043"/>
            <a:ext cx="342348" cy="353391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63704" y="2521747"/>
            <a:ext cx="342348" cy="353391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22493" y="4675252"/>
            <a:ext cx="342348" cy="353391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73015" y="4498556"/>
            <a:ext cx="342348" cy="353391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78226" y="3283748"/>
            <a:ext cx="342348" cy="3533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74226" y="2506287"/>
            <a:ext cx="342348" cy="3533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24615" y="4675252"/>
            <a:ext cx="342348" cy="3533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73015" y="5214174"/>
            <a:ext cx="342348" cy="35339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2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965" y="473765"/>
            <a:ext cx="8096588" cy="60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Now consider four particles distributed among two boxes. </a:t>
            </a: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endParaRPr lang="en-US" altLang="en-US" sz="2400" dirty="0">
              <a:latin typeface="Times New Roman" pitchFamily="18" charset="0"/>
            </a:endParaRP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endParaRPr lang="en-US" altLang="en-US" sz="2400" dirty="0">
              <a:latin typeface="Times New Roman" pitchFamily="18" charset="0"/>
            </a:endParaRP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endParaRPr lang="en-US" altLang="en-US" sz="2400" dirty="0">
              <a:latin typeface="Times New Roman" pitchFamily="18" charset="0"/>
            </a:endParaRP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defTabSz="914400"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</a:endParaRPr>
          </a:p>
          <a:p>
            <a:pPr defTabSz="914400">
              <a:spcBef>
                <a:spcPct val="50000"/>
              </a:spcBef>
            </a:pPr>
            <a:endParaRPr lang="en-US" altLang="en-US" sz="1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 defTabSz="914400">
              <a:spcBef>
                <a:spcPct val="50000"/>
              </a:spcBef>
              <a:buFont typeface="Arial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Microstates with equivalent particle arrangements are grouped together and called </a:t>
            </a:r>
            <a:r>
              <a:rPr lang="en-US" altLang="en-US" sz="2400" b="1" i="1" dirty="0" smtClean="0">
                <a:solidFill>
                  <a:srgbClr val="000090"/>
                </a:solidFill>
                <a:latin typeface="Times New Roman" pitchFamily="18" charset="0"/>
              </a:rPr>
              <a:t>distributions. </a:t>
            </a:r>
            <a:endParaRPr lang="en-US" altLang="en-US" sz="2400" b="1" i="1" dirty="0">
              <a:solidFill>
                <a:srgbClr val="000090"/>
              </a:solidFill>
              <a:latin typeface="Times New Roman" pitchFamily="18" charset="0"/>
            </a:endParaRPr>
          </a:p>
        </p:txBody>
      </p:sp>
      <p:pic>
        <p:nvPicPr>
          <p:cNvPr id="6" name="Picture Placeholder 3" descr="CNX_Chem_16_02_Microstat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34" t="1346" r="8357" b="1346"/>
          <a:stretch/>
        </p:blipFill>
        <p:spPr>
          <a:xfrm>
            <a:off x="228600" y="1166561"/>
            <a:ext cx="8499870" cy="421161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1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 descr="CNX_Chem_16_02_Microstat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034" t="1346" r="8357" b="1346"/>
          <a:stretch/>
        </p:blipFill>
        <p:spPr>
          <a:xfrm>
            <a:off x="228600" y="592300"/>
            <a:ext cx="8499870" cy="4211613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0270" y="4907215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five possible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distributions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system.</a:t>
            </a:r>
            <a:endParaRPr lang="en-US" alt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Which distribution is most probable?</a:t>
            </a:r>
            <a:endParaRPr lang="en-US" altLang="en-US" sz="2800" b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58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1410" y="249430"/>
            <a:ext cx="8684851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probable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the 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number of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microstates. </a:t>
            </a: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most probable distribution is therefore the one of greatest entropy. </a:t>
            </a: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States of high entropy are favored because they are the most probable.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3321326" y="4018901"/>
            <a:ext cx="1905000" cy="45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2800" b="1" i="1" dirty="0">
                <a:solidFill>
                  <a:schemeClr val="tx1"/>
                </a:solidFill>
              </a:rPr>
              <a:t>S</a:t>
            </a:r>
            <a:r>
              <a:rPr lang="en-US" altLang="en-US" sz="2800" b="1" dirty="0">
                <a:solidFill>
                  <a:schemeClr val="tx1"/>
                </a:solidFill>
              </a:rPr>
              <a:t> =</a:t>
            </a:r>
            <a:r>
              <a:rPr lang="en-US" altLang="en-US" sz="2800" b="1" i="1" dirty="0">
                <a:solidFill>
                  <a:schemeClr val="tx1"/>
                </a:solidFill>
              </a:rPr>
              <a:t> k </a:t>
            </a:r>
            <a:r>
              <a:rPr lang="en-US" altLang="en-US" sz="2800" b="1" dirty="0" err="1">
                <a:solidFill>
                  <a:schemeClr val="tx1"/>
                </a:solidFill>
              </a:rPr>
              <a:t>ln</a:t>
            </a:r>
            <a:r>
              <a:rPr lang="en-US" altLang="en-US" sz="2800" b="1" dirty="0">
                <a:solidFill>
                  <a:schemeClr val="tx1"/>
                </a:solidFill>
              </a:rPr>
              <a:t> </a:t>
            </a:r>
            <a:r>
              <a:rPr lang="en-US" altLang="en-US" sz="2800" b="1" i="1" dirty="0">
                <a:solidFill>
                  <a:schemeClr val="tx1"/>
                </a:solidFill>
              </a:rPr>
              <a:t>W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02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71410" y="249430"/>
            <a:ext cx="8684851" cy="119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probable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the </a:t>
            </a:r>
            <a:r>
              <a:rPr lang="en-US" alt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number of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microstates. </a:t>
            </a: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This same principle applies to all systems including those with larger numbers of particles.</a:t>
            </a: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most probable state will be the one in which the particles are divided evenly throughout the container. </a:t>
            </a: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rgbClr val="000000"/>
              </a:buClr>
              <a:buSzPct val="100000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same principle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can also be applied to spontaneous heat flow.</a:t>
            </a: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Placeholder 3" descr="CNX_Chem_16_02_Ga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2317" b="-3554"/>
          <a:stretch/>
        </p:blipFill>
        <p:spPr>
          <a:xfrm>
            <a:off x="126689" y="3721653"/>
            <a:ext cx="8481771" cy="178904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8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4747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Ch. 16 Outline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356803" name="Rectangle 3"/>
          <p:cNvSpPr>
            <a:spLocks noGrp="1" noChangeArrowheads="1"/>
          </p:cNvSpPr>
          <p:nvPr>
            <p:ph idx="1"/>
          </p:nvPr>
        </p:nvSpPr>
        <p:spPr>
          <a:xfrm>
            <a:off x="716760" y="1600200"/>
            <a:ext cx="8229600" cy="4876800"/>
          </a:xfrm>
        </p:spPr>
        <p:txBody>
          <a:bodyPr>
            <a:normAutofit/>
          </a:bodyPr>
          <a:lstStyle/>
          <a:p>
            <a:pPr marL="396875" indent="-396875">
              <a:buFont typeface="Times" pitchFamily="18" charset="0"/>
              <a:buNone/>
            </a:pPr>
            <a:r>
              <a:rPr lang="en-US" sz="3200" b="1" dirty="0" smtClean="0"/>
              <a:t>16.1: Spontaneity</a:t>
            </a:r>
          </a:p>
          <a:p>
            <a:pPr marL="396875" indent="-396875">
              <a:buFont typeface="Times" pitchFamily="18" charset="0"/>
              <a:buNone/>
            </a:pPr>
            <a:endParaRPr lang="en-US" sz="3200" b="1" dirty="0" smtClean="0"/>
          </a:p>
          <a:p>
            <a:pPr marL="396875" indent="-396875">
              <a:buFont typeface="Times" pitchFamily="18" charset="0"/>
              <a:buNone/>
            </a:pPr>
            <a:r>
              <a:rPr lang="en-US" sz="3200" b="1" dirty="0" smtClean="0"/>
              <a:t>16.2: Entropy</a:t>
            </a:r>
          </a:p>
          <a:p>
            <a:pPr marL="396875" indent="-396875">
              <a:buFont typeface="Times" pitchFamily="18" charset="0"/>
              <a:buNone/>
            </a:pPr>
            <a:endParaRPr lang="en-US" sz="3200" b="1" dirty="0" smtClean="0"/>
          </a:p>
          <a:p>
            <a:pPr marL="396875" indent="-396875">
              <a:buFont typeface="Times" pitchFamily="18" charset="0"/>
              <a:buNone/>
            </a:pPr>
            <a:r>
              <a:rPr lang="en-US" sz="3200" b="1" dirty="0" smtClean="0"/>
              <a:t>16.3: The Second and Third Laws of Thermodynamics</a:t>
            </a:r>
          </a:p>
          <a:p>
            <a:pPr marL="396875" indent="-396875">
              <a:buFont typeface="Times" pitchFamily="18" charset="0"/>
              <a:buNone/>
            </a:pPr>
            <a:endParaRPr lang="en-US" sz="3200" b="1" dirty="0" smtClean="0"/>
          </a:p>
          <a:p>
            <a:pPr marL="396875" indent="-396875">
              <a:buFont typeface="Times" pitchFamily="18" charset="0"/>
              <a:buNone/>
            </a:pPr>
            <a:r>
              <a:rPr lang="en-US" sz="3200" b="1" dirty="0" smtClean="0"/>
              <a:t>16.4: Free Energy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2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87BAA4A2-657C-4070-A07B-D6CB78072D91}" type="slidenum">
              <a:rPr lang="en-GB" smtClean="0">
                <a:latin typeface="Arial" pitchFamily="34" charset="0"/>
              </a:rPr>
              <a:pPr>
                <a:buFont typeface="Arial" pitchFamily="34" charset="0"/>
                <a:buNone/>
              </a:pPr>
              <a:t>20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984184" y="57668"/>
            <a:ext cx="7767637" cy="14303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28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Entropy Changes</a:t>
            </a:r>
            <a:endParaRPr lang="en-US" altLang="en-US" sz="2800" b="1" i="1" baseline="-25000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Entropy is another state function.</a:t>
            </a: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 in entropy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a process is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difference in entropy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between the final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state and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initial state.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Alternatively:</a:t>
            </a:r>
          </a:p>
        </p:txBody>
      </p:sp>
      <p:sp>
        <p:nvSpPr>
          <p:cNvPr id="1039" name="TextBox 10"/>
          <p:cNvSpPr txBox="1">
            <a:spLocks noChangeArrowheads="1"/>
          </p:cNvSpPr>
          <p:nvPr/>
        </p:nvSpPr>
        <p:spPr bwMode="auto">
          <a:xfrm>
            <a:off x="3152579" y="3410359"/>
            <a:ext cx="3544332" cy="80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sz="2800" b="1" i="1">
                <a:solidFill>
                  <a:schemeClr val="tx1"/>
                </a:solidFill>
              </a:rPr>
              <a:t>Δ</a:t>
            </a:r>
            <a:r>
              <a:rPr lang="en-US" altLang="en-US" sz="2800" b="1" i="1">
                <a:solidFill>
                  <a:schemeClr val="tx1"/>
                </a:solidFill>
              </a:rPr>
              <a:t>S</a:t>
            </a:r>
            <a:r>
              <a:rPr lang="en-US" altLang="en-US" sz="2800" b="1" baseline="-25000">
                <a:solidFill>
                  <a:schemeClr val="tx1"/>
                </a:solidFill>
              </a:rPr>
              <a:t>sys</a:t>
            </a:r>
            <a:r>
              <a:rPr lang="en-US" altLang="en-US" sz="2800" b="1">
                <a:solidFill>
                  <a:schemeClr val="tx1"/>
                </a:solidFill>
              </a:rPr>
              <a:t> =</a:t>
            </a:r>
            <a:r>
              <a:rPr lang="en-US" altLang="en-US" sz="2800" b="1" i="1">
                <a:solidFill>
                  <a:schemeClr val="tx1"/>
                </a:solidFill>
              </a:rPr>
              <a:t> S</a:t>
            </a:r>
            <a:r>
              <a:rPr lang="en-US" altLang="en-US" sz="2800" b="1" baseline="-25000">
                <a:solidFill>
                  <a:schemeClr val="tx1"/>
                </a:solidFill>
              </a:rPr>
              <a:t>final</a:t>
            </a:r>
            <a:r>
              <a:rPr lang="en-US" altLang="en-US" sz="2800" b="1" i="1">
                <a:solidFill>
                  <a:schemeClr val="tx1"/>
                </a:solidFill>
              </a:rPr>
              <a:t> – S</a:t>
            </a:r>
            <a:r>
              <a:rPr lang="en-US" altLang="en-US" sz="2800" b="1" baseline="-25000">
                <a:solidFill>
                  <a:schemeClr val="tx1"/>
                </a:solidFill>
              </a:rPr>
              <a:t>initial</a:t>
            </a:r>
            <a:endParaRPr lang="en-US" altLang="en-US" sz="2800" b="1" i="1">
              <a:solidFill>
                <a:schemeClr val="tx1"/>
              </a:solidFill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1047875"/>
              </p:ext>
            </p:extLst>
          </p:nvPr>
        </p:nvGraphicFramePr>
        <p:xfrm>
          <a:off x="633800" y="4817533"/>
          <a:ext cx="1516297" cy="732747"/>
        </p:xfrm>
        <a:graphic>
          <a:graphicData uri="http://schemas.openxmlformats.org/presentationml/2006/ole">
            <p:oleObj spid="_x0000_s899123" name="Equation" r:id="rId3" imgW="533400" imgH="2667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39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2611" y="347472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Factors that Influence </a:t>
            </a:r>
            <a:r>
              <a:rPr lang="en-US" b="1" dirty="0" smtClean="0">
                <a:solidFill>
                  <a:srgbClr val="000090"/>
                </a:solidFill>
              </a:rPr>
              <a:t>Entropy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272835" name="Rectangle 3"/>
          <p:cNvSpPr>
            <a:spLocks noGrp="1" noChangeArrowheads="1"/>
          </p:cNvSpPr>
          <p:nvPr>
            <p:ph idx="1"/>
          </p:nvPr>
        </p:nvSpPr>
        <p:spPr>
          <a:xfrm>
            <a:off x="602611" y="1398670"/>
            <a:ext cx="8000008" cy="5288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1) The phase of the substance.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2) The temperature of the substance.  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Temperature is proportional to the average kinetic energy of the particles.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With higher temperature, the particles have greater freedom to move around.</a:t>
            </a:r>
          </a:p>
          <a:p>
            <a:pPr marL="27432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55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3" descr="CNX_Chem_16_03_Entrop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77" r="6615"/>
          <a:stretch>
            <a:fillRect/>
          </a:stretch>
        </p:blipFill>
        <p:spPr>
          <a:xfrm>
            <a:off x="233484" y="620625"/>
            <a:ext cx="8740284" cy="452238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828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2648" y="513124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90"/>
                </a:solidFill>
              </a:rPr>
              <a:t>Entropy vs. </a:t>
            </a:r>
          </a:p>
          <a:p>
            <a:r>
              <a:rPr lang="en-US" sz="3600" b="1" dirty="0" smtClean="0">
                <a:solidFill>
                  <a:srgbClr val="000090"/>
                </a:solidFill>
              </a:rPr>
              <a:t>Temp.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648" y="5265457"/>
            <a:ext cx="85302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90"/>
                </a:solidFill>
              </a:rPr>
              <a:t>The effect of temperature on entropy is due mostly to phase changes.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pPr marL="285750" indent="-285750"/>
            <a:endParaRPr lang="en-US" sz="2400" dirty="0"/>
          </a:p>
        </p:txBody>
      </p:sp>
      <p:pic>
        <p:nvPicPr>
          <p:cNvPr id="18" name="Picture Placeholder 3" descr="CNX_Chem_16_02_EntGrap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5143" t="2917" b="-4789"/>
          <a:stretch/>
        </p:blipFill>
        <p:spPr>
          <a:xfrm>
            <a:off x="3014033" y="18288"/>
            <a:ext cx="5832341" cy="524716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41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525" y="347472"/>
            <a:ext cx="8229600" cy="990600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Factors that Influence Entropy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idx="1"/>
          </p:nvPr>
        </p:nvSpPr>
        <p:spPr>
          <a:xfrm>
            <a:off x="602611" y="1398670"/>
            <a:ext cx="8000008" cy="5288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3) The type and number of particles that make up the substance.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182880" lvl="1">
              <a:buNone/>
            </a:pPr>
            <a:endParaRPr lang="en-US" sz="2300" b="1" dirty="0" smtClean="0">
              <a:solidFill>
                <a:srgbClr val="0000FF"/>
              </a:solidFill>
            </a:endParaRPr>
          </a:p>
          <a:p>
            <a:pPr marL="182880" lvl="1"/>
            <a:endParaRPr lang="en-US" sz="2300" b="1" dirty="0" smtClean="0">
              <a:solidFill>
                <a:srgbClr val="0000FF"/>
              </a:solidFill>
            </a:endParaRPr>
          </a:p>
          <a:p>
            <a:pPr marL="182880" lvl="1">
              <a:buNone/>
            </a:pPr>
            <a:endParaRPr lang="en-US" sz="2300" b="1" dirty="0" smtClean="0">
              <a:solidFill>
                <a:srgbClr val="0000FF"/>
              </a:solidFill>
            </a:endParaRPr>
          </a:p>
          <a:p>
            <a:pPr marL="182880" lvl="1">
              <a:buNone/>
            </a:pPr>
            <a:endParaRPr lang="en-US" sz="2300" b="1" dirty="0" smtClean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en-US" sz="2400" b="1" dirty="0" smtClean="0"/>
              <a:t>4) Variations in the type of particles. </a:t>
            </a: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Pure substances vs. mixture? </a:t>
            </a:r>
            <a:endParaRPr lang="en-US" sz="2400" b="1" dirty="0"/>
          </a:p>
          <a:p>
            <a:pPr marL="0" lvl="1" indent="0">
              <a:buNone/>
            </a:pPr>
            <a:endParaRPr lang="en-US" sz="2300" b="1" dirty="0" smtClean="0">
              <a:solidFill>
                <a:srgbClr val="0000FF"/>
              </a:solidFill>
            </a:endParaRPr>
          </a:p>
          <a:p>
            <a:pPr marL="182880" lvl="1"/>
            <a:endParaRPr lang="en-US" sz="2300" b="1" dirty="0">
              <a:solidFill>
                <a:srgbClr val="0000FF"/>
              </a:solidFill>
            </a:endParaRPr>
          </a:p>
          <a:p>
            <a:pPr marL="182880" lvl="1"/>
            <a:endParaRPr lang="en-US" sz="2300" b="1" dirty="0" smtClean="0">
              <a:solidFill>
                <a:srgbClr val="0000FF"/>
              </a:solidFill>
            </a:endParaRPr>
          </a:p>
          <a:p>
            <a:pPr marL="182880" lvl="1"/>
            <a:endParaRPr lang="en-US" sz="2300" b="1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endParaRPr lang="en-US" sz="2300" b="1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54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216780" y="-61277"/>
            <a:ext cx="8763000" cy="1430338"/>
          </a:xfrm>
        </p:spPr>
        <p:txBody>
          <a:bodyPr>
            <a:normAutofit/>
          </a:bodyPr>
          <a:lstStyle/>
          <a:p>
            <a:pPr algn="l">
              <a:buFont typeface="Arial" charset="0"/>
              <a:buNone/>
              <a:defRPr/>
            </a:pP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16.3: The Second and Third Laws of Thermodynamics</a:t>
            </a: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8500348" y="0"/>
            <a:ext cx="1066800" cy="329184"/>
          </a:xfrm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297CB785-B66A-4A18-84C1-0D16AE108113}" type="slidenum">
              <a:rPr lang="en-GB" smtClean="0">
                <a:latin typeface="Arial" pitchFamily="34" charset="0"/>
              </a:rPr>
              <a:pPr>
                <a:buFont typeface="Arial" pitchFamily="34" charset="0"/>
                <a:buNone/>
              </a:pPr>
              <a:t>25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81000" y="990600"/>
            <a:ext cx="876300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altLang="en-US" sz="24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part of the universe that is of specific interest.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altLang="en-US" sz="24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surroundings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constitute the rest of the universe outside the system. Generally chemists just focus on the immediate surroundings.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Correctly predicting the spontaneity of a process requires us to consider entropy changes in both the system and the surroundings.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7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B887E8D4-3B00-48B2-A2DA-7160D54052EE}" type="slidenum">
              <a:rPr lang="en-GB" smtClean="0">
                <a:latin typeface="Arial" pitchFamily="34" charset="0"/>
              </a:rPr>
              <a:pPr>
                <a:buFont typeface="Arial" pitchFamily="34" charset="0"/>
                <a:buNone/>
              </a:pPr>
              <a:t>26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304800" y="69340"/>
            <a:ext cx="9144000" cy="14303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32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in Entropy of the Surroundings, </a:t>
            </a:r>
            <a:r>
              <a:rPr lang="el-GR" altLang="en-US" sz="32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Δ</a:t>
            </a:r>
            <a:r>
              <a:rPr lang="en-US" altLang="en-US" sz="3200" b="1" i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</a:t>
            </a:r>
            <a:r>
              <a:rPr lang="en-US" altLang="en-US" sz="3200" b="1" i="1" baseline="-250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surr</a:t>
            </a:r>
            <a:endParaRPr lang="en-US" altLang="en-US" sz="3200" b="1" i="1" baseline="-25000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04800" y="1483766"/>
            <a:ext cx="8610600" cy="56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 in entropy of the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surroundings </a:t>
            </a:r>
            <a:r>
              <a:rPr lang="en-US" altLang="en-US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en-US" sz="28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Δ</a:t>
            </a:r>
            <a:r>
              <a:rPr lang="en-US" altLang="en-US" sz="28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</a:t>
            </a:r>
            <a:r>
              <a:rPr lang="en-US" altLang="en-US" sz="2800" b="1" i="1" baseline="-25000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surr</a:t>
            </a:r>
            <a:r>
              <a:rPr lang="en-US" altLang="en-US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directly proportional to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change in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enthalpy of the system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l-GR" altLang="en-US" sz="28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Δ</a:t>
            </a:r>
            <a:r>
              <a:rPr lang="en-US" altLang="en-US" sz="2800" b="1" i="1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</a:t>
            </a:r>
            <a:r>
              <a:rPr lang="en-US" altLang="en-US" sz="2800" b="1" i="1" baseline="-250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surr</a:t>
            </a:r>
            <a:r>
              <a:rPr lang="en-US" altLang="en-US" sz="28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is also inversely proportional to temperature.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102925" y="5200101"/>
          <a:ext cx="2588896" cy="1092782"/>
        </p:xfrm>
        <a:graphic>
          <a:graphicData uri="http://schemas.openxmlformats.org/presentationml/2006/ole">
            <p:oleObj spid="_x0000_s903215" name="Equation" r:id="rId3" imgW="1104900" imgH="419100" progId="Equation.3">
              <p:embed/>
            </p:oleObj>
          </a:graphicData>
        </a:graphic>
      </p:graphicFrame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93800" y="939960"/>
              <a:ext cx="360" cy="6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440" y="930600"/>
                <a:ext cx="1908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6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3104" y="533512"/>
            <a:ext cx="8110538" cy="676275"/>
          </a:xfrm>
        </p:spPr>
        <p:txBody>
          <a:bodyPr>
            <a:normAutofit/>
          </a:bodyPr>
          <a:lstStyle/>
          <a:p>
            <a:pPr marL="342900" indent="-342900" eaLnBrk="0" hangingPunct="0"/>
            <a:r>
              <a:rPr lang="en-US" sz="2800" b="1" dirty="0">
                <a:solidFill>
                  <a:srgbClr val="000090"/>
                </a:solidFill>
              </a:rPr>
              <a:t>The Second Law of </a:t>
            </a:r>
            <a:r>
              <a:rPr lang="en-US" sz="2800" b="1" dirty="0" smtClean="0">
                <a:solidFill>
                  <a:srgbClr val="000090"/>
                </a:solidFill>
              </a:rPr>
              <a:t>Thermodynamics</a:t>
            </a:r>
            <a:endParaRPr lang="en-US" altLang="en-US" sz="28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810" y="781050"/>
            <a:ext cx="8520270" cy="587996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600" dirty="0" smtClean="0"/>
          </a:p>
          <a:p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The entropy change of the universe is the sum of the entropy changes for the system and surroundings. </a:t>
            </a:r>
          </a:p>
          <a:p>
            <a:pPr marL="0" indent="0">
              <a:buNone/>
            </a:pP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26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second law of thermodynamics</a:t>
            </a:r>
            <a:r>
              <a:rPr lang="en-US" altLang="en-US" sz="26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states that all spontaneous changes cause an increase in the entropy of the universe.</a:t>
            </a:r>
          </a:p>
          <a:p>
            <a:pPr lvl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For a spontaneous process </a:t>
            </a:r>
            <a:r>
              <a:rPr lang="el-GR" altLang="en-US" sz="24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400" b="1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must be positive.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A process with –</a:t>
            </a:r>
            <a:r>
              <a:rPr lang="el-GR" altLang="en-US" sz="26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6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600" baseline="-250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sz="2600" dirty="0" smtClean="0"/>
              <a:t> can still be spontaneous if </a:t>
            </a:r>
            <a:endParaRPr lang="en-US" sz="2600" b="1" i="1" dirty="0" smtClean="0"/>
          </a:p>
          <a:p>
            <a:pPr>
              <a:buNone/>
            </a:pPr>
            <a:endParaRPr lang="en-US" sz="2600" dirty="0" smtClean="0"/>
          </a:p>
          <a:p>
            <a:endParaRPr lang="en-US" sz="2600" dirty="0"/>
          </a:p>
        </p:txBody>
      </p:sp>
      <p:graphicFrame>
        <p:nvGraphicFramePr>
          <p:cNvPr id="129126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5451482"/>
              </p:ext>
            </p:extLst>
          </p:nvPr>
        </p:nvGraphicFramePr>
        <p:xfrm>
          <a:off x="918177" y="2401439"/>
          <a:ext cx="6681783" cy="717507"/>
        </p:xfrm>
        <a:graphic>
          <a:graphicData uri="http://schemas.openxmlformats.org/presentationml/2006/ole">
            <p:oleObj spid="_x0000_s904239" name="Equation" r:id="rId3" imgW="1892300" imgH="2032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75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36499F46-A88D-4866-83F0-6F442C1789A2}" type="slidenum">
              <a:rPr lang="en-GB" smtClean="0">
                <a:latin typeface="Arial" pitchFamily="34" charset="0"/>
              </a:rPr>
              <a:pPr>
                <a:buFont typeface="Arial" pitchFamily="34" charset="0"/>
                <a:buNone/>
              </a:pPr>
              <a:t>28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28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The Second Law of Thermodynamics</a:t>
            </a:r>
            <a:endParaRPr lang="en-US" altLang="en-US" sz="2800" b="1" i="1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52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lang="en-US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0 for a 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spontaneous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 </a:t>
            </a:r>
          </a:p>
          <a:p>
            <a:pPr lvl="1" eaLnBrk="0" hangingPunct="0">
              <a:buClr>
                <a:srgbClr val="000000"/>
              </a:buClr>
              <a:buSzPct val="100000"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rgbClr val="000000"/>
              </a:buClr>
              <a:buSzPct val="100000"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lang="en-US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0 for a 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nonspontaneous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 (spontaneous in the reverse direction). 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rgbClr val="000000"/>
              </a:buClr>
              <a:buSzPct val="100000"/>
            </a:pPr>
            <a:endParaRPr lang="en-US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Clr>
                <a:srgbClr val="000000"/>
              </a:buClr>
              <a:buSzPct val="100000"/>
            </a:pP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8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lang="en-US" altLang="en-US" sz="28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0 for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process at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equilibrium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5442196"/>
              </p:ext>
            </p:extLst>
          </p:nvPr>
        </p:nvGraphicFramePr>
        <p:xfrm>
          <a:off x="1035231" y="1698203"/>
          <a:ext cx="6681783" cy="717507"/>
        </p:xfrm>
        <a:graphic>
          <a:graphicData uri="http://schemas.openxmlformats.org/presentationml/2006/ole">
            <p:oleObj spid="_x0000_s905263" name="Equation" r:id="rId3" imgW="1892300" imgH="2032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64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802" y="36696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The Third Law of Thermodynamics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282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0090"/>
                </a:solidFill>
              </a:rPr>
              <a:t>Third Law of Thermodynamics: </a:t>
            </a:r>
            <a:r>
              <a:rPr lang="en-US" dirty="0" smtClean="0"/>
              <a:t>The entropy of a pure perfect crystalline substance at zero Kelvin is zero.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dirty="0" smtClean="0"/>
              <a:t>Zero Kelvin is called absolute zero.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There is no lower temperature than zero Kelvin.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At zero Kelvin all molecular movement completely stops.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There is only one possible way to arrange the molecules.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29</a:t>
            </a:fld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1275910" name="Ink 1275909"/>
              <p14:cNvContentPartPr/>
              <p14:nvPr/>
            </p14:nvContentPartPr>
            <p14:xfrm>
              <a:off x="4107960" y="1357200"/>
              <a:ext cx="360" cy="360"/>
            </p14:xfrm>
          </p:contentPart>
        </mc:Choice>
        <mc:Fallback>
          <p:pic>
            <p:nvPicPr>
              <p:cNvPr id="1275910" name="Ink 127590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8600" y="1347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53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Will a reaction </a:t>
            </a:r>
            <a:r>
              <a:rPr lang="en-US" sz="2800" dirty="0" smtClean="0"/>
              <a:t>occur </a:t>
            </a:r>
            <a:r>
              <a:rPr lang="en-US" sz="2800" b="1" i="1" dirty="0" smtClean="0">
                <a:solidFill>
                  <a:srgbClr val="000090"/>
                </a:solidFill>
              </a:rPr>
              <a:t>“naturally” </a:t>
            </a:r>
            <a:r>
              <a:rPr lang="en-US" sz="2800" dirty="0"/>
              <a:t>at a given temperature and pressure, without the exertion of any outside </a:t>
            </a:r>
            <a:r>
              <a:rPr lang="en-US" sz="2800" dirty="0" smtClean="0"/>
              <a:t>force?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other words, is a reaction </a:t>
            </a:r>
            <a:r>
              <a:rPr lang="en-US" sz="2800" b="1" i="1" dirty="0" smtClean="0">
                <a:solidFill>
                  <a:srgbClr val="000090"/>
                </a:solidFill>
              </a:rPr>
              <a:t>spontaneous?</a:t>
            </a:r>
          </a:p>
          <a:p>
            <a:endParaRPr lang="en-US" sz="28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A process that </a:t>
            </a:r>
            <a:r>
              <a:rPr lang="en-US" altLang="en-US" sz="2800" b="1" i="1" dirty="0" smtClean="0">
                <a:solidFill>
                  <a:srgbClr val="000090"/>
                </a:solidFill>
                <a:latin typeface="Arial"/>
                <a:cs typeface="Arial"/>
              </a:rPr>
              <a:t>DOES occur naturally </a:t>
            </a:r>
            <a:r>
              <a:rPr lang="en-US" altLang="en-US" sz="2800" dirty="0">
                <a:latin typeface="Arial"/>
                <a:cs typeface="Arial"/>
              </a:rPr>
              <a:t>under a specific set of conditions is called a </a:t>
            </a:r>
            <a:r>
              <a:rPr lang="en-US" altLang="en-US" sz="2800" b="1" i="1" dirty="0">
                <a:solidFill>
                  <a:srgbClr val="000090"/>
                </a:solidFill>
                <a:latin typeface="Arial"/>
                <a:cs typeface="Arial"/>
              </a:rPr>
              <a:t>spontaneous process</a:t>
            </a:r>
            <a:r>
              <a:rPr lang="en-US" altLang="en-US" sz="28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altLang="en-US" sz="105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A process that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Arial"/>
                <a:cs typeface="Arial"/>
              </a:rPr>
              <a:t>DOES </a:t>
            </a:r>
            <a:r>
              <a:rPr lang="en-US" altLang="en-US" sz="2800" b="1" i="1" smtClean="0">
                <a:solidFill>
                  <a:srgbClr val="FF0000"/>
                </a:solidFill>
                <a:latin typeface="Arial"/>
                <a:cs typeface="Arial"/>
              </a:rPr>
              <a:t>NOT occur naturally </a:t>
            </a:r>
            <a:r>
              <a:rPr lang="en-US" altLang="en-US" sz="2800" dirty="0">
                <a:latin typeface="Arial"/>
                <a:cs typeface="Arial"/>
              </a:rPr>
              <a:t>under a specific set of conditions is called </a:t>
            </a:r>
            <a:r>
              <a:rPr lang="en-US" altLang="en-US" sz="2800" b="1" i="1" dirty="0">
                <a:solidFill>
                  <a:srgbClr val="FF0000"/>
                </a:solidFill>
                <a:latin typeface="Arial"/>
                <a:cs typeface="Arial"/>
              </a:rPr>
              <a:t>nonspontaneous</a:t>
            </a:r>
            <a:r>
              <a:rPr lang="en-US" altLang="en-US" sz="2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endParaRPr lang="en-US" sz="2800" b="1" i="1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008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64" y="264965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Standard Entropies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298174" y="1255565"/>
            <a:ext cx="8732163" cy="5602435"/>
          </a:xfrm>
        </p:spPr>
        <p:txBody>
          <a:bodyPr>
            <a:normAutofit/>
          </a:bodyPr>
          <a:lstStyle/>
          <a:p>
            <a:pPr marL="285750" indent="-285750"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It is possible to determine the absolute entropy of a </a:t>
            </a:r>
            <a:r>
              <a:rPr lang="en-US" altLang="en-US" sz="2800" dirty="0" smtClean="0">
                <a:latin typeface="Arial"/>
                <a:cs typeface="Arial"/>
              </a:rPr>
              <a:t>substance.</a:t>
            </a:r>
            <a:endParaRPr lang="en-US" altLang="en-US" sz="2800" dirty="0">
              <a:latin typeface="Arial"/>
              <a:cs typeface="Arial"/>
            </a:endParaRP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000090"/>
                </a:solidFill>
              </a:rPr>
              <a:t>Standard Entropies, S°</a:t>
            </a:r>
            <a:r>
              <a:rPr lang="en-US" sz="2800" b="1" baseline="-25000" dirty="0" smtClean="0">
                <a:solidFill>
                  <a:srgbClr val="000090"/>
                </a:solidFill>
              </a:rPr>
              <a:t>298</a:t>
            </a:r>
          </a:p>
          <a:p>
            <a:endParaRPr lang="en-US" sz="2800" b="1" baseline="-25000" dirty="0">
              <a:solidFill>
                <a:srgbClr val="000090"/>
              </a:solidFill>
            </a:endParaRPr>
          </a:p>
          <a:p>
            <a:pPr lvl="1"/>
            <a:r>
              <a:rPr lang="en-US" sz="2400" dirty="0" smtClean="0">
                <a:solidFill>
                  <a:srgbClr val="292934"/>
                </a:solidFill>
              </a:rPr>
              <a:t>These values are for 1 mole of a substance at a pressure of 1 bar</a:t>
            </a:r>
            <a:r>
              <a:rPr lang="en-US" sz="2400" dirty="0">
                <a:solidFill>
                  <a:srgbClr val="292934"/>
                </a:solidFill>
              </a:rPr>
              <a:t> </a:t>
            </a:r>
            <a:r>
              <a:rPr lang="en-US" sz="2400" dirty="0" smtClean="0">
                <a:solidFill>
                  <a:srgbClr val="292934"/>
                </a:solidFill>
              </a:rPr>
              <a:t>and a temperature of 298 K. </a:t>
            </a:r>
          </a:p>
          <a:p>
            <a:pPr lvl="1"/>
            <a:r>
              <a:rPr lang="en-US" sz="2400" dirty="0" smtClean="0">
                <a:solidFill>
                  <a:srgbClr val="292934"/>
                </a:solidFill>
              </a:rPr>
              <a:t>Aqueous species at 1 M concentration. </a:t>
            </a:r>
          </a:p>
          <a:p>
            <a:pPr marL="0" indent="0">
              <a:buNone/>
            </a:pPr>
            <a:endParaRPr lang="en-US" sz="2800" b="1" baseline="-25000" dirty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rgbClr val="292934"/>
                </a:solidFill>
              </a:rPr>
              <a:t>Standard entropy values can be used to calculate the </a:t>
            </a:r>
            <a:r>
              <a:rPr lang="en-US" sz="2800" b="1" dirty="0" smtClean="0">
                <a:solidFill>
                  <a:srgbClr val="000090"/>
                </a:solidFill>
              </a:rPr>
              <a:t>Standard Entropy Change (</a:t>
            </a:r>
            <a:r>
              <a:rPr lang="en-US" sz="2800" b="1" dirty="0" smtClean="0">
                <a:solidFill>
                  <a:srgbClr val="000090"/>
                </a:solidFill>
                <a:latin typeface="Symbol"/>
              </a:rPr>
              <a:t>D</a:t>
            </a:r>
            <a:r>
              <a:rPr lang="en-US" sz="2800" b="1" dirty="0" smtClean="0">
                <a:solidFill>
                  <a:srgbClr val="000090"/>
                </a:solidFill>
              </a:rPr>
              <a:t>S</a:t>
            </a:r>
            <a:r>
              <a:rPr lang="en-US" sz="2800" b="1" dirty="0">
                <a:solidFill>
                  <a:srgbClr val="000090"/>
                </a:solidFill>
              </a:rPr>
              <a:t>°</a:t>
            </a:r>
            <a:r>
              <a:rPr lang="en-US" sz="2800" b="1" dirty="0" smtClean="0">
                <a:solidFill>
                  <a:srgbClr val="000090"/>
                </a:solidFill>
              </a:rPr>
              <a:t>) </a:t>
            </a:r>
            <a:r>
              <a:rPr lang="en-US" sz="2800" dirty="0" smtClean="0">
                <a:solidFill>
                  <a:srgbClr val="292934"/>
                </a:solidFill>
              </a:rPr>
              <a:t>for a process.</a:t>
            </a:r>
            <a:endParaRPr lang="en-US" sz="2800" dirty="0">
              <a:solidFill>
                <a:srgbClr val="2929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93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574" y="349171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Standard Entropies, S°</a:t>
            </a:r>
            <a:r>
              <a:rPr lang="en-US" b="1" baseline="-25000" dirty="0">
                <a:solidFill>
                  <a:srgbClr val="000090"/>
                </a:solidFill>
              </a:rPr>
              <a:t>298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44565"/>
          <a:stretch>
            <a:fillRect/>
          </a:stretch>
        </p:blipFill>
        <p:spPr>
          <a:xfrm>
            <a:off x="398574" y="1025446"/>
            <a:ext cx="4210660" cy="548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55706"/>
          <a:stretch>
            <a:fillRect/>
          </a:stretch>
        </p:blipFill>
        <p:spPr>
          <a:xfrm>
            <a:off x="4421452" y="2105929"/>
            <a:ext cx="4231827" cy="440484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72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704" y="349171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S</a:t>
            </a:r>
            <a:r>
              <a:rPr lang="en-US" dirty="0">
                <a:cs typeface="Arial" charset="0"/>
              </a:rPr>
              <a:t>° for Reactions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5073" y="1214554"/>
            <a:ext cx="8150028" cy="5849937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smtClean="0"/>
              <a:t>equation for calculating </a:t>
            </a:r>
            <a:r>
              <a:rPr lang="el-GR" sz="24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 smtClean="0"/>
              <a:t>S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 is similar to that for </a:t>
            </a:r>
            <a:r>
              <a:rPr lang="el-GR" sz="2400" dirty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/>
              <a:t>H</a:t>
            </a:r>
            <a:r>
              <a:rPr lang="en-US" sz="2400" dirty="0">
                <a:cs typeface="Arial" charset="0"/>
              </a:rPr>
              <a:t>°: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When </a:t>
            </a:r>
            <a:r>
              <a:rPr lang="en-US" sz="2400" dirty="0"/>
              <a:t>calculating </a:t>
            </a:r>
            <a:r>
              <a:rPr lang="el-GR" sz="2400" dirty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/>
              <a:t>S</a:t>
            </a:r>
            <a:r>
              <a:rPr lang="en-US" sz="2400" dirty="0">
                <a:cs typeface="Arial" charset="0"/>
              </a:rPr>
              <a:t>° </a:t>
            </a:r>
            <a:r>
              <a:rPr lang="en-US" sz="2400" dirty="0" smtClean="0">
                <a:cs typeface="Arial" charset="0"/>
              </a:rPr>
              <a:t>and </a:t>
            </a:r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H</a:t>
            </a:r>
            <a:r>
              <a:rPr lang="en-US" dirty="0" smtClean="0">
                <a:cs typeface="Arial" charset="0"/>
              </a:rPr>
              <a:t>° </a:t>
            </a:r>
            <a:r>
              <a:rPr lang="en-US" sz="2400" b="1" dirty="0" smtClean="0">
                <a:cs typeface="Arial" charset="0"/>
              </a:rPr>
              <a:t>remember to multiply the standard entropies and standard enthalpies of formation by the coefficients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of the balanced </a:t>
            </a:r>
            <a:r>
              <a:rPr lang="en-US" sz="2400" dirty="0" smtClean="0">
                <a:cs typeface="Arial" charset="0"/>
              </a:rPr>
              <a:t>equation.</a:t>
            </a:r>
            <a:endParaRPr lang="en-US" sz="2400" dirty="0">
              <a:cs typeface="Arial" charset="0"/>
            </a:endParaRPr>
          </a:p>
        </p:txBody>
      </p:sp>
      <p:graphicFrame>
        <p:nvGraphicFramePr>
          <p:cNvPr id="128000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5803137"/>
              </p:ext>
            </p:extLst>
          </p:nvPr>
        </p:nvGraphicFramePr>
        <p:xfrm>
          <a:off x="884902" y="3128377"/>
          <a:ext cx="7181850" cy="923925"/>
        </p:xfrm>
        <a:graphic>
          <a:graphicData uri="http://schemas.openxmlformats.org/presentationml/2006/ole">
            <p:oleObj spid="_x0000_s902227" name="Equation" r:id="rId3" imgW="2171700" imgH="2794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3353616"/>
              </p:ext>
            </p:extLst>
          </p:nvPr>
        </p:nvGraphicFramePr>
        <p:xfrm>
          <a:off x="722473" y="2019375"/>
          <a:ext cx="7932628" cy="778149"/>
        </p:xfrm>
        <a:graphic>
          <a:graphicData uri="http://schemas.openxmlformats.org/presentationml/2006/ole">
            <p:oleObj spid="_x0000_s902228" name="Equation" r:id="rId4" imgW="2692400" imgH="2667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1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34" y="441548"/>
            <a:ext cx="8110538" cy="67627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16.4: Free Energy, G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6006" y="1301432"/>
            <a:ext cx="8250365" cy="5404168"/>
          </a:xfrm>
        </p:spPr>
        <p:txBody>
          <a:bodyPr>
            <a:normAutofit lnSpcReduction="10000"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The second law of thermodynamics can be used to predict spontaneity. 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But, measurements on the surroundings are seldom made.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This limits the use of the second law of thermodynamics.</a:t>
            </a:r>
          </a:p>
          <a:p>
            <a:endParaRPr lang="en-US" sz="2800" dirty="0" smtClean="0"/>
          </a:p>
          <a:p>
            <a:r>
              <a:rPr lang="en-US" sz="2800" dirty="0" smtClean="0">
                <a:latin typeface="Cambria"/>
              </a:rPr>
              <a:t>It is convenient to have a thermodynamic function that focuses on just the system and predicts spontaneity. </a:t>
            </a:r>
            <a:endParaRPr lang="en-US" sz="2800" b="1" dirty="0" smtClean="0">
              <a:solidFill>
                <a:srgbClr val="000090"/>
              </a:solidFill>
              <a:latin typeface="Cambria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04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34" y="441548"/>
            <a:ext cx="8110538" cy="67627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Gibbs Free-Energy Change, </a:t>
            </a:r>
            <a:r>
              <a:rPr lang="el-GR" b="1" dirty="0" smtClean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b="1" dirty="0" smtClean="0">
                <a:solidFill>
                  <a:srgbClr val="000090"/>
                </a:solidFill>
                <a:cs typeface="Arial" charset="0"/>
              </a:rPr>
              <a:t>G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6007" y="1301432"/>
            <a:ext cx="7901546" cy="5404168"/>
          </a:xfrm>
        </p:spPr>
        <p:txBody>
          <a:bodyPr>
            <a:norm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dirty="0" smtClean="0">
                <a:latin typeface="Cambria"/>
              </a:rPr>
              <a:t> Second Law of Thermodynamics:</a:t>
            </a:r>
            <a:endParaRPr lang="en-US" sz="2800" b="1" dirty="0" smtClean="0">
              <a:solidFill>
                <a:srgbClr val="000090"/>
              </a:solidFill>
              <a:latin typeface="Cambria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919554" name="Object 2"/>
          <p:cNvGraphicFramePr>
            <a:graphicFrameLocks noGrp="1" noChangeAspect="1"/>
          </p:cNvGraphicFramePr>
          <p:nvPr/>
        </p:nvGraphicFramePr>
        <p:xfrm>
          <a:off x="1535113" y="2209800"/>
          <a:ext cx="5514975" cy="711200"/>
        </p:xfrm>
        <a:graphic>
          <a:graphicData uri="http://schemas.openxmlformats.org/presentationml/2006/ole">
            <p:oleObj spid="_x0000_s1070" name="Equation" r:id="rId3" imgW="1562100" imgH="203200" progId="Equation.3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3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94049F74-CF07-434B-B4DB-50CE6BFC14C9}" type="slidenum">
              <a:rPr lang="en-GB" smtClean="0">
                <a:latin typeface="Arial" pitchFamily="34" charset="0"/>
              </a:rPr>
              <a:pPr>
                <a:buFont typeface="Arial" pitchFamily="34" charset="0"/>
                <a:buNone/>
              </a:pPr>
              <a:t>35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1300163" y="-87589"/>
            <a:ext cx="7767637" cy="14303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32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Gibbs Free Energy Change, </a:t>
            </a:r>
            <a:r>
              <a:rPr lang="el-GR" altLang="en-US" sz="32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Δ</a:t>
            </a:r>
            <a:r>
              <a:rPr lang="en-US" altLang="en-US" sz="32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</a:t>
            </a:r>
            <a:endParaRPr lang="el-GR" altLang="en-US" sz="3200" b="1" i="1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57200" y="1190247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alt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The changes in Gibbs </a:t>
            </a:r>
            <a:r>
              <a:rPr lang="en-US" altLang="en-US" sz="2800" b="1" i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free energy </a:t>
            </a:r>
            <a:r>
              <a:rPr lang="en-US" alt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alt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en-US" sz="2800" b="1" i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simply </a:t>
            </a:r>
            <a:r>
              <a:rPr lang="en-US" alt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change in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en-US" altLang="en-US" sz="2800" b="1" i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altLang="en-US" sz="28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allows us to predict spontaneity by focusing on the system only. 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</a:pP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</a:pP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2907659" y="3694661"/>
            <a:ext cx="2857500" cy="45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sz="2800" b="1">
                <a:solidFill>
                  <a:schemeClr val="tx1"/>
                </a:solidFill>
              </a:rPr>
              <a:t>Δ</a:t>
            </a:r>
            <a:r>
              <a:rPr lang="en-US" altLang="en-US" sz="2800" b="1" i="1">
                <a:solidFill>
                  <a:schemeClr val="tx1"/>
                </a:solidFill>
              </a:rPr>
              <a:t>G</a:t>
            </a:r>
            <a:r>
              <a:rPr lang="en-US" altLang="en-US" sz="2800" b="1">
                <a:solidFill>
                  <a:schemeClr val="tx1"/>
                </a:solidFill>
              </a:rPr>
              <a:t> =</a:t>
            </a:r>
            <a:r>
              <a:rPr lang="en-US" altLang="en-US" sz="2800" b="1" i="1">
                <a:solidFill>
                  <a:schemeClr val="tx1"/>
                </a:solidFill>
              </a:rPr>
              <a:t> </a:t>
            </a:r>
            <a:r>
              <a:rPr lang="el-GR" altLang="en-US" sz="2800" b="1">
                <a:solidFill>
                  <a:schemeClr val="tx1"/>
                </a:solidFill>
              </a:rPr>
              <a:t>Δ</a:t>
            </a:r>
            <a:r>
              <a:rPr lang="en-US" altLang="en-US" sz="2800" b="1" i="1">
                <a:solidFill>
                  <a:schemeClr val="tx1"/>
                </a:solidFill>
              </a:rPr>
              <a:t>H</a:t>
            </a:r>
            <a:r>
              <a:rPr lang="en-US" altLang="en-US" sz="2800" b="1">
                <a:solidFill>
                  <a:schemeClr val="tx1"/>
                </a:solidFill>
              </a:rPr>
              <a:t> – T</a:t>
            </a:r>
            <a:r>
              <a:rPr lang="el-GR" altLang="en-US" sz="2800" b="1">
                <a:solidFill>
                  <a:schemeClr val="tx1"/>
                </a:solidFill>
              </a:rPr>
              <a:t>Δ</a:t>
            </a:r>
            <a:r>
              <a:rPr lang="en-US" altLang="en-US" sz="2800" b="1" i="1">
                <a:solidFill>
                  <a:schemeClr val="tx1"/>
                </a:solidFill>
              </a:rPr>
              <a:t>S</a:t>
            </a:r>
            <a:r>
              <a:rPr lang="en-US" altLang="en-US" sz="2800" b="1">
                <a:solidFill>
                  <a:schemeClr val="tx1"/>
                </a:solidFill>
              </a:rPr>
              <a:t> </a:t>
            </a:r>
            <a:endParaRPr lang="en-US" altLang="en-US" sz="28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31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06" y="253380"/>
            <a:ext cx="8229600" cy="990600"/>
          </a:xfrm>
        </p:spPr>
        <p:txBody>
          <a:bodyPr>
            <a:normAutofit/>
          </a:bodyPr>
          <a:lstStyle/>
          <a:p>
            <a:r>
              <a:rPr lang="el-GR" altLang="en-US" sz="36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Δ</a:t>
            </a:r>
            <a:r>
              <a:rPr lang="en-US" altLang="en-US" sz="3600" b="1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 and Spontaneity 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863"/>
            <a:ext cx="8459606" cy="53703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0090"/>
                </a:solidFill>
              </a:rPr>
              <a:t>The sign of </a:t>
            </a:r>
            <a:r>
              <a:rPr lang="en-US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G indicates if a reaction will be spontaneous or not. 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pPr lvl="1"/>
            <a:r>
              <a:rPr lang="en-US" sz="2400" b="1" dirty="0">
                <a:cs typeface="Arial" charset="0"/>
              </a:rPr>
              <a:t>If </a:t>
            </a:r>
            <a:r>
              <a:rPr lang="el-GR" sz="2400" b="1" dirty="0"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>
                <a:cs typeface="Arial" charset="0"/>
              </a:rPr>
              <a:t>G &lt; 0</a:t>
            </a:r>
            <a:r>
              <a:rPr lang="en-US" sz="2400" dirty="0">
                <a:cs typeface="Arial" charset="0"/>
              </a:rPr>
              <a:t>, the reaction is </a:t>
            </a:r>
            <a:r>
              <a:rPr lang="en-US" sz="2400" dirty="0" smtClean="0">
                <a:cs typeface="Arial" charset="0"/>
              </a:rPr>
              <a:t>spontaneous in the forward direction.</a:t>
            </a:r>
          </a:p>
          <a:p>
            <a:pPr lvl="1"/>
            <a:endParaRPr lang="en-US" sz="2400" dirty="0">
              <a:cs typeface="Arial" charset="0"/>
            </a:endParaRPr>
          </a:p>
          <a:p>
            <a:pPr lvl="1"/>
            <a:r>
              <a:rPr lang="en-US" sz="2400" b="1" dirty="0">
                <a:cs typeface="Arial" charset="0"/>
              </a:rPr>
              <a:t>If </a:t>
            </a:r>
            <a:r>
              <a:rPr lang="el-GR" sz="2400" b="1" dirty="0"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>
                <a:cs typeface="Arial" charset="0"/>
              </a:rPr>
              <a:t>G &gt; 0</a:t>
            </a:r>
            <a:r>
              <a:rPr lang="en-US" sz="2400" dirty="0">
                <a:cs typeface="Arial" charset="0"/>
              </a:rPr>
              <a:t>, the reaction is non-</a:t>
            </a:r>
            <a:r>
              <a:rPr lang="en-US" sz="2400" dirty="0" smtClean="0">
                <a:cs typeface="Arial" charset="0"/>
              </a:rPr>
              <a:t>spontaneous in the forward direction</a:t>
            </a:r>
          </a:p>
          <a:p>
            <a:pPr lvl="1"/>
            <a:endParaRPr lang="en-US" sz="2400" dirty="0">
              <a:cs typeface="Arial" charset="0"/>
            </a:endParaRPr>
          </a:p>
          <a:p>
            <a:pPr lvl="1"/>
            <a:r>
              <a:rPr lang="en-US" sz="2400" b="1" dirty="0">
                <a:cs typeface="Arial" charset="0"/>
              </a:rPr>
              <a:t>If </a:t>
            </a:r>
            <a:r>
              <a:rPr lang="el-GR" sz="2400" b="1" dirty="0"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>
                <a:cs typeface="Arial" charset="0"/>
              </a:rPr>
              <a:t>G = 0</a:t>
            </a:r>
            <a:r>
              <a:rPr lang="en-US" sz="2400" dirty="0">
                <a:cs typeface="Arial" charset="0"/>
              </a:rPr>
              <a:t>, the system is </a:t>
            </a:r>
            <a:r>
              <a:rPr lang="en-US" sz="2400" dirty="0" smtClean="0">
                <a:cs typeface="Arial" charset="0"/>
              </a:rPr>
              <a:t>at </a:t>
            </a:r>
            <a:r>
              <a:rPr lang="en-US" sz="2400" dirty="0">
                <a:cs typeface="Arial" charset="0"/>
              </a:rPr>
              <a:t>equilibrium</a:t>
            </a:r>
            <a:endParaRPr lang="en-US" sz="2400" dirty="0" smtClean="0"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2667000" y="1228381"/>
            <a:ext cx="3886200" cy="914400"/>
            <a:chOff x="2400300" y="3962400"/>
            <a:chExt cx="2590800" cy="914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2400300" y="3962400"/>
              <a:ext cx="2590800" cy="9144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sz="2800" dirty="0">
                <a:latin typeface="Arial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2743200" y="4223842"/>
              <a:ext cx="1905000" cy="45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sz="2800" b="1">
                  <a:solidFill>
                    <a:schemeClr val="tx1"/>
                  </a:solidFill>
                </a:rPr>
                <a:t>Δ</a:t>
              </a:r>
              <a:r>
                <a:rPr lang="en-US" altLang="en-US" sz="2800" b="1" i="1">
                  <a:solidFill>
                    <a:schemeClr val="tx1"/>
                  </a:solidFill>
                </a:rPr>
                <a:t>G</a:t>
              </a:r>
              <a:r>
                <a:rPr lang="en-US" altLang="en-US" sz="2800" b="1">
                  <a:solidFill>
                    <a:schemeClr val="tx1"/>
                  </a:solidFill>
                </a:rPr>
                <a:t> =</a:t>
              </a:r>
              <a:r>
                <a:rPr lang="en-US" altLang="en-US" sz="2800" b="1" i="1">
                  <a:solidFill>
                    <a:schemeClr val="tx1"/>
                  </a:solidFill>
                </a:rPr>
                <a:t> </a:t>
              </a:r>
              <a:r>
                <a:rPr lang="el-GR" altLang="en-US" sz="2800" b="1">
                  <a:solidFill>
                    <a:schemeClr val="tx1"/>
                  </a:solidFill>
                </a:rPr>
                <a:t>Δ</a:t>
              </a:r>
              <a:r>
                <a:rPr lang="en-US" altLang="en-US" sz="2800" b="1" i="1">
                  <a:solidFill>
                    <a:schemeClr val="tx1"/>
                  </a:solidFill>
                </a:rPr>
                <a:t>H</a:t>
              </a:r>
              <a:r>
                <a:rPr lang="en-US" altLang="en-US" sz="2800" b="1">
                  <a:solidFill>
                    <a:schemeClr val="tx1"/>
                  </a:solidFill>
                </a:rPr>
                <a:t> – T</a:t>
              </a:r>
              <a:r>
                <a:rPr lang="el-GR" altLang="en-US" sz="2800" b="1">
                  <a:solidFill>
                    <a:schemeClr val="tx1"/>
                  </a:solidFill>
                </a:rPr>
                <a:t>Δ</a:t>
              </a:r>
              <a:r>
                <a:rPr lang="en-US" altLang="en-US" sz="2800" b="1" i="1">
                  <a:solidFill>
                    <a:schemeClr val="tx1"/>
                  </a:solidFill>
                </a:rPr>
                <a:t>S</a:t>
              </a:r>
              <a:r>
                <a:rPr lang="en-US" altLang="en-US" sz="2800" b="1">
                  <a:solidFill>
                    <a:schemeClr val="tx1"/>
                  </a:solidFill>
                </a:rPr>
                <a:t> </a:t>
              </a:r>
              <a:endParaRPr lang="en-US" altLang="en-US" sz="2800" b="1" i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92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3248" y="256032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Relationship </a:t>
            </a:r>
            <a:r>
              <a:rPr lang="en-US" sz="3200" b="1" dirty="0">
                <a:solidFill>
                  <a:srgbClr val="000090"/>
                </a:solidFill>
              </a:rPr>
              <a:t>Among </a:t>
            </a:r>
            <a:r>
              <a:rPr lang="el-GR" sz="3200" b="1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>
                <a:solidFill>
                  <a:srgbClr val="000090"/>
                </a:solidFill>
                <a:cs typeface="Arial" charset="0"/>
              </a:rPr>
              <a:t>G, </a:t>
            </a:r>
            <a:r>
              <a:rPr lang="el-GR" sz="3200" b="1" dirty="0" smtClean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90"/>
                </a:solidFill>
                <a:cs typeface="Arial" charset="0"/>
              </a:rPr>
              <a:t>H, </a:t>
            </a:r>
            <a:r>
              <a:rPr lang="en-US" sz="3200" b="1" dirty="0">
                <a:solidFill>
                  <a:srgbClr val="000090"/>
                </a:solidFill>
                <a:cs typeface="Arial" charset="0"/>
              </a:rPr>
              <a:t>and </a:t>
            </a:r>
            <a:r>
              <a:rPr lang="el-GR" sz="3200" b="1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>
                <a:solidFill>
                  <a:srgbClr val="000090"/>
                </a:solidFill>
                <a:cs typeface="Arial" charset="0"/>
              </a:rPr>
              <a:t>S</a:t>
            </a:r>
          </a:p>
        </p:txBody>
      </p:sp>
      <p:sp>
        <p:nvSpPr>
          <p:cNvPr id="1295363" name="Rectangle 3"/>
          <p:cNvSpPr>
            <a:spLocks noGrp="1" noChangeArrowheads="1"/>
          </p:cNvSpPr>
          <p:nvPr>
            <p:ph idx="1"/>
          </p:nvPr>
        </p:nvSpPr>
        <p:spPr>
          <a:xfrm>
            <a:off x="313553" y="1063996"/>
            <a:ext cx="8793172" cy="5794004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sz="2400" dirty="0" smtClean="0">
                <a:latin typeface="Lucida Grande" pitchFamily="1" charset="0"/>
                <a:cs typeface="Arial" charset="0"/>
              </a:rPr>
              <a:t>			</a:t>
            </a:r>
            <a:r>
              <a:rPr lang="el-GR" sz="2800" b="1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800" b="1" dirty="0" smtClean="0"/>
              <a:t>G </a:t>
            </a:r>
            <a:r>
              <a:rPr lang="en-US" sz="2800" b="1" dirty="0"/>
              <a:t>= </a:t>
            </a:r>
            <a:r>
              <a:rPr lang="el-GR" sz="2800" b="1" dirty="0">
                <a:latin typeface="Lucida Grande" pitchFamily="1" charset="0"/>
                <a:cs typeface="Arial" charset="0"/>
              </a:rPr>
              <a:t>Δ</a:t>
            </a:r>
            <a:r>
              <a:rPr lang="en-US" sz="2800" b="1" dirty="0"/>
              <a:t>H – </a:t>
            </a:r>
            <a:r>
              <a:rPr lang="en-US" sz="2800" b="1" dirty="0" smtClean="0"/>
              <a:t>T</a:t>
            </a:r>
            <a:r>
              <a:rPr lang="el-GR" sz="2800" b="1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800" b="1" dirty="0" smtClean="0"/>
              <a:t>S</a:t>
            </a:r>
          </a:p>
          <a:p>
            <a:pPr marL="274320" lvl="1" indent="0">
              <a:buNone/>
            </a:pPr>
            <a:endParaRPr lang="en-US" sz="1600" b="1" dirty="0" smtClean="0"/>
          </a:p>
          <a:p>
            <a:r>
              <a:rPr lang="en-US" dirty="0"/>
              <a:t>Spontaneous </a:t>
            </a:r>
            <a:r>
              <a:rPr lang="en-US" dirty="0" smtClean="0"/>
              <a:t>reactions, those with -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G, </a:t>
            </a:r>
            <a:r>
              <a:rPr lang="en-US" dirty="0"/>
              <a:t>generally have</a:t>
            </a:r>
          </a:p>
          <a:p>
            <a:pPr lvl="1"/>
            <a:r>
              <a:rPr lang="el-GR" sz="2400" b="1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>
                <a:solidFill>
                  <a:srgbClr val="000090"/>
                </a:solidFill>
              </a:rPr>
              <a:t>H &lt; </a:t>
            </a:r>
            <a:r>
              <a:rPr lang="en-US" sz="2400" b="1" dirty="0" smtClean="0">
                <a:solidFill>
                  <a:srgbClr val="000090"/>
                </a:solidFill>
              </a:rPr>
              <a:t>0  </a:t>
            </a:r>
          </a:p>
          <a:p>
            <a:pPr lvl="2"/>
            <a:r>
              <a:rPr lang="en-US" sz="2400" dirty="0" smtClean="0"/>
              <a:t>Exothermic reaction.</a:t>
            </a:r>
          </a:p>
          <a:p>
            <a:pPr lvl="2"/>
            <a:r>
              <a:rPr lang="en-US" sz="2400" dirty="0" smtClean="0"/>
              <a:t>A negative </a:t>
            </a:r>
            <a:r>
              <a:rPr lang="el-GR" sz="24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 smtClean="0"/>
              <a:t>H will contribute to a negative </a:t>
            </a:r>
            <a:r>
              <a:rPr lang="el-GR" sz="24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 smtClean="0"/>
              <a:t>G. </a:t>
            </a:r>
          </a:p>
          <a:p>
            <a:pPr lvl="2"/>
            <a:endParaRPr lang="en-US" sz="2200" dirty="0" smtClean="0">
              <a:solidFill>
                <a:srgbClr val="000090"/>
              </a:solidFill>
            </a:endParaRPr>
          </a:p>
          <a:p>
            <a:pPr lvl="1"/>
            <a:r>
              <a:rPr lang="el-GR" sz="2400" b="1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>
                <a:solidFill>
                  <a:srgbClr val="000090"/>
                </a:solidFill>
              </a:rPr>
              <a:t>S &gt; </a:t>
            </a:r>
            <a:r>
              <a:rPr lang="en-US" sz="2400" b="1" dirty="0" smtClean="0">
                <a:solidFill>
                  <a:srgbClr val="000090"/>
                </a:solidFill>
              </a:rPr>
              <a:t>0</a:t>
            </a:r>
          </a:p>
          <a:p>
            <a:pPr lvl="2"/>
            <a:r>
              <a:rPr lang="en-US" sz="2400" dirty="0" smtClean="0"/>
              <a:t>A positive </a:t>
            </a:r>
            <a:r>
              <a:rPr lang="el-GR" sz="24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 smtClean="0"/>
              <a:t>S will contribute to a negative </a:t>
            </a:r>
            <a:r>
              <a:rPr lang="el-GR" sz="24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400" dirty="0" smtClean="0"/>
              <a:t>G.</a:t>
            </a:r>
          </a:p>
          <a:p>
            <a:pPr lvl="2"/>
            <a:endParaRPr lang="en-US" sz="2200" dirty="0" smtClean="0"/>
          </a:p>
          <a:p>
            <a:r>
              <a:rPr lang="en-US" dirty="0" smtClean="0"/>
              <a:t>Note that a reaction can still be spontaneous (have a -</a:t>
            </a:r>
            <a:r>
              <a:rPr lang="el-GR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dirty="0" smtClean="0"/>
              <a:t>G) when </a:t>
            </a:r>
            <a:r>
              <a:rPr lang="el-GR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dirty="0" smtClean="0"/>
              <a:t>H is positive or </a:t>
            </a:r>
            <a:r>
              <a:rPr lang="el-GR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dirty="0" smtClean="0"/>
              <a:t>S is negative, but not both.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note that there is a temperature dependence.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37</a:t>
            </a:fld>
            <a:endParaRPr lang="en-US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2">
            <p14:nvContentPartPr>
              <p14:cNvPr id="1295397" name="Ink 1295396"/>
              <p14:cNvContentPartPr/>
              <p14:nvPr/>
            </p14:nvContentPartPr>
            <p14:xfrm>
              <a:off x="303480" y="0"/>
              <a:ext cx="902160" cy="2411280"/>
            </p14:xfrm>
          </p:contentPart>
        </mc:Choice>
        <mc:Fallback>
          <p:pic>
            <p:nvPicPr>
              <p:cNvPr id="1295397" name="Ink 129539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-9360"/>
                <a:ext cx="920880" cy="24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45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20672" y="257854"/>
            <a:ext cx="3151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G = </a:t>
            </a:r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H – T</a:t>
            </a:r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S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5055595"/>
              </p:ext>
            </p:extLst>
          </p:nvPr>
        </p:nvGraphicFramePr>
        <p:xfrm>
          <a:off x="629290" y="825956"/>
          <a:ext cx="8270253" cy="59778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8266"/>
                <a:gridCol w="856968"/>
                <a:gridCol w="2777401"/>
                <a:gridCol w="3737618"/>
              </a:tblGrid>
              <a:tr h="464599">
                <a:tc>
                  <a:txBody>
                    <a:bodyPr/>
                    <a:lstStyle/>
                    <a:p>
                      <a:pPr algn="ctr"/>
                      <a:r>
                        <a:rPr lang="el-GR" sz="2500" b="1" dirty="0" smtClean="0">
                          <a:solidFill>
                            <a:srgbClr val="0000FF"/>
                          </a:solidFill>
                          <a:latin typeface="Lucida Grande" pitchFamily="1" charset="0"/>
                          <a:cs typeface="Arial" charset="0"/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rgbClr val="0000FF"/>
                          </a:solidFill>
                        </a:rPr>
                        <a:t>H 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rgbClr val="0000FF"/>
                          </a:solidFill>
                          <a:latin typeface="Lucida Grande" pitchFamily="1" charset="0"/>
                          <a:cs typeface="Arial" charset="0"/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rgbClr val="0000FF"/>
                          </a:solidFill>
                        </a:rPr>
                        <a:t>S </a:t>
                      </a:r>
                      <a:endParaRPr lang="en-US" sz="25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rgbClr val="0000FF"/>
                          </a:solidFill>
                          <a:latin typeface="Lucida Grande" pitchFamily="1" charset="0"/>
                          <a:cs typeface="Arial" charset="0"/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rgbClr val="0000FF"/>
                          </a:solidFill>
                        </a:rPr>
                        <a:t>G </a:t>
                      </a:r>
                      <a:endParaRPr lang="en-US" sz="25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Spontaneous?</a:t>
                      </a:r>
                      <a:endParaRPr lang="en-US" sz="2500" dirty="0"/>
                    </a:p>
                  </a:txBody>
                  <a:tcPr/>
                </a:tc>
              </a:tr>
              <a:tr h="9533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+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119615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+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147491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+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+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150000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-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13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NX_Chem_16_05_TempSp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23" r="4000"/>
          <a:stretch>
            <a:fillRect/>
          </a:stretch>
        </p:blipFill>
        <p:spPr>
          <a:xfrm>
            <a:off x="3956580" y="54474"/>
            <a:ext cx="4875754" cy="6706185"/>
          </a:xfrm>
          <a:prstGeom prst="rect">
            <a:avLst/>
          </a:prstGeom>
        </p:spPr>
      </p:pic>
      <p:grpSp>
        <p:nvGrpSpPr>
          <p:cNvPr id="80" name="SMARTInkShape-Group10"/>
          <p:cNvGrpSpPr/>
          <p:nvPr/>
        </p:nvGrpSpPr>
        <p:grpSpPr>
          <a:xfrm>
            <a:off x="7099339" y="3260298"/>
            <a:ext cx="98865" cy="2854753"/>
            <a:chOff x="7099339" y="3260298"/>
            <a:chExt cx="98865" cy="2854753"/>
          </a:xfrm>
        </p:grpSpPr>
        <p:sp>
          <p:nvSpPr>
            <p:cNvPr id="73" name="SMARTInkShape-66"/>
            <p:cNvSpPr/>
            <p:nvPr/>
          </p:nvSpPr>
          <p:spPr>
            <a:xfrm>
              <a:off x="7099339" y="3260298"/>
              <a:ext cx="98865" cy="83352"/>
            </a:xfrm>
            <a:custGeom>
              <a:avLst/>
              <a:gdLst/>
              <a:ahLst/>
              <a:cxnLst/>
              <a:rect l="0" t="0" r="0" b="0"/>
              <a:pathLst>
                <a:path w="98865" h="83352">
                  <a:moveTo>
                    <a:pt x="69811" y="9952"/>
                  </a:moveTo>
                  <a:lnTo>
                    <a:pt x="76162" y="9952"/>
                  </a:lnTo>
                  <a:lnTo>
                    <a:pt x="72791" y="9952"/>
                  </a:lnTo>
                  <a:lnTo>
                    <a:pt x="71797" y="9246"/>
                  </a:lnTo>
                  <a:lnTo>
                    <a:pt x="71135" y="8070"/>
                  </a:lnTo>
                  <a:lnTo>
                    <a:pt x="70073" y="4485"/>
                  </a:lnTo>
                  <a:lnTo>
                    <a:pt x="68046" y="3995"/>
                  </a:lnTo>
                  <a:lnTo>
                    <a:pt x="54702" y="3609"/>
                  </a:lnTo>
                  <a:lnTo>
                    <a:pt x="50631" y="5486"/>
                  </a:lnTo>
                  <a:lnTo>
                    <a:pt x="46470" y="7967"/>
                  </a:lnTo>
                  <a:lnTo>
                    <a:pt x="32566" y="13062"/>
                  </a:lnTo>
                  <a:lnTo>
                    <a:pt x="30164" y="14847"/>
                  </a:lnTo>
                  <a:lnTo>
                    <a:pt x="20007" y="26943"/>
                  </a:lnTo>
                  <a:lnTo>
                    <a:pt x="5023" y="37476"/>
                  </a:lnTo>
                  <a:lnTo>
                    <a:pt x="2211" y="41705"/>
                  </a:lnTo>
                  <a:lnTo>
                    <a:pt x="628" y="48053"/>
                  </a:lnTo>
                  <a:lnTo>
                    <a:pt x="0" y="62869"/>
                  </a:lnTo>
                  <a:lnTo>
                    <a:pt x="693" y="64280"/>
                  </a:lnTo>
                  <a:lnTo>
                    <a:pt x="1859" y="65220"/>
                  </a:lnTo>
                  <a:lnTo>
                    <a:pt x="3344" y="65847"/>
                  </a:lnTo>
                  <a:lnTo>
                    <a:pt x="4333" y="67677"/>
                  </a:lnTo>
                  <a:lnTo>
                    <a:pt x="5432" y="73473"/>
                  </a:lnTo>
                  <a:lnTo>
                    <a:pt x="7137" y="75582"/>
                  </a:lnTo>
                  <a:lnTo>
                    <a:pt x="12793" y="77927"/>
                  </a:lnTo>
                  <a:lnTo>
                    <a:pt x="33842" y="83351"/>
                  </a:lnTo>
                  <a:lnTo>
                    <a:pt x="59304" y="79216"/>
                  </a:lnTo>
                  <a:lnTo>
                    <a:pt x="76042" y="71970"/>
                  </a:lnTo>
                  <a:lnTo>
                    <a:pt x="84604" y="64692"/>
                  </a:lnTo>
                  <a:lnTo>
                    <a:pt x="86969" y="60622"/>
                  </a:lnTo>
                  <a:lnTo>
                    <a:pt x="88725" y="56461"/>
                  </a:lnTo>
                  <a:lnTo>
                    <a:pt x="94218" y="49299"/>
                  </a:lnTo>
                  <a:lnTo>
                    <a:pt x="94917" y="45050"/>
                  </a:lnTo>
                  <a:lnTo>
                    <a:pt x="95185" y="33158"/>
                  </a:lnTo>
                  <a:lnTo>
                    <a:pt x="97081" y="28968"/>
                  </a:lnTo>
                  <a:lnTo>
                    <a:pt x="98574" y="26862"/>
                  </a:lnTo>
                  <a:lnTo>
                    <a:pt x="98864" y="24753"/>
                  </a:lnTo>
                  <a:lnTo>
                    <a:pt x="95832" y="17554"/>
                  </a:lnTo>
                  <a:lnTo>
                    <a:pt x="85767" y="6875"/>
                  </a:lnTo>
                  <a:lnTo>
                    <a:pt x="82076" y="5057"/>
                  </a:lnTo>
                  <a:lnTo>
                    <a:pt x="77330" y="3889"/>
                  </a:lnTo>
                  <a:lnTo>
                    <a:pt x="73136" y="316"/>
                  </a:lnTo>
                  <a:lnTo>
                    <a:pt x="71323" y="0"/>
                  </a:lnTo>
                  <a:lnTo>
                    <a:pt x="69407" y="495"/>
                  </a:lnTo>
                  <a:lnTo>
                    <a:pt x="64635" y="2988"/>
                  </a:lnTo>
                  <a:lnTo>
                    <a:pt x="58623" y="4186"/>
                  </a:lnTo>
                  <a:lnTo>
                    <a:pt x="35060" y="25660"/>
                  </a:lnTo>
                  <a:lnTo>
                    <a:pt x="33199" y="29398"/>
                  </a:lnTo>
                  <a:lnTo>
                    <a:pt x="25649" y="52893"/>
                  </a:lnTo>
                  <a:lnTo>
                    <a:pt x="27371" y="55612"/>
                  </a:lnTo>
                  <a:lnTo>
                    <a:pt x="28817" y="57326"/>
                  </a:lnTo>
                  <a:lnTo>
                    <a:pt x="32306" y="59229"/>
                  </a:lnTo>
                  <a:lnTo>
                    <a:pt x="34224" y="59737"/>
                  </a:lnTo>
                  <a:lnTo>
                    <a:pt x="35503" y="60781"/>
                  </a:lnTo>
                  <a:lnTo>
                    <a:pt x="36924" y="63822"/>
                  </a:lnTo>
                  <a:lnTo>
                    <a:pt x="38008" y="64915"/>
                  </a:lnTo>
                  <a:lnTo>
                    <a:pt x="50882" y="72000"/>
                  </a:lnTo>
                  <a:lnTo>
                    <a:pt x="71929" y="73427"/>
                  </a:lnTo>
                  <a:lnTo>
                    <a:pt x="81649" y="70074"/>
                  </a:lnTo>
                  <a:lnTo>
                    <a:pt x="84054" y="68378"/>
                  </a:lnTo>
                  <a:lnTo>
                    <a:pt x="93100" y="55908"/>
                  </a:lnTo>
                  <a:lnTo>
                    <a:pt x="94933" y="49226"/>
                  </a:lnTo>
                  <a:lnTo>
                    <a:pt x="90148" y="41299"/>
                  </a:lnTo>
                  <a:lnTo>
                    <a:pt x="89115" y="36527"/>
                  </a:lnTo>
                  <a:lnTo>
                    <a:pt x="85565" y="32329"/>
                  </a:lnTo>
                  <a:lnTo>
                    <a:pt x="81987" y="30481"/>
                  </a:lnTo>
                  <a:lnTo>
                    <a:pt x="80045" y="29988"/>
                  </a:lnTo>
                  <a:lnTo>
                    <a:pt x="69765" y="24106"/>
                  </a:lnTo>
                  <a:lnTo>
                    <a:pt x="61335" y="22939"/>
                  </a:lnTo>
                  <a:lnTo>
                    <a:pt x="57107" y="24661"/>
                  </a:lnTo>
                  <a:lnTo>
                    <a:pt x="52876" y="27073"/>
                  </a:lnTo>
                  <a:lnTo>
                    <a:pt x="44782" y="28926"/>
                  </a:lnTo>
                  <a:lnTo>
                    <a:pt x="35605" y="37834"/>
                  </a:lnTo>
                  <a:lnTo>
                    <a:pt x="33443" y="41864"/>
                  </a:lnTo>
                  <a:lnTo>
                    <a:pt x="31742" y="54033"/>
                  </a:lnTo>
                  <a:lnTo>
                    <a:pt x="37180" y="59837"/>
                  </a:lnTo>
                  <a:lnTo>
                    <a:pt x="44127" y="60728"/>
                  </a:lnTo>
                  <a:lnTo>
                    <a:pt x="59330" y="60751"/>
                  </a:lnTo>
                  <a:lnTo>
                    <a:pt x="63507" y="58870"/>
                  </a:lnTo>
                  <a:lnTo>
                    <a:pt x="67715" y="56388"/>
                  </a:lnTo>
                  <a:lnTo>
                    <a:pt x="71936" y="55285"/>
                  </a:lnTo>
                  <a:lnTo>
                    <a:pt x="73345" y="54285"/>
                  </a:lnTo>
                  <a:lnTo>
                    <a:pt x="74284" y="52913"/>
                  </a:lnTo>
                  <a:lnTo>
                    <a:pt x="76032" y="49507"/>
                  </a:lnTo>
                  <a:lnTo>
                    <a:pt x="82511" y="41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7"/>
            <p:cNvSpPr/>
            <p:nvPr/>
          </p:nvSpPr>
          <p:spPr>
            <a:xfrm>
              <a:off x="7175500" y="3390900"/>
              <a:ext cx="6351" cy="311151"/>
            </a:xfrm>
            <a:custGeom>
              <a:avLst/>
              <a:gdLst/>
              <a:ahLst/>
              <a:cxnLst/>
              <a:rect l="0" t="0" r="0" b="0"/>
              <a:pathLst>
                <a:path w="6351" h="311151">
                  <a:moveTo>
                    <a:pt x="6350" y="0"/>
                  </a:moveTo>
                  <a:lnTo>
                    <a:pt x="6349" y="34709"/>
                  </a:lnTo>
                  <a:lnTo>
                    <a:pt x="5644" y="46816"/>
                  </a:lnTo>
                  <a:lnTo>
                    <a:pt x="589" y="76353"/>
                  </a:lnTo>
                  <a:lnTo>
                    <a:pt x="52" y="108614"/>
                  </a:lnTo>
                  <a:lnTo>
                    <a:pt x="8" y="143158"/>
                  </a:lnTo>
                  <a:lnTo>
                    <a:pt x="2" y="177419"/>
                  </a:lnTo>
                  <a:lnTo>
                    <a:pt x="1" y="213158"/>
                  </a:lnTo>
                  <a:lnTo>
                    <a:pt x="1" y="247354"/>
                  </a:lnTo>
                  <a:lnTo>
                    <a:pt x="1" y="28428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8"/>
            <p:cNvSpPr/>
            <p:nvPr/>
          </p:nvSpPr>
          <p:spPr>
            <a:xfrm>
              <a:off x="7156449" y="3835400"/>
              <a:ext cx="12702" cy="215901"/>
            </a:xfrm>
            <a:custGeom>
              <a:avLst/>
              <a:gdLst/>
              <a:ahLst/>
              <a:cxnLst/>
              <a:rect l="0" t="0" r="0" b="0"/>
              <a:pathLst>
                <a:path w="12702" h="215901">
                  <a:moveTo>
                    <a:pt x="12701" y="0"/>
                  </a:moveTo>
                  <a:lnTo>
                    <a:pt x="12701" y="3371"/>
                  </a:lnTo>
                  <a:lnTo>
                    <a:pt x="6742" y="25057"/>
                  </a:lnTo>
                  <a:lnTo>
                    <a:pt x="5819" y="30186"/>
                  </a:lnTo>
                  <a:lnTo>
                    <a:pt x="1358" y="44977"/>
                  </a:lnTo>
                  <a:lnTo>
                    <a:pt x="23" y="80704"/>
                  </a:lnTo>
                  <a:lnTo>
                    <a:pt x="1" y="116596"/>
                  </a:lnTo>
                  <a:lnTo>
                    <a:pt x="0" y="150290"/>
                  </a:lnTo>
                  <a:lnTo>
                    <a:pt x="5468" y="175684"/>
                  </a:lnTo>
                  <a:lnTo>
                    <a:pt x="3089" y="201876"/>
                  </a:lnTo>
                  <a:lnTo>
                    <a:pt x="635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9"/>
            <p:cNvSpPr/>
            <p:nvPr/>
          </p:nvSpPr>
          <p:spPr>
            <a:xfrm>
              <a:off x="7137400" y="42926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5644" y="20956"/>
                  </a:lnTo>
                  <a:lnTo>
                    <a:pt x="2979" y="26482"/>
                  </a:lnTo>
                  <a:lnTo>
                    <a:pt x="2691" y="29649"/>
                  </a:lnTo>
                  <a:lnTo>
                    <a:pt x="4246" y="40848"/>
                  </a:lnTo>
                  <a:lnTo>
                    <a:pt x="91" y="7753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0"/>
            <p:cNvSpPr/>
            <p:nvPr/>
          </p:nvSpPr>
          <p:spPr>
            <a:xfrm>
              <a:off x="7131074" y="4660900"/>
              <a:ext cx="12677" cy="158751"/>
            </a:xfrm>
            <a:custGeom>
              <a:avLst/>
              <a:gdLst/>
              <a:ahLst/>
              <a:cxnLst/>
              <a:rect l="0" t="0" r="0" b="0"/>
              <a:pathLst>
                <a:path w="12677" h="158751">
                  <a:moveTo>
                    <a:pt x="6326" y="0"/>
                  </a:moveTo>
                  <a:lnTo>
                    <a:pt x="5620" y="21662"/>
                  </a:lnTo>
                  <a:lnTo>
                    <a:pt x="565" y="46610"/>
                  </a:lnTo>
                  <a:lnTo>
                    <a:pt x="0" y="80435"/>
                  </a:lnTo>
                  <a:lnTo>
                    <a:pt x="687" y="97367"/>
                  </a:lnTo>
                  <a:lnTo>
                    <a:pt x="5738" y="127131"/>
                  </a:lnTo>
                  <a:lnTo>
                    <a:pt x="6856" y="141228"/>
                  </a:lnTo>
                  <a:lnTo>
                    <a:pt x="1267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1"/>
            <p:cNvSpPr/>
            <p:nvPr/>
          </p:nvSpPr>
          <p:spPr>
            <a:xfrm>
              <a:off x="7169150" y="5099050"/>
              <a:ext cx="6351" cy="304801"/>
            </a:xfrm>
            <a:custGeom>
              <a:avLst/>
              <a:gdLst/>
              <a:ahLst/>
              <a:cxnLst/>
              <a:rect l="0" t="0" r="0" b="0"/>
              <a:pathLst>
                <a:path w="6351" h="304801">
                  <a:moveTo>
                    <a:pt x="0" y="0"/>
                  </a:moveTo>
                  <a:lnTo>
                    <a:pt x="0" y="35321"/>
                  </a:lnTo>
                  <a:lnTo>
                    <a:pt x="0" y="69941"/>
                  </a:lnTo>
                  <a:lnTo>
                    <a:pt x="0" y="106507"/>
                  </a:lnTo>
                  <a:lnTo>
                    <a:pt x="0" y="140131"/>
                  </a:lnTo>
                  <a:lnTo>
                    <a:pt x="0" y="172812"/>
                  </a:lnTo>
                  <a:lnTo>
                    <a:pt x="0" y="204643"/>
                  </a:lnTo>
                  <a:lnTo>
                    <a:pt x="705" y="234434"/>
                  </a:lnTo>
                  <a:lnTo>
                    <a:pt x="3659" y="249692"/>
                  </a:lnTo>
                  <a:lnTo>
                    <a:pt x="1120" y="281565"/>
                  </a:lnTo>
                  <a:lnTo>
                    <a:pt x="63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2"/>
            <p:cNvSpPr/>
            <p:nvPr/>
          </p:nvSpPr>
          <p:spPr>
            <a:xfrm>
              <a:off x="7175500" y="5664200"/>
              <a:ext cx="6351" cy="450851"/>
            </a:xfrm>
            <a:custGeom>
              <a:avLst/>
              <a:gdLst/>
              <a:ahLst/>
              <a:cxnLst/>
              <a:rect l="0" t="0" r="0" b="0"/>
              <a:pathLst>
                <a:path w="6351" h="450851">
                  <a:moveTo>
                    <a:pt x="0" y="0"/>
                  </a:moveTo>
                  <a:lnTo>
                    <a:pt x="706" y="14503"/>
                  </a:lnTo>
                  <a:lnTo>
                    <a:pt x="3658" y="28129"/>
                  </a:lnTo>
                  <a:lnTo>
                    <a:pt x="2814" y="51339"/>
                  </a:lnTo>
                  <a:lnTo>
                    <a:pt x="5884" y="82621"/>
                  </a:lnTo>
                  <a:lnTo>
                    <a:pt x="6288" y="114309"/>
                  </a:lnTo>
                  <a:lnTo>
                    <a:pt x="6341" y="151077"/>
                  </a:lnTo>
                  <a:lnTo>
                    <a:pt x="6348" y="180910"/>
                  </a:lnTo>
                  <a:lnTo>
                    <a:pt x="6349" y="213979"/>
                  </a:lnTo>
                  <a:lnTo>
                    <a:pt x="6349" y="247689"/>
                  </a:lnTo>
                  <a:lnTo>
                    <a:pt x="6349" y="281524"/>
                  </a:lnTo>
                  <a:lnTo>
                    <a:pt x="6349" y="315385"/>
                  </a:lnTo>
                  <a:lnTo>
                    <a:pt x="6349" y="347368"/>
                  </a:lnTo>
                  <a:lnTo>
                    <a:pt x="6349" y="381457"/>
                  </a:lnTo>
                  <a:lnTo>
                    <a:pt x="6349" y="418184"/>
                  </a:lnTo>
                  <a:lnTo>
                    <a:pt x="635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73"/>
          <p:cNvSpPr/>
          <p:nvPr/>
        </p:nvSpPr>
        <p:spPr>
          <a:xfrm>
            <a:off x="7645678" y="3270327"/>
            <a:ext cx="101315" cy="107848"/>
          </a:xfrm>
          <a:custGeom>
            <a:avLst/>
            <a:gdLst/>
            <a:ahLst/>
            <a:cxnLst/>
            <a:rect l="0" t="0" r="0" b="0"/>
            <a:pathLst>
              <a:path w="101315" h="107848">
                <a:moveTo>
                  <a:pt x="75922" y="18973"/>
                </a:moveTo>
                <a:lnTo>
                  <a:pt x="75922" y="7162"/>
                </a:lnTo>
                <a:lnTo>
                  <a:pt x="75216" y="6866"/>
                </a:lnTo>
                <a:lnTo>
                  <a:pt x="69649" y="6280"/>
                </a:lnTo>
                <a:lnTo>
                  <a:pt x="66224" y="2904"/>
                </a:lnTo>
                <a:lnTo>
                  <a:pt x="62676" y="1248"/>
                </a:lnTo>
                <a:lnTo>
                  <a:pt x="53840" y="0"/>
                </a:lnTo>
                <a:lnTo>
                  <a:pt x="50115" y="1839"/>
                </a:lnTo>
                <a:lnTo>
                  <a:pt x="48134" y="3317"/>
                </a:lnTo>
                <a:lnTo>
                  <a:pt x="36227" y="6395"/>
                </a:lnTo>
                <a:lnTo>
                  <a:pt x="34642" y="7765"/>
                </a:lnTo>
                <a:lnTo>
                  <a:pt x="22819" y="21177"/>
                </a:lnTo>
                <a:lnTo>
                  <a:pt x="10843" y="29574"/>
                </a:lnTo>
                <a:lnTo>
                  <a:pt x="8192" y="33797"/>
                </a:lnTo>
                <a:lnTo>
                  <a:pt x="5784" y="42258"/>
                </a:lnTo>
                <a:lnTo>
                  <a:pt x="1832" y="49312"/>
                </a:lnTo>
                <a:lnTo>
                  <a:pt x="0" y="64657"/>
                </a:lnTo>
                <a:lnTo>
                  <a:pt x="1727" y="69381"/>
                </a:lnTo>
                <a:lnTo>
                  <a:pt x="8584" y="78162"/>
                </a:lnTo>
                <a:lnTo>
                  <a:pt x="12598" y="80557"/>
                </a:lnTo>
                <a:lnTo>
                  <a:pt x="16733" y="82327"/>
                </a:lnTo>
                <a:lnTo>
                  <a:pt x="20923" y="85465"/>
                </a:lnTo>
                <a:lnTo>
                  <a:pt x="27019" y="87330"/>
                </a:lnTo>
                <a:lnTo>
                  <a:pt x="33726" y="88865"/>
                </a:lnTo>
                <a:lnTo>
                  <a:pt x="42174" y="92990"/>
                </a:lnTo>
                <a:lnTo>
                  <a:pt x="65054" y="95087"/>
                </a:lnTo>
                <a:lnTo>
                  <a:pt x="69445" y="93253"/>
                </a:lnTo>
                <a:lnTo>
                  <a:pt x="73749" y="90792"/>
                </a:lnTo>
                <a:lnTo>
                  <a:pt x="80138" y="88701"/>
                </a:lnTo>
                <a:lnTo>
                  <a:pt x="84380" y="85711"/>
                </a:lnTo>
                <a:lnTo>
                  <a:pt x="86736" y="82031"/>
                </a:lnTo>
                <a:lnTo>
                  <a:pt x="87365" y="80062"/>
                </a:lnTo>
                <a:lnTo>
                  <a:pt x="88489" y="78749"/>
                </a:lnTo>
                <a:lnTo>
                  <a:pt x="91620" y="77290"/>
                </a:lnTo>
                <a:lnTo>
                  <a:pt x="92737" y="76195"/>
                </a:lnTo>
                <a:lnTo>
                  <a:pt x="93978" y="73098"/>
                </a:lnTo>
                <a:lnTo>
                  <a:pt x="93604" y="71990"/>
                </a:lnTo>
                <a:lnTo>
                  <a:pt x="92648" y="71251"/>
                </a:lnTo>
                <a:lnTo>
                  <a:pt x="91306" y="70758"/>
                </a:lnTo>
                <a:lnTo>
                  <a:pt x="90411" y="69724"/>
                </a:lnTo>
                <a:lnTo>
                  <a:pt x="87093" y="62995"/>
                </a:lnTo>
                <a:lnTo>
                  <a:pt x="84415" y="59000"/>
                </a:lnTo>
                <a:lnTo>
                  <a:pt x="82201" y="52783"/>
                </a:lnTo>
                <a:lnTo>
                  <a:pt x="66547" y="35023"/>
                </a:lnTo>
                <a:lnTo>
                  <a:pt x="62818" y="33162"/>
                </a:lnTo>
                <a:lnTo>
                  <a:pt x="51753" y="31760"/>
                </a:lnTo>
                <a:lnTo>
                  <a:pt x="43777" y="36711"/>
                </a:lnTo>
                <a:lnTo>
                  <a:pt x="41792" y="37148"/>
                </a:lnTo>
                <a:lnTo>
                  <a:pt x="35628" y="41134"/>
                </a:lnTo>
                <a:lnTo>
                  <a:pt x="33318" y="44815"/>
                </a:lnTo>
                <a:lnTo>
                  <a:pt x="31715" y="50650"/>
                </a:lnTo>
                <a:lnTo>
                  <a:pt x="31474" y="78002"/>
                </a:lnTo>
                <a:lnTo>
                  <a:pt x="33355" y="82367"/>
                </a:lnTo>
                <a:lnTo>
                  <a:pt x="34844" y="84519"/>
                </a:lnTo>
                <a:lnTo>
                  <a:pt x="38379" y="86910"/>
                </a:lnTo>
                <a:lnTo>
                  <a:pt x="42303" y="88678"/>
                </a:lnTo>
                <a:lnTo>
                  <a:pt x="54777" y="98874"/>
                </a:lnTo>
                <a:lnTo>
                  <a:pt x="63227" y="102881"/>
                </a:lnTo>
                <a:lnTo>
                  <a:pt x="67457" y="105655"/>
                </a:lnTo>
                <a:lnTo>
                  <a:pt x="73806" y="107216"/>
                </a:lnTo>
                <a:lnTo>
                  <a:pt x="90738" y="107847"/>
                </a:lnTo>
                <a:lnTo>
                  <a:pt x="92150" y="107150"/>
                </a:lnTo>
                <a:lnTo>
                  <a:pt x="93091" y="105980"/>
                </a:lnTo>
                <a:lnTo>
                  <a:pt x="93718" y="104494"/>
                </a:lnTo>
                <a:lnTo>
                  <a:pt x="94841" y="103503"/>
                </a:lnTo>
                <a:lnTo>
                  <a:pt x="97971" y="102404"/>
                </a:lnTo>
                <a:lnTo>
                  <a:pt x="99088" y="101404"/>
                </a:lnTo>
                <a:lnTo>
                  <a:pt x="100329" y="98413"/>
                </a:lnTo>
                <a:lnTo>
                  <a:pt x="101314" y="77991"/>
                </a:lnTo>
                <a:lnTo>
                  <a:pt x="95853" y="70819"/>
                </a:lnTo>
                <a:lnTo>
                  <a:pt x="90782" y="64910"/>
                </a:lnTo>
                <a:lnTo>
                  <a:pt x="88556" y="59003"/>
                </a:lnTo>
                <a:lnTo>
                  <a:pt x="77091" y="45620"/>
                </a:lnTo>
                <a:lnTo>
                  <a:pt x="74560" y="44927"/>
                </a:lnTo>
                <a:lnTo>
                  <a:pt x="69657" y="44382"/>
                </a:lnTo>
                <a:lnTo>
                  <a:pt x="63222" y="507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12"/>
          <p:cNvGrpSpPr/>
          <p:nvPr/>
        </p:nvGrpSpPr>
        <p:grpSpPr>
          <a:xfrm>
            <a:off x="7708900" y="3340100"/>
            <a:ext cx="25401" cy="2794001"/>
            <a:chOff x="7708900" y="3340100"/>
            <a:chExt cx="25401" cy="2794001"/>
          </a:xfrm>
        </p:grpSpPr>
        <p:sp>
          <p:nvSpPr>
            <p:cNvPr id="82" name="SMARTInkShape-74"/>
            <p:cNvSpPr/>
            <p:nvPr/>
          </p:nvSpPr>
          <p:spPr>
            <a:xfrm>
              <a:off x="7727950" y="3340100"/>
              <a:ext cx="6351" cy="273051"/>
            </a:xfrm>
            <a:custGeom>
              <a:avLst/>
              <a:gdLst/>
              <a:ahLst/>
              <a:cxnLst/>
              <a:rect l="0" t="0" r="0" b="0"/>
              <a:pathLst>
                <a:path w="6351" h="273051">
                  <a:moveTo>
                    <a:pt x="6350" y="0"/>
                  </a:moveTo>
                  <a:lnTo>
                    <a:pt x="6349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2979" y="5467"/>
                  </a:lnTo>
                  <a:lnTo>
                    <a:pt x="1986" y="6467"/>
                  </a:lnTo>
                  <a:lnTo>
                    <a:pt x="883" y="9460"/>
                  </a:lnTo>
                  <a:lnTo>
                    <a:pt x="16" y="42999"/>
                  </a:lnTo>
                  <a:lnTo>
                    <a:pt x="1" y="77811"/>
                  </a:lnTo>
                  <a:lnTo>
                    <a:pt x="0" y="114441"/>
                  </a:lnTo>
                  <a:lnTo>
                    <a:pt x="0" y="146068"/>
                  </a:lnTo>
                  <a:lnTo>
                    <a:pt x="0" y="179787"/>
                  </a:lnTo>
                  <a:lnTo>
                    <a:pt x="0" y="215459"/>
                  </a:lnTo>
                  <a:lnTo>
                    <a:pt x="0" y="252107"/>
                  </a:lnTo>
                  <a:lnTo>
                    <a:pt x="705" y="258097"/>
                  </a:lnTo>
                  <a:lnTo>
                    <a:pt x="63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5"/>
            <p:cNvSpPr/>
            <p:nvPr/>
          </p:nvSpPr>
          <p:spPr>
            <a:xfrm>
              <a:off x="7715250" y="373380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9616" y="29712"/>
                  </a:lnTo>
                  <a:lnTo>
                    <a:pt x="3163" y="60623"/>
                  </a:lnTo>
                  <a:lnTo>
                    <a:pt x="936" y="93456"/>
                  </a:lnTo>
                  <a:lnTo>
                    <a:pt x="81" y="128216"/>
                  </a:lnTo>
                  <a:lnTo>
                    <a:pt x="4" y="163723"/>
                  </a:lnTo>
                  <a:lnTo>
                    <a:pt x="0" y="1989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6"/>
            <p:cNvSpPr/>
            <p:nvPr/>
          </p:nvSpPr>
          <p:spPr>
            <a:xfrm>
              <a:off x="7721600" y="4203700"/>
              <a:ext cx="6351" cy="317501"/>
            </a:xfrm>
            <a:custGeom>
              <a:avLst/>
              <a:gdLst/>
              <a:ahLst/>
              <a:cxnLst/>
              <a:rect l="0" t="0" r="0" b="0"/>
              <a:pathLst>
                <a:path w="6351" h="317501">
                  <a:moveTo>
                    <a:pt x="6350" y="0"/>
                  </a:moveTo>
                  <a:lnTo>
                    <a:pt x="1986" y="10139"/>
                  </a:lnTo>
                  <a:lnTo>
                    <a:pt x="51" y="46610"/>
                  </a:lnTo>
                  <a:lnTo>
                    <a:pt x="3" y="78084"/>
                  </a:lnTo>
                  <a:lnTo>
                    <a:pt x="706" y="103128"/>
                  </a:lnTo>
                  <a:lnTo>
                    <a:pt x="5958" y="135197"/>
                  </a:lnTo>
                  <a:lnTo>
                    <a:pt x="6328" y="169070"/>
                  </a:lnTo>
                  <a:lnTo>
                    <a:pt x="6348" y="205418"/>
                  </a:lnTo>
                  <a:lnTo>
                    <a:pt x="6350" y="240872"/>
                  </a:lnTo>
                  <a:lnTo>
                    <a:pt x="5645" y="266774"/>
                  </a:lnTo>
                  <a:lnTo>
                    <a:pt x="392" y="30335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7"/>
            <p:cNvSpPr/>
            <p:nvPr/>
          </p:nvSpPr>
          <p:spPr>
            <a:xfrm>
              <a:off x="7724291" y="4756150"/>
              <a:ext cx="10010" cy="311151"/>
            </a:xfrm>
            <a:custGeom>
              <a:avLst/>
              <a:gdLst/>
              <a:ahLst/>
              <a:cxnLst/>
              <a:rect l="0" t="0" r="0" b="0"/>
              <a:pathLst>
                <a:path w="10010" h="311151">
                  <a:moveTo>
                    <a:pt x="10009" y="0"/>
                  </a:moveTo>
                  <a:lnTo>
                    <a:pt x="10008" y="35321"/>
                  </a:lnTo>
                  <a:lnTo>
                    <a:pt x="8127" y="58944"/>
                  </a:lnTo>
                  <a:lnTo>
                    <a:pt x="6350" y="69941"/>
                  </a:lnTo>
                  <a:lnTo>
                    <a:pt x="7905" y="84772"/>
                  </a:lnTo>
                  <a:lnTo>
                    <a:pt x="5936" y="102258"/>
                  </a:lnTo>
                  <a:lnTo>
                    <a:pt x="7783" y="120140"/>
                  </a:lnTo>
                  <a:lnTo>
                    <a:pt x="4114" y="153006"/>
                  </a:lnTo>
                  <a:lnTo>
                    <a:pt x="3699" y="186189"/>
                  </a:lnTo>
                  <a:lnTo>
                    <a:pt x="3663" y="218065"/>
                  </a:lnTo>
                  <a:lnTo>
                    <a:pt x="3660" y="249826"/>
                  </a:lnTo>
                  <a:lnTo>
                    <a:pt x="2954" y="266639"/>
                  </a:lnTo>
                  <a:lnTo>
                    <a:pt x="0" y="280871"/>
                  </a:lnTo>
                  <a:lnTo>
                    <a:pt x="365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8"/>
            <p:cNvSpPr/>
            <p:nvPr/>
          </p:nvSpPr>
          <p:spPr>
            <a:xfrm>
              <a:off x="7708900" y="527050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19050" y="0"/>
                  </a:moveTo>
                  <a:lnTo>
                    <a:pt x="18345" y="10139"/>
                  </a:lnTo>
                  <a:lnTo>
                    <a:pt x="15679" y="17676"/>
                  </a:lnTo>
                  <a:lnTo>
                    <a:pt x="15906" y="25730"/>
                  </a:lnTo>
                  <a:lnTo>
                    <a:pt x="16954" y="29853"/>
                  </a:lnTo>
                  <a:lnTo>
                    <a:pt x="16947" y="33308"/>
                  </a:lnTo>
                  <a:lnTo>
                    <a:pt x="7439" y="67118"/>
                  </a:lnTo>
                  <a:lnTo>
                    <a:pt x="6413" y="103092"/>
                  </a:lnTo>
                  <a:lnTo>
                    <a:pt x="6353" y="135195"/>
                  </a:lnTo>
                  <a:lnTo>
                    <a:pt x="5644" y="164637"/>
                  </a:lnTo>
                  <a:lnTo>
                    <a:pt x="2691" y="179152"/>
                  </a:lnTo>
                  <a:lnTo>
                    <a:pt x="4247" y="192390"/>
                  </a:lnTo>
                  <a:lnTo>
                    <a:pt x="699" y="213754"/>
                  </a:lnTo>
                  <a:lnTo>
                    <a:pt x="3796" y="23071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9"/>
            <p:cNvSpPr/>
            <p:nvPr/>
          </p:nvSpPr>
          <p:spPr>
            <a:xfrm>
              <a:off x="7716558" y="5797550"/>
              <a:ext cx="11393" cy="336551"/>
            </a:xfrm>
            <a:custGeom>
              <a:avLst/>
              <a:gdLst/>
              <a:ahLst/>
              <a:cxnLst/>
              <a:rect l="0" t="0" r="0" b="0"/>
              <a:pathLst>
                <a:path w="11393" h="336551">
                  <a:moveTo>
                    <a:pt x="11392" y="0"/>
                  </a:moveTo>
                  <a:lnTo>
                    <a:pt x="10687" y="14503"/>
                  </a:lnTo>
                  <a:lnTo>
                    <a:pt x="5630" y="45259"/>
                  </a:lnTo>
                  <a:lnTo>
                    <a:pt x="1748" y="76306"/>
                  </a:lnTo>
                  <a:lnTo>
                    <a:pt x="0" y="101621"/>
                  </a:lnTo>
                  <a:lnTo>
                    <a:pt x="4238" y="133352"/>
                  </a:lnTo>
                  <a:lnTo>
                    <a:pt x="4936" y="166981"/>
                  </a:lnTo>
                  <a:lnTo>
                    <a:pt x="5021" y="199338"/>
                  </a:lnTo>
                  <a:lnTo>
                    <a:pt x="5039" y="234441"/>
                  </a:lnTo>
                  <a:lnTo>
                    <a:pt x="5042" y="266633"/>
                  </a:lnTo>
                  <a:lnTo>
                    <a:pt x="5747" y="300430"/>
                  </a:lnTo>
                  <a:lnTo>
                    <a:pt x="8701" y="317381"/>
                  </a:lnTo>
                  <a:lnTo>
                    <a:pt x="5042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86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79" y="347472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16.1</a:t>
            </a:r>
            <a:r>
              <a:rPr lang="en-US" dirty="0" smtClean="0">
                <a:solidFill>
                  <a:srgbClr val="000090"/>
                </a:solidFill>
              </a:rPr>
              <a:t>: Spontaneous Processes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58499" name="Rectangle 3"/>
          <p:cNvSpPr>
            <a:spLocks noGrp="1" noChangeArrowheads="1"/>
          </p:cNvSpPr>
          <p:nvPr>
            <p:ph idx="1"/>
          </p:nvPr>
        </p:nvSpPr>
        <p:spPr>
          <a:xfrm>
            <a:off x="508801" y="1333968"/>
            <a:ext cx="8229600" cy="5771634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0090"/>
                </a:solidFill>
              </a:rPr>
              <a:t>A spontaneous process will “just happen”</a:t>
            </a:r>
          </a:p>
          <a:p>
            <a:r>
              <a:rPr lang="en-US" sz="2400" dirty="0" smtClean="0"/>
              <a:t>A spontaneous process occurs naturally at a given set of conditions, without outside forces.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Examples: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mixture of hydrogen and oxygen will </a:t>
            </a:r>
            <a:r>
              <a:rPr lang="en-US" sz="2400" dirty="0" smtClean="0"/>
              <a:t>react in the presence of a spark.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marL="274320" lvl="1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1165" y="441956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+ spark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→</a:t>
            </a:r>
            <a:r>
              <a:rPr lang="en-US" sz="2800" dirty="0" smtClean="0">
                <a:sym typeface="Wingdings" pitchFamily="2" charset="2"/>
              </a:rPr>
              <a:t> 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06" y="342900"/>
            <a:ext cx="8229600" cy="990600"/>
          </a:xfrm>
        </p:spPr>
        <p:txBody>
          <a:bodyPr/>
          <a:lstStyle/>
          <a:p>
            <a:r>
              <a:rPr lang="en-US" dirty="0"/>
              <a:t>Direction of Spontaneity Change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idx="1"/>
          </p:nvPr>
        </p:nvSpPr>
        <p:spPr>
          <a:xfrm>
            <a:off x="774700" y="1266825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i="1" dirty="0"/>
              <a:t>To calculate the temperature at which the spontaneity</a:t>
            </a:r>
            <a:r>
              <a:rPr lang="en-US" sz="2800" b="1" i="1" dirty="0" smtClean="0"/>
              <a:t> of a reaction changes </a:t>
            </a:r>
            <a:r>
              <a:rPr lang="en-US" sz="2800" b="1" i="1" dirty="0"/>
              <a:t>from …</a:t>
            </a:r>
          </a:p>
          <a:p>
            <a:pPr lvl="1"/>
            <a:r>
              <a:rPr lang="en-US" sz="2400" dirty="0"/>
              <a:t>Spontaneous to </a:t>
            </a:r>
            <a:r>
              <a:rPr lang="en-US" sz="2400" dirty="0" smtClean="0"/>
              <a:t>non-spontaneous</a:t>
            </a:r>
            <a:endParaRPr lang="en-US" sz="2400" dirty="0"/>
          </a:p>
          <a:p>
            <a:pPr lvl="1"/>
            <a:r>
              <a:rPr lang="en-US" sz="2400" dirty="0" smtClean="0"/>
              <a:t>Or, non-spontaneous </a:t>
            </a:r>
            <a:r>
              <a:rPr lang="en-US" sz="2400" dirty="0"/>
              <a:t>to spontaneous</a:t>
            </a:r>
          </a:p>
          <a:p>
            <a:pPr marL="0" indent="0">
              <a:buNone/>
            </a:pPr>
            <a:r>
              <a:rPr lang="en-US" sz="2800" b="1" i="1" dirty="0" smtClean="0"/>
              <a:t>  … find </a:t>
            </a:r>
            <a:r>
              <a:rPr lang="en-US" sz="2800" b="1" i="1" dirty="0"/>
              <a:t>the temperature at which </a:t>
            </a:r>
            <a:r>
              <a:rPr lang="el-GR" sz="2800" b="1" i="1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800" b="1" i="1" dirty="0" smtClean="0"/>
              <a:t>G </a:t>
            </a:r>
            <a:r>
              <a:rPr lang="en-US" sz="2800" b="1" i="1" dirty="0"/>
              <a:t>= </a:t>
            </a:r>
            <a:r>
              <a:rPr lang="en-US" sz="2800" b="1" i="1" dirty="0" smtClean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29502" y="3937000"/>
            <a:ext cx="3847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G </a:t>
            </a: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</a:rPr>
              <a:t> 0 = </a:t>
            </a:r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H – T</a:t>
            </a:r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S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9625" y="4693791"/>
            <a:ext cx="24170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T = </a:t>
            </a:r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H / </a:t>
            </a:r>
            <a:r>
              <a:rPr lang="el-GR" sz="32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3200" b="1" dirty="0" smtClean="0">
                <a:solidFill>
                  <a:srgbClr val="0000FF"/>
                </a:solidFill>
              </a:rPr>
              <a:t>S</a:t>
            </a: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105" y="5534611"/>
            <a:ext cx="8022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cs typeface="Arial" charset="0"/>
              </a:rPr>
              <a:t>This is the temp. at which </a:t>
            </a:r>
            <a:r>
              <a:rPr lang="el-GR" sz="28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800" dirty="0" smtClean="0"/>
              <a:t>G = 0 and by definition the system is at equilibrium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11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493573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The Standard Free Energy Change, </a:t>
            </a:r>
            <a:r>
              <a:rPr lang="el-GR" b="1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  <a:cs typeface="Arial" charset="0"/>
              </a:rPr>
              <a:t>°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8072"/>
            <a:ext cx="8229600" cy="55356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Although the Change in Gibbs Free Energy equation is valid under all conditions we will most often apply it at </a:t>
            </a:r>
            <a:r>
              <a:rPr lang="en-US" sz="2800" b="1" dirty="0" smtClean="0"/>
              <a:t>standard conditions.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Standard conditions: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r>
              <a:rPr lang="en-US" sz="2800" dirty="0"/>
              <a:t>Under standard conditions</a:t>
            </a:r>
            <a:r>
              <a:rPr lang="en-US" sz="2800" dirty="0" smtClean="0"/>
              <a:t>,  </a:t>
            </a:r>
            <a:r>
              <a:rPr lang="el-GR" sz="2800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sz="2800" dirty="0" smtClean="0"/>
              <a:t>G</a:t>
            </a:r>
            <a:r>
              <a:rPr lang="en-US" sz="2800" dirty="0">
                <a:cs typeface="Arial" charset="0"/>
              </a:rPr>
              <a:t>°</a:t>
            </a:r>
            <a:r>
              <a:rPr lang="en-US" sz="2800" dirty="0"/>
              <a:t> = </a:t>
            </a:r>
            <a:r>
              <a:rPr lang="el-GR" sz="2800" dirty="0">
                <a:latin typeface="Lucida Grande" pitchFamily="1" charset="0"/>
                <a:cs typeface="Arial" charset="0"/>
              </a:rPr>
              <a:t>Δ</a:t>
            </a:r>
            <a:r>
              <a:rPr lang="en-US" sz="2800" dirty="0"/>
              <a:t>H</a:t>
            </a:r>
            <a:r>
              <a:rPr lang="en-US" sz="2800" dirty="0">
                <a:cs typeface="Arial" charset="0"/>
              </a:rPr>
              <a:t>°</a:t>
            </a:r>
            <a:r>
              <a:rPr lang="en-US" sz="2800" dirty="0"/>
              <a:t> – T</a:t>
            </a:r>
            <a:r>
              <a:rPr lang="el-GR" sz="2800" dirty="0">
                <a:latin typeface="Lucida Grande" pitchFamily="1" charset="0"/>
                <a:cs typeface="Arial" charset="0"/>
              </a:rPr>
              <a:t>Δ</a:t>
            </a:r>
            <a:r>
              <a:rPr lang="en-US" sz="2800" dirty="0"/>
              <a:t>S</a:t>
            </a:r>
            <a:r>
              <a:rPr lang="en-US" sz="2800" dirty="0" smtClean="0">
                <a:cs typeface="Arial" charset="0"/>
              </a:rPr>
              <a:t>°</a:t>
            </a:r>
          </a:p>
          <a:p>
            <a:pPr marL="182880" lvl="1"/>
            <a:endParaRPr lang="en-US" sz="2800" dirty="0" smtClean="0"/>
          </a:p>
          <a:p>
            <a:pPr marL="182880" lvl="1"/>
            <a:r>
              <a:rPr lang="en-US" sz="2800" dirty="0" smtClean="0"/>
              <a:t>Pay </a:t>
            </a:r>
            <a:r>
              <a:rPr lang="en-US" sz="2800" dirty="0"/>
              <a:t>attention to J vs. kJ in calculations!</a:t>
            </a:r>
          </a:p>
          <a:p>
            <a:endParaRPr lang="en-US" sz="2800" dirty="0" smtClean="0">
              <a:cs typeface="Arial" charset="0"/>
            </a:endParaRP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05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8269" y="429822"/>
            <a:ext cx="8110538" cy="6762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Standard Free </a:t>
            </a:r>
            <a:r>
              <a:rPr lang="en-US" sz="3200" b="1" dirty="0">
                <a:solidFill>
                  <a:srgbClr val="000090"/>
                </a:solidFill>
              </a:rPr>
              <a:t>Energy of </a:t>
            </a:r>
            <a:r>
              <a:rPr lang="en-US" sz="3200" b="1" dirty="0" smtClean="0">
                <a:solidFill>
                  <a:srgbClr val="000090"/>
                </a:solidFill>
              </a:rPr>
              <a:t>Formation, ∆</a:t>
            </a:r>
            <a:r>
              <a:rPr lang="en-US" sz="3200" b="1" dirty="0" err="1" smtClean="0">
                <a:solidFill>
                  <a:srgbClr val="000090"/>
                </a:solidFill>
              </a:rPr>
              <a:t>G</a:t>
            </a:r>
            <a:r>
              <a:rPr lang="en-US" sz="3200" b="1" baseline="-25000" dirty="0" err="1" smtClean="0">
                <a:solidFill>
                  <a:srgbClr val="000090"/>
                </a:solidFill>
              </a:rPr>
              <a:t>f</a:t>
            </a:r>
            <a:r>
              <a:rPr lang="en-US" sz="3200" b="1" dirty="0" smtClean="0">
                <a:solidFill>
                  <a:srgbClr val="000090"/>
                </a:solidFill>
              </a:rPr>
              <a:t>°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132" y="1251271"/>
            <a:ext cx="8845137" cy="560672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000090"/>
                </a:solidFill>
              </a:rPr>
              <a:t>The Standard Free Energy of Formation (</a:t>
            </a:r>
            <a:r>
              <a:rPr lang="en-US" b="1" dirty="0" smtClean="0">
                <a:solidFill>
                  <a:srgbClr val="000090"/>
                </a:solidFill>
              </a:rPr>
              <a:t>∆</a:t>
            </a:r>
            <a:r>
              <a:rPr lang="en-US" b="1" i="1" dirty="0" err="1" smtClean="0">
                <a:solidFill>
                  <a:srgbClr val="000090"/>
                </a:solidFill>
              </a:rPr>
              <a:t>G</a:t>
            </a:r>
            <a:r>
              <a:rPr lang="en-US" b="1" i="1" baseline="-25000" dirty="0" err="1" smtClean="0">
                <a:solidFill>
                  <a:srgbClr val="000090"/>
                </a:solidFill>
              </a:rPr>
              <a:t>f</a:t>
            </a:r>
            <a:r>
              <a:rPr lang="en-US" b="1" i="1" dirty="0" smtClean="0">
                <a:solidFill>
                  <a:srgbClr val="000090"/>
                </a:solidFill>
              </a:rPr>
              <a:t>°)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/>
              <a:t>a compound </a:t>
            </a:r>
            <a:r>
              <a:rPr lang="en-US" dirty="0" smtClean="0"/>
              <a:t>is defined as the free energy change f</a:t>
            </a:r>
            <a:r>
              <a:rPr lang="en-US" sz="2400" dirty="0" smtClean="0"/>
              <a:t>or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000090"/>
                </a:solidFill>
              </a:rPr>
              <a:t>formation</a:t>
            </a:r>
            <a:r>
              <a:rPr lang="en-US" sz="2400" b="1" dirty="0" smtClean="0">
                <a:solidFill>
                  <a:srgbClr val="000090"/>
                </a:solidFill>
              </a:rPr>
              <a:t> of one mole </a:t>
            </a:r>
            <a:r>
              <a:rPr lang="en-US" sz="2400" dirty="0" smtClean="0"/>
              <a:t>of a substance </a:t>
            </a:r>
            <a:r>
              <a:rPr lang="en-US" sz="2400" b="1" dirty="0" smtClean="0">
                <a:solidFill>
                  <a:srgbClr val="000090"/>
                </a:solidFill>
              </a:rPr>
              <a:t>from its elements </a:t>
            </a:r>
            <a:r>
              <a:rPr lang="en-US" sz="2400" b="1" dirty="0">
                <a:solidFill>
                  <a:srgbClr val="000090"/>
                </a:solidFill>
              </a:rPr>
              <a:t>in their </a:t>
            </a:r>
            <a:r>
              <a:rPr lang="en-US" sz="2400" b="1" dirty="0" smtClean="0">
                <a:solidFill>
                  <a:srgbClr val="000090"/>
                </a:solidFill>
              </a:rPr>
              <a:t>standard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</a:rPr>
              <a:t>state at 1 bar and 25 </a:t>
            </a:r>
            <a:r>
              <a:rPr lang="en-US" b="1" i="1" dirty="0" smtClean="0">
                <a:solidFill>
                  <a:srgbClr val="000090"/>
                </a:solidFill>
              </a:rPr>
              <a:t>°</a:t>
            </a:r>
            <a:r>
              <a:rPr lang="en-US" sz="2400" b="1" dirty="0" smtClean="0">
                <a:solidFill>
                  <a:srgbClr val="000090"/>
                </a:solidFill>
              </a:rPr>
              <a:t>C.</a:t>
            </a:r>
            <a:endParaRPr lang="en-US" sz="2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lvl="2"/>
            <a:r>
              <a:rPr lang="en-US" sz="2800" dirty="0" smtClean="0"/>
              <a:t>Analogous to the ∆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° discussed in Chapter 5</a:t>
            </a:r>
          </a:p>
          <a:p>
            <a:pPr marL="548640" lvl="2" indent="0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Example: </a:t>
            </a:r>
          </a:p>
          <a:p>
            <a:pPr lvl="2"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en-US" sz="2800" dirty="0" err="1" smtClean="0"/>
              <a:t>g</a:t>
            </a:r>
            <a:r>
              <a:rPr lang="en-US" sz="2800" dirty="0" smtClean="0"/>
              <a:t>) + ½O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(</a:t>
            </a:r>
            <a:r>
              <a:rPr lang="en-US" sz="2800" dirty="0" err="1" smtClean="0"/>
              <a:t>g</a:t>
            </a:r>
            <a:r>
              <a:rPr lang="en-US" sz="2800" dirty="0" smtClean="0"/>
              <a:t>) </a:t>
            </a:r>
            <a:r>
              <a:rPr lang="en-US" sz="2800" dirty="0" err="1" smtClean="0">
                <a:sym typeface="Wingdings" pitchFamily="-103" charset="2"/>
              </a:rPr>
              <a:t></a:t>
            </a:r>
            <a:r>
              <a:rPr lang="en-US" sz="2800" dirty="0" smtClean="0">
                <a:sym typeface="Wingdings" pitchFamily="-103" charset="2"/>
              </a:rPr>
              <a:t> H</a:t>
            </a:r>
            <a:r>
              <a:rPr lang="en-US" sz="2800" baseline="-25000" dirty="0" smtClean="0">
                <a:sym typeface="Wingdings" pitchFamily="-103" charset="2"/>
              </a:rPr>
              <a:t>2</a:t>
            </a:r>
            <a:r>
              <a:rPr lang="en-US" sz="2800" dirty="0" smtClean="0">
                <a:sym typeface="Wingdings" pitchFamily="-103" charset="2"/>
              </a:rPr>
              <a:t>O (</a:t>
            </a:r>
            <a:r>
              <a:rPr lang="en-US" sz="2800" i="1" dirty="0" err="1" smtClean="0">
                <a:sym typeface="Wingdings" pitchFamily="-103" charset="2"/>
              </a:rPr>
              <a:t>l</a:t>
            </a:r>
            <a:r>
              <a:rPr lang="en-US" sz="2800" dirty="0" smtClean="0">
                <a:sym typeface="Wingdings" pitchFamily="-103" charset="2"/>
              </a:rPr>
              <a:t>)       </a:t>
            </a:r>
            <a:r>
              <a:rPr lang="en-US" sz="2800" dirty="0" smtClean="0"/>
              <a:t>∆</a:t>
            </a:r>
            <a:r>
              <a:rPr lang="en-US" sz="2800" dirty="0" err="1" smtClean="0"/>
              <a:t>G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° </a:t>
            </a:r>
            <a:r>
              <a:rPr lang="en-US" sz="2800" dirty="0" smtClean="0">
                <a:sym typeface="Wingdings" pitchFamily="-103" charset="2"/>
              </a:rPr>
              <a:t>= -237.2 kJ/mol</a:t>
            </a:r>
            <a:endParaRPr lang="en-US" sz="2800" dirty="0" smtClean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35720" y="1294920"/>
              <a:ext cx="360" cy="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360" y="128556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>
    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94920" y="9198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5560" y="910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58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01683" y="1058255"/>
            <a:ext cx="8152387" cy="584993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b="1" i="1" dirty="0" smtClean="0"/>
          </a:p>
          <a:p>
            <a:pPr eaLnBrk="0" hangingPunct="0">
              <a:buClr>
                <a:srgbClr val="000000"/>
              </a:buClr>
              <a:buSzPct val="100000"/>
              <a:buFont typeface="Arial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a chemical reaction: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+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i="1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-125424" y="3553575"/>
            <a:ext cx="9500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smtClean="0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  = [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(C) + 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y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(D)] –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[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(A) + 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(B)]</a:t>
            </a:r>
          </a:p>
        </p:txBody>
      </p:sp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327" y="373382"/>
            <a:ext cx="8610961" cy="676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∆</a:t>
            </a:r>
            <a:r>
              <a:rPr lang="en-US" b="1" dirty="0" err="1" smtClean="0">
                <a:solidFill>
                  <a:srgbClr val="000090"/>
                </a:solidFill>
              </a:rPr>
              <a:t>G</a:t>
            </a:r>
            <a:r>
              <a:rPr lang="en-US" b="1" baseline="-25000" dirty="0" err="1" smtClean="0">
                <a:solidFill>
                  <a:srgbClr val="000090"/>
                </a:solidFill>
              </a:rPr>
              <a:t>f</a:t>
            </a:r>
            <a:r>
              <a:rPr lang="en-US" b="1" dirty="0" smtClean="0">
                <a:solidFill>
                  <a:srgbClr val="000090"/>
                </a:solidFill>
              </a:rPr>
              <a:t>° values can be used to calculate </a:t>
            </a:r>
            <a:r>
              <a:rPr lang="el-GR" b="1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  <a:cs typeface="Arial" charset="0"/>
              </a:rPr>
              <a:t>°</a:t>
            </a:r>
            <a:r>
              <a:rPr lang="en-US" b="1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-47033" y="4993055"/>
            <a:ext cx="922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smtClean="0">
                <a:solidFill>
                  <a:schemeClr val="tx1"/>
                </a:solidFill>
                <a:latin typeface="Arial" charset="0"/>
              </a:rPr>
              <a:t>°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= </a:t>
            </a:r>
            <a:r>
              <a:rPr lang="el-GR" sz="2800" b="1" dirty="0" smtClean="0">
                <a:solidFill>
                  <a:schemeClr val="tx1"/>
                </a:solidFill>
                <a:latin typeface="Arial" charset="0"/>
              </a:rPr>
              <a:t>Σ</a:t>
            </a:r>
            <a:r>
              <a:rPr lang="en-US" sz="2800" b="1" i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(products) – </a:t>
            </a:r>
            <a:r>
              <a:rPr lang="el-GR" sz="2800" b="1" dirty="0" smtClean="0">
                <a:solidFill>
                  <a:schemeClr val="tx1"/>
                </a:solidFill>
                <a:latin typeface="Arial" charset="0"/>
              </a:rPr>
              <a:t>Σ</a:t>
            </a:r>
            <a:r>
              <a:rPr lang="en-US" sz="2800" b="1" i="1" dirty="0" err="1">
                <a:latin typeface="Symbol" charset="2"/>
                <a:cs typeface="Symbol" charset="2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(reactants)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82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2" y="373382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∆</a:t>
            </a:r>
            <a:r>
              <a:rPr lang="en-US" b="1" dirty="0" err="1" smtClean="0">
                <a:solidFill>
                  <a:srgbClr val="000090"/>
                </a:solidFill>
              </a:rPr>
              <a:t>G</a:t>
            </a:r>
            <a:r>
              <a:rPr lang="en-US" b="1" baseline="-25000" dirty="0" err="1" smtClean="0">
                <a:solidFill>
                  <a:srgbClr val="000090"/>
                </a:solidFill>
              </a:rPr>
              <a:t>f</a:t>
            </a:r>
            <a:r>
              <a:rPr lang="en-US" b="1" dirty="0" smtClean="0">
                <a:solidFill>
                  <a:srgbClr val="000090"/>
                </a:solidFill>
              </a:rPr>
              <a:t>° can be used to calculate </a:t>
            </a:r>
            <a:r>
              <a:rPr lang="el-GR" b="1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b="1" dirty="0">
                <a:solidFill>
                  <a:srgbClr val="000090"/>
                </a:solidFill>
              </a:rPr>
              <a:t>G</a:t>
            </a:r>
            <a:r>
              <a:rPr lang="en-US" b="1" dirty="0">
                <a:solidFill>
                  <a:srgbClr val="000090"/>
                </a:solidFill>
                <a:cs typeface="Arial" charset="0"/>
              </a:rPr>
              <a:t>°</a:t>
            </a:r>
            <a:r>
              <a:rPr lang="en-US" b="1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13076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040" y="2579616"/>
            <a:ext cx="8152387" cy="5849937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600" dirty="0" smtClean="0"/>
              <a:t>This equation only works for calculating ∆G° of a reaction at the temperature for which the values of ∆</a:t>
            </a:r>
            <a:r>
              <a:rPr lang="en-US" sz="2600" dirty="0" err="1" smtClean="0"/>
              <a:t>G</a:t>
            </a:r>
            <a:r>
              <a:rPr lang="en-US" sz="2600" baseline="-25000" dirty="0" err="1" smtClean="0"/>
              <a:t>f</a:t>
            </a:r>
            <a:r>
              <a:rPr lang="en-US" sz="2600" dirty="0" smtClean="0"/>
              <a:t>° are tabulated, which is 298 K.</a:t>
            </a:r>
          </a:p>
          <a:p>
            <a:endParaRPr lang="en-US" sz="2600" dirty="0" smtClean="0"/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pc="-1000" dirty="0" err="1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for any element in its most stable form at standard conditions is defined as zero. </a:t>
            </a:r>
          </a:p>
          <a:p>
            <a:endParaRPr lang="en-US" sz="2600" dirty="0" smtClean="0"/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-76199" y="1901620"/>
            <a:ext cx="9220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smtClean="0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</a:rPr>
              <a:t>  = </a:t>
            </a:r>
            <a:r>
              <a:rPr lang="el-GR" sz="2800" b="1" dirty="0" smtClean="0">
                <a:solidFill>
                  <a:schemeClr val="tx1"/>
                </a:solidFill>
                <a:latin typeface="Arial" charset="0"/>
              </a:rPr>
              <a:t>Σ</a:t>
            </a:r>
            <a:r>
              <a:rPr lang="en-US" sz="2800" b="1" i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(products) – </a:t>
            </a:r>
            <a:r>
              <a:rPr lang="el-GR" sz="2800" b="1" dirty="0" smtClean="0">
                <a:solidFill>
                  <a:schemeClr val="tx1"/>
                </a:solidFill>
                <a:latin typeface="Arial" charset="0"/>
              </a:rPr>
              <a:t>Σ</a:t>
            </a:r>
            <a:r>
              <a:rPr lang="en-US" sz="2800" b="1" i="1" dirty="0" err="1">
                <a:latin typeface="Symbol" charset="2"/>
                <a:cs typeface="Symbol" charset="2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Arial" charset="0"/>
              </a:rPr>
              <a:t>Δ</a:t>
            </a:r>
            <a:r>
              <a:rPr lang="en-US" sz="2800" b="1" i="1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800" b="1" i="1" spc="-1000" dirty="0" err="1">
                <a:solidFill>
                  <a:schemeClr val="tx1"/>
                </a:solidFill>
                <a:latin typeface="Arial" charset="0"/>
              </a:rPr>
              <a:t>°</a:t>
            </a:r>
            <a:r>
              <a:rPr lang="en-US" sz="2800" b="1" baseline="-25000" dirty="0" err="1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US" sz="2800" b="1" dirty="0">
                <a:solidFill>
                  <a:schemeClr val="tx1"/>
                </a:solidFill>
                <a:latin typeface="Arial" charset="0"/>
              </a:rPr>
              <a:t> (reactants)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34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8942" y="436515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Pressure and Concentration Effects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213" y="1225357"/>
            <a:ext cx="8756787" cy="56975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of our discussion on free energy to this point has involved the standard free energy change </a:t>
            </a:r>
            <a:r>
              <a:rPr lang="en-US" dirty="0" smtClean="0">
                <a:latin typeface="Symbol"/>
              </a:rPr>
              <a:t>D</a:t>
            </a:r>
            <a:r>
              <a:rPr lang="en-US" dirty="0" smtClean="0">
                <a:latin typeface="Arial"/>
                <a:cs typeface="Arial" charset="0"/>
              </a:rPr>
              <a:t>G</a:t>
            </a:r>
            <a:r>
              <a:rPr lang="en-US" dirty="0" smtClean="0">
                <a:cs typeface="Arial" charset="0"/>
              </a:rPr>
              <a:t>°.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All species are at 1 bar of partial pressure or 1 M concentration. </a:t>
            </a:r>
          </a:p>
          <a:p>
            <a:pPr marL="274320" lvl="1" indent="0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There is a general equation that enables you to calculate </a:t>
            </a:r>
            <a:r>
              <a:rPr lang="en-US" dirty="0">
                <a:latin typeface="Symbol"/>
              </a:rPr>
              <a:t>D</a:t>
            </a:r>
            <a:r>
              <a:rPr lang="en-US" dirty="0">
                <a:cs typeface="Arial" charset="0"/>
              </a:rPr>
              <a:t>G</a:t>
            </a:r>
            <a:r>
              <a:rPr lang="en-US" sz="2400" dirty="0" smtClean="0"/>
              <a:t> under non-standard conditions.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 is temperature in K</a:t>
            </a:r>
          </a:p>
          <a:p>
            <a:r>
              <a:rPr lang="en-US" sz="2400" dirty="0" smtClean="0"/>
              <a:t>R = 0.008314 kJ/</a:t>
            </a:r>
            <a:r>
              <a:rPr lang="en-US" sz="2400" dirty="0" err="1" smtClean="0"/>
              <a:t>mol</a:t>
            </a:r>
            <a:r>
              <a:rPr lang="en-US" sz="2400" dirty="0" smtClean="0"/>
              <a:t> </a:t>
            </a:r>
            <a:r>
              <a:rPr lang="en-US" sz="2400" b="1" baseline="30000" dirty="0" smtClean="0"/>
              <a:t>.</a:t>
            </a:r>
            <a:r>
              <a:rPr lang="en-US" sz="2400" dirty="0" smtClean="0"/>
              <a:t> K</a:t>
            </a:r>
          </a:p>
          <a:p>
            <a:r>
              <a:rPr lang="en-US" sz="2400" dirty="0" smtClean="0"/>
              <a:t>Q is the reaction quotient</a:t>
            </a:r>
            <a:endParaRPr lang="en-US" sz="2400" dirty="0"/>
          </a:p>
        </p:txBody>
      </p:sp>
      <p:graphicFrame>
        <p:nvGraphicFramePr>
          <p:cNvPr id="132506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9434981"/>
              </p:ext>
            </p:extLst>
          </p:nvPr>
        </p:nvGraphicFramePr>
        <p:xfrm>
          <a:off x="2590936" y="4101863"/>
          <a:ext cx="4370387" cy="714375"/>
        </p:xfrm>
        <a:graphic>
          <a:graphicData uri="http://schemas.openxmlformats.org/presentationml/2006/ole">
            <p:oleObj spid="_x0000_s457244" name="Equation" r:id="rId3" imgW="1320480" imgH="2156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956338" y="40140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84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4083" y="331788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G and the Equilibrium Constant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160" y="1147473"/>
            <a:ext cx="8248946" cy="5849937"/>
          </a:xfrm>
        </p:spPr>
        <p:txBody>
          <a:bodyPr/>
          <a:lstStyle/>
          <a:p>
            <a:r>
              <a:rPr lang="en-US" dirty="0" smtClean="0"/>
              <a:t>Thus far in this chapter we have focused heavily on the relationship between the free energy change and the spontaneity of a reaction.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For a reaction to be spontaneous </a:t>
            </a:r>
            <a:r>
              <a:rPr lang="el-GR" sz="24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2400" b="1" dirty="0" smtClean="0">
                <a:solidFill>
                  <a:srgbClr val="0000FF"/>
                </a:solidFill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400" b="1" dirty="0" smtClean="0">
                <a:solidFill>
                  <a:srgbClr val="0000FF"/>
                </a:solidFill>
              </a:rPr>
              <a:t> must be negative.  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Another measure of reaction spontaneity is the equilibrium constant, K.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For a reaction to be spontaneous K </a:t>
            </a:r>
            <a:r>
              <a:rPr lang="en-US" sz="2400" b="1" dirty="0" smtClean="0">
                <a:solidFill>
                  <a:srgbClr val="0000FF"/>
                </a:solidFill>
              </a:rPr>
              <a:t>must be greater than 1.</a:t>
            </a:r>
          </a:p>
          <a:p>
            <a:pPr lvl="1"/>
            <a:r>
              <a:rPr lang="en-US" sz="2400" dirty="0" smtClean="0"/>
              <a:t>This should make sense because we have discussed that if </a:t>
            </a:r>
            <a:r>
              <a:rPr lang="en-US" sz="2400" b="1" dirty="0" smtClean="0">
                <a:solidFill>
                  <a:srgbClr val="0000FF"/>
                </a:solidFill>
              </a:rPr>
              <a:t>K is greater than 1 then the reaction is product favored. </a:t>
            </a:r>
          </a:p>
          <a:p>
            <a:pPr lvl="1"/>
            <a:endParaRPr lang="en-US" dirty="0" smtClean="0"/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69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4083" y="331788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G and the Equilibrium Constant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5352" y="1162963"/>
            <a:ext cx="8264048" cy="5849937"/>
          </a:xfrm>
        </p:spPr>
        <p:txBody>
          <a:bodyPr/>
          <a:lstStyle/>
          <a:p>
            <a:r>
              <a:rPr lang="en-US" sz="2400" dirty="0" smtClean="0"/>
              <a:t>The relationship between </a:t>
            </a:r>
            <a:r>
              <a:rPr lang="el-GR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b="1" dirty="0" smtClean="0">
                <a:solidFill>
                  <a:srgbClr val="0000FF"/>
                </a:solidFill>
              </a:rPr>
              <a:t> and K </a:t>
            </a:r>
            <a:r>
              <a:rPr lang="en-US" b="1" dirty="0" smtClean="0"/>
              <a:t>can be found starting with this general equation.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Remember </a:t>
            </a:r>
            <a:r>
              <a:rPr lang="en-US" sz="2400" dirty="0"/>
              <a:t>that at equilibrium,</a:t>
            </a:r>
            <a:r>
              <a:rPr lang="en-US" sz="2400" dirty="0" smtClean="0"/>
              <a:t> </a:t>
            </a:r>
            <a:r>
              <a:rPr lang="el-GR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dirty="0" smtClean="0"/>
              <a:t>G</a:t>
            </a:r>
            <a:r>
              <a:rPr lang="en-US" sz="2400" dirty="0" smtClean="0"/>
              <a:t> </a:t>
            </a:r>
            <a:r>
              <a:rPr lang="en-US" sz="2400" dirty="0"/>
              <a:t>= 0 </a:t>
            </a:r>
            <a:r>
              <a:rPr lang="en-US" sz="2400" dirty="0" smtClean="0"/>
              <a:t>and Q = K. So,</a:t>
            </a:r>
          </a:p>
          <a:p>
            <a:pPr lvl="1"/>
            <a:endParaRPr lang="en-US" sz="2400" dirty="0"/>
          </a:p>
        </p:txBody>
      </p:sp>
      <p:graphicFrame>
        <p:nvGraphicFramePr>
          <p:cNvPr id="1333256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71713" y="3805238"/>
          <a:ext cx="4160837" cy="1654175"/>
        </p:xfrm>
        <a:graphic>
          <a:graphicData uri="http://schemas.openxmlformats.org/presentationml/2006/ole">
            <p:oleObj spid="_x0000_s910370" name="Equation" r:id="rId3" imgW="1117600" imgH="444500" progId="Equation.3">
              <p:embed/>
            </p:oleObj>
          </a:graphicData>
        </a:graphic>
      </p:graphicFrame>
      <p:graphicFrame>
        <p:nvGraphicFramePr>
          <p:cNvPr id="758788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3155308"/>
              </p:ext>
            </p:extLst>
          </p:nvPr>
        </p:nvGraphicFramePr>
        <p:xfrm>
          <a:off x="2271713" y="2383854"/>
          <a:ext cx="3913188" cy="598487"/>
        </p:xfrm>
        <a:graphic>
          <a:graphicData uri="http://schemas.openxmlformats.org/presentationml/2006/ole">
            <p:oleObj spid="_x0000_s910371" name="Equation" r:id="rId4" imgW="1244600" imgH="190500" progId="Equation.3">
              <p:embed/>
            </p:oleObj>
          </a:graphicData>
        </a:graphic>
      </p:graphicFrame>
      <p:graphicFrame>
        <p:nvGraphicFramePr>
          <p:cNvPr id="758789" name="Object 5"/>
          <p:cNvGraphicFramePr>
            <a:graphicFrameLocks noGrp="1" noChangeAspect="1"/>
          </p:cNvGraphicFramePr>
          <p:nvPr/>
        </p:nvGraphicFramePr>
        <p:xfrm>
          <a:off x="2817438" y="5731669"/>
          <a:ext cx="3615112" cy="601292"/>
        </p:xfrm>
        <a:graphic>
          <a:graphicData uri="http://schemas.openxmlformats.org/presentationml/2006/ole">
            <p:oleObj spid="_x0000_s910372" name="Equation" r:id="rId5" imgW="990600" imgH="1651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819" y="5049595"/>
            <a:ext cx="1940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Therefore,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69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9939" y="424728"/>
            <a:ext cx="8110538" cy="67627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G and the Equilibrium Constant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8860" y="2726161"/>
            <a:ext cx="61437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relationship between </a:t>
            </a:r>
            <a:r>
              <a:rPr lang="el-GR" sz="2800" b="1" dirty="0" smtClean="0">
                <a:solidFill>
                  <a:srgbClr val="0000FF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r>
              <a:rPr lang="en-US" sz="2800" b="1" dirty="0" smtClean="0">
                <a:solidFill>
                  <a:srgbClr val="0000FF"/>
                </a:solidFill>
                <a:cs typeface="Arial" charset="0"/>
              </a:rPr>
              <a:t>°</a:t>
            </a:r>
            <a:r>
              <a:rPr lang="en-US" sz="2800" dirty="0" smtClean="0">
                <a:solidFill>
                  <a:srgbClr val="0000FF"/>
                </a:solidFill>
              </a:rPr>
              <a:t> and K holds for all equilibrium constants we have discussed in this course.</a:t>
            </a:r>
          </a:p>
          <a:p>
            <a:endParaRPr lang="en-US" sz="2800" dirty="0" smtClean="0"/>
          </a:p>
          <a:p>
            <a:pPr lvl="1"/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c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p</a:t>
            </a:r>
            <a:r>
              <a:rPr lang="en-US" sz="3200" b="1" dirty="0" smtClean="0"/>
              <a:t>, K</a:t>
            </a:r>
            <a:r>
              <a:rPr lang="en-US" sz="3200" b="1" baseline="-25000" dirty="0" smtClean="0"/>
              <a:t>a</a:t>
            </a:r>
            <a:r>
              <a:rPr lang="en-US" sz="3200" b="1" dirty="0" smtClean="0"/>
              <a:t>, K</a:t>
            </a:r>
            <a:r>
              <a:rPr lang="en-US" sz="3200" b="1" baseline="-25000" dirty="0" smtClean="0"/>
              <a:t>b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w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sp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f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</a:t>
            </a:r>
            <a:r>
              <a:rPr lang="en-US" sz="3200" b="1" baseline="-25000" dirty="0" err="1" smtClean="0"/>
              <a:t>d</a:t>
            </a:r>
            <a:r>
              <a:rPr lang="en-US" sz="3200" b="1" dirty="0" smtClean="0"/>
              <a:t> </a:t>
            </a:r>
            <a:endParaRPr lang="en-US" sz="3200" b="1" baseline="-25000" dirty="0" smtClean="0"/>
          </a:p>
          <a:p>
            <a:endParaRPr lang="en-US" sz="2800" dirty="0"/>
          </a:p>
        </p:txBody>
      </p:sp>
      <p:graphicFrame>
        <p:nvGraphicFramePr>
          <p:cNvPr id="758789" name="Object 5"/>
          <p:cNvGraphicFramePr>
            <a:graphicFrameLocks noGrp="1" noChangeAspect="1"/>
          </p:cNvGraphicFramePr>
          <p:nvPr/>
        </p:nvGraphicFramePr>
        <p:xfrm>
          <a:off x="2562513" y="1406189"/>
          <a:ext cx="4241760" cy="705521"/>
        </p:xfrm>
        <a:graphic>
          <a:graphicData uri="http://schemas.openxmlformats.org/presentationml/2006/ole">
            <p:oleObj spid="_x0000_s761234" name="Equation" r:id="rId3" imgW="990600" imgH="1651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3217" y="5527332"/>
            <a:ext cx="76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now relate the standard free energy change of a reaction to the extent of a reaction.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69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4" y="364651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Additivity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of </a:t>
            </a:r>
            <a:r>
              <a:rPr lang="el-GR" dirty="0">
                <a:solidFill>
                  <a:srgbClr val="000090"/>
                </a:solidFill>
                <a:latin typeface="Lucida Grande" pitchFamily="1" charset="0"/>
                <a:cs typeface="Arial" charset="0"/>
              </a:rPr>
              <a:t>Δ</a:t>
            </a:r>
            <a:r>
              <a:rPr lang="en-US" dirty="0">
                <a:solidFill>
                  <a:srgbClr val="000090"/>
                </a:solidFill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; Coupled </a:t>
            </a:r>
            <a:r>
              <a:rPr lang="en-US" dirty="0">
                <a:solidFill>
                  <a:srgbClr val="000090"/>
                </a:solidFill>
              </a:rPr>
              <a:t>Reactions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5251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with </a:t>
            </a:r>
            <a:r>
              <a:rPr lang="en-US" dirty="0" smtClean="0"/>
              <a:t>enthalpy, </a:t>
            </a:r>
            <a:r>
              <a:rPr lang="en-US" b="1" i="1" dirty="0" smtClean="0">
                <a:solidFill>
                  <a:srgbClr val="000090"/>
                </a:solidFill>
              </a:rPr>
              <a:t>free energy changes for reactions are additive</a:t>
            </a:r>
            <a:r>
              <a:rPr lang="en-US" dirty="0" smtClean="0"/>
              <a:t>, </a:t>
            </a:r>
            <a:r>
              <a:rPr lang="en-US" dirty="0"/>
              <a:t>if </a:t>
            </a:r>
          </a:p>
          <a:p>
            <a:pPr marL="0" indent="0">
              <a:buNone/>
            </a:pPr>
            <a:r>
              <a:rPr lang="en-US" dirty="0" smtClean="0"/>
              <a:t>	Reaction </a:t>
            </a:r>
            <a:r>
              <a:rPr lang="en-US" dirty="0"/>
              <a:t>3 = Reaction 1 + Reaction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>
              <a:latin typeface="Lucida Grande" pitchFamily="1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Grande" pitchFamily="1" charset="0"/>
                <a:cs typeface="Arial" charset="0"/>
              </a:rPr>
              <a:t>	Then, </a:t>
            </a:r>
            <a:r>
              <a:rPr lang="el-GR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dirty="0" smtClean="0"/>
              <a:t>G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l-GR" dirty="0">
                <a:latin typeface="Lucida Grande" pitchFamily="1" charset="0"/>
                <a:cs typeface="Arial" charset="0"/>
              </a:rPr>
              <a:t>Δ</a:t>
            </a: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 smtClean="0">
                <a:latin typeface="Lucida Grande" pitchFamily="1" charset="0"/>
                <a:cs typeface="Arial" charset="0"/>
              </a:rPr>
              <a:t>Δ</a:t>
            </a:r>
            <a:r>
              <a:rPr lang="en-US" dirty="0" smtClean="0"/>
              <a:t>G</a:t>
            </a:r>
            <a:r>
              <a:rPr lang="en-US" baseline="-25000" dirty="0" smtClean="0"/>
              <a:t>2</a:t>
            </a:r>
          </a:p>
          <a:p>
            <a:pPr marL="0" indent="0">
              <a:buNone/>
            </a:pPr>
            <a:endParaRPr lang="en-US" b="1" baseline="-25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-  Also keep in mind that if a reaction is reversed 	then the sign on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 is also reversed.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If a reaction is multiplied by a factor of “</a:t>
            </a:r>
            <a:r>
              <a:rPr lang="en-US" dirty="0" err="1" smtClean="0"/>
              <a:t>n</a:t>
            </a:r>
            <a:r>
              <a:rPr lang="en-US" dirty="0" smtClean="0"/>
              <a:t>” then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G 	is also multiplied by a factor of “</a:t>
            </a:r>
            <a:r>
              <a:rPr lang="en-US" dirty="0" err="1" smtClean="0"/>
              <a:t>n</a:t>
            </a:r>
            <a:r>
              <a:rPr lang="en-US" dirty="0" smtClean="0"/>
              <a:t>”.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6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1215" y="471440"/>
            <a:ext cx="8229600" cy="990600"/>
          </a:xfrm>
        </p:spPr>
        <p:txBody>
          <a:bodyPr/>
          <a:lstStyle/>
          <a:p>
            <a:r>
              <a:rPr lang="en-US" dirty="0"/>
              <a:t>Spontaneity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</p:nvPr>
        </p:nvSpPr>
        <p:spPr>
          <a:xfrm>
            <a:off x="581099" y="1462040"/>
            <a:ext cx="8229600" cy="4876800"/>
          </a:xfrm>
        </p:spPr>
        <p:txBody>
          <a:bodyPr/>
          <a:lstStyle/>
          <a:p>
            <a:r>
              <a:rPr lang="en-US" b="1" dirty="0"/>
              <a:t>It is important</a:t>
            </a:r>
            <a:r>
              <a:rPr lang="en-US" b="1" dirty="0" smtClean="0"/>
              <a:t> to not confuse </a:t>
            </a:r>
            <a:r>
              <a:rPr lang="en-US" b="1" dirty="0"/>
              <a:t>spontaneous with </a:t>
            </a:r>
            <a:r>
              <a:rPr lang="en-US" b="1" dirty="0" smtClean="0"/>
              <a:t>fast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 smtClean="0"/>
              <a:t>rate of a reaction (Ch. 12) </a:t>
            </a:r>
            <a:r>
              <a:rPr lang="en-US" b="1" dirty="0"/>
              <a:t>and spontaneity are not necessarily </a:t>
            </a:r>
            <a:r>
              <a:rPr lang="en-US" b="1" dirty="0" smtClean="0"/>
              <a:t>connected.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7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536" y="23548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Are Diamonds Really Forever?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Placeholder 2" descr="CNX_Chem_16_01_carb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31" r="3282"/>
          <a:stretch>
            <a:fillRect/>
          </a:stretch>
        </p:blipFill>
        <p:spPr>
          <a:xfrm>
            <a:off x="914399" y="1241809"/>
            <a:ext cx="7535863" cy="53099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71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191" y="301050"/>
            <a:ext cx="8229600" cy="990600"/>
          </a:xfrm>
        </p:spPr>
        <p:txBody>
          <a:bodyPr/>
          <a:lstStyle/>
          <a:p>
            <a:r>
              <a:rPr lang="en-US" dirty="0"/>
              <a:t>Spontaneity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</p:nvPr>
        </p:nvSpPr>
        <p:spPr>
          <a:xfrm>
            <a:off x="547958" y="811459"/>
            <a:ext cx="8292138" cy="61588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If a reaction is </a:t>
            </a:r>
            <a:r>
              <a:rPr lang="en-US" b="1" i="1" dirty="0">
                <a:solidFill>
                  <a:srgbClr val="000090"/>
                </a:solidFill>
              </a:rPr>
              <a:t>spontaneous</a:t>
            </a:r>
            <a:r>
              <a:rPr lang="en-US" dirty="0"/>
              <a:t> in one direction, it will be </a:t>
            </a:r>
            <a:r>
              <a:rPr lang="en-US" b="1" i="1" dirty="0">
                <a:solidFill>
                  <a:srgbClr val="FF0000"/>
                </a:solidFill>
              </a:rPr>
              <a:t>non-spontaneous </a:t>
            </a:r>
            <a:r>
              <a:rPr lang="en-US" dirty="0"/>
              <a:t>in the reverse direction under the same </a:t>
            </a:r>
            <a:r>
              <a:rPr lang="en-US" dirty="0" smtClean="0"/>
              <a:t>conditions.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FF0000"/>
                </a:solidFill>
              </a:rPr>
              <a:t>non-spontaneous </a:t>
            </a:r>
            <a:r>
              <a:rPr lang="en-US" dirty="0" smtClean="0"/>
              <a:t>reaction is still possible with the continual input of energy.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6672" y="3022160"/>
            <a:ext cx="8013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→</a:t>
            </a:r>
            <a:r>
              <a:rPr lang="en-US" sz="2800" dirty="0" smtClean="0">
                <a:sym typeface="Wingdings" pitchFamily="2" charset="2"/>
              </a:rPr>
              <a:t> 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O(</a:t>
            </a:r>
            <a:r>
              <a:rPr lang="en-US" sz="2800" i="1" dirty="0" smtClean="0">
                <a:sym typeface="Wingdings" pitchFamily="2" charset="2"/>
              </a:rPr>
              <a:t>l</a:t>
            </a:r>
            <a:r>
              <a:rPr lang="en-US" sz="2800" dirty="0" smtClean="0">
                <a:sym typeface="Wingdings" pitchFamily="2" charset="2"/>
              </a:rPr>
              <a:t>)		</a:t>
            </a:r>
            <a:r>
              <a:rPr lang="en-US" sz="2800" dirty="0" smtClean="0">
                <a:solidFill>
                  <a:srgbClr val="000090"/>
                </a:solidFill>
                <a:sym typeface="Wingdings" pitchFamily="2" charset="2"/>
              </a:rPr>
              <a:t>	</a:t>
            </a:r>
            <a:r>
              <a:rPr lang="en-US" sz="2800" b="1" i="1" dirty="0" smtClean="0">
                <a:solidFill>
                  <a:srgbClr val="000090"/>
                </a:solidFill>
                <a:sym typeface="Wingdings" pitchFamily="2" charset="2"/>
              </a:rPr>
              <a:t>Spontaneous</a:t>
            </a:r>
          </a:p>
          <a:p>
            <a:endParaRPr lang="en-US" sz="2800" b="1" i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sz="2800" b="1" i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O(</a:t>
            </a:r>
            <a:r>
              <a:rPr lang="en-US" sz="2800" i="1" dirty="0" smtClean="0">
                <a:sym typeface="Wingdings" pitchFamily="2" charset="2"/>
              </a:rPr>
              <a:t>l</a:t>
            </a:r>
            <a:r>
              <a:rPr lang="en-US" sz="2800" dirty="0" smtClean="0">
                <a:sym typeface="Wingdings" pitchFamily="2" charset="2"/>
              </a:rPr>
              <a:t>)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→</a:t>
            </a:r>
            <a:r>
              <a:rPr lang="en-US" sz="2800" dirty="0" smtClean="0">
                <a:sym typeface="Wingdings" pitchFamily="2" charset="2"/>
              </a:rPr>
              <a:t> 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     </a:t>
            </a:r>
            <a:r>
              <a:rPr lang="en-US" sz="2800" b="1" i="1" dirty="0" smtClean="0">
                <a:solidFill>
                  <a:srgbClr val="FF0000"/>
                </a:solidFill>
                <a:sym typeface="Wingdings" pitchFamily="2" charset="2"/>
              </a:rPr>
              <a:t>Non-Spontaneous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88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5532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Trebuchet MS" charset="0"/>
                <a:ea typeface="MS PGothic" charset="0"/>
              </a:rPr>
              <a:t>Electrolysis </a:t>
            </a:r>
            <a:br>
              <a:rPr lang="en-US" sz="3600" b="1">
                <a:solidFill>
                  <a:schemeClr val="tx1"/>
                </a:solidFill>
                <a:latin typeface="Trebuchet MS" charset="0"/>
                <a:ea typeface="MS PGothic" charset="0"/>
              </a:rPr>
            </a:br>
            <a:r>
              <a:rPr lang="en-US" sz="3600" b="1">
                <a:solidFill>
                  <a:schemeClr val="tx1"/>
                </a:solidFill>
                <a:latin typeface="Trebuchet MS" charset="0"/>
                <a:ea typeface="MS PGothic" charset="0"/>
              </a:rPr>
              <a:t>of Water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49901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00" y="612709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Energy and </a:t>
            </a:r>
            <a:r>
              <a:rPr lang="en-US" b="1" dirty="0">
                <a:solidFill>
                  <a:srgbClr val="000090"/>
                </a:solidFill>
              </a:rPr>
              <a:t>Spontaneity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262595" name="Rectangle 3"/>
          <p:cNvSpPr>
            <a:spLocks noGrp="1" noChangeArrowheads="1"/>
          </p:cNvSpPr>
          <p:nvPr>
            <p:ph idx="1"/>
          </p:nvPr>
        </p:nvSpPr>
        <p:spPr>
          <a:xfrm>
            <a:off x="702789" y="1603309"/>
            <a:ext cx="7984011" cy="5012756"/>
          </a:xfrm>
        </p:spPr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spontaneous processes proceed with a decrease in </a:t>
            </a:r>
            <a:r>
              <a:rPr lang="en-US" dirty="0" smtClean="0"/>
              <a:t>energy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/>
              <a:t>Recall that exothermic reactions </a:t>
            </a:r>
            <a:r>
              <a:rPr lang="en-US" dirty="0" smtClean="0"/>
              <a:t>also proceed </a:t>
            </a:r>
            <a:r>
              <a:rPr lang="en-US" dirty="0"/>
              <a:t>with a decrease in </a:t>
            </a:r>
            <a:r>
              <a:rPr lang="en-US" dirty="0" smtClean="0"/>
              <a:t>energy. </a:t>
            </a:r>
            <a:endParaRPr lang="en-US" dirty="0"/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Spontaneous reactions are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often</a:t>
            </a:r>
            <a:r>
              <a:rPr lang="en-US" sz="2400" dirty="0" smtClean="0">
                <a:solidFill>
                  <a:srgbClr val="0000FF"/>
                </a:solidFill>
              </a:rPr>
              <a:t> exothermic, but </a:t>
            </a:r>
            <a:r>
              <a:rPr lang="en-US" sz="2400" b="1" dirty="0" smtClean="0">
                <a:solidFill>
                  <a:srgbClr val="FF0000"/>
                </a:solidFill>
              </a:rPr>
              <a:t>NOT ALWAYS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24E5-B310-457E-89DE-5C89335EB8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1165" y="5451219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+ spark </a:t>
            </a:r>
            <a:r>
              <a:rPr lang="en-US" sz="2800" dirty="0" smtClean="0">
                <a:latin typeface="Times New Roman"/>
                <a:cs typeface="Times New Roman"/>
                <a:sym typeface="Wingdings"/>
              </a:rPr>
              <a:t>→</a:t>
            </a:r>
            <a:r>
              <a:rPr lang="en-US" sz="2800" dirty="0" smtClean="0">
                <a:sym typeface="Wingdings" pitchFamily="2" charset="2"/>
              </a:rPr>
              <a:t> 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O(</a:t>
            </a:r>
            <a:r>
              <a:rPr lang="en-US" sz="2800" i="1" dirty="0" smtClean="0"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)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20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14193</TotalTime>
  <Words>2245</Words>
  <Application>Microsoft Macintosh PowerPoint</Application>
  <PresentationFormat>On-screen Show (4:3)</PresentationFormat>
  <Paragraphs>431</Paragraphs>
  <Slides>49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Clarity</vt:lpstr>
      <vt:lpstr>Equation</vt:lpstr>
      <vt:lpstr>Chapter 16: Thermodynamics</vt:lpstr>
      <vt:lpstr>Ch. 16 Outline</vt:lpstr>
      <vt:lpstr>Slide 3</vt:lpstr>
      <vt:lpstr>16.1: Spontaneous Processes </vt:lpstr>
      <vt:lpstr>Spontaneity</vt:lpstr>
      <vt:lpstr>Are Diamonds Really Forever? </vt:lpstr>
      <vt:lpstr>Spontaneity</vt:lpstr>
      <vt:lpstr>Electrolysis  of Water</vt:lpstr>
      <vt:lpstr>Energy and Spontaneity </vt:lpstr>
      <vt:lpstr>Exceptions</vt:lpstr>
      <vt:lpstr>Dispersal of Matter</vt:lpstr>
      <vt:lpstr>Dispersal of Energy</vt:lpstr>
      <vt:lpstr>Some other Factor</vt:lpstr>
      <vt:lpstr>Entropy</vt:lpstr>
      <vt:lpstr>Slide 15</vt:lpstr>
      <vt:lpstr>Slide 16</vt:lpstr>
      <vt:lpstr>Slide 17</vt:lpstr>
      <vt:lpstr>Slide 18</vt:lpstr>
      <vt:lpstr>Slide 19</vt:lpstr>
      <vt:lpstr>Entropy Changes</vt:lpstr>
      <vt:lpstr>Factors that Influence Entropy</vt:lpstr>
      <vt:lpstr>Slide 22</vt:lpstr>
      <vt:lpstr>Slide 23</vt:lpstr>
      <vt:lpstr>Factors that Influence Entropy</vt:lpstr>
      <vt:lpstr>16.3: The Second and Third Laws of Thermodynamics</vt:lpstr>
      <vt:lpstr>Change in Entropy of the Surroundings, ΔSsurr</vt:lpstr>
      <vt:lpstr>The Second Law of Thermodynamics</vt:lpstr>
      <vt:lpstr>The Second Law of Thermodynamics</vt:lpstr>
      <vt:lpstr>The Third Law of Thermodynamics</vt:lpstr>
      <vt:lpstr>Standard Entropies</vt:lpstr>
      <vt:lpstr>Standard Entropies, S°298</vt:lpstr>
      <vt:lpstr>ΔS° for Reactions</vt:lpstr>
      <vt:lpstr>16.4: Free Energy, G</vt:lpstr>
      <vt:lpstr>Gibbs Free-Energy Change, ΔG </vt:lpstr>
      <vt:lpstr> Gibbs Free Energy Change, ΔG</vt:lpstr>
      <vt:lpstr>ΔG and Spontaneity </vt:lpstr>
      <vt:lpstr>Relationship Among ΔG, ΔH, and ΔS</vt:lpstr>
      <vt:lpstr>Slide 38</vt:lpstr>
      <vt:lpstr>Slide 39</vt:lpstr>
      <vt:lpstr>Direction of Spontaneity Change</vt:lpstr>
      <vt:lpstr>The Standard Free Energy Change, ΔG°</vt:lpstr>
      <vt:lpstr>Standard Free Energy of Formation, ∆Gf°</vt:lpstr>
      <vt:lpstr>∆Gf° values can be used to calculate ΔG° </vt:lpstr>
      <vt:lpstr>∆Gf° can be used to calculate ΔG° </vt:lpstr>
      <vt:lpstr>Pressure and Concentration Effects</vt:lpstr>
      <vt:lpstr>ΔG and the Equilibrium Constant</vt:lpstr>
      <vt:lpstr>ΔG and the Equilibrium Constant</vt:lpstr>
      <vt:lpstr>ΔG and the Equilibrium Constant</vt:lpstr>
      <vt:lpstr>Additivity of ΔG; Coupled Reactions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equilibria in acid-base solutions</dc:title>
  <dc:creator>Joseph DePasquale</dc:creator>
  <cp:lastModifiedBy>Joseph DePasquale</cp:lastModifiedBy>
  <cp:revision>975</cp:revision>
  <cp:lastPrinted>2016-11-17T17:27:12Z</cp:lastPrinted>
  <dcterms:created xsi:type="dcterms:W3CDTF">2017-07-05T11:58:59Z</dcterms:created>
  <dcterms:modified xsi:type="dcterms:W3CDTF">2017-07-05T12:23:12Z</dcterms:modified>
</cp:coreProperties>
</file>