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embeddings/Microsoft_Equation5.bin" ContentType="application/vnd.openxmlformats-officedocument.oleObject"/>
  <Override PartName="/ppt/ink/ink2.xml" ContentType="application/inkml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ink/ink1.xml" ContentType="application/inkml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embeddings/Microsoft_Equation3.bin" ContentType="application/vnd.openxmlformats-officedocument.oleObject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embeddings/Microsoft_Equation9.bin" ContentType="application/vnd.openxmlformats-officedocument.oleObject"/>
  <Override PartName="/ppt/notesSlides/notesSlide5.xml" ContentType="application/vnd.openxmlformats-officedocument.presentationml.notesSlide+xml"/>
  <Override PartName="/ppt/embeddings/Microsoft_Equation2.bin" ContentType="application/vnd.openxmlformats-officedocument.oleObject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ppt/embeddings/Microsoft_Equation8.bin" ContentType="application/vnd.openxmlformats-officedocument.oleObject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embeddings/Microsoft_Equation1.bin" ContentType="application/vnd.openxmlformats-officedocument.oleObject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ink/ink12.xml" ContentType="application/inkml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embeddings/Microsoft_Equation7.bin" ContentType="application/vnd.openxmlformats-officedocument.oleObject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ink/ink11.xml" ContentType="application/inkml+xml"/>
  <Override PartName="/ppt/embeddings/Microsoft_Equation6.bin" ContentType="application/vnd.openxmlformats-officedocument.oleObject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embeddings/Microsoft_Equation10.bin" ContentType="application/vnd.openxmlformats-officedocument.oleObject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70" r:id="rId1"/>
  </p:sldMasterIdLst>
  <p:notesMasterIdLst>
    <p:notesMasterId r:id="rId43"/>
  </p:notesMasterIdLst>
  <p:handoutMasterIdLst>
    <p:handoutMasterId r:id="rId44"/>
  </p:handoutMasterIdLst>
  <p:sldIdLst>
    <p:sldId id="948" r:id="rId2"/>
    <p:sldId id="949" r:id="rId3"/>
    <p:sldId id="951" r:id="rId4"/>
    <p:sldId id="952" r:id="rId5"/>
    <p:sldId id="1009" r:id="rId6"/>
    <p:sldId id="953" r:id="rId7"/>
    <p:sldId id="954" r:id="rId8"/>
    <p:sldId id="955" r:id="rId9"/>
    <p:sldId id="956" r:id="rId10"/>
    <p:sldId id="957" r:id="rId11"/>
    <p:sldId id="962" r:id="rId12"/>
    <p:sldId id="963" r:id="rId13"/>
    <p:sldId id="964" r:id="rId14"/>
    <p:sldId id="965" r:id="rId15"/>
    <p:sldId id="966" r:id="rId16"/>
    <p:sldId id="967" r:id="rId17"/>
    <p:sldId id="968" r:id="rId18"/>
    <p:sldId id="969" r:id="rId19"/>
    <p:sldId id="970" r:id="rId20"/>
    <p:sldId id="971" r:id="rId21"/>
    <p:sldId id="972" r:id="rId22"/>
    <p:sldId id="715" r:id="rId23"/>
    <p:sldId id="978" r:id="rId24"/>
    <p:sldId id="979" r:id="rId25"/>
    <p:sldId id="716" r:id="rId26"/>
    <p:sldId id="718" r:id="rId27"/>
    <p:sldId id="762" r:id="rId28"/>
    <p:sldId id="982" r:id="rId29"/>
    <p:sldId id="980" r:id="rId30"/>
    <p:sldId id="719" r:id="rId31"/>
    <p:sldId id="984" r:id="rId32"/>
    <p:sldId id="985" r:id="rId33"/>
    <p:sldId id="822" r:id="rId34"/>
    <p:sldId id="847" r:id="rId35"/>
    <p:sldId id="848" r:id="rId36"/>
    <p:sldId id="849" r:id="rId37"/>
    <p:sldId id="850" r:id="rId38"/>
    <p:sldId id="986" r:id="rId39"/>
    <p:sldId id="856" r:id="rId40"/>
    <p:sldId id="994" r:id="rId41"/>
    <p:sldId id="858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1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9F085-7218-E940-98F1-E01D3CB4638F}" type="datetimeFigureOut">
              <a:rPr lang="en-US" smtClean="0"/>
              <a:pPr/>
              <a:t>7/5/17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6DFF6-C117-1E4D-88A4-B1F590B45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9796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12-01T20:34:01.8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16496 1736 0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12-03T21:20:41.6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1885 620 0,'0'25'16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06T21:29:47.6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3016 2434 0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12-08T21:18:35.3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6995 1910 0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7D58D-4755-7C4C-8903-5CB0E2A6B8F7}" type="datetimeFigureOut">
              <a:rPr lang="en-US" smtClean="0"/>
              <a:pPr/>
              <a:t>7/5/17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68FD5-1031-9A44-8AA8-46C288F0E4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83190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AC378-DE76-49E8-9DB0-FA3502798E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27493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AC378-DE76-49E8-9DB0-FA3502798E2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55702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AC378-DE76-49E8-9DB0-FA3502798E2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55702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AC378-DE76-49E8-9DB0-FA3502798E2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63877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AC378-DE76-49E8-9DB0-FA3502798E2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55702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AC378-DE76-49E8-9DB0-FA3502798E2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0765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AC378-DE76-49E8-9DB0-FA3502798E2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23303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AC378-DE76-49E8-9DB0-FA3502798E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72877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AC378-DE76-49E8-9DB0-FA3502798E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72877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AC378-DE76-49E8-9DB0-FA3502798E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14599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buFont typeface="Arial" charset="0"/>
              <a:buNone/>
            </a:pPr>
            <a:fld id="{0C05F823-FCF8-7F49-9E19-3088033D452F}" type="slidenum">
              <a:rPr lang="en-GB" sz="1100"/>
              <a:pPr>
                <a:buFont typeface="Arial" charset="0"/>
                <a:buNone/>
              </a:pPr>
              <a:t>8</a:t>
            </a:fld>
            <a:endParaRPr lang="en-GB" sz="1100"/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sz="170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3805" y="4343703"/>
            <a:ext cx="5025926" cy="4110869"/>
          </a:xfrm>
          <a:noFill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34500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AC378-DE76-49E8-9DB0-FA3502798E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6248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AC378-DE76-49E8-9DB0-FA3502798E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17732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AC378-DE76-49E8-9DB0-FA3502798E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55702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AC378-DE76-49E8-9DB0-FA3502798E2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55702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0D18-3383-AD40-BD10-0B28C987AB3B}" type="datetimeFigureOut">
              <a:rPr lang="en-US" smtClean="0"/>
              <a:pPr/>
              <a:t>7/5/17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0D18-3383-AD40-BD10-0B28C987AB3B}" type="datetimeFigureOut">
              <a:rPr lang="en-US" smtClean="0"/>
              <a:pPr/>
              <a:t>7/5/17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A3A8-3CEC-DC49-A977-A6E8D30ED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0D18-3383-AD40-BD10-0B28C987AB3B}" type="datetimeFigureOut">
              <a:rPr lang="en-US" smtClean="0"/>
              <a:pPr/>
              <a:t>7/5/17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A3A8-3CEC-DC49-A977-A6E8D30ED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75" y="161925"/>
            <a:ext cx="8110538" cy="676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075" y="1008063"/>
            <a:ext cx="4373563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1008063"/>
            <a:ext cx="4373562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28395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75" y="161925"/>
            <a:ext cx="8110538" cy="676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075" y="1008063"/>
            <a:ext cx="4373563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8038" y="1008063"/>
            <a:ext cx="4373562" cy="2771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8038" y="3932238"/>
            <a:ext cx="4373562" cy="2773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00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0D18-3383-AD40-BD10-0B28C987AB3B}" type="datetimeFigureOut">
              <a:rPr lang="en-US" smtClean="0"/>
              <a:pPr/>
              <a:t>7/5/17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A3A8-3CEC-DC49-A977-A6E8D30ED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0D18-3383-AD40-BD10-0B28C987AB3B}" type="datetimeFigureOut">
              <a:rPr lang="en-US" smtClean="0"/>
              <a:pPr/>
              <a:t>7/5/17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A3A8-3CEC-DC49-A977-A6E8D30EDA9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0D18-3383-AD40-BD10-0B28C987AB3B}" type="datetimeFigureOut">
              <a:rPr lang="en-US" smtClean="0"/>
              <a:pPr/>
              <a:t>7/5/17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A3A8-3CEC-DC49-A977-A6E8D30ED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0D18-3383-AD40-BD10-0B28C987AB3B}" type="datetimeFigureOut">
              <a:rPr lang="en-US" smtClean="0"/>
              <a:pPr/>
              <a:t>7/5/17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A3A8-3CEC-DC49-A977-A6E8D30EDA9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0D18-3383-AD40-BD10-0B28C987AB3B}" type="datetimeFigureOut">
              <a:rPr lang="en-US" smtClean="0"/>
              <a:pPr/>
              <a:t>7/5/17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A3A8-3CEC-DC49-A977-A6E8D30ED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0D18-3383-AD40-BD10-0B28C987AB3B}" type="datetimeFigureOut">
              <a:rPr lang="en-US" smtClean="0"/>
              <a:pPr/>
              <a:t>7/5/17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A3A8-3CEC-DC49-A977-A6E8D30ED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0D18-3383-AD40-BD10-0B28C987AB3B}" type="datetimeFigureOut">
              <a:rPr lang="en-US" smtClean="0"/>
              <a:pPr/>
              <a:t>7/5/17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A3A8-3CEC-DC49-A977-A6E8D30EDA9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0D18-3383-AD40-BD10-0B28C987AB3B}" type="datetimeFigureOut">
              <a:rPr lang="en-US" smtClean="0"/>
              <a:pPr/>
              <a:t>7/5/17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A3A8-3CEC-DC49-A977-A6E8D30ED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7410D18-3383-AD40-BD10-0B28C987AB3B}" type="datetimeFigureOut">
              <a:rPr lang="en-US" smtClean="0"/>
              <a:pPr/>
              <a:t>7/5/17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C3FA3A8-3CEC-DC49-A977-A6E8D30ED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Microsoft_Equation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Microsoft_Equation2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oleObject" Target="../embeddings/Microsoft_Equation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Microsoft_Equation5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Microsoft_Equation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oleObject" Target="../embeddings/Microsoft_Equation8.bin"/><Relationship Id="rId8" Type="http://schemas.openxmlformats.org/officeDocument/2006/relationships/image" Target="../media/image19.emf"/><Relationship Id="rId7" Type="http://schemas.openxmlformats.org/officeDocument/2006/relationships/customXml" Target="../ink/ink11.xml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Microsoft_Equation9.bin"/><Relationship Id="rId5" Type="http://schemas.openxmlformats.org/officeDocument/2006/relationships/oleObject" Target="../embeddings/Microsoft_Equation10.bin"/><Relationship Id="rId10" Type="http://schemas.openxmlformats.org/officeDocument/2006/relationships/customXml" Target="../ink/ink12.xml"/><Relationship Id="rId11" Type="http://schemas.openxmlformats.org/officeDocument/2006/relationships/image" Target="../media/image2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2.xml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724" y="3774582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</a:rPr>
              <a:t>OpenStax</a:t>
            </a:r>
            <a:r>
              <a:rPr lang="en-US" sz="3600" b="1" dirty="0" smtClean="0">
                <a:solidFill>
                  <a:schemeClr val="tx1"/>
                </a:solidFill>
              </a:rPr>
              <a:t> Chemistry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Joseph </a:t>
            </a:r>
            <a:r>
              <a:rPr lang="en-US" sz="2800" b="1" dirty="0" err="1" smtClean="0">
                <a:solidFill>
                  <a:schemeClr val="tx1"/>
                </a:solidFill>
              </a:rPr>
              <a:t>DePasquale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197C-B5C7-4A48-A68B-26188798F9C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7164" y="1923190"/>
            <a:ext cx="7848600" cy="1927225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00090"/>
                </a:solidFill>
              </a:rPr>
              <a:t>CHAPTER 17</a:t>
            </a:r>
            <a:br>
              <a:rPr lang="en-US" sz="4400" b="1" dirty="0" smtClean="0">
                <a:solidFill>
                  <a:srgbClr val="000090"/>
                </a:solidFill>
              </a:rPr>
            </a:br>
            <a:r>
              <a:rPr lang="en-US" sz="4400" b="1" dirty="0" smtClean="0">
                <a:solidFill>
                  <a:srgbClr val="000090"/>
                </a:solidFill>
              </a:rPr>
              <a:t>Electrochemistry</a:t>
            </a:r>
            <a:br>
              <a:rPr lang="en-US" sz="4400" b="1" dirty="0" smtClean="0">
                <a:solidFill>
                  <a:srgbClr val="000090"/>
                </a:solidFill>
              </a:rPr>
            </a:b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547" y="304800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0090"/>
                </a:solidFill>
                <a:ea typeface="Osaka" charset="0"/>
                <a:cs typeface="Osaka" charset="0"/>
              </a:rPr>
              <a:t>Steps for Balancing Redox Reactions</a:t>
            </a:r>
            <a:endParaRPr lang="en-US" sz="3600" b="1" dirty="0">
              <a:solidFill>
                <a:srgbClr val="000090"/>
              </a:solidFill>
              <a:ea typeface="Osaka" charset="0"/>
              <a:cs typeface="Osaka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337" y="1371599"/>
            <a:ext cx="8229600" cy="5282765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600" dirty="0" smtClean="0">
                <a:ea typeface="Osaka" charset="0"/>
                <a:cs typeface="ＭＳ Ｐゴシック" charset="-128"/>
              </a:rPr>
              <a:t>1) Assign oxidation numbers.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600" dirty="0" smtClean="0">
              <a:ea typeface="Osaka" charset="0"/>
              <a:cs typeface="ＭＳ Ｐゴシック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600" dirty="0" smtClean="0">
                <a:ea typeface="Osaka" charset="0"/>
                <a:cs typeface="ＭＳ Ｐゴシック" charset="-128"/>
              </a:rPr>
              <a:t>2) Split the reaction into two half-reactions. An oxidation and a reduction.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600" dirty="0">
              <a:ea typeface="Osaka" charset="0"/>
              <a:cs typeface="ＭＳ Ｐゴシック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600" b="1" dirty="0" smtClean="0">
                <a:ea typeface="Osaka" charset="0"/>
                <a:cs typeface="ＭＳ Ｐゴシック" charset="-128"/>
              </a:rPr>
              <a:t>3) Balance </a:t>
            </a:r>
            <a:r>
              <a:rPr lang="en-US" sz="2600" b="1" dirty="0">
                <a:ea typeface="Osaka" charset="0"/>
                <a:cs typeface="ＭＳ Ｐゴシック" charset="-128"/>
              </a:rPr>
              <a:t>one </a:t>
            </a:r>
            <a:r>
              <a:rPr lang="en-US" sz="2600" b="1" dirty="0" smtClean="0">
                <a:ea typeface="Osaka" charset="0"/>
                <a:cs typeface="ＭＳ Ｐゴシック" charset="-128"/>
              </a:rPr>
              <a:t>half reaction.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600" b="1" dirty="0">
              <a:ea typeface="Osaka" charset="0"/>
              <a:cs typeface="ＭＳ Ｐゴシック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600" b="1" dirty="0" smtClean="0">
                <a:ea typeface="Osaka" charset="0"/>
                <a:cs typeface="ＭＳ Ｐゴシック" charset="-128"/>
              </a:rPr>
              <a:t>4) Balance </a:t>
            </a:r>
            <a:r>
              <a:rPr lang="en-US" sz="2600" b="1" dirty="0">
                <a:ea typeface="Osaka" charset="0"/>
                <a:cs typeface="ＭＳ Ｐゴシック" charset="-128"/>
              </a:rPr>
              <a:t>the other </a:t>
            </a:r>
            <a:r>
              <a:rPr lang="en-US" sz="2600" b="1" dirty="0" smtClean="0">
                <a:ea typeface="Osaka" charset="0"/>
                <a:cs typeface="ＭＳ Ｐゴシック" charset="-128"/>
              </a:rPr>
              <a:t>half reaction.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600" dirty="0">
              <a:ea typeface="Osaka" charset="0"/>
              <a:cs typeface="ＭＳ Ｐゴシック" charset="-128"/>
            </a:endParaRPr>
          </a:p>
          <a:p>
            <a:pPr marL="533400" indent="-533400" eaLnBrk="1" hangingPunct="1">
              <a:buFont typeface="Times" charset="0"/>
              <a:buNone/>
              <a:defRPr/>
            </a:pPr>
            <a:r>
              <a:rPr lang="en-US" sz="2600" dirty="0" smtClean="0">
                <a:ea typeface="Osaka" charset="0"/>
                <a:cs typeface="ＭＳ Ｐゴシック" charset="-128"/>
              </a:rPr>
              <a:t>5) Combine </a:t>
            </a:r>
            <a:r>
              <a:rPr lang="en-US" sz="2600" dirty="0">
                <a:ea typeface="Osaka" charset="0"/>
                <a:cs typeface="ＭＳ Ｐゴシック" charset="-128"/>
              </a:rPr>
              <a:t>the two balanced half </a:t>
            </a:r>
            <a:r>
              <a:rPr lang="en-US" sz="2600" dirty="0" smtClean="0">
                <a:ea typeface="Osaka" charset="0"/>
                <a:cs typeface="ＭＳ Ｐゴシック" charset="-128"/>
              </a:rPr>
              <a:t>reactions in such a way as to eliminate </a:t>
            </a:r>
            <a:r>
              <a:rPr lang="en-US" sz="2600" dirty="0">
                <a:ea typeface="Osaka" charset="0"/>
                <a:cs typeface="ＭＳ Ｐゴシック" charset="-128"/>
              </a:rPr>
              <a:t>electrons</a:t>
            </a:r>
            <a:r>
              <a:rPr lang="en-US" sz="2600" dirty="0" smtClean="0">
                <a:ea typeface="Osaka" charset="0"/>
                <a:cs typeface="ＭＳ Ｐゴシック" charset="-128"/>
              </a:rPr>
              <a:t>.</a:t>
            </a:r>
          </a:p>
          <a:p>
            <a:pPr marL="533400" indent="-533400" eaLnBrk="1" hangingPunct="1">
              <a:buFont typeface="Times" charset="0"/>
              <a:buNone/>
              <a:defRPr/>
            </a:pPr>
            <a:endParaRPr lang="en-US" sz="2600" dirty="0" smtClean="0">
              <a:ea typeface="Osaka" charset="0"/>
              <a:cs typeface="ＭＳ Ｐゴシック" charset="-128"/>
            </a:endParaRPr>
          </a:p>
          <a:p>
            <a:pPr marL="533400" indent="-533400" eaLnBrk="1" hangingPunct="1">
              <a:buFont typeface="Times" charset="0"/>
              <a:buNone/>
              <a:defRPr/>
            </a:pPr>
            <a:r>
              <a:rPr lang="en-US" sz="2600" dirty="0" smtClean="0">
                <a:ea typeface="Osaka" charset="0"/>
                <a:cs typeface="ＭＳ Ｐゴシック" charset="-128"/>
              </a:rPr>
              <a:t>6) Check: Atoms and charge must be balanced. </a:t>
            </a:r>
            <a:endParaRPr lang="en-US" sz="2600" dirty="0">
              <a:ea typeface="Osaka" charset="0"/>
              <a:cs typeface="ＭＳ Ｐゴシック" charset="-128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9927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91388" y="122546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Cu-Ag</a:t>
            </a:r>
            <a:r>
              <a:rPr lang="en-US" sz="3200" baseline="30000" dirty="0" smtClean="0">
                <a:solidFill>
                  <a:srgbClr val="000090"/>
                </a:solidFill>
              </a:rPr>
              <a:t>+ </a:t>
            </a:r>
            <a:r>
              <a:rPr lang="en-US" sz="3200" dirty="0" err="1" smtClean="0">
                <a:solidFill>
                  <a:srgbClr val="000090"/>
                </a:solidFill>
              </a:rPr>
              <a:t>Redox</a:t>
            </a:r>
            <a:r>
              <a:rPr lang="en-US" sz="3200" dirty="0" smtClean="0">
                <a:solidFill>
                  <a:srgbClr val="000090"/>
                </a:solidFill>
              </a:rPr>
              <a:t> Reaction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197C-B5C7-4A48-A68B-26188798F9C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527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5482" y="902846"/>
            <a:ext cx="8869448" cy="6002358"/>
          </a:xfrm>
        </p:spPr>
        <p:txBody>
          <a:bodyPr>
            <a:noAutofit/>
          </a:bodyPr>
          <a:lstStyle/>
          <a:p>
            <a:r>
              <a:rPr lang="en-US" dirty="0" smtClean="0"/>
              <a:t>When a piece of Cu metal is added to </a:t>
            </a:r>
            <a:r>
              <a:rPr lang="en-US" dirty="0" err="1" smtClean="0"/>
              <a:t>Ag</a:t>
            </a:r>
            <a:r>
              <a:rPr lang="en-US" baseline="30000" dirty="0" err="1" smtClean="0"/>
              <a:t>+</a:t>
            </a:r>
            <a:r>
              <a:rPr lang="en-US" dirty="0" err="1" smtClean="0"/>
              <a:t>(aq</a:t>
            </a:r>
            <a:r>
              <a:rPr lang="en-US" dirty="0" smtClean="0"/>
              <a:t>) ions: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Cu(</a:t>
            </a:r>
            <a:r>
              <a:rPr lang="en-US" b="1" i="1" dirty="0" err="1" smtClean="0"/>
              <a:t>s</a:t>
            </a:r>
            <a:r>
              <a:rPr lang="en-US" b="1" dirty="0" smtClean="0"/>
              <a:t>)  </a:t>
            </a:r>
            <a:r>
              <a:rPr lang="en-US" b="1" dirty="0"/>
              <a:t>+</a:t>
            </a:r>
            <a:r>
              <a:rPr lang="en-US" b="1" dirty="0" smtClean="0"/>
              <a:t>  2Ag</a:t>
            </a:r>
            <a:r>
              <a:rPr lang="en-US" b="1" baseline="30000" dirty="0" smtClean="0"/>
              <a:t>+</a:t>
            </a:r>
            <a:r>
              <a:rPr lang="en-US" b="1" dirty="0" smtClean="0"/>
              <a:t>(</a:t>
            </a:r>
            <a:r>
              <a:rPr lang="en-US" b="1" i="1" dirty="0"/>
              <a:t>aq</a:t>
            </a:r>
            <a:r>
              <a:rPr lang="en-US" b="1" dirty="0"/>
              <a:t>)</a:t>
            </a:r>
            <a:r>
              <a:rPr lang="en-US" b="1" dirty="0" smtClean="0"/>
              <a:t>                 </a:t>
            </a:r>
            <a:r>
              <a:rPr lang="en-US" b="1" dirty="0" smtClean="0"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en-US" b="1" dirty="0" smtClean="0">
                <a:sym typeface="Wingdings" pitchFamily="2" charset="2"/>
              </a:rPr>
              <a:t>                  Cu</a:t>
            </a:r>
            <a:r>
              <a:rPr lang="en-US" b="1" baseline="30000" dirty="0" smtClean="0">
                <a:sym typeface="Wingdings" pitchFamily="2" charset="2"/>
              </a:rPr>
              <a:t>2+</a:t>
            </a:r>
            <a:r>
              <a:rPr lang="en-US" b="1" dirty="0" smtClean="0">
                <a:sym typeface="Wingdings" pitchFamily="2" charset="2"/>
              </a:rPr>
              <a:t>(</a:t>
            </a:r>
            <a:r>
              <a:rPr lang="en-US" b="1" i="1" dirty="0">
                <a:sym typeface="Wingdings" pitchFamily="2" charset="2"/>
              </a:rPr>
              <a:t>aq</a:t>
            </a:r>
            <a:r>
              <a:rPr lang="en-US" b="1" dirty="0">
                <a:sym typeface="Wingdings" pitchFamily="2" charset="2"/>
              </a:rPr>
              <a:t>)</a:t>
            </a:r>
            <a:r>
              <a:rPr lang="en-US" b="1" dirty="0" smtClean="0">
                <a:sym typeface="Wingdings" pitchFamily="2" charset="2"/>
              </a:rPr>
              <a:t>  +  2Ag(</a:t>
            </a:r>
            <a:r>
              <a:rPr lang="en-US" b="1" i="1" dirty="0" smtClean="0">
                <a:sym typeface="Wingdings" pitchFamily="2" charset="2"/>
              </a:rPr>
              <a:t>s</a:t>
            </a:r>
            <a:r>
              <a:rPr lang="en-US" b="1" dirty="0" smtClean="0">
                <a:sym typeface="Wingdings" pitchFamily="2" charset="2"/>
              </a:rPr>
              <a:t>)</a:t>
            </a:r>
          </a:p>
          <a:p>
            <a:pPr>
              <a:buNone/>
            </a:pPr>
            <a:endParaRPr lang="en-US" b="1" dirty="0" smtClean="0">
              <a:sym typeface="Wingdings" pitchFamily="2" charset="2"/>
            </a:endParaRPr>
          </a:p>
          <a:p>
            <a:pPr>
              <a:buNone/>
            </a:pPr>
            <a:endParaRPr lang="en-US" b="1" dirty="0" smtClean="0">
              <a:sym typeface="Wingdings" pitchFamily="2" charset="2"/>
            </a:endParaRPr>
          </a:p>
          <a:p>
            <a:pPr lvl="1"/>
            <a:endParaRPr lang="en-US" sz="2400" dirty="0" smtClean="0">
              <a:sym typeface="Wingdings" pitchFamily="2" charset="2"/>
            </a:endParaRPr>
          </a:p>
          <a:p>
            <a:pPr marL="274320" lvl="1" indent="0">
              <a:buNone/>
            </a:pPr>
            <a:endParaRPr lang="en-US" sz="2400" dirty="0" smtClean="0">
              <a:sym typeface="Wingdings" pitchFamily="2" charset="2"/>
            </a:endParaRPr>
          </a:p>
          <a:p>
            <a:pPr marL="274320" lvl="1" indent="0">
              <a:buNone/>
            </a:pPr>
            <a:endParaRPr lang="en-US" sz="2400" dirty="0" smtClean="0">
              <a:sym typeface="Wingdings" pitchFamily="2" charset="2"/>
            </a:endParaRPr>
          </a:p>
          <a:p>
            <a:pPr marL="274320" lvl="1" indent="0">
              <a:buNone/>
            </a:pPr>
            <a:endParaRPr lang="en-US" sz="2400" dirty="0" smtClean="0">
              <a:sym typeface="Wingdings" pitchFamily="2" charset="2"/>
            </a:endParaRPr>
          </a:p>
          <a:p>
            <a:pPr lvl="1"/>
            <a:r>
              <a:rPr lang="en-US" sz="2400" dirty="0">
                <a:sym typeface="Wingdings" pitchFamily="2" charset="2"/>
              </a:rPr>
              <a:t>When run directly in a test </a:t>
            </a:r>
            <a:r>
              <a:rPr lang="en-US" sz="2400" dirty="0" smtClean="0">
                <a:sym typeface="Wingdings" pitchFamily="2" charset="2"/>
              </a:rPr>
              <a:t>tube:</a:t>
            </a:r>
          </a:p>
          <a:p>
            <a:pPr lvl="2"/>
            <a:r>
              <a:rPr lang="en-US" sz="2400" dirty="0" smtClean="0">
                <a:sym typeface="Wingdings" pitchFamily="2" charset="2"/>
              </a:rPr>
              <a:t>Ag metal is deposited on the </a:t>
            </a:r>
            <a:r>
              <a:rPr lang="en-US" sz="2400" dirty="0">
                <a:sym typeface="Wingdings" pitchFamily="2" charset="2"/>
              </a:rPr>
              <a:t>surface </a:t>
            </a:r>
            <a:r>
              <a:rPr lang="en-US" sz="2400" dirty="0" smtClean="0">
                <a:sym typeface="Wingdings" pitchFamily="2" charset="2"/>
              </a:rPr>
              <a:t>of the Cu strip.</a:t>
            </a:r>
          </a:p>
          <a:p>
            <a:pPr lvl="2"/>
            <a:r>
              <a:rPr lang="en-US" sz="2400" dirty="0" smtClean="0">
                <a:sym typeface="Wingdings" pitchFamily="2" charset="2"/>
              </a:rPr>
              <a:t>Cu enters the solution </a:t>
            </a:r>
            <a:r>
              <a:rPr lang="en-US" sz="2400" dirty="0">
                <a:sym typeface="Wingdings" pitchFamily="2" charset="2"/>
              </a:rPr>
              <a:t>as</a:t>
            </a:r>
            <a:r>
              <a:rPr lang="en-US" sz="2400" dirty="0" smtClean="0">
                <a:sym typeface="Wingdings" pitchFamily="2" charset="2"/>
              </a:rPr>
              <a:t> blue Cu</a:t>
            </a:r>
            <a:r>
              <a:rPr lang="en-US" sz="2400" baseline="30000" dirty="0" smtClean="0">
                <a:sym typeface="Wingdings" pitchFamily="2" charset="2"/>
              </a:rPr>
              <a:t>2</a:t>
            </a:r>
            <a:r>
              <a:rPr lang="en-US" sz="2400" baseline="30000" dirty="0">
                <a:sym typeface="Wingdings" pitchFamily="2" charset="2"/>
              </a:rPr>
              <a:t>+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ions.</a:t>
            </a:r>
            <a:endParaRPr lang="en-US" sz="2400" b="1" dirty="0" smtClean="0">
              <a:solidFill>
                <a:srgbClr val="0000FF"/>
              </a:solidFill>
              <a:sym typeface="Wingdings" pitchFamily="2" charset="2"/>
            </a:endParaRPr>
          </a:p>
          <a:p>
            <a:pPr lvl="1"/>
            <a:r>
              <a:rPr lang="en-US" sz="2400" b="1" dirty="0" smtClean="0">
                <a:solidFill>
                  <a:srgbClr val="0000FF"/>
                </a:solidFill>
                <a:sym typeface="Wingdings" pitchFamily="2" charset="2"/>
              </a:rPr>
              <a:t>What if we forced these electrons to pass through an external wire?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16" name="Picture Placeholder 3" descr="CNX_Chem_17_02_Cu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-6897" b="-6897"/>
          <a:stretch>
            <a:fillRect/>
          </a:stretch>
        </p:blipFill>
        <p:spPr>
          <a:xfrm>
            <a:off x="143639" y="2006923"/>
            <a:ext cx="8860491" cy="2399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73400" y="143632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17.2: Galvanic Cells (Voltaic Cells)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197C-B5C7-4A48-A68B-26188798F9C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516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84064" y="993112"/>
            <a:ext cx="8229600" cy="5864888"/>
          </a:xfrm>
        </p:spPr>
        <p:txBody>
          <a:bodyPr>
            <a:normAutofit/>
          </a:bodyPr>
          <a:lstStyle/>
          <a:p>
            <a:r>
              <a:rPr lang="en-US" dirty="0"/>
              <a:t>In principle, any </a:t>
            </a:r>
            <a:r>
              <a:rPr lang="en-US" b="1" i="1" dirty="0">
                <a:solidFill>
                  <a:srgbClr val="000090"/>
                </a:solidFill>
              </a:rPr>
              <a:t>spontaneous</a:t>
            </a:r>
            <a:r>
              <a:rPr lang="en-US" dirty="0"/>
              <a:t> redox reaction can serve as </a:t>
            </a:r>
            <a:r>
              <a:rPr lang="en-US" dirty="0" smtClean="0"/>
              <a:t>a </a:t>
            </a:r>
            <a:r>
              <a:rPr lang="en-US" dirty="0"/>
              <a:t>source of </a:t>
            </a:r>
            <a:r>
              <a:rPr lang="en-US" dirty="0" smtClean="0"/>
              <a:t>electrical energy in a galvanic cell. </a:t>
            </a:r>
          </a:p>
          <a:p>
            <a:endParaRPr lang="en-US" dirty="0" smtClean="0"/>
          </a:p>
          <a:p>
            <a:r>
              <a:rPr lang="en-US" dirty="0" smtClean="0"/>
              <a:t>This cell is designed to take advantage of the movement of electrons which occurs during a redox reaction. 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The oxidation and reduction half reactions are “compartmentalized” into half cells.</a:t>
            </a:r>
          </a:p>
          <a:p>
            <a:pPr lvl="1"/>
            <a:r>
              <a:rPr lang="en-US" sz="2400" dirty="0"/>
              <a:t>Oxidation at one electrode (anode)</a:t>
            </a:r>
          </a:p>
          <a:p>
            <a:pPr lvl="1"/>
            <a:r>
              <a:rPr lang="en-US" sz="2400" dirty="0"/>
              <a:t>Reduction at the other electrode (cathode)</a:t>
            </a:r>
          </a:p>
          <a:p>
            <a:pPr lvl="1"/>
            <a:r>
              <a:rPr lang="en-US" sz="2400" dirty="0"/>
              <a:t>Electrons move through an external</a:t>
            </a:r>
            <a:r>
              <a:rPr lang="en-US" sz="2400" dirty="0" smtClean="0"/>
              <a:t> wire </a:t>
            </a:r>
            <a:r>
              <a:rPr lang="en-US" sz="2400" dirty="0"/>
              <a:t>from the anode to the </a:t>
            </a:r>
            <a:r>
              <a:rPr lang="en-US" sz="2400" dirty="0" smtClean="0"/>
              <a:t>cathode. </a:t>
            </a:r>
          </a:p>
          <a:p>
            <a:pPr lvl="1"/>
            <a:r>
              <a:rPr lang="en-US" sz="2400" dirty="0" smtClean="0"/>
              <a:t>These “moving” electrons can be used as a source of electrical energy.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6144" y="143632"/>
            <a:ext cx="8229600" cy="990600"/>
          </a:xfrm>
        </p:spPr>
        <p:txBody>
          <a:bodyPr/>
          <a:lstStyle/>
          <a:p>
            <a:r>
              <a:rPr lang="en-US" dirty="0" smtClean="0"/>
              <a:t>Galvanic </a:t>
            </a:r>
            <a:r>
              <a:rPr lang="en-US" dirty="0"/>
              <a:t>Cells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197C-B5C7-4A48-A68B-26188798F9C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516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6310" y="1213772"/>
            <a:ext cx="8229600" cy="5257800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The </a:t>
            </a:r>
            <a:r>
              <a:rPr lang="en-US" sz="2400" b="1" i="1" dirty="0" smtClean="0">
                <a:solidFill>
                  <a:srgbClr val="0000FF"/>
                </a:solidFill>
              </a:rPr>
              <a:t>Oxidation</a:t>
            </a:r>
            <a:r>
              <a:rPr lang="en-US" sz="2400" dirty="0" smtClean="0"/>
              <a:t> and </a:t>
            </a:r>
            <a:r>
              <a:rPr lang="en-US" sz="2400" b="1" i="1" dirty="0" smtClean="0">
                <a:solidFill>
                  <a:srgbClr val="FF0000"/>
                </a:solidFill>
              </a:rPr>
              <a:t>Reduction</a:t>
            </a:r>
            <a:r>
              <a:rPr lang="en-US" sz="2400" dirty="0" smtClean="0"/>
              <a:t> half-reactions occur at separate electrodes. 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b="1" i="1" dirty="0" smtClean="0">
                <a:solidFill>
                  <a:srgbClr val="0000FF"/>
                </a:solidFill>
              </a:rPr>
              <a:t>Oxidation</a:t>
            </a:r>
            <a:r>
              <a:rPr lang="en-US" sz="2400" dirty="0" smtClean="0"/>
              <a:t> Reaction occurs at the </a:t>
            </a:r>
            <a:r>
              <a:rPr lang="en-US" sz="2400" b="1" i="1" dirty="0" smtClean="0">
                <a:solidFill>
                  <a:srgbClr val="0000FF"/>
                </a:solidFill>
              </a:rPr>
              <a:t>Anode</a:t>
            </a:r>
          </a:p>
          <a:p>
            <a:pPr lvl="2"/>
            <a:r>
              <a:rPr lang="en-US" sz="2400" b="1" i="1" dirty="0" smtClean="0">
                <a:solidFill>
                  <a:srgbClr val="0000FF"/>
                </a:solidFill>
              </a:rPr>
              <a:t>Anions flow to the anode</a:t>
            </a:r>
          </a:p>
          <a:p>
            <a:pPr lvl="2">
              <a:buNone/>
            </a:pPr>
            <a:endParaRPr lang="en-US" sz="2400" b="1" i="1" dirty="0" smtClean="0">
              <a:solidFill>
                <a:srgbClr val="0000FF"/>
              </a:solidFill>
            </a:endParaRPr>
          </a:p>
          <a:p>
            <a:pPr lvl="1"/>
            <a:r>
              <a:rPr lang="en-US" sz="2400" dirty="0" smtClean="0"/>
              <a:t>The </a:t>
            </a:r>
            <a:r>
              <a:rPr lang="en-US" sz="2400" b="1" i="1" dirty="0" smtClean="0">
                <a:solidFill>
                  <a:srgbClr val="FF0000"/>
                </a:solidFill>
              </a:rPr>
              <a:t>Reduction</a:t>
            </a:r>
            <a:r>
              <a:rPr lang="en-US" sz="2400" dirty="0" smtClean="0"/>
              <a:t> Reaction occurs at </a:t>
            </a:r>
            <a:r>
              <a:rPr lang="en-US" sz="2400" dirty="0"/>
              <a:t>the</a:t>
            </a:r>
            <a:r>
              <a:rPr lang="en-US" sz="2400" dirty="0" smtClean="0"/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Cathode</a:t>
            </a:r>
          </a:p>
          <a:p>
            <a:pPr lvl="2"/>
            <a:r>
              <a:rPr lang="en-US" sz="2400" b="1" i="1" dirty="0" err="1" smtClean="0">
                <a:solidFill>
                  <a:srgbClr val="FF0000"/>
                </a:solidFill>
              </a:rPr>
              <a:t>Cations</a:t>
            </a:r>
            <a:r>
              <a:rPr lang="en-US" sz="2400" b="1" i="1" dirty="0" smtClean="0">
                <a:solidFill>
                  <a:srgbClr val="FF0000"/>
                </a:solidFill>
              </a:rPr>
              <a:t> flow to the cathode.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197C-B5C7-4A48-A68B-26188798F9C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6" name="Picture Placeholder 2" descr="CNX_Chem_17_02_Galvanic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2872" r="-2872"/>
          <a:stretch>
            <a:fillRect/>
          </a:stretch>
        </p:blipFill>
        <p:spPr>
          <a:xfrm>
            <a:off x="1410990" y="0"/>
            <a:ext cx="7178103" cy="6746312"/>
          </a:xfrm>
          <a:prstGeom prst="rect">
            <a:avLst/>
          </a:prstGeom>
        </p:spPr>
      </p:pic>
      <p:sp>
        <p:nvSpPr>
          <p:cNvPr id="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5844" y="216625"/>
            <a:ext cx="8229600" cy="227648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Cu-Ag</a:t>
            </a:r>
            <a:r>
              <a:rPr lang="en-US" sz="3200" baseline="30000" dirty="0" smtClean="0">
                <a:solidFill>
                  <a:srgbClr val="000090"/>
                </a:solidFill>
              </a:rPr>
              <a:t>+ </a:t>
            </a:r>
            <a:br>
              <a:rPr lang="en-US" sz="3200" baseline="30000" dirty="0" smtClean="0">
                <a:solidFill>
                  <a:srgbClr val="000090"/>
                </a:solidFill>
              </a:rPr>
            </a:br>
            <a:r>
              <a:rPr lang="en-US" sz="3200" dirty="0" smtClean="0">
                <a:solidFill>
                  <a:srgbClr val="000090"/>
                </a:solidFill>
              </a:rPr>
              <a:t>Galvanic </a:t>
            </a:r>
            <a:br>
              <a:rPr lang="en-US" sz="3200" dirty="0" smtClean="0">
                <a:solidFill>
                  <a:srgbClr val="000090"/>
                </a:solidFill>
              </a:rPr>
            </a:br>
            <a:r>
              <a:rPr lang="en-US" sz="3200" dirty="0" smtClean="0">
                <a:solidFill>
                  <a:srgbClr val="000090"/>
                </a:solidFill>
              </a:rPr>
              <a:t>Cell</a:t>
            </a:r>
            <a:endParaRPr lang="en-US" sz="32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197C-B5C7-4A48-A68B-26188798F9C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557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0413" y="1363559"/>
            <a:ext cx="3645691" cy="4572000"/>
          </a:xfrm>
        </p:spPr>
        <p:txBody>
          <a:bodyPr>
            <a:noAutofit/>
          </a:bodyPr>
          <a:lstStyle/>
          <a:p>
            <a:pPr lvl="1"/>
            <a:r>
              <a:rPr lang="en-US" sz="2800" dirty="0" smtClean="0"/>
              <a:t>Cu metal anode </a:t>
            </a:r>
            <a:r>
              <a:rPr lang="en-US" sz="2800" dirty="0"/>
              <a:t>dips into a </a:t>
            </a:r>
            <a:r>
              <a:rPr lang="en-US" sz="2800" dirty="0" smtClean="0"/>
              <a:t>soln. </a:t>
            </a:r>
            <a:r>
              <a:rPr lang="en-US" sz="2800" dirty="0"/>
              <a:t>of</a:t>
            </a:r>
            <a:r>
              <a:rPr lang="en-US" sz="2800" dirty="0" smtClean="0"/>
              <a:t> Cu</a:t>
            </a:r>
            <a:r>
              <a:rPr lang="en-US" sz="2800" baseline="30000" dirty="0" smtClean="0"/>
              <a:t>2+</a:t>
            </a:r>
            <a:r>
              <a:rPr lang="en-US" sz="2800" dirty="0" smtClean="0"/>
              <a:t> ions.</a:t>
            </a:r>
          </a:p>
          <a:p>
            <a:pPr lvl="1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Ag metal cathode </a:t>
            </a:r>
            <a:r>
              <a:rPr lang="en-US" sz="2800" dirty="0"/>
              <a:t>dips into a </a:t>
            </a:r>
            <a:r>
              <a:rPr lang="en-US" sz="2800" dirty="0" smtClean="0"/>
              <a:t>soln. </a:t>
            </a:r>
            <a:r>
              <a:rPr lang="en-US" sz="2800" dirty="0"/>
              <a:t>of</a:t>
            </a:r>
            <a:r>
              <a:rPr lang="en-US" sz="2800" dirty="0" smtClean="0"/>
              <a:t> Ag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ions.</a:t>
            </a:r>
          </a:p>
          <a:p>
            <a:pPr lvl="1">
              <a:buNone/>
            </a:pPr>
            <a:endParaRPr lang="en-US" sz="2800" dirty="0" smtClean="0"/>
          </a:p>
          <a:p>
            <a:pPr lvl="1"/>
            <a:r>
              <a:rPr lang="en-US" sz="2800" dirty="0"/>
              <a:t>The external</a:t>
            </a:r>
            <a:r>
              <a:rPr lang="en-US" sz="2800" dirty="0" smtClean="0"/>
              <a:t> wires are connected </a:t>
            </a:r>
            <a:r>
              <a:rPr lang="en-US" sz="2800" dirty="0"/>
              <a:t>to a </a:t>
            </a:r>
            <a:r>
              <a:rPr lang="en-US" sz="2800" dirty="0" smtClean="0"/>
              <a:t>voltmeter.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61646" y="530541"/>
            <a:ext cx="82942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Cu(</a:t>
            </a:r>
            <a:r>
              <a:rPr lang="en-US" sz="3200" b="1" i="1" dirty="0" err="1" smtClean="0"/>
              <a:t>s</a:t>
            </a:r>
            <a:r>
              <a:rPr lang="en-US" sz="3200" b="1" dirty="0" smtClean="0"/>
              <a:t>)  +  2Ag</a:t>
            </a:r>
            <a:r>
              <a:rPr lang="en-US" sz="3200" b="1" baseline="30000" dirty="0" smtClean="0"/>
              <a:t>+</a:t>
            </a:r>
            <a:r>
              <a:rPr lang="en-US" sz="3200" b="1" dirty="0" smtClean="0"/>
              <a:t>(</a:t>
            </a:r>
            <a:r>
              <a:rPr lang="en-US" sz="3200" b="1" i="1" dirty="0" smtClean="0"/>
              <a:t>aq</a:t>
            </a:r>
            <a:r>
              <a:rPr lang="en-US" sz="3200" b="1" dirty="0" smtClean="0"/>
              <a:t>)   </a:t>
            </a:r>
            <a:r>
              <a:rPr lang="en-US" sz="3200" b="1" dirty="0" smtClean="0"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en-US" sz="3200" b="1" dirty="0" smtClean="0">
                <a:sym typeface="Wingdings" pitchFamily="2" charset="2"/>
              </a:rPr>
              <a:t>   Cu</a:t>
            </a:r>
            <a:r>
              <a:rPr lang="en-US" sz="3200" b="1" baseline="30000" dirty="0" smtClean="0">
                <a:sym typeface="Wingdings" pitchFamily="2" charset="2"/>
              </a:rPr>
              <a:t>2+</a:t>
            </a:r>
            <a:r>
              <a:rPr lang="en-US" sz="3200" b="1" dirty="0" smtClean="0">
                <a:sym typeface="Wingdings" pitchFamily="2" charset="2"/>
              </a:rPr>
              <a:t>(</a:t>
            </a:r>
            <a:r>
              <a:rPr lang="en-US" sz="3200" b="1" i="1" dirty="0" smtClean="0">
                <a:sym typeface="Wingdings" pitchFamily="2" charset="2"/>
              </a:rPr>
              <a:t>aq</a:t>
            </a:r>
            <a:r>
              <a:rPr lang="en-US" sz="3200" b="1" dirty="0" smtClean="0">
                <a:sym typeface="Wingdings" pitchFamily="2" charset="2"/>
              </a:rPr>
              <a:t>)  +  2Ag(</a:t>
            </a:r>
            <a:r>
              <a:rPr lang="en-US" sz="3200" b="1" i="1" dirty="0" smtClean="0">
                <a:sym typeface="Wingdings" pitchFamily="2" charset="2"/>
              </a:rPr>
              <a:t>s</a:t>
            </a:r>
            <a:r>
              <a:rPr lang="en-US" sz="3200" b="1" dirty="0" smtClean="0">
                <a:sym typeface="Wingdings" pitchFamily="2" charset="2"/>
              </a:rPr>
              <a:t>)</a:t>
            </a:r>
          </a:p>
          <a:p>
            <a:endParaRPr lang="en-US" sz="3200" b="1" dirty="0"/>
          </a:p>
        </p:txBody>
      </p:sp>
      <p:pic>
        <p:nvPicPr>
          <p:cNvPr id="36" name="Picture Placeholder 2" descr="CNX_Chem_17_02_Galvanic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2872" r="-2872"/>
          <a:stretch>
            <a:fillRect/>
          </a:stretch>
        </p:blipFill>
        <p:spPr>
          <a:xfrm>
            <a:off x="3728054" y="1163804"/>
            <a:ext cx="5487784" cy="5157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197C-B5C7-4A48-A68B-26188798F9C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557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61828" y="1363559"/>
            <a:ext cx="3645691" cy="45720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At the Cu anode</a:t>
            </a:r>
            <a:r>
              <a:rPr lang="en-US" sz="2800" dirty="0" smtClean="0"/>
              <a:t>, electrons are produced.</a:t>
            </a:r>
          </a:p>
          <a:p>
            <a:pPr>
              <a:buClr>
                <a:schemeClr val="tx1"/>
              </a:buClr>
              <a:buNone/>
            </a:pPr>
            <a:r>
              <a:rPr lang="en-US" sz="2400" dirty="0" smtClean="0"/>
              <a:t>Cu (</a:t>
            </a:r>
            <a:r>
              <a:rPr lang="en-US" sz="2400" dirty="0" err="1" smtClean="0"/>
              <a:t>s</a:t>
            </a:r>
            <a:r>
              <a:rPr lang="en-US" sz="2400" dirty="0" smtClean="0"/>
              <a:t>) </a:t>
            </a:r>
            <a:r>
              <a:rPr lang="en-US" sz="2400" dirty="0" smtClean="0"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en-US" sz="2400" dirty="0" smtClean="0">
                <a:sym typeface="Wingdings" pitchFamily="2" charset="2"/>
              </a:rPr>
              <a:t> Cu</a:t>
            </a:r>
            <a:r>
              <a:rPr lang="en-US" sz="2400" baseline="30000" dirty="0" smtClean="0">
                <a:sym typeface="Wingdings" pitchFamily="2" charset="2"/>
              </a:rPr>
              <a:t>2+</a:t>
            </a:r>
            <a:r>
              <a:rPr lang="en-US" sz="2400" dirty="0" smtClean="0">
                <a:sym typeface="Wingdings" pitchFamily="2" charset="2"/>
              </a:rPr>
              <a:t> (</a:t>
            </a:r>
            <a:r>
              <a:rPr lang="en-US" sz="2400" dirty="0" err="1" smtClean="0">
                <a:sym typeface="Wingdings" pitchFamily="2" charset="2"/>
              </a:rPr>
              <a:t>aq</a:t>
            </a:r>
            <a:r>
              <a:rPr lang="en-US" sz="2400" dirty="0" smtClean="0">
                <a:sym typeface="Wingdings" pitchFamily="2" charset="2"/>
              </a:rPr>
              <a:t>) + 2e</a:t>
            </a:r>
            <a:r>
              <a:rPr lang="en-US" sz="2400" baseline="30000" dirty="0" smtClean="0">
                <a:sym typeface="Wingdings" pitchFamily="2" charset="2"/>
              </a:rPr>
              <a:t>-</a:t>
            </a:r>
            <a:endParaRPr lang="en-US" baseline="30000" dirty="0" smtClean="0">
              <a:sym typeface="Wingdings" pitchFamily="2" charset="2"/>
            </a:endParaRPr>
          </a:p>
          <a:p>
            <a:pPr>
              <a:buClr>
                <a:schemeClr val="tx1"/>
              </a:buClr>
              <a:buNone/>
            </a:pPr>
            <a:endParaRPr lang="en-US" sz="2800" i="1" baseline="30000" dirty="0" smtClean="0">
              <a:sym typeface="Wingdings" pitchFamily="2" charset="2"/>
            </a:endParaRP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2800" i="1" baseline="30000" dirty="0" smtClean="0">
                <a:sym typeface="Wingdings" pitchFamily="2" charset="2"/>
              </a:rPr>
              <a:t> </a:t>
            </a:r>
            <a:r>
              <a:rPr lang="en-US" sz="2800" i="1" dirty="0" smtClean="0">
                <a:sym typeface="Wingdings" pitchFamily="2" charset="2"/>
              </a:rPr>
              <a:t>Electrons flow from the </a:t>
            </a:r>
            <a:r>
              <a:rPr lang="en-US" sz="2800" b="1" i="1" dirty="0" smtClean="0">
                <a:solidFill>
                  <a:srgbClr val="FF0000"/>
                </a:solidFill>
                <a:sym typeface="Wingdings" pitchFamily="2" charset="2"/>
              </a:rPr>
              <a:t>anode</a:t>
            </a:r>
            <a:r>
              <a:rPr lang="en-US" sz="2800" i="1" dirty="0" smtClean="0">
                <a:sym typeface="Wingdings" pitchFamily="2" charset="2"/>
              </a:rPr>
              <a:t>, through the voltmeter, to the </a:t>
            </a:r>
            <a:r>
              <a:rPr lang="en-US" sz="2800" b="1" i="1" dirty="0" smtClean="0">
                <a:sym typeface="Wingdings" pitchFamily="2" charset="2"/>
              </a:rPr>
              <a:t>Ag cathode</a:t>
            </a:r>
            <a:r>
              <a:rPr lang="en-US" sz="2800" i="1" dirty="0" smtClean="0">
                <a:sym typeface="Wingdings" pitchFamily="2" charset="2"/>
              </a:rPr>
              <a:t>; the Voltmeter indicates the cell’s potential.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1646" y="530541"/>
            <a:ext cx="82942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Cu(</a:t>
            </a:r>
            <a:r>
              <a:rPr lang="en-US" sz="3200" b="1" i="1" dirty="0" err="1" smtClean="0"/>
              <a:t>s</a:t>
            </a:r>
            <a:r>
              <a:rPr lang="en-US" sz="3200" b="1" dirty="0" smtClean="0"/>
              <a:t>)  +  2Ag</a:t>
            </a:r>
            <a:r>
              <a:rPr lang="en-US" sz="3200" b="1" baseline="30000" dirty="0" smtClean="0"/>
              <a:t>+</a:t>
            </a:r>
            <a:r>
              <a:rPr lang="en-US" sz="3200" b="1" dirty="0" smtClean="0"/>
              <a:t>(</a:t>
            </a:r>
            <a:r>
              <a:rPr lang="en-US" sz="3200" b="1" i="1" dirty="0" smtClean="0"/>
              <a:t>aq</a:t>
            </a:r>
            <a:r>
              <a:rPr lang="en-US" sz="3200" b="1" dirty="0" smtClean="0"/>
              <a:t>)   </a:t>
            </a:r>
            <a:r>
              <a:rPr lang="en-US" sz="3200" b="1" dirty="0" smtClean="0"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en-US" sz="3200" b="1" dirty="0" smtClean="0">
                <a:sym typeface="Wingdings" pitchFamily="2" charset="2"/>
              </a:rPr>
              <a:t>   Cu</a:t>
            </a:r>
            <a:r>
              <a:rPr lang="en-US" sz="3200" b="1" baseline="30000" dirty="0" smtClean="0">
                <a:sym typeface="Wingdings" pitchFamily="2" charset="2"/>
              </a:rPr>
              <a:t>2+</a:t>
            </a:r>
            <a:r>
              <a:rPr lang="en-US" sz="3200" b="1" dirty="0" smtClean="0">
                <a:sym typeface="Wingdings" pitchFamily="2" charset="2"/>
              </a:rPr>
              <a:t>(</a:t>
            </a:r>
            <a:r>
              <a:rPr lang="en-US" sz="3200" b="1" i="1" dirty="0" smtClean="0">
                <a:sym typeface="Wingdings" pitchFamily="2" charset="2"/>
              </a:rPr>
              <a:t>aq</a:t>
            </a:r>
            <a:r>
              <a:rPr lang="en-US" sz="3200" b="1" dirty="0" smtClean="0">
                <a:sym typeface="Wingdings" pitchFamily="2" charset="2"/>
              </a:rPr>
              <a:t>)  +  2Ag(</a:t>
            </a:r>
            <a:r>
              <a:rPr lang="en-US" sz="3200" b="1" i="1" dirty="0" smtClean="0">
                <a:sym typeface="Wingdings" pitchFamily="2" charset="2"/>
              </a:rPr>
              <a:t>s</a:t>
            </a:r>
            <a:r>
              <a:rPr lang="en-US" sz="3200" b="1" dirty="0" smtClean="0">
                <a:sym typeface="Wingdings" pitchFamily="2" charset="2"/>
              </a:rPr>
              <a:t>)</a:t>
            </a:r>
          </a:p>
          <a:p>
            <a:endParaRPr lang="en-US" sz="3200" b="1" dirty="0"/>
          </a:p>
        </p:txBody>
      </p:sp>
      <p:pic>
        <p:nvPicPr>
          <p:cNvPr id="36" name="Picture Placeholder 2" descr="CNX_Chem_17_02_Galvanic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2872" r="-2872"/>
          <a:stretch>
            <a:fillRect/>
          </a:stretch>
        </p:blipFill>
        <p:spPr>
          <a:xfrm>
            <a:off x="3907519" y="1122386"/>
            <a:ext cx="5487784" cy="5157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197C-B5C7-4A48-A68B-26188798F9C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557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61828" y="1363559"/>
            <a:ext cx="3645691" cy="45720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2800" dirty="0" smtClean="0">
                <a:sym typeface="Wingdings" pitchFamily="2" charset="2"/>
              </a:rPr>
              <a:t>The electrons enter the </a:t>
            </a:r>
            <a:r>
              <a:rPr lang="en-US" sz="2800" b="1" dirty="0" smtClean="0">
                <a:sym typeface="Wingdings" pitchFamily="2" charset="2"/>
              </a:rPr>
              <a:t>Ag cathode</a:t>
            </a:r>
            <a:r>
              <a:rPr lang="en-US" sz="2800" dirty="0" smtClean="0">
                <a:sym typeface="Wingdings" pitchFamily="2" charset="2"/>
              </a:rPr>
              <a:t>, at which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endParaRPr lang="en-US" sz="2800" dirty="0" smtClean="0">
              <a:sym typeface="Wingdings" pitchFamily="2" charset="2"/>
            </a:endParaRPr>
          </a:p>
          <a:p>
            <a:pPr>
              <a:buFont typeface="Times" pitchFamily="18" charset="0"/>
              <a:buNone/>
            </a:pPr>
            <a:r>
              <a:rPr lang="en-US" sz="2400" dirty="0" smtClean="0">
                <a:sym typeface="Wingdings" pitchFamily="2" charset="2"/>
              </a:rPr>
              <a:t>2Ag</a:t>
            </a:r>
            <a:r>
              <a:rPr lang="en-US" sz="2400" baseline="30000" dirty="0" smtClean="0">
                <a:sym typeface="Wingdings" pitchFamily="2" charset="2"/>
              </a:rPr>
              <a:t>+</a:t>
            </a:r>
            <a:r>
              <a:rPr lang="en-US" sz="2400" dirty="0" smtClean="0">
                <a:sym typeface="Wingdings" pitchFamily="2" charset="2"/>
              </a:rPr>
              <a:t> (</a:t>
            </a:r>
            <a:r>
              <a:rPr lang="en-US" sz="2400" dirty="0" err="1" smtClean="0">
                <a:sym typeface="Wingdings" pitchFamily="2" charset="2"/>
              </a:rPr>
              <a:t>aq</a:t>
            </a:r>
            <a:r>
              <a:rPr lang="en-US" sz="2400" dirty="0" smtClean="0">
                <a:sym typeface="Wingdings" pitchFamily="2" charset="2"/>
              </a:rPr>
              <a:t>) + 2e</a:t>
            </a:r>
            <a:r>
              <a:rPr lang="en-US" sz="2400" baseline="30000" dirty="0" smtClean="0">
                <a:sym typeface="Wingdings" pitchFamily="2" charset="2"/>
              </a:rPr>
              <a:t>-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smtClean="0"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Ag(s</a:t>
            </a:r>
            <a:r>
              <a:rPr lang="en-US" sz="2400" dirty="0" smtClean="0">
                <a:sym typeface="Wingdings" pitchFamily="2" charset="2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1646" y="530541"/>
            <a:ext cx="82942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Cu(</a:t>
            </a:r>
            <a:r>
              <a:rPr lang="en-US" sz="3200" b="1" i="1" dirty="0" err="1" smtClean="0"/>
              <a:t>s</a:t>
            </a:r>
            <a:r>
              <a:rPr lang="en-US" sz="3200" b="1" dirty="0" smtClean="0"/>
              <a:t>)  +  2Ag</a:t>
            </a:r>
            <a:r>
              <a:rPr lang="en-US" sz="3200" b="1" baseline="30000" dirty="0" smtClean="0"/>
              <a:t>+</a:t>
            </a:r>
            <a:r>
              <a:rPr lang="en-US" sz="3200" b="1" dirty="0" smtClean="0"/>
              <a:t>(</a:t>
            </a:r>
            <a:r>
              <a:rPr lang="en-US" sz="3200" b="1" i="1" dirty="0" smtClean="0"/>
              <a:t>aq</a:t>
            </a:r>
            <a:r>
              <a:rPr lang="en-US" sz="3200" b="1" dirty="0" smtClean="0"/>
              <a:t>)   </a:t>
            </a:r>
            <a:r>
              <a:rPr lang="en-US" sz="3200" b="1" dirty="0" smtClean="0"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en-US" sz="3200" b="1" dirty="0" smtClean="0">
                <a:sym typeface="Wingdings" pitchFamily="2" charset="2"/>
              </a:rPr>
              <a:t>   Cu</a:t>
            </a:r>
            <a:r>
              <a:rPr lang="en-US" sz="3200" b="1" baseline="30000" dirty="0" smtClean="0">
                <a:sym typeface="Wingdings" pitchFamily="2" charset="2"/>
              </a:rPr>
              <a:t>2+</a:t>
            </a:r>
            <a:r>
              <a:rPr lang="en-US" sz="3200" b="1" dirty="0" smtClean="0">
                <a:sym typeface="Wingdings" pitchFamily="2" charset="2"/>
              </a:rPr>
              <a:t>(</a:t>
            </a:r>
            <a:r>
              <a:rPr lang="en-US" sz="3200" b="1" i="1" dirty="0" smtClean="0">
                <a:sym typeface="Wingdings" pitchFamily="2" charset="2"/>
              </a:rPr>
              <a:t>aq</a:t>
            </a:r>
            <a:r>
              <a:rPr lang="en-US" sz="3200" b="1" dirty="0" smtClean="0">
                <a:sym typeface="Wingdings" pitchFamily="2" charset="2"/>
              </a:rPr>
              <a:t>)  +  2Ag(</a:t>
            </a:r>
            <a:r>
              <a:rPr lang="en-US" sz="3200" b="1" i="1" dirty="0" smtClean="0">
                <a:sym typeface="Wingdings" pitchFamily="2" charset="2"/>
              </a:rPr>
              <a:t>s</a:t>
            </a:r>
            <a:r>
              <a:rPr lang="en-US" sz="3200" b="1" dirty="0" smtClean="0">
                <a:sym typeface="Wingdings" pitchFamily="2" charset="2"/>
              </a:rPr>
              <a:t>)</a:t>
            </a:r>
          </a:p>
          <a:p>
            <a:endParaRPr lang="en-US" sz="3200" b="1" dirty="0"/>
          </a:p>
        </p:txBody>
      </p:sp>
      <p:pic>
        <p:nvPicPr>
          <p:cNvPr id="36" name="Picture Placeholder 2" descr="CNX_Chem_17_02_Galvanic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2872" r="-2872"/>
          <a:stretch>
            <a:fillRect/>
          </a:stretch>
        </p:blipFill>
        <p:spPr>
          <a:xfrm>
            <a:off x="3907519" y="1122386"/>
            <a:ext cx="5487784" cy="5157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1870" y="9904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Charge </a:t>
            </a:r>
            <a:r>
              <a:rPr lang="en-US" dirty="0" smtClean="0"/>
              <a:t>Balance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197C-B5C7-4A48-A68B-26188798F9C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35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46498" y="1600199"/>
            <a:ext cx="8229600" cy="5664401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2600" dirty="0" smtClean="0"/>
              <a:t>As </a:t>
            </a:r>
            <a:r>
              <a:rPr lang="en-US" sz="2600" dirty="0"/>
              <a:t>the</a:t>
            </a:r>
            <a:r>
              <a:rPr lang="en-US" sz="2600" dirty="0" smtClean="0"/>
              <a:t> oxidation occurs, a </a:t>
            </a:r>
            <a:r>
              <a:rPr lang="en-US" sz="2600" dirty="0"/>
              <a:t>surplus of positive ions builds up at the </a:t>
            </a:r>
            <a:r>
              <a:rPr lang="en-US" sz="2600" dirty="0" smtClean="0"/>
              <a:t>anode. </a:t>
            </a:r>
          </a:p>
          <a:p>
            <a:pPr lvl="1">
              <a:buNone/>
            </a:pPr>
            <a:r>
              <a:rPr lang="en-US" sz="2600" b="1" dirty="0" smtClean="0"/>
              <a:t>	Cu (</a:t>
            </a:r>
            <a:r>
              <a:rPr lang="en-US" sz="2600" b="1" dirty="0" err="1" smtClean="0"/>
              <a:t>s</a:t>
            </a:r>
            <a:r>
              <a:rPr lang="en-US" sz="2600" b="1" dirty="0" smtClean="0"/>
              <a:t>)  </a:t>
            </a:r>
            <a:r>
              <a:rPr lang="en-US" sz="2600" b="1" dirty="0" smtClean="0"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en-US" sz="2600" b="1" dirty="0" smtClean="0">
                <a:sym typeface="Wingdings" pitchFamily="2" charset="2"/>
              </a:rPr>
              <a:t>  Cu</a:t>
            </a:r>
            <a:r>
              <a:rPr lang="en-US" sz="2600" b="1" baseline="30000" dirty="0" smtClean="0">
                <a:sym typeface="Wingdings" pitchFamily="2" charset="2"/>
              </a:rPr>
              <a:t>2+</a:t>
            </a:r>
            <a:r>
              <a:rPr lang="en-US" sz="2600" b="1" dirty="0" smtClean="0">
                <a:sym typeface="Wingdings" pitchFamily="2" charset="2"/>
              </a:rPr>
              <a:t> (</a:t>
            </a:r>
            <a:r>
              <a:rPr lang="en-US" sz="2600" b="1" dirty="0" err="1" smtClean="0">
                <a:sym typeface="Wingdings" pitchFamily="2" charset="2"/>
              </a:rPr>
              <a:t>aq</a:t>
            </a:r>
            <a:r>
              <a:rPr lang="en-US" sz="2600" b="1" dirty="0" smtClean="0">
                <a:sym typeface="Wingdings" pitchFamily="2" charset="2"/>
              </a:rPr>
              <a:t>) + 2e</a:t>
            </a:r>
            <a:r>
              <a:rPr lang="en-US" sz="2600" b="1" baseline="30000" dirty="0" smtClean="0">
                <a:sym typeface="Wingdings" pitchFamily="2" charset="2"/>
              </a:rPr>
              <a:t>-</a:t>
            </a:r>
          </a:p>
          <a:p>
            <a:pPr lvl="1">
              <a:buNone/>
            </a:pPr>
            <a:endParaRPr lang="en-US" sz="2600" b="1" baseline="30000" dirty="0" smtClean="0">
              <a:sym typeface="Wingdings" pitchFamily="2" charset="2"/>
            </a:endParaRPr>
          </a:p>
          <a:p>
            <a:pPr marL="0" lvl="1" indent="0">
              <a:buClr>
                <a:schemeClr val="tx1"/>
              </a:buClr>
              <a:buFont typeface="Arial"/>
              <a:buChar char="•"/>
            </a:pPr>
            <a:r>
              <a:rPr lang="en-US" sz="2600" b="1" baseline="30000" dirty="0" smtClean="0">
                <a:sym typeface="Wingdings" pitchFamily="2" charset="2"/>
              </a:rPr>
              <a:t> </a:t>
            </a:r>
            <a:r>
              <a:rPr lang="en-US" sz="2600" dirty="0" smtClean="0"/>
              <a:t>The area near the cathode becomes deficient in positive ions.</a:t>
            </a:r>
          </a:p>
          <a:p>
            <a:pPr lvl="1">
              <a:buNone/>
            </a:pPr>
            <a:r>
              <a:rPr lang="en-US" sz="2600" b="1" dirty="0" smtClean="0">
                <a:sym typeface="Wingdings" pitchFamily="2" charset="2"/>
              </a:rPr>
              <a:t>2Ag</a:t>
            </a:r>
            <a:r>
              <a:rPr lang="en-US" sz="2600" b="1" baseline="30000" dirty="0" smtClean="0">
                <a:sym typeface="Wingdings" pitchFamily="2" charset="2"/>
              </a:rPr>
              <a:t>+</a:t>
            </a:r>
            <a:r>
              <a:rPr lang="en-US" sz="2600" b="1" dirty="0" smtClean="0">
                <a:sym typeface="Wingdings" pitchFamily="2" charset="2"/>
              </a:rPr>
              <a:t> </a:t>
            </a:r>
            <a:r>
              <a:rPr lang="en-US" sz="2600" b="1" dirty="0" smtClean="0">
                <a:sym typeface="Wingdings" pitchFamily="2" charset="2"/>
              </a:rPr>
              <a:t>(</a:t>
            </a:r>
            <a:r>
              <a:rPr lang="en-US" sz="2600" b="1" dirty="0" err="1" smtClean="0">
                <a:sym typeface="Wingdings" pitchFamily="2" charset="2"/>
              </a:rPr>
              <a:t>aq</a:t>
            </a:r>
            <a:r>
              <a:rPr lang="en-US" sz="2600" b="1" dirty="0" smtClean="0">
                <a:sym typeface="Wingdings" pitchFamily="2" charset="2"/>
              </a:rPr>
              <a:t>) + 2e</a:t>
            </a:r>
            <a:r>
              <a:rPr lang="en-US" sz="2600" b="1" baseline="30000" dirty="0" smtClean="0">
                <a:sym typeface="Wingdings" pitchFamily="2" charset="2"/>
              </a:rPr>
              <a:t>-</a:t>
            </a:r>
            <a:r>
              <a:rPr lang="en-US" sz="2600" b="1" dirty="0" smtClean="0">
                <a:sym typeface="Wingdings" pitchFamily="2" charset="2"/>
              </a:rPr>
              <a:t>  </a:t>
            </a:r>
            <a:r>
              <a:rPr lang="en-US" sz="2600" b="1" dirty="0" smtClean="0"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en-US" sz="2600" b="1" dirty="0" smtClean="0">
                <a:sym typeface="Wingdings" pitchFamily="2" charset="2"/>
              </a:rPr>
              <a:t>  Ag (</a:t>
            </a:r>
            <a:r>
              <a:rPr lang="en-US" sz="2600" b="1" dirty="0" err="1" smtClean="0">
                <a:sym typeface="Wingdings" pitchFamily="2" charset="2"/>
              </a:rPr>
              <a:t>s</a:t>
            </a:r>
            <a:r>
              <a:rPr lang="en-US" sz="2600" b="1" dirty="0" smtClean="0">
                <a:sym typeface="Wingdings" pitchFamily="2" charset="2"/>
              </a:rPr>
              <a:t>)</a:t>
            </a:r>
          </a:p>
          <a:p>
            <a:pPr lvl="1">
              <a:buNone/>
            </a:pPr>
            <a:endParaRPr lang="en-US" sz="2600" b="1" dirty="0" smtClean="0">
              <a:sym typeface="Wingdings" pitchFamily="2" charset="2"/>
            </a:endParaRPr>
          </a:p>
          <a:p>
            <a:pPr marL="63500" lvl="1" indent="-63500">
              <a:buClr>
                <a:schemeClr val="tx1"/>
              </a:buClr>
              <a:buFont typeface="Arial"/>
              <a:buChar char="•"/>
            </a:pPr>
            <a:r>
              <a:rPr lang="en-US" sz="2600" b="1" dirty="0" smtClean="0">
                <a:sym typeface="Wingdings" pitchFamily="2" charset="2"/>
              </a:rPr>
              <a:t> </a:t>
            </a:r>
            <a:r>
              <a:rPr lang="en-US" sz="2600" dirty="0" smtClean="0"/>
              <a:t>The </a:t>
            </a:r>
            <a:r>
              <a:rPr lang="en-US" sz="2600" b="1" i="1" dirty="0" smtClean="0">
                <a:solidFill>
                  <a:srgbClr val="0000FF"/>
                </a:solidFill>
              </a:rPr>
              <a:t>Salt Bridge</a:t>
            </a:r>
            <a:r>
              <a:rPr lang="en-US" sz="2600" dirty="0" smtClean="0"/>
              <a:t> supplies additional </a:t>
            </a:r>
            <a:r>
              <a:rPr lang="en-US" sz="2600" dirty="0" err="1" smtClean="0"/>
              <a:t>cations</a:t>
            </a:r>
            <a:r>
              <a:rPr lang="en-US" sz="2600" dirty="0" smtClean="0"/>
              <a:t> and anions needed to balance out these charge differences and complete the circuit.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3463" y="961848"/>
            <a:ext cx="72805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Cu(</a:t>
            </a:r>
            <a:r>
              <a:rPr lang="en-US" sz="2800" b="1" i="1" dirty="0" err="1" smtClean="0"/>
              <a:t>s</a:t>
            </a:r>
            <a:r>
              <a:rPr lang="en-US" sz="2800" b="1" dirty="0" smtClean="0"/>
              <a:t>)  +  2Ag</a:t>
            </a:r>
            <a:r>
              <a:rPr lang="en-US" sz="2800" b="1" baseline="30000" dirty="0" smtClean="0"/>
              <a:t>+</a:t>
            </a:r>
            <a:r>
              <a:rPr lang="en-US" sz="2800" b="1" dirty="0" smtClean="0"/>
              <a:t>(</a:t>
            </a:r>
            <a:r>
              <a:rPr lang="en-US" sz="2800" b="1" i="1" dirty="0" smtClean="0"/>
              <a:t>aq</a:t>
            </a:r>
            <a:r>
              <a:rPr lang="en-US" sz="2800" b="1" dirty="0" smtClean="0"/>
              <a:t>)   </a:t>
            </a:r>
            <a:r>
              <a:rPr lang="en-US" sz="2800" b="1" dirty="0" smtClean="0"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en-US" sz="2800" b="1" dirty="0" smtClean="0">
                <a:sym typeface="Wingdings" pitchFamily="2" charset="2"/>
              </a:rPr>
              <a:t>   Cu</a:t>
            </a:r>
            <a:r>
              <a:rPr lang="en-US" sz="2800" b="1" baseline="30000" dirty="0" smtClean="0">
                <a:sym typeface="Wingdings" pitchFamily="2" charset="2"/>
              </a:rPr>
              <a:t>2+</a:t>
            </a:r>
            <a:r>
              <a:rPr lang="en-US" sz="2800" b="1" dirty="0" smtClean="0">
                <a:sym typeface="Wingdings" pitchFamily="2" charset="2"/>
              </a:rPr>
              <a:t>(</a:t>
            </a:r>
            <a:r>
              <a:rPr lang="en-US" sz="2800" b="1" i="1" dirty="0" smtClean="0">
                <a:sym typeface="Wingdings" pitchFamily="2" charset="2"/>
              </a:rPr>
              <a:t>aq</a:t>
            </a:r>
            <a:r>
              <a:rPr lang="en-US" sz="2800" b="1" dirty="0" smtClean="0">
                <a:sym typeface="Wingdings" pitchFamily="2" charset="2"/>
              </a:rPr>
              <a:t>)  +  2Ag(</a:t>
            </a:r>
            <a:r>
              <a:rPr lang="en-US" sz="2800" b="1" i="1" dirty="0" smtClean="0">
                <a:sym typeface="Wingdings" pitchFamily="2" charset="2"/>
              </a:rPr>
              <a:t>s</a:t>
            </a:r>
            <a:r>
              <a:rPr lang="en-US" sz="2800" b="1" dirty="0" smtClean="0">
                <a:sym typeface="Wingdings" pitchFamily="2" charset="2"/>
              </a:rPr>
              <a:t>)</a:t>
            </a:r>
          </a:p>
          <a:p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2258" y="159312"/>
            <a:ext cx="8229600" cy="990600"/>
          </a:xfrm>
        </p:spPr>
        <p:txBody>
          <a:bodyPr/>
          <a:lstStyle/>
          <a:p>
            <a:r>
              <a:rPr lang="en-US" dirty="0"/>
              <a:t>Salt Bridges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197C-B5C7-4A48-A68B-26188798F9C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3608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4255" y="1167484"/>
            <a:ext cx="8111685" cy="5733599"/>
          </a:xfrm>
        </p:spPr>
        <p:txBody>
          <a:bodyPr>
            <a:normAutofit/>
          </a:bodyPr>
          <a:lstStyle/>
          <a:p>
            <a:r>
              <a:rPr lang="en-US" b="1" dirty="0"/>
              <a:t>The salt bridge is a</a:t>
            </a:r>
            <a:r>
              <a:rPr lang="en-US" b="1" dirty="0" smtClean="0"/>
              <a:t> porous material consisting of a concentrated salt solution.</a:t>
            </a:r>
          </a:p>
          <a:p>
            <a:pPr lvl="1"/>
            <a:r>
              <a:rPr lang="en-US" sz="2400" dirty="0" smtClean="0"/>
              <a:t>NaNO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or KNO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are </a:t>
            </a:r>
            <a:r>
              <a:rPr lang="en-US" sz="2400" dirty="0"/>
              <a:t>frequently </a:t>
            </a:r>
            <a:r>
              <a:rPr lang="en-US" sz="2400" dirty="0" smtClean="0"/>
              <a:t>used.</a:t>
            </a:r>
          </a:p>
          <a:p>
            <a:pPr lvl="1">
              <a:buNone/>
            </a:pPr>
            <a:endParaRPr lang="en-US" sz="2400" dirty="0" smtClean="0"/>
          </a:p>
          <a:p>
            <a:pPr lvl="1"/>
            <a:r>
              <a:rPr lang="en-US" sz="2400" b="1" dirty="0">
                <a:solidFill>
                  <a:srgbClr val="0000FF"/>
                </a:solidFill>
              </a:rPr>
              <a:t>Anions flow </a:t>
            </a:r>
            <a:r>
              <a:rPr lang="en-US" sz="2400" dirty="0"/>
              <a:t>toward the anode to neutralize the </a:t>
            </a:r>
            <a:r>
              <a:rPr lang="en-US" sz="2400" dirty="0" smtClean="0"/>
              <a:t>build-up </a:t>
            </a:r>
            <a:r>
              <a:rPr lang="en-US" sz="2400" dirty="0"/>
              <a:t>of positive </a:t>
            </a:r>
            <a:r>
              <a:rPr lang="en-US" sz="2400" dirty="0" smtClean="0"/>
              <a:t>charge. 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b="1" dirty="0" err="1" smtClean="0">
                <a:solidFill>
                  <a:srgbClr val="0000FF"/>
                </a:solidFill>
              </a:rPr>
              <a:t>Cations</a:t>
            </a:r>
            <a:r>
              <a:rPr lang="en-US" sz="2400" b="1" dirty="0" smtClean="0">
                <a:solidFill>
                  <a:srgbClr val="0000FF"/>
                </a:solidFill>
              </a:rPr>
              <a:t> flow </a:t>
            </a:r>
            <a:r>
              <a:rPr lang="en-US" sz="2400" dirty="0" smtClean="0"/>
              <a:t>toward the cathode to “replace” the </a:t>
            </a:r>
            <a:r>
              <a:rPr lang="en-US" sz="2400" dirty="0" err="1" smtClean="0"/>
              <a:t>cations</a:t>
            </a:r>
            <a:r>
              <a:rPr lang="en-US" sz="2400" dirty="0" smtClean="0"/>
              <a:t> that are being consumed. </a:t>
            </a:r>
          </a:p>
          <a:p>
            <a:pPr lvl="1">
              <a:buNone/>
            </a:pP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54255" y="5387060"/>
            <a:ext cx="8427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This flow of ions </a:t>
            </a:r>
            <a:r>
              <a:rPr lang="en-US" sz="2400" b="1" dirty="0" smtClean="0"/>
              <a:t>enables electrical neutrality to be achieved, the circuit to be complete, and current to flow!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2972" y="251191"/>
            <a:ext cx="8229600" cy="990600"/>
          </a:xfrm>
        </p:spPr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197C-B5C7-4A48-A68B-26188798F9C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4766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2972" y="1330811"/>
            <a:ext cx="7737549" cy="5326755"/>
          </a:xfrm>
        </p:spPr>
        <p:txBody>
          <a:bodyPr>
            <a:normAutofit/>
          </a:bodyPr>
          <a:lstStyle/>
          <a:p>
            <a:pPr>
              <a:buFont typeface="Times" pitchFamily="18" charset="0"/>
              <a:buNone/>
            </a:pPr>
            <a:r>
              <a:rPr lang="en-US" sz="2800" dirty="0" smtClean="0"/>
              <a:t>17.1: Balancing Oxidation-Reduction Reactions</a:t>
            </a:r>
          </a:p>
          <a:p>
            <a:pPr>
              <a:buFont typeface="Times" pitchFamily="18" charset="0"/>
              <a:buNone/>
            </a:pPr>
            <a:endParaRPr lang="en-US" sz="2800" dirty="0" smtClean="0"/>
          </a:p>
          <a:p>
            <a:pPr>
              <a:buFont typeface="Times" pitchFamily="18" charset="0"/>
              <a:buNone/>
            </a:pPr>
            <a:r>
              <a:rPr lang="en-US" sz="2800" dirty="0" smtClean="0"/>
              <a:t>17.2 Galvanic Cells (Voltaic Cells)</a:t>
            </a:r>
          </a:p>
          <a:p>
            <a:pPr>
              <a:buFont typeface="Times" pitchFamily="18" charset="0"/>
              <a:buNone/>
            </a:pPr>
            <a:endParaRPr lang="en-US" sz="2800" dirty="0" smtClean="0"/>
          </a:p>
          <a:p>
            <a:pPr>
              <a:buFont typeface="Times" pitchFamily="18" charset="0"/>
              <a:buNone/>
            </a:pPr>
            <a:r>
              <a:rPr lang="en-US" sz="2800" dirty="0" smtClean="0"/>
              <a:t>17.3 Standard Reduction Potentials </a:t>
            </a:r>
          </a:p>
          <a:p>
            <a:pPr>
              <a:buFont typeface="Times" pitchFamily="18" charset="0"/>
              <a:buNone/>
            </a:pPr>
            <a:endParaRPr lang="en-US" sz="2800" dirty="0" smtClean="0"/>
          </a:p>
          <a:p>
            <a:pPr>
              <a:buFont typeface="Times" pitchFamily="18" charset="0"/>
              <a:buNone/>
            </a:pPr>
            <a:r>
              <a:rPr lang="en-US" sz="2800" dirty="0" smtClean="0"/>
              <a:t>17.4 The Nernst Equation</a:t>
            </a:r>
          </a:p>
          <a:p>
            <a:pPr>
              <a:buFont typeface="Times" pitchFamily="18" charset="0"/>
              <a:buNone/>
            </a:pPr>
            <a:endParaRPr lang="en-US" sz="2800" dirty="0" smtClean="0"/>
          </a:p>
          <a:p>
            <a:pPr>
              <a:buFont typeface="Times" pitchFamily="18" charset="0"/>
              <a:buNone/>
            </a:pPr>
            <a:endParaRPr lang="en-US" sz="2800" dirty="0" smtClean="0"/>
          </a:p>
          <a:p>
            <a:pPr>
              <a:buFont typeface="Times" pitchFamily="18" charset="0"/>
              <a:buNone/>
            </a:pPr>
            <a:endParaRPr lang="en-US" sz="2800" dirty="0" smtClean="0"/>
          </a:p>
          <a:p>
            <a:endParaRPr lang="en-US" sz="2800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938560" y="624960"/>
              <a:ext cx="360" cy="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29200" y="6156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197C-B5C7-4A48-A68B-26188798F9C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4869" y="644501"/>
            <a:ext cx="164675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Salt </a:t>
            </a:r>
          </a:p>
          <a:p>
            <a:r>
              <a:rPr lang="en-US" sz="3600" b="1" dirty="0" smtClean="0">
                <a:solidFill>
                  <a:srgbClr val="0000FF"/>
                </a:solidFill>
              </a:rPr>
              <a:t>Bridge</a:t>
            </a:r>
            <a:endParaRPr lang="en-US" sz="3600" b="1" dirty="0" smtClean="0">
              <a:solidFill>
                <a:srgbClr val="0000FF"/>
              </a:solidFill>
              <a:sym typeface="Wingdings" pitchFamily="2" charset="2"/>
            </a:endParaRPr>
          </a:p>
          <a:p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36" name="Picture Placeholder 2" descr="CNX_Chem_17_02_Galvanic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2872" r="-2872"/>
          <a:stretch>
            <a:fillRect/>
          </a:stretch>
        </p:blipFill>
        <p:spPr>
          <a:xfrm>
            <a:off x="2013918" y="96178"/>
            <a:ext cx="7194607" cy="6761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9842" y="500062"/>
            <a:ext cx="8110538" cy="6762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Cell </a:t>
            </a:r>
            <a:r>
              <a:rPr lang="en-US" dirty="0">
                <a:solidFill>
                  <a:srgbClr val="000090"/>
                </a:solidFill>
              </a:rPr>
              <a:t>Notation</a:t>
            </a:r>
          </a:p>
        </p:txBody>
      </p:sp>
      <p:sp>
        <p:nvSpPr>
          <p:cNvPr id="136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8456" y="1192884"/>
            <a:ext cx="8217816" cy="5181600"/>
          </a:xfrm>
        </p:spPr>
        <p:txBody>
          <a:bodyPr/>
          <a:lstStyle/>
          <a:p>
            <a:r>
              <a:rPr lang="en-US" sz="2400" dirty="0" smtClean="0"/>
              <a:t>Describes what happens in a galvanic cell.</a:t>
            </a:r>
          </a:p>
          <a:p>
            <a:r>
              <a:rPr lang="en-US" sz="2400" dirty="0" smtClean="0"/>
              <a:t>Oxidation </a:t>
            </a:r>
            <a:r>
              <a:rPr lang="en-US" sz="2400" dirty="0"/>
              <a:t>on the </a:t>
            </a:r>
            <a:r>
              <a:rPr lang="en-US" sz="2400" dirty="0" smtClean="0"/>
              <a:t>left (Cu oxidized to Cu</a:t>
            </a:r>
            <a:r>
              <a:rPr lang="en-US" sz="2400" baseline="30000" dirty="0" smtClean="0"/>
              <a:t>2+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/>
              <a:t>Reduction on the </a:t>
            </a:r>
            <a:r>
              <a:rPr lang="en-US" sz="2400" dirty="0" smtClean="0"/>
              <a:t>right (Ag</a:t>
            </a:r>
            <a:r>
              <a:rPr lang="en-US" sz="2400" baseline="30000" dirty="0" smtClean="0"/>
              <a:t>+ </a:t>
            </a:r>
            <a:r>
              <a:rPr lang="en-US" sz="2400" dirty="0" smtClean="0"/>
              <a:t>reduced to Ag)</a:t>
            </a:r>
          </a:p>
          <a:p>
            <a:r>
              <a:rPr lang="en-US" sz="2400" dirty="0"/>
              <a:t>Single vertical line represents a phase boundary</a:t>
            </a:r>
          </a:p>
          <a:p>
            <a:pPr lvl="1"/>
            <a:r>
              <a:rPr lang="en-US" sz="2400" dirty="0"/>
              <a:t>Liquid-metal or liquid-gas, etc.</a:t>
            </a:r>
          </a:p>
          <a:p>
            <a:r>
              <a:rPr lang="en-US" sz="2400" dirty="0"/>
              <a:t>Double line is the salt </a:t>
            </a:r>
            <a:r>
              <a:rPr lang="en-US" sz="2400" dirty="0" smtClean="0"/>
              <a:t>bridge</a:t>
            </a:r>
          </a:p>
          <a:p>
            <a:r>
              <a:rPr lang="en-US" dirty="0" smtClean="0"/>
              <a:t>Don’t include spectator ions</a:t>
            </a:r>
          </a:p>
          <a:p>
            <a:r>
              <a:rPr lang="en-US" sz="2400" dirty="0" smtClean="0"/>
              <a:t>Sometimes the concentration of the ion(s) is </a:t>
            </a:r>
            <a:r>
              <a:rPr lang="en-US" dirty="0" smtClean="0"/>
              <a:t>included.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18456" y="4774458"/>
            <a:ext cx="72805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Cu(</a:t>
            </a:r>
            <a:r>
              <a:rPr lang="en-US" sz="2800" b="1" i="1" dirty="0" err="1" smtClean="0"/>
              <a:t>s</a:t>
            </a:r>
            <a:r>
              <a:rPr lang="en-US" sz="2800" b="1" dirty="0" smtClean="0"/>
              <a:t>)  +  2Ag</a:t>
            </a:r>
            <a:r>
              <a:rPr lang="en-US" sz="2800" b="1" baseline="30000" dirty="0" smtClean="0"/>
              <a:t>+</a:t>
            </a:r>
            <a:r>
              <a:rPr lang="en-US" sz="2800" b="1" dirty="0" smtClean="0"/>
              <a:t>(</a:t>
            </a:r>
            <a:r>
              <a:rPr lang="en-US" sz="2800" b="1" i="1" dirty="0" smtClean="0"/>
              <a:t>aq</a:t>
            </a:r>
            <a:r>
              <a:rPr lang="en-US" sz="2800" b="1" dirty="0" smtClean="0"/>
              <a:t>)   </a:t>
            </a:r>
            <a:r>
              <a:rPr lang="en-US" sz="2800" b="1" dirty="0" smtClean="0"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en-US" sz="2800" b="1" dirty="0" smtClean="0">
                <a:sym typeface="Wingdings" pitchFamily="2" charset="2"/>
              </a:rPr>
              <a:t>   Cu</a:t>
            </a:r>
            <a:r>
              <a:rPr lang="en-US" sz="2800" b="1" baseline="30000" dirty="0" smtClean="0">
                <a:sym typeface="Wingdings" pitchFamily="2" charset="2"/>
              </a:rPr>
              <a:t>2+</a:t>
            </a:r>
            <a:r>
              <a:rPr lang="en-US" sz="2800" b="1" dirty="0" smtClean="0">
                <a:sym typeface="Wingdings" pitchFamily="2" charset="2"/>
              </a:rPr>
              <a:t>(</a:t>
            </a:r>
            <a:r>
              <a:rPr lang="en-US" sz="2800" b="1" i="1" dirty="0" smtClean="0">
                <a:sym typeface="Wingdings" pitchFamily="2" charset="2"/>
              </a:rPr>
              <a:t>aq</a:t>
            </a:r>
            <a:r>
              <a:rPr lang="en-US" sz="2800" b="1" dirty="0" smtClean="0">
                <a:sym typeface="Wingdings" pitchFamily="2" charset="2"/>
              </a:rPr>
              <a:t>)  +  2Ag(</a:t>
            </a:r>
            <a:r>
              <a:rPr lang="en-US" sz="2800" b="1" i="1" dirty="0" smtClean="0">
                <a:sym typeface="Wingdings" pitchFamily="2" charset="2"/>
              </a:rPr>
              <a:t>s</a:t>
            </a:r>
            <a:r>
              <a:rPr lang="en-US" sz="2800" b="1" dirty="0" smtClean="0">
                <a:sym typeface="Wingdings" pitchFamily="2" charset="2"/>
              </a:rPr>
              <a:t>)</a:t>
            </a:r>
          </a:p>
          <a:p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4947" y="198657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Galvanic </a:t>
            </a:r>
            <a:r>
              <a:rPr lang="en-US" b="1" dirty="0">
                <a:solidFill>
                  <a:srgbClr val="000090"/>
                </a:solidFill>
              </a:rPr>
              <a:t>Cell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197C-B5C7-4A48-A68B-26188798F9C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3721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9891" y="1237250"/>
            <a:ext cx="8229600" cy="5811966"/>
          </a:xfrm>
        </p:spPr>
        <p:txBody>
          <a:bodyPr/>
          <a:lstStyle/>
          <a:p>
            <a:r>
              <a:rPr lang="en-US" b="1" dirty="0"/>
              <a:t>“Compartmentalizing” </a:t>
            </a:r>
            <a:r>
              <a:rPr lang="en-US" dirty="0"/>
              <a:t>the</a:t>
            </a:r>
            <a:r>
              <a:rPr lang="en-US" dirty="0" smtClean="0"/>
              <a:t> oxidation </a:t>
            </a:r>
            <a:r>
              <a:rPr lang="en-US" dirty="0"/>
              <a:t>and reduction </a:t>
            </a:r>
            <a:r>
              <a:rPr lang="en-US" dirty="0" smtClean="0"/>
              <a:t>half reactions into half-cells, enables a spontaneous redox </a:t>
            </a:r>
            <a:r>
              <a:rPr lang="en-US" dirty="0"/>
              <a:t>reaction to be a source of electrical energy.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/>
              <a:t>In one </a:t>
            </a:r>
            <a:r>
              <a:rPr lang="en-US" dirty="0" smtClean="0"/>
              <a:t>half-cell</a:t>
            </a:r>
            <a:r>
              <a:rPr lang="en-US" dirty="0"/>
              <a:t>, the </a:t>
            </a:r>
            <a:r>
              <a:rPr lang="en-US" b="1" dirty="0">
                <a:solidFill>
                  <a:srgbClr val="0000FF"/>
                </a:solidFill>
              </a:rPr>
              <a:t>anode, oxidation </a:t>
            </a:r>
            <a:r>
              <a:rPr lang="en-US" b="1" dirty="0" smtClean="0">
                <a:solidFill>
                  <a:srgbClr val="0000FF"/>
                </a:solidFill>
              </a:rPr>
              <a:t>occurs.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dirty="0"/>
              <a:t>In the other </a:t>
            </a:r>
            <a:r>
              <a:rPr lang="en-US" dirty="0" smtClean="0"/>
              <a:t>half-cell</a:t>
            </a:r>
            <a:r>
              <a:rPr lang="en-US" dirty="0"/>
              <a:t>, the </a:t>
            </a:r>
            <a:r>
              <a:rPr lang="en-US" b="1" dirty="0">
                <a:solidFill>
                  <a:srgbClr val="FF0000"/>
                </a:solidFill>
              </a:rPr>
              <a:t>cathode, reduction </a:t>
            </a:r>
            <a:r>
              <a:rPr lang="en-US" b="1" dirty="0" smtClean="0">
                <a:solidFill>
                  <a:srgbClr val="FF0000"/>
                </a:solidFill>
              </a:rPr>
              <a:t>occurs.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pPr marL="182880" lvl="1"/>
            <a:r>
              <a:rPr lang="en-US" sz="2400" dirty="0" smtClean="0"/>
              <a:t>Each half-cell consists of an electrode dipped into an aqueous solution.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pPr marL="182880" lvl="1"/>
            <a:r>
              <a:rPr lang="en-US" sz="2400" dirty="0" smtClean="0"/>
              <a:t>The half-cells are joined by an external wire (electron movement) and salt bridge (ion movement).</a:t>
            </a:r>
          </a:p>
          <a:p>
            <a:pPr marL="182880" lvl="1"/>
            <a:endParaRPr lang="en-US" sz="24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887" y="316112"/>
            <a:ext cx="8474240" cy="99060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rgbClr val="000090"/>
                </a:solidFill>
              </a:rPr>
              <a:t>17.3: Standard Reduction Potentials (</a:t>
            </a:r>
            <a:r>
              <a:rPr lang="en-US" sz="3400" b="1" dirty="0" err="1" smtClean="0">
                <a:solidFill>
                  <a:srgbClr val="000090"/>
                </a:solidFill>
              </a:rPr>
              <a:t>E</a:t>
            </a:r>
            <a:r>
              <a:rPr lang="en-US" sz="3400" b="1" baseline="-25000" dirty="0" err="1" smtClean="0">
                <a:solidFill>
                  <a:srgbClr val="000090"/>
                </a:solidFill>
              </a:rPr>
              <a:t>red</a:t>
            </a:r>
            <a:r>
              <a:rPr lang="en-US" sz="3400" b="1" dirty="0" smtClean="0">
                <a:solidFill>
                  <a:srgbClr val="000090"/>
                </a:solidFill>
              </a:rPr>
              <a:t>°)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197C-B5C7-4A48-A68B-26188798F9C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3731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17243" y="1549196"/>
            <a:ext cx="8229600" cy="559592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a circuit, the flow of charge is a result of an </a:t>
            </a:r>
            <a:r>
              <a:rPr lang="en-US" sz="2800" b="1" dirty="0" smtClean="0">
                <a:solidFill>
                  <a:srgbClr val="000090"/>
                </a:solidFill>
              </a:rPr>
              <a:t>electrical potential difference </a:t>
            </a:r>
            <a:r>
              <a:rPr lang="en-US" sz="2800" dirty="0" smtClean="0"/>
              <a:t>between two points in the circuit.</a:t>
            </a:r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rgbClr val="000090"/>
                </a:solidFill>
              </a:rPr>
              <a:t>Electrical potential</a:t>
            </a:r>
            <a:r>
              <a:rPr lang="en-US" sz="2800" dirty="0" smtClean="0"/>
              <a:t> is the ability of the electric field to do work on the charge. </a:t>
            </a:r>
          </a:p>
          <a:p>
            <a:endParaRPr lang="en-US" sz="2800" dirty="0" smtClean="0"/>
          </a:p>
          <a:p>
            <a:r>
              <a:rPr lang="en-US" sz="2800" dirty="0" smtClean="0"/>
              <a:t>In a galvanic cell, this electrical potential difference is called </a:t>
            </a:r>
            <a:r>
              <a:rPr lang="en-US" sz="2800" b="1" dirty="0" smtClean="0">
                <a:solidFill>
                  <a:srgbClr val="000090"/>
                </a:solidFill>
              </a:rPr>
              <a:t>cell potential. 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197C-B5C7-4A48-A68B-26188798F9C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Placeholder 2" descr="CNX_Chem_17_02_Galvanic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2872" r="-2872"/>
          <a:stretch>
            <a:fillRect/>
          </a:stretch>
        </p:blipFill>
        <p:spPr>
          <a:xfrm>
            <a:off x="2869014" y="970675"/>
            <a:ext cx="6214088" cy="5840285"/>
          </a:xfrm>
          <a:prstGeom prst="rect">
            <a:avLst/>
          </a:prstGeom>
        </p:spPr>
      </p:pic>
      <p:sp>
        <p:nvSpPr>
          <p:cNvPr id="13731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38853" y="1912216"/>
            <a:ext cx="2743713" cy="559592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flow of charge in </a:t>
            </a:r>
            <a:r>
              <a:rPr lang="en-US" sz="2800" dirty="0" smtClean="0"/>
              <a:t>a galvanic cell results from the difference in the electrical potentials at each electrode. </a:t>
            </a:r>
          </a:p>
        </p:txBody>
      </p:sp>
      <p:sp>
        <p:nvSpPr>
          <p:cNvPr id="137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730527" y="316112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Cell Potential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730527" y="316112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Standard Potentials (E°)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197C-B5C7-4A48-A68B-26188798F9C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3731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60463" y="1293035"/>
            <a:ext cx="8474240" cy="5595926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driving </a:t>
            </a:r>
            <a:r>
              <a:rPr lang="en-US" sz="2600" dirty="0"/>
              <a:t>force </a:t>
            </a:r>
            <a:r>
              <a:rPr lang="en-US" sz="2600" dirty="0" smtClean="0"/>
              <a:t>of an </a:t>
            </a:r>
            <a:r>
              <a:rPr lang="en-US" sz="2600" b="1" dirty="0" smtClean="0">
                <a:solidFill>
                  <a:srgbClr val="0000FF"/>
                </a:solidFill>
              </a:rPr>
              <a:t>electrochemical reaction </a:t>
            </a:r>
            <a:r>
              <a:rPr lang="en-US" sz="2600" dirty="0" smtClean="0">
                <a:solidFill>
                  <a:srgbClr val="292934"/>
                </a:solidFill>
              </a:rPr>
              <a:t>is measured by the </a:t>
            </a:r>
            <a:r>
              <a:rPr lang="en-US" sz="2600" b="1" dirty="0" smtClean="0">
                <a:solidFill>
                  <a:srgbClr val="0000FF"/>
                </a:solidFill>
              </a:rPr>
              <a:t>standard cell potential.  </a:t>
            </a:r>
          </a:p>
          <a:p>
            <a:pPr lvl="1">
              <a:buNone/>
            </a:pPr>
            <a:endParaRPr lang="en-US" sz="2400" dirty="0" smtClean="0"/>
          </a:p>
          <a:p>
            <a:pPr lvl="1"/>
            <a:r>
              <a:rPr lang="en-US" sz="2400" dirty="0"/>
              <a:t>Depends on the nature of the redox reaction and on the concentration of species </a:t>
            </a:r>
            <a:r>
              <a:rPr lang="en-US" sz="2400" dirty="0" smtClean="0"/>
              <a:t>involved.</a:t>
            </a:r>
          </a:p>
          <a:p>
            <a:pPr lvl="1"/>
            <a:endParaRPr lang="en-US" dirty="0"/>
          </a:p>
          <a:p>
            <a:r>
              <a:rPr lang="en-US" sz="2600" b="1" dirty="0" smtClean="0">
                <a:solidFill>
                  <a:srgbClr val="0000FF"/>
                </a:solidFill>
              </a:rPr>
              <a:t>Standard potentials (</a:t>
            </a:r>
            <a:r>
              <a:rPr lang="en-US" sz="2800" b="1" dirty="0" smtClean="0">
                <a:solidFill>
                  <a:srgbClr val="0000FF"/>
                </a:solidFill>
              </a:rPr>
              <a:t>E</a:t>
            </a:r>
            <a:r>
              <a:rPr lang="en-US" sz="2800" b="1" dirty="0" smtClean="0">
                <a:solidFill>
                  <a:srgbClr val="0000FF"/>
                </a:solidFill>
                <a:cs typeface="Arial" charset="0"/>
              </a:rPr>
              <a:t>°</a:t>
            </a:r>
            <a:r>
              <a:rPr lang="en-US" sz="2800" b="1" dirty="0" smtClean="0">
                <a:solidFill>
                  <a:srgbClr val="0000FF"/>
                </a:solidFill>
              </a:rPr>
              <a:t>)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>
                <a:solidFill>
                  <a:srgbClr val="0000FF"/>
                </a:solidFill>
              </a:rPr>
              <a:t>are measured with </a:t>
            </a:r>
          </a:p>
          <a:p>
            <a:pPr lvl="1"/>
            <a:r>
              <a:rPr lang="en-US" sz="2400" dirty="0"/>
              <a:t>All aqueous concentrations at 1M</a:t>
            </a:r>
          </a:p>
          <a:p>
            <a:pPr lvl="1"/>
            <a:r>
              <a:rPr lang="en-US" sz="2400" dirty="0"/>
              <a:t>The pressure of all gases at 1 </a:t>
            </a:r>
            <a:r>
              <a:rPr lang="en-US" sz="2400" dirty="0" err="1" smtClean="0"/>
              <a:t>atm</a:t>
            </a:r>
            <a:endParaRPr lang="en-US" sz="2400" dirty="0" smtClean="0"/>
          </a:p>
          <a:p>
            <a:pPr lvl="1"/>
            <a:r>
              <a:rPr lang="en-US" sz="2400" dirty="0" smtClean="0"/>
              <a:t>Temp. held constant (</a:t>
            </a:r>
            <a:r>
              <a:rPr lang="en-US" sz="2400" dirty="0" smtClean="0">
                <a:sym typeface="Wingdings" pitchFamily="2" charset="2"/>
              </a:rPr>
              <a:t>usually at 25 </a:t>
            </a:r>
            <a:r>
              <a:rPr lang="en-US" sz="2400" dirty="0" smtClean="0">
                <a:cs typeface="Arial" charset="0"/>
                <a:sym typeface="Wingdings" pitchFamily="2" charset="2"/>
              </a:rPr>
              <a:t>°</a:t>
            </a:r>
            <a:r>
              <a:rPr lang="en-US" sz="2400" dirty="0" smtClean="0">
                <a:sym typeface="Wingdings" pitchFamily="2" charset="2"/>
              </a:rPr>
              <a:t>C)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Units of </a:t>
            </a:r>
            <a:r>
              <a:rPr lang="en-US" sz="2400" b="1" dirty="0" smtClean="0">
                <a:solidFill>
                  <a:srgbClr val="0000FF"/>
                </a:solidFill>
              </a:rPr>
              <a:t>E°</a:t>
            </a:r>
            <a:r>
              <a:rPr lang="en-US" sz="2400" dirty="0" smtClean="0"/>
              <a:t> is V or mV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9070" y="329007"/>
            <a:ext cx="8836539" cy="671715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sz="2700" dirty="0" smtClean="0"/>
              <a:t>Any redox reaction can be split into two half reactions.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800" b="1" dirty="0" smtClean="0"/>
              <a:t>		Zn </a:t>
            </a:r>
            <a:r>
              <a:rPr lang="en-US" sz="2800" b="1" dirty="0"/>
              <a:t>(s) + 2H</a:t>
            </a:r>
            <a:r>
              <a:rPr lang="en-US" sz="2800" b="1" baseline="30000" dirty="0"/>
              <a:t>+</a:t>
            </a:r>
            <a:r>
              <a:rPr lang="en-US" sz="2800" b="1" dirty="0" smtClean="0"/>
              <a:t>  </a:t>
            </a:r>
            <a:r>
              <a:rPr lang="en-US" sz="2800" b="1" dirty="0" smtClean="0"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>
                <a:sym typeface="Wingdings" pitchFamily="2" charset="2"/>
              </a:rPr>
              <a:t>Zn</a:t>
            </a:r>
            <a:r>
              <a:rPr lang="en-US" sz="2800" b="1" baseline="30000" dirty="0">
                <a:sym typeface="Wingdings" pitchFamily="2" charset="2"/>
              </a:rPr>
              <a:t>2+</a:t>
            </a:r>
            <a:r>
              <a:rPr lang="en-US" sz="2800" b="1" dirty="0" smtClean="0">
                <a:sym typeface="Wingdings" pitchFamily="2" charset="2"/>
              </a:rPr>
              <a:t>  </a:t>
            </a:r>
            <a:r>
              <a:rPr lang="en-US" sz="2800" b="1" dirty="0">
                <a:sym typeface="Wingdings" pitchFamily="2" charset="2"/>
              </a:rPr>
              <a:t>+ H</a:t>
            </a:r>
            <a:r>
              <a:rPr lang="en-US" sz="2800" b="1" baseline="-25000" dirty="0">
                <a:sym typeface="Wingdings" pitchFamily="2" charset="2"/>
              </a:rPr>
              <a:t>2</a:t>
            </a:r>
            <a:r>
              <a:rPr lang="en-US" sz="2800" b="1" dirty="0" smtClean="0"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   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b="1" dirty="0" err="1" smtClean="0">
                <a:solidFill>
                  <a:srgbClr val="0000FF"/>
                </a:solidFill>
              </a:rPr>
              <a:t>E</a:t>
            </a:r>
            <a:r>
              <a:rPr lang="en-US" sz="2800" b="1" dirty="0" err="1" smtClean="0">
                <a:solidFill>
                  <a:srgbClr val="0000FF"/>
                </a:solidFill>
                <a:cs typeface="Arial" charset="0"/>
              </a:rPr>
              <a:t>°</a:t>
            </a:r>
            <a:r>
              <a:rPr lang="en-US" sz="2800" b="1" baseline="-25000" dirty="0" err="1" smtClean="0">
                <a:solidFill>
                  <a:srgbClr val="0000FF"/>
                </a:solidFill>
                <a:cs typeface="Arial" charset="0"/>
              </a:rPr>
              <a:t>cell</a:t>
            </a:r>
            <a:r>
              <a:rPr lang="en-US" sz="2800" b="1" dirty="0" smtClean="0">
                <a:solidFill>
                  <a:srgbClr val="0000FF"/>
                </a:solidFill>
                <a:cs typeface="Arial" charset="0"/>
              </a:rPr>
              <a:t> = 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+0.762 </a:t>
            </a:r>
            <a:r>
              <a:rPr lang="en-US" sz="2800" b="1" dirty="0" smtClean="0">
                <a:solidFill>
                  <a:srgbClr val="0000FF"/>
                </a:solidFill>
                <a:cs typeface="Arial" charset="0"/>
              </a:rPr>
              <a:t>V</a:t>
            </a:r>
            <a:endParaRPr lang="en-US" sz="2800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137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080" y="311972"/>
            <a:ext cx="8110538" cy="676275"/>
          </a:xfrm>
        </p:spPr>
        <p:txBody>
          <a:bodyPr>
            <a:normAutofit fontScale="90000"/>
          </a:bodyPr>
          <a:lstStyle/>
          <a:p>
            <a:r>
              <a:rPr lang="en-US" dirty="0"/>
              <a:t>E</a:t>
            </a:r>
            <a:r>
              <a:rPr lang="en-US" dirty="0">
                <a:cs typeface="Arial" charset="0"/>
              </a:rPr>
              <a:t>°</a:t>
            </a:r>
            <a:r>
              <a:rPr lang="en-US" dirty="0" smtClean="0">
                <a:cs typeface="Arial" charset="0"/>
              </a:rPr>
              <a:t> Cathode and Anode</a:t>
            </a:r>
            <a:endParaRPr lang="en-US" dirty="0">
              <a:cs typeface="Arial" charset="0"/>
            </a:endParaRPr>
          </a:p>
        </p:txBody>
      </p:sp>
      <p:graphicFrame>
        <p:nvGraphicFramePr>
          <p:cNvPr id="1375236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44759563"/>
              </p:ext>
            </p:extLst>
          </p:nvPr>
        </p:nvGraphicFramePr>
        <p:xfrm>
          <a:off x="1911080" y="1257329"/>
          <a:ext cx="4940570" cy="718338"/>
        </p:xfrm>
        <a:graphic>
          <a:graphicData uri="http://schemas.openxmlformats.org/presentationml/2006/ole">
            <p:oleObj spid="_x0000_s915882" name="Equation" r:id="rId3" imgW="13843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8817" y="187887"/>
            <a:ext cx="8631626" cy="638199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600" b="1" dirty="0" smtClean="0"/>
              <a:t>Zn </a:t>
            </a:r>
            <a:r>
              <a:rPr lang="en-US" sz="2600" b="1" dirty="0"/>
              <a:t>(s) + 2H</a:t>
            </a:r>
            <a:r>
              <a:rPr lang="en-US" sz="2600" b="1" baseline="30000" dirty="0"/>
              <a:t>+</a:t>
            </a:r>
            <a:r>
              <a:rPr lang="en-US" sz="2600" b="1" dirty="0"/>
              <a:t> (</a:t>
            </a:r>
            <a:r>
              <a:rPr lang="en-US" sz="2600" b="1" dirty="0" err="1"/>
              <a:t>aq</a:t>
            </a:r>
            <a:r>
              <a:rPr lang="en-US" sz="2600" b="1" dirty="0"/>
              <a:t>, 1M) </a:t>
            </a:r>
            <a:r>
              <a:rPr lang="en-US" sz="2600" b="1" dirty="0" smtClean="0"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en-US" sz="2600" b="1" dirty="0" smtClean="0">
                <a:sym typeface="Wingdings" pitchFamily="2" charset="2"/>
              </a:rPr>
              <a:t> </a:t>
            </a:r>
            <a:r>
              <a:rPr lang="en-US" sz="2600" b="1" dirty="0">
                <a:sym typeface="Wingdings" pitchFamily="2" charset="2"/>
              </a:rPr>
              <a:t>Zn</a:t>
            </a:r>
            <a:r>
              <a:rPr lang="en-US" sz="2600" b="1" baseline="30000" dirty="0">
                <a:sym typeface="Wingdings" pitchFamily="2" charset="2"/>
              </a:rPr>
              <a:t>2+</a:t>
            </a:r>
            <a:r>
              <a:rPr lang="en-US" sz="2600" b="1" dirty="0">
                <a:sym typeface="Wingdings" pitchFamily="2" charset="2"/>
              </a:rPr>
              <a:t> (</a:t>
            </a:r>
            <a:r>
              <a:rPr lang="en-US" sz="2600" b="1" dirty="0" err="1">
                <a:sym typeface="Wingdings" pitchFamily="2" charset="2"/>
              </a:rPr>
              <a:t>aq</a:t>
            </a:r>
            <a:r>
              <a:rPr lang="en-US" sz="2600" b="1" dirty="0">
                <a:sym typeface="Wingdings" pitchFamily="2" charset="2"/>
              </a:rPr>
              <a:t>, 1M) + H</a:t>
            </a:r>
            <a:r>
              <a:rPr lang="en-US" sz="2600" b="1" baseline="-25000" dirty="0">
                <a:sym typeface="Wingdings" pitchFamily="2" charset="2"/>
              </a:rPr>
              <a:t>2</a:t>
            </a:r>
            <a:r>
              <a:rPr lang="en-US" sz="2600" b="1" dirty="0">
                <a:sym typeface="Wingdings" pitchFamily="2" charset="2"/>
              </a:rPr>
              <a:t> (g, 1 </a:t>
            </a:r>
            <a:r>
              <a:rPr lang="en-US" sz="2600" b="1" dirty="0" err="1">
                <a:sym typeface="Wingdings" pitchFamily="2" charset="2"/>
              </a:rPr>
              <a:t>atm</a:t>
            </a:r>
            <a:r>
              <a:rPr lang="en-US" sz="2600" b="1" dirty="0" smtClean="0"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</a:t>
            </a:r>
            <a:r>
              <a:rPr lang="en-US" b="1" dirty="0" err="1" smtClean="0">
                <a:solidFill>
                  <a:srgbClr val="0000FF"/>
                </a:solidFill>
              </a:rPr>
              <a:t>E</a:t>
            </a:r>
            <a:r>
              <a:rPr lang="en-US" b="1" dirty="0" err="1" smtClean="0">
                <a:solidFill>
                  <a:srgbClr val="0000FF"/>
                </a:solidFill>
                <a:cs typeface="Arial" charset="0"/>
              </a:rPr>
              <a:t>°</a:t>
            </a:r>
            <a:r>
              <a:rPr lang="en-US" b="1" baseline="-25000" dirty="0" err="1" smtClean="0">
                <a:solidFill>
                  <a:srgbClr val="0000FF"/>
                </a:solidFill>
                <a:cs typeface="Arial" charset="0"/>
              </a:rPr>
              <a:t>cell</a:t>
            </a:r>
            <a:r>
              <a:rPr lang="en-US" b="1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b="1" dirty="0">
                <a:solidFill>
                  <a:srgbClr val="0000FF"/>
                </a:solidFill>
                <a:cs typeface="Arial" charset="0"/>
              </a:rPr>
              <a:t>= +0.762 </a:t>
            </a:r>
            <a:r>
              <a:rPr lang="en-US" b="1" dirty="0" smtClean="0">
                <a:solidFill>
                  <a:srgbClr val="0000FF"/>
                </a:solidFill>
                <a:cs typeface="Arial" charset="0"/>
              </a:rPr>
              <a:t>V</a:t>
            </a: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The </a:t>
            </a:r>
            <a:r>
              <a:rPr lang="en-US" dirty="0" smtClean="0">
                <a:sym typeface="Wingdings" pitchFamily="2" charset="2"/>
              </a:rPr>
              <a:t>E</a:t>
            </a:r>
            <a:r>
              <a:rPr lang="en-US" dirty="0">
                <a:cs typeface="Arial" charset="0"/>
                <a:sym typeface="Wingdings" pitchFamily="2" charset="2"/>
              </a:rPr>
              <a:t>°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for a half reaction cannot be </a:t>
            </a:r>
            <a:r>
              <a:rPr lang="en-US" dirty="0">
                <a:sym typeface="Wingdings" pitchFamily="2" charset="2"/>
              </a:rPr>
              <a:t>measured </a:t>
            </a:r>
            <a:r>
              <a:rPr lang="en-US" dirty="0" smtClean="0">
                <a:sym typeface="Wingdings" pitchFamily="2" charset="2"/>
              </a:rPr>
              <a:t>only </a:t>
            </a:r>
            <a:r>
              <a:rPr lang="en-US" b="1" dirty="0" err="1" smtClean="0">
                <a:solidFill>
                  <a:srgbClr val="0000FF"/>
                </a:solidFill>
              </a:rPr>
              <a:t>E</a:t>
            </a:r>
            <a:r>
              <a:rPr lang="en-US" b="1" dirty="0" err="1" smtClean="0">
                <a:solidFill>
                  <a:srgbClr val="0000FF"/>
                </a:solidFill>
                <a:cs typeface="Arial" charset="0"/>
              </a:rPr>
              <a:t>°</a:t>
            </a:r>
            <a:r>
              <a:rPr lang="en-US" b="1" baseline="-25000" dirty="0" err="1" smtClean="0">
                <a:solidFill>
                  <a:srgbClr val="0000FF"/>
                </a:solidFill>
                <a:cs typeface="Arial" charset="0"/>
              </a:rPr>
              <a:t>cell</a:t>
            </a:r>
            <a:r>
              <a:rPr lang="en-US" b="1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dirty="0" smtClean="0">
                <a:cs typeface="Arial" charset="0"/>
                <a:sym typeface="Wingdings" pitchFamily="2" charset="2"/>
              </a:rPr>
              <a:t>of the entire redox reaction can be measured.</a:t>
            </a:r>
          </a:p>
          <a:p>
            <a:endParaRPr lang="en-US" dirty="0" smtClean="0">
              <a:cs typeface="Arial" charset="0"/>
              <a:sym typeface="Wingdings" pitchFamily="2" charset="2"/>
            </a:endParaRPr>
          </a:p>
          <a:p>
            <a:r>
              <a:rPr lang="en-US" dirty="0" smtClean="0">
                <a:cs typeface="Arial" charset="0"/>
                <a:sym typeface="Wingdings" pitchFamily="2" charset="2"/>
              </a:rPr>
              <a:t>A standard reduction potential (</a:t>
            </a:r>
            <a:r>
              <a:rPr lang="en-US" b="1" dirty="0" err="1" smtClean="0">
                <a:solidFill>
                  <a:srgbClr val="0000FF"/>
                </a:solidFill>
              </a:rPr>
              <a:t>E</a:t>
            </a:r>
            <a:r>
              <a:rPr lang="en-US" b="1" dirty="0" err="1" smtClean="0">
                <a:solidFill>
                  <a:srgbClr val="0000FF"/>
                </a:solidFill>
                <a:cs typeface="Arial" charset="0"/>
              </a:rPr>
              <a:t>°</a:t>
            </a:r>
            <a:r>
              <a:rPr lang="en-US" b="1" baseline="-25000" dirty="0" err="1" smtClean="0">
                <a:solidFill>
                  <a:srgbClr val="0000FF"/>
                </a:solidFill>
                <a:cs typeface="Arial" charset="0"/>
              </a:rPr>
              <a:t>red</a:t>
            </a:r>
            <a:r>
              <a:rPr lang="en-US" b="1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dirty="0" smtClean="0">
                <a:cs typeface="Arial" charset="0"/>
                <a:sym typeface="Wingdings" pitchFamily="2" charset="2"/>
              </a:rPr>
              <a:t>) has been set. 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The value of E</a:t>
            </a:r>
            <a:r>
              <a:rPr lang="en-US" dirty="0">
                <a:cs typeface="Arial" charset="0"/>
                <a:sym typeface="Wingdings" pitchFamily="2" charset="2"/>
              </a:rPr>
              <a:t>°</a:t>
            </a:r>
            <a:r>
              <a:rPr lang="en-US" dirty="0">
                <a:sym typeface="Wingdings" pitchFamily="2" charset="2"/>
              </a:rPr>
              <a:t> for the </a:t>
            </a:r>
            <a:r>
              <a:rPr lang="en-US" b="1" dirty="0" smtClean="0">
                <a:solidFill>
                  <a:srgbClr val="0000FF"/>
                </a:solidFill>
                <a:sym typeface="Wingdings" pitchFamily="2" charset="2"/>
              </a:rPr>
              <a:t>reduction of 2H</a:t>
            </a:r>
            <a:r>
              <a:rPr lang="en-US" b="1" baseline="30000" dirty="0" smtClean="0">
                <a:solidFill>
                  <a:srgbClr val="0000FF"/>
                </a:solidFill>
                <a:sym typeface="Wingdings" pitchFamily="2" charset="2"/>
              </a:rPr>
              <a:t>+</a:t>
            </a:r>
            <a:r>
              <a:rPr lang="en-US" b="1" dirty="0" smtClean="0">
                <a:solidFill>
                  <a:srgbClr val="0000FF"/>
                </a:solidFill>
                <a:sym typeface="Wingdings" pitchFamily="2" charset="2"/>
              </a:rPr>
              <a:t> ions to H</a:t>
            </a:r>
            <a:r>
              <a:rPr lang="en-US" b="1" baseline="-25000" dirty="0" smtClean="0">
                <a:solidFill>
                  <a:srgbClr val="0000FF"/>
                </a:solidFill>
                <a:sym typeface="Wingdings" pitchFamily="2" charset="2"/>
              </a:rPr>
              <a:t>2</a:t>
            </a:r>
            <a:r>
              <a:rPr lang="en-US" b="1" dirty="0" smtClean="0">
                <a:solidFill>
                  <a:srgbClr val="0000FF"/>
                </a:solidFill>
                <a:sym typeface="Wingdings" pitchFamily="2" charset="2"/>
              </a:rPr>
              <a:t>(g) has been assigned </a:t>
            </a:r>
            <a:r>
              <a:rPr lang="en-US" b="1" dirty="0">
                <a:solidFill>
                  <a:srgbClr val="0000FF"/>
                </a:solidFill>
                <a:sym typeface="Wingdings" pitchFamily="2" charset="2"/>
              </a:rPr>
              <a:t>to be 0.000 </a:t>
            </a:r>
            <a:r>
              <a:rPr lang="en-US" b="1" dirty="0" smtClean="0">
                <a:solidFill>
                  <a:srgbClr val="0000FF"/>
                </a:solidFill>
                <a:sym typeface="Wingdings" pitchFamily="2" charset="2"/>
              </a:rPr>
              <a:t>V.</a:t>
            </a:r>
          </a:p>
          <a:p>
            <a:pPr lvl="1"/>
            <a:r>
              <a:rPr lang="en-US" sz="2400" b="1" dirty="0" smtClean="0">
                <a:sym typeface="Wingdings" pitchFamily="2" charset="2"/>
              </a:rPr>
              <a:t>This is called the standard hydrogen electrode (SHE).</a:t>
            </a:r>
          </a:p>
          <a:p>
            <a:endParaRPr lang="en-US" dirty="0"/>
          </a:p>
        </p:txBody>
      </p:sp>
      <p:sp>
        <p:nvSpPr>
          <p:cNvPr id="137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080" y="311972"/>
            <a:ext cx="8110538" cy="676275"/>
          </a:xfrm>
        </p:spPr>
        <p:txBody>
          <a:bodyPr>
            <a:normAutofit fontScale="90000"/>
          </a:bodyPr>
          <a:lstStyle/>
          <a:p>
            <a:r>
              <a:rPr lang="en-US" dirty="0"/>
              <a:t>E</a:t>
            </a:r>
            <a:r>
              <a:rPr lang="en-US" dirty="0">
                <a:cs typeface="Arial" charset="0"/>
              </a:rPr>
              <a:t>°</a:t>
            </a:r>
            <a:r>
              <a:rPr lang="en-US" dirty="0" smtClean="0">
                <a:cs typeface="Arial" charset="0"/>
              </a:rPr>
              <a:t> Cathode and Anode</a:t>
            </a:r>
            <a:endParaRPr lang="en-US" dirty="0">
              <a:cs typeface="Arial" charset="0"/>
            </a:endParaRPr>
          </a:p>
        </p:txBody>
      </p:sp>
      <p:graphicFrame>
        <p:nvGraphicFramePr>
          <p:cNvPr id="1241318" name="Object 230"/>
          <p:cNvGraphicFramePr>
            <a:graphicFrameLocks noGrp="1" noChangeAspect="1"/>
          </p:cNvGraphicFramePr>
          <p:nvPr/>
        </p:nvGraphicFramePr>
        <p:xfrm>
          <a:off x="3761315" y="1976438"/>
          <a:ext cx="4940300" cy="719138"/>
        </p:xfrm>
        <a:graphic>
          <a:graphicData uri="http://schemas.openxmlformats.org/presentationml/2006/ole">
            <p:oleObj spid="_x0000_s1241384" name="Equation" r:id="rId3" imgW="1384300" imgH="203200" progId="Equation.3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50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072" y="500062"/>
            <a:ext cx="8110538" cy="67627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SHE</a:t>
            </a:r>
            <a:endParaRPr lang="en-US" b="1" dirty="0">
              <a:solidFill>
                <a:srgbClr val="000090"/>
              </a:solidFill>
            </a:endParaRPr>
          </a:p>
        </p:txBody>
      </p:sp>
      <p:pic>
        <p:nvPicPr>
          <p:cNvPr id="5" name="Picture Placeholder 5" descr="CNX_Chem_17_03_SH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1077" r="-1077"/>
          <a:stretch>
            <a:fillRect/>
          </a:stretch>
        </p:blipFill>
        <p:spPr>
          <a:xfrm>
            <a:off x="580072" y="1465640"/>
            <a:ext cx="8485538" cy="4907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597" y="140847"/>
            <a:ext cx="8409319" cy="584993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r>
              <a:rPr lang="en-US" sz="2600" b="1" dirty="0" smtClean="0"/>
              <a:t>			Zn </a:t>
            </a:r>
            <a:r>
              <a:rPr lang="en-US" sz="2600" b="1" dirty="0"/>
              <a:t>(s) + 2H</a:t>
            </a:r>
            <a:r>
              <a:rPr lang="en-US" sz="2600" b="1" baseline="30000" dirty="0"/>
              <a:t>+</a:t>
            </a:r>
            <a:r>
              <a:rPr lang="en-US" sz="2600" b="1" dirty="0" smtClean="0"/>
              <a:t>  </a:t>
            </a:r>
            <a:r>
              <a:rPr lang="en-US" sz="2600" b="1" dirty="0" smtClean="0"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en-US" sz="2600" b="1" dirty="0" smtClean="0">
                <a:sym typeface="Wingdings" pitchFamily="2" charset="2"/>
              </a:rPr>
              <a:t> </a:t>
            </a:r>
            <a:r>
              <a:rPr lang="en-US" sz="2600" b="1" dirty="0">
                <a:sym typeface="Wingdings" pitchFamily="2" charset="2"/>
              </a:rPr>
              <a:t>Zn</a:t>
            </a:r>
            <a:r>
              <a:rPr lang="en-US" sz="2600" b="1" baseline="30000" dirty="0">
                <a:sym typeface="Wingdings" pitchFamily="2" charset="2"/>
              </a:rPr>
              <a:t>2+</a:t>
            </a:r>
            <a:r>
              <a:rPr lang="en-US" sz="2600" b="1" dirty="0" smtClean="0">
                <a:sym typeface="Wingdings" pitchFamily="2" charset="2"/>
              </a:rPr>
              <a:t>  </a:t>
            </a:r>
            <a:r>
              <a:rPr lang="en-US" sz="2600" b="1" dirty="0">
                <a:sym typeface="Wingdings" pitchFamily="2" charset="2"/>
              </a:rPr>
              <a:t>+ H</a:t>
            </a:r>
            <a:r>
              <a:rPr lang="en-US" sz="2600" b="1" baseline="-25000" dirty="0">
                <a:sym typeface="Wingdings" pitchFamily="2" charset="2"/>
              </a:rPr>
              <a:t>2</a:t>
            </a:r>
            <a:r>
              <a:rPr lang="en-US" sz="2600" b="1" dirty="0" smtClean="0"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</a:t>
            </a:r>
            <a:r>
              <a:rPr lang="en-US" b="1" dirty="0" err="1" smtClean="0">
                <a:solidFill>
                  <a:srgbClr val="0000FF"/>
                </a:solidFill>
              </a:rPr>
              <a:t>E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cell</a:t>
            </a:r>
            <a:r>
              <a:rPr lang="en-US" b="1" dirty="0" smtClean="0">
                <a:solidFill>
                  <a:srgbClr val="0000FF"/>
                </a:solidFill>
                <a:cs typeface="Arial" charset="0"/>
              </a:rPr>
              <a:t>° </a:t>
            </a:r>
            <a:r>
              <a:rPr lang="en-US" b="1" dirty="0">
                <a:solidFill>
                  <a:srgbClr val="0000FF"/>
                </a:solidFill>
                <a:cs typeface="Arial" charset="0"/>
              </a:rPr>
              <a:t>= +0.762 </a:t>
            </a:r>
            <a:r>
              <a:rPr lang="en-US" b="1" dirty="0" smtClean="0">
                <a:solidFill>
                  <a:srgbClr val="0000FF"/>
                </a:solidFill>
                <a:cs typeface="Arial" charset="0"/>
              </a:rPr>
              <a:t>V</a:t>
            </a: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The </a:t>
            </a:r>
            <a:r>
              <a:rPr lang="en-US" dirty="0" err="1" smtClean="0">
                <a:sym typeface="Wingdings" pitchFamily="2" charset="2"/>
              </a:rPr>
              <a:t>E</a:t>
            </a:r>
            <a:r>
              <a:rPr lang="en-US" dirty="0" err="1" smtClean="0">
                <a:cs typeface="Arial" charset="0"/>
                <a:sym typeface="Wingdings" pitchFamily="2" charset="2"/>
              </a:rPr>
              <a:t>°</a:t>
            </a:r>
            <a:r>
              <a:rPr lang="en-US" baseline="-25000" dirty="0" err="1" smtClean="0">
                <a:cs typeface="Arial" charset="0"/>
                <a:sym typeface="Wingdings" pitchFamily="2" charset="2"/>
              </a:rPr>
              <a:t>red</a:t>
            </a:r>
            <a:r>
              <a:rPr lang="en-US" dirty="0" smtClean="0">
                <a:sym typeface="Wingdings" pitchFamily="2" charset="2"/>
              </a:rPr>
              <a:t> value of all other half reactions have been assigned relative to </a:t>
            </a:r>
            <a:r>
              <a:rPr lang="en-US" b="1" dirty="0" smtClean="0">
                <a:sym typeface="Wingdings" pitchFamily="2" charset="2"/>
              </a:rPr>
              <a:t>SHE.</a:t>
            </a:r>
          </a:p>
          <a:p>
            <a:endParaRPr lang="en-US" b="1" dirty="0" smtClean="0">
              <a:sym typeface="Wingdings" pitchFamily="2" charset="2"/>
            </a:endParaRPr>
          </a:p>
          <a:p>
            <a:endParaRPr lang="en-US" b="1" dirty="0" smtClean="0">
              <a:sym typeface="Wingdings" pitchFamily="2" charset="2"/>
            </a:endParaRPr>
          </a:p>
          <a:p>
            <a:endParaRPr lang="en-US" b="1" dirty="0" smtClean="0">
              <a:sym typeface="Wingdings" pitchFamily="2" charset="2"/>
            </a:endParaRPr>
          </a:p>
          <a:p>
            <a:r>
              <a:rPr lang="en-US" b="1" dirty="0" err="1" smtClean="0"/>
              <a:t>E</a:t>
            </a:r>
            <a:r>
              <a:rPr lang="en-US" b="1" baseline="30000" dirty="0" err="1" smtClean="0"/>
              <a:t>o</a:t>
            </a:r>
            <a:r>
              <a:rPr lang="en-US" b="1" baseline="-25000" dirty="0" err="1" smtClean="0"/>
              <a:t>anode</a:t>
            </a:r>
            <a:r>
              <a:rPr lang="en-US" b="1" baseline="-25000" dirty="0" smtClean="0"/>
              <a:t> </a:t>
            </a:r>
            <a:r>
              <a:rPr lang="en-US" b="1" dirty="0" smtClean="0"/>
              <a:t>is subtracted from </a:t>
            </a:r>
            <a:r>
              <a:rPr lang="en-US" b="1" dirty="0" err="1" smtClean="0"/>
              <a:t>E</a:t>
            </a:r>
            <a:r>
              <a:rPr lang="en-US" b="1" baseline="30000" dirty="0" err="1" smtClean="0"/>
              <a:t>o</a:t>
            </a:r>
            <a:r>
              <a:rPr lang="en-US" b="1" baseline="-25000" dirty="0" err="1" smtClean="0"/>
              <a:t>cathode</a:t>
            </a:r>
            <a:r>
              <a:rPr lang="en-US" b="1" dirty="0" smtClean="0"/>
              <a:t> because oxidation is the reverse of reduction. </a:t>
            </a:r>
          </a:p>
          <a:p>
            <a:endParaRPr lang="en-US" b="1" dirty="0" smtClean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137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080" y="311972"/>
            <a:ext cx="8110538" cy="676275"/>
          </a:xfrm>
        </p:spPr>
        <p:txBody>
          <a:bodyPr>
            <a:normAutofit fontScale="90000"/>
          </a:bodyPr>
          <a:lstStyle/>
          <a:p>
            <a:r>
              <a:rPr lang="en-US" dirty="0"/>
              <a:t>E</a:t>
            </a:r>
            <a:r>
              <a:rPr lang="en-US" dirty="0">
                <a:cs typeface="Arial" charset="0"/>
              </a:rPr>
              <a:t>°</a:t>
            </a:r>
            <a:r>
              <a:rPr lang="en-US" dirty="0" smtClean="0">
                <a:cs typeface="Arial" charset="0"/>
              </a:rPr>
              <a:t> Cathode and Anode</a:t>
            </a:r>
            <a:endParaRPr lang="en-US" dirty="0">
              <a:cs typeface="Arial" charset="0"/>
            </a:endParaRPr>
          </a:p>
        </p:txBody>
      </p:sp>
      <p:graphicFrame>
        <p:nvGraphicFramePr>
          <p:cNvPr id="1375238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454331"/>
              </p:ext>
            </p:extLst>
          </p:nvPr>
        </p:nvGraphicFramePr>
        <p:xfrm>
          <a:off x="911225" y="3860800"/>
          <a:ext cx="7535863" cy="528638"/>
        </p:xfrm>
        <a:graphic>
          <a:graphicData uri="http://schemas.openxmlformats.org/presentationml/2006/ole">
            <p:oleObj spid="_x0000_s1332347" name="Equation" r:id="rId3" imgW="2895600" imgH="203200" progId="Equation.3">
              <p:embed/>
            </p:oleObj>
          </a:graphicData>
        </a:graphic>
      </p:graphicFrame>
      <p:graphicFrame>
        <p:nvGraphicFramePr>
          <p:cNvPr id="1332230" name="Object 6"/>
          <p:cNvGraphicFramePr>
            <a:graphicFrameLocks noGrp="1" noChangeAspect="1"/>
          </p:cNvGraphicFramePr>
          <p:nvPr/>
        </p:nvGraphicFramePr>
        <p:xfrm>
          <a:off x="3507404" y="1976438"/>
          <a:ext cx="4940300" cy="719138"/>
        </p:xfrm>
        <a:graphic>
          <a:graphicData uri="http://schemas.openxmlformats.org/presentationml/2006/ole">
            <p:oleObj spid="_x0000_s1332348" name="Equation" r:id="rId4" imgW="1384300" imgH="203200" progId="Equation.3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50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7934" y="347472"/>
            <a:ext cx="8229600" cy="990600"/>
          </a:xfrm>
        </p:spPr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Electrochemistry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197C-B5C7-4A48-A68B-26188798F9C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496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64311" y="1453238"/>
            <a:ext cx="8655444" cy="4876800"/>
          </a:xfrm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000090"/>
                </a:solidFill>
              </a:rPr>
              <a:t>Electrochemistry</a:t>
            </a:r>
            <a:r>
              <a:rPr lang="en-US" sz="2800" b="1" i="1" dirty="0" smtClean="0">
                <a:solidFill>
                  <a:srgbClr val="000090"/>
                </a:solidFill>
              </a:rPr>
              <a:t> </a:t>
            </a:r>
            <a:r>
              <a:rPr lang="en-US" sz="2800" dirty="0" smtClean="0"/>
              <a:t>is the study of the </a:t>
            </a:r>
            <a:r>
              <a:rPr lang="en-US" sz="2800" dirty="0" err="1" smtClean="0"/>
              <a:t>interconversion</a:t>
            </a:r>
            <a:r>
              <a:rPr lang="en-US" sz="2800" dirty="0" smtClean="0"/>
              <a:t> of electrical and chemical energy.</a:t>
            </a:r>
          </a:p>
          <a:p>
            <a:pPr lvl="1"/>
            <a:r>
              <a:rPr lang="en-US" sz="2800" dirty="0" smtClean="0"/>
              <a:t>The chemical reactions involve electron transfer.</a:t>
            </a:r>
          </a:p>
          <a:p>
            <a:pPr marL="274320" lvl="1" indent="0">
              <a:buNone/>
            </a:pPr>
            <a:endParaRPr lang="en-US" sz="2800" b="1" dirty="0" smtClean="0">
              <a:solidFill>
                <a:srgbClr val="0000FF"/>
              </a:solidFill>
            </a:endParaRPr>
          </a:p>
          <a:p>
            <a:endParaRPr lang="en-US" sz="2800" dirty="0" smtClean="0"/>
          </a:p>
          <a:p>
            <a:r>
              <a:rPr lang="en-US" sz="2800" b="1" dirty="0" smtClean="0"/>
              <a:t>Electricity – </a:t>
            </a:r>
            <a:r>
              <a:rPr lang="en-US" sz="2800" dirty="0" smtClean="0"/>
              <a:t>The presence and flow of electrical charge. </a:t>
            </a:r>
          </a:p>
          <a:p>
            <a:endParaRPr lang="en-US" sz="2800" dirty="0"/>
          </a:p>
          <a:p>
            <a:r>
              <a:rPr lang="en-US" sz="2800" dirty="0" smtClean="0"/>
              <a:t>Electrons or ions may carry the charge.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56060" y="663997"/>
            <a:ext cx="8110538" cy="676275"/>
          </a:xfrm>
        </p:spPr>
        <p:txBody>
          <a:bodyPr>
            <a:normAutofit fontScale="90000"/>
          </a:bodyPr>
          <a:lstStyle/>
          <a:p>
            <a:r>
              <a:rPr lang="en-US" dirty="0"/>
              <a:t>Standard</a:t>
            </a:r>
            <a:r>
              <a:rPr lang="en-US" dirty="0" smtClean="0"/>
              <a:t> Reduction Potentials  (</a:t>
            </a:r>
            <a:r>
              <a:rPr lang="en-US" dirty="0" err="1" smtClean="0">
                <a:sym typeface="Wingdings" pitchFamily="2" charset="2"/>
              </a:rPr>
              <a:t>E</a:t>
            </a:r>
            <a:r>
              <a:rPr lang="en-US" dirty="0" err="1">
                <a:cs typeface="Arial" charset="0"/>
                <a:sym typeface="Wingdings" pitchFamily="2" charset="2"/>
              </a:rPr>
              <a:t>°</a:t>
            </a:r>
            <a:r>
              <a:rPr lang="en-US" baseline="-25000" dirty="0" err="1" smtClean="0">
                <a:sym typeface="Wingdings" pitchFamily="2" charset="2"/>
              </a:rPr>
              <a:t>red</a:t>
            </a:r>
            <a:r>
              <a:rPr lang="en-US" dirty="0" smtClean="0">
                <a:sym typeface="Wingdings" pitchFamily="2" charset="2"/>
              </a:rPr>
              <a:t>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38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1383" y="824581"/>
            <a:ext cx="8487927" cy="571981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2400" dirty="0" smtClean="0"/>
              <a:t>Tables </a:t>
            </a:r>
            <a:r>
              <a:rPr lang="en-US" sz="2400" dirty="0"/>
              <a:t>of </a:t>
            </a:r>
            <a:r>
              <a:rPr lang="en-US" sz="2400" b="1" i="1" dirty="0"/>
              <a:t>standard</a:t>
            </a:r>
            <a:r>
              <a:rPr lang="en-US" sz="2400" b="1" i="1" dirty="0" smtClean="0"/>
              <a:t> reduction potentials </a:t>
            </a:r>
            <a:r>
              <a:rPr lang="en-US" sz="2400" dirty="0" smtClean="0"/>
              <a:t>have been prepared.</a:t>
            </a:r>
          </a:p>
          <a:p>
            <a:endParaRPr lang="en-US" b="1" dirty="0" smtClean="0">
              <a:sym typeface="Wingdings" pitchFamily="2" charset="2"/>
            </a:endParaRPr>
          </a:p>
          <a:p>
            <a:r>
              <a:rPr lang="en-US" b="1" dirty="0" smtClean="0">
                <a:sym typeface="Wingdings" pitchFamily="2" charset="2"/>
              </a:rPr>
              <a:t>Table 17.2 and Appendix L. </a:t>
            </a:r>
          </a:p>
          <a:p>
            <a:pPr>
              <a:buNone/>
            </a:pPr>
            <a:endParaRPr lang="en-US" sz="2400" b="1" dirty="0" smtClean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40" y="3221366"/>
            <a:ext cx="8118825" cy="2815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b="51429"/>
          <a:stretch>
            <a:fillRect/>
          </a:stretch>
        </p:blipFill>
        <p:spPr>
          <a:xfrm>
            <a:off x="856060" y="274038"/>
            <a:ext cx="7484460" cy="6396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b="28864"/>
          <a:stretch>
            <a:fillRect/>
          </a:stretch>
        </p:blipFill>
        <p:spPr>
          <a:xfrm>
            <a:off x="753335" y="123130"/>
            <a:ext cx="7634220" cy="6608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7" y="439320"/>
            <a:ext cx="8229600" cy="990600"/>
          </a:xfrm>
        </p:spPr>
        <p:txBody>
          <a:bodyPr/>
          <a:lstStyle/>
          <a:p>
            <a:r>
              <a:rPr lang="en-US" dirty="0" smtClean="0"/>
              <a:t>17.4: The Nernst Equation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197C-B5C7-4A48-A68B-26188798F9C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3998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9563" y="1429920"/>
            <a:ext cx="8297237" cy="4876800"/>
          </a:xfrm>
        </p:spPr>
        <p:txBody>
          <a:bodyPr/>
          <a:lstStyle/>
          <a:p>
            <a:r>
              <a:rPr lang="en-US" dirty="0"/>
              <a:t>If the calculated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standard potential (</a:t>
            </a:r>
            <a:r>
              <a:rPr lang="en-US" b="1" dirty="0" err="1" smtClean="0">
                <a:solidFill>
                  <a:srgbClr val="0000FF"/>
                </a:solidFill>
              </a:rPr>
              <a:t>E</a:t>
            </a:r>
            <a:r>
              <a:rPr lang="en-US" b="1" dirty="0" err="1" smtClean="0">
                <a:solidFill>
                  <a:srgbClr val="0000FF"/>
                </a:solidFill>
                <a:cs typeface="Arial" charset="0"/>
              </a:rPr>
              <a:t>°</a:t>
            </a:r>
            <a:r>
              <a:rPr lang="en-US" b="1" baseline="-25000" dirty="0" err="1" smtClean="0">
                <a:solidFill>
                  <a:srgbClr val="0000FF"/>
                </a:solidFill>
                <a:cs typeface="Arial" charset="0"/>
              </a:rPr>
              <a:t>cell</a:t>
            </a:r>
            <a:r>
              <a:rPr lang="en-US" b="1" dirty="0" smtClean="0">
                <a:solidFill>
                  <a:srgbClr val="0000FF"/>
                </a:solidFill>
                <a:cs typeface="Arial" charset="0"/>
              </a:rPr>
              <a:t>)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of </a:t>
            </a:r>
            <a:r>
              <a:rPr lang="en-US" dirty="0"/>
              <a:t>a </a:t>
            </a:r>
            <a:r>
              <a:rPr lang="en-US" dirty="0" err="1"/>
              <a:t>redox</a:t>
            </a:r>
            <a:r>
              <a:rPr lang="en-US" dirty="0"/>
              <a:t> reaction is </a:t>
            </a:r>
            <a:r>
              <a:rPr lang="en-US" b="1" dirty="0">
                <a:solidFill>
                  <a:srgbClr val="0000FF"/>
                </a:solidFill>
              </a:rPr>
              <a:t>positive</a:t>
            </a:r>
            <a:r>
              <a:rPr lang="en-US" dirty="0"/>
              <a:t>, </a:t>
            </a:r>
            <a:r>
              <a:rPr lang="en-US" dirty="0" smtClean="0"/>
              <a:t>then the </a:t>
            </a:r>
            <a:r>
              <a:rPr lang="en-US" dirty="0"/>
              <a:t>reaction is </a:t>
            </a:r>
            <a:r>
              <a:rPr lang="en-US" b="1" dirty="0" smtClean="0">
                <a:solidFill>
                  <a:srgbClr val="0000FF"/>
                </a:solidFill>
              </a:rPr>
              <a:t>spontaneous at standard conditions. </a:t>
            </a:r>
          </a:p>
          <a:p>
            <a:pPr lvl="1"/>
            <a:r>
              <a:rPr lang="en-US" sz="2400" b="1" dirty="0" smtClean="0"/>
              <a:t>This is why </a:t>
            </a:r>
            <a:r>
              <a:rPr lang="en-US" sz="2400" b="1" dirty="0" err="1" smtClean="0"/>
              <a:t>E</a:t>
            </a:r>
            <a:r>
              <a:rPr lang="en-US" sz="2400" b="1" dirty="0" err="1" smtClean="0">
                <a:cs typeface="Arial" charset="0"/>
              </a:rPr>
              <a:t>°</a:t>
            </a:r>
            <a:r>
              <a:rPr lang="en-US" sz="2400" b="1" baseline="-25000" dirty="0" err="1" smtClean="0">
                <a:cs typeface="Arial" charset="0"/>
              </a:rPr>
              <a:t>cell</a:t>
            </a:r>
            <a:r>
              <a:rPr lang="en-US" sz="2400" b="1" dirty="0" smtClean="0"/>
              <a:t> for galvanic cells are always positive.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/>
              <a:t>If the</a:t>
            </a:r>
            <a:r>
              <a:rPr lang="en-US" dirty="0" smtClean="0"/>
              <a:t> standard potential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E</a:t>
            </a:r>
            <a:r>
              <a:rPr lang="en-US" b="1" dirty="0" err="1" smtClean="0">
                <a:solidFill>
                  <a:srgbClr val="FF0000"/>
                </a:solidFill>
                <a:cs typeface="Arial" charset="0"/>
              </a:rPr>
              <a:t>°</a:t>
            </a:r>
            <a:r>
              <a:rPr lang="en-US" b="1" baseline="-25000" dirty="0" err="1" smtClean="0">
                <a:solidFill>
                  <a:srgbClr val="FF0000"/>
                </a:solidFill>
                <a:cs typeface="Arial" charset="0"/>
              </a:rPr>
              <a:t>cell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</a:t>
            </a:r>
            <a:r>
              <a:rPr lang="en-US" dirty="0"/>
              <a:t>a redox reaction is </a:t>
            </a:r>
            <a:r>
              <a:rPr lang="en-US" b="1" dirty="0">
                <a:solidFill>
                  <a:srgbClr val="FF0000"/>
                </a:solidFill>
              </a:rPr>
              <a:t>negative</a:t>
            </a:r>
            <a:r>
              <a:rPr lang="en-US" dirty="0"/>
              <a:t>, </a:t>
            </a:r>
            <a:r>
              <a:rPr lang="en-US" dirty="0" smtClean="0"/>
              <a:t>then the </a:t>
            </a:r>
            <a:r>
              <a:rPr lang="en-US" dirty="0"/>
              <a:t>reaction is </a:t>
            </a:r>
            <a:r>
              <a:rPr lang="en-US" b="1" dirty="0" smtClean="0">
                <a:solidFill>
                  <a:srgbClr val="FF0000"/>
                </a:solidFill>
              </a:rPr>
              <a:t>non-spontaneous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at standard conditions.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2" y="410943"/>
            <a:ext cx="8110538" cy="676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Relationship </a:t>
            </a:r>
            <a:r>
              <a:rPr lang="en-US" dirty="0"/>
              <a:t>Between </a:t>
            </a:r>
            <a:r>
              <a:rPr lang="en-US" dirty="0" smtClean="0"/>
              <a:t>E°, </a:t>
            </a:r>
            <a:r>
              <a:rPr lang="el-GR" dirty="0">
                <a:latin typeface="Lucida Grande" pitchFamily="1" charset="0"/>
                <a:cs typeface="Arial" charset="0"/>
              </a:rPr>
              <a:t>Δ</a:t>
            </a:r>
            <a:r>
              <a:rPr lang="en-US" dirty="0"/>
              <a:t>G</a:t>
            </a:r>
            <a:r>
              <a:rPr lang="en-US" dirty="0">
                <a:cs typeface="Arial" charset="0"/>
              </a:rPr>
              <a:t>°</a:t>
            </a:r>
            <a:r>
              <a:rPr lang="en-US" dirty="0"/>
              <a:t> and K</a:t>
            </a:r>
          </a:p>
        </p:txBody>
      </p:sp>
      <p:sp>
        <p:nvSpPr>
          <p:cNvPr id="140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3582" y="1319411"/>
            <a:ext cx="8230274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</a:t>
            </a:r>
            <a:r>
              <a:rPr lang="en-US" sz="2800" dirty="0" smtClean="0">
                <a:cs typeface="Arial" charset="0"/>
              </a:rPr>
              <a:t>°</a:t>
            </a:r>
            <a:r>
              <a:rPr lang="en-US" sz="2800" dirty="0"/>
              <a:t>,</a:t>
            </a:r>
            <a:r>
              <a:rPr lang="en-US" sz="2800" dirty="0" smtClean="0"/>
              <a:t> </a:t>
            </a:r>
            <a:r>
              <a:rPr lang="el-GR" sz="2800" dirty="0">
                <a:latin typeface="Lucida Grande" pitchFamily="1" charset="0"/>
                <a:cs typeface="Arial" charset="0"/>
              </a:rPr>
              <a:t>Δ</a:t>
            </a:r>
            <a:r>
              <a:rPr lang="en-US" sz="2800" dirty="0"/>
              <a:t>G</a:t>
            </a:r>
            <a:r>
              <a:rPr lang="en-US" sz="2800" dirty="0" smtClean="0">
                <a:cs typeface="Arial" charset="0"/>
              </a:rPr>
              <a:t>°, and K are all measures of reaction spontaneity. </a:t>
            </a:r>
          </a:p>
          <a:p>
            <a:endParaRPr lang="en-US" sz="2800" dirty="0">
              <a:cs typeface="Arial" charset="0"/>
            </a:endParaRPr>
          </a:p>
          <a:p>
            <a:r>
              <a:rPr lang="en-US" sz="2800" dirty="0" smtClean="0">
                <a:cs typeface="Arial" charset="0"/>
              </a:rPr>
              <a:t>A </a:t>
            </a:r>
            <a:r>
              <a:rPr lang="en-US" sz="2800" dirty="0" err="1" smtClean="0">
                <a:cs typeface="Arial" charset="0"/>
              </a:rPr>
              <a:t>redox</a:t>
            </a:r>
            <a:r>
              <a:rPr lang="en-US" sz="2800" dirty="0" smtClean="0">
                <a:cs typeface="Arial" charset="0"/>
              </a:rPr>
              <a:t> reaction is spontaneous if,</a:t>
            </a:r>
            <a:endParaRPr lang="en-US" dirty="0" smtClean="0">
              <a:cs typeface="Arial" charset="0"/>
            </a:endParaRPr>
          </a:p>
          <a:p>
            <a:pPr lvl="1"/>
            <a:r>
              <a:rPr lang="en-US" sz="2400" dirty="0" err="1"/>
              <a:t>E</a:t>
            </a:r>
            <a:r>
              <a:rPr lang="en-US" sz="2400" dirty="0" err="1" smtClean="0">
                <a:cs typeface="Arial" charset="0"/>
              </a:rPr>
              <a:t>°</a:t>
            </a:r>
            <a:r>
              <a:rPr lang="en-US" sz="2400" baseline="-25000" dirty="0" err="1" smtClean="0">
                <a:cs typeface="Arial" charset="0"/>
              </a:rPr>
              <a:t>cell</a:t>
            </a:r>
            <a:r>
              <a:rPr lang="en-US" sz="2400" dirty="0" smtClean="0">
                <a:cs typeface="Arial" charset="0"/>
              </a:rPr>
              <a:t> is positive</a:t>
            </a:r>
          </a:p>
          <a:p>
            <a:pPr lvl="1"/>
            <a:r>
              <a:rPr lang="el-GR" sz="2400" dirty="0">
                <a:latin typeface="Lucida Grande" pitchFamily="1" charset="0"/>
                <a:cs typeface="Arial" charset="0"/>
              </a:rPr>
              <a:t>Δ</a:t>
            </a:r>
            <a:r>
              <a:rPr lang="en-US" sz="2400" dirty="0"/>
              <a:t>G</a:t>
            </a:r>
            <a:r>
              <a:rPr lang="en-US" sz="2400" dirty="0" smtClean="0">
                <a:cs typeface="Arial" charset="0"/>
              </a:rPr>
              <a:t>°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is negative</a:t>
            </a:r>
            <a:endParaRPr lang="en-US" sz="2400" dirty="0">
              <a:cs typeface="Arial" charset="0"/>
            </a:endParaRPr>
          </a:p>
          <a:p>
            <a:pPr lvl="1"/>
            <a:r>
              <a:rPr lang="en-US" sz="2400" dirty="0" smtClean="0">
                <a:cs typeface="Arial" charset="0"/>
              </a:rPr>
              <a:t>K is greater than 1</a:t>
            </a:r>
          </a:p>
          <a:p>
            <a:endParaRPr lang="en-US" sz="2800" dirty="0">
              <a:cs typeface="Arial" charset="0"/>
            </a:endParaRPr>
          </a:p>
          <a:p>
            <a:r>
              <a:rPr lang="en-US" sz="2800" dirty="0" smtClean="0">
                <a:cs typeface="Arial" charset="0"/>
              </a:rPr>
              <a:t>We will talk about equations that relate these variables. </a:t>
            </a:r>
            <a:endParaRPr lang="en-US" sz="2800" dirty="0">
              <a:cs typeface="Arial" charset="0"/>
            </a:endParaRPr>
          </a:p>
          <a:p>
            <a:endParaRPr lang="en-US" sz="2400" dirty="0">
              <a:cs typeface="Arial" charset="0"/>
            </a:endParaRPr>
          </a:p>
          <a:p>
            <a:pPr>
              <a:buNone/>
            </a:pPr>
            <a:endParaRPr lang="en-US" sz="2400" dirty="0">
              <a:cs typeface="Arial" charset="0"/>
            </a:endParaRP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5218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8993" y="310684"/>
            <a:ext cx="8110538" cy="676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Relationship </a:t>
            </a:r>
            <a:r>
              <a:rPr lang="en-US" dirty="0"/>
              <a:t>Between </a:t>
            </a:r>
            <a:r>
              <a:rPr lang="en-US" dirty="0" smtClean="0"/>
              <a:t>E° and </a:t>
            </a:r>
            <a:r>
              <a:rPr lang="el-GR" dirty="0">
                <a:latin typeface="Lucida Grande" pitchFamily="1" charset="0"/>
                <a:cs typeface="Arial" charset="0"/>
              </a:rPr>
              <a:t>Δ</a:t>
            </a:r>
            <a:r>
              <a:rPr lang="en-US" dirty="0"/>
              <a:t>G</a:t>
            </a:r>
            <a:r>
              <a:rPr lang="en-US" dirty="0" smtClean="0">
                <a:cs typeface="Arial" charset="0"/>
              </a:rPr>
              <a:t>°</a:t>
            </a:r>
            <a:endParaRPr lang="en-US" dirty="0"/>
          </a:p>
        </p:txBody>
      </p:sp>
      <p:sp>
        <p:nvSpPr>
          <p:cNvPr id="140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3585" y="941063"/>
            <a:ext cx="8550923" cy="552755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</a:t>
            </a:r>
            <a:r>
              <a:rPr lang="en-US" sz="2800" dirty="0">
                <a:cs typeface="Arial" charset="0"/>
              </a:rPr>
              <a:t>°</a:t>
            </a:r>
            <a:r>
              <a:rPr lang="en-US" sz="2800" dirty="0"/>
              <a:t> and </a:t>
            </a:r>
            <a:r>
              <a:rPr lang="el-GR" sz="2800" dirty="0">
                <a:latin typeface="Lucida Grande" pitchFamily="1" charset="0"/>
                <a:cs typeface="Arial" charset="0"/>
              </a:rPr>
              <a:t>Δ</a:t>
            </a:r>
            <a:r>
              <a:rPr lang="en-US" sz="2800" dirty="0"/>
              <a:t>G</a:t>
            </a:r>
            <a:r>
              <a:rPr lang="en-US" sz="2800" dirty="0">
                <a:cs typeface="Arial" charset="0"/>
              </a:rPr>
              <a:t>°</a:t>
            </a:r>
          </a:p>
          <a:p>
            <a:endParaRPr lang="en-US" sz="2400" dirty="0">
              <a:cs typeface="Arial" charset="0"/>
            </a:endParaRPr>
          </a:p>
          <a:p>
            <a:pPr>
              <a:buNone/>
            </a:pPr>
            <a:endParaRPr lang="en-US" sz="2400" dirty="0">
              <a:cs typeface="Arial" charset="0"/>
            </a:endParaRPr>
          </a:p>
          <a:p>
            <a:pPr lvl="1"/>
            <a:r>
              <a:rPr lang="en-US" sz="2800" b="1" dirty="0" smtClean="0">
                <a:solidFill>
                  <a:srgbClr val="0000FF"/>
                </a:solidFill>
                <a:cs typeface="Arial" charset="0"/>
              </a:rPr>
              <a:t>°</a:t>
            </a:r>
            <a:r>
              <a:rPr lang="en-US" sz="2400" dirty="0" smtClean="0">
                <a:cs typeface="Arial" charset="0"/>
              </a:rPr>
              <a:t> indicates standard conditions (</a:t>
            </a:r>
            <a:r>
              <a:rPr lang="en-US" sz="2400" dirty="0">
                <a:cs typeface="Arial" charset="0"/>
              </a:rPr>
              <a:t>gases at 1 </a:t>
            </a:r>
            <a:r>
              <a:rPr lang="en-US" sz="2400" dirty="0" err="1" smtClean="0">
                <a:cs typeface="Arial" charset="0"/>
              </a:rPr>
              <a:t>atm</a:t>
            </a:r>
            <a:r>
              <a:rPr lang="en-US" sz="2400" dirty="0" smtClean="0">
                <a:cs typeface="Arial" charset="0"/>
              </a:rPr>
              <a:t> (or 1 bar); aqueous </a:t>
            </a:r>
            <a:r>
              <a:rPr lang="en-US" sz="2400" dirty="0" err="1" smtClean="0">
                <a:cs typeface="Arial" charset="0"/>
              </a:rPr>
              <a:t>specices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at 1 </a:t>
            </a:r>
            <a:r>
              <a:rPr lang="en-US" sz="2400" i="1" dirty="0">
                <a:cs typeface="Arial" charset="0"/>
              </a:rPr>
              <a:t>M</a:t>
            </a:r>
            <a:r>
              <a:rPr lang="en-US" sz="2400" dirty="0" smtClean="0">
                <a:cs typeface="Arial" charset="0"/>
              </a:rPr>
              <a:t>)</a:t>
            </a:r>
            <a:endParaRPr lang="en-US" sz="2400" dirty="0" smtClean="0">
              <a:latin typeface="Lucida Grande" pitchFamily="1" charset="0"/>
              <a:cs typeface="Arial" charset="0"/>
            </a:endParaRPr>
          </a:p>
          <a:p>
            <a:pPr lvl="1"/>
            <a:r>
              <a:rPr lang="el-GR" sz="2400" b="1" dirty="0" smtClean="0">
                <a:solidFill>
                  <a:srgbClr val="0000FF"/>
                </a:solidFill>
                <a:latin typeface="Lucida Grande" pitchFamily="1" charset="0"/>
                <a:cs typeface="Arial" charset="0"/>
              </a:rPr>
              <a:t>Δ</a:t>
            </a:r>
            <a:r>
              <a:rPr lang="en-US" sz="2400" b="1" dirty="0" smtClean="0">
                <a:solidFill>
                  <a:srgbClr val="0000FF"/>
                </a:solidFill>
              </a:rPr>
              <a:t>G</a:t>
            </a:r>
            <a:r>
              <a:rPr lang="en-US" sz="2400" b="1" dirty="0" smtClean="0">
                <a:solidFill>
                  <a:srgbClr val="0000FF"/>
                </a:solidFill>
                <a:cs typeface="Arial" charset="0"/>
              </a:rPr>
              <a:t>° </a:t>
            </a:r>
            <a:r>
              <a:rPr lang="en-US" sz="2400" dirty="0" smtClean="0">
                <a:cs typeface="Arial" charset="0"/>
              </a:rPr>
              <a:t>is </a:t>
            </a:r>
            <a:r>
              <a:rPr lang="en-US" sz="2400" dirty="0">
                <a:cs typeface="Arial" charset="0"/>
              </a:rPr>
              <a:t>the standard free energy change </a:t>
            </a:r>
            <a:endParaRPr lang="en-US" sz="2400" dirty="0" smtClean="0">
              <a:cs typeface="Arial" charset="0"/>
            </a:endParaRPr>
          </a:p>
          <a:p>
            <a:pPr lvl="1"/>
            <a:r>
              <a:rPr lang="en-US" sz="2400" b="1" dirty="0" err="1" smtClean="0">
                <a:solidFill>
                  <a:srgbClr val="0000FF"/>
                </a:solidFill>
              </a:rPr>
              <a:t>E</a:t>
            </a:r>
            <a:r>
              <a:rPr lang="en-US" sz="2400" b="1" dirty="0" err="1" smtClean="0">
                <a:solidFill>
                  <a:srgbClr val="0000FF"/>
                </a:solidFill>
                <a:cs typeface="Arial" charset="0"/>
              </a:rPr>
              <a:t>°</a:t>
            </a:r>
            <a:r>
              <a:rPr lang="en-US" sz="2400" b="1" baseline="-25000" dirty="0" err="1" smtClean="0">
                <a:solidFill>
                  <a:srgbClr val="0000FF"/>
                </a:solidFill>
                <a:cs typeface="Arial" charset="0"/>
              </a:rPr>
              <a:t>cell</a:t>
            </a:r>
            <a:r>
              <a:rPr lang="en-US" sz="2400" b="1" baseline="-2500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is the </a:t>
            </a:r>
            <a:r>
              <a:rPr lang="en-US" sz="2400" dirty="0" smtClean="0">
                <a:cs typeface="Arial" charset="0"/>
              </a:rPr>
              <a:t>standard cell potential</a:t>
            </a:r>
          </a:p>
          <a:p>
            <a:pPr lvl="1"/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n</a:t>
            </a:r>
            <a:r>
              <a:rPr lang="en-US" sz="2400" dirty="0">
                <a:cs typeface="Arial" charset="0"/>
              </a:rPr>
              <a:t> is the number of moles of electrons transferred in the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i="1" dirty="0" smtClean="0">
                <a:cs typeface="Arial" charset="0"/>
              </a:rPr>
              <a:t>balanced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redox</a:t>
            </a:r>
            <a:r>
              <a:rPr lang="en-US" sz="2400" dirty="0" smtClean="0">
                <a:cs typeface="Arial" charset="0"/>
              </a:rPr>
              <a:t> reaction. </a:t>
            </a:r>
          </a:p>
          <a:p>
            <a:pPr lvl="1"/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F </a:t>
            </a:r>
            <a:r>
              <a:rPr lang="en-US" sz="2400" dirty="0">
                <a:cs typeface="Arial" charset="0"/>
              </a:rPr>
              <a:t>is called the Faraday </a:t>
            </a:r>
            <a:r>
              <a:rPr lang="en-US" sz="2400" dirty="0" smtClean="0">
                <a:cs typeface="Arial" charset="0"/>
              </a:rPr>
              <a:t>constant, this is the charge of a mole </a:t>
            </a:r>
            <a:r>
              <a:rPr lang="en-US" sz="2400" dirty="0">
                <a:cs typeface="Arial" charset="0"/>
              </a:rPr>
              <a:t>of electrons. </a:t>
            </a:r>
            <a:r>
              <a:rPr lang="en-US" sz="2400" b="1" dirty="0" smtClean="0">
                <a:solidFill>
                  <a:srgbClr val="0000FF"/>
                </a:solidFill>
                <a:cs typeface="Arial" charset="0"/>
              </a:rPr>
              <a:t>F</a:t>
            </a:r>
            <a:r>
              <a:rPr lang="en-US" sz="2400" dirty="0" smtClean="0">
                <a:cs typeface="Arial" charset="0"/>
              </a:rPr>
              <a:t> = 9.648 </a:t>
            </a:r>
            <a:r>
              <a:rPr lang="en-US" sz="2400" dirty="0">
                <a:cs typeface="Arial" charset="0"/>
              </a:rPr>
              <a:t>x 10</a:t>
            </a:r>
            <a:r>
              <a:rPr lang="en-US" sz="2400" baseline="30000" dirty="0">
                <a:cs typeface="Arial" charset="0"/>
              </a:rPr>
              <a:t>4</a:t>
            </a:r>
            <a:r>
              <a:rPr lang="en-US" sz="2400" dirty="0">
                <a:cs typeface="Arial" charset="0"/>
              </a:rPr>
              <a:t> J/mol </a:t>
            </a:r>
            <a:r>
              <a:rPr lang="en-US" sz="2400" baseline="30000" dirty="0">
                <a:cs typeface="Arial" charset="0"/>
              </a:rPr>
              <a:t>. </a:t>
            </a:r>
            <a:r>
              <a:rPr lang="en-US" sz="2400" dirty="0" smtClean="0">
                <a:cs typeface="Arial" charset="0"/>
              </a:rPr>
              <a:t>V</a:t>
            </a:r>
          </a:p>
          <a:p>
            <a:pPr lvl="1"/>
            <a:r>
              <a:rPr lang="en-US" sz="2400" b="1" dirty="0" smtClean="0">
                <a:solidFill>
                  <a:srgbClr val="0000FF"/>
                </a:solidFill>
                <a:cs typeface="Arial" charset="0"/>
              </a:rPr>
              <a:t>Notice that </a:t>
            </a:r>
            <a:r>
              <a:rPr lang="el-GR" sz="2400" b="1" dirty="0" smtClean="0">
                <a:solidFill>
                  <a:srgbClr val="0000FF"/>
                </a:solidFill>
                <a:latin typeface="Lucida Grande" pitchFamily="1" charset="0"/>
                <a:cs typeface="Arial" charset="0"/>
              </a:rPr>
              <a:t>Δ</a:t>
            </a:r>
            <a:r>
              <a:rPr lang="en-US" sz="2400" b="1" dirty="0" smtClean="0">
                <a:solidFill>
                  <a:srgbClr val="0000FF"/>
                </a:solidFill>
              </a:rPr>
              <a:t>G</a:t>
            </a:r>
            <a:r>
              <a:rPr lang="en-US" sz="2400" b="1" dirty="0" smtClean="0">
                <a:solidFill>
                  <a:srgbClr val="0000FF"/>
                </a:solidFill>
                <a:cs typeface="Arial" charset="0"/>
              </a:rPr>
              <a:t>° and </a:t>
            </a:r>
            <a:r>
              <a:rPr lang="en-US" sz="2400" b="1" dirty="0" smtClean="0">
                <a:solidFill>
                  <a:srgbClr val="0000FF"/>
                </a:solidFill>
              </a:rPr>
              <a:t>E</a:t>
            </a:r>
            <a:r>
              <a:rPr lang="en-US" sz="2400" b="1" dirty="0" smtClean="0">
                <a:solidFill>
                  <a:srgbClr val="0000FF"/>
                </a:solidFill>
                <a:cs typeface="Arial" charset="0"/>
              </a:rPr>
              <a:t>°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cs typeface="Arial" charset="0"/>
              </a:rPr>
              <a:t>have opposite signs.</a:t>
            </a:r>
          </a:p>
          <a:p>
            <a:pPr lvl="1"/>
            <a:endParaRPr lang="en-US" sz="2400" dirty="0"/>
          </a:p>
        </p:txBody>
      </p:sp>
      <p:graphicFrame>
        <p:nvGraphicFramePr>
          <p:cNvPr id="140390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076073"/>
              </p:ext>
            </p:extLst>
          </p:nvPr>
        </p:nvGraphicFramePr>
        <p:xfrm>
          <a:off x="3136900" y="1427163"/>
          <a:ext cx="3429000" cy="600075"/>
        </p:xfrm>
        <a:graphic>
          <a:graphicData uri="http://schemas.openxmlformats.org/presentationml/2006/ole">
            <p:oleObj spid="_x0000_s1232137" name="Equation" r:id="rId3" imgW="1016000" imgH="177800" progId="Equation.3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861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7526" y="259774"/>
            <a:ext cx="8110538" cy="676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Relationship between E</a:t>
            </a:r>
            <a:r>
              <a:rPr lang="en-US" dirty="0">
                <a:cs typeface="Arial" charset="0"/>
              </a:rPr>
              <a:t>° and K</a:t>
            </a:r>
          </a:p>
        </p:txBody>
      </p:sp>
      <p:sp>
        <p:nvSpPr>
          <p:cNvPr id="140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6509" y="1086042"/>
            <a:ext cx="7886371" cy="5621337"/>
          </a:xfrm>
        </p:spPr>
        <p:txBody>
          <a:bodyPr/>
          <a:lstStyle/>
          <a:p>
            <a:r>
              <a:rPr lang="en-US" sz="2400" dirty="0" err="1" smtClean="0"/>
              <a:t>Redox</a:t>
            </a:r>
            <a:r>
              <a:rPr lang="en-US" sz="2400" dirty="0" smtClean="0"/>
              <a:t> reactions, like all reactions, eventually reach a state of equilibrium. 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9467636"/>
              </p:ext>
            </p:extLst>
          </p:nvPr>
        </p:nvGraphicFramePr>
        <p:xfrm>
          <a:off x="1828670" y="2474578"/>
          <a:ext cx="4435605" cy="1611504"/>
        </p:xfrm>
        <a:graphic>
          <a:graphicData uri="http://schemas.openxmlformats.org/presentationml/2006/ole">
            <p:oleObj spid="_x0000_s1233820" name="Equation" r:id="rId3" imgW="977900" imgH="355600" progId="Equation.3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9607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197C-B5C7-4A48-A68B-26188798F9C8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1409028" name="Object 4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06648447"/>
              </p:ext>
            </p:extLst>
          </p:nvPr>
        </p:nvGraphicFramePr>
        <p:xfrm>
          <a:off x="1155700" y="3632200"/>
          <a:ext cx="4762500" cy="1295400"/>
        </p:xfrm>
        <a:graphic>
          <a:graphicData uri="http://schemas.openxmlformats.org/presentationml/2006/ole">
            <p:oleObj spid="_x0000_s1234403" name="Equation" r:id="rId3" imgW="1308100" imgH="355600" progId="Equation.3">
              <p:embed/>
            </p:oleObj>
          </a:graphicData>
        </a:graphic>
      </p:graphicFrame>
      <p:sp>
        <p:nvSpPr>
          <p:cNvPr id="140903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61488" y="1528995"/>
            <a:ext cx="8229600" cy="566808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equation </a:t>
            </a:r>
            <a:r>
              <a:rPr lang="en-US" dirty="0" smtClean="0"/>
              <a:t>applies only </a:t>
            </a:r>
            <a:r>
              <a:rPr lang="en-US" dirty="0"/>
              <a:t>at 25 </a:t>
            </a:r>
            <a:r>
              <a:rPr lang="en-US" dirty="0">
                <a:cs typeface="Arial" charset="0"/>
              </a:rPr>
              <a:t>°</a:t>
            </a:r>
            <a:r>
              <a:rPr lang="en-US" dirty="0"/>
              <a:t>C</a:t>
            </a:r>
          </a:p>
          <a:p>
            <a:r>
              <a:rPr lang="en-US" dirty="0"/>
              <a:t>Note that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If E</a:t>
            </a:r>
            <a:r>
              <a:rPr lang="en-US" sz="2400" dirty="0">
                <a:solidFill>
                  <a:srgbClr val="0000FF"/>
                </a:solidFill>
                <a:cs typeface="Arial" charset="0"/>
              </a:rPr>
              <a:t>° is positive, K is greater than 1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cs typeface="Arial" charset="0"/>
              </a:rPr>
              <a:t>If </a:t>
            </a:r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° is negative, K is less than 1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2" y="446672"/>
            <a:ext cx="8110538" cy="676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Relationship between E</a:t>
            </a:r>
            <a:r>
              <a:rPr lang="en-US" dirty="0">
                <a:cs typeface="Arial" charset="0"/>
              </a:rPr>
              <a:t>° and </a:t>
            </a:r>
            <a:r>
              <a:rPr lang="en-US" dirty="0" smtClean="0">
                <a:cs typeface="Arial" charset="0"/>
              </a:rPr>
              <a:t>K (Cont.)</a:t>
            </a:r>
            <a:endParaRPr lang="en-US" dirty="0">
              <a:cs typeface="Arial" charset="0"/>
            </a:endParaRPr>
          </a:p>
        </p:txBody>
      </p:sp>
      <p:graphicFrame>
        <p:nvGraphicFramePr>
          <p:cNvPr id="934972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54584112"/>
              </p:ext>
            </p:extLst>
          </p:nvPr>
        </p:nvGraphicFramePr>
        <p:xfrm>
          <a:off x="926732" y="1944306"/>
          <a:ext cx="7818437" cy="1468437"/>
        </p:xfrm>
        <a:graphic>
          <a:graphicData uri="http://schemas.openxmlformats.org/presentationml/2006/ole">
            <p:oleObj spid="_x0000_s1234404" name="Equation" r:id="rId4" imgW="2159000" imgH="4064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7999" y="1278067"/>
            <a:ext cx="84849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</a:rPr>
              <a:t>These experiments are usually done at 25 </a:t>
            </a:r>
            <a:r>
              <a:rPr lang="en-US" sz="2600" dirty="0">
                <a:solidFill>
                  <a:srgbClr val="0000FF"/>
                </a:solidFill>
                <a:cs typeface="Arial" charset="0"/>
              </a:rPr>
              <a:t>°</a:t>
            </a:r>
            <a:r>
              <a:rPr lang="en-US" sz="2600" dirty="0" smtClean="0">
                <a:solidFill>
                  <a:srgbClr val="0000FF"/>
                </a:solidFill>
              </a:rPr>
              <a:t>C (298 K)</a:t>
            </a:r>
            <a:endParaRPr lang="en-US" sz="2600" dirty="0">
              <a:solidFill>
                <a:srgbClr val="0000FF"/>
              </a:solidFill>
            </a:endParaRPr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678600" y="223200"/>
              <a:ext cx="360" cy="9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9240" y="213840"/>
                <a:ext cx="19080" cy="2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654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298" y="25116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Relationship Between E°, </a:t>
            </a:r>
            <a:r>
              <a:rPr lang="el-GR" sz="3600" b="1" dirty="0" smtClean="0">
                <a:solidFill>
                  <a:srgbClr val="000090"/>
                </a:solidFill>
                <a:latin typeface="Lucida Grande" pitchFamily="1" charset="0"/>
                <a:cs typeface="Arial" charset="0"/>
              </a:rPr>
              <a:t>Δ</a:t>
            </a:r>
            <a:r>
              <a:rPr lang="en-US" sz="3600" b="1" dirty="0" smtClean="0">
                <a:solidFill>
                  <a:srgbClr val="000090"/>
                </a:solidFill>
              </a:rPr>
              <a:t>G</a:t>
            </a:r>
            <a:r>
              <a:rPr lang="en-US" sz="3600" b="1" dirty="0" smtClean="0">
                <a:solidFill>
                  <a:srgbClr val="000090"/>
                </a:solidFill>
                <a:cs typeface="Arial" charset="0"/>
              </a:rPr>
              <a:t>°</a:t>
            </a:r>
            <a:r>
              <a:rPr lang="en-US" sz="3600" b="1" dirty="0" smtClean="0">
                <a:solidFill>
                  <a:srgbClr val="000090"/>
                </a:solidFill>
              </a:rPr>
              <a:t> and K</a:t>
            </a:r>
            <a:endParaRPr lang="en-US" sz="3600" b="1" dirty="0">
              <a:solidFill>
                <a:srgbClr val="000090"/>
              </a:solidFill>
            </a:endParaRPr>
          </a:p>
        </p:txBody>
      </p:sp>
      <p:pic>
        <p:nvPicPr>
          <p:cNvPr id="4" name="Picture Placeholder 2" descr="CNX_Chem_17_04_Rel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5538" r="5538"/>
          <a:stretch>
            <a:fillRect/>
          </a:stretch>
        </p:blipFill>
        <p:spPr>
          <a:xfrm>
            <a:off x="379135" y="1175994"/>
            <a:ext cx="8552995" cy="5519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90723" y="378832"/>
            <a:ext cx="8229600" cy="990600"/>
          </a:xfrm>
        </p:spPr>
        <p:txBody>
          <a:bodyPr/>
          <a:lstStyle/>
          <a:p>
            <a:r>
              <a:rPr lang="en-US" dirty="0"/>
              <a:t>Effect of Concentration on</a:t>
            </a:r>
            <a:r>
              <a:rPr lang="en-US" dirty="0" smtClean="0"/>
              <a:t> Potential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197C-B5C7-4A48-A68B-26188798F9C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416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4652" y="1577828"/>
            <a:ext cx="7938391" cy="60504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this point, we have dealt only with </a:t>
            </a:r>
            <a:r>
              <a:rPr lang="en-US" sz="2800" b="1" dirty="0" smtClean="0"/>
              <a:t>“standard” </a:t>
            </a:r>
            <a:r>
              <a:rPr lang="en-US" sz="2800" dirty="0" smtClean="0"/>
              <a:t>potentials (E°), that is potentials when all </a:t>
            </a:r>
            <a:r>
              <a:rPr lang="en-US" sz="2800" b="1" dirty="0" smtClean="0"/>
              <a:t>gases are at 1 </a:t>
            </a:r>
            <a:r>
              <a:rPr lang="en-US" sz="2800" b="1" dirty="0" err="1" smtClean="0"/>
              <a:t>atm</a:t>
            </a:r>
            <a:r>
              <a:rPr lang="en-US" sz="2800" b="1" dirty="0" smtClean="0"/>
              <a:t> (or 1 bar) and aqueous species are at 1M. </a:t>
            </a:r>
          </a:p>
          <a:p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r>
              <a:rPr lang="en-US" sz="2800" dirty="0" smtClean="0"/>
              <a:t>Since reaction conditions influence </a:t>
            </a:r>
            <a:r>
              <a:rPr lang="el-GR" sz="2800" dirty="0" smtClean="0">
                <a:latin typeface="Lucida Grande" pitchFamily="1" charset="0"/>
                <a:cs typeface="Arial" charset="0"/>
              </a:rPr>
              <a:t>Δ</a:t>
            </a:r>
            <a:r>
              <a:rPr lang="en-US" sz="2800" dirty="0" smtClean="0"/>
              <a:t>G</a:t>
            </a:r>
            <a:r>
              <a:rPr lang="en-US" sz="2800" dirty="0" smtClean="0">
                <a:cs typeface="Arial" charset="0"/>
              </a:rPr>
              <a:t>, Potential (</a:t>
            </a:r>
            <a:r>
              <a:rPr lang="en-US" sz="2800" dirty="0" smtClean="0"/>
              <a:t>E)</a:t>
            </a:r>
            <a:r>
              <a:rPr lang="en-US" sz="2800" dirty="0" smtClean="0">
                <a:cs typeface="Arial" charset="0"/>
              </a:rPr>
              <a:t> must also be influenced by the conditions as well.</a:t>
            </a:r>
          </a:p>
          <a:p>
            <a:endParaRPr lang="en-US" sz="2800" dirty="0" smtClean="0">
              <a:cs typeface="Arial" charset="0"/>
            </a:endParaRPr>
          </a:p>
          <a:p>
            <a:pPr lvl="1"/>
            <a:endParaRPr lang="en-US" sz="2800" dirty="0">
              <a:cs typeface="Arial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2056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7934" y="347472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Electricity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197C-B5C7-4A48-A68B-26188798F9C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Placeholder 2" descr="CNX_Chem_17_01_Electric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-764" r="55333" b="-687"/>
          <a:stretch/>
        </p:blipFill>
        <p:spPr>
          <a:xfrm>
            <a:off x="291541" y="1338071"/>
            <a:ext cx="5358352" cy="3245433"/>
          </a:xfrm>
          <a:prstGeom prst="rect">
            <a:avLst/>
          </a:prstGeom>
        </p:spPr>
      </p:pic>
      <p:pic>
        <p:nvPicPr>
          <p:cNvPr id="7" name="Picture Placeholder 2" descr="CNX_Chem_17_01_Electric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4319" t="-587" r="19967" b="-1644"/>
          <a:stretch/>
        </p:blipFill>
        <p:spPr>
          <a:xfrm>
            <a:off x="4780022" y="3765514"/>
            <a:ext cx="3906778" cy="2982040"/>
          </a:xfrm>
          <a:prstGeom prst="rect">
            <a:avLst/>
          </a:prstGeom>
        </p:spPr>
      </p:pic>
      <p:pic>
        <p:nvPicPr>
          <p:cNvPr id="8" name="Picture Placeholder 2" descr="CNX_Chem_17_01_Electric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80154" t="-587" b="-1644"/>
          <a:stretch/>
        </p:blipFill>
        <p:spPr>
          <a:xfrm>
            <a:off x="6101752" y="214691"/>
            <a:ext cx="2585048" cy="355082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823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9113" y="272112"/>
            <a:ext cx="8229600" cy="990600"/>
          </a:xfrm>
        </p:spPr>
        <p:txBody>
          <a:bodyPr/>
          <a:lstStyle/>
          <a:p>
            <a:r>
              <a:rPr lang="en-US" dirty="0"/>
              <a:t>Effect of Concentration on</a:t>
            </a:r>
            <a:r>
              <a:rPr lang="en-US" dirty="0" smtClean="0"/>
              <a:t> Potential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6197C-B5C7-4A48-A68B-26188798F9C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416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76262" y="1599351"/>
            <a:ext cx="8232148" cy="605045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cs typeface="Arial" charset="0"/>
            </a:endParaRPr>
          </a:p>
          <a:p>
            <a:r>
              <a:rPr lang="en-US" b="1" dirty="0">
                <a:solidFill>
                  <a:srgbClr val="0000FF"/>
                </a:solidFill>
                <a:cs typeface="Arial" charset="0"/>
              </a:rPr>
              <a:t>Voltage will </a:t>
            </a:r>
            <a:r>
              <a:rPr lang="en-US" b="1" dirty="0" smtClean="0">
                <a:solidFill>
                  <a:srgbClr val="0000FF"/>
                </a:solidFill>
                <a:cs typeface="Arial" charset="0"/>
              </a:rPr>
              <a:t>increase </a:t>
            </a:r>
            <a:r>
              <a:rPr lang="en-US" dirty="0" smtClean="0">
                <a:cs typeface="Arial" charset="0"/>
              </a:rPr>
              <a:t>and the reaction will become </a:t>
            </a:r>
            <a:r>
              <a:rPr lang="en-US" b="1" dirty="0" smtClean="0">
                <a:solidFill>
                  <a:srgbClr val="0000FF"/>
                </a:solidFill>
                <a:cs typeface="Arial" charset="0"/>
              </a:rPr>
              <a:t>more spontaneous </a:t>
            </a:r>
            <a:r>
              <a:rPr lang="en-US" b="1" dirty="0">
                <a:solidFill>
                  <a:srgbClr val="0000FF"/>
                </a:solidFill>
                <a:cs typeface="Arial" charset="0"/>
              </a:rPr>
              <a:t>if</a:t>
            </a:r>
          </a:p>
          <a:p>
            <a:pPr lvl="1"/>
            <a:r>
              <a:rPr lang="en-US" sz="2400" dirty="0">
                <a:cs typeface="Arial" charset="0"/>
              </a:rPr>
              <a:t>The concentration of</a:t>
            </a:r>
            <a:r>
              <a:rPr lang="en-US" sz="2400" dirty="0" smtClean="0">
                <a:cs typeface="Arial" charset="0"/>
              </a:rPr>
              <a:t> a reactant </a:t>
            </a:r>
            <a:r>
              <a:rPr lang="en-US" sz="2400" dirty="0">
                <a:cs typeface="Arial" charset="0"/>
              </a:rPr>
              <a:t>is increased</a:t>
            </a:r>
          </a:p>
          <a:p>
            <a:pPr lvl="1"/>
            <a:r>
              <a:rPr lang="en-US" sz="2400" dirty="0">
                <a:cs typeface="Arial" charset="0"/>
              </a:rPr>
              <a:t>The concentration of</a:t>
            </a:r>
            <a:r>
              <a:rPr lang="en-US" sz="2400" dirty="0" smtClean="0">
                <a:cs typeface="Arial" charset="0"/>
              </a:rPr>
              <a:t> a product </a:t>
            </a:r>
            <a:r>
              <a:rPr lang="en-US" sz="2400" dirty="0">
                <a:cs typeface="Arial" charset="0"/>
              </a:rPr>
              <a:t>is </a:t>
            </a:r>
            <a:r>
              <a:rPr lang="en-US" sz="2400" dirty="0" smtClean="0">
                <a:cs typeface="Arial" charset="0"/>
              </a:rPr>
              <a:t>decreased</a:t>
            </a:r>
          </a:p>
          <a:p>
            <a:endParaRPr lang="en-US" b="1" dirty="0" smtClean="0">
              <a:solidFill>
                <a:srgbClr val="FF0000"/>
              </a:solidFill>
              <a:cs typeface="Arial" charset="0"/>
            </a:endParaRPr>
          </a:p>
          <a:p>
            <a:endParaRPr lang="en-US" b="1" dirty="0" smtClean="0">
              <a:solidFill>
                <a:srgbClr val="FF0000"/>
              </a:solidFill>
              <a:cs typeface="Arial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Voltage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will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decrease </a:t>
            </a:r>
            <a:r>
              <a:rPr lang="en-US" dirty="0" smtClean="0">
                <a:cs typeface="Arial" charset="0"/>
              </a:rPr>
              <a:t>and the reaction will become</a:t>
            </a:r>
            <a:r>
              <a:rPr lang="en-US" b="1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less spontaneous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if</a:t>
            </a:r>
          </a:p>
          <a:p>
            <a:pPr lvl="1"/>
            <a:r>
              <a:rPr lang="en-US" sz="2400" dirty="0">
                <a:cs typeface="Arial" charset="0"/>
              </a:rPr>
              <a:t>The concentration of reactant is decreased</a:t>
            </a:r>
          </a:p>
          <a:p>
            <a:pPr lvl="1"/>
            <a:r>
              <a:rPr lang="en-US" sz="2400" dirty="0">
                <a:cs typeface="Arial" charset="0"/>
              </a:rPr>
              <a:t>The concentration of product is increased</a:t>
            </a:r>
          </a:p>
          <a:p>
            <a:pPr lvl="1"/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2056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2" y="331788"/>
            <a:ext cx="8110538" cy="676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/>
              <a:t>Nernst Equation</a:t>
            </a:r>
          </a:p>
        </p:txBody>
      </p:sp>
      <p:sp>
        <p:nvSpPr>
          <p:cNvPr id="1418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0503" y="1145754"/>
            <a:ext cx="9051925" cy="5849937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>
              <a:cs typeface="Arial" charset="0"/>
            </a:endParaRPr>
          </a:p>
          <a:p>
            <a:endParaRPr lang="en-US" sz="2400" dirty="0">
              <a:cs typeface="Arial" charset="0"/>
            </a:endParaRPr>
          </a:p>
        </p:txBody>
      </p:sp>
      <p:graphicFrame>
        <p:nvGraphicFramePr>
          <p:cNvPr id="1418247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003300" y="1603240"/>
          <a:ext cx="4546600" cy="1168400"/>
        </p:xfrm>
        <a:graphic>
          <a:graphicData uri="http://schemas.openxmlformats.org/presentationml/2006/ole">
            <p:oleObj spid="_x0000_s1236673" name="Equation" r:id="rId4" imgW="1384300" imgH="355600" progId="Equation.3">
              <p:embed/>
            </p:oleObj>
          </a:graphicData>
        </a:graphic>
      </p:graphicFrame>
      <p:graphicFrame>
        <p:nvGraphicFramePr>
          <p:cNvPr id="943216" name="Object 112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25020019"/>
              </p:ext>
            </p:extLst>
          </p:nvPr>
        </p:nvGraphicFramePr>
        <p:xfrm>
          <a:off x="557213" y="3826520"/>
          <a:ext cx="5819775" cy="1204913"/>
        </p:xfrm>
        <a:graphic>
          <a:graphicData uri="http://schemas.openxmlformats.org/presentationml/2006/ole">
            <p:oleObj spid="_x0000_s1236674" name="Equation" r:id="rId5" imgW="1714500" imgH="3556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13659" y="3001329"/>
            <a:ext cx="2479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At 25 </a:t>
            </a:r>
            <a:r>
              <a:rPr lang="en-US" sz="2400" b="1" dirty="0" smtClean="0">
                <a:solidFill>
                  <a:srgbClr val="0000FF"/>
                </a:solidFill>
                <a:cs typeface="Arial" charset="0"/>
              </a:rPr>
              <a:t>°</a:t>
            </a:r>
            <a:r>
              <a:rPr lang="en-US" sz="2400" b="1" dirty="0" smtClean="0">
                <a:solidFill>
                  <a:srgbClr val="0000FF"/>
                </a:solidFill>
              </a:rPr>
              <a:t>C (298 K)</a:t>
            </a:r>
            <a:endParaRPr lang="en-US" sz="2400" b="1" dirty="0" smtClean="0">
              <a:solidFill>
                <a:srgbClr val="0000FF"/>
              </a:solidFill>
              <a:cs typeface="Arial" charset="0"/>
            </a:endParaRPr>
          </a:p>
          <a:p>
            <a:endParaRPr lang="en-US" sz="2400" b="1" dirty="0">
              <a:solidFill>
                <a:srgbClr val="0000FF"/>
              </a:solidFill>
            </a:endParaRPr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1085760" y="876240"/>
              <a:ext cx="360" cy="3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6400" y="8668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331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47472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Electrochemistry Terms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1428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3768" y="1373607"/>
            <a:ext cx="8485470" cy="531832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Current – </a:t>
            </a:r>
            <a:r>
              <a:rPr lang="en-US" sz="2800" dirty="0" smtClean="0"/>
              <a:t>The rate of flow of charge.</a:t>
            </a:r>
          </a:p>
          <a:p>
            <a:pPr lvl="1"/>
            <a:r>
              <a:rPr lang="en-US" sz="2400" dirty="0" smtClean="0"/>
              <a:t>SI Unit: Ampere (A)</a:t>
            </a:r>
          </a:p>
          <a:p>
            <a:endParaRPr lang="en-US" sz="2800" dirty="0" smtClean="0"/>
          </a:p>
          <a:p>
            <a:r>
              <a:rPr lang="en-US" sz="2800" dirty="0" smtClean="0"/>
              <a:t>Electrical current flows in a path, called an electric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000090"/>
                </a:solidFill>
              </a:rPr>
              <a:t>circuit. </a:t>
            </a:r>
            <a:endParaRPr lang="en-US" sz="2800" dirty="0" smtClean="0">
              <a:solidFill>
                <a:srgbClr val="000090"/>
              </a:solidFill>
            </a:endParaRPr>
          </a:p>
          <a:p>
            <a:endParaRPr lang="en-US" sz="2800" dirty="0" smtClean="0"/>
          </a:p>
          <a:p>
            <a:r>
              <a:rPr lang="en-US" sz="2800" dirty="0" smtClean="0"/>
              <a:t>The flow of charge is generated by an electrical potential difference, or potential, between two points in a circuit.</a:t>
            </a:r>
          </a:p>
          <a:p>
            <a:endParaRPr lang="en-US" sz="2800" b="1" dirty="0" smtClean="0">
              <a:solidFill>
                <a:srgbClr val="000090"/>
              </a:solidFill>
            </a:endParaRPr>
          </a:p>
          <a:p>
            <a:r>
              <a:rPr lang="en-US" sz="2800" b="1" dirty="0" smtClean="0">
                <a:solidFill>
                  <a:srgbClr val="000090"/>
                </a:solidFill>
              </a:rPr>
              <a:t>Potential </a:t>
            </a:r>
            <a:r>
              <a:rPr lang="en-US" sz="2800" dirty="0" smtClean="0"/>
              <a:t>is the ability of the electric field to do work on the charge. </a:t>
            </a:r>
          </a:p>
          <a:p>
            <a:pPr lvl="1"/>
            <a:r>
              <a:rPr lang="en-US" sz="2595" dirty="0" smtClean="0"/>
              <a:t>SI Unit: Volt (V)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 lvl="1"/>
            <a:endParaRPr lang="en-US" sz="2800" dirty="0" smtClean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2518200" y="687600"/>
              <a:ext cx="360" cy="36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08840" y="6782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422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71174" y="272225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/>
              <a:t>17.1: Balancing Oxidation-Reduction Reactions</a:t>
            </a:r>
          </a:p>
        </p:txBody>
      </p:sp>
      <p:sp>
        <p:nvSpPr>
          <p:cNvPr id="13506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45333" y="1338072"/>
            <a:ext cx="8229600" cy="5138928"/>
          </a:xfrm>
        </p:spPr>
        <p:txBody>
          <a:bodyPr>
            <a:normAutofit lnSpcReduction="10000"/>
          </a:bodyPr>
          <a:lstStyle/>
          <a:p>
            <a:r>
              <a:rPr lang="en-US" sz="2800" b="1" i="1" dirty="0">
                <a:solidFill>
                  <a:srgbClr val="0000FF"/>
                </a:solidFill>
              </a:rPr>
              <a:t>Oxidation</a:t>
            </a:r>
          </a:p>
          <a:p>
            <a:pPr lvl="1"/>
            <a:r>
              <a:rPr lang="en-US" sz="2400" dirty="0"/>
              <a:t>Loss of </a:t>
            </a:r>
            <a:r>
              <a:rPr lang="en-US" sz="2400" dirty="0" smtClean="0"/>
              <a:t>electrons</a:t>
            </a:r>
          </a:p>
          <a:p>
            <a:pPr lvl="1"/>
            <a:r>
              <a:rPr lang="en-US" sz="2400" dirty="0" smtClean="0"/>
              <a:t>Electrons are produced</a:t>
            </a:r>
          </a:p>
          <a:p>
            <a:pPr lvl="1"/>
            <a:r>
              <a:rPr lang="en-US" sz="2400" dirty="0" smtClean="0"/>
              <a:t>The species is oxidized</a:t>
            </a:r>
          </a:p>
          <a:p>
            <a:pPr marL="274320" lvl="1" indent="0">
              <a:buNone/>
            </a:pPr>
            <a:endParaRPr lang="en-US" sz="2400" b="1" i="1" dirty="0" smtClean="0"/>
          </a:p>
          <a:p>
            <a:r>
              <a:rPr lang="en-US" sz="2800" b="1" i="1" dirty="0">
                <a:solidFill>
                  <a:srgbClr val="FF0000"/>
                </a:solidFill>
              </a:rPr>
              <a:t>Reduction</a:t>
            </a:r>
          </a:p>
          <a:p>
            <a:pPr lvl="1"/>
            <a:r>
              <a:rPr lang="en-US" sz="2400" dirty="0"/>
              <a:t>Gain of </a:t>
            </a:r>
            <a:r>
              <a:rPr lang="en-US" sz="2400" dirty="0" smtClean="0"/>
              <a:t>electrons</a:t>
            </a:r>
          </a:p>
          <a:p>
            <a:pPr lvl="1"/>
            <a:r>
              <a:rPr lang="en-US" sz="2400" dirty="0" smtClean="0"/>
              <a:t>Electrons are consumed</a:t>
            </a:r>
          </a:p>
          <a:p>
            <a:pPr lvl="1"/>
            <a:r>
              <a:rPr lang="en-US" sz="2400" dirty="0" smtClean="0"/>
              <a:t>The species is reduced </a:t>
            </a:r>
          </a:p>
          <a:p>
            <a:pPr marL="274320" lvl="1" indent="0">
              <a:buNone/>
            </a:pPr>
            <a:endParaRPr lang="en-US" sz="2400" b="1" i="1" dirty="0" smtClean="0"/>
          </a:p>
          <a:p>
            <a:r>
              <a:rPr lang="en-US" sz="2800" b="1" i="1" dirty="0" err="1" smtClean="0"/>
              <a:t>Redox</a:t>
            </a:r>
            <a:r>
              <a:rPr lang="en-US" sz="2800" b="1" i="1" dirty="0" smtClean="0"/>
              <a:t> Reaction</a:t>
            </a:r>
          </a:p>
          <a:p>
            <a:pPr lvl="1"/>
            <a:r>
              <a:rPr lang="en-US" sz="2800" b="1" i="1" dirty="0" smtClean="0">
                <a:solidFill>
                  <a:srgbClr val="0000FF"/>
                </a:solidFill>
              </a:rPr>
              <a:t>Oxidation</a:t>
            </a:r>
            <a:r>
              <a:rPr lang="en-US" sz="2400" b="1" i="1" dirty="0" smtClean="0"/>
              <a:t> </a:t>
            </a:r>
            <a:r>
              <a:rPr lang="en-US" sz="2400" b="1" i="1" dirty="0"/>
              <a:t>and</a:t>
            </a:r>
            <a:r>
              <a:rPr lang="en-US" sz="2400" b="1" i="1" dirty="0" smtClean="0"/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Reduction</a:t>
            </a:r>
            <a:r>
              <a:rPr lang="en-US" sz="2400" b="1" i="1" dirty="0" smtClean="0"/>
              <a:t> </a:t>
            </a:r>
            <a:r>
              <a:rPr lang="en-US" sz="2400" b="1" i="1" dirty="0"/>
              <a:t>occur</a:t>
            </a:r>
            <a:r>
              <a:rPr lang="en-US" sz="2400" b="1" i="1" dirty="0" smtClean="0"/>
              <a:t> simultaneously</a:t>
            </a:r>
          </a:p>
          <a:p>
            <a:pPr lvl="1"/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5684" y="228600"/>
            <a:ext cx="82296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0090"/>
                </a:solidFill>
                <a:ea typeface="Osaka" charset="0"/>
                <a:cs typeface="ＭＳ Ｐゴシック" charset="-128"/>
              </a:rPr>
              <a:t>Oxidizing Agent and Reducing Agent</a:t>
            </a:r>
            <a:endParaRPr lang="en-US" b="1" dirty="0">
              <a:solidFill>
                <a:srgbClr val="000090"/>
              </a:solidFill>
              <a:ea typeface="Osaka" charset="0"/>
              <a:cs typeface="ＭＳ Ｐゴシック" charset="-128"/>
            </a:endParaRP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199"/>
            <a:ext cx="8077200" cy="524188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 dirty="0">
                <a:latin typeface="Arial" charset="0"/>
                <a:ea typeface="Osaka" charset="0"/>
                <a:cs typeface="Osaka" charset="0"/>
              </a:rPr>
              <a:t>Something must cause the </a:t>
            </a:r>
            <a:r>
              <a:rPr lang="en-US" sz="2600" dirty="0" smtClean="0">
                <a:latin typeface="Arial" charset="0"/>
                <a:ea typeface="Osaka" charset="0"/>
                <a:cs typeface="Osaka" charset="0"/>
              </a:rPr>
              <a:t>species to </a:t>
            </a:r>
            <a:r>
              <a:rPr lang="en-US" sz="2600" dirty="0">
                <a:latin typeface="Arial" charset="0"/>
                <a:ea typeface="Osaka" charset="0"/>
                <a:cs typeface="Osaka" charset="0"/>
              </a:rPr>
              <a:t>be </a:t>
            </a:r>
            <a:r>
              <a:rPr lang="en-US" sz="2600" dirty="0" smtClean="0">
                <a:latin typeface="Arial" charset="0"/>
                <a:ea typeface="Osaka" charset="0"/>
                <a:cs typeface="Osaka" charset="0"/>
              </a:rPr>
              <a:t>reduced.</a:t>
            </a:r>
          </a:p>
          <a:p>
            <a:pPr lvl="1" eaLnBrk="1" hangingPunct="1"/>
            <a:r>
              <a:rPr lang="en-US" sz="2400" dirty="0" smtClean="0">
                <a:latin typeface="Arial" charset="0"/>
                <a:ea typeface="Osaka" charset="0"/>
                <a:cs typeface="Osaka" charset="0"/>
              </a:rPr>
              <a:t>This is the </a:t>
            </a:r>
            <a:r>
              <a:rPr lang="en-US" sz="2400" b="1" i="1" dirty="0" smtClean="0">
                <a:solidFill>
                  <a:srgbClr val="FF0000"/>
                </a:solidFill>
                <a:latin typeface="Arial" charset="0"/>
                <a:ea typeface="Osaka" charset="0"/>
                <a:cs typeface="Osaka" charset="0"/>
              </a:rPr>
              <a:t>reducing agent (</a:t>
            </a:r>
            <a:r>
              <a:rPr lang="en-US" sz="2400" b="1" i="1" dirty="0" err="1" smtClean="0">
                <a:solidFill>
                  <a:srgbClr val="FF0000"/>
                </a:solidFill>
                <a:latin typeface="Arial" charset="0"/>
                <a:ea typeface="Osaka" charset="0"/>
                <a:cs typeface="Osaka" charset="0"/>
              </a:rPr>
              <a:t>reductant</a:t>
            </a:r>
            <a:r>
              <a:rPr lang="en-US" sz="2400" b="1" i="1" dirty="0" smtClean="0">
                <a:solidFill>
                  <a:srgbClr val="FF0000"/>
                </a:solidFill>
                <a:latin typeface="Arial" charset="0"/>
                <a:ea typeface="Osaka" charset="0"/>
                <a:cs typeface="Osaka" charset="0"/>
              </a:rPr>
              <a:t>)</a:t>
            </a:r>
            <a:endParaRPr lang="en-US" sz="2600" dirty="0" smtClean="0">
              <a:latin typeface="Arial" charset="0"/>
              <a:ea typeface="Osaka" charset="0"/>
              <a:cs typeface="Osaka" charset="0"/>
            </a:endParaRPr>
          </a:p>
          <a:p>
            <a:pPr eaLnBrk="1" hangingPunct="1"/>
            <a:endParaRPr lang="en-US" sz="2600" dirty="0">
              <a:latin typeface="Arial" charset="0"/>
              <a:ea typeface="Osaka" charset="0"/>
              <a:cs typeface="Osaka" charset="0"/>
            </a:endParaRPr>
          </a:p>
          <a:p>
            <a:pPr eaLnBrk="1" hangingPunct="1"/>
            <a:r>
              <a:rPr lang="en-US" sz="2600" dirty="0">
                <a:latin typeface="Arial" charset="0"/>
                <a:ea typeface="Osaka" charset="0"/>
                <a:cs typeface="Osaka" charset="0"/>
              </a:rPr>
              <a:t>Something must cause the </a:t>
            </a:r>
            <a:r>
              <a:rPr lang="en-US" sz="2600" dirty="0" smtClean="0">
                <a:latin typeface="Arial" charset="0"/>
                <a:ea typeface="Osaka" charset="0"/>
                <a:cs typeface="Osaka" charset="0"/>
              </a:rPr>
              <a:t>species </a:t>
            </a:r>
            <a:r>
              <a:rPr lang="en-US" sz="2600" dirty="0">
                <a:latin typeface="Arial" charset="0"/>
                <a:ea typeface="Osaka" charset="0"/>
                <a:cs typeface="Osaka" charset="0"/>
              </a:rPr>
              <a:t>to be </a:t>
            </a:r>
            <a:r>
              <a:rPr lang="en-US" sz="2600" dirty="0" smtClean="0">
                <a:latin typeface="Arial" charset="0"/>
                <a:ea typeface="Osaka" charset="0"/>
                <a:cs typeface="Osaka" charset="0"/>
              </a:rPr>
              <a:t>oxidized. </a:t>
            </a:r>
          </a:p>
          <a:p>
            <a:pPr lvl="1" eaLnBrk="1" hangingPunct="1"/>
            <a:r>
              <a:rPr lang="en-US" sz="2400" dirty="0">
                <a:latin typeface="Arial" charset="0"/>
                <a:ea typeface="Osaka" charset="0"/>
                <a:cs typeface="Osaka" charset="0"/>
              </a:rPr>
              <a:t> This is the </a:t>
            </a:r>
            <a:r>
              <a:rPr lang="en-US" sz="2400" b="1" i="1" dirty="0">
                <a:solidFill>
                  <a:srgbClr val="0000FF"/>
                </a:solidFill>
                <a:latin typeface="Arial" charset="0"/>
                <a:ea typeface="Osaka" charset="0"/>
                <a:cs typeface="Osaka" charset="0"/>
              </a:rPr>
              <a:t>oxidizing agent (</a:t>
            </a:r>
            <a:r>
              <a:rPr lang="en-US" sz="2400" b="1" i="1" dirty="0" smtClean="0">
                <a:solidFill>
                  <a:srgbClr val="0000FF"/>
                </a:solidFill>
                <a:latin typeface="Arial" charset="0"/>
                <a:ea typeface="Osaka" charset="0"/>
                <a:cs typeface="Osaka" charset="0"/>
              </a:rPr>
              <a:t>oxidant</a:t>
            </a:r>
            <a:r>
              <a:rPr lang="en-US" sz="2400" b="1" i="1" dirty="0">
                <a:solidFill>
                  <a:srgbClr val="0000FF"/>
                </a:solidFill>
                <a:latin typeface="Arial" charset="0"/>
                <a:ea typeface="Osaka" charset="0"/>
                <a:cs typeface="Osaka" charset="0"/>
              </a:rPr>
              <a:t>)</a:t>
            </a:r>
            <a:endParaRPr lang="en-US" sz="2400" baseline="30000" dirty="0">
              <a:latin typeface="Arial" charset="0"/>
              <a:ea typeface="Osaka" charset="0"/>
              <a:cs typeface="Osaka" charset="0"/>
            </a:endParaRPr>
          </a:p>
          <a:p>
            <a:pPr lvl="1" eaLnBrk="1" hangingPunct="1">
              <a:buFont typeface="Arial" charset="0"/>
              <a:buNone/>
            </a:pPr>
            <a:endParaRPr lang="en-US" dirty="0">
              <a:latin typeface="Arial" charset="0"/>
              <a:ea typeface="Osaka" charset="0"/>
              <a:cs typeface="Osaka" charset="0"/>
            </a:endParaRPr>
          </a:p>
          <a:p>
            <a:pPr eaLnBrk="1" hangingPunct="1"/>
            <a:r>
              <a:rPr lang="en-US" sz="2600" dirty="0">
                <a:latin typeface="Arial" charset="0"/>
                <a:ea typeface="Osaka" charset="0"/>
                <a:cs typeface="Osaka" charset="0"/>
              </a:rPr>
              <a:t>Note that</a:t>
            </a:r>
          </a:p>
          <a:p>
            <a:pPr lvl="1" eaLnBrk="1" hangingPunct="1"/>
            <a:r>
              <a:rPr lang="en-US" sz="2400" dirty="0">
                <a:latin typeface="Arial" charset="0"/>
                <a:ea typeface="Osaka" charset="0"/>
                <a:cs typeface="Osaka" charset="0"/>
              </a:rPr>
              <a:t>The </a:t>
            </a:r>
            <a:r>
              <a:rPr lang="en-US" sz="2400" b="1" i="1" dirty="0">
                <a:solidFill>
                  <a:srgbClr val="0000FF"/>
                </a:solidFill>
                <a:latin typeface="Arial" charset="0"/>
                <a:ea typeface="Osaka" charset="0"/>
                <a:cs typeface="Osaka" charset="0"/>
              </a:rPr>
              <a:t>oxidizing agent is reduced</a:t>
            </a:r>
          </a:p>
          <a:p>
            <a:pPr lvl="1" eaLnBrk="1" hangingPunct="1"/>
            <a:r>
              <a:rPr lang="en-US" sz="2400" dirty="0">
                <a:latin typeface="Arial" charset="0"/>
                <a:ea typeface="Osaka" charset="0"/>
                <a:cs typeface="Osaka" charset="0"/>
              </a:rPr>
              <a:t>The </a:t>
            </a:r>
            <a:r>
              <a:rPr lang="en-US" sz="2400" b="1" i="1" dirty="0">
                <a:solidFill>
                  <a:srgbClr val="FF0000"/>
                </a:solidFill>
                <a:latin typeface="Arial" charset="0"/>
                <a:ea typeface="Osaka" charset="0"/>
                <a:cs typeface="Osaka" charset="0"/>
              </a:rPr>
              <a:t>reducing agent is oxidized</a:t>
            </a:r>
          </a:p>
          <a:p>
            <a:pPr lvl="1" eaLnBrk="1" hangingPunct="1"/>
            <a:r>
              <a:rPr lang="en-US" sz="2400" dirty="0">
                <a:latin typeface="Arial" charset="0"/>
                <a:ea typeface="Osaka" charset="0"/>
                <a:cs typeface="Osaka" charset="0"/>
              </a:rPr>
              <a:t>Both of these appear as </a:t>
            </a:r>
            <a:r>
              <a:rPr lang="en-US" sz="2400" b="1" i="1" dirty="0">
                <a:latin typeface="Arial" charset="0"/>
                <a:ea typeface="Osaka" charset="0"/>
                <a:cs typeface="Osaka" charset="0"/>
              </a:rPr>
              <a:t>reactants</a:t>
            </a:r>
            <a:r>
              <a:rPr lang="en-US" sz="2400" dirty="0">
                <a:latin typeface="Arial" charset="0"/>
                <a:ea typeface="Osaka" charset="0"/>
                <a:cs typeface="Osaka" charset="0"/>
              </a:rPr>
              <a:t> (not products</a:t>
            </a:r>
            <a:r>
              <a:rPr lang="en-US" sz="2400" dirty="0" smtClean="0">
                <a:latin typeface="Arial" charset="0"/>
                <a:ea typeface="Osaka" charset="0"/>
                <a:cs typeface="Osaka" charset="0"/>
              </a:rPr>
              <a:t>) in the overall </a:t>
            </a:r>
            <a:r>
              <a:rPr lang="en-US" sz="2400" dirty="0" err="1" smtClean="0">
                <a:latin typeface="Arial" charset="0"/>
                <a:ea typeface="Osaka" charset="0"/>
                <a:cs typeface="Osaka" charset="0"/>
              </a:rPr>
              <a:t>redox</a:t>
            </a:r>
            <a:r>
              <a:rPr lang="en-US" sz="2400" dirty="0" smtClean="0">
                <a:latin typeface="Arial" charset="0"/>
                <a:ea typeface="Osaka" charset="0"/>
                <a:cs typeface="Osaka" charset="0"/>
              </a:rPr>
              <a:t> reaction. </a:t>
            </a:r>
            <a:endParaRPr lang="en-US" sz="2400" dirty="0">
              <a:latin typeface="Arial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6705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Box 6"/>
          <p:cNvSpPr txBox="1">
            <a:spLocks noChangeArrowheads="1"/>
          </p:cNvSpPr>
          <p:nvPr/>
        </p:nvSpPr>
        <p:spPr bwMode="auto">
          <a:xfrm>
            <a:off x="256210" y="721114"/>
            <a:ext cx="8686800" cy="96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indent="0">
              <a:buClr>
                <a:srgbClr val="000000"/>
              </a:buClr>
              <a:buSzPct val="100000"/>
            </a:pPr>
            <a:endParaRPr lang="en-US" dirty="0" smtClean="0">
              <a:cs typeface="Times New Roman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 smtClean="0">
                <a:cs typeface="Times New Roman" charset="0"/>
              </a:rPr>
              <a:t>The assignment of </a:t>
            </a:r>
            <a:r>
              <a:rPr lang="en-US" b="1" i="1" dirty="0">
                <a:solidFill>
                  <a:srgbClr val="000090"/>
                </a:solidFill>
                <a:cs typeface="Times New Roman" charset="0"/>
              </a:rPr>
              <a:t>oxidation numbers </a:t>
            </a:r>
            <a:r>
              <a:rPr lang="en-US" dirty="0" smtClean="0">
                <a:cs typeface="Times New Roman" charset="0"/>
              </a:rPr>
              <a:t>allows one </a:t>
            </a:r>
            <a:r>
              <a:rPr lang="en-US" dirty="0">
                <a:cs typeface="Times New Roman" charset="0"/>
              </a:rPr>
              <a:t>to determine what is being oxidized and what is being reduced. </a:t>
            </a:r>
            <a:endParaRPr lang="en-US" dirty="0" smtClean="0">
              <a:cs typeface="Times New Roman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dirty="0">
              <a:cs typeface="Times New Roman" charset="0"/>
            </a:endParaRPr>
          </a:p>
          <a:p>
            <a:pPr marL="342900" lvl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 smtClean="0">
                <a:cs typeface="Times New Roman" charset="0"/>
              </a:rPr>
              <a:t>For </a:t>
            </a:r>
            <a:r>
              <a:rPr lang="en-US" dirty="0">
                <a:cs typeface="Times New Roman" charset="0"/>
              </a:rPr>
              <a:t>elements and monoatomic ions oxidation numbers are just the charge of the species</a:t>
            </a:r>
            <a:r>
              <a:rPr lang="en-US" dirty="0" smtClean="0">
                <a:cs typeface="Times New Roman" charset="0"/>
              </a:rPr>
              <a:t>.</a:t>
            </a:r>
          </a:p>
          <a:p>
            <a:pPr>
              <a:buClr>
                <a:srgbClr val="000000"/>
              </a:buClr>
              <a:buSzPct val="100000"/>
            </a:pPr>
            <a:endParaRPr lang="en-US" dirty="0" smtClean="0">
              <a:cs typeface="Times New Roman" charset="0"/>
            </a:endParaRPr>
          </a:p>
          <a:p>
            <a:pPr>
              <a:buClr>
                <a:srgbClr val="000000"/>
              </a:buClr>
              <a:buSzPct val="100000"/>
            </a:pPr>
            <a:endParaRPr lang="en-US" dirty="0" smtClean="0">
              <a:cs typeface="Times New Roman" charset="0"/>
            </a:endParaRPr>
          </a:p>
          <a:p>
            <a:pPr>
              <a:buClr>
                <a:srgbClr val="000000"/>
              </a:buClr>
              <a:buSzPct val="100000"/>
            </a:pPr>
            <a:endParaRPr lang="en-US" dirty="0" smtClean="0">
              <a:cs typeface="Times New Roman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 smtClean="0">
                <a:cs typeface="Times New Roman" charset="0"/>
              </a:rPr>
              <a:t>In molecules and polyatomic ions, </a:t>
            </a:r>
            <a:r>
              <a:rPr lang="en-US" b="1" i="1" dirty="0">
                <a:solidFill>
                  <a:srgbClr val="000090"/>
                </a:solidFill>
                <a:cs typeface="Times New Roman" charset="0"/>
              </a:rPr>
              <a:t>oxidation </a:t>
            </a:r>
            <a:r>
              <a:rPr lang="en-US" b="1" i="1" dirty="0" smtClean="0">
                <a:solidFill>
                  <a:srgbClr val="000090"/>
                </a:solidFill>
                <a:cs typeface="Times New Roman" charset="0"/>
              </a:rPr>
              <a:t>numbers</a:t>
            </a:r>
            <a:r>
              <a:rPr lang="en-US" dirty="0" smtClean="0">
                <a:solidFill>
                  <a:srgbClr val="000090"/>
                </a:solidFill>
                <a:cs typeface="Times New Roman" charset="0"/>
              </a:rPr>
              <a:t> </a:t>
            </a:r>
            <a:r>
              <a:rPr lang="en-US" dirty="0" smtClean="0">
                <a:cs typeface="Times New Roman" charset="0"/>
              </a:rPr>
              <a:t>are not real charges.</a:t>
            </a:r>
          </a:p>
          <a:p>
            <a:pPr lvl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 smtClean="0">
                <a:cs typeface="Times New Roman" charset="0"/>
              </a:rPr>
              <a:t>Rules exist for assigning oxidation numbers. </a:t>
            </a:r>
          </a:p>
          <a:p>
            <a:pPr>
              <a:buClr>
                <a:srgbClr val="000000"/>
              </a:buClr>
              <a:buSzPct val="100000"/>
            </a:pPr>
            <a:endParaRPr lang="en-US" dirty="0" smtClean="0">
              <a:cs typeface="Times New Roman" charset="0"/>
            </a:endParaRPr>
          </a:p>
          <a:p>
            <a:pPr>
              <a:buClr>
                <a:srgbClr val="000000"/>
              </a:buClr>
              <a:buSzPct val="100000"/>
            </a:pPr>
            <a:endParaRPr lang="en-US" dirty="0" smtClean="0">
              <a:cs typeface="Times New Roman" charset="0"/>
            </a:endParaRPr>
          </a:p>
          <a:p>
            <a:pPr marL="342900" lvl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ea typeface="Osaka" charset="0"/>
                <a:cs typeface="Osaka" charset="0"/>
              </a:rPr>
              <a:t>Oxidation numbers are generally small whole numbers, but may be fractional. </a:t>
            </a:r>
            <a:endParaRPr lang="en-US" dirty="0" smtClean="0">
              <a:ea typeface="Osaka" charset="0"/>
              <a:cs typeface="Osaka" charset="0"/>
            </a:endParaRPr>
          </a:p>
          <a:p>
            <a:pPr marL="0" lvl="1" indent="0">
              <a:buClr>
                <a:srgbClr val="000000"/>
              </a:buClr>
              <a:buSzPct val="100000"/>
            </a:pPr>
            <a:endParaRPr lang="en-US" dirty="0">
              <a:cs typeface="Times New Roman" charset="0"/>
            </a:endParaRPr>
          </a:p>
          <a:p>
            <a:pPr lvl="1">
              <a:buClr>
                <a:srgbClr val="000000"/>
              </a:buClr>
              <a:buSzPct val="100000"/>
            </a:pPr>
            <a:endParaRPr lang="en-US" dirty="0">
              <a:cs typeface="Times New Roman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b="1" i="1" dirty="0">
              <a:cs typeface="Times New Roman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b="1" i="1" dirty="0">
              <a:cs typeface="Times New Roman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b="1" i="1" dirty="0">
              <a:cs typeface="Times New Roman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b="1" i="1" dirty="0">
              <a:cs typeface="Times New Roman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b="1" i="1" dirty="0">
              <a:cs typeface="Times New Roman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b="1" i="1" dirty="0">
              <a:cs typeface="Times New Roman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i="1" dirty="0">
              <a:cs typeface="Times New Roman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469366" y="-13806"/>
            <a:ext cx="8446033" cy="1430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3400" b="1" i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Oxidation Number (or Oxidation State)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750927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ea typeface="Osaka" charset="0"/>
                <a:cs typeface="ＭＳ Ｐゴシック" charset="-128"/>
              </a:rPr>
              <a:t>Redox Reactions and Oxidation Numbers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8768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endParaRPr lang="en-US" sz="2800" b="1" dirty="0">
              <a:solidFill>
                <a:srgbClr val="000090"/>
              </a:solidFill>
              <a:latin typeface="Arial" charset="0"/>
              <a:ea typeface="Osaka" charset="0"/>
              <a:cs typeface="Osaka" charset="0"/>
            </a:endParaRPr>
          </a:p>
          <a:p>
            <a:pPr eaLnBrk="1" hangingPunct="1"/>
            <a:r>
              <a:rPr lang="en-US" sz="2800" b="1" dirty="0">
                <a:solidFill>
                  <a:srgbClr val="000090"/>
                </a:solidFill>
                <a:latin typeface="Arial" charset="0"/>
                <a:ea typeface="Osaka" charset="0"/>
                <a:cs typeface="Osaka" charset="0"/>
              </a:rPr>
              <a:t>Oxidation results in an increase in oxidation number.</a:t>
            </a:r>
          </a:p>
          <a:p>
            <a:pPr lvl="1" eaLnBrk="1" hangingPunct="1">
              <a:buFont typeface="Arial" charset="0"/>
              <a:buNone/>
            </a:pPr>
            <a:endParaRPr lang="en-US" sz="2800" dirty="0">
              <a:latin typeface="Arial" charset="0"/>
              <a:ea typeface="Osaka" charset="0"/>
              <a:cs typeface="Osaka" charset="0"/>
            </a:endParaRPr>
          </a:p>
          <a:p>
            <a:pPr lvl="1" eaLnBrk="1" hangingPunct="1">
              <a:buFont typeface="Arial" charset="0"/>
              <a:buNone/>
            </a:pPr>
            <a:r>
              <a:rPr lang="en-US" sz="2800" dirty="0">
                <a:latin typeface="Arial" charset="0"/>
                <a:ea typeface="Osaka" charset="0"/>
                <a:cs typeface="Osaka" charset="0"/>
              </a:rPr>
              <a:t>	</a:t>
            </a:r>
            <a:r>
              <a:rPr lang="en-US" sz="2800" dirty="0" smtClean="0">
                <a:latin typeface="Arial" charset="0"/>
                <a:ea typeface="Osaka" charset="0"/>
                <a:cs typeface="Osaka" charset="0"/>
              </a:rPr>
              <a:t>	Cu </a:t>
            </a:r>
            <a:r>
              <a:rPr lang="en-US" sz="2800" dirty="0">
                <a:latin typeface="Arial" charset="0"/>
                <a:ea typeface="Osaka" charset="0"/>
                <a:cs typeface="Osaka" charset="0"/>
              </a:rPr>
              <a:t>(s)  → </a:t>
            </a:r>
            <a:r>
              <a:rPr lang="en-US" sz="2800" dirty="0" smtClean="0">
                <a:latin typeface="Arial" charset="0"/>
                <a:ea typeface="Osaka" charset="0"/>
                <a:cs typeface="Osaka" charset="0"/>
              </a:rPr>
              <a:t> Cu</a:t>
            </a:r>
            <a:r>
              <a:rPr lang="en-US" sz="2800" baseline="30000" dirty="0" smtClean="0">
                <a:latin typeface="Arial" charset="0"/>
                <a:ea typeface="Osaka" charset="0"/>
                <a:cs typeface="Osaka" charset="0"/>
              </a:rPr>
              <a:t>2</a:t>
            </a:r>
            <a:r>
              <a:rPr lang="en-US" sz="2800" baseline="30000" dirty="0">
                <a:latin typeface="Arial" charset="0"/>
                <a:ea typeface="Osaka" charset="0"/>
                <a:cs typeface="Osaka" charset="0"/>
              </a:rPr>
              <a:t>+</a:t>
            </a:r>
            <a:r>
              <a:rPr lang="en-US" sz="2800" dirty="0">
                <a:latin typeface="Arial" charset="0"/>
                <a:ea typeface="Osaka" charset="0"/>
                <a:cs typeface="Osaka" charset="0"/>
              </a:rPr>
              <a:t> (</a:t>
            </a:r>
            <a:r>
              <a:rPr lang="en-US" sz="2800" dirty="0" err="1">
                <a:latin typeface="Arial" charset="0"/>
                <a:ea typeface="Osaka" charset="0"/>
                <a:cs typeface="Osaka" charset="0"/>
              </a:rPr>
              <a:t>aq</a:t>
            </a:r>
            <a:r>
              <a:rPr lang="en-US" sz="2800" dirty="0">
                <a:latin typeface="Arial" charset="0"/>
                <a:ea typeface="Osaka" charset="0"/>
                <a:cs typeface="Osaka" charset="0"/>
              </a:rPr>
              <a:t>) + 2 e</a:t>
            </a:r>
            <a:r>
              <a:rPr lang="en-US" sz="2800" baseline="30000" dirty="0">
                <a:latin typeface="Arial" charset="0"/>
                <a:ea typeface="Osaka" charset="0"/>
                <a:cs typeface="Osaka" charset="0"/>
              </a:rPr>
              <a:t>-</a:t>
            </a:r>
          </a:p>
          <a:p>
            <a:pPr lvl="1" eaLnBrk="1" hangingPunct="1">
              <a:buFont typeface="Arial" charset="0"/>
              <a:buNone/>
            </a:pPr>
            <a:endParaRPr lang="en-US" sz="2800" dirty="0">
              <a:latin typeface="Arial" charset="0"/>
              <a:ea typeface="Osaka" charset="0"/>
              <a:cs typeface="Osaka" charset="0"/>
            </a:endParaRPr>
          </a:p>
          <a:p>
            <a:pPr eaLnBrk="1" hangingPunct="1"/>
            <a:r>
              <a:rPr lang="en-US" sz="2800" b="1" dirty="0">
                <a:solidFill>
                  <a:srgbClr val="000090"/>
                </a:solidFill>
                <a:latin typeface="Arial" charset="0"/>
                <a:ea typeface="Osaka" charset="0"/>
                <a:cs typeface="Osaka" charset="0"/>
              </a:rPr>
              <a:t>Reduction results in a decrease in oxidation number.</a:t>
            </a:r>
          </a:p>
          <a:p>
            <a:pPr lvl="1" eaLnBrk="1" hangingPunct="1">
              <a:buFont typeface="Arial" charset="0"/>
              <a:buNone/>
            </a:pPr>
            <a:endParaRPr lang="en-US" sz="2800" dirty="0">
              <a:latin typeface="Arial" charset="0"/>
              <a:ea typeface="Osaka" charset="0"/>
              <a:cs typeface="Osaka" charset="0"/>
            </a:endParaRPr>
          </a:p>
          <a:p>
            <a:pPr lvl="1" eaLnBrk="1" hangingPunct="1">
              <a:buFont typeface="Arial" charset="0"/>
              <a:buNone/>
            </a:pPr>
            <a:r>
              <a:rPr lang="en-US" sz="2800" dirty="0">
                <a:latin typeface="Arial" charset="0"/>
                <a:ea typeface="Osaka" charset="0"/>
                <a:cs typeface="Osaka" charset="0"/>
              </a:rPr>
              <a:t>	</a:t>
            </a:r>
            <a:r>
              <a:rPr lang="en-US" sz="2800" dirty="0" smtClean="0">
                <a:latin typeface="Arial" charset="0"/>
                <a:ea typeface="Osaka" charset="0"/>
                <a:cs typeface="Osaka" charset="0"/>
              </a:rPr>
              <a:t>	2Ag</a:t>
            </a:r>
            <a:r>
              <a:rPr lang="en-US" sz="2800" baseline="30000" dirty="0" smtClean="0">
                <a:latin typeface="Arial" charset="0"/>
                <a:ea typeface="Osaka" charset="0"/>
                <a:cs typeface="Osaka" charset="0"/>
              </a:rPr>
              <a:t>+</a:t>
            </a:r>
            <a:r>
              <a:rPr lang="en-US" sz="2800" dirty="0">
                <a:latin typeface="Arial" charset="0"/>
                <a:ea typeface="Osaka" charset="0"/>
                <a:cs typeface="Osaka" charset="0"/>
              </a:rPr>
              <a:t>(aq) + 2e</a:t>
            </a:r>
            <a:r>
              <a:rPr lang="en-US" sz="2800" baseline="30000" dirty="0">
                <a:latin typeface="Arial" charset="0"/>
                <a:ea typeface="Osaka" charset="0"/>
                <a:cs typeface="Osaka" charset="0"/>
              </a:rPr>
              <a:t>-</a:t>
            </a:r>
            <a:r>
              <a:rPr lang="en-US" sz="2800" dirty="0">
                <a:latin typeface="Arial" charset="0"/>
                <a:ea typeface="Osaka" charset="0"/>
                <a:cs typeface="Osaka" charset="0"/>
              </a:rPr>
              <a:t>  → </a:t>
            </a:r>
            <a:r>
              <a:rPr lang="en-US" sz="2800" dirty="0" smtClean="0">
                <a:latin typeface="Arial" charset="0"/>
                <a:ea typeface="Osaka" charset="0"/>
                <a:cs typeface="Osaka" charset="0"/>
              </a:rPr>
              <a:t> 2Ag(</a:t>
            </a:r>
            <a:r>
              <a:rPr lang="en-US" sz="2800" dirty="0">
                <a:latin typeface="Arial" charset="0"/>
                <a:ea typeface="Osaka" charset="0"/>
                <a:cs typeface="Osaka" charset="0"/>
              </a:rPr>
              <a:t>s)</a:t>
            </a:r>
          </a:p>
          <a:p>
            <a:pPr lvl="1" eaLnBrk="1" hangingPunct="1">
              <a:buFont typeface="Arial" charset="0"/>
              <a:buNone/>
            </a:pPr>
            <a:endParaRPr lang="en-US" sz="2200" dirty="0">
              <a:latin typeface="Arial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3163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15876</TotalTime>
  <Words>2086</Words>
  <Application>Microsoft Macintosh PowerPoint</Application>
  <PresentationFormat>On-screen Show (4:3)</PresentationFormat>
  <Paragraphs>355</Paragraphs>
  <Slides>41</Slides>
  <Notes>15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Clarity</vt:lpstr>
      <vt:lpstr>Equation</vt:lpstr>
      <vt:lpstr>CHAPTER 17 Electrochemistry </vt:lpstr>
      <vt:lpstr>Outline</vt:lpstr>
      <vt:lpstr>Electrochemistry</vt:lpstr>
      <vt:lpstr>Electricity</vt:lpstr>
      <vt:lpstr>Electrochemistry Terms</vt:lpstr>
      <vt:lpstr>17.1: Balancing Oxidation-Reduction Reactions</vt:lpstr>
      <vt:lpstr>Oxidizing Agent and Reducing Agent</vt:lpstr>
      <vt:lpstr>Slide 8</vt:lpstr>
      <vt:lpstr>Redox Reactions and Oxidation Numbers</vt:lpstr>
      <vt:lpstr>Steps for Balancing Redox Reactions</vt:lpstr>
      <vt:lpstr>Cu-Ag+ Redox Reaction</vt:lpstr>
      <vt:lpstr>17.2: Galvanic Cells (Voltaic Cells)</vt:lpstr>
      <vt:lpstr>Galvanic Cells</vt:lpstr>
      <vt:lpstr>Cu-Ag+  Galvanic  Cell</vt:lpstr>
      <vt:lpstr>Slide 15</vt:lpstr>
      <vt:lpstr>Slide 16</vt:lpstr>
      <vt:lpstr>Slide 17</vt:lpstr>
      <vt:lpstr>Charge Balance</vt:lpstr>
      <vt:lpstr>Salt Bridges</vt:lpstr>
      <vt:lpstr>Slide 20</vt:lpstr>
      <vt:lpstr>Cell Notation</vt:lpstr>
      <vt:lpstr>Galvanic Cell Summary</vt:lpstr>
      <vt:lpstr>17.3: Standard Reduction Potentials (Ered°)</vt:lpstr>
      <vt:lpstr>Cell Potential</vt:lpstr>
      <vt:lpstr>Standard Potentials (E°)</vt:lpstr>
      <vt:lpstr>E° Cathode and Anode</vt:lpstr>
      <vt:lpstr>E° Cathode and Anode</vt:lpstr>
      <vt:lpstr>SHE</vt:lpstr>
      <vt:lpstr>E° Cathode and Anode</vt:lpstr>
      <vt:lpstr>Standard Reduction Potentials  (E°red)  </vt:lpstr>
      <vt:lpstr>Slide 31</vt:lpstr>
      <vt:lpstr>Slide 32</vt:lpstr>
      <vt:lpstr>17.4: The Nernst Equation</vt:lpstr>
      <vt:lpstr>Relationship Between E°, ΔG° and K</vt:lpstr>
      <vt:lpstr>Relationship Between E° and ΔG°</vt:lpstr>
      <vt:lpstr>Relationship between E° and K</vt:lpstr>
      <vt:lpstr>Relationship between E° and K (Cont.)</vt:lpstr>
      <vt:lpstr>Relationship Between E°, ΔG° and K</vt:lpstr>
      <vt:lpstr>Effect of Concentration on Potential</vt:lpstr>
      <vt:lpstr>Effect of Concentration on Potential</vt:lpstr>
      <vt:lpstr>The Nernst Equation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 equilibria in acid-base solutions</dc:title>
  <dc:creator>Joseph DePasquale</dc:creator>
  <cp:lastModifiedBy>Joseph DePasquale</cp:lastModifiedBy>
  <cp:revision>1085</cp:revision>
  <cp:lastPrinted>2016-12-06T16:45:16Z</cp:lastPrinted>
  <dcterms:created xsi:type="dcterms:W3CDTF">2017-07-05T12:27:48Z</dcterms:created>
  <dcterms:modified xsi:type="dcterms:W3CDTF">2017-07-05T12:56:53Z</dcterms:modified>
</cp:coreProperties>
</file>