
<file path=[Content_Types].xml><?xml version="1.0" encoding="utf-8"?>
<Types xmlns="http://schemas.openxmlformats.org/package/2006/content-types">
  <Default Extension="bin" ContentType="application/vnd.openxmlformats-officedocument.oleObject"/>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1" r:id="rId1"/>
  </p:sldMasterIdLst>
  <p:notesMasterIdLst>
    <p:notesMasterId r:id="rId50"/>
  </p:notesMasterIdLst>
  <p:handoutMasterIdLst>
    <p:handoutMasterId r:id="rId51"/>
  </p:handoutMasterIdLst>
  <p:sldIdLst>
    <p:sldId id="256" r:id="rId2"/>
    <p:sldId id="300" r:id="rId3"/>
    <p:sldId id="280" r:id="rId4"/>
    <p:sldId id="332" r:id="rId5"/>
    <p:sldId id="301" r:id="rId6"/>
    <p:sldId id="302" r:id="rId7"/>
    <p:sldId id="336" r:id="rId8"/>
    <p:sldId id="303" r:id="rId9"/>
    <p:sldId id="304" r:id="rId10"/>
    <p:sldId id="293" r:id="rId11"/>
    <p:sldId id="298" r:id="rId12"/>
    <p:sldId id="333" r:id="rId13"/>
    <p:sldId id="305" r:id="rId14"/>
    <p:sldId id="306" r:id="rId15"/>
    <p:sldId id="307" r:id="rId16"/>
    <p:sldId id="308" r:id="rId17"/>
    <p:sldId id="290" r:id="rId18"/>
    <p:sldId id="309" r:id="rId19"/>
    <p:sldId id="310" r:id="rId20"/>
    <p:sldId id="311" r:id="rId21"/>
    <p:sldId id="312" r:id="rId22"/>
    <p:sldId id="313" r:id="rId23"/>
    <p:sldId id="314" r:id="rId24"/>
    <p:sldId id="315" r:id="rId25"/>
    <p:sldId id="289" r:id="rId26"/>
    <p:sldId id="316" r:id="rId27"/>
    <p:sldId id="317" r:id="rId28"/>
    <p:sldId id="318" r:id="rId29"/>
    <p:sldId id="319" r:id="rId30"/>
    <p:sldId id="320" r:id="rId31"/>
    <p:sldId id="334" r:id="rId32"/>
    <p:sldId id="321" r:id="rId33"/>
    <p:sldId id="322" r:id="rId34"/>
    <p:sldId id="323" r:id="rId35"/>
    <p:sldId id="326" r:id="rId36"/>
    <p:sldId id="324" r:id="rId37"/>
    <p:sldId id="325" r:id="rId38"/>
    <p:sldId id="327" r:id="rId39"/>
    <p:sldId id="328" r:id="rId40"/>
    <p:sldId id="295" r:id="rId41"/>
    <p:sldId id="335" r:id="rId42"/>
    <p:sldId id="329" r:id="rId43"/>
    <p:sldId id="337" r:id="rId44"/>
    <p:sldId id="338" r:id="rId45"/>
    <p:sldId id="339" r:id="rId46"/>
    <p:sldId id="340" r:id="rId47"/>
    <p:sldId id="287" r:id="rId48"/>
    <p:sldId id="330" r:id="rId4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arah Evans" initials="SE" lastIdx="5"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CB255"/>
    <a:srgbClr val="000000"/>
    <a:srgbClr val="E5D419"/>
    <a:srgbClr val="212F62"/>
    <a:srgbClr val="72A510"/>
    <a:srgbClr val="A4EC1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autoAdjust="0"/>
    <p:restoredTop sz="94712" autoAdjust="0"/>
  </p:normalViewPr>
  <p:slideViewPr>
    <p:cSldViewPr snapToGrid="0" snapToObjects="1">
      <p:cViewPr varScale="1">
        <p:scale>
          <a:sx n="120" d="100"/>
          <a:sy n="120" d="100"/>
        </p:scale>
        <p:origin x="1400" y="176"/>
      </p:cViewPr>
      <p:guideLst>
        <p:guide orient="horz" pos="2160"/>
        <p:guide pos="2880"/>
      </p:guideLst>
    </p:cSldViewPr>
  </p:slideViewPr>
  <p:outlineViewPr>
    <p:cViewPr>
      <p:scale>
        <a:sx n="33" d="100"/>
        <a:sy n="33" d="100"/>
      </p:scale>
      <p:origin x="0" y="-156"/>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24.wmf"/><Relationship Id="rId1" Type="http://schemas.openxmlformats.org/officeDocument/2006/relationships/image" Target="../media/image23.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5.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26.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27.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12.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image" Target="../media/image15.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image" Target="../media/image17.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image" Target="../media/image17.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20.wmf"/><Relationship Id="rId1" Type="http://schemas.openxmlformats.org/officeDocument/2006/relationships/image" Target="../media/image1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48D041A-73BB-E643-A8C7-50D88C2F22F5}" type="datetimeFigureOut">
              <a:rPr lang="en-US" smtClean="0"/>
              <a:t>8/20/19</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36EFEC5-3018-A548-B247-453C6EC1EC1A}" type="slidenum">
              <a:rPr lang="en-US" smtClean="0"/>
              <a:t>‹#›</a:t>
            </a:fld>
            <a:endParaRPr lang="en-US" dirty="0"/>
          </a:p>
        </p:txBody>
      </p:sp>
    </p:spTree>
    <p:extLst>
      <p:ext uri="{BB962C8B-B14F-4D97-AF65-F5344CB8AC3E}">
        <p14:creationId xmlns:p14="http://schemas.microsoft.com/office/powerpoint/2010/main" val="13300572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2D85310-066E-46E2-9CFB-757C5E4A05F4}" type="datetimeFigureOut">
              <a:rPr lang="en-US" smtClean="0"/>
              <a:t>8/20/19</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24446FB-BB9E-4015-BD2B-9CAF7B1FF9EB}" type="slidenum">
              <a:rPr lang="en-US" smtClean="0"/>
              <a:t>‹#›</a:t>
            </a:fld>
            <a:endParaRPr lang="en-US" dirty="0"/>
          </a:p>
        </p:txBody>
      </p:sp>
    </p:spTree>
    <p:extLst>
      <p:ext uri="{BB962C8B-B14F-4D97-AF65-F5344CB8AC3E}">
        <p14:creationId xmlns:p14="http://schemas.microsoft.com/office/powerpoint/2010/main" val="1761954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143000" y="498250"/>
            <a:ext cx="6858000" cy="1011237"/>
          </a:xfrm>
        </p:spPr>
        <p:txBody>
          <a:bodyPr anchor="b"/>
          <a:lstStyle>
            <a:lvl1pPr algn="ctr">
              <a:defRPr sz="4500"/>
            </a:lvl1pPr>
          </a:lstStyle>
          <a:p>
            <a:r>
              <a:rPr lang="en-US" dirty="0"/>
              <a:t>Title of the Book</a:t>
            </a:r>
          </a:p>
        </p:txBody>
      </p:sp>
      <p:sp>
        <p:nvSpPr>
          <p:cNvPr id="5" name="Footer Placeholder 4"/>
          <p:cNvSpPr>
            <a:spLocks noGrp="1"/>
          </p:cNvSpPr>
          <p:nvPr>
            <p:ph type="ftr" sz="quarter" idx="11"/>
          </p:nvPr>
        </p:nvSpPr>
        <p:spPr>
          <a:xfrm>
            <a:off x="1142999" y="6356350"/>
            <a:ext cx="6412424" cy="354416"/>
          </a:xfrm>
        </p:spPr>
        <p:txBody>
          <a:bodyPr/>
          <a:lstStyle/>
          <a:p>
            <a:endParaRPr lang="en-US"/>
          </a:p>
        </p:txBody>
      </p:sp>
      <p:sp>
        <p:nvSpPr>
          <p:cNvPr id="9" name="Picture Placeholder 8"/>
          <p:cNvSpPr>
            <a:spLocks noGrp="1"/>
          </p:cNvSpPr>
          <p:nvPr>
            <p:ph type="pic" sz="quarter" idx="13"/>
          </p:nvPr>
        </p:nvSpPr>
        <p:spPr>
          <a:xfrm>
            <a:off x="2987874" y="2390620"/>
            <a:ext cx="3168253" cy="3851130"/>
          </a:xfrm>
        </p:spPr>
        <p:txBody>
          <a:bodyPr>
            <a:normAutofit/>
          </a:bodyPr>
          <a:lstStyle>
            <a:lvl1pPr marL="0" indent="0">
              <a:buNone/>
              <a:defRPr sz="900"/>
            </a:lvl1pPr>
          </a:lstStyle>
          <a:p>
            <a:endParaRPr lang="en-US" dirty="0"/>
          </a:p>
        </p:txBody>
      </p:sp>
      <p:sp>
        <p:nvSpPr>
          <p:cNvPr id="10" name="Title 1"/>
          <p:cNvSpPr txBox="1">
            <a:spLocks/>
          </p:cNvSpPr>
          <p:nvPr userDrawn="1"/>
        </p:nvSpPr>
        <p:spPr>
          <a:xfrm>
            <a:off x="1142999" y="1509485"/>
            <a:ext cx="6858000" cy="672883"/>
          </a:xfrm>
          <a:prstGeom prst="rect">
            <a:avLst/>
          </a:prstGeom>
        </p:spPr>
        <p:txBody>
          <a:bodyPr vert="horz" lIns="68580" tIns="34290" rIns="68580" bIns="34290" rtlCol="0" anchor="b">
            <a:normAutofit lnSpcReduction="10000"/>
          </a:bodyPr>
          <a:lstStyle>
            <a:lvl1pPr algn="ctr" defTabSz="914400" rtl="0" eaLnBrk="1" latinLnBrk="0" hangingPunct="1">
              <a:lnSpc>
                <a:spcPct val="90000"/>
              </a:lnSpc>
              <a:spcBef>
                <a:spcPct val="0"/>
              </a:spcBef>
              <a:buNone/>
              <a:defRPr sz="6000" kern="1200">
                <a:solidFill>
                  <a:schemeClr val="accent6"/>
                </a:solidFill>
                <a:latin typeface="+mj-lt"/>
                <a:ea typeface="+mj-ea"/>
                <a:cs typeface="+mj-cs"/>
              </a:defRPr>
            </a:lvl1pPr>
          </a:lstStyle>
          <a:p>
            <a:endParaRPr lang="en-US" sz="4800" dirty="0">
              <a:solidFill>
                <a:schemeClr val="accent5"/>
              </a:solidFill>
            </a:endParaRPr>
          </a:p>
        </p:txBody>
      </p:sp>
      <p:sp>
        <p:nvSpPr>
          <p:cNvPr id="11" name="Text Placeholder 10"/>
          <p:cNvSpPr>
            <a:spLocks noGrp="1"/>
          </p:cNvSpPr>
          <p:nvPr>
            <p:ph type="body" sz="quarter" idx="14" hasCustomPrompt="1"/>
          </p:nvPr>
        </p:nvSpPr>
        <p:spPr>
          <a:xfrm>
            <a:off x="1143000" y="1509713"/>
            <a:ext cx="6858000" cy="443778"/>
          </a:xfrm>
        </p:spPr>
        <p:txBody>
          <a:bodyPr/>
          <a:lstStyle>
            <a:lvl1pPr marL="0" indent="0" algn="ctr">
              <a:buNone/>
              <a:defRPr baseline="0">
                <a:solidFill>
                  <a:schemeClr val="accent5"/>
                </a:solidFill>
              </a:defRPr>
            </a:lvl1pPr>
            <a:lvl2pPr marL="342900" indent="0" algn="ctr">
              <a:buNone/>
              <a:defRPr/>
            </a:lvl2pPr>
            <a:lvl3pPr marL="685800" indent="0" algn="ctr">
              <a:buNone/>
              <a:defRPr/>
            </a:lvl3pPr>
            <a:lvl4pPr marL="1028700" indent="0" algn="ctr">
              <a:buNone/>
              <a:defRPr/>
            </a:lvl4pPr>
            <a:lvl5pPr marL="1371600" indent="0" algn="ctr">
              <a:buNone/>
              <a:defRPr/>
            </a:lvl5pPr>
          </a:lstStyle>
          <a:p>
            <a:pPr lvl="0"/>
            <a:r>
              <a:rPr lang="en-US" dirty="0"/>
              <a:t>Chapter # CHAPTER TITLE</a:t>
            </a:r>
          </a:p>
        </p:txBody>
      </p:sp>
      <p:sp>
        <p:nvSpPr>
          <p:cNvPr id="12" name="TextBox 11"/>
          <p:cNvSpPr txBox="1"/>
          <p:nvPr userDrawn="1"/>
        </p:nvSpPr>
        <p:spPr>
          <a:xfrm>
            <a:off x="3164031" y="1946842"/>
            <a:ext cx="2815937" cy="461665"/>
          </a:xfrm>
          <a:prstGeom prst="rect">
            <a:avLst/>
          </a:prstGeom>
          <a:noFill/>
        </p:spPr>
        <p:txBody>
          <a:bodyPr wrap="square" rtlCol="0">
            <a:sp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200" dirty="0"/>
              <a:t>PowerPoint Image Slideshow</a:t>
            </a:r>
          </a:p>
          <a:p>
            <a:pPr algn="ctr"/>
            <a:endParaRPr lang="en-US" sz="1200" dirty="0"/>
          </a:p>
        </p:txBody>
      </p:sp>
    </p:spTree>
    <p:extLst>
      <p:ext uri="{BB962C8B-B14F-4D97-AF65-F5344CB8AC3E}">
        <p14:creationId xmlns:p14="http://schemas.microsoft.com/office/powerpoint/2010/main" val="35184198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8650" y="365127"/>
            <a:ext cx="7886700" cy="424583"/>
          </a:xfrm>
        </p:spPr>
        <p:txBody>
          <a:bodyPr>
            <a:normAutofit/>
          </a:bodyPr>
          <a:lstStyle>
            <a:lvl1pPr>
              <a:defRPr sz="2100" b="1"/>
            </a:lvl1pPr>
          </a:lstStyle>
          <a:p>
            <a:r>
              <a:rPr lang="en-US" dirty="0"/>
              <a:t>Figure #.#</a:t>
            </a:r>
          </a:p>
        </p:txBody>
      </p:sp>
      <p:sp>
        <p:nvSpPr>
          <p:cNvPr id="3" name="Content Placeholder 2"/>
          <p:cNvSpPr>
            <a:spLocks noGrp="1"/>
          </p:cNvSpPr>
          <p:nvPr>
            <p:ph idx="1"/>
          </p:nvPr>
        </p:nvSpPr>
        <p:spPr>
          <a:xfrm>
            <a:off x="628650" y="955965"/>
            <a:ext cx="7886700" cy="379614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a:xfrm>
            <a:off x="628650" y="6356351"/>
            <a:ext cx="7071014" cy="365125"/>
          </a:xfrm>
        </p:spPr>
        <p:txBody>
          <a:bodyPr/>
          <a:lstStyle/>
          <a:p>
            <a:endParaRPr lang="en-US"/>
          </a:p>
        </p:txBody>
      </p:sp>
      <p:sp>
        <p:nvSpPr>
          <p:cNvPr id="7" name="Content Placeholder 2"/>
          <p:cNvSpPr>
            <a:spLocks noGrp="1"/>
          </p:cNvSpPr>
          <p:nvPr>
            <p:ph idx="13" hasCustomPrompt="1"/>
          </p:nvPr>
        </p:nvSpPr>
        <p:spPr>
          <a:xfrm>
            <a:off x="628650" y="4918365"/>
            <a:ext cx="7886700" cy="1271731"/>
          </a:xfrm>
        </p:spPr>
        <p:txBody>
          <a:bodyPr>
            <a:normAutofit/>
          </a:bodyPr>
          <a:lstStyle>
            <a:lvl1pPr marL="0" indent="0">
              <a:buNone/>
              <a:defRPr sz="1200"/>
            </a:lvl1pPr>
          </a:lstStyle>
          <a:p>
            <a:pPr lvl="0"/>
            <a:r>
              <a:rPr lang="en-US" dirty="0"/>
              <a:t>Caption</a:t>
            </a:r>
          </a:p>
        </p:txBody>
      </p:sp>
    </p:spTree>
    <p:extLst>
      <p:ext uri="{BB962C8B-B14F-4D97-AF65-F5344CB8AC3E}">
        <p14:creationId xmlns:p14="http://schemas.microsoft.com/office/powerpoint/2010/main" val="9209388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8650" y="365126"/>
            <a:ext cx="7886700" cy="466148"/>
          </a:xfrm>
        </p:spPr>
        <p:txBody>
          <a:bodyPr>
            <a:normAutofit/>
          </a:bodyPr>
          <a:lstStyle>
            <a:lvl1pPr>
              <a:defRPr sz="2100" b="1"/>
            </a:lvl1pPr>
          </a:lstStyle>
          <a:p>
            <a:r>
              <a:rPr lang="en-US" dirty="0"/>
              <a:t>Figure #.#</a:t>
            </a:r>
          </a:p>
        </p:txBody>
      </p:sp>
      <p:sp>
        <p:nvSpPr>
          <p:cNvPr id="3" name="Content Placeholder 2"/>
          <p:cNvSpPr>
            <a:spLocks noGrp="1"/>
          </p:cNvSpPr>
          <p:nvPr>
            <p:ph sz="half" idx="1"/>
          </p:nvPr>
        </p:nvSpPr>
        <p:spPr>
          <a:xfrm>
            <a:off x="628650" y="1010661"/>
            <a:ext cx="3886200" cy="5166302"/>
          </a:xfrm>
        </p:spPr>
        <p:txBody>
          <a:bodyPr/>
          <a:lstStyle/>
          <a:p>
            <a:pPr lvl="0"/>
            <a:r>
              <a:rPr lang="en-US"/>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29150" y="1010661"/>
            <a:ext cx="3886200" cy="516630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a:xfrm>
            <a:off x="628650" y="6356351"/>
            <a:ext cx="7060623" cy="365125"/>
          </a:xfrm>
        </p:spPr>
        <p:txBody>
          <a:bodyPr/>
          <a:lstStyle/>
          <a:p>
            <a:endParaRPr lang="en-US"/>
          </a:p>
        </p:txBody>
      </p:sp>
    </p:spTree>
    <p:extLst>
      <p:ext uri="{BB962C8B-B14F-4D97-AF65-F5344CB8AC3E}">
        <p14:creationId xmlns:p14="http://schemas.microsoft.com/office/powerpoint/2010/main" val="36075995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Last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8650" y="365126"/>
            <a:ext cx="7886700" cy="535420"/>
          </a:xfrm>
        </p:spPr>
        <p:txBody>
          <a:bodyPr>
            <a:normAutofit/>
          </a:bodyPr>
          <a:lstStyle>
            <a:lvl1pPr>
              <a:defRPr sz="2100" b="1" baseline="0"/>
            </a:lvl1pPr>
          </a:lstStyle>
          <a:p>
            <a:r>
              <a:rPr lang="en-US" dirty="0"/>
              <a:t>Figure #.#</a:t>
            </a:r>
          </a:p>
        </p:txBody>
      </p:sp>
      <p:sp>
        <p:nvSpPr>
          <p:cNvPr id="4" name="Footer Placeholder 3"/>
          <p:cNvSpPr>
            <a:spLocks noGrp="1"/>
          </p:cNvSpPr>
          <p:nvPr>
            <p:ph type="ftr" sz="quarter" idx="11"/>
          </p:nvPr>
        </p:nvSpPr>
        <p:spPr>
          <a:xfrm>
            <a:off x="73152" y="6205729"/>
            <a:ext cx="7635240" cy="442595"/>
          </a:xfrm>
        </p:spPr>
        <p:txBody>
          <a:bodyPr/>
          <a:lstStyle/>
          <a:p>
            <a:pPr algn="l"/>
            <a:r>
              <a:rPr lang="en-US" dirty="0"/>
              <a:t>This </a:t>
            </a:r>
            <a:r>
              <a:rPr lang="en-US" dirty="0" err="1"/>
              <a:t>OpenStax</a:t>
            </a:r>
            <a:r>
              <a:rPr lang="en-US" dirty="0"/>
              <a:t> ancillary resource is © Rice University under a CC BY 4.0 International license; it may be reproduced or modified but must be attributed to </a:t>
            </a:r>
            <a:r>
              <a:rPr lang="en-US" dirty="0" err="1"/>
              <a:t>OpenStax</a:t>
            </a:r>
            <a:r>
              <a:rPr lang="en-US" dirty="0"/>
              <a:t>, Rice University and any changes must be noted.</a:t>
            </a:r>
          </a:p>
        </p:txBody>
      </p:sp>
      <p:sp>
        <p:nvSpPr>
          <p:cNvPr id="7" name="Content Placeholder 6"/>
          <p:cNvSpPr>
            <a:spLocks noGrp="1"/>
          </p:cNvSpPr>
          <p:nvPr>
            <p:ph sz="quarter" idx="12"/>
          </p:nvPr>
        </p:nvSpPr>
        <p:spPr>
          <a:xfrm>
            <a:off x="628650" y="1011383"/>
            <a:ext cx="7886700" cy="325581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6"/>
          <p:cNvSpPr>
            <a:spLocks noGrp="1"/>
          </p:cNvSpPr>
          <p:nvPr>
            <p:ph sz="quarter" idx="13" hasCustomPrompt="1"/>
          </p:nvPr>
        </p:nvSpPr>
        <p:spPr>
          <a:xfrm>
            <a:off x="628650" y="4378038"/>
            <a:ext cx="7886700" cy="1627909"/>
          </a:xfrm>
        </p:spPr>
        <p:txBody>
          <a:bodyPr>
            <a:normAutofit/>
          </a:bodyPr>
          <a:lstStyle>
            <a:lvl1pPr marL="0" indent="0">
              <a:buNone/>
              <a:defRPr sz="1200"/>
            </a:lvl1pPr>
          </a:lstStyle>
          <a:p>
            <a:pPr lvl="0"/>
            <a:r>
              <a:rPr lang="en-US" dirty="0"/>
              <a:t>Caption</a:t>
            </a:r>
          </a:p>
        </p:txBody>
      </p:sp>
    </p:spTree>
    <p:extLst>
      <p:ext uri="{BB962C8B-B14F-4D97-AF65-F5344CB8AC3E}">
        <p14:creationId xmlns:p14="http://schemas.microsoft.com/office/powerpoint/2010/main" val="25204761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457200" y="6172201"/>
            <a:ext cx="3429000" cy="304800"/>
          </a:xfrm>
          <a:prstGeom prst="rect">
            <a:avLst/>
          </a:prstGeom>
        </p:spPr>
        <p:txBody>
          <a:bodyPr/>
          <a:lstStyle/>
          <a:p>
            <a:fld id="{451DEABC-D766-4322-8E78-B830FAE35C72}" type="datetime4">
              <a:rPr lang="en-US" smtClean="0"/>
              <a:pPr/>
              <a:t>August 20, 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Title 1"/>
          <p:cNvSpPr txBox="1">
            <a:spLocks/>
          </p:cNvSpPr>
          <p:nvPr userDrawn="1"/>
        </p:nvSpPr>
        <p:spPr>
          <a:xfrm>
            <a:off x="0" y="789677"/>
            <a:ext cx="9144000" cy="709154"/>
          </a:xfrm>
          <a:prstGeom prst="rect">
            <a:avLst/>
          </a:prstGeom>
        </p:spPr>
        <p:txBody>
          <a:bodyPr/>
          <a:lstStyle>
            <a:lvl1pPr algn="l" defTabSz="914400" rtl="0" eaLnBrk="1" latinLnBrk="0" hangingPunct="1">
              <a:spcBef>
                <a:spcPct val="0"/>
              </a:spcBef>
              <a:buNone/>
              <a:defRPr sz="3600" kern="1200" cap="all" spc="-60" baseline="0">
                <a:solidFill>
                  <a:srgbClr val="6CB255"/>
                </a:solidFill>
                <a:latin typeface="+mj-lt"/>
                <a:ea typeface="+mj-ea"/>
                <a:cs typeface="+mj-cs"/>
              </a:defRPr>
            </a:lvl1pPr>
          </a:lstStyle>
          <a:p>
            <a:pPr algn="ctr"/>
            <a:r>
              <a:rPr lang="en-US" sz="3500" dirty="0"/>
              <a:t>College Physics</a:t>
            </a:r>
          </a:p>
          <a:p>
            <a:pPr algn="ctr"/>
            <a:endParaRPr lang="en-US" sz="1800" cap="none" dirty="0">
              <a:solidFill>
                <a:schemeClr val="accent3">
                  <a:lumMod val="20000"/>
                  <a:lumOff val="80000"/>
                </a:schemeClr>
              </a:solidFill>
              <a:latin typeface="+mn-lt"/>
            </a:endParaRPr>
          </a:p>
          <a:p>
            <a:pPr algn="ctr"/>
            <a:r>
              <a:rPr lang="en-US" sz="2000" b="1" cap="none" dirty="0">
                <a:solidFill>
                  <a:srgbClr val="212F62"/>
                </a:solidFill>
                <a:latin typeface="+mn-lt"/>
              </a:rPr>
              <a:t>Chapter # Chapter Title</a:t>
            </a:r>
          </a:p>
          <a:p>
            <a:pPr algn="ctr"/>
            <a:r>
              <a:rPr lang="en-US" sz="1600" cap="none" dirty="0">
                <a:solidFill>
                  <a:schemeClr val="tx1"/>
                </a:solidFill>
                <a:latin typeface="+mn-lt"/>
              </a:rPr>
              <a:t>PowerPoint Image Slideshow</a:t>
            </a:r>
          </a:p>
        </p:txBody>
      </p:sp>
      <p:pic>
        <p:nvPicPr>
          <p:cNvPr id="9" name="Picture 8" descr="medium_covers_Page_2.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562758" y="2517424"/>
            <a:ext cx="2010682" cy="2603836"/>
          </a:xfrm>
          <a:prstGeom prst="rect">
            <a:avLst/>
          </a:prstGeom>
          <a:effectLst>
            <a:reflection blurRad="6350" stA="52000" endA="300" endPos="35000" dir="5400000" sy="-100000" algn="bl" rotWithShape="0"/>
          </a:effectLst>
          <a:scene3d>
            <a:camera prst="obliqueTopLeft"/>
            <a:lightRig rig="threePt" dir="t"/>
          </a:scene3d>
        </p:spPr>
      </p:pic>
      <p:pic>
        <p:nvPicPr>
          <p:cNvPr id="6" name="Picture 5">
            <a:extLst>
              <a:ext uri="{FF2B5EF4-FFF2-40B4-BE49-F238E27FC236}">
                <a16:creationId xmlns:a16="http://schemas.microsoft.com/office/drawing/2014/main" id="{24F19E1E-6A0A-42D5-96D5-51351F4904A3}"/>
              </a:ext>
            </a:extLst>
          </p:cNvPr>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7017183" y="365986"/>
            <a:ext cx="1829055" cy="447737"/>
          </a:xfrm>
          <a:prstGeom prst="rect">
            <a:avLst/>
          </a:prstGeom>
        </p:spPr>
      </p:pic>
    </p:spTree>
    <p:extLst>
      <p:ext uri="{BB962C8B-B14F-4D97-AF65-F5344CB8AC3E}">
        <p14:creationId xmlns:p14="http://schemas.microsoft.com/office/powerpoint/2010/main" val="34140010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41326"/>
            <a:ext cx="8062912" cy="659535"/>
          </a:xfrm>
        </p:spPr>
        <p:txBody>
          <a:bodyPr/>
          <a:lstStyle/>
          <a:p>
            <a:r>
              <a:rPr lang="en-US" dirty="0"/>
              <a:t>Click to edit</a:t>
            </a:r>
          </a:p>
        </p:txBody>
      </p:sp>
      <p:sp>
        <p:nvSpPr>
          <p:cNvPr id="5" name="Date Placeholder 4"/>
          <p:cNvSpPr>
            <a:spLocks noGrp="1"/>
          </p:cNvSpPr>
          <p:nvPr>
            <p:ph type="dt" sz="half" idx="10"/>
          </p:nvPr>
        </p:nvSpPr>
        <p:spPr>
          <a:xfrm>
            <a:off x="457200" y="6172201"/>
            <a:ext cx="3429000" cy="304800"/>
          </a:xfrm>
          <a:prstGeom prst="rect">
            <a:avLst/>
          </a:prstGeom>
        </p:spPr>
        <p:txBody>
          <a:bodyPr/>
          <a:lstStyle/>
          <a:p>
            <a:fld id="{79B19C71-EC74-44AF-B27E-FC7DC3C3A61D}" type="datetime4">
              <a:rPr lang="en-US" smtClean="0"/>
              <a:pPr/>
              <a:t>August 20, 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rot="16200000">
            <a:off x="8044814" y="683895"/>
            <a:ext cx="1315721" cy="365125"/>
          </a:xfrm>
          <a:prstGeom prst="rect">
            <a:avLst/>
          </a:prstGeom>
        </p:spPr>
        <p:txBody>
          <a:bodyPr/>
          <a:lstStyle/>
          <a:p>
            <a:fld id="{F38DF745-7D3F-47F4-83A3-874385CFAA69}" type="slidenum">
              <a:rPr lang="en-US" smtClean="0"/>
              <a:pPr/>
              <a:t>‹#›</a:t>
            </a:fld>
            <a:endParaRPr lang="en-US" dirty="0"/>
          </a:p>
        </p:txBody>
      </p:sp>
      <p:sp>
        <p:nvSpPr>
          <p:cNvPr id="9" name="Picture Placeholder 8"/>
          <p:cNvSpPr>
            <a:spLocks noGrp="1"/>
          </p:cNvSpPr>
          <p:nvPr>
            <p:ph type="pic" sz="quarter" idx="13"/>
          </p:nvPr>
        </p:nvSpPr>
        <p:spPr>
          <a:xfrm>
            <a:off x="457199" y="1107618"/>
            <a:ext cx="4031619" cy="4607689"/>
          </a:xfrm>
        </p:spPr>
        <p:txBody>
          <a:bodyPr/>
          <a:lstStyle/>
          <a:p>
            <a:endParaRPr lang="en-US" dirty="0"/>
          </a:p>
        </p:txBody>
      </p:sp>
      <p:sp>
        <p:nvSpPr>
          <p:cNvPr id="11" name="Text Placeholder 10"/>
          <p:cNvSpPr>
            <a:spLocks noGrp="1"/>
          </p:cNvSpPr>
          <p:nvPr>
            <p:ph type="body" sz="quarter" idx="14"/>
          </p:nvPr>
        </p:nvSpPr>
        <p:spPr>
          <a:xfrm>
            <a:off x="4606925" y="1107618"/>
            <a:ext cx="3913188" cy="4607382"/>
          </a:xfrm>
        </p:spPr>
        <p:txBody>
          <a:bodyPr/>
          <a:lstStyle>
            <a:lvl1pPr>
              <a:buClr>
                <a:schemeClr val="accent3"/>
              </a:buClr>
              <a:defRPr>
                <a:solidFill>
                  <a:schemeClr val="accent3"/>
                </a:solidFill>
              </a:defRPr>
            </a:lvl1pPr>
            <a:lvl2pPr marL="731520" indent="-457200">
              <a:buClr>
                <a:schemeClr val="accent3"/>
              </a:buClr>
              <a:buFont typeface="+mj-lt"/>
              <a:buAutoNum type="alphaLcParenR"/>
              <a:defRPr>
                <a:solidFill>
                  <a:schemeClr val="accent3"/>
                </a:solidFill>
              </a:defRPr>
            </a:lvl2pPr>
            <a:lvl3pPr marL="1257300" indent="-342900">
              <a:buClr>
                <a:schemeClr val="accent3"/>
              </a:buClr>
              <a:buFont typeface="+mj-lt"/>
              <a:buAutoNum type="alphaLcParenR"/>
              <a:defRPr>
                <a:solidFill>
                  <a:schemeClr val="accent3"/>
                </a:solidFill>
              </a:defRPr>
            </a:lvl3pPr>
            <a:lvl4pPr marL="1714500" indent="-342900">
              <a:buClr>
                <a:schemeClr val="accent3"/>
              </a:buClr>
              <a:buFont typeface="+mj-lt"/>
              <a:buAutoNum type="alphaLcParenR"/>
              <a:defRPr>
                <a:solidFill>
                  <a:schemeClr val="accent3"/>
                </a:solidFill>
              </a:defRPr>
            </a:lvl4pPr>
            <a:lvl5pPr marL="2171700" indent="-342900">
              <a:buClr>
                <a:schemeClr val="accent3"/>
              </a:buClr>
              <a:buFont typeface="+mj-lt"/>
              <a:buAutoNum type="alphaLcParenR"/>
              <a:defRPr>
                <a:solidFill>
                  <a:schemeClr val="accent3"/>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8" name="Picture 7">
            <a:extLst>
              <a:ext uri="{FF2B5EF4-FFF2-40B4-BE49-F238E27FC236}">
                <a16:creationId xmlns:a16="http://schemas.microsoft.com/office/drawing/2014/main" id="{BE8845CA-8582-4166-9E48-5F6A8689FA10}"/>
              </a:ext>
            </a:extLst>
          </p:cNvPr>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017183" y="365986"/>
            <a:ext cx="1829055" cy="447737"/>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1_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457200" y="6172201"/>
            <a:ext cx="3429000" cy="304800"/>
          </a:xfrm>
          <a:prstGeom prst="rect">
            <a:avLst/>
          </a:prstGeom>
        </p:spPr>
        <p:txBody>
          <a:bodyPr/>
          <a:lstStyle/>
          <a:p>
            <a:fld id="{93333F43-3E86-47E4-BFBB-2476D384E1C6}" type="datetime4">
              <a:rPr lang="en-US" smtClean="0"/>
              <a:pPr/>
              <a:t>August 20, 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rot="16200000">
            <a:off x="8044814" y="683895"/>
            <a:ext cx="1315721" cy="365125"/>
          </a:xfrm>
          <a:prstGeom prst="rect">
            <a:avLst/>
          </a:prstGeom>
        </p:spPr>
        <p:txBody>
          <a:bodyPr/>
          <a:lstStyle/>
          <a:p>
            <a:fld id="{F38DF745-7D3F-47F4-83A3-874385CFAA69}" type="slidenum">
              <a:rPr lang="en-US" smtClean="0"/>
              <a:pPr/>
              <a:t>‹#›</a:t>
            </a:fld>
            <a:endParaRPr lang="en-US" dirty="0"/>
          </a:p>
        </p:txBody>
      </p:sp>
      <p:sp>
        <p:nvSpPr>
          <p:cNvPr id="7" name="Title 1"/>
          <p:cNvSpPr>
            <a:spLocks noGrp="1"/>
          </p:cNvSpPr>
          <p:nvPr>
            <p:ph type="title"/>
          </p:nvPr>
        </p:nvSpPr>
        <p:spPr>
          <a:xfrm>
            <a:off x="457200" y="241326"/>
            <a:ext cx="8062912" cy="659535"/>
          </a:xfrm>
        </p:spPr>
        <p:txBody>
          <a:bodyPr/>
          <a:lstStyle/>
          <a:p>
            <a:r>
              <a:rPr lang="en-US" dirty="0"/>
              <a:t>Click to edit</a:t>
            </a:r>
          </a:p>
        </p:txBody>
      </p:sp>
      <p:sp>
        <p:nvSpPr>
          <p:cNvPr id="8" name="Picture Placeholder 8"/>
          <p:cNvSpPr>
            <a:spLocks noGrp="1"/>
          </p:cNvSpPr>
          <p:nvPr>
            <p:ph type="pic" sz="quarter" idx="13"/>
          </p:nvPr>
        </p:nvSpPr>
        <p:spPr>
          <a:xfrm>
            <a:off x="457199" y="1122386"/>
            <a:ext cx="8062913" cy="3500071"/>
          </a:xfrm>
        </p:spPr>
        <p:txBody>
          <a:bodyPr/>
          <a:lstStyle/>
          <a:p>
            <a:endParaRPr lang="en-US" dirty="0"/>
          </a:p>
        </p:txBody>
      </p:sp>
      <p:sp>
        <p:nvSpPr>
          <p:cNvPr id="9" name="Text Placeholder 10"/>
          <p:cNvSpPr>
            <a:spLocks noGrp="1"/>
          </p:cNvSpPr>
          <p:nvPr>
            <p:ph type="body" sz="quarter" idx="14"/>
          </p:nvPr>
        </p:nvSpPr>
        <p:spPr>
          <a:xfrm>
            <a:off x="457200" y="4843982"/>
            <a:ext cx="8062912" cy="1166382"/>
          </a:xfrm>
        </p:spPr>
        <p:txBody>
          <a:bodyPr/>
          <a:lstStyle>
            <a:lvl1pPr>
              <a:buClr>
                <a:schemeClr val="accent3"/>
              </a:buClr>
              <a:defRPr>
                <a:solidFill>
                  <a:srgbClr val="000000"/>
                </a:solidFill>
              </a:defRPr>
            </a:lvl1pPr>
            <a:lvl2pPr marL="731520" indent="-457200">
              <a:buClr>
                <a:schemeClr val="accent3"/>
              </a:buClr>
              <a:buFont typeface="+mj-lt"/>
              <a:buAutoNum type="alphaLcParenR"/>
              <a:defRPr>
                <a:solidFill>
                  <a:schemeClr val="tx1"/>
                </a:solidFill>
              </a:defRPr>
            </a:lvl2pPr>
            <a:lvl3pPr marL="1257300" indent="-342900">
              <a:buClr>
                <a:schemeClr val="accent3"/>
              </a:buClr>
              <a:buFont typeface="+mj-lt"/>
              <a:buAutoNum type="alphaLcParenR"/>
              <a:defRPr>
                <a:solidFill>
                  <a:schemeClr val="tx1"/>
                </a:solidFill>
              </a:defRPr>
            </a:lvl3pPr>
            <a:lvl4pPr marL="1714500" indent="-342900">
              <a:buClr>
                <a:schemeClr val="accent3"/>
              </a:buClr>
              <a:buFont typeface="+mj-lt"/>
              <a:buAutoNum type="alphaLcParenR"/>
              <a:defRPr>
                <a:solidFill>
                  <a:schemeClr val="tx1"/>
                </a:solidFill>
              </a:defRPr>
            </a:lvl4pPr>
            <a:lvl5pPr marL="2171700" indent="-342900">
              <a:buClr>
                <a:schemeClr val="accent3"/>
              </a:buClr>
              <a:buFont typeface="+mj-lt"/>
              <a:buAutoNum type="alphaLcParen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9">
            <a:extLst>
              <a:ext uri="{FF2B5EF4-FFF2-40B4-BE49-F238E27FC236}">
                <a16:creationId xmlns:a16="http://schemas.microsoft.com/office/drawing/2014/main" id="{C142E682-7ADA-4EC1-940C-82AD3E87D0D9}"/>
              </a:ext>
            </a:extLst>
          </p:cNvPr>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017183" y="365986"/>
            <a:ext cx="1829055" cy="447737"/>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marL="788670" indent="-514350">
              <a:buFont typeface="+mj-lt"/>
              <a:buAutoNum type="alphaLcParenR"/>
              <a:defRPr sz="2800"/>
            </a:lvl2pPr>
            <a:lvl3pPr marL="1371600" indent="-457200">
              <a:buFont typeface="+mj-lt"/>
              <a:buAutoNum type="alphaLcParenR"/>
              <a:defRPr sz="2400"/>
            </a:lvl3pPr>
            <a:lvl4pPr marL="1828800" indent="-457200">
              <a:buFont typeface="+mj-lt"/>
              <a:buAutoNum type="alphaLcParenR"/>
              <a:defRPr sz="2000"/>
            </a:lvl4pPr>
            <a:lvl5pPr marL="2286000" indent="-457200">
              <a:buFont typeface="+mj-lt"/>
              <a:buAutoNum type="alphaLcParen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a:xfrm>
            <a:off x="457200" y="6172201"/>
            <a:ext cx="3429000" cy="304800"/>
          </a:xfrm>
          <a:prstGeom prst="rect">
            <a:avLst/>
          </a:prstGeom>
        </p:spPr>
        <p:txBody>
          <a:bodyPr/>
          <a:lstStyle/>
          <a:p>
            <a:fld id="{6EAD5615-7F4F-4584-84D5-CC95918C321F}" type="datetime4">
              <a:rPr lang="en-US" smtClean="0"/>
              <a:pPr/>
              <a:t>August 20, 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rot="16200000">
            <a:off x="8044814" y="683895"/>
            <a:ext cx="1315721" cy="365125"/>
          </a:xfrm>
          <a:prstGeom prst="rect">
            <a:avLst/>
          </a:prstGeom>
        </p:spPr>
        <p:txBody>
          <a:bodyPr/>
          <a:lstStyle/>
          <a:p>
            <a:fld id="{F38DF745-7D3F-47F4-83A3-874385CFAA69}" type="slidenum">
              <a:rPr lang="en-US" smtClean="0"/>
              <a:pPr/>
              <a:t>‹#›</a:t>
            </a:fld>
            <a:endParaRPr lang="en-US" dirty="0"/>
          </a:p>
        </p:txBody>
      </p:sp>
      <p:sp>
        <p:nvSpPr>
          <p:cNvPr id="9" name="Title 1"/>
          <p:cNvSpPr>
            <a:spLocks noGrp="1"/>
          </p:cNvSpPr>
          <p:nvPr>
            <p:ph type="title"/>
          </p:nvPr>
        </p:nvSpPr>
        <p:spPr>
          <a:xfrm>
            <a:off x="457200" y="241326"/>
            <a:ext cx="8062912" cy="659535"/>
          </a:xfrm>
        </p:spPr>
        <p:txBody>
          <a:bodyPr/>
          <a:lstStyle/>
          <a:p>
            <a:r>
              <a:rPr lang="en-US" dirty="0"/>
              <a:t>Click to edit</a:t>
            </a:r>
          </a:p>
        </p:txBody>
      </p:sp>
      <p:pic>
        <p:nvPicPr>
          <p:cNvPr id="8" name="Picture 7">
            <a:extLst>
              <a:ext uri="{FF2B5EF4-FFF2-40B4-BE49-F238E27FC236}">
                <a16:creationId xmlns:a16="http://schemas.microsoft.com/office/drawing/2014/main" id="{62E637B9-DE77-4D13-AC2C-C70EE5BFEE51}"/>
              </a:ext>
            </a:extLst>
          </p:cNvPr>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017183" y="365986"/>
            <a:ext cx="1829055" cy="447737"/>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434975"/>
          </a:xfrm>
          <a:prstGeom prst="rect">
            <a:avLst/>
          </a:prstGeom>
        </p:spPr>
        <p:txBody>
          <a:bodyPr vert="horz" lIns="91440" tIns="45720" rIns="91440" bIns="45720" rtlCol="0" anchor="ctr">
            <a:normAutofit/>
          </a:bodyPr>
          <a:lstStyle/>
          <a:p>
            <a:r>
              <a:rPr lang="en-US"/>
              <a:t>Figure #.#</a:t>
            </a:r>
            <a:endParaRPr lang="en-US" dirty="0"/>
          </a:p>
        </p:txBody>
      </p:sp>
      <p:sp>
        <p:nvSpPr>
          <p:cNvPr id="3" name="Text Placeholder 2"/>
          <p:cNvSpPr>
            <a:spLocks noGrp="1"/>
          </p:cNvSpPr>
          <p:nvPr>
            <p:ph type="body" idx="1"/>
          </p:nvPr>
        </p:nvSpPr>
        <p:spPr>
          <a:xfrm>
            <a:off x="628650" y="990601"/>
            <a:ext cx="7886700" cy="521913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628650" y="6356351"/>
            <a:ext cx="78867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pic>
        <p:nvPicPr>
          <p:cNvPr id="6" name="Picture 5">
            <a:extLst>
              <a:ext uri="{FF2B5EF4-FFF2-40B4-BE49-F238E27FC236}">
                <a16:creationId xmlns:a16="http://schemas.microsoft.com/office/drawing/2014/main" id="{FD31EE69-6233-4E17-B2BE-1ADC006D536E}"/>
              </a:ext>
            </a:extLst>
          </p:cNvPr>
          <p:cNvPicPr>
            <a:picLocks noChangeAspect="1"/>
          </p:cNvPicPr>
          <p:nvPr userDrawn="1"/>
        </p:nvPicPr>
        <p:blipFill>
          <a:blip r:embed="rId10" cstate="email">
            <a:extLst>
              <a:ext uri="{28A0092B-C50C-407E-A947-70E740481C1C}">
                <a14:useLocalDpi xmlns:a14="http://schemas.microsoft.com/office/drawing/2010/main" val="0"/>
              </a:ext>
            </a:extLst>
          </a:blip>
          <a:stretch>
            <a:fillRect/>
          </a:stretch>
        </p:blipFill>
        <p:spPr>
          <a:xfrm>
            <a:off x="7017183" y="365986"/>
            <a:ext cx="1829055" cy="447737"/>
          </a:xfrm>
          <a:prstGeom prst="rect">
            <a:avLst/>
          </a:prstGeom>
        </p:spPr>
      </p:pic>
    </p:spTree>
    <p:extLst>
      <p:ext uri="{BB962C8B-B14F-4D97-AF65-F5344CB8AC3E}">
        <p14:creationId xmlns:p14="http://schemas.microsoft.com/office/powerpoint/2010/main" val="2893210624"/>
      </p:ext>
    </p:extLst>
  </p:cSld>
  <p:clrMap bg1="lt1" tx1="dk1" bg2="lt2" tx2="dk2" accent1="accent1" accent2="accent2" accent3="accent3" accent4="accent4" accent5="accent5" accent6="accent6" hlink="hlink" folHlink="folHlink"/>
  <p:sldLayoutIdLst>
    <p:sldLayoutId id="2147483922" r:id="rId1"/>
    <p:sldLayoutId id="2147483923" r:id="rId2"/>
    <p:sldLayoutId id="2147483924" r:id="rId3"/>
    <p:sldLayoutId id="2147483925" r:id="rId4"/>
    <p:sldLayoutId id="2147483926" r:id="rId5"/>
    <p:sldLayoutId id="2147483916" r:id="rId6"/>
    <p:sldLayoutId id="2147483914" r:id="rId7"/>
    <p:sldLayoutId id="2147483920" r:id="rId8"/>
  </p:sldLayoutIdLst>
  <p:txStyles>
    <p:titleStyle>
      <a:lvl1pPr algn="l" defTabSz="685800" rtl="0" eaLnBrk="1" latinLnBrk="0" hangingPunct="1">
        <a:lnSpc>
          <a:spcPct val="90000"/>
        </a:lnSpc>
        <a:spcBef>
          <a:spcPct val="0"/>
        </a:spcBef>
        <a:buNone/>
        <a:defRPr sz="2100" b="1" kern="1200">
          <a:solidFill>
            <a:schemeClr val="accent6"/>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a:buChar char="•"/>
        <a:defRPr sz="2100" kern="1200">
          <a:solidFill>
            <a:schemeClr val="accent3"/>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accent5"/>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accent2"/>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accent4"/>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11.w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13.wmf"/><Relationship Id="rId5" Type="http://schemas.openxmlformats.org/officeDocument/2006/relationships/oleObject" Target="../embeddings/oleObject6.bin"/><Relationship Id="rId4" Type="http://schemas.openxmlformats.org/officeDocument/2006/relationships/image" Target="../media/image12.w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16.wmf"/><Relationship Id="rId5" Type="http://schemas.openxmlformats.org/officeDocument/2006/relationships/oleObject" Target="../embeddings/oleObject8.bin"/><Relationship Id="rId4" Type="http://schemas.openxmlformats.org/officeDocument/2006/relationships/image" Target="../media/image15.wmf"/></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18.wmf"/><Relationship Id="rId5" Type="http://schemas.openxmlformats.org/officeDocument/2006/relationships/oleObject" Target="../embeddings/oleObject10.bin"/><Relationship Id="rId4" Type="http://schemas.openxmlformats.org/officeDocument/2006/relationships/image" Target="../media/image17.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19.wmf"/><Relationship Id="rId5" Type="http://schemas.openxmlformats.org/officeDocument/2006/relationships/oleObject" Target="../embeddings/oleObject12.bin"/><Relationship Id="rId4" Type="http://schemas.openxmlformats.org/officeDocument/2006/relationships/image" Target="../media/image17.wmf"/></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image" Target="../media/image20.wmf"/><Relationship Id="rId5" Type="http://schemas.openxmlformats.org/officeDocument/2006/relationships/oleObject" Target="../embeddings/oleObject14.bin"/><Relationship Id="rId4" Type="http://schemas.openxmlformats.org/officeDocument/2006/relationships/image" Target="../media/image17.wmf"/></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vmlDrawing" Target="../drawings/vmlDrawing10.vml"/><Relationship Id="rId4" Type="http://schemas.openxmlformats.org/officeDocument/2006/relationships/image" Target="../media/image21.wmf"/></Relationships>
</file>

<file path=ppt/slides/_rels/slide25.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image" Target="../media/image24.wmf"/><Relationship Id="rId5" Type="http://schemas.openxmlformats.org/officeDocument/2006/relationships/oleObject" Target="../embeddings/oleObject17.bin"/><Relationship Id="rId4" Type="http://schemas.openxmlformats.org/officeDocument/2006/relationships/image" Target="../media/image23.wmf"/></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2.xml"/><Relationship Id="rId1" Type="http://schemas.openxmlformats.org/officeDocument/2006/relationships/vmlDrawing" Target="../drawings/vmlDrawing12.vml"/><Relationship Id="rId4" Type="http://schemas.openxmlformats.org/officeDocument/2006/relationships/image" Target="../media/image25.wmf"/></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Layout" Target="../slideLayouts/slideLayout2.xml"/><Relationship Id="rId1" Type="http://schemas.openxmlformats.org/officeDocument/2006/relationships/vmlDrawing" Target="../drawings/vmlDrawing13.vml"/><Relationship Id="rId4" Type="http://schemas.openxmlformats.org/officeDocument/2006/relationships/image" Target="../media/image26.wmf"/></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2.xml"/><Relationship Id="rId1" Type="http://schemas.openxmlformats.org/officeDocument/2006/relationships/vmlDrawing" Target="../drawings/vmlDrawing14.vml"/><Relationship Id="rId4" Type="http://schemas.openxmlformats.org/officeDocument/2006/relationships/image" Target="../media/image27.wmf"/></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31.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32.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33.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34.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35.jp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5.w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6.wmf"/></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8.w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Chapter Title"/>
          <p:cNvSpPr txBox="1">
            <a:spLocks/>
          </p:cNvSpPr>
          <p:nvPr/>
        </p:nvSpPr>
        <p:spPr>
          <a:xfrm>
            <a:off x="0" y="1346888"/>
            <a:ext cx="9144000" cy="902046"/>
          </a:xfrm>
          <a:prstGeom prst="rect">
            <a:avLst/>
          </a:prstGeom>
        </p:spPr>
        <p:txBody>
          <a:bodyPr/>
          <a:lstStyle>
            <a:lvl1pPr algn="l" defTabSz="914400" rtl="0" eaLnBrk="1" latinLnBrk="0" hangingPunct="1">
              <a:spcBef>
                <a:spcPct val="0"/>
              </a:spcBef>
              <a:buNone/>
              <a:defRPr sz="3600" kern="1200" cap="all" spc="-60" baseline="0">
                <a:solidFill>
                  <a:srgbClr val="6CB255"/>
                </a:solidFill>
                <a:latin typeface="+mj-lt"/>
                <a:ea typeface="+mj-ea"/>
                <a:cs typeface="+mj-cs"/>
              </a:defRPr>
            </a:lvl1pPr>
          </a:lstStyle>
          <a:p>
            <a:pPr algn="ctr"/>
            <a:endParaRPr lang="en-US" sz="1800" cap="none" dirty="0">
              <a:solidFill>
                <a:schemeClr val="accent3">
                  <a:lumMod val="20000"/>
                  <a:lumOff val="80000"/>
                </a:schemeClr>
              </a:solidFill>
              <a:latin typeface="+mn-lt"/>
            </a:endParaRPr>
          </a:p>
          <a:p>
            <a:pPr algn="ctr"/>
            <a:r>
              <a:rPr lang="en-US" sz="2000" b="1" cap="none" dirty="0">
                <a:solidFill>
                  <a:srgbClr val="212F62"/>
                </a:solidFill>
                <a:latin typeface="+mn-lt"/>
              </a:rPr>
              <a:t>Chapter 13 </a:t>
            </a:r>
            <a:r>
              <a:rPr lang="de-DE" sz="2000" b="1" dirty="0">
                <a:solidFill>
                  <a:srgbClr val="212F62"/>
                </a:solidFill>
                <a:latin typeface="+mn-lt"/>
              </a:rPr>
              <a:t>Fundamental Equilibrium </a:t>
            </a:r>
            <a:r>
              <a:rPr lang="cs-CZ" sz="2000" b="1" dirty="0" err="1">
                <a:solidFill>
                  <a:srgbClr val="212F62"/>
                </a:solidFill>
                <a:latin typeface="+mn-lt"/>
              </a:rPr>
              <a:t>Concepts</a:t>
            </a:r>
            <a:endParaRPr lang="cs-CZ" sz="2000" b="1" dirty="0">
              <a:solidFill>
                <a:srgbClr val="212F62"/>
              </a:solidFill>
              <a:latin typeface="+mn-lt"/>
            </a:endParaRPr>
          </a:p>
          <a:p>
            <a:pPr algn="ctr"/>
            <a:r>
              <a:rPr lang="en-US" sz="1600" cap="none" dirty="0">
                <a:solidFill>
                  <a:schemeClr val="tx1"/>
                </a:solidFill>
                <a:latin typeface="+mn-lt"/>
              </a:rPr>
              <a:t>PowerPoint Image Slideshow</a:t>
            </a:r>
          </a:p>
        </p:txBody>
      </p:sp>
      <p:pic>
        <p:nvPicPr>
          <p:cNvPr id="6" name="Picture 3"/>
          <p:cNvPicPr>
            <a:picLocks noChangeAspect="1" noChangeArrowheads="1"/>
          </p:cNvPicPr>
          <p:nvPr/>
        </p:nvPicPr>
        <p:blipFill>
          <a:blip r:embed="rId2" cstate="email">
            <a:extLst>
              <a:ext uri="{28A0092B-C50C-407E-A947-70E740481C1C}">
                <a14:useLocalDpi xmlns:a14="http://schemas.microsoft.com/office/drawing/2010/main" val="0"/>
              </a:ext>
            </a:extLst>
          </a:blip>
          <a:stretch>
            <a:fillRect/>
          </a:stretch>
        </p:blipFill>
        <p:spPr bwMode="auto">
          <a:xfrm>
            <a:off x="3407965" y="2504061"/>
            <a:ext cx="2320268" cy="3002699"/>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a:extLst>
              <a:ext uri="{FF2B5EF4-FFF2-40B4-BE49-F238E27FC236}">
                <a16:creationId xmlns:a16="http://schemas.microsoft.com/office/drawing/2014/main" id="{FD56F1B1-6BE6-4B20-A3BD-6747E54894E8}"/>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7017183" y="365986"/>
            <a:ext cx="1829055" cy="447737"/>
          </a:xfrm>
          <a:prstGeom prst="rect">
            <a:avLst/>
          </a:prstGeom>
        </p:spPr>
      </p:pic>
      <p:sp>
        <p:nvSpPr>
          <p:cNvPr id="8" name="Title">
            <a:extLst>
              <a:ext uri="{FF2B5EF4-FFF2-40B4-BE49-F238E27FC236}">
                <a16:creationId xmlns:a16="http://schemas.microsoft.com/office/drawing/2014/main" id="{8D87A6D2-52E4-4725-A99C-8574BB6B565D}"/>
              </a:ext>
            </a:extLst>
          </p:cNvPr>
          <p:cNvSpPr txBox="1">
            <a:spLocks/>
          </p:cNvSpPr>
          <p:nvPr/>
        </p:nvSpPr>
        <p:spPr>
          <a:xfrm>
            <a:off x="0" y="938213"/>
            <a:ext cx="9144000" cy="493712"/>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sz="2100" b="1" kern="1200">
                <a:solidFill>
                  <a:schemeClr val="accent6"/>
                </a:solidFill>
                <a:latin typeface="+mj-lt"/>
                <a:ea typeface="+mj-ea"/>
                <a:cs typeface="+mj-cs"/>
              </a:defRPr>
            </a:lvl1pPr>
          </a:lstStyle>
          <a:p>
            <a:pPr algn="ctr"/>
            <a:br>
              <a:rPr lang="en-US" sz="3600" dirty="0"/>
            </a:br>
            <a:r>
              <a:rPr lang="en-US" sz="3600" dirty="0"/>
              <a:t>CHEMISTRY 2e</a:t>
            </a:r>
          </a:p>
        </p:txBody>
      </p:sp>
    </p:spTree>
    <p:extLst>
      <p:ext uri="{BB962C8B-B14F-4D97-AF65-F5344CB8AC3E}">
        <p14:creationId xmlns:p14="http://schemas.microsoft.com/office/powerpoint/2010/main" val="13224431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igure Number"/>
          <p:cNvSpPr>
            <a:spLocks noGrp="1"/>
          </p:cNvSpPr>
          <p:nvPr>
            <p:ph type="title"/>
          </p:nvPr>
        </p:nvSpPr>
        <p:spPr>
          <a:xfrm>
            <a:off x="457199" y="365127"/>
            <a:ext cx="8058151" cy="424583"/>
          </a:xfrm>
        </p:spPr>
        <p:txBody>
          <a:bodyPr/>
          <a:lstStyle/>
          <a:p>
            <a:r>
              <a:rPr lang="en-US" dirty="0"/>
              <a:t>Figure 13.3</a:t>
            </a:r>
          </a:p>
        </p:txBody>
      </p:sp>
      <p:sp>
        <p:nvSpPr>
          <p:cNvPr id="7" name="Figure Legend"/>
          <p:cNvSpPr>
            <a:spLocks noGrp="1"/>
          </p:cNvSpPr>
          <p:nvPr>
            <p:ph idx="13"/>
          </p:nvPr>
        </p:nvSpPr>
        <p:spPr/>
        <p:txBody>
          <a:bodyPr>
            <a:normAutofit/>
          </a:bodyPr>
          <a:lstStyle/>
          <a:p>
            <a:r>
              <a:rPr lang="en-US" sz="1600" dirty="0"/>
              <a:t>A two-person juggling act illustrates the dynamic aspect of chemical equilibria. Each person is throwing and catching clubs at the same rate, and each holds a (approximately) constant number of clubs.</a:t>
            </a:r>
          </a:p>
        </p:txBody>
      </p:sp>
      <p:pic>
        <p:nvPicPr>
          <p:cNvPr id="6" name="Figure" descr="Two people are shown throwing juggling pins back and forth to one another."/>
          <p:cNvPicPr>
            <a:picLocks noChangeAspect="1"/>
          </p:cNvPicPr>
          <p:nvPr/>
        </p:nvPicPr>
        <p:blipFill>
          <a:blip r:embed="rId2" cstate="email">
            <a:extLst>
              <a:ext uri="{28A0092B-C50C-407E-A947-70E740481C1C}">
                <a14:useLocalDpi xmlns:a14="http://schemas.microsoft.com/office/drawing/2010/main" val="0"/>
              </a:ext>
            </a:extLst>
          </a:blip>
          <a:srcRect l="-35589" r="-35589"/>
          <a:stretch>
            <a:fillRect/>
          </a:stretch>
        </p:blipFill>
        <p:spPr>
          <a:xfrm>
            <a:off x="457199" y="1122386"/>
            <a:ext cx="8062913" cy="3500071"/>
          </a:xfrm>
          <a:prstGeom prst="rect">
            <a:avLst/>
          </a:prstGeom>
        </p:spPr>
      </p:pic>
    </p:spTree>
    <p:extLst>
      <p:ext uri="{BB962C8B-B14F-4D97-AF65-F5344CB8AC3E}">
        <p14:creationId xmlns:p14="http://schemas.microsoft.com/office/powerpoint/2010/main" val="30033598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igure Number"/>
          <p:cNvSpPr>
            <a:spLocks noGrp="1"/>
          </p:cNvSpPr>
          <p:nvPr>
            <p:ph type="title"/>
          </p:nvPr>
        </p:nvSpPr>
        <p:spPr>
          <a:xfrm>
            <a:off x="457199" y="365126"/>
            <a:ext cx="8058151" cy="466148"/>
          </a:xfrm>
        </p:spPr>
        <p:txBody>
          <a:bodyPr>
            <a:normAutofit/>
          </a:bodyPr>
          <a:lstStyle/>
          <a:p>
            <a:r>
              <a:rPr lang="en-US" dirty="0"/>
              <a:t>Figure 13.4</a:t>
            </a:r>
            <a:endParaRPr lang="en-US" sz="2400" dirty="0">
              <a:solidFill>
                <a:srgbClr val="6CB255"/>
              </a:solidFill>
            </a:endParaRPr>
          </a:p>
        </p:txBody>
      </p:sp>
      <p:pic>
        <p:nvPicPr>
          <p:cNvPr id="2" name="Figure" descr="A glass container is shown that is filled with an orange-brown gas and a small amount of dark orange liquid."/>
          <p:cNvPicPr>
            <a:picLocks noGrp="1" noChangeAspect="1"/>
          </p:cNvPicPr>
          <p:nvPr>
            <p:ph sz="half" idx="1"/>
          </p:nvPr>
        </p:nvPicPr>
        <p:blipFill>
          <a:blip r:embed="rId2" cstate="email">
            <a:extLst>
              <a:ext uri="{28A0092B-C50C-407E-A947-70E740481C1C}">
                <a14:useLocalDpi xmlns:a14="http://schemas.microsoft.com/office/drawing/2010/main" val="0"/>
              </a:ext>
            </a:extLst>
          </a:blip>
          <a:srcRect t="-5235" b="-5235"/>
          <a:stretch>
            <a:fillRect/>
          </a:stretch>
        </p:blipFill>
        <p:spPr>
          <a:xfrm>
            <a:off x="2749096" y="900862"/>
            <a:ext cx="3463018" cy="4514194"/>
          </a:xfrm>
        </p:spPr>
      </p:pic>
      <p:sp>
        <p:nvSpPr>
          <p:cNvPr id="14" name="Figure Legend"/>
          <p:cNvSpPr>
            <a:spLocks noGrp="1"/>
          </p:cNvSpPr>
          <p:nvPr>
            <p:ph sz="half" idx="2"/>
          </p:nvPr>
        </p:nvSpPr>
        <p:spPr>
          <a:xfrm>
            <a:off x="457199" y="5623149"/>
            <a:ext cx="8062913" cy="835708"/>
          </a:xfrm>
        </p:spPr>
        <p:txBody>
          <a:bodyPr>
            <a:noAutofit/>
          </a:bodyPr>
          <a:lstStyle/>
          <a:p>
            <a:pPr marL="0" indent="0">
              <a:buNone/>
            </a:pPr>
            <a:r>
              <a:rPr lang="en-US" sz="1600" dirty="0">
                <a:solidFill>
                  <a:srgbClr val="000000"/>
                </a:solidFill>
              </a:rPr>
              <a:t>A sealed tube containing an equilibrium mixture of liquid and gaseous bromine. (credit: http://images-ofelements.com/bromine.php)</a:t>
            </a:r>
          </a:p>
        </p:txBody>
      </p:sp>
    </p:spTree>
    <p:extLst>
      <p:ext uri="{BB962C8B-B14F-4D97-AF65-F5344CB8AC3E}">
        <p14:creationId xmlns:p14="http://schemas.microsoft.com/office/powerpoint/2010/main" val="19112870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Objectives</a:t>
            </a:r>
          </a:p>
        </p:txBody>
      </p:sp>
      <p:sp>
        <p:nvSpPr>
          <p:cNvPr id="3" name="Content Placeholder 2"/>
          <p:cNvSpPr>
            <a:spLocks noGrp="1"/>
          </p:cNvSpPr>
          <p:nvPr>
            <p:ph idx="1"/>
          </p:nvPr>
        </p:nvSpPr>
        <p:spPr/>
        <p:txBody>
          <a:bodyPr/>
          <a:lstStyle/>
          <a:p>
            <a:r>
              <a:rPr lang="en-US" dirty="0"/>
              <a:t>13.2 Equilibrium Constants</a:t>
            </a:r>
          </a:p>
          <a:p>
            <a:pPr lvl="1"/>
            <a:r>
              <a:rPr lang="en-US" dirty="0"/>
              <a:t>Derive reaction quotients from chemical equations representing homogeneous and heterogeneous reactions</a:t>
            </a:r>
          </a:p>
          <a:p>
            <a:pPr lvl="1"/>
            <a:r>
              <a:rPr lang="en-US" dirty="0"/>
              <a:t>Calculate values of reaction quotients and equilibrium constants, using concentrations and pressures</a:t>
            </a:r>
          </a:p>
          <a:p>
            <a:pPr lvl="1"/>
            <a:r>
              <a:rPr lang="en-US" dirty="0"/>
              <a:t>Relate the magnitude of an equilibrium constant to properties of the chemical system</a:t>
            </a:r>
          </a:p>
        </p:txBody>
      </p:sp>
    </p:spTree>
    <p:extLst>
      <p:ext uri="{BB962C8B-B14F-4D97-AF65-F5344CB8AC3E}">
        <p14:creationId xmlns:p14="http://schemas.microsoft.com/office/powerpoint/2010/main" val="15267837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65127"/>
            <a:ext cx="8058150" cy="424583"/>
          </a:xfrm>
        </p:spPr>
        <p:txBody>
          <a:bodyPr/>
          <a:lstStyle/>
          <a:p>
            <a:r>
              <a:rPr lang="en-US" dirty="0"/>
              <a:t>Equilibrium Constants</a:t>
            </a:r>
          </a:p>
        </p:txBody>
      </p:sp>
      <p:sp>
        <p:nvSpPr>
          <p:cNvPr id="4" name="Text Placeholder 3"/>
          <p:cNvSpPr>
            <a:spLocks noGrp="1"/>
          </p:cNvSpPr>
          <p:nvPr>
            <p:ph idx="1"/>
          </p:nvPr>
        </p:nvSpPr>
        <p:spPr>
          <a:xfrm>
            <a:off x="457200" y="1233714"/>
            <a:ext cx="8062912" cy="4776650"/>
          </a:xfrm>
        </p:spPr>
        <p:txBody>
          <a:bodyPr/>
          <a:lstStyle/>
          <a:p>
            <a:pPr marL="342900" indent="-342900">
              <a:buClr>
                <a:schemeClr val="accent3"/>
              </a:buClr>
              <a:buFont typeface="Arial" panose="020B0604020202020204" pitchFamily="34" charset="0"/>
              <a:buChar char="•"/>
            </a:pPr>
            <a:r>
              <a:rPr lang="en-US" dirty="0"/>
              <a:t>The symbol             , placed between reactants and products, is used to designate reversible reactions.</a:t>
            </a:r>
          </a:p>
          <a:p>
            <a:pPr>
              <a:buClr>
                <a:schemeClr val="accent3"/>
              </a:buClr>
            </a:pPr>
            <a:endParaRPr lang="en-US" dirty="0"/>
          </a:p>
          <a:p>
            <a:pPr>
              <a:buClr>
                <a:schemeClr val="accent3"/>
              </a:buClr>
            </a:pPr>
            <a:endParaRPr lang="en-US" dirty="0"/>
          </a:p>
          <a:p>
            <a:pPr marL="342900" indent="-342900">
              <a:buClr>
                <a:schemeClr val="accent3"/>
              </a:buClr>
              <a:buFont typeface="Arial" panose="020B0604020202020204" pitchFamily="34" charset="0"/>
              <a:buChar char="•"/>
            </a:pPr>
            <a:r>
              <a:rPr lang="en-US" dirty="0"/>
              <a:t>The </a:t>
            </a:r>
            <a:r>
              <a:rPr lang="en-US" b="1" dirty="0"/>
              <a:t>reaction quotient</a:t>
            </a:r>
            <a:r>
              <a:rPr lang="en-US" dirty="0"/>
              <a:t>, </a:t>
            </a:r>
            <a:r>
              <a:rPr lang="en-US" b="1" i="1" dirty="0"/>
              <a:t>Q</a:t>
            </a:r>
            <a:r>
              <a:rPr lang="en-US" dirty="0"/>
              <a:t>, allows us to mathematically express the amounts of reactants and products present at any point in a reversible reaction. </a:t>
            </a:r>
          </a:p>
          <a:p>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4249663901"/>
              </p:ext>
            </p:extLst>
          </p:nvPr>
        </p:nvGraphicFramePr>
        <p:xfrm>
          <a:off x="2154974" y="1121455"/>
          <a:ext cx="768261" cy="446087"/>
        </p:xfrm>
        <a:graphic>
          <a:graphicData uri="http://schemas.openxmlformats.org/presentationml/2006/ole">
            <mc:AlternateContent xmlns:mc="http://schemas.openxmlformats.org/markup-compatibility/2006">
              <mc:Choice xmlns:v="urn:schemas-microsoft-com:vml" Requires="v">
                <p:oleObj spid="_x0000_s6262" name="Equation" r:id="rId3" imgW="393480" imgH="228600" progId="Equation.DSMT4">
                  <p:embed/>
                </p:oleObj>
              </mc:Choice>
              <mc:Fallback>
                <p:oleObj name="Equation" r:id="rId3" imgW="393480" imgH="228600" progId="Equation.DSMT4">
                  <p:embed/>
                  <p:pic>
                    <p:nvPicPr>
                      <p:cNvPr id="0" name=""/>
                      <p:cNvPicPr/>
                      <p:nvPr/>
                    </p:nvPicPr>
                    <p:blipFill>
                      <a:blip r:embed="rId4"/>
                      <a:stretch>
                        <a:fillRect/>
                      </a:stretch>
                    </p:blipFill>
                    <p:spPr>
                      <a:xfrm>
                        <a:off x="2154974" y="1121455"/>
                        <a:ext cx="768261" cy="446087"/>
                      </a:xfrm>
                      <a:prstGeom prst="rect">
                        <a:avLst/>
                      </a:prstGeom>
                    </p:spPr>
                  </p:pic>
                </p:oleObj>
              </mc:Fallback>
            </mc:AlternateContent>
          </a:graphicData>
        </a:graphic>
      </p:graphicFrame>
    </p:spTree>
    <p:extLst>
      <p:ext uri="{BB962C8B-B14F-4D97-AF65-F5344CB8AC3E}">
        <p14:creationId xmlns:p14="http://schemas.microsoft.com/office/powerpoint/2010/main" val="30057377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65127"/>
            <a:ext cx="8058150" cy="424583"/>
          </a:xfrm>
        </p:spPr>
        <p:txBody>
          <a:bodyPr/>
          <a:lstStyle/>
          <a:p>
            <a:r>
              <a:rPr lang="en-US" dirty="0"/>
              <a:t>The Reaction Quotient, Q</a:t>
            </a:r>
          </a:p>
        </p:txBody>
      </p:sp>
      <p:sp>
        <p:nvSpPr>
          <p:cNvPr id="4" name="Text Placeholder 3"/>
          <p:cNvSpPr>
            <a:spLocks noGrp="1"/>
          </p:cNvSpPr>
          <p:nvPr>
            <p:ph idx="1"/>
          </p:nvPr>
        </p:nvSpPr>
        <p:spPr>
          <a:xfrm>
            <a:off x="457200" y="1262743"/>
            <a:ext cx="8062912" cy="4747621"/>
          </a:xfrm>
        </p:spPr>
        <p:txBody>
          <a:bodyPr/>
          <a:lstStyle/>
          <a:p>
            <a:pPr marL="342900" indent="-342900">
              <a:buClr>
                <a:schemeClr val="accent3"/>
              </a:buClr>
              <a:buFont typeface="Arial" panose="020B0604020202020204" pitchFamily="34" charset="0"/>
              <a:buChar char="•"/>
            </a:pPr>
            <a:r>
              <a:rPr lang="en-US" dirty="0"/>
              <a:t>Consider the general reaction:</a:t>
            </a:r>
          </a:p>
          <a:p>
            <a:pPr marL="0" indent="0">
              <a:buClr>
                <a:schemeClr val="accent3"/>
              </a:buClr>
              <a:buNone/>
            </a:pPr>
            <a:r>
              <a:rPr lang="en-US" dirty="0"/>
              <a:t>		</a:t>
            </a:r>
          </a:p>
          <a:p>
            <a:pPr>
              <a:buClr>
                <a:schemeClr val="accent3"/>
              </a:buClr>
            </a:pPr>
            <a:endParaRPr lang="en-US" dirty="0"/>
          </a:p>
          <a:p>
            <a:pPr marL="1074420" lvl="1" indent="-342900">
              <a:buClr>
                <a:schemeClr val="accent3"/>
              </a:buClr>
              <a:buFont typeface="Arial" panose="020B0604020202020204" pitchFamily="34" charset="0"/>
              <a:buChar char="•"/>
            </a:pPr>
            <a:r>
              <a:rPr lang="en-US" dirty="0"/>
              <a:t>A, B, C, D are either gases or aqueous species. </a:t>
            </a:r>
          </a:p>
          <a:p>
            <a:pPr marL="1074420" lvl="1" indent="-342900">
              <a:buClr>
                <a:schemeClr val="accent3"/>
              </a:buClr>
              <a:buFont typeface="Arial" panose="020B0604020202020204" pitchFamily="34" charset="0"/>
              <a:buChar char="•"/>
            </a:pPr>
            <a:r>
              <a:rPr lang="en-US" i="1" dirty="0"/>
              <a:t>m</a:t>
            </a:r>
            <a:r>
              <a:rPr lang="en-US" dirty="0"/>
              <a:t>, </a:t>
            </a:r>
            <a:r>
              <a:rPr lang="en-US" i="1" dirty="0"/>
              <a:t>n</a:t>
            </a:r>
            <a:r>
              <a:rPr lang="en-US" dirty="0"/>
              <a:t>, </a:t>
            </a:r>
            <a:r>
              <a:rPr lang="en-US" i="1" dirty="0"/>
              <a:t>x</a:t>
            </a:r>
            <a:r>
              <a:rPr lang="en-US" dirty="0"/>
              <a:t>, </a:t>
            </a:r>
            <a:r>
              <a:rPr lang="en-US" i="1" dirty="0"/>
              <a:t>y</a:t>
            </a:r>
            <a:r>
              <a:rPr lang="en-US" dirty="0"/>
              <a:t> are the coefficients in the balanced equation.</a:t>
            </a:r>
          </a:p>
          <a:p>
            <a:pPr>
              <a:buClr>
                <a:schemeClr val="accent3"/>
              </a:buClr>
            </a:pPr>
            <a:endParaRPr lang="en-US" dirty="0"/>
          </a:p>
          <a:p>
            <a:pPr marL="342900" indent="-342900">
              <a:buClr>
                <a:schemeClr val="accent3"/>
              </a:buClr>
              <a:buFont typeface="Arial" panose="020B0604020202020204" pitchFamily="34" charset="0"/>
              <a:buChar char="•"/>
            </a:pPr>
            <a:r>
              <a:rPr lang="en-US" dirty="0"/>
              <a:t>When using amounts expressed in concentration, the reaction quotient is called </a:t>
            </a:r>
            <a:r>
              <a:rPr lang="en-US" i="1" dirty="0"/>
              <a:t>Qc</a:t>
            </a:r>
            <a:r>
              <a:rPr lang="en-US" dirty="0"/>
              <a:t>.</a:t>
            </a:r>
          </a:p>
          <a:p>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61197030"/>
              </p:ext>
            </p:extLst>
          </p:nvPr>
        </p:nvGraphicFramePr>
        <p:xfrm>
          <a:off x="2482832" y="1727200"/>
          <a:ext cx="4149289" cy="630692"/>
        </p:xfrm>
        <a:graphic>
          <a:graphicData uri="http://schemas.openxmlformats.org/presentationml/2006/ole">
            <mc:AlternateContent xmlns:mc="http://schemas.openxmlformats.org/markup-compatibility/2006">
              <mc:Choice xmlns:v="urn:schemas-microsoft-com:vml" Requires="v">
                <p:oleObj spid="_x0000_s7404" name="Equation" r:id="rId3" imgW="1587240" imgH="241200" progId="Equation.DSMT4">
                  <p:embed/>
                </p:oleObj>
              </mc:Choice>
              <mc:Fallback>
                <p:oleObj name="Equation" r:id="rId3" imgW="1587240" imgH="241200" progId="Equation.DSMT4">
                  <p:embed/>
                  <p:pic>
                    <p:nvPicPr>
                      <p:cNvPr id="0" name=""/>
                      <p:cNvPicPr/>
                      <p:nvPr/>
                    </p:nvPicPr>
                    <p:blipFill>
                      <a:blip r:embed="rId4"/>
                      <a:stretch>
                        <a:fillRect/>
                      </a:stretch>
                    </p:blipFill>
                    <p:spPr>
                      <a:xfrm>
                        <a:off x="2482832" y="1727200"/>
                        <a:ext cx="4149289" cy="630692"/>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210661947"/>
              </p:ext>
            </p:extLst>
          </p:nvPr>
        </p:nvGraphicFramePr>
        <p:xfrm>
          <a:off x="2894013" y="4757738"/>
          <a:ext cx="3076575" cy="1381125"/>
        </p:xfrm>
        <a:graphic>
          <a:graphicData uri="http://schemas.openxmlformats.org/presentationml/2006/ole">
            <mc:AlternateContent xmlns:mc="http://schemas.openxmlformats.org/markup-compatibility/2006">
              <mc:Choice xmlns:v="urn:schemas-microsoft-com:vml" Requires="v">
                <p:oleObj spid="_x0000_s7405" name="Equation" r:id="rId5" imgW="990360" imgH="444240" progId="Equation.DSMT4">
                  <p:embed/>
                </p:oleObj>
              </mc:Choice>
              <mc:Fallback>
                <p:oleObj name="Equation" r:id="rId5" imgW="990360" imgH="444240" progId="Equation.DSMT4">
                  <p:embed/>
                  <p:pic>
                    <p:nvPicPr>
                      <p:cNvPr id="0" name=""/>
                      <p:cNvPicPr/>
                      <p:nvPr/>
                    </p:nvPicPr>
                    <p:blipFill>
                      <a:blip r:embed="rId6"/>
                      <a:stretch>
                        <a:fillRect/>
                      </a:stretch>
                    </p:blipFill>
                    <p:spPr>
                      <a:xfrm>
                        <a:off x="2894013" y="4757738"/>
                        <a:ext cx="3076575" cy="1381125"/>
                      </a:xfrm>
                      <a:prstGeom prst="rect">
                        <a:avLst/>
                      </a:prstGeom>
                    </p:spPr>
                  </p:pic>
                </p:oleObj>
              </mc:Fallback>
            </mc:AlternateContent>
          </a:graphicData>
        </a:graphic>
      </p:graphicFrame>
    </p:spTree>
    <p:extLst>
      <p:ext uri="{BB962C8B-B14F-4D97-AF65-F5344CB8AC3E}">
        <p14:creationId xmlns:p14="http://schemas.microsoft.com/office/powerpoint/2010/main" val="21312009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65127"/>
            <a:ext cx="8058150" cy="424583"/>
          </a:xfrm>
        </p:spPr>
        <p:txBody>
          <a:bodyPr>
            <a:normAutofit/>
          </a:bodyPr>
          <a:lstStyle/>
          <a:p>
            <a:r>
              <a:rPr lang="en-US" dirty="0"/>
              <a:t>The Concentration Reaction Quotient, Q</a:t>
            </a:r>
            <a:r>
              <a:rPr lang="en-US" baseline="-25000" dirty="0"/>
              <a:t>c</a:t>
            </a:r>
          </a:p>
        </p:txBody>
      </p:sp>
      <p:sp>
        <p:nvSpPr>
          <p:cNvPr id="4" name="Text Placeholder 3"/>
          <p:cNvSpPr>
            <a:spLocks noGrp="1"/>
          </p:cNvSpPr>
          <p:nvPr>
            <p:ph idx="1"/>
          </p:nvPr>
        </p:nvSpPr>
        <p:spPr>
          <a:xfrm>
            <a:off x="457200" y="1277257"/>
            <a:ext cx="8062912" cy="4733107"/>
          </a:xfrm>
        </p:spPr>
        <p:txBody>
          <a:bodyPr/>
          <a:lstStyle/>
          <a:p>
            <a:pPr marL="342900" indent="-342900">
              <a:buClr>
                <a:schemeClr val="accent3"/>
              </a:buClr>
              <a:buFont typeface="Arial" panose="020B0604020202020204" pitchFamily="34" charset="0"/>
              <a:buChar char="•"/>
            </a:pPr>
            <a:r>
              <a:rPr lang="en-US" dirty="0"/>
              <a:t>All concentrations must be expressed in </a:t>
            </a:r>
            <a:r>
              <a:rPr lang="en-US" b="1" dirty="0"/>
              <a:t>Molarity</a:t>
            </a:r>
            <a:r>
              <a:rPr lang="en-US" dirty="0"/>
              <a:t>.</a:t>
            </a:r>
          </a:p>
          <a:p>
            <a:pPr marL="342900" indent="-342900">
              <a:buClr>
                <a:schemeClr val="accent3"/>
              </a:buClr>
              <a:buFont typeface="Arial" panose="020B0604020202020204" pitchFamily="34" charset="0"/>
              <a:buChar char="•"/>
            </a:pPr>
            <a:endParaRPr lang="en-US" b="1" dirty="0"/>
          </a:p>
          <a:p>
            <a:pPr marL="342900" indent="-342900">
              <a:buClr>
                <a:schemeClr val="accent3"/>
              </a:buClr>
              <a:buFont typeface="Arial" panose="020B0604020202020204" pitchFamily="34" charset="0"/>
              <a:buChar char="•"/>
            </a:pPr>
            <a:r>
              <a:rPr lang="en-US" dirty="0"/>
              <a:t>Product concentrations are in the numerator (multiplied together).</a:t>
            </a:r>
          </a:p>
          <a:p>
            <a:pPr marL="342900" indent="-342900">
              <a:buClr>
                <a:schemeClr val="accent3"/>
              </a:buClr>
              <a:buFont typeface="Arial" panose="020B0604020202020204" pitchFamily="34" charset="0"/>
              <a:buChar char="•"/>
            </a:pPr>
            <a:endParaRPr lang="en-US" dirty="0"/>
          </a:p>
          <a:p>
            <a:pPr marL="342900" indent="-342900">
              <a:buClr>
                <a:schemeClr val="accent3"/>
              </a:buClr>
              <a:buFont typeface="Arial" panose="020B0604020202020204" pitchFamily="34" charset="0"/>
              <a:buChar char="•"/>
            </a:pPr>
            <a:r>
              <a:rPr lang="en-US" dirty="0"/>
              <a:t>Reactant concentrations are in the denominator (multiplied together). </a:t>
            </a:r>
          </a:p>
          <a:p>
            <a:pPr marL="342900" indent="-342900">
              <a:buClr>
                <a:schemeClr val="accent3"/>
              </a:buClr>
              <a:buFont typeface="Arial" panose="020B0604020202020204" pitchFamily="34" charset="0"/>
              <a:buChar char="•"/>
            </a:pPr>
            <a:endParaRPr lang="en-US" dirty="0"/>
          </a:p>
          <a:p>
            <a:pPr marL="342900" indent="-342900">
              <a:buClr>
                <a:schemeClr val="accent3"/>
              </a:buClr>
              <a:buFont typeface="Arial" panose="020B0604020202020204" pitchFamily="34" charset="0"/>
              <a:buChar char="•"/>
            </a:pPr>
            <a:r>
              <a:rPr lang="en-US" dirty="0"/>
              <a:t>Each concentration is raised to the power of its coefficient from the </a:t>
            </a:r>
            <a:r>
              <a:rPr lang="en-US" b="1" dirty="0"/>
              <a:t>balanced </a:t>
            </a:r>
            <a:r>
              <a:rPr lang="en-US" dirty="0"/>
              <a:t>equation. </a:t>
            </a:r>
          </a:p>
          <a:p>
            <a:endParaRPr lang="en-US" dirty="0"/>
          </a:p>
        </p:txBody>
      </p:sp>
    </p:spTree>
    <p:extLst>
      <p:ext uri="{BB962C8B-B14F-4D97-AF65-F5344CB8AC3E}">
        <p14:creationId xmlns:p14="http://schemas.microsoft.com/office/powerpoint/2010/main" val="38542345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65127"/>
            <a:ext cx="8058150" cy="424583"/>
          </a:xfrm>
        </p:spPr>
        <p:txBody>
          <a:bodyPr/>
          <a:lstStyle/>
          <a:p>
            <a:r>
              <a:rPr lang="en-US" dirty="0"/>
              <a:t>The Value of the Reaction Quotient, Q</a:t>
            </a:r>
          </a:p>
        </p:txBody>
      </p:sp>
      <p:sp>
        <p:nvSpPr>
          <p:cNvPr id="4" name="Text Placeholder 3"/>
          <p:cNvSpPr>
            <a:spLocks noGrp="1"/>
          </p:cNvSpPr>
          <p:nvPr>
            <p:ph idx="1"/>
          </p:nvPr>
        </p:nvSpPr>
        <p:spPr>
          <a:xfrm>
            <a:off x="457200" y="1233714"/>
            <a:ext cx="8062912" cy="4776650"/>
          </a:xfrm>
        </p:spPr>
        <p:txBody>
          <a:bodyPr/>
          <a:lstStyle/>
          <a:p>
            <a:pPr marL="342900" indent="-342900">
              <a:buClr>
                <a:schemeClr val="accent3"/>
              </a:buClr>
              <a:buFont typeface="Arial" panose="020B0604020202020204" pitchFamily="34" charset="0"/>
              <a:buChar char="•"/>
            </a:pPr>
            <a:r>
              <a:rPr lang="en-US" dirty="0"/>
              <a:t>The numeric value of </a:t>
            </a:r>
            <a:r>
              <a:rPr lang="en-US" i="1" dirty="0"/>
              <a:t>Q</a:t>
            </a:r>
            <a:r>
              <a:rPr lang="en-US" i="1" baseline="-25000" dirty="0"/>
              <a:t>c</a:t>
            </a:r>
            <a:r>
              <a:rPr lang="en-US" dirty="0"/>
              <a:t> for a given reaction can vary prior to equilibrium. </a:t>
            </a:r>
          </a:p>
          <a:p>
            <a:pPr>
              <a:buClr>
                <a:schemeClr val="accent3"/>
              </a:buClr>
            </a:pPr>
            <a:endParaRPr lang="en-US" dirty="0"/>
          </a:p>
          <a:p>
            <a:pPr marL="342900" indent="-342900">
              <a:buClr>
                <a:schemeClr val="accent3"/>
              </a:buClr>
              <a:buFont typeface="Arial" panose="020B0604020202020204" pitchFamily="34" charset="0"/>
              <a:buChar char="•"/>
            </a:pPr>
            <a:r>
              <a:rPr lang="en-US" dirty="0"/>
              <a:t> The value of </a:t>
            </a:r>
            <a:r>
              <a:rPr lang="en-US" i="1" dirty="0"/>
              <a:t>Q</a:t>
            </a:r>
            <a:r>
              <a:rPr lang="en-US" i="1" baseline="-25000" dirty="0"/>
              <a:t>c</a:t>
            </a:r>
            <a:r>
              <a:rPr lang="en-US" dirty="0"/>
              <a:t> depends on the concentration of products and reactants present at that particular moment. </a:t>
            </a:r>
          </a:p>
          <a:p>
            <a:pPr>
              <a:buClr>
                <a:schemeClr val="accent3"/>
              </a:buClr>
            </a:pPr>
            <a:endParaRPr lang="en-US" dirty="0"/>
          </a:p>
          <a:p>
            <a:pPr marL="342900" indent="-342900">
              <a:buClr>
                <a:schemeClr val="accent3"/>
              </a:buClr>
              <a:buFont typeface="Arial" panose="020B0604020202020204" pitchFamily="34" charset="0"/>
              <a:buChar char="•"/>
            </a:pPr>
            <a:r>
              <a:rPr lang="en-US" dirty="0"/>
              <a:t>We can calculate </a:t>
            </a:r>
            <a:r>
              <a:rPr lang="en-US" i="1" dirty="0"/>
              <a:t>Q</a:t>
            </a:r>
            <a:r>
              <a:rPr lang="en-US" i="1" baseline="-25000" dirty="0"/>
              <a:t>c</a:t>
            </a:r>
            <a:r>
              <a:rPr lang="en-US" dirty="0"/>
              <a:t> at any point in a reaction. </a:t>
            </a:r>
          </a:p>
          <a:p>
            <a:pPr>
              <a:buClr>
                <a:schemeClr val="accent3"/>
              </a:buClr>
            </a:pPr>
            <a:endParaRPr lang="en-US" dirty="0"/>
          </a:p>
          <a:p>
            <a:pPr marL="342900" indent="-342900">
              <a:buClr>
                <a:schemeClr val="accent3"/>
              </a:buClr>
              <a:buFont typeface="Arial" panose="020B0604020202020204" pitchFamily="34" charset="0"/>
              <a:buChar char="•"/>
            </a:pPr>
            <a:r>
              <a:rPr lang="en-US" dirty="0"/>
              <a:t>We will often calculate </a:t>
            </a:r>
            <a:r>
              <a:rPr lang="en-US" i="1" dirty="0"/>
              <a:t>Q</a:t>
            </a:r>
            <a:r>
              <a:rPr lang="en-US" i="1" baseline="-25000" dirty="0"/>
              <a:t>c</a:t>
            </a:r>
            <a:r>
              <a:rPr lang="en-US" dirty="0"/>
              <a:t> at the start of the reaction using initial concentrations. </a:t>
            </a:r>
          </a:p>
          <a:p>
            <a:pPr>
              <a:buClr>
                <a:schemeClr val="accent3"/>
              </a:buClr>
            </a:pPr>
            <a:endParaRPr lang="en-US" dirty="0"/>
          </a:p>
        </p:txBody>
      </p:sp>
    </p:spTree>
    <p:extLst>
      <p:ext uri="{BB962C8B-B14F-4D97-AF65-F5344CB8AC3E}">
        <p14:creationId xmlns:p14="http://schemas.microsoft.com/office/powerpoint/2010/main" val="25596368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igure Number"/>
          <p:cNvSpPr>
            <a:spLocks noGrp="1"/>
          </p:cNvSpPr>
          <p:nvPr>
            <p:ph type="title"/>
          </p:nvPr>
        </p:nvSpPr>
        <p:spPr>
          <a:xfrm>
            <a:off x="457200" y="365127"/>
            <a:ext cx="8058150" cy="424583"/>
          </a:xfrm>
        </p:spPr>
        <p:txBody>
          <a:bodyPr/>
          <a:lstStyle/>
          <a:p>
            <a:r>
              <a:rPr lang="en-US" dirty="0"/>
              <a:t>Figure 13.5</a:t>
            </a:r>
          </a:p>
        </p:txBody>
      </p:sp>
      <p:sp>
        <p:nvSpPr>
          <p:cNvPr id="7" name="Figure Legend"/>
          <p:cNvSpPr>
            <a:spLocks noGrp="1"/>
          </p:cNvSpPr>
          <p:nvPr>
            <p:ph idx="1"/>
          </p:nvPr>
        </p:nvSpPr>
        <p:spPr>
          <a:xfrm>
            <a:off x="457200" y="5729490"/>
            <a:ext cx="8062912" cy="864065"/>
          </a:xfrm>
        </p:spPr>
        <p:txBody>
          <a:bodyPr>
            <a:normAutofit/>
          </a:bodyPr>
          <a:lstStyle/>
          <a:p>
            <a:pPr marL="0" indent="0">
              <a:buNone/>
            </a:pPr>
            <a:r>
              <a:rPr lang="en-US" sz="1600" dirty="0"/>
              <a:t>Changes in concentrations and </a:t>
            </a:r>
            <a:r>
              <a:rPr lang="en-US" sz="1600" i="1" dirty="0"/>
              <a:t>Qc </a:t>
            </a:r>
            <a:r>
              <a:rPr lang="en-US" sz="1600" dirty="0"/>
              <a:t>for a chemical equilibrium achieved beginning with a (a) mixture of reactants only and (b) products only.</a:t>
            </a:r>
          </a:p>
        </p:txBody>
      </p:sp>
      <p:pic>
        <p:nvPicPr>
          <p:cNvPr id="20482" name="Picture 2" descr="Four graphs are shown and labeled, “a,” “b,” “c,” and “d.” All four graphs have a vertical dotted line running through the middle labeled, “Equilibrium is reached.” The y-axis on graph a is labeled, “Concentration,” and the x-axis is labeled, “Time.” Three curves are plotted on graph a. The first is labeled, “[ S O subscript 2 ];” this line starts high on the y-axis, ends midway down the y-axis, has a steep initial slope and a more gradual slope as it approaches the far right on the x-axis. The second curve on this graph is labeled, “[ O subscript 2 ];” this line mimics the first except that it starts and ends about fifty percent lower on the y-axis. The third curve is the inverse of the first in shape and is labeled, “[ S O subscript 3 ].” The y-axis on graph b is labeled, “Concentration,” and the x-axis is labeled, “Time.” Three curves are plotted on graph b. The first is labeled, “[ S O subscript 2 ];” this line starts low on the y-axis, ends midway up the y-axis, has a steep initial slope and a more gradual slope as it approaches the far right on the x-axis. The second curve on this graph is labeled, “[ O subscript 2 ];” this line mimics the first except that it ends about fifty percent lower on the y-axis. The third curve is the inverse of the first in shape and is labeled, “[ S O subscript 3 ].” The y-axis on graph c is labeled, “Reaction Quotient,” and the x-axis is labeled, “Time.” A single curve is plotted on graph c. This curve begins at the bottom of the y-axis and rises steeply up near the top of the y-axis, then levels off into a horizontal line. The top point of this line is labeled, “k.” The y-axis on graph d is labeled, “Reaction Quotient,” and the x-axis is labeled, “Time.” A single curve is plotted on graph d. This curve begins near the edge of the top of the y-axis and falls steeply toward the x-axis, then levels off into a horizontal line. The bottom point of this line is labeled, “k.”"/>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781867" y="1059255"/>
            <a:ext cx="5339610" cy="45783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78635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65127"/>
            <a:ext cx="8058150" cy="424583"/>
          </a:xfrm>
        </p:spPr>
        <p:txBody>
          <a:bodyPr/>
          <a:lstStyle/>
          <a:p>
            <a:r>
              <a:rPr lang="en-US" dirty="0"/>
              <a:t>The Equilibrium Constant, K</a:t>
            </a:r>
          </a:p>
        </p:txBody>
      </p:sp>
      <p:sp>
        <p:nvSpPr>
          <p:cNvPr id="4" name="Text Placeholder 3"/>
          <p:cNvSpPr>
            <a:spLocks noGrp="1"/>
          </p:cNvSpPr>
          <p:nvPr>
            <p:ph idx="1"/>
          </p:nvPr>
        </p:nvSpPr>
        <p:spPr>
          <a:xfrm>
            <a:off x="457200" y="1233714"/>
            <a:ext cx="8062912" cy="4776650"/>
          </a:xfrm>
        </p:spPr>
        <p:txBody>
          <a:bodyPr/>
          <a:lstStyle/>
          <a:p>
            <a:pPr marL="342900" indent="-342900">
              <a:buClr>
                <a:schemeClr val="accent3"/>
              </a:buClr>
              <a:buFont typeface="Arial" panose="020B0604020202020204" pitchFamily="34" charset="0"/>
              <a:buChar char="•"/>
            </a:pPr>
            <a:r>
              <a:rPr lang="en-US" dirty="0"/>
              <a:t>The value of </a:t>
            </a:r>
            <a:r>
              <a:rPr lang="en-US" i="1" dirty="0"/>
              <a:t>Q </a:t>
            </a:r>
            <a:r>
              <a:rPr lang="en-US" dirty="0"/>
              <a:t>when the reaction is at equilibrium is called the </a:t>
            </a:r>
            <a:r>
              <a:rPr lang="en-US" b="1" dirty="0"/>
              <a:t>equilibrium constant (</a:t>
            </a:r>
            <a:r>
              <a:rPr lang="en-US" b="1" i="1" dirty="0"/>
              <a:t>K</a:t>
            </a:r>
            <a:r>
              <a:rPr lang="en-US" b="1" dirty="0"/>
              <a:t>)</a:t>
            </a:r>
            <a:r>
              <a:rPr lang="en-US" dirty="0"/>
              <a:t>.</a:t>
            </a:r>
          </a:p>
          <a:p>
            <a:pPr marL="342900" indent="-342900">
              <a:buClr>
                <a:schemeClr val="accent3"/>
              </a:buClr>
              <a:buFont typeface="Arial" panose="020B0604020202020204" pitchFamily="34" charset="0"/>
              <a:buChar char="•"/>
            </a:pPr>
            <a:endParaRPr lang="en-US" dirty="0"/>
          </a:p>
          <a:p>
            <a:pPr marL="342900" indent="-342900">
              <a:buClr>
                <a:schemeClr val="accent3"/>
              </a:buClr>
              <a:buFont typeface="Arial" panose="020B0604020202020204" pitchFamily="34" charset="0"/>
              <a:buChar char="•"/>
            </a:pPr>
            <a:endParaRPr lang="en-US" dirty="0"/>
          </a:p>
          <a:p>
            <a:pPr marL="342900" indent="-342900">
              <a:buClr>
                <a:schemeClr val="accent3"/>
              </a:buClr>
              <a:buFont typeface="Arial" panose="020B0604020202020204" pitchFamily="34" charset="0"/>
              <a:buChar char="•"/>
            </a:pPr>
            <a:endParaRPr lang="en-US" dirty="0"/>
          </a:p>
          <a:p>
            <a:pPr marL="342900" indent="-342900">
              <a:buClr>
                <a:schemeClr val="accent3"/>
              </a:buClr>
              <a:buFont typeface="Arial" panose="020B0604020202020204" pitchFamily="34" charset="0"/>
              <a:buChar char="•"/>
            </a:pPr>
            <a:endParaRPr lang="en-US" dirty="0"/>
          </a:p>
          <a:p>
            <a:pPr marL="342900" indent="-342900">
              <a:buClr>
                <a:schemeClr val="accent3"/>
              </a:buClr>
              <a:buFont typeface="Arial" panose="020B0604020202020204" pitchFamily="34" charset="0"/>
              <a:buChar char="•"/>
            </a:pPr>
            <a:endParaRPr lang="en-US" dirty="0"/>
          </a:p>
          <a:p>
            <a:pPr marL="342900" indent="-342900">
              <a:buClr>
                <a:schemeClr val="accent3"/>
              </a:buClr>
              <a:buFont typeface="Arial" panose="020B0604020202020204" pitchFamily="34" charset="0"/>
              <a:buChar char="•"/>
            </a:pPr>
            <a:endParaRPr lang="en-US" dirty="0"/>
          </a:p>
          <a:p>
            <a:pPr marL="342900" indent="-342900">
              <a:buClr>
                <a:schemeClr val="accent3"/>
              </a:buClr>
              <a:buFont typeface="Arial" panose="020B0604020202020204" pitchFamily="34" charset="0"/>
              <a:buChar char="•"/>
            </a:pPr>
            <a:endParaRPr lang="en-US" dirty="0"/>
          </a:p>
          <a:p>
            <a:pPr marL="342900" indent="-342900">
              <a:buClr>
                <a:schemeClr val="accent3"/>
              </a:buClr>
              <a:buFont typeface="Arial" panose="020B0604020202020204" pitchFamily="34" charset="0"/>
              <a:buChar char="•"/>
            </a:pPr>
            <a:endParaRPr lang="en-US" dirty="0"/>
          </a:p>
          <a:p>
            <a:pPr marL="342900" indent="-342900">
              <a:buClr>
                <a:schemeClr val="accent3"/>
              </a:buClr>
              <a:buFont typeface="Arial" panose="020B0604020202020204" pitchFamily="34" charset="0"/>
              <a:buChar char="•"/>
            </a:pPr>
            <a:endParaRPr lang="en-US" dirty="0"/>
          </a:p>
          <a:p>
            <a:pPr marL="342900" indent="-342900">
              <a:buClr>
                <a:schemeClr val="accent3"/>
              </a:buClr>
              <a:buFont typeface="Arial" panose="020B0604020202020204" pitchFamily="34" charset="0"/>
              <a:buChar char="•"/>
            </a:pPr>
            <a:r>
              <a:rPr lang="en-US" dirty="0"/>
              <a:t>Be careful not confuse with the kinetic rate constant (</a:t>
            </a:r>
            <a:r>
              <a:rPr lang="en-US" i="1" dirty="0"/>
              <a:t>k</a:t>
            </a:r>
            <a:r>
              <a:rPr lang="en-US" dirty="0"/>
              <a:t>).</a:t>
            </a:r>
          </a:p>
          <a:p>
            <a:pPr>
              <a:buClr>
                <a:schemeClr val="accent3"/>
              </a:buClr>
            </a:pPr>
            <a:endParaRPr lang="en-US" dirty="0"/>
          </a:p>
          <a:p>
            <a:endParaRPr lang="en-US" dirty="0"/>
          </a:p>
          <a:p>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697925160"/>
              </p:ext>
            </p:extLst>
          </p:nvPr>
        </p:nvGraphicFramePr>
        <p:xfrm>
          <a:off x="2162629" y="2139382"/>
          <a:ext cx="4884329" cy="720639"/>
        </p:xfrm>
        <a:graphic>
          <a:graphicData uri="http://schemas.openxmlformats.org/presentationml/2006/ole">
            <mc:AlternateContent xmlns:mc="http://schemas.openxmlformats.org/markup-compatibility/2006">
              <mc:Choice xmlns:v="urn:schemas-microsoft-com:vml" Requires="v">
                <p:oleObj spid="_x0000_s8420" name="Equation" r:id="rId3" imgW="1549080" imgH="228600" progId="Equation.DSMT4">
                  <p:embed/>
                </p:oleObj>
              </mc:Choice>
              <mc:Fallback>
                <p:oleObj name="Equation" r:id="rId3" imgW="1549080" imgH="228600" progId="Equation.DSMT4">
                  <p:embed/>
                  <p:pic>
                    <p:nvPicPr>
                      <p:cNvPr id="0" name=""/>
                      <p:cNvPicPr/>
                      <p:nvPr/>
                    </p:nvPicPr>
                    <p:blipFill>
                      <a:blip r:embed="rId4"/>
                      <a:stretch>
                        <a:fillRect/>
                      </a:stretch>
                    </p:blipFill>
                    <p:spPr>
                      <a:xfrm>
                        <a:off x="2162629" y="2139382"/>
                        <a:ext cx="4884329" cy="720639"/>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121320772"/>
              </p:ext>
            </p:extLst>
          </p:nvPr>
        </p:nvGraphicFramePr>
        <p:xfrm>
          <a:off x="1498600" y="3657600"/>
          <a:ext cx="6116638" cy="1258888"/>
        </p:xfrm>
        <a:graphic>
          <a:graphicData uri="http://schemas.openxmlformats.org/presentationml/2006/ole">
            <mc:AlternateContent xmlns:mc="http://schemas.openxmlformats.org/markup-compatibility/2006">
              <mc:Choice xmlns:v="urn:schemas-microsoft-com:vml" Requires="v">
                <p:oleObj spid="_x0000_s8421" name="Equation" r:id="rId5" imgW="2158920" imgH="444240" progId="Equation.DSMT4">
                  <p:embed/>
                </p:oleObj>
              </mc:Choice>
              <mc:Fallback>
                <p:oleObj name="Equation" r:id="rId5" imgW="2158920" imgH="444240" progId="Equation.DSMT4">
                  <p:embed/>
                  <p:pic>
                    <p:nvPicPr>
                      <p:cNvPr id="0" name=""/>
                      <p:cNvPicPr/>
                      <p:nvPr/>
                    </p:nvPicPr>
                    <p:blipFill>
                      <a:blip r:embed="rId6"/>
                      <a:stretch>
                        <a:fillRect/>
                      </a:stretch>
                    </p:blipFill>
                    <p:spPr>
                      <a:xfrm>
                        <a:off x="1498600" y="3657600"/>
                        <a:ext cx="6116638" cy="1258888"/>
                      </a:xfrm>
                      <a:prstGeom prst="rect">
                        <a:avLst/>
                      </a:prstGeom>
                    </p:spPr>
                  </p:pic>
                </p:oleObj>
              </mc:Fallback>
            </mc:AlternateContent>
          </a:graphicData>
        </a:graphic>
      </p:graphicFrame>
    </p:spTree>
    <p:extLst>
      <p:ext uri="{BB962C8B-B14F-4D97-AF65-F5344CB8AC3E}">
        <p14:creationId xmlns:p14="http://schemas.microsoft.com/office/powerpoint/2010/main" val="29549635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65127"/>
            <a:ext cx="8058150" cy="424583"/>
          </a:xfrm>
        </p:spPr>
        <p:txBody>
          <a:bodyPr/>
          <a:lstStyle/>
          <a:p>
            <a:r>
              <a:rPr lang="en-US" dirty="0"/>
              <a:t>Q and K</a:t>
            </a:r>
          </a:p>
        </p:txBody>
      </p:sp>
      <p:sp>
        <p:nvSpPr>
          <p:cNvPr id="4" name="Text Placeholder 3"/>
          <p:cNvSpPr>
            <a:spLocks noGrp="1"/>
          </p:cNvSpPr>
          <p:nvPr>
            <p:ph idx="1"/>
          </p:nvPr>
        </p:nvSpPr>
        <p:spPr>
          <a:xfrm>
            <a:off x="457200" y="1277257"/>
            <a:ext cx="8062912" cy="4733107"/>
          </a:xfrm>
        </p:spPr>
        <p:txBody>
          <a:bodyPr/>
          <a:lstStyle/>
          <a:p>
            <a:endParaRPr lang="en-US" dirty="0"/>
          </a:p>
          <a:p>
            <a:endParaRPr lang="en-US" dirty="0"/>
          </a:p>
          <a:p>
            <a:endParaRPr lang="en-US" dirty="0"/>
          </a:p>
          <a:p>
            <a:endParaRPr lang="en-US" dirty="0"/>
          </a:p>
          <a:p>
            <a:endParaRPr lang="en-US" dirty="0"/>
          </a:p>
          <a:p>
            <a:endParaRPr lang="en-US" dirty="0"/>
          </a:p>
          <a:p>
            <a:endParaRPr lang="en-US" dirty="0"/>
          </a:p>
          <a:p>
            <a:pPr marL="342900" indent="-342900">
              <a:buClr>
                <a:schemeClr val="accent3"/>
              </a:buClr>
              <a:buFont typeface="Arial" panose="020B0604020202020204" pitchFamily="34" charset="0"/>
              <a:buChar char="•"/>
            </a:pPr>
            <a:r>
              <a:rPr lang="en-US" dirty="0"/>
              <a:t>The equilibrium constant (</a:t>
            </a:r>
            <a:r>
              <a:rPr lang="en-US" i="1" dirty="0"/>
              <a:t>K</a:t>
            </a:r>
            <a:r>
              <a:rPr lang="en-US" dirty="0"/>
              <a:t>) has the same form as the reaction quotient (</a:t>
            </a:r>
            <a:r>
              <a:rPr lang="en-US" i="1" dirty="0"/>
              <a:t>Q</a:t>
            </a:r>
            <a:r>
              <a:rPr lang="en-US" dirty="0"/>
              <a:t>). </a:t>
            </a:r>
          </a:p>
          <a:p>
            <a:pPr marL="1074420" lvl="1" indent="-342900">
              <a:buClr>
                <a:schemeClr val="accent3"/>
              </a:buClr>
              <a:buFont typeface="Arial" panose="020B0604020202020204" pitchFamily="34" charset="0"/>
              <a:buChar char="•"/>
            </a:pPr>
            <a:r>
              <a:rPr lang="en-US" dirty="0"/>
              <a:t>For </a:t>
            </a:r>
            <a:r>
              <a:rPr lang="en-US" i="1" dirty="0"/>
              <a:t>K</a:t>
            </a:r>
            <a:r>
              <a:rPr lang="en-US" dirty="0"/>
              <a:t>, the concentrations </a:t>
            </a:r>
            <a:r>
              <a:rPr lang="en-US" i="1" dirty="0"/>
              <a:t>must </a:t>
            </a:r>
            <a:r>
              <a:rPr lang="en-US" dirty="0"/>
              <a:t>be those at equilibrium.</a:t>
            </a:r>
          </a:p>
          <a:p>
            <a:pPr marL="1074420" lvl="1" indent="-342900">
              <a:buClr>
                <a:schemeClr val="accent3"/>
              </a:buClr>
              <a:buFont typeface="Arial" panose="020B0604020202020204" pitchFamily="34" charset="0"/>
              <a:buChar char="•"/>
            </a:pPr>
            <a:r>
              <a:rPr lang="en-US" dirty="0"/>
              <a:t>For </a:t>
            </a:r>
            <a:r>
              <a:rPr lang="en-US" i="1" dirty="0"/>
              <a:t>Q</a:t>
            </a:r>
            <a:r>
              <a:rPr lang="en-US" dirty="0"/>
              <a:t>, the concentrations can be those at any point in the reaction, </a:t>
            </a:r>
            <a:r>
              <a:rPr lang="en-US" i="1" dirty="0"/>
              <a:t>not necessarily </a:t>
            </a:r>
            <a:r>
              <a:rPr lang="en-US" dirty="0"/>
              <a:t>when at equilibrium.</a:t>
            </a:r>
          </a:p>
          <a:p>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442536390"/>
              </p:ext>
            </p:extLst>
          </p:nvPr>
        </p:nvGraphicFramePr>
        <p:xfrm>
          <a:off x="2162175" y="1123950"/>
          <a:ext cx="4884738" cy="720725"/>
        </p:xfrm>
        <a:graphic>
          <a:graphicData uri="http://schemas.openxmlformats.org/presentationml/2006/ole">
            <mc:AlternateContent xmlns:mc="http://schemas.openxmlformats.org/markup-compatibility/2006">
              <mc:Choice xmlns:v="urn:schemas-microsoft-com:vml" Requires="v">
                <p:oleObj spid="_x0000_s9442" name="Equation" r:id="rId3" imgW="1549080" imgH="228600" progId="Equation.DSMT4">
                  <p:embed/>
                </p:oleObj>
              </mc:Choice>
              <mc:Fallback>
                <p:oleObj name="Equation" r:id="rId3" imgW="1549080" imgH="228600" progId="Equation.DSMT4">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62175" y="1123950"/>
                        <a:ext cx="4884738"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086164408"/>
              </p:ext>
            </p:extLst>
          </p:nvPr>
        </p:nvGraphicFramePr>
        <p:xfrm>
          <a:off x="1044575" y="2279650"/>
          <a:ext cx="7199313" cy="1258888"/>
        </p:xfrm>
        <a:graphic>
          <a:graphicData uri="http://schemas.openxmlformats.org/presentationml/2006/ole">
            <mc:AlternateContent xmlns:mc="http://schemas.openxmlformats.org/markup-compatibility/2006">
              <mc:Choice xmlns:v="urn:schemas-microsoft-com:vml" Requires="v">
                <p:oleObj spid="_x0000_s9443" name="Equation" r:id="rId5" imgW="2539800" imgH="444240" progId="Equation.DSMT4">
                  <p:embed/>
                </p:oleObj>
              </mc:Choice>
              <mc:Fallback>
                <p:oleObj name="Equation" r:id="rId5" imgW="2539800" imgH="444240" progId="Equation.DSMT4">
                  <p:embed/>
                  <p:pic>
                    <p:nvPicPr>
                      <p:cNvPr id="0" name="Object 5"/>
                      <p:cNvPicPr>
                        <a:picLocks noChangeAspect="1" noChangeArrowheads="1"/>
                      </p:cNvPicPr>
                      <p:nvPr/>
                    </p:nvPicPr>
                    <p:blipFill>
                      <a:blip r:embed="rId6"/>
                      <a:srcRect/>
                      <a:stretch>
                        <a:fillRect/>
                      </a:stretch>
                    </p:blipFill>
                    <p:spPr bwMode="auto">
                      <a:xfrm>
                        <a:off x="1044575" y="2279650"/>
                        <a:ext cx="7199313" cy="1258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4225228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65127"/>
            <a:ext cx="8058150" cy="424583"/>
          </a:xfrm>
        </p:spPr>
        <p:txBody>
          <a:bodyPr/>
          <a:lstStyle/>
          <a:p>
            <a:r>
              <a:rPr lang="en-US" dirty="0"/>
              <a:t>Chapter 13 Outline</a:t>
            </a:r>
          </a:p>
        </p:txBody>
      </p:sp>
      <p:sp>
        <p:nvSpPr>
          <p:cNvPr id="4" name="Text Placeholder 3"/>
          <p:cNvSpPr>
            <a:spLocks noGrp="1"/>
          </p:cNvSpPr>
          <p:nvPr>
            <p:ph idx="1"/>
          </p:nvPr>
        </p:nvSpPr>
        <p:spPr>
          <a:xfrm>
            <a:off x="457200" y="1291771"/>
            <a:ext cx="8062912" cy="4718593"/>
          </a:xfrm>
        </p:spPr>
        <p:txBody>
          <a:bodyPr/>
          <a:lstStyle/>
          <a:p>
            <a:r>
              <a:rPr lang="en-US" dirty="0"/>
              <a:t>13.1 Chemical Equilibrium</a:t>
            </a:r>
          </a:p>
          <a:p>
            <a:r>
              <a:rPr lang="en-US" dirty="0"/>
              <a:t>13.2 Equilibrium Constants</a:t>
            </a:r>
          </a:p>
          <a:p>
            <a:r>
              <a:rPr lang="en-US" dirty="0"/>
              <a:t>13.3 Shifting Equilibria: </a:t>
            </a:r>
            <a:r>
              <a:rPr lang="en-US"/>
              <a:t>Le Châtelier’s </a:t>
            </a:r>
            <a:r>
              <a:rPr lang="en-US" dirty="0"/>
              <a:t>Principle</a:t>
            </a:r>
          </a:p>
          <a:p>
            <a:r>
              <a:rPr lang="en-US" dirty="0"/>
              <a:t>13.4 Equilibrium Calculations</a:t>
            </a:r>
          </a:p>
        </p:txBody>
      </p:sp>
    </p:spTree>
    <p:extLst>
      <p:ext uri="{BB962C8B-B14F-4D97-AF65-F5344CB8AC3E}">
        <p14:creationId xmlns:p14="http://schemas.microsoft.com/office/powerpoint/2010/main" val="6295316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65127"/>
            <a:ext cx="8058150" cy="424583"/>
          </a:xfrm>
        </p:spPr>
        <p:txBody>
          <a:bodyPr/>
          <a:lstStyle/>
          <a:p>
            <a:r>
              <a:rPr lang="en-US" dirty="0"/>
              <a:t>The Equilibrium Constant, K</a:t>
            </a:r>
          </a:p>
        </p:txBody>
      </p:sp>
      <p:sp>
        <p:nvSpPr>
          <p:cNvPr id="4" name="Text Placeholder 3"/>
          <p:cNvSpPr>
            <a:spLocks noGrp="1"/>
          </p:cNvSpPr>
          <p:nvPr>
            <p:ph idx="1"/>
          </p:nvPr>
        </p:nvSpPr>
        <p:spPr>
          <a:xfrm>
            <a:off x="457200" y="1306286"/>
            <a:ext cx="8062912" cy="4704078"/>
          </a:xfrm>
        </p:spPr>
        <p:txBody>
          <a:bodyPr/>
          <a:lstStyle/>
          <a:p>
            <a:pPr marL="342900" indent="-342900">
              <a:buClr>
                <a:schemeClr val="accent3"/>
              </a:buClr>
              <a:buFont typeface="Arial" panose="020B0604020202020204" pitchFamily="34" charset="0"/>
              <a:buChar char="•"/>
            </a:pPr>
            <a:r>
              <a:rPr lang="en-US" dirty="0"/>
              <a:t>The value of the equilibrium constant is </a:t>
            </a:r>
            <a:r>
              <a:rPr lang="en-US" i="1" dirty="0"/>
              <a:t>independent </a:t>
            </a:r>
            <a:r>
              <a:rPr lang="en-US" dirty="0"/>
              <a:t>of the starting amounts of reactants and products.</a:t>
            </a:r>
          </a:p>
          <a:p>
            <a:pPr>
              <a:buClr>
                <a:schemeClr val="accent3"/>
              </a:buClr>
            </a:pPr>
            <a:endParaRPr lang="en-US" dirty="0"/>
          </a:p>
          <a:p>
            <a:pPr marL="342900" indent="-342900">
              <a:buClr>
                <a:schemeClr val="accent3"/>
              </a:buClr>
              <a:buFont typeface="Arial" panose="020B0604020202020204" pitchFamily="34" charset="0"/>
              <a:buChar char="•"/>
            </a:pPr>
            <a:r>
              <a:rPr lang="en-US" dirty="0"/>
              <a:t>The value of the equilibrium constant is </a:t>
            </a:r>
            <a:r>
              <a:rPr lang="en-US" i="1" dirty="0"/>
              <a:t>dependent</a:t>
            </a:r>
            <a:r>
              <a:rPr lang="en-US" dirty="0"/>
              <a:t> on the temperature of the system. </a:t>
            </a:r>
          </a:p>
          <a:p>
            <a:pPr>
              <a:buClr>
                <a:schemeClr val="accent3"/>
              </a:buClr>
            </a:pPr>
            <a:endParaRPr lang="en-US" dirty="0"/>
          </a:p>
          <a:p>
            <a:pPr marL="342900" indent="-342900">
              <a:buClr>
                <a:schemeClr val="accent3"/>
              </a:buClr>
              <a:buFont typeface="Arial" panose="020B0604020202020204" pitchFamily="34" charset="0"/>
              <a:buChar char="•"/>
            </a:pPr>
            <a:r>
              <a:rPr lang="en-US" dirty="0"/>
              <a:t>The magnitude of an equilibrium constant indicates the extent of a reaction. </a:t>
            </a:r>
          </a:p>
          <a:p>
            <a:pPr>
              <a:buClr>
                <a:schemeClr val="accent3"/>
              </a:buClr>
            </a:pPr>
            <a:endParaRPr lang="en-US" dirty="0"/>
          </a:p>
          <a:p>
            <a:pPr marL="342900" indent="-342900">
              <a:buClr>
                <a:schemeClr val="accent3"/>
              </a:buClr>
              <a:buFont typeface="Arial" panose="020B0604020202020204" pitchFamily="34" charset="0"/>
              <a:buChar char="•"/>
            </a:pPr>
            <a:r>
              <a:rPr lang="en-US" i="1" dirty="0"/>
              <a:t>K</a:t>
            </a:r>
            <a:r>
              <a:rPr lang="en-US" dirty="0"/>
              <a:t> and </a:t>
            </a:r>
            <a:r>
              <a:rPr lang="en-US" i="1" dirty="0"/>
              <a:t>Q</a:t>
            </a:r>
            <a:r>
              <a:rPr lang="en-US" dirty="0"/>
              <a:t> are unitless values. </a:t>
            </a:r>
          </a:p>
          <a:p>
            <a:endParaRPr lang="en-US" dirty="0"/>
          </a:p>
        </p:txBody>
      </p:sp>
    </p:spTree>
    <p:extLst>
      <p:ext uri="{BB962C8B-B14F-4D97-AF65-F5344CB8AC3E}">
        <p14:creationId xmlns:p14="http://schemas.microsoft.com/office/powerpoint/2010/main" val="11635334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65127"/>
            <a:ext cx="8058150" cy="424583"/>
          </a:xfrm>
        </p:spPr>
        <p:txBody>
          <a:bodyPr>
            <a:normAutofit/>
          </a:bodyPr>
          <a:lstStyle/>
          <a:p>
            <a:r>
              <a:rPr lang="en-US" dirty="0"/>
              <a:t>The Magnitude of the Equilibrium Constant</a:t>
            </a:r>
          </a:p>
        </p:txBody>
      </p:sp>
      <p:sp>
        <p:nvSpPr>
          <p:cNvPr id="4" name="Text Placeholder 3"/>
          <p:cNvSpPr>
            <a:spLocks noGrp="1"/>
          </p:cNvSpPr>
          <p:nvPr>
            <p:ph idx="1"/>
          </p:nvPr>
        </p:nvSpPr>
        <p:spPr>
          <a:xfrm>
            <a:off x="457200" y="1277257"/>
            <a:ext cx="8062912" cy="4733107"/>
          </a:xfrm>
        </p:spPr>
        <p:txBody>
          <a:bodyPr/>
          <a:lstStyle/>
          <a:p>
            <a:pPr marL="342900" indent="-342900">
              <a:buClr>
                <a:schemeClr val="accent3"/>
              </a:buClr>
              <a:buFont typeface="Arial" panose="020B0604020202020204" pitchFamily="34" charset="0"/>
              <a:buChar char="•"/>
            </a:pPr>
            <a:r>
              <a:rPr lang="en-US" dirty="0"/>
              <a:t>If </a:t>
            </a:r>
            <a:r>
              <a:rPr lang="en-US" i="1" dirty="0"/>
              <a:t>K</a:t>
            </a:r>
            <a:r>
              <a:rPr lang="en-US" dirty="0"/>
              <a:t> is very small, the mixture contains mostly reactants at equilibrium.</a:t>
            </a:r>
          </a:p>
          <a:p>
            <a:pPr>
              <a:buClr>
                <a:schemeClr val="accent3"/>
              </a:buClr>
            </a:pPr>
            <a:endParaRPr lang="en-US" dirty="0"/>
          </a:p>
          <a:p>
            <a:pPr marL="342900" indent="-342900">
              <a:buClr>
                <a:schemeClr val="accent3"/>
              </a:buClr>
              <a:buFont typeface="Arial" panose="020B0604020202020204" pitchFamily="34" charset="0"/>
              <a:buChar char="•"/>
            </a:pPr>
            <a:r>
              <a:rPr lang="en-US" dirty="0"/>
              <a:t>If </a:t>
            </a:r>
            <a:r>
              <a:rPr lang="en-US" i="1" dirty="0"/>
              <a:t>K</a:t>
            </a:r>
            <a:r>
              <a:rPr lang="en-US" dirty="0"/>
              <a:t> is very large, the mixture contains mostly products at equilibrium.</a:t>
            </a:r>
          </a:p>
          <a:p>
            <a:pPr>
              <a:buClr>
                <a:schemeClr val="accent3"/>
              </a:buClr>
            </a:pPr>
            <a:endParaRPr lang="en-US" dirty="0"/>
          </a:p>
          <a:p>
            <a:pPr marL="342900" indent="-342900">
              <a:buClr>
                <a:schemeClr val="accent3"/>
              </a:buClr>
              <a:buFont typeface="Arial" panose="020B0604020202020204" pitchFamily="34" charset="0"/>
              <a:buChar char="•"/>
            </a:pPr>
            <a:r>
              <a:rPr lang="en-US" dirty="0"/>
              <a:t>The value of </a:t>
            </a:r>
            <a:r>
              <a:rPr lang="en-US" i="1" dirty="0"/>
              <a:t>K</a:t>
            </a:r>
            <a:r>
              <a:rPr lang="en-US" dirty="0"/>
              <a:t> gives no indication as to whether the reaction is fast or slow. </a:t>
            </a:r>
          </a:p>
          <a:p>
            <a:endParaRPr lang="en-US" dirty="0"/>
          </a:p>
        </p:txBody>
      </p:sp>
    </p:spTree>
    <p:extLst>
      <p:ext uri="{BB962C8B-B14F-4D97-AF65-F5344CB8AC3E}">
        <p14:creationId xmlns:p14="http://schemas.microsoft.com/office/powerpoint/2010/main" val="16458167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65127"/>
            <a:ext cx="8058150" cy="424583"/>
          </a:xfrm>
        </p:spPr>
        <p:txBody>
          <a:bodyPr/>
          <a:lstStyle/>
          <a:p>
            <a:r>
              <a:rPr lang="en-US" dirty="0"/>
              <a:t>Q, K, and the Direction of Reaction</a:t>
            </a:r>
          </a:p>
        </p:txBody>
      </p:sp>
      <p:sp>
        <p:nvSpPr>
          <p:cNvPr id="4" name="Text Placeholder 3"/>
          <p:cNvSpPr>
            <a:spLocks noGrp="1"/>
          </p:cNvSpPr>
          <p:nvPr>
            <p:ph idx="1"/>
          </p:nvPr>
        </p:nvSpPr>
        <p:spPr>
          <a:xfrm>
            <a:off x="457200" y="1306286"/>
            <a:ext cx="8062912" cy="4704078"/>
          </a:xfrm>
        </p:spPr>
        <p:txBody>
          <a:bodyPr/>
          <a:lstStyle/>
          <a:p>
            <a:endParaRPr lang="en-US" dirty="0"/>
          </a:p>
          <a:p>
            <a:endParaRPr lang="en-US" dirty="0"/>
          </a:p>
          <a:p>
            <a:endParaRPr lang="en-US" dirty="0"/>
          </a:p>
          <a:p>
            <a:endParaRPr lang="en-US" dirty="0"/>
          </a:p>
          <a:p>
            <a:endParaRPr lang="en-US" dirty="0"/>
          </a:p>
          <a:p>
            <a:endParaRPr lang="en-US" dirty="0"/>
          </a:p>
          <a:p>
            <a:endParaRPr lang="en-US" dirty="0"/>
          </a:p>
          <a:p>
            <a:pPr marL="342900" indent="-342900">
              <a:buClr>
                <a:schemeClr val="accent3"/>
              </a:buClr>
              <a:buFont typeface="Arial" panose="020B0604020202020204" pitchFamily="34" charset="0"/>
              <a:buChar char="•"/>
            </a:pPr>
            <a:r>
              <a:rPr lang="en-US" dirty="0"/>
              <a:t>A system that is not at equilibrium will proceed in the direction that establishes equilibrium.</a:t>
            </a:r>
          </a:p>
          <a:p>
            <a:pPr>
              <a:buClr>
                <a:schemeClr val="accent3"/>
              </a:buClr>
            </a:pPr>
            <a:endParaRPr lang="en-US" dirty="0"/>
          </a:p>
          <a:p>
            <a:pPr marL="342900" indent="-342900">
              <a:buClr>
                <a:schemeClr val="accent3"/>
              </a:buClr>
              <a:buFont typeface="Arial" panose="020B0604020202020204" pitchFamily="34" charset="0"/>
              <a:buChar char="•"/>
            </a:pPr>
            <a:r>
              <a:rPr lang="en-US" dirty="0"/>
              <a:t>By comparing </a:t>
            </a:r>
            <a:r>
              <a:rPr lang="en-US" i="1" dirty="0"/>
              <a:t>Q</a:t>
            </a:r>
            <a:r>
              <a:rPr lang="en-US" dirty="0"/>
              <a:t> to </a:t>
            </a:r>
            <a:r>
              <a:rPr lang="en-US" i="1" dirty="0"/>
              <a:t>K</a:t>
            </a:r>
            <a:r>
              <a:rPr lang="en-US" dirty="0"/>
              <a:t>, it is possible to determine which direction the system will proceed to achieve equilibrium.</a:t>
            </a:r>
          </a:p>
          <a:p>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356776873"/>
              </p:ext>
            </p:extLst>
          </p:nvPr>
        </p:nvGraphicFramePr>
        <p:xfrm>
          <a:off x="2394403" y="1144203"/>
          <a:ext cx="4557939" cy="672507"/>
        </p:xfrm>
        <a:graphic>
          <a:graphicData uri="http://schemas.openxmlformats.org/presentationml/2006/ole">
            <mc:AlternateContent xmlns:mc="http://schemas.openxmlformats.org/markup-compatibility/2006">
              <mc:Choice xmlns:v="urn:schemas-microsoft-com:vml" Requires="v">
                <p:oleObj spid="_x0000_s10466" name="Equation" r:id="rId3" imgW="1549400" imgH="228600" progId="Equation.DSMT4">
                  <p:embed/>
                </p:oleObj>
              </mc:Choice>
              <mc:Fallback>
                <p:oleObj name="Equation" r:id="rId3" imgW="1549400" imgH="228600" progId="Equation.DSMT4">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94403" y="1144203"/>
                        <a:ext cx="4557939" cy="672507"/>
                      </a:xfrm>
                      <a:prstGeom prst="rect">
                        <a:avLst/>
                      </a:prstGeom>
                      <a:noFill/>
                      <a:ln>
                        <a:noFill/>
                      </a:ln>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4135705880"/>
              </p:ext>
            </p:extLst>
          </p:nvPr>
        </p:nvGraphicFramePr>
        <p:xfrm>
          <a:off x="3014663" y="2095500"/>
          <a:ext cx="2736850" cy="1258888"/>
        </p:xfrm>
        <a:graphic>
          <a:graphicData uri="http://schemas.openxmlformats.org/presentationml/2006/ole">
            <mc:AlternateContent xmlns:mc="http://schemas.openxmlformats.org/markup-compatibility/2006">
              <mc:Choice xmlns:v="urn:schemas-microsoft-com:vml" Requires="v">
                <p:oleObj spid="_x0000_s10467" name="Equation" r:id="rId5" imgW="965160" imgH="444240" progId="Equation.DSMT4">
                  <p:embed/>
                </p:oleObj>
              </mc:Choice>
              <mc:Fallback>
                <p:oleObj name="Equation" r:id="rId5" imgW="965160" imgH="444240" progId="Equation.DSMT4">
                  <p:embed/>
                  <p:pic>
                    <p:nvPicPr>
                      <p:cNvPr id="0" name="Object 5"/>
                      <p:cNvPicPr>
                        <a:picLocks noChangeAspect="1" noChangeArrowheads="1"/>
                      </p:cNvPicPr>
                      <p:nvPr/>
                    </p:nvPicPr>
                    <p:blipFill>
                      <a:blip r:embed="rId6"/>
                      <a:srcRect/>
                      <a:stretch>
                        <a:fillRect/>
                      </a:stretch>
                    </p:blipFill>
                    <p:spPr bwMode="auto">
                      <a:xfrm>
                        <a:off x="3014663" y="2095500"/>
                        <a:ext cx="2736850" cy="1258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5660956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65127"/>
            <a:ext cx="8058150" cy="424583"/>
          </a:xfrm>
        </p:spPr>
        <p:txBody>
          <a:bodyPr/>
          <a:lstStyle/>
          <a:p>
            <a:r>
              <a:rPr lang="en-US" dirty="0"/>
              <a:t>Q, K, and the Direction of Reaction</a:t>
            </a:r>
          </a:p>
        </p:txBody>
      </p:sp>
      <p:sp>
        <p:nvSpPr>
          <p:cNvPr id="4" name="Text Placeholder 3"/>
          <p:cNvSpPr>
            <a:spLocks noGrp="1"/>
          </p:cNvSpPr>
          <p:nvPr>
            <p:ph idx="1"/>
          </p:nvPr>
        </p:nvSpPr>
        <p:spPr>
          <a:xfrm>
            <a:off x="457200" y="1262743"/>
            <a:ext cx="8062912" cy="4747621"/>
          </a:xfrm>
        </p:spPr>
        <p:txBody>
          <a:bodyPr>
            <a:normAutofit/>
          </a:bodyPr>
          <a:lstStyle/>
          <a:p>
            <a:endParaRPr lang="en-US" dirty="0"/>
          </a:p>
          <a:p>
            <a:endParaRPr lang="en-US" dirty="0"/>
          </a:p>
          <a:p>
            <a:endParaRPr lang="en-US" dirty="0"/>
          </a:p>
          <a:p>
            <a:endParaRPr lang="en-US" dirty="0"/>
          </a:p>
          <a:p>
            <a:endParaRPr lang="en-US" dirty="0"/>
          </a:p>
          <a:p>
            <a:endParaRPr lang="en-US" dirty="0"/>
          </a:p>
          <a:p>
            <a:pPr marL="342900" indent="-342900">
              <a:buClr>
                <a:schemeClr val="accent3"/>
              </a:buClr>
              <a:buFont typeface="Arial" panose="020B0604020202020204" pitchFamily="34" charset="0"/>
              <a:buChar char="•"/>
            </a:pPr>
            <a:r>
              <a:rPr lang="en-US" dirty="0"/>
              <a:t>When </a:t>
            </a:r>
            <a:r>
              <a:rPr lang="en-US" i="1" dirty="0"/>
              <a:t>Q</a:t>
            </a:r>
            <a:r>
              <a:rPr lang="en-US" dirty="0"/>
              <a:t> &lt;</a:t>
            </a:r>
            <a:r>
              <a:rPr lang="en-US" i="1" dirty="0"/>
              <a:t> K</a:t>
            </a:r>
          </a:p>
          <a:p>
            <a:pPr>
              <a:buClr>
                <a:schemeClr val="accent3"/>
              </a:buClr>
            </a:pPr>
            <a:endParaRPr lang="en-US" dirty="0"/>
          </a:p>
          <a:p>
            <a:pPr marL="342900" indent="-342900">
              <a:buClr>
                <a:schemeClr val="accent3"/>
              </a:buClr>
              <a:buFont typeface="Arial" panose="020B0604020202020204" pitchFamily="34" charset="0"/>
              <a:buChar char="•"/>
            </a:pPr>
            <a:r>
              <a:rPr lang="en-US" dirty="0"/>
              <a:t>When </a:t>
            </a:r>
            <a:r>
              <a:rPr lang="en-US" i="1" dirty="0"/>
              <a:t>Q</a:t>
            </a:r>
            <a:r>
              <a:rPr lang="en-US" dirty="0"/>
              <a:t> &gt; </a:t>
            </a:r>
            <a:r>
              <a:rPr lang="en-US" i="1" dirty="0"/>
              <a:t>K</a:t>
            </a:r>
          </a:p>
          <a:p>
            <a:pPr>
              <a:buClr>
                <a:schemeClr val="accent3"/>
              </a:buClr>
            </a:pPr>
            <a:endParaRPr lang="en-US" dirty="0"/>
          </a:p>
          <a:p>
            <a:pPr marL="342900" indent="-342900">
              <a:buClr>
                <a:schemeClr val="accent3"/>
              </a:buClr>
              <a:buFont typeface="Arial" panose="020B0604020202020204" pitchFamily="34" charset="0"/>
              <a:buChar char="•"/>
            </a:pPr>
            <a:r>
              <a:rPr lang="en-US" dirty="0"/>
              <a:t>When </a:t>
            </a:r>
            <a:r>
              <a:rPr lang="en-US" i="1" dirty="0"/>
              <a:t>Q </a:t>
            </a:r>
            <a:r>
              <a:rPr lang="en-US" dirty="0"/>
              <a:t>= </a:t>
            </a:r>
            <a:r>
              <a:rPr lang="en-US" i="1" dirty="0"/>
              <a:t>K</a:t>
            </a:r>
          </a:p>
          <a:p>
            <a:pPr>
              <a:buClr>
                <a:srgbClr val="6CB255"/>
              </a:buClr>
            </a:pPr>
            <a:endParaRPr lang="en-US" dirty="0"/>
          </a:p>
        </p:txBody>
      </p:sp>
      <p:graphicFrame>
        <p:nvGraphicFramePr>
          <p:cNvPr id="7" name="Object 6"/>
          <p:cNvGraphicFramePr>
            <a:graphicFrameLocks noChangeAspect="1"/>
          </p:cNvGraphicFramePr>
          <p:nvPr>
            <p:extLst>
              <p:ext uri="{D42A27DB-BD31-4B8C-83A1-F6EECF244321}">
                <p14:modId xmlns:p14="http://schemas.microsoft.com/office/powerpoint/2010/main" val="3356776873"/>
              </p:ext>
            </p:extLst>
          </p:nvPr>
        </p:nvGraphicFramePr>
        <p:xfrm>
          <a:off x="2393950" y="1144588"/>
          <a:ext cx="4557713" cy="671512"/>
        </p:xfrm>
        <a:graphic>
          <a:graphicData uri="http://schemas.openxmlformats.org/presentationml/2006/ole">
            <mc:AlternateContent xmlns:mc="http://schemas.openxmlformats.org/markup-compatibility/2006">
              <mc:Choice xmlns:v="urn:schemas-microsoft-com:vml" Requires="v">
                <p:oleObj spid="_x0000_s11488" name="Equation" r:id="rId3" imgW="1549400" imgH="228600" progId="Equation.DSMT4">
                  <p:embed/>
                </p:oleObj>
              </mc:Choice>
              <mc:Fallback>
                <p:oleObj name="Equation" r:id="rId3" imgW="1549400" imgH="228600" progId="Equation.DSMT4">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93950" y="1144588"/>
                        <a:ext cx="4557713" cy="671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733077342"/>
              </p:ext>
            </p:extLst>
          </p:nvPr>
        </p:nvGraphicFramePr>
        <p:xfrm>
          <a:off x="3014663" y="2095500"/>
          <a:ext cx="2736850" cy="1258888"/>
        </p:xfrm>
        <a:graphic>
          <a:graphicData uri="http://schemas.openxmlformats.org/presentationml/2006/ole">
            <mc:AlternateContent xmlns:mc="http://schemas.openxmlformats.org/markup-compatibility/2006">
              <mc:Choice xmlns:v="urn:schemas-microsoft-com:vml" Requires="v">
                <p:oleObj spid="_x0000_s11489" name="Equation" r:id="rId5" imgW="965160" imgH="444240" progId="Equation.DSMT4">
                  <p:embed/>
                </p:oleObj>
              </mc:Choice>
              <mc:Fallback>
                <p:oleObj name="Equation" r:id="rId5" imgW="965160" imgH="444240" progId="Equation.DSMT4">
                  <p:embed/>
                  <p:pic>
                    <p:nvPicPr>
                      <p:cNvPr id="0" name="Object 5"/>
                      <p:cNvPicPr>
                        <a:picLocks noChangeAspect="1" noChangeArrowheads="1"/>
                      </p:cNvPicPr>
                      <p:nvPr/>
                    </p:nvPicPr>
                    <p:blipFill>
                      <a:blip r:embed="rId6"/>
                      <a:srcRect/>
                      <a:stretch>
                        <a:fillRect/>
                      </a:stretch>
                    </p:blipFill>
                    <p:spPr bwMode="auto">
                      <a:xfrm>
                        <a:off x="3014663" y="2095500"/>
                        <a:ext cx="2736850" cy="1258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6818157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1326"/>
            <a:ext cx="8062912" cy="855954"/>
          </a:xfrm>
        </p:spPr>
        <p:txBody>
          <a:bodyPr>
            <a:normAutofit/>
          </a:bodyPr>
          <a:lstStyle/>
          <a:p>
            <a:r>
              <a:rPr lang="en-US" dirty="0"/>
              <a:t>Changes in Reactant and Product Concentrations</a:t>
            </a:r>
          </a:p>
        </p:txBody>
      </p:sp>
      <p:sp>
        <p:nvSpPr>
          <p:cNvPr id="4" name="Text Placeholder 3"/>
          <p:cNvSpPr>
            <a:spLocks noGrp="1"/>
          </p:cNvSpPr>
          <p:nvPr>
            <p:ph idx="1"/>
          </p:nvPr>
        </p:nvSpPr>
        <p:spPr>
          <a:xfrm>
            <a:off x="457200" y="1291771"/>
            <a:ext cx="8062912" cy="4718593"/>
          </a:xfrm>
        </p:spPr>
        <p:txBody>
          <a:bodyPr>
            <a:normAutofit/>
          </a:bodyPr>
          <a:lstStyle/>
          <a:p>
            <a:endParaRPr lang="en-US" dirty="0"/>
          </a:p>
          <a:p>
            <a:endParaRPr lang="en-US" dirty="0"/>
          </a:p>
          <a:p>
            <a:endParaRPr lang="en-US" dirty="0"/>
          </a:p>
          <a:p>
            <a:pPr marL="342900" indent="-342900">
              <a:buClr>
                <a:schemeClr val="accent3"/>
              </a:buClr>
              <a:buFont typeface="Arial" panose="020B0604020202020204" pitchFamily="34" charset="0"/>
              <a:buChar char="•"/>
            </a:pPr>
            <a:r>
              <a:rPr lang="en-US" dirty="0"/>
              <a:t>There are many ways to approach the equilibrium state.</a:t>
            </a:r>
          </a:p>
          <a:p>
            <a:pPr marL="342900" indent="-342900">
              <a:buClr>
                <a:schemeClr val="accent3"/>
              </a:buClr>
              <a:buFont typeface="Arial" panose="020B0604020202020204" pitchFamily="34" charset="0"/>
              <a:buChar char="•"/>
            </a:pPr>
            <a:endParaRPr lang="en-US" dirty="0"/>
          </a:p>
          <a:p>
            <a:pPr marL="342900" indent="-342900">
              <a:buClr>
                <a:schemeClr val="accent3"/>
              </a:buClr>
              <a:buFont typeface="Arial" panose="020B0604020202020204" pitchFamily="34" charset="0"/>
              <a:buChar char="•"/>
            </a:pPr>
            <a:r>
              <a:rPr lang="en-US" dirty="0"/>
              <a:t>Mixture 1: Start with just CO and H</a:t>
            </a:r>
            <a:r>
              <a:rPr lang="en-US" baseline="-25000" dirty="0"/>
              <a:t>2</a:t>
            </a:r>
            <a:r>
              <a:rPr lang="en-US" dirty="0"/>
              <a:t>O.</a:t>
            </a:r>
          </a:p>
          <a:p>
            <a:pPr marL="342900" indent="-342900">
              <a:buClr>
                <a:schemeClr val="accent3"/>
              </a:buClr>
              <a:buFont typeface="Arial" panose="020B0604020202020204" pitchFamily="34" charset="0"/>
              <a:buChar char="•"/>
            </a:pPr>
            <a:r>
              <a:rPr lang="en-US" dirty="0"/>
              <a:t>Mixture 2: Start with just CO</a:t>
            </a:r>
            <a:r>
              <a:rPr lang="en-US" baseline="-25000" dirty="0"/>
              <a:t>2</a:t>
            </a:r>
            <a:r>
              <a:rPr lang="en-US" dirty="0"/>
              <a:t> and H</a:t>
            </a:r>
            <a:r>
              <a:rPr lang="en-US" baseline="-25000" dirty="0"/>
              <a:t>2</a:t>
            </a:r>
            <a:r>
              <a:rPr lang="en-US" dirty="0"/>
              <a:t>.</a:t>
            </a:r>
          </a:p>
          <a:p>
            <a:pPr marL="342900" indent="-342900">
              <a:buClr>
                <a:schemeClr val="accent3"/>
              </a:buClr>
              <a:buFont typeface="Arial" panose="020B0604020202020204" pitchFamily="34" charset="0"/>
              <a:buChar char="•"/>
            </a:pPr>
            <a:r>
              <a:rPr lang="en-US" dirty="0"/>
              <a:t>Mixture 3: Start with CO, H</a:t>
            </a:r>
            <a:r>
              <a:rPr lang="en-US" baseline="-25000" dirty="0"/>
              <a:t>2</a:t>
            </a:r>
            <a:r>
              <a:rPr lang="en-US" dirty="0"/>
              <a:t>O, CO</a:t>
            </a:r>
            <a:r>
              <a:rPr lang="en-US" baseline="-25000" dirty="0"/>
              <a:t>2</a:t>
            </a:r>
            <a:r>
              <a:rPr lang="en-US" dirty="0"/>
              <a:t>, and H</a:t>
            </a:r>
            <a:r>
              <a:rPr lang="en-US" baseline="-25000" dirty="0"/>
              <a:t>2</a:t>
            </a:r>
            <a:r>
              <a:rPr lang="en-US" dirty="0"/>
              <a:t>.</a:t>
            </a:r>
          </a:p>
          <a:p>
            <a:pPr marL="342900" indent="-342900">
              <a:buClr>
                <a:schemeClr val="accent3"/>
              </a:buClr>
              <a:buFont typeface="Arial" panose="020B0604020202020204" pitchFamily="34" charset="0"/>
              <a:buChar char="•"/>
            </a:pPr>
            <a:endParaRPr lang="en-US" dirty="0"/>
          </a:p>
          <a:p>
            <a:pPr marL="342900" indent="-342900">
              <a:buClr>
                <a:schemeClr val="accent3"/>
              </a:buClr>
              <a:buFont typeface="Arial" panose="020B0604020202020204" pitchFamily="34" charset="0"/>
              <a:buChar char="•"/>
            </a:pPr>
            <a:r>
              <a:rPr lang="en-US" dirty="0"/>
              <a:t>The value of the equilibrium constant is</a:t>
            </a:r>
            <a:r>
              <a:rPr lang="en-US" i="1" dirty="0"/>
              <a:t> independent of the starting amounts </a:t>
            </a:r>
            <a:r>
              <a:rPr lang="en-US" dirty="0"/>
              <a:t>of the reactants and products.</a:t>
            </a:r>
          </a:p>
          <a:p>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735879230"/>
              </p:ext>
            </p:extLst>
          </p:nvPr>
        </p:nvGraphicFramePr>
        <p:xfrm>
          <a:off x="404813" y="1338263"/>
          <a:ext cx="8197850" cy="820737"/>
        </p:xfrm>
        <a:graphic>
          <a:graphicData uri="http://schemas.openxmlformats.org/presentationml/2006/ole">
            <mc:AlternateContent xmlns:mc="http://schemas.openxmlformats.org/markup-compatibility/2006">
              <mc:Choice xmlns:v="urn:schemas-microsoft-com:vml" Requires="v">
                <p:oleObj spid="_x0000_s12401" name="Equation" r:id="rId3" imgW="2539800" imgH="253800" progId="Equation.DSMT4">
                  <p:embed/>
                </p:oleObj>
              </mc:Choice>
              <mc:Fallback>
                <p:oleObj name="Equation" r:id="rId3" imgW="2539800" imgH="253800" progId="Equation.DSMT4">
                  <p:embed/>
                  <p:pic>
                    <p:nvPicPr>
                      <p:cNvPr id="0" name=""/>
                      <p:cNvPicPr/>
                      <p:nvPr/>
                    </p:nvPicPr>
                    <p:blipFill>
                      <a:blip r:embed="rId4"/>
                      <a:stretch>
                        <a:fillRect/>
                      </a:stretch>
                    </p:blipFill>
                    <p:spPr>
                      <a:xfrm>
                        <a:off x="404813" y="1338263"/>
                        <a:ext cx="8197850" cy="820737"/>
                      </a:xfrm>
                      <a:prstGeom prst="rect">
                        <a:avLst/>
                      </a:prstGeom>
                    </p:spPr>
                  </p:pic>
                </p:oleObj>
              </mc:Fallback>
            </mc:AlternateContent>
          </a:graphicData>
        </a:graphic>
      </p:graphicFrame>
    </p:spTree>
    <p:extLst>
      <p:ext uri="{BB962C8B-B14F-4D97-AF65-F5344CB8AC3E}">
        <p14:creationId xmlns:p14="http://schemas.microsoft.com/office/powerpoint/2010/main" val="31032517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igure Number"/>
          <p:cNvSpPr>
            <a:spLocks noGrp="1"/>
          </p:cNvSpPr>
          <p:nvPr>
            <p:ph type="title"/>
          </p:nvPr>
        </p:nvSpPr>
        <p:spPr>
          <a:xfrm>
            <a:off x="457200" y="365127"/>
            <a:ext cx="8058150" cy="424583"/>
          </a:xfrm>
        </p:spPr>
        <p:txBody>
          <a:bodyPr/>
          <a:lstStyle/>
          <a:p>
            <a:r>
              <a:rPr lang="en-US" dirty="0"/>
              <a:t>Figure 13.6</a:t>
            </a:r>
          </a:p>
        </p:txBody>
      </p:sp>
      <p:sp>
        <p:nvSpPr>
          <p:cNvPr id="7" name="Figure Legend"/>
          <p:cNvSpPr>
            <a:spLocks noGrp="1"/>
          </p:cNvSpPr>
          <p:nvPr>
            <p:ph idx="1"/>
          </p:nvPr>
        </p:nvSpPr>
        <p:spPr>
          <a:xfrm>
            <a:off x="457200" y="5471886"/>
            <a:ext cx="8062912" cy="856343"/>
          </a:xfrm>
        </p:spPr>
        <p:txBody>
          <a:bodyPr>
            <a:normAutofit/>
          </a:bodyPr>
          <a:lstStyle/>
          <a:p>
            <a:pPr marL="0" indent="0">
              <a:buNone/>
            </a:pPr>
            <a:r>
              <a:rPr lang="en-US" sz="1600" dirty="0"/>
              <a:t>Compositions of three mixtures before (Q</a:t>
            </a:r>
            <a:r>
              <a:rPr lang="en-US" sz="1600" baseline="-25000" dirty="0"/>
              <a:t>c</a:t>
            </a:r>
            <a:r>
              <a:rPr lang="en-US" sz="1600" dirty="0"/>
              <a:t> ≠ K</a:t>
            </a:r>
            <a:r>
              <a:rPr lang="en-US" sz="1600" baseline="-25000" dirty="0"/>
              <a:t>c</a:t>
            </a:r>
            <a:r>
              <a:rPr lang="en-US" sz="1600" dirty="0"/>
              <a:t>) and after (Q</a:t>
            </a:r>
            <a:r>
              <a:rPr lang="en-US" sz="1600" baseline="-25000" dirty="0"/>
              <a:t>c</a:t>
            </a:r>
            <a:r>
              <a:rPr lang="en-US" sz="1600" dirty="0"/>
              <a:t> = K</a:t>
            </a:r>
            <a:r>
              <a:rPr lang="en-US" sz="1600" baseline="-25000" dirty="0"/>
              <a:t>c</a:t>
            </a:r>
            <a:r>
              <a:rPr lang="en-US" sz="1600" dirty="0"/>
              <a:t>) equilibrium is established for the reaction CO(</a:t>
            </a:r>
            <a:r>
              <a:rPr lang="en-US" sz="1600" i="1" dirty="0"/>
              <a:t>g</a:t>
            </a:r>
            <a:r>
              <a:rPr lang="en-US" sz="1600" dirty="0"/>
              <a:t>) + H</a:t>
            </a:r>
            <a:r>
              <a:rPr lang="en-US" sz="1600" baseline="-25000" dirty="0"/>
              <a:t>2</a:t>
            </a:r>
            <a:r>
              <a:rPr lang="en-US" sz="1600" dirty="0"/>
              <a:t>O(</a:t>
            </a:r>
            <a:r>
              <a:rPr lang="en-US" sz="1600" i="1" dirty="0"/>
              <a:t>g</a:t>
            </a:r>
            <a:r>
              <a:rPr lang="en-US" sz="1600" dirty="0"/>
              <a:t>) ⇌ CO</a:t>
            </a:r>
            <a:r>
              <a:rPr lang="en-US" sz="1600" baseline="-25000" dirty="0"/>
              <a:t>2 </a:t>
            </a:r>
            <a:r>
              <a:rPr lang="en-US" sz="1600" dirty="0"/>
              <a:t>(</a:t>
            </a:r>
            <a:r>
              <a:rPr lang="en-US" sz="1600" i="1" dirty="0"/>
              <a:t>g</a:t>
            </a:r>
            <a:r>
              <a:rPr lang="en-US" sz="1600" dirty="0"/>
              <a:t>) + H</a:t>
            </a:r>
            <a:r>
              <a:rPr lang="en-US" sz="1600" baseline="-25000" dirty="0"/>
              <a:t>2 </a:t>
            </a:r>
            <a:r>
              <a:rPr lang="en-US" sz="1600" dirty="0"/>
              <a:t>(</a:t>
            </a:r>
            <a:r>
              <a:rPr lang="en-US" sz="1600" i="1" dirty="0"/>
              <a:t>g</a:t>
            </a:r>
            <a:r>
              <a:rPr lang="en-US" sz="1600" dirty="0"/>
              <a:t>).</a:t>
            </a:r>
          </a:p>
        </p:txBody>
      </p:sp>
      <p:pic>
        <p:nvPicPr>
          <p:cNvPr id="19458" name="Picture 2" descr="Two sets of bar graphs are shown. The left is labeled, “Before reaction,” and the right is labeled, “At equilibrium.” Both graphs have y-axes labeled, “Concentration ( M ),” and three bars on the x-axes labeled, “Mixture 1,” “Mixture 2,” and “Mixture 3.” The y-axis has a scale beginning at 0.00 and ending at 0.10, with measurement increments of 0.02. The bars on the graphs are color coded and a key is provided with a legend. Red is labeled, “C O;” blue is labeled, “H subscript 2 O;” green is labeled, “C O subscript 2,” and yellow is labeled, “H subscript 2.” The graph on the left shows the red bar for mixture one just above 0.02, labeled “0.0243,” and the blue bar near 0.05, labeled “0.0243.” For mixture two, the green bar is near 0.05, labeled “0.0468,” and the yellow bar is near 0.09, labeled “0.0468.” For mixture 3, the red bar is near 0.01, labeled “0.0330,” the blue bar is slightly above that, labeled “0.190,” with green and yellow topping it off at 0.02. Green is labeled “0.00175” and yellow is labeled “0.00160.”&#10;On the right graph, the bar for mixture one shows the red bar slightly above 0.01, labeled “0.0135,” the blue bar stacked on it rising slightly above 0.02, labeled “0.0135,” the green rising near 0.04, labeled “0.0108,” and the yellow bar reaching near 0.05, labeled “0.0108.” A label above this bar reads, “Q equals 0.640.” The bar for mixture two shows the red bar slightly above 0.02, labeled “0.0260,” the blue bar stacked on it rising near 0.05, labeled “0.0260,” the green rising near 0.07, labeled “0.0208,” and the yellow bar reaching near 0.10, labeled “0.0208.” A label above this bar reads “Q equals 0.640.” The bar for mixture three shows the red bar near 0.01, labeled “0.0231,” the blue bar stacked on it rising slightly above 0.01, labeled “0.00909,” the green rising near 0.02, labeled “0.0115,” and the yellow bar reaching 0.02, labeled “0.0117.” A label above this bar reads “Q equals 0.640”."/>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540046" y="1278517"/>
            <a:ext cx="7911930" cy="37552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14433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65127"/>
            <a:ext cx="8058150" cy="424583"/>
          </a:xfrm>
        </p:spPr>
        <p:txBody>
          <a:bodyPr/>
          <a:lstStyle/>
          <a:p>
            <a:r>
              <a:rPr lang="en-US" dirty="0"/>
              <a:t>Homogenous Equilibrium </a:t>
            </a:r>
          </a:p>
        </p:txBody>
      </p:sp>
      <p:sp>
        <p:nvSpPr>
          <p:cNvPr id="4" name="Text Placeholder 3"/>
          <p:cNvSpPr>
            <a:spLocks noGrp="1"/>
          </p:cNvSpPr>
          <p:nvPr>
            <p:ph idx="1"/>
          </p:nvPr>
        </p:nvSpPr>
        <p:spPr>
          <a:xfrm>
            <a:off x="457200" y="1262743"/>
            <a:ext cx="8062912" cy="4747621"/>
          </a:xfrm>
        </p:spPr>
        <p:txBody>
          <a:bodyPr/>
          <a:lstStyle/>
          <a:p>
            <a:pPr marL="342900" indent="-342900">
              <a:buClr>
                <a:schemeClr val="accent3"/>
              </a:buClr>
              <a:buFont typeface="Arial" panose="020B0604020202020204" pitchFamily="34" charset="0"/>
              <a:buChar char="•"/>
            </a:pPr>
            <a:r>
              <a:rPr lang="en-US" dirty="0"/>
              <a:t>A </a:t>
            </a:r>
            <a:r>
              <a:rPr lang="en-US" b="1" dirty="0"/>
              <a:t>homogenous equilibrium </a:t>
            </a:r>
            <a:r>
              <a:rPr lang="en-US" dirty="0"/>
              <a:t>is one in which all of the reactants and products are present in the same phase.</a:t>
            </a:r>
          </a:p>
          <a:p>
            <a:pPr>
              <a:buClr>
                <a:schemeClr val="accent3"/>
              </a:buClr>
            </a:pPr>
            <a:endParaRPr lang="en-US" dirty="0"/>
          </a:p>
          <a:p>
            <a:pPr marL="342900" indent="-342900">
              <a:buClr>
                <a:schemeClr val="accent3"/>
              </a:buClr>
              <a:buFont typeface="Arial" panose="020B0604020202020204" pitchFamily="34" charset="0"/>
              <a:buChar char="•"/>
            </a:pPr>
            <a:r>
              <a:rPr lang="en-US" dirty="0"/>
              <a:t>Most commonly are either liquid or gaseous phases.</a:t>
            </a:r>
          </a:p>
          <a:p>
            <a:pPr>
              <a:buClr>
                <a:schemeClr val="accent3"/>
              </a:buClr>
            </a:pPr>
            <a:endParaRPr lang="en-US" dirty="0"/>
          </a:p>
          <a:p>
            <a:pPr marL="342900" indent="-342900">
              <a:buClr>
                <a:schemeClr val="accent3"/>
              </a:buClr>
              <a:buFont typeface="Arial" panose="020B0604020202020204" pitchFamily="34" charset="0"/>
              <a:buChar char="•"/>
            </a:pPr>
            <a:r>
              <a:rPr lang="en-US" dirty="0"/>
              <a:t>Reaction quotients include concentration or pressure terms only for gaseous and solute species.</a:t>
            </a:r>
          </a:p>
          <a:p>
            <a:pPr>
              <a:buClr>
                <a:schemeClr val="accent3"/>
              </a:buClr>
            </a:pPr>
            <a:endParaRPr lang="en-US" dirty="0"/>
          </a:p>
          <a:p>
            <a:pPr marL="342900" indent="-342900">
              <a:buClr>
                <a:schemeClr val="accent3"/>
              </a:buClr>
              <a:buFont typeface="Arial" panose="020B0604020202020204" pitchFamily="34" charset="0"/>
              <a:buChar char="•"/>
            </a:pPr>
            <a:r>
              <a:rPr lang="en-US" dirty="0"/>
              <a:t>For gas-phase solutions, the equilibrium constant may be expressed in terms of either the molar concentrations (</a:t>
            </a:r>
            <a:r>
              <a:rPr lang="en-US" i="1" dirty="0"/>
              <a:t>K</a:t>
            </a:r>
            <a:r>
              <a:rPr lang="en-US" i="1" baseline="-25000" dirty="0"/>
              <a:t>c</a:t>
            </a:r>
            <a:r>
              <a:rPr lang="en-US" dirty="0"/>
              <a:t>) or partial pressures (</a:t>
            </a:r>
            <a:r>
              <a:rPr lang="en-US" i="1" dirty="0"/>
              <a:t>K</a:t>
            </a:r>
            <a:r>
              <a:rPr lang="en-US" i="1" baseline="-25000" dirty="0"/>
              <a:t>p</a:t>
            </a:r>
            <a:r>
              <a:rPr lang="en-US" dirty="0"/>
              <a:t>) of the reactants and products. </a:t>
            </a:r>
          </a:p>
          <a:p>
            <a:endParaRPr lang="en-US" dirty="0"/>
          </a:p>
        </p:txBody>
      </p:sp>
    </p:spTree>
    <p:extLst>
      <p:ext uri="{BB962C8B-B14F-4D97-AF65-F5344CB8AC3E}">
        <p14:creationId xmlns:p14="http://schemas.microsoft.com/office/powerpoint/2010/main" val="12413540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1263" y="365127"/>
            <a:ext cx="8034087" cy="424583"/>
          </a:xfrm>
        </p:spPr>
        <p:txBody>
          <a:bodyPr/>
          <a:lstStyle/>
          <a:p>
            <a:r>
              <a:rPr lang="en-US" dirty="0"/>
              <a:t>Homogenous Equilibria</a:t>
            </a:r>
          </a:p>
        </p:txBody>
      </p:sp>
      <p:graphicFrame>
        <p:nvGraphicFramePr>
          <p:cNvPr id="5" name="Object 4"/>
          <p:cNvGraphicFramePr>
            <a:graphicFrameLocks noChangeAspect="1"/>
          </p:cNvGraphicFramePr>
          <p:nvPr>
            <p:extLst>
              <p:ext uri="{D42A27DB-BD31-4B8C-83A1-F6EECF244321}">
                <p14:modId xmlns:p14="http://schemas.microsoft.com/office/powerpoint/2010/main" val="3598844981"/>
              </p:ext>
            </p:extLst>
          </p:nvPr>
        </p:nvGraphicFramePr>
        <p:xfrm>
          <a:off x="1073150" y="1717675"/>
          <a:ext cx="7339013" cy="679450"/>
        </p:xfrm>
        <a:graphic>
          <a:graphicData uri="http://schemas.openxmlformats.org/presentationml/2006/ole">
            <mc:AlternateContent xmlns:mc="http://schemas.openxmlformats.org/markup-compatibility/2006">
              <mc:Choice xmlns:v="urn:schemas-microsoft-com:vml" Requires="v">
                <p:oleObj spid="_x0000_s14544" name="Equation" r:id="rId3" imgW="2743200" imgH="253800" progId="Equation.DSMT4">
                  <p:embed/>
                </p:oleObj>
              </mc:Choice>
              <mc:Fallback>
                <p:oleObj name="Equation" r:id="rId3" imgW="2743200" imgH="253800" progId="Equation.DSMT4">
                  <p:embed/>
                  <p:pic>
                    <p:nvPicPr>
                      <p:cNvPr id="0" name=""/>
                      <p:cNvPicPr/>
                      <p:nvPr/>
                    </p:nvPicPr>
                    <p:blipFill>
                      <a:blip r:embed="rId4"/>
                      <a:stretch>
                        <a:fillRect/>
                      </a:stretch>
                    </p:blipFill>
                    <p:spPr>
                      <a:xfrm>
                        <a:off x="1073150" y="1717675"/>
                        <a:ext cx="7339013" cy="679450"/>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1381776870"/>
              </p:ext>
            </p:extLst>
          </p:nvPr>
        </p:nvGraphicFramePr>
        <p:xfrm>
          <a:off x="1635125" y="3997325"/>
          <a:ext cx="5819775" cy="704850"/>
        </p:xfrm>
        <a:graphic>
          <a:graphicData uri="http://schemas.openxmlformats.org/presentationml/2006/ole">
            <mc:AlternateContent xmlns:mc="http://schemas.openxmlformats.org/markup-compatibility/2006">
              <mc:Choice xmlns:v="urn:schemas-microsoft-com:vml" Requires="v">
                <p:oleObj spid="_x0000_s14545" name="Equation" r:id="rId5" imgW="2095200" imgH="253800" progId="Equation.DSMT4">
                  <p:embed/>
                </p:oleObj>
              </mc:Choice>
              <mc:Fallback>
                <p:oleObj name="Equation" r:id="rId5" imgW="2095200" imgH="253800" progId="Equation.DSMT4">
                  <p:embed/>
                  <p:pic>
                    <p:nvPicPr>
                      <p:cNvPr id="0" name=""/>
                      <p:cNvPicPr/>
                      <p:nvPr/>
                    </p:nvPicPr>
                    <p:blipFill>
                      <a:blip r:embed="rId6"/>
                      <a:stretch>
                        <a:fillRect/>
                      </a:stretch>
                    </p:blipFill>
                    <p:spPr>
                      <a:xfrm>
                        <a:off x="1635125" y="3997325"/>
                        <a:ext cx="5819775" cy="704850"/>
                      </a:xfrm>
                      <a:prstGeom prst="rect">
                        <a:avLst/>
                      </a:prstGeom>
                    </p:spPr>
                  </p:pic>
                </p:oleObj>
              </mc:Fallback>
            </mc:AlternateContent>
          </a:graphicData>
        </a:graphic>
      </p:graphicFrame>
    </p:spTree>
    <p:extLst>
      <p:ext uri="{BB962C8B-B14F-4D97-AF65-F5344CB8AC3E}">
        <p14:creationId xmlns:p14="http://schemas.microsoft.com/office/powerpoint/2010/main" val="20887229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65127"/>
            <a:ext cx="8058150" cy="424583"/>
          </a:xfrm>
        </p:spPr>
        <p:txBody>
          <a:bodyPr/>
          <a:lstStyle/>
          <a:p>
            <a:r>
              <a:rPr lang="en-US" dirty="0"/>
              <a:t>K</a:t>
            </a:r>
            <a:r>
              <a:rPr lang="en-US" baseline="-25000" dirty="0"/>
              <a:t>c</a:t>
            </a:r>
            <a:r>
              <a:rPr lang="en-US" dirty="0"/>
              <a:t> and K</a:t>
            </a:r>
            <a:r>
              <a:rPr lang="en-US" baseline="-25000" dirty="0"/>
              <a:t>p</a:t>
            </a:r>
          </a:p>
        </p:txBody>
      </p:sp>
      <p:sp>
        <p:nvSpPr>
          <p:cNvPr id="4" name="Text Placeholder 3"/>
          <p:cNvSpPr>
            <a:spLocks noGrp="1"/>
          </p:cNvSpPr>
          <p:nvPr>
            <p:ph idx="1"/>
          </p:nvPr>
        </p:nvSpPr>
        <p:spPr>
          <a:xfrm>
            <a:off x="457200" y="1306286"/>
            <a:ext cx="8062912" cy="4704078"/>
          </a:xfrm>
        </p:spPr>
        <p:txBody>
          <a:bodyPr/>
          <a:lstStyle/>
          <a:p>
            <a:pPr marL="342900" indent="-342900">
              <a:buClr>
                <a:schemeClr val="accent3"/>
              </a:buClr>
              <a:buFont typeface="Arial" panose="020B0604020202020204" pitchFamily="34" charset="0"/>
              <a:buChar char="•"/>
            </a:pPr>
            <a:r>
              <a:rPr lang="en-US" dirty="0"/>
              <a:t>For gas-phase solutions, the equilibrium constant may be expressed in terms of either the molar concentrations (</a:t>
            </a:r>
            <a:r>
              <a:rPr lang="en-US" i="1" dirty="0"/>
              <a:t>K</a:t>
            </a:r>
            <a:r>
              <a:rPr lang="en-US" i="1" baseline="-25000" dirty="0"/>
              <a:t>c</a:t>
            </a:r>
            <a:r>
              <a:rPr lang="en-US" dirty="0"/>
              <a:t>) or partial pressures (</a:t>
            </a:r>
            <a:r>
              <a:rPr lang="en-US" i="1" dirty="0"/>
              <a:t>K</a:t>
            </a:r>
            <a:r>
              <a:rPr lang="en-US" i="1" baseline="-25000" dirty="0"/>
              <a:t>p</a:t>
            </a:r>
            <a:r>
              <a:rPr lang="en-US" dirty="0"/>
              <a:t>) of the reactants and products.</a:t>
            </a:r>
          </a:p>
          <a:p>
            <a:pPr>
              <a:buClr>
                <a:schemeClr val="accent3"/>
              </a:buClr>
            </a:pPr>
            <a:endParaRPr lang="en-US" dirty="0"/>
          </a:p>
          <a:p>
            <a:pPr marL="342900" indent="-342900">
              <a:buClr>
                <a:schemeClr val="accent3"/>
              </a:buClr>
              <a:buFont typeface="Arial" panose="020B0604020202020204" pitchFamily="34" charset="0"/>
              <a:buChar char="•"/>
            </a:pPr>
            <a:r>
              <a:rPr lang="en-US" dirty="0"/>
              <a:t>A relation between these two </a:t>
            </a:r>
            <a:r>
              <a:rPr lang="en-US" i="1" dirty="0"/>
              <a:t>K</a:t>
            </a:r>
            <a:r>
              <a:rPr lang="en-US" dirty="0"/>
              <a:t> values may be simply derived from the ideal gas equation and the definition of molarity:</a:t>
            </a:r>
          </a:p>
          <a:p>
            <a:endParaRPr lang="en-US" dirty="0"/>
          </a:p>
        </p:txBody>
      </p:sp>
      <p:graphicFrame>
        <p:nvGraphicFramePr>
          <p:cNvPr id="5" name="Object 4"/>
          <p:cNvGraphicFramePr>
            <a:graphicFrameLocks noGrp="1" noChangeAspect="1"/>
          </p:cNvGraphicFramePr>
          <p:nvPr>
            <p:extLst>
              <p:ext uri="{D42A27DB-BD31-4B8C-83A1-F6EECF244321}">
                <p14:modId xmlns:p14="http://schemas.microsoft.com/office/powerpoint/2010/main" val="634856303"/>
              </p:ext>
            </p:extLst>
          </p:nvPr>
        </p:nvGraphicFramePr>
        <p:xfrm>
          <a:off x="3397250" y="3784600"/>
          <a:ext cx="2193925" cy="1878013"/>
        </p:xfrm>
        <a:graphic>
          <a:graphicData uri="http://schemas.openxmlformats.org/presentationml/2006/ole">
            <mc:AlternateContent xmlns:mc="http://schemas.openxmlformats.org/markup-compatibility/2006">
              <mc:Choice xmlns:v="urn:schemas-microsoft-com:vml" Requires="v">
                <p:oleObj spid="_x0000_s15468" name="Equation" r:id="rId3" imgW="888840" imgH="761760" progId="Equation.DSMT4">
                  <p:embed/>
                </p:oleObj>
              </mc:Choice>
              <mc:Fallback>
                <p:oleObj name="Equation" r:id="rId3" imgW="888840" imgH="761760" progId="Equation.DSMT4">
                  <p:embed/>
                  <p:pic>
                    <p:nvPicPr>
                      <p:cNvPr id="0" name="Object 6"/>
                      <p:cNvPicPr>
                        <a:picLocks noGrp="1" noChangeAspect="1" noChangeArrowheads="1"/>
                      </p:cNvPicPr>
                      <p:nvPr/>
                    </p:nvPicPr>
                    <p:blipFill>
                      <a:blip r:embed="rId4"/>
                      <a:srcRect/>
                      <a:stretch>
                        <a:fillRect/>
                      </a:stretch>
                    </p:blipFill>
                    <p:spPr bwMode="auto">
                      <a:xfrm>
                        <a:off x="3397250" y="3784600"/>
                        <a:ext cx="2193925" cy="187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7193260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65127"/>
            <a:ext cx="8058150" cy="424583"/>
          </a:xfrm>
        </p:spPr>
        <p:txBody>
          <a:bodyPr/>
          <a:lstStyle/>
          <a:p>
            <a:r>
              <a:rPr lang="en-US" dirty="0"/>
              <a:t>K</a:t>
            </a:r>
            <a:r>
              <a:rPr lang="en-US" i="1" baseline="-25000" dirty="0"/>
              <a:t>c</a:t>
            </a:r>
            <a:r>
              <a:rPr lang="en-US" dirty="0"/>
              <a:t> and K</a:t>
            </a:r>
            <a:r>
              <a:rPr lang="en-US" i="1" baseline="-25000" dirty="0"/>
              <a:t>p</a:t>
            </a:r>
          </a:p>
        </p:txBody>
      </p:sp>
      <p:sp>
        <p:nvSpPr>
          <p:cNvPr id="4" name="Text Placeholder 3"/>
          <p:cNvSpPr>
            <a:spLocks noGrp="1"/>
          </p:cNvSpPr>
          <p:nvPr>
            <p:ph idx="1"/>
          </p:nvPr>
        </p:nvSpPr>
        <p:spPr>
          <a:xfrm>
            <a:off x="457200" y="1291771"/>
            <a:ext cx="8062912" cy="4718593"/>
          </a:xfrm>
        </p:spPr>
        <p:txBody>
          <a:bodyPr/>
          <a:lstStyle/>
          <a:p>
            <a:pPr marL="342900" indent="-342900">
              <a:buClr>
                <a:schemeClr val="accent3"/>
              </a:buClr>
              <a:buFont typeface="Arial" panose="020B0604020202020204" pitchFamily="34" charset="0"/>
              <a:buChar char="•"/>
            </a:pPr>
            <a:r>
              <a:rPr lang="en-US" dirty="0"/>
              <a:t>The relationship between </a:t>
            </a:r>
            <a:r>
              <a:rPr lang="en-US" i="1" dirty="0"/>
              <a:t>K</a:t>
            </a:r>
            <a:r>
              <a:rPr lang="en-US" i="1" baseline="-25000" dirty="0"/>
              <a:t>c</a:t>
            </a:r>
            <a:r>
              <a:rPr lang="en-US" dirty="0"/>
              <a:t> and </a:t>
            </a:r>
            <a:r>
              <a:rPr lang="en-US" i="1" dirty="0"/>
              <a:t>K</a:t>
            </a:r>
            <a:r>
              <a:rPr lang="en-US" i="1" baseline="-25000" dirty="0"/>
              <a:t>p</a:t>
            </a:r>
            <a:r>
              <a:rPr lang="en-US" dirty="0"/>
              <a:t>:</a:t>
            </a:r>
          </a:p>
          <a:p>
            <a:pPr>
              <a:buClr>
                <a:schemeClr val="accent3"/>
              </a:buClr>
            </a:pPr>
            <a:endParaRPr lang="en-US" dirty="0"/>
          </a:p>
          <a:p>
            <a:pPr>
              <a:buClr>
                <a:schemeClr val="accent3"/>
              </a:buClr>
            </a:pPr>
            <a:endParaRPr lang="en-US" dirty="0"/>
          </a:p>
          <a:p>
            <a:pPr>
              <a:buClr>
                <a:schemeClr val="accent3"/>
              </a:buClr>
            </a:pPr>
            <a:endParaRPr lang="en-US" dirty="0"/>
          </a:p>
          <a:p>
            <a:pPr>
              <a:buClr>
                <a:schemeClr val="accent3"/>
              </a:buClr>
            </a:pPr>
            <a:endParaRPr lang="en-US" dirty="0"/>
          </a:p>
          <a:p>
            <a:pPr>
              <a:buClr>
                <a:schemeClr val="accent3"/>
              </a:buClr>
            </a:pPr>
            <a:endParaRPr lang="en-US" dirty="0"/>
          </a:p>
          <a:p>
            <a:pPr marL="342900" indent="-342900">
              <a:buClr>
                <a:schemeClr val="accent3"/>
              </a:buClr>
              <a:buFont typeface="Arial" panose="020B0604020202020204" pitchFamily="34" charset="0"/>
              <a:buChar char="•"/>
            </a:pPr>
            <a:r>
              <a:rPr lang="en-US" dirty="0"/>
              <a:t>Δ</a:t>
            </a:r>
            <a:r>
              <a:rPr lang="en-US" i="1" dirty="0"/>
              <a:t>n</a:t>
            </a:r>
            <a:r>
              <a:rPr lang="en-US" dirty="0"/>
              <a:t> is the change in the number of moles of gas.</a:t>
            </a:r>
          </a:p>
          <a:p>
            <a:pPr marL="342900" indent="-342900">
              <a:buClr>
                <a:schemeClr val="accent3"/>
              </a:buClr>
              <a:buFont typeface="Arial" panose="020B0604020202020204" pitchFamily="34" charset="0"/>
              <a:buChar char="•"/>
            </a:pPr>
            <a:r>
              <a:rPr lang="en-US" i="1" dirty="0"/>
              <a:t>R</a:t>
            </a:r>
            <a:r>
              <a:rPr lang="en-US" dirty="0"/>
              <a:t> = 0.08206 L ∙ atm/mol ∙ </a:t>
            </a:r>
            <a:r>
              <a:rPr lang="en-US" i="1" dirty="0"/>
              <a:t>K</a:t>
            </a:r>
          </a:p>
          <a:p>
            <a:pPr marL="342900" indent="-342900">
              <a:buClr>
                <a:schemeClr val="accent3"/>
              </a:buClr>
              <a:buFont typeface="Arial" panose="020B0604020202020204" pitchFamily="34" charset="0"/>
              <a:buChar char="•"/>
            </a:pPr>
            <a:r>
              <a:rPr lang="en-US" i="1" dirty="0"/>
              <a:t>T</a:t>
            </a:r>
            <a:r>
              <a:rPr lang="en-US" dirty="0"/>
              <a:t> is temperature in Kelvin. </a:t>
            </a:r>
          </a:p>
          <a:p>
            <a:endParaRPr lang="en-US" dirty="0"/>
          </a:p>
        </p:txBody>
      </p:sp>
      <p:graphicFrame>
        <p:nvGraphicFramePr>
          <p:cNvPr id="5" name="Object 4"/>
          <p:cNvGraphicFramePr>
            <a:graphicFrameLocks noGrp="1" noChangeAspect="1"/>
          </p:cNvGraphicFramePr>
          <p:nvPr>
            <p:extLst>
              <p:ext uri="{D42A27DB-BD31-4B8C-83A1-F6EECF244321}">
                <p14:modId xmlns:p14="http://schemas.microsoft.com/office/powerpoint/2010/main" val="663560964"/>
              </p:ext>
            </p:extLst>
          </p:nvPr>
        </p:nvGraphicFramePr>
        <p:xfrm>
          <a:off x="2520043" y="2076450"/>
          <a:ext cx="3895271" cy="976345"/>
        </p:xfrm>
        <a:graphic>
          <a:graphicData uri="http://schemas.openxmlformats.org/presentationml/2006/ole">
            <mc:AlternateContent xmlns:mc="http://schemas.openxmlformats.org/markup-compatibility/2006">
              <mc:Choice xmlns:v="urn:schemas-microsoft-com:vml" Requires="v">
                <p:oleObj spid="_x0000_s16488" name="Equation" r:id="rId3" imgW="1015920" imgH="253800" progId="Equation.DSMT4">
                  <p:embed/>
                </p:oleObj>
              </mc:Choice>
              <mc:Fallback>
                <p:oleObj name="Equation" r:id="rId3" imgW="1015920" imgH="253800" progId="Equation.DSMT4">
                  <p:embed/>
                  <p:pic>
                    <p:nvPicPr>
                      <p:cNvPr id="0" name="Object 3"/>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20043" y="2076450"/>
                        <a:ext cx="3895271" cy="976345"/>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5054254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igure Number"/>
          <p:cNvSpPr>
            <a:spLocks noGrp="1"/>
          </p:cNvSpPr>
          <p:nvPr>
            <p:ph type="title"/>
          </p:nvPr>
        </p:nvSpPr>
        <p:spPr>
          <a:xfrm>
            <a:off x="457199" y="365127"/>
            <a:ext cx="8058151" cy="424583"/>
          </a:xfrm>
        </p:spPr>
        <p:txBody>
          <a:bodyPr/>
          <a:lstStyle/>
          <a:p>
            <a:r>
              <a:rPr lang="en-US" dirty="0"/>
              <a:t>Figure 13.1</a:t>
            </a:r>
          </a:p>
        </p:txBody>
      </p:sp>
      <p:sp>
        <p:nvSpPr>
          <p:cNvPr id="7" name="Figure Legend"/>
          <p:cNvSpPr>
            <a:spLocks noGrp="1"/>
          </p:cNvSpPr>
          <p:nvPr>
            <p:ph idx="13"/>
          </p:nvPr>
        </p:nvSpPr>
        <p:spPr>
          <a:xfrm>
            <a:off x="457199" y="4918365"/>
            <a:ext cx="8058151" cy="1271731"/>
          </a:xfrm>
        </p:spPr>
        <p:txBody>
          <a:bodyPr>
            <a:normAutofit/>
          </a:bodyPr>
          <a:lstStyle/>
          <a:p>
            <a:r>
              <a:rPr lang="en-US" sz="1600" dirty="0"/>
              <a:t>Transport of carbon dioxide in the body involves several reversible chemical reactions, including hydrolysis and acid ionization (among others).</a:t>
            </a:r>
          </a:p>
        </p:txBody>
      </p:sp>
      <p:pic>
        <p:nvPicPr>
          <p:cNvPr id="6" name="Figure" descr="An image depicts three tan squares, lying side-by-side along the upper left corner. Two of the same squares also lie side-by-side in the lower right corner. Each square has a black dot in the center. One of the squares is labeled, “C O subscript 2,” and has a double-headed arrow pointing from it to a red tube-like structure that runs between the squares across the image from the upper right to the lower left. This arrow is labeled, “C O subscript 2 dissolved in plasma.” The red tube has two round red shapes in it, and the upper one is labeled, “C O subscript 2 carried in red blood cells.” The gaps between the squares and the red tube are colored light blue. One of the squares along the top of the image is labeled, “C O subscript 2,” and is connected by a double-headed arrow to an equation in the red tube that is labeled, “C O subscript 2, a plus sign, H subscript 2 O, right-facing arrow, H subscript 2 C O subscript 3, right-facing arrow, H C O subscript 3 superscript negative sign, plus sign, H superscript positive sign.” The compound “H C O subscript 3 superscript negative sign” is then connected by a double-headed arrow to the space in the red tube and is labeled, “H C O subscript 3 superscript negative sign dissolved in plasma as carbonic acid.”"/>
          <p:cNvPicPr>
            <a:picLocks noChangeAspect="1"/>
          </p:cNvPicPr>
          <p:nvPr/>
        </p:nvPicPr>
        <p:blipFill>
          <a:blip r:embed="rId2" cstate="email">
            <a:extLst>
              <a:ext uri="{28A0092B-C50C-407E-A947-70E740481C1C}">
                <a14:useLocalDpi xmlns:a14="http://schemas.microsoft.com/office/drawing/2010/main" val="0"/>
              </a:ext>
            </a:extLst>
          </a:blip>
          <a:srcRect l="-3161" r="-3161"/>
          <a:stretch>
            <a:fillRect/>
          </a:stretch>
        </p:blipFill>
        <p:spPr>
          <a:xfrm>
            <a:off x="457199" y="1122386"/>
            <a:ext cx="8062913" cy="3500071"/>
          </a:xfrm>
          <a:prstGeom prst="rect">
            <a:avLst/>
          </a:prstGeom>
        </p:spPr>
      </p:pic>
    </p:spTree>
    <p:extLst>
      <p:ext uri="{BB962C8B-B14F-4D97-AF65-F5344CB8AC3E}">
        <p14:creationId xmlns:p14="http://schemas.microsoft.com/office/powerpoint/2010/main" val="31066685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65127"/>
            <a:ext cx="8058150" cy="424583"/>
          </a:xfrm>
        </p:spPr>
        <p:txBody>
          <a:bodyPr/>
          <a:lstStyle/>
          <a:p>
            <a:r>
              <a:rPr lang="en-US" dirty="0"/>
              <a:t>Heterogeneous Equilibrium</a:t>
            </a:r>
          </a:p>
        </p:txBody>
      </p:sp>
      <p:sp>
        <p:nvSpPr>
          <p:cNvPr id="4" name="Text Placeholder 3"/>
          <p:cNvSpPr>
            <a:spLocks noGrp="1"/>
          </p:cNvSpPr>
          <p:nvPr>
            <p:ph idx="1"/>
          </p:nvPr>
        </p:nvSpPr>
        <p:spPr>
          <a:xfrm>
            <a:off x="457200" y="1277257"/>
            <a:ext cx="8062912" cy="4733107"/>
          </a:xfrm>
        </p:spPr>
        <p:txBody>
          <a:bodyPr/>
          <a:lstStyle/>
          <a:p>
            <a:pPr marL="342900" indent="-342900">
              <a:buClr>
                <a:schemeClr val="accent3"/>
              </a:buClr>
              <a:buFont typeface="Arial" panose="020B0604020202020204" pitchFamily="34" charset="0"/>
              <a:buChar char="•"/>
            </a:pPr>
            <a:r>
              <a:rPr lang="en-US" dirty="0"/>
              <a:t>Some reaction mixtures contain reactants and products that are in two or more different phases. These systems are called </a:t>
            </a:r>
            <a:r>
              <a:rPr lang="en-US" b="1" dirty="0"/>
              <a:t>heterogeneous equilibria</a:t>
            </a:r>
            <a:r>
              <a:rPr lang="en-US" dirty="0"/>
              <a:t>. </a:t>
            </a:r>
          </a:p>
          <a:p>
            <a:pPr>
              <a:buClr>
                <a:schemeClr val="accent3"/>
              </a:buClr>
            </a:pPr>
            <a:endParaRPr lang="en-US" dirty="0"/>
          </a:p>
          <a:p>
            <a:pPr>
              <a:buClr>
                <a:schemeClr val="accent3"/>
              </a:buClr>
            </a:pPr>
            <a:endParaRPr lang="en-US" dirty="0"/>
          </a:p>
          <a:p>
            <a:pPr>
              <a:buClr>
                <a:schemeClr val="accent3"/>
              </a:buClr>
            </a:pPr>
            <a:endParaRPr lang="en-US" dirty="0"/>
          </a:p>
          <a:p>
            <a:pPr>
              <a:buClr>
                <a:schemeClr val="accent3"/>
              </a:buClr>
            </a:pPr>
            <a:endParaRPr lang="en-US" dirty="0"/>
          </a:p>
          <a:p>
            <a:pPr marL="342900" indent="-342900">
              <a:buClr>
                <a:schemeClr val="accent3"/>
              </a:buClr>
              <a:buFont typeface="Arial" panose="020B0604020202020204" pitchFamily="34" charset="0"/>
              <a:buChar char="•"/>
            </a:pPr>
            <a:r>
              <a:rPr lang="en-US" dirty="0"/>
              <a:t>Pure solids and pure liquids </a:t>
            </a:r>
            <a:r>
              <a:rPr lang="en-US" i="1" dirty="0"/>
              <a:t>do not appear in the </a:t>
            </a:r>
            <a:r>
              <a:rPr lang="en-US" dirty="0"/>
              <a:t>K</a:t>
            </a:r>
            <a:r>
              <a:rPr lang="en-US" i="1" dirty="0"/>
              <a:t> expression</a:t>
            </a:r>
            <a:r>
              <a:rPr lang="en-US" dirty="0"/>
              <a:t>. </a:t>
            </a:r>
          </a:p>
          <a:p>
            <a:pPr>
              <a:buClr>
                <a:schemeClr val="accent3"/>
              </a:buClr>
            </a:pPr>
            <a:endParaRPr lang="en-US" dirty="0"/>
          </a:p>
          <a:p>
            <a:pPr marL="342900" indent="-342900">
              <a:buClr>
                <a:schemeClr val="accent3"/>
              </a:buClr>
              <a:buFont typeface="Arial" panose="020B0604020202020204" pitchFamily="34" charset="0"/>
              <a:buChar char="•"/>
            </a:pPr>
            <a:r>
              <a:rPr lang="en-US" dirty="0"/>
              <a:t>The position of equilibrium is independent of the amount of solid or liquid present, </a:t>
            </a:r>
            <a:r>
              <a:rPr lang="en-US" i="1" dirty="0"/>
              <a:t>as long as at least some is present in the reaction mixture</a:t>
            </a:r>
            <a:r>
              <a:rPr lang="en-US" dirty="0"/>
              <a:t>.</a:t>
            </a:r>
          </a:p>
          <a:p>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458975109"/>
              </p:ext>
            </p:extLst>
          </p:nvPr>
        </p:nvGraphicFramePr>
        <p:xfrm>
          <a:off x="1922463" y="2614613"/>
          <a:ext cx="5692775" cy="661987"/>
        </p:xfrm>
        <a:graphic>
          <a:graphicData uri="http://schemas.openxmlformats.org/presentationml/2006/ole">
            <mc:AlternateContent xmlns:mc="http://schemas.openxmlformats.org/markup-compatibility/2006">
              <mc:Choice xmlns:v="urn:schemas-microsoft-com:vml" Requires="v">
                <p:oleObj spid="_x0000_s17511" name="Equation" r:id="rId3" imgW="2184120" imgH="253800" progId="Equation.DSMT4">
                  <p:embed/>
                </p:oleObj>
              </mc:Choice>
              <mc:Fallback>
                <p:oleObj name="Equation" r:id="rId3" imgW="2184120" imgH="253800" progId="Equation.DSMT4">
                  <p:embed/>
                  <p:pic>
                    <p:nvPicPr>
                      <p:cNvPr id="0" name=""/>
                      <p:cNvPicPr/>
                      <p:nvPr/>
                    </p:nvPicPr>
                    <p:blipFill>
                      <a:blip r:embed="rId4"/>
                      <a:stretch>
                        <a:fillRect/>
                      </a:stretch>
                    </p:blipFill>
                    <p:spPr>
                      <a:xfrm>
                        <a:off x="1922463" y="2614613"/>
                        <a:ext cx="5692775" cy="661987"/>
                      </a:xfrm>
                      <a:prstGeom prst="rect">
                        <a:avLst/>
                      </a:prstGeom>
                    </p:spPr>
                  </p:pic>
                </p:oleObj>
              </mc:Fallback>
            </mc:AlternateContent>
          </a:graphicData>
        </a:graphic>
      </p:graphicFrame>
    </p:spTree>
    <p:extLst>
      <p:ext uri="{BB962C8B-B14F-4D97-AF65-F5344CB8AC3E}">
        <p14:creationId xmlns:p14="http://schemas.microsoft.com/office/powerpoint/2010/main" val="10529013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Objectives</a:t>
            </a:r>
          </a:p>
        </p:txBody>
      </p:sp>
      <p:sp>
        <p:nvSpPr>
          <p:cNvPr id="3" name="Content Placeholder 2"/>
          <p:cNvSpPr>
            <a:spLocks noGrp="1"/>
          </p:cNvSpPr>
          <p:nvPr>
            <p:ph idx="1"/>
          </p:nvPr>
        </p:nvSpPr>
        <p:spPr/>
        <p:txBody>
          <a:bodyPr/>
          <a:lstStyle/>
          <a:p>
            <a:r>
              <a:rPr lang="en-US" dirty="0"/>
              <a:t>13.3 Shifting Equilibria: Le </a:t>
            </a:r>
            <a:r>
              <a:rPr lang="en-US" dirty="0" err="1"/>
              <a:t>Châtelier’s</a:t>
            </a:r>
            <a:r>
              <a:rPr lang="en-US" dirty="0"/>
              <a:t> Principle</a:t>
            </a:r>
          </a:p>
          <a:p>
            <a:pPr lvl="1"/>
            <a:r>
              <a:rPr lang="en-US" dirty="0"/>
              <a:t>Describe the ways in which an equilibrium system can be stressed</a:t>
            </a:r>
          </a:p>
          <a:p>
            <a:pPr lvl="1"/>
            <a:r>
              <a:rPr lang="en-US" dirty="0"/>
              <a:t>Predict the response of a stressed equilibrium using Le Chatelier’s principle</a:t>
            </a:r>
          </a:p>
        </p:txBody>
      </p:sp>
    </p:spTree>
    <p:extLst>
      <p:ext uri="{BB962C8B-B14F-4D97-AF65-F5344CB8AC3E}">
        <p14:creationId xmlns:p14="http://schemas.microsoft.com/office/powerpoint/2010/main" val="1778850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1326"/>
            <a:ext cx="8062912" cy="963360"/>
          </a:xfrm>
        </p:spPr>
        <p:txBody>
          <a:bodyPr>
            <a:normAutofit/>
          </a:bodyPr>
          <a:lstStyle/>
          <a:p>
            <a:r>
              <a:rPr lang="en-US" dirty="0"/>
              <a:t>Shifting Equilibria: </a:t>
            </a:r>
            <a:r>
              <a:rPr lang="en-US"/>
              <a:t>Le Châtelier’s </a:t>
            </a:r>
            <a:r>
              <a:rPr lang="en-US" dirty="0"/>
              <a:t>Principle</a:t>
            </a:r>
          </a:p>
        </p:txBody>
      </p:sp>
      <p:sp>
        <p:nvSpPr>
          <p:cNvPr id="4" name="Text Placeholder 3"/>
          <p:cNvSpPr>
            <a:spLocks noGrp="1"/>
          </p:cNvSpPr>
          <p:nvPr>
            <p:ph idx="1"/>
          </p:nvPr>
        </p:nvSpPr>
        <p:spPr>
          <a:xfrm>
            <a:off x="457200" y="1122630"/>
            <a:ext cx="8062912" cy="4887734"/>
          </a:xfrm>
        </p:spPr>
        <p:txBody>
          <a:bodyPr/>
          <a:lstStyle/>
          <a:p>
            <a:pPr marL="0" indent="0">
              <a:buNone/>
            </a:pPr>
            <a:r>
              <a:rPr lang="en-US" b="1"/>
              <a:t>Le Châtelier’s </a:t>
            </a:r>
            <a:r>
              <a:rPr lang="en-US" b="1" dirty="0"/>
              <a:t>Principle</a:t>
            </a:r>
            <a:r>
              <a:rPr lang="en-US" dirty="0"/>
              <a:t>: </a:t>
            </a:r>
            <a:r>
              <a:rPr lang="en-US" i="1" dirty="0"/>
              <a:t>When a chemical system at equilibrium is disturbed, it returns to equilibrium by counteracting the disturbance. </a:t>
            </a:r>
          </a:p>
          <a:p>
            <a:endParaRPr lang="en-US" dirty="0"/>
          </a:p>
          <a:p>
            <a:pPr marL="342900" indent="-342900">
              <a:buClr>
                <a:schemeClr val="accent3"/>
              </a:buClr>
              <a:buFont typeface="Arial" panose="020B0604020202020204" pitchFamily="34" charset="0"/>
              <a:buChar char="•"/>
            </a:pPr>
            <a:r>
              <a:rPr lang="en-US" dirty="0"/>
              <a:t>At equilibrium </a:t>
            </a:r>
            <a:r>
              <a:rPr lang="en-US" i="1" dirty="0"/>
              <a:t>Q </a:t>
            </a:r>
            <a:r>
              <a:rPr lang="en-US" dirty="0"/>
              <a:t>= </a:t>
            </a:r>
            <a:r>
              <a:rPr lang="en-US" i="1" dirty="0"/>
              <a:t>K</a:t>
            </a:r>
            <a:r>
              <a:rPr lang="en-US" dirty="0"/>
              <a:t>.</a:t>
            </a:r>
          </a:p>
          <a:p>
            <a:pPr marL="342900" indent="-342900">
              <a:buClr>
                <a:schemeClr val="accent3"/>
              </a:buClr>
              <a:buFont typeface="Arial" panose="020B0604020202020204" pitchFamily="34" charset="0"/>
              <a:buChar char="•"/>
            </a:pPr>
            <a:r>
              <a:rPr lang="en-US" dirty="0"/>
              <a:t>The disturbance causes a change in </a:t>
            </a:r>
            <a:r>
              <a:rPr lang="en-US" i="1" dirty="0"/>
              <a:t>Q</a:t>
            </a:r>
            <a:r>
              <a:rPr lang="en-US" dirty="0"/>
              <a:t>.</a:t>
            </a:r>
          </a:p>
          <a:p>
            <a:pPr marL="342900" indent="-342900">
              <a:buClr>
                <a:schemeClr val="accent3"/>
              </a:buClr>
              <a:buFont typeface="Arial" panose="020B0604020202020204" pitchFamily="34" charset="0"/>
              <a:buChar char="•"/>
            </a:pPr>
            <a:r>
              <a:rPr lang="en-US" dirty="0"/>
              <a:t>The reaction will shift to re-establish </a:t>
            </a:r>
            <a:r>
              <a:rPr lang="en-US" i="1" dirty="0"/>
              <a:t>Q </a:t>
            </a:r>
            <a:r>
              <a:rPr lang="en-US" dirty="0"/>
              <a:t>= </a:t>
            </a:r>
            <a:r>
              <a:rPr lang="en-US" i="1" dirty="0"/>
              <a:t>K</a:t>
            </a:r>
            <a:r>
              <a:rPr lang="en-US" dirty="0"/>
              <a:t>.</a:t>
            </a:r>
          </a:p>
          <a:p>
            <a:endParaRPr lang="en-US" dirty="0"/>
          </a:p>
        </p:txBody>
      </p:sp>
    </p:spTree>
    <p:extLst>
      <p:ext uri="{BB962C8B-B14F-4D97-AF65-F5344CB8AC3E}">
        <p14:creationId xmlns:p14="http://schemas.microsoft.com/office/powerpoint/2010/main" val="39786813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65127"/>
            <a:ext cx="8058150" cy="424583"/>
          </a:xfrm>
        </p:spPr>
        <p:txBody>
          <a:bodyPr>
            <a:normAutofit/>
          </a:bodyPr>
          <a:lstStyle/>
          <a:p>
            <a:r>
              <a:rPr lang="en-US" dirty="0"/>
              <a:t>Adding or Removing a Reactant or Product</a:t>
            </a:r>
          </a:p>
        </p:txBody>
      </p:sp>
      <p:sp>
        <p:nvSpPr>
          <p:cNvPr id="4" name="Text Placeholder 3"/>
          <p:cNvSpPr>
            <a:spLocks noGrp="1"/>
          </p:cNvSpPr>
          <p:nvPr>
            <p:ph idx="1"/>
          </p:nvPr>
        </p:nvSpPr>
        <p:spPr>
          <a:xfrm>
            <a:off x="457200" y="1291771"/>
            <a:ext cx="8062912" cy="4718593"/>
          </a:xfrm>
        </p:spPr>
        <p:txBody>
          <a:bodyPr/>
          <a:lstStyle/>
          <a:p>
            <a:pPr marL="342900" indent="-342900">
              <a:buClr>
                <a:schemeClr val="accent3"/>
              </a:buClr>
              <a:buFont typeface="Arial" panose="020B0604020202020204" pitchFamily="34" charset="0"/>
              <a:buChar char="•"/>
            </a:pPr>
            <a:r>
              <a:rPr lang="en-US" dirty="0"/>
              <a:t>If a chemical equilibrium is disturbed by </a:t>
            </a:r>
            <a:r>
              <a:rPr lang="en-US" i="1" dirty="0"/>
              <a:t>adding </a:t>
            </a:r>
            <a:r>
              <a:rPr lang="en-US" dirty="0"/>
              <a:t>a reactant or product, the system will proceed in the direction that consumes </a:t>
            </a:r>
            <a:r>
              <a:rPr lang="en-US" i="1" dirty="0">
                <a:solidFill>
                  <a:schemeClr val="tx1"/>
                </a:solidFill>
              </a:rPr>
              <a:t>part</a:t>
            </a:r>
            <a:r>
              <a:rPr lang="en-US" dirty="0"/>
              <a:t> of the added species.</a:t>
            </a:r>
          </a:p>
          <a:p>
            <a:pPr>
              <a:buClr>
                <a:schemeClr val="accent3"/>
              </a:buClr>
            </a:pPr>
            <a:endParaRPr lang="en-US" dirty="0"/>
          </a:p>
          <a:p>
            <a:pPr marL="342900" indent="-342900">
              <a:buClr>
                <a:schemeClr val="accent3"/>
              </a:buClr>
              <a:buFont typeface="Arial" panose="020B0604020202020204" pitchFamily="34" charset="0"/>
              <a:buChar char="•"/>
            </a:pPr>
            <a:r>
              <a:rPr lang="en-US" dirty="0"/>
              <a:t>If a chemical equilibrium is disturbed by </a:t>
            </a:r>
            <a:r>
              <a:rPr lang="en-US" i="1" dirty="0"/>
              <a:t>removing </a:t>
            </a:r>
            <a:r>
              <a:rPr lang="en-US" dirty="0"/>
              <a:t>a reactant or product, the system will proceed in the direction that restores </a:t>
            </a:r>
            <a:r>
              <a:rPr lang="en-US" i="1" dirty="0">
                <a:solidFill>
                  <a:schemeClr val="tx1"/>
                </a:solidFill>
              </a:rPr>
              <a:t>part </a:t>
            </a:r>
            <a:r>
              <a:rPr lang="en-US" dirty="0"/>
              <a:t>of the removed species.</a:t>
            </a:r>
          </a:p>
          <a:p>
            <a:pPr>
              <a:buClr>
                <a:schemeClr val="accent3"/>
              </a:buClr>
            </a:pPr>
            <a:endParaRPr lang="en-US" dirty="0"/>
          </a:p>
          <a:p>
            <a:pPr marL="342900" indent="-342900">
              <a:buClr>
                <a:schemeClr val="accent3"/>
              </a:buClr>
              <a:buFont typeface="Arial" panose="020B0604020202020204" pitchFamily="34" charset="0"/>
              <a:buChar char="•"/>
            </a:pPr>
            <a:r>
              <a:rPr lang="en-US" dirty="0"/>
              <a:t>The system responds in the way that restores equilibrium and therefore allows </a:t>
            </a:r>
            <a:r>
              <a:rPr lang="en-US" i="1" dirty="0"/>
              <a:t>Q</a:t>
            </a:r>
            <a:r>
              <a:rPr lang="en-US" dirty="0"/>
              <a:t> = </a:t>
            </a:r>
            <a:r>
              <a:rPr lang="en-US" i="1" dirty="0"/>
              <a:t>K</a:t>
            </a:r>
            <a:r>
              <a:rPr lang="en-US" dirty="0"/>
              <a:t> again. </a:t>
            </a:r>
          </a:p>
          <a:p>
            <a:pPr marL="0" indent="0">
              <a:buNone/>
            </a:pPr>
            <a:endParaRPr lang="en-US" dirty="0"/>
          </a:p>
        </p:txBody>
      </p:sp>
    </p:spTree>
    <p:extLst>
      <p:ext uri="{BB962C8B-B14F-4D97-AF65-F5344CB8AC3E}">
        <p14:creationId xmlns:p14="http://schemas.microsoft.com/office/powerpoint/2010/main" val="31323507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65127"/>
            <a:ext cx="8058150" cy="424583"/>
          </a:xfrm>
        </p:spPr>
        <p:txBody>
          <a:bodyPr>
            <a:normAutofit/>
          </a:bodyPr>
          <a:lstStyle/>
          <a:p>
            <a:r>
              <a:rPr lang="en-US" dirty="0"/>
              <a:t>Adding or Removing a Pure Liquid or Solid</a:t>
            </a:r>
          </a:p>
        </p:txBody>
      </p:sp>
      <p:sp>
        <p:nvSpPr>
          <p:cNvPr id="4" name="Text Placeholder 3"/>
          <p:cNvSpPr>
            <a:spLocks noGrp="1"/>
          </p:cNvSpPr>
          <p:nvPr>
            <p:ph idx="1"/>
          </p:nvPr>
        </p:nvSpPr>
        <p:spPr>
          <a:xfrm>
            <a:off x="457200" y="1262743"/>
            <a:ext cx="8062912" cy="4747621"/>
          </a:xfrm>
        </p:spPr>
        <p:txBody>
          <a:bodyPr/>
          <a:lstStyle/>
          <a:p>
            <a:pPr marL="342900" indent="-342900">
              <a:buClr>
                <a:schemeClr val="accent3"/>
              </a:buClr>
              <a:buFont typeface="Arial" panose="020B0604020202020204" pitchFamily="34" charset="0"/>
              <a:buChar char="•"/>
            </a:pPr>
            <a:r>
              <a:rPr lang="en-US" dirty="0"/>
              <a:t>Adding or removing a pure liquid or solid has </a:t>
            </a:r>
            <a:r>
              <a:rPr lang="en-US" i="1" dirty="0"/>
              <a:t>no effect </a:t>
            </a:r>
            <a:r>
              <a:rPr lang="en-US" dirty="0"/>
              <a:t>on the system unless all of the liquid or solid is removed. </a:t>
            </a:r>
          </a:p>
          <a:p>
            <a:pPr>
              <a:buClr>
                <a:schemeClr val="accent3"/>
              </a:buClr>
            </a:pPr>
            <a:endParaRPr lang="en-US" dirty="0"/>
          </a:p>
          <a:p>
            <a:pPr marL="342900" indent="-342900">
              <a:buClr>
                <a:schemeClr val="accent3"/>
              </a:buClr>
              <a:buFont typeface="Arial" panose="020B0604020202020204" pitchFamily="34" charset="0"/>
              <a:buChar char="•"/>
            </a:pPr>
            <a:r>
              <a:rPr lang="en-US" dirty="0"/>
              <a:t>This is because pure liquids and solids do not appear in the equilibrium expression.</a:t>
            </a:r>
          </a:p>
          <a:p>
            <a:pPr marL="0" indent="0">
              <a:buNone/>
            </a:pPr>
            <a:endParaRPr lang="en-US" dirty="0"/>
          </a:p>
        </p:txBody>
      </p:sp>
    </p:spTree>
    <p:extLst>
      <p:ext uri="{BB962C8B-B14F-4D97-AF65-F5344CB8AC3E}">
        <p14:creationId xmlns:p14="http://schemas.microsoft.com/office/powerpoint/2010/main" val="299949604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65127"/>
            <a:ext cx="8058150" cy="424583"/>
          </a:xfrm>
        </p:spPr>
        <p:txBody>
          <a:bodyPr/>
          <a:lstStyle/>
          <a:p>
            <a:r>
              <a:rPr lang="en-US" dirty="0"/>
              <a:t>Figure 13.7</a:t>
            </a:r>
          </a:p>
        </p:txBody>
      </p:sp>
      <p:pic>
        <p:nvPicPr>
          <p:cNvPr id="18434" name="Picture 2" descr="A bottle of soda sitting on the ground is shown with a large amount of fizz-filled liquid spewing out of the top."/>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2357219" y="1573505"/>
            <a:ext cx="4457700" cy="3063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027676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65127"/>
            <a:ext cx="8058150" cy="424583"/>
          </a:xfrm>
        </p:spPr>
        <p:txBody>
          <a:bodyPr/>
          <a:lstStyle/>
          <a:p>
            <a:r>
              <a:rPr lang="en-US" dirty="0"/>
              <a:t>Changes in Temperature</a:t>
            </a:r>
          </a:p>
        </p:txBody>
      </p:sp>
      <p:sp>
        <p:nvSpPr>
          <p:cNvPr id="4" name="Text Placeholder 3"/>
          <p:cNvSpPr>
            <a:spLocks noGrp="1"/>
          </p:cNvSpPr>
          <p:nvPr>
            <p:ph idx="1"/>
          </p:nvPr>
        </p:nvSpPr>
        <p:spPr>
          <a:xfrm>
            <a:off x="457200" y="1306286"/>
            <a:ext cx="8062912" cy="4704078"/>
          </a:xfrm>
        </p:spPr>
        <p:txBody>
          <a:bodyPr/>
          <a:lstStyle/>
          <a:p>
            <a:pPr marL="342900" indent="-342900">
              <a:buClr>
                <a:schemeClr val="accent3"/>
              </a:buClr>
              <a:buFont typeface="Arial" panose="020B0604020202020204" pitchFamily="34" charset="0"/>
              <a:buChar char="•"/>
            </a:pPr>
            <a:r>
              <a:rPr lang="en-US" dirty="0"/>
              <a:t>If you increase the temperature, you increase the heat. The equilibrium responds in a fashion that consumes the added heat.</a:t>
            </a:r>
          </a:p>
          <a:p>
            <a:pPr marL="0" indent="0">
              <a:buNone/>
            </a:pPr>
            <a:endParaRPr lang="en-US" dirty="0"/>
          </a:p>
        </p:txBody>
      </p:sp>
    </p:spTree>
    <p:extLst>
      <p:ext uri="{BB962C8B-B14F-4D97-AF65-F5344CB8AC3E}">
        <p14:creationId xmlns:p14="http://schemas.microsoft.com/office/powerpoint/2010/main" val="209923767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65127"/>
            <a:ext cx="8058150" cy="424583"/>
          </a:xfrm>
        </p:spPr>
        <p:txBody>
          <a:bodyPr>
            <a:normAutofit/>
          </a:bodyPr>
          <a:lstStyle/>
          <a:p>
            <a:r>
              <a:rPr lang="en-US" dirty="0"/>
              <a:t>Temperature and the Equilibrium Constant</a:t>
            </a:r>
          </a:p>
        </p:txBody>
      </p:sp>
      <p:sp>
        <p:nvSpPr>
          <p:cNvPr id="4" name="Text Placeholder 3"/>
          <p:cNvSpPr>
            <a:spLocks noGrp="1"/>
          </p:cNvSpPr>
          <p:nvPr>
            <p:ph idx="1"/>
          </p:nvPr>
        </p:nvSpPr>
        <p:spPr>
          <a:xfrm>
            <a:off x="457200" y="1306286"/>
            <a:ext cx="8062912" cy="4704078"/>
          </a:xfrm>
        </p:spPr>
        <p:txBody>
          <a:bodyPr/>
          <a:lstStyle/>
          <a:p>
            <a:pPr marL="342900" indent="-342900">
              <a:buClr>
                <a:schemeClr val="accent3"/>
              </a:buClr>
              <a:buFont typeface="Arial" panose="020B0604020202020204" pitchFamily="34" charset="0"/>
              <a:buChar char="•"/>
            </a:pPr>
            <a:r>
              <a:rPr lang="en-US" dirty="0"/>
              <a:t>Changing the temperature of a system results in a change in the value of the equilibrium constant.</a:t>
            </a:r>
          </a:p>
          <a:p>
            <a:pPr>
              <a:buClr>
                <a:schemeClr val="accent3"/>
              </a:buClr>
            </a:pPr>
            <a:endParaRPr lang="en-US" dirty="0"/>
          </a:p>
          <a:p>
            <a:pPr marL="342900" indent="-342900">
              <a:buClr>
                <a:schemeClr val="accent3"/>
              </a:buClr>
              <a:buFont typeface="Arial" panose="020B0604020202020204" pitchFamily="34" charset="0"/>
              <a:buChar char="•"/>
            </a:pPr>
            <a:r>
              <a:rPr lang="en-US" dirty="0"/>
              <a:t>If the forward reaction is exothermic, then </a:t>
            </a:r>
            <a:r>
              <a:rPr lang="en-US" i="1" dirty="0"/>
              <a:t>K</a:t>
            </a:r>
            <a:r>
              <a:rPr lang="en-US" dirty="0"/>
              <a:t> decreases as </a:t>
            </a:r>
            <a:r>
              <a:rPr lang="en-US" i="1" dirty="0"/>
              <a:t>T</a:t>
            </a:r>
            <a:r>
              <a:rPr lang="en-US" dirty="0"/>
              <a:t> increases.</a:t>
            </a:r>
          </a:p>
          <a:p>
            <a:pPr>
              <a:buClr>
                <a:schemeClr val="accent3"/>
              </a:buClr>
            </a:pPr>
            <a:endParaRPr lang="en-US" dirty="0"/>
          </a:p>
          <a:p>
            <a:pPr marL="342900" indent="-342900">
              <a:buClr>
                <a:schemeClr val="accent3"/>
              </a:buClr>
              <a:buFont typeface="Arial" panose="020B0604020202020204" pitchFamily="34" charset="0"/>
              <a:buChar char="•"/>
            </a:pPr>
            <a:r>
              <a:rPr lang="en-US" dirty="0"/>
              <a:t>If the forward reaction is endothermic, then </a:t>
            </a:r>
            <a:r>
              <a:rPr lang="en-US" i="1" dirty="0"/>
              <a:t>K</a:t>
            </a:r>
            <a:r>
              <a:rPr lang="en-US" dirty="0"/>
              <a:t> increases as </a:t>
            </a:r>
            <a:r>
              <a:rPr lang="en-US" i="1" dirty="0"/>
              <a:t>T</a:t>
            </a:r>
            <a:r>
              <a:rPr lang="en-US" dirty="0"/>
              <a:t> increases. </a:t>
            </a:r>
          </a:p>
          <a:p>
            <a:endParaRPr lang="en-US" dirty="0"/>
          </a:p>
        </p:txBody>
      </p:sp>
    </p:spTree>
    <p:extLst>
      <p:ext uri="{BB962C8B-B14F-4D97-AF65-F5344CB8AC3E}">
        <p14:creationId xmlns:p14="http://schemas.microsoft.com/office/powerpoint/2010/main" val="170973120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65127"/>
            <a:ext cx="8058150" cy="424583"/>
          </a:xfrm>
        </p:spPr>
        <p:txBody>
          <a:bodyPr/>
          <a:lstStyle/>
          <a:p>
            <a:r>
              <a:rPr lang="en-US" dirty="0"/>
              <a:t>Catalysts do not Affect Equilibrium</a:t>
            </a:r>
          </a:p>
        </p:txBody>
      </p:sp>
      <p:sp>
        <p:nvSpPr>
          <p:cNvPr id="4" name="Text Placeholder 3"/>
          <p:cNvSpPr>
            <a:spLocks noGrp="1"/>
          </p:cNvSpPr>
          <p:nvPr>
            <p:ph idx="1"/>
          </p:nvPr>
        </p:nvSpPr>
        <p:spPr>
          <a:xfrm>
            <a:off x="457200" y="1262743"/>
            <a:ext cx="8062912" cy="4747621"/>
          </a:xfrm>
        </p:spPr>
        <p:txBody>
          <a:bodyPr/>
          <a:lstStyle/>
          <a:p>
            <a:pPr marL="342900" indent="-342900">
              <a:buClr>
                <a:schemeClr val="accent3"/>
              </a:buClr>
              <a:buFont typeface="Arial" panose="020B0604020202020204" pitchFamily="34" charset="0"/>
              <a:buChar char="•"/>
            </a:pPr>
            <a:r>
              <a:rPr lang="en-US" dirty="0"/>
              <a:t>A catalyst speeds up the rate of a reaction.</a:t>
            </a:r>
          </a:p>
          <a:p>
            <a:pPr>
              <a:buClr>
                <a:schemeClr val="accent3"/>
              </a:buClr>
            </a:pPr>
            <a:endParaRPr lang="en-US" dirty="0"/>
          </a:p>
          <a:p>
            <a:pPr marL="342900" indent="-342900">
              <a:buClr>
                <a:schemeClr val="accent3"/>
              </a:buClr>
              <a:buFont typeface="Arial" panose="020B0604020202020204" pitchFamily="34" charset="0"/>
              <a:buChar char="•"/>
            </a:pPr>
            <a:r>
              <a:rPr lang="en-US" dirty="0"/>
              <a:t>For reversible reactions, catalysts increase the rates of the forward and reverse reactions.</a:t>
            </a:r>
          </a:p>
          <a:p>
            <a:pPr>
              <a:buClr>
                <a:schemeClr val="accent3"/>
              </a:buClr>
            </a:pPr>
            <a:endParaRPr lang="en-US" dirty="0"/>
          </a:p>
          <a:p>
            <a:pPr marL="342900" indent="-342900">
              <a:buClr>
                <a:schemeClr val="accent3"/>
              </a:buClr>
              <a:buFont typeface="Arial" panose="020B0604020202020204" pitchFamily="34" charset="0"/>
              <a:buChar char="•"/>
            </a:pPr>
            <a:r>
              <a:rPr lang="en-US" b="1" dirty="0"/>
              <a:t>Result</a:t>
            </a:r>
            <a:r>
              <a:rPr lang="en-US" dirty="0"/>
              <a:t>: A catalyst causes the system to reach equilibrium more quickly.</a:t>
            </a:r>
          </a:p>
          <a:p>
            <a:pPr>
              <a:buClr>
                <a:schemeClr val="accent3"/>
              </a:buClr>
            </a:pPr>
            <a:endParaRPr lang="en-US" dirty="0"/>
          </a:p>
          <a:p>
            <a:pPr marL="342900" indent="-342900">
              <a:buClr>
                <a:schemeClr val="accent3"/>
              </a:buClr>
              <a:buFont typeface="Arial" panose="020B0604020202020204" pitchFamily="34" charset="0"/>
              <a:buChar char="•"/>
            </a:pPr>
            <a:r>
              <a:rPr lang="en-US" dirty="0"/>
              <a:t>But a catalyst does not affect the equilibrium concentrations or value of the equilibrium constant. </a:t>
            </a:r>
          </a:p>
          <a:p>
            <a:endParaRPr lang="en-US" dirty="0"/>
          </a:p>
        </p:txBody>
      </p:sp>
    </p:spTree>
    <p:extLst>
      <p:ext uri="{BB962C8B-B14F-4D97-AF65-F5344CB8AC3E}">
        <p14:creationId xmlns:p14="http://schemas.microsoft.com/office/powerpoint/2010/main" val="118894424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65127"/>
            <a:ext cx="8058150" cy="424583"/>
          </a:xfrm>
        </p:spPr>
        <p:txBody>
          <a:bodyPr/>
          <a:lstStyle/>
          <a:p>
            <a:r>
              <a:rPr lang="en-US" dirty="0"/>
              <a:t>Figure 13.8</a:t>
            </a:r>
          </a:p>
        </p:txBody>
      </p:sp>
      <p:sp>
        <p:nvSpPr>
          <p:cNvPr id="4" name="Text Placeholder 3"/>
          <p:cNvSpPr>
            <a:spLocks noGrp="1"/>
          </p:cNvSpPr>
          <p:nvPr>
            <p:ph idx="1"/>
          </p:nvPr>
        </p:nvSpPr>
        <p:spPr>
          <a:xfrm>
            <a:off x="457200" y="5022166"/>
            <a:ext cx="8062912" cy="886266"/>
          </a:xfrm>
        </p:spPr>
        <p:txBody>
          <a:bodyPr>
            <a:normAutofit fontScale="77500" lnSpcReduction="20000"/>
          </a:bodyPr>
          <a:lstStyle/>
          <a:p>
            <a:pPr marL="0" indent="0">
              <a:lnSpc>
                <a:spcPct val="120000"/>
              </a:lnSpc>
              <a:buNone/>
            </a:pPr>
            <a:r>
              <a:rPr lang="en-US" dirty="0"/>
              <a:t>Reaction diagrams for an elementary process in the absence (red) and presence (blue) of a catalyst. The presence of catalyst lowers the activation energies of both the forward and reverse reactions but does not affect the value of the equilibrium constant.</a:t>
            </a:r>
          </a:p>
        </p:txBody>
      </p:sp>
      <p:pic>
        <p:nvPicPr>
          <p:cNvPr id="19458" name="Picture 2" descr="“Transition state.” The y-axis on the graph is labeled “Energy” and the x-axis is labeled “Extent of Reaction.” Two curves are plotted on the graph. Both start mid-way up the y-axis. The red curve has a steep initial slope as it increases, then reaches its peak where it meets a horizontal dotted line, then has a steep decline before leveling out. From the initial point to the horizontal line, there is a vertical line with arrows on each end labeled “E subscript a forward.” From the end point to the horizontal line, there is a vertical line with arrows on each end labeled “E subscript a reverse.” The second curve is less steep than the first and does not reach as high of a peak on the y-axis. It meets a separate horizontal dotted line at its peak, then declines at a similar rate to the first curve before leveling out with the first curve. From the initial point where the slope begins to increase to the horizontal line, there is a vertical line with arrows on each end labeled “E subscript a forward.” From the end point right as it levels out to the horizontal line, there is a vertical line with arrows on each end labeled “E subscript a reverse.”"/>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2785404" y="1174653"/>
            <a:ext cx="3615396" cy="34377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45456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Objectives</a:t>
            </a:r>
          </a:p>
        </p:txBody>
      </p:sp>
      <p:sp>
        <p:nvSpPr>
          <p:cNvPr id="3" name="Content Placeholder 2"/>
          <p:cNvSpPr>
            <a:spLocks noGrp="1"/>
          </p:cNvSpPr>
          <p:nvPr>
            <p:ph idx="1"/>
          </p:nvPr>
        </p:nvSpPr>
        <p:spPr/>
        <p:txBody>
          <a:bodyPr/>
          <a:lstStyle/>
          <a:p>
            <a:r>
              <a:rPr lang="en-US" dirty="0"/>
              <a:t>13.1 Chemical Equilibria</a:t>
            </a:r>
          </a:p>
          <a:p>
            <a:pPr lvl="1"/>
            <a:r>
              <a:rPr lang="en-US" dirty="0"/>
              <a:t>Describe the nature of equilibrium systems</a:t>
            </a:r>
          </a:p>
          <a:p>
            <a:pPr lvl="1"/>
            <a:r>
              <a:rPr lang="en-US" dirty="0"/>
              <a:t>Explain the dynamic nature of a chemical equilibrium</a:t>
            </a:r>
          </a:p>
        </p:txBody>
      </p:sp>
    </p:spTree>
    <p:extLst>
      <p:ext uri="{BB962C8B-B14F-4D97-AF65-F5344CB8AC3E}">
        <p14:creationId xmlns:p14="http://schemas.microsoft.com/office/powerpoint/2010/main" val="299475121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igure Number"/>
          <p:cNvSpPr>
            <a:spLocks noGrp="1"/>
          </p:cNvSpPr>
          <p:nvPr>
            <p:ph type="title"/>
          </p:nvPr>
        </p:nvSpPr>
        <p:spPr>
          <a:xfrm>
            <a:off x="457199" y="365127"/>
            <a:ext cx="8058151" cy="424583"/>
          </a:xfrm>
        </p:spPr>
        <p:txBody>
          <a:bodyPr/>
          <a:lstStyle/>
          <a:p>
            <a:r>
              <a:rPr lang="en-US" dirty="0"/>
              <a:t>Figure 13.9</a:t>
            </a:r>
          </a:p>
        </p:txBody>
      </p:sp>
      <p:sp>
        <p:nvSpPr>
          <p:cNvPr id="7" name="Figure Legend"/>
          <p:cNvSpPr>
            <a:spLocks noGrp="1"/>
          </p:cNvSpPr>
          <p:nvPr>
            <p:ph idx="13"/>
          </p:nvPr>
        </p:nvSpPr>
        <p:spPr>
          <a:xfrm>
            <a:off x="457199" y="4918365"/>
            <a:ext cx="8058151" cy="1271731"/>
          </a:xfrm>
        </p:spPr>
        <p:txBody>
          <a:bodyPr>
            <a:normAutofit/>
          </a:bodyPr>
          <a:lstStyle/>
          <a:p>
            <a:r>
              <a:rPr lang="en-US" sz="1600" dirty="0"/>
              <a:t>The figure shows a typical industrial setup for the commercial production of ammonia by the Haber-Bosch process. The process operates under conditions that stress the chemical equilibrium to favor product formation.</a:t>
            </a:r>
          </a:p>
        </p:txBody>
      </p:sp>
      <p:pic>
        <p:nvPicPr>
          <p:cNvPr id="6" name="Figure" descr="A diagram is shown that is composed of three main sections. The first section shows an intake pipe labeled with blue arrows and the terms, “N subscript 2, H subscript 2, feed gases,” and “Compressor.” This pipe leads to a large chamber with a turbine in the top section and a coil in the bottom section. From top to bottom, the sections of this chamber are labeled, “Heat exchanger,” “Catalyst chamber 400 to 500 degrees C,” “Catalyst,” “Heater,” and “Preheated feed gases.” One pipe leads from the top of this chamber with red arrows and is labeled, “N H subscript 3 and unreacted N subscript 2, H subscript 2,” while another pipe leads to the bottom of the chamber and reads, “Compressor,” and has orange arrows going through it. These two pipes are connected to a square container that is labeled, “Heat exchanger,” and has red arrows going into it from the upper pipe, orange arrows going away from it to the lower pipe and into a third system. The pipes leading into and out of the heat exchanger are labeled, “Recycled N subscript 2, H subscript 2.” The third system shows a container with an interior zig-zag-shaped pipe that sits on a base that contains a curled pipe on a storage tank. From the top of the image to the bottom are the terms, “N H subscript 3 and unreacted N subscript 2, H subscript 2,” “Condenser,” “Cold water in,” “Refrigeration,” “N H subscript 3 ( l ),” and “Storage” Blue arrows lead away from the base of this system and into the second system while other blue arrows lead into the system from the right side of the diagram and back out of the same chamber."/>
          <p:cNvPicPr>
            <a:picLocks noChangeAspect="1"/>
          </p:cNvPicPr>
          <p:nvPr/>
        </p:nvPicPr>
        <p:blipFill>
          <a:blip r:embed="rId2" cstate="email">
            <a:extLst>
              <a:ext uri="{28A0092B-C50C-407E-A947-70E740481C1C}">
                <a14:useLocalDpi xmlns:a14="http://schemas.microsoft.com/office/drawing/2010/main" val="0"/>
              </a:ext>
            </a:extLst>
          </a:blip>
          <a:srcRect l="-24691" r="-24691"/>
          <a:stretch>
            <a:fillRect/>
          </a:stretch>
        </p:blipFill>
        <p:spPr>
          <a:xfrm>
            <a:off x="457199" y="1122386"/>
            <a:ext cx="8062913" cy="3500071"/>
          </a:xfrm>
          <a:prstGeom prst="rect">
            <a:avLst/>
          </a:prstGeom>
        </p:spPr>
      </p:pic>
    </p:spTree>
    <p:extLst>
      <p:ext uri="{BB962C8B-B14F-4D97-AF65-F5344CB8AC3E}">
        <p14:creationId xmlns:p14="http://schemas.microsoft.com/office/powerpoint/2010/main" val="33342123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Objectives</a:t>
            </a:r>
          </a:p>
        </p:txBody>
      </p:sp>
      <p:sp>
        <p:nvSpPr>
          <p:cNvPr id="3" name="Content Placeholder 2"/>
          <p:cNvSpPr>
            <a:spLocks noGrp="1"/>
          </p:cNvSpPr>
          <p:nvPr>
            <p:ph idx="1"/>
          </p:nvPr>
        </p:nvSpPr>
        <p:spPr/>
        <p:txBody>
          <a:bodyPr/>
          <a:lstStyle/>
          <a:p>
            <a:r>
              <a:rPr lang="en-US" dirty="0"/>
              <a:t>13.4 Equilibrium Calculations</a:t>
            </a:r>
          </a:p>
          <a:p>
            <a:pPr lvl="1"/>
            <a:r>
              <a:rPr lang="en-US" dirty="0"/>
              <a:t>Identify the changes in concentration or pressure that occur for chemical species in equilibrium systems</a:t>
            </a:r>
          </a:p>
          <a:p>
            <a:pPr lvl="1"/>
            <a:r>
              <a:rPr lang="en-US" dirty="0"/>
              <a:t>Calculate equilibrium concentrations or pressures and equilibrium constants, using various algebraic approaches</a:t>
            </a:r>
          </a:p>
        </p:txBody>
      </p:sp>
    </p:spTree>
    <p:extLst>
      <p:ext uri="{BB962C8B-B14F-4D97-AF65-F5344CB8AC3E}">
        <p14:creationId xmlns:p14="http://schemas.microsoft.com/office/powerpoint/2010/main" val="241397807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65127"/>
            <a:ext cx="8058150" cy="424583"/>
          </a:xfrm>
        </p:spPr>
        <p:txBody>
          <a:bodyPr/>
          <a:lstStyle/>
          <a:p>
            <a:r>
              <a:rPr lang="en-US" dirty="0"/>
              <a:t>Equilibrium Calculations</a:t>
            </a:r>
          </a:p>
        </p:txBody>
      </p:sp>
      <p:sp>
        <p:nvSpPr>
          <p:cNvPr id="4" name="Text Placeholder 3"/>
          <p:cNvSpPr>
            <a:spLocks noGrp="1"/>
          </p:cNvSpPr>
          <p:nvPr>
            <p:ph idx="1"/>
          </p:nvPr>
        </p:nvSpPr>
        <p:spPr>
          <a:xfrm>
            <a:off x="457200" y="1262743"/>
            <a:ext cx="8062912" cy="4747621"/>
          </a:xfrm>
        </p:spPr>
        <p:txBody>
          <a:bodyPr/>
          <a:lstStyle/>
          <a:p>
            <a:pPr marL="0" indent="0">
              <a:buNone/>
            </a:pPr>
            <a:r>
              <a:rPr lang="en-US" b="1" dirty="0"/>
              <a:t>Types of Equilibrium Calculations:</a:t>
            </a:r>
          </a:p>
          <a:p>
            <a:endParaRPr lang="en-US" b="1" dirty="0"/>
          </a:p>
          <a:p>
            <a:pPr marL="342900" indent="-342900">
              <a:buClr>
                <a:schemeClr val="accent3"/>
              </a:buClr>
              <a:buFont typeface="Arial" panose="020B0604020202020204" pitchFamily="34" charset="0"/>
              <a:buChar char="•"/>
            </a:pPr>
            <a:r>
              <a:rPr lang="en-US" dirty="0"/>
              <a:t>Calculation of an equilibrium constant</a:t>
            </a:r>
          </a:p>
          <a:p>
            <a:pPr>
              <a:buClr>
                <a:schemeClr val="accent3"/>
              </a:buClr>
            </a:pPr>
            <a:endParaRPr lang="en-US" dirty="0"/>
          </a:p>
          <a:p>
            <a:pPr marL="342900" indent="-342900">
              <a:buClr>
                <a:schemeClr val="accent3"/>
              </a:buClr>
              <a:buFont typeface="Arial" panose="020B0604020202020204" pitchFamily="34" charset="0"/>
              <a:buChar char="•"/>
            </a:pPr>
            <a:r>
              <a:rPr lang="en-US" dirty="0"/>
              <a:t>Calculation of missing equilibrium concentration or partial pressure</a:t>
            </a:r>
          </a:p>
          <a:p>
            <a:pPr>
              <a:buClr>
                <a:schemeClr val="accent3"/>
              </a:buClr>
            </a:pPr>
            <a:endParaRPr lang="en-US" dirty="0"/>
          </a:p>
          <a:p>
            <a:pPr marL="342900" indent="-342900">
              <a:buClr>
                <a:schemeClr val="accent3"/>
              </a:buClr>
              <a:buFont typeface="Arial" panose="020B0604020202020204" pitchFamily="34" charset="0"/>
              <a:buChar char="•"/>
            </a:pPr>
            <a:r>
              <a:rPr lang="en-US" dirty="0"/>
              <a:t>Calculation of equilibrium concentrations (or partial pressures) from initial concentrations (or partial pressures)</a:t>
            </a:r>
          </a:p>
          <a:p>
            <a:endParaRPr lang="en-US" dirty="0"/>
          </a:p>
        </p:txBody>
      </p:sp>
    </p:spTree>
    <p:extLst>
      <p:ext uri="{BB962C8B-B14F-4D97-AF65-F5344CB8AC3E}">
        <p14:creationId xmlns:p14="http://schemas.microsoft.com/office/powerpoint/2010/main" val="396992250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13.6</a:t>
            </a:r>
          </a:p>
        </p:txBody>
      </p:sp>
      <p:pic>
        <p:nvPicPr>
          <p:cNvPr id="21506" name="Picture 2" descr="This table has two main columns and four rows. The first row for the first column does not have a heading and then has the following in the first column: Initial concentration ( M ), Change ( M ), Equilibrium concentration ( M ). The second column has the header, “I subscript 2 plus sign I superscript negative sign equilibrium arrow I subscript 3 superscript negative sign.” Under the second column is a subgroup of three rows and three columns. The first column has the following: 1.000 times 10 to the negative third power, negative x, 1.000 times 10 to the negative third power minus x. The second column has the following: 1.000 times 10 to the negative third power, negative x, 1.000 times 10 to the negative third power minus x. The third column has the following: 0, positive x, x."/>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628650" y="1647731"/>
            <a:ext cx="7715378" cy="25388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3706427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13.6</a:t>
            </a:r>
          </a:p>
        </p:txBody>
      </p:sp>
      <p:pic>
        <p:nvPicPr>
          <p:cNvPr id="22530" name="Picture 2" descr="This table has two main columns and four rows. The first row for the first column does not have a heading and then has the following in the first column: Initial concentration ( M ), Change ( M ), Equilibrium concentration ( M ). The second column has the header, “I subscript 2 plus sign I superscript negative sign equilibrium arrow I subscript 3 superscript negative sign.” Under the second column is a subgroup of three rows and three columns. The first column has the following: 1.000 times 10 to the negative third power, negative 3.39 times 10 to the negative fourth power, 6.61 times 10 to the negative fourth power. The second column has the following: 1.000 times 10 to the negative third power, negative 3.39 times 10 to the negative fourth power, 6.61 times 10 to the negative fourth power. The third column has the following: 0, positive 3.39 times 10 to the negative fourth power, 3.39 times 10 to the negative fourth power."/>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520763" y="1837853"/>
            <a:ext cx="7994587" cy="21637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89584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13.8</a:t>
            </a:r>
          </a:p>
        </p:txBody>
      </p:sp>
      <p:pic>
        <p:nvPicPr>
          <p:cNvPr id="23554" name="Picture 2" descr="This table has two main columns and four rows. The first row for the first column does not have a heading and then has the following in the first column: Initial concentration ( M ), Change ( M ), Equilibrium concentration ( M ). The second column has the header, “P C l subscript 5 equilibrium arrow P C l subscript 3 plus C l subscript 2.” Under the second column is a subgroup of three rows and three columns. The first column has the following: 1.00, negative x, 1.00 minus x. The second column has the following: 0, positive x, x. The third column has the following: 0, positive x, x."/>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574938" y="1874068"/>
            <a:ext cx="7940412" cy="21491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531152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13.9</a:t>
            </a:r>
          </a:p>
        </p:txBody>
      </p:sp>
      <p:pic>
        <p:nvPicPr>
          <p:cNvPr id="24578" name="Picture 2" descr="This table has two main columns and four rows. The first row for the first column does not have a heading and then has the following: Initial pressure ( M ), Change ( M ), Equilibrium ( M ). The second column has the header, “H C N ( a q ) equilibrium arrow H superscript plus sign ( a q ) plus C N subscript negative sign ( a q ).” Under the second column is a subgroup of three columns and three rows. The first column has the following: 0.15, negative x, 0.15 minus x. The second column has the following: 0, positive x, x. The third column has the following: 0, positive x, x."/>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541886" y="1799721"/>
            <a:ext cx="8066965" cy="21747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855281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xercise Number"/>
          <p:cNvSpPr>
            <a:spLocks noGrp="1"/>
          </p:cNvSpPr>
          <p:nvPr>
            <p:ph type="title"/>
          </p:nvPr>
        </p:nvSpPr>
        <p:spPr>
          <a:xfrm>
            <a:off x="457199" y="365127"/>
            <a:ext cx="8058151" cy="424583"/>
          </a:xfrm>
        </p:spPr>
        <p:txBody>
          <a:bodyPr/>
          <a:lstStyle/>
          <a:p>
            <a:r>
              <a:rPr lang="en-US" dirty="0"/>
              <a:t>Exercise 80</a:t>
            </a:r>
          </a:p>
        </p:txBody>
      </p:sp>
      <p:sp>
        <p:nvSpPr>
          <p:cNvPr id="7" name="Figure Legend" hidden="1"/>
          <p:cNvSpPr>
            <a:spLocks noGrp="1"/>
          </p:cNvSpPr>
          <p:nvPr>
            <p:ph idx="13"/>
          </p:nvPr>
        </p:nvSpPr>
        <p:spPr/>
        <p:txBody>
          <a:bodyPr>
            <a:normAutofit/>
          </a:bodyPr>
          <a:lstStyle/>
          <a:p>
            <a:endParaRPr lang="en-US" sz="1600" dirty="0"/>
          </a:p>
        </p:txBody>
      </p:sp>
      <p:pic>
        <p:nvPicPr>
          <p:cNvPr id="10" name="Figure" descr="Three Lewis structures are shown. The first is labeled, “n dash Butane,” and has a C H subscript 3 single bonded to a C H subscript 2 group. This C H subscript 2 group is single bonded to another C H subscript 2 group which is single bonded to a C H subscript 3 group. The second is labeled, “iso dash Butane,” and is composed of a C H group single bonded to three C H subscript 3 groups. The third structure shows a chain of atoms: “C H subscript 3, C H subscript 2, C H subscript 2, C H subscript 3,” a double-headed arrow, then a carbon atom single bonded to three C H subscript 3 groups as well as a hydrogen atom."/>
          <p:cNvPicPr>
            <a:picLocks noChangeAspect="1"/>
          </p:cNvPicPr>
          <p:nvPr/>
        </p:nvPicPr>
        <p:blipFill>
          <a:blip r:embed="rId2">
            <a:extLst>
              <a:ext uri="{28A0092B-C50C-407E-A947-70E740481C1C}">
                <a14:useLocalDpi xmlns:a14="http://schemas.microsoft.com/office/drawing/2010/main" val="0"/>
              </a:ext>
            </a:extLst>
          </a:blip>
          <a:srcRect t="-33480" b="-33480"/>
          <a:stretch>
            <a:fillRect/>
          </a:stretch>
        </p:blipFill>
        <p:spPr>
          <a:xfrm>
            <a:off x="457199" y="1122386"/>
            <a:ext cx="8062913" cy="3500071"/>
          </a:xfrm>
          <a:prstGeom prst="rect">
            <a:avLst/>
          </a:prstGeom>
        </p:spPr>
      </p:pic>
    </p:spTree>
    <p:extLst>
      <p:ext uri="{BB962C8B-B14F-4D97-AF65-F5344CB8AC3E}">
        <p14:creationId xmlns:p14="http://schemas.microsoft.com/office/powerpoint/2010/main" val="369698604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pyright"/>
          <p:cNvSpPr>
            <a:spLocks noGrp="1"/>
          </p:cNvSpPr>
          <p:nvPr>
            <p:ph sz="half" idx="1"/>
          </p:nvPr>
        </p:nvSpPr>
        <p:spPr>
          <a:xfrm>
            <a:off x="457200" y="1107617"/>
            <a:ext cx="8062912" cy="5256973"/>
          </a:xfrm>
        </p:spPr>
        <p:txBody>
          <a:bodyPr anchor="ctr">
            <a:noAutofit/>
          </a:bodyPr>
          <a:lstStyle/>
          <a:p>
            <a:pPr marL="0" indent="0">
              <a:buNone/>
            </a:pPr>
            <a:r>
              <a:rPr lang="en-US" sz="1600"/>
              <a:t>This OpenStax ancillary resource is © Rice University under a CC-BY 4.0 International license; it may be reproduced or modified but must be attributed to OpenStax, Rice University and any changes must be noted.</a:t>
            </a:r>
          </a:p>
          <a:p>
            <a:endParaRPr lang="en-US" sz="1600" dirty="0"/>
          </a:p>
        </p:txBody>
      </p:sp>
    </p:spTree>
    <p:extLst>
      <p:ext uri="{BB962C8B-B14F-4D97-AF65-F5344CB8AC3E}">
        <p14:creationId xmlns:p14="http://schemas.microsoft.com/office/powerpoint/2010/main" val="6054597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65127"/>
            <a:ext cx="8058150" cy="424583"/>
          </a:xfrm>
        </p:spPr>
        <p:txBody>
          <a:bodyPr/>
          <a:lstStyle/>
          <a:p>
            <a:r>
              <a:rPr lang="en-US" dirty="0"/>
              <a:t>Chemical Equilibria </a:t>
            </a:r>
          </a:p>
        </p:txBody>
      </p:sp>
      <p:sp>
        <p:nvSpPr>
          <p:cNvPr id="4" name="Text Placeholder 3"/>
          <p:cNvSpPr>
            <a:spLocks noGrp="1"/>
          </p:cNvSpPr>
          <p:nvPr>
            <p:ph idx="1"/>
          </p:nvPr>
        </p:nvSpPr>
        <p:spPr>
          <a:xfrm>
            <a:off x="457200" y="1248229"/>
            <a:ext cx="8062912" cy="4762135"/>
          </a:xfrm>
        </p:spPr>
        <p:txBody>
          <a:bodyPr/>
          <a:lstStyle/>
          <a:p>
            <a:pPr>
              <a:buClr>
                <a:schemeClr val="accent3"/>
              </a:buClr>
            </a:pPr>
            <a:r>
              <a:rPr lang="en-US" dirty="0"/>
              <a:t>Reactions with an appreciable reverse reaction are often best represented as an </a:t>
            </a:r>
            <a:r>
              <a:rPr lang="en-US" b="1" dirty="0"/>
              <a:t>equilibrium</a:t>
            </a:r>
            <a:r>
              <a:rPr lang="en-US" dirty="0"/>
              <a:t>.</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a:p>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126920167"/>
              </p:ext>
            </p:extLst>
          </p:nvPr>
        </p:nvGraphicFramePr>
        <p:xfrm>
          <a:off x="2544763" y="2400300"/>
          <a:ext cx="4113212" cy="647700"/>
        </p:xfrm>
        <a:graphic>
          <a:graphicData uri="http://schemas.openxmlformats.org/presentationml/2006/ole">
            <mc:AlternateContent xmlns:mc="http://schemas.openxmlformats.org/markup-compatibility/2006">
              <mc:Choice xmlns:v="urn:schemas-microsoft-com:vml" Requires="v">
                <p:oleObj spid="_x0000_s1148" name="Equation" r:id="rId3" imgW="1612800" imgH="253800" progId="Equation.DSMT4">
                  <p:embed/>
                </p:oleObj>
              </mc:Choice>
              <mc:Fallback>
                <p:oleObj name="Equation" r:id="rId3" imgW="1612800" imgH="253800" progId="Equation.DSMT4">
                  <p:embed/>
                  <p:pic>
                    <p:nvPicPr>
                      <p:cNvPr id="0" name=""/>
                      <p:cNvPicPr/>
                      <p:nvPr/>
                    </p:nvPicPr>
                    <p:blipFill>
                      <a:blip r:embed="rId4"/>
                      <a:stretch>
                        <a:fillRect/>
                      </a:stretch>
                    </p:blipFill>
                    <p:spPr>
                      <a:xfrm>
                        <a:off x="2544763" y="2400300"/>
                        <a:ext cx="4113212" cy="647700"/>
                      </a:xfrm>
                      <a:prstGeom prst="rect">
                        <a:avLst/>
                      </a:prstGeom>
                    </p:spPr>
                  </p:pic>
                </p:oleObj>
              </mc:Fallback>
            </mc:AlternateContent>
          </a:graphicData>
        </a:graphic>
      </p:graphicFrame>
    </p:spTree>
    <p:extLst>
      <p:ext uri="{BB962C8B-B14F-4D97-AF65-F5344CB8AC3E}">
        <p14:creationId xmlns:p14="http://schemas.microsoft.com/office/powerpoint/2010/main" val="780937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65127"/>
            <a:ext cx="8058150" cy="424583"/>
          </a:xfrm>
        </p:spPr>
        <p:txBody>
          <a:bodyPr/>
          <a:lstStyle/>
          <a:p>
            <a:r>
              <a:rPr lang="en-US" dirty="0"/>
              <a:t>Chemical Equilibria</a:t>
            </a:r>
          </a:p>
        </p:txBody>
      </p:sp>
      <p:sp>
        <p:nvSpPr>
          <p:cNvPr id="4" name="Text Placeholder 3"/>
          <p:cNvSpPr>
            <a:spLocks noGrp="1"/>
          </p:cNvSpPr>
          <p:nvPr>
            <p:ph idx="1"/>
          </p:nvPr>
        </p:nvSpPr>
        <p:spPr>
          <a:xfrm>
            <a:off x="457200" y="1291771"/>
            <a:ext cx="8062912" cy="5036458"/>
          </a:xfrm>
        </p:spPr>
        <p:txBody>
          <a:bodyPr>
            <a:normAutofit/>
          </a:bodyPr>
          <a:lstStyle/>
          <a:p>
            <a:endParaRPr lang="en-US" dirty="0"/>
          </a:p>
          <a:p>
            <a:pPr marL="0" indent="0">
              <a:buClr>
                <a:srgbClr val="6CB255"/>
              </a:buClr>
              <a:buNone/>
            </a:pPr>
            <a:r>
              <a:rPr lang="en-US" dirty="0"/>
              <a:t>	    N</a:t>
            </a:r>
            <a:r>
              <a:rPr lang="en-US" baseline="-25000" dirty="0"/>
              <a:t>2</a:t>
            </a:r>
            <a:r>
              <a:rPr lang="en-US" dirty="0"/>
              <a:t>O</a:t>
            </a:r>
            <a:r>
              <a:rPr lang="en-US" baseline="-25000" dirty="0"/>
              <a:t>4</a:t>
            </a:r>
            <a:r>
              <a:rPr lang="en-US" dirty="0"/>
              <a:t> is colorless. 				NO</a:t>
            </a:r>
            <a:r>
              <a:rPr lang="en-US" baseline="-25000" dirty="0"/>
              <a:t>2</a:t>
            </a:r>
            <a:r>
              <a:rPr lang="en-US" dirty="0"/>
              <a:t> is brown.</a:t>
            </a:r>
          </a:p>
          <a:p>
            <a:endParaRPr lang="en-US" dirty="0"/>
          </a:p>
          <a:p>
            <a:pPr marL="342900" indent="-342900">
              <a:buClr>
                <a:schemeClr val="accent3"/>
              </a:buClr>
              <a:buFont typeface="Arial" panose="020B0604020202020204" pitchFamily="34" charset="0"/>
              <a:buChar char="•"/>
            </a:pPr>
            <a:r>
              <a:rPr lang="en-US" dirty="0"/>
              <a:t>When N</a:t>
            </a:r>
            <a:r>
              <a:rPr lang="en-US" baseline="-25000" dirty="0"/>
              <a:t>2</a:t>
            </a:r>
            <a:r>
              <a:rPr lang="en-US" dirty="0"/>
              <a:t>O</a:t>
            </a:r>
            <a:r>
              <a:rPr lang="en-US" baseline="-25000" dirty="0"/>
              <a:t>4</a:t>
            </a:r>
            <a:r>
              <a:rPr lang="en-US" dirty="0"/>
              <a:t> is placed in a closed container at 100 °C, a reddish-brown color develops due to the formation of NO</a:t>
            </a:r>
            <a:r>
              <a:rPr lang="en-US" baseline="-25000" dirty="0"/>
              <a:t>2</a:t>
            </a:r>
            <a:r>
              <a:rPr lang="en-US" dirty="0"/>
              <a:t>.</a:t>
            </a:r>
          </a:p>
          <a:p>
            <a:pPr marL="1074420" lvl="1" indent="-342900">
              <a:buClr>
                <a:schemeClr val="accent3"/>
              </a:buClr>
              <a:buFont typeface="Arial" panose="020B0604020202020204" pitchFamily="34" charset="0"/>
              <a:buChar char="•"/>
            </a:pPr>
            <a:r>
              <a:rPr lang="en-US" dirty="0"/>
              <a:t>The forward reaction occurs. </a:t>
            </a:r>
          </a:p>
          <a:p>
            <a:pPr>
              <a:buClr>
                <a:schemeClr val="accent3"/>
              </a:buClr>
            </a:pPr>
            <a:endParaRPr lang="en-US" dirty="0"/>
          </a:p>
          <a:p>
            <a:pPr marL="342900" indent="-342900">
              <a:buClr>
                <a:schemeClr val="accent3"/>
              </a:buClr>
              <a:buFont typeface="Arial" panose="020B0604020202020204" pitchFamily="34" charset="0"/>
              <a:buChar char="•"/>
            </a:pPr>
            <a:r>
              <a:rPr lang="en-US" dirty="0"/>
              <a:t>As NO</a:t>
            </a:r>
            <a:r>
              <a:rPr lang="en-US" baseline="-25000" dirty="0"/>
              <a:t>2</a:t>
            </a:r>
            <a:r>
              <a:rPr lang="en-US" dirty="0"/>
              <a:t> builds up, it can react to form N</a:t>
            </a:r>
            <a:r>
              <a:rPr lang="en-US" baseline="-25000" dirty="0"/>
              <a:t>2</a:t>
            </a:r>
            <a:r>
              <a:rPr lang="en-US" dirty="0"/>
              <a:t>O</a:t>
            </a:r>
            <a:r>
              <a:rPr lang="en-US" baseline="-25000" dirty="0"/>
              <a:t>4</a:t>
            </a:r>
            <a:endParaRPr lang="en-US" dirty="0"/>
          </a:p>
          <a:p>
            <a:pPr marL="1074420" lvl="1" indent="-342900">
              <a:buClr>
                <a:schemeClr val="accent3"/>
              </a:buClr>
              <a:buFont typeface="Arial" panose="020B0604020202020204" pitchFamily="34" charset="0"/>
              <a:buChar char="•"/>
            </a:pPr>
            <a:r>
              <a:rPr lang="en-US" dirty="0"/>
              <a:t>The reverse reaction occurs. </a:t>
            </a:r>
          </a:p>
          <a:p>
            <a:pPr>
              <a:buClr>
                <a:schemeClr val="accent3"/>
              </a:buClr>
            </a:pPr>
            <a:endParaRPr lang="en-US" dirty="0"/>
          </a:p>
          <a:p>
            <a:pPr marL="342900" indent="-342900">
              <a:buClr>
                <a:schemeClr val="accent3"/>
              </a:buClr>
              <a:buFont typeface="Arial" panose="020B0604020202020204" pitchFamily="34" charset="0"/>
              <a:buChar char="•"/>
            </a:pPr>
            <a:r>
              <a:rPr lang="en-US" dirty="0"/>
              <a:t>At equilibrium, the amounts of reactants and products stop changing. </a:t>
            </a:r>
          </a:p>
          <a:p>
            <a:pPr>
              <a:buClr>
                <a:schemeClr val="accent3"/>
              </a:buClr>
            </a:pPr>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91290140"/>
              </p:ext>
            </p:extLst>
          </p:nvPr>
        </p:nvGraphicFramePr>
        <p:xfrm>
          <a:off x="2443163" y="968375"/>
          <a:ext cx="4113212" cy="647700"/>
        </p:xfrm>
        <a:graphic>
          <a:graphicData uri="http://schemas.openxmlformats.org/presentationml/2006/ole">
            <mc:AlternateContent xmlns:mc="http://schemas.openxmlformats.org/markup-compatibility/2006">
              <mc:Choice xmlns:v="urn:schemas-microsoft-com:vml" Requires="v">
                <p:oleObj spid="_x0000_s2173" name="Equation" r:id="rId3" imgW="1612800" imgH="253800" progId="Equation.DSMT4">
                  <p:embed/>
                </p:oleObj>
              </mc:Choice>
              <mc:Fallback>
                <p:oleObj name="Equation" r:id="rId3" imgW="1612800" imgH="253800" progId="Equation.DSMT4">
                  <p:embed/>
                  <p:pic>
                    <p:nvPicPr>
                      <p:cNvPr id="0" name="Object 4"/>
                      <p:cNvPicPr>
                        <a:picLocks noChangeAspect="1" noChangeArrowheads="1"/>
                      </p:cNvPicPr>
                      <p:nvPr/>
                    </p:nvPicPr>
                    <p:blipFill>
                      <a:blip r:embed="rId4"/>
                      <a:srcRect/>
                      <a:stretch>
                        <a:fillRect/>
                      </a:stretch>
                    </p:blipFill>
                    <p:spPr bwMode="auto">
                      <a:xfrm>
                        <a:off x="2443163" y="968375"/>
                        <a:ext cx="4113212"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3526118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Figure 13.2</a:t>
            </a:r>
          </a:p>
        </p:txBody>
      </p:sp>
      <p:sp>
        <p:nvSpPr>
          <p:cNvPr id="4" name="Content Placeholder 3"/>
          <p:cNvSpPr>
            <a:spLocks noGrp="1"/>
          </p:cNvSpPr>
          <p:nvPr>
            <p:ph idx="13"/>
          </p:nvPr>
        </p:nvSpPr>
        <p:spPr>
          <a:xfrm>
            <a:off x="5350598" y="1086417"/>
            <a:ext cx="3164752" cy="5103680"/>
          </a:xfrm>
        </p:spPr>
        <p:txBody>
          <a:bodyPr>
            <a:normAutofit/>
          </a:bodyPr>
          <a:lstStyle/>
          <a:p>
            <a:r>
              <a:rPr lang="en-US" sz="1600" dirty="0"/>
              <a:t>(a) A sealed tube containing colorless N2O4 darkens as it decomposes to yield brown NO2. (b) Changes in concentration over time as the decomposition reaction achieves equilibrium. (c) At equilibrium, the forward and reverse reaction rates are equal.</a:t>
            </a:r>
          </a:p>
        </p:txBody>
      </p:sp>
      <p:pic>
        <p:nvPicPr>
          <p:cNvPr id="18434" name="Picture 2" descr="A three-part diagram is shown and labeled, “a,” “b,” and “c.” In part a, at the top of the diagram, three beakers are shown, and each one contains a sealed tube. The tube in the left beaker is labeled “t equals 0.” It is full of a colorless gas which is connected to a zoom-in view of the particles in the tube by a downward-facing arrow. This particle view shows seven particles, each composed of two connected blue spheres. Each blue sphere is connected to two red spheres. This type of particle is labeled “N subscript 2 O subscript 4.” The tube in the middle beaker is labeled “pre-equilibrium.” It is full of a light brown gas which is connected to a zoom-in view of the particles in the tube by a downward-facing arrow. This particle view shows nine particles, five of which are composed of two connected blue spheres. Each blue sphere is connected to two red spheres. This type of particle is labeled “N subscript 2 O subscript 4.” The remaining four are composed of two red spheres connected to a blue sphere. This type of particle is labeled “N O subscript 2.”  The tube in the right beaker is labeled “at equilibrium.” It is full of a brown gas which is connected to a zoom-in view of the particles in the tube by a downward-facing arrow. This particle view shows eleven particles, three of which are composed of two connected blue spheres. Each blue sphere is connected to two red spheres. The remaining eight are composed of two red spheres connected to a blue sphere. In part b, in the middle of the image, is one graph. This graph has a y-axis labeled, “Concentration,” and an x-axis labeled, “Time.” A red line labeled, “N O subscript 2,” begins in the bottom left corner of the graph at a point labeled, “0,” and rises near the highest point on the y-axis before it levels off and becomes horizontal. A blue line labeled, “N subscript 2 O subscript 4,” begins near the highest point on the y-axis and drops below the midpoint of the y-axis before leveling off. In part c, at the bottom of the image is another graph. This graph has a y-axis labeled, “Rate,” and an x-axis labeled, “Time.” A red line labeled, “k subscript f, [ N subscript 2 O subscript 4 ],” begins in the bottom left corner of the graph at a point labeled, “0,” and rises near the middle of the y-axis before it levels off and becomes horizontal. A blue line labeled, “k subscript f, [ N O subscript 2 ] superscript 2,” begins near the highest point on the y-axis and drops to the same point on the y-axis as the red line before leveling off. The point where both lines become horizontal is labeled, “Equilibrium achieved.”"/>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153030" y="968720"/>
            <a:ext cx="2721854" cy="53811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51082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65127"/>
            <a:ext cx="8058150" cy="424583"/>
          </a:xfrm>
        </p:spPr>
        <p:txBody>
          <a:bodyPr/>
          <a:lstStyle/>
          <a:p>
            <a:r>
              <a:rPr lang="en-US" dirty="0"/>
              <a:t>Establishment of Equilibrium</a:t>
            </a:r>
          </a:p>
        </p:txBody>
      </p:sp>
      <p:sp>
        <p:nvSpPr>
          <p:cNvPr id="4" name="Text Placeholder 3"/>
          <p:cNvSpPr>
            <a:spLocks noGrp="1"/>
          </p:cNvSpPr>
          <p:nvPr>
            <p:ph idx="1"/>
          </p:nvPr>
        </p:nvSpPr>
        <p:spPr>
          <a:xfrm>
            <a:off x="457200" y="1320800"/>
            <a:ext cx="8062912" cy="4689564"/>
          </a:xfrm>
        </p:spPr>
        <p:txBody>
          <a:bodyPr/>
          <a:lstStyle/>
          <a:p>
            <a:pPr marL="342900" indent="-342900">
              <a:buFont typeface="Arial" panose="020B0604020202020204" pitchFamily="34" charset="0"/>
              <a:buChar char="•"/>
            </a:pPr>
            <a:endParaRPr lang="en-US" dirty="0"/>
          </a:p>
          <a:p>
            <a:pPr marL="342900" indent="-342900">
              <a:buClr>
                <a:schemeClr val="accent3"/>
              </a:buClr>
              <a:buFont typeface="Arial" panose="020B0604020202020204" pitchFamily="34" charset="0"/>
              <a:buChar char="•"/>
            </a:pPr>
            <a:r>
              <a:rPr lang="en-US" dirty="0"/>
              <a:t>The rate of the forward reaction starts out fast, but slows down as the concentration of N</a:t>
            </a:r>
            <a:r>
              <a:rPr lang="en-US" baseline="-25000" dirty="0"/>
              <a:t>2</a:t>
            </a:r>
            <a:r>
              <a:rPr lang="en-US" dirty="0"/>
              <a:t>O</a:t>
            </a:r>
            <a:r>
              <a:rPr lang="en-US" baseline="-25000" dirty="0"/>
              <a:t>4</a:t>
            </a:r>
            <a:r>
              <a:rPr lang="en-US" dirty="0"/>
              <a:t> decreases. </a:t>
            </a:r>
          </a:p>
          <a:p>
            <a:pPr>
              <a:buClr>
                <a:schemeClr val="accent3"/>
              </a:buClr>
            </a:pPr>
            <a:endParaRPr lang="en-US" dirty="0"/>
          </a:p>
          <a:p>
            <a:pPr marL="342900" indent="-342900">
              <a:buClr>
                <a:schemeClr val="accent3"/>
              </a:buClr>
              <a:buFont typeface="Arial" panose="020B0604020202020204" pitchFamily="34" charset="0"/>
              <a:buChar char="•"/>
            </a:pPr>
            <a:r>
              <a:rPr lang="en-US" dirty="0"/>
              <a:t>The rate of the reverse reaction starts out slow, but speeds up as the concentration of NO</a:t>
            </a:r>
            <a:r>
              <a:rPr lang="en-US" baseline="-25000" dirty="0"/>
              <a:t>2</a:t>
            </a:r>
            <a:r>
              <a:rPr lang="en-US" dirty="0"/>
              <a:t> increases. </a:t>
            </a:r>
          </a:p>
          <a:p>
            <a:pPr>
              <a:buClr>
                <a:schemeClr val="accent3"/>
              </a:buClr>
            </a:pPr>
            <a:endParaRPr lang="en-US" dirty="0"/>
          </a:p>
          <a:p>
            <a:pPr marL="342900" indent="-342900">
              <a:buClr>
                <a:schemeClr val="accent3"/>
              </a:buClr>
              <a:buFont typeface="Arial" panose="020B0604020202020204" pitchFamily="34" charset="0"/>
              <a:buChar char="•"/>
            </a:pPr>
            <a:r>
              <a:rPr lang="en-US" dirty="0">
                <a:solidFill>
                  <a:schemeClr val="tx1"/>
                </a:solidFill>
              </a:rPr>
              <a:t>Once the rates of both reactions are equal, equilibrium is established. </a:t>
            </a:r>
          </a:p>
          <a:p>
            <a:pPr marL="1074420" lvl="1" indent="-342900">
              <a:buClr>
                <a:schemeClr val="accent3"/>
              </a:buClr>
              <a:buFont typeface="Arial" panose="020B0604020202020204" pitchFamily="34" charset="0"/>
              <a:buChar char="•"/>
            </a:pPr>
            <a:r>
              <a:rPr lang="en-US" dirty="0"/>
              <a:t>No further changes in concentration of either gas occurs unless the temperature or the volume of the container is changed. </a:t>
            </a:r>
          </a:p>
          <a:p>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633774152"/>
              </p:ext>
            </p:extLst>
          </p:nvPr>
        </p:nvGraphicFramePr>
        <p:xfrm>
          <a:off x="2559050" y="993775"/>
          <a:ext cx="4113213" cy="647700"/>
        </p:xfrm>
        <a:graphic>
          <a:graphicData uri="http://schemas.openxmlformats.org/presentationml/2006/ole">
            <mc:AlternateContent xmlns:mc="http://schemas.openxmlformats.org/markup-compatibility/2006">
              <mc:Choice xmlns:v="urn:schemas-microsoft-com:vml" Requires="v">
                <p:oleObj spid="_x0000_s4217" name="Equation" r:id="rId3" imgW="1612800" imgH="253800" progId="Equation.DSMT4">
                  <p:embed/>
                </p:oleObj>
              </mc:Choice>
              <mc:Fallback>
                <p:oleObj name="Equation" r:id="rId3" imgW="1612800" imgH="253800" progId="Equation.DSMT4">
                  <p:embed/>
                  <p:pic>
                    <p:nvPicPr>
                      <p:cNvPr id="0" name="Object 4"/>
                      <p:cNvPicPr>
                        <a:picLocks noChangeAspect="1" noChangeArrowheads="1"/>
                      </p:cNvPicPr>
                      <p:nvPr/>
                    </p:nvPicPr>
                    <p:blipFill>
                      <a:blip r:embed="rId4"/>
                      <a:srcRect/>
                      <a:stretch>
                        <a:fillRect/>
                      </a:stretch>
                    </p:blipFill>
                    <p:spPr bwMode="auto">
                      <a:xfrm>
                        <a:off x="2559050" y="993775"/>
                        <a:ext cx="4113213"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2629772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65127"/>
            <a:ext cx="8058150" cy="424583"/>
          </a:xfrm>
        </p:spPr>
        <p:txBody>
          <a:bodyPr/>
          <a:lstStyle/>
          <a:p>
            <a:r>
              <a:rPr lang="en-US" dirty="0"/>
              <a:t>Common Equilibrium Misconceptions</a:t>
            </a:r>
          </a:p>
        </p:txBody>
      </p:sp>
      <p:sp>
        <p:nvSpPr>
          <p:cNvPr id="4" name="Text Placeholder 3"/>
          <p:cNvSpPr>
            <a:spLocks noGrp="1"/>
          </p:cNvSpPr>
          <p:nvPr>
            <p:ph idx="1"/>
          </p:nvPr>
        </p:nvSpPr>
        <p:spPr>
          <a:xfrm>
            <a:off x="457200" y="1262743"/>
            <a:ext cx="8062912" cy="4747621"/>
          </a:xfrm>
        </p:spPr>
        <p:txBody>
          <a:bodyPr/>
          <a:lstStyle/>
          <a:p>
            <a:pPr marL="457200" indent="-457200">
              <a:buClr>
                <a:schemeClr val="accent3"/>
              </a:buClr>
              <a:buFont typeface="+mj-lt"/>
              <a:buAutoNum type="arabicParenR"/>
            </a:pPr>
            <a:r>
              <a:rPr lang="en-US" dirty="0"/>
              <a:t>The amount of reactants and products are ordinarily not equal to each other at equilibrium.</a:t>
            </a:r>
          </a:p>
          <a:p>
            <a:pPr marL="457200" indent="-457200">
              <a:buClr>
                <a:schemeClr val="accent3"/>
              </a:buClr>
              <a:buFont typeface="+mj-lt"/>
              <a:buAutoNum type="arabicParenR"/>
            </a:pPr>
            <a:endParaRPr lang="en-US" dirty="0"/>
          </a:p>
          <a:p>
            <a:pPr marL="457200" indent="-457200">
              <a:buClr>
                <a:schemeClr val="accent3"/>
              </a:buClr>
              <a:buFont typeface="+mj-lt"/>
              <a:buAutoNum type="arabicParenR"/>
            </a:pPr>
            <a:r>
              <a:rPr lang="en-US" dirty="0"/>
              <a:t>Although the amount of reactants and products remains constant at equilibrium, the system is not static at equilibrium. </a:t>
            </a:r>
          </a:p>
          <a:p>
            <a:endParaRPr lang="en-US" dirty="0"/>
          </a:p>
          <a:p>
            <a:pPr marL="0" indent="0">
              <a:buNone/>
            </a:pPr>
            <a:r>
              <a:rPr lang="en-US" i="1" dirty="0"/>
              <a:t>Chemical equilibrium is a dynamic process.</a:t>
            </a:r>
          </a:p>
          <a:p>
            <a:endParaRPr lang="en-US" dirty="0"/>
          </a:p>
        </p:txBody>
      </p:sp>
    </p:spTree>
    <p:extLst>
      <p:ext uri="{BB962C8B-B14F-4D97-AF65-F5344CB8AC3E}">
        <p14:creationId xmlns:p14="http://schemas.microsoft.com/office/powerpoint/2010/main" val="1806201929"/>
      </p:ext>
    </p:extLst>
  </p:cSld>
  <p:clrMapOvr>
    <a:masterClrMapping/>
  </p:clrMapOvr>
</p:sld>
</file>

<file path=ppt/theme/theme1.xml><?xml version="1.0" encoding="utf-8"?>
<a:theme xmlns:a="http://schemas.openxmlformats.org/drawingml/2006/main" name="Office Theme">
  <a:themeElements>
    <a:clrScheme name="OpenStax">
      <a:dk1>
        <a:srgbClr val="000000"/>
      </a:dk1>
      <a:lt1>
        <a:srgbClr val="FFFFFF"/>
      </a:lt1>
      <a:dk2>
        <a:srgbClr val="44546A"/>
      </a:dk2>
      <a:lt2>
        <a:srgbClr val="E7E6E6"/>
      </a:lt2>
      <a:accent1>
        <a:srgbClr val="609A33"/>
      </a:accent1>
      <a:accent2>
        <a:srgbClr val="DB5935"/>
      </a:accent2>
      <a:accent3>
        <a:srgbClr val="464846"/>
      </a:accent3>
      <a:accent4>
        <a:srgbClr val="EAC322"/>
      </a:accent4>
      <a:accent5>
        <a:srgbClr val="1B1E3F"/>
      </a:accent5>
      <a:accent6>
        <a:srgbClr val="70AD47"/>
      </a:accent6>
      <a:hlink>
        <a:srgbClr val="29749C"/>
      </a:hlink>
      <a:folHlink>
        <a:srgbClr val="9450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1126</TotalTime>
  <Words>1732</Words>
  <Application>Microsoft Macintosh PowerPoint</Application>
  <PresentationFormat>On-screen Show (4:3)</PresentationFormat>
  <Paragraphs>250</Paragraphs>
  <Slides>48</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48</vt:i4>
      </vt:variant>
    </vt:vector>
  </HeadingPairs>
  <TitlesOfParts>
    <vt:vector size="53" baseType="lpstr">
      <vt:lpstr>Arial</vt:lpstr>
      <vt:lpstr>Calibri</vt:lpstr>
      <vt:lpstr>Calibri Light</vt:lpstr>
      <vt:lpstr>Office Theme</vt:lpstr>
      <vt:lpstr>Equation</vt:lpstr>
      <vt:lpstr>PowerPoint Presentation</vt:lpstr>
      <vt:lpstr>Chapter 13 Outline</vt:lpstr>
      <vt:lpstr>Figure 13.1</vt:lpstr>
      <vt:lpstr>Learning Objectives</vt:lpstr>
      <vt:lpstr>Chemical Equilibria </vt:lpstr>
      <vt:lpstr>Chemical Equilibria</vt:lpstr>
      <vt:lpstr>Figure 13.2</vt:lpstr>
      <vt:lpstr>Establishment of Equilibrium</vt:lpstr>
      <vt:lpstr>Common Equilibrium Misconceptions</vt:lpstr>
      <vt:lpstr>Figure 13.3</vt:lpstr>
      <vt:lpstr>Figure 13.4</vt:lpstr>
      <vt:lpstr>Learning Objectives</vt:lpstr>
      <vt:lpstr>Equilibrium Constants</vt:lpstr>
      <vt:lpstr>The Reaction Quotient, Q</vt:lpstr>
      <vt:lpstr>The Concentration Reaction Quotient, Qc</vt:lpstr>
      <vt:lpstr>The Value of the Reaction Quotient, Q</vt:lpstr>
      <vt:lpstr>Figure 13.5</vt:lpstr>
      <vt:lpstr>The Equilibrium Constant, K</vt:lpstr>
      <vt:lpstr>Q and K</vt:lpstr>
      <vt:lpstr>The Equilibrium Constant, K</vt:lpstr>
      <vt:lpstr>The Magnitude of the Equilibrium Constant</vt:lpstr>
      <vt:lpstr>Q, K, and the Direction of Reaction</vt:lpstr>
      <vt:lpstr>Q, K, and the Direction of Reaction</vt:lpstr>
      <vt:lpstr>Changes in Reactant and Product Concentrations</vt:lpstr>
      <vt:lpstr>Figure 13.6</vt:lpstr>
      <vt:lpstr>Homogenous Equilibrium </vt:lpstr>
      <vt:lpstr>Homogenous Equilibria</vt:lpstr>
      <vt:lpstr>Kc and Kp</vt:lpstr>
      <vt:lpstr>Kc and Kp</vt:lpstr>
      <vt:lpstr>Heterogeneous Equilibrium</vt:lpstr>
      <vt:lpstr>Learning Objectives</vt:lpstr>
      <vt:lpstr>Shifting Equilibria: Le Châtelier’s Principle</vt:lpstr>
      <vt:lpstr>Adding or Removing a Reactant or Product</vt:lpstr>
      <vt:lpstr>Adding or Removing a Pure Liquid or Solid</vt:lpstr>
      <vt:lpstr>Figure 13.7</vt:lpstr>
      <vt:lpstr>Changes in Temperature</vt:lpstr>
      <vt:lpstr>Temperature and the Equilibrium Constant</vt:lpstr>
      <vt:lpstr>Catalysts do not Affect Equilibrium</vt:lpstr>
      <vt:lpstr>Figure 13.8</vt:lpstr>
      <vt:lpstr>Figure 13.9</vt:lpstr>
      <vt:lpstr>Learning Objectives</vt:lpstr>
      <vt:lpstr>Equilibrium Calculations</vt:lpstr>
      <vt:lpstr>Example 13.6</vt:lpstr>
      <vt:lpstr>Example 13.6</vt:lpstr>
      <vt:lpstr>Example 13.8</vt:lpstr>
      <vt:lpstr>Example 13.9</vt:lpstr>
      <vt:lpstr>Exercise 80</vt:lpstr>
      <vt:lpstr>PowerPoint Presentation</vt:lpstr>
    </vt:vector>
  </TitlesOfParts>
  <Company>WNI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Chemistry - Chapter 13 - Fundamental Equilibrium Concepts</dc:title>
  <dc:creator>Spuddy McSpare</dc:creator>
  <cp:lastModifiedBy>Microsoft Office User</cp:lastModifiedBy>
  <cp:revision>172</cp:revision>
  <dcterms:created xsi:type="dcterms:W3CDTF">2012-06-04T02:13:36Z</dcterms:created>
  <dcterms:modified xsi:type="dcterms:W3CDTF">2019-08-20T15:58:01Z</dcterms:modified>
</cp:coreProperties>
</file>